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912" r:id="rId1"/>
  </p:sldMasterIdLst>
  <p:notesMasterIdLst>
    <p:notesMasterId r:id="rId36"/>
  </p:notesMasterIdLst>
  <p:handoutMasterIdLst>
    <p:handoutMasterId r:id="rId37"/>
  </p:handoutMasterIdLst>
  <p:sldIdLst>
    <p:sldId id="972" r:id="rId2"/>
    <p:sldId id="884" r:id="rId3"/>
    <p:sldId id="1036" r:id="rId4"/>
    <p:sldId id="1037" r:id="rId5"/>
    <p:sldId id="859" r:id="rId6"/>
    <p:sldId id="1027" r:id="rId7"/>
    <p:sldId id="863" r:id="rId8"/>
    <p:sldId id="952" r:id="rId9"/>
    <p:sldId id="794" r:id="rId10"/>
    <p:sldId id="1020" r:id="rId11"/>
    <p:sldId id="1021" r:id="rId12"/>
    <p:sldId id="1022" r:id="rId13"/>
    <p:sldId id="864" r:id="rId14"/>
    <p:sldId id="412" r:id="rId15"/>
    <p:sldId id="958" r:id="rId16"/>
    <p:sldId id="1023" r:id="rId17"/>
    <p:sldId id="718" r:id="rId18"/>
    <p:sldId id="768" r:id="rId19"/>
    <p:sldId id="1025" r:id="rId20"/>
    <p:sldId id="872" r:id="rId21"/>
    <p:sldId id="1029" r:id="rId22"/>
    <p:sldId id="1030" r:id="rId23"/>
    <p:sldId id="1024" r:id="rId24"/>
    <p:sldId id="732" r:id="rId25"/>
    <p:sldId id="733" r:id="rId26"/>
    <p:sldId id="734" r:id="rId27"/>
    <p:sldId id="735" r:id="rId28"/>
    <p:sldId id="1031" r:id="rId29"/>
    <p:sldId id="1032" r:id="rId30"/>
    <p:sldId id="1033" r:id="rId31"/>
    <p:sldId id="1034" r:id="rId32"/>
    <p:sldId id="1035" r:id="rId33"/>
    <p:sldId id="1026" r:id="rId34"/>
    <p:sldId id="792" r:id="rId35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0D1DC"/>
    <a:srgbClr val="3488B6"/>
    <a:srgbClr val="EDAA61"/>
    <a:srgbClr val="8C357B"/>
    <a:srgbClr val="9E2487"/>
    <a:srgbClr val="A68AAC"/>
    <a:srgbClr val="F1DFED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5" d="100"/>
          <a:sy n="85" d="100"/>
        </p:scale>
        <p:origin x="-1368" y="-224"/>
      </p:cViewPr>
      <p:guideLst>
        <p:guide orient="horz" pos="2160"/>
        <p:guide pos="28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76" d="100"/>
        <a:sy n="76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-2520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09600" y="8458200"/>
            <a:ext cx="5638800" cy="24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3" tIns="46038" rIns="93663" bIns="46038">
            <a:spAutoFit/>
          </a:bodyPr>
          <a:lstStyle/>
          <a:p>
            <a:pPr defTabSz="950913" eaLnBrk="0" hangingPunct="0"/>
            <a:r>
              <a:rPr lang="en-GB" sz="1000" dirty="0">
                <a:latin typeface="Times New Roman" charset="0"/>
              </a:rPr>
              <a:t>© 2010 Dylan Wiliam, Institute of Education, 20 Bedford Way, London WC1H 0AL, UK; 020 7612 6000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795338" y="503767"/>
            <a:ext cx="6028135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492104" y="8775700"/>
            <a:ext cx="531019" cy="24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3" tIns="46038" rIns="93663" bIns="46038">
            <a:spAutoFit/>
          </a:bodyPr>
          <a:lstStyle/>
          <a:p>
            <a:pPr defTabSz="950913" eaLnBrk="0" hangingPunct="0"/>
            <a:fld id="{9211D485-12F2-B442-964B-E824A1BD6F81}" type="slidenum">
              <a:rPr lang="en-GB" sz="1000">
                <a:latin typeface="Times New Roman" charset="0"/>
              </a:rPr>
              <a:pPr defTabSz="950913" eaLnBrk="0" hangingPunct="0"/>
              <a:t>‹#›</a:t>
            </a:fld>
            <a:endParaRPr lang="en-GB" sz="10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101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9885" y="4343400"/>
            <a:ext cx="5386388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92225" y="798513"/>
            <a:ext cx="4275138" cy="3206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9900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509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pitchFamily="-65" charset="-128"/>
        <a:cs typeface="ＭＳ Ｐゴシック" pitchFamily="-65" charset="-128"/>
      </a:defRPr>
    </a:lvl1pPr>
    <a:lvl2pPr marL="476250" algn="l" defTabSz="9509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2pPr>
    <a:lvl3pPr marL="950913" algn="l" defTabSz="9509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3pPr>
    <a:lvl4pPr marL="1427163" algn="l" defTabSz="9509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4pPr>
    <a:lvl5pPr marL="1901825" algn="l" defTabSz="9509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8513"/>
            <a:ext cx="4275138" cy="3206750"/>
          </a:xfrm>
          <a:ln cap="flat"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	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2225" y="798513"/>
            <a:ext cx="4275138" cy="3206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Direct the rider</a:t>
            </a:r>
          </a:p>
          <a:p>
            <a:pPr lvl="1"/>
            <a:r>
              <a:rPr lang="en-US" dirty="0" smtClean="0"/>
              <a:t>Follow the bright spots (malnutrition</a:t>
            </a:r>
            <a:r>
              <a:rPr lang="en-US" baseline="0" dirty="0" smtClean="0"/>
              <a:t> in Vietnam)</a:t>
            </a:r>
            <a:endParaRPr lang="en-US" dirty="0" smtClean="0"/>
          </a:p>
          <a:p>
            <a:pPr lvl="1"/>
            <a:r>
              <a:rPr lang="en-US" dirty="0" smtClean="0"/>
              <a:t>Script the critical moves (1% milk; 25 points)</a:t>
            </a:r>
          </a:p>
          <a:p>
            <a:pPr lvl="1"/>
            <a:r>
              <a:rPr lang="en-US" dirty="0" smtClean="0"/>
              <a:t>Point to the destination (No dry holes)</a:t>
            </a:r>
          </a:p>
          <a:p>
            <a:r>
              <a:rPr lang="en-US" dirty="0" smtClean="0"/>
              <a:t>Motivate the elephant</a:t>
            </a:r>
          </a:p>
          <a:p>
            <a:pPr lvl="1"/>
            <a:r>
              <a:rPr lang="en-US" dirty="0" smtClean="0"/>
              <a:t>Find the feeling (Gloves on the table)</a:t>
            </a:r>
          </a:p>
          <a:p>
            <a:pPr lvl="1"/>
            <a:r>
              <a:rPr lang="en-US" dirty="0" smtClean="0"/>
              <a:t>Shrink the change (5-minute room makeover)</a:t>
            </a:r>
          </a:p>
          <a:p>
            <a:pPr lvl="1"/>
            <a:r>
              <a:rPr lang="en-US" dirty="0" smtClean="0"/>
              <a:t>Grow your people (</a:t>
            </a:r>
            <a:r>
              <a:rPr lang="en-US" dirty="0" err="1" smtClean="0"/>
              <a:t>Dweck’s</a:t>
            </a:r>
            <a:r>
              <a:rPr lang="en-US" dirty="0" smtClean="0"/>
              <a:t> mindset)</a:t>
            </a:r>
          </a:p>
          <a:p>
            <a:r>
              <a:rPr lang="en-US" dirty="0" smtClean="0"/>
              <a:t>Shape the path</a:t>
            </a:r>
          </a:p>
          <a:p>
            <a:pPr lvl="1"/>
            <a:r>
              <a:rPr lang="en-US" dirty="0" smtClean="0"/>
              <a:t>Tweak the environment (popcorn</a:t>
            </a:r>
            <a:r>
              <a:rPr lang="en-US" baseline="0" dirty="0" smtClean="0"/>
              <a:t> study, one-click ordering)</a:t>
            </a:r>
            <a:endParaRPr lang="en-US" dirty="0" smtClean="0"/>
          </a:p>
          <a:p>
            <a:pPr lvl="1"/>
            <a:r>
              <a:rPr lang="en-US" dirty="0" smtClean="0"/>
              <a:t>Build habits (action</a:t>
            </a:r>
            <a:r>
              <a:rPr lang="en-US" baseline="0" dirty="0" smtClean="0"/>
              <a:t> triggers: don’t tax the rider; checklists)</a:t>
            </a:r>
            <a:endParaRPr lang="en-US" dirty="0" smtClean="0"/>
          </a:p>
          <a:p>
            <a:pPr lvl="1"/>
            <a:r>
              <a:rPr lang="en-US" dirty="0" smtClean="0"/>
              <a:t>Rally the herd (free</a:t>
            </a:r>
            <a:r>
              <a:rPr lang="en-US" baseline="0" dirty="0" smtClean="0"/>
              <a:t> spaces in hospitals)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9308322-7604-4047-A2AA-2BA221E8E80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3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149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151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92225" y="798513"/>
            <a:ext cx="4275138" cy="3206750"/>
          </a:xfrm>
          <a:ln cap="flat"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284" tIns="46834" rIns="95284" bIns="46834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92225" y="798513"/>
            <a:ext cx="4275138" cy="3206750"/>
          </a:xfrm>
          <a:solidFill>
            <a:srgbClr val="FFFFFF"/>
          </a:solidFill>
          <a:ln/>
        </p:spPr>
      </p:sp>
      <p:sp>
        <p:nvSpPr>
          <p:cNvPr id="4198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46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92225" y="798513"/>
            <a:ext cx="4275138" cy="3206750"/>
          </a:xfrm>
          <a:solidFill>
            <a:srgbClr val="FFFFFF"/>
          </a:solidFill>
          <a:ln/>
        </p:spPr>
      </p:sp>
      <p:sp>
        <p:nvSpPr>
          <p:cNvPr id="13824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2225" y="798513"/>
            <a:ext cx="4275138" cy="3206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Direct the rider</a:t>
            </a:r>
          </a:p>
          <a:p>
            <a:pPr lvl="1"/>
            <a:r>
              <a:rPr lang="en-US" dirty="0" smtClean="0"/>
              <a:t>Follow the bright spots (malnutrition</a:t>
            </a:r>
            <a:r>
              <a:rPr lang="en-US" baseline="0" dirty="0" smtClean="0"/>
              <a:t> in Vietnam)</a:t>
            </a:r>
            <a:endParaRPr lang="en-US" dirty="0" smtClean="0"/>
          </a:p>
          <a:p>
            <a:pPr lvl="1"/>
            <a:r>
              <a:rPr lang="en-US" dirty="0" smtClean="0"/>
              <a:t>Script the critical moves (1% milk; 25 points)</a:t>
            </a:r>
          </a:p>
          <a:p>
            <a:pPr lvl="1"/>
            <a:r>
              <a:rPr lang="en-US" dirty="0" smtClean="0"/>
              <a:t>Point to the destination (No dry holes)</a:t>
            </a:r>
          </a:p>
          <a:p>
            <a:r>
              <a:rPr lang="en-US" dirty="0" smtClean="0"/>
              <a:t>Motivate the elephant</a:t>
            </a:r>
          </a:p>
          <a:p>
            <a:pPr lvl="1"/>
            <a:r>
              <a:rPr lang="en-US" dirty="0" smtClean="0"/>
              <a:t>Find the feeling (Gloves on the table)</a:t>
            </a:r>
          </a:p>
          <a:p>
            <a:pPr lvl="1"/>
            <a:r>
              <a:rPr lang="en-US" dirty="0" smtClean="0"/>
              <a:t>Shrink the change (5-minute room makeover)</a:t>
            </a:r>
          </a:p>
          <a:p>
            <a:pPr lvl="1"/>
            <a:r>
              <a:rPr lang="en-US" dirty="0" smtClean="0"/>
              <a:t>Grow your people (</a:t>
            </a:r>
            <a:r>
              <a:rPr lang="en-US" dirty="0" err="1" smtClean="0"/>
              <a:t>Dweck’s</a:t>
            </a:r>
            <a:r>
              <a:rPr lang="en-US" dirty="0" smtClean="0"/>
              <a:t> mindset)</a:t>
            </a:r>
          </a:p>
          <a:p>
            <a:r>
              <a:rPr lang="en-US" dirty="0" smtClean="0"/>
              <a:t>Shape the path</a:t>
            </a:r>
          </a:p>
          <a:p>
            <a:pPr lvl="1"/>
            <a:r>
              <a:rPr lang="en-US" dirty="0" smtClean="0"/>
              <a:t>Tweak the environment (popcorn</a:t>
            </a:r>
            <a:r>
              <a:rPr lang="en-US" baseline="0" dirty="0" smtClean="0"/>
              <a:t> study, one-click ordering)</a:t>
            </a:r>
            <a:endParaRPr lang="en-US" dirty="0" smtClean="0"/>
          </a:p>
          <a:p>
            <a:pPr lvl="1"/>
            <a:r>
              <a:rPr lang="en-US" dirty="0" smtClean="0"/>
              <a:t>Build habits (action</a:t>
            </a:r>
            <a:r>
              <a:rPr lang="en-US" baseline="0" dirty="0" smtClean="0"/>
              <a:t> triggers: don’t tax the rider; checklists)</a:t>
            </a:r>
            <a:endParaRPr lang="en-US" dirty="0" smtClean="0"/>
          </a:p>
          <a:p>
            <a:pPr lvl="1"/>
            <a:r>
              <a:rPr lang="en-US" dirty="0" smtClean="0"/>
              <a:t>Rally the herd (free</a:t>
            </a:r>
            <a:r>
              <a:rPr lang="en-US" baseline="0" dirty="0" smtClean="0"/>
              <a:t> spaces in hospitals)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9308322-7604-4047-A2AA-2BA221E8E80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3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4500" y="6184900"/>
            <a:ext cx="1079500" cy="6731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383618" y="595342"/>
            <a:ext cx="8426370" cy="3777092"/>
          </a:xfrm>
        </p:spPr>
        <p:txBody>
          <a:bodyPr anchor="ctr">
            <a:normAutofit/>
          </a:bodyPr>
          <a:lstStyle>
            <a:lvl1pPr>
              <a:defRPr sz="4400" cap="none" baseline="0">
                <a:latin typeface="Calibri"/>
                <a:cs typeface="Calibri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51512" y="471382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  <a:latin typeface="Calibri"/>
                <a:cs typeface="Calibri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40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52799CE-711A-FA44-BA4E-E463DA170A3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5C50C641-66DE-184E-B016-D253D8CA36F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27179BD9-65CB-694A-A2D4-7B548DC60A5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9ABF79A-F4A3-5E49-A6CE-5B8CF779BC3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10F0876-9936-0A4D-A655-DB5D8150D4A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2081" y="6036346"/>
            <a:ext cx="1079500" cy="6731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>
            <a:normAutofit/>
          </a:bodyPr>
          <a:lstStyle>
            <a:lvl1pPr algn="l">
              <a:buNone/>
              <a:defRPr sz="3600" b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0E85CD4-01C3-DE45-A238-CA0781C7043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6248208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BCA7252-6283-0043-95DE-9CBA704BC55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3" r:id="rId2"/>
    <p:sldLayoutId id="2147483916" r:id="rId3"/>
    <p:sldLayoutId id="2147483917" r:id="rId4"/>
    <p:sldLayoutId id="2147483918" r:id="rId5"/>
    <p:sldLayoutId id="2147483919" r:id="rId6"/>
    <p:sldLayoutId id="2147483920" r:id="rId7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tx2"/>
          </a:solidFill>
          <a:latin typeface="Calibri"/>
          <a:ea typeface="+mj-ea"/>
          <a:cs typeface="Calibri"/>
        </a:defRPr>
      </a:lvl1pPr>
    </p:titleStyle>
    <p:bodyStyle>
      <a:lvl1pPr marL="320040" indent="-320040" algn="l" rtl="0" eaLnBrk="1" latinLnBrk="0" hangingPunct="1">
        <a:spcBef>
          <a:spcPts val="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Calibri"/>
          <a:ea typeface="+mn-ea"/>
          <a:cs typeface="Calibri"/>
        </a:defRPr>
      </a:lvl1pPr>
      <a:lvl2pPr marL="640080" indent="-27432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Calibri"/>
          <a:ea typeface="+mn-ea"/>
          <a:cs typeface="Calibri"/>
        </a:defRPr>
      </a:lvl2pPr>
      <a:lvl3pPr marL="914400" indent="-228600" algn="l" rtl="0" eaLnBrk="1" latinLnBrk="0" hangingPunct="1">
        <a:spcBef>
          <a:spcPts val="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Calibri"/>
          <a:ea typeface="+mn-ea"/>
          <a:cs typeface="Calibri"/>
        </a:defRPr>
      </a:lvl3pPr>
      <a:lvl4pPr marL="1371600" indent="-228600" algn="l" rtl="0" eaLnBrk="1" latinLnBrk="0" hangingPunct="1">
        <a:spcBef>
          <a:spcPts val="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Calibri"/>
          <a:ea typeface="+mn-ea"/>
          <a:cs typeface="Calibri"/>
        </a:defRPr>
      </a:lvl4pPr>
      <a:lvl5pPr marL="1828800" indent="-228600" algn="l" rtl="0" eaLnBrk="1" latinLnBrk="0" hangingPunct="1">
        <a:spcBef>
          <a:spcPts val="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Calibri"/>
          <a:ea typeface="+mn-ea"/>
          <a:cs typeface="Calibri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889000" y="1507067"/>
            <a:ext cx="8255000" cy="2624666"/>
          </a:xfrm>
        </p:spPr>
        <p:txBody>
          <a:bodyPr rtlCol="0">
            <a:noAutofit/>
          </a:bodyPr>
          <a:lstStyle/>
          <a:p>
            <a:r>
              <a:rPr lang="en-US" sz="5400" dirty="0"/>
              <a:t>Sustaining the development of classroom formative assessment with teacher learning communities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904455" y="4541337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GB" sz="3200" dirty="0" smtClean="0">
                <a:latin typeface="+mj-lt"/>
              </a:rPr>
              <a:t>Dylan Wiliam (@dylanwiliam)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GB" dirty="0" smtClean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5883" y="6170708"/>
            <a:ext cx="4123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GB" dirty="0" err="1" smtClean="0"/>
              <a:t>www.dylanwiliam.org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700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534400" cy="990600"/>
          </a:xfrm>
        </p:spPr>
        <p:txBody>
          <a:bodyPr>
            <a:normAutofit/>
          </a:bodyPr>
          <a:lstStyle/>
          <a:p>
            <a:r>
              <a:rPr lang="en-US" dirty="0"/>
              <a:t>Educational Endowment </a:t>
            </a:r>
            <a:r>
              <a:rPr lang="en-US" dirty="0" smtClean="0"/>
              <a:t>Foundation </a:t>
            </a:r>
            <a:r>
              <a:rPr lang="en-US" dirty="0"/>
              <a:t>toolkit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007155029"/>
              </p:ext>
            </p:extLst>
          </p:nvPr>
        </p:nvGraphicFramePr>
        <p:xfrm>
          <a:off x="617070" y="1600200"/>
          <a:ext cx="815340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1048"/>
                <a:gridCol w="1404470"/>
                <a:gridCol w="1419412"/>
                <a:gridCol w="165847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Intervention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Quality</a:t>
                      </a:r>
                      <a:r>
                        <a:rPr lang="en-US" baseline="0" dirty="0" smtClean="0"/>
                        <a:t> of evidence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Extra</a:t>
                      </a:r>
                      <a:r>
                        <a:rPr lang="en-US" baseline="0" dirty="0" smtClean="0"/>
                        <a:t> months of learning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Feedback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££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+8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Metacognition and self-regulation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££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+8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Peer tutoring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££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+6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Early years intervention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£££££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+6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One to one tuition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££££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+5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Homework (secondary)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£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+5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Collaborative learning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£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+5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Phonics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£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+4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Small group tuition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£££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+4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Behaviour</a:t>
                      </a:r>
                      <a:r>
                        <a:rPr lang="en-US" dirty="0" smtClean="0"/>
                        <a:t> interventions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£££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+4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Digital technology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££££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+4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Social and emotional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£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+4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760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534400" cy="990600"/>
          </a:xfrm>
        </p:spPr>
        <p:txBody>
          <a:bodyPr>
            <a:normAutofit/>
          </a:bodyPr>
          <a:lstStyle/>
          <a:p>
            <a:r>
              <a:rPr lang="en-US" dirty="0"/>
              <a:t>Educational Endowment Foundation toolkit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41867285"/>
              </p:ext>
            </p:extLst>
          </p:nvPr>
        </p:nvGraphicFramePr>
        <p:xfrm>
          <a:off x="617070" y="1600200"/>
          <a:ext cx="815340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1048"/>
                <a:gridCol w="1404470"/>
                <a:gridCol w="1419412"/>
                <a:gridCol w="165847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Intervention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Quality</a:t>
                      </a:r>
                      <a:r>
                        <a:rPr lang="en-US" baseline="0" dirty="0" smtClean="0"/>
                        <a:t> of evidence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Extra</a:t>
                      </a:r>
                      <a:r>
                        <a:rPr lang="en-US" baseline="0" dirty="0" smtClean="0"/>
                        <a:t> months of learning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Parental involvement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£££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+3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Reducing class</a:t>
                      </a:r>
                      <a:r>
                        <a:rPr lang="en-US" baseline="0" dirty="0" smtClean="0"/>
                        <a:t>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£££££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+3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Summer schools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£££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+3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Sports participation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£££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+2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Arts</a:t>
                      </a:r>
                      <a:r>
                        <a:rPr lang="en-US" baseline="0" dirty="0" smtClean="0"/>
                        <a:t> participation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££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+2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Extended school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£££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+2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Individualized instruction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£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+2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After school programmes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££££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+2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Learning styles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£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+2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Mentoring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£££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+1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Homework (primary)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£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+1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Zapf Dingbats" charset="2"/>
                        <a:cs typeface="Zapf Dingbats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6950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/>
          </a:bodyPr>
          <a:lstStyle/>
          <a:p>
            <a:r>
              <a:rPr lang="en-US" dirty="0"/>
              <a:t>Educational Endowment Foundation toolkit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48757543"/>
              </p:ext>
            </p:extLst>
          </p:nvPr>
        </p:nvGraphicFramePr>
        <p:xfrm>
          <a:off x="612775" y="1600200"/>
          <a:ext cx="81534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1048"/>
                <a:gridCol w="1404470"/>
                <a:gridCol w="1419412"/>
                <a:gridCol w="165847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Intervention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Quality</a:t>
                      </a:r>
                      <a:r>
                        <a:rPr lang="en-US" baseline="0" dirty="0" smtClean="0"/>
                        <a:t> of evidence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Extra</a:t>
                      </a:r>
                      <a:r>
                        <a:rPr lang="en-US" baseline="0" dirty="0" smtClean="0"/>
                        <a:t> months of learning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Teaching</a:t>
                      </a:r>
                      <a:r>
                        <a:rPr lang="en-US" baseline="0" dirty="0" smtClean="0"/>
                        <a:t> assistants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££££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Performance</a:t>
                      </a:r>
                      <a:r>
                        <a:rPr lang="en-US" baseline="0" dirty="0" smtClean="0"/>
                        <a:t> pay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££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Aspiration interventions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£££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Block scheduling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£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School uniform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£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Physical environment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££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Ability grouping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£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107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 one big idea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6380" y="1616558"/>
            <a:ext cx="8494539" cy="4981638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16497" y="2475877"/>
            <a:ext cx="846155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51692" y="4230079"/>
            <a:ext cx="8479693" cy="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636982" y="1600062"/>
            <a:ext cx="0" cy="498163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41924" y="5431694"/>
            <a:ext cx="8466007" cy="1181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415964" y="1621693"/>
            <a:ext cx="0" cy="497253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613769" y="1611923"/>
            <a:ext cx="426" cy="496977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356042" y="1614604"/>
            <a:ext cx="24871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buClr>
                <a:schemeClr val="bg1"/>
              </a:buClr>
            </a:pPr>
            <a:r>
              <a:rPr lang="en-GB" b="1" dirty="0">
                <a:latin typeface="Calibri"/>
                <a:cs typeface="Calibri"/>
              </a:rPr>
              <a:t>Where the learner is going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782356" y="1862034"/>
            <a:ext cx="2799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>
              <a:buClr>
                <a:schemeClr val="bg1"/>
              </a:buClr>
            </a:pPr>
            <a:r>
              <a:rPr lang="en-GB" b="1" dirty="0">
                <a:latin typeface="Calibri"/>
                <a:cs typeface="Calibri"/>
              </a:rPr>
              <a:t>Where the learner is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551634" y="1862034"/>
            <a:ext cx="2340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>
              <a:buClr>
                <a:schemeClr val="bg1"/>
              </a:buClr>
            </a:pPr>
            <a:r>
              <a:rPr lang="en-GB" b="1" dirty="0">
                <a:latin typeface="Calibri"/>
                <a:cs typeface="Calibri"/>
              </a:rPr>
              <a:t>How to get there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71108" y="3049711"/>
            <a:ext cx="1175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buClr>
                <a:schemeClr val="bg1"/>
              </a:buClr>
            </a:pPr>
            <a:r>
              <a:rPr lang="en-GB" b="1" dirty="0">
                <a:latin typeface="Calibri"/>
                <a:cs typeface="Calibri"/>
              </a:rPr>
              <a:t>Teacher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62874" y="4385845"/>
            <a:ext cx="8998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buClr>
                <a:schemeClr val="bg1"/>
              </a:buClr>
            </a:pPr>
            <a:r>
              <a:rPr lang="en-GB" b="1" dirty="0" smtClean="0">
                <a:latin typeface="Calibri"/>
                <a:cs typeface="Calibri"/>
              </a:rPr>
              <a:t>Peer</a:t>
            </a:r>
            <a:endParaRPr lang="en-GB" b="1" dirty="0">
              <a:latin typeface="Calibri"/>
              <a:cs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19664" y="5705484"/>
            <a:ext cx="1160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buClr>
                <a:schemeClr val="bg1"/>
              </a:buClr>
            </a:pPr>
            <a:r>
              <a:rPr lang="en-GB" b="1" dirty="0">
                <a:latin typeface="Calibri"/>
                <a:cs typeface="Calibri"/>
              </a:rPr>
              <a:t>Learner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9ABF79A-F4A3-5E49-A6CE-5B8CF779BC37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1458932" y="2521520"/>
            <a:ext cx="7291295" cy="39743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90931" y="2918262"/>
            <a:ext cx="6320118" cy="316682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Using evidence of achievement to adapt what happens in classrooms to meet learner needs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4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23" grpId="0"/>
      <p:bldP spid="24" grpId="0"/>
      <p:bldP spid="25" grpId="0"/>
      <p:bldP spid="27" grpId="0"/>
      <p:bldP spid="28" grpId="0"/>
      <p:bldP spid="29" grpId="0"/>
      <p:bldP spid="8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educational positioning system</a:t>
            </a:r>
            <a:endParaRPr lang="en-US" dirty="0"/>
          </a:p>
        </p:txBody>
      </p:sp>
      <p:sp>
        <p:nvSpPr>
          <p:cNvPr id="58370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good teacher:</a:t>
            </a:r>
          </a:p>
          <a:p>
            <a:pPr lvl="1"/>
            <a:r>
              <a:rPr lang="en-US" dirty="0" smtClean="0"/>
              <a:t>Establishes where the students are in their learning</a:t>
            </a:r>
          </a:p>
          <a:p>
            <a:pPr lvl="1"/>
            <a:r>
              <a:rPr lang="en-US" dirty="0" smtClean="0"/>
              <a:t>Identifies the learning destination</a:t>
            </a:r>
          </a:p>
          <a:p>
            <a:pPr lvl="1"/>
            <a:r>
              <a:rPr lang="en-US" dirty="0" smtClean="0"/>
              <a:t>Carefully plans a route</a:t>
            </a:r>
          </a:p>
          <a:p>
            <a:pPr lvl="1"/>
            <a:r>
              <a:rPr lang="en-US" dirty="0" smtClean="0"/>
              <a:t>Begins the learning journey</a:t>
            </a:r>
          </a:p>
          <a:p>
            <a:pPr lvl="1"/>
            <a:r>
              <a:rPr lang="en-US" dirty="0" smtClean="0"/>
              <a:t>Makes regular checks on progress on the way</a:t>
            </a:r>
          </a:p>
          <a:p>
            <a:pPr lvl="1"/>
            <a:r>
              <a:rPr lang="en-US" dirty="0" smtClean="0"/>
              <a:t>Makes adjustments to the course as conditions dictate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Formative assessment and other 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Formative assessment is an integral part of many current policy priorities:</a:t>
            </a:r>
          </a:p>
          <a:p>
            <a:pPr lvl="1"/>
            <a:r>
              <a:rPr lang="en-US" dirty="0" smtClean="0"/>
              <a:t>Framework for teaching (Danielson)</a:t>
            </a:r>
          </a:p>
          <a:p>
            <a:pPr lvl="1"/>
            <a:r>
              <a:rPr lang="en-US" dirty="0" smtClean="0"/>
              <a:t>Differentiated instruction (Tomlinson)</a:t>
            </a:r>
          </a:p>
          <a:p>
            <a:pPr lvl="1"/>
            <a:r>
              <a:rPr lang="en-US" dirty="0" smtClean="0"/>
              <a:t>Response to (instruction and) intervention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213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Keep searching for new ideas about what might and might not work, or</a:t>
            </a:r>
          </a:p>
          <a:p>
            <a:r>
              <a:rPr lang="en-US" dirty="0" smtClean="0"/>
              <a:t>Focus on making sure that we are what we already know will help students learn more is being done in our classrooms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942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model for teacher learning</a:t>
            </a:r>
            <a:endParaRPr lang="en-US" dirty="0"/>
          </a:p>
        </p:txBody>
      </p:sp>
      <p:sp>
        <p:nvSpPr>
          <p:cNvPr id="113666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Content, then process</a:t>
            </a:r>
          </a:p>
          <a:p>
            <a:r>
              <a:rPr lang="en-US" dirty="0" smtClean="0"/>
              <a:t>Content (what we want teachers to change):</a:t>
            </a:r>
          </a:p>
          <a:p>
            <a:pPr lvl="1"/>
            <a:r>
              <a:rPr lang="en-US" dirty="0" smtClean="0"/>
              <a:t>Evidence</a:t>
            </a:r>
          </a:p>
          <a:p>
            <a:pPr lvl="1"/>
            <a:r>
              <a:rPr lang="en-US" dirty="0" smtClean="0"/>
              <a:t>Ideas (strategies and techniques)</a:t>
            </a:r>
          </a:p>
          <a:p>
            <a:r>
              <a:rPr lang="en-US" dirty="0" smtClean="0"/>
              <a:t>Process (how to go about change):</a:t>
            </a:r>
          </a:p>
          <a:p>
            <a:pPr lvl="1"/>
            <a:r>
              <a:rPr lang="en-US" dirty="0" smtClean="0"/>
              <a:t>Choice</a:t>
            </a:r>
          </a:p>
          <a:p>
            <a:pPr lvl="1"/>
            <a:r>
              <a:rPr lang="en-US" dirty="0" smtClean="0"/>
              <a:t>Flexibility</a:t>
            </a:r>
          </a:p>
          <a:p>
            <a:pPr lvl="1"/>
            <a:r>
              <a:rPr lang="en-US" dirty="0" smtClean="0"/>
              <a:t>Small steps</a:t>
            </a:r>
          </a:p>
          <a:p>
            <a:pPr lvl="1"/>
            <a:r>
              <a:rPr lang="en-US" dirty="0" smtClean="0"/>
              <a:t>Accountability</a:t>
            </a:r>
          </a:p>
          <a:p>
            <a:pPr lvl="1"/>
            <a:r>
              <a:rPr lang="en-US" dirty="0" smtClean="0"/>
              <a:t>Support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Supportive accountability</a:t>
            </a:r>
            <a:endParaRPr lang="en-US" dirty="0"/>
          </a:p>
        </p:txBody>
      </p:sp>
      <p:sp>
        <p:nvSpPr>
          <p:cNvPr id="137218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612648" y="1600201"/>
            <a:ext cx="8153400" cy="5257801"/>
          </a:xfrm>
        </p:spPr>
        <p:txBody>
          <a:bodyPr>
            <a:normAutofit/>
          </a:bodyPr>
          <a:lstStyle/>
          <a:p>
            <a:r>
              <a:rPr lang="en-US" dirty="0" smtClean="0"/>
              <a:t>What is needed from teachers:</a:t>
            </a:r>
          </a:p>
          <a:p>
            <a:pPr lvl="1"/>
            <a:r>
              <a:rPr lang="en-US" dirty="0" smtClean="0"/>
              <a:t>A commitment to:</a:t>
            </a:r>
          </a:p>
          <a:p>
            <a:pPr lvl="2"/>
            <a:r>
              <a:rPr lang="en-US" dirty="0" smtClean="0"/>
              <a:t>The continual improvement of practice</a:t>
            </a:r>
          </a:p>
          <a:p>
            <a:pPr lvl="2"/>
            <a:r>
              <a:rPr lang="en-US" dirty="0" smtClean="0"/>
              <a:t>Focus on those things that make a difference to students</a:t>
            </a:r>
          </a:p>
          <a:p>
            <a:r>
              <a:rPr lang="en-US" dirty="0" smtClean="0"/>
              <a:t>What is needed from leaders:</a:t>
            </a:r>
          </a:p>
          <a:p>
            <a:pPr lvl="1"/>
            <a:r>
              <a:rPr lang="en-US" dirty="0" smtClean="0"/>
              <a:t>A commitment to engineer effective learning environments for teachers by:</a:t>
            </a:r>
          </a:p>
          <a:p>
            <a:pPr lvl="2"/>
            <a:r>
              <a:rPr lang="en-US" dirty="0" smtClean="0"/>
              <a:t>Creating expectations for continually improving practice</a:t>
            </a:r>
          </a:p>
          <a:p>
            <a:pPr lvl="2"/>
            <a:r>
              <a:rPr lang="en-US" dirty="0" smtClean="0"/>
              <a:t>Keeping the focus on the things that make a difference to students</a:t>
            </a:r>
          </a:p>
          <a:p>
            <a:pPr lvl="2"/>
            <a:r>
              <a:rPr lang="en-US" dirty="0" smtClean="0"/>
              <a:t>Providing the time, space, dispensation, and support for innovation</a:t>
            </a:r>
          </a:p>
          <a:p>
            <a:pPr lvl="2"/>
            <a:r>
              <a:rPr lang="en-US" dirty="0" smtClean="0"/>
              <a:t>Supporting risk-taking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735" y="274638"/>
            <a:ext cx="8525189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Strategies for change (Heath &amp; Heath, 2010)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Direct the rider</a:t>
            </a:r>
          </a:p>
          <a:p>
            <a:pPr lvl="1"/>
            <a:r>
              <a:rPr lang="en-US" dirty="0" smtClean="0"/>
              <a:t>Follow the bright spots (malnutrition in Vietnam)</a:t>
            </a:r>
          </a:p>
          <a:p>
            <a:pPr lvl="1"/>
            <a:r>
              <a:rPr lang="en-US" dirty="0" smtClean="0"/>
              <a:t>Script the critical moves (1% milk, 25 points)</a:t>
            </a:r>
          </a:p>
          <a:p>
            <a:pPr lvl="1"/>
            <a:r>
              <a:rPr lang="en-US" dirty="0" smtClean="0"/>
              <a:t>Point to the destination (no dry holes)</a:t>
            </a:r>
          </a:p>
          <a:p>
            <a:r>
              <a:rPr lang="en-US" dirty="0" smtClean="0"/>
              <a:t>Motivate the elephant</a:t>
            </a:r>
          </a:p>
          <a:p>
            <a:pPr lvl="1"/>
            <a:r>
              <a:rPr lang="en-US" dirty="0" smtClean="0"/>
              <a:t>Find the feeling (gloves on the table)</a:t>
            </a:r>
          </a:p>
          <a:p>
            <a:pPr lvl="1"/>
            <a:r>
              <a:rPr lang="en-US" dirty="0" smtClean="0"/>
              <a:t>Shrink the change (five-minute room makeover)</a:t>
            </a:r>
          </a:p>
          <a:p>
            <a:pPr lvl="1"/>
            <a:r>
              <a:rPr lang="en-US" dirty="0" smtClean="0"/>
              <a:t>Grow your people (mindset)</a:t>
            </a:r>
          </a:p>
          <a:p>
            <a:r>
              <a:rPr lang="en-US" dirty="0" smtClean="0"/>
              <a:t>Shape the path</a:t>
            </a:r>
          </a:p>
          <a:p>
            <a:pPr lvl="1"/>
            <a:r>
              <a:rPr lang="en-US" dirty="0" smtClean="0"/>
              <a:t>Tweak the environment (popcorn study, one-click)</a:t>
            </a:r>
          </a:p>
          <a:p>
            <a:pPr lvl="1"/>
            <a:r>
              <a:rPr lang="en-US" dirty="0" smtClean="0"/>
              <a:t>Build habits (don’t tax the rider, action triggers)</a:t>
            </a:r>
          </a:p>
          <a:p>
            <a:pPr lvl="1"/>
            <a:r>
              <a:rPr lang="en-US" dirty="0" smtClean="0"/>
              <a:t>Rally the herd (free spaces in hospitals)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3149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Overview: Science and Design</a:t>
            </a:r>
            <a:endParaRPr lang="en-US" dirty="0"/>
          </a:p>
        </p:txBody>
      </p:sp>
      <p:sp>
        <p:nvSpPr>
          <p:cNvPr id="826371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350359" y="1600202"/>
            <a:ext cx="7805738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We need to improve student achievement</a:t>
            </a:r>
          </a:p>
          <a:p>
            <a:r>
              <a:rPr lang="en-US" sz="2600" dirty="0" smtClean="0"/>
              <a:t>This requires improving teacher quality</a:t>
            </a:r>
          </a:p>
          <a:p>
            <a:r>
              <a:rPr lang="en-US" sz="2600" dirty="0" smtClean="0"/>
              <a:t>Improving the quality of entrants takes too long</a:t>
            </a:r>
          </a:p>
          <a:p>
            <a:r>
              <a:rPr lang="en-US" sz="2600" dirty="0" smtClean="0"/>
              <a:t>So we have to make the teachers we have better</a:t>
            </a:r>
          </a:p>
          <a:p>
            <a:r>
              <a:rPr lang="en-US" sz="2600" dirty="0" smtClean="0"/>
              <a:t>We can change teachers in a range of ways</a:t>
            </a:r>
          </a:p>
          <a:p>
            <a:r>
              <a:rPr lang="en-US" sz="2600" dirty="0" smtClean="0"/>
              <a:t>Some will benefit students, and some will not</a:t>
            </a:r>
          </a:p>
          <a:p>
            <a:r>
              <a:rPr lang="en-US" sz="2600" dirty="0" smtClean="0"/>
              <a:t>Those that do involve changes in teacher practice</a:t>
            </a:r>
          </a:p>
          <a:p>
            <a:endParaRPr lang="en-US" sz="2600" dirty="0" smtClean="0"/>
          </a:p>
          <a:p>
            <a:r>
              <a:rPr lang="en-US" sz="2600" dirty="0" smtClean="0"/>
              <a:t>Changing practice requires new kinds of teacher learning</a:t>
            </a:r>
          </a:p>
          <a:p>
            <a:r>
              <a:rPr lang="en-US" sz="2600" dirty="0" smtClean="0"/>
              <a:t>And new models of professional development</a:t>
            </a:r>
            <a:endParaRPr lang="en-US" sz="2600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72771" y="4706473"/>
            <a:ext cx="8647112" cy="1676399"/>
            <a:chOff x="153" y="3499"/>
            <a:chExt cx="5387" cy="629"/>
          </a:xfrm>
          <a:solidFill>
            <a:srgbClr val="3488B6">
              <a:alpha val="50000"/>
            </a:srgbClr>
          </a:solidFill>
        </p:grpSpPr>
        <p:sp>
          <p:nvSpPr>
            <p:cNvPr id="8198" name="Rectangle 8"/>
            <p:cNvSpPr>
              <a:spLocks noChangeArrowheads="1"/>
            </p:cNvSpPr>
            <p:nvPr/>
          </p:nvSpPr>
          <p:spPr bwMode="auto">
            <a:xfrm>
              <a:off x="153" y="3499"/>
              <a:ext cx="5387" cy="629"/>
            </a:xfrm>
            <a:prstGeom prst="rect">
              <a:avLst/>
            </a:prstGeom>
            <a:solidFill>
              <a:srgbClr val="3488B6">
                <a:alpha val="25000"/>
              </a:srgbClr>
            </a:solidFill>
            <a:ln w="12700">
              <a:solidFill>
                <a:srgbClr val="786E69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199" name="Text Box 9"/>
            <p:cNvSpPr txBox="1">
              <a:spLocks noChangeArrowheads="1"/>
            </p:cNvSpPr>
            <p:nvPr/>
          </p:nvSpPr>
          <p:spPr bwMode="auto">
            <a:xfrm>
              <a:off x="4437" y="3673"/>
              <a:ext cx="991" cy="2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defTabSz="762000">
                <a:spcBef>
                  <a:spcPct val="50000"/>
                </a:spcBef>
                <a:defRPr/>
              </a:pPr>
              <a:r>
                <a:rPr lang="en-US" sz="3200" b="1" dirty="0">
                  <a:solidFill>
                    <a:srgbClr val="73786E"/>
                  </a:solidFill>
                  <a:latin typeface="+mj-lt"/>
                </a:rPr>
                <a:t>Design</a:t>
              </a:r>
              <a:endParaRPr lang="en-US" sz="3200" b="1" dirty="0">
                <a:latin typeface="+mj-lt"/>
              </a:endParaRPr>
            </a:p>
          </p:txBody>
        </p:sp>
      </p:grp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256285" y="1631932"/>
            <a:ext cx="8647111" cy="2963334"/>
            <a:chOff x="-1182" y="913"/>
            <a:chExt cx="5387" cy="1919"/>
          </a:xfrm>
          <a:solidFill>
            <a:srgbClr val="EDAA61">
              <a:alpha val="59000"/>
            </a:srgbClr>
          </a:solidFill>
        </p:grpSpPr>
        <p:sp>
          <p:nvSpPr>
            <p:cNvPr id="8200" name="Rectangle 5"/>
            <p:cNvSpPr>
              <a:spLocks noChangeArrowheads="1"/>
            </p:cNvSpPr>
            <p:nvPr/>
          </p:nvSpPr>
          <p:spPr bwMode="auto">
            <a:xfrm>
              <a:off x="-1182" y="913"/>
              <a:ext cx="5387" cy="1919"/>
            </a:xfrm>
            <a:prstGeom prst="rect">
              <a:avLst/>
            </a:prstGeom>
            <a:solidFill>
              <a:srgbClr val="EDAA61">
                <a:alpha val="25000"/>
              </a:srgbClr>
            </a:solidFill>
            <a:ln w="12700">
              <a:solidFill>
                <a:srgbClr val="786E69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201" name="Text Box 6"/>
            <p:cNvSpPr txBox="1">
              <a:spLocks noChangeArrowheads="1"/>
            </p:cNvSpPr>
            <p:nvPr/>
          </p:nvSpPr>
          <p:spPr bwMode="auto">
            <a:xfrm>
              <a:off x="3040" y="1641"/>
              <a:ext cx="1063" cy="3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defTabSz="762000">
                <a:spcBef>
                  <a:spcPct val="50000"/>
                </a:spcBef>
                <a:defRPr/>
              </a:pPr>
              <a:r>
                <a:rPr lang="en-US" sz="3200" b="1" dirty="0">
                  <a:solidFill>
                    <a:srgbClr val="73786E"/>
                  </a:solidFill>
                  <a:latin typeface="+mj-lt"/>
                </a:rPr>
                <a:t>Science</a:t>
              </a:r>
              <a:endParaRPr lang="en-US" sz="3200" b="1" dirty="0">
                <a:latin typeface="+mj-lt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9ABF79A-F4A3-5E49-A6CE-5B8CF779BC37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6070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371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Teacher learning communities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799CE-711A-FA44-BA4E-E463DA170A3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151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Professional learning communities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Professional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Decision-making under uncertainty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Accountable to a community of peers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Learning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Focused on improvement in student outcomes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Communities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Joint enterprise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Mutual engagement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Shared repertoire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8616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people shouldn’t work on their 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sz="2800" dirty="0" smtClean="0"/>
              <a:t>Only 2% of high school seniors believe their leadership skills are below average (</a:t>
            </a:r>
            <a:r>
              <a:rPr lang="en-US" sz="2800" dirty="0"/>
              <a:t>College Board, 1976/1977)</a:t>
            </a:r>
            <a:endParaRPr lang="en-US" sz="2800" dirty="0" smtClean="0"/>
          </a:p>
          <a:p>
            <a:pPr>
              <a:lnSpc>
                <a:spcPct val="110000"/>
              </a:lnSpc>
            </a:pPr>
            <a:r>
              <a:rPr lang="en-US" sz="2800" dirty="0" smtClean="0"/>
              <a:t>…and 25% of them believe they are in the top 1% in their ability to get along with others (</a:t>
            </a:r>
            <a:r>
              <a:rPr lang="en-US" sz="2800" dirty="0"/>
              <a:t>College Board, 1976/1977)</a:t>
            </a:r>
            <a:endParaRPr lang="en-US" sz="2800" dirty="0" smtClean="0"/>
          </a:p>
          <a:p>
            <a:pPr>
              <a:lnSpc>
                <a:spcPct val="110000"/>
              </a:lnSpc>
            </a:pPr>
            <a:r>
              <a:rPr lang="en-US" sz="2800" dirty="0" smtClean="0"/>
              <a:t>93% </a:t>
            </a:r>
            <a:r>
              <a:rPr lang="en-US" sz="2800" smtClean="0"/>
              <a:t>of Americans </a:t>
            </a:r>
            <a:r>
              <a:rPr lang="en-US" sz="2800" dirty="0" smtClean="0"/>
              <a:t>and 69% of Swedes think they are above average drivers (</a:t>
            </a:r>
            <a:r>
              <a:rPr lang="en-US" sz="2800" dirty="0" err="1" smtClean="0"/>
              <a:t>Svenson</a:t>
            </a:r>
            <a:r>
              <a:rPr lang="en-US" sz="2800" dirty="0" smtClean="0"/>
              <a:t>, 1981)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94% of college professors report doing above average work (Cross, 1997)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People think they are at lower risk than their peers for heart attacks, cancer, food poisoning, etc. (Weinstein, 1980)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Strangers predict your IQ better than you do (</a:t>
            </a:r>
            <a:r>
              <a:rPr lang="en-US" sz="2800" dirty="0" err="1" smtClean="0"/>
              <a:t>Borkenau</a:t>
            </a:r>
            <a:r>
              <a:rPr lang="en-US" sz="2800" dirty="0" smtClean="0"/>
              <a:t> &amp; </a:t>
            </a:r>
            <a:r>
              <a:rPr lang="en-US" sz="2800" dirty="0" err="1" smtClean="0"/>
              <a:t>Liebler</a:t>
            </a:r>
            <a:r>
              <a:rPr lang="en-US" sz="2800" dirty="0" smtClean="0"/>
              <a:t>, 1993)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People believe they are more accurate than their peers</a:t>
            </a:r>
            <a:br>
              <a:rPr lang="en-US" sz="2800" dirty="0" smtClean="0"/>
            </a:br>
            <a:r>
              <a:rPr lang="en-US" sz="2800" dirty="0" smtClean="0"/>
              <a:t>at self-assessment (</a:t>
            </a:r>
            <a:r>
              <a:rPr lang="da-DK" sz="2800" dirty="0" err="1"/>
              <a:t>Pronin</a:t>
            </a:r>
            <a:r>
              <a:rPr lang="da-DK" sz="2800" dirty="0"/>
              <a:t>, Lin, &amp; Ross, </a:t>
            </a:r>
            <a:r>
              <a:rPr lang="da-DK" sz="2800" dirty="0" smtClean="0"/>
              <a:t>2002)</a:t>
            </a:r>
            <a:endParaRPr lang="en-US" sz="28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953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735" y="274638"/>
            <a:ext cx="8525189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Strategies for teacher change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Direct the rider</a:t>
            </a:r>
          </a:p>
          <a:p>
            <a:pPr lvl="1"/>
            <a:r>
              <a:rPr lang="en-US" dirty="0" smtClean="0"/>
              <a:t>Follow the bright spots (volunteers vs. conscripts)</a:t>
            </a:r>
          </a:p>
          <a:p>
            <a:pPr lvl="1"/>
            <a:r>
              <a:rPr lang="en-US" dirty="0" smtClean="0"/>
              <a:t>Script the critical moves (structured meetings)</a:t>
            </a:r>
          </a:p>
          <a:p>
            <a:pPr lvl="1"/>
            <a:r>
              <a:rPr lang="en-US" dirty="0" smtClean="0"/>
              <a:t>Point to the destination (NCLB)</a:t>
            </a:r>
          </a:p>
          <a:p>
            <a:r>
              <a:rPr lang="en-US" dirty="0" smtClean="0"/>
              <a:t>Motivate the elephant</a:t>
            </a:r>
          </a:p>
          <a:p>
            <a:pPr lvl="1"/>
            <a:r>
              <a:rPr lang="en-US" dirty="0" smtClean="0"/>
              <a:t>Find the feeling (the moral imperative)</a:t>
            </a:r>
          </a:p>
          <a:p>
            <a:pPr lvl="1"/>
            <a:r>
              <a:rPr lang="en-US" dirty="0" smtClean="0"/>
              <a:t>Shrink the change (small steps)</a:t>
            </a:r>
          </a:p>
          <a:p>
            <a:pPr lvl="1"/>
            <a:r>
              <a:rPr lang="en-US" dirty="0" smtClean="0"/>
              <a:t>Grow your people (all teachers can improve)</a:t>
            </a:r>
          </a:p>
          <a:p>
            <a:r>
              <a:rPr lang="en-US" dirty="0" smtClean="0"/>
              <a:t>Shape the path</a:t>
            </a:r>
          </a:p>
          <a:p>
            <a:pPr lvl="1"/>
            <a:r>
              <a:rPr lang="en-US" dirty="0" smtClean="0"/>
              <a:t>Tweak the environment (time for teacher learning)</a:t>
            </a:r>
          </a:p>
          <a:p>
            <a:pPr lvl="1"/>
            <a:r>
              <a:rPr lang="en-US" dirty="0" smtClean="0"/>
              <a:t>Build habits (create routines and structures)</a:t>
            </a:r>
          </a:p>
          <a:p>
            <a:pPr lvl="1"/>
            <a:r>
              <a:rPr lang="en-US" dirty="0" smtClean="0"/>
              <a:t>Rally the herd (make new mistakes)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0251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learning communities</a:t>
            </a:r>
            <a:endParaRPr lang="en-US" dirty="0"/>
          </a:p>
        </p:txBody>
      </p:sp>
      <p:sp>
        <p:nvSpPr>
          <p:cNvPr id="147458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Plan that the TLC will run for two years.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Identify 10 to 12 interested colleagues: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Composition: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Similar assignments (e.g., early years, math/science)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Mixed subject/mixed phase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Hybrid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Secure institutional support for: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Monthly meetings (75–120 minutes each, inside or outside school time)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Time between meetings (two hours per month in school time):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Collaborative planning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Peer observation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Any necessary waivers from school policies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“signature pedagogy” for teacher learning</a:t>
            </a:r>
            <a:endParaRPr lang="en-US" dirty="0"/>
          </a:p>
        </p:txBody>
      </p:sp>
      <p:sp>
        <p:nvSpPr>
          <p:cNvPr id="148482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Every monthly TLC meeting should follow the same structure and sequence of activities:</a:t>
            </a:r>
          </a:p>
          <a:p>
            <a:pPr lvl="1"/>
            <a:r>
              <a:rPr lang="en-US" dirty="0" smtClean="0"/>
              <a:t>Activity 1: Introduction (5 minutes)</a:t>
            </a:r>
          </a:p>
          <a:p>
            <a:pPr lvl="1"/>
            <a:r>
              <a:rPr lang="en-US" dirty="0"/>
              <a:t>Activity </a:t>
            </a:r>
            <a:r>
              <a:rPr lang="en-US" dirty="0" smtClean="0"/>
              <a:t>2: Starter (5 </a:t>
            </a:r>
            <a:r>
              <a:rPr lang="en-US" dirty="0"/>
              <a:t>minutes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Activity 3: Feedback (25–50 minutes)</a:t>
            </a:r>
          </a:p>
          <a:p>
            <a:pPr lvl="1"/>
            <a:r>
              <a:rPr lang="en-US" dirty="0" smtClean="0"/>
              <a:t>Activity 4: New learning about formative assessment       (20–40 minutes)</a:t>
            </a:r>
          </a:p>
          <a:p>
            <a:pPr lvl="1"/>
            <a:r>
              <a:rPr lang="en-US" dirty="0" smtClean="0"/>
              <a:t>Activity 5: Personal action planning (15 minutes)</a:t>
            </a:r>
          </a:p>
          <a:p>
            <a:pPr lvl="1"/>
            <a:r>
              <a:rPr lang="en-US" dirty="0" smtClean="0"/>
              <a:t>Activity 6: Review of learning (5 minutes)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 TLC needs a leader</a:t>
            </a:r>
            <a:endParaRPr lang="en-US" dirty="0"/>
          </a:p>
        </p:txBody>
      </p:sp>
      <p:sp>
        <p:nvSpPr>
          <p:cNvPr id="15053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/>
          <a:lstStyle/>
          <a:p>
            <a:r>
              <a:rPr lang="en-US" dirty="0" smtClean="0"/>
              <a:t>The job of the TLC leader(s):</a:t>
            </a:r>
          </a:p>
          <a:p>
            <a:pPr lvl="1"/>
            <a:r>
              <a:rPr lang="en-US" dirty="0" smtClean="0"/>
              <a:t>To ensure that all necessary resources (including refreshments!) are available at meetings</a:t>
            </a:r>
          </a:p>
          <a:p>
            <a:pPr lvl="1"/>
            <a:r>
              <a:rPr lang="en-US" dirty="0" smtClean="0"/>
              <a:t>To ensure that the agenda is followed</a:t>
            </a:r>
          </a:p>
          <a:p>
            <a:pPr lvl="1"/>
            <a:r>
              <a:rPr lang="en-US" dirty="0" smtClean="0"/>
              <a:t>To maintain a collegial and supportive environment</a:t>
            </a:r>
          </a:p>
          <a:p>
            <a:r>
              <a:rPr lang="en-US" dirty="0" smtClean="0"/>
              <a:t>But most important of all:</a:t>
            </a:r>
          </a:p>
          <a:p>
            <a:pPr lvl="1"/>
            <a:r>
              <a:rPr lang="en-US" dirty="0" smtClean="0"/>
              <a:t>It is not to be the formative assessment “expert.”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observation</a:t>
            </a:r>
            <a:endParaRPr lang="en-US" dirty="0"/>
          </a:p>
        </p:txBody>
      </p:sp>
      <p:sp>
        <p:nvSpPr>
          <p:cNvPr id="15257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/>
          <a:lstStyle/>
          <a:p>
            <a:r>
              <a:rPr lang="en-US" dirty="0" smtClean="0"/>
              <a:t>Run to the agenda of the observed, not the observer:</a:t>
            </a:r>
          </a:p>
          <a:p>
            <a:pPr lvl="1"/>
            <a:r>
              <a:rPr lang="en-US" dirty="0" smtClean="0"/>
              <a:t>Observed teacher specifies focus of observation:</a:t>
            </a:r>
          </a:p>
          <a:p>
            <a:pPr lvl="2"/>
            <a:r>
              <a:rPr lang="en-US" dirty="0" smtClean="0"/>
              <a:t>E.g., teacher wants to increase wait time.</a:t>
            </a:r>
          </a:p>
          <a:p>
            <a:pPr lvl="1"/>
            <a:r>
              <a:rPr lang="en-US" dirty="0" smtClean="0"/>
              <a:t>Observed teacher specifies what counts as evidence:</a:t>
            </a:r>
          </a:p>
          <a:p>
            <a:pPr lvl="2"/>
            <a:r>
              <a:rPr lang="en-US" dirty="0" smtClean="0"/>
              <a:t>Provides observer with a stopwatch to log wait times.</a:t>
            </a:r>
          </a:p>
          <a:p>
            <a:pPr lvl="1"/>
            <a:r>
              <a:rPr lang="en-US" dirty="0" smtClean="0"/>
              <a:t>Observed teacher owns any notes made during the observation.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will we know if it’s working?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799CE-711A-FA44-BA4E-E463DA170A3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32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We’ll know when it’s working when…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Leading indicators of success</a:t>
            </a:r>
          </a:p>
          <a:p>
            <a:pPr lvl="1"/>
            <a:r>
              <a:rPr lang="en-US" dirty="0" smtClean="0"/>
              <a:t>Teachers are given time to meet, and do so</a:t>
            </a:r>
          </a:p>
          <a:p>
            <a:pPr lvl="1"/>
            <a:r>
              <a:rPr lang="en-US" dirty="0" smtClean="0"/>
              <a:t>Teachers increasingly act as “critical friends” to others</a:t>
            </a:r>
          </a:p>
          <a:p>
            <a:pPr lvl="1"/>
            <a:r>
              <a:rPr lang="en-US" dirty="0" smtClean="0"/>
              <a:t>The prevalence of classroom formative assessment practices is increasing</a:t>
            </a:r>
          </a:p>
          <a:p>
            <a:pPr lvl="1"/>
            <a:r>
              <a:rPr lang="en-US" dirty="0" smtClean="0"/>
              <a:t>Students are more engaged in classrooms</a:t>
            </a:r>
          </a:p>
          <a:p>
            <a:pPr lvl="1"/>
            <a:r>
              <a:rPr lang="en-US" dirty="0" smtClean="0"/>
              <a:t>Teachers modify the techniques in appropriate ways, indicating an understanding of the underlying theory</a:t>
            </a:r>
          </a:p>
          <a:p>
            <a:pPr lvl="1"/>
            <a:r>
              <a:rPr lang="en-US" dirty="0" smtClean="0"/>
              <a:t>There is a shift in the ownership of the reform</a:t>
            </a:r>
          </a:p>
          <a:p>
            <a:r>
              <a:rPr lang="en-US" dirty="0" smtClean="0"/>
              <a:t>Lagging indicators of success</a:t>
            </a:r>
            <a:endParaRPr lang="en-US" dirty="0"/>
          </a:p>
          <a:p>
            <a:pPr lvl="1"/>
            <a:r>
              <a:rPr lang="en-US" dirty="0" smtClean="0"/>
              <a:t>Increased student achievement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3660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213658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The world of work is changing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3030712"/>
              </p:ext>
            </p:extLst>
          </p:nvPr>
        </p:nvGraphicFramePr>
        <p:xfrm>
          <a:off x="612587" y="2477994"/>
          <a:ext cx="5216713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137"/>
                <a:gridCol w="4653576"/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+mn-lt"/>
                          <a:cs typeface="Calibri"/>
                        </a:rPr>
                        <a:t>Skill category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/>
                          <a:cs typeface="Calibri"/>
                        </a:rPr>
                        <a:t>Complex communication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/>
                          <a:cs typeface="Calibri"/>
                        </a:rPr>
                        <a:t>Expert</a:t>
                      </a:r>
                      <a:r>
                        <a:rPr lang="en-US" sz="2400" baseline="0" dirty="0" smtClean="0">
                          <a:latin typeface="Calibri"/>
                          <a:cs typeface="Calibri"/>
                        </a:rPr>
                        <a:t> thinking/problem solving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/>
                          <a:cs typeface="Calibri"/>
                        </a:rPr>
                        <a:t>Non-routine</a:t>
                      </a:r>
                      <a:r>
                        <a:rPr lang="en-US" sz="2400" baseline="0" dirty="0" smtClean="0">
                          <a:latin typeface="Calibri"/>
                          <a:cs typeface="Calibri"/>
                        </a:rPr>
                        <a:t> manual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/>
                          <a:cs typeface="Calibri"/>
                        </a:rPr>
                        <a:t>Routine</a:t>
                      </a:r>
                      <a:r>
                        <a:rPr lang="en-US" sz="240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400" dirty="0" smtClean="0">
                          <a:latin typeface="+mn-lt"/>
                          <a:cs typeface="Calibri"/>
                        </a:rPr>
                        <a:t>cognitive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/>
                          <a:cs typeface="Calibri"/>
                        </a:rPr>
                        <a:t>Routine </a:t>
                      </a:r>
                      <a:r>
                        <a:rPr lang="en-US" sz="2400" baseline="0" dirty="0" smtClean="0">
                          <a:latin typeface="+mn-lt"/>
                          <a:cs typeface="Calibri"/>
                        </a:rPr>
                        <a:t>manual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08106" y="1887911"/>
            <a:ext cx="842159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en-US" dirty="0" smtClean="0">
                <a:solidFill>
                  <a:schemeClr val="accent1"/>
                </a:solidFill>
                <a:latin typeface="+mn-lt"/>
              </a:rPr>
              <a:t>Which kinds of skill are disappearing fastest from the workplace?</a:t>
            </a:r>
            <a:endParaRPr lang="en-US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3675409"/>
              </p:ext>
            </p:extLst>
          </p:nvPr>
        </p:nvGraphicFramePr>
        <p:xfrm>
          <a:off x="5832287" y="2477994"/>
          <a:ext cx="2816413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6413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+mn-lt"/>
                          <a:cs typeface="Calibri"/>
                        </a:rPr>
                        <a:t>Change 1969-1999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/>
                          <a:cs typeface="Calibri"/>
                        </a:rPr>
                        <a:t>+14%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/>
                          <a:cs typeface="Calibri"/>
                        </a:rPr>
                        <a:t>+8%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/>
                          <a:cs typeface="Calibri"/>
                        </a:rPr>
                        <a:t>–5%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/>
                          <a:cs typeface="Calibri"/>
                        </a:rPr>
                        <a:t>–8%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/>
                          <a:cs typeface="Calibri"/>
                        </a:rPr>
                        <a:t>–3%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08106" y="5545511"/>
            <a:ext cx="32766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en-US" sz="1800" dirty="0">
                <a:solidFill>
                  <a:schemeClr val="accent1"/>
                </a:solidFill>
                <a:latin typeface="+mn-lt"/>
              </a:rPr>
              <a:t>Autor, Levy </a:t>
            </a:r>
            <a:r>
              <a:rPr lang="en-US" sz="1800" dirty="0" smtClean="0">
                <a:solidFill>
                  <a:schemeClr val="accent1"/>
                </a:solidFill>
                <a:latin typeface="+mn-lt"/>
              </a:rPr>
              <a:t>and Murnane</a:t>
            </a:r>
            <a:r>
              <a:rPr lang="en-US" sz="18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1800" dirty="0" smtClean="0">
                <a:solidFill>
                  <a:schemeClr val="accent1"/>
                </a:solidFill>
                <a:latin typeface="+mn-lt"/>
              </a:rPr>
              <a:t>(2003)</a:t>
            </a:r>
            <a:endParaRPr lang="en-US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29300" y="2477994"/>
            <a:ext cx="2819400" cy="2743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3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foci for “Learning walks”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609600" y="2438401"/>
            <a:ext cx="5531225" cy="4419601"/>
          </a:xfrm>
        </p:spPr>
        <p:txBody>
          <a:bodyPr>
            <a:normAutofit fontScale="92500" lnSpcReduction="10000"/>
          </a:bodyPr>
          <a:lstStyle/>
          <a:p>
            <a:r>
              <a:rPr lang="en-GB" sz="2200" dirty="0"/>
              <a:t>Clear, valuable learning intentions </a:t>
            </a:r>
            <a:r>
              <a:rPr lang="en-GB" sz="2200" dirty="0" smtClean="0"/>
              <a:t>for lesson</a:t>
            </a:r>
            <a:endParaRPr lang="en-US" sz="2200" dirty="0"/>
          </a:p>
          <a:p>
            <a:r>
              <a:rPr lang="en-GB" sz="2200" dirty="0"/>
              <a:t>Success criteria understood by students</a:t>
            </a:r>
            <a:endParaRPr lang="en-US" sz="2200" dirty="0"/>
          </a:p>
          <a:p>
            <a:r>
              <a:rPr lang="en-GB" sz="2200" dirty="0"/>
              <a:t>Students chosen at random</a:t>
            </a:r>
            <a:endParaRPr lang="en-US" sz="2200" dirty="0"/>
          </a:p>
          <a:p>
            <a:r>
              <a:rPr lang="en-GB" sz="2200" dirty="0"/>
              <a:t>Questions that make students think</a:t>
            </a:r>
            <a:endParaRPr lang="en-US" sz="2200" dirty="0"/>
          </a:p>
          <a:p>
            <a:r>
              <a:rPr lang="en-GB" sz="2200" dirty="0"/>
              <a:t>Students, not teacher, dominate discussions</a:t>
            </a:r>
            <a:endParaRPr lang="en-US" sz="2200" dirty="0"/>
          </a:p>
          <a:p>
            <a:r>
              <a:rPr lang="en-GB" sz="2200" dirty="0"/>
              <a:t>At least 80% students involved in answering questions</a:t>
            </a:r>
            <a:endParaRPr lang="en-US" sz="2200" dirty="0"/>
          </a:p>
          <a:p>
            <a:r>
              <a:rPr lang="en-GB" sz="2200" dirty="0" smtClean="0"/>
              <a:t>All-student </a:t>
            </a:r>
            <a:r>
              <a:rPr lang="en-GB" sz="2200" dirty="0"/>
              <a:t>response system used</a:t>
            </a:r>
            <a:endParaRPr lang="en-US" sz="2200" dirty="0"/>
          </a:p>
          <a:p>
            <a:r>
              <a:rPr lang="en-GB" sz="2200" dirty="0"/>
              <a:t>Teacher waits three seconds after question</a:t>
            </a:r>
            <a:endParaRPr lang="en-US" sz="2200" dirty="0"/>
          </a:p>
          <a:p>
            <a:r>
              <a:rPr lang="en-GB" sz="2200" dirty="0"/>
              <a:t>Students support each </a:t>
            </a:r>
            <a:r>
              <a:rPr lang="en-GB" sz="2200" dirty="0" smtClean="0"/>
              <a:t>others’ </a:t>
            </a:r>
            <a:r>
              <a:rPr lang="en-GB" sz="2200" dirty="0"/>
              <a:t>learning</a:t>
            </a:r>
            <a:endParaRPr lang="en-US" sz="2200" dirty="0"/>
          </a:p>
          <a:p>
            <a:r>
              <a:rPr lang="en-GB" sz="2200" dirty="0"/>
              <a:t>Students take responsibility for own learning</a:t>
            </a:r>
            <a:endParaRPr lang="en-US" sz="2200" dirty="0"/>
          </a:p>
          <a:p>
            <a:r>
              <a:rPr lang="en-GB" sz="2200" dirty="0"/>
              <a:t>Teacher gives oral formative feedback</a:t>
            </a:r>
            <a:endParaRPr lang="en-US" sz="2200" dirty="0"/>
          </a:p>
          <a:p>
            <a:r>
              <a:rPr lang="en-GB" sz="2200" dirty="0"/>
              <a:t>Evidence of comments that advance learning</a:t>
            </a:r>
            <a:endParaRPr lang="en-US" sz="2200" dirty="0"/>
          </a:p>
          <a:p>
            <a:r>
              <a:rPr lang="en-GB" sz="2200" dirty="0"/>
              <a:t>Teacher finds out what students learned</a:t>
            </a:r>
            <a:endParaRPr lang="en-US" sz="2200" dirty="0"/>
          </a:p>
          <a:p>
            <a:r>
              <a:rPr lang="en-GB" sz="2200" dirty="0"/>
              <a:t>Teaching adjusted after data collection</a:t>
            </a:r>
            <a:endParaRPr lang="en-US" sz="2200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6305176" y="2438400"/>
            <a:ext cx="2665506" cy="3581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Exemplary practice</a:t>
            </a:r>
          </a:p>
          <a:p>
            <a:r>
              <a:rPr lang="en-US" sz="2000" dirty="0" smtClean="0"/>
              <a:t>Good practice</a:t>
            </a:r>
          </a:p>
          <a:p>
            <a:r>
              <a:rPr lang="en-US" sz="2000" dirty="0" smtClean="0"/>
              <a:t>Seen, but weak</a:t>
            </a:r>
          </a:p>
          <a:p>
            <a:r>
              <a:rPr lang="en-US" sz="2000" dirty="0" smtClean="0"/>
              <a:t>Non-existent</a:t>
            </a:r>
          </a:p>
          <a:p>
            <a:r>
              <a:rPr lang="en-US" sz="2000" dirty="0" smtClean="0"/>
              <a:t>Used inappropriately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2B601A0-3688-4D07-8CC1-C676D43367B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5546166" cy="640080"/>
          </a:xfrm>
        </p:spPr>
        <p:txBody>
          <a:bodyPr/>
          <a:lstStyle/>
          <a:p>
            <a:r>
              <a:rPr lang="en-US" dirty="0" smtClean="0"/>
              <a:t>Foci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290235" y="1752600"/>
            <a:ext cx="2680447" cy="640080"/>
          </a:xfrm>
        </p:spPr>
        <p:txBody>
          <a:bodyPr/>
          <a:lstStyle/>
          <a:p>
            <a:r>
              <a:rPr lang="en-US" dirty="0" smtClean="0"/>
              <a:t>Rating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619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Key stakeholders’ reactions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Departmental sub-cultures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Unions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Professional associations</a:t>
            </a: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Teachers’ aides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Parents</a:t>
            </a: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School Board members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Community leaders</a:t>
            </a: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6832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Managing disappointments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Failure: opportunity for learning or blame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Falling down: failing or learning?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High-reliability organizations embrace failure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$1m dollar club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“A complaint is a gift”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Group-work is hard for teachers, … and for teachers of teachers…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7625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find out more…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5067" y="5621866"/>
            <a:ext cx="765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www.dylanwiliam.net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8" name="Picture 7" descr="EmbeddedFormativeAssessment.jp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68348" y="2061252"/>
            <a:ext cx="2080793" cy="2972562"/>
          </a:xfrm>
          <a:prstGeom prst="rect">
            <a:avLst/>
          </a:prstGeom>
        </p:spPr>
      </p:pic>
      <p:pic>
        <p:nvPicPr>
          <p:cNvPr id="5" name="Picture 4" descr="Revised pack cove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29"/>
          <a:stretch/>
        </p:blipFill>
        <p:spPr>
          <a:xfrm>
            <a:off x="572409" y="2048933"/>
            <a:ext cx="3039200" cy="29972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5880" y="2063448"/>
            <a:ext cx="2077720" cy="296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8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www.dylanwiliam.net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117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Effective learning environments</a:t>
            </a:r>
          </a:p>
        </p:txBody>
      </p:sp>
      <p:sp>
        <p:nvSpPr>
          <p:cNvPr id="1945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430340"/>
            <a:ext cx="8686800" cy="4955203"/>
          </a:xfr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A prevalent, mistaken, view</a:t>
            </a:r>
          </a:p>
          <a:p>
            <a:pPr lvl="1">
              <a:spcBef>
                <a:spcPct val="0"/>
              </a:spcBef>
            </a:pPr>
            <a:r>
              <a:rPr lang="en-US" sz="2400" dirty="0">
                <a:latin typeface="Calibri" charset="0"/>
                <a:ea typeface="ＭＳ Ｐゴシック" charset="0"/>
              </a:rPr>
              <a:t>Teachers create learning</a:t>
            </a:r>
          </a:p>
          <a:p>
            <a:pPr lvl="1">
              <a:spcBef>
                <a:spcPct val="0"/>
              </a:spcBef>
            </a:pPr>
            <a:r>
              <a:rPr lang="en-US" sz="2400" dirty="0">
                <a:latin typeface="Calibri" charset="0"/>
                <a:ea typeface="ＭＳ Ｐゴシック" charset="0"/>
              </a:rPr>
              <a:t>The teacher’s job is to do the learning for the learner</a:t>
            </a:r>
          </a:p>
          <a:p>
            <a:pPr>
              <a:spcBef>
                <a:spcPct val="0"/>
              </a:spcBef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A not so prevalent, not quite so mistaken, but equally dangerous view</a:t>
            </a:r>
          </a:p>
          <a:p>
            <a:pPr lvl="1">
              <a:spcBef>
                <a:spcPct val="0"/>
              </a:spcBef>
            </a:pPr>
            <a:r>
              <a:rPr lang="en-US" sz="2400" dirty="0">
                <a:latin typeface="Calibri" charset="0"/>
                <a:ea typeface="ＭＳ Ｐゴシック" charset="0"/>
              </a:rPr>
              <a:t>Only learners can create learning</a:t>
            </a:r>
          </a:p>
          <a:p>
            <a:pPr lvl="1">
              <a:spcBef>
                <a:spcPct val="0"/>
              </a:spcBef>
            </a:pPr>
            <a:r>
              <a:rPr lang="en-US" sz="2400" dirty="0">
                <a:latin typeface="Calibri" charset="0"/>
                <a:ea typeface="ＭＳ Ｐゴシック" charset="0"/>
              </a:rPr>
              <a:t>The teacher’s job is to “facilitate” learning</a:t>
            </a:r>
          </a:p>
          <a:p>
            <a:pPr>
              <a:spcBef>
                <a:spcPct val="0"/>
              </a:spcBef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A difficult to negotiate, middle path</a:t>
            </a:r>
          </a:p>
          <a:p>
            <a:pPr lvl="1">
              <a:spcBef>
                <a:spcPct val="0"/>
              </a:spcBef>
            </a:pPr>
            <a:r>
              <a:rPr lang="en-US" sz="2400" dirty="0">
                <a:latin typeface="Calibri" charset="0"/>
                <a:ea typeface="ＭＳ Ｐゴシック" charset="0"/>
              </a:rPr>
              <a:t>Teaching as the engineering of effective learning environments</a:t>
            </a:r>
          </a:p>
          <a:p>
            <a:pPr lvl="1">
              <a:spcBef>
                <a:spcPct val="0"/>
              </a:spcBef>
            </a:pPr>
            <a:r>
              <a:rPr lang="en-US" sz="2400" dirty="0">
                <a:latin typeface="Calibri" charset="0"/>
                <a:ea typeface="ＭＳ Ｐゴシック" charset="0"/>
              </a:rPr>
              <a:t>Key features:</a:t>
            </a:r>
          </a:p>
          <a:p>
            <a:pPr lvl="2">
              <a:spcBef>
                <a:spcPct val="0"/>
              </a:spcBef>
            </a:pPr>
            <a:r>
              <a:rPr lang="en-US" sz="2000" dirty="0">
                <a:latin typeface="Calibri" charset="0"/>
                <a:ea typeface="ＭＳ Ｐゴシック" charset="0"/>
              </a:rPr>
              <a:t>Create student engagement (pedagogies of engagement)</a:t>
            </a:r>
          </a:p>
          <a:p>
            <a:pPr lvl="2">
              <a:spcBef>
                <a:spcPct val="0"/>
              </a:spcBef>
            </a:pPr>
            <a:r>
              <a:rPr lang="en-US" sz="2000" dirty="0">
                <a:latin typeface="Calibri" charset="0"/>
                <a:ea typeface="ＭＳ Ｐゴシック" charset="0"/>
              </a:rPr>
              <a:t>Well-regulated (pedagogies of contingency)</a:t>
            </a:r>
          </a:p>
          <a:p>
            <a:pPr lvl="2">
              <a:spcBef>
                <a:spcPct val="0"/>
              </a:spcBef>
            </a:pPr>
            <a:r>
              <a:rPr lang="en-US" sz="2000" dirty="0">
                <a:latin typeface="Calibri" charset="0"/>
                <a:ea typeface="ＭＳ Ｐゴシック" charset="0"/>
              </a:rPr>
              <a:t>Develop disciplinary habits of mind (pedagogies of formation)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69096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534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The evidence base for formative assessment</a:t>
            </a:r>
            <a:endParaRPr lang="en-US" dirty="0"/>
          </a:p>
        </p:txBody>
      </p:sp>
      <p:sp>
        <p:nvSpPr>
          <p:cNvPr id="40962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609600" y="1589567"/>
            <a:ext cx="4201459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Fuchs &amp; Fuchs (1986)</a:t>
            </a:r>
          </a:p>
          <a:p>
            <a:r>
              <a:rPr lang="en-US" sz="2400" dirty="0" smtClean="0"/>
              <a:t>Natriello (1987)</a:t>
            </a:r>
          </a:p>
          <a:p>
            <a:r>
              <a:rPr lang="en-US" sz="2400" dirty="0" smtClean="0"/>
              <a:t>Crooks (1988)</a:t>
            </a:r>
          </a:p>
          <a:p>
            <a:r>
              <a:rPr lang="en-US" sz="2400" dirty="0" smtClean="0"/>
              <a:t>Bangert-Drowns, et al. (1991)</a:t>
            </a:r>
          </a:p>
          <a:p>
            <a:r>
              <a:rPr lang="en-US" sz="2400" dirty="0" smtClean="0"/>
              <a:t>Dempster (1991, 1992)</a:t>
            </a:r>
          </a:p>
          <a:p>
            <a:r>
              <a:rPr lang="en-US" sz="2400" dirty="0" smtClean="0"/>
              <a:t>Elshout</a:t>
            </a:r>
            <a:r>
              <a:rPr lang="en-US" sz="2400" dirty="0"/>
              <a:t>-Mohr (1994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Kluger &amp; DeNisi (1996)</a:t>
            </a:r>
          </a:p>
          <a:p>
            <a:r>
              <a:rPr lang="en-US" sz="2400" dirty="0" smtClean="0"/>
              <a:t>Black &amp; Wiliam (1998</a:t>
            </a:r>
            <a:r>
              <a:rPr lang="en-US" sz="2400" dirty="0" smtClean="0"/>
              <a:t>)</a:t>
            </a:r>
          </a:p>
          <a:p>
            <a:r>
              <a:rPr lang="en-US" sz="2400" dirty="0"/>
              <a:t>Nyquist (2003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0963" name="Rectangle 1028"/>
          <p:cNvSpPr>
            <a:spLocks noGrp="1" noChangeArrowheads="1"/>
          </p:cNvSpPr>
          <p:nvPr>
            <p:ph sz="quarter" idx="2"/>
          </p:nvPr>
        </p:nvSpPr>
        <p:spPr>
          <a:xfrm>
            <a:off x="4844901" y="1589567"/>
            <a:ext cx="417957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Brookhart </a:t>
            </a:r>
            <a:r>
              <a:rPr lang="en-US" sz="2400" dirty="0" smtClean="0"/>
              <a:t>(2004)</a:t>
            </a:r>
          </a:p>
          <a:p>
            <a:r>
              <a:rPr lang="en-US" sz="2400" dirty="0" smtClean="0"/>
              <a:t>Allal &amp; Lopez (2005)</a:t>
            </a:r>
          </a:p>
          <a:p>
            <a:r>
              <a:rPr lang="en-US" sz="2400" dirty="0" smtClean="0"/>
              <a:t>Köller (2005)</a:t>
            </a:r>
          </a:p>
          <a:p>
            <a:r>
              <a:rPr lang="en-US" sz="2400" dirty="0" smtClean="0"/>
              <a:t>Brookhart (2007)</a:t>
            </a:r>
          </a:p>
          <a:p>
            <a:r>
              <a:rPr lang="en-US" sz="2400" dirty="0" smtClean="0"/>
              <a:t>Wiliam (2007)</a:t>
            </a:r>
          </a:p>
          <a:p>
            <a:r>
              <a:rPr lang="en-US" sz="2400" dirty="0" smtClean="0"/>
              <a:t>Hattie &amp; Timperley (2007)</a:t>
            </a:r>
          </a:p>
          <a:p>
            <a:r>
              <a:rPr lang="en-US" sz="2400" dirty="0" smtClean="0"/>
              <a:t>Shute (2008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Kingston &amp; Nash (2011, 2015)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5C50C641-66DE-184E-B016-D253D8CA36FC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2161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meta-</a:t>
            </a:r>
            <a:r>
              <a:rPr lang="en-US" smtClean="0"/>
              <a:t>analytic findings	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61525538"/>
              </p:ext>
            </p:extLst>
          </p:nvPr>
        </p:nvGraphicFramePr>
        <p:xfrm>
          <a:off x="612775" y="1600200"/>
          <a:ext cx="8153400" cy="3013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7463"/>
                <a:gridCol w="793897"/>
                <a:gridCol w="1630680"/>
                <a:gridCol w="1630680"/>
                <a:gridCol w="1630680"/>
              </a:tblGrid>
              <a:tr h="53053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Content</a:t>
                      </a:r>
                      <a:r>
                        <a:rPr lang="en-US" sz="2000" baseline="0" dirty="0" smtClean="0"/>
                        <a:t> area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</a:t>
                      </a:r>
                      <a:endParaRPr lang="en-US" sz="2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95% confidence interval</a:t>
                      </a:r>
                      <a:r>
                        <a:rPr lang="en-US" sz="2000" baseline="0" dirty="0" smtClean="0"/>
                        <a:t> for effect size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96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5735" algn="r"/>
                        </a:tabLst>
                      </a:pP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Lower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Mean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Upper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6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Mathematics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19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25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0.14</a:t>
                      </a:r>
                      <a:endParaRPr lang="en-US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0.17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0.20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6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English Language Arts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25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0.30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0.32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0.34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6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Science</a:t>
                      </a:r>
                      <a:endParaRPr lang="en-US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17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25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0.06</a:t>
                      </a:r>
                      <a:endParaRPr lang="en-US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0.19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0.31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6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40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25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2648" y="4732914"/>
            <a:ext cx="8153400" cy="461665"/>
          </a:xfrm>
          <a:prstGeom prst="rect">
            <a:avLst/>
          </a:prstGeom>
          <a:solidFill>
            <a:schemeClr val="accent1"/>
          </a:solidFill>
          <a:ln>
            <a:solidFill>
              <a:srgbClr val="525A9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Mean effect size ≈ 0.20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2648" y="5194579"/>
            <a:ext cx="8153400" cy="461665"/>
          </a:xfrm>
          <a:prstGeom prst="rect">
            <a:avLst/>
          </a:prstGeom>
          <a:solidFill>
            <a:schemeClr val="accent1"/>
          </a:solidFill>
          <a:ln>
            <a:solidFill>
              <a:srgbClr val="525A9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A </a:t>
            </a:r>
            <a:r>
              <a:rPr lang="en-US" i="1" dirty="0" smtClean="0">
                <a:solidFill>
                  <a:schemeClr val="bg1"/>
                </a:solidFill>
                <a:latin typeface="+mj-lt"/>
              </a:rPr>
              <a:t>big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effect size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2646" y="5656244"/>
            <a:ext cx="8153401" cy="461665"/>
          </a:xfrm>
          <a:prstGeom prst="rect">
            <a:avLst/>
          </a:prstGeom>
          <a:solidFill>
            <a:schemeClr val="accent1"/>
          </a:solidFill>
          <a:ln>
            <a:solidFill>
              <a:srgbClr val="525A9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Equivalent to a 50% to 70% increase in the rate of learning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2775" y="6511268"/>
            <a:ext cx="443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1"/>
                </a:solidFill>
                <a:latin typeface="+mn-lt"/>
              </a:rPr>
              <a:t>Kingston and Nash (2011, 2015</a:t>
            </a:r>
            <a:r>
              <a:rPr lang="en-US" sz="1800" dirty="0" smtClean="0">
                <a:latin typeface="+mn-lt"/>
              </a:rPr>
              <a:t>)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6270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</a:t>
            </a:r>
            <a:r>
              <a:rPr lang="en-US" dirty="0" smtClean="0"/>
              <a:t>ormative assessment: a contested term</a:t>
            </a:r>
            <a:endParaRPr lang="en-US" dirty="0"/>
          </a:p>
        </p:txBody>
      </p:sp>
      <p:sp>
        <p:nvSpPr>
          <p:cNvPr id="4403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648" y="1483218"/>
            <a:ext cx="8153400" cy="511545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Long-cycle:</a:t>
            </a:r>
          </a:p>
          <a:p>
            <a:pPr lvl="1"/>
            <a:r>
              <a:rPr lang="en-US" dirty="0" smtClean="0"/>
              <a:t>Span: across units, terms</a:t>
            </a:r>
          </a:p>
          <a:p>
            <a:pPr lvl="1"/>
            <a:r>
              <a:rPr lang="en-US" dirty="0" smtClean="0"/>
              <a:t>Length: four weeks to one year</a:t>
            </a:r>
          </a:p>
          <a:p>
            <a:pPr lvl="1"/>
            <a:r>
              <a:rPr lang="en-US" dirty="0" smtClean="0"/>
              <a:t>Impact: Student monitoring; curriculum alignment</a:t>
            </a:r>
          </a:p>
          <a:p>
            <a:r>
              <a:rPr lang="en-US" dirty="0" smtClean="0"/>
              <a:t>Medium-cycle:</a:t>
            </a:r>
          </a:p>
          <a:p>
            <a:pPr lvl="1"/>
            <a:r>
              <a:rPr lang="en-US" dirty="0" smtClean="0"/>
              <a:t>Span: within and between teaching units</a:t>
            </a:r>
          </a:p>
          <a:p>
            <a:pPr lvl="1"/>
            <a:r>
              <a:rPr lang="en-US" dirty="0" smtClean="0"/>
              <a:t>Length: one to four weeks</a:t>
            </a:r>
          </a:p>
          <a:p>
            <a:pPr lvl="1"/>
            <a:r>
              <a:rPr lang="en-US" dirty="0" smtClean="0"/>
              <a:t>Impact: Improved, student-involved assessment; teacher cognition about learning</a:t>
            </a:r>
          </a:p>
          <a:p>
            <a:r>
              <a:rPr lang="en-US" dirty="0" smtClean="0"/>
              <a:t>Short-cycle:</a:t>
            </a:r>
          </a:p>
          <a:p>
            <a:pPr lvl="1"/>
            <a:r>
              <a:rPr lang="en-US" dirty="0" smtClean="0"/>
              <a:t>Span: within and between lessons</a:t>
            </a:r>
          </a:p>
          <a:p>
            <a:pPr lvl="1"/>
            <a:r>
              <a:rPr lang="en-US" dirty="0" smtClean="0"/>
              <a:t>Length:</a:t>
            </a:r>
          </a:p>
          <a:p>
            <a:pPr lvl="2"/>
            <a:r>
              <a:rPr lang="en-US" dirty="0" smtClean="0"/>
              <a:t> day-by-day: 24 to 48 hours</a:t>
            </a:r>
          </a:p>
          <a:p>
            <a:pPr lvl="2"/>
            <a:r>
              <a:rPr lang="en-US" dirty="0" smtClean="0"/>
              <a:t> minute-by-minute: five seconds to two hours</a:t>
            </a:r>
          </a:p>
          <a:p>
            <a:pPr lvl="1"/>
            <a:r>
              <a:rPr lang="en-US" dirty="0" smtClean="0"/>
              <a:t>Impact: classroom practice; student engagement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0450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Complementary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Symbol"/>
              <a:buChar char=""/>
            </a:pPr>
            <a:r>
              <a:rPr lang="en-US" sz="2400" dirty="0">
                <a:ea typeface="ＭＳ 明朝"/>
                <a:cs typeface="Times New Roman"/>
              </a:rPr>
              <a:t>Quality control</a:t>
            </a: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Symbol"/>
              <a:buChar char=""/>
            </a:pPr>
            <a:r>
              <a:rPr lang="en-US" sz="2400" dirty="0">
                <a:ea typeface="ＭＳ 明朝"/>
                <a:cs typeface="Times New Roman"/>
              </a:rPr>
              <a:t>Common assessments</a:t>
            </a: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Symbol"/>
              <a:buChar char=""/>
            </a:pPr>
            <a:r>
              <a:rPr lang="en-US" sz="2400" dirty="0" smtClean="0">
                <a:ea typeface="ＭＳ 明朝"/>
                <a:cs typeface="Times New Roman"/>
              </a:rPr>
              <a:t>Improvement through better team work and systems</a:t>
            </a: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Symbol"/>
              <a:buChar char=""/>
            </a:pPr>
            <a:r>
              <a:rPr lang="en-US" sz="2400" dirty="0" smtClean="0">
                <a:ea typeface="ＭＳ 明朝"/>
                <a:cs typeface="Times New Roman"/>
              </a:rPr>
              <a:t>Focus </a:t>
            </a:r>
            <a:r>
              <a:rPr lang="en-US" sz="2400" dirty="0">
                <a:ea typeface="ＭＳ 明朝"/>
                <a:cs typeface="Times New Roman"/>
              </a:rPr>
              <a:t>on individual outcomes for students</a:t>
            </a:r>
          </a:p>
          <a:p>
            <a:pPr marL="342900" lvl="0" indent="-342900">
              <a:lnSpc>
                <a:spcPct val="110000"/>
              </a:lnSpc>
              <a:spcAft>
                <a:spcPts val="0"/>
              </a:spcAft>
              <a:buFont typeface="Symbol"/>
              <a:buChar char=""/>
            </a:pPr>
            <a:r>
              <a:rPr lang="en-US" sz="2400" dirty="0" smtClean="0">
                <a:ea typeface="ＭＳ 明朝"/>
                <a:cs typeface="Times New Roman"/>
              </a:rPr>
              <a:t>Regular meetings focused on data</a:t>
            </a:r>
          </a:p>
          <a:p>
            <a:pPr marL="342900" indent="-342900">
              <a:lnSpc>
                <a:spcPct val="110000"/>
              </a:lnSpc>
              <a:buFont typeface="Symbol"/>
              <a:buChar char=""/>
            </a:pPr>
            <a:r>
              <a:rPr lang="en-US" sz="2400" dirty="0"/>
              <a:t>16 points on PISA (in </a:t>
            </a:r>
            <a:r>
              <a:rPr lang="en-US" sz="2400" dirty="0" smtClean="0"/>
              <a:t>two to three </a:t>
            </a:r>
            <a:r>
              <a:rPr lang="en-US" sz="2400" dirty="0"/>
              <a:t>years</a:t>
            </a:r>
            <a:r>
              <a:rPr lang="en-US" sz="2400" dirty="0" smtClean="0"/>
              <a:t>)</a:t>
            </a:r>
            <a:endParaRPr lang="en-US" sz="2400" dirty="0" smtClean="0">
              <a:ea typeface="ＭＳ 明朝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en-US" sz="2400" dirty="0">
              <a:ea typeface="ＭＳ 明朝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US" sz="2200" dirty="0">
                <a:ea typeface="ＭＳ 明朝"/>
                <a:cs typeface="Times New Roman"/>
              </a:rPr>
              <a:t>Quality assurance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US" sz="2200" dirty="0">
                <a:ea typeface="ＭＳ 明朝"/>
                <a:cs typeface="Times New Roman"/>
              </a:rPr>
              <a:t>Highly structured meetings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US" sz="2200" dirty="0" smtClean="0">
                <a:ea typeface="ＭＳ 明朝"/>
                <a:cs typeface="Times New Roman"/>
              </a:rPr>
              <a:t>Improvement through increased teacher capacity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US" sz="2200" dirty="0" smtClean="0">
                <a:ea typeface="ＭＳ 明朝"/>
                <a:cs typeface="Times New Roman"/>
              </a:rPr>
              <a:t>Focus on teachers’ individual accountability for change</a:t>
            </a:r>
            <a:endParaRPr lang="en-US" sz="2200" dirty="0">
              <a:ea typeface="ＭＳ 明朝"/>
              <a:cs typeface="Times New Roman"/>
            </a:endParaRPr>
          </a:p>
          <a:p>
            <a:pPr marL="342900" indent="-342900">
              <a:buFont typeface="Symbol"/>
              <a:buChar char=""/>
            </a:pPr>
            <a:r>
              <a:rPr lang="en-US" sz="2200" dirty="0" smtClean="0"/>
              <a:t>Regular meetings focused on teacher change</a:t>
            </a:r>
          </a:p>
          <a:p>
            <a:pPr marL="342900" indent="-342900">
              <a:buFont typeface="Symbol"/>
              <a:buChar char=""/>
            </a:pPr>
            <a:r>
              <a:rPr lang="en-US" sz="2200" dirty="0" smtClean="0"/>
              <a:t>30 </a:t>
            </a:r>
            <a:r>
              <a:rPr lang="en-US" sz="2200" dirty="0"/>
              <a:t>points on PISA (in two to three years)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en-US" sz="2400" dirty="0">
              <a:ea typeface="ＭＳ 明朝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7179BD9-65CB-694A-A2D4-7B548DC60A53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Data-driven PLCs</a:t>
            </a:r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Classroom FA TLCs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0213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Unpacking </a:t>
            </a:r>
            <a:r>
              <a:rPr lang="en-GB" dirty="0"/>
              <a:t>f</a:t>
            </a:r>
            <a:r>
              <a:rPr lang="en-GB" dirty="0" smtClean="0"/>
              <a:t>ormative </a:t>
            </a:r>
            <a:r>
              <a:rPr lang="en-GB" dirty="0"/>
              <a:t>a</a:t>
            </a:r>
            <a:r>
              <a:rPr lang="en-GB" dirty="0" smtClean="0"/>
              <a:t>ssessment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6380" y="1616558"/>
            <a:ext cx="8494539" cy="4981638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46380" y="2490819"/>
            <a:ext cx="846155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51692" y="4230079"/>
            <a:ext cx="8479693" cy="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636982" y="1600062"/>
            <a:ext cx="0" cy="498163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41924" y="5431694"/>
            <a:ext cx="8466007" cy="1181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445846" y="1621693"/>
            <a:ext cx="0" cy="497253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613769" y="1611923"/>
            <a:ext cx="426" cy="496977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356042" y="1614604"/>
            <a:ext cx="24871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buClr>
                <a:schemeClr val="bg1"/>
              </a:buClr>
            </a:pPr>
            <a:r>
              <a:rPr lang="en-GB" b="1" dirty="0">
                <a:latin typeface="Calibri"/>
                <a:cs typeface="Calibri"/>
              </a:rPr>
              <a:t>Where the learner is going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782356" y="1862034"/>
            <a:ext cx="2799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>
              <a:buClr>
                <a:schemeClr val="bg1"/>
              </a:buClr>
            </a:pPr>
            <a:r>
              <a:rPr lang="en-GB" b="1" dirty="0">
                <a:latin typeface="Calibri"/>
                <a:cs typeface="Calibri"/>
              </a:rPr>
              <a:t>Where the learner is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551634" y="1862034"/>
            <a:ext cx="2340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>
              <a:buClr>
                <a:schemeClr val="bg1"/>
              </a:buClr>
            </a:pPr>
            <a:r>
              <a:rPr lang="en-GB" b="1" dirty="0">
                <a:latin typeface="Calibri"/>
                <a:cs typeface="Calibri"/>
              </a:rPr>
              <a:t>How to get there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71108" y="3049711"/>
            <a:ext cx="1175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buClr>
                <a:schemeClr val="bg1"/>
              </a:buClr>
            </a:pPr>
            <a:r>
              <a:rPr lang="en-GB" b="1" dirty="0">
                <a:latin typeface="Calibri"/>
                <a:cs typeface="Calibri"/>
              </a:rPr>
              <a:t>Teacher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62874" y="4385845"/>
            <a:ext cx="8998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buClr>
                <a:schemeClr val="bg1"/>
              </a:buClr>
            </a:pPr>
            <a:r>
              <a:rPr lang="en-GB" b="1" dirty="0" smtClean="0">
                <a:latin typeface="Calibri"/>
                <a:cs typeface="Calibri"/>
              </a:rPr>
              <a:t>Peer</a:t>
            </a:r>
            <a:endParaRPr lang="en-GB" b="1" dirty="0">
              <a:latin typeface="Calibri"/>
              <a:cs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19664" y="5705484"/>
            <a:ext cx="1160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buClr>
                <a:schemeClr val="bg1"/>
              </a:buClr>
            </a:pPr>
            <a:r>
              <a:rPr lang="en-GB" b="1" dirty="0">
                <a:latin typeface="Calibri"/>
                <a:cs typeface="Calibri"/>
              </a:rPr>
              <a:t>Learner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461290" y="3491871"/>
            <a:ext cx="21839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buClr>
                <a:schemeClr val="bg1"/>
              </a:buClr>
            </a:pPr>
            <a:r>
              <a:rPr lang="en-GB" dirty="0" smtClean="0">
                <a:latin typeface="Calibri"/>
                <a:cs typeface="Calibri"/>
              </a:rPr>
              <a:t>Clarifying, sharing and understanding </a:t>
            </a:r>
            <a:r>
              <a:rPr lang="en-GB" dirty="0">
                <a:latin typeface="Calibri"/>
                <a:cs typeface="Calibri"/>
              </a:rPr>
              <a:t>learning intentions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655023" y="2528702"/>
            <a:ext cx="30581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buClr>
                <a:schemeClr val="bg1"/>
              </a:buClr>
            </a:pPr>
            <a:r>
              <a:rPr lang="en-GB" dirty="0">
                <a:latin typeface="Calibri"/>
                <a:cs typeface="Calibri"/>
              </a:rPr>
              <a:t>Engineering effective discussions, tasks, and activities that elicit evidence of learning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640484" y="2485647"/>
            <a:ext cx="2315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buClr>
                <a:schemeClr val="bg1"/>
              </a:buClr>
            </a:pPr>
            <a:r>
              <a:rPr lang="en-GB" dirty="0">
                <a:latin typeface="Calibri"/>
                <a:cs typeface="Calibri"/>
              </a:rPr>
              <a:t>Providing feedback that moves learners forward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001402" y="446189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hangingPunct="0">
              <a:buClr>
                <a:schemeClr val="bg1"/>
              </a:buClr>
            </a:pPr>
            <a:r>
              <a:rPr lang="en-GB" dirty="0">
                <a:latin typeface="Calibri"/>
                <a:cs typeface="Calibri"/>
              </a:rPr>
              <a:t>Activating students as learning</a:t>
            </a:r>
          </a:p>
          <a:p>
            <a:pPr lvl="0" algn="ctr" eaLnBrk="0" hangingPunct="0">
              <a:buClr>
                <a:schemeClr val="bg1"/>
              </a:buClr>
            </a:pPr>
            <a:r>
              <a:rPr lang="en-GB" dirty="0">
                <a:latin typeface="Calibri"/>
                <a:cs typeface="Calibri"/>
              </a:rPr>
              <a:t>resources for one another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918931" y="558358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hangingPunct="0">
              <a:buClr>
                <a:schemeClr val="bg1"/>
              </a:buClr>
            </a:pPr>
            <a:r>
              <a:rPr lang="en-GB" dirty="0">
                <a:latin typeface="Calibri"/>
                <a:cs typeface="Calibri"/>
              </a:rPr>
              <a:t>Activating students as owners</a:t>
            </a:r>
            <a:br>
              <a:rPr lang="en-GB" dirty="0">
                <a:latin typeface="Calibri"/>
                <a:cs typeface="Calibri"/>
              </a:rPr>
            </a:br>
            <a:r>
              <a:rPr lang="en-GB" dirty="0">
                <a:latin typeface="Calibri"/>
                <a:cs typeface="Calibri"/>
              </a:rPr>
              <a:t>of their own learning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533966" y="2589794"/>
            <a:ext cx="2028793" cy="3909431"/>
          </a:xfrm>
          <a:prstGeom prst="roundRect">
            <a:avLst/>
          </a:prstGeom>
          <a:solidFill>
            <a:srgbClr val="0000FF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3711207" y="2523809"/>
            <a:ext cx="2837011" cy="1567072"/>
          </a:xfrm>
          <a:prstGeom prst="roundRect">
            <a:avLst/>
          </a:prstGeom>
          <a:solidFill>
            <a:srgbClr val="008000">
              <a:alpha val="2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6696666" y="2556802"/>
            <a:ext cx="2061781" cy="1550577"/>
          </a:xfrm>
          <a:prstGeom prst="roundRect">
            <a:avLst/>
          </a:prstGeom>
          <a:solidFill>
            <a:srgbClr val="3366FF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3711207" y="4288827"/>
            <a:ext cx="5030747" cy="1105198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ounded Rectangle 41"/>
          <p:cNvSpPr/>
          <p:nvPr/>
        </p:nvSpPr>
        <p:spPr>
          <a:xfrm>
            <a:off x="3711206" y="5542487"/>
            <a:ext cx="5047240" cy="956739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9ABF79A-F4A3-5E49-A6CE-5B8CF779BC37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2709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23" grpId="0"/>
      <p:bldP spid="24" grpId="0"/>
      <p:bldP spid="25" grpId="0"/>
      <p:bldP spid="27" grpId="0"/>
      <p:bldP spid="28" grpId="0"/>
      <p:bldP spid="29" grpId="0"/>
      <p:bldP spid="30" grpId="0"/>
      <p:bldP spid="33" grpId="0"/>
      <p:bldP spid="34" grpId="0"/>
      <p:bldP spid="35" grpId="0"/>
      <p:bldP spid="36" grpId="0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itle and content (no logo)">
  <a:themeElements>
    <a:clrScheme name="DWE presentation">
      <a:dk1>
        <a:sysClr val="windowText" lastClr="000000"/>
      </a:dk1>
      <a:lt1>
        <a:sysClr val="window" lastClr="FFFFFF"/>
      </a:lt1>
      <a:dk2>
        <a:srgbClr val="3488B6"/>
      </a:dk2>
      <a:lt2>
        <a:srgbClr val="EBDDC3"/>
      </a:lt2>
      <a:accent1>
        <a:srgbClr val="525A93"/>
      </a:accent1>
      <a:accent2>
        <a:srgbClr val="EDAA61"/>
      </a:accent2>
      <a:accent3>
        <a:srgbClr val="2973AC"/>
      </a:accent3>
      <a:accent4>
        <a:srgbClr val="EDAA6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41200</TotalTime>
  <Words>2403</Words>
  <Application>Microsoft Macintosh PowerPoint</Application>
  <PresentationFormat>On-screen Show (4:3)</PresentationFormat>
  <Paragraphs>510</Paragraphs>
  <Slides>34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Title and content (no logo)</vt:lpstr>
      <vt:lpstr>Sustaining the development of classroom formative assessment with teacher learning communities</vt:lpstr>
      <vt:lpstr>Overview: Science and Design</vt:lpstr>
      <vt:lpstr>The world of work is changing</vt:lpstr>
      <vt:lpstr>Effective learning environments</vt:lpstr>
      <vt:lpstr>The evidence base for formative assessment</vt:lpstr>
      <vt:lpstr>Recent meta-analytic findings </vt:lpstr>
      <vt:lpstr>Formative assessment: a contested term</vt:lpstr>
      <vt:lpstr>Complementary processes</vt:lpstr>
      <vt:lpstr>Unpacking formative assessment</vt:lpstr>
      <vt:lpstr>Educational Endowment Foundation toolkit</vt:lpstr>
      <vt:lpstr>Educational Endowment Foundation toolkit</vt:lpstr>
      <vt:lpstr>Educational Endowment Foundation toolkit</vt:lpstr>
      <vt:lpstr>And one big idea</vt:lpstr>
      <vt:lpstr>An educational positioning system</vt:lpstr>
      <vt:lpstr>Formative assessment and other priorities</vt:lpstr>
      <vt:lpstr>A simple choice</vt:lpstr>
      <vt:lpstr>A model for teacher learning</vt:lpstr>
      <vt:lpstr>Supportive accountability</vt:lpstr>
      <vt:lpstr>Strategies for change (Heath &amp; Heath, 2010)</vt:lpstr>
      <vt:lpstr>Teacher learning communities</vt:lpstr>
      <vt:lpstr>Professional learning communities</vt:lpstr>
      <vt:lpstr>Why people shouldn’t work on their own</vt:lpstr>
      <vt:lpstr>Strategies for teacher change</vt:lpstr>
      <vt:lpstr>Teacher learning communities</vt:lpstr>
      <vt:lpstr>A “signature pedagogy” for teacher learning</vt:lpstr>
      <vt:lpstr>Every TLC needs a leader</vt:lpstr>
      <vt:lpstr>Peer observation</vt:lpstr>
      <vt:lpstr>How will we know if it’s working?</vt:lpstr>
      <vt:lpstr>We’ll know when it’s working when…</vt:lpstr>
      <vt:lpstr>Possible foci for “Learning walks”</vt:lpstr>
      <vt:lpstr>Key stakeholders’ reactions</vt:lpstr>
      <vt:lpstr>Managing disappointments</vt:lpstr>
      <vt:lpstr>To find out more…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Inside the black box: Raising standards through classroom assessment</dc:title>
  <dc:creator>Dylan Wiliam</dc:creator>
  <cp:lastModifiedBy>Dylan Wiliam</cp:lastModifiedBy>
  <cp:revision>378</cp:revision>
  <cp:lastPrinted>2007-02-01T19:02:41Z</cp:lastPrinted>
  <dcterms:created xsi:type="dcterms:W3CDTF">2010-07-29T23:31:26Z</dcterms:created>
  <dcterms:modified xsi:type="dcterms:W3CDTF">2015-04-15T18:45:36Z</dcterms:modified>
</cp:coreProperties>
</file>