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9.xml" ContentType="application/vnd.openxmlformats-officedocument.drawingml.chart+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12" r:id="rId1"/>
  </p:sldMasterIdLst>
  <p:notesMasterIdLst>
    <p:notesMasterId r:id="rId134"/>
  </p:notesMasterIdLst>
  <p:handoutMasterIdLst>
    <p:handoutMasterId r:id="rId135"/>
  </p:handoutMasterIdLst>
  <p:sldIdLst>
    <p:sldId id="256" r:id="rId2"/>
    <p:sldId id="786" r:id="rId3"/>
    <p:sldId id="964" r:id="rId4"/>
    <p:sldId id="963" r:id="rId5"/>
    <p:sldId id="887" r:id="rId6"/>
    <p:sldId id="888" r:id="rId7"/>
    <p:sldId id="959" r:id="rId8"/>
    <p:sldId id="941" r:id="rId9"/>
    <p:sldId id="966" r:id="rId10"/>
    <p:sldId id="967" r:id="rId11"/>
    <p:sldId id="969" r:id="rId12"/>
    <p:sldId id="953" r:id="rId13"/>
    <p:sldId id="955" r:id="rId14"/>
    <p:sldId id="954" r:id="rId15"/>
    <p:sldId id="957" r:id="rId16"/>
    <p:sldId id="946" r:id="rId17"/>
    <p:sldId id="942" r:id="rId18"/>
    <p:sldId id="943" r:id="rId19"/>
    <p:sldId id="944" r:id="rId20"/>
    <p:sldId id="945" r:id="rId21"/>
    <p:sldId id="1058" r:id="rId22"/>
    <p:sldId id="893" r:id="rId23"/>
    <p:sldId id="302" r:id="rId24"/>
    <p:sldId id="664" r:id="rId25"/>
    <p:sldId id="962" r:id="rId26"/>
    <p:sldId id="961" r:id="rId27"/>
    <p:sldId id="1059" r:id="rId28"/>
    <p:sldId id="1069" r:id="rId29"/>
    <p:sldId id="1071" r:id="rId30"/>
    <p:sldId id="1072" r:id="rId31"/>
    <p:sldId id="1073" r:id="rId32"/>
    <p:sldId id="1060" r:id="rId33"/>
    <p:sldId id="1061" r:id="rId34"/>
    <p:sldId id="1062" r:id="rId35"/>
    <p:sldId id="1063" r:id="rId36"/>
    <p:sldId id="1064" r:id="rId37"/>
    <p:sldId id="1065" r:id="rId38"/>
    <p:sldId id="1067" r:id="rId39"/>
    <p:sldId id="1068" r:id="rId40"/>
    <p:sldId id="498" r:id="rId41"/>
    <p:sldId id="499" r:id="rId42"/>
    <p:sldId id="950" r:id="rId43"/>
    <p:sldId id="852" r:id="rId44"/>
    <p:sldId id="412" r:id="rId45"/>
    <p:sldId id="1074" r:id="rId46"/>
    <p:sldId id="947" r:id="rId47"/>
    <p:sldId id="948" r:id="rId48"/>
    <p:sldId id="949" r:id="rId49"/>
    <p:sldId id="1075" r:id="rId50"/>
    <p:sldId id="952" r:id="rId51"/>
    <p:sldId id="712" r:id="rId52"/>
    <p:sldId id="815" r:id="rId53"/>
    <p:sldId id="708" r:id="rId54"/>
    <p:sldId id="929" r:id="rId55"/>
    <p:sldId id="936" r:id="rId56"/>
    <p:sldId id="871" r:id="rId57"/>
    <p:sldId id="717" r:id="rId58"/>
    <p:sldId id="1076" r:id="rId59"/>
    <p:sldId id="970" r:id="rId60"/>
    <p:sldId id="718" r:id="rId61"/>
    <p:sldId id="788" r:id="rId62"/>
    <p:sldId id="780" r:id="rId63"/>
    <p:sldId id="978" r:id="rId64"/>
    <p:sldId id="979" r:id="rId65"/>
    <p:sldId id="789" r:id="rId66"/>
    <p:sldId id="781" r:id="rId67"/>
    <p:sldId id="790" r:id="rId68"/>
    <p:sldId id="918" r:id="rId69"/>
    <p:sldId id="919" r:id="rId70"/>
    <p:sldId id="920" r:id="rId71"/>
    <p:sldId id="921" r:id="rId72"/>
    <p:sldId id="922" r:id="rId73"/>
    <p:sldId id="991" r:id="rId74"/>
    <p:sldId id="992" r:id="rId75"/>
    <p:sldId id="993" r:id="rId76"/>
    <p:sldId id="994" r:id="rId77"/>
    <p:sldId id="995" r:id="rId78"/>
    <p:sldId id="996" r:id="rId79"/>
    <p:sldId id="783" r:id="rId80"/>
    <p:sldId id="745" r:id="rId81"/>
    <p:sldId id="880" r:id="rId82"/>
    <p:sldId id="937" r:id="rId83"/>
    <p:sldId id="784" r:id="rId84"/>
    <p:sldId id="1081" r:id="rId85"/>
    <p:sldId id="747" r:id="rId86"/>
    <p:sldId id="791" r:id="rId87"/>
    <p:sldId id="1001" r:id="rId88"/>
    <p:sldId id="1002" r:id="rId89"/>
    <p:sldId id="753" r:id="rId90"/>
    <p:sldId id="1079" r:id="rId91"/>
    <p:sldId id="729" r:id="rId92"/>
    <p:sldId id="1004" r:id="rId93"/>
    <p:sldId id="1005" r:id="rId94"/>
    <p:sldId id="1006" r:id="rId95"/>
    <p:sldId id="1007" r:id="rId96"/>
    <p:sldId id="1011" r:id="rId97"/>
    <p:sldId id="1008" r:id="rId98"/>
    <p:sldId id="1015" r:id="rId99"/>
    <p:sldId id="1016" r:id="rId100"/>
    <p:sldId id="748" r:id="rId101"/>
    <p:sldId id="872" r:id="rId102"/>
    <p:sldId id="999" r:id="rId103"/>
    <p:sldId id="1077" r:id="rId104"/>
    <p:sldId id="1078" r:id="rId105"/>
    <p:sldId id="732" r:id="rId106"/>
    <p:sldId id="873" r:id="rId107"/>
    <p:sldId id="874" r:id="rId108"/>
    <p:sldId id="875" r:id="rId109"/>
    <p:sldId id="733" r:id="rId110"/>
    <p:sldId id="1032" r:id="rId111"/>
    <p:sldId id="1033" r:id="rId112"/>
    <p:sldId id="1034" r:id="rId113"/>
    <p:sldId id="1035" r:id="rId114"/>
    <p:sldId id="1036" r:id="rId115"/>
    <p:sldId id="1037" r:id="rId116"/>
    <p:sldId id="1038" r:id="rId117"/>
    <p:sldId id="1039" r:id="rId118"/>
    <p:sldId id="1040" r:id="rId119"/>
    <p:sldId id="1041" r:id="rId120"/>
    <p:sldId id="1043" r:id="rId121"/>
    <p:sldId id="1044" r:id="rId122"/>
    <p:sldId id="1045" r:id="rId123"/>
    <p:sldId id="1046" r:id="rId124"/>
    <p:sldId id="1047" r:id="rId125"/>
    <p:sldId id="1048" r:id="rId126"/>
    <p:sldId id="1049" r:id="rId127"/>
    <p:sldId id="1055" r:id="rId128"/>
    <p:sldId id="1056" r:id="rId129"/>
    <p:sldId id="1057" r:id="rId130"/>
    <p:sldId id="1042" r:id="rId131"/>
    <p:sldId id="1080" r:id="rId132"/>
    <p:sldId id="792" r:id="rId133"/>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5A93"/>
    <a:srgbClr val="6E74A6"/>
    <a:srgbClr val="3488B6"/>
    <a:srgbClr val="EDAA61"/>
    <a:srgbClr val="8C357B"/>
    <a:srgbClr val="9E2487"/>
    <a:srgbClr val="A68AAC"/>
    <a:srgbClr val="F1DFED"/>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0" y="-80"/>
      </p:cViewPr>
      <p:guideLst>
        <p:guide orient="horz" pos="2160"/>
        <p:guide pos="289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0208"/>
    </p:cViewPr>
  </p:sorterViewPr>
  <p:notesViewPr>
    <p:cSldViewPr snapToGrid="0" snapToObjects="1">
      <p:cViewPr varScale="1">
        <p:scale>
          <a:sx n="72" d="100"/>
          <a:sy n="72" d="100"/>
        </p:scale>
        <p:origin x="-2520"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notesMaster" Target="notesMasters/notesMaster1.xml"/><Relationship Id="rId135" Type="http://schemas.openxmlformats.org/officeDocument/2006/relationships/handoutMaster" Target="handoutMasters/handoutMaster1.xml"/><Relationship Id="rId136" Type="http://schemas.openxmlformats.org/officeDocument/2006/relationships/printerSettings" Target="printerSettings/printerSettings1.bin"/><Relationship Id="rId137" Type="http://schemas.openxmlformats.org/officeDocument/2006/relationships/presProps" Target="presProps.xml"/><Relationship Id="rId138" Type="http://schemas.openxmlformats.org/officeDocument/2006/relationships/viewProps" Target="viewProps.xml"/><Relationship Id="rId13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ylanwiliam:Downloads:EARNINGS%20BY%20QUALIFIC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F:Feinstein:Inequality%20in%20the%20Early%20Cognitive%20Development%20of%20British%20Children%20in%20the%201970%20Cohort%20(Economica%2020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Not%20me%20work:E:Ericsson:The%20role%20of%20deliberate%20practice%20(PR%201993)%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Not%20me%20work:E:Ericsson:The%20role%20of%20deliberate%20practice%20(PR%201993)%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Not%20me%20work:S:Semmelweis:Puerperal%20fever%20rat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Not%20me%20work:B:Bull:Improvements%20in%20pediatric%20cardiac%20surger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Home%20:Consulting:LSI:LSI%20LfTL%20book:Support%20files:Chapter%207:Canningt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'[EARNINGS%20BY%20QUALIFICATION.xls]Distribution of pay 2010'!$B$2</c:f>
              <c:strCache>
                <c:ptCount val="1"/>
                <c:pt idx="0">
                  <c:v>Degree</c:v>
                </c:pt>
              </c:strCache>
            </c:strRef>
          </c:tx>
          <c:xVal>
            <c:numRef>
              <c:f>'[EARNINGS%20BY%20QUALIFICATION.xls]Distribution of pay 2010'!$A$3:$A$93</c:f>
              <c:numCache>
                <c:formatCode>General</c:formatCode>
                <c:ptCount val="91"/>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pt idx="25">
                  <c:v>30.0</c:v>
                </c:pt>
                <c:pt idx="26">
                  <c:v>31.0</c:v>
                </c:pt>
                <c:pt idx="27">
                  <c:v>32.0</c:v>
                </c:pt>
                <c:pt idx="28">
                  <c:v>33.0</c:v>
                </c:pt>
                <c:pt idx="29">
                  <c:v>34.0</c:v>
                </c:pt>
                <c:pt idx="30">
                  <c:v>35.0</c:v>
                </c:pt>
                <c:pt idx="31">
                  <c:v>36.0</c:v>
                </c:pt>
                <c:pt idx="32">
                  <c:v>37.0</c:v>
                </c:pt>
                <c:pt idx="33">
                  <c:v>38.0</c:v>
                </c:pt>
                <c:pt idx="34">
                  <c:v>39.0</c:v>
                </c:pt>
                <c:pt idx="35">
                  <c:v>40.0</c:v>
                </c:pt>
                <c:pt idx="36">
                  <c:v>41.0</c:v>
                </c:pt>
                <c:pt idx="37">
                  <c:v>42.0</c:v>
                </c:pt>
                <c:pt idx="38">
                  <c:v>43.0</c:v>
                </c:pt>
                <c:pt idx="39">
                  <c:v>44.0</c:v>
                </c:pt>
                <c:pt idx="40">
                  <c:v>45.0</c:v>
                </c:pt>
                <c:pt idx="41">
                  <c:v>46.0</c:v>
                </c:pt>
                <c:pt idx="42">
                  <c:v>47.0</c:v>
                </c:pt>
                <c:pt idx="43">
                  <c:v>48.0</c:v>
                </c:pt>
                <c:pt idx="44">
                  <c:v>49.0</c:v>
                </c:pt>
                <c:pt idx="45">
                  <c:v>50.0</c:v>
                </c:pt>
                <c:pt idx="46">
                  <c:v>51.0</c:v>
                </c:pt>
                <c:pt idx="47">
                  <c:v>52.0</c:v>
                </c:pt>
                <c:pt idx="48">
                  <c:v>53.0</c:v>
                </c:pt>
                <c:pt idx="49">
                  <c:v>54.0</c:v>
                </c:pt>
                <c:pt idx="50">
                  <c:v>55.0</c:v>
                </c:pt>
                <c:pt idx="51">
                  <c:v>56.0</c:v>
                </c:pt>
                <c:pt idx="52">
                  <c:v>57.0</c:v>
                </c:pt>
                <c:pt idx="53">
                  <c:v>58.0</c:v>
                </c:pt>
                <c:pt idx="54">
                  <c:v>59.0</c:v>
                </c:pt>
                <c:pt idx="55">
                  <c:v>60.0</c:v>
                </c:pt>
                <c:pt idx="56">
                  <c:v>61.0</c:v>
                </c:pt>
                <c:pt idx="57">
                  <c:v>62.0</c:v>
                </c:pt>
                <c:pt idx="58">
                  <c:v>63.0</c:v>
                </c:pt>
                <c:pt idx="59">
                  <c:v>64.0</c:v>
                </c:pt>
                <c:pt idx="60">
                  <c:v>65.0</c:v>
                </c:pt>
                <c:pt idx="61">
                  <c:v>66.0</c:v>
                </c:pt>
                <c:pt idx="62">
                  <c:v>67.0</c:v>
                </c:pt>
                <c:pt idx="63">
                  <c:v>68.0</c:v>
                </c:pt>
                <c:pt idx="64">
                  <c:v>69.0</c:v>
                </c:pt>
                <c:pt idx="65">
                  <c:v>70.0</c:v>
                </c:pt>
                <c:pt idx="66">
                  <c:v>71.0</c:v>
                </c:pt>
                <c:pt idx="67">
                  <c:v>72.0</c:v>
                </c:pt>
                <c:pt idx="68">
                  <c:v>73.0</c:v>
                </c:pt>
                <c:pt idx="69">
                  <c:v>74.0</c:v>
                </c:pt>
                <c:pt idx="70">
                  <c:v>75.0</c:v>
                </c:pt>
                <c:pt idx="71">
                  <c:v>76.0</c:v>
                </c:pt>
                <c:pt idx="72">
                  <c:v>77.0</c:v>
                </c:pt>
                <c:pt idx="73">
                  <c:v>78.0</c:v>
                </c:pt>
                <c:pt idx="74">
                  <c:v>79.0</c:v>
                </c:pt>
                <c:pt idx="75">
                  <c:v>80.0</c:v>
                </c:pt>
                <c:pt idx="76">
                  <c:v>81.0</c:v>
                </c:pt>
                <c:pt idx="77">
                  <c:v>82.0</c:v>
                </c:pt>
                <c:pt idx="78">
                  <c:v>83.0</c:v>
                </c:pt>
                <c:pt idx="79">
                  <c:v>84.0</c:v>
                </c:pt>
                <c:pt idx="80">
                  <c:v>85.0</c:v>
                </c:pt>
                <c:pt idx="81">
                  <c:v>86.0</c:v>
                </c:pt>
                <c:pt idx="82">
                  <c:v>87.0</c:v>
                </c:pt>
                <c:pt idx="83">
                  <c:v>88.0</c:v>
                </c:pt>
                <c:pt idx="84">
                  <c:v>89.0</c:v>
                </c:pt>
                <c:pt idx="85">
                  <c:v>90.0</c:v>
                </c:pt>
                <c:pt idx="86">
                  <c:v>91.0</c:v>
                </c:pt>
                <c:pt idx="87">
                  <c:v>92.0</c:v>
                </c:pt>
                <c:pt idx="88">
                  <c:v>93.0</c:v>
                </c:pt>
                <c:pt idx="89">
                  <c:v>94.0</c:v>
                </c:pt>
                <c:pt idx="90">
                  <c:v>95.0</c:v>
                </c:pt>
              </c:numCache>
            </c:numRef>
          </c:xVal>
          <c:yVal>
            <c:numRef>
              <c:f>'[EARNINGS%20BY%20QUALIFICATION.xls]Distribution of pay 2010'!$B$3:$B$93</c:f>
              <c:numCache>
                <c:formatCode>0.00</c:formatCode>
                <c:ptCount val="91"/>
                <c:pt idx="0">
                  <c:v>6.05</c:v>
                </c:pt>
                <c:pt idx="1">
                  <c:v>6.25</c:v>
                </c:pt>
                <c:pt idx="2">
                  <c:v>6.55</c:v>
                </c:pt>
                <c:pt idx="3">
                  <c:v>6.9</c:v>
                </c:pt>
                <c:pt idx="4">
                  <c:v>7.189999999999999</c:v>
                </c:pt>
                <c:pt idx="5">
                  <c:v>7.47</c:v>
                </c:pt>
                <c:pt idx="6">
                  <c:v>7.76</c:v>
                </c:pt>
                <c:pt idx="7">
                  <c:v>7.97</c:v>
                </c:pt>
                <c:pt idx="8">
                  <c:v>8.18</c:v>
                </c:pt>
                <c:pt idx="9">
                  <c:v>8.46</c:v>
                </c:pt>
                <c:pt idx="10">
                  <c:v>8.65</c:v>
                </c:pt>
                <c:pt idx="11">
                  <c:v>8.9</c:v>
                </c:pt>
                <c:pt idx="12">
                  <c:v>9.130000000000001</c:v>
                </c:pt>
                <c:pt idx="13">
                  <c:v>9.35</c:v>
                </c:pt>
                <c:pt idx="14">
                  <c:v>9.62</c:v>
                </c:pt>
                <c:pt idx="15">
                  <c:v>9.92</c:v>
                </c:pt>
                <c:pt idx="16">
                  <c:v>10.13</c:v>
                </c:pt>
                <c:pt idx="17">
                  <c:v>10.36</c:v>
                </c:pt>
                <c:pt idx="18">
                  <c:v>10.55</c:v>
                </c:pt>
                <c:pt idx="19">
                  <c:v>10.85</c:v>
                </c:pt>
                <c:pt idx="20">
                  <c:v>11.0</c:v>
                </c:pt>
                <c:pt idx="21">
                  <c:v>11.22</c:v>
                </c:pt>
                <c:pt idx="22">
                  <c:v>11.53</c:v>
                </c:pt>
                <c:pt idx="23">
                  <c:v>11.73</c:v>
                </c:pt>
                <c:pt idx="24">
                  <c:v>12.0</c:v>
                </c:pt>
                <c:pt idx="25">
                  <c:v>12.16</c:v>
                </c:pt>
                <c:pt idx="26">
                  <c:v>12.49</c:v>
                </c:pt>
                <c:pt idx="27">
                  <c:v>12.66</c:v>
                </c:pt>
                <c:pt idx="28">
                  <c:v>12.83</c:v>
                </c:pt>
                <c:pt idx="29">
                  <c:v>13.0</c:v>
                </c:pt>
                <c:pt idx="30">
                  <c:v>13.19</c:v>
                </c:pt>
                <c:pt idx="31">
                  <c:v>13.36</c:v>
                </c:pt>
                <c:pt idx="32">
                  <c:v>13.64</c:v>
                </c:pt>
                <c:pt idx="33">
                  <c:v>13.78</c:v>
                </c:pt>
                <c:pt idx="34">
                  <c:v>13.98</c:v>
                </c:pt>
                <c:pt idx="35">
                  <c:v>14.23</c:v>
                </c:pt>
                <c:pt idx="36">
                  <c:v>14.42</c:v>
                </c:pt>
                <c:pt idx="37">
                  <c:v>14.57</c:v>
                </c:pt>
                <c:pt idx="38">
                  <c:v>14.76</c:v>
                </c:pt>
                <c:pt idx="39">
                  <c:v>14.98</c:v>
                </c:pt>
                <c:pt idx="40">
                  <c:v>15.18</c:v>
                </c:pt>
                <c:pt idx="41">
                  <c:v>15.33</c:v>
                </c:pt>
                <c:pt idx="42">
                  <c:v>15.4</c:v>
                </c:pt>
                <c:pt idx="43">
                  <c:v>15.59</c:v>
                </c:pt>
                <c:pt idx="44">
                  <c:v>15.84</c:v>
                </c:pt>
                <c:pt idx="45">
                  <c:v>16.1</c:v>
                </c:pt>
                <c:pt idx="46">
                  <c:v>16.38</c:v>
                </c:pt>
                <c:pt idx="47">
                  <c:v>16.49</c:v>
                </c:pt>
                <c:pt idx="48">
                  <c:v>16.71</c:v>
                </c:pt>
                <c:pt idx="49">
                  <c:v>16.92</c:v>
                </c:pt>
                <c:pt idx="50">
                  <c:v>17.21</c:v>
                </c:pt>
                <c:pt idx="51">
                  <c:v>17.31</c:v>
                </c:pt>
                <c:pt idx="52">
                  <c:v>17.57</c:v>
                </c:pt>
                <c:pt idx="53">
                  <c:v>17.71</c:v>
                </c:pt>
                <c:pt idx="54">
                  <c:v>17.88</c:v>
                </c:pt>
                <c:pt idx="55">
                  <c:v>18.19</c:v>
                </c:pt>
                <c:pt idx="56">
                  <c:v>18.34</c:v>
                </c:pt>
                <c:pt idx="57">
                  <c:v>18.63</c:v>
                </c:pt>
                <c:pt idx="58">
                  <c:v>18.75</c:v>
                </c:pt>
                <c:pt idx="59">
                  <c:v>19.22</c:v>
                </c:pt>
                <c:pt idx="60">
                  <c:v>19.23</c:v>
                </c:pt>
                <c:pt idx="61">
                  <c:v>19.24</c:v>
                </c:pt>
                <c:pt idx="62">
                  <c:v>19.7</c:v>
                </c:pt>
                <c:pt idx="63">
                  <c:v>20.0</c:v>
                </c:pt>
                <c:pt idx="64">
                  <c:v>20.24</c:v>
                </c:pt>
                <c:pt idx="65">
                  <c:v>20.63</c:v>
                </c:pt>
                <c:pt idx="66">
                  <c:v>20.83</c:v>
                </c:pt>
                <c:pt idx="67">
                  <c:v>21.26</c:v>
                </c:pt>
                <c:pt idx="68">
                  <c:v>21.63</c:v>
                </c:pt>
                <c:pt idx="69">
                  <c:v>21.93</c:v>
                </c:pt>
                <c:pt idx="70">
                  <c:v>22.35</c:v>
                </c:pt>
                <c:pt idx="71">
                  <c:v>22.76</c:v>
                </c:pt>
                <c:pt idx="72">
                  <c:v>22.97</c:v>
                </c:pt>
                <c:pt idx="73">
                  <c:v>23.29</c:v>
                </c:pt>
                <c:pt idx="74">
                  <c:v>23.67</c:v>
                </c:pt>
                <c:pt idx="75">
                  <c:v>24.05</c:v>
                </c:pt>
                <c:pt idx="76">
                  <c:v>24.36</c:v>
                </c:pt>
                <c:pt idx="77">
                  <c:v>25.0</c:v>
                </c:pt>
                <c:pt idx="78">
                  <c:v>25.4</c:v>
                </c:pt>
                <c:pt idx="79">
                  <c:v>25.83</c:v>
                </c:pt>
                <c:pt idx="80">
                  <c:v>26.32</c:v>
                </c:pt>
                <c:pt idx="81">
                  <c:v>26.82</c:v>
                </c:pt>
                <c:pt idx="82">
                  <c:v>27.49</c:v>
                </c:pt>
                <c:pt idx="83">
                  <c:v>28.13</c:v>
                </c:pt>
                <c:pt idx="84">
                  <c:v>28.85</c:v>
                </c:pt>
                <c:pt idx="85">
                  <c:v>30.37</c:v>
                </c:pt>
                <c:pt idx="86">
                  <c:v>31.58</c:v>
                </c:pt>
                <c:pt idx="87">
                  <c:v>32.97</c:v>
                </c:pt>
                <c:pt idx="88">
                  <c:v>34.56</c:v>
                </c:pt>
                <c:pt idx="89">
                  <c:v>36.05</c:v>
                </c:pt>
                <c:pt idx="90">
                  <c:v>38.45</c:v>
                </c:pt>
              </c:numCache>
            </c:numRef>
          </c:yVal>
          <c:smooth val="0"/>
        </c:ser>
        <c:ser>
          <c:idx val="1"/>
          <c:order val="1"/>
          <c:tx>
            <c:strRef>
              <c:f>'[EARNINGS%20BY%20QUALIFICATION.xls]Distribution of pay 2010'!$C$2</c:f>
              <c:strCache>
                <c:ptCount val="1"/>
                <c:pt idx="0">
                  <c:v>Higher education</c:v>
                </c:pt>
              </c:strCache>
            </c:strRef>
          </c:tx>
          <c:xVal>
            <c:numRef>
              <c:f>'[EARNINGS%20BY%20QUALIFICATION.xls]Distribution of pay 2010'!$A$3:$A$93</c:f>
              <c:numCache>
                <c:formatCode>General</c:formatCode>
                <c:ptCount val="91"/>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pt idx="25">
                  <c:v>30.0</c:v>
                </c:pt>
                <c:pt idx="26">
                  <c:v>31.0</c:v>
                </c:pt>
                <c:pt idx="27">
                  <c:v>32.0</c:v>
                </c:pt>
                <c:pt idx="28">
                  <c:v>33.0</c:v>
                </c:pt>
                <c:pt idx="29">
                  <c:v>34.0</c:v>
                </c:pt>
                <c:pt idx="30">
                  <c:v>35.0</c:v>
                </c:pt>
                <c:pt idx="31">
                  <c:v>36.0</c:v>
                </c:pt>
                <c:pt idx="32">
                  <c:v>37.0</c:v>
                </c:pt>
                <c:pt idx="33">
                  <c:v>38.0</c:v>
                </c:pt>
                <c:pt idx="34">
                  <c:v>39.0</c:v>
                </c:pt>
                <c:pt idx="35">
                  <c:v>40.0</c:v>
                </c:pt>
                <c:pt idx="36">
                  <c:v>41.0</c:v>
                </c:pt>
                <c:pt idx="37">
                  <c:v>42.0</c:v>
                </c:pt>
                <c:pt idx="38">
                  <c:v>43.0</c:v>
                </c:pt>
                <c:pt idx="39">
                  <c:v>44.0</c:v>
                </c:pt>
                <c:pt idx="40">
                  <c:v>45.0</c:v>
                </c:pt>
                <c:pt idx="41">
                  <c:v>46.0</c:v>
                </c:pt>
                <c:pt idx="42">
                  <c:v>47.0</c:v>
                </c:pt>
                <c:pt idx="43">
                  <c:v>48.0</c:v>
                </c:pt>
                <c:pt idx="44">
                  <c:v>49.0</c:v>
                </c:pt>
                <c:pt idx="45">
                  <c:v>50.0</c:v>
                </c:pt>
                <c:pt idx="46">
                  <c:v>51.0</c:v>
                </c:pt>
                <c:pt idx="47">
                  <c:v>52.0</c:v>
                </c:pt>
                <c:pt idx="48">
                  <c:v>53.0</c:v>
                </c:pt>
                <c:pt idx="49">
                  <c:v>54.0</c:v>
                </c:pt>
                <c:pt idx="50">
                  <c:v>55.0</c:v>
                </c:pt>
                <c:pt idx="51">
                  <c:v>56.0</c:v>
                </c:pt>
                <c:pt idx="52">
                  <c:v>57.0</c:v>
                </c:pt>
                <c:pt idx="53">
                  <c:v>58.0</c:v>
                </c:pt>
                <c:pt idx="54">
                  <c:v>59.0</c:v>
                </c:pt>
                <c:pt idx="55">
                  <c:v>60.0</c:v>
                </c:pt>
                <c:pt idx="56">
                  <c:v>61.0</c:v>
                </c:pt>
                <c:pt idx="57">
                  <c:v>62.0</c:v>
                </c:pt>
                <c:pt idx="58">
                  <c:v>63.0</c:v>
                </c:pt>
                <c:pt idx="59">
                  <c:v>64.0</c:v>
                </c:pt>
                <c:pt idx="60">
                  <c:v>65.0</c:v>
                </c:pt>
                <c:pt idx="61">
                  <c:v>66.0</c:v>
                </c:pt>
                <c:pt idx="62">
                  <c:v>67.0</c:v>
                </c:pt>
                <c:pt idx="63">
                  <c:v>68.0</c:v>
                </c:pt>
                <c:pt idx="64">
                  <c:v>69.0</c:v>
                </c:pt>
                <c:pt idx="65">
                  <c:v>70.0</c:v>
                </c:pt>
                <c:pt idx="66">
                  <c:v>71.0</c:v>
                </c:pt>
                <c:pt idx="67">
                  <c:v>72.0</c:v>
                </c:pt>
                <c:pt idx="68">
                  <c:v>73.0</c:v>
                </c:pt>
                <c:pt idx="69">
                  <c:v>74.0</c:v>
                </c:pt>
                <c:pt idx="70">
                  <c:v>75.0</c:v>
                </c:pt>
                <c:pt idx="71">
                  <c:v>76.0</c:v>
                </c:pt>
                <c:pt idx="72">
                  <c:v>77.0</c:v>
                </c:pt>
                <c:pt idx="73">
                  <c:v>78.0</c:v>
                </c:pt>
                <c:pt idx="74">
                  <c:v>79.0</c:v>
                </c:pt>
                <c:pt idx="75">
                  <c:v>80.0</c:v>
                </c:pt>
                <c:pt idx="76">
                  <c:v>81.0</c:v>
                </c:pt>
                <c:pt idx="77">
                  <c:v>82.0</c:v>
                </c:pt>
                <c:pt idx="78">
                  <c:v>83.0</c:v>
                </c:pt>
                <c:pt idx="79">
                  <c:v>84.0</c:v>
                </c:pt>
                <c:pt idx="80">
                  <c:v>85.0</c:v>
                </c:pt>
                <c:pt idx="81">
                  <c:v>86.0</c:v>
                </c:pt>
                <c:pt idx="82">
                  <c:v>87.0</c:v>
                </c:pt>
                <c:pt idx="83">
                  <c:v>88.0</c:v>
                </c:pt>
                <c:pt idx="84">
                  <c:v>89.0</c:v>
                </c:pt>
                <c:pt idx="85">
                  <c:v>90.0</c:v>
                </c:pt>
                <c:pt idx="86">
                  <c:v>91.0</c:v>
                </c:pt>
                <c:pt idx="87">
                  <c:v>92.0</c:v>
                </c:pt>
                <c:pt idx="88">
                  <c:v>93.0</c:v>
                </c:pt>
                <c:pt idx="89">
                  <c:v>94.0</c:v>
                </c:pt>
                <c:pt idx="90">
                  <c:v>95.0</c:v>
                </c:pt>
              </c:numCache>
            </c:numRef>
          </c:xVal>
          <c:yVal>
            <c:numRef>
              <c:f>'[EARNINGS%20BY%20QUALIFICATION.xls]Distribution of pay 2010'!$C$3:$C$93</c:f>
              <c:numCache>
                <c:formatCode>0.00</c:formatCode>
                <c:ptCount val="91"/>
                <c:pt idx="0">
                  <c:v>5.8</c:v>
                </c:pt>
                <c:pt idx="1">
                  <c:v>6.0</c:v>
                </c:pt>
                <c:pt idx="2">
                  <c:v>6.2</c:v>
                </c:pt>
                <c:pt idx="3">
                  <c:v>6.31</c:v>
                </c:pt>
                <c:pt idx="4">
                  <c:v>6.5</c:v>
                </c:pt>
                <c:pt idx="5">
                  <c:v>6.76</c:v>
                </c:pt>
                <c:pt idx="6">
                  <c:v>6.93</c:v>
                </c:pt>
                <c:pt idx="7">
                  <c:v>7.08</c:v>
                </c:pt>
                <c:pt idx="8">
                  <c:v>7.2</c:v>
                </c:pt>
                <c:pt idx="9">
                  <c:v>7.359999999999998</c:v>
                </c:pt>
                <c:pt idx="10">
                  <c:v>7.5</c:v>
                </c:pt>
                <c:pt idx="11">
                  <c:v>7.649999999999998</c:v>
                </c:pt>
                <c:pt idx="12">
                  <c:v>7.689999999999999</c:v>
                </c:pt>
                <c:pt idx="13">
                  <c:v>7.84</c:v>
                </c:pt>
                <c:pt idx="14">
                  <c:v>8.02</c:v>
                </c:pt>
                <c:pt idx="15">
                  <c:v>8.140000000000001</c:v>
                </c:pt>
                <c:pt idx="16">
                  <c:v>8.35</c:v>
                </c:pt>
                <c:pt idx="17">
                  <c:v>8.56</c:v>
                </c:pt>
                <c:pt idx="18">
                  <c:v>8.65</c:v>
                </c:pt>
                <c:pt idx="19">
                  <c:v>8.83</c:v>
                </c:pt>
                <c:pt idx="20">
                  <c:v>9.0</c:v>
                </c:pt>
                <c:pt idx="21">
                  <c:v>9.130000000000001</c:v>
                </c:pt>
                <c:pt idx="22">
                  <c:v>9.239999999999998</c:v>
                </c:pt>
                <c:pt idx="23">
                  <c:v>9.45</c:v>
                </c:pt>
                <c:pt idx="24">
                  <c:v>9.630000000000001</c:v>
                </c:pt>
                <c:pt idx="25">
                  <c:v>9.86</c:v>
                </c:pt>
                <c:pt idx="26">
                  <c:v>10.0</c:v>
                </c:pt>
                <c:pt idx="27">
                  <c:v>10.07</c:v>
                </c:pt>
                <c:pt idx="28">
                  <c:v>10.14</c:v>
                </c:pt>
                <c:pt idx="29">
                  <c:v>10.38</c:v>
                </c:pt>
                <c:pt idx="30">
                  <c:v>10.5</c:v>
                </c:pt>
                <c:pt idx="31">
                  <c:v>10.63</c:v>
                </c:pt>
                <c:pt idx="32">
                  <c:v>10.77</c:v>
                </c:pt>
                <c:pt idx="33">
                  <c:v>10.95</c:v>
                </c:pt>
                <c:pt idx="34">
                  <c:v>11.05</c:v>
                </c:pt>
                <c:pt idx="35">
                  <c:v>11.13</c:v>
                </c:pt>
                <c:pt idx="36">
                  <c:v>11.22</c:v>
                </c:pt>
                <c:pt idx="37">
                  <c:v>11.37</c:v>
                </c:pt>
                <c:pt idx="38">
                  <c:v>11.54</c:v>
                </c:pt>
                <c:pt idx="39">
                  <c:v>11.63</c:v>
                </c:pt>
                <c:pt idx="40">
                  <c:v>11.9</c:v>
                </c:pt>
                <c:pt idx="41">
                  <c:v>12.03</c:v>
                </c:pt>
                <c:pt idx="42">
                  <c:v>12.22</c:v>
                </c:pt>
                <c:pt idx="43">
                  <c:v>12.4</c:v>
                </c:pt>
                <c:pt idx="44">
                  <c:v>12.5</c:v>
                </c:pt>
                <c:pt idx="45">
                  <c:v>12.6</c:v>
                </c:pt>
                <c:pt idx="46">
                  <c:v>12.74</c:v>
                </c:pt>
                <c:pt idx="47">
                  <c:v>12.88</c:v>
                </c:pt>
                <c:pt idx="48">
                  <c:v>13.11</c:v>
                </c:pt>
                <c:pt idx="49">
                  <c:v>13.33</c:v>
                </c:pt>
                <c:pt idx="50">
                  <c:v>13.47</c:v>
                </c:pt>
                <c:pt idx="51">
                  <c:v>13.66</c:v>
                </c:pt>
                <c:pt idx="52">
                  <c:v>13.75</c:v>
                </c:pt>
                <c:pt idx="53">
                  <c:v>13.95</c:v>
                </c:pt>
                <c:pt idx="54">
                  <c:v>14.03</c:v>
                </c:pt>
                <c:pt idx="55">
                  <c:v>14.16</c:v>
                </c:pt>
                <c:pt idx="56">
                  <c:v>14.31</c:v>
                </c:pt>
                <c:pt idx="57">
                  <c:v>14.43</c:v>
                </c:pt>
                <c:pt idx="58">
                  <c:v>14.65</c:v>
                </c:pt>
                <c:pt idx="59">
                  <c:v>14.83</c:v>
                </c:pt>
                <c:pt idx="60">
                  <c:v>14.96</c:v>
                </c:pt>
                <c:pt idx="61">
                  <c:v>15.32</c:v>
                </c:pt>
                <c:pt idx="62">
                  <c:v>15.43</c:v>
                </c:pt>
                <c:pt idx="63">
                  <c:v>15.65</c:v>
                </c:pt>
                <c:pt idx="64">
                  <c:v>15.97</c:v>
                </c:pt>
                <c:pt idx="65">
                  <c:v>16.09</c:v>
                </c:pt>
                <c:pt idx="66">
                  <c:v>16.18</c:v>
                </c:pt>
                <c:pt idx="67">
                  <c:v>16.39</c:v>
                </c:pt>
                <c:pt idx="68">
                  <c:v>16.6</c:v>
                </c:pt>
                <c:pt idx="69">
                  <c:v>16.78</c:v>
                </c:pt>
                <c:pt idx="70">
                  <c:v>17.03</c:v>
                </c:pt>
                <c:pt idx="71">
                  <c:v>17.3</c:v>
                </c:pt>
                <c:pt idx="72">
                  <c:v>17.63</c:v>
                </c:pt>
                <c:pt idx="73">
                  <c:v>17.74</c:v>
                </c:pt>
                <c:pt idx="74">
                  <c:v>18.02</c:v>
                </c:pt>
                <c:pt idx="75">
                  <c:v>18.21</c:v>
                </c:pt>
                <c:pt idx="76">
                  <c:v>18.69</c:v>
                </c:pt>
                <c:pt idx="77">
                  <c:v>19.23</c:v>
                </c:pt>
                <c:pt idx="78">
                  <c:v>19.25</c:v>
                </c:pt>
                <c:pt idx="79">
                  <c:v>19.7</c:v>
                </c:pt>
                <c:pt idx="80">
                  <c:v>19.89</c:v>
                </c:pt>
                <c:pt idx="81">
                  <c:v>20.34</c:v>
                </c:pt>
                <c:pt idx="82">
                  <c:v>20.89</c:v>
                </c:pt>
                <c:pt idx="83">
                  <c:v>21.63</c:v>
                </c:pt>
                <c:pt idx="84">
                  <c:v>21.97</c:v>
                </c:pt>
                <c:pt idx="85">
                  <c:v>22.5</c:v>
                </c:pt>
                <c:pt idx="86">
                  <c:v>23.07</c:v>
                </c:pt>
                <c:pt idx="87">
                  <c:v>23.71</c:v>
                </c:pt>
                <c:pt idx="88">
                  <c:v>24.95</c:v>
                </c:pt>
                <c:pt idx="89">
                  <c:v>25.95</c:v>
                </c:pt>
                <c:pt idx="90">
                  <c:v>27.5</c:v>
                </c:pt>
              </c:numCache>
            </c:numRef>
          </c:yVal>
          <c:smooth val="0"/>
        </c:ser>
        <c:ser>
          <c:idx val="2"/>
          <c:order val="2"/>
          <c:tx>
            <c:strRef>
              <c:f>'[EARNINGS%20BY%20QUALIFICATION.xls]Distribution of pay 2010'!$D$2</c:f>
              <c:strCache>
                <c:ptCount val="1"/>
                <c:pt idx="0">
                  <c:v>A Levels</c:v>
                </c:pt>
              </c:strCache>
            </c:strRef>
          </c:tx>
          <c:xVal>
            <c:numRef>
              <c:f>'[EARNINGS%20BY%20QUALIFICATION.xls]Distribution of pay 2010'!$A$3:$A$93</c:f>
              <c:numCache>
                <c:formatCode>General</c:formatCode>
                <c:ptCount val="91"/>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pt idx="25">
                  <c:v>30.0</c:v>
                </c:pt>
                <c:pt idx="26">
                  <c:v>31.0</c:v>
                </c:pt>
                <c:pt idx="27">
                  <c:v>32.0</c:v>
                </c:pt>
                <c:pt idx="28">
                  <c:v>33.0</c:v>
                </c:pt>
                <c:pt idx="29">
                  <c:v>34.0</c:v>
                </c:pt>
                <c:pt idx="30">
                  <c:v>35.0</c:v>
                </c:pt>
                <c:pt idx="31">
                  <c:v>36.0</c:v>
                </c:pt>
                <c:pt idx="32">
                  <c:v>37.0</c:v>
                </c:pt>
                <c:pt idx="33">
                  <c:v>38.0</c:v>
                </c:pt>
                <c:pt idx="34">
                  <c:v>39.0</c:v>
                </c:pt>
                <c:pt idx="35">
                  <c:v>40.0</c:v>
                </c:pt>
                <c:pt idx="36">
                  <c:v>41.0</c:v>
                </c:pt>
                <c:pt idx="37">
                  <c:v>42.0</c:v>
                </c:pt>
                <c:pt idx="38">
                  <c:v>43.0</c:v>
                </c:pt>
                <c:pt idx="39">
                  <c:v>44.0</c:v>
                </c:pt>
                <c:pt idx="40">
                  <c:v>45.0</c:v>
                </c:pt>
                <c:pt idx="41">
                  <c:v>46.0</c:v>
                </c:pt>
                <c:pt idx="42">
                  <c:v>47.0</c:v>
                </c:pt>
                <c:pt idx="43">
                  <c:v>48.0</c:v>
                </c:pt>
                <c:pt idx="44">
                  <c:v>49.0</c:v>
                </c:pt>
                <c:pt idx="45">
                  <c:v>50.0</c:v>
                </c:pt>
                <c:pt idx="46">
                  <c:v>51.0</c:v>
                </c:pt>
                <c:pt idx="47">
                  <c:v>52.0</c:v>
                </c:pt>
                <c:pt idx="48">
                  <c:v>53.0</c:v>
                </c:pt>
                <c:pt idx="49">
                  <c:v>54.0</c:v>
                </c:pt>
                <c:pt idx="50">
                  <c:v>55.0</c:v>
                </c:pt>
                <c:pt idx="51">
                  <c:v>56.0</c:v>
                </c:pt>
                <c:pt idx="52">
                  <c:v>57.0</c:v>
                </c:pt>
                <c:pt idx="53">
                  <c:v>58.0</c:v>
                </c:pt>
                <c:pt idx="54">
                  <c:v>59.0</c:v>
                </c:pt>
                <c:pt idx="55">
                  <c:v>60.0</c:v>
                </c:pt>
                <c:pt idx="56">
                  <c:v>61.0</c:v>
                </c:pt>
                <c:pt idx="57">
                  <c:v>62.0</c:v>
                </c:pt>
                <c:pt idx="58">
                  <c:v>63.0</c:v>
                </c:pt>
                <c:pt idx="59">
                  <c:v>64.0</c:v>
                </c:pt>
                <c:pt idx="60">
                  <c:v>65.0</c:v>
                </c:pt>
                <c:pt idx="61">
                  <c:v>66.0</c:v>
                </c:pt>
                <c:pt idx="62">
                  <c:v>67.0</c:v>
                </c:pt>
                <c:pt idx="63">
                  <c:v>68.0</c:v>
                </c:pt>
                <c:pt idx="64">
                  <c:v>69.0</c:v>
                </c:pt>
                <c:pt idx="65">
                  <c:v>70.0</c:v>
                </c:pt>
                <c:pt idx="66">
                  <c:v>71.0</c:v>
                </c:pt>
                <c:pt idx="67">
                  <c:v>72.0</c:v>
                </c:pt>
                <c:pt idx="68">
                  <c:v>73.0</c:v>
                </c:pt>
                <c:pt idx="69">
                  <c:v>74.0</c:v>
                </c:pt>
                <c:pt idx="70">
                  <c:v>75.0</c:v>
                </c:pt>
                <c:pt idx="71">
                  <c:v>76.0</c:v>
                </c:pt>
                <c:pt idx="72">
                  <c:v>77.0</c:v>
                </c:pt>
                <c:pt idx="73">
                  <c:v>78.0</c:v>
                </c:pt>
                <c:pt idx="74">
                  <c:v>79.0</c:v>
                </c:pt>
                <c:pt idx="75">
                  <c:v>80.0</c:v>
                </c:pt>
                <c:pt idx="76">
                  <c:v>81.0</c:v>
                </c:pt>
                <c:pt idx="77">
                  <c:v>82.0</c:v>
                </c:pt>
                <c:pt idx="78">
                  <c:v>83.0</c:v>
                </c:pt>
                <c:pt idx="79">
                  <c:v>84.0</c:v>
                </c:pt>
                <c:pt idx="80">
                  <c:v>85.0</c:v>
                </c:pt>
                <c:pt idx="81">
                  <c:v>86.0</c:v>
                </c:pt>
                <c:pt idx="82">
                  <c:v>87.0</c:v>
                </c:pt>
                <c:pt idx="83">
                  <c:v>88.0</c:v>
                </c:pt>
                <c:pt idx="84">
                  <c:v>89.0</c:v>
                </c:pt>
                <c:pt idx="85">
                  <c:v>90.0</c:v>
                </c:pt>
                <c:pt idx="86">
                  <c:v>91.0</c:v>
                </c:pt>
                <c:pt idx="87">
                  <c:v>92.0</c:v>
                </c:pt>
                <c:pt idx="88">
                  <c:v>93.0</c:v>
                </c:pt>
                <c:pt idx="89">
                  <c:v>94.0</c:v>
                </c:pt>
                <c:pt idx="90">
                  <c:v>95.0</c:v>
                </c:pt>
              </c:numCache>
            </c:numRef>
          </c:xVal>
          <c:yVal>
            <c:numRef>
              <c:f>'[EARNINGS%20BY%20QUALIFICATION.xls]Distribution of pay 2010'!$D$3:$D$93</c:f>
              <c:numCache>
                <c:formatCode>0.00</c:formatCode>
                <c:ptCount val="91"/>
                <c:pt idx="0">
                  <c:v>5.359999999999998</c:v>
                </c:pt>
                <c:pt idx="1">
                  <c:v>5.54</c:v>
                </c:pt>
                <c:pt idx="2">
                  <c:v>5.75</c:v>
                </c:pt>
                <c:pt idx="3">
                  <c:v>5.8</c:v>
                </c:pt>
                <c:pt idx="4">
                  <c:v>5.94</c:v>
                </c:pt>
                <c:pt idx="5">
                  <c:v>6.0</c:v>
                </c:pt>
                <c:pt idx="6">
                  <c:v>6.08</c:v>
                </c:pt>
                <c:pt idx="7">
                  <c:v>6.24</c:v>
                </c:pt>
                <c:pt idx="8">
                  <c:v>6.27</c:v>
                </c:pt>
                <c:pt idx="9">
                  <c:v>6.4</c:v>
                </c:pt>
                <c:pt idx="10">
                  <c:v>6.5</c:v>
                </c:pt>
                <c:pt idx="11">
                  <c:v>6.64</c:v>
                </c:pt>
                <c:pt idx="12">
                  <c:v>6.73</c:v>
                </c:pt>
                <c:pt idx="13">
                  <c:v>6.85</c:v>
                </c:pt>
                <c:pt idx="14">
                  <c:v>6.92</c:v>
                </c:pt>
                <c:pt idx="15">
                  <c:v>7.0</c:v>
                </c:pt>
                <c:pt idx="16">
                  <c:v>7.09</c:v>
                </c:pt>
                <c:pt idx="17">
                  <c:v>7.17</c:v>
                </c:pt>
                <c:pt idx="18">
                  <c:v>7.27</c:v>
                </c:pt>
                <c:pt idx="19">
                  <c:v>7.38</c:v>
                </c:pt>
                <c:pt idx="20">
                  <c:v>7.49</c:v>
                </c:pt>
                <c:pt idx="21">
                  <c:v>7.58</c:v>
                </c:pt>
                <c:pt idx="22">
                  <c:v>7.68</c:v>
                </c:pt>
                <c:pt idx="23">
                  <c:v>7.7</c:v>
                </c:pt>
                <c:pt idx="24">
                  <c:v>7.83</c:v>
                </c:pt>
                <c:pt idx="25">
                  <c:v>7.9</c:v>
                </c:pt>
                <c:pt idx="26">
                  <c:v>8.0</c:v>
                </c:pt>
                <c:pt idx="27">
                  <c:v>8.08</c:v>
                </c:pt>
                <c:pt idx="28">
                  <c:v>8.210000000000001</c:v>
                </c:pt>
                <c:pt idx="29">
                  <c:v>8.32</c:v>
                </c:pt>
                <c:pt idx="30">
                  <c:v>8.38</c:v>
                </c:pt>
                <c:pt idx="31">
                  <c:v>8.54</c:v>
                </c:pt>
                <c:pt idx="32">
                  <c:v>8.61</c:v>
                </c:pt>
                <c:pt idx="33">
                  <c:v>8.68</c:v>
                </c:pt>
                <c:pt idx="34">
                  <c:v>8.82</c:v>
                </c:pt>
                <c:pt idx="35">
                  <c:v>8.9</c:v>
                </c:pt>
                <c:pt idx="36">
                  <c:v>9.02</c:v>
                </c:pt>
                <c:pt idx="37">
                  <c:v>9.11</c:v>
                </c:pt>
                <c:pt idx="38">
                  <c:v>9.18</c:v>
                </c:pt>
                <c:pt idx="39">
                  <c:v>9.28</c:v>
                </c:pt>
                <c:pt idx="40">
                  <c:v>9.35</c:v>
                </c:pt>
                <c:pt idx="41">
                  <c:v>9.5</c:v>
                </c:pt>
                <c:pt idx="42">
                  <c:v>9.61</c:v>
                </c:pt>
                <c:pt idx="43">
                  <c:v>9.7</c:v>
                </c:pt>
                <c:pt idx="44">
                  <c:v>9.87</c:v>
                </c:pt>
                <c:pt idx="45">
                  <c:v>10.0</c:v>
                </c:pt>
                <c:pt idx="46">
                  <c:v>10.07</c:v>
                </c:pt>
                <c:pt idx="47">
                  <c:v>10.16</c:v>
                </c:pt>
                <c:pt idx="48">
                  <c:v>10.32</c:v>
                </c:pt>
                <c:pt idx="49">
                  <c:v>10.41</c:v>
                </c:pt>
                <c:pt idx="50">
                  <c:v>10.58</c:v>
                </c:pt>
                <c:pt idx="51">
                  <c:v>10.63</c:v>
                </c:pt>
                <c:pt idx="52">
                  <c:v>10.71</c:v>
                </c:pt>
                <c:pt idx="53">
                  <c:v>10.86</c:v>
                </c:pt>
                <c:pt idx="54">
                  <c:v>11.0</c:v>
                </c:pt>
                <c:pt idx="55">
                  <c:v>11.11</c:v>
                </c:pt>
                <c:pt idx="56">
                  <c:v>11.25</c:v>
                </c:pt>
                <c:pt idx="57">
                  <c:v>11.36</c:v>
                </c:pt>
                <c:pt idx="58">
                  <c:v>11.53</c:v>
                </c:pt>
                <c:pt idx="59">
                  <c:v>11.55</c:v>
                </c:pt>
                <c:pt idx="60">
                  <c:v>11.73</c:v>
                </c:pt>
                <c:pt idx="61">
                  <c:v>11.89</c:v>
                </c:pt>
                <c:pt idx="62">
                  <c:v>12.02</c:v>
                </c:pt>
                <c:pt idx="63">
                  <c:v>12.16</c:v>
                </c:pt>
                <c:pt idx="64">
                  <c:v>12.36</c:v>
                </c:pt>
                <c:pt idx="65">
                  <c:v>12.5</c:v>
                </c:pt>
                <c:pt idx="66">
                  <c:v>12.7</c:v>
                </c:pt>
                <c:pt idx="67">
                  <c:v>12.84</c:v>
                </c:pt>
                <c:pt idx="68">
                  <c:v>13.09</c:v>
                </c:pt>
                <c:pt idx="69">
                  <c:v>13.36</c:v>
                </c:pt>
                <c:pt idx="70">
                  <c:v>13.51</c:v>
                </c:pt>
                <c:pt idx="71">
                  <c:v>13.74</c:v>
                </c:pt>
                <c:pt idx="72">
                  <c:v>13.97</c:v>
                </c:pt>
                <c:pt idx="73">
                  <c:v>14.26</c:v>
                </c:pt>
                <c:pt idx="74">
                  <c:v>14.59</c:v>
                </c:pt>
                <c:pt idx="75">
                  <c:v>14.83</c:v>
                </c:pt>
                <c:pt idx="76">
                  <c:v>15.12</c:v>
                </c:pt>
                <c:pt idx="77">
                  <c:v>15.21</c:v>
                </c:pt>
                <c:pt idx="78">
                  <c:v>15.46</c:v>
                </c:pt>
                <c:pt idx="79">
                  <c:v>15.82</c:v>
                </c:pt>
                <c:pt idx="80">
                  <c:v>16.33</c:v>
                </c:pt>
                <c:pt idx="81">
                  <c:v>16.72</c:v>
                </c:pt>
                <c:pt idx="82">
                  <c:v>17.05</c:v>
                </c:pt>
                <c:pt idx="83">
                  <c:v>17.4</c:v>
                </c:pt>
                <c:pt idx="84">
                  <c:v>17.8</c:v>
                </c:pt>
                <c:pt idx="85">
                  <c:v>18.27</c:v>
                </c:pt>
                <c:pt idx="86">
                  <c:v>18.7</c:v>
                </c:pt>
                <c:pt idx="87">
                  <c:v>19.23</c:v>
                </c:pt>
                <c:pt idx="88">
                  <c:v>20.2</c:v>
                </c:pt>
                <c:pt idx="89">
                  <c:v>21.26</c:v>
                </c:pt>
                <c:pt idx="90">
                  <c:v>22.47</c:v>
                </c:pt>
              </c:numCache>
            </c:numRef>
          </c:yVal>
          <c:smooth val="0"/>
        </c:ser>
        <c:ser>
          <c:idx val="3"/>
          <c:order val="3"/>
          <c:tx>
            <c:strRef>
              <c:f>'[EARNINGS%20BY%20QUALIFICATION.xls]Distribution of pay 2010'!$E$2</c:f>
              <c:strCache>
                <c:ptCount val="1"/>
                <c:pt idx="0">
                  <c:v>GCSE grades A*-C</c:v>
                </c:pt>
              </c:strCache>
            </c:strRef>
          </c:tx>
          <c:xVal>
            <c:numRef>
              <c:f>'[EARNINGS%20BY%20QUALIFICATION.xls]Distribution of pay 2010'!$A$3:$A$93</c:f>
              <c:numCache>
                <c:formatCode>General</c:formatCode>
                <c:ptCount val="91"/>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pt idx="25">
                  <c:v>30.0</c:v>
                </c:pt>
                <c:pt idx="26">
                  <c:v>31.0</c:v>
                </c:pt>
                <c:pt idx="27">
                  <c:v>32.0</c:v>
                </c:pt>
                <c:pt idx="28">
                  <c:v>33.0</c:v>
                </c:pt>
                <c:pt idx="29">
                  <c:v>34.0</c:v>
                </c:pt>
                <c:pt idx="30">
                  <c:v>35.0</c:v>
                </c:pt>
                <c:pt idx="31">
                  <c:v>36.0</c:v>
                </c:pt>
                <c:pt idx="32">
                  <c:v>37.0</c:v>
                </c:pt>
                <c:pt idx="33">
                  <c:v>38.0</c:v>
                </c:pt>
                <c:pt idx="34">
                  <c:v>39.0</c:v>
                </c:pt>
                <c:pt idx="35">
                  <c:v>40.0</c:v>
                </c:pt>
                <c:pt idx="36">
                  <c:v>41.0</c:v>
                </c:pt>
                <c:pt idx="37">
                  <c:v>42.0</c:v>
                </c:pt>
                <c:pt idx="38">
                  <c:v>43.0</c:v>
                </c:pt>
                <c:pt idx="39">
                  <c:v>44.0</c:v>
                </c:pt>
                <c:pt idx="40">
                  <c:v>45.0</c:v>
                </c:pt>
                <c:pt idx="41">
                  <c:v>46.0</c:v>
                </c:pt>
                <c:pt idx="42">
                  <c:v>47.0</c:v>
                </c:pt>
                <c:pt idx="43">
                  <c:v>48.0</c:v>
                </c:pt>
                <c:pt idx="44">
                  <c:v>49.0</c:v>
                </c:pt>
                <c:pt idx="45">
                  <c:v>50.0</c:v>
                </c:pt>
                <c:pt idx="46">
                  <c:v>51.0</c:v>
                </c:pt>
                <c:pt idx="47">
                  <c:v>52.0</c:v>
                </c:pt>
                <c:pt idx="48">
                  <c:v>53.0</c:v>
                </c:pt>
                <c:pt idx="49">
                  <c:v>54.0</c:v>
                </c:pt>
                <c:pt idx="50">
                  <c:v>55.0</c:v>
                </c:pt>
                <c:pt idx="51">
                  <c:v>56.0</c:v>
                </c:pt>
                <c:pt idx="52">
                  <c:v>57.0</c:v>
                </c:pt>
                <c:pt idx="53">
                  <c:v>58.0</c:v>
                </c:pt>
                <c:pt idx="54">
                  <c:v>59.0</c:v>
                </c:pt>
                <c:pt idx="55">
                  <c:v>60.0</c:v>
                </c:pt>
                <c:pt idx="56">
                  <c:v>61.0</c:v>
                </c:pt>
                <c:pt idx="57">
                  <c:v>62.0</c:v>
                </c:pt>
                <c:pt idx="58">
                  <c:v>63.0</c:v>
                </c:pt>
                <c:pt idx="59">
                  <c:v>64.0</c:v>
                </c:pt>
                <c:pt idx="60">
                  <c:v>65.0</c:v>
                </c:pt>
                <c:pt idx="61">
                  <c:v>66.0</c:v>
                </c:pt>
                <c:pt idx="62">
                  <c:v>67.0</c:v>
                </c:pt>
                <c:pt idx="63">
                  <c:v>68.0</c:v>
                </c:pt>
                <c:pt idx="64">
                  <c:v>69.0</c:v>
                </c:pt>
                <c:pt idx="65">
                  <c:v>70.0</c:v>
                </c:pt>
                <c:pt idx="66">
                  <c:v>71.0</c:v>
                </c:pt>
                <c:pt idx="67">
                  <c:v>72.0</c:v>
                </c:pt>
                <c:pt idx="68">
                  <c:v>73.0</c:v>
                </c:pt>
                <c:pt idx="69">
                  <c:v>74.0</c:v>
                </c:pt>
                <c:pt idx="70">
                  <c:v>75.0</c:v>
                </c:pt>
                <c:pt idx="71">
                  <c:v>76.0</c:v>
                </c:pt>
                <c:pt idx="72">
                  <c:v>77.0</c:v>
                </c:pt>
                <c:pt idx="73">
                  <c:v>78.0</c:v>
                </c:pt>
                <c:pt idx="74">
                  <c:v>79.0</c:v>
                </c:pt>
                <c:pt idx="75">
                  <c:v>80.0</c:v>
                </c:pt>
                <c:pt idx="76">
                  <c:v>81.0</c:v>
                </c:pt>
                <c:pt idx="77">
                  <c:v>82.0</c:v>
                </c:pt>
                <c:pt idx="78">
                  <c:v>83.0</c:v>
                </c:pt>
                <c:pt idx="79">
                  <c:v>84.0</c:v>
                </c:pt>
                <c:pt idx="80">
                  <c:v>85.0</c:v>
                </c:pt>
                <c:pt idx="81">
                  <c:v>86.0</c:v>
                </c:pt>
                <c:pt idx="82">
                  <c:v>87.0</c:v>
                </c:pt>
                <c:pt idx="83">
                  <c:v>88.0</c:v>
                </c:pt>
                <c:pt idx="84">
                  <c:v>89.0</c:v>
                </c:pt>
                <c:pt idx="85">
                  <c:v>90.0</c:v>
                </c:pt>
                <c:pt idx="86">
                  <c:v>91.0</c:v>
                </c:pt>
                <c:pt idx="87">
                  <c:v>92.0</c:v>
                </c:pt>
                <c:pt idx="88">
                  <c:v>93.0</c:v>
                </c:pt>
                <c:pt idx="89">
                  <c:v>94.0</c:v>
                </c:pt>
                <c:pt idx="90">
                  <c:v>95.0</c:v>
                </c:pt>
              </c:numCache>
            </c:numRef>
          </c:xVal>
          <c:yVal>
            <c:numRef>
              <c:f>'[EARNINGS%20BY%20QUALIFICATION.xls]Distribution of pay 2010'!$E$3:$E$93</c:f>
              <c:numCache>
                <c:formatCode>0.00</c:formatCode>
                <c:ptCount val="91"/>
                <c:pt idx="0">
                  <c:v>5.03</c:v>
                </c:pt>
                <c:pt idx="1">
                  <c:v>5.25</c:v>
                </c:pt>
                <c:pt idx="2">
                  <c:v>5.43</c:v>
                </c:pt>
                <c:pt idx="3">
                  <c:v>5.56</c:v>
                </c:pt>
                <c:pt idx="4">
                  <c:v>5.689999999999999</c:v>
                </c:pt>
                <c:pt idx="5">
                  <c:v>5.769999999999999</c:v>
                </c:pt>
                <c:pt idx="6">
                  <c:v>5.81</c:v>
                </c:pt>
                <c:pt idx="7">
                  <c:v>5.89</c:v>
                </c:pt>
                <c:pt idx="8">
                  <c:v>5.95</c:v>
                </c:pt>
                <c:pt idx="9">
                  <c:v>6.0</c:v>
                </c:pt>
                <c:pt idx="10">
                  <c:v>6.05</c:v>
                </c:pt>
                <c:pt idx="11">
                  <c:v>6.13</c:v>
                </c:pt>
                <c:pt idx="12">
                  <c:v>6.25</c:v>
                </c:pt>
                <c:pt idx="13">
                  <c:v>6.3</c:v>
                </c:pt>
                <c:pt idx="14">
                  <c:v>6.38</c:v>
                </c:pt>
                <c:pt idx="15">
                  <c:v>6.42</c:v>
                </c:pt>
                <c:pt idx="16">
                  <c:v>6.5</c:v>
                </c:pt>
                <c:pt idx="17">
                  <c:v>6.55</c:v>
                </c:pt>
                <c:pt idx="18">
                  <c:v>6.6</c:v>
                </c:pt>
                <c:pt idx="19">
                  <c:v>6.7</c:v>
                </c:pt>
                <c:pt idx="20">
                  <c:v>6.75</c:v>
                </c:pt>
                <c:pt idx="21">
                  <c:v>6.84</c:v>
                </c:pt>
                <c:pt idx="22">
                  <c:v>6.91</c:v>
                </c:pt>
                <c:pt idx="23">
                  <c:v>7.0</c:v>
                </c:pt>
                <c:pt idx="24">
                  <c:v>7.08</c:v>
                </c:pt>
                <c:pt idx="25">
                  <c:v>7.14</c:v>
                </c:pt>
                <c:pt idx="26">
                  <c:v>7.22</c:v>
                </c:pt>
                <c:pt idx="27">
                  <c:v>7.319999999999998</c:v>
                </c:pt>
                <c:pt idx="28">
                  <c:v>7.38</c:v>
                </c:pt>
                <c:pt idx="29">
                  <c:v>7.49</c:v>
                </c:pt>
                <c:pt idx="30">
                  <c:v>7.5</c:v>
                </c:pt>
                <c:pt idx="31">
                  <c:v>7.58</c:v>
                </c:pt>
                <c:pt idx="32">
                  <c:v>7.689999999999999</c:v>
                </c:pt>
                <c:pt idx="33">
                  <c:v>7.7</c:v>
                </c:pt>
                <c:pt idx="34">
                  <c:v>7.71</c:v>
                </c:pt>
                <c:pt idx="35">
                  <c:v>7.8</c:v>
                </c:pt>
                <c:pt idx="36">
                  <c:v>7.89</c:v>
                </c:pt>
                <c:pt idx="37">
                  <c:v>8.0</c:v>
                </c:pt>
                <c:pt idx="38">
                  <c:v>8.11</c:v>
                </c:pt>
                <c:pt idx="39">
                  <c:v>8.18</c:v>
                </c:pt>
                <c:pt idx="40">
                  <c:v>8.239999999999998</c:v>
                </c:pt>
                <c:pt idx="41">
                  <c:v>8.32</c:v>
                </c:pt>
                <c:pt idx="42">
                  <c:v>8.42</c:v>
                </c:pt>
                <c:pt idx="43">
                  <c:v>8.53</c:v>
                </c:pt>
                <c:pt idx="44">
                  <c:v>8.6</c:v>
                </c:pt>
                <c:pt idx="45">
                  <c:v>8.68</c:v>
                </c:pt>
                <c:pt idx="46">
                  <c:v>8.78</c:v>
                </c:pt>
                <c:pt idx="47">
                  <c:v>8.84</c:v>
                </c:pt>
                <c:pt idx="48">
                  <c:v>8.9</c:v>
                </c:pt>
                <c:pt idx="49">
                  <c:v>9.05</c:v>
                </c:pt>
                <c:pt idx="50">
                  <c:v>9.11</c:v>
                </c:pt>
                <c:pt idx="51">
                  <c:v>9.16</c:v>
                </c:pt>
                <c:pt idx="52">
                  <c:v>9.32</c:v>
                </c:pt>
                <c:pt idx="53">
                  <c:v>9.39</c:v>
                </c:pt>
                <c:pt idx="54">
                  <c:v>9.6</c:v>
                </c:pt>
                <c:pt idx="55">
                  <c:v>9.630000000000001</c:v>
                </c:pt>
                <c:pt idx="56">
                  <c:v>9.67</c:v>
                </c:pt>
                <c:pt idx="57">
                  <c:v>9.86</c:v>
                </c:pt>
                <c:pt idx="58">
                  <c:v>10.0</c:v>
                </c:pt>
                <c:pt idx="59">
                  <c:v>10.1</c:v>
                </c:pt>
                <c:pt idx="60">
                  <c:v>10.19</c:v>
                </c:pt>
                <c:pt idx="61">
                  <c:v>10.32</c:v>
                </c:pt>
                <c:pt idx="62">
                  <c:v>10.42</c:v>
                </c:pt>
                <c:pt idx="63">
                  <c:v>10.59</c:v>
                </c:pt>
                <c:pt idx="64">
                  <c:v>10.75</c:v>
                </c:pt>
                <c:pt idx="65">
                  <c:v>10.92</c:v>
                </c:pt>
                <c:pt idx="66">
                  <c:v>11.05</c:v>
                </c:pt>
                <c:pt idx="67">
                  <c:v>11.24</c:v>
                </c:pt>
                <c:pt idx="68">
                  <c:v>11.41</c:v>
                </c:pt>
                <c:pt idx="69">
                  <c:v>11.55</c:v>
                </c:pt>
                <c:pt idx="70">
                  <c:v>11.72</c:v>
                </c:pt>
                <c:pt idx="71">
                  <c:v>11.95</c:v>
                </c:pt>
                <c:pt idx="72">
                  <c:v>12.16</c:v>
                </c:pt>
                <c:pt idx="73">
                  <c:v>12.33</c:v>
                </c:pt>
                <c:pt idx="74">
                  <c:v>12.49</c:v>
                </c:pt>
                <c:pt idx="75">
                  <c:v>12.66</c:v>
                </c:pt>
                <c:pt idx="76">
                  <c:v>12.83</c:v>
                </c:pt>
                <c:pt idx="77">
                  <c:v>13.11</c:v>
                </c:pt>
                <c:pt idx="78">
                  <c:v>13.45</c:v>
                </c:pt>
                <c:pt idx="79">
                  <c:v>13.74</c:v>
                </c:pt>
                <c:pt idx="80">
                  <c:v>14.03</c:v>
                </c:pt>
                <c:pt idx="81">
                  <c:v>14.38</c:v>
                </c:pt>
                <c:pt idx="82">
                  <c:v>14.77</c:v>
                </c:pt>
                <c:pt idx="83">
                  <c:v>15.18</c:v>
                </c:pt>
                <c:pt idx="84">
                  <c:v>15.59</c:v>
                </c:pt>
                <c:pt idx="85">
                  <c:v>16.18</c:v>
                </c:pt>
                <c:pt idx="86">
                  <c:v>16.77</c:v>
                </c:pt>
                <c:pt idx="87">
                  <c:v>17.64</c:v>
                </c:pt>
                <c:pt idx="88">
                  <c:v>18.21</c:v>
                </c:pt>
                <c:pt idx="89">
                  <c:v>18.97</c:v>
                </c:pt>
                <c:pt idx="90">
                  <c:v>19.84</c:v>
                </c:pt>
              </c:numCache>
            </c:numRef>
          </c:yVal>
          <c:smooth val="0"/>
        </c:ser>
        <c:ser>
          <c:idx val="4"/>
          <c:order val="4"/>
          <c:tx>
            <c:strRef>
              <c:f>'[EARNINGS%20BY%20QUALIFICATION.xls]Distribution of pay 2010'!$F$2</c:f>
              <c:strCache>
                <c:ptCount val="1"/>
                <c:pt idx="0">
                  <c:v>Other qualifications</c:v>
                </c:pt>
              </c:strCache>
            </c:strRef>
          </c:tx>
          <c:xVal>
            <c:numRef>
              <c:f>'[EARNINGS%20BY%20QUALIFICATION.xls]Distribution of pay 2010'!$A$3:$A$93</c:f>
              <c:numCache>
                <c:formatCode>General</c:formatCode>
                <c:ptCount val="91"/>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pt idx="25">
                  <c:v>30.0</c:v>
                </c:pt>
                <c:pt idx="26">
                  <c:v>31.0</c:v>
                </c:pt>
                <c:pt idx="27">
                  <c:v>32.0</c:v>
                </c:pt>
                <c:pt idx="28">
                  <c:v>33.0</c:v>
                </c:pt>
                <c:pt idx="29">
                  <c:v>34.0</c:v>
                </c:pt>
                <c:pt idx="30">
                  <c:v>35.0</c:v>
                </c:pt>
                <c:pt idx="31">
                  <c:v>36.0</c:v>
                </c:pt>
                <c:pt idx="32">
                  <c:v>37.0</c:v>
                </c:pt>
                <c:pt idx="33">
                  <c:v>38.0</c:v>
                </c:pt>
                <c:pt idx="34">
                  <c:v>39.0</c:v>
                </c:pt>
                <c:pt idx="35">
                  <c:v>40.0</c:v>
                </c:pt>
                <c:pt idx="36">
                  <c:v>41.0</c:v>
                </c:pt>
                <c:pt idx="37">
                  <c:v>42.0</c:v>
                </c:pt>
                <c:pt idx="38">
                  <c:v>43.0</c:v>
                </c:pt>
                <c:pt idx="39">
                  <c:v>44.0</c:v>
                </c:pt>
                <c:pt idx="40">
                  <c:v>45.0</c:v>
                </c:pt>
                <c:pt idx="41">
                  <c:v>46.0</c:v>
                </c:pt>
                <c:pt idx="42">
                  <c:v>47.0</c:v>
                </c:pt>
                <c:pt idx="43">
                  <c:v>48.0</c:v>
                </c:pt>
                <c:pt idx="44">
                  <c:v>49.0</c:v>
                </c:pt>
                <c:pt idx="45">
                  <c:v>50.0</c:v>
                </c:pt>
                <c:pt idx="46">
                  <c:v>51.0</c:v>
                </c:pt>
                <c:pt idx="47">
                  <c:v>52.0</c:v>
                </c:pt>
                <c:pt idx="48">
                  <c:v>53.0</c:v>
                </c:pt>
                <c:pt idx="49">
                  <c:v>54.0</c:v>
                </c:pt>
                <c:pt idx="50">
                  <c:v>55.0</c:v>
                </c:pt>
                <c:pt idx="51">
                  <c:v>56.0</c:v>
                </c:pt>
                <c:pt idx="52">
                  <c:v>57.0</c:v>
                </c:pt>
                <c:pt idx="53">
                  <c:v>58.0</c:v>
                </c:pt>
                <c:pt idx="54">
                  <c:v>59.0</c:v>
                </c:pt>
                <c:pt idx="55">
                  <c:v>60.0</c:v>
                </c:pt>
                <c:pt idx="56">
                  <c:v>61.0</c:v>
                </c:pt>
                <c:pt idx="57">
                  <c:v>62.0</c:v>
                </c:pt>
                <c:pt idx="58">
                  <c:v>63.0</c:v>
                </c:pt>
                <c:pt idx="59">
                  <c:v>64.0</c:v>
                </c:pt>
                <c:pt idx="60">
                  <c:v>65.0</c:v>
                </c:pt>
                <c:pt idx="61">
                  <c:v>66.0</c:v>
                </c:pt>
                <c:pt idx="62">
                  <c:v>67.0</c:v>
                </c:pt>
                <c:pt idx="63">
                  <c:v>68.0</c:v>
                </c:pt>
                <c:pt idx="64">
                  <c:v>69.0</c:v>
                </c:pt>
                <c:pt idx="65">
                  <c:v>70.0</c:v>
                </c:pt>
                <c:pt idx="66">
                  <c:v>71.0</c:v>
                </c:pt>
                <c:pt idx="67">
                  <c:v>72.0</c:v>
                </c:pt>
                <c:pt idx="68">
                  <c:v>73.0</c:v>
                </c:pt>
                <c:pt idx="69">
                  <c:v>74.0</c:v>
                </c:pt>
                <c:pt idx="70">
                  <c:v>75.0</c:v>
                </c:pt>
                <c:pt idx="71">
                  <c:v>76.0</c:v>
                </c:pt>
                <c:pt idx="72">
                  <c:v>77.0</c:v>
                </c:pt>
                <c:pt idx="73">
                  <c:v>78.0</c:v>
                </c:pt>
                <c:pt idx="74">
                  <c:v>79.0</c:v>
                </c:pt>
                <c:pt idx="75">
                  <c:v>80.0</c:v>
                </c:pt>
                <c:pt idx="76">
                  <c:v>81.0</c:v>
                </c:pt>
                <c:pt idx="77">
                  <c:v>82.0</c:v>
                </c:pt>
                <c:pt idx="78">
                  <c:v>83.0</c:v>
                </c:pt>
                <c:pt idx="79">
                  <c:v>84.0</c:v>
                </c:pt>
                <c:pt idx="80">
                  <c:v>85.0</c:v>
                </c:pt>
                <c:pt idx="81">
                  <c:v>86.0</c:v>
                </c:pt>
                <c:pt idx="82">
                  <c:v>87.0</c:v>
                </c:pt>
                <c:pt idx="83">
                  <c:v>88.0</c:v>
                </c:pt>
                <c:pt idx="84">
                  <c:v>89.0</c:v>
                </c:pt>
                <c:pt idx="85">
                  <c:v>90.0</c:v>
                </c:pt>
                <c:pt idx="86">
                  <c:v>91.0</c:v>
                </c:pt>
                <c:pt idx="87">
                  <c:v>92.0</c:v>
                </c:pt>
                <c:pt idx="88">
                  <c:v>93.0</c:v>
                </c:pt>
                <c:pt idx="89">
                  <c:v>94.0</c:v>
                </c:pt>
                <c:pt idx="90">
                  <c:v>95.0</c:v>
                </c:pt>
              </c:numCache>
            </c:numRef>
          </c:xVal>
          <c:yVal>
            <c:numRef>
              <c:f>'[EARNINGS%20BY%20QUALIFICATION.xls]Distribution of pay 2010'!$F$3:$F$93</c:f>
              <c:numCache>
                <c:formatCode>0.00</c:formatCode>
                <c:ptCount val="91"/>
                <c:pt idx="0">
                  <c:v>5.0</c:v>
                </c:pt>
                <c:pt idx="1">
                  <c:v>5.119999999999997</c:v>
                </c:pt>
                <c:pt idx="2">
                  <c:v>5.22</c:v>
                </c:pt>
                <c:pt idx="3">
                  <c:v>5.41</c:v>
                </c:pt>
                <c:pt idx="4">
                  <c:v>5.5</c:v>
                </c:pt>
                <c:pt idx="5">
                  <c:v>5.56</c:v>
                </c:pt>
                <c:pt idx="6">
                  <c:v>5.64</c:v>
                </c:pt>
                <c:pt idx="7">
                  <c:v>5.7</c:v>
                </c:pt>
                <c:pt idx="8">
                  <c:v>5.76</c:v>
                </c:pt>
                <c:pt idx="9">
                  <c:v>5.79</c:v>
                </c:pt>
                <c:pt idx="10">
                  <c:v>5.85</c:v>
                </c:pt>
                <c:pt idx="11">
                  <c:v>5.9</c:v>
                </c:pt>
                <c:pt idx="12">
                  <c:v>5.94</c:v>
                </c:pt>
                <c:pt idx="13">
                  <c:v>6.0</c:v>
                </c:pt>
                <c:pt idx="14">
                  <c:v>6.0</c:v>
                </c:pt>
                <c:pt idx="15">
                  <c:v>6.06</c:v>
                </c:pt>
                <c:pt idx="16">
                  <c:v>6.14</c:v>
                </c:pt>
                <c:pt idx="17">
                  <c:v>6.24</c:v>
                </c:pt>
                <c:pt idx="18">
                  <c:v>6.25</c:v>
                </c:pt>
                <c:pt idx="19">
                  <c:v>6.35</c:v>
                </c:pt>
                <c:pt idx="20">
                  <c:v>6.42</c:v>
                </c:pt>
                <c:pt idx="21">
                  <c:v>6.5</c:v>
                </c:pt>
                <c:pt idx="22">
                  <c:v>6.51</c:v>
                </c:pt>
                <c:pt idx="23">
                  <c:v>6.57</c:v>
                </c:pt>
                <c:pt idx="24">
                  <c:v>6.649999999999998</c:v>
                </c:pt>
                <c:pt idx="25">
                  <c:v>6.67</c:v>
                </c:pt>
                <c:pt idx="26">
                  <c:v>6.75</c:v>
                </c:pt>
                <c:pt idx="27">
                  <c:v>6.83</c:v>
                </c:pt>
                <c:pt idx="28">
                  <c:v>6.88</c:v>
                </c:pt>
                <c:pt idx="29">
                  <c:v>6.92</c:v>
                </c:pt>
                <c:pt idx="30">
                  <c:v>6.94</c:v>
                </c:pt>
                <c:pt idx="31">
                  <c:v>7.0</c:v>
                </c:pt>
                <c:pt idx="32">
                  <c:v>7.1</c:v>
                </c:pt>
                <c:pt idx="33">
                  <c:v>7.159999999999997</c:v>
                </c:pt>
                <c:pt idx="34">
                  <c:v>7.25</c:v>
                </c:pt>
                <c:pt idx="35">
                  <c:v>7.38</c:v>
                </c:pt>
                <c:pt idx="36">
                  <c:v>7.43</c:v>
                </c:pt>
                <c:pt idx="37">
                  <c:v>7.5</c:v>
                </c:pt>
                <c:pt idx="38">
                  <c:v>7.52</c:v>
                </c:pt>
                <c:pt idx="39">
                  <c:v>7.63</c:v>
                </c:pt>
                <c:pt idx="40">
                  <c:v>7.7</c:v>
                </c:pt>
                <c:pt idx="41">
                  <c:v>7.78</c:v>
                </c:pt>
                <c:pt idx="42">
                  <c:v>7.859999999999998</c:v>
                </c:pt>
                <c:pt idx="43">
                  <c:v>8.0</c:v>
                </c:pt>
                <c:pt idx="44">
                  <c:v>8.02</c:v>
                </c:pt>
                <c:pt idx="45">
                  <c:v>8.07</c:v>
                </c:pt>
                <c:pt idx="46">
                  <c:v>8.18</c:v>
                </c:pt>
                <c:pt idx="47">
                  <c:v>8.29</c:v>
                </c:pt>
                <c:pt idx="48">
                  <c:v>8.35</c:v>
                </c:pt>
                <c:pt idx="49">
                  <c:v>8.44</c:v>
                </c:pt>
                <c:pt idx="50">
                  <c:v>8.59</c:v>
                </c:pt>
                <c:pt idx="51">
                  <c:v>8.65</c:v>
                </c:pt>
                <c:pt idx="52">
                  <c:v>8.81</c:v>
                </c:pt>
                <c:pt idx="53">
                  <c:v>8.91</c:v>
                </c:pt>
                <c:pt idx="54">
                  <c:v>9.0</c:v>
                </c:pt>
                <c:pt idx="55">
                  <c:v>9.11</c:v>
                </c:pt>
                <c:pt idx="56">
                  <c:v>9.229999999999998</c:v>
                </c:pt>
                <c:pt idx="57">
                  <c:v>9.32</c:v>
                </c:pt>
                <c:pt idx="58">
                  <c:v>9.41</c:v>
                </c:pt>
                <c:pt idx="59">
                  <c:v>9.57</c:v>
                </c:pt>
                <c:pt idx="60">
                  <c:v>9.62</c:v>
                </c:pt>
                <c:pt idx="61">
                  <c:v>9.710000000000001</c:v>
                </c:pt>
                <c:pt idx="62">
                  <c:v>9.82</c:v>
                </c:pt>
                <c:pt idx="63">
                  <c:v>9.92</c:v>
                </c:pt>
                <c:pt idx="64">
                  <c:v>10.0</c:v>
                </c:pt>
                <c:pt idx="65">
                  <c:v>10.1</c:v>
                </c:pt>
                <c:pt idx="66">
                  <c:v>10.18</c:v>
                </c:pt>
                <c:pt idx="67">
                  <c:v>10.37</c:v>
                </c:pt>
                <c:pt idx="68">
                  <c:v>10.5</c:v>
                </c:pt>
                <c:pt idx="69">
                  <c:v>10.71</c:v>
                </c:pt>
                <c:pt idx="70">
                  <c:v>10.92</c:v>
                </c:pt>
                <c:pt idx="71">
                  <c:v>11.11</c:v>
                </c:pt>
                <c:pt idx="72">
                  <c:v>11.43</c:v>
                </c:pt>
                <c:pt idx="73">
                  <c:v>11.57</c:v>
                </c:pt>
                <c:pt idx="74">
                  <c:v>11.95</c:v>
                </c:pt>
                <c:pt idx="75">
                  <c:v>12.03</c:v>
                </c:pt>
                <c:pt idx="76">
                  <c:v>12.25</c:v>
                </c:pt>
                <c:pt idx="77">
                  <c:v>12.5</c:v>
                </c:pt>
                <c:pt idx="78">
                  <c:v>12.66</c:v>
                </c:pt>
                <c:pt idx="79">
                  <c:v>13.0</c:v>
                </c:pt>
                <c:pt idx="80">
                  <c:v>13.25</c:v>
                </c:pt>
                <c:pt idx="81">
                  <c:v>13.64</c:v>
                </c:pt>
                <c:pt idx="82">
                  <c:v>13.95</c:v>
                </c:pt>
                <c:pt idx="83">
                  <c:v>14.43</c:v>
                </c:pt>
                <c:pt idx="84">
                  <c:v>15.1</c:v>
                </c:pt>
                <c:pt idx="85">
                  <c:v>15.48</c:v>
                </c:pt>
                <c:pt idx="86">
                  <c:v>16.45</c:v>
                </c:pt>
                <c:pt idx="87">
                  <c:v>17.61</c:v>
                </c:pt>
                <c:pt idx="88">
                  <c:v>18.21</c:v>
                </c:pt>
                <c:pt idx="89">
                  <c:v>19.71</c:v>
                </c:pt>
                <c:pt idx="90">
                  <c:v>20.24</c:v>
                </c:pt>
              </c:numCache>
            </c:numRef>
          </c:yVal>
          <c:smooth val="0"/>
        </c:ser>
        <c:ser>
          <c:idx val="5"/>
          <c:order val="5"/>
          <c:tx>
            <c:strRef>
              <c:f>'[EARNINGS%20BY%20QUALIFICATION.xls]Distribution of pay 2010'!$G$2</c:f>
              <c:strCache>
                <c:ptCount val="1"/>
                <c:pt idx="0">
                  <c:v>No qualification</c:v>
                </c:pt>
              </c:strCache>
            </c:strRef>
          </c:tx>
          <c:xVal>
            <c:numRef>
              <c:f>'[EARNINGS%20BY%20QUALIFICATION.xls]Distribution of pay 2010'!$A$3:$A$93</c:f>
              <c:numCache>
                <c:formatCode>General</c:formatCode>
                <c:ptCount val="91"/>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pt idx="25">
                  <c:v>30.0</c:v>
                </c:pt>
                <c:pt idx="26">
                  <c:v>31.0</c:v>
                </c:pt>
                <c:pt idx="27">
                  <c:v>32.0</c:v>
                </c:pt>
                <c:pt idx="28">
                  <c:v>33.0</c:v>
                </c:pt>
                <c:pt idx="29">
                  <c:v>34.0</c:v>
                </c:pt>
                <c:pt idx="30">
                  <c:v>35.0</c:v>
                </c:pt>
                <c:pt idx="31">
                  <c:v>36.0</c:v>
                </c:pt>
                <c:pt idx="32">
                  <c:v>37.0</c:v>
                </c:pt>
                <c:pt idx="33">
                  <c:v>38.0</c:v>
                </c:pt>
                <c:pt idx="34">
                  <c:v>39.0</c:v>
                </c:pt>
                <c:pt idx="35">
                  <c:v>40.0</c:v>
                </c:pt>
                <c:pt idx="36">
                  <c:v>41.0</c:v>
                </c:pt>
                <c:pt idx="37">
                  <c:v>42.0</c:v>
                </c:pt>
                <c:pt idx="38">
                  <c:v>43.0</c:v>
                </c:pt>
                <c:pt idx="39">
                  <c:v>44.0</c:v>
                </c:pt>
                <c:pt idx="40">
                  <c:v>45.0</c:v>
                </c:pt>
                <c:pt idx="41">
                  <c:v>46.0</c:v>
                </c:pt>
                <c:pt idx="42">
                  <c:v>47.0</c:v>
                </c:pt>
                <c:pt idx="43">
                  <c:v>48.0</c:v>
                </c:pt>
                <c:pt idx="44">
                  <c:v>49.0</c:v>
                </c:pt>
                <c:pt idx="45">
                  <c:v>50.0</c:v>
                </c:pt>
                <c:pt idx="46">
                  <c:v>51.0</c:v>
                </c:pt>
                <c:pt idx="47">
                  <c:v>52.0</c:v>
                </c:pt>
                <c:pt idx="48">
                  <c:v>53.0</c:v>
                </c:pt>
                <c:pt idx="49">
                  <c:v>54.0</c:v>
                </c:pt>
                <c:pt idx="50">
                  <c:v>55.0</c:v>
                </c:pt>
                <c:pt idx="51">
                  <c:v>56.0</c:v>
                </c:pt>
                <c:pt idx="52">
                  <c:v>57.0</c:v>
                </c:pt>
                <c:pt idx="53">
                  <c:v>58.0</c:v>
                </c:pt>
                <c:pt idx="54">
                  <c:v>59.0</c:v>
                </c:pt>
                <c:pt idx="55">
                  <c:v>60.0</c:v>
                </c:pt>
                <c:pt idx="56">
                  <c:v>61.0</c:v>
                </c:pt>
                <c:pt idx="57">
                  <c:v>62.0</c:v>
                </c:pt>
                <c:pt idx="58">
                  <c:v>63.0</c:v>
                </c:pt>
                <c:pt idx="59">
                  <c:v>64.0</c:v>
                </c:pt>
                <c:pt idx="60">
                  <c:v>65.0</c:v>
                </c:pt>
                <c:pt idx="61">
                  <c:v>66.0</c:v>
                </c:pt>
                <c:pt idx="62">
                  <c:v>67.0</c:v>
                </c:pt>
                <c:pt idx="63">
                  <c:v>68.0</c:v>
                </c:pt>
                <c:pt idx="64">
                  <c:v>69.0</c:v>
                </c:pt>
                <c:pt idx="65">
                  <c:v>70.0</c:v>
                </c:pt>
                <c:pt idx="66">
                  <c:v>71.0</c:v>
                </c:pt>
                <c:pt idx="67">
                  <c:v>72.0</c:v>
                </c:pt>
                <c:pt idx="68">
                  <c:v>73.0</c:v>
                </c:pt>
                <c:pt idx="69">
                  <c:v>74.0</c:v>
                </c:pt>
                <c:pt idx="70">
                  <c:v>75.0</c:v>
                </c:pt>
                <c:pt idx="71">
                  <c:v>76.0</c:v>
                </c:pt>
                <c:pt idx="72">
                  <c:v>77.0</c:v>
                </c:pt>
                <c:pt idx="73">
                  <c:v>78.0</c:v>
                </c:pt>
                <c:pt idx="74">
                  <c:v>79.0</c:v>
                </c:pt>
                <c:pt idx="75">
                  <c:v>80.0</c:v>
                </c:pt>
                <c:pt idx="76">
                  <c:v>81.0</c:v>
                </c:pt>
                <c:pt idx="77">
                  <c:v>82.0</c:v>
                </c:pt>
                <c:pt idx="78">
                  <c:v>83.0</c:v>
                </c:pt>
                <c:pt idx="79">
                  <c:v>84.0</c:v>
                </c:pt>
                <c:pt idx="80">
                  <c:v>85.0</c:v>
                </c:pt>
                <c:pt idx="81">
                  <c:v>86.0</c:v>
                </c:pt>
                <c:pt idx="82">
                  <c:v>87.0</c:v>
                </c:pt>
                <c:pt idx="83">
                  <c:v>88.0</c:v>
                </c:pt>
                <c:pt idx="84">
                  <c:v>89.0</c:v>
                </c:pt>
                <c:pt idx="85">
                  <c:v>90.0</c:v>
                </c:pt>
                <c:pt idx="86">
                  <c:v>91.0</c:v>
                </c:pt>
                <c:pt idx="87">
                  <c:v>92.0</c:v>
                </c:pt>
                <c:pt idx="88">
                  <c:v>93.0</c:v>
                </c:pt>
                <c:pt idx="89">
                  <c:v>94.0</c:v>
                </c:pt>
                <c:pt idx="90">
                  <c:v>95.0</c:v>
                </c:pt>
              </c:numCache>
            </c:numRef>
          </c:xVal>
          <c:yVal>
            <c:numRef>
              <c:f>'[EARNINGS%20BY%20QUALIFICATION.xls]Distribution of pay 2010'!$G$3:$G$93</c:f>
              <c:numCache>
                <c:formatCode>0.00</c:formatCode>
                <c:ptCount val="91"/>
                <c:pt idx="0">
                  <c:v>4.63</c:v>
                </c:pt>
                <c:pt idx="1">
                  <c:v>4.8</c:v>
                </c:pt>
                <c:pt idx="2">
                  <c:v>5.0</c:v>
                </c:pt>
                <c:pt idx="3">
                  <c:v>5.119999999999997</c:v>
                </c:pt>
                <c:pt idx="4">
                  <c:v>5.2</c:v>
                </c:pt>
                <c:pt idx="5">
                  <c:v>5.3</c:v>
                </c:pt>
                <c:pt idx="6">
                  <c:v>5.33</c:v>
                </c:pt>
                <c:pt idx="7">
                  <c:v>5.4</c:v>
                </c:pt>
                <c:pt idx="8">
                  <c:v>5.48</c:v>
                </c:pt>
                <c:pt idx="9">
                  <c:v>5.54</c:v>
                </c:pt>
                <c:pt idx="10">
                  <c:v>5.6</c:v>
                </c:pt>
                <c:pt idx="11">
                  <c:v>5.689999999999999</c:v>
                </c:pt>
                <c:pt idx="12">
                  <c:v>5.75</c:v>
                </c:pt>
                <c:pt idx="13">
                  <c:v>5.78</c:v>
                </c:pt>
                <c:pt idx="14">
                  <c:v>5.78</c:v>
                </c:pt>
                <c:pt idx="15">
                  <c:v>5.819999999999998</c:v>
                </c:pt>
                <c:pt idx="16">
                  <c:v>5.84</c:v>
                </c:pt>
                <c:pt idx="17">
                  <c:v>5.88</c:v>
                </c:pt>
                <c:pt idx="18">
                  <c:v>5.91</c:v>
                </c:pt>
                <c:pt idx="19">
                  <c:v>5.93</c:v>
                </c:pt>
                <c:pt idx="20">
                  <c:v>5.94</c:v>
                </c:pt>
                <c:pt idx="21">
                  <c:v>5.95</c:v>
                </c:pt>
                <c:pt idx="22">
                  <c:v>6.0</c:v>
                </c:pt>
                <c:pt idx="23">
                  <c:v>6.0</c:v>
                </c:pt>
                <c:pt idx="24">
                  <c:v>6.0</c:v>
                </c:pt>
                <c:pt idx="25">
                  <c:v>6.0</c:v>
                </c:pt>
                <c:pt idx="26">
                  <c:v>6.0</c:v>
                </c:pt>
                <c:pt idx="27">
                  <c:v>6.06</c:v>
                </c:pt>
                <c:pt idx="28">
                  <c:v>6.09</c:v>
                </c:pt>
                <c:pt idx="29">
                  <c:v>6.18</c:v>
                </c:pt>
                <c:pt idx="30">
                  <c:v>6.25</c:v>
                </c:pt>
                <c:pt idx="31">
                  <c:v>6.25</c:v>
                </c:pt>
                <c:pt idx="32">
                  <c:v>6.25</c:v>
                </c:pt>
                <c:pt idx="33">
                  <c:v>6.26</c:v>
                </c:pt>
                <c:pt idx="34">
                  <c:v>6.3</c:v>
                </c:pt>
                <c:pt idx="35">
                  <c:v>6.39</c:v>
                </c:pt>
                <c:pt idx="36">
                  <c:v>6.48</c:v>
                </c:pt>
                <c:pt idx="37">
                  <c:v>6.53</c:v>
                </c:pt>
                <c:pt idx="38">
                  <c:v>6.57</c:v>
                </c:pt>
                <c:pt idx="39">
                  <c:v>6.6</c:v>
                </c:pt>
                <c:pt idx="40">
                  <c:v>6.67</c:v>
                </c:pt>
                <c:pt idx="41">
                  <c:v>6.76</c:v>
                </c:pt>
                <c:pt idx="42">
                  <c:v>6.819999999999998</c:v>
                </c:pt>
                <c:pt idx="43">
                  <c:v>6.859999999999998</c:v>
                </c:pt>
                <c:pt idx="44">
                  <c:v>6.92</c:v>
                </c:pt>
                <c:pt idx="45">
                  <c:v>6.93</c:v>
                </c:pt>
                <c:pt idx="46">
                  <c:v>7.0</c:v>
                </c:pt>
                <c:pt idx="47">
                  <c:v>7.109999999999999</c:v>
                </c:pt>
                <c:pt idx="48">
                  <c:v>7.14</c:v>
                </c:pt>
                <c:pt idx="49">
                  <c:v>7.2</c:v>
                </c:pt>
                <c:pt idx="50">
                  <c:v>7.38</c:v>
                </c:pt>
                <c:pt idx="51">
                  <c:v>7.5</c:v>
                </c:pt>
                <c:pt idx="52">
                  <c:v>7.5</c:v>
                </c:pt>
                <c:pt idx="53">
                  <c:v>7.56</c:v>
                </c:pt>
                <c:pt idx="54">
                  <c:v>7.59</c:v>
                </c:pt>
                <c:pt idx="55">
                  <c:v>7.689999999999999</c:v>
                </c:pt>
                <c:pt idx="56">
                  <c:v>7.7</c:v>
                </c:pt>
                <c:pt idx="57">
                  <c:v>7.78</c:v>
                </c:pt>
                <c:pt idx="58">
                  <c:v>7.85</c:v>
                </c:pt>
                <c:pt idx="59">
                  <c:v>7.9</c:v>
                </c:pt>
                <c:pt idx="60">
                  <c:v>8.0</c:v>
                </c:pt>
                <c:pt idx="61">
                  <c:v>8.07</c:v>
                </c:pt>
                <c:pt idx="62">
                  <c:v>8.25</c:v>
                </c:pt>
                <c:pt idx="63">
                  <c:v>8.38</c:v>
                </c:pt>
                <c:pt idx="64">
                  <c:v>8.5</c:v>
                </c:pt>
                <c:pt idx="65">
                  <c:v>8.57</c:v>
                </c:pt>
                <c:pt idx="66">
                  <c:v>8.65</c:v>
                </c:pt>
                <c:pt idx="67">
                  <c:v>8.66</c:v>
                </c:pt>
                <c:pt idx="68">
                  <c:v>8.75</c:v>
                </c:pt>
                <c:pt idx="69">
                  <c:v>8.87</c:v>
                </c:pt>
                <c:pt idx="70">
                  <c:v>8.97</c:v>
                </c:pt>
                <c:pt idx="71">
                  <c:v>9.2</c:v>
                </c:pt>
                <c:pt idx="72">
                  <c:v>9.26</c:v>
                </c:pt>
                <c:pt idx="73">
                  <c:v>9.35</c:v>
                </c:pt>
                <c:pt idx="74">
                  <c:v>9.42</c:v>
                </c:pt>
                <c:pt idx="75">
                  <c:v>9.630000000000001</c:v>
                </c:pt>
                <c:pt idx="76">
                  <c:v>9.8</c:v>
                </c:pt>
                <c:pt idx="77">
                  <c:v>9.9</c:v>
                </c:pt>
                <c:pt idx="78">
                  <c:v>10.0</c:v>
                </c:pt>
                <c:pt idx="79">
                  <c:v>10.11</c:v>
                </c:pt>
                <c:pt idx="80">
                  <c:v>10.4</c:v>
                </c:pt>
                <c:pt idx="81">
                  <c:v>10.71</c:v>
                </c:pt>
                <c:pt idx="82">
                  <c:v>10.99</c:v>
                </c:pt>
                <c:pt idx="83">
                  <c:v>11.21</c:v>
                </c:pt>
                <c:pt idx="84">
                  <c:v>11.53</c:v>
                </c:pt>
                <c:pt idx="85">
                  <c:v>12.0</c:v>
                </c:pt>
                <c:pt idx="86">
                  <c:v>12.33</c:v>
                </c:pt>
                <c:pt idx="87">
                  <c:v>12.89</c:v>
                </c:pt>
                <c:pt idx="88">
                  <c:v>13.46</c:v>
                </c:pt>
                <c:pt idx="89">
                  <c:v>13.77</c:v>
                </c:pt>
                <c:pt idx="90">
                  <c:v>14.83</c:v>
                </c:pt>
              </c:numCache>
            </c:numRef>
          </c:yVal>
          <c:smooth val="0"/>
        </c:ser>
        <c:dLbls>
          <c:showLegendKey val="0"/>
          <c:showVal val="0"/>
          <c:showCatName val="0"/>
          <c:showSerName val="0"/>
          <c:showPercent val="0"/>
          <c:showBubbleSize val="0"/>
        </c:dLbls>
        <c:axId val="-1981005160"/>
        <c:axId val="-1974169384"/>
      </c:scatterChart>
      <c:valAx>
        <c:axId val="-1981005160"/>
        <c:scaling>
          <c:orientation val="minMax"/>
        </c:scaling>
        <c:delete val="0"/>
        <c:axPos val="b"/>
        <c:title>
          <c:tx>
            <c:rich>
              <a:bodyPr/>
              <a:lstStyle/>
              <a:p>
                <a:pPr>
                  <a:defRPr sz="1800"/>
                </a:pPr>
                <a:r>
                  <a:rPr lang="en-US" sz="1800"/>
                  <a:t>Percentile</a:t>
                </a:r>
              </a:p>
            </c:rich>
          </c:tx>
          <c:layout/>
          <c:overlay val="0"/>
        </c:title>
        <c:numFmt formatCode="General" sourceLinked="1"/>
        <c:majorTickMark val="out"/>
        <c:minorTickMark val="none"/>
        <c:tickLblPos val="nextTo"/>
        <c:txPr>
          <a:bodyPr/>
          <a:lstStyle/>
          <a:p>
            <a:pPr>
              <a:defRPr sz="1800"/>
            </a:pPr>
            <a:endParaRPr lang="en-US"/>
          </a:p>
        </c:txPr>
        <c:crossAx val="-1974169384"/>
        <c:crosses val="autoZero"/>
        <c:crossBetween val="midCat"/>
      </c:valAx>
      <c:valAx>
        <c:axId val="-1974169384"/>
        <c:scaling>
          <c:orientation val="minMax"/>
          <c:max val="40.0"/>
        </c:scaling>
        <c:delete val="0"/>
        <c:axPos val="l"/>
        <c:majorGridlines/>
        <c:title>
          <c:tx>
            <c:rich>
              <a:bodyPr rot="-5400000" vert="horz"/>
              <a:lstStyle/>
              <a:p>
                <a:pPr>
                  <a:defRPr/>
                </a:pPr>
                <a:r>
                  <a:rPr lang="en-US" sz="1800"/>
                  <a:t>Hourly earnings (£)</a:t>
                </a:r>
              </a:p>
            </c:rich>
          </c:tx>
          <c:layout/>
          <c:overlay val="0"/>
        </c:title>
        <c:numFmt formatCode="General" sourceLinked="0"/>
        <c:majorTickMark val="out"/>
        <c:minorTickMark val="none"/>
        <c:tickLblPos val="nextTo"/>
        <c:txPr>
          <a:bodyPr/>
          <a:lstStyle/>
          <a:p>
            <a:pPr>
              <a:defRPr sz="1800"/>
            </a:pPr>
            <a:endParaRPr lang="en-US"/>
          </a:p>
        </c:txPr>
        <c:crossAx val="-1981005160"/>
        <c:crosses val="autoZero"/>
        <c:crossBetween val="midCat"/>
      </c:valAx>
    </c:plotArea>
    <c:legend>
      <c:legendPos val="r"/>
      <c:layout/>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Sheet1!$A$4</c:f>
              <c:strCache>
                <c:ptCount val="1"/>
                <c:pt idx="0">
                  <c:v>Q1 Low SES</c:v>
                </c:pt>
              </c:strCache>
            </c:strRef>
          </c:tx>
          <c:xVal>
            <c:numRef>
              <c:f>Sheet1!$B$3:$E$3</c:f>
              <c:numCache>
                <c:formatCode>General</c:formatCode>
                <c:ptCount val="4"/>
                <c:pt idx="0">
                  <c:v>22.0</c:v>
                </c:pt>
                <c:pt idx="1">
                  <c:v>42.0</c:v>
                </c:pt>
                <c:pt idx="2">
                  <c:v>60.0</c:v>
                </c:pt>
                <c:pt idx="3">
                  <c:v>120.0</c:v>
                </c:pt>
              </c:numCache>
            </c:numRef>
          </c:xVal>
          <c:yVal>
            <c:numRef>
              <c:f>Sheet1!$B$4:$E$4</c:f>
              <c:numCache>
                <c:formatCode>General</c:formatCode>
                <c:ptCount val="4"/>
                <c:pt idx="0">
                  <c:v>12.5</c:v>
                </c:pt>
                <c:pt idx="1">
                  <c:v>28.0</c:v>
                </c:pt>
                <c:pt idx="2">
                  <c:v>27.0</c:v>
                </c:pt>
                <c:pt idx="3">
                  <c:v>27.0</c:v>
                </c:pt>
              </c:numCache>
            </c:numRef>
          </c:yVal>
          <c:smooth val="0"/>
        </c:ser>
        <c:ser>
          <c:idx val="1"/>
          <c:order val="1"/>
          <c:tx>
            <c:strRef>
              <c:f>Sheet1!$A$5</c:f>
              <c:strCache>
                <c:ptCount val="1"/>
                <c:pt idx="0">
                  <c:v>Q1 High-SES</c:v>
                </c:pt>
              </c:strCache>
            </c:strRef>
          </c:tx>
          <c:dPt>
            <c:idx val="0"/>
            <c:marker>
              <c:spPr>
                <a:solidFill>
                  <a:schemeClr val="tx2"/>
                </a:solidFill>
                <a:ln>
                  <a:solidFill>
                    <a:schemeClr val="tx2"/>
                  </a:solidFill>
                </a:ln>
              </c:spPr>
            </c:marker>
            <c:bubble3D val="0"/>
          </c:dPt>
          <c:dPt>
            <c:idx val="1"/>
            <c:marker>
              <c:spPr>
                <a:solidFill>
                  <a:schemeClr val="tx2"/>
                </a:solidFill>
                <a:ln>
                  <a:solidFill>
                    <a:schemeClr val="tx2"/>
                  </a:solidFill>
                </a:ln>
              </c:spPr>
            </c:marker>
            <c:bubble3D val="0"/>
            <c:spPr>
              <a:ln>
                <a:solidFill>
                  <a:schemeClr val="tx2"/>
                </a:solidFill>
              </a:ln>
            </c:spPr>
          </c:dPt>
          <c:dPt>
            <c:idx val="2"/>
            <c:marker>
              <c:spPr>
                <a:solidFill>
                  <a:schemeClr val="tx2"/>
                </a:solidFill>
                <a:ln>
                  <a:solidFill>
                    <a:schemeClr val="tx2"/>
                  </a:solidFill>
                </a:ln>
              </c:spPr>
            </c:marker>
            <c:bubble3D val="0"/>
            <c:spPr>
              <a:ln>
                <a:solidFill>
                  <a:schemeClr val="tx2"/>
                </a:solidFill>
              </a:ln>
            </c:spPr>
          </c:dPt>
          <c:dPt>
            <c:idx val="3"/>
            <c:marker>
              <c:spPr>
                <a:solidFill>
                  <a:schemeClr val="tx2"/>
                </a:solidFill>
                <a:ln>
                  <a:solidFill>
                    <a:schemeClr val="tx2"/>
                  </a:solidFill>
                </a:ln>
              </c:spPr>
            </c:marker>
            <c:bubble3D val="0"/>
            <c:spPr>
              <a:ln>
                <a:solidFill>
                  <a:schemeClr val="tx2"/>
                </a:solidFill>
              </a:ln>
            </c:spPr>
          </c:dPt>
          <c:xVal>
            <c:numRef>
              <c:f>Sheet1!$B$3:$E$3</c:f>
              <c:numCache>
                <c:formatCode>General</c:formatCode>
                <c:ptCount val="4"/>
                <c:pt idx="0">
                  <c:v>22.0</c:v>
                </c:pt>
                <c:pt idx="1">
                  <c:v>42.0</c:v>
                </c:pt>
                <c:pt idx="2">
                  <c:v>60.0</c:v>
                </c:pt>
                <c:pt idx="3">
                  <c:v>120.0</c:v>
                </c:pt>
              </c:numCache>
            </c:numRef>
          </c:xVal>
          <c:yVal>
            <c:numRef>
              <c:f>Sheet1!$B$5:$E$5</c:f>
              <c:numCache>
                <c:formatCode>General</c:formatCode>
                <c:ptCount val="4"/>
                <c:pt idx="0">
                  <c:v>12.5</c:v>
                </c:pt>
                <c:pt idx="1">
                  <c:v>43.0</c:v>
                </c:pt>
                <c:pt idx="2">
                  <c:v>49.0</c:v>
                </c:pt>
                <c:pt idx="3">
                  <c:v>59.0</c:v>
                </c:pt>
              </c:numCache>
            </c:numRef>
          </c:yVal>
          <c:smooth val="0"/>
        </c:ser>
        <c:ser>
          <c:idx val="2"/>
          <c:order val="2"/>
          <c:tx>
            <c:strRef>
              <c:f>Sheet1!$A$6</c:f>
              <c:strCache>
                <c:ptCount val="1"/>
                <c:pt idx="0">
                  <c:v>Q4 Low SES</c:v>
                </c:pt>
              </c:strCache>
            </c:strRef>
          </c:tx>
          <c:xVal>
            <c:numRef>
              <c:f>Sheet1!$B$3:$E$3</c:f>
              <c:numCache>
                <c:formatCode>General</c:formatCode>
                <c:ptCount val="4"/>
                <c:pt idx="0">
                  <c:v>22.0</c:v>
                </c:pt>
                <c:pt idx="1">
                  <c:v>42.0</c:v>
                </c:pt>
                <c:pt idx="2">
                  <c:v>60.0</c:v>
                </c:pt>
                <c:pt idx="3">
                  <c:v>120.0</c:v>
                </c:pt>
              </c:numCache>
            </c:numRef>
          </c:xVal>
          <c:yVal>
            <c:numRef>
              <c:f>Sheet1!$B$6:$E$6</c:f>
              <c:numCache>
                <c:formatCode>General</c:formatCode>
                <c:ptCount val="4"/>
                <c:pt idx="0">
                  <c:v>87.5</c:v>
                </c:pt>
                <c:pt idx="1">
                  <c:v>58.0</c:v>
                </c:pt>
                <c:pt idx="2">
                  <c:v>57.0</c:v>
                </c:pt>
                <c:pt idx="3">
                  <c:v>40.0</c:v>
                </c:pt>
              </c:numCache>
            </c:numRef>
          </c:yVal>
          <c:smooth val="0"/>
        </c:ser>
        <c:ser>
          <c:idx val="3"/>
          <c:order val="3"/>
          <c:tx>
            <c:strRef>
              <c:f>Sheet1!$A$7</c:f>
              <c:strCache>
                <c:ptCount val="1"/>
                <c:pt idx="0">
                  <c:v>Q4 High SES</c:v>
                </c:pt>
              </c:strCache>
            </c:strRef>
          </c:tx>
          <c:xVal>
            <c:numRef>
              <c:f>Sheet1!$B$3:$E$3</c:f>
              <c:numCache>
                <c:formatCode>General</c:formatCode>
                <c:ptCount val="4"/>
                <c:pt idx="0">
                  <c:v>22.0</c:v>
                </c:pt>
                <c:pt idx="1">
                  <c:v>42.0</c:v>
                </c:pt>
                <c:pt idx="2">
                  <c:v>60.0</c:v>
                </c:pt>
                <c:pt idx="3">
                  <c:v>120.0</c:v>
                </c:pt>
              </c:numCache>
            </c:numRef>
          </c:xVal>
          <c:yVal>
            <c:numRef>
              <c:f>Sheet1!$B$7:$E$7</c:f>
              <c:numCache>
                <c:formatCode>General</c:formatCode>
                <c:ptCount val="4"/>
                <c:pt idx="0">
                  <c:v>87.5</c:v>
                </c:pt>
                <c:pt idx="1">
                  <c:v>69.0</c:v>
                </c:pt>
                <c:pt idx="2">
                  <c:v>67.0</c:v>
                </c:pt>
                <c:pt idx="3">
                  <c:v>70.0</c:v>
                </c:pt>
              </c:numCache>
            </c:numRef>
          </c:yVal>
          <c:smooth val="0"/>
        </c:ser>
        <c:dLbls>
          <c:showLegendKey val="0"/>
          <c:showVal val="0"/>
          <c:showCatName val="0"/>
          <c:showSerName val="0"/>
          <c:showPercent val="0"/>
          <c:showBubbleSize val="0"/>
        </c:dLbls>
        <c:axId val="-1978603352"/>
        <c:axId val="-1978619608"/>
      </c:scatterChart>
      <c:valAx>
        <c:axId val="-1978603352"/>
        <c:scaling>
          <c:orientation val="minMax"/>
          <c:max val="120.0"/>
          <c:min val="20.0"/>
        </c:scaling>
        <c:delete val="0"/>
        <c:axPos val="b"/>
        <c:title>
          <c:tx>
            <c:rich>
              <a:bodyPr/>
              <a:lstStyle/>
              <a:p>
                <a:pPr>
                  <a:defRPr/>
                </a:pPr>
                <a:r>
                  <a:rPr lang="en-US"/>
                  <a:t>Age in months</a:t>
                </a:r>
              </a:p>
            </c:rich>
          </c:tx>
          <c:layout/>
          <c:overlay val="0"/>
        </c:title>
        <c:numFmt formatCode="General" sourceLinked="1"/>
        <c:majorTickMark val="out"/>
        <c:minorTickMark val="none"/>
        <c:tickLblPos val="nextTo"/>
        <c:crossAx val="-1978619608"/>
        <c:crosses val="autoZero"/>
        <c:crossBetween val="midCat"/>
        <c:majorUnit val="20.0"/>
      </c:valAx>
      <c:valAx>
        <c:axId val="-1978619608"/>
        <c:scaling>
          <c:orientation val="minMax"/>
        </c:scaling>
        <c:delete val="0"/>
        <c:axPos val="l"/>
        <c:majorGridlines/>
        <c:title>
          <c:tx>
            <c:rich>
              <a:bodyPr rot="-5400000" vert="horz"/>
              <a:lstStyle/>
              <a:p>
                <a:pPr>
                  <a:defRPr/>
                </a:pPr>
                <a:r>
                  <a:rPr lang="en-US"/>
                  <a:t>Percentile of distribution</a:t>
                </a:r>
              </a:p>
            </c:rich>
          </c:tx>
          <c:layout/>
          <c:overlay val="0"/>
        </c:title>
        <c:numFmt formatCode="General" sourceLinked="1"/>
        <c:majorTickMark val="out"/>
        <c:minorTickMark val="none"/>
        <c:tickLblPos val="nextTo"/>
        <c:crossAx val="-1978603352"/>
        <c:crosses val="autoZero"/>
        <c:crossBetween val="midCat"/>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Weekly!$B$1</c:f>
              <c:strCache>
                <c:ptCount val="1"/>
                <c:pt idx="0">
                  <c:v>Music Ed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Weekly!$B$2:$B$17</c:f>
              <c:numCache>
                <c:formatCode>0.0</c:formatCode>
                <c:ptCount val="16"/>
                <c:pt idx="0">
                  <c:v>0.2</c:v>
                </c:pt>
                <c:pt idx="1">
                  <c:v>0.3</c:v>
                </c:pt>
                <c:pt idx="2">
                  <c:v>1.6</c:v>
                </c:pt>
                <c:pt idx="3">
                  <c:v>1.7</c:v>
                </c:pt>
                <c:pt idx="4">
                  <c:v>2.1</c:v>
                </c:pt>
                <c:pt idx="5">
                  <c:v>3.2</c:v>
                </c:pt>
                <c:pt idx="6">
                  <c:v>3.2</c:v>
                </c:pt>
                <c:pt idx="7">
                  <c:v>4.1</c:v>
                </c:pt>
                <c:pt idx="8">
                  <c:v>6.2</c:v>
                </c:pt>
                <c:pt idx="9">
                  <c:v>7.8</c:v>
                </c:pt>
                <c:pt idx="10">
                  <c:v>8.8</c:v>
                </c:pt>
                <c:pt idx="11">
                  <c:v>8.9</c:v>
                </c:pt>
                <c:pt idx="12">
                  <c:v>9.4</c:v>
                </c:pt>
                <c:pt idx="13">
                  <c:v>8.0</c:v>
                </c:pt>
                <c:pt idx="14">
                  <c:v>13.4</c:v>
                </c:pt>
                <c:pt idx="15">
                  <c:v>11.0</c:v>
                </c:pt>
              </c:numCache>
            </c:numRef>
          </c:yVal>
          <c:smooth val="0"/>
        </c:ser>
        <c:ser>
          <c:idx val="1"/>
          <c:order val="1"/>
          <c:tx>
            <c:strRef>
              <c:f>Weekly!$C$1</c:f>
              <c:strCache>
                <c:ptCount val="1"/>
                <c:pt idx="0">
                  <c:v>Good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Weekly!$C$2:$C$17</c:f>
              <c:numCache>
                <c:formatCode>0.0</c:formatCode>
                <c:ptCount val="16"/>
                <c:pt idx="0">
                  <c:v>0.8</c:v>
                </c:pt>
                <c:pt idx="1">
                  <c:v>1.6</c:v>
                </c:pt>
                <c:pt idx="2">
                  <c:v>0.8</c:v>
                </c:pt>
                <c:pt idx="3">
                  <c:v>1.7</c:v>
                </c:pt>
                <c:pt idx="4">
                  <c:v>3.6</c:v>
                </c:pt>
                <c:pt idx="5">
                  <c:v>4.2</c:v>
                </c:pt>
                <c:pt idx="6">
                  <c:v>4.6</c:v>
                </c:pt>
                <c:pt idx="7">
                  <c:v>6.9</c:v>
                </c:pt>
                <c:pt idx="8">
                  <c:v>8.8</c:v>
                </c:pt>
                <c:pt idx="9">
                  <c:v>10.1</c:v>
                </c:pt>
                <c:pt idx="10">
                  <c:v>12.5</c:v>
                </c:pt>
                <c:pt idx="11">
                  <c:v>12.0</c:v>
                </c:pt>
                <c:pt idx="12">
                  <c:v>16.6</c:v>
                </c:pt>
                <c:pt idx="13">
                  <c:v>20.2</c:v>
                </c:pt>
                <c:pt idx="14">
                  <c:v>23.5</c:v>
                </c:pt>
                <c:pt idx="15">
                  <c:v>24.0</c:v>
                </c:pt>
              </c:numCache>
            </c:numRef>
          </c:yVal>
          <c:smooth val="0"/>
        </c:ser>
        <c:ser>
          <c:idx val="2"/>
          <c:order val="2"/>
          <c:tx>
            <c:strRef>
              <c:f>Weekly!$D$1</c:f>
              <c:strCache>
                <c:ptCount val="1"/>
                <c:pt idx="0">
                  <c:v>Best </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Weekly!$D$2:$D$17</c:f>
              <c:numCache>
                <c:formatCode>0.0</c:formatCode>
                <c:ptCount val="16"/>
                <c:pt idx="0">
                  <c:v>1.6</c:v>
                </c:pt>
                <c:pt idx="1">
                  <c:v>1.4</c:v>
                </c:pt>
                <c:pt idx="2">
                  <c:v>1.0</c:v>
                </c:pt>
                <c:pt idx="3">
                  <c:v>3.6</c:v>
                </c:pt>
                <c:pt idx="4">
                  <c:v>5.6</c:v>
                </c:pt>
                <c:pt idx="5">
                  <c:v>8.0</c:v>
                </c:pt>
                <c:pt idx="6">
                  <c:v>8.5</c:v>
                </c:pt>
                <c:pt idx="7">
                  <c:v>8.6</c:v>
                </c:pt>
                <c:pt idx="8">
                  <c:v>12.5</c:v>
                </c:pt>
                <c:pt idx="9">
                  <c:v>16.2</c:v>
                </c:pt>
                <c:pt idx="10">
                  <c:v>18.4</c:v>
                </c:pt>
                <c:pt idx="11">
                  <c:v>18.4</c:v>
                </c:pt>
                <c:pt idx="12">
                  <c:v>19.1</c:v>
                </c:pt>
                <c:pt idx="13">
                  <c:v>19.3</c:v>
                </c:pt>
                <c:pt idx="14">
                  <c:v>16.2</c:v>
                </c:pt>
                <c:pt idx="15">
                  <c:v>29.1</c:v>
                </c:pt>
              </c:numCache>
            </c:numRef>
          </c:yVal>
          <c:smooth val="0"/>
        </c:ser>
        <c:ser>
          <c:idx val="3"/>
          <c:order val="3"/>
          <c:tx>
            <c:strRef>
              <c:f>Weekly!$E$1</c:f>
              <c:strCache>
                <c:ptCount val="1"/>
                <c:pt idx="0">
                  <c:v>Professionals</c:v>
                </c:pt>
              </c:strCache>
            </c:strRef>
          </c:tx>
          <c:spPr>
            <a:ln>
              <a:solidFill>
                <a:schemeClr val="tx2"/>
              </a:solidFill>
            </a:ln>
          </c:spPr>
          <c:dPt>
            <c:idx val="11"/>
            <c:bubble3D val="0"/>
          </c:dPt>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Weekly!$E$2:$E$17</c:f>
              <c:numCache>
                <c:formatCode>0.0</c:formatCode>
                <c:ptCount val="16"/>
                <c:pt idx="0">
                  <c:v>0.8</c:v>
                </c:pt>
                <c:pt idx="1">
                  <c:v>0.8</c:v>
                </c:pt>
                <c:pt idx="2">
                  <c:v>1.0</c:v>
                </c:pt>
                <c:pt idx="3">
                  <c:v>1.7</c:v>
                </c:pt>
                <c:pt idx="4">
                  <c:v>4.0</c:v>
                </c:pt>
                <c:pt idx="5">
                  <c:v>5.1</c:v>
                </c:pt>
                <c:pt idx="6">
                  <c:v>6.0</c:v>
                </c:pt>
                <c:pt idx="7">
                  <c:v>7.4</c:v>
                </c:pt>
                <c:pt idx="8">
                  <c:v>12.0</c:v>
                </c:pt>
                <c:pt idx="9">
                  <c:v>14.5</c:v>
                </c:pt>
                <c:pt idx="10">
                  <c:v>16.0</c:v>
                </c:pt>
                <c:pt idx="11">
                  <c:v>22.4</c:v>
                </c:pt>
                <c:pt idx="12">
                  <c:v>22.7</c:v>
                </c:pt>
                <c:pt idx="13">
                  <c:v>24.9</c:v>
                </c:pt>
                <c:pt idx="14">
                  <c:v>26.1</c:v>
                </c:pt>
                <c:pt idx="15">
                  <c:v>31.4</c:v>
                </c:pt>
              </c:numCache>
            </c:numRef>
          </c:yVal>
          <c:smooth val="0"/>
        </c:ser>
        <c:dLbls>
          <c:showLegendKey val="0"/>
          <c:showVal val="0"/>
          <c:showCatName val="0"/>
          <c:showSerName val="0"/>
          <c:showPercent val="0"/>
          <c:showBubbleSize val="0"/>
        </c:dLbls>
        <c:axId val="2116180264"/>
        <c:axId val="2116349048"/>
      </c:scatterChart>
      <c:valAx>
        <c:axId val="2116180264"/>
        <c:scaling>
          <c:orientation val="minMax"/>
          <c:max val="21.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2116349048"/>
        <c:crosses val="autoZero"/>
        <c:crossBetween val="midCat"/>
      </c:valAx>
      <c:valAx>
        <c:axId val="2116349048"/>
        <c:scaling>
          <c:orientation val="minMax"/>
        </c:scaling>
        <c:delete val="0"/>
        <c:axPos val="l"/>
        <c:majorGridlines/>
        <c:title>
          <c:tx>
            <c:rich>
              <a:bodyPr rot="-5400000" vert="horz"/>
              <a:lstStyle/>
              <a:p>
                <a:pPr>
                  <a:defRPr/>
                </a:pPr>
                <a:r>
                  <a:rPr lang="en-US" sz="1800"/>
                  <a:t>Hours of practie per week</a:t>
                </a:r>
              </a:p>
            </c:rich>
          </c:tx>
          <c:layout/>
          <c:overlay val="0"/>
        </c:title>
        <c:numFmt formatCode="0" sourceLinked="0"/>
        <c:majorTickMark val="out"/>
        <c:minorTickMark val="none"/>
        <c:tickLblPos val="nextTo"/>
        <c:txPr>
          <a:bodyPr/>
          <a:lstStyle/>
          <a:p>
            <a:pPr>
              <a:defRPr sz="1800"/>
            </a:pPr>
            <a:endParaRPr lang="en-US"/>
          </a:p>
        </c:txPr>
        <c:crossAx val="2116180264"/>
        <c:crosses val="autoZero"/>
        <c:crossBetween val="midCat"/>
      </c:valAx>
    </c:plotArea>
    <c:legend>
      <c:legendPos val="t"/>
      <c:layout/>
      <c:overlay val="0"/>
      <c:txPr>
        <a:bodyPr/>
        <a:lstStyle/>
        <a:p>
          <a:pPr>
            <a:defRPr sz="1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Cumulative!$B$1</c:f>
              <c:strCache>
                <c:ptCount val="1"/>
                <c:pt idx="0">
                  <c:v>Music Ed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Cumulative!$B$2:$B$17</c:f>
              <c:numCache>
                <c:formatCode>General</c:formatCode>
                <c:ptCount val="16"/>
                <c:pt idx="0">
                  <c:v>0.0</c:v>
                </c:pt>
                <c:pt idx="1">
                  <c:v>50.0</c:v>
                </c:pt>
                <c:pt idx="2">
                  <c:v>100.0</c:v>
                </c:pt>
                <c:pt idx="3">
                  <c:v>160.0</c:v>
                </c:pt>
                <c:pt idx="4">
                  <c:v>300.0</c:v>
                </c:pt>
                <c:pt idx="5">
                  <c:v>500.0</c:v>
                </c:pt>
                <c:pt idx="6">
                  <c:v>700.0</c:v>
                </c:pt>
                <c:pt idx="7">
                  <c:v>900.0</c:v>
                </c:pt>
                <c:pt idx="8">
                  <c:v>1100.0</c:v>
                </c:pt>
                <c:pt idx="9">
                  <c:v>1600.0</c:v>
                </c:pt>
                <c:pt idx="10">
                  <c:v>2000.0</c:v>
                </c:pt>
                <c:pt idx="11">
                  <c:v>2400.0</c:v>
                </c:pt>
                <c:pt idx="12">
                  <c:v>3000.0</c:v>
                </c:pt>
                <c:pt idx="13">
                  <c:v>3500.0</c:v>
                </c:pt>
                <c:pt idx="14">
                  <c:v>4000.0</c:v>
                </c:pt>
                <c:pt idx="15">
                  <c:v>4600.0</c:v>
                </c:pt>
              </c:numCache>
            </c:numRef>
          </c:yVal>
          <c:smooth val="0"/>
        </c:ser>
        <c:ser>
          <c:idx val="1"/>
          <c:order val="1"/>
          <c:tx>
            <c:strRef>
              <c:f>Cumulative!$C$1</c:f>
              <c:strCache>
                <c:ptCount val="1"/>
                <c:pt idx="0">
                  <c:v>Good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Cumulative!$C$2:$C$17</c:f>
              <c:numCache>
                <c:formatCode>General</c:formatCode>
                <c:ptCount val="16"/>
                <c:pt idx="0">
                  <c:v>0.0</c:v>
                </c:pt>
                <c:pt idx="1">
                  <c:v>50.0</c:v>
                </c:pt>
                <c:pt idx="2">
                  <c:v>100.0</c:v>
                </c:pt>
                <c:pt idx="3">
                  <c:v>160.0</c:v>
                </c:pt>
                <c:pt idx="4">
                  <c:v>300.0</c:v>
                </c:pt>
                <c:pt idx="5">
                  <c:v>500.0</c:v>
                </c:pt>
                <c:pt idx="6">
                  <c:v>800.0</c:v>
                </c:pt>
                <c:pt idx="7">
                  <c:v>1100.0</c:v>
                </c:pt>
                <c:pt idx="8">
                  <c:v>1500.0</c:v>
                </c:pt>
                <c:pt idx="9">
                  <c:v>2100.0</c:v>
                </c:pt>
                <c:pt idx="10">
                  <c:v>2800.0</c:v>
                </c:pt>
                <c:pt idx="11">
                  <c:v>3300.0</c:v>
                </c:pt>
                <c:pt idx="12">
                  <c:v>4200.0</c:v>
                </c:pt>
                <c:pt idx="13">
                  <c:v>5200.0</c:v>
                </c:pt>
                <c:pt idx="14">
                  <c:v>6500.0</c:v>
                </c:pt>
                <c:pt idx="15">
                  <c:v>7800.0</c:v>
                </c:pt>
              </c:numCache>
            </c:numRef>
          </c:yVal>
          <c:smooth val="0"/>
        </c:ser>
        <c:ser>
          <c:idx val="2"/>
          <c:order val="2"/>
          <c:tx>
            <c:strRef>
              <c:f>Cumulative!$D$1</c:f>
              <c:strCache>
                <c:ptCount val="1"/>
                <c:pt idx="0">
                  <c:v>Best </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Cumulative!$D$2:$D$17</c:f>
              <c:numCache>
                <c:formatCode>General</c:formatCode>
                <c:ptCount val="16"/>
                <c:pt idx="0">
                  <c:v>0.0</c:v>
                </c:pt>
                <c:pt idx="1">
                  <c:v>100.0</c:v>
                </c:pt>
                <c:pt idx="2">
                  <c:v>200.0</c:v>
                </c:pt>
                <c:pt idx="3">
                  <c:v>400.0</c:v>
                </c:pt>
                <c:pt idx="4">
                  <c:v>700.0</c:v>
                </c:pt>
                <c:pt idx="5">
                  <c:v>1100.0</c:v>
                </c:pt>
                <c:pt idx="6">
                  <c:v>1500.0</c:v>
                </c:pt>
                <c:pt idx="7">
                  <c:v>1900.0</c:v>
                </c:pt>
                <c:pt idx="8">
                  <c:v>2600.0</c:v>
                </c:pt>
                <c:pt idx="9">
                  <c:v>3500.0</c:v>
                </c:pt>
                <c:pt idx="10">
                  <c:v>4400.0</c:v>
                </c:pt>
                <c:pt idx="11">
                  <c:v>5500.0</c:v>
                </c:pt>
                <c:pt idx="12">
                  <c:v>6400.0</c:v>
                </c:pt>
                <c:pt idx="13">
                  <c:v>7300.0</c:v>
                </c:pt>
                <c:pt idx="14">
                  <c:v>8700.0</c:v>
                </c:pt>
                <c:pt idx="15">
                  <c:v>10300.0</c:v>
                </c:pt>
              </c:numCache>
            </c:numRef>
          </c:yVal>
          <c:smooth val="0"/>
        </c:ser>
        <c:ser>
          <c:idx val="3"/>
          <c:order val="3"/>
          <c:tx>
            <c:strRef>
              <c:f>Cumulative!$E$1</c:f>
              <c:strCache>
                <c:ptCount val="1"/>
                <c:pt idx="0">
                  <c:v>Professionals</c:v>
                </c:pt>
              </c:strCache>
            </c:strRef>
          </c:tx>
          <c:spPr>
            <a:ln>
              <a:solidFill>
                <a:schemeClr val="tx2"/>
              </a:solidFill>
            </a:ln>
          </c:spPr>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Cumulative!$E$2:$E$17</c:f>
              <c:numCache>
                <c:formatCode>General</c:formatCode>
                <c:ptCount val="16"/>
                <c:pt idx="0">
                  <c:v>0.0</c:v>
                </c:pt>
                <c:pt idx="1">
                  <c:v>50.0</c:v>
                </c:pt>
                <c:pt idx="2">
                  <c:v>100.0</c:v>
                </c:pt>
                <c:pt idx="3">
                  <c:v>300.0</c:v>
                </c:pt>
                <c:pt idx="4">
                  <c:v>500.0</c:v>
                </c:pt>
                <c:pt idx="5">
                  <c:v>700.0</c:v>
                </c:pt>
                <c:pt idx="6">
                  <c:v>900.0</c:v>
                </c:pt>
                <c:pt idx="7">
                  <c:v>1400.0</c:v>
                </c:pt>
                <c:pt idx="8">
                  <c:v>1900.0</c:v>
                </c:pt>
                <c:pt idx="9">
                  <c:v>2800.0</c:v>
                </c:pt>
                <c:pt idx="10">
                  <c:v>3700.0</c:v>
                </c:pt>
                <c:pt idx="11">
                  <c:v>4800.0</c:v>
                </c:pt>
                <c:pt idx="12">
                  <c:v>6000.0</c:v>
                </c:pt>
                <c:pt idx="13">
                  <c:v>7300.0</c:v>
                </c:pt>
                <c:pt idx="14">
                  <c:v>8700.0</c:v>
                </c:pt>
                <c:pt idx="15">
                  <c:v>10300.0</c:v>
                </c:pt>
              </c:numCache>
            </c:numRef>
          </c:yVal>
          <c:smooth val="0"/>
        </c:ser>
        <c:dLbls>
          <c:showLegendKey val="0"/>
          <c:showVal val="0"/>
          <c:showCatName val="0"/>
          <c:showSerName val="0"/>
          <c:showPercent val="0"/>
          <c:showBubbleSize val="0"/>
        </c:dLbls>
        <c:axId val="1801905352"/>
        <c:axId val="1801910904"/>
      </c:scatterChart>
      <c:valAx>
        <c:axId val="1801905352"/>
        <c:scaling>
          <c:orientation val="minMax"/>
          <c:max val="20.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1801910904"/>
        <c:crosses val="autoZero"/>
        <c:crossBetween val="midCat"/>
      </c:valAx>
      <c:valAx>
        <c:axId val="1801910904"/>
        <c:scaling>
          <c:orientation val="minMax"/>
          <c:max val="11000.0"/>
          <c:min val="0.0"/>
        </c:scaling>
        <c:delete val="0"/>
        <c:axPos val="l"/>
        <c:majorGridlines/>
        <c:title>
          <c:tx>
            <c:rich>
              <a:bodyPr rot="-5400000" vert="horz"/>
              <a:lstStyle/>
              <a:p>
                <a:pPr>
                  <a:defRPr sz="1800"/>
                </a:pPr>
                <a:r>
                  <a:rPr lang="en-US" sz="1800"/>
                  <a:t>Cumulative</a:t>
                </a:r>
                <a:r>
                  <a:rPr lang="en-US" sz="1800" baseline="0"/>
                  <a:t> hours of practice</a:t>
                </a:r>
                <a:endParaRPr lang="en-US" sz="1800"/>
              </a:p>
            </c:rich>
          </c:tx>
          <c:layout/>
          <c:overlay val="0"/>
        </c:title>
        <c:numFmt formatCode="General" sourceLinked="1"/>
        <c:majorTickMark val="out"/>
        <c:minorTickMark val="none"/>
        <c:tickLblPos val="nextTo"/>
        <c:txPr>
          <a:bodyPr/>
          <a:lstStyle/>
          <a:p>
            <a:pPr>
              <a:defRPr sz="1800"/>
            </a:pPr>
            <a:endParaRPr lang="en-US"/>
          </a:p>
        </c:txPr>
        <c:crossAx val="1801905352"/>
        <c:crosses val="autoZero"/>
        <c:crossBetween val="midCat"/>
      </c:valAx>
    </c:plotArea>
    <c:legend>
      <c:legendPos val="t"/>
      <c:layout/>
      <c:overlay val="0"/>
      <c:spPr>
        <a:solidFill>
          <a:schemeClr val="bg1"/>
        </a:solidFill>
        <a:ln>
          <a:noFill/>
        </a:ln>
      </c:spPr>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Sheet1!$A$19:$A$22</c:f>
              <c:strCache>
                <c:ptCount val="4"/>
                <c:pt idx="0">
                  <c:v>0</c:v>
                </c:pt>
                <c:pt idx="1">
                  <c:v>1</c:v>
                </c:pt>
                <c:pt idx="2">
                  <c:v>2</c:v>
                </c:pt>
                <c:pt idx="3">
                  <c:v>3 to 5</c:v>
                </c:pt>
              </c:strCache>
            </c:strRef>
          </c:cat>
          <c:val>
            <c:numRef>
              <c:f>Sheet1!$B$19:$B$22</c:f>
              <c:numCache>
                <c:formatCode>General</c:formatCode>
                <c:ptCount val="4"/>
                <c:pt idx="0">
                  <c:v>-2.55</c:v>
                </c:pt>
                <c:pt idx="1">
                  <c:v>-1.29</c:v>
                </c:pt>
                <c:pt idx="2">
                  <c:v>-0.54</c:v>
                </c:pt>
                <c:pt idx="3">
                  <c:v>-0.36</c:v>
                </c:pt>
              </c:numCache>
            </c:numRef>
          </c:val>
          <c:smooth val="0"/>
        </c:ser>
        <c:ser>
          <c:idx val="1"/>
          <c:order val="1"/>
          <c:tx>
            <c:strRef>
              <c:f>Sheet1!$C$18</c:f>
              <c:strCache>
                <c:ptCount val="1"/>
                <c:pt idx="0">
                  <c:v>Model 2</c:v>
                </c:pt>
              </c:strCache>
            </c:strRef>
          </c:tx>
          <c:cat>
            <c:strRef>
              <c:f>Sheet1!$A$19:$A$22</c:f>
              <c:strCache>
                <c:ptCount val="4"/>
                <c:pt idx="0">
                  <c:v>0</c:v>
                </c:pt>
                <c:pt idx="1">
                  <c:v>1</c:v>
                </c:pt>
                <c:pt idx="2">
                  <c:v>2</c:v>
                </c:pt>
                <c:pt idx="3">
                  <c:v>3 to 5</c:v>
                </c:pt>
              </c:strCache>
            </c:strRef>
          </c:cat>
          <c:val>
            <c:numRef>
              <c:f>Sheet1!$C$19:$C$22</c:f>
              <c:numCache>
                <c:formatCode>General</c:formatCode>
                <c:ptCount val="4"/>
                <c:pt idx="0">
                  <c:v>-3.089999999999999</c:v>
                </c:pt>
                <c:pt idx="1">
                  <c:v>-1.98</c:v>
                </c:pt>
                <c:pt idx="2">
                  <c:v>-1.35</c:v>
                </c:pt>
                <c:pt idx="3">
                  <c:v>-0.93</c:v>
                </c:pt>
              </c:numCache>
            </c:numRef>
          </c:val>
          <c:smooth val="0"/>
        </c:ser>
        <c:ser>
          <c:idx val="2"/>
          <c:order val="2"/>
          <c:tx>
            <c:strRef>
              <c:f>Sheet1!$D$18</c:f>
              <c:strCache>
                <c:ptCount val="1"/>
                <c:pt idx="0">
                  <c:v>Model 3</c:v>
                </c:pt>
              </c:strCache>
            </c:strRef>
          </c:tx>
          <c:cat>
            <c:strRef>
              <c:f>Sheet1!$A$19:$A$22</c:f>
              <c:strCache>
                <c:ptCount val="4"/>
                <c:pt idx="0">
                  <c:v>0</c:v>
                </c:pt>
                <c:pt idx="1">
                  <c:v>1</c:v>
                </c:pt>
                <c:pt idx="2">
                  <c:v>2</c:v>
                </c:pt>
                <c:pt idx="3">
                  <c:v>3 to 5</c:v>
                </c:pt>
              </c:strCache>
            </c:strRef>
          </c:cat>
          <c:val>
            <c:numRef>
              <c:f>Sheet1!$D$19:$D$22</c:f>
              <c:numCache>
                <c:formatCode>General</c:formatCode>
                <c:ptCount val="4"/>
                <c:pt idx="0">
                  <c:v>-3.84</c:v>
                </c:pt>
                <c:pt idx="1">
                  <c:v>-1.65</c:v>
                </c:pt>
                <c:pt idx="2">
                  <c:v>-1.65</c:v>
                </c:pt>
                <c:pt idx="3">
                  <c:v>-0.9</c:v>
                </c:pt>
              </c:numCache>
            </c:numRef>
          </c:val>
          <c:smooth val="0"/>
        </c:ser>
        <c:ser>
          <c:idx val="3"/>
          <c:order val="3"/>
          <c:tx>
            <c:strRef>
              <c:f>Sheet1!$E$18</c:f>
              <c:strCache>
                <c:ptCount val="1"/>
                <c:pt idx="0">
                  <c:v>Model 4</c:v>
                </c:pt>
              </c:strCache>
            </c:strRef>
          </c:tx>
          <c:spPr>
            <a:ln>
              <a:solidFill>
                <a:schemeClr val="tx2"/>
              </a:solidFill>
            </a:ln>
          </c:spPr>
          <c:marker>
            <c:spPr>
              <a:ln>
                <a:solidFill>
                  <a:schemeClr val="tx2"/>
                </a:solidFill>
              </a:ln>
            </c:spPr>
          </c:marker>
          <c:cat>
            <c:strRef>
              <c:f>Sheet1!$A$19:$A$22</c:f>
              <c:strCache>
                <c:ptCount val="4"/>
                <c:pt idx="0">
                  <c:v>0</c:v>
                </c:pt>
                <c:pt idx="1">
                  <c:v>1</c:v>
                </c:pt>
                <c:pt idx="2">
                  <c:v>2</c:v>
                </c:pt>
                <c:pt idx="3">
                  <c:v>3 to 5</c:v>
                </c:pt>
              </c:strCache>
            </c:strRef>
          </c:cat>
          <c:val>
            <c:numRef>
              <c:f>Sheet1!$E$19:$E$22</c:f>
              <c:numCache>
                <c:formatCode>General</c:formatCode>
                <c:ptCount val="4"/>
                <c:pt idx="0">
                  <c:v>-2.19</c:v>
                </c:pt>
                <c:pt idx="1">
                  <c:v>-0.06</c:v>
                </c:pt>
                <c:pt idx="2">
                  <c:v>-0.06</c:v>
                </c:pt>
                <c:pt idx="3">
                  <c:v>-0.51</c:v>
                </c:pt>
              </c:numCache>
            </c:numRef>
          </c:val>
          <c:smooth val="0"/>
        </c:ser>
        <c:dLbls>
          <c:showLegendKey val="0"/>
          <c:showVal val="0"/>
          <c:showCatName val="0"/>
          <c:showSerName val="0"/>
          <c:showPercent val="0"/>
          <c:showBubbleSize val="0"/>
        </c:dLbls>
        <c:marker val="1"/>
        <c:smooth val="0"/>
        <c:axId val="1803408104"/>
        <c:axId val="1803005064"/>
      </c:lineChart>
      <c:catAx>
        <c:axId val="1803408104"/>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1803005064"/>
        <c:crossesAt val="-5.0"/>
        <c:auto val="1"/>
        <c:lblAlgn val="ctr"/>
        <c:lblOffset val="100"/>
        <c:noMultiLvlLbl val="0"/>
      </c:catAx>
      <c:valAx>
        <c:axId val="1803005064"/>
        <c:scaling>
          <c:orientation val="minMax"/>
          <c:max val="1.0"/>
          <c:min val="-5.0"/>
        </c:scaling>
        <c:delete val="0"/>
        <c:axPos val="l"/>
        <c:majorGridlines/>
        <c:title>
          <c:tx>
            <c:rich>
              <a:bodyPr rot="-5400000" vert="horz"/>
              <a:lstStyle/>
              <a:p>
                <a:pPr>
                  <a:defRPr/>
                </a:pPr>
                <a:r>
                  <a:rPr lang="en-US"/>
                  <a:t>Extra months per year o f learning</a:t>
                </a:r>
              </a:p>
            </c:rich>
          </c:tx>
          <c:layout/>
          <c:overlay val="0"/>
        </c:title>
        <c:numFmt formatCode="General" sourceLinked="1"/>
        <c:majorTickMark val="out"/>
        <c:minorTickMark val="none"/>
        <c:tickLblPos val="nextTo"/>
        <c:crossAx val="180340810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Sheet1!$A$27:$A$30</c:f>
              <c:strCache>
                <c:ptCount val="4"/>
                <c:pt idx="0">
                  <c:v>0</c:v>
                </c:pt>
                <c:pt idx="1">
                  <c:v>1</c:v>
                </c:pt>
                <c:pt idx="2">
                  <c:v>2</c:v>
                </c:pt>
                <c:pt idx="3">
                  <c:v>3 to 5</c:v>
                </c:pt>
              </c:strCache>
            </c:strRef>
          </c:cat>
          <c:val>
            <c:numRef>
              <c:f>Sheet1!$B$27:$B$30</c:f>
              <c:numCache>
                <c:formatCode>General</c:formatCode>
                <c:ptCount val="4"/>
                <c:pt idx="0">
                  <c:v>-1.23</c:v>
                </c:pt>
                <c:pt idx="1">
                  <c:v>-1.11</c:v>
                </c:pt>
                <c:pt idx="2">
                  <c:v>-0.12</c:v>
                </c:pt>
                <c:pt idx="3">
                  <c:v>0.03</c:v>
                </c:pt>
              </c:numCache>
            </c:numRef>
          </c:val>
          <c:smooth val="0"/>
        </c:ser>
        <c:ser>
          <c:idx val="1"/>
          <c:order val="1"/>
          <c:tx>
            <c:strRef>
              <c:f>Sheet1!$C$18</c:f>
              <c:strCache>
                <c:ptCount val="1"/>
                <c:pt idx="0">
                  <c:v>Model 2</c:v>
                </c:pt>
              </c:strCache>
            </c:strRef>
          </c:tx>
          <c:cat>
            <c:strRef>
              <c:f>Sheet1!$A$27:$A$30</c:f>
              <c:strCache>
                <c:ptCount val="4"/>
                <c:pt idx="0">
                  <c:v>0</c:v>
                </c:pt>
                <c:pt idx="1">
                  <c:v>1</c:v>
                </c:pt>
                <c:pt idx="2">
                  <c:v>2</c:v>
                </c:pt>
                <c:pt idx="3">
                  <c:v>3 to 5</c:v>
                </c:pt>
              </c:strCache>
            </c:strRef>
          </c:cat>
          <c:val>
            <c:numRef>
              <c:f>Sheet1!$C$27:$C$30</c:f>
              <c:numCache>
                <c:formatCode>General</c:formatCode>
                <c:ptCount val="4"/>
                <c:pt idx="0">
                  <c:v>-1.35</c:v>
                </c:pt>
                <c:pt idx="1">
                  <c:v>-1.26</c:v>
                </c:pt>
                <c:pt idx="2">
                  <c:v>-0.18</c:v>
                </c:pt>
                <c:pt idx="3">
                  <c:v>0.42</c:v>
                </c:pt>
              </c:numCache>
            </c:numRef>
          </c:val>
          <c:smooth val="0"/>
        </c:ser>
        <c:ser>
          <c:idx val="2"/>
          <c:order val="2"/>
          <c:tx>
            <c:strRef>
              <c:f>Sheet1!$D$18</c:f>
              <c:strCache>
                <c:ptCount val="1"/>
                <c:pt idx="0">
                  <c:v>Model 3</c:v>
                </c:pt>
              </c:strCache>
            </c:strRef>
          </c:tx>
          <c:cat>
            <c:strRef>
              <c:f>Sheet1!$A$27:$A$30</c:f>
              <c:strCache>
                <c:ptCount val="4"/>
                <c:pt idx="0">
                  <c:v>0</c:v>
                </c:pt>
                <c:pt idx="1">
                  <c:v>1</c:v>
                </c:pt>
                <c:pt idx="2">
                  <c:v>2</c:v>
                </c:pt>
                <c:pt idx="3">
                  <c:v>3 to 5</c:v>
                </c:pt>
              </c:strCache>
            </c:strRef>
          </c:cat>
          <c:val>
            <c:numRef>
              <c:f>Sheet1!$D$27:$D$30</c:f>
              <c:numCache>
                <c:formatCode>General</c:formatCode>
                <c:ptCount val="4"/>
                <c:pt idx="0">
                  <c:v>-1.92</c:v>
                </c:pt>
                <c:pt idx="1">
                  <c:v>-2.1</c:v>
                </c:pt>
                <c:pt idx="2">
                  <c:v>-0.54</c:v>
                </c:pt>
                <c:pt idx="3">
                  <c:v>0.06</c:v>
                </c:pt>
              </c:numCache>
            </c:numRef>
          </c:val>
          <c:smooth val="0"/>
        </c:ser>
        <c:ser>
          <c:idx val="3"/>
          <c:order val="3"/>
          <c:tx>
            <c:strRef>
              <c:f>Sheet1!$E$18</c:f>
              <c:strCache>
                <c:ptCount val="1"/>
                <c:pt idx="0">
                  <c:v>Model 4</c:v>
                </c:pt>
              </c:strCache>
            </c:strRef>
          </c:tx>
          <c:spPr>
            <a:ln>
              <a:solidFill>
                <a:srgbClr val="3488B6"/>
              </a:solidFill>
            </a:ln>
          </c:spPr>
          <c:marker>
            <c:spPr>
              <a:ln>
                <a:solidFill>
                  <a:srgbClr val="3488B6"/>
                </a:solidFill>
              </a:ln>
            </c:spPr>
          </c:marker>
          <c:cat>
            <c:strRef>
              <c:f>Sheet1!$A$27:$A$30</c:f>
              <c:strCache>
                <c:ptCount val="4"/>
                <c:pt idx="0">
                  <c:v>0</c:v>
                </c:pt>
                <c:pt idx="1">
                  <c:v>1</c:v>
                </c:pt>
                <c:pt idx="2">
                  <c:v>2</c:v>
                </c:pt>
                <c:pt idx="3">
                  <c:v>3 to 5</c:v>
                </c:pt>
              </c:strCache>
            </c:strRef>
          </c:cat>
          <c:val>
            <c:numRef>
              <c:f>Sheet1!$E$27:$E$30</c:f>
              <c:numCache>
                <c:formatCode>General</c:formatCode>
                <c:ptCount val="4"/>
                <c:pt idx="0">
                  <c:v>-0.78</c:v>
                </c:pt>
                <c:pt idx="1">
                  <c:v>-0.06</c:v>
                </c:pt>
                <c:pt idx="2">
                  <c:v>0.06</c:v>
                </c:pt>
                <c:pt idx="3">
                  <c:v>0.54</c:v>
                </c:pt>
              </c:numCache>
            </c:numRef>
          </c:val>
          <c:smooth val="0"/>
        </c:ser>
        <c:dLbls>
          <c:showLegendKey val="0"/>
          <c:showVal val="0"/>
          <c:showCatName val="0"/>
          <c:showSerName val="0"/>
          <c:showPercent val="0"/>
          <c:showBubbleSize val="0"/>
        </c:dLbls>
        <c:marker val="1"/>
        <c:smooth val="0"/>
        <c:axId val="1802741528"/>
        <c:axId val="1803389000"/>
      </c:lineChart>
      <c:catAx>
        <c:axId val="1802741528"/>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1803389000"/>
        <c:crossesAt val="-5.0"/>
        <c:auto val="1"/>
        <c:lblAlgn val="ctr"/>
        <c:lblOffset val="100"/>
        <c:noMultiLvlLbl val="0"/>
      </c:catAx>
      <c:valAx>
        <c:axId val="1803389000"/>
        <c:scaling>
          <c:orientation val="minMax"/>
          <c:max val="1.0"/>
          <c:min val="-5.0"/>
        </c:scaling>
        <c:delete val="0"/>
        <c:axPos val="l"/>
        <c:majorGridlines/>
        <c:numFmt formatCode="General" sourceLinked="1"/>
        <c:majorTickMark val="out"/>
        <c:minorTickMark val="none"/>
        <c:tickLblPos val="nextTo"/>
        <c:crossAx val="180274152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Sheet1!$D$1</c:f>
              <c:strCache>
                <c:ptCount val="1"/>
              </c:strCache>
            </c:strRef>
          </c:tx>
          <c:marker>
            <c:symbol val="none"/>
          </c:marker>
          <c:cat>
            <c:numRef>
              <c:f>Sheet1!$A$3:$A$70</c:f>
              <c:numCache>
                <c:formatCode>General</c:formatCode>
                <c:ptCount val="68"/>
                <c:pt idx="0">
                  <c:v>1784.0</c:v>
                </c:pt>
                <c:pt idx="1">
                  <c:v>1785.0</c:v>
                </c:pt>
                <c:pt idx="2">
                  <c:v>1786.0</c:v>
                </c:pt>
                <c:pt idx="3">
                  <c:v>1787.0</c:v>
                </c:pt>
                <c:pt idx="4">
                  <c:v>1788.0</c:v>
                </c:pt>
                <c:pt idx="5">
                  <c:v>1789.0</c:v>
                </c:pt>
                <c:pt idx="6">
                  <c:v>1790.0</c:v>
                </c:pt>
                <c:pt idx="7">
                  <c:v>1791.0</c:v>
                </c:pt>
                <c:pt idx="8">
                  <c:v>1792.0</c:v>
                </c:pt>
                <c:pt idx="9">
                  <c:v>1793.0</c:v>
                </c:pt>
                <c:pt idx="10">
                  <c:v>1794.0</c:v>
                </c:pt>
                <c:pt idx="11">
                  <c:v>1795.0</c:v>
                </c:pt>
                <c:pt idx="12">
                  <c:v>1796.0</c:v>
                </c:pt>
                <c:pt idx="13">
                  <c:v>1797.0</c:v>
                </c:pt>
                <c:pt idx="14">
                  <c:v>1798.0</c:v>
                </c:pt>
                <c:pt idx="15">
                  <c:v>1799.0</c:v>
                </c:pt>
                <c:pt idx="16">
                  <c:v>1800.0</c:v>
                </c:pt>
                <c:pt idx="17">
                  <c:v>1801.0</c:v>
                </c:pt>
                <c:pt idx="18">
                  <c:v>1802.0</c:v>
                </c:pt>
                <c:pt idx="19">
                  <c:v>1803.0</c:v>
                </c:pt>
                <c:pt idx="20">
                  <c:v>1804.0</c:v>
                </c:pt>
                <c:pt idx="21">
                  <c:v>1805.0</c:v>
                </c:pt>
                <c:pt idx="22">
                  <c:v>1806.0</c:v>
                </c:pt>
                <c:pt idx="23">
                  <c:v>1807.0</c:v>
                </c:pt>
                <c:pt idx="24">
                  <c:v>1808.0</c:v>
                </c:pt>
                <c:pt idx="25">
                  <c:v>1809.0</c:v>
                </c:pt>
                <c:pt idx="26">
                  <c:v>1810.0</c:v>
                </c:pt>
                <c:pt idx="27">
                  <c:v>1811.0</c:v>
                </c:pt>
                <c:pt idx="28">
                  <c:v>1812.0</c:v>
                </c:pt>
                <c:pt idx="29">
                  <c:v>1813.0</c:v>
                </c:pt>
                <c:pt idx="30">
                  <c:v>1814.0</c:v>
                </c:pt>
                <c:pt idx="31">
                  <c:v>1815.0</c:v>
                </c:pt>
                <c:pt idx="32">
                  <c:v>1816.0</c:v>
                </c:pt>
                <c:pt idx="33">
                  <c:v>1817.0</c:v>
                </c:pt>
                <c:pt idx="34">
                  <c:v>1818.0</c:v>
                </c:pt>
                <c:pt idx="35">
                  <c:v>1819.0</c:v>
                </c:pt>
                <c:pt idx="36">
                  <c:v>1820.0</c:v>
                </c:pt>
                <c:pt idx="37">
                  <c:v>1821.0</c:v>
                </c:pt>
                <c:pt idx="38">
                  <c:v>1822.0</c:v>
                </c:pt>
                <c:pt idx="39">
                  <c:v>1823.0</c:v>
                </c:pt>
                <c:pt idx="40">
                  <c:v>1824.0</c:v>
                </c:pt>
                <c:pt idx="41">
                  <c:v>1825.0</c:v>
                </c:pt>
                <c:pt idx="42">
                  <c:v>1826.0</c:v>
                </c:pt>
                <c:pt idx="43">
                  <c:v>1827.0</c:v>
                </c:pt>
                <c:pt idx="44">
                  <c:v>1828.0</c:v>
                </c:pt>
                <c:pt idx="45">
                  <c:v>1829.0</c:v>
                </c:pt>
                <c:pt idx="46">
                  <c:v>1830.0</c:v>
                </c:pt>
                <c:pt idx="47">
                  <c:v>1831.0</c:v>
                </c:pt>
                <c:pt idx="48">
                  <c:v>1832.0</c:v>
                </c:pt>
                <c:pt idx="49">
                  <c:v>1833.0</c:v>
                </c:pt>
                <c:pt idx="50">
                  <c:v>1834.0</c:v>
                </c:pt>
                <c:pt idx="51">
                  <c:v>1835.0</c:v>
                </c:pt>
                <c:pt idx="52">
                  <c:v>1836.0</c:v>
                </c:pt>
                <c:pt idx="53">
                  <c:v>1837.0</c:v>
                </c:pt>
                <c:pt idx="54">
                  <c:v>1838.0</c:v>
                </c:pt>
                <c:pt idx="55">
                  <c:v>1839.0</c:v>
                </c:pt>
                <c:pt idx="56">
                  <c:v>1840.0</c:v>
                </c:pt>
                <c:pt idx="57">
                  <c:v>1841.0</c:v>
                </c:pt>
                <c:pt idx="58">
                  <c:v>1842.0</c:v>
                </c:pt>
                <c:pt idx="59">
                  <c:v>1843.0</c:v>
                </c:pt>
                <c:pt idx="60">
                  <c:v>1844.0</c:v>
                </c:pt>
                <c:pt idx="61">
                  <c:v>1845.0</c:v>
                </c:pt>
                <c:pt idx="62">
                  <c:v>1846.0</c:v>
                </c:pt>
                <c:pt idx="63">
                  <c:v>1847.0</c:v>
                </c:pt>
                <c:pt idx="64">
                  <c:v>1848.0</c:v>
                </c:pt>
                <c:pt idx="65">
                  <c:v>1849.0</c:v>
                </c:pt>
              </c:numCache>
            </c:numRef>
          </c:cat>
          <c:val>
            <c:numRef>
              <c:f>Sheet1!$D$3:$D$70</c:f>
              <c:numCache>
                <c:formatCode>General</c:formatCode>
                <c:ptCount val="68"/>
                <c:pt idx="0">
                  <c:v>0.9</c:v>
                </c:pt>
                <c:pt idx="1">
                  <c:v>0.6</c:v>
                </c:pt>
                <c:pt idx="2">
                  <c:v>0.6</c:v>
                </c:pt>
                <c:pt idx="3">
                  <c:v>0.7</c:v>
                </c:pt>
                <c:pt idx="4">
                  <c:v>1.6</c:v>
                </c:pt>
                <c:pt idx="5">
                  <c:v>1.7</c:v>
                </c:pt>
                <c:pt idx="6">
                  <c:v>0.8</c:v>
                </c:pt>
                <c:pt idx="7">
                  <c:v>1.6</c:v>
                </c:pt>
                <c:pt idx="8">
                  <c:v>0.6</c:v>
                </c:pt>
                <c:pt idx="9">
                  <c:v>1.1</c:v>
                </c:pt>
                <c:pt idx="10">
                  <c:v>1.3</c:v>
                </c:pt>
                <c:pt idx="11">
                  <c:v>0.5</c:v>
                </c:pt>
                <c:pt idx="12">
                  <c:v>0.6</c:v>
                </c:pt>
                <c:pt idx="13">
                  <c:v>0.8</c:v>
                </c:pt>
                <c:pt idx="14">
                  <c:v>0.5</c:v>
                </c:pt>
                <c:pt idx="15">
                  <c:v>0.7</c:v>
                </c:pt>
                <c:pt idx="16">
                  <c:v>1.0</c:v>
                </c:pt>
                <c:pt idx="17">
                  <c:v>1.7</c:v>
                </c:pt>
                <c:pt idx="18">
                  <c:v>1.3</c:v>
                </c:pt>
                <c:pt idx="19">
                  <c:v>2.2</c:v>
                </c:pt>
                <c:pt idx="20">
                  <c:v>0.8</c:v>
                </c:pt>
                <c:pt idx="21">
                  <c:v>0.5</c:v>
                </c:pt>
                <c:pt idx="22">
                  <c:v>1.0</c:v>
                </c:pt>
                <c:pt idx="23">
                  <c:v>0.5</c:v>
                </c:pt>
                <c:pt idx="24">
                  <c:v>0.5</c:v>
                </c:pt>
                <c:pt idx="25">
                  <c:v>0.7</c:v>
                </c:pt>
                <c:pt idx="26">
                  <c:v>1.0</c:v>
                </c:pt>
                <c:pt idx="27">
                  <c:v>0.9</c:v>
                </c:pt>
                <c:pt idx="28">
                  <c:v>1.6</c:v>
                </c:pt>
                <c:pt idx="29">
                  <c:v>2.5</c:v>
                </c:pt>
                <c:pt idx="30">
                  <c:v>1.0</c:v>
                </c:pt>
                <c:pt idx="31">
                  <c:v>0.6</c:v>
                </c:pt>
                <c:pt idx="32">
                  <c:v>0.5</c:v>
                </c:pt>
                <c:pt idx="33">
                  <c:v>0.9</c:v>
                </c:pt>
                <c:pt idx="34">
                  <c:v>1.6</c:v>
                </c:pt>
                <c:pt idx="35">
                  <c:v>2.9</c:v>
                </c:pt>
                <c:pt idx="36">
                  <c:v>2.8</c:v>
                </c:pt>
                <c:pt idx="37">
                  <c:v>0.8</c:v>
                </c:pt>
                <c:pt idx="38">
                  <c:v>0.4</c:v>
                </c:pt>
                <c:pt idx="39">
                  <c:v>2.3</c:v>
                </c:pt>
                <c:pt idx="40">
                  <c:v>0.8</c:v>
                </c:pt>
                <c:pt idx="41">
                  <c:v>0.9</c:v>
                </c:pt>
                <c:pt idx="42">
                  <c:v>3.3</c:v>
                </c:pt>
                <c:pt idx="43">
                  <c:v>1.3</c:v>
                </c:pt>
                <c:pt idx="44">
                  <c:v>1.5</c:v>
                </c:pt>
                <c:pt idx="45">
                  <c:v>1.6</c:v>
                </c:pt>
                <c:pt idx="46">
                  <c:v>0.5</c:v>
                </c:pt>
                <c:pt idx="47">
                  <c:v>0.6</c:v>
                </c:pt>
                <c:pt idx="48">
                  <c:v>0.5</c:v>
                </c:pt>
                <c:pt idx="49">
                  <c:v>0.6</c:v>
                </c:pt>
                <c:pt idx="50">
                  <c:v>1.7</c:v>
                </c:pt>
                <c:pt idx="51">
                  <c:v>1.8</c:v>
                </c:pt>
                <c:pt idx="52">
                  <c:v>2.0</c:v>
                </c:pt>
                <c:pt idx="53">
                  <c:v>1.3</c:v>
                </c:pt>
                <c:pt idx="54">
                  <c:v>2.1</c:v>
                </c:pt>
                <c:pt idx="55">
                  <c:v>1.3</c:v>
                </c:pt>
                <c:pt idx="56">
                  <c:v>1.7</c:v>
                </c:pt>
                <c:pt idx="57">
                  <c:v>1.1</c:v>
                </c:pt>
                <c:pt idx="58">
                  <c:v>1.0</c:v>
                </c:pt>
                <c:pt idx="59">
                  <c:v>1.0</c:v>
                </c:pt>
                <c:pt idx="60">
                  <c:v>0.6</c:v>
                </c:pt>
                <c:pt idx="61">
                  <c:v>2.5</c:v>
                </c:pt>
                <c:pt idx="62">
                  <c:v>0.8</c:v>
                </c:pt>
                <c:pt idx="63">
                  <c:v>2.8</c:v>
                </c:pt>
                <c:pt idx="64">
                  <c:v>1.9</c:v>
                </c:pt>
                <c:pt idx="65">
                  <c:v>1.8</c:v>
                </c:pt>
              </c:numCache>
            </c:numRef>
          </c:val>
          <c:smooth val="0"/>
        </c:ser>
        <c:ser>
          <c:idx val="1"/>
          <c:order val="1"/>
          <c:tx>
            <c:strRef>
              <c:f>Sheet1!$H$1</c:f>
              <c:strCache>
                <c:ptCount val="1"/>
              </c:strCache>
            </c:strRef>
          </c:tx>
          <c:marker>
            <c:symbol val="none"/>
          </c:marker>
          <c:cat>
            <c:numRef>
              <c:f>Sheet1!$A$3:$A$70</c:f>
              <c:numCache>
                <c:formatCode>General</c:formatCode>
                <c:ptCount val="68"/>
                <c:pt idx="0">
                  <c:v>1784.0</c:v>
                </c:pt>
                <c:pt idx="1">
                  <c:v>1785.0</c:v>
                </c:pt>
                <c:pt idx="2">
                  <c:v>1786.0</c:v>
                </c:pt>
                <c:pt idx="3">
                  <c:v>1787.0</c:v>
                </c:pt>
                <c:pt idx="4">
                  <c:v>1788.0</c:v>
                </c:pt>
                <c:pt idx="5">
                  <c:v>1789.0</c:v>
                </c:pt>
                <c:pt idx="6">
                  <c:v>1790.0</c:v>
                </c:pt>
                <c:pt idx="7">
                  <c:v>1791.0</c:v>
                </c:pt>
                <c:pt idx="8">
                  <c:v>1792.0</c:v>
                </c:pt>
                <c:pt idx="9">
                  <c:v>1793.0</c:v>
                </c:pt>
                <c:pt idx="10">
                  <c:v>1794.0</c:v>
                </c:pt>
                <c:pt idx="11">
                  <c:v>1795.0</c:v>
                </c:pt>
                <c:pt idx="12">
                  <c:v>1796.0</c:v>
                </c:pt>
                <c:pt idx="13">
                  <c:v>1797.0</c:v>
                </c:pt>
                <c:pt idx="14">
                  <c:v>1798.0</c:v>
                </c:pt>
                <c:pt idx="15">
                  <c:v>1799.0</c:v>
                </c:pt>
                <c:pt idx="16">
                  <c:v>1800.0</c:v>
                </c:pt>
                <c:pt idx="17">
                  <c:v>1801.0</c:v>
                </c:pt>
                <c:pt idx="18">
                  <c:v>1802.0</c:v>
                </c:pt>
                <c:pt idx="19">
                  <c:v>1803.0</c:v>
                </c:pt>
                <c:pt idx="20">
                  <c:v>1804.0</c:v>
                </c:pt>
                <c:pt idx="21">
                  <c:v>1805.0</c:v>
                </c:pt>
                <c:pt idx="22">
                  <c:v>1806.0</c:v>
                </c:pt>
                <c:pt idx="23">
                  <c:v>1807.0</c:v>
                </c:pt>
                <c:pt idx="24">
                  <c:v>1808.0</c:v>
                </c:pt>
                <c:pt idx="25">
                  <c:v>1809.0</c:v>
                </c:pt>
                <c:pt idx="26">
                  <c:v>1810.0</c:v>
                </c:pt>
                <c:pt idx="27">
                  <c:v>1811.0</c:v>
                </c:pt>
                <c:pt idx="28">
                  <c:v>1812.0</c:v>
                </c:pt>
                <c:pt idx="29">
                  <c:v>1813.0</c:v>
                </c:pt>
                <c:pt idx="30">
                  <c:v>1814.0</c:v>
                </c:pt>
                <c:pt idx="31">
                  <c:v>1815.0</c:v>
                </c:pt>
                <c:pt idx="32">
                  <c:v>1816.0</c:v>
                </c:pt>
                <c:pt idx="33">
                  <c:v>1817.0</c:v>
                </c:pt>
                <c:pt idx="34">
                  <c:v>1818.0</c:v>
                </c:pt>
                <c:pt idx="35">
                  <c:v>1819.0</c:v>
                </c:pt>
                <c:pt idx="36">
                  <c:v>1820.0</c:v>
                </c:pt>
                <c:pt idx="37">
                  <c:v>1821.0</c:v>
                </c:pt>
                <c:pt idx="38">
                  <c:v>1822.0</c:v>
                </c:pt>
                <c:pt idx="39">
                  <c:v>1823.0</c:v>
                </c:pt>
                <c:pt idx="40">
                  <c:v>1824.0</c:v>
                </c:pt>
                <c:pt idx="41">
                  <c:v>1825.0</c:v>
                </c:pt>
                <c:pt idx="42">
                  <c:v>1826.0</c:v>
                </c:pt>
                <c:pt idx="43">
                  <c:v>1827.0</c:v>
                </c:pt>
                <c:pt idx="44">
                  <c:v>1828.0</c:v>
                </c:pt>
                <c:pt idx="45">
                  <c:v>1829.0</c:v>
                </c:pt>
                <c:pt idx="46">
                  <c:v>1830.0</c:v>
                </c:pt>
                <c:pt idx="47">
                  <c:v>1831.0</c:v>
                </c:pt>
                <c:pt idx="48">
                  <c:v>1832.0</c:v>
                </c:pt>
                <c:pt idx="49">
                  <c:v>1833.0</c:v>
                </c:pt>
                <c:pt idx="50">
                  <c:v>1834.0</c:v>
                </c:pt>
                <c:pt idx="51">
                  <c:v>1835.0</c:v>
                </c:pt>
                <c:pt idx="52">
                  <c:v>1836.0</c:v>
                </c:pt>
                <c:pt idx="53">
                  <c:v>1837.0</c:v>
                </c:pt>
                <c:pt idx="54">
                  <c:v>1838.0</c:v>
                </c:pt>
                <c:pt idx="55">
                  <c:v>1839.0</c:v>
                </c:pt>
                <c:pt idx="56">
                  <c:v>1840.0</c:v>
                </c:pt>
                <c:pt idx="57">
                  <c:v>1841.0</c:v>
                </c:pt>
                <c:pt idx="58">
                  <c:v>1842.0</c:v>
                </c:pt>
                <c:pt idx="59">
                  <c:v>1843.0</c:v>
                </c:pt>
                <c:pt idx="60">
                  <c:v>1844.0</c:v>
                </c:pt>
                <c:pt idx="61">
                  <c:v>1845.0</c:v>
                </c:pt>
                <c:pt idx="62">
                  <c:v>1846.0</c:v>
                </c:pt>
                <c:pt idx="63">
                  <c:v>1847.0</c:v>
                </c:pt>
                <c:pt idx="64">
                  <c:v>1848.0</c:v>
                </c:pt>
                <c:pt idx="65">
                  <c:v>1849.0</c:v>
                </c:pt>
              </c:numCache>
            </c:numRef>
          </c:cat>
          <c:val>
            <c:numRef>
              <c:f>Sheet1!$H$3:$H$70</c:f>
              <c:numCache>
                <c:formatCode>General</c:formatCode>
                <c:ptCount val="68"/>
                <c:pt idx="0">
                  <c:v>2.1</c:v>
                </c:pt>
                <c:pt idx="1">
                  <c:v>1.4</c:v>
                </c:pt>
                <c:pt idx="2">
                  <c:v>0.4</c:v>
                </c:pt>
                <c:pt idx="3">
                  <c:v>0.4</c:v>
                </c:pt>
                <c:pt idx="4">
                  <c:v>0.4</c:v>
                </c:pt>
                <c:pt idx="5">
                  <c:v>0.6</c:v>
                </c:pt>
                <c:pt idx="6">
                  <c:v>0.8</c:v>
                </c:pt>
                <c:pt idx="7">
                  <c:v>0.6</c:v>
                </c:pt>
                <c:pt idx="8">
                  <c:v>0.9</c:v>
                </c:pt>
                <c:pt idx="9">
                  <c:v>2.6</c:v>
                </c:pt>
                <c:pt idx="10">
                  <c:v>0.4</c:v>
                </c:pt>
                <c:pt idx="11">
                  <c:v>2.1</c:v>
                </c:pt>
                <c:pt idx="12">
                  <c:v>1.2</c:v>
                </c:pt>
                <c:pt idx="13">
                  <c:v>0.2</c:v>
                </c:pt>
                <c:pt idx="14">
                  <c:v>0.2</c:v>
                </c:pt>
                <c:pt idx="15">
                  <c:v>1.0</c:v>
                </c:pt>
                <c:pt idx="16">
                  <c:v>2.0</c:v>
                </c:pt>
                <c:pt idx="17">
                  <c:v>0.8</c:v>
                </c:pt>
                <c:pt idx="18">
                  <c:v>0.4</c:v>
                </c:pt>
                <c:pt idx="19">
                  <c:v>0.7</c:v>
                </c:pt>
                <c:pt idx="20">
                  <c:v>0.4</c:v>
                </c:pt>
                <c:pt idx="21">
                  <c:v>0.4</c:v>
                </c:pt>
                <c:pt idx="22">
                  <c:v>0.7</c:v>
                </c:pt>
                <c:pt idx="23">
                  <c:v>0.6</c:v>
                </c:pt>
                <c:pt idx="24">
                  <c:v>0.8</c:v>
                </c:pt>
                <c:pt idx="25">
                  <c:v>1.4</c:v>
                </c:pt>
                <c:pt idx="26">
                  <c:v>0.8</c:v>
                </c:pt>
                <c:pt idx="27">
                  <c:v>1.9</c:v>
                </c:pt>
                <c:pt idx="28">
                  <c:v>0.6</c:v>
                </c:pt>
                <c:pt idx="29">
                  <c:v>1.1</c:v>
                </c:pt>
                <c:pt idx="30">
                  <c:v>3.2</c:v>
                </c:pt>
                <c:pt idx="31">
                  <c:v>0.7</c:v>
                </c:pt>
                <c:pt idx="32">
                  <c:v>0.5</c:v>
                </c:pt>
                <c:pt idx="33">
                  <c:v>0.9</c:v>
                </c:pt>
                <c:pt idx="34">
                  <c:v>2.2</c:v>
                </c:pt>
                <c:pt idx="35">
                  <c:v>5.0</c:v>
                </c:pt>
                <c:pt idx="36">
                  <c:v>2.5</c:v>
                </c:pt>
                <c:pt idx="37">
                  <c:v>1.7</c:v>
                </c:pt>
                <c:pt idx="38">
                  <c:v>0.8</c:v>
                </c:pt>
                <c:pt idx="39">
                  <c:v>7.5</c:v>
                </c:pt>
                <c:pt idx="40">
                  <c:v>4.9</c:v>
                </c:pt>
                <c:pt idx="41">
                  <c:v>8.8</c:v>
                </c:pt>
                <c:pt idx="42">
                  <c:v>8.1</c:v>
                </c:pt>
                <c:pt idx="43">
                  <c:v>2.2</c:v>
                </c:pt>
                <c:pt idx="44">
                  <c:v>3.6</c:v>
                </c:pt>
                <c:pt idx="45">
                  <c:v>4.6</c:v>
                </c:pt>
                <c:pt idx="46">
                  <c:v>4.0</c:v>
                </c:pt>
                <c:pt idx="47">
                  <c:v>6.6</c:v>
                </c:pt>
                <c:pt idx="48">
                  <c:v>3.2</c:v>
                </c:pt>
                <c:pt idx="49">
                  <c:v>5.3</c:v>
                </c:pt>
                <c:pt idx="50">
                  <c:v>7.7</c:v>
                </c:pt>
                <c:pt idx="51">
                  <c:v>5.6</c:v>
                </c:pt>
                <c:pt idx="52">
                  <c:v>7.5</c:v>
                </c:pt>
                <c:pt idx="53">
                  <c:v>9.1</c:v>
                </c:pt>
                <c:pt idx="54">
                  <c:v>3.0</c:v>
                </c:pt>
                <c:pt idx="55">
                  <c:v>5.4</c:v>
                </c:pt>
                <c:pt idx="56">
                  <c:v>9.2</c:v>
                </c:pt>
                <c:pt idx="57">
                  <c:v>7.8</c:v>
                </c:pt>
                <c:pt idx="58">
                  <c:v>15.8</c:v>
                </c:pt>
                <c:pt idx="59">
                  <c:v>9.0</c:v>
                </c:pt>
                <c:pt idx="60">
                  <c:v>8.2</c:v>
                </c:pt>
                <c:pt idx="61">
                  <c:v>6.9</c:v>
                </c:pt>
                <c:pt idx="62">
                  <c:v>11.4</c:v>
                </c:pt>
                <c:pt idx="63">
                  <c:v>5.0</c:v>
                </c:pt>
                <c:pt idx="64">
                  <c:v>1.3</c:v>
                </c:pt>
                <c:pt idx="65">
                  <c:v>2.7</c:v>
                </c:pt>
              </c:numCache>
            </c:numRef>
          </c:val>
          <c:smooth val="0"/>
        </c:ser>
        <c:dLbls>
          <c:showLegendKey val="0"/>
          <c:showVal val="0"/>
          <c:showCatName val="0"/>
          <c:showSerName val="0"/>
          <c:showPercent val="0"/>
          <c:showBubbleSize val="0"/>
        </c:dLbls>
        <c:marker val="1"/>
        <c:smooth val="0"/>
        <c:axId val="1802864936"/>
        <c:axId val="1802867944"/>
      </c:lineChart>
      <c:catAx>
        <c:axId val="1802864936"/>
        <c:scaling>
          <c:orientation val="minMax"/>
        </c:scaling>
        <c:delete val="0"/>
        <c:axPos val="b"/>
        <c:numFmt formatCode="General" sourceLinked="1"/>
        <c:majorTickMark val="out"/>
        <c:minorTickMark val="none"/>
        <c:tickLblPos val="nextTo"/>
        <c:txPr>
          <a:bodyPr/>
          <a:lstStyle/>
          <a:p>
            <a:pPr>
              <a:defRPr sz="1800"/>
            </a:pPr>
            <a:endParaRPr lang="en-US"/>
          </a:p>
        </c:txPr>
        <c:crossAx val="1802867944"/>
        <c:crosses val="autoZero"/>
        <c:auto val="1"/>
        <c:lblAlgn val="ctr"/>
        <c:lblOffset val="100"/>
        <c:noMultiLvlLbl val="0"/>
      </c:catAx>
      <c:valAx>
        <c:axId val="1802867944"/>
        <c:scaling>
          <c:orientation val="minMax"/>
        </c:scaling>
        <c:delete val="0"/>
        <c:axPos val="l"/>
        <c:majorGridlines/>
        <c:title>
          <c:tx>
            <c:rich>
              <a:bodyPr rot="-5400000" vert="horz"/>
              <a:lstStyle/>
              <a:p>
                <a:pPr>
                  <a:defRPr sz="1800"/>
                </a:pPr>
                <a:r>
                  <a:rPr lang="en-US" sz="1800"/>
                  <a:t>Mortality rate (%)</a:t>
                </a:r>
              </a:p>
            </c:rich>
          </c:tx>
          <c:layout/>
          <c:overlay val="0"/>
        </c:title>
        <c:numFmt formatCode="General" sourceLinked="1"/>
        <c:majorTickMark val="out"/>
        <c:minorTickMark val="none"/>
        <c:tickLblPos val="nextTo"/>
        <c:txPr>
          <a:bodyPr/>
          <a:lstStyle/>
          <a:p>
            <a:pPr>
              <a:defRPr sz="1800"/>
            </a:pPr>
            <a:endParaRPr lang="en-US"/>
          </a:p>
        </c:txPr>
        <c:crossAx val="180286493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marker>
            <c:symbol val="none"/>
          </c:marker>
          <c:xVal>
            <c:numRef>
              <c:f>Sheet1!$A$2:$A$321</c:f>
              <c:numCache>
                <c:formatCode>General</c:formatCode>
                <c:ptCount val="3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numCache>
            </c:numRef>
          </c:xVal>
          <c:yVal>
            <c:numRef>
              <c:f>Sheet1!$B$2:$B$321</c:f>
              <c:numCache>
                <c:formatCode>General</c:formatCode>
                <c:ptCount val="320"/>
                <c:pt idx="0">
                  <c:v>0.0</c:v>
                </c:pt>
                <c:pt idx="1">
                  <c:v>0.0</c:v>
                </c:pt>
                <c:pt idx="2">
                  <c:v>0.0</c:v>
                </c:pt>
                <c:pt idx="3">
                  <c:v>0.0</c:v>
                </c:pt>
                <c:pt idx="4">
                  <c:v>1.0</c:v>
                </c:pt>
                <c:pt idx="5">
                  <c:v>1.0</c:v>
                </c:pt>
                <c:pt idx="6">
                  <c:v>1.0</c:v>
                </c:pt>
                <c:pt idx="7">
                  <c:v>1.0</c:v>
                </c:pt>
                <c:pt idx="8">
                  <c:v>1.0</c:v>
                </c:pt>
                <c:pt idx="9">
                  <c:v>1.0</c:v>
                </c:pt>
                <c:pt idx="10">
                  <c:v>1.0</c:v>
                </c:pt>
                <c:pt idx="11">
                  <c:v>1.0</c:v>
                </c:pt>
                <c:pt idx="12">
                  <c:v>2.0</c:v>
                </c:pt>
                <c:pt idx="13">
                  <c:v>2.0</c:v>
                </c:pt>
                <c:pt idx="14">
                  <c:v>2.0</c:v>
                </c:pt>
                <c:pt idx="15">
                  <c:v>2.0</c:v>
                </c:pt>
                <c:pt idx="16">
                  <c:v>2.0</c:v>
                </c:pt>
                <c:pt idx="17">
                  <c:v>2.0</c:v>
                </c:pt>
                <c:pt idx="18">
                  <c:v>2.0</c:v>
                </c:pt>
                <c:pt idx="19">
                  <c:v>2.0</c:v>
                </c:pt>
                <c:pt idx="20">
                  <c:v>3.0</c:v>
                </c:pt>
                <c:pt idx="21">
                  <c:v>4.0</c:v>
                </c:pt>
                <c:pt idx="22">
                  <c:v>4.0</c:v>
                </c:pt>
                <c:pt idx="23">
                  <c:v>4.0</c:v>
                </c:pt>
                <c:pt idx="24">
                  <c:v>4.0</c:v>
                </c:pt>
                <c:pt idx="25">
                  <c:v>4.0</c:v>
                </c:pt>
                <c:pt idx="26">
                  <c:v>4.0</c:v>
                </c:pt>
                <c:pt idx="27">
                  <c:v>4.0</c:v>
                </c:pt>
                <c:pt idx="28">
                  <c:v>4.0</c:v>
                </c:pt>
                <c:pt idx="29">
                  <c:v>4.0</c:v>
                </c:pt>
                <c:pt idx="30">
                  <c:v>4.0</c:v>
                </c:pt>
                <c:pt idx="31">
                  <c:v>4.0</c:v>
                </c:pt>
                <c:pt idx="32">
                  <c:v>4.0</c:v>
                </c:pt>
                <c:pt idx="33">
                  <c:v>4.0</c:v>
                </c:pt>
                <c:pt idx="34">
                  <c:v>4.0</c:v>
                </c:pt>
                <c:pt idx="35">
                  <c:v>5.0</c:v>
                </c:pt>
                <c:pt idx="36">
                  <c:v>5.0</c:v>
                </c:pt>
                <c:pt idx="37">
                  <c:v>5.0</c:v>
                </c:pt>
                <c:pt idx="38">
                  <c:v>5.0</c:v>
                </c:pt>
                <c:pt idx="39">
                  <c:v>5.0</c:v>
                </c:pt>
                <c:pt idx="40">
                  <c:v>6.0</c:v>
                </c:pt>
                <c:pt idx="41">
                  <c:v>6.0</c:v>
                </c:pt>
                <c:pt idx="42">
                  <c:v>6.0</c:v>
                </c:pt>
                <c:pt idx="43">
                  <c:v>7.0</c:v>
                </c:pt>
                <c:pt idx="44">
                  <c:v>7.0</c:v>
                </c:pt>
                <c:pt idx="45">
                  <c:v>7.0</c:v>
                </c:pt>
                <c:pt idx="46">
                  <c:v>7.0</c:v>
                </c:pt>
                <c:pt idx="47">
                  <c:v>7.0</c:v>
                </c:pt>
                <c:pt idx="48">
                  <c:v>7.0</c:v>
                </c:pt>
                <c:pt idx="49">
                  <c:v>7.0</c:v>
                </c:pt>
                <c:pt idx="50">
                  <c:v>7.0</c:v>
                </c:pt>
                <c:pt idx="51">
                  <c:v>8.0</c:v>
                </c:pt>
                <c:pt idx="52">
                  <c:v>8.0</c:v>
                </c:pt>
                <c:pt idx="53">
                  <c:v>8.0</c:v>
                </c:pt>
                <c:pt idx="54">
                  <c:v>8.0</c:v>
                </c:pt>
                <c:pt idx="55">
                  <c:v>8.0</c:v>
                </c:pt>
                <c:pt idx="56">
                  <c:v>8.0</c:v>
                </c:pt>
                <c:pt idx="57">
                  <c:v>8.0</c:v>
                </c:pt>
                <c:pt idx="58">
                  <c:v>8.0</c:v>
                </c:pt>
                <c:pt idx="59">
                  <c:v>8.0</c:v>
                </c:pt>
                <c:pt idx="60">
                  <c:v>8.0</c:v>
                </c:pt>
                <c:pt idx="61">
                  <c:v>8.0</c:v>
                </c:pt>
                <c:pt idx="62">
                  <c:v>8.0</c:v>
                </c:pt>
                <c:pt idx="63">
                  <c:v>8.0</c:v>
                </c:pt>
                <c:pt idx="64">
                  <c:v>8.0</c:v>
                </c:pt>
                <c:pt idx="65">
                  <c:v>8.0</c:v>
                </c:pt>
                <c:pt idx="66">
                  <c:v>8.0</c:v>
                </c:pt>
                <c:pt idx="67">
                  <c:v>8.0</c:v>
                </c:pt>
                <c:pt idx="68">
                  <c:v>8.0</c:v>
                </c:pt>
                <c:pt idx="69">
                  <c:v>8.0</c:v>
                </c:pt>
                <c:pt idx="70">
                  <c:v>8.0</c:v>
                </c:pt>
                <c:pt idx="71">
                  <c:v>8.0</c:v>
                </c:pt>
                <c:pt idx="72">
                  <c:v>8.0</c:v>
                </c:pt>
                <c:pt idx="73">
                  <c:v>8.0</c:v>
                </c:pt>
                <c:pt idx="74">
                  <c:v>9.0</c:v>
                </c:pt>
                <c:pt idx="75">
                  <c:v>9.0</c:v>
                </c:pt>
                <c:pt idx="76">
                  <c:v>9.0</c:v>
                </c:pt>
                <c:pt idx="77">
                  <c:v>9.0</c:v>
                </c:pt>
                <c:pt idx="78">
                  <c:v>9.0</c:v>
                </c:pt>
                <c:pt idx="79">
                  <c:v>9.0</c:v>
                </c:pt>
                <c:pt idx="80">
                  <c:v>9.0</c:v>
                </c:pt>
                <c:pt idx="81">
                  <c:v>9.0</c:v>
                </c:pt>
                <c:pt idx="82">
                  <c:v>9.0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11.0</c:v>
                </c:pt>
                <c:pt idx="96">
                  <c:v>12.0</c:v>
                </c:pt>
                <c:pt idx="97">
                  <c:v>13.0</c:v>
                </c:pt>
                <c:pt idx="98">
                  <c:v>14.0</c:v>
                </c:pt>
                <c:pt idx="99">
                  <c:v>15.0</c:v>
                </c:pt>
                <c:pt idx="100">
                  <c:v>16.0</c:v>
                </c:pt>
                <c:pt idx="101">
                  <c:v>16.0</c:v>
                </c:pt>
                <c:pt idx="102">
                  <c:v>16.0</c:v>
                </c:pt>
                <c:pt idx="103">
                  <c:v>16.0</c:v>
                </c:pt>
                <c:pt idx="104">
                  <c:v>16.0</c:v>
                </c:pt>
                <c:pt idx="105">
                  <c:v>16.0</c:v>
                </c:pt>
                <c:pt idx="106">
                  <c:v>16.0</c:v>
                </c:pt>
                <c:pt idx="107">
                  <c:v>16.0</c:v>
                </c:pt>
                <c:pt idx="108">
                  <c:v>16.0</c:v>
                </c:pt>
                <c:pt idx="109">
                  <c:v>16.0</c:v>
                </c:pt>
                <c:pt idx="110">
                  <c:v>16.0</c:v>
                </c:pt>
                <c:pt idx="111">
                  <c:v>16.0</c:v>
                </c:pt>
                <c:pt idx="112">
                  <c:v>16.0</c:v>
                </c:pt>
                <c:pt idx="113">
                  <c:v>16.0</c:v>
                </c:pt>
                <c:pt idx="114">
                  <c:v>17.0</c:v>
                </c:pt>
                <c:pt idx="115">
                  <c:v>18.0</c:v>
                </c:pt>
                <c:pt idx="116">
                  <c:v>18.0</c:v>
                </c:pt>
                <c:pt idx="117">
                  <c:v>18.0</c:v>
                </c:pt>
                <c:pt idx="118">
                  <c:v>18.0</c:v>
                </c:pt>
                <c:pt idx="119">
                  <c:v>18.0</c:v>
                </c:pt>
                <c:pt idx="120">
                  <c:v>19.0</c:v>
                </c:pt>
                <c:pt idx="121">
                  <c:v>19.0</c:v>
                </c:pt>
                <c:pt idx="122">
                  <c:v>19.0</c:v>
                </c:pt>
                <c:pt idx="123">
                  <c:v>19.0</c:v>
                </c:pt>
                <c:pt idx="124">
                  <c:v>20.0</c:v>
                </c:pt>
                <c:pt idx="125">
                  <c:v>21.0</c:v>
                </c:pt>
                <c:pt idx="126">
                  <c:v>21.0</c:v>
                </c:pt>
                <c:pt idx="127">
                  <c:v>21.0</c:v>
                </c:pt>
                <c:pt idx="128">
                  <c:v>21.0</c:v>
                </c:pt>
                <c:pt idx="129">
                  <c:v>21.0</c:v>
                </c:pt>
                <c:pt idx="130">
                  <c:v>21.0</c:v>
                </c:pt>
                <c:pt idx="131">
                  <c:v>22.0</c:v>
                </c:pt>
                <c:pt idx="132">
                  <c:v>22.0</c:v>
                </c:pt>
                <c:pt idx="133">
                  <c:v>23.0</c:v>
                </c:pt>
                <c:pt idx="134">
                  <c:v>23.0</c:v>
                </c:pt>
                <c:pt idx="135">
                  <c:v>23.0</c:v>
                </c:pt>
                <c:pt idx="136">
                  <c:v>23.0</c:v>
                </c:pt>
                <c:pt idx="137">
                  <c:v>23.0</c:v>
                </c:pt>
                <c:pt idx="138">
                  <c:v>24.0</c:v>
                </c:pt>
                <c:pt idx="139">
                  <c:v>25.0</c:v>
                </c:pt>
                <c:pt idx="140">
                  <c:v>25.0</c:v>
                </c:pt>
                <c:pt idx="141">
                  <c:v>25.0</c:v>
                </c:pt>
                <c:pt idx="142">
                  <c:v>26.0</c:v>
                </c:pt>
                <c:pt idx="143">
                  <c:v>26.0</c:v>
                </c:pt>
                <c:pt idx="144">
                  <c:v>26.0</c:v>
                </c:pt>
                <c:pt idx="145">
                  <c:v>27.0</c:v>
                </c:pt>
                <c:pt idx="146">
                  <c:v>27.0</c:v>
                </c:pt>
                <c:pt idx="147">
                  <c:v>27.0</c:v>
                </c:pt>
                <c:pt idx="148">
                  <c:v>28.0</c:v>
                </c:pt>
                <c:pt idx="149">
                  <c:v>28.0</c:v>
                </c:pt>
                <c:pt idx="150">
                  <c:v>29.0</c:v>
                </c:pt>
                <c:pt idx="151">
                  <c:v>29.0</c:v>
                </c:pt>
                <c:pt idx="152">
                  <c:v>29.0</c:v>
                </c:pt>
                <c:pt idx="153">
                  <c:v>29.0</c:v>
                </c:pt>
                <c:pt idx="154">
                  <c:v>29.0</c:v>
                </c:pt>
                <c:pt idx="155">
                  <c:v>29.0</c:v>
                </c:pt>
                <c:pt idx="156">
                  <c:v>29.0</c:v>
                </c:pt>
                <c:pt idx="157">
                  <c:v>29.0</c:v>
                </c:pt>
                <c:pt idx="158">
                  <c:v>29.0</c:v>
                </c:pt>
                <c:pt idx="159">
                  <c:v>29.0</c:v>
                </c:pt>
                <c:pt idx="160">
                  <c:v>29.0</c:v>
                </c:pt>
                <c:pt idx="161">
                  <c:v>29.0</c:v>
                </c:pt>
                <c:pt idx="162">
                  <c:v>29.0</c:v>
                </c:pt>
                <c:pt idx="163">
                  <c:v>29.0</c:v>
                </c:pt>
                <c:pt idx="164">
                  <c:v>29.0</c:v>
                </c:pt>
                <c:pt idx="165">
                  <c:v>30.0</c:v>
                </c:pt>
                <c:pt idx="166">
                  <c:v>30.0</c:v>
                </c:pt>
                <c:pt idx="167">
                  <c:v>30.0</c:v>
                </c:pt>
                <c:pt idx="168">
                  <c:v>30.0</c:v>
                </c:pt>
                <c:pt idx="169">
                  <c:v>30.0</c:v>
                </c:pt>
                <c:pt idx="170">
                  <c:v>30.0</c:v>
                </c:pt>
                <c:pt idx="171">
                  <c:v>30.0</c:v>
                </c:pt>
                <c:pt idx="172">
                  <c:v>30.0</c:v>
                </c:pt>
                <c:pt idx="173">
                  <c:v>30.0</c:v>
                </c:pt>
                <c:pt idx="174">
                  <c:v>31.0</c:v>
                </c:pt>
                <c:pt idx="175">
                  <c:v>31.0</c:v>
                </c:pt>
                <c:pt idx="176">
                  <c:v>31.0</c:v>
                </c:pt>
                <c:pt idx="177">
                  <c:v>31.0</c:v>
                </c:pt>
                <c:pt idx="178">
                  <c:v>32.0</c:v>
                </c:pt>
                <c:pt idx="179">
                  <c:v>32.0</c:v>
                </c:pt>
                <c:pt idx="180">
                  <c:v>32.0</c:v>
                </c:pt>
                <c:pt idx="181">
                  <c:v>32.0</c:v>
                </c:pt>
                <c:pt idx="182">
                  <c:v>32.0</c:v>
                </c:pt>
                <c:pt idx="183">
                  <c:v>32.0</c:v>
                </c:pt>
                <c:pt idx="184">
                  <c:v>32.0</c:v>
                </c:pt>
                <c:pt idx="185">
                  <c:v>32.0</c:v>
                </c:pt>
                <c:pt idx="186">
                  <c:v>33.0</c:v>
                </c:pt>
                <c:pt idx="187">
                  <c:v>34.0</c:v>
                </c:pt>
                <c:pt idx="188">
                  <c:v>35.0</c:v>
                </c:pt>
                <c:pt idx="189">
                  <c:v>36.0</c:v>
                </c:pt>
                <c:pt idx="190">
                  <c:v>36.0</c:v>
                </c:pt>
                <c:pt idx="191">
                  <c:v>36.0</c:v>
                </c:pt>
                <c:pt idx="192">
                  <c:v>36.0</c:v>
                </c:pt>
                <c:pt idx="193">
                  <c:v>36.0</c:v>
                </c:pt>
                <c:pt idx="194">
                  <c:v>36.0</c:v>
                </c:pt>
                <c:pt idx="195">
                  <c:v>37.0</c:v>
                </c:pt>
                <c:pt idx="196">
                  <c:v>37.0</c:v>
                </c:pt>
                <c:pt idx="197">
                  <c:v>38.0</c:v>
                </c:pt>
                <c:pt idx="198">
                  <c:v>38.0</c:v>
                </c:pt>
                <c:pt idx="199">
                  <c:v>39.0</c:v>
                </c:pt>
                <c:pt idx="200">
                  <c:v>39.0</c:v>
                </c:pt>
                <c:pt idx="201">
                  <c:v>39.0</c:v>
                </c:pt>
                <c:pt idx="202">
                  <c:v>39.0</c:v>
                </c:pt>
                <c:pt idx="203">
                  <c:v>39.0</c:v>
                </c:pt>
                <c:pt idx="204">
                  <c:v>39.0</c:v>
                </c:pt>
                <c:pt idx="205">
                  <c:v>39.0</c:v>
                </c:pt>
                <c:pt idx="206">
                  <c:v>39.0</c:v>
                </c:pt>
                <c:pt idx="207">
                  <c:v>39.0</c:v>
                </c:pt>
                <c:pt idx="208">
                  <c:v>40.0</c:v>
                </c:pt>
                <c:pt idx="209">
                  <c:v>41.0</c:v>
                </c:pt>
                <c:pt idx="210">
                  <c:v>41.0</c:v>
                </c:pt>
                <c:pt idx="211">
                  <c:v>41.0</c:v>
                </c:pt>
                <c:pt idx="212">
                  <c:v>41.0</c:v>
                </c:pt>
                <c:pt idx="213">
                  <c:v>41.0</c:v>
                </c:pt>
                <c:pt idx="214">
                  <c:v>42.0</c:v>
                </c:pt>
                <c:pt idx="215">
                  <c:v>43.0</c:v>
                </c:pt>
                <c:pt idx="216">
                  <c:v>43.0</c:v>
                </c:pt>
                <c:pt idx="217">
                  <c:v>43.0</c:v>
                </c:pt>
                <c:pt idx="218">
                  <c:v>44.0</c:v>
                </c:pt>
                <c:pt idx="219">
                  <c:v>44.0</c:v>
                </c:pt>
                <c:pt idx="220">
                  <c:v>45.0</c:v>
                </c:pt>
                <c:pt idx="221">
                  <c:v>45.0</c:v>
                </c:pt>
                <c:pt idx="222">
                  <c:v>45.0</c:v>
                </c:pt>
                <c:pt idx="223">
                  <c:v>45.0</c:v>
                </c:pt>
                <c:pt idx="224">
                  <c:v>45.0</c:v>
                </c:pt>
                <c:pt idx="225">
                  <c:v>45.0</c:v>
                </c:pt>
                <c:pt idx="226">
                  <c:v>45.0</c:v>
                </c:pt>
                <c:pt idx="227">
                  <c:v>45.0</c:v>
                </c:pt>
                <c:pt idx="228">
                  <c:v>45.0</c:v>
                </c:pt>
                <c:pt idx="229">
                  <c:v>45.0</c:v>
                </c:pt>
                <c:pt idx="230">
                  <c:v>45.0</c:v>
                </c:pt>
                <c:pt idx="231">
                  <c:v>45.0</c:v>
                </c:pt>
                <c:pt idx="232">
                  <c:v>46.0</c:v>
                </c:pt>
                <c:pt idx="233">
                  <c:v>46.0</c:v>
                </c:pt>
                <c:pt idx="234">
                  <c:v>46.0</c:v>
                </c:pt>
                <c:pt idx="235">
                  <c:v>46.0</c:v>
                </c:pt>
                <c:pt idx="236">
                  <c:v>46.0</c:v>
                </c:pt>
                <c:pt idx="237">
                  <c:v>46.0</c:v>
                </c:pt>
                <c:pt idx="238">
                  <c:v>46.0</c:v>
                </c:pt>
                <c:pt idx="239">
                  <c:v>46.0</c:v>
                </c:pt>
                <c:pt idx="240">
                  <c:v>46.0</c:v>
                </c:pt>
                <c:pt idx="241">
                  <c:v>46.0</c:v>
                </c:pt>
                <c:pt idx="242">
                  <c:v>46.0</c:v>
                </c:pt>
                <c:pt idx="243">
                  <c:v>46.0</c:v>
                </c:pt>
                <c:pt idx="244">
                  <c:v>46.0</c:v>
                </c:pt>
                <c:pt idx="245">
                  <c:v>46.0</c:v>
                </c:pt>
                <c:pt idx="246">
                  <c:v>46.0</c:v>
                </c:pt>
                <c:pt idx="247">
                  <c:v>47.0</c:v>
                </c:pt>
                <c:pt idx="248">
                  <c:v>47.0</c:v>
                </c:pt>
                <c:pt idx="249">
                  <c:v>48.0</c:v>
                </c:pt>
                <c:pt idx="250">
                  <c:v>49.0</c:v>
                </c:pt>
                <c:pt idx="251">
                  <c:v>49.0</c:v>
                </c:pt>
                <c:pt idx="252">
                  <c:v>49.0</c:v>
                </c:pt>
                <c:pt idx="253">
                  <c:v>49.0</c:v>
                </c:pt>
                <c:pt idx="254">
                  <c:v>49.0</c:v>
                </c:pt>
                <c:pt idx="255">
                  <c:v>49.0</c:v>
                </c:pt>
                <c:pt idx="256">
                  <c:v>49.0</c:v>
                </c:pt>
                <c:pt idx="257">
                  <c:v>49.0</c:v>
                </c:pt>
                <c:pt idx="258">
                  <c:v>49.0</c:v>
                </c:pt>
                <c:pt idx="259">
                  <c:v>49.0</c:v>
                </c:pt>
                <c:pt idx="260">
                  <c:v>49.0</c:v>
                </c:pt>
                <c:pt idx="261">
                  <c:v>49.0</c:v>
                </c:pt>
                <c:pt idx="262">
                  <c:v>49.0</c:v>
                </c:pt>
                <c:pt idx="263">
                  <c:v>49.0</c:v>
                </c:pt>
                <c:pt idx="264">
                  <c:v>49.0</c:v>
                </c:pt>
                <c:pt idx="265">
                  <c:v>49.0</c:v>
                </c:pt>
                <c:pt idx="266">
                  <c:v>49.0</c:v>
                </c:pt>
                <c:pt idx="267">
                  <c:v>49.0</c:v>
                </c:pt>
                <c:pt idx="268">
                  <c:v>49.0</c:v>
                </c:pt>
                <c:pt idx="269">
                  <c:v>49.0</c:v>
                </c:pt>
                <c:pt idx="270">
                  <c:v>50.0</c:v>
                </c:pt>
                <c:pt idx="271">
                  <c:v>51.0</c:v>
                </c:pt>
                <c:pt idx="272">
                  <c:v>51.0</c:v>
                </c:pt>
                <c:pt idx="273">
                  <c:v>51.0</c:v>
                </c:pt>
                <c:pt idx="274">
                  <c:v>51.0</c:v>
                </c:pt>
                <c:pt idx="275">
                  <c:v>51.0</c:v>
                </c:pt>
                <c:pt idx="276">
                  <c:v>51.0</c:v>
                </c:pt>
                <c:pt idx="277">
                  <c:v>51.0</c:v>
                </c:pt>
                <c:pt idx="278">
                  <c:v>51.0</c:v>
                </c:pt>
                <c:pt idx="279">
                  <c:v>51.0</c:v>
                </c:pt>
                <c:pt idx="280">
                  <c:v>51.0</c:v>
                </c:pt>
                <c:pt idx="281">
                  <c:v>51.0</c:v>
                </c:pt>
                <c:pt idx="282">
                  <c:v>51.0</c:v>
                </c:pt>
                <c:pt idx="283">
                  <c:v>51.0</c:v>
                </c:pt>
                <c:pt idx="284">
                  <c:v>51.0</c:v>
                </c:pt>
                <c:pt idx="285">
                  <c:v>51.0</c:v>
                </c:pt>
                <c:pt idx="286">
                  <c:v>51.0</c:v>
                </c:pt>
                <c:pt idx="287">
                  <c:v>51.0</c:v>
                </c:pt>
                <c:pt idx="288">
                  <c:v>51.0</c:v>
                </c:pt>
                <c:pt idx="289">
                  <c:v>51.0</c:v>
                </c:pt>
                <c:pt idx="290">
                  <c:v>51.0</c:v>
                </c:pt>
                <c:pt idx="291">
                  <c:v>51.0</c:v>
                </c:pt>
                <c:pt idx="292">
                  <c:v>51.0</c:v>
                </c:pt>
                <c:pt idx="293">
                  <c:v>51.0</c:v>
                </c:pt>
                <c:pt idx="294">
                  <c:v>51.0</c:v>
                </c:pt>
                <c:pt idx="295">
                  <c:v>51.0</c:v>
                </c:pt>
                <c:pt idx="296">
                  <c:v>51.0</c:v>
                </c:pt>
                <c:pt idx="297">
                  <c:v>51.0</c:v>
                </c:pt>
                <c:pt idx="298">
                  <c:v>51.0</c:v>
                </c:pt>
                <c:pt idx="299">
                  <c:v>51.0</c:v>
                </c:pt>
                <c:pt idx="300">
                  <c:v>51.0</c:v>
                </c:pt>
                <c:pt idx="301">
                  <c:v>51.0</c:v>
                </c:pt>
                <c:pt idx="302">
                  <c:v>51.0</c:v>
                </c:pt>
                <c:pt idx="303">
                  <c:v>51.0</c:v>
                </c:pt>
                <c:pt idx="304">
                  <c:v>51.0</c:v>
                </c:pt>
                <c:pt idx="305">
                  <c:v>51.0</c:v>
                </c:pt>
                <c:pt idx="306">
                  <c:v>51.0</c:v>
                </c:pt>
                <c:pt idx="307">
                  <c:v>51.0</c:v>
                </c:pt>
                <c:pt idx="308">
                  <c:v>51.0</c:v>
                </c:pt>
                <c:pt idx="309">
                  <c:v>51.0</c:v>
                </c:pt>
                <c:pt idx="310">
                  <c:v>51.0</c:v>
                </c:pt>
                <c:pt idx="311">
                  <c:v>51.0</c:v>
                </c:pt>
                <c:pt idx="312">
                  <c:v>51.0</c:v>
                </c:pt>
                <c:pt idx="313">
                  <c:v>51.0</c:v>
                </c:pt>
                <c:pt idx="314">
                  <c:v>51.0</c:v>
                </c:pt>
                <c:pt idx="315">
                  <c:v>51.0</c:v>
                </c:pt>
                <c:pt idx="316">
                  <c:v>51.0</c:v>
                </c:pt>
                <c:pt idx="317">
                  <c:v>51.0</c:v>
                </c:pt>
                <c:pt idx="318">
                  <c:v>51.0</c:v>
                </c:pt>
                <c:pt idx="319">
                  <c:v>51.0</c:v>
                </c:pt>
              </c:numCache>
            </c:numRef>
          </c:yVal>
          <c:smooth val="0"/>
        </c:ser>
        <c:dLbls>
          <c:showLegendKey val="0"/>
          <c:showVal val="0"/>
          <c:showCatName val="0"/>
          <c:showSerName val="0"/>
          <c:showPercent val="0"/>
          <c:showBubbleSize val="0"/>
        </c:dLbls>
        <c:axId val="1802900424"/>
        <c:axId val="1802906024"/>
      </c:scatterChart>
      <c:valAx>
        <c:axId val="1802900424"/>
        <c:scaling>
          <c:orientation val="minMax"/>
          <c:max val="320.0"/>
          <c:min val="0.0"/>
        </c:scaling>
        <c:delete val="0"/>
        <c:axPos val="b"/>
        <c:title>
          <c:tx>
            <c:rich>
              <a:bodyPr/>
              <a:lstStyle/>
              <a:p>
                <a:pPr>
                  <a:defRPr sz="1800"/>
                </a:pPr>
                <a:r>
                  <a:rPr lang="en-US" sz="1800"/>
                  <a:t>Number of procedures carried out</a:t>
                </a:r>
              </a:p>
            </c:rich>
          </c:tx>
          <c:layout/>
          <c:overlay val="0"/>
        </c:title>
        <c:numFmt formatCode="General" sourceLinked="1"/>
        <c:majorTickMark val="out"/>
        <c:minorTickMark val="none"/>
        <c:tickLblPos val="nextTo"/>
        <c:txPr>
          <a:bodyPr/>
          <a:lstStyle/>
          <a:p>
            <a:pPr>
              <a:defRPr sz="1800"/>
            </a:pPr>
            <a:endParaRPr lang="en-US"/>
          </a:p>
        </c:txPr>
        <c:crossAx val="1802906024"/>
        <c:crosses val="autoZero"/>
        <c:crossBetween val="midCat"/>
      </c:valAx>
      <c:valAx>
        <c:axId val="1802906024"/>
        <c:scaling>
          <c:orientation val="minMax"/>
          <c:max val="60.0"/>
        </c:scaling>
        <c:delete val="0"/>
        <c:axPos val="l"/>
        <c:majorGridlines/>
        <c:title>
          <c:tx>
            <c:rich>
              <a:bodyPr rot="-5400000" vert="horz"/>
              <a:lstStyle/>
              <a:p>
                <a:pPr>
                  <a:defRPr sz="1800"/>
                </a:pPr>
                <a:r>
                  <a:rPr lang="en-US" sz="1800" dirty="0"/>
                  <a:t>Number of </a:t>
                </a:r>
                <a:r>
                  <a:rPr lang="en-US" sz="1800" dirty="0" smtClean="0"/>
                  <a:t>early deaths</a:t>
                </a:r>
                <a:endParaRPr lang="en-US" sz="1800" dirty="0"/>
              </a:p>
            </c:rich>
          </c:tx>
          <c:layout/>
          <c:overlay val="0"/>
        </c:title>
        <c:numFmt formatCode="General" sourceLinked="1"/>
        <c:majorTickMark val="out"/>
        <c:minorTickMark val="none"/>
        <c:tickLblPos val="nextTo"/>
        <c:txPr>
          <a:bodyPr/>
          <a:lstStyle/>
          <a:p>
            <a:pPr>
              <a:defRPr sz="1800"/>
            </a:pPr>
            <a:endParaRPr lang="en-US"/>
          </a:p>
        </c:txPr>
        <c:crossAx val="1802900424"/>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Progress</c:v>
          </c:tx>
          <c:spPr>
            <a:ln w="47625">
              <a:noFill/>
            </a:ln>
          </c:spPr>
          <c:xVal>
            <c:numRef>
              <c:f>Sheet1!$D$3:$D$23</c:f>
              <c:numCache>
                <c:formatCode>General</c:formatCode>
                <c:ptCount val="21"/>
                <c:pt idx="0">
                  <c:v>5.0</c:v>
                </c:pt>
                <c:pt idx="1">
                  <c:v>4.0</c:v>
                </c:pt>
                <c:pt idx="2">
                  <c:v>1.0</c:v>
                </c:pt>
                <c:pt idx="3">
                  <c:v>6.0</c:v>
                </c:pt>
                <c:pt idx="4">
                  <c:v>11.0</c:v>
                </c:pt>
                <c:pt idx="5">
                  <c:v>7.0</c:v>
                </c:pt>
                <c:pt idx="6">
                  <c:v>2.0</c:v>
                </c:pt>
                <c:pt idx="7">
                  <c:v>1.0</c:v>
                </c:pt>
                <c:pt idx="8">
                  <c:v>10.0</c:v>
                </c:pt>
                <c:pt idx="9">
                  <c:v>0.0</c:v>
                </c:pt>
                <c:pt idx="10">
                  <c:v>7.0</c:v>
                </c:pt>
                <c:pt idx="11">
                  <c:v>3.0</c:v>
                </c:pt>
                <c:pt idx="12">
                  <c:v>8.0</c:v>
                </c:pt>
                <c:pt idx="13">
                  <c:v>5.0</c:v>
                </c:pt>
                <c:pt idx="14">
                  <c:v>3.0</c:v>
                </c:pt>
                <c:pt idx="15">
                  <c:v>5.0</c:v>
                </c:pt>
                <c:pt idx="16">
                  <c:v>0.0</c:v>
                </c:pt>
                <c:pt idx="17">
                  <c:v>3.0</c:v>
                </c:pt>
                <c:pt idx="18">
                  <c:v>1.0</c:v>
                </c:pt>
                <c:pt idx="19">
                  <c:v>5.0</c:v>
                </c:pt>
                <c:pt idx="20">
                  <c:v>2.0</c:v>
                </c:pt>
              </c:numCache>
            </c:numRef>
          </c:xVal>
          <c:yVal>
            <c:numRef>
              <c:f>Sheet1!$C$3:$C$23</c:f>
              <c:numCache>
                <c:formatCode>General</c:formatCode>
                <c:ptCount val="21"/>
                <c:pt idx="0">
                  <c:v>1.0</c:v>
                </c:pt>
                <c:pt idx="1">
                  <c:v>2.0</c:v>
                </c:pt>
                <c:pt idx="2">
                  <c:v>4.0</c:v>
                </c:pt>
                <c:pt idx="3">
                  <c:v>3.0</c:v>
                </c:pt>
                <c:pt idx="4">
                  <c:v>1.0</c:v>
                </c:pt>
                <c:pt idx="5">
                  <c:v>4.0</c:v>
                </c:pt>
                <c:pt idx="6">
                  <c:v>1.0</c:v>
                </c:pt>
                <c:pt idx="7">
                  <c:v>1.0</c:v>
                </c:pt>
                <c:pt idx="8">
                  <c:v>2.0</c:v>
                </c:pt>
                <c:pt idx="9">
                  <c:v>1.0</c:v>
                </c:pt>
                <c:pt idx="10">
                  <c:v>1.0</c:v>
                </c:pt>
                <c:pt idx="11">
                  <c:v>3.0</c:v>
                </c:pt>
                <c:pt idx="12">
                  <c:v>3.0</c:v>
                </c:pt>
                <c:pt idx="13">
                  <c:v>1.0</c:v>
                </c:pt>
                <c:pt idx="14">
                  <c:v>2.0</c:v>
                </c:pt>
                <c:pt idx="15">
                  <c:v>4.0</c:v>
                </c:pt>
                <c:pt idx="16">
                  <c:v>1.0</c:v>
                </c:pt>
                <c:pt idx="17">
                  <c:v>2.0</c:v>
                </c:pt>
                <c:pt idx="18">
                  <c:v>3.0</c:v>
                </c:pt>
                <c:pt idx="19">
                  <c:v>3.0</c:v>
                </c:pt>
                <c:pt idx="20">
                  <c:v>4.0</c:v>
                </c:pt>
              </c:numCache>
            </c:numRef>
          </c:yVal>
          <c:smooth val="0"/>
        </c:ser>
        <c:dLbls>
          <c:showLegendKey val="0"/>
          <c:showVal val="0"/>
          <c:showCatName val="0"/>
          <c:showSerName val="0"/>
          <c:showPercent val="0"/>
          <c:showBubbleSize val="0"/>
        </c:dLbls>
        <c:axId val="-1974498712"/>
        <c:axId val="-1974492824"/>
      </c:scatterChart>
      <c:valAx>
        <c:axId val="-1974498712"/>
        <c:scaling>
          <c:orientation val="minMax"/>
        </c:scaling>
        <c:delete val="0"/>
        <c:axPos val="b"/>
        <c:title>
          <c:tx>
            <c:rich>
              <a:bodyPr/>
              <a:lstStyle/>
              <a:p>
                <a:pPr>
                  <a:defRPr/>
                </a:pPr>
                <a:r>
                  <a:rPr lang="en-US"/>
                  <a:t>Number of teachers attending training</a:t>
                </a:r>
                <a:r>
                  <a:rPr lang="en-US" baseline="0"/>
                  <a:t> event</a:t>
                </a:r>
                <a:endParaRPr lang="en-US"/>
              </a:p>
            </c:rich>
          </c:tx>
          <c:layout/>
          <c:overlay val="0"/>
        </c:title>
        <c:numFmt formatCode="General" sourceLinked="1"/>
        <c:majorTickMark val="out"/>
        <c:minorTickMark val="none"/>
        <c:tickLblPos val="nextTo"/>
        <c:crossAx val="-1974492824"/>
        <c:crosses val="autoZero"/>
        <c:crossBetween val="midCat"/>
      </c:valAx>
      <c:valAx>
        <c:axId val="-1974492824"/>
        <c:scaling>
          <c:orientation val="minMax"/>
          <c:max val="4.0"/>
        </c:scaling>
        <c:delete val="0"/>
        <c:axPos val="l"/>
        <c:title>
          <c:tx>
            <c:rich>
              <a:bodyPr rot="-5400000" vert="horz"/>
              <a:lstStyle/>
              <a:p>
                <a:pPr>
                  <a:defRPr/>
                </a:pPr>
                <a:r>
                  <a:rPr lang="en-US"/>
                  <a:t>Progress of TLC</a:t>
                </a:r>
              </a:p>
            </c:rich>
          </c:tx>
          <c:layout/>
          <c:overlay val="0"/>
        </c:title>
        <c:numFmt formatCode="General" sourceLinked="1"/>
        <c:majorTickMark val="out"/>
        <c:minorTickMark val="none"/>
        <c:tickLblPos val="nextTo"/>
        <c:crossAx val="-1974498712"/>
        <c:crosses val="autoZero"/>
        <c:crossBetween val="midCat"/>
        <c:majorUnit val="1.0"/>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12800" y="6343651"/>
            <a:ext cx="75184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tabLst>
                <a:tab pos="2960688" algn="l"/>
                <a:tab pos="6100763" algn="l"/>
              </a:tabLst>
            </a:pPr>
            <a:r>
              <a:rPr lang="en-GB" sz="1000" dirty="0">
                <a:latin typeface="Times New Roman" charset="0"/>
              </a:rPr>
              <a:t>© </a:t>
            </a:r>
            <a:r>
              <a:rPr lang="en-GB" sz="1000" dirty="0" smtClean="0">
                <a:latin typeface="Times New Roman" charset="0"/>
              </a:rPr>
              <a:t>2014 </a:t>
            </a:r>
            <a:r>
              <a:rPr lang="en-GB" sz="1000" dirty="0">
                <a:latin typeface="Times New Roman" charset="0"/>
              </a:rPr>
              <a:t>Dylan </a:t>
            </a:r>
            <a:r>
              <a:rPr lang="en-GB" sz="1000" dirty="0" smtClean="0">
                <a:latin typeface="Times New Roman" charset="0"/>
              </a:rPr>
              <a:t>Wiliam</a:t>
            </a:r>
            <a:endParaRPr lang="en-GB" sz="1000" dirty="0">
              <a:latin typeface="Times New Roman" charset="0"/>
            </a:endParaRPr>
          </a:p>
        </p:txBody>
      </p:sp>
      <p:sp>
        <p:nvSpPr>
          <p:cNvPr id="2051" name="Rectangle 3"/>
          <p:cNvSpPr>
            <a:spLocks noChangeArrowheads="1"/>
          </p:cNvSpPr>
          <p:nvPr/>
        </p:nvSpPr>
        <p:spPr bwMode="auto">
          <a:xfrm>
            <a:off x="1060452" y="377826"/>
            <a:ext cx="80375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052" name="Rectangle 4"/>
          <p:cNvSpPr>
            <a:spLocks noChangeArrowheads="1"/>
          </p:cNvSpPr>
          <p:nvPr/>
        </p:nvSpPr>
        <p:spPr bwMode="auto">
          <a:xfrm>
            <a:off x="4656140" y="6581775"/>
            <a:ext cx="708025"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fld id="{9211D485-12F2-B442-964B-E824A1BD6F81}" type="slidenum">
              <a:rPr lang="en-GB" sz="1000">
                <a:latin typeface="Times New Roman" charset="0"/>
              </a:rPr>
              <a:pPr defTabSz="950913" eaLnBrk="0" hangingPunct="0"/>
              <a:t>‹#›</a:t>
            </a:fld>
            <a:endParaRPr lang="en-GB" sz="1000">
              <a:latin typeface="Times New Roman" charset="0"/>
            </a:endParaRPr>
          </a:p>
        </p:txBody>
      </p:sp>
    </p:spTree>
    <p:extLst>
      <p:ext uri="{BB962C8B-B14F-4D97-AF65-F5344CB8AC3E}">
        <p14:creationId xmlns:p14="http://schemas.microsoft.com/office/powerpoint/2010/main" val="3537101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6513" y="3257550"/>
            <a:ext cx="7181851" cy="3086100"/>
          </a:xfrm>
          <a:prstGeom prst="rect">
            <a:avLst/>
          </a:prstGeom>
          <a:noFill/>
          <a:ln w="12700">
            <a:noFill/>
            <a:miter lim="800000"/>
            <a:headEnd/>
            <a:tailEnd/>
          </a:ln>
          <a:effectLst/>
        </p:spPr>
        <p:txBody>
          <a:bodyPr vert="horz" wrap="square" lIns="93663" tIns="46038" rIns="93663"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5" name="Rectangle 3"/>
          <p:cNvSpPr>
            <a:spLocks noGrp="1" noRot="1" noChangeAspect="1" noChangeArrowheads="1" noTextEdit="1"/>
          </p:cNvSpPr>
          <p:nvPr>
            <p:ph type="sldImg" idx="2"/>
          </p:nvPr>
        </p:nvSpPr>
        <p:spPr bwMode="auto">
          <a:xfrm>
            <a:off x="2968625" y="598488"/>
            <a:ext cx="3208338" cy="2405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888990054"/>
      </p:ext>
    </p:extLst>
  </p:cSld>
  <p:clrMap bg1="lt1" tx1="dk1" bg2="lt2" tx2="dk2" accent1="accent1" accent2="accent2" accent3="accent3" accent4="accent4" accent5="accent5" accent6="accent6" hlink="hlink" folHlink="folHlink"/>
  <p:hf hdr="0" ftr="0" dt="0"/>
  <p:notesStyle>
    <a:lvl1pPr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476250"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5091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42716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901825"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cap="flat"/>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solidFill>
                  <a:srgbClr val="000000"/>
                </a:solidFill>
                <a:latin typeface="Arial" charset="0"/>
                <a:ea typeface="ＭＳ Ｐゴシック" charset="0"/>
                <a:cs typeface="ＭＳ Ｐゴシック"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p:cNvSpPr>
          <p:nvPr>
            <p:ph type="sldImg"/>
          </p:nvPr>
        </p:nvSpPr>
        <p:spPr>
          <a:xfrm>
            <a:off x="2857500" y="514350"/>
            <a:ext cx="3429000" cy="2571750"/>
          </a:xfrm>
          <a:solidFill>
            <a:srgbClr val="FFFFFF"/>
          </a:solidFill>
          <a:ln/>
        </p:spPr>
      </p:sp>
      <p:sp>
        <p:nvSpPr>
          <p:cNvPr id="3993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p:cNvSpPr>
          <p:nvPr>
            <p:ph type="sldImg"/>
          </p:nvPr>
        </p:nvSpPr>
        <p:spPr>
          <a:xfrm>
            <a:off x="2857500" y="514350"/>
            <a:ext cx="3429000" cy="2571750"/>
          </a:xfrm>
          <a:solidFill>
            <a:srgbClr val="FFFFFF"/>
          </a:solidFill>
          <a:ln/>
        </p:spPr>
      </p:sp>
      <p:sp>
        <p:nvSpPr>
          <p:cNvPr id="4505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p:cNvSpPr>
          <p:nvPr>
            <p:ph type="sldImg"/>
          </p:nvPr>
        </p:nvSpPr>
        <p:spPr>
          <a:xfrm>
            <a:off x="2857500" y="514350"/>
            <a:ext cx="3429000" cy="2571750"/>
          </a:xfrm>
          <a:solidFill>
            <a:srgbClr val="FFFFFF"/>
          </a:solidFill>
          <a:ln/>
        </p:spPr>
      </p:sp>
      <p:sp>
        <p:nvSpPr>
          <p:cNvPr id="59394"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cap="flat"/>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solidFill>
                  <a:srgbClr val="000000"/>
                </a:solidFill>
                <a:latin typeface="Arial" charset="0"/>
                <a:ea typeface="ＭＳ Ｐゴシック" charset="0"/>
                <a:cs typeface="ＭＳ Ｐゴシック"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p:cNvSpPr>
          <p:nvPr>
            <p:ph type="sldImg"/>
          </p:nvPr>
        </p:nvSpPr>
        <p:spPr>
          <a:xfrm>
            <a:off x="3143250" y="400050"/>
            <a:ext cx="2857500" cy="2143125"/>
          </a:xfrm>
          <a:solidFill>
            <a:srgbClr val="FFFFFF"/>
          </a:solidFill>
          <a:ln/>
        </p:spPr>
      </p:sp>
      <p:sp>
        <p:nvSpPr>
          <p:cNvPr id="107522"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3143250" y="400050"/>
            <a:ext cx="2857500" cy="2143125"/>
          </a:xfrm>
          <a:solidFill>
            <a:srgbClr val="FFFFFF"/>
          </a:solidFill>
          <a:ln/>
        </p:spPr>
      </p:sp>
      <p:sp>
        <p:nvSpPr>
          <p:cNvPr id="91138" name="Rectangle 3"/>
          <p:cNvSpPr>
            <a:spLocks noGrp="1" noChangeArrowheads="1"/>
          </p:cNvSpPr>
          <p:nvPr>
            <p:ph type="body" idx="1"/>
          </p:nvPr>
        </p:nvSpPr>
        <p:spPr>
          <a:xfrm>
            <a:off x="711200" y="2686050"/>
            <a:ext cx="7823200" cy="4171950"/>
          </a:xfrm>
          <a:solidFill>
            <a:srgbClr val="FFFFFF"/>
          </a:solidFill>
          <a:ln>
            <a:solidFill>
              <a:srgbClr val="000000"/>
            </a:solidFill>
          </a:ln>
        </p:spPr>
        <p:txBody>
          <a:bodyPr/>
          <a:lstStyle/>
          <a:p>
            <a:endParaRPr lang="en-GB">
              <a:latin typeface="Times New Roman" charset="0"/>
              <a:ea typeface="ＭＳ Ｐゴシック" charset="0"/>
              <a:cs typeface="ＭＳ Ｐゴシック" charset="0"/>
            </a:endParaRPr>
          </a:p>
          <a:p>
            <a:endParaRPr lang="en-GB">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p:cNvSpPr>
          <p:nvPr>
            <p:ph type="sldImg"/>
          </p:nvPr>
        </p:nvSpPr>
        <p:spPr>
          <a:xfrm>
            <a:off x="3143250" y="400050"/>
            <a:ext cx="2857500" cy="2143125"/>
          </a:xfrm>
          <a:solidFill>
            <a:srgbClr val="FFFFFF"/>
          </a:solidFill>
          <a:ln/>
        </p:spPr>
      </p:sp>
      <p:sp>
        <p:nvSpPr>
          <p:cNvPr id="105474"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p:cNvSpPr>
          <p:nvPr>
            <p:ph type="sldImg"/>
          </p:nvPr>
        </p:nvSpPr>
        <p:spPr>
          <a:xfrm>
            <a:off x="3143250" y="400050"/>
            <a:ext cx="2857500" cy="2143125"/>
          </a:xfrm>
          <a:solidFill>
            <a:srgbClr val="FFFFFF"/>
          </a:solidFill>
          <a:ln/>
        </p:spPr>
      </p:sp>
      <p:sp>
        <p:nvSpPr>
          <p:cNvPr id="109570"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p:cNvSpPr>
          <p:nvPr>
            <p:ph type="sldImg"/>
          </p:nvPr>
        </p:nvSpPr>
        <p:spPr>
          <a:xfrm>
            <a:off x="3143250" y="400050"/>
            <a:ext cx="2857500" cy="2143125"/>
          </a:xfrm>
          <a:solidFill>
            <a:srgbClr val="FFFFFF"/>
          </a:solidFill>
          <a:ln/>
        </p:spPr>
      </p:sp>
      <p:sp>
        <p:nvSpPr>
          <p:cNvPr id="109570"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ln cap="flat"/>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1600">
              <a:solidFill>
                <a:srgbClr val="000000"/>
              </a:solidFill>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1945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p:cNvSpPr>
          <p:nvPr>
            <p:ph type="sldImg"/>
          </p:nvPr>
        </p:nvSpPr>
        <p:spPr>
          <a:xfrm>
            <a:off x="2859088" y="514350"/>
            <a:ext cx="3429000" cy="2571750"/>
          </a:xfrm>
          <a:solidFill>
            <a:srgbClr val="FFFFFF"/>
          </a:solidFill>
          <a:ln/>
        </p:spPr>
      </p:sp>
      <p:sp>
        <p:nvSpPr>
          <p:cNvPr id="5837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lIns="93031" tIns="46516" rIns="93031" bIns="465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p:cNvSpPr>
          <p:nvPr>
            <p:ph type="sldImg"/>
          </p:nvPr>
        </p:nvSpPr>
        <p:spPr>
          <a:xfrm>
            <a:off x="2857500" y="514350"/>
            <a:ext cx="3429000" cy="2571750"/>
          </a:xfrm>
          <a:solidFill>
            <a:srgbClr val="FFFFFF"/>
          </a:solidFill>
          <a:ln/>
        </p:spPr>
      </p:sp>
      <p:sp>
        <p:nvSpPr>
          <p:cNvPr id="114690"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p:cNvSpPr>
          <p:nvPr>
            <p:ph type="sldImg"/>
          </p:nvPr>
        </p:nvSpPr>
        <p:spPr>
          <a:solidFill>
            <a:srgbClr val="FFFFFF"/>
          </a:solidFill>
          <a:ln/>
        </p:spPr>
      </p:sp>
      <p:sp>
        <p:nvSpPr>
          <p:cNvPr id="11673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p:cNvSpPr>
          <p:nvPr>
            <p:ph type="sldImg"/>
          </p:nvPr>
        </p:nvSpPr>
        <p:spPr>
          <a:xfrm>
            <a:off x="2857500" y="514350"/>
            <a:ext cx="3429000" cy="2571750"/>
          </a:xfrm>
          <a:solidFill>
            <a:srgbClr val="FFFFFF"/>
          </a:solidFill>
          <a:ln/>
        </p:spPr>
      </p:sp>
      <p:sp>
        <p:nvSpPr>
          <p:cNvPr id="118786"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p:cNvSpPr>
          <p:nvPr>
            <p:ph type="sldImg"/>
          </p:nvPr>
        </p:nvSpPr>
        <p:spPr>
          <a:xfrm>
            <a:off x="2968625" y="598488"/>
            <a:ext cx="3208338" cy="2405062"/>
          </a:xfrm>
          <a:solidFill>
            <a:srgbClr val="FFFFFF"/>
          </a:solidFill>
          <a:ln/>
        </p:spPr>
      </p:sp>
      <p:sp>
        <p:nvSpPr>
          <p:cNvPr id="1208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p:cNvSpPr>
          <p:nvPr>
            <p:ph type="sldImg"/>
          </p:nvPr>
        </p:nvSpPr>
        <p:spPr bwMode="auto">
          <a:xfrm>
            <a:off x="2859088" y="514350"/>
            <a:ext cx="3429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66275" name="Rectangle 3"/>
          <p:cNvSpPr>
            <a:spLocks noGrp="1" noChangeArrowheads="1"/>
          </p:cNvSpPr>
          <p:nvPr>
            <p:ph type="body" idx="1"/>
          </p:nvPr>
        </p:nvSpPr>
        <p:spPr bwMode="auto">
          <a:xfrm>
            <a:off x="914400" y="3257550"/>
            <a:ext cx="73152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3031" tIns="46516" rIns="93031" bIns="46516"/>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p:cNvSpPr>
          <p:nvPr>
            <p:ph type="sldImg"/>
          </p:nvPr>
        </p:nvSpPr>
        <p:spPr>
          <a:xfrm>
            <a:off x="2859088" y="514350"/>
            <a:ext cx="3429000" cy="2571750"/>
          </a:xfrm>
          <a:solidFill>
            <a:srgbClr val="FFFFFF"/>
          </a:solidFill>
          <a:ln/>
        </p:spPr>
      </p:sp>
      <p:sp>
        <p:nvSpPr>
          <p:cNvPr id="122882"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p:cNvSpPr>
          <p:nvPr>
            <p:ph type="sldImg"/>
          </p:nvPr>
        </p:nvSpPr>
        <p:spPr>
          <a:solidFill>
            <a:srgbClr val="FFFFFF"/>
          </a:solidFill>
          <a:ln/>
        </p:spPr>
      </p:sp>
      <p:sp>
        <p:nvSpPr>
          <p:cNvPr id="12697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p:cNvSpPr>
          <p:nvPr>
            <p:ph type="sldImg"/>
          </p:nvPr>
        </p:nvSpPr>
        <p:spPr>
          <a:xfrm>
            <a:off x="2859088" y="514350"/>
            <a:ext cx="3429000" cy="2571750"/>
          </a:xfrm>
          <a:solidFill>
            <a:srgbClr val="FFFFFF"/>
          </a:solidFill>
          <a:ln/>
        </p:spPr>
      </p:sp>
      <p:sp>
        <p:nvSpPr>
          <p:cNvPr id="12493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p:cNvSpPr>
          <p:nvPr>
            <p:ph type="sldImg"/>
          </p:nvPr>
        </p:nvSpPr>
        <p:spPr>
          <a:xfrm>
            <a:off x="2968625" y="598488"/>
            <a:ext cx="3208338" cy="2405062"/>
          </a:xfrm>
          <a:solidFill>
            <a:srgbClr val="FFFFFF"/>
          </a:solidFill>
          <a:ln/>
        </p:spPr>
      </p:sp>
      <p:sp>
        <p:nvSpPr>
          <p:cNvPr id="13209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p:cNvSpPr>
          <p:nvPr>
            <p:ph type="sldImg"/>
          </p:nvPr>
        </p:nvSpPr>
        <p:spPr>
          <a:xfrm>
            <a:off x="2857500" y="514350"/>
            <a:ext cx="3429000" cy="2571750"/>
          </a:xfrm>
          <a:solidFill>
            <a:srgbClr val="FFFFFF"/>
          </a:solidFill>
          <a:ln/>
        </p:spPr>
      </p:sp>
      <p:sp>
        <p:nvSpPr>
          <p:cNvPr id="7170"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p:cNvSpPr>
          <p:nvPr>
            <p:ph type="sldImg"/>
          </p:nvPr>
        </p:nvSpPr>
        <p:spPr>
          <a:solidFill>
            <a:srgbClr val="FFFFFF"/>
          </a:solidFill>
          <a:ln/>
        </p:spPr>
      </p:sp>
      <p:sp>
        <p:nvSpPr>
          <p:cNvPr id="13209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p:cNvSpPr>
          <p:nvPr>
            <p:ph type="sldImg"/>
          </p:nvPr>
        </p:nvSpPr>
        <p:spPr>
          <a:solidFill>
            <a:srgbClr val="FFFFFF"/>
          </a:solidFill>
          <a:ln/>
        </p:spPr>
      </p:sp>
      <p:sp>
        <p:nvSpPr>
          <p:cNvPr id="13414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p:cNvSpPr>
          <p:nvPr>
            <p:ph type="sldImg"/>
          </p:nvPr>
        </p:nvSpPr>
        <p:spPr>
          <a:solidFill>
            <a:srgbClr val="FFFFFF"/>
          </a:solidFill>
          <a:ln/>
        </p:spPr>
      </p:sp>
      <p:sp>
        <p:nvSpPr>
          <p:cNvPr id="13619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p:cNvSpPr>
          <p:nvPr>
            <p:ph type="sldImg"/>
          </p:nvPr>
        </p:nvSpPr>
        <p:spPr>
          <a:xfrm>
            <a:off x="2968625" y="598488"/>
            <a:ext cx="3208338" cy="2405062"/>
          </a:xfrm>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2968625" y="598488"/>
            <a:ext cx="3208338" cy="2405062"/>
          </a:xfrm>
          <a:solidFill>
            <a:srgbClr val="FFFFFF"/>
          </a:solidFill>
          <a:ln/>
        </p:spPr>
      </p:sp>
      <p:sp>
        <p:nvSpPr>
          <p:cNvPr id="563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p:cNvSpPr>
          <p:nvPr>
            <p:ph type="sldImg"/>
          </p:nvPr>
        </p:nvSpPr>
        <p:spPr>
          <a:solidFill>
            <a:srgbClr val="FFFFFF"/>
          </a:solidFill>
          <a:ln/>
        </p:spPr>
      </p:sp>
      <p:sp>
        <p:nvSpPr>
          <p:cNvPr id="13005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598488"/>
            <a:ext cx="3208338" cy="2405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59308322-7604-4047-A2AA-2BA221E8E80B}" type="slidenum">
              <a:rPr lang="en-US" smtClean="0"/>
              <a:pPr/>
              <a:t>103</a:t>
            </a:fld>
            <a:endParaRPr lang="en-US"/>
          </a:p>
        </p:txBody>
      </p:sp>
    </p:spTree>
    <p:extLst>
      <p:ext uri="{BB962C8B-B14F-4D97-AF65-F5344CB8AC3E}">
        <p14:creationId xmlns:p14="http://schemas.microsoft.com/office/powerpoint/2010/main" val="202133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598488"/>
            <a:ext cx="3208338" cy="2405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59308322-7604-4047-A2AA-2BA221E8E80B}" type="slidenum">
              <a:rPr lang="en-US" smtClean="0"/>
              <a:pPr/>
              <a:t>104</a:t>
            </a:fld>
            <a:endParaRPr lang="en-US"/>
          </a:p>
        </p:txBody>
      </p:sp>
    </p:spTree>
    <p:extLst>
      <p:ext uri="{BB962C8B-B14F-4D97-AF65-F5344CB8AC3E}">
        <p14:creationId xmlns:p14="http://schemas.microsoft.com/office/powerpoint/2010/main" val="202133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p:cNvSpPr>
          <p:nvPr>
            <p:ph type="sldImg"/>
          </p:nvPr>
        </p:nvSpPr>
        <p:spPr>
          <a:xfrm>
            <a:off x="2859088" y="514350"/>
            <a:ext cx="3429000" cy="2571750"/>
          </a:xfrm>
          <a:solidFill>
            <a:srgbClr val="FFFFFF"/>
          </a:solidFill>
          <a:ln/>
        </p:spPr>
      </p:sp>
      <p:sp>
        <p:nvSpPr>
          <p:cNvPr id="149506"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p:cNvSpPr>
          <p:nvPr>
            <p:ph type="sldImg"/>
          </p:nvPr>
        </p:nvSpPr>
        <p:spPr>
          <a:xfrm>
            <a:off x="2859088" y="514350"/>
            <a:ext cx="3429000" cy="2571750"/>
          </a:xfrm>
          <a:solidFill>
            <a:srgbClr val="FFFFFF"/>
          </a:solidFill>
          <a:ln/>
        </p:spPr>
      </p:sp>
      <p:sp>
        <p:nvSpPr>
          <p:cNvPr id="151554"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09" charset="0"/>
                <a:ea typeface="ＭＳ Ｐゴシック" pitchFamily="-65" charset="-128"/>
                <a:cs typeface="ＭＳ Ｐゴシック" pitchFamily="-65" charset="-128"/>
              </a:rPr>
              <a:t>Analysis of transcripts of hour-long samples of family talk in 42 American families suggests that by the age of 36 months, approximately 10 million words were uttered to children in families on welfare, 20 million to children in other working-class families, and 35 million to children in professional families. By the same age, children in professional, working-class and welfare families will have received 500,000, 200,000 and 100,000 encouraging remarks or positive reinforcements respectively, while the number of negative reinforcements and discouragements were 50,000, 100,000 and 200,000 respectively.</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2968625" y="598488"/>
            <a:ext cx="3208338" cy="2405062"/>
          </a:xfrm>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2968625" y="598488"/>
            <a:ext cx="3208338" cy="2405062"/>
          </a:xfrm>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2968625" y="598488"/>
            <a:ext cx="3208338" cy="2405062"/>
          </a:xfrm>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solidFill>
            <a:srgbClr val="FFFFFF"/>
          </a:solidFill>
          <a:ln/>
        </p:spPr>
      </p:sp>
      <p:sp>
        <p:nvSpPr>
          <p:cNvPr id="389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p:cNvSpPr>
          <p:nvPr>
            <p:ph type="sldImg"/>
          </p:nvPr>
        </p:nvSpPr>
        <p:spPr>
          <a:xfrm>
            <a:off x="2857500" y="514350"/>
            <a:ext cx="3429000" cy="2571750"/>
          </a:xfrm>
          <a:solidFill>
            <a:srgbClr val="FFFFFF"/>
          </a:solidFill>
          <a:ln/>
        </p:spPr>
      </p:sp>
      <p:sp>
        <p:nvSpPr>
          <p:cNvPr id="2457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a:xfrm>
            <a:off x="2857500" y="514350"/>
            <a:ext cx="3429000" cy="2571750"/>
          </a:xfrm>
          <a:solidFill>
            <a:srgbClr val="FFFFFF"/>
          </a:solidFill>
          <a:ln/>
        </p:spPr>
      </p:sp>
      <p:sp>
        <p:nvSpPr>
          <p:cNvPr id="27650"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40902790-F0B7-0D46-804F-E54827A7EB94}" type="slidenum">
              <a:rPr lang="en-US" smtClean="0"/>
              <a:t>35</a:t>
            </a:fld>
            <a:endParaRPr lang="en-US"/>
          </a:p>
        </p:txBody>
      </p:sp>
    </p:spTree>
    <p:extLst>
      <p:ext uri="{BB962C8B-B14F-4D97-AF65-F5344CB8AC3E}">
        <p14:creationId xmlns:p14="http://schemas.microsoft.com/office/powerpoint/2010/main" val="322803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2605088" y="514350"/>
            <a:ext cx="3965575" cy="2973388"/>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2D6238C2-C284-AD4D-8FB8-9663937FCA09}" type="slidenum">
              <a:rPr lang="en-GB" smtClean="0"/>
              <a:pPr>
                <a:defRPr/>
              </a:pPr>
              <a:t>‹#›</a:t>
            </a:fld>
            <a:endParaRPr lang="en-GB"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a:stretch>
            <a:fillRect/>
          </a:stretch>
        </p:blipFill>
        <p:spPr>
          <a:xfrm>
            <a:off x="8064500" y="6184900"/>
            <a:ext cx="1079500" cy="6731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383618" y="595342"/>
            <a:ext cx="8426370" cy="3777092"/>
          </a:xfrm>
        </p:spPr>
        <p:txBody>
          <a:bodyPr anchor="ctr">
            <a:normAutofit/>
          </a:bodyPr>
          <a:lstStyle>
            <a:lvl1pPr>
              <a:defRPr sz="4400" cap="none" baseline="0">
                <a:latin typeface="Calibri"/>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52799CE-711A-FA44-BA4E-E463DA170A3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5C50C641-66DE-184E-B016-D253D8CA36FC}"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lide Number Placeholder 11"/>
          <p:cNvSpPr>
            <a:spLocks noGrp="1"/>
          </p:cNvSpPr>
          <p:nvPr>
            <p:ph type="sldNum" sz="quarter" idx="16"/>
          </p:nvPr>
        </p:nvSpPr>
        <p:spPr/>
        <p:txBody>
          <a:bodyPr rtlCol="0"/>
          <a:lstStyle/>
          <a:p>
            <a:pPr>
              <a:defRPr/>
            </a:pPr>
            <a:fld id="{27179BD9-65CB-694A-A2D4-7B548DC60A53}"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noAutofit/>
          </a:bodyPr>
          <a:lstStyle>
            <a:lvl1pPr marL="0" indent="0">
              <a:buFontTx/>
              <a:buNone/>
              <a:defRPr sz="2400" b="1">
                <a:solidFill>
                  <a:srgbClr val="FFFFFF"/>
                </a:solidFill>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noAutofit/>
          </a:bodyPr>
          <a:lstStyle>
            <a:lvl1pPr marL="0" indent="0">
              <a:buFontTx/>
              <a:buNone/>
              <a:defRPr sz="2400" b="1">
                <a:solidFill>
                  <a:srgbClr val="FFFFFF"/>
                </a:solidFill>
              </a:defRPr>
            </a:lvl1pPr>
          </a:lstStyle>
          <a:p>
            <a:pPr lvl="0" eaLnBrk="1" latinLnBrk="0" hangingPunct="1"/>
            <a:r>
              <a:rPr kumimoji="0"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9ABF79A-F4A3-5E49-A6CE-5B8CF779BC37}"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userDrawn="1"/>
        </p:nvPicPr>
        <p:blipFill>
          <a:blip r:embed="rId2"/>
          <a:stretch>
            <a:fillRect/>
          </a:stretch>
        </p:blipFill>
        <p:spPr>
          <a:xfrm>
            <a:off x="7862081" y="6036346"/>
            <a:ext cx="1079500" cy="6731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normAutofit/>
          </a:bodyPr>
          <a:lstStyle>
            <a:lvl1pPr algn="l">
              <a:buNone/>
              <a:defRPr sz="3600" b="0"/>
            </a:lvl1pPr>
          </a:lstStyle>
          <a:p>
            <a:r>
              <a:rPr kumimoji="0" lang="en-US" dirty="0" smtClean="0"/>
              <a:t>Click to edit Master title style</a:t>
            </a:r>
            <a:endParaRPr kumimoji="0"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0BCA7252-6283-0043-95DE-9CBA704BC55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914" r:id="rId1"/>
    <p:sldLayoutId id="2147483913" r:id="rId2"/>
    <p:sldLayoutId id="2147483916" r:id="rId3"/>
    <p:sldLayoutId id="2147483917" r:id="rId4"/>
    <p:sldLayoutId id="2147483918" r:id="rId5"/>
    <p:sldLayoutId id="2147483919" r:id="rId6"/>
    <p:sldLayoutId id="2147483920" r:id="rId7"/>
  </p:sldLayoutIdLst>
  <p:hf hdr="0" ftr="0" dt="0"/>
  <p:txStyles>
    <p:titleStyle>
      <a:lvl1pPr algn="l" rtl="0" eaLnBrk="1" latinLnBrk="0" hangingPunct="1">
        <a:spcBef>
          <a:spcPct val="0"/>
        </a:spcBef>
        <a:buNone/>
        <a:defRPr kumimoji="0" sz="3600" kern="1200">
          <a:solidFill>
            <a:schemeClr val="tx2"/>
          </a:solidFill>
          <a:latin typeface="Calibri"/>
          <a:ea typeface="+mj-ea"/>
          <a:cs typeface="Calibri"/>
        </a:defRPr>
      </a:lvl1pPr>
    </p:titleStyle>
    <p:bodyStyle>
      <a:lvl1pPr marL="320040" indent="-320040" algn="l" rtl="0" eaLnBrk="1" latinLnBrk="0" hangingPunct="1">
        <a:spcBef>
          <a:spcPts val="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0"/>
        </a:spcBef>
        <a:buClr>
          <a:schemeClr val="accent3"/>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1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5.xml"/><Relationship Id="rId3" Type="http://schemas.openxmlformats.org/officeDocument/2006/relationships/chart" Target="../charts/char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1.png"/><Relationship Id="rId1" Type="http://schemas.microsoft.com/office/2007/relationships/media" Target="file://localhost/Not%20me%20work/V/VisCog%20productions/Surprising%20studies%20of%20visual%20awareness/26%20Basketball%20-%20lift%20lobby.m4v" TargetMode="External"/><Relationship Id="rId2" Type="http://schemas.openxmlformats.org/officeDocument/2006/relationships/video" Target="file://localhost/Not%20me%20work/V/VisCog%20productions/Surprising%20studies%20of%20visual%20awareness/26%20Basketball%20-%20lift%20lobby.m4v" TargetMode="Externa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2.png"/><Relationship Id="rId1" Type="http://schemas.microsoft.com/office/2007/relationships/media" Target="file://localhost/Not%20me%20work/V/VisCog%20productions/The%20Monkey%20Business%20Illusion.mp4" TargetMode="External"/><Relationship Id="rId2" Type="http://schemas.openxmlformats.org/officeDocument/2006/relationships/video" Target="file://localhost/Not%20me%20work/V/VisCog%20productions/The%20Monkey%20Business%20Illusion.mp4"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889000" y="1507066"/>
            <a:ext cx="8255000" cy="3001434"/>
          </a:xfrm>
        </p:spPr>
        <p:txBody>
          <a:bodyPr rtlCol="0">
            <a:noAutofit/>
          </a:bodyPr>
          <a:lstStyle/>
          <a:p>
            <a:pPr fontAlgn="auto">
              <a:spcAft>
                <a:spcPts val="0"/>
              </a:spcAft>
              <a:defRPr/>
            </a:pPr>
            <a:r>
              <a:rPr lang="en-US" sz="5000" dirty="0" smtClean="0"/>
              <a:t>Key drivers for educationa</a:t>
            </a:r>
            <a:r>
              <a:rPr lang="en-US" sz="5000" dirty="0"/>
              <a:t>l</a:t>
            </a:r>
            <a:r>
              <a:rPr lang="en-US" sz="5000" dirty="0" smtClean="0"/>
              <a:t> transformation: </a:t>
            </a:r>
            <a:r>
              <a:rPr lang="en-US" sz="5000" dirty="0"/>
              <a:t>Curriculum, assessment, and teacher </a:t>
            </a:r>
            <a:r>
              <a:rPr lang="en-US" sz="5000" dirty="0" smtClean="0"/>
              <a:t>learning </a:t>
            </a:r>
            <a:endParaRPr lang="en-GB" sz="5000" cap="none" dirty="0" smtClean="0">
              <a:latin typeface="Arial" charset="0"/>
            </a:endParaRPr>
          </a:p>
        </p:txBody>
      </p:sp>
      <p:sp>
        <p:nvSpPr>
          <p:cNvPr id="16387" name="Rectangle 7"/>
          <p:cNvSpPr>
            <a:spLocks noGrp="1" noChangeArrowheads="1"/>
          </p:cNvSpPr>
          <p:nvPr>
            <p:ph type="subTitle" idx="1"/>
          </p:nvPr>
        </p:nvSpPr>
        <p:spPr>
          <a:xfrm>
            <a:off x="904455" y="4541337"/>
            <a:ext cx="6400800" cy="1416561"/>
          </a:xfrm>
        </p:spPr>
        <p:txBody>
          <a:bodyPr rtlCol="0">
            <a:normAutofit/>
          </a:bodyPr>
          <a:lstStyle/>
          <a:p>
            <a:pPr fontAlgn="auto">
              <a:spcAft>
                <a:spcPts val="0"/>
              </a:spcAft>
              <a:buFont typeface="Arial"/>
              <a:buNone/>
              <a:defRPr/>
            </a:pPr>
            <a:r>
              <a:rPr lang="en-GB" sz="3200" dirty="0" smtClean="0">
                <a:solidFill>
                  <a:schemeClr val="tx1"/>
                </a:solidFill>
                <a:latin typeface="+mj-lt"/>
              </a:rPr>
              <a:t>Dylan</a:t>
            </a:r>
            <a:r>
              <a:rPr lang="en-GB" sz="3200" dirty="0" smtClean="0">
                <a:latin typeface="+mj-lt"/>
              </a:rPr>
              <a:t> Wiliam (@dylanwiliam)</a:t>
            </a:r>
          </a:p>
          <a:p>
            <a:pPr fontAlgn="auto">
              <a:spcAft>
                <a:spcPts val="0"/>
              </a:spcAft>
              <a:buFont typeface="Arial"/>
              <a:buNone/>
              <a:defRPr/>
            </a:pPr>
            <a:endParaRPr lang="en-GB" dirty="0" smtClean="0">
              <a:latin typeface="Arial" charset="0"/>
            </a:endParaRPr>
          </a:p>
        </p:txBody>
      </p:sp>
      <p:sp>
        <p:nvSpPr>
          <p:cNvPr id="2" name="Rectangle 1"/>
          <p:cNvSpPr/>
          <p:nvPr/>
        </p:nvSpPr>
        <p:spPr>
          <a:xfrm>
            <a:off x="2369087" y="6156852"/>
            <a:ext cx="6774913" cy="461665"/>
          </a:xfrm>
          <a:prstGeom prst="rect">
            <a:avLst/>
          </a:prstGeom>
        </p:spPr>
        <p:txBody>
          <a:bodyPr wrap="square">
            <a:spAutoFit/>
          </a:bodyPr>
          <a:lstStyle/>
          <a:p>
            <a:pPr algn="ctr" fontAlgn="auto">
              <a:spcAft>
                <a:spcPts val="0"/>
              </a:spcAft>
              <a:buFont typeface="Arial"/>
              <a:buNone/>
              <a:defRPr/>
            </a:pPr>
            <a:r>
              <a:rPr lang="en-GB" dirty="0"/>
              <a:t>www.dylanwiliam.net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Control and impact </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1620247"/>
              </p:ext>
            </p:extLst>
          </p:nvPr>
        </p:nvGraphicFramePr>
        <p:xfrm>
          <a:off x="612775" y="1704248"/>
          <a:ext cx="8229600" cy="4125460"/>
        </p:xfrm>
        <a:graphic>
          <a:graphicData uri="http://schemas.openxmlformats.org/drawingml/2006/table">
            <a:tbl>
              <a:tblPr firstRow="1" bandRow="1">
                <a:tableStyleId>{5C22544A-7EE6-4342-B048-85BDC9FD1C3A}</a:tableStyleId>
              </a:tblPr>
              <a:tblGrid>
                <a:gridCol w="1059696"/>
                <a:gridCol w="1160156"/>
                <a:gridCol w="3009373"/>
                <a:gridCol w="3000375"/>
              </a:tblGrid>
              <a:tr h="442760">
                <a:tc>
                  <a:txBody>
                    <a:bodyPr/>
                    <a:lstStyle/>
                    <a:p>
                      <a:endParaRPr lang="en-US" sz="2400" dirty="0"/>
                    </a:p>
                  </a:txBody>
                  <a:tcPr marT="45732" marB="45732"/>
                </a:tc>
                <a:tc>
                  <a:txBody>
                    <a:bodyPr/>
                    <a:lstStyle/>
                    <a:p>
                      <a:endParaRPr lang="en-US" sz="2400"/>
                    </a:p>
                  </a:txBody>
                  <a:tcPr marT="45732" marB="45732"/>
                </a:tc>
                <a:tc gridSpan="2">
                  <a:txBody>
                    <a:bodyPr/>
                    <a:lstStyle/>
                    <a:p>
                      <a:pPr algn="ctr"/>
                      <a:r>
                        <a:rPr lang="en-US" sz="2400" dirty="0" smtClean="0"/>
                        <a:t>Control</a:t>
                      </a:r>
                      <a:endParaRPr lang="en-US" sz="2400" dirty="0"/>
                    </a:p>
                  </a:txBody>
                  <a:tcPr marT="45732" marB="45732"/>
                </a:tc>
                <a:tc hMerge="1">
                  <a:txBody>
                    <a:bodyPr/>
                    <a:lstStyle/>
                    <a:p>
                      <a:endParaRPr lang="en-US" dirty="0"/>
                    </a:p>
                  </a:txBody>
                  <a:tcPr/>
                </a:tc>
              </a:tr>
              <a:tr h="483116">
                <a:tc>
                  <a:txBody>
                    <a:bodyPr/>
                    <a:lstStyle/>
                    <a:p>
                      <a:endParaRPr lang="en-US" sz="2400" dirty="0">
                        <a:solidFill>
                          <a:schemeClr val="bg1"/>
                        </a:solidFill>
                      </a:endParaRPr>
                    </a:p>
                  </a:txBody>
                  <a:tcPr marT="45732" marB="45732">
                    <a:solidFill>
                      <a:schemeClr val="accent1"/>
                    </a:solidFill>
                  </a:tcPr>
                </a:tc>
                <a:tc>
                  <a:txBody>
                    <a:bodyPr/>
                    <a:lstStyle/>
                    <a:p>
                      <a:endParaRPr lang="en-US" sz="2400" dirty="0">
                        <a:solidFill>
                          <a:schemeClr val="bg1"/>
                        </a:solidFill>
                      </a:endParaRPr>
                    </a:p>
                  </a:txBody>
                  <a:tcPr marT="45732" marB="45732">
                    <a:solidFill>
                      <a:schemeClr val="accent1"/>
                    </a:solidFill>
                  </a:tcPr>
                </a:tc>
                <a:tc>
                  <a:txBody>
                    <a:bodyPr/>
                    <a:lstStyle/>
                    <a:p>
                      <a:pPr algn="ctr"/>
                      <a:r>
                        <a:rPr lang="en-US" sz="2400" dirty="0" smtClean="0">
                          <a:solidFill>
                            <a:schemeClr val="bg1"/>
                          </a:solidFill>
                        </a:rPr>
                        <a:t>Inside</a:t>
                      </a:r>
                      <a:endParaRPr lang="en-US" sz="2400" dirty="0">
                        <a:solidFill>
                          <a:schemeClr val="bg1"/>
                        </a:solidFill>
                      </a:endParaRPr>
                    </a:p>
                  </a:txBody>
                  <a:tcPr marT="45732" marB="45732">
                    <a:solidFill>
                      <a:schemeClr val="accent1"/>
                    </a:solidFill>
                  </a:tcPr>
                </a:tc>
                <a:tc>
                  <a:txBody>
                    <a:bodyPr/>
                    <a:lstStyle/>
                    <a:p>
                      <a:pPr algn="ctr"/>
                      <a:r>
                        <a:rPr lang="en-US" sz="2400" dirty="0" smtClean="0">
                          <a:solidFill>
                            <a:schemeClr val="bg1"/>
                          </a:solidFill>
                        </a:rPr>
                        <a:t>Outside</a:t>
                      </a:r>
                      <a:endParaRPr lang="en-US" sz="2400" dirty="0">
                        <a:solidFill>
                          <a:schemeClr val="bg1"/>
                        </a:solidFill>
                      </a:endParaRPr>
                    </a:p>
                  </a:txBody>
                  <a:tcPr marT="45732" marB="45732">
                    <a:solidFill>
                      <a:schemeClr val="accent1"/>
                    </a:solidFill>
                  </a:tcPr>
                </a:tc>
              </a:tr>
              <a:tr h="1592560">
                <a:tc rowSpan="2">
                  <a:txBody>
                    <a:bodyPr/>
                    <a:lstStyle/>
                    <a:p>
                      <a:r>
                        <a:rPr lang="en-US" sz="2400" dirty="0" smtClean="0"/>
                        <a:t>Impact</a:t>
                      </a:r>
                      <a:endParaRPr lang="en-US" sz="2400" dirty="0"/>
                    </a:p>
                  </a:txBody>
                  <a:tcPr marT="45732" marB="45732" anchor="ctr"/>
                </a:tc>
                <a:tc>
                  <a:txBody>
                    <a:bodyPr/>
                    <a:lstStyle/>
                    <a:p>
                      <a:r>
                        <a:rPr lang="en-US" sz="2400" dirty="0" smtClean="0"/>
                        <a:t>Low</a:t>
                      </a:r>
                    </a:p>
                  </a:txBody>
                  <a:tcPr marT="45732" marB="45732" anchor="ctr"/>
                </a:tc>
                <a:tc>
                  <a:txBody>
                    <a:bodyPr/>
                    <a:lstStyle/>
                    <a:p>
                      <a:pPr algn="ctr"/>
                      <a:r>
                        <a:rPr lang="en-US" sz="2400" dirty="0" smtClean="0"/>
                        <a:t>Ability grouping</a:t>
                      </a:r>
                      <a:endParaRPr lang="en-US" sz="2400" dirty="0"/>
                    </a:p>
                  </a:txBody>
                  <a:tcPr marT="45732" marB="45732"/>
                </a:tc>
                <a:tc>
                  <a:txBody>
                    <a:bodyPr/>
                    <a:lstStyle/>
                    <a:p>
                      <a:pPr algn="ctr"/>
                      <a:r>
                        <a:rPr lang="en-US" sz="2400" dirty="0" smtClean="0"/>
                        <a:t>School buildings</a:t>
                      </a:r>
                      <a:endParaRPr lang="en-US" sz="2400" dirty="0"/>
                    </a:p>
                  </a:txBody>
                  <a:tcPr marT="45732" marB="45732"/>
                </a:tc>
              </a:tr>
              <a:tr h="1592560">
                <a:tc vMerge="1">
                  <a:txBody>
                    <a:bodyPr/>
                    <a:lstStyle/>
                    <a:p>
                      <a:endParaRPr lang="en-US" dirty="0"/>
                    </a:p>
                  </a:txBody>
                  <a:tcPr/>
                </a:tc>
                <a:tc>
                  <a:txBody>
                    <a:bodyPr/>
                    <a:lstStyle/>
                    <a:p>
                      <a:r>
                        <a:rPr lang="en-US" sz="2400" dirty="0" smtClean="0"/>
                        <a:t>High</a:t>
                      </a:r>
                    </a:p>
                  </a:txBody>
                  <a:tcPr marT="45732" marB="45732" anchor="ctr"/>
                </a:tc>
                <a:tc>
                  <a:txBody>
                    <a:bodyPr/>
                    <a:lstStyle/>
                    <a:p>
                      <a:pPr algn="ctr"/>
                      <a:r>
                        <a:rPr lang="en-US" sz="2400" dirty="0" smtClean="0"/>
                        <a:t>Classroom practice</a:t>
                      </a:r>
                      <a:endParaRPr lang="en-US" sz="2400" dirty="0"/>
                    </a:p>
                  </a:txBody>
                  <a:tcPr marT="45732" marB="45732"/>
                </a:tc>
                <a:tc>
                  <a:txBody>
                    <a:bodyPr/>
                    <a:lstStyle/>
                    <a:p>
                      <a:pPr algn="ctr"/>
                      <a:r>
                        <a:rPr lang="en-US" sz="2400" dirty="0" smtClean="0"/>
                        <a:t>Poverty</a:t>
                      </a:r>
                      <a:endParaRPr lang="en-US" sz="2400" dirty="0"/>
                    </a:p>
                  </a:txBody>
                  <a:tcPr marT="45732" marB="45732"/>
                </a:tc>
              </a:tr>
            </a:tbl>
          </a:graphicData>
        </a:graphic>
      </p:graphicFrame>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10</a:t>
            </a:fld>
            <a:endParaRPr lang="en-GB" dirty="0"/>
          </a:p>
        </p:txBody>
      </p:sp>
    </p:spTree>
    <p:extLst>
      <p:ext uri="{BB962C8B-B14F-4D97-AF65-F5344CB8AC3E}">
        <p14:creationId xmlns:p14="http://schemas.microsoft.com/office/powerpoint/2010/main" val="144087882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sz="quarter" idx="1"/>
          </p:nvPr>
        </p:nvSpPr>
        <p:spPr>
          <a:xfrm>
            <a:off x="484496" y="1592616"/>
            <a:ext cx="8229600" cy="4525963"/>
          </a:xfrm>
        </p:spPr>
        <p:txBody>
          <a:bodyPr>
            <a:normAutofit/>
          </a:bodyPr>
          <a:lstStyle/>
          <a:p>
            <a:pPr>
              <a:spcBef>
                <a:spcPts val="0"/>
              </a:spcBef>
            </a:pPr>
            <a:r>
              <a:rPr lang="en-US" sz="3000" dirty="0" smtClean="0"/>
              <a:t>We need to create time and space for teachers to reflect on their practice in a structured way, and to learn from mistakes.</a:t>
            </a:r>
          </a:p>
          <a:p>
            <a:pPr marL="0" indent="0" algn="r">
              <a:buNone/>
            </a:pPr>
            <a:r>
              <a:rPr lang="en-US" sz="2200" dirty="0" err="1" smtClean="0">
                <a:solidFill>
                  <a:srgbClr val="525A93"/>
                </a:solidFill>
              </a:rPr>
              <a:t>Bransford</a:t>
            </a:r>
            <a:r>
              <a:rPr lang="en-US" sz="2200" dirty="0" smtClean="0">
                <a:solidFill>
                  <a:srgbClr val="525A93"/>
                </a:solidFill>
              </a:rPr>
              <a:t>, Brown &amp; Cocking</a:t>
            </a:r>
            <a:r>
              <a:rPr lang="en-US" sz="2200" dirty="0">
                <a:solidFill>
                  <a:srgbClr val="525A93"/>
                </a:solidFill>
              </a:rPr>
              <a:t> </a:t>
            </a:r>
            <a:r>
              <a:rPr lang="en-US" sz="2200" dirty="0" smtClean="0">
                <a:solidFill>
                  <a:srgbClr val="525A93"/>
                </a:solidFill>
              </a:rPr>
              <a:t>(1999)</a:t>
            </a:r>
          </a:p>
          <a:p>
            <a:pPr marL="0" indent="0" algn="r">
              <a:buNone/>
            </a:pPr>
            <a:endParaRPr lang="en-US" sz="800" dirty="0" smtClean="0">
              <a:solidFill>
                <a:srgbClr val="8C357B"/>
              </a:solidFill>
            </a:endParaRPr>
          </a:p>
          <a:p>
            <a:r>
              <a:rPr lang="en-GB" altLang="ja-JP" sz="3000" dirty="0" smtClean="0">
                <a:ea typeface="ヒラギノ角ゴ ProN W3" charset="0"/>
                <a:cs typeface="ヒラギノ角ゴ ProN W3" charset="0"/>
              </a:rPr>
              <a:t>“Always make new mistakes.</a:t>
            </a:r>
            <a:r>
              <a:rPr lang="ja-JP" altLang="en-GB" sz="3000" dirty="0" smtClean="0">
                <a:ea typeface="ヒラギノ角ゴ ProN W3" charset="0"/>
                <a:cs typeface="ヒラギノ角ゴ ProN W3" charset="0"/>
              </a:rPr>
              <a:t>”</a:t>
            </a:r>
            <a:endParaRPr lang="en-GB" altLang="ja-JP" sz="3000" dirty="0" smtClean="0">
              <a:ea typeface="ヒラギノ角ゴ ProN W3" charset="0"/>
              <a:cs typeface="ヒラギノ角ゴ ProN W3" charset="0"/>
            </a:endParaRPr>
          </a:p>
          <a:p>
            <a:pPr marL="0" indent="0" algn="r">
              <a:buNone/>
            </a:pPr>
            <a:r>
              <a:rPr lang="en-GB" altLang="ja-JP" sz="2200" dirty="0" smtClean="0">
                <a:solidFill>
                  <a:srgbClr val="525A93"/>
                </a:solidFill>
                <a:ea typeface="ヒラギノ角ゴ ProN W3" charset="0"/>
                <a:cs typeface="ヒラギノ角ゴ ProN W3" charset="0"/>
              </a:rPr>
              <a:t>Esther Dyson</a:t>
            </a:r>
          </a:p>
          <a:p>
            <a:pPr marL="0" indent="0" algn="r">
              <a:buNone/>
            </a:pPr>
            <a:endParaRPr lang="en-GB" altLang="ja-JP" sz="800" dirty="0" smtClean="0">
              <a:solidFill>
                <a:srgbClr val="8C357B"/>
              </a:solidFill>
              <a:ea typeface="ヒラギノ角ゴ ProN W3" charset="0"/>
              <a:cs typeface="ヒラギノ角ゴ ProN W3" charset="0"/>
            </a:endParaRPr>
          </a:p>
          <a:p>
            <a:r>
              <a:rPr lang="en-US" sz="3000" dirty="0" smtClean="0"/>
              <a:t>“Ever tried. Ever failed. No matter. Try again. Fail again. Fail better.”</a:t>
            </a:r>
          </a:p>
          <a:p>
            <a:pPr marL="0" indent="0" algn="r">
              <a:buNone/>
            </a:pPr>
            <a:r>
              <a:rPr lang="en-GB" sz="2200" dirty="0" smtClean="0">
                <a:solidFill>
                  <a:srgbClr val="525A93"/>
                </a:solidFill>
                <a:ea typeface="ヒラギノ角ゴ ProN W3" charset="0"/>
                <a:cs typeface="ヒラギノ角ゴ ProN W3" charset="0"/>
              </a:rPr>
              <a:t>Beckett (1984)</a:t>
            </a:r>
            <a:endParaRPr lang="en-US" sz="2200" dirty="0" smtClean="0">
              <a:solidFill>
                <a:srgbClr val="525A93"/>
              </a:solidFill>
              <a:ea typeface="ヒラギノ角ゴ ProN W3" charset="0"/>
              <a:cs typeface="ヒラギノ角ゴ ProN W3" charset="0"/>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100</a:t>
            </a:fld>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90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2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learning communities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513638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Calibri" charset="0"/>
                <a:ea typeface="ＭＳ Ｐゴシック" charset="0"/>
                <a:cs typeface="ＭＳ Ｐゴシック" charset="0"/>
              </a:rPr>
              <a:t>Changing, not sharing, practice</a:t>
            </a:r>
          </a:p>
        </p:txBody>
      </p:sp>
      <p:sp>
        <p:nvSpPr>
          <p:cNvPr id="20482" name="Content Placeholder 2"/>
          <p:cNvSpPr>
            <a:spLocks noGrp="1"/>
          </p:cNvSpPr>
          <p:nvPr>
            <p:ph idx="1"/>
          </p:nvPr>
        </p:nvSpPr>
        <p:spPr/>
        <p:txBody>
          <a:bodyPr/>
          <a:lstStyle/>
          <a:p>
            <a:r>
              <a:rPr lang="en-US">
                <a:latin typeface="Calibri" charset="0"/>
                <a:ea typeface="ＭＳ Ｐゴシック" charset="0"/>
                <a:cs typeface="ＭＳ Ｐゴシック" charset="0"/>
              </a:rPr>
              <a:t>The knowing-doing gap</a:t>
            </a:r>
          </a:p>
          <a:p>
            <a:r>
              <a:rPr lang="en-US">
                <a:latin typeface="Calibri" charset="0"/>
                <a:ea typeface="ＭＳ Ｐゴシック" charset="0"/>
                <a:cs typeface="ＭＳ Ｐゴシック" charset="0"/>
              </a:rPr>
              <a:t>Teachers don’t need new ideas</a:t>
            </a:r>
          </a:p>
          <a:p>
            <a:r>
              <a:rPr lang="en-US">
                <a:latin typeface="Calibri" charset="0"/>
                <a:ea typeface="ＭＳ Ｐゴシック" charset="0"/>
                <a:cs typeface="ＭＳ Ｐゴシック" charset="0"/>
              </a:rPr>
              <a:t>Teachers need support in implementing the ideas they already have</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102</a:t>
            </a:fld>
            <a:endParaRPr lang="en-GB" dirty="0"/>
          </a:p>
        </p:txBody>
      </p:sp>
    </p:spTree>
    <p:extLst>
      <p:ext uri="{BB962C8B-B14F-4D97-AF65-F5344CB8AC3E}">
        <p14:creationId xmlns:p14="http://schemas.microsoft.com/office/powerpoint/2010/main" val="2901030106"/>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Strategies for change (Heath &amp; Heath, 2010)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2D6238C2-C284-AD4D-8FB8-9663937FCA09}" type="slidenum">
              <a:rPr lang="en-GB" smtClean="0"/>
              <a:pPr/>
              <a:t>103</a:t>
            </a:fld>
            <a:endParaRPr lang="en-GB" dirty="0"/>
          </a:p>
        </p:txBody>
      </p:sp>
      <p:sp>
        <p:nvSpPr>
          <p:cNvPr id="3" name="Content Placeholder 2"/>
          <p:cNvSpPr>
            <a:spLocks noGrp="1"/>
          </p:cNvSpPr>
          <p:nvPr>
            <p:ph idx="1"/>
          </p:nvPr>
        </p:nvSpPr>
        <p:spPr>
          <a:xfrm>
            <a:off x="612648" y="1600200"/>
            <a:ext cx="8153400" cy="5257800"/>
          </a:xfrm>
        </p:spPr>
        <p:txBody>
          <a:bodyPr>
            <a:normAutofit/>
          </a:bodyPr>
          <a:lstStyle/>
          <a:p>
            <a:r>
              <a:rPr lang="en-US" dirty="0" smtClean="0"/>
              <a:t>Direct the rider</a:t>
            </a:r>
          </a:p>
          <a:p>
            <a:pPr lvl="1"/>
            <a:r>
              <a:rPr lang="en-US" dirty="0" smtClean="0"/>
              <a:t>Follow the bright spots (malnutrition in Vietnam)</a:t>
            </a:r>
          </a:p>
          <a:p>
            <a:pPr lvl="1"/>
            <a:r>
              <a:rPr lang="en-US" dirty="0" smtClean="0"/>
              <a:t>Script the critical moves (1% milk, 25 points)</a:t>
            </a:r>
          </a:p>
          <a:p>
            <a:pPr lvl="1"/>
            <a:r>
              <a:rPr lang="en-US" dirty="0" smtClean="0"/>
              <a:t>Point to the destination (no dry holes)</a:t>
            </a:r>
          </a:p>
          <a:p>
            <a:r>
              <a:rPr lang="en-US" dirty="0" smtClean="0"/>
              <a:t>Motivate the elephant</a:t>
            </a:r>
          </a:p>
          <a:p>
            <a:pPr lvl="1"/>
            <a:r>
              <a:rPr lang="en-US" dirty="0" smtClean="0"/>
              <a:t>Find the feeling (gloves on the table)</a:t>
            </a:r>
          </a:p>
          <a:p>
            <a:pPr lvl="1"/>
            <a:r>
              <a:rPr lang="en-US" dirty="0" smtClean="0"/>
              <a:t>Shrink the change (five-minute room makeover)</a:t>
            </a:r>
          </a:p>
          <a:p>
            <a:pPr lvl="1"/>
            <a:r>
              <a:rPr lang="en-US" dirty="0" smtClean="0"/>
              <a:t>Grow your people (mindset)</a:t>
            </a:r>
          </a:p>
          <a:p>
            <a:r>
              <a:rPr lang="en-US" dirty="0" smtClean="0"/>
              <a:t>Shape the path</a:t>
            </a:r>
          </a:p>
          <a:p>
            <a:pPr lvl="1"/>
            <a:r>
              <a:rPr lang="en-US" dirty="0" smtClean="0"/>
              <a:t>Tweak the environment (popcorn study, one-click)</a:t>
            </a:r>
          </a:p>
          <a:p>
            <a:pPr lvl="1"/>
            <a:r>
              <a:rPr lang="en-US" dirty="0" smtClean="0"/>
              <a:t>Build habits (don’t tax the rider, action triggers)</a:t>
            </a:r>
          </a:p>
          <a:p>
            <a:pPr lvl="1"/>
            <a:r>
              <a:rPr lang="en-US" dirty="0" smtClean="0"/>
              <a:t>Rally the herd (free spaces in hospitals)</a:t>
            </a:r>
            <a:endParaRPr lang="en-US" dirty="0"/>
          </a:p>
        </p:txBody>
      </p:sp>
    </p:spTree>
    <p:extLst>
      <p:ext uri="{BB962C8B-B14F-4D97-AF65-F5344CB8AC3E}">
        <p14:creationId xmlns:p14="http://schemas.microsoft.com/office/powerpoint/2010/main" val="270912351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for teacher change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2D6238C2-C284-AD4D-8FB8-9663937FCA09}" type="slidenum">
              <a:rPr lang="en-GB" smtClean="0"/>
              <a:pPr/>
              <a:t>104</a:t>
            </a:fld>
            <a:endParaRPr lang="en-GB" dirty="0"/>
          </a:p>
        </p:txBody>
      </p:sp>
      <p:sp>
        <p:nvSpPr>
          <p:cNvPr id="3" name="Content Placeholder 2"/>
          <p:cNvSpPr>
            <a:spLocks noGrp="1"/>
          </p:cNvSpPr>
          <p:nvPr>
            <p:ph idx="1"/>
          </p:nvPr>
        </p:nvSpPr>
        <p:spPr>
          <a:xfrm>
            <a:off x="612648" y="1600200"/>
            <a:ext cx="8153400" cy="5257800"/>
          </a:xfrm>
        </p:spPr>
        <p:txBody>
          <a:bodyPr>
            <a:normAutofit lnSpcReduction="10000"/>
          </a:bodyPr>
          <a:lstStyle/>
          <a:p>
            <a:pPr>
              <a:lnSpc>
                <a:spcPct val="110000"/>
              </a:lnSpc>
            </a:pPr>
            <a:r>
              <a:rPr lang="en-US" dirty="0" smtClean="0"/>
              <a:t>Direct the rider</a:t>
            </a:r>
          </a:p>
          <a:p>
            <a:pPr lvl="1">
              <a:lnSpc>
                <a:spcPct val="110000"/>
              </a:lnSpc>
            </a:pPr>
            <a:r>
              <a:rPr lang="en-US" dirty="0" smtClean="0"/>
              <a:t>Follow the bright spots (volunteers vs. conscripts)</a:t>
            </a:r>
          </a:p>
          <a:p>
            <a:pPr lvl="1">
              <a:lnSpc>
                <a:spcPct val="110000"/>
              </a:lnSpc>
            </a:pPr>
            <a:r>
              <a:rPr lang="en-US" dirty="0" smtClean="0"/>
              <a:t>Script the critical moves (structured meetings)</a:t>
            </a:r>
          </a:p>
          <a:p>
            <a:pPr lvl="1">
              <a:lnSpc>
                <a:spcPct val="110000"/>
              </a:lnSpc>
            </a:pPr>
            <a:r>
              <a:rPr lang="en-US" dirty="0" smtClean="0"/>
              <a:t>Point to the destination (every child proficient)</a:t>
            </a:r>
          </a:p>
          <a:p>
            <a:pPr>
              <a:lnSpc>
                <a:spcPct val="110000"/>
              </a:lnSpc>
            </a:pPr>
            <a:r>
              <a:rPr lang="en-US" dirty="0" smtClean="0"/>
              <a:t>Motivate the elephant</a:t>
            </a:r>
          </a:p>
          <a:p>
            <a:pPr lvl="1">
              <a:lnSpc>
                <a:spcPct val="110000"/>
              </a:lnSpc>
            </a:pPr>
            <a:r>
              <a:rPr lang="en-US" dirty="0" smtClean="0"/>
              <a:t>Find the feeling (the moral imperative)</a:t>
            </a:r>
          </a:p>
          <a:p>
            <a:pPr lvl="1">
              <a:lnSpc>
                <a:spcPct val="110000"/>
              </a:lnSpc>
            </a:pPr>
            <a:r>
              <a:rPr lang="en-US" dirty="0" smtClean="0"/>
              <a:t>Shrink the change (small steps)</a:t>
            </a:r>
          </a:p>
          <a:p>
            <a:pPr lvl="1">
              <a:lnSpc>
                <a:spcPct val="110000"/>
              </a:lnSpc>
            </a:pPr>
            <a:r>
              <a:rPr lang="en-US" dirty="0" smtClean="0"/>
              <a:t>Grow your people (all teachers can improve)</a:t>
            </a:r>
          </a:p>
          <a:p>
            <a:pPr>
              <a:lnSpc>
                <a:spcPct val="110000"/>
              </a:lnSpc>
            </a:pPr>
            <a:r>
              <a:rPr lang="en-US" dirty="0" smtClean="0"/>
              <a:t>Shape the path</a:t>
            </a:r>
          </a:p>
          <a:p>
            <a:pPr lvl="1">
              <a:lnSpc>
                <a:spcPct val="110000"/>
              </a:lnSpc>
            </a:pPr>
            <a:r>
              <a:rPr lang="en-US" dirty="0" smtClean="0"/>
              <a:t>Tweak the environment (time for teacher learning)</a:t>
            </a:r>
          </a:p>
          <a:p>
            <a:pPr lvl="1">
              <a:lnSpc>
                <a:spcPct val="110000"/>
              </a:lnSpc>
            </a:pPr>
            <a:r>
              <a:rPr lang="en-US" dirty="0" smtClean="0"/>
              <a:t>Build habits (create routines and structures)</a:t>
            </a:r>
          </a:p>
          <a:p>
            <a:pPr lvl="1">
              <a:lnSpc>
                <a:spcPct val="110000"/>
              </a:lnSpc>
            </a:pPr>
            <a:r>
              <a:rPr lang="en-US" dirty="0" smtClean="0"/>
              <a:t>Rally the herd (make new mistakes)</a:t>
            </a:r>
            <a:endParaRPr lang="en-US" dirty="0"/>
          </a:p>
        </p:txBody>
      </p:sp>
    </p:spTree>
    <p:extLst>
      <p:ext uri="{BB962C8B-B14F-4D97-AF65-F5344CB8AC3E}">
        <p14:creationId xmlns:p14="http://schemas.microsoft.com/office/powerpoint/2010/main" val="214930515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en-US" dirty="0" smtClean="0"/>
              <a:t>Teacher learning communities</a:t>
            </a:r>
            <a:endParaRPr lang="en-US" dirty="0"/>
          </a:p>
        </p:txBody>
      </p:sp>
      <p:sp>
        <p:nvSpPr>
          <p:cNvPr id="147458" name="Rectangle 3"/>
          <p:cNvSpPr>
            <a:spLocks noGrp="1" noChangeArrowheads="1"/>
          </p:cNvSpPr>
          <p:nvPr>
            <p:ph sz="quarter" idx="1"/>
          </p:nvPr>
        </p:nvSpPr>
        <p:spPr>
          <a:xfrm>
            <a:off x="612648" y="1600200"/>
            <a:ext cx="8153400" cy="5257800"/>
          </a:xfrm>
        </p:spPr>
        <p:txBody>
          <a:bodyPr>
            <a:normAutofit fontScale="92500" lnSpcReduction="20000"/>
          </a:bodyPr>
          <a:lstStyle/>
          <a:p>
            <a:pPr>
              <a:lnSpc>
                <a:spcPct val="120000"/>
              </a:lnSpc>
            </a:pPr>
            <a:r>
              <a:rPr lang="en-US" dirty="0" smtClean="0"/>
              <a:t>Plan that the TLC will run for two years</a:t>
            </a:r>
          </a:p>
          <a:p>
            <a:pPr>
              <a:lnSpc>
                <a:spcPct val="120000"/>
              </a:lnSpc>
            </a:pPr>
            <a:r>
              <a:rPr lang="en-US" dirty="0" smtClean="0"/>
              <a:t>Identify 10 to 12 interested colleagues:</a:t>
            </a:r>
          </a:p>
          <a:p>
            <a:pPr lvl="1">
              <a:lnSpc>
                <a:spcPct val="120000"/>
              </a:lnSpc>
            </a:pPr>
            <a:r>
              <a:rPr lang="en-US" dirty="0" smtClean="0"/>
              <a:t>Conscripts vs. volunteers</a:t>
            </a:r>
          </a:p>
          <a:p>
            <a:pPr lvl="1">
              <a:lnSpc>
                <a:spcPct val="120000"/>
              </a:lnSpc>
            </a:pPr>
            <a:r>
              <a:rPr lang="en-US" dirty="0" smtClean="0"/>
              <a:t>Composition:</a:t>
            </a:r>
          </a:p>
          <a:p>
            <a:pPr lvl="2">
              <a:lnSpc>
                <a:spcPct val="120000"/>
              </a:lnSpc>
            </a:pPr>
            <a:r>
              <a:rPr lang="en-US" dirty="0" smtClean="0"/>
              <a:t>Similar assignments (e.g., early years, math/science)</a:t>
            </a:r>
          </a:p>
          <a:p>
            <a:pPr lvl="2">
              <a:lnSpc>
                <a:spcPct val="120000"/>
              </a:lnSpc>
            </a:pPr>
            <a:r>
              <a:rPr lang="en-US" dirty="0" smtClean="0"/>
              <a:t>Mixed subject/mixed phase</a:t>
            </a:r>
          </a:p>
          <a:p>
            <a:pPr lvl="2">
              <a:lnSpc>
                <a:spcPct val="120000"/>
              </a:lnSpc>
            </a:pPr>
            <a:r>
              <a:rPr lang="en-US" dirty="0" smtClean="0"/>
              <a:t>Hybrid</a:t>
            </a:r>
          </a:p>
          <a:p>
            <a:pPr>
              <a:lnSpc>
                <a:spcPct val="120000"/>
              </a:lnSpc>
            </a:pPr>
            <a:r>
              <a:rPr lang="en-US" dirty="0" smtClean="0"/>
              <a:t>Secure institutional support for:</a:t>
            </a:r>
          </a:p>
          <a:p>
            <a:pPr lvl="1">
              <a:lnSpc>
                <a:spcPct val="120000"/>
              </a:lnSpc>
            </a:pPr>
            <a:r>
              <a:rPr lang="en-US" dirty="0" smtClean="0"/>
              <a:t>Monthly workshops (75–120 minutes each, inside or outside school time)</a:t>
            </a:r>
          </a:p>
          <a:p>
            <a:pPr lvl="1">
              <a:lnSpc>
                <a:spcPct val="120000"/>
              </a:lnSpc>
            </a:pPr>
            <a:r>
              <a:rPr lang="en-US" dirty="0" smtClean="0"/>
              <a:t>Time between workshops (two hours per month in school time)</a:t>
            </a:r>
            <a:r>
              <a:rPr lang="en-US" dirty="0"/>
              <a:t> </a:t>
            </a:r>
            <a:r>
              <a:rPr lang="en-US" dirty="0" smtClean="0"/>
              <a:t>for collaborative planning and peer observation</a:t>
            </a:r>
          </a:p>
          <a:p>
            <a:pPr lvl="1">
              <a:lnSpc>
                <a:spcPct val="120000"/>
              </a:lnSpc>
            </a:pPr>
            <a:r>
              <a:rPr lang="en-US" dirty="0" smtClean="0"/>
              <a:t>Any necessary waivers from school policies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105</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ea typeface="ＭＳ Ｐゴシック" charset="-128"/>
              </a:rPr>
              <a:t>Signature pedagogies</a:t>
            </a:r>
          </a:p>
        </p:txBody>
      </p:sp>
      <p:sp>
        <p:nvSpPr>
          <p:cNvPr id="210947" name="Rectangle 3"/>
          <p:cNvSpPr>
            <a:spLocks noGrp="1" noChangeArrowheads="1"/>
          </p:cNvSpPr>
          <p:nvPr>
            <p:ph idx="1"/>
          </p:nvPr>
        </p:nvSpPr>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2528502871"/>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a:ea typeface="ＭＳ Ｐゴシック" charset="-128"/>
              </a:rPr>
              <a:t>In Law</a:t>
            </a:r>
          </a:p>
        </p:txBody>
      </p:sp>
      <p:pic>
        <p:nvPicPr>
          <p:cNvPr id="7" name="Picture 3" descr="paper-chase-758885"/>
          <p:cNvPicPr>
            <a:picLocks noGrp="1" noChangeAspect="1" noChangeArrowheads="1"/>
          </p:cNvPicPr>
          <p:nvPr>
            <p:ph sz="quarter" idx="1"/>
          </p:nvPr>
        </p:nvPicPr>
        <p:blipFill>
          <a:blip r:embed="rId2"/>
          <a:srcRect l="11518" r="11518"/>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668204764"/>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ea typeface="ＭＳ Ｐゴシック" charset="-128"/>
              </a:rPr>
              <a:t>In Medicine</a:t>
            </a:r>
          </a:p>
        </p:txBody>
      </p:sp>
      <p:pic>
        <p:nvPicPr>
          <p:cNvPr id="5" name="Picture 3" descr="photo6"/>
          <p:cNvPicPr>
            <a:picLocks noGrp="1" noChangeAspect="1" noChangeArrowheads="1"/>
          </p:cNvPicPr>
          <p:nvPr>
            <p:ph sz="quarter" idx="1"/>
          </p:nvPr>
        </p:nvPicPr>
        <p:blipFill>
          <a:blip r:embed="rId2"/>
          <a:srcRect t="8385" b="8385"/>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303974427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normAutofit fontScale="90000"/>
          </a:bodyPr>
          <a:lstStyle/>
          <a:p>
            <a:r>
              <a:rPr lang="en-US" dirty="0" smtClean="0"/>
              <a:t>A “signature pedagogy” for teacher learning</a:t>
            </a:r>
            <a:endParaRPr lang="en-US" dirty="0"/>
          </a:p>
        </p:txBody>
      </p:sp>
      <p:sp>
        <p:nvSpPr>
          <p:cNvPr id="148482" name="Rectangle 3"/>
          <p:cNvSpPr>
            <a:spLocks noGrp="1" noChangeArrowheads="1"/>
          </p:cNvSpPr>
          <p:nvPr>
            <p:ph sz="quarter" idx="1"/>
          </p:nvPr>
        </p:nvSpPr>
        <p:spPr/>
        <p:txBody>
          <a:bodyPr/>
          <a:lstStyle/>
          <a:p>
            <a:r>
              <a:rPr lang="en-US" dirty="0" smtClean="0"/>
              <a:t>Every monthly TLC workshop should follow the same structure and sequence of activities:</a:t>
            </a:r>
          </a:p>
          <a:p>
            <a:endParaRPr lang="en-US" dirty="0" smtClean="0"/>
          </a:p>
          <a:p>
            <a:pPr lvl="1"/>
            <a:r>
              <a:rPr lang="en-US" dirty="0" smtClean="0"/>
              <a:t>Activity 1: Introduction (5 minutes)</a:t>
            </a:r>
          </a:p>
          <a:p>
            <a:pPr lvl="1"/>
            <a:r>
              <a:rPr lang="en-US" dirty="0" smtClean="0"/>
              <a:t>Activity 2: Starter activity (5 minutes)</a:t>
            </a:r>
          </a:p>
          <a:p>
            <a:pPr lvl="1"/>
            <a:r>
              <a:rPr lang="en-US" dirty="0" smtClean="0"/>
              <a:t>Activity 3: Feedback (25–50 minutes)</a:t>
            </a:r>
          </a:p>
          <a:p>
            <a:pPr lvl="1"/>
            <a:r>
              <a:rPr lang="en-US" dirty="0" smtClean="0"/>
              <a:t>Activity 4: New learning about formative assessment       (20–40 minutes)</a:t>
            </a:r>
          </a:p>
          <a:p>
            <a:pPr lvl="1"/>
            <a:r>
              <a:rPr lang="en-US" dirty="0" smtClean="0"/>
              <a:t>Activity 5: Personal action planning (15 minutes)</a:t>
            </a:r>
          </a:p>
          <a:p>
            <a:pPr lvl="1"/>
            <a:r>
              <a:rPr lang="en-US" dirty="0" smtClean="0"/>
              <a:t>Activity 6: Review of learning (5 minutes)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109</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changes could we make?</a:t>
            </a:r>
            <a:endParaRPr lang="en-US" dirty="0"/>
          </a:p>
        </p:txBody>
      </p:sp>
      <p:sp>
        <p:nvSpPr>
          <p:cNvPr id="3" name="Content Placeholder 2"/>
          <p:cNvSpPr>
            <a:spLocks noGrp="1"/>
          </p:cNvSpPr>
          <p:nvPr>
            <p:ph idx="1"/>
          </p:nvPr>
        </p:nvSpPr>
        <p:spPr/>
        <p:txBody>
          <a:bodyPr/>
          <a:lstStyle/>
          <a:p>
            <a:r>
              <a:rPr lang="en-US" dirty="0" smtClean="0"/>
              <a:t>Changes in structure</a:t>
            </a:r>
          </a:p>
          <a:p>
            <a:r>
              <a:rPr lang="en-US" dirty="0" smtClean="0"/>
              <a:t>Changes in management</a:t>
            </a:r>
          </a:p>
          <a:p>
            <a:r>
              <a:rPr lang="en-US" dirty="0" smtClean="0"/>
              <a:t>Changes in teachers’ subject knowledge</a:t>
            </a:r>
          </a:p>
          <a:p>
            <a:r>
              <a:rPr lang="en-US" dirty="0" smtClean="0"/>
              <a:t>Changes in teachers’ classroom practice</a:t>
            </a:r>
            <a:endParaRPr lang="en-US" dirty="0"/>
          </a:p>
        </p:txBody>
      </p:sp>
    </p:spTree>
    <p:extLst>
      <p:ext uri="{BB962C8B-B14F-4D97-AF65-F5344CB8AC3E}">
        <p14:creationId xmlns:p14="http://schemas.microsoft.com/office/powerpoint/2010/main" val="254325868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ea typeface="ＭＳ Ｐゴシック" charset="0"/>
                <a:cs typeface="ＭＳ Ｐゴシック" charset="0"/>
              </a:rPr>
              <a:t>Activities 1, 2, 3, 5, 6: “Bookends”</a:t>
            </a:r>
          </a:p>
        </p:txBody>
      </p:sp>
      <p:sp>
        <p:nvSpPr>
          <p:cNvPr id="34818" name="Content Placeholder 2"/>
          <p:cNvSpPr>
            <a:spLocks noGrp="1"/>
          </p:cNvSpPr>
          <p:nvPr>
            <p:ph idx="1"/>
          </p:nvPr>
        </p:nvSpPr>
        <p:spPr/>
        <p:txBody>
          <a:bodyPr/>
          <a:lstStyle/>
          <a:p>
            <a:pPr>
              <a:lnSpc>
                <a:spcPct val="110000"/>
              </a:lnSpc>
            </a:pPr>
            <a:r>
              <a:rPr lang="en-US" dirty="0">
                <a:latin typeface="Calibri" charset="0"/>
                <a:ea typeface="ＭＳ Ｐゴシック" charset="0"/>
                <a:cs typeface="ＭＳ Ｐゴシック" charset="0"/>
              </a:rPr>
              <a:t>For each of these five activities, the process</a:t>
            </a:r>
            <a:r>
              <a:rPr lang="en-US" dirty="0">
                <a:solidFill>
                  <a:srgbClr val="176B21"/>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is exactly the same at each TLC meeting</a:t>
            </a:r>
          </a:p>
          <a:p>
            <a:pPr>
              <a:lnSpc>
                <a:spcPct val="110000"/>
              </a:lnSpc>
            </a:pPr>
            <a:r>
              <a:rPr lang="en-US" dirty="0">
                <a:latin typeface="Calibri" charset="0"/>
                <a:ea typeface="ＭＳ Ｐゴシック" charset="0"/>
                <a:cs typeface="ＭＳ Ｐゴシック" charset="0"/>
              </a:rPr>
              <a:t>This provides a familiar structure for teachers to get better together</a:t>
            </a:r>
          </a:p>
          <a:p>
            <a:pPr lvl="1">
              <a:lnSpc>
                <a:spcPct val="110000"/>
              </a:lnSpc>
            </a:pPr>
            <a:r>
              <a:rPr lang="en-US" dirty="0">
                <a:latin typeface="Calibri" charset="0"/>
                <a:ea typeface="ＭＳ Ｐゴシック" charset="0"/>
              </a:rPr>
              <a:t>As the structure fades into the </a:t>
            </a:r>
            <a:r>
              <a:rPr lang="en-US" dirty="0" smtClean="0">
                <a:latin typeface="Calibri" charset="0"/>
                <a:ea typeface="ＭＳ Ｐゴシック" charset="0"/>
              </a:rPr>
              <a:t>background,</a:t>
            </a:r>
          </a:p>
          <a:p>
            <a:pPr lvl="1">
              <a:lnSpc>
                <a:spcPct val="110000"/>
              </a:lnSpc>
            </a:pPr>
            <a:r>
              <a:rPr lang="en-US" dirty="0" smtClean="0">
                <a:latin typeface="Calibri" charset="0"/>
                <a:ea typeface="ＭＳ Ｐゴシック" charset="0"/>
              </a:rPr>
              <a:t>The </a:t>
            </a:r>
            <a:r>
              <a:rPr lang="en-US" dirty="0">
                <a:latin typeface="Calibri" charset="0"/>
                <a:ea typeface="ＭＳ Ｐゴシック" charset="0"/>
              </a:rPr>
              <a:t>learning comes into the foreground</a:t>
            </a:r>
          </a:p>
          <a:p>
            <a:pPr>
              <a:lnSpc>
                <a:spcPct val="110000"/>
              </a:lnSpc>
            </a:pPr>
            <a:r>
              <a:rPr lang="en-US" dirty="0">
                <a:latin typeface="Calibri" charset="0"/>
                <a:ea typeface="ＭＳ Ｐゴシック" charset="0"/>
                <a:cs typeface="ＭＳ Ｐゴシック" charset="0"/>
              </a:rPr>
              <a:t>Teachers come to the meeting knowing what is expected of them</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110</a:t>
            </a:fld>
            <a:endParaRPr lang="en-GB" dirty="0"/>
          </a:p>
        </p:txBody>
      </p:sp>
    </p:spTree>
    <p:extLst>
      <p:ext uri="{BB962C8B-B14F-4D97-AF65-F5344CB8AC3E}">
        <p14:creationId xmlns:p14="http://schemas.microsoft.com/office/powerpoint/2010/main" val="158399061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Ground-rules for TLCs</a:t>
            </a:r>
          </a:p>
        </p:txBody>
      </p:sp>
      <p:sp>
        <p:nvSpPr>
          <p:cNvPr id="35842" name="Content Placeholder 2"/>
          <p:cNvSpPr>
            <a:spLocks noGrp="1"/>
          </p:cNvSpPr>
          <p:nvPr>
            <p:ph idx="1"/>
          </p:nvPr>
        </p:nvSpPr>
        <p:spPr/>
        <p:txBody>
          <a:bodyPr/>
          <a:lstStyle/>
          <a:p>
            <a:r>
              <a:rPr lang="en-US">
                <a:latin typeface="Calibri" charset="0"/>
                <a:ea typeface="ＭＳ Ｐゴシック" charset="0"/>
                <a:cs typeface="ＭＳ Ｐゴシック" charset="0"/>
              </a:rPr>
              <a:t>Norms of collaboration (Garmston &amp; Wellman, 1999)</a:t>
            </a:r>
          </a:p>
          <a:p>
            <a:r>
              <a:rPr lang="en-US">
                <a:latin typeface="Calibri" charset="0"/>
                <a:ea typeface="ＭＳ Ｐゴシック" charset="0"/>
                <a:cs typeface="ＭＳ Ｐゴシック" charset="0"/>
              </a:rPr>
              <a:t>Seven powerful Ps</a:t>
            </a:r>
          </a:p>
          <a:p>
            <a:pPr lvl="1"/>
            <a:r>
              <a:rPr lang="en-US">
                <a:latin typeface="Calibri" charset="0"/>
                <a:ea typeface="ＭＳ Ｐゴシック" charset="0"/>
              </a:rPr>
              <a:t>Pausing</a:t>
            </a:r>
          </a:p>
          <a:p>
            <a:pPr lvl="1"/>
            <a:r>
              <a:rPr lang="en-US">
                <a:latin typeface="Calibri" charset="0"/>
                <a:ea typeface="ＭＳ Ｐゴシック" charset="0"/>
              </a:rPr>
              <a:t>Paraphrasing</a:t>
            </a:r>
          </a:p>
          <a:p>
            <a:pPr lvl="1"/>
            <a:r>
              <a:rPr lang="en-US">
                <a:latin typeface="Calibri" charset="0"/>
                <a:ea typeface="ＭＳ Ｐゴシック" charset="0"/>
              </a:rPr>
              <a:t>Probing</a:t>
            </a:r>
          </a:p>
          <a:p>
            <a:pPr lvl="1"/>
            <a:r>
              <a:rPr lang="en-US">
                <a:latin typeface="Calibri" charset="0"/>
                <a:ea typeface="ＭＳ Ｐゴシック" charset="0"/>
              </a:rPr>
              <a:t>Putting ideas on the table (and pulling them off!)</a:t>
            </a:r>
          </a:p>
          <a:p>
            <a:pPr lvl="1"/>
            <a:r>
              <a:rPr lang="en-US">
                <a:latin typeface="Calibri" charset="0"/>
                <a:ea typeface="ＭＳ Ｐゴシック" charset="0"/>
              </a:rPr>
              <a:t>Paying attention to self and others</a:t>
            </a:r>
          </a:p>
          <a:p>
            <a:pPr lvl="1"/>
            <a:r>
              <a:rPr lang="en-US">
                <a:latin typeface="Calibri" charset="0"/>
                <a:ea typeface="ＭＳ Ｐゴシック" charset="0"/>
              </a:rPr>
              <a:t>Presuming positive intentions</a:t>
            </a:r>
          </a:p>
          <a:p>
            <a:pPr lvl="1"/>
            <a:r>
              <a:rPr lang="en-US">
                <a:latin typeface="Calibri" charset="0"/>
                <a:ea typeface="ＭＳ Ｐゴシック" charset="0"/>
              </a:rPr>
              <a:t>Pursuing a balance between advocacy and inquiry</a:t>
            </a:r>
          </a:p>
          <a:p>
            <a:pPr lvl="1"/>
            <a:endParaRPr lang="en-US">
              <a:latin typeface="Calibri" charset="0"/>
              <a:ea typeface="ＭＳ Ｐゴシック" charset="0"/>
            </a:endParaRPr>
          </a:p>
          <a:p>
            <a:endParaRPr lang="en-US">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111</a:t>
            </a:fld>
            <a:endParaRPr lang="en-GB" dirty="0"/>
          </a:p>
        </p:txBody>
      </p:sp>
    </p:spTree>
    <p:extLst>
      <p:ext uri="{BB962C8B-B14F-4D97-AF65-F5344CB8AC3E}">
        <p14:creationId xmlns:p14="http://schemas.microsoft.com/office/powerpoint/2010/main" val="230356829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Calibri" charset="0"/>
                <a:ea typeface="ＭＳ Ｐゴシック" charset="0"/>
                <a:cs typeface="ＭＳ Ｐゴシック" charset="0"/>
              </a:rPr>
              <a:t>Activity 1: Introduction</a:t>
            </a:r>
          </a:p>
        </p:txBody>
      </p:sp>
      <p:sp>
        <p:nvSpPr>
          <p:cNvPr id="36866" name="Content Placeholder 2"/>
          <p:cNvSpPr>
            <a:spLocks noGrp="1"/>
          </p:cNvSpPr>
          <p:nvPr>
            <p:ph idx="1"/>
          </p:nvPr>
        </p:nvSpPr>
        <p:spPr/>
        <p:txBody>
          <a:bodyPr/>
          <a:lstStyle/>
          <a:p>
            <a:r>
              <a:rPr lang="en-US">
                <a:latin typeface="Calibri" charset="0"/>
                <a:ea typeface="ＭＳ Ｐゴシック" charset="0"/>
                <a:cs typeface="ＭＳ Ｐゴシック" charset="0"/>
              </a:rPr>
              <a:t>Sharing learning intentions for the meeting</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112</a:t>
            </a:fld>
            <a:endParaRPr lang="en-GB" dirty="0"/>
          </a:p>
        </p:txBody>
      </p:sp>
    </p:spTree>
    <p:extLst>
      <p:ext uri="{BB962C8B-B14F-4D97-AF65-F5344CB8AC3E}">
        <p14:creationId xmlns:p14="http://schemas.microsoft.com/office/powerpoint/2010/main" val="62280973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ea typeface="ＭＳ Ｐゴシック" charset="0"/>
                <a:cs typeface="ＭＳ Ｐゴシック" charset="0"/>
              </a:rPr>
              <a:t>Activity 2: Starter</a:t>
            </a:r>
          </a:p>
        </p:txBody>
      </p:sp>
      <p:sp>
        <p:nvSpPr>
          <p:cNvPr id="37890" name="Content Placeholder 2"/>
          <p:cNvSpPr>
            <a:spLocks noGrp="1"/>
          </p:cNvSpPr>
          <p:nvPr>
            <p:ph idx="1"/>
          </p:nvPr>
        </p:nvSpPr>
        <p:spPr>
          <a:xfrm>
            <a:off x="457200" y="1600200"/>
            <a:ext cx="8229600" cy="5257800"/>
          </a:xfrm>
        </p:spPr>
        <p:txBody>
          <a:bodyPr>
            <a:normAutofit lnSpcReduction="10000"/>
          </a:bodyPr>
          <a:lstStyle/>
          <a:p>
            <a:r>
              <a:rPr lang="en-US" dirty="0">
                <a:latin typeface="Calibri" charset="0"/>
                <a:ea typeface="ＭＳ Ｐゴシック" charset="0"/>
                <a:cs typeface="ＭＳ Ｐゴシック" charset="0"/>
              </a:rPr>
              <a:t>A variety of warm-up activities to get participants’ minds to the meeting:</a:t>
            </a:r>
          </a:p>
          <a:p>
            <a:pPr lvl="1"/>
            <a:r>
              <a:rPr lang="en-US" dirty="0">
                <a:latin typeface="Calibri" charset="0"/>
                <a:ea typeface="ＭＳ Ｐゴシック" charset="0"/>
              </a:rPr>
              <a:t>Think of something you are looking forward to this year</a:t>
            </a:r>
          </a:p>
          <a:p>
            <a:pPr lvl="1"/>
            <a:r>
              <a:rPr lang="en-US" dirty="0" smtClean="0">
                <a:latin typeface="Calibri" charset="0"/>
                <a:ea typeface="ＭＳ Ｐゴシック" charset="0"/>
              </a:rPr>
              <a:t>30 seconds </a:t>
            </a:r>
            <a:r>
              <a:rPr lang="en-US" dirty="0">
                <a:latin typeface="Calibri" charset="0"/>
                <a:ea typeface="ＭＳ Ｐゴシック" charset="0"/>
              </a:rPr>
              <a:t>to get “things off your chest” about what infuriates you about your job</a:t>
            </a:r>
          </a:p>
          <a:p>
            <a:pPr lvl="1"/>
            <a:r>
              <a:rPr lang="en-US" dirty="0">
                <a:latin typeface="Calibri" charset="0"/>
                <a:ea typeface="ＭＳ Ｐゴシック" charset="0"/>
              </a:rPr>
              <a:t>30 seconds to tell the group about something that happened within the last month and made you feel good </a:t>
            </a:r>
          </a:p>
          <a:p>
            <a:pPr lvl="1"/>
            <a:r>
              <a:rPr lang="en-US" dirty="0">
                <a:latin typeface="Calibri" charset="0"/>
                <a:ea typeface="ＭＳ Ｐゴシック" charset="0"/>
              </a:rPr>
              <a:t>Think of something that happened in a lesson this year that made you smile</a:t>
            </a:r>
          </a:p>
          <a:p>
            <a:pPr lvl="1"/>
            <a:r>
              <a:rPr lang="en-US" dirty="0">
                <a:latin typeface="Calibri" charset="0"/>
                <a:ea typeface="ＭＳ Ｐゴシック" charset="0"/>
              </a:rPr>
              <a:t>Think of something that one of your colleagues did last term that supported you </a:t>
            </a:r>
          </a:p>
          <a:p>
            <a:pPr lvl="1"/>
            <a:r>
              <a:rPr lang="en-US" dirty="0">
                <a:latin typeface="Calibri" charset="0"/>
                <a:ea typeface="ＭＳ Ｐゴシック" charset="0"/>
              </a:rPr>
              <a:t>Go back to the TLC ‘ground rules’</a:t>
            </a:r>
          </a:p>
          <a:p>
            <a:endParaRPr lang="en-US" dirty="0">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113</a:t>
            </a:fld>
            <a:endParaRPr lang="en-GB" dirty="0"/>
          </a:p>
        </p:txBody>
      </p:sp>
    </p:spTree>
    <p:extLst>
      <p:ext uri="{BB962C8B-B14F-4D97-AF65-F5344CB8AC3E}">
        <p14:creationId xmlns:p14="http://schemas.microsoft.com/office/powerpoint/2010/main" val="320456219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Calibri" charset="0"/>
                <a:ea typeface="ＭＳ Ｐゴシック" charset="0"/>
                <a:cs typeface="ＭＳ Ｐゴシック" charset="0"/>
              </a:rPr>
              <a:t>Activity 3: Feedback</a:t>
            </a:r>
          </a:p>
        </p:txBody>
      </p:sp>
      <p:sp>
        <p:nvSpPr>
          <p:cNvPr id="38914" name="Content Placeholder 2"/>
          <p:cNvSpPr>
            <a:spLocks noGrp="1"/>
          </p:cNvSpPr>
          <p:nvPr>
            <p:ph idx="1"/>
          </p:nvPr>
        </p:nvSpPr>
        <p:spPr/>
        <p:txBody>
          <a:bodyPr>
            <a:normAutofit lnSpcReduction="10000"/>
          </a:bodyPr>
          <a:lstStyle/>
          <a:p>
            <a:r>
              <a:rPr lang="en-US" dirty="0">
                <a:latin typeface="Calibri" charset="0"/>
                <a:ea typeface="ＭＳ Ｐゴシック" charset="0"/>
                <a:cs typeface="ＭＳ Ｐゴシック" charset="0"/>
              </a:rPr>
              <a:t>Routines need to be established, expectations shared, and structure maintained.</a:t>
            </a:r>
          </a:p>
          <a:p>
            <a:r>
              <a:rPr lang="en-US" dirty="0">
                <a:latin typeface="Calibri" charset="0"/>
                <a:ea typeface="ＭＳ Ｐゴシック" charset="0"/>
                <a:cs typeface="ＭＳ Ｐゴシック" charset="0"/>
              </a:rPr>
              <a:t>Similar expectations regarding preparation and engagement.</a:t>
            </a:r>
          </a:p>
          <a:p>
            <a:pPr lvl="1"/>
            <a:r>
              <a:rPr lang="en-US" dirty="0">
                <a:latin typeface="Calibri" charset="0"/>
                <a:ea typeface="ＭＳ Ｐゴシック" charset="0"/>
              </a:rPr>
              <a:t>Come to the meeting knowing you will be sharing your own </a:t>
            </a:r>
            <a:r>
              <a:rPr lang="en-US" dirty="0" smtClean="0">
                <a:latin typeface="Calibri" charset="0"/>
                <a:ea typeface="ＭＳ Ｐゴシック" charset="0"/>
              </a:rPr>
              <a:t>formative assessment </a:t>
            </a:r>
            <a:r>
              <a:rPr lang="en-US" dirty="0">
                <a:latin typeface="Calibri" charset="0"/>
                <a:ea typeface="ＭＳ Ｐゴシック" charset="0"/>
              </a:rPr>
              <a:t>experiences.</a:t>
            </a:r>
          </a:p>
          <a:p>
            <a:pPr lvl="1"/>
            <a:r>
              <a:rPr lang="en-US" dirty="0">
                <a:latin typeface="Calibri" charset="0"/>
                <a:ea typeface="ＭＳ Ｐゴシック" charset="0"/>
              </a:rPr>
              <a:t>Be prepared to offer constructive, thoughtfully conceived feedback to colleagues.</a:t>
            </a:r>
          </a:p>
          <a:p>
            <a:pPr lvl="1"/>
            <a:r>
              <a:rPr lang="en-US" dirty="0">
                <a:latin typeface="Calibri" charset="0"/>
                <a:ea typeface="ＭＳ Ｐゴシック" charset="0"/>
              </a:rPr>
              <a:t>Be prepared to challenge ideas that may be good classroom practice but are not necessarily tightly related to formative assessment.</a:t>
            </a:r>
          </a:p>
          <a:p>
            <a:endParaRPr lang="en-US" dirty="0">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114</a:t>
            </a:fld>
            <a:endParaRPr lang="en-GB" dirty="0"/>
          </a:p>
        </p:txBody>
      </p:sp>
    </p:spTree>
    <p:extLst>
      <p:ext uri="{BB962C8B-B14F-4D97-AF65-F5344CB8AC3E}">
        <p14:creationId xmlns:p14="http://schemas.microsoft.com/office/powerpoint/2010/main" val="1582173514"/>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648" y="228600"/>
            <a:ext cx="8531352" cy="990600"/>
          </a:xfrm>
        </p:spPr>
        <p:txBody>
          <a:bodyPr>
            <a:normAutofit/>
          </a:bodyPr>
          <a:lstStyle/>
          <a:p>
            <a:r>
              <a:rPr lang="en-US" sz="3000" dirty="0">
                <a:latin typeface="Calibri" charset="0"/>
                <a:ea typeface="ＭＳ Ｐゴシック" charset="0"/>
                <a:cs typeface="ＭＳ Ｐゴシック" charset="0"/>
              </a:rPr>
              <a:t>Activity 4: New learning about </a:t>
            </a:r>
            <a:r>
              <a:rPr lang="en-US" sz="3000" dirty="0" smtClean="0">
                <a:latin typeface="Calibri" charset="0"/>
                <a:ea typeface="ＭＳ Ｐゴシック" charset="0"/>
                <a:cs typeface="ＭＳ Ｐゴシック" charset="0"/>
              </a:rPr>
              <a:t>formative assessment</a:t>
            </a:r>
            <a:endParaRPr lang="en-US" sz="3000" dirty="0">
              <a:latin typeface="Calibri" charset="0"/>
              <a:ea typeface="ＭＳ Ｐゴシック" charset="0"/>
              <a:cs typeface="ＭＳ Ｐゴシック" charset="0"/>
            </a:endParaRPr>
          </a:p>
        </p:txBody>
      </p:sp>
      <p:sp>
        <p:nvSpPr>
          <p:cNvPr id="39938"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‘Drip</a:t>
            </a:r>
            <a:r>
              <a:rPr lang="en-US" dirty="0">
                <a:latin typeface="Calibri" charset="0"/>
                <a:ea typeface="ＭＳ Ｐゴシック" charset="0"/>
                <a:cs typeface="ＭＳ Ｐゴシック" charset="0"/>
              </a:rPr>
              <a:t>-feed’ of new ideas, to increase knowledge, and to produce variety</a:t>
            </a:r>
          </a:p>
          <a:p>
            <a:pPr lvl="1"/>
            <a:r>
              <a:rPr lang="en-US" dirty="0">
                <a:latin typeface="Calibri" charset="0"/>
                <a:ea typeface="ＭＳ Ｐゴシック" charset="0"/>
              </a:rPr>
              <a:t>Watch videos of classroom practice</a:t>
            </a:r>
          </a:p>
          <a:p>
            <a:pPr lvl="1"/>
            <a:r>
              <a:rPr lang="en-US" dirty="0">
                <a:latin typeface="Calibri" charset="0"/>
                <a:ea typeface="ＭＳ Ｐゴシック" charset="0"/>
              </a:rPr>
              <a:t>Book study </a:t>
            </a:r>
            <a:r>
              <a:rPr lang="en-US" dirty="0" smtClean="0">
                <a:latin typeface="Calibri" charset="0"/>
                <a:ea typeface="ＭＳ Ｐゴシック" charset="0"/>
              </a:rPr>
              <a:t>(e.g., one </a:t>
            </a:r>
            <a:r>
              <a:rPr lang="en-US" dirty="0">
                <a:latin typeface="Calibri" charset="0"/>
                <a:ea typeface="ＭＳ Ｐゴシック" charset="0"/>
              </a:rPr>
              <a:t>chapter each month)</a:t>
            </a:r>
          </a:p>
          <a:p>
            <a:pPr lvl="1"/>
            <a:r>
              <a:rPr lang="en-US" dirty="0">
                <a:latin typeface="Calibri" charset="0"/>
                <a:ea typeface="ＭＳ Ｐゴシック" charset="0"/>
              </a:rPr>
              <a:t>New </a:t>
            </a:r>
            <a:r>
              <a:rPr lang="en-US" dirty="0" smtClean="0">
                <a:latin typeface="Calibri" charset="0"/>
                <a:ea typeface="ＭＳ Ｐゴシック" charset="0"/>
              </a:rPr>
              <a:t>formative assessment techniques</a:t>
            </a:r>
            <a:endParaRPr lang="en-US" dirty="0">
              <a:latin typeface="Calibri" charset="0"/>
              <a:ea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115</a:t>
            </a:fld>
            <a:endParaRPr lang="en-GB" dirty="0"/>
          </a:p>
        </p:txBody>
      </p:sp>
    </p:spTree>
    <p:extLst>
      <p:ext uri="{BB962C8B-B14F-4D97-AF65-F5344CB8AC3E}">
        <p14:creationId xmlns:p14="http://schemas.microsoft.com/office/powerpoint/2010/main" val="373587925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ea typeface="ＭＳ Ｐゴシック" charset="0"/>
                <a:cs typeface="ＭＳ Ｐゴシック" charset="0"/>
              </a:rPr>
              <a:t>Activity 5: Personal action planning</a:t>
            </a:r>
          </a:p>
        </p:txBody>
      </p:sp>
      <p:sp>
        <p:nvSpPr>
          <p:cNvPr id="40962" name="Content Placeholder 2"/>
          <p:cNvSpPr>
            <a:spLocks noGrp="1"/>
          </p:cNvSpPr>
          <p:nvPr>
            <p:ph idx="1"/>
          </p:nvPr>
        </p:nvSpPr>
        <p:spPr/>
        <p:txBody>
          <a:bodyPr/>
          <a:lstStyle/>
          <a:p>
            <a:r>
              <a:rPr lang="en-US">
                <a:latin typeface="Calibri" charset="0"/>
                <a:ea typeface="ＭＳ Ｐゴシック" charset="0"/>
                <a:cs typeface="ＭＳ Ｐゴシック" charset="0"/>
              </a:rPr>
              <a:t>Each teacher updates his or her personal action plan</a:t>
            </a:r>
          </a:p>
          <a:p>
            <a:r>
              <a:rPr lang="en-US">
                <a:latin typeface="Calibri" charset="0"/>
                <a:ea typeface="ＭＳ Ｐゴシック" charset="0"/>
                <a:cs typeface="ＭＳ Ｐゴシック" charset="0"/>
              </a:rPr>
              <a:t>Makes a specific commitment about what they will do over the coming month</a:t>
            </a:r>
          </a:p>
          <a:p>
            <a:r>
              <a:rPr lang="en-US">
                <a:latin typeface="Calibri" charset="0"/>
                <a:ea typeface="ＭＳ Ｐゴシック" charset="0"/>
                <a:cs typeface="ＭＳ Ｐゴシック" charset="0"/>
              </a:rPr>
              <a:t>Arranges any support needed from colleagues</a:t>
            </a:r>
          </a:p>
          <a:p>
            <a:pPr lvl="1"/>
            <a:r>
              <a:rPr lang="en-US">
                <a:latin typeface="Calibri" charset="0"/>
                <a:ea typeface="ＭＳ Ｐゴシック" charset="0"/>
              </a:rPr>
              <a:t>Specific date and time for peer observation</a:t>
            </a:r>
          </a:p>
          <a:p>
            <a:pPr lvl="1"/>
            <a:endParaRPr lang="en-US">
              <a:latin typeface="Calibri" charset="0"/>
              <a:ea typeface="ＭＳ Ｐゴシック" charset="0"/>
            </a:endParaRPr>
          </a:p>
          <a:p>
            <a:endParaRPr lang="en-US">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116</a:t>
            </a:fld>
            <a:endParaRPr lang="en-GB" dirty="0"/>
          </a:p>
        </p:txBody>
      </p:sp>
    </p:spTree>
    <p:extLst>
      <p:ext uri="{BB962C8B-B14F-4D97-AF65-F5344CB8AC3E}">
        <p14:creationId xmlns:p14="http://schemas.microsoft.com/office/powerpoint/2010/main" val="242405746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Calibri" charset="0"/>
                <a:ea typeface="ＭＳ Ｐゴシック" charset="0"/>
                <a:cs typeface="ＭＳ Ｐゴシック" charset="0"/>
              </a:rPr>
              <a:t>Activity 6: Wrap</a:t>
            </a:r>
          </a:p>
        </p:txBody>
      </p:sp>
      <p:sp>
        <p:nvSpPr>
          <p:cNvPr id="41986" name="Content Placeholder 2"/>
          <p:cNvSpPr>
            <a:spLocks noGrp="1"/>
          </p:cNvSpPr>
          <p:nvPr>
            <p:ph idx="1"/>
          </p:nvPr>
        </p:nvSpPr>
        <p:spPr/>
        <p:txBody>
          <a:bodyPr/>
          <a:lstStyle/>
          <a:p>
            <a:r>
              <a:rPr lang="en-US">
                <a:latin typeface="Calibri" charset="0"/>
                <a:ea typeface="ＭＳ Ｐゴシック" charset="0"/>
                <a:cs typeface="ＭＳ Ｐゴシック" charset="0"/>
              </a:rPr>
              <a:t>Did the meeting meet its intended objectives</a:t>
            </a:r>
          </a:p>
          <a:p>
            <a:pPr lvl="1"/>
            <a:r>
              <a:rPr lang="en-US">
                <a:latin typeface="Calibri" charset="0"/>
                <a:ea typeface="ＭＳ Ｐゴシック" charset="0"/>
              </a:rPr>
              <a:t>If yes, great</a:t>
            </a:r>
          </a:p>
          <a:p>
            <a:pPr lvl="1"/>
            <a:r>
              <a:rPr lang="en-US">
                <a:latin typeface="Calibri" charset="0"/>
                <a:ea typeface="ＭＳ Ｐゴシック" charset="0"/>
              </a:rPr>
              <a:t>If no, time to plan what to do about it</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117</a:t>
            </a:fld>
            <a:endParaRPr lang="en-GB" dirty="0"/>
          </a:p>
        </p:txBody>
      </p:sp>
    </p:spTree>
    <p:extLst>
      <p:ext uri="{BB962C8B-B14F-4D97-AF65-F5344CB8AC3E}">
        <p14:creationId xmlns:p14="http://schemas.microsoft.com/office/powerpoint/2010/main" val="3058865237"/>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r>
              <a:rPr lang="en-US" dirty="0" smtClean="0"/>
              <a:t>Every TLC needs a leader</a:t>
            </a:r>
            <a:endParaRPr lang="en-US" dirty="0"/>
          </a:p>
        </p:txBody>
      </p:sp>
      <p:sp>
        <p:nvSpPr>
          <p:cNvPr id="150530" name="Rectangle 3"/>
          <p:cNvSpPr>
            <a:spLocks noGrp="1" noChangeArrowheads="1"/>
          </p:cNvSpPr>
          <p:nvPr>
            <p:ph sz="quarter" idx="1"/>
          </p:nvPr>
        </p:nvSpPr>
        <p:spPr>
          <a:xfrm>
            <a:off x="612648" y="1600200"/>
            <a:ext cx="8153400" cy="5257800"/>
          </a:xfrm>
        </p:spPr>
        <p:txBody>
          <a:bodyPr/>
          <a:lstStyle/>
          <a:p>
            <a:r>
              <a:rPr lang="en-US" dirty="0" smtClean="0"/>
              <a:t>The job of the TLC leader(s):</a:t>
            </a:r>
          </a:p>
          <a:p>
            <a:pPr lvl="1"/>
            <a:r>
              <a:rPr lang="en-US" dirty="0" smtClean="0"/>
              <a:t>To ensure that all necessary resources (including refreshments!) are available at meetings</a:t>
            </a:r>
          </a:p>
          <a:p>
            <a:pPr lvl="1"/>
            <a:r>
              <a:rPr lang="en-US" dirty="0" smtClean="0"/>
              <a:t>To ensure that the agenda is followed</a:t>
            </a:r>
          </a:p>
          <a:p>
            <a:pPr lvl="1"/>
            <a:r>
              <a:rPr lang="en-US" dirty="0" smtClean="0"/>
              <a:t>To maintain a collegial and supportive environment</a:t>
            </a:r>
          </a:p>
          <a:p>
            <a:r>
              <a:rPr lang="en-US" dirty="0" smtClean="0"/>
              <a:t>But most important of all:</a:t>
            </a:r>
          </a:p>
          <a:p>
            <a:pPr lvl="1"/>
            <a:r>
              <a:rPr lang="en-US" dirty="0" smtClean="0"/>
              <a:t>It is not to be the formative assessment “expert.”</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118</a:t>
            </a:fld>
            <a:endParaRPr lang="en-GB" dirty="0"/>
          </a:p>
        </p:txBody>
      </p:sp>
    </p:spTree>
    <p:extLst>
      <p:ext uri="{BB962C8B-B14F-4D97-AF65-F5344CB8AC3E}">
        <p14:creationId xmlns:p14="http://schemas.microsoft.com/office/powerpoint/2010/main" val="2601754482"/>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US" dirty="0" smtClean="0"/>
              <a:t>Peer observation</a:t>
            </a:r>
            <a:endParaRPr lang="en-US" dirty="0"/>
          </a:p>
        </p:txBody>
      </p:sp>
      <p:sp>
        <p:nvSpPr>
          <p:cNvPr id="152578" name="Rectangle 3"/>
          <p:cNvSpPr>
            <a:spLocks noGrp="1" noChangeArrowheads="1"/>
          </p:cNvSpPr>
          <p:nvPr>
            <p:ph sz="quarter" idx="1"/>
          </p:nvPr>
        </p:nvSpPr>
        <p:spPr>
          <a:xfrm>
            <a:off x="612648" y="1600200"/>
            <a:ext cx="8153400" cy="5257800"/>
          </a:xfrm>
        </p:spPr>
        <p:txBody>
          <a:bodyPr/>
          <a:lstStyle/>
          <a:p>
            <a:r>
              <a:rPr lang="en-US" dirty="0" smtClean="0"/>
              <a:t>Run to the agenda of the observed, not the observer:</a:t>
            </a:r>
          </a:p>
          <a:p>
            <a:pPr lvl="1"/>
            <a:r>
              <a:rPr lang="en-US" dirty="0" smtClean="0"/>
              <a:t>Observed teacher specifies focus of observation:</a:t>
            </a:r>
          </a:p>
          <a:p>
            <a:pPr lvl="2"/>
            <a:r>
              <a:rPr lang="en-US" dirty="0" smtClean="0"/>
              <a:t>E.g., teacher wants to increase wait time.</a:t>
            </a:r>
          </a:p>
          <a:p>
            <a:pPr lvl="1"/>
            <a:r>
              <a:rPr lang="en-US" dirty="0" smtClean="0"/>
              <a:t>Observed teacher specifies what counts as evidence:</a:t>
            </a:r>
          </a:p>
          <a:p>
            <a:pPr lvl="2"/>
            <a:r>
              <a:rPr lang="en-US" dirty="0" smtClean="0"/>
              <a:t>Provides observer with a stopwatch to log wait times.</a:t>
            </a:r>
          </a:p>
          <a:p>
            <a:pPr lvl="1"/>
            <a:r>
              <a:rPr lang="en-US" dirty="0" smtClean="0"/>
              <a:t>Observed teacher owns any notes made during the observation.</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119</a:t>
            </a:fld>
            <a:endParaRPr lang="en-GB" dirty="0"/>
          </a:p>
        </p:txBody>
      </p:sp>
    </p:spTree>
    <p:extLst>
      <p:ext uri="{BB962C8B-B14F-4D97-AF65-F5344CB8AC3E}">
        <p14:creationId xmlns:p14="http://schemas.microsoft.com/office/powerpoint/2010/main" val="20670549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Education and disadvantage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0105101"/>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time to “sharpen the saw”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7949795"/>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A case study in one district</a:t>
            </a:r>
            <a:endParaRPr lang="en-US"/>
          </a:p>
        </p:txBody>
      </p:sp>
      <p:sp>
        <p:nvSpPr>
          <p:cNvPr id="22530" name="Rectangle 10"/>
          <p:cNvSpPr>
            <a:spLocks noGrp="1" noChangeArrowheads="1"/>
          </p:cNvSpPr>
          <p:nvPr>
            <p:ph type="body" idx="1"/>
          </p:nvPr>
        </p:nvSpPr>
        <p:spPr/>
        <p:txBody>
          <a:bodyPr>
            <a:normAutofit lnSpcReduction="10000"/>
          </a:bodyPr>
          <a:lstStyle/>
          <a:p>
            <a:r>
              <a:rPr lang="en-US" smtClean="0"/>
              <a:t>Cannington</a:t>
            </a:r>
          </a:p>
          <a:p>
            <a:pPr lvl="1"/>
            <a:r>
              <a:rPr lang="en-US" smtClean="0"/>
              <a:t>Urban school district serving ~20,000 students</a:t>
            </a:r>
          </a:p>
          <a:p>
            <a:pPr lvl="1"/>
            <a:r>
              <a:rPr lang="en-US" smtClean="0"/>
              <a:t>Approximately 20% of the population non-white</a:t>
            </a:r>
          </a:p>
          <a:p>
            <a:pPr lvl="1"/>
            <a:r>
              <a:rPr lang="en-US" smtClean="0"/>
              <a:t>No schools under threat of re-constitution, but all under pressure to improve test scores</a:t>
            </a:r>
          </a:p>
          <a:p>
            <a:pPr lvl="1"/>
            <a:endParaRPr lang="en-US" smtClean="0"/>
          </a:p>
          <a:p>
            <a:r>
              <a:rPr lang="en-US" smtClean="0"/>
              <a:t>Funding for a project on “better learning through smarter teaching”</a:t>
            </a:r>
          </a:p>
          <a:p>
            <a:pPr lvl="1"/>
            <a:r>
              <a:rPr lang="en-US" smtClean="0"/>
              <a:t>Focus on mathematics, science and modern foreign languages (MFL)</a:t>
            </a:r>
          </a:p>
          <a:p>
            <a:pPr lvl="1"/>
            <a:r>
              <a:rPr lang="en-US" smtClean="0"/>
              <a:t>Commitment from Principals in November 2007</a:t>
            </a:r>
          </a:p>
          <a:p>
            <a:pPr lvl="1"/>
            <a:r>
              <a:rPr lang="en-US" smtClean="0"/>
              <a:t>Initial workshops in July 2008</a:t>
            </a:r>
            <a:endParaRPr lang="en-US"/>
          </a:p>
        </p:txBody>
      </p:sp>
      <p:sp>
        <p:nvSpPr>
          <p:cNvPr id="934923" name="Rectangle 11"/>
          <p:cNvSpPr>
            <a:spLocks noChangeArrowheads="1"/>
          </p:cNvSpPr>
          <p:nvPr/>
        </p:nvSpPr>
        <p:spPr bwMode="auto">
          <a:xfrm>
            <a:off x="5699126" y="3100388"/>
            <a:ext cx="20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762000">
              <a:defRPr/>
            </a:pPr>
            <a:endParaRPr lang="en-US">
              <a:ea typeface="ＭＳ Ｐゴシック" charset="-128"/>
              <a:cs typeface="ＭＳ Ｐゴシック" charset="-128"/>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121</a:t>
            </a:fld>
            <a:endParaRPr lang="en-GB" dirty="0"/>
          </a:p>
        </p:txBody>
      </p:sp>
    </p:spTree>
    <p:extLst>
      <p:ext uri="{BB962C8B-B14F-4D97-AF65-F5344CB8AC3E}">
        <p14:creationId xmlns:p14="http://schemas.microsoft.com/office/powerpoint/2010/main" val="4255803651"/>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Progress of TLCs in Cannington</a:t>
            </a:r>
          </a:p>
        </p:txBody>
      </p:sp>
      <p:graphicFrame>
        <p:nvGraphicFramePr>
          <p:cNvPr id="990681" name="Group 473"/>
          <p:cNvGraphicFramePr>
            <a:graphicFrameLocks noGrp="1"/>
          </p:cNvGraphicFramePr>
          <p:nvPr>
            <p:ph idx="1"/>
            <p:extLst>
              <p:ext uri="{D42A27DB-BD31-4B8C-83A1-F6EECF244321}">
                <p14:modId xmlns:p14="http://schemas.microsoft.com/office/powerpoint/2010/main" val="263415552"/>
              </p:ext>
            </p:extLst>
          </p:nvPr>
        </p:nvGraphicFramePr>
        <p:xfrm>
          <a:off x="612588" y="1600200"/>
          <a:ext cx="8074212" cy="3977640"/>
        </p:xfrm>
        <a:graphic>
          <a:graphicData uri="http://schemas.openxmlformats.org/drawingml/2006/table">
            <a:tbl>
              <a:tblPr/>
              <a:tblGrid>
                <a:gridCol w="1454729"/>
                <a:gridCol w="1084038"/>
                <a:gridCol w="1099613"/>
                <a:gridCol w="1099613"/>
                <a:gridCol w="1110516"/>
                <a:gridCol w="1099613"/>
                <a:gridCol w="1126090"/>
              </a:tblGrid>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chemeClr val="bg1"/>
                        </a:solidFill>
                        <a:effectLst/>
                        <a:latin typeface="Arial" charset="0"/>
                        <a:ea typeface="ＭＳ Ｐゴシック" charset="0"/>
                        <a:cs typeface="ＭＳ Ｐゴシック"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charset="0"/>
                          <a:ea typeface="ＭＳ Ｐゴシック" charset="0"/>
                          <a:cs typeface="ＭＳ Ｐゴシック" charset="0"/>
                        </a:rPr>
                        <a:t>Maths</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charset="0"/>
                          <a:ea typeface="ＭＳ Ｐゴシック" charset="0"/>
                          <a:cs typeface="ＭＳ Ｐゴシック" charset="0"/>
                        </a:rPr>
                        <a:t>Science</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charset="0"/>
                          <a:ea typeface="ＭＳ Ｐゴシック" charset="0"/>
                          <a:cs typeface="ＭＳ Ｐゴシック" charset="0"/>
                        </a:rPr>
                        <a:t>MFL</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Ash</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endParaRPr kumimoji="0" lang="en-US" sz="1700" b="1" i="0" u="none" strike="noStrike" cap="none" normalizeH="0" baseline="0">
                        <a:ln>
                          <a:noFill/>
                        </a:ln>
                        <a:solidFill>
                          <a:schemeClr val="tx1"/>
                        </a:solidFill>
                        <a:effectLst/>
                        <a:latin typeface="Arial" charset="0"/>
                        <a:ea typeface="ＭＳ Ｐゴシック" charset="0"/>
                        <a:cs typeface="ＭＳ Ｐゴシック"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0</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Cedar</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3</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Hawthorne</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4</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10</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Hazel</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7</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12</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Larch</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0</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0</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Mallow</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6</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7</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3</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Poplar</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3</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Spruce</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7</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8</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Willow</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Totals</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44</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5DAB"/>
                        </a:solidFill>
                        <a:effectLst/>
                        <a:latin typeface="Arial" charset="0"/>
                        <a:ea typeface="ＭＳ Ｐゴシック" charset="0"/>
                        <a:cs typeface="Arial Unicode MS"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47</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5DAB"/>
                        </a:solidFill>
                        <a:effectLst/>
                        <a:latin typeface="Arial" charset="0"/>
                        <a:ea typeface="ＭＳ Ｐゴシック" charset="0"/>
                        <a:cs typeface="Arial Unicode MS"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21</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5DAB"/>
                        </a:solidFill>
                        <a:effectLst/>
                        <a:latin typeface="Arial" charset="0"/>
                        <a:ea typeface="ＭＳ Ｐゴシック" charset="0"/>
                        <a:cs typeface="Arial Unicode MS"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33" name="Text Box 470"/>
          <p:cNvSpPr txBox="1">
            <a:spLocks noChangeArrowheads="1"/>
          </p:cNvSpPr>
          <p:nvPr/>
        </p:nvSpPr>
        <p:spPr bwMode="auto">
          <a:xfrm>
            <a:off x="523690" y="5694082"/>
            <a:ext cx="872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sz="1600" dirty="0">
                <a:latin typeface="Arial" charset="0"/>
              </a:rPr>
              <a:t>B</a:t>
            </a:r>
            <a:r>
              <a:rPr lang="en-US" sz="1600" dirty="0"/>
              <a:t>lack nos. show teachers attending launch event; blue bars show progress of TLC</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122</a:t>
            </a:fld>
            <a:endParaRPr lang="en-GB" dirty="0"/>
          </a:p>
        </p:txBody>
      </p:sp>
    </p:spTree>
    <p:extLst>
      <p:ext uri="{BB962C8B-B14F-4D97-AF65-F5344CB8AC3E}">
        <p14:creationId xmlns:p14="http://schemas.microsoft.com/office/powerpoint/2010/main" val="2964341852"/>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Progress of TLCs in </a:t>
            </a:r>
            <a:r>
              <a:rPr lang="en-US" dirty="0" err="1" smtClean="0"/>
              <a:t>Cannington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52799CE-711A-FA44-BA4E-E463DA170A36}" type="slidenum">
              <a:rPr lang="en-US" smtClean="0"/>
              <a:pPr>
                <a:defRPr/>
              </a:pPr>
              <a:t>123</a:t>
            </a:fld>
            <a:endParaRPr lang="en-US" dirty="0"/>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56928" y="1789671"/>
            <a:ext cx="2751377" cy="461665"/>
          </a:xfrm>
          <a:prstGeom prst="rect">
            <a:avLst/>
          </a:prstGeom>
          <a:solidFill>
            <a:schemeClr val="accent1"/>
          </a:solidFill>
        </p:spPr>
        <p:txBody>
          <a:bodyPr wrap="square" rtlCol="0">
            <a:spAutoFit/>
          </a:bodyPr>
          <a:lstStyle/>
          <a:p>
            <a:r>
              <a:rPr lang="en-US" dirty="0" smtClean="0">
                <a:solidFill>
                  <a:schemeClr val="bg1"/>
                </a:solidFill>
              </a:rPr>
              <a:t>Correlation: 0.01</a:t>
            </a:r>
            <a:endParaRPr lang="en-US" dirty="0">
              <a:solidFill>
                <a:schemeClr val="bg1"/>
              </a:solidFill>
            </a:endParaRPr>
          </a:p>
        </p:txBody>
      </p:sp>
    </p:spTree>
    <p:extLst>
      <p:ext uri="{BB962C8B-B14F-4D97-AF65-F5344CB8AC3E}">
        <p14:creationId xmlns:p14="http://schemas.microsoft.com/office/powerpoint/2010/main" val="1410703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Question: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50E85CD4-01C3-DE45-A238-CA0781C7043D}" type="slidenum">
              <a:rPr lang="en-GB" smtClean="0"/>
              <a:pPr>
                <a:defRPr/>
              </a:pPr>
              <a:t>124</a:t>
            </a:fld>
            <a:endParaRPr lang="en-GB" dirty="0"/>
          </a:p>
        </p:txBody>
      </p:sp>
      <p:sp>
        <p:nvSpPr>
          <p:cNvPr id="4" name="Text Placeholder 3"/>
          <p:cNvSpPr>
            <a:spLocks noGrp="1"/>
          </p:cNvSpPr>
          <p:nvPr>
            <p:ph type="body" idx="2"/>
          </p:nvPr>
        </p:nvSpPr>
        <p:spPr/>
        <p:txBody>
          <a:bodyPr/>
          <a:lstStyle/>
          <a:p>
            <a:endParaRPr lang="en-US"/>
          </a:p>
        </p:txBody>
      </p:sp>
      <p:sp>
        <p:nvSpPr>
          <p:cNvPr id="5" name="Content Placeholder 4"/>
          <p:cNvSpPr>
            <a:spLocks noGrp="1"/>
          </p:cNvSpPr>
          <p:nvPr>
            <p:ph sz="quarter" idx="1"/>
          </p:nvPr>
        </p:nvSpPr>
        <p:spPr/>
        <p:txBody>
          <a:bodyPr/>
          <a:lstStyle/>
          <a:p>
            <a:r>
              <a:rPr lang="en-US" dirty="0" smtClean="0"/>
              <a:t>What activities within your control will you give up or do less of to make formative assessment a priority?</a:t>
            </a:r>
            <a:endParaRPr lang="en-US" dirty="0"/>
          </a:p>
        </p:txBody>
      </p:sp>
    </p:spTree>
    <p:extLst>
      <p:ext uri="{BB962C8B-B14F-4D97-AF65-F5344CB8AC3E}">
        <p14:creationId xmlns:p14="http://schemas.microsoft.com/office/powerpoint/2010/main" val="196373765"/>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will we know if it’s working?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125</a:t>
            </a:fld>
            <a:endParaRPr lang="en-US"/>
          </a:p>
        </p:txBody>
      </p:sp>
    </p:spTree>
    <p:extLst>
      <p:ext uri="{BB962C8B-B14F-4D97-AF65-F5344CB8AC3E}">
        <p14:creationId xmlns:p14="http://schemas.microsoft.com/office/powerpoint/2010/main" val="98169048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know when it’s working when…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Leading indicators of success</a:t>
            </a:r>
          </a:p>
          <a:p>
            <a:pPr lvl="1"/>
            <a:r>
              <a:rPr lang="en-US" dirty="0" smtClean="0"/>
              <a:t>Teachers are given time to meet, and do so</a:t>
            </a:r>
          </a:p>
          <a:p>
            <a:pPr lvl="1"/>
            <a:r>
              <a:rPr lang="en-US" dirty="0" smtClean="0"/>
              <a:t>Teachers increasingly act as “critical friends” to others</a:t>
            </a:r>
          </a:p>
          <a:p>
            <a:pPr lvl="1"/>
            <a:r>
              <a:rPr lang="en-US" dirty="0" smtClean="0"/>
              <a:t>The prevalence of classroom formative assessment practices is increasing</a:t>
            </a:r>
          </a:p>
          <a:p>
            <a:pPr lvl="1"/>
            <a:r>
              <a:rPr lang="en-US" dirty="0" smtClean="0"/>
              <a:t>Students are more engaged in classrooms</a:t>
            </a:r>
          </a:p>
          <a:p>
            <a:pPr lvl="1"/>
            <a:r>
              <a:rPr lang="en-US" dirty="0" smtClean="0"/>
              <a:t>Teachers modify the techniques in appropriate ways, indicating an understanding of the underlying theory</a:t>
            </a:r>
          </a:p>
          <a:p>
            <a:pPr lvl="1"/>
            <a:r>
              <a:rPr lang="en-US" dirty="0" smtClean="0"/>
              <a:t>There is a shift in the ownership of the reform</a:t>
            </a:r>
          </a:p>
          <a:p>
            <a:r>
              <a:rPr lang="en-US" dirty="0" smtClean="0"/>
              <a:t>Lagging indicators of success</a:t>
            </a:r>
            <a:endParaRPr lang="en-US" dirty="0"/>
          </a:p>
          <a:p>
            <a:pPr lvl="1"/>
            <a:r>
              <a:rPr lang="en-US" dirty="0" smtClean="0"/>
              <a:t>Increased student achievement</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126</a:t>
            </a:fld>
            <a:endParaRPr lang="en-GB" dirty="0"/>
          </a:p>
        </p:txBody>
      </p:sp>
    </p:spTree>
    <p:extLst>
      <p:ext uri="{BB962C8B-B14F-4D97-AF65-F5344CB8AC3E}">
        <p14:creationId xmlns:p14="http://schemas.microsoft.com/office/powerpoint/2010/main" val="2255469274"/>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Possible foci for “Learning walks”</a:t>
            </a:r>
            <a:endParaRPr lang="en-US" dirty="0"/>
          </a:p>
        </p:txBody>
      </p:sp>
      <p:sp>
        <p:nvSpPr>
          <p:cNvPr id="2" name="Content Placeholder 1"/>
          <p:cNvSpPr>
            <a:spLocks noGrp="1"/>
          </p:cNvSpPr>
          <p:nvPr>
            <p:ph sz="quarter" idx="2"/>
          </p:nvPr>
        </p:nvSpPr>
        <p:spPr>
          <a:xfrm>
            <a:off x="609601" y="2438401"/>
            <a:ext cx="5270500" cy="4419601"/>
          </a:xfrm>
        </p:spPr>
        <p:txBody>
          <a:bodyPr>
            <a:normAutofit fontScale="92500" lnSpcReduction="10000"/>
          </a:bodyPr>
          <a:lstStyle/>
          <a:p>
            <a:r>
              <a:rPr lang="en-GB" sz="2200" dirty="0"/>
              <a:t>Clear, valuable learning intentions </a:t>
            </a:r>
            <a:r>
              <a:rPr lang="en-GB" sz="2200" dirty="0" smtClean="0"/>
              <a:t>for lesson</a:t>
            </a:r>
            <a:endParaRPr lang="en-US" sz="2200" dirty="0"/>
          </a:p>
          <a:p>
            <a:r>
              <a:rPr lang="en-GB" sz="2200" dirty="0"/>
              <a:t>Success criteria understood by students</a:t>
            </a:r>
            <a:endParaRPr lang="en-US" sz="2200" dirty="0"/>
          </a:p>
          <a:p>
            <a:r>
              <a:rPr lang="en-GB" sz="2200" dirty="0"/>
              <a:t>Students chosen at random</a:t>
            </a:r>
            <a:endParaRPr lang="en-US" sz="2200" dirty="0"/>
          </a:p>
          <a:p>
            <a:r>
              <a:rPr lang="en-GB" sz="2200" dirty="0"/>
              <a:t>Questions that make students think</a:t>
            </a:r>
            <a:endParaRPr lang="en-US" sz="2200" dirty="0"/>
          </a:p>
          <a:p>
            <a:r>
              <a:rPr lang="en-GB" sz="2200" dirty="0"/>
              <a:t>Students, not teacher, dominate discussions</a:t>
            </a:r>
            <a:endParaRPr lang="en-US" sz="2200" dirty="0"/>
          </a:p>
          <a:p>
            <a:r>
              <a:rPr lang="en-GB" sz="2200" dirty="0"/>
              <a:t>At least 80% students involved in answering questions</a:t>
            </a:r>
            <a:endParaRPr lang="en-US" sz="2200" dirty="0"/>
          </a:p>
          <a:p>
            <a:r>
              <a:rPr lang="en-GB" sz="2200" dirty="0" smtClean="0"/>
              <a:t>All-student </a:t>
            </a:r>
            <a:r>
              <a:rPr lang="en-GB" sz="2200" dirty="0"/>
              <a:t>response system used</a:t>
            </a:r>
            <a:endParaRPr lang="en-US" sz="2200" dirty="0"/>
          </a:p>
          <a:p>
            <a:r>
              <a:rPr lang="en-GB" sz="2200" dirty="0"/>
              <a:t>Teacher waits three seconds after question</a:t>
            </a:r>
            <a:endParaRPr lang="en-US" sz="2200" dirty="0"/>
          </a:p>
          <a:p>
            <a:r>
              <a:rPr lang="en-GB" sz="2200" dirty="0"/>
              <a:t>Students support each </a:t>
            </a:r>
            <a:r>
              <a:rPr lang="en-GB" sz="2200" dirty="0" smtClean="0"/>
              <a:t>others’ </a:t>
            </a:r>
            <a:r>
              <a:rPr lang="en-GB" sz="2200" dirty="0"/>
              <a:t>learning</a:t>
            </a:r>
            <a:endParaRPr lang="en-US" sz="2200" dirty="0"/>
          </a:p>
          <a:p>
            <a:r>
              <a:rPr lang="en-GB" sz="2200" dirty="0"/>
              <a:t>Students take responsibility for own learning</a:t>
            </a:r>
            <a:endParaRPr lang="en-US" sz="2200" dirty="0"/>
          </a:p>
          <a:p>
            <a:r>
              <a:rPr lang="en-GB" sz="2200" dirty="0"/>
              <a:t>Teacher gives oral formative feedback</a:t>
            </a:r>
            <a:endParaRPr lang="en-US" sz="2200" dirty="0"/>
          </a:p>
          <a:p>
            <a:r>
              <a:rPr lang="en-GB" sz="2200" dirty="0"/>
              <a:t>Evidence of comments that advance learning</a:t>
            </a:r>
            <a:endParaRPr lang="en-US" sz="2200" dirty="0"/>
          </a:p>
          <a:p>
            <a:r>
              <a:rPr lang="en-GB" sz="2200" dirty="0"/>
              <a:t>Teacher finds out what students learned</a:t>
            </a:r>
            <a:endParaRPr lang="en-US" sz="2200" dirty="0"/>
          </a:p>
          <a:p>
            <a:r>
              <a:rPr lang="en-GB" sz="2200" dirty="0"/>
              <a:t>Teaching adjusted after data collection</a:t>
            </a:r>
            <a:endParaRPr lang="en-US" sz="2200" dirty="0"/>
          </a:p>
          <a:p>
            <a:endParaRPr lang="en-US" dirty="0"/>
          </a:p>
        </p:txBody>
      </p:sp>
      <p:sp>
        <p:nvSpPr>
          <p:cNvPr id="5" name="Content Placeholder 4"/>
          <p:cNvSpPr>
            <a:spLocks noGrp="1"/>
          </p:cNvSpPr>
          <p:nvPr>
            <p:ph sz="quarter" idx="4"/>
          </p:nvPr>
        </p:nvSpPr>
        <p:spPr>
          <a:xfrm>
            <a:off x="6038476" y="2438400"/>
            <a:ext cx="2851524" cy="3581400"/>
          </a:xfrm>
        </p:spPr>
        <p:txBody>
          <a:bodyPr>
            <a:normAutofit/>
          </a:bodyPr>
          <a:lstStyle/>
          <a:p>
            <a:r>
              <a:rPr lang="en-US" sz="2000" dirty="0" smtClean="0"/>
              <a:t>Exemplary practice</a:t>
            </a:r>
          </a:p>
          <a:p>
            <a:r>
              <a:rPr lang="en-US" sz="2000" dirty="0" smtClean="0"/>
              <a:t>Good practice</a:t>
            </a:r>
          </a:p>
          <a:p>
            <a:r>
              <a:rPr lang="en-US" sz="2000" dirty="0" smtClean="0"/>
              <a:t>Seen, but weak</a:t>
            </a:r>
          </a:p>
          <a:p>
            <a:r>
              <a:rPr lang="en-US" sz="2000" dirty="0" smtClean="0"/>
              <a:t>Non-existent</a:t>
            </a:r>
          </a:p>
          <a:p>
            <a:r>
              <a:rPr lang="en-US" sz="2000" dirty="0" smtClean="0"/>
              <a:t>Used inappropriately</a:t>
            </a:r>
          </a:p>
        </p:txBody>
      </p:sp>
      <p:sp>
        <p:nvSpPr>
          <p:cNvPr id="4" name="Slide Number Placeholder 3"/>
          <p:cNvSpPr>
            <a:spLocks noGrp="1"/>
          </p:cNvSpPr>
          <p:nvPr>
            <p:ph type="sldNum" sz="quarter" idx="16"/>
          </p:nvPr>
        </p:nvSpPr>
        <p:spPr/>
        <p:txBody>
          <a:bodyPr>
            <a:normAutofit fontScale="85000" lnSpcReduction="20000"/>
          </a:bodyPr>
          <a:lstStyle/>
          <a:p>
            <a:pPr>
              <a:defRPr/>
            </a:pPr>
            <a:fld id="{02B601A0-3688-4D07-8CC1-C676D43367B8}" type="slidenum">
              <a:rPr lang="en-US" smtClean="0"/>
              <a:pPr>
                <a:defRPr/>
              </a:pPr>
              <a:t>127</a:t>
            </a:fld>
            <a:endParaRPr lang="en-US"/>
          </a:p>
        </p:txBody>
      </p:sp>
      <p:sp>
        <p:nvSpPr>
          <p:cNvPr id="6" name="Text Placeholder 5"/>
          <p:cNvSpPr>
            <a:spLocks noGrp="1"/>
          </p:cNvSpPr>
          <p:nvPr>
            <p:ph type="body" sz="quarter" idx="1"/>
          </p:nvPr>
        </p:nvSpPr>
        <p:spPr>
          <a:xfrm>
            <a:off x="609600" y="1752600"/>
            <a:ext cx="5270500" cy="640080"/>
          </a:xfrm>
        </p:spPr>
        <p:txBody>
          <a:bodyPr/>
          <a:lstStyle/>
          <a:p>
            <a:r>
              <a:rPr lang="en-US" dirty="0" smtClean="0"/>
              <a:t>Foci</a:t>
            </a:r>
            <a:endParaRPr lang="en-US" dirty="0"/>
          </a:p>
        </p:txBody>
      </p:sp>
      <p:sp>
        <p:nvSpPr>
          <p:cNvPr id="7" name="Text Placeholder 6"/>
          <p:cNvSpPr>
            <a:spLocks noGrp="1"/>
          </p:cNvSpPr>
          <p:nvPr>
            <p:ph type="body" sz="quarter" idx="3"/>
          </p:nvPr>
        </p:nvSpPr>
        <p:spPr>
          <a:xfrm>
            <a:off x="6023535" y="1752600"/>
            <a:ext cx="2867508" cy="640080"/>
          </a:xfrm>
        </p:spPr>
        <p:txBody>
          <a:bodyPr/>
          <a:lstStyle/>
          <a:p>
            <a:r>
              <a:rPr lang="en-US" dirty="0" smtClean="0"/>
              <a:t>Rating</a:t>
            </a:r>
            <a:endParaRPr lang="en-US" dirty="0"/>
          </a:p>
        </p:txBody>
      </p:sp>
    </p:spTree>
    <p:extLst>
      <p:ext uri="{BB962C8B-B14F-4D97-AF65-F5344CB8AC3E}">
        <p14:creationId xmlns:p14="http://schemas.microsoft.com/office/powerpoint/2010/main" val="835855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ＭＳ Ｐゴシック" charset="0"/>
                <a:cs typeface="ＭＳ Ｐゴシック" charset="0"/>
              </a:rPr>
              <a:t>Key stakeholders’ reactions</a:t>
            </a:r>
          </a:p>
        </p:txBody>
      </p:sp>
      <p:sp>
        <p:nvSpPr>
          <p:cNvPr id="48130"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Departmental/phase </a:t>
            </a:r>
            <a:r>
              <a:rPr lang="en-US" dirty="0">
                <a:latin typeface="Calibri" charset="0"/>
                <a:ea typeface="ＭＳ Ｐゴシック" charset="0"/>
                <a:cs typeface="ＭＳ Ｐゴシック" charset="0"/>
              </a:rPr>
              <a:t>sub-cultures</a:t>
            </a:r>
          </a:p>
          <a:p>
            <a:r>
              <a:rPr lang="en-US" dirty="0">
                <a:latin typeface="Calibri" charset="0"/>
                <a:ea typeface="ＭＳ Ｐゴシック" charset="0"/>
                <a:cs typeface="ＭＳ Ｐゴシック" charset="0"/>
              </a:rPr>
              <a:t>Unions</a:t>
            </a:r>
          </a:p>
          <a:p>
            <a:r>
              <a:rPr lang="en-US" dirty="0">
                <a:latin typeface="Calibri" charset="0"/>
                <a:ea typeface="ＭＳ Ｐゴシック" charset="0"/>
                <a:cs typeface="ＭＳ Ｐゴシック" charset="0"/>
              </a:rPr>
              <a:t>Professional associations</a:t>
            </a:r>
          </a:p>
          <a:p>
            <a:r>
              <a:rPr lang="en-US" dirty="0">
                <a:latin typeface="Calibri" charset="0"/>
                <a:ea typeface="ＭＳ Ｐゴシック" charset="0"/>
                <a:cs typeface="ＭＳ Ｐゴシック" charset="0"/>
              </a:rPr>
              <a:t>Teaching </a:t>
            </a:r>
            <a:r>
              <a:rPr lang="en-US" dirty="0" smtClean="0">
                <a:latin typeface="Calibri" charset="0"/>
                <a:ea typeface="ＭＳ Ｐゴシック" charset="0"/>
                <a:cs typeface="ＭＳ Ｐゴシック" charset="0"/>
              </a:rPr>
              <a:t>assistants</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Parents</a:t>
            </a:r>
          </a:p>
          <a:p>
            <a:r>
              <a:rPr lang="en-US" dirty="0" smtClean="0">
                <a:latin typeface="Calibri" charset="0"/>
                <a:ea typeface="ＭＳ Ｐゴシック" charset="0"/>
                <a:cs typeface="ＭＳ Ｐゴシック" charset="0"/>
              </a:rPr>
              <a:t>School Board members</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Community leaders</a:t>
            </a:r>
          </a:p>
          <a:p>
            <a:endParaRPr lang="en-US" dirty="0">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128</a:t>
            </a:fld>
            <a:endParaRPr lang="en-GB" dirty="0"/>
          </a:p>
        </p:txBody>
      </p:sp>
    </p:spTree>
    <p:extLst>
      <p:ext uri="{BB962C8B-B14F-4D97-AF65-F5344CB8AC3E}">
        <p14:creationId xmlns:p14="http://schemas.microsoft.com/office/powerpoint/2010/main" val="216884610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Calibri" charset="0"/>
                <a:ea typeface="ＭＳ Ｐゴシック" charset="0"/>
                <a:cs typeface="ＭＳ Ｐゴシック" charset="0"/>
              </a:rPr>
              <a:t>Managing disappointments</a:t>
            </a:r>
          </a:p>
        </p:txBody>
      </p:sp>
      <p:sp>
        <p:nvSpPr>
          <p:cNvPr id="50178" name="Content Placeholder 2"/>
          <p:cNvSpPr>
            <a:spLocks noGrp="1"/>
          </p:cNvSpPr>
          <p:nvPr>
            <p:ph idx="1"/>
          </p:nvPr>
        </p:nvSpPr>
        <p:spPr/>
        <p:txBody>
          <a:bodyPr/>
          <a:lstStyle/>
          <a:p>
            <a:r>
              <a:rPr lang="en-US">
                <a:latin typeface="Calibri" charset="0"/>
                <a:ea typeface="ＭＳ Ｐゴシック" charset="0"/>
                <a:cs typeface="ＭＳ Ｐゴシック" charset="0"/>
              </a:rPr>
              <a:t>Failure: opportunity for learning or blame</a:t>
            </a:r>
          </a:p>
          <a:p>
            <a:r>
              <a:rPr lang="en-US">
                <a:latin typeface="Calibri" charset="0"/>
                <a:ea typeface="ＭＳ Ｐゴシック" charset="0"/>
                <a:cs typeface="ＭＳ Ｐゴシック" charset="0"/>
              </a:rPr>
              <a:t>Falling down: failing or learning?</a:t>
            </a:r>
          </a:p>
          <a:p>
            <a:r>
              <a:rPr lang="en-US">
                <a:latin typeface="Calibri" charset="0"/>
                <a:ea typeface="ＭＳ Ｐゴシック" charset="0"/>
                <a:cs typeface="ＭＳ Ｐゴシック" charset="0"/>
              </a:rPr>
              <a:t>High-reliability organizations embrace failure</a:t>
            </a:r>
          </a:p>
          <a:p>
            <a:r>
              <a:rPr lang="en-US">
                <a:latin typeface="Calibri" charset="0"/>
                <a:ea typeface="ＭＳ Ｐゴシック" charset="0"/>
                <a:cs typeface="ＭＳ Ｐゴシック" charset="0"/>
              </a:rPr>
              <a:t>$1m dollar club</a:t>
            </a:r>
          </a:p>
          <a:p>
            <a:r>
              <a:rPr lang="en-US">
                <a:latin typeface="Calibri" charset="0"/>
                <a:ea typeface="ＭＳ Ｐゴシック" charset="0"/>
                <a:cs typeface="ＭＳ Ｐゴシック" charset="0"/>
              </a:rPr>
              <a:t> “A complaint is a gift”</a:t>
            </a:r>
          </a:p>
          <a:p>
            <a:r>
              <a:rPr lang="en-US">
                <a:latin typeface="Calibri" charset="0"/>
                <a:ea typeface="ＭＳ Ｐゴシック" charset="0"/>
                <a:cs typeface="ＭＳ Ｐゴシック" charset="0"/>
              </a:rPr>
              <a:t>Group-work is hard for teachers, … and for teachers of teachers…</a:t>
            </a:r>
          </a:p>
          <a:p>
            <a:endParaRPr lang="en-US">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129</a:t>
            </a:fld>
            <a:endParaRPr lang="en-GB" dirty="0"/>
          </a:p>
        </p:txBody>
      </p:sp>
    </p:spTree>
    <p:extLst>
      <p:ext uri="{BB962C8B-B14F-4D97-AF65-F5344CB8AC3E}">
        <p14:creationId xmlns:p14="http://schemas.microsoft.com/office/powerpoint/2010/main" val="12653569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background on development</a:t>
            </a:r>
            <a:endParaRPr lang="en-US" dirty="0"/>
          </a:p>
        </p:txBody>
      </p:sp>
      <p:sp>
        <p:nvSpPr>
          <p:cNvPr id="5" name="TextBox 4"/>
          <p:cNvSpPr txBox="1"/>
          <p:nvPr/>
        </p:nvSpPr>
        <p:spPr>
          <a:xfrm>
            <a:off x="612775" y="6368534"/>
            <a:ext cx="2400300" cy="369332"/>
          </a:xfrm>
          <a:prstGeom prst="rect">
            <a:avLst/>
          </a:prstGeom>
          <a:noFill/>
        </p:spPr>
        <p:txBody>
          <a:bodyPr wrap="square" rtlCol="0">
            <a:spAutoFit/>
          </a:bodyPr>
          <a:lstStyle/>
          <a:p>
            <a:r>
              <a:rPr lang="en-US" sz="1800" dirty="0" smtClean="0">
                <a:solidFill>
                  <a:schemeClr val="accent1"/>
                </a:solidFill>
                <a:latin typeface="+mn-lt"/>
              </a:rPr>
              <a:t>Feinstein (2008)</a:t>
            </a:r>
            <a:endParaRPr lang="en-US" sz="1800" dirty="0">
              <a:solidFill>
                <a:schemeClr val="accent1"/>
              </a:solidFill>
              <a:latin typeface="+mn-l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744110346"/>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5600700" y="2298700"/>
            <a:ext cx="0" cy="3022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219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left)">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left)">
                                      <p:cBhvr>
                                        <p:cTn id="17" dur="50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left)">
                                      <p:cBhvr>
                                        <p:cTn id="22" dur="50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left)">
                                      <p:cBhvr>
                                        <p:cTn id="27" dur="5000"/>
                                        <p:tgtEl>
                                          <p:spTgt spid="6">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a:ea typeface="ＭＳ Ｐゴシック" charset="-128"/>
              </a:rPr>
              <a:t>Force-field analysis (Lewin, 1954)</a:t>
            </a:r>
          </a:p>
        </p:txBody>
      </p:sp>
      <p:sp>
        <p:nvSpPr>
          <p:cNvPr id="220163" name="Rectangle 3"/>
          <p:cNvSpPr>
            <a:spLocks noGrp="1" noChangeArrowheads="1"/>
          </p:cNvSpPr>
          <p:nvPr>
            <p:ph sz="half" idx="1"/>
          </p:nvPr>
        </p:nvSpPr>
        <p:spPr/>
        <p:txBody>
          <a:bodyPr>
            <a:normAutofit/>
          </a:bodyPr>
          <a:lstStyle/>
          <a:p>
            <a:pPr eaLnBrk="1" hangingPunct="1"/>
            <a:r>
              <a:rPr lang="en-US" sz="2400" dirty="0">
                <a:ea typeface="ＭＳ Ｐゴシック" charset="-128"/>
              </a:rPr>
              <a:t>What are the forces that will support or drive the adoption of formative assessment practices in your </a:t>
            </a:r>
            <a:r>
              <a:rPr lang="en-US" sz="2400" dirty="0" smtClean="0">
                <a:ea typeface="ＭＳ Ｐゴシック" charset="-128"/>
              </a:rPr>
              <a:t>school?</a:t>
            </a:r>
            <a:endParaRPr lang="en-US" sz="2400" dirty="0">
              <a:ea typeface="ＭＳ Ｐゴシック" charset="-128"/>
            </a:endParaRPr>
          </a:p>
        </p:txBody>
      </p:sp>
      <p:sp>
        <p:nvSpPr>
          <p:cNvPr id="220164" name="Rectangle 4"/>
          <p:cNvSpPr>
            <a:spLocks noGrp="1" noChangeArrowheads="1"/>
          </p:cNvSpPr>
          <p:nvPr>
            <p:ph sz="half" idx="2"/>
          </p:nvPr>
        </p:nvSpPr>
        <p:spPr/>
        <p:txBody>
          <a:bodyPr>
            <a:normAutofit/>
          </a:bodyPr>
          <a:lstStyle/>
          <a:p>
            <a:pPr eaLnBrk="1" hangingPunct="1"/>
            <a:r>
              <a:rPr lang="en-US" sz="2400" dirty="0">
                <a:ea typeface="ＭＳ Ｐゴシック" charset="-128"/>
              </a:rPr>
              <a:t>What are the forces that will constrain or prevent the adoption of formative assessment practices in your </a:t>
            </a:r>
            <a:r>
              <a:rPr lang="en-US" sz="2400" dirty="0" smtClean="0">
                <a:ea typeface="ＭＳ Ｐゴシック" charset="-128"/>
              </a:rPr>
              <a:t>school?</a:t>
            </a:r>
            <a:endParaRPr lang="en-US" sz="2400" dirty="0">
              <a:ea typeface="ＭＳ Ｐゴシック" charset="-128"/>
            </a:endParaRPr>
          </a:p>
        </p:txBody>
      </p:sp>
      <p:sp>
        <p:nvSpPr>
          <p:cNvPr id="220165" name="Line 5"/>
          <p:cNvSpPr>
            <a:spLocks noChangeShapeType="1"/>
          </p:cNvSpPr>
          <p:nvPr/>
        </p:nvSpPr>
        <p:spPr bwMode="auto">
          <a:xfrm>
            <a:off x="541806" y="4168122"/>
            <a:ext cx="8145463"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20166" name="Line 6"/>
          <p:cNvSpPr>
            <a:spLocks noChangeShapeType="1"/>
          </p:cNvSpPr>
          <p:nvPr/>
        </p:nvSpPr>
        <p:spPr bwMode="auto">
          <a:xfrm>
            <a:off x="4572000" y="2557465"/>
            <a:ext cx="0" cy="430053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20167" name="Text Box 7"/>
          <p:cNvSpPr txBox="1">
            <a:spLocks noChangeArrowheads="1"/>
          </p:cNvSpPr>
          <p:nvPr/>
        </p:nvSpPr>
        <p:spPr bwMode="auto">
          <a:xfrm>
            <a:off x="1811338" y="3327028"/>
            <a:ext cx="1066800" cy="823913"/>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4800" dirty="0">
                <a:solidFill>
                  <a:schemeClr val="tx2"/>
                </a:solidFill>
              </a:rPr>
              <a:t>+</a:t>
            </a:r>
            <a:endParaRPr lang="en-US" dirty="0">
              <a:solidFill>
                <a:schemeClr val="tx2"/>
              </a:solidFill>
            </a:endParaRPr>
          </a:p>
        </p:txBody>
      </p:sp>
      <p:sp>
        <p:nvSpPr>
          <p:cNvPr id="220168" name="Rectangle 8"/>
          <p:cNvSpPr>
            <a:spLocks noChangeArrowheads="1"/>
          </p:cNvSpPr>
          <p:nvPr/>
        </p:nvSpPr>
        <p:spPr bwMode="auto">
          <a:xfrm>
            <a:off x="6169681" y="3415835"/>
            <a:ext cx="660307" cy="646331"/>
          </a:xfrm>
          <a:prstGeom prst="rect">
            <a:avLst/>
          </a:prstGeom>
          <a:noFill/>
          <a:ln w="12700">
            <a:noFill/>
            <a:miter lim="800000"/>
            <a:headEnd/>
            <a:tailEnd/>
          </a:ln>
        </p:spPr>
        <p:txBody>
          <a:bodyPr wrap="none">
            <a:prstTxWarp prst="textNoShape">
              <a:avLst/>
            </a:prstTxWarp>
            <a:spAutoFit/>
          </a:bodyPr>
          <a:lstStyle/>
          <a:p>
            <a:pPr defTabSz="762000"/>
            <a:r>
              <a:rPr lang="en-US" sz="3600" dirty="0">
                <a:solidFill>
                  <a:schemeClr val="tx2"/>
                </a:solidFill>
              </a:rPr>
              <a:t>—</a:t>
            </a:r>
          </a:p>
        </p:txBody>
      </p:sp>
      <p:sp>
        <p:nvSpPr>
          <p:cNvPr id="2" name="Slide Number Placeholder 1"/>
          <p:cNvSpPr>
            <a:spLocks noGrp="1"/>
          </p:cNvSpPr>
          <p:nvPr>
            <p:ph type="sldNum" sz="quarter" idx="16"/>
          </p:nvPr>
        </p:nvSpPr>
        <p:spPr/>
        <p:txBody>
          <a:bodyPr>
            <a:normAutofit fontScale="85000" lnSpcReduction="20000"/>
          </a:bodyPr>
          <a:lstStyle/>
          <a:p>
            <a:pPr>
              <a:defRPr/>
            </a:pPr>
            <a:fld id="{5C50C641-66DE-184E-B016-D253D8CA36FC}" type="slidenum">
              <a:rPr lang="en-GB" smtClean="0"/>
              <a:pPr>
                <a:defRPr/>
              </a:pPr>
              <a:t>130</a:t>
            </a:fld>
            <a:endParaRPr lang="en-GB"/>
          </a:p>
        </p:txBody>
      </p:sp>
    </p:spTree>
    <p:extLst>
      <p:ext uri="{BB962C8B-B14F-4D97-AF65-F5344CB8AC3E}">
        <p14:creationId xmlns:p14="http://schemas.microsoft.com/office/powerpoint/2010/main" val="1190104556"/>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find out more…</a:t>
            </a:r>
            <a:endParaRPr lang="en-US" dirty="0"/>
          </a:p>
        </p:txBody>
      </p:sp>
      <p:sp>
        <p:nvSpPr>
          <p:cNvPr id="6" name="TextBox 5"/>
          <p:cNvSpPr txBox="1"/>
          <p:nvPr/>
        </p:nvSpPr>
        <p:spPr>
          <a:xfrm>
            <a:off x="745067" y="5621866"/>
            <a:ext cx="7653866" cy="461665"/>
          </a:xfrm>
          <a:prstGeom prst="rect">
            <a:avLst/>
          </a:prstGeom>
          <a:noFill/>
        </p:spPr>
        <p:txBody>
          <a:bodyPr wrap="square" rtlCol="0">
            <a:spAutoFit/>
          </a:bodyPr>
          <a:lstStyle/>
          <a:p>
            <a:pPr algn="ctr"/>
            <a:r>
              <a:rPr lang="en-US" dirty="0" smtClean="0">
                <a:solidFill>
                  <a:schemeClr val="accent1"/>
                </a:solidFill>
              </a:rPr>
              <a:t>www.dylanwiliam.net</a:t>
            </a:r>
            <a:endParaRPr lang="en-US" dirty="0">
              <a:solidFill>
                <a:schemeClr val="accent1"/>
              </a:solidFill>
            </a:endParaRPr>
          </a:p>
        </p:txBody>
      </p:sp>
      <p:pic>
        <p:nvPicPr>
          <p:cNvPr id="8" name="Picture 7" descr="EmbeddedFormativeAssessment.jpg"/>
          <p:cNvPicPr>
            <a:picLocks noChangeAspect="1"/>
          </p:cNvPicPr>
          <p:nvPr/>
        </p:nvPicPr>
        <p:blipFill>
          <a:blip r:embed="rId2">
            <a:alphaModFix/>
          </a:blip>
          <a:stretch>
            <a:fillRect/>
          </a:stretch>
        </p:blipFill>
        <p:spPr>
          <a:xfrm>
            <a:off x="683282" y="2061252"/>
            <a:ext cx="2080793" cy="2972562"/>
          </a:xfrm>
          <a:prstGeom prst="rect">
            <a:avLst/>
          </a:prstGeom>
        </p:spPr>
      </p:pic>
      <p:pic>
        <p:nvPicPr>
          <p:cNvPr id="7" name="Picture 6"/>
          <p:cNvPicPr>
            <a:picLocks noChangeAspect="1"/>
          </p:cNvPicPr>
          <p:nvPr/>
        </p:nvPicPr>
        <p:blipFill>
          <a:blip r:embed="rId3"/>
          <a:stretch>
            <a:fillRect/>
          </a:stretch>
        </p:blipFill>
        <p:spPr>
          <a:xfrm>
            <a:off x="3515822" y="2063448"/>
            <a:ext cx="2077720" cy="2968171"/>
          </a:xfrm>
          <a:prstGeom prst="rect">
            <a:avLst/>
          </a:prstGeom>
        </p:spPr>
      </p:pic>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131</a:t>
            </a:fld>
            <a:endParaRPr lang="en-GB" dirty="0"/>
          </a:p>
        </p:txBody>
      </p:sp>
      <p:pic>
        <p:nvPicPr>
          <p:cNvPr id="9" name="Picture 8"/>
          <p:cNvPicPr>
            <a:picLocks noChangeAspect="1"/>
          </p:cNvPicPr>
          <p:nvPr/>
        </p:nvPicPr>
        <p:blipFill>
          <a:blip r:embed="rId4"/>
          <a:stretch>
            <a:fillRect/>
          </a:stretch>
        </p:blipFill>
        <p:spPr>
          <a:xfrm>
            <a:off x="6345290" y="2061252"/>
            <a:ext cx="2293587" cy="2968171"/>
          </a:xfrm>
          <a:prstGeom prst="rect">
            <a:avLst/>
          </a:prstGeom>
        </p:spPr>
      </p:pic>
    </p:spTree>
    <p:extLst>
      <p:ext uri="{BB962C8B-B14F-4D97-AF65-F5344CB8AC3E}">
        <p14:creationId xmlns:p14="http://schemas.microsoft.com/office/powerpoint/2010/main" val="1780853461"/>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smtClean="0"/>
              <a:t>www.dylanwiliam.net</a:t>
            </a:r>
            <a:endParaRPr lang="en-US" dirty="0"/>
          </a:p>
        </p:txBody>
      </p:sp>
    </p:spTree>
    <p:extLst>
      <p:ext uri="{BB962C8B-B14F-4D97-AF65-F5344CB8AC3E}">
        <p14:creationId xmlns:p14="http://schemas.microsoft.com/office/powerpoint/2010/main" val="28781176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Meaningful differences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Hour-long samples of family talk in 42 American families</a:t>
            </a:r>
          </a:p>
          <a:p>
            <a:r>
              <a:rPr lang="en-US" dirty="0" smtClean="0"/>
              <a:t>Number of words spoken to children by adults by the age of 36 months</a:t>
            </a:r>
          </a:p>
          <a:p>
            <a:pPr lvl="1">
              <a:tabLst>
                <a:tab pos="6550025" algn="r"/>
              </a:tabLst>
            </a:pPr>
            <a:r>
              <a:rPr lang="en-US" dirty="0" smtClean="0"/>
              <a:t>In professional families: 	35 million</a:t>
            </a:r>
          </a:p>
          <a:p>
            <a:pPr lvl="1">
              <a:tabLst>
                <a:tab pos="6550025" algn="r"/>
              </a:tabLst>
            </a:pPr>
            <a:r>
              <a:rPr lang="en-US" dirty="0" smtClean="0"/>
              <a:t>In other working-class families:	20 million</a:t>
            </a:r>
          </a:p>
          <a:p>
            <a:pPr lvl="1">
              <a:tabLst>
                <a:tab pos="6550025" algn="r"/>
              </a:tabLst>
            </a:pPr>
            <a:r>
              <a:rPr lang="en-US" dirty="0" smtClean="0"/>
              <a:t>In families on welfare:	10 million</a:t>
            </a:r>
          </a:p>
          <a:p>
            <a:r>
              <a:rPr lang="en-US" dirty="0" smtClean="0"/>
              <a:t>Kinds of reinforcements:</a:t>
            </a:r>
          </a:p>
          <a:p>
            <a:pPr marL="365760" lvl="1" indent="0">
              <a:buNone/>
              <a:tabLst>
                <a:tab pos="4211638" algn="r"/>
                <a:tab pos="5735638" algn="r"/>
              </a:tabLst>
            </a:pPr>
            <a:r>
              <a:rPr lang="en-US" dirty="0" smtClean="0"/>
              <a:t>	positive	negative</a:t>
            </a:r>
          </a:p>
          <a:p>
            <a:pPr lvl="1">
              <a:tabLst>
                <a:tab pos="4305300" algn="r"/>
                <a:tab pos="5735638" algn="r"/>
              </a:tabLst>
            </a:pPr>
            <a:r>
              <a:rPr lang="en-US" dirty="0"/>
              <a:t>p</a:t>
            </a:r>
            <a:r>
              <a:rPr lang="en-US" dirty="0" smtClean="0"/>
              <a:t>rofessional	500,000	50,000</a:t>
            </a:r>
          </a:p>
          <a:p>
            <a:pPr lvl="1">
              <a:tabLst>
                <a:tab pos="4305300" algn="r"/>
                <a:tab pos="5735638" algn="r"/>
              </a:tabLst>
            </a:pPr>
            <a:r>
              <a:rPr lang="en-US" dirty="0" smtClean="0"/>
              <a:t>working-class	200,000	100,000</a:t>
            </a:r>
          </a:p>
          <a:p>
            <a:pPr lvl="1">
              <a:tabLst>
                <a:tab pos="4305300" algn="r"/>
                <a:tab pos="5735638" algn="r"/>
              </a:tabLst>
            </a:pPr>
            <a:r>
              <a:rPr lang="en-US" dirty="0" smtClean="0"/>
              <a:t>welfare	100,000	200,000</a:t>
            </a:r>
          </a:p>
          <a:p>
            <a:endParaRPr lang="en-US" dirty="0"/>
          </a:p>
        </p:txBody>
      </p:sp>
      <p:sp>
        <p:nvSpPr>
          <p:cNvPr id="4" name="TextBox 3"/>
          <p:cNvSpPr txBox="1"/>
          <p:nvPr/>
        </p:nvSpPr>
        <p:spPr>
          <a:xfrm>
            <a:off x="616092" y="6239027"/>
            <a:ext cx="3314700" cy="369332"/>
          </a:xfrm>
          <a:prstGeom prst="rect">
            <a:avLst/>
          </a:prstGeom>
          <a:noFill/>
        </p:spPr>
        <p:txBody>
          <a:bodyPr wrap="square" rtlCol="0">
            <a:spAutoFit/>
          </a:bodyPr>
          <a:lstStyle/>
          <a:p>
            <a:r>
              <a:rPr lang="en-US" sz="1800" dirty="0" smtClean="0">
                <a:solidFill>
                  <a:srgbClr val="525A93"/>
                </a:solidFill>
                <a:latin typeface="Calibri"/>
                <a:cs typeface="Calibri"/>
              </a:rPr>
              <a:t>Hart and </a:t>
            </a:r>
            <a:r>
              <a:rPr lang="en-US" sz="1800" dirty="0" err="1" smtClean="0">
                <a:solidFill>
                  <a:srgbClr val="525A93"/>
                </a:solidFill>
                <a:latin typeface="Calibri"/>
                <a:cs typeface="Calibri"/>
              </a:rPr>
              <a:t>Risley</a:t>
            </a:r>
            <a:r>
              <a:rPr lang="en-US" sz="1800" dirty="0">
                <a:solidFill>
                  <a:srgbClr val="525A93"/>
                </a:solidFill>
                <a:latin typeface="Calibri"/>
                <a:cs typeface="Calibri"/>
              </a:rPr>
              <a:t> </a:t>
            </a:r>
            <a:r>
              <a:rPr lang="en-US" sz="1800" dirty="0" smtClean="0">
                <a:solidFill>
                  <a:srgbClr val="525A93"/>
                </a:solidFill>
                <a:latin typeface="Calibri"/>
                <a:cs typeface="Calibri"/>
              </a:rPr>
              <a:t>(1995)</a:t>
            </a:r>
            <a:endParaRPr lang="en-US" sz="1800" dirty="0">
              <a:solidFill>
                <a:srgbClr val="525A93"/>
              </a:solidFill>
              <a:latin typeface="Calibri"/>
              <a:cs typeface="Calibri"/>
            </a:endParaRPr>
          </a:p>
        </p:txBody>
      </p:sp>
    </p:spTree>
    <p:extLst>
      <p:ext uri="{BB962C8B-B14F-4D97-AF65-F5344CB8AC3E}">
        <p14:creationId xmlns:p14="http://schemas.microsoft.com/office/powerpoint/2010/main" val="4081499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quality matters more for some</a:t>
            </a:r>
            <a:r>
              <a:rPr lang="is-IS" dirty="0" smtClean="0"/>
              <a: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72833349"/>
              </p:ext>
            </p:extLst>
          </p:nvPr>
        </p:nvGraphicFramePr>
        <p:xfrm>
          <a:off x="612775" y="1600197"/>
          <a:ext cx="8153400" cy="4614696"/>
        </p:xfrm>
        <a:graphic>
          <a:graphicData uri="http://schemas.openxmlformats.org/drawingml/2006/table">
            <a:tbl>
              <a:tblPr firstRow="1" bandRow="1">
                <a:tableStyleId>{5C22544A-7EE6-4342-B048-85BDC9FD1C3A}</a:tableStyleId>
              </a:tblPr>
              <a:tblGrid>
                <a:gridCol w="1977120"/>
                <a:gridCol w="3208128"/>
                <a:gridCol w="2968152"/>
              </a:tblGrid>
              <a:tr h="669418">
                <a:tc>
                  <a:txBody>
                    <a:bodyPr/>
                    <a:lstStyle/>
                    <a:p>
                      <a:r>
                        <a:rPr lang="en-US" sz="2000" dirty="0" smtClean="0">
                          <a:latin typeface="Calibri"/>
                          <a:cs typeface="Calibri"/>
                        </a:rPr>
                        <a:t>Gaps in achievement?</a:t>
                      </a:r>
                      <a:endParaRPr lang="en-US" sz="2000" dirty="0">
                        <a:latin typeface="Calibri"/>
                        <a:cs typeface="Calibri"/>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Calibri"/>
                          <a:ea typeface="ＭＳ Ｐゴシック" charset="0"/>
                          <a:cs typeface="Calibri"/>
                        </a:rPr>
                        <a:t>Disadvantaged background (mother’s education)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Calibri"/>
                          <a:ea typeface="ＭＳ Ｐゴシック" charset="0"/>
                          <a:cs typeface="Calibri"/>
                        </a:rPr>
                        <a:t>Poor behavior</a:t>
                      </a:r>
                    </a:p>
                  </a:txBody>
                  <a:tcPr horzOverflow="overflow"/>
                </a:tc>
              </a:tr>
              <a:tr h="65227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Calibri"/>
                          <a:ea typeface="ＭＳ Ｐゴシック" charset="0"/>
                          <a:cs typeface="Calibri"/>
                        </a:rPr>
                        <a:t>Teacher’s provision of instructional support</a:t>
                      </a:r>
                    </a:p>
                    <a:p>
                      <a:endParaRPr lang="en-US" sz="2000" dirty="0">
                        <a:latin typeface="Calibri"/>
                        <a:cs typeface="Calibri"/>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a:ln>
                            <a:noFill/>
                          </a:ln>
                          <a:solidFill>
                            <a:schemeClr val="tx1"/>
                          </a:solidFill>
                          <a:effectLst/>
                          <a:latin typeface="Calibri"/>
                          <a:ea typeface="ＭＳ Ｐゴシック" charset="0"/>
                          <a:cs typeface="Calibri"/>
                        </a:rPr>
                        <a:t>High	 </a:t>
                      </a:r>
                      <a:r>
                        <a:rPr kumimoji="0" lang="en-US" sz="2000" b="0" i="0" u="none" strike="noStrike" cap="none" normalizeH="0" baseline="0" dirty="0">
                          <a:ln>
                            <a:noFill/>
                          </a:ln>
                          <a:solidFill>
                            <a:srgbClr val="008000"/>
                          </a:solidFill>
                          <a:effectLst/>
                          <a:latin typeface="Calibri"/>
                          <a:ea typeface="ＭＳ Ｐゴシック" charset="0"/>
                          <a:cs typeface="Calibri"/>
                          <a:sym typeface="Zapf Dingbats" charset="0"/>
                        </a:rPr>
                        <a:t>No (good</a:t>
                      </a:r>
                      <a:r>
                        <a:rPr kumimoji="0" lang="en-US" sz="2000" b="0" i="0" u="none" strike="noStrike" cap="none" normalizeH="0" baseline="0" dirty="0" smtClean="0">
                          <a:ln>
                            <a:noFill/>
                          </a:ln>
                          <a:solidFill>
                            <a:srgbClr val="008000"/>
                          </a:solidFill>
                          <a:effectLst/>
                          <a:latin typeface="Calibri"/>
                          <a:ea typeface="ＭＳ Ｐゴシック" charset="0"/>
                          <a:cs typeface="Calibri"/>
                          <a:sym typeface="Zapf Dingbats" charset="0"/>
                        </a:rPr>
                        <a:t>)</a:t>
                      </a:r>
                      <a:endParaRPr kumimoji="0" lang="en-US" sz="2000" b="1" i="0" u="none" strike="noStrike" cap="none" normalizeH="0" baseline="0" dirty="0">
                        <a:ln>
                          <a:noFill/>
                        </a:ln>
                        <a:solidFill>
                          <a:srgbClr val="008000"/>
                        </a:solidFill>
                        <a:effectLst/>
                        <a:latin typeface="Calibri"/>
                        <a:ea typeface="ＭＳ Ｐゴシック" charset="0"/>
                        <a:cs typeface="Calibri"/>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a:ln>
                            <a:noFill/>
                          </a:ln>
                          <a:solidFill>
                            <a:schemeClr val="tx1"/>
                          </a:solidFill>
                          <a:effectLst/>
                          <a:latin typeface="Calibri"/>
                          <a:ea typeface="ＭＳ Ｐゴシック" charset="0"/>
                          <a:cs typeface="Calibri"/>
                        </a:rPr>
                        <a:t>High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Yes (bad</a:t>
                      </a:r>
                      <a:r>
                        <a:rPr kumimoji="0" lang="en-US" sz="2000" b="0" i="0" u="none" strike="noStrike" cap="none" normalizeH="0" baseline="0" dirty="0" smtClean="0">
                          <a:ln>
                            <a:noFill/>
                          </a:ln>
                          <a:solidFill>
                            <a:srgbClr val="FF0000"/>
                          </a:solidFill>
                          <a:effectLst/>
                          <a:latin typeface="Calibri"/>
                          <a:ea typeface="ＭＳ Ｐゴシック" charset="0"/>
                          <a:cs typeface="Calibri"/>
                          <a:sym typeface="Zapf Dingbats" charset="0"/>
                        </a:rPr>
                        <a:t>)</a:t>
                      </a:r>
                      <a:endParaRPr kumimoji="0" lang="en-US" sz="2000" b="1" i="0" u="none" strike="noStrike" cap="none" normalizeH="0" baseline="0" dirty="0">
                        <a:ln>
                          <a:noFill/>
                        </a:ln>
                        <a:solidFill>
                          <a:schemeClr val="tx1"/>
                        </a:solidFill>
                        <a:effectLst/>
                        <a:latin typeface="Calibri"/>
                        <a:ea typeface="ＭＳ Ｐゴシック" charset="0"/>
                        <a:cs typeface="Calibri"/>
                      </a:endParaRPr>
                    </a:p>
                  </a:txBody>
                  <a:tcPr horzOverflow="overflow"/>
                </a:tc>
              </a:tr>
              <a:tr h="652276">
                <a:tc vMerge="1">
                  <a:txBody>
                    <a:bodyPr/>
                    <a:lstStyle/>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Average</a:t>
                      </a:r>
                      <a:r>
                        <a:rPr kumimoji="0" lang="en-US" sz="2000" b="1" i="0" u="none" strike="noStrike" cap="none" normalizeH="0" baseline="0" dirty="0">
                          <a:ln>
                            <a:noFill/>
                          </a:ln>
                          <a:solidFill>
                            <a:schemeClr val="tx1"/>
                          </a:solidFill>
                          <a:effectLst/>
                          <a:latin typeface="Calibri"/>
                          <a:ea typeface="ＭＳ Ｐゴシック" charset="0"/>
                          <a:cs typeface="Calibri"/>
                        </a:rPr>
                        <a:t>	</a:t>
                      </a:r>
                      <a:r>
                        <a:rPr kumimoji="0" lang="en-US" sz="2000" b="1" i="0" u="none" strike="noStrike" cap="none" normalizeH="0" baseline="0" dirty="0">
                          <a:ln>
                            <a:noFill/>
                          </a:ln>
                          <a:solidFill>
                            <a:srgbClr val="008000"/>
                          </a:solidFill>
                          <a:effectLst/>
                          <a:latin typeface="Calibri"/>
                          <a:ea typeface="ＭＳ Ｐゴシック" charset="0"/>
                          <a:cs typeface="Calibri"/>
                        </a:rPr>
                        <a:t> </a:t>
                      </a:r>
                      <a:r>
                        <a:rPr kumimoji="0" lang="en-US" sz="2000" b="0" i="0" u="none" strike="noStrike" cap="none" normalizeH="0" baseline="0" dirty="0" smtClean="0">
                          <a:ln>
                            <a:noFill/>
                          </a:ln>
                          <a:solidFill>
                            <a:srgbClr val="008000"/>
                          </a:solidFill>
                          <a:effectLst/>
                          <a:latin typeface="Calibri"/>
                          <a:ea typeface="ＭＳ Ｐゴシック" charset="0"/>
                          <a:cs typeface="Calibri"/>
                          <a:sym typeface="Zapf Dingbats" charset="0"/>
                        </a:rPr>
                        <a:t>No (good)</a:t>
                      </a:r>
                      <a:endParaRPr kumimoji="0" lang="en-US" sz="2000" b="1" i="0" u="none" strike="noStrike" cap="none" normalizeH="0" baseline="0" dirty="0">
                        <a:ln>
                          <a:noFill/>
                        </a:ln>
                        <a:solidFill>
                          <a:srgbClr val="008000"/>
                        </a:solidFill>
                        <a:effectLst/>
                        <a:latin typeface="Calibri"/>
                        <a:ea typeface="ＭＳ Ｐゴシック" charset="0"/>
                        <a:cs typeface="Calibri"/>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Average	 </a:t>
                      </a:r>
                      <a:r>
                        <a:rPr kumimoji="0" lang="en-US" sz="2000" b="0" i="0" u="none" strike="noStrike" cap="none" normalizeH="0" baseline="0" dirty="0" smtClean="0">
                          <a:ln>
                            <a:noFill/>
                          </a:ln>
                          <a:solidFill>
                            <a:srgbClr val="FF0000"/>
                          </a:solidFill>
                          <a:effectLst/>
                          <a:latin typeface="Calibri"/>
                          <a:ea typeface="ＭＳ Ｐゴシック" charset="0"/>
                          <a:cs typeface="Calibri"/>
                          <a:sym typeface="Zapf Dingbats" charset="0"/>
                        </a:rPr>
                        <a:t>Yes (bad)</a:t>
                      </a:r>
                      <a:endParaRPr kumimoji="0" lang="en-US" sz="2000" b="1" i="0" u="none" strike="noStrike" cap="none" normalizeH="0" baseline="0" dirty="0">
                        <a:ln>
                          <a:noFill/>
                        </a:ln>
                        <a:solidFill>
                          <a:schemeClr val="tx1"/>
                        </a:solidFill>
                        <a:effectLst/>
                        <a:latin typeface="Calibri"/>
                        <a:ea typeface="ＭＳ Ｐゴシック" charset="0"/>
                        <a:cs typeface="Calibri"/>
                      </a:endParaRPr>
                    </a:p>
                  </a:txBody>
                  <a:tcPr horzOverflow="overflow"/>
                </a:tc>
              </a:tr>
              <a:tr h="652276">
                <a:tc vMerge="1">
                  <a:txBody>
                    <a:bodyPr/>
                    <a:lstStyle/>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Low	 </a:t>
                      </a:r>
                      <a:r>
                        <a:rPr kumimoji="0" lang="en-US" sz="2000" b="0" i="0" u="none" strike="noStrike" cap="none" normalizeH="0" baseline="0" dirty="0" smtClean="0">
                          <a:ln>
                            <a:noFill/>
                          </a:ln>
                          <a:solidFill>
                            <a:srgbClr val="FF0000"/>
                          </a:solidFill>
                          <a:effectLst/>
                          <a:latin typeface="Calibri"/>
                          <a:ea typeface="ＭＳ Ｐゴシック" charset="0"/>
                          <a:cs typeface="Calibri"/>
                          <a:sym typeface="Zapf Dingbats" charset="0"/>
                        </a:rPr>
                        <a:t>Yes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(bad)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Low</a:t>
                      </a:r>
                      <a:r>
                        <a:rPr kumimoji="0" lang="en-US" sz="2000" b="1" i="0" u="none" strike="noStrike" cap="none" normalizeH="0" baseline="0" dirty="0">
                          <a:ln>
                            <a:noFill/>
                          </a:ln>
                          <a:solidFill>
                            <a:schemeClr val="tx1"/>
                          </a:solidFill>
                          <a:effectLst/>
                          <a:latin typeface="Calibri"/>
                          <a:ea typeface="ＭＳ Ｐゴシック" charset="0"/>
                          <a:cs typeface="Calibri"/>
                        </a:rPr>
                        <a:t>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Yes (bad)</a:t>
                      </a:r>
                    </a:p>
                  </a:txBody>
                  <a:tcPr horzOverflow="overflow"/>
                </a:tc>
              </a:tr>
              <a:tr h="65227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Calibri"/>
                          <a:ea typeface="ＭＳ Ｐゴシック" charset="0"/>
                          <a:cs typeface="Calibri"/>
                        </a:rPr>
                        <a:t>Teacher’s provision of emotional support</a:t>
                      </a:r>
                    </a:p>
                    <a:p>
                      <a:endParaRPr lang="en-US" sz="2000" dirty="0">
                        <a:latin typeface="Calibri"/>
                        <a:cs typeface="Calibri"/>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985838" algn="l"/>
                        </a:tabLst>
                      </a:pPr>
                      <a:r>
                        <a:rPr kumimoji="0" lang="en-US" sz="2000" b="1" i="0" u="none" strike="noStrike" cap="none" normalizeH="0" baseline="0" dirty="0">
                          <a:ln>
                            <a:noFill/>
                          </a:ln>
                          <a:solidFill>
                            <a:schemeClr val="tx1"/>
                          </a:solidFill>
                          <a:effectLst/>
                          <a:latin typeface="Calibri"/>
                          <a:ea typeface="ＭＳ Ｐゴシック" charset="0"/>
                          <a:cs typeface="Calibri"/>
                        </a:rPr>
                        <a:t>High	 </a:t>
                      </a:r>
                      <a:r>
                        <a:rPr kumimoji="0" lang="en-US" sz="2000" b="1" i="0" u="none" strike="noStrike" cap="none" normalizeH="0" baseline="0" dirty="0" smtClean="0">
                          <a:ln>
                            <a:noFill/>
                          </a:ln>
                          <a:solidFill>
                            <a:schemeClr val="tx1"/>
                          </a:solidFill>
                          <a:effectLst/>
                          <a:latin typeface="Calibri"/>
                          <a:ea typeface="ＭＳ Ｐゴシック" charset="0"/>
                          <a:cs typeface="Calibri"/>
                        </a:rPr>
                        <a:t> </a:t>
                      </a:r>
                      <a:r>
                        <a:rPr kumimoji="0" lang="en-US" sz="2000" b="0" i="0" u="none" strike="noStrike" cap="none" normalizeH="0" baseline="0" dirty="0" smtClean="0">
                          <a:ln>
                            <a:noFill/>
                          </a:ln>
                          <a:solidFill>
                            <a:srgbClr val="FF0000"/>
                          </a:solidFill>
                          <a:effectLst/>
                          <a:latin typeface="Calibri"/>
                          <a:ea typeface="ＭＳ Ｐゴシック" charset="0"/>
                          <a:cs typeface="Calibri"/>
                          <a:sym typeface="Zapf Dingbats" charset="0"/>
                        </a:rPr>
                        <a:t>Yes (bad)</a:t>
                      </a:r>
                      <a:endParaRPr kumimoji="0" lang="en-US" sz="2000" b="1" i="0" u="none" strike="noStrike" cap="none" normalizeH="0" baseline="0" dirty="0">
                        <a:ln>
                          <a:noFill/>
                        </a:ln>
                        <a:solidFill>
                          <a:srgbClr val="008000"/>
                        </a:solidFill>
                        <a:effectLst/>
                        <a:latin typeface="Calibri"/>
                        <a:ea typeface="ＭＳ Ｐゴシック" charset="0"/>
                        <a:cs typeface="Calibri"/>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a:ln>
                            <a:noFill/>
                          </a:ln>
                          <a:solidFill>
                            <a:schemeClr val="tx1"/>
                          </a:solidFill>
                          <a:effectLst/>
                          <a:latin typeface="Calibri"/>
                          <a:ea typeface="ＭＳ Ｐゴシック" charset="0"/>
                          <a:cs typeface="Calibri"/>
                        </a:rPr>
                        <a:t>High	 </a:t>
                      </a:r>
                      <a:r>
                        <a:rPr kumimoji="0" lang="en-US" sz="2000" b="0" i="0" u="none" strike="noStrike" cap="none" normalizeH="0" baseline="0" dirty="0" smtClean="0">
                          <a:ln>
                            <a:noFill/>
                          </a:ln>
                          <a:solidFill>
                            <a:srgbClr val="008000"/>
                          </a:solidFill>
                          <a:effectLst/>
                          <a:latin typeface="Calibri"/>
                          <a:ea typeface="ＭＳ Ｐゴシック" charset="0"/>
                          <a:cs typeface="Calibri"/>
                          <a:sym typeface="Zapf Dingbats" charset="0"/>
                        </a:rPr>
                        <a:t>No (good)</a:t>
                      </a:r>
                      <a:endParaRPr kumimoji="0" lang="en-US" sz="2000" b="1" i="0" u="none" strike="noStrike" cap="none" normalizeH="0" baseline="0" dirty="0">
                        <a:ln>
                          <a:noFill/>
                        </a:ln>
                        <a:solidFill>
                          <a:schemeClr val="tx1"/>
                        </a:solidFill>
                        <a:effectLst/>
                        <a:latin typeface="Calibri"/>
                        <a:ea typeface="ＭＳ Ｐゴシック" charset="0"/>
                        <a:cs typeface="Calibri"/>
                      </a:endParaRPr>
                    </a:p>
                  </a:txBody>
                  <a:tcPr horzOverflow="overflow"/>
                </a:tc>
              </a:tr>
              <a:tr h="652276">
                <a:tc vMerge="1">
                  <a:txBody>
                    <a:bodyPr/>
                    <a:lstStyle/>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Average</a:t>
                      </a:r>
                      <a:r>
                        <a:rPr kumimoji="0" lang="en-US" sz="2000" b="1" i="0" u="none" strike="noStrike" cap="none" normalizeH="0" baseline="0" dirty="0">
                          <a:ln>
                            <a:noFill/>
                          </a:ln>
                          <a:solidFill>
                            <a:schemeClr val="tx1"/>
                          </a:solidFill>
                          <a:effectLst/>
                          <a:latin typeface="Calibri"/>
                          <a:ea typeface="ＭＳ Ｐゴシック" charset="0"/>
                          <a:cs typeface="Calibri"/>
                        </a:rPr>
                        <a:t>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Yes (bad</a:t>
                      </a:r>
                      <a:r>
                        <a:rPr kumimoji="0" lang="en-US" sz="2000" b="0" i="0" u="none" strike="noStrike" cap="none" normalizeH="0" baseline="0" dirty="0" smtClean="0">
                          <a:ln>
                            <a:noFill/>
                          </a:ln>
                          <a:solidFill>
                            <a:srgbClr val="FF0000"/>
                          </a:solidFill>
                          <a:effectLst/>
                          <a:latin typeface="Calibri"/>
                          <a:ea typeface="ＭＳ Ｐゴシック" charset="0"/>
                          <a:cs typeface="Calibri"/>
                          <a:sym typeface="Zapf Dingbats" charset="0"/>
                        </a:rPr>
                        <a:t>)</a:t>
                      </a:r>
                      <a:endParaRPr kumimoji="0" lang="en-US" sz="2000" b="1" i="0" u="none" strike="noStrike" cap="none" normalizeH="0" baseline="0" dirty="0">
                        <a:ln>
                          <a:noFill/>
                        </a:ln>
                        <a:solidFill>
                          <a:schemeClr val="tx1"/>
                        </a:solidFill>
                        <a:effectLst/>
                        <a:latin typeface="Calibri"/>
                        <a:ea typeface="ＭＳ Ｐゴシック" charset="0"/>
                        <a:cs typeface="Calibri"/>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Average</a:t>
                      </a:r>
                      <a:r>
                        <a:rPr kumimoji="0" lang="en-US" sz="2000" b="1" i="0" u="none" strike="noStrike" cap="none" normalizeH="0" baseline="0" dirty="0">
                          <a:ln>
                            <a:noFill/>
                          </a:ln>
                          <a:solidFill>
                            <a:schemeClr val="tx1"/>
                          </a:solidFill>
                          <a:effectLst/>
                          <a:latin typeface="Calibri"/>
                          <a:ea typeface="ＭＳ Ｐゴシック" charset="0"/>
                          <a:cs typeface="Calibri"/>
                        </a:rPr>
                        <a:t>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Yes (bad</a:t>
                      </a:r>
                      <a:r>
                        <a:rPr kumimoji="0" lang="en-US" sz="2000" b="0" i="0" u="none" strike="noStrike" cap="none" normalizeH="0" baseline="0" dirty="0" smtClean="0">
                          <a:ln>
                            <a:noFill/>
                          </a:ln>
                          <a:solidFill>
                            <a:srgbClr val="FF0000"/>
                          </a:solidFill>
                          <a:effectLst/>
                          <a:latin typeface="Calibri"/>
                          <a:ea typeface="ＭＳ Ｐゴシック" charset="0"/>
                          <a:cs typeface="Calibri"/>
                          <a:sym typeface="Zapf Dingbats" charset="0"/>
                        </a:rPr>
                        <a:t>)</a:t>
                      </a:r>
                      <a:endParaRPr kumimoji="0" lang="en-US" sz="2000" b="1" i="0" u="none" strike="noStrike" cap="none" normalizeH="0" baseline="0" dirty="0">
                        <a:ln>
                          <a:noFill/>
                        </a:ln>
                        <a:solidFill>
                          <a:schemeClr val="tx1"/>
                        </a:solidFill>
                        <a:effectLst/>
                        <a:latin typeface="Calibri"/>
                        <a:ea typeface="ＭＳ Ｐゴシック" charset="0"/>
                        <a:cs typeface="Calibri"/>
                      </a:endParaRPr>
                    </a:p>
                  </a:txBody>
                  <a:tcPr horzOverflow="overflow"/>
                </a:tc>
              </a:tr>
              <a:tr h="652276">
                <a:tc vMerge="1">
                  <a:txBody>
                    <a:bodyPr/>
                    <a:lstStyle/>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Low</a:t>
                      </a:r>
                      <a:r>
                        <a:rPr kumimoji="0" lang="en-US" sz="2000" b="1" i="0" u="none" strike="noStrike" cap="none" normalizeH="0" baseline="0" dirty="0">
                          <a:ln>
                            <a:noFill/>
                          </a:ln>
                          <a:solidFill>
                            <a:schemeClr val="tx1"/>
                          </a:solidFill>
                          <a:effectLst/>
                          <a:latin typeface="Calibri"/>
                          <a:ea typeface="ＭＳ Ｐゴシック" charset="0"/>
                          <a:cs typeface="Calibri"/>
                        </a:rPr>
                        <a:t>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Yes (bad)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069975" algn="l"/>
                        </a:tabLst>
                      </a:pPr>
                      <a:r>
                        <a:rPr kumimoji="0" lang="en-US" sz="2000" b="1" i="0" u="none" strike="noStrike" cap="none" normalizeH="0" baseline="0" dirty="0" smtClean="0">
                          <a:ln>
                            <a:noFill/>
                          </a:ln>
                          <a:solidFill>
                            <a:schemeClr val="tx1"/>
                          </a:solidFill>
                          <a:effectLst/>
                          <a:latin typeface="Calibri"/>
                          <a:ea typeface="ＭＳ Ｐゴシック" charset="0"/>
                          <a:cs typeface="Calibri"/>
                        </a:rPr>
                        <a:t>Low</a:t>
                      </a:r>
                      <a:r>
                        <a:rPr kumimoji="0" lang="en-US" sz="2000" b="1" i="0" u="none" strike="noStrike" cap="none" normalizeH="0" baseline="0" dirty="0">
                          <a:ln>
                            <a:noFill/>
                          </a:ln>
                          <a:solidFill>
                            <a:schemeClr val="tx1"/>
                          </a:solidFill>
                          <a:effectLst/>
                          <a:latin typeface="Calibri"/>
                          <a:ea typeface="ＭＳ Ｐゴシック" charset="0"/>
                          <a:cs typeface="Calibri"/>
                        </a:rPr>
                        <a:t>	 </a:t>
                      </a:r>
                      <a:r>
                        <a:rPr kumimoji="0" lang="en-US" sz="2000" b="0" i="0" u="none" strike="noStrike" cap="none" normalizeH="0" baseline="0" dirty="0">
                          <a:ln>
                            <a:noFill/>
                          </a:ln>
                          <a:solidFill>
                            <a:srgbClr val="FF0000"/>
                          </a:solidFill>
                          <a:effectLst/>
                          <a:latin typeface="Calibri"/>
                          <a:ea typeface="ＭＳ Ｐゴシック" charset="0"/>
                          <a:cs typeface="Calibri"/>
                          <a:sym typeface="Zapf Dingbats" charset="0"/>
                        </a:rPr>
                        <a:t>Yes (bad)</a:t>
                      </a:r>
                    </a:p>
                  </a:txBody>
                  <a:tcPr horzOverflow="overflow"/>
                </a:tc>
              </a:tr>
            </a:tbl>
          </a:graphicData>
        </a:graphic>
      </p:graphicFrame>
      <p:sp>
        <p:nvSpPr>
          <p:cNvPr id="5" name="TextBox 4"/>
          <p:cNvSpPr txBox="1"/>
          <p:nvPr/>
        </p:nvSpPr>
        <p:spPr>
          <a:xfrm>
            <a:off x="618233" y="6358944"/>
            <a:ext cx="4177250" cy="369332"/>
          </a:xfrm>
          <a:prstGeom prst="rect">
            <a:avLst/>
          </a:prstGeom>
          <a:noFill/>
        </p:spPr>
        <p:txBody>
          <a:bodyPr wrap="square" rtlCol="0">
            <a:spAutoFit/>
          </a:bodyPr>
          <a:lstStyle/>
          <a:p>
            <a:r>
              <a:rPr lang="en-US" sz="1800" dirty="0" smtClean="0">
                <a:solidFill>
                  <a:schemeClr val="accent1"/>
                </a:solidFill>
                <a:latin typeface="Calibri"/>
                <a:cs typeface="Calibri"/>
              </a:rPr>
              <a:t>Hamre and Pianta (2005)</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22652808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careful what you wish for</a:t>
            </a:r>
            <a:endParaRPr lang="en-US" dirty="0"/>
          </a:p>
        </p:txBody>
      </p:sp>
      <p:sp>
        <p:nvSpPr>
          <p:cNvPr id="3" name="Content Placeholder 2"/>
          <p:cNvSpPr>
            <a:spLocks noGrp="1"/>
          </p:cNvSpPr>
          <p:nvPr>
            <p:ph sz="quarter" idx="1"/>
          </p:nvPr>
        </p:nvSpPr>
        <p:spPr/>
        <p:txBody>
          <a:bodyPr/>
          <a:lstStyle/>
          <a:p>
            <a:r>
              <a:rPr lang="en-US" dirty="0" smtClean="0"/>
              <a:t>“Closing the gap” involves </a:t>
            </a:r>
            <a:r>
              <a:rPr lang="en-US" i="1" dirty="0" smtClean="0"/>
              <a:t>relative</a:t>
            </a:r>
            <a:r>
              <a:rPr lang="en-US" dirty="0" smtClean="0"/>
              <a:t> achievement</a:t>
            </a:r>
          </a:p>
          <a:p>
            <a:r>
              <a:rPr lang="en-US" dirty="0" smtClean="0"/>
              <a:t>Gaps can be closed by</a:t>
            </a:r>
          </a:p>
          <a:p>
            <a:pPr lvl="1"/>
            <a:r>
              <a:rPr lang="en-US" dirty="0" smtClean="0"/>
              <a:t>increasing the achievement of low-attainers</a:t>
            </a:r>
          </a:p>
          <a:p>
            <a:pPr lvl="1"/>
            <a:r>
              <a:rPr lang="en-US" dirty="0" smtClean="0"/>
              <a:t>decreasing the achievement of high-attainers</a:t>
            </a:r>
          </a:p>
          <a:p>
            <a:r>
              <a:rPr lang="en-US" dirty="0" smtClean="0"/>
              <a:t>A more appropriate goal:</a:t>
            </a:r>
          </a:p>
          <a:p>
            <a:pPr lvl="1"/>
            <a:r>
              <a:rPr lang="en-US" dirty="0" smtClean="0"/>
              <a:t>Proficiency for all</a:t>
            </a:r>
          </a:p>
          <a:p>
            <a:pPr lvl="1"/>
            <a:r>
              <a:rPr lang="en-US" dirty="0" smtClean="0"/>
              <a:t>Excellence for many</a:t>
            </a:r>
          </a:p>
          <a:p>
            <a:pPr lvl="1"/>
            <a:r>
              <a:rPr lang="en-US" dirty="0" smtClean="0"/>
              <a:t>All student sub-groups proportionally represented in the </a:t>
            </a:r>
            <a:r>
              <a:rPr lang="en-US" smtClean="0"/>
              <a:t>‘excellent’</a:t>
            </a:r>
            <a:endParaRPr lang="en-US" dirty="0" smtClean="0"/>
          </a:p>
          <a:p>
            <a:endParaRPr lang="en-US" dirty="0"/>
          </a:p>
        </p:txBody>
      </p:sp>
    </p:spTree>
    <p:extLst>
      <p:ext uri="{BB962C8B-B14F-4D97-AF65-F5344CB8AC3E}">
        <p14:creationId xmlns:p14="http://schemas.microsoft.com/office/powerpoint/2010/main" val="14986275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Harlem Children’s Zone (HCZ)</a:t>
            </a:r>
            <a:endParaRPr lang="en-US" dirty="0"/>
          </a:p>
        </p:txBody>
      </p:sp>
      <p:pic>
        <p:nvPicPr>
          <p:cNvPr id="8" name="Content Placeholder 7" descr="HCZ expansion phases.jpg"/>
          <p:cNvPicPr>
            <a:picLocks noGrp="1" noChangeAspect="1"/>
          </p:cNvPicPr>
          <p:nvPr>
            <p:ph sz="quarter" idx="1"/>
          </p:nvPr>
        </p:nvPicPr>
        <p:blipFill>
          <a:blip r:embed="rId2">
            <a:extLst>
              <a:ext uri="{28A0092B-C50C-407E-A947-70E740481C1C}">
                <a14:useLocalDpi xmlns:a14="http://schemas.microsoft.com/office/drawing/2010/main" val="0"/>
              </a:ext>
            </a:extLst>
          </a:blip>
          <a:srcRect t="7882" b="7882"/>
          <a:stretch>
            <a:fillRect/>
          </a:stretch>
        </p:blipFill>
        <p:spPr/>
      </p:pic>
      <p:sp>
        <p:nvSpPr>
          <p:cNvPr id="7" name="Content Placeholder 6"/>
          <p:cNvSpPr>
            <a:spLocks noGrp="1"/>
          </p:cNvSpPr>
          <p:nvPr>
            <p:ph sz="quarter" idx="2"/>
          </p:nvPr>
        </p:nvSpPr>
        <p:spPr/>
        <p:txBody>
          <a:bodyPr>
            <a:normAutofit lnSpcReduction="10000"/>
          </a:bodyPr>
          <a:lstStyle/>
          <a:p>
            <a:r>
              <a:rPr lang="en-US" dirty="0" smtClean="0"/>
              <a:t>Three phases of HCZ:</a:t>
            </a:r>
          </a:p>
          <a:p>
            <a:pPr marL="880110" lvl="1" indent="-514350">
              <a:buSzPct val="100000"/>
              <a:buFont typeface="+mj-lt"/>
              <a:buAutoNum type="arabicPeriod"/>
            </a:pPr>
            <a:r>
              <a:rPr lang="en-US" dirty="0" smtClean="0"/>
              <a:t>1997: 24 blocks</a:t>
            </a:r>
          </a:p>
          <a:p>
            <a:pPr marL="880110" lvl="1" indent="-514350">
              <a:buSzPct val="100000"/>
              <a:buFont typeface="+mj-lt"/>
              <a:buAutoNum type="arabicPeriod"/>
            </a:pPr>
            <a:r>
              <a:rPr lang="en-US" dirty="0" smtClean="0"/>
              <a:t>2004: 64 blocks</a:t>
            </a:r>
          </a:p>
          <a:p>
            <a:pPr marL="880110" lvl="1" indent="-514350">
              <a:buSzPct val="100000"/>
              <a:buFont typeface="+mj-lt"/>
              <a:buAutoNum type="arabicPeriod"/>
            </a:pPr>
            <a:r>
              <a:rPr lang="en-US" dirty="0" smtClean="0"/>
              <a:t>2007: 96 blocks</a:t>
            </a:r>
          </a:p>
          <a:p>
            <a:r>
              <a:rPr lang="en-US" dirty="0" smtClean="0"/>
              <a:t>Two main programs</a:t>
            </a:r>
          </a:p>
          <a:p>
            <a:pPr lvl="1"/>
            <a:r>
              <a:rPr lang="en-US" dirty="0" smtClean="0"/>
              <a:t>Community inputs</a:t>
            </a:r>
          </a:p>
          <a:p>
            <a:pPr lvl="1"/>
            <a:r>
              <a:rPr lang="en-US" dirty="0" smtClean="0"/>
              <a:t>School inputs</a:t>
            </a:r>
          </a:p>
          <a:p>
            <a:r>
              <a:rPr lang="en-US" dirty="0" smtClean="0"/>
              <a:t>Total cost: $19k per student per year</a:t>
            </a:r>
          </a:p>
          <a:p>
            <a:r>
              <a:rPr lang="en-US" dirty="0" smtClean="0"/>
              <a:t>$3k more than NY average</a:t>
            </a:r>
          </a:p>
          <a:p>
            <a:endParaRPr lang="en-US" dirty="0"/>
          </a:p>
        </p:txBody>
      </p:sp>
      <p:sp>
        <p:nvSpPr>
          <p:cNvPr id="9" name="Freeform 8"/>
          <p:cNvSpPr/>
          <p:nvPr/>
        </p:nvSpPr>
        <p:spPr>
          <a:xfrm>
            <a:off x="2515873" y="2791726"/>
            <a:ext cx="1880914" cy="1533652"/>
          </a:xfrm>
          <a:custGeom>
            <a:avLst/>
            <a:gdLst>
              <a:gd name="connsiteX0" fmla="*/ 0 w 1880914"/>
              <a:gd name="connsiteY0" fmla="*/ 934569 h 1533652"/>
              <a:gd name="connsiteX1" fmla="*/ 670899 w 1880914"/>
              <a:gd name="connsiteY1" fmla="*/ 0 h 1533652"/>
              <a:gd name="connsiteX2" fmla="*/ 1880914 w 1880914"/>
              <a:gd name="connsiteY2" fmla="*/ 503229 h 1533652"/>
              <a:gd name="connsiteX3" fmla="*/ 1832993 w 1880914"/>
              <a:gd name="connsiteY3" fmla="*/ 994477 h 1533652"/>
              <a:gd name="connsiteX4" fmla="*/ 1437642 w 1880914"/>
              <a:gd name="connsiteY4" fmla="*/ 1533652 h 1533652"/>
              <a:gd name="connsiteX5" fmla="*/ 0 w 1880914"/>
              <a:gd name="connsiteY5" fmla="*/ 934569 h 153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914" h="1533652">
                <a:moveTo>
                  <a:pt x="0" y="934569"/>
                </a:moveTo>
                <a:lnTo>
                  <a:pt x="670899" y="0"/>
                </a:lnTo>
                <a:lnTo>
                  <a:pt x="1880914" y="503229"/>
                </a:lnTo>
                <a:lnTo>
                  <a:pt x="1832993" y="994477"/>
                </a:lnTo>
                <a:lnTo>
                  <a:pt x="1437642" y="1533652"/>
                </a:lnTo>
                <a:lnTo>
                  <a:pt x="0" y="934569"/>
                </a:lnTo>
                <a:close/>
              </a:path>
            </a:pathLst>
          </a:custGeom>
          <a:solidFill>
            <a:schemeClr val="accent1">
              <a:alpha val="4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1962150" y="3752850"/>
            <a:ext cx="1987550" cy="2019300"/>
          </a:xfrm>
          <a:custGeom>
            <a:avLst/>
            <a:gdLst>
              <a:gd name="connsiteX0" fmla="*/ 0 w 1987550"/>
              <a:gd name="connsiteY0" fmla="*/ 787400 h 2019300"/>
              <a:gd name="connsiteX1" fmla="*/ 539750 w 1987550"/>
              <a:gd name="connsiteY1" fmla="*/ 0 h 2019300"/>
              <a:gd name="connsiteX2" fmla="*/ 1987550 w 1987550"/>
              <a:gd name="connsiteY2" fmla="*/ 596900 h 2019300"/>
              <a:gd name="connsiteX3" fmla="*/ 965200 w 1987550"/>
              <a:gd name="connsiteY3" fmla="*/ 2019300 h 2019300"/>
              <a:gd name="connsiteX4" fmla="*/ 755650 w 1987550"/>
              <a:gd name="connsiteY4" fmla="*/ 1905000 h 2019300"/>
              <a:gd name="connsiteX5" fmla="*/ 984250 w 1987550"/>
              <a:gd name="connsiteY5" fmla="*/ 1549400 h 2019300"/>
              <a:gd name="connsiteX6" fmla="*/ 787400 w 1987550"/>
              <a:gd name="connsiteY6" fmla="*/ 1473200 h 2019300"/>
              <a:gd name="connsiteX7" fmla="*/ 971550 w 1987550"/>
              <a:gd name="connsiteY7" fmla="*/ 1206500 h 2019300"/>
              <a:gd name="connsiteX8" fmla="*/ 0 w 1987550"/>
              <a:gd name="connsiteY8" fmla="*/ 7874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550" h="2019300">
                <a:moveTo>
                  <a:pt x="0" y="787400"/>
                </a:moveTo>
                <a:lnTo>
                  <a:pt x="539750" y="0"/>
                </a:lnTo>
                <a:lnTo>
                  <a:pt x="1987550" y="596900"/>
                </a:lnTo>
                <a:lnTo>
                  <a:pt x="965200" y="2019300"/>
                </a:lnTo>
                <a:lnTo>
                  <a:pt x="755650" y="1905000"/>
                </a:lnTo>
                <a:lnTo>
                  <a:pt x="984250" y="1549400"/>
                </a:lnTo>
                <a:lnTo>
                  <a:pt x="787400" y="1473200"/>
                </a:lnTo>
                <a:lnTo>
                  <a:pt x="971550" y="1206500"/>
                </a:lnTo>
                <a:lnTo>
                  <a:pt x="0" y="787400"/>
                </a:lnTo>
                <a:close/>
              </a:path>
            </a:pathLst>
          </a:custGeom>
          <a:solidFill>
            <a:schemeClr val="accent1">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1504950" y="4559300"/>
            <a:ext cx="1422400" cy="1092200"/>
          </a:xfrm>
          <a:custGeom>
            <a:avLst/>
            <a:gdLst>
              <a:gd name="connsiteX0" fmla="*/ 0 w 1422400"/>
              <a:gd name="connsiteY0" fmla="*/ 571500 h 1092200"/>
              <a:gd name="connsiteX1" fmla="*/ 431800 w 1422400"/>
              <a:gd name="connsiteY1" fmla="*/ 0 h 1092200"/>
              <a:gd name="connsiteX2" fmla="*/ 1422400 w 1422400"/>
              <a:gd name="connsiteY2" fmla="*/ 412750 h 1092200"/>
              <a:gd name="connsiteX3" fmla="*/ 1219200 w 1422400"/>
              <a:gd name="connsiteY3" fmla="*/ 685800 h 1092200"/>
              <a:gd name="connsiteX4" fmla="*/ 1422400 w 1422400"/>
              <a:gd name="connsiteY4" fmla="*/ 762000 h 1092200"/>
              <a:gd name="connsiteX5" fmla="*/ 1206500 w 1422400"/>
              <a:gd name="connsiteY5" fmla="*/ 1092200 h 1092200"/>
              <a:gd name="connsiteX6" fmla="*/ 0 w 1422400"/>
              <a:gd name="connsiteY6" fmla="*/ 5715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400" h="1092200">
                <a:moveTo>
                  <a:pt x="0" y="571500"/>
                </a:moveTo>
                <a:lnTo>
                  <a:pt x="431800" y="0"/>
                </a:lnTo>
                <a:lnTo>
                  <a:pt x="1422400" y="412750"/>
                </a:lnTo>
                <a:lnTo>
                  <a:pt x="1219200" y="685800"/>
                </a:lnTo>
                <a:lnTo>
                  <a:pt x="1422400" y="762000"/>
                </a:lnTo>
                <a:lnTo>
                  <a:pt x="1206500" y="1092200"/>
                </a:lnTo>
                <a:lnTo>
                  <a:pt x="0" y="571500"/>
                </a:lnTo>
                <a:close/>
              </a:path>
            </a:pathLst>
          </a:custGeom>
          <a:solidFill>
            <a:schemeClr val="accent1">
              <a:alpha val="3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550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HCZ community inputs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18</a:t>
            </a:fld>
            <a:endParaRPr lang="en-GB" dirty="0"/>
          </a:p>
        </p:txBody>
      </p:sp>
      <p:sp>
        <p:nvSpPr>
          <p:cNvPr id="4" name="Content Placeholder 3"/>
          <p:cNvSpPr>
            <a:spLocks noGrp="1"/>
          </p:cNvSpPr>
          <p:nvPr>
            <p:ph sz="quarter" idx="1"/>
          </p:nvPr>
        </p:nvSpPr>
        <p:spPr>
          <a:xfrm>
            <a:off x="612648" y="1600200"/>
            <a:ext cx="8153400" cy="5257800"/>
          </a:xfrm>
        </p:spPr>
        <p:txBody>
          <a:bodyPr>
            <a:normAutofit/>
          </a:bodyPr>
          <a:lstStyle/>
          <a:p>
            <a:r>
              <a:rPr lang="en-US" dirty="0" smtClean="0"/>
              <a:t>Available to all living in or near HCZ</a:t>
            </a:r>
          </a:p>
          <a:p>
            <a:r>
              <a:rPr lang="en-US" dirty="0" smtClean="0"/>
              <a:t>Early </a:t>
            </a:r>
            <a:r>
              <a:rPr lang="en-US" dirty="0"/>
              <a:t>childhood </a:t>
            </a:r>
            <a:r>
              <a:rPr lang="en-US" dirty="0" smtClean="0"/>
              <a:t>programs, school </a:t>
            </a:r>
            <a:r>
              <a:rPr lang="en-US" dirty="0"/>
              <a:t>programs (e.g., karate, dance, after-school tutoring), </a:t>
            </a:r>
            <a:r>
              <a:rPr lang="en-US" dirty="0" smtClean="0"/>
              <a:t>family</a:t>
            </a:r>
            <a:r>
              <a:rPr lang="en-US" dirty="0"/>
              <a:t>, community and health </a:t>
            </a:r>
            <a:r>
              <a:rPr lang="en-US" dirty="0" smtClean="0"/>
              <a:t>programs, </a:t>
            </a:r>
            <a:r>
              <a:rPr lang="en-US" dirty="0"/>
              <a:t>tax help and guidance, </a:t>
            </a:r>
            <a:r>
              <a:rPr lang="en-US" dirty="0" smtClean="0"/>
              <a:t>etc. </a:t>
            </a:r>
          </a:p>
          <a:p>
            <a:r>
              <a:rPr lang="en-US" dirty="0" smtClean="0"/>
              <a:t>In 2007-2008</a:t>
            </a:r>
          </a:p>
          <a:p>
            <a:pPr lvl="1"/>
            <a:r>
              <a:rPr lang="en-US" dirty="0" smtClean="0"/>
              <a:t>8058 youth</a:t>
            </a:r>
          </a:p>
          <a:p>
            <a:pPr lvl="1"/>
            <a:r>
              <a:rPr lang="en-US" dirty="0" smtClean="0"/>
              <a:t>5291 adults</a:t>
            </a:r>
          </a:p>
          <a:p>
            <a:pPr marL="0" indent="0">
              <a:buNone/>
            </a:pPr>
            <a:r>
              <a:rPr lang="en-US" dirty="0" smtClean="0"/>
              <a:t> </a:t>
            </a:r>
            <a:endParaRPr lang="en-US" dirty="0"/>
          </a:p>
        </p:txBody>
      </p:sp>
    </p:spTree>
    <p:extLst>
      <p:ext uri="{BB962C8B-B14F-4D97-AF65-F5344CB8AC3E}">
        <p14:creationId xmlns:p14="http://schemas.microsoft.com/office/powerpoint/2010/main" val="3032235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HCZ school inputs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19</a:t>
            </a:fld>
            <a:endParaRPr lang="en-GB" dirty="0"/>
          </a:p>
        </p:txBody>
      </p:sp>
      <p:sp>
        <p:nvSpPr>
          <p:cNvPr id="4" name="Content Placeholder 3"/>
          <p:cNvSpPr>
            <a:spLocks noGrp="1"/>
          </p:cNvSpPr>
          <p:nvPr>
            <p:ph sz="quarter" idx="1"/>
          </p:nvPr>
        </p:nvSpPr>
        <p:spPr>
          <a:xfrm>
            <a:off x="612648" y="1600200"/>
            <a:ext cx="8153400" cy="5257800"/>
          </a:xfrm>
        </p:spPr>
        <p:txBody>
          <a:bodyPr>
            <a:normAutofit fontScale="92500"/>
          </a:bodyPr>
          <a:lstStyle/>
          <a:p>
            <a:r>
              <a:rPr lang="en-US" dirty="0" smtClean="0"/>
              <a:t>2004: Promise Academy charter school</a:t>
            </a:r>
          </a:p>
          <a:p>
            <a:pPr lvl="1"/>
            <a:r>
              <a:rPr lang="en-US" dirty="0" smtClean="0"/>
              <a:t>Enrolled kindergarten and 6th-grade classes each year </a:t>
            </a:r>
          </a:p>
          <a:p>
            <a:pPr lvl="1"/>
            <a:r>
              <a:rPr lang="en-US" dirty="0" smtClean="0"/>
              <a:t>Now K-12 </a:t>
            </a:r>
          </a:p>
          <a:p>
            <a:r>
              <a:rPr lang="en-US" dirty="0" smtClean="0"/>
              <a:t>2005: Promise Academy II charter school</a:t>
            </a:r>
          </a:p>
          <a:p>
            <a:pPr lvl="1"/>
            <a:r>
              <a:rPr lang="en-US" dirty="0" smtClean="0"/>
              <a:t>Enrolling kindergarten class each year</a:t>
            </a:r>
          </a:p>
          <a:p>
            <a:pPr lvl="1"/>
            <a:r>
              <a:rPr lang="en-US" dirty="0" smtClean="0"/>
              <a:t>Will be a full K-12 school in 2016</a:t>
            </a:r>
          </a:p>
          <a:p>
            <a:r>
              <a:rPr lang="en-US" dirty="0" smtClean="0"/>
              <a:t>Extended learning time (50% more than typical)</a:t>
            </a:r>
          </a:p>
          <a:p>
            <a:pPr lvl="1"/>
            <a:r>
              <a:rPr lang="en-US" dirty="0" smtClean="0"/>
              <a:t>Extended school day</a:t>
            </a:r>
          </a:p>
          <a:p>
            <a:pPr lvl="1"/>
            <a:r>
              <a:rPr lang="en-US" dirty="0" smtClean="0"/>
              <a:t>Extended school year</a:t>
            </a:r>
          </a:p>
          <a:p>
            <a:pPr lvl="1"/>
            <a:r>
              <a:rPr lang="en-US" dirty="0" smtClean="0"/>
              <a:t>Saturday classes</a:t>
            </a:r>
          </a:p>
          <a:p>
            <a:r>
              <a:rPr lang="en-US" dirty="0" smtClean="0"/>
              <a:t>Teachers regularly evaluated on student value-added</a:t>
            </a:r>
          </a:p>
          <a:p>
            <a:pPr lvl="1"/>
            <a:r>
              <a:rPr lang="en-US" dirty="0" smtClean="0"/>
              <a:t>Annual meeting with Geoffrey Canada</a:t>
            </a:r>
          </a:p>
          <a:p>
            <a:pPr lvl="1"/>
            <a:r>
              <a:rPr lang="en-US" dirty="0" smtClean="0"/>
              <a:t>Retention rate in first three years: 52%, 68%, 86%</a:t>
            </a:r>
          </a:p>
          <a:p>
            <a:endParaRPr lang="en-US" dirty="0"/>
          </a:p>
        </p:txBody>
      </p:sp>
    </p:spTree>
    <p:extLst>
      <p:ext uri="{BB962C8B-B14F-4D97-AF65-F5344CB8AC3E}">
        <p14:creationId xmlns:p14="http://schemas.microsoft.com/office/powerpoint/2010/main" val="717606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nvSpPr>
        <p:spPr bwMode="auto">
          <a:xfrm>
            <a:off x="247370" y="4947776"/>
            <a:ext cx="8647113" cy="1389530"/>
          </a:xfrm>
          <a:prstGeom prst="rect">
            <a:avLst/>
          </a:prstGeom>
          <a:solidFill>
            <a:srgbClr val="3488B6">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18434" name="Rectangle 2"/>
          <p:cNvSpPr>
            <a:spLocks noGrp="1" noChangeArrowheads="1"/>
          </p:cNvSpPr>
          <p:nvPr>
            <p:ph type="title"/>
          </p:nvPr>
        </p:nvSpPr>
        <p:spPr/>
        <p:txBody>
          <a:bodyPr/>
          <a:lstStyle/>
          <a:p>
            <a:r>
              <a:rPr lang="en-US" smtClean="0"/>
              <a:t>Overview: Science and Design</a:t>
            </a:r>
            <a:endParaRPr lang="en-US" dirty="0"/>
          </a:p>
        </p:txBody>
      </p:sp>
      <p:sp>
        <p:nvSpPr>
          <p:cNvPr id="826371" name="Rectangle 3"/>
          <p:cNvSpPr>
            <a:spLocks noGrp="1" noChangeArrowheads="1"/>
          </p:cNvSpPr>
          <p:nvPr>
            <p:ph sz="quarter" idx="4294967295"/>
          </p:nvPr>
        </p:nvSpPr>
        <p:spPr>
          <a:xfrm>
            <a:off x="350358" y="1600200"/>
            <a:ext cx="8793641" cy="4800600"/>
          </a:xfrm>
        </p:spPr>
        <p:txBody>
          <a:bodyPr>
            <a:normAutofit/>
          </a:bodyPr>
          <a:lstStyle/>
          <a:p>
            <a:r>
              <a:rPr lang="en-US" sz="2600" dirty="0" smtClean="0"/>
              <a:t>We need to improve student achievement</a:t>
            </a:r>
          </a:p>
          <a:p>
            <a:r>
              <a:rPr lang="en-US" sz="2600" dirty="0" smtClean="0"/>
              <a:t>This requires improving teaching quality, which depends on:</a:t>
            </a:r>
          </a:p>
          <a:p>
            <a:pPr lvl="1"/>
            <a:r>
              <a:rPr lang="en-US" sz="2300" dirty="0" smtClean="0"/>
              <a:t>Curriculum quality</a:t>
            </a:r>
          </a:p>
          <a:p>
            <a:pPr lvl="1"/>
            <a:r>
              <a:rPr lang="en-US" sz="2300" dirty="0" smtClean="0"/>
              <a:t>Teacher skill</a:t>
            </a:r>
          </a:p>
          <a:p>
            <a:r>
              <a:rPr lang="en-US" sz="2600" dirty="0" smtClean="0"/>
              <a:t>Increasing teacher skill means</a:t>
            </a:r>
          </a:p>
          <a:p>
            <a:pPr lvl="1"/>
            <a:r>
              <a:rPr lang="en-US" sz="2500" dirty="0" smtClean="0"/>
              <a:t>focusing </a:t>
            </a:r>
            <a:r>
              <a:rPr lang="en-US" sz="2500" dirty="0"/>
              <a:t>on the things that matter</a:t>
            </a:r>
            <a:endParaRPr lang="en-US" sz="2300" dirty="0" smtClean="0"/>
          </a:p>
          <a:p>
            <a:pPr lvl="1"/>
            <a:r>
              <a:rPr lang="en-US" sz="2500" dirty="0" smtClean="0"/>
              <a:t>and involves changes in practice</a:t>
            </a:r>
          </a:p>
          <a:p>
            <a:pPr lvl="1"/>
            <a:r>
              <a:rPr lang="en-US" sz="2500" dirty="0" smtClean="0"/>
              <a:t>so is primarily a matter of habit change</a:t>
            </a:r>
          </a:p>
          <a:p>
            <a:endParaRPr lang="en-US" sz="2600" dirty="0" smtClean="0"/>
          </a:p>
          <a:p>
            <a:r>
              <a:rPr lang="en-US" sz="2600" dirty="0" smtClean="0"/>
              <a:t>Habit change requires new kinds of teacher learning,</a:t>
            </a:r>
          </a:p>
          <a:p>
            <a:r>
              <a:rPr lang="en-US" sz="2600" dirty="0"/>
              <a:t>N</a:t>
            </a:r>
            <a:r>
              <a:rPr lang="en-US" sz="2600" dirty="0" smtClean="0"/>
              <a:t>ew models of professional development, and</a:t>
            </a:r>
          </a:p>
          <a:p>
            <a:r>
              <a:rPr lang="en-US" sz="2600" dirty="0" smtClean="0"/>
              <a:t>New roles for school leaders</a:t>
            </a:r>
            <a:endParaRPr lang="en-US" sz="2600" dirty="0"/>
          </a:p>
        </p:txBody>
      </p:sp>
      <p:grpSp>
        <p:nvGrpSpPr>
          <p:cNvPr id="3" name="Group 4"/>
          <p:cNvGrpSpPr>
            <a:grpSpLocks/>
          </p:cNvGrpSpPr>
          <p:nvPr/>
        </p:nvGrpSpPr>
        <p:grpSpPr bwMode="auto">
          <a:xfrm>
            <a:off x="256685" y="1733532"/>
            <a:ext cx="8620640" cy="2963334"/>
            <a:chOff x="-2147" y="913"/>
            <a:chExt cx="6334" cy="1919"/>
          </a:xfrm>
          <a:solidFill>
            <a:srgbClr val="EDAA61">
              <a:alpha val="59000"/>
            </a:srgbClr>
          </a:solidFill>
        </p:grpSpPr>
        <p:sp>
          <p:nvSpPr>
            <p:cNvPr id="8201" name="Text Box 6"/>
            <p:cNvSpPr txBox="1">
              <a:spLocks noChangeArrowheads="1"/>
            </p:cNvSpPr>
            <p:nvPr/>
          </p:nvSpPr>
          <p:spPr bwMode="auto">
            <a:xfrm>
              <a:off x="3040" y="1641"/>
              <a:ext cx="1063" cy="37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Science</a:t>
              </a:r>
              <a:endParaRPr lang="en-US" sz="3200" b="1" dirty="0">
                <a:latin typeface="+mj-lt"/>
              </a:endParaRPr>
            </a:p>
          </p:txBody>
        </p:sp>
        <p:sp>
          <p:nvSpPr>
            <p:cNvPr id="8200" name="Rectangle 5"/>
            <p:cNvSpPr>
              <a:spLocks noChangeArrowheads="1"/>
            </p:cNvSpPr>
            <p:nvPr/>
          </p:nvSpPr>
          <p:spPr bwMode="auto">
            <a:xfrm>
              <a:off x="-2147" y="913"/>
              <a:ext cx="6334" cy="1919"/>
            </a:xfrm>
            <a:prstGeom prst="rect">
              <a:avLst/>
            </a:prstGeom>
            <a:solidFill>
              <a:srgbClr val="EDAA61">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grpSp>
      <p:sp>
        <p:nvSpPr>
          <p:cNvPr id="8199" name="Text Box 9"/>
          <p:cNvSpPr txBox="1">
            <a:spLocks noChangeArrowheads="1"/>
          </p:cNvSpPr>
          <p:nvPr/>
        </p:nvSpPr>
        <p:spPr bwMode="auto">
          <a:xfrm>
            <a:off x="7123968" y="5396225"/>
            <a:ext cx="1590735" cy="483795"/>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Design</a:t>
            </a:r>
            <a:endParaRPr lang="en-US" sz="3200" b="1" dirty="0">
              <a:latin typeface="+mj-lt"/>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2</a:t>
            </a:fld>
            <a:endParaRPr lang="en-GB" dirty="0"/>
          </a:p>
        </p:txBody>
      </p:sp>
    </p:spTree>
    <p:extLst>
      <p:ext uri="{BB962C8B-B14F-4D97-AF65-F5344CB8AC3E}">
        <p14:creationId xmlns:p14="http://schemas.microsoft.com/office/powerpoint/2010/main" val="1535521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63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63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63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637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6371">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26371" grpId="0" build="p" bldLvl="2"/>
      <p:bldP spid="81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HCZ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20</a:t>
            </a:fld>
            <a:endParaRPr lang="en-GB" dirty="0"/>
          </a:p>
        </p:txBody>
      </p:sp>
      <p:sp>
        <p:nvSpPr>
          <p:cNvPr id="4" name="Content Placeholder 3"/>
          <p:cNvSpPr>
            <a:spLocks noGrp="1"/>
          </p:cNvSpPr>
          <p:nvPr>
            <p:ph sz="quarter" idx="1"/>
          </p:nvPr>
        </p:nvSpPr>
        <p:spPr/>
        <p:txBody>
          <a:bodyPr>
            <a:normAutofit/>
          </a:bodyPr>
          <a:lstStyle/>
          <a:p>
            <a:r>
              <a:rPr lang="en-US" dirty="0" smtClean="0"/>
              <a:t>Benefits of HCZ appear to be driven primarily by school—and not community—inputs </a:t>
            </a:r>
          </a:p>
          <a:p>
            <a:r>
              <a:rPr lang="en-US" dirty="0" smtClean="0"/>
              <a:t>Benefits of HCZ are substantial</a:t>
            </a:r>
          </a:p>
          <a:p>
            <a:pPr lvl="1"/>
            <a:r>
              <a:rPr lang="en-US" dirty="0" smtClean="0"/>
              <a:t>Over the primary </a:t>
            </a:r>
            <a:r>
              <a:rPr lang="en-US" dirty="0"/>
              <a:t>years, Promise Academy </a:t>
            </a:r>
            <a:r>
              <a:rPr lang="en-US" dirty="0" smtClean="0"/>
              <a:t>attendance is likely to increase achievement by:</a:t>
            </a:r>
          </a:p>
          <a:p>
            <a:pPr lvl="2"/>
            <a:r>
              <a:rPr lang="en-US" dirty="0" smtClean="0"/>
              <a:t>22 months in mathematics</a:t>
            </a:r>
          </a:p>
          <a:p>
            <a:pPr lvl="2"/>
            <a:r>
              <a:rPr lang="en-US" dirty="0" smtClean="0"/>
              <a:t>11 months in reading</a:t>
            </a:r>
          </a:p>
          <a:p>
            <a:r>
              <a:rPr lang="en-US" dirty="0" smtClean="0"/>
              <a:t>Schooling therefore </a:t>
            </a:r>
            <a:r>
              <a:rPr lang="en-US" i="1" dirty="0" smtClean="0"/>
              <a:t>can</a:t>
            </a:r>
            <a:r>
              <a:rPr lang="en-US" dirty="0" smtClean="0"/>
              <a:t> compensate for society</a:t>
            </a:r>
            <a:endParaRPr lang="en-US" dirty="0"/>
          </a:p>
          <a:p>
            <a:pPr lvl="1"/>
            <a:endParaRPr lang="en-US" dirty="0" smtClean="0"/>
          </a:p>
          <a:p>
            <a:pPr lvl="1"/>
            <a:endParaRPr lang="en-US" dirty="0"/>
          </a:p>
        </p:txBody>
      </p:sp>
    </p:spTree>
    <p:extLst>
      <p:ext uri="{BB962C8B-B14F-4D97-AF65-F5344CB8AC3E}">
        <p14:creationId xmlns:p14="http://schemas.microsoft.com/office/powerpoint/2010/main" val="2834692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from research </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21</a:t>
            </a:fld>
            <a:endParaRPr lang="en-US"/>
          </a:p>
        </p:txBody>
      </p:sp>
    </p:spTree>
    <p:extLst>
      <p:ext uri="{BB962C8B-B14F-4D97-AF65-F5344CB8AC3E}">
        <p14:creationId xmlns:p14="http://schemas.microsoft.com/office/powerpoint/2010/main" val="37978544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t>Between-school differences are small</a:t>
            </a:r>
            <a:endParaRPr lang="en-US"/>
          </a:p>
        </p:txBody>
      </p:sp>
      <p:sp>
        <p:nvSpPr>
          <p:cNvPr id="932867" name="Rectangle 3"/>
          <p:cNvSpPr>
            <a:spLocks noGrp="1" noChangeArrowheads="1"/>
          </p:cNvSpPr>
          <p:nvPr>
            <p:ph type="body" idx="1"/>
          </p:nvPr>
        </p:nvSpPr>
        <p:spPr/>
        <p:txBody>
          <a:bodyPr>
            <a:normAutofit fontScale="92500"/>
          </a:bodyPr>
          <a:lstStyle/>
          <a:p>
            <a:r>
              <a:rPr lang="en-US" smtClean="0"/>
              <a:t>Proportion of students gaining  five passes at Standard Grade at grade 1 or 2: </a:t>
            </a:r>
          </a:p>
          <a:p>
            <a:pPr lvl="1"/>
            <a:r>
              <a:rPr lang="en-US" smtClean="0"/>
              <a:t>7%  of the variability in the proportion achieving this is to do with the school, so</a:t>
            </a:r>
          </a:p>
          <a:p>
            <a:pPr lvl="1"/>
            <a:r>
              <a:rPr lang="en-US" smtClean="0"/>
              <a:t>93% of the variability in the proportion achieving this is nothing to do with the school</a:t>
            </a:r>
          </a:p>
          <a:p>
            <a:r>
              <a:rPr lang="en-US" smtClean="0"/>
              <a:t>So, if 15 students in a class get five grades 1-2 in the average school:</a:t>
            </a:r>
          </a:p>
          <a:p>
            <a:pPr lvl="1"/>
            <a:r>
              <a:rPr lang="en-US" smtClean="0"/>
              <a:t>17 students will do so at a “good” school (1sd above mean)</a:t>
            </a:r>
          </a:p>
          <a:p>
            <a:pPr lvl="1"/>
            <a:r>
              <a:rPr lang="en-US" smtClean="0"/>
              <a:t>13 students will do so at a “bad” school (1sd below mean)</a:t>
            </a:r>
          </a:p>
          <a:p>
            <a:pPr lvl="1"/>
            <a:endParaRPr lang="en-US" smtClean="0"/>
          </a:p>
          <a:p>
            <a:endParaRPr lang="en-US" dirty="0"/>
          </a:p>
        </p:txBody>
      </p:sp>
    </p:spTree>
    <p:extLst>
      <p:ext uri="{BB962C8B-B14F-4D97-AF65-F5344CB8AC3E}">
        <p14:creationId xmlns:p14="http://schemas.microsoft.com/office/powerpoint/2010/main" val="1169002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32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32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2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32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32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3554" name="Rectangle 5"/>
          <p:cNvSpPr>
            <a:spLocks noGrp="1" noChangeArrowheads="1"/>
          </p:cNvSpPr>
          <p:nvPr>
            <p:ph type="title"/>
          </p:nvPr>
        </p:nvSpPr>
        <p:spPr/>
        <p:txBody>
          <a:bodyPr>
            <a:normAutofit/>
          </a:bodyPr>
          <a:lstStyle/>
          <a:p>
            <a:r>
              <a:rPr lang="en-US" sz="3400" dirty="0" smtClean="0"/>
              <a:t>We need to focus on classrooms, not schools</a:t>
            </a:r>
            <a:endParaRPr lang="en-US" sz="3400" dirty="0"/>
          </a:p>
        </p:txBody>
      </p:sp>
      <p:sp>
        <p:nvSpPr>
          <p:cNvPr id="35844" name="Rectangle 6"/>
          <p:cNvSpPr>
            <a:spLocks noGrp="1" noChangeArrowheads="1"/>
          </p:cNvSpPr>
          <p:nvPr>
            <p:ph sz="quarter" idx="1"/>
          </p:nvPr>
        </p:nvSpPr>
        <p:spPr/>
        <p:txBody>
          <a:bodyPr/>
          <a:lstStyle/>
          <a:p>
            <a:r>
              <a:rPr lang="en-US" dirty="0" smtClean="0"/>
              <a:t>In the UK, variability at the classroom level is at least four times that at school level</a:t>
            </a:r>
          </a:p>
          <a:p>
            <a:pPr lvl="1"/>
            <a:r>
              <a:rPr lang="en-US" dirty="0" smtClean="0"/>
              <a:t>As long as you go to school, it doesn’t matter very much which school you go to</a:t>
            </a:r>
          </a:p>
          <a:p>
            <a:pPr lvl="1"/>
            <a:r>
              <a:rPr lang="en-US" dirty="0" smtClean="0"/>
              <a:t>But it matters very much which classrooms you are in</a:t>
            </a:r>
          </a:p>
          <a:p>
            <a:r>
              <a:rPr lang="en-US" dirty="0" smtClean="0"/>
              <a:t>It’s not class size</a:t>
            </a:r>
          </a:p>
          <a:p>
            <a:r>
              <a:rPr lang="en-US" dirty="0" smtClean="0"/>
              <a:t>It’s not the between-class grouping strategy</a:t>
            </a:r>
          </a:p>
          <a:p>
            <a:r>
              <a:rPr lang="en-US" dirty="0" smtClean="0"/>
              <a:t>It’s not the within-class grouping strategy</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23</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6626" name="Rectangle 7"/>
          <p:cNvSpPr>
            <a:spLocks noGrp="1" noChangeArrowheads="1"/>
          </p:cNvSpPr>
          <p:nvPr>
            <p:ph type="title"/>
          </p:nvPr>
        </p:nvSpPr>
        <p:spPr/>
        <p:txBody>
          <a:bodyPr/>
          <a:lstStyle/>
          <a:p>
            <a:r>
              <a:rPr lang="en-US" dirty="0" smtClean="0"/>
              <a:t>And most of all, on teachers</a:t>
            </a:r>
            <a:endParaRPr lang="en-US" dirty="0"/>
          </a:p>
        </p:txBody>
      </p:sp>
      <p:sp>
        <p:nvSpPr>
          <p:cNvPr id="38916" name="Rectangle 8"/>
          <p:cNvSpPr>
            <a:spLocks noGrp="1" noChangeArrowheads="1"/>
          </p:cNvSpPr>
          <p:nvPr>
            <p:ph sz="quarter" idx="4294967295"/>
          </p:nvPr>
        </p:nvSpPr>
        <p:spPr>
          <a:xfrm>
            <a:off x="627529" y="1534086"/>
            <a:ext cx="8229600" cy="5033963"/>
          </a:xfrm>
        </p:spPr>
        <p:txBody>
          <a:bodyPr>
            <a:normAutofit/>
          </a:bodyPr>
          <a:lstStyle/>
          <a:p>
            <a:r>
              <a:rPr lang="en-US" sz="3000" dirty="0" smtClean="0"/>
              <a:t>Take a group of 50 teachers:</a:t>
            </a:r>
          </a:p>
          <a:p>
            <a:pPr lvl="1"/>
            <a:r>
              <a:rPr lang="en-US" sz="2400" dirty="0" smtClean="0"/>
              <a:t>Students taught by the most effective teacher in that group of 50 teachers learn in six months what those taught by the average teacher learn in a year</a:t>
            </a:r>
          </a:p>
          <a:p>
            <a:pPr lvl="1">
              <a:spcBef>
                <a:spcPts val="0"/>
              </a:spcBef>
            </a:pPr>
            <a:r>
              <a:rPr lang="en-US" sz="2400" dirty="0" smtClean="0"/>
              <a:t>Students taught by the least effective teacher in that group of 50 teachers will take two years to achieve the same learning (</a:t>
            </a:r>
            <a:r>
              <a:rPr lang="en-US" sz="2400" dirty="0" err="1" smtClean="0"/>
              <a:t>Hanushek</a:t>
            </a:r>
            <a:r>
              <a:rPr lang="en-US" sz="2400" dirty="0" smtClean="0"/>
              <a:t> &amp; </a:t>
            </a:r>
            <a:r>
              <a:rPr lang="en-US" sz="2400" dirty="0" err="1" smtClean="0"/>
              <a:t>Rivkin</a:t>
            </a:r>
            <a:r>
              <a:rPr lang="en-US" sz="2400" dirty="0" smtClean="0"/>
              <a:t>, 2006)</a:t>
            </a:r>
          </a:p>
          <a:p>
            <a:r>
              <a:rPr lang="en-US" sz="3000" dirty="0" smtClean="0"/>
              <a:t>And furthermore:</a:t>
            </a:r>
          </a:p>
          <a:p>
            <a:pPr lvl="1"/>
            <a:r>
              <a:rPr lang="en-US" sz="2400" dirty="0" smtClean="0"/>
              <a:t>In the classrooms of the most effective teachers, students from disadvantaged backgrounds learn at the same rate as those from advantaged backgrounds (</a:t>
            </a:r>
            <a:r>
              <a:rPr lang="en-US" sz="2400" dirty="0" err="1" smtClean="0"/>
              <a:t>Hamre</a:t>
            </a:r>
            <a:r>
              <a:rPr lang="en-US" sz="2400" dirty="0" smtClean="0"/>
              <a:t> &amp; </a:t>
            </a:r>
            <a:r>
              <a:rPr lang="en-US" sz="2400" dirty="0" err="1" smtClean="0"/>
              <a:t>Pianta</a:t>
            </a:r>
            <a:r>
              <a:rPr lang="en-US" sz="2400" dirty="0" smtClean="0"/>
              <a:t>, 2005).</a:t>
            </a:r>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24</a:t>
            </a:fld>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styles: the research evidence</a:t>
            </a:r>
            <a:endParaRPr lang="en-US" dirty="0"/>
          </a:p>
        </p:txBody>
      </p:sp>
      <p:sp>
        <p:nvSpPr>
          <p:cNvPr id="5" name="Content Placeholder 4"/>
          <p:cNvSpPr>
            <a:spLocks noGrp="1"/>
          </p:cNvSpPr>
          <p:nvPr>
            <p:ph sz="quarter" idx="2"/>
          </p:nvPr>
        </p:nvSpPr>
        <p:spPr>
          <a:xfrm>
            <a:off x="609600" y="2438400"/>
            <a:ext cx="5188424" cy="4037568"/>
          </a:xfrm>
        </p:spPr>
        <p:txBody>
          <a:bodyPr>
            <a:normAutofit fontScale="62500" lnSpcReduction="20000"/>
          </a:bodyPr>
          <a:lstStyle/>
          <a:p>
            <a:pPr>
              <a:lnSpc>
                <a:spcPct val="120000"/>
              </a:lnSpc>
            </a:pPr>
            <a:r>
              <a:rPr lang="en-US" sz="3300" dirty="0" smtClean="0"/>
              <a:t>different people learn in different ways</a:t>
            </a:r>
          </a:p>
          <a:p>
            <a:pPr>
              <a:lnSpc>
                <a:spcPct val="120000"/>
              </a:lnSpc>
            </a:pPr>
            <a:r>
              <a:rPr lang="en-US" sz="3300" dirty="0" smtClean="0"/>
              <a:t>different people have stable differences in the ways they prefer to learn</a:t>
            </a:r>
          </a:p>
          <a:p>
            <a:pPr>
              <a:lnSpc>
                <a:spcPct val="120000"/>
              </a:lnSpc>
            </a:pPr>
            <a:r>
              <a:rPr lang="en-US" sz="3300" dirty="0" smtClean="0"/>
              <a:t>learning will be more (or less) effective if learners receive instruction that does (or does not) take into account their preferred style of learning (the general learning styles hypothesis)</a:t>
            </a:r>
          </a:p>
          <a:p>
            <a:pPr>
              <a:lnSpc>
                <a:spcPct val="120000"/>
              </a:lnSpc>
            </a:pPr>
            <a:r>
              <a:rPr lang="en-US" sz="3300" dirty="0" smtClean="0"/>
              <a:t>learning will </a:t>
            </a:r>
            <a:r>
              <a:rPr lang="en-US" sz="3300" dirty="0"/>
              <a:t>be more (or less) effective if learners receive instruction that does (or does not) </a:t>
            </a:r>
            <a:r>
              <a:rPr lang="en-US" sz="3300" dirty="0" smtClean="0"/>
              <a:t>match </a:t>
            </a:r>
            <a:r>
              <a:rPr lang="en-US" sz="3300" dirty="0"/>
              <a:t>their preferred style of </a:t>
            </a:r>
            <a:r>
              <a:rPr lang="en-US" sz="3300" dirty="0" smtClean="0"/>
              <a:t>learning (the </a:t>
            </a:r>
            <a:r>
              <a:rPr lang="en-US" sz="3300" i="1" dirty="0" smtClean="0"/>
              <a:t>meshing</a:t>
            </a:r>
            <a:r>
              <a:rPr lang="en-US" sz="3300" dirty="0" smtClean="0"/>
              <a:t> hypothesis)</a:t>
            </a:r>
          </a:p>
          <a:p>
            <a:pPr>
              <a:lnSpc>
                <a:spcPct val="120000"/>
              </a:lnSpc>
            </a:pPr>
            <a:endParaRPr lang="en-US" dirty="0" smtClean="0"/>
          </a:p>
          <a:p>
            <a:pPr>
              <a:lnSpc>
                <a:spcPct val="120000"/>
              </a:lnSpc>
            </a:pPr>
            <a:endParaRPr lang="en-US" dirty="0" smtClean="0"/>
          </a:p>
        </p:txBody>
      </p:sp>
      <p:sp>
        <p:nvSpPr>
          <p:cNvPr id="9" name="Content Placeholder 8"/>
          <p:cNvSpPr>
            <a:spLocks noGrp="1"/>
          </p:cNvSpPr>
          <p:nvPr>
            <p:ph sz="quarter" idx="4"/>
          </p:nvPr>
        </p:nvSpPr>
        <p:spPr>
          <a:xfrm>
            <a:off x="6508750" y="2438400"/>
            <a:ext cx="2178050" cy="4037568"/>
          </a:xfrm>
        </p:spPr>
        <p:txBody>
          <a:bodyPr>
            <a:normAutofit/>
          </a:bodyPr>
          <a:lstStyle/>
          <a:p>
            <a:pPr>
              <a:buClr>
                <a:srgbClr val="008000"/>
              </a:buClr>
              <a:buSzPct val="100000"/>
              <a:buFont typeface="Wingdings" charset="2"/>
              <a:buChar char="ü"/>
            </a:pPr>
            <a:r>
              <a:rPr lang="en-US" sz="2300" dirty="0" smtClean="0"/>
              <a:t>True</a:t>
            </a:r>
            <a:endParaRPr lang="en-US" sz="2300" dirty="0"/>
          </a:p>
          <a:p>
            <a:pPr>
              <a:buClr>
                <a:srgbClr val="008000"/>
              </a:buClr>
              <a:buSzPct val="100000"/>
              <a:buFont typeface="Wingdings" charset="2"/>
              <a:buChar char="ü"/>
            </a:pPr>
            <a:r>
              <a:rPr lang="en-US" sz="2300" dirty="0" smtClean="0"/>
              <a:t>True</a:t>
            </a:r>
            <a:br>
              <a:rPr lang="en-US" sz="2300" dirty="0" smtClean="0"/>
            </a:br>
            <a:r>
              <a:rPr lang="en-US" sz="2300" dirty="0" smtClean="0"/>
              <a:t/>
            </a:r>
            <a:br>
              <a:rPr lang="en-US" sz="2300" dirty="0" smtClean="0"/>
            </a:br>
            <a:endParaRPr lang="en-US" sz="2300" dirty="0" smtClean="0"/>
          </a:p>
          <a:p>
            <a:pPr>
              <a:buClr>
                <a:srgbClr val="FF0000"/>
              </a:buClr>
              <a:buSzPct val="100000"/>
              <a:buFont typeface="Lucida Grande"/>
              <a:buChar char="X"/>
            </a:pPr>
            <a:r>
              <a:rPr lang="en-US" sz="2300" dirty="0" smtClean="0"/>
              <a:t>False</a:t>
            </a:r>
            <a:br>
              <a:rPr lang="en-US" sz="2300" dirty="0" smtClean="0"/>
            </a:br>
            <a:endParaRPr lang="en-US" sz="2300" dirty="0" smtClean="0"/>
          </a:p>
          <a:p>
            <a:pPr marL="0" indent="0">
              <a:buClr>
                <a:srgbClr val="FF0000"/>
              </a:buClr>
              <a:buSzPct val="100000"/>
              <a:buNone/>
            </a:pPr>
            <a:endParaRPr lang="en-US" sz="2300" dirty="0"/>
          </a:p>
          <a:p>
            <a:pPr>
              <a:buClr>
                <a:srgbClr val="FF0000"/>
              </a:buClr>
              <a:buSzPct val="100000"/>
              <a:buFont typeface="Lucida Grande"/>
              <a:buChar char="X"/>
            </a:pPr>
            <a:endParaRPr lang="en-US" sz="2300" dirty="0" smtClean="0"/>
          </a:p>
          <a:p>
            <a:pPr>
              <a:buClr>
                <a:srgbClr val="FF0000"/>
              </a:buClr>
              <a:buSzPct val="100000"/>
              <a:buFont typeface="Lucida Grande"/>
              <a:buChar char="X"/>
            </a:pPr>
            <a:r>
              <a:rPr lang="en-US" sz="2300" dirty="0" smtClean="0"/>
              <a:t>False</a:t>
            </a:r>
          </a:p>
          <a:p>
            <a:endParaRPr lang="en-US" sz="1800" dirty="0"/>
          </a:p>
        </p:txBody>
      </p:sp>
      <p:sp>
        <p:nvSpPr>
          <p:cNvPr id="7" name="Text Placeholder 6"/>
          <p:cNvSpPr>
            <a:spLocks noGrp="1"/>
          </p:cNvSpPr>
          <p:nvPr>
            <p:ph type="body" sz="quarter" idx="1"/>
          </p:nvPr>
        </p:nvSpPr>
        <p:spPr>
          <a:xfrm>
            <a:off x="609600" y="1752600"/>
            <a:ext cx="5188423" cy="640080"/>
          </a:xfrm>
        </p:spPr>
        <p:txBody>
          <a:bodyPr/>
          <a:lstStyle/>
          <a:p>
            <a:r>
              <a:rPr lang="en-US" dirty="0"/>
              <a:t>Basic </a:t>
            </a:r>
            <a:r>
              <a:rPr lang="en-US" dirty="0" smtClean="0"/>
              <a:t>tenets</a:t>
            </a:r>
            <a:endParaRPr lang="en-US" dirty="0"/>
          </a:p>
        </p:txBody>
      </p:sp>
      <p:sp>
        <p:nvSpPr>
          <p:cNvPr id="6" name="TextBox 5"/>
          <p:cNvSpPr txBox="1"/>
          <p:nvPr/>
        </p:nvSpPr>
        <p:spPr>
          <a:xfrm>
            <a:off x="612648" y="6475968"/>
            <a:ext cx="6445250" cy="369332"/>
          </a:xfrm>
          <a:prstGeom prst="rect">
            <a:avLst/>
          </a:prstGeom>
          <a:noFill/>
        </p:spPr>
        <p:txBody>
          <a:bodyPr wrap="square" rtlCol="0">
            <a:spAutoFit/>
          </a:bodyPr>
          <a:lstStyle/>
          <a:p>
            <a:r>
              <a:rPr lang="en-US" sz="1800" dirty="0" err="1" smtClean="0">
                <a:solidFill>
                  <a:schemeClr val="accent1"/>
                </a:solidFill>
                <a:latin typeface="Calibri"/>
                <a:cs typeface="Calibri"/>
              </a:rPr>
              <a:t>Pashler</a:t>
            </a:r>
            <a:r>
              <a:rPr lang="en-US" sz="1800" dirty="0" smtClean="0">
                <a:solidFill>
                  <a:schemeClr val="accent1"/>
                </a:solidFill>
                <a:latin typeface="Calibri"/>
                <a:cs typeface="Calibri"/>
              </a:rPr>
              <a:t>, McDaniel, Rohrer, and Bjork (2008)</a:t>
            </a:r>
            <a:endParaRPr lang="en-US" sz="1800" dirty="0">
              <a:solidFill>
                <a:schemeClr val="accent1"/>
              </a:solidFill>
              <a:latin typeface="Calibri"/>
              <a:cs typeface="Calibri"/>
            </a:endParaRPr>
          </a:p>
        </p:txBody>
      </p:sp>
      <p:sp>
        <p:nvSpPr>
          <p:cNvPr id="10" name="Text Placeholder 9"/>
          <p:cNvSpPr>
            <a:spLocks noGrp="1"/>
          </p:cNvSpPr>
          <p:nvPr>
            <p:ph type="body" sz="quarter" idx="3"/>
          </p:nvPr>
        </p:nvSpPr>
        <p:spPr>
          <a:xfrm>
            <a:off x="5914986" y="1752600"/>
            <a:ext cx="2771814" cy="640080"/>
          </a:xfrm>
        </p:spPr>
        <p:txBody>
          <a:bodyPr/>
          <a:lstStyle/>
          <a:p>
            <a:pPr algn="ctr"/>
            <a:r>
              <a:rPr lang="en-US" dirty="0" smtClean="0"/>
              <a:t>Available evidence</a:t>
            </a:r>
            <a:endParaRPr lang="en-US" dirty="0"/>
          </a:p>
        </p:txBody>
      </p:sp>
    </p:spTree>
    <p:extLst>
      <p:ext uri="{BB962C8B-B14F-4D97-AF65-F5344CB8AC3E}">
        <p14:creationId xmlns:p14="http://schemas.microsoft.com/office/powerpoint/2010/main" val="3897991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Gym®</a:t>
            </a:r>
            <a:endParaRPr lang="en-US" dirty="0"/>
          </a:p>
        </p:txBody>
      </p:sp>
      <p:sp>
        <p:nvSpPr>
          <p:cNvPr id="3" name="Content Placeholder 2"/>
          <p:cNvSpPr>
            <a:spLocks noGrp="1"/>
          </p:cNvSpPr>
          <p:nvPr>
            <p:ph sz="quarter" idx="1"/>
          </p:nvPr>
        </p:nvSpPr>
        <p:spPr/>
        <p:txBody>
          <a:bodyPr>
            <a:normAutofit/>
          </a:bodyPr>
          <a:lstStyle/>
          <a:p>
            <a:r>
              <a:rPr lang="en-US" dirty="0" smtClean="0"/>
              <a:t>Based on the principle that “moving with intention leads to optimal learning”</a:t>
            </a:r>
          </a:p>
          <a:p>
            <a:r>
              <a:rPr lang="en-US" dirty="0" smtClean="0"/>
              <a:t>Uses 26 “Brain Gym movements” that “recall the movements done naturally in the first years of life when learning to coordinate the eyes, ears, hands, and whole body.”</a:t>
            </a:r>
          </a:p>
          <a:p>
            <a:r>
              <a:rPr lang="en-US" dirty="0" smtClean="0"/>
              <a:t>Research evidence</a:t>
            </a:r>
          </a:p>
          <a:p>
            <a:pPr lvl="1"/>
            <a:r>
              <a:rPr lang="en-US" dirty="0" smtClean="0"/>
              <a:t>38 research studies</a:t>
            </a:r>
          </a:p>
          <a:p>
            <a:pPr lvl="2"/>
            <a:r>
              <a:rPr lang="en-US" dirty="0" smtClean="0"/>
              <a:t>3 unpublished</a:t>
            </a:r>
          </a:p>
          <a:p>
            <a:pPr lvl="2"/>
            <a:r>
              <a:rPr lang="en-US" dirty="0" smtClean="0"/>
              <a:t>35 published in </a:t>
            </a:r>
            <a:r>
              <a:rPr lang="en-US" i="1" dirty="0" smtClean="0"/>
              <a:t>The Brain </a:t>
            </a:r>
            <a:r>
              <a:rPr lang="en-US" i="1" dirty="0"/>
              <a:t>G</a:t>
            </a:r>
            <a:r>
              <a:rPr lang="en-US" i="1" dirty="0" smtClean="0"/>
              <a:t>ym Journal</a:t>
            </a:r>
            <a:endParaRPr lang="en-US" dirty="0"/>
          </a:p>
        </p:txBody>
      </p:sp>
      <p:sp>
        <p:nvSpPr>
          <p:cNvPr id="4" name="TextBox 3"/>
          <p:cNvSpPr txBox="1"/>
          <p:nvPr/>
        </p:nvSpPr>
        <p:spPr>
          <a:xfrm>
            <a:off x="615693" y="6340414"/>
            <a:ext cx="6984265" cy="369332"/>
          </a:xfrm>
          <a:prstGeom prst="rect">
            <a:avLst/>
          </a:prstGeom>
          <a:noFill/>
        </p:spPr>
        <p:txBody>
          <a:bodyPr wrap="square" rtlCol="0">
            <a:spAutoFit/>
          </a:bodyPr>
          <a:lstStyle/>
          <a:p>
            <a:r>
              <a:rPr lang="en-US" sz="1800" dirty="0">
                <a:solidFill>
                  <a:srgbClr val="525A93"/>
                </a:solidFill>
                <a:latin typeface="+mn-lt"/>
              </a:rPr>
              <a:t>Source: http://</a:t>
            </a:r>
            <a:r>
              <a:rPr lang="en-US" sz="1800" dirty="0" err="1">
                <a:solidFill>
                  <a:srgbClr val="525A93"/>
                </a:solidFill>
                <a:latin typeface="+mn-lt"/>
              </a:rPr>
              <a:t>www.braingym.org</a:t>
            </a:r>
            <a:r>
              <a:rPr lang="en-US" sz="1800" dirty="0">
                <a:solidFill>
                  <a:srgbClr val="525A93"/>
                </a:solidFill>
                <a:latin typeface="+mn-lt"/>
              </a:rPr>
              <a:t>/about</a:t>
            </a:r>
          </a:p>
        </p:txBody>
      </p:sp>
    </p:spTree>
    <p:extLst>
      <p:ext uri="{BB962C8B-B14F-4D97-AF65-F5344CB8AC3E}">
        <p14:creationId xmlns:p14="http://schemas.microsoft.com/office/powerpoint/2010/main" val="1665710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smtClean="0"/>
              <a:t>Two key levers for system improvement</a:t>
            </a:r>
            <a:endParaRPr lang="en-US" dirty="0"/>
          </a:p>
        </p:txBody>
      </p:sp>
      <p:sp>
        <p:nvSpPr>
          <p:cNvPr id="6" name="Content Placeholder 5"/>
          <p:cNvSpPr>
            <a:spLocks noGrp="1"/>
          </p:cNvSpPr>
          <p:nvPr>
            <p:ph sz="quarter" idx="1"/>
          </p:nvPr>
        </p:nvSpPr>
        <p:spPr/>
        <p:txBody>
          <a:bodyPr/>
          <a:lstStyle/>
          <a:p>
            <a:r>
              <a:rPr lang="en-US" dirty="0" smtClean="0"/>
              <a:t>A broad and balanced curriculum</a:t>
            </a:r>
          </a:p>
          <a:p>
            <a:r>
              <a:rPr lang="en-US" dirty="0" smtClean="0"/>
              <a:t>Effective learning environments</a:t>
            </a:r>
            <a:endParaRPr lang="en-US" dirty="0"/>
          </a:p>
        </p:txBody>
      </p:sp>
      <p:sp>
        <p:nvSpPr>
          <p:cNvPr id="10" name="Slide Number Placeholder 9"/>
          <p:cNvSpPr>
            <a:spLocks noGrp="1"/>
          </p:cNvSpPr>
          <p:nvPr>
            <p:ph type="sldNum" sz="quarter" idx="12"/>
          </p:nvPr>
        </p:nvSpPr>
        <p:spPr/>
        <p:txBody>
          <a:bodyPr>
            <a:normAutofit fontScale="85000" lnSpcReduction="20000"/>
          </a:bodyPr>
          <a:lstStyle/>
          <a:p>
            <a:fld id="{9C0F6FC3-3F0F-484D-B7AD-35414CAF3DD6}" type="slidenum">
              <a:rPr lang="en-US" smtClean="0"/>
              <a:t>27</a:t>
            </a:fld>
            <a:endParaRPr lang="en-US"/>
          </a:p>
        </p:txBody>
      </p:sp>
    </p:spTree>
    <p:extLst>
      <p:ext uri="{BB962C8B-B14F-4D97-AF65-F5344CB8AC3E}">
        <p14:creationId xmlns:p14="http://schemas.microsoft.com/office/powerpoint/2010/main" val="368460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Principled curriculum design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28</a:t>
            </a:fld>
            <a:endParaRPr lang="en-US"/>
          </a:p>
        </p:txBody>
      </p:sp>
    </p:spTree>
    <p:extLst>
      <p:ext uri="{BB962C8B-B14F-4D97-AF65-F5344CB8AC3E}">
        <p14:creationId xmlns:p14="http://schemas.microsoft.com/office/powerpoint/2010/main" val="3198960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en-US">
                <a:latin typeface="Calibri" charset="0"/>
              </a:rPr>
              <a:t>Curriculum: an evolving concept</a:t>
            </a:r>
          </a:p>
        </p:txBody>
      </p:sp>
      <p:sp>
        <p:nvSpPr>
          <p:cNvPr id="17410" name="Content Placeholder 2"/>
          <p:cNvSpPr>
            <a:spLocks noGrp="1"/>
          </p:cNvSpPr>
          <p:nvPr>
            <p:ph sz="quarter" idx="1"/>
          </p:nvPr>
        </p:nvSpPr>
        <p:spPr>
          <a:xfrm>
            <a:off x="612775" y="1600200"/>
            <a:ext cx="8153400" cy="4495800"/>
          </a:xfrm>
        </p:spPr>
        <p:txBody>
          <a:bodyPr/>
          <a:lstStyle/>
          <a:p>
            <a:pPr eaLnBrk="1" hangingPunct="1"/>
            <a:r>
              <a:rPr lang="en-US" sz="2400">
                <a:latin typeface="Calibri" charset="0"/>
              </a:rPr>
              <a:t>The courses taken (Scottish HE, late 17</a:t>
            </a:r>
            <a:r>
              <a:rPr lang="en-US" sz="2400" baseline="30000">
                <a:latin typeface="Calibri" charset="0"/>
              </a:rPr>
              <a:t>th</a:t>
            </a:r>
            <a:r>
              <a:rPr lang="en-US" sz="2400">
                <a:latin typeface="Calibri" charset="0"/>
              </a:rPr>
              <a:t> century)</a:t>
            </a:r>
          </a:p>
          <a:p>
            <a:pPr eaLnBrk="1" hangingPunct="1"/>
            <a:r>
              <a:rPr lang="en-US" sz="2400">
                <a:latin typeface="Calibri" charset="0"/>
              </a:rPr>
              <a:t>Four questions (Tyler, 1949)</a:t>
            </a:r>
          </a:p>
          <a:p>
            <a:pPr lvl="1"/>
            <a:r>
              <a:rPr lang="en-US" sz="2000">
                <a:latin typeface="Calibri" charset="0"/>
              </a:rPr>
              <a:t>What educational purposes should the school seek to attain?</a:t>
            </a:r>
            <a:endParaRPr lang="en-GB" sz="2000">
              <a:latin typeface="Calibri" charset="0"/>
            </a:endParaRPr>
          </a:p>
          <a:p>
            <a:pPr lvl="1"/>
            <a:r>
              <a:rPr lang="en-US" sz="2000">
                <a:latin typeface="Calibri" charset="0"/>
              </a:rPr>
              <a:t>What educational experiences … are likely to attain these purposes?</a:t>
            </a:r>
            <a:endParaRPr lang="en-GB" sz="2000">
              <a:latin typeface="Calibri" charset="0"/>
            </a:endParaRPr>
          </a:p>
          <a:p>
            <a:pPr lvl="1"/>
            <a:r>
              <a:rPr lang="en-US" sz="2000">
                <a:latin typeface="Calibri" charset="0"/>
              </a:rPr>
              <a:t>How can these educational experiences be effectively organized?</a:t>
            </a:r>
            <a:endParaRPr lang="en-GB" sz="2000">
              <a:latin typeface="Calibri" charset="0"/>
            </a:endParaRPr>
          </a:p>
          <a:p>
            <a:pPr lvl="1"/>
            <a:r>
              <a:rPr lang="en-US" sz="2000">
                <a:latin typeface="Calibri" charset="0"/>
              </a:rPr>
              <a:t>How can we determine whether these purposes are being attained?</a:t>
            </a:r>
          </a:p>
          <a:p>
            <a:pPr eaLnBrk="1" hangingPunct="1"/>
            <a:r>
              <a:rPr lang="en-US" sz="2400">
                <a:latin typeface="Calibri" charset="0"/>
              </a:rPr>
              <a:t>“All the learning which is planned or guided by the school, whether it is carried on in groups or individually inside or outside the school.” (Kerr, 1968 p. 16)</a:t>
            </a:r>
            <a:endParaRPr lang="en-GB" sz="2400">
              <a:latin typeface="Calibri" charset="0"/>
            </a:endParaRPr>
          </a:p>
          <a:p>
            <a:pPr eaLnBrk="1" hangingPunct="1"/>
            <a:r>
              <a:rPr lang="en-US" sz="2400">
                <a:latin typeface="Calibri" charset="0"/>
              </a:rPr>
              <a:t>“the school curriculum (in the wider sense) is essentially a selection from the culture of a society.” (Lawton 1975 p. 7)</a:t>
            </a:r>
            <a:r>
              <a:rPr lang="en-GB" sz="2400">
                <a:latin typeface="Calibri" charset="0"/>
              </a:rPr>
              <a:t> </a:t>
            </a:r>
            <a:endParaRPr lang="en-US" sz="2400">
              <a:latin typeface="Calibri" charset="0"/>
            </a:endParaRPr>
          </a:p>
        </p:txBody>
      </p:sp>
    </p:spTree>
    <p:extLst>
      <p:ext uri="{BB962C8B-B14F-4D97-AF65-F5344CB8AC3E}">
        <p14:creationId xmlns:p14="http://schemas.microsoft.com/office/powerpoint/2010/main" val="26012783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education?</a:t>
            </a:r>
            <a:endParaRPr lang="en-US" dirty="0"/>
          </a:p>
        </p:txBody>
      </p:sp>
      <p:sp>
        <p:nvSpPr>
          <p:cNvPr id="4" name="Content Placeholder 3"/>
          <p:cNvSpPr>
            <a:spLocks noGrp="1"/>
          </p:cNvSpPr>
          <p:nvPr>
            <p:ph sz="quarter" idx="1"/>
          </p:nvPr>
        </p:nvSpPr>
        <p:spPr/>
        <p:txBody>
          <a:bodyPr/>
          <a:lstStyle/>
          <a:p>
            <a:r>
              <a:rPr lang="en-US" dirty="0" smtClean="0"/>
              <a:t>Four main philosophies of education/development</a:t>
            </a:r>
          </a:p>
          <a:p>
            <a:pPr lvl="1"/>
            <a:r>
              <a:rPr lang="en-US" dirty="0" smtClean="0"/>
              <a:t>Personal empowerment</a:t>
            </a:r>
          </a:p>
          <a:p>
            <a:pPr lvl="1"/>
            <a:r>
              <a:rPr lang="en-US" dirty="0" smtClean="0"/>
              <a:t>Cultural transmission</a:t>
            </a:r>
          </a:p>
          <a:p>
            <a:pPr lvl="1"/>
            <a:r>
              <a:rPr lang="en-US" dirty="0" smtClean="0"/>
              <a:t>Preparation for citizenship</a:t>
            </a:r>
          </a:p>
          <a:p>
            <a:pPr lvl="1"/>
            <a:r>
              <a:rPr lang="en-US" dirty="0" smtClean="0"/>
              <a:t>Preparation for work</a:t>
            </a:r>
          </a:p>
          <a:p>
            <a:r>
              <a:rPr lang="en-US" dirty="0" smtClean="0"/>
              <a:t>All are important</a:t>
            </a:r>
          </a:p>
          <a:p>
            <a:r>
              <a:rPr lang="en-US" dirty="0" smtClean="0"/>
              <a:t>Any education system is a (sometimes uneasy) compromise between these four forces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9ABF79A-F4A3-5E49-A6CE-5B8CF779BC37}" type="slidenum">
              <a:rPr lang="en-GB" smtClean="0"/>
              <a:pPr/>
              <a:t>3</a:t>
            </a:fld>
            <a:endParaRPr lang="en-GB" dirty="0"/>
          </a:p>
        </p:txBody>
      </p:sp>
    </p:spTree>
    <p:extLst>
      <p:ext uri="{BB962C8B-B14F-4D97-AF65-F5344CB8AC3E}">
        <p14:creationId xmlns:p14="http://schemas.microsoft.com/office/powerpoint/2010/main" val="2338769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r>
              <a:rPr lang="en-US">
                <a:latin typeface="Calibri" charset="0"/>
              </a:rPr>
              <a:t>What is curriculum </a:t>
            </a:r>
            <a:r>
              <a:rPr lang="en-US" i="1">
                <a:latin typeface="Calibri" charset="0"/>
              </a:rPr>
              <a:t>really</a:t>
            </a:r>
            <a:r>
              <a:rPr lang="en-US">
                <a:latin typeface="Calibri" charset="0"/>
              </a:rPr>
              <a:t>?</a:t>
            </a:r>
          </a:p>
        </p:txBody>
      </p:sp>
      <p:sp>
        <p:nvSpPr>
          <p:cNvPr id="18434" name="Content Placeholder 2"/>
          <p:cNvSpPr>
            <a:spLocks noGrp="1"/>
          </p:cNvSpPr>
          <p:nvPr>
            <p:ph sz="quarter" idx="1"/>
          </p:nvPr>
        </p:nvSpPr>
        <p:spPr>
          <a:xfrm>
            <a:off x="612775" y="1600200"/>
            <a:ext cx="8351838" cy="4495800"/>
          </a:xfrm>
        </p:spPr>
        <p:txBody>
          <a:bodyPr/>
          <a:lstStyle/>
          <a:p>
            <a:r>
              <a:rPr lang="en-US">
                <a:latin typeface="Calibri" charset="0"/>
              </a:rPr>
              <a:t>Three levels of curriculum</a:t>
            </a:r>
          </a:p>
          <a:p>
            <a:pPr lvl="1"/>
            <a:r>
              <a:rPr lang="en-US">
                <a:latin typeface="Calibri" charset="0"/>
              </a:rPr>
              <a:t>The intended curriculum</a:t>
            </a:r>
          </a:p>
          <a:p>
            <a:pPr lvl="2"/>
            <a:r>
              <a:rPr lang="en-US">
                <a:latin typeface="Calibri" charset="0"/>
              </a:rPr>
              <a:t>The curriculum mandated by government agencies</a:t>
            </a:r>
          </a:p>
          <a:p>
            <a:pPr lvl="1"/>
            <a:r>
              <a:rPr lang="en-US">
                <a:latin typeface="Calibri" charset="0"/>
              </a:rPr>
              <a:t>The implemented curriculum</a:t>
            </a:r>
          </a:p>
          <a:p>
            <a:pPr lvl="2"/>
            <a:r>
              <a:rPr lang="en-US">
                <a:latin typeface="Calibri" charset="0"/>
              </a:rPr>
              <a:t>The curriculum realized in textbooks, schemes of work, lesson plans, etc.</a:t>
            </a:r>
          </a:p>
          <a:p>
            <a:pPr lvl="1"/>
            <a:r>
              <a:rPr lang="en-US">
                <a:latin typeface="Calibri" charset="0"/>
              </a:rPr>
              <a:t>The achieved curriculum</a:t>
            </a:r>
          </a:p>
          <a:p>
            <a:pPr lvl="2"/>
            <a:r>
              <a:rPr lang="en-US">
                <a:latin typeface="Calibri" charset="0"/>
              </a:rPr>
              <a:t>The lived daily experience of learners in schools</a:t>
            </a:r>
          </a:p>
          <a:p>
            <a:r>
              <a:rPr lang="en-US">
                <a:latin typeface="Calibri" charset="0"/>
              </a:rPr>
              <a:t>Each of these has explicit and tacit (hidden) aspects</a:t>
            </a:r>
          </a:p>
          <a:p>
            <a:endParaRPr lang="en-US">
              <a:latin typeface="Calibri" charset="0"/>
            </a:endParaRPr>
          </a:p>
        </p:txBody>
      </p:sp>
    </p:spTree>
    <p:extLst>
      <p:ext uri="{BB962C8B-B14F-4D97-AF65-F5344CB8AC3E}">
        <p14:creationId xmlns:p14="http://schemas.microsoft.com/office/powerpoint/2010/main" val="18901382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r>
              <a:rPr lang="en-US">
                <a:latin typeface="Calibri" charset="0"/>
              </a:rPr>
              <a:t>And what is not there is also important…</a:t>
            </a:r>
          </a:p>
        </p:txBody>
      </p:sp>
      <p:sp>
        <p:nvSpPr>
          <p:cNvPr id="19458" name="Content Placeholder 2"/>
          <p:cNvSpPr>
            <a:spLocks noGrp="1"/>
          </p:cNvSpPr>
          <p:nvPr>
            <p:ph sz="quarter" idx="1"/>
          </p:nvPr>
        </p:nvSpPr>
        <p:spPr>
          <a:xfrm>
            <a:off x="612775" y="1600200"/>
            <a:ext cx="8153400" cy="4495800"/>
          </a:xfrm>
        </p:spPr>
        <p:txBody>
          <a:bodyPr/>
          <a:lstStyle/>
          <a:p>
            <a:r>
              <a:rPr lang="en-US">
                <a:latin typeface="Calibri" charset="0"/>
              </a:rPr>
              <a:t>The null curriculum:</a:t>
            </a:r>
          </a:p>
          <a:p>
            <a:pPr marL="366713" lvl="1" indent="0">
              <a:buFont typeface="Wingdings 2" charset="0"/>
              <a:buNone/>
            </a:pPr>
            <a:r>
              <a:rPr lang="en-US">
                <a:latin typeface="Calibri" charset="0"/>
              </a:rPr>
              <a:t>“the options students are not afforded; the perspectives they may never know about, much less be able to use; the concepts and skills that are not part of their intellectual repertoire” (Eisner 1985, p.107). </a:t>
            </a:r>
          </a:p>
        </p:txBody>
      </p:sp>
    </p:spTree>
    <p:extLst>
      <p:ext uri="{BB962C8B-B14F-4D97-AF65-F5344CB8AC3E}">
        <p14:creationId xmlns:p14="http://schemas.microsoft.com/office/powerpoint/2010/main" val="23188955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21st Century skills?</a:t>
            </a:r>
            <a:endParaRPr lang="en-US"/>
          </a:p>
        </p:txBody>
      </p:sp>
      <p:sp>
        <p:nvSpPr>
          <p:cNvPr id="11267" name="Content Placeholder 2"/>
          <p:cNvSpPr>
            <a:spLocks noGrp="1"/>
          </p:cNvSpPr>
          <p:nvPr>
            <p:ph sz="quarter" idx="1"/>
          </p:nvPr>
        </p:nvSpPr>
        <p:spPr/>
        <p:txBody>
          <a:bodyPr>
            <a:normAutofit fontScale="92500" lnSpcReduction="10000"/>
          </a:bodyPr>
          <a:lstStyle/>
          <a:p>
            <a:pPr>
              <a:lnSpc>
                <a:spcPct val="110000"/>
              </a:lnSpc>
            </a:pPr>
            <a:r>
              <a:rPr lang="en-US" dirty="0" smtClean="0"/>
              <a:t>Cognitive competencies</a:t>
            </a:r>
          </a:p>
          <a:p>
            <a:pPr lvl="1">
              <a:lnSpc>
                <a:spcPct val="110000"/>
              </a:lnSpc>
            </a:pPr>
            <a:r>
              <a:rPr lang="en-US" dirty="0" smtClean="0"/>
              <a:t>Cognitive processes and strategies</a:t>
            </a:r>
          </a:p>
          <a:p>
            <a:pPr lvl="1">
              <a:lnSpc>
                <a:spcPct val="110000"/>
              </a:lnSpc>
            </a:pPr>
            <a:r>
              <a:rPr lang="en-US" dirty="0" smtClean="0"/>
              <a:t>Knowledge</a:t>
            </a:r>
          </a:p>
          <a:p>
            <a:pPr lvl="1">
              <a:lnSpc>
                <a:spcPct val="110000"/>
              </a:lnSpc>
            </a:pPr>
            <a:r>
              <a:rPr lang="en-US" dirty="0" smtClean="0"/>
              <a:t>Creativity</a:t>
            </a:r>
          </a:p>
          <a:p>
            <a:pPr>
              <a:lnSpc>
                <a:spcPct val="110000"/>
              </a:lnSpc>
            </a:pPr>
            <a:r>
              <a:rPr lang="en-US" dirty="0" smtClean="0"/>
              <a:t>Intra-personal competencies</a:t>
            </a:r>
          </a:p>
          <a:p>
            <a:pPr lvl="1">
              <a:lnSpc>
                <a:spcPct val="110000"/>
              </a:lnSpc>
            </a:pPr>
            <a:r>
              <a:rPr lang="en-US" dirty="0" smtClean="0"/>
              <a:t>Intellectual openness</a:t>
            </a:r>
          </a:p>
          <a:p>
            <a:pPr lvl="1">
              <a:lnSpc>
                <a:spcPct val="110000"/>
              </a:lnSpc>
            </a:pPr>
            <a:r>
              <a:rPr lang="en-US" dirty="0" smtClean="0"/>
              <a:t>Work ethic/conscientiousness</a:t>
            </a:r>
          </a:p>
          <a:p>
            <a:pPr lvl="1">
              <a:lnSpc>
                <a:spcPct val="110000"/>
              </a:lnSpc>
            </a:pPr>
            <a:r>
              <a:rPr lang="en-US" dirty="0" smtClean="0"/>
              <a:t>Positive core self-evaluation</a:t>
            </a:r>
          </a:p>
          <a:p>
            <a:pPr>
              <a:lnSpc>
                <a:spcPct val="110000"/>
              </a:lnSpc>
            </a:pPr>
            <a:r>
              <a:rPr lang="en-US" dirty="0" smtClean="0"/>
              <a:t>Inter-personal competencies</a:t>
            </a:r>
          </a:p>
          <a:p>
            <a:pPr lvl="1">
              <a:lnSpc>
                <a:spcPct val="110000"/>
              </a:lnSpc>
            </a:pPr>
            <a:r>
              <a:rPr lang="en-US" dirty="0" smtClean="0"/>
              <a:t>Team-work</a:t>
            </a:r>
          </a:p>
          <a:p>
            <a:pPr lvl="1">
              <a:lnSpc>
                <a:spcPct val="110000"/>
              </a:lnSpc>
            </a:pPr>
            <a:r>
              <a:rPr lang="en-US" dirty="0" smtClean="0"/>
              <a:t>Leadership</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2D6238C2-C284-AD4D-8FB8-9663937FCA09}" type="slidenum">
              <a:rPr lang="en-GB" smtClean="0"/>
              <a:pPr/>
              <a:t>32</a:t>
            </a:fld>
            <a:endParaRPr lang="en-GB" dirty="0"/>
          </a:p>
        </p:txBody>
      </p:sp>
      <p:sp>
        <p:nvSpPr>
          <p:cNvPr id="11268" name="TextBox 3"/>
          <p:cNvSpPr txBox="1">
            <a:spLocks noChangeArrowheads="1"/>
          </p:cNvSpPr>
          <p:nvPr/>
        </p:nvSpPr>
        <p:spPr bwMode="auto">
          <a:xfrm>
            <a:off x="717550" y="6422231"/>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MS PGothic" charset="0"/>
                <a:cs typeface="MS PGothic" charset="0"/>
              </a:defRPr>
            </a:lvl1pPr>
            <a:lvl2pPr marL="742950" indent="-285750" eaLnBrk="0" hangingPunct="0">
              <a:defRPr sz="2400">
                <a:solidFill>
                  <a:schemeClr val="tx1"/>
                </a:solidFill>
                <a:latin typeface="Geneva" charset="0"/>
                <a:ea typeface="MS PGothic" charset="0"/>
                <a:cs typeface="MS PGothic" charset="0"/>
              </a:defRPr>
            </a:lvl2pPr>
            <a:lvl3pPr marL="1143000" indent="-228600" eaLnBrk="0" hangingPunct="0">
              <a:defRPr sz="2400">
                <a:solidFill>
                  <a:schemeClr val="tx1"/>
                </a:solidFill>
                <a:latin typeface="Geneva" charset="0"/>
                <a:ea typeface="MS PGothic" charset="0"/>
                <a:cs typeface="MS PGothic" charset="0"/>
              </a:defRPr>
            </a:lvl3pPr>
            <a:lvl4pPr marL="1600200" indent="-228600" eaLnBrk="0" hangingPunct="0">
              <a:defRPr sz="2400">
                <a:solidFill>
                  <a:schemeClr val="tx1"/>
                </a:solidFill>
                <a:latin typeface="Geneva" charset="0"/>
                <a:ea typeface="MS PGothic" charset="0"/>
                <a:cs typeface="MS PGothic" charset="0"/>
              </a:defRPr>
            </a:lvl4pPr>
            <a:lvl5pPr marL="2057400" indent="-228600" eaLnBrk="0" hangingPunct="0">
              <a:defRPr sz="2400">
                <a:solidFill>
                  <a:schemeClr val="tx1"/>
                </a:solidFill>
                <a:latin typeface="Genev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enev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enev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enev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eneva" charset="0"/>
                <a:ea typeface="MS PGothic" charset="0"/>
                <a:cs typeface="MS PGothic" charset="0"/>
              </a:defRPr>
            </a:lvl9pPr>
          </a:lstStyle>
          <a:p>
            <a:pPr eaLnBrk="1" hangingPunct="1"/>
            <a:r>
              <a:rPr lang="en-US" sz="1800" dirty="0">
                <a:solidFill>
                  <a:srgbClr val="1691D0"/>
                </a:solidFill>
                <a:latin typeface="Calibri" charset="0"/>
                <a:cs typeface="Calibri" charset="0"/>
              </a:rPr>
              <a:t>Pellegrino and Hilton (2012)</a:t>
            </a:r>
          </a:p>
        </p:txBody>
      </p:sp>
    </p:spTree>
    <p:extLst>
      <p:ext uri="{BB962C8B-B14F-4D97-AF65-F5344CB8AC3E}">
        <p14:creationId xmlns:p14="http://schemas.microsoft.com/office/powerpoint/2010/main" val="130606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21st century skills: What are they, really?</a:t>
            </a:r>
            <a:endParaRPr lang="en-US"/>
          </a:p>
        </p:txBody>
      </p:sp>
      <p:sp>
        <p:nvSpPr>
          <p:cNvPr id="10" name="Slide Number Placeholder 9"/>
          <p:cNvSpPr>
            <a:spLocks noGrp="1"/>
          </p:cNvSpPr>
          <p:nvPr>
            <p:ph type="sldNum" sz="quarter" idx="12"/>
          </p:nvPr>
        </p:nvSpPr>
        <p:spPr/>
        <p:txBody>
          <a:bodyPr>
            <a:normAutofit fontScale="85000" lnSpcReduction="20000"/>
          </a:bodyPr>
          <a:lstStyle/>
          <a:p>
            <a:fld id="{9C0F6FC3-3F0F-484D-B7AD-35414CAF3DD6}" type="slidenum">
              <a:rPr lang="en-US" smtClean="0"/>
              <a:pPr/>
              <a:t>33</a:t>
            </a:fld>
            <a:endParaRPr lang="en-US"/>
          </a:p>
        </p:txBody>
      </p:sp>
      <p:sp>
        <p:nvSpPr>
          <p:cNvPr id="4" name="Content Placeholder 3"/>
          <p:cNvSpPr>
            <a:spLocks noGrp="1"/>
          </p:cNvSpPr>
          <p:nvPr>
            <p:ph sz="quarter" idx="1"/>
          </p:nvPr>
        </p:nvSpPr>
        <p:spPr>
          <a:xfrm>
            <a:off x="612648" y="1600200"/>
            <a:ext cx="8153400" cy="5257800"/>
          </a:xfrm>
        </p:spPr>
        <p:txBody>
          <a:bodyPr>
            <a:normAutofit/>
          </a:bodyPr>
          <a:lstStyle/>
          <a:p>
            <a:r>
              <a:rPr lang="en-US" dirty="0" smtClean="0"/>
              <a:t>Many “21st century skills” appear to be universal, generalizable capabilities, such as</a:t>
            </a:r>
          </a:p>
          <a:p>
            <a:pPr lvl="1"/>
            <a:r>
              <a:rPr lang="en-US" dirty="0" smtClean="0"/>
              <a:t>Creativity</a:t>
            </a:r>
          </a:p>
          <a:p>
            <a:pPr lvl="1"/>
            <a:r>
              <a:rPr lang="en-US" dirty="0" smtClean="0"/>
              <a:t>Critical thinking</a:t>
            </a:r>
          </a:p>
          <a:p>
            <a:pPr lvl="1"/>
            <a:r>
              <a:rPr lang="en-US" dirty="0" smtClean="0"/>
              <a:t>Problem-solving</a:t>
            </a:r>
          </a:p>
          <a:p>
            <a:pPr lvl="1"/>
            <a:r>
              <a:rPr lang="en-US" dirty="0" smtClean="0"/>
              <a:t>Collaboration</a:t>
            </a:r>
          </a:p>
          <a:p>
            <a:pPr lvl="1"/>
            <a:r>
              <a:rPr lang="en-US" dirty="0" smtClean="0"/>
              <a:t>Communication</a:t>
            </a:r>
          </a:p>
          <a:p>
            <a:r>
              <a:rPr lang="en-US" dirty="0" smtClean="0"/>
              <a:t>There is little evidence that they are generalizable</a:t>
            </a:r>
          </a:p>
          <a:p>
            <a:r>
              <a:rPr lang="en-US" dirty="0" smtClean="0"/>
              <a:t>They are best thought of as audit tools for the examination of the curriculum in each school subject</a:t>
            </a:r>
          </a:p>
          <a:p>
            <a:endParaRPr lang="en-US" dirty="0"/>
          </a:p>
        </p:txBody>
      </p:sp>
    </p:spTree>
    <p:extLst>
      <p:ext uri="{BB962C8B-B14F-4D97-AF65-F5344CB8AC3E}">
        <p14:creationId xmlns:p14="http://schemas.microsoft.com/office/powerpoint/2010/main" val="352157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smtClean="0"/>
              <a:t>Principles for curriculum design</a:t>
            </a:r>
            <a:endParaRPr lang="en-US"/>
          </a:p>
        </p:txBody>
      </p:sp>
      <p:sp>
        <p:nvSpPr>
          <p:cNvPr id="6" name="Content Placeholder 5"/>
          <p:cNvSpPr>
            <a:spLocks noGrp="1"/>
          </p:cNvSpPr>
          <p:nvPr>
            <p:ph sz="quarter" idx="1"/>
          </p:nvPr>
        </p:nvSpPr>
        <p:spPr/>
        <p:txBody>
          <a:bodyPr/>
          <a:lstStyle/>
          <a:p>
            <a:r>
              <a:rPr lang="en-US" smtClean="0"/>
              <a:t>Balanced</a:t>
            </a:r>
          </a:p>
          <a:p>
            <a:r>
              <a:rPr lang="en-US" smtClean="0"/>
              <a:t>Rigorous</a:t>
            </a:r>
          </a:p>
          <a:p>
            <a:r>
              <a:rPr lang="en-US" smtClean="0"/>
              <a:t>Coherent</a:t>
            </a:r>
          </a:p>
          <a:p>
            <a:r>
              <a:rPr lang="en-US" smtClean="0"/>
              <a:t>Vertically integrated</a:t>
            </a:r>
          </a:p>
          <a:p>
            <a:r>
              <a:rPr lang="en-US" smtClean="0"/>
              <a:t>Appropriate</a:t>
            </a:r>
          </a:p>
          <a:p>
            <a:r>
              <a:rPr lang="en-US" smtClean="0"/>
              <a:t>Focused/parsimonious</a:t>
            </a:r>
          </a:p>
          <a:p>
            <a:r>
              <a:rPr lang="en-US" smtClean="0"/>
              <a:t>Relevant</a:t>
            </a:r>
            <a:endParaRPr lang="en-US"/>
          </a:p>
        </p:txBody>
      </p:sp>
      <p:sp>
        <p:nvSpPr>
          <p:cNvPr id="2" name="Slide Number Placeholder 1"/>
          <p:cNvSpPr>
            <a:spLocks noGrp="1"/>
          </p:cNvSpPr>
          <p:nvPr>
            <p:ph type="sldNum" sz="quarter" idx="12"/>
          </p:nvPr>
        </p:nvSpPr>
        <p:spPr/>
        <p:txBody>
          <a:bodyPr>
            <a:normAutofit fontScale="85000" lnSpcReduction="20000"/>
          </a:bodyPr>
          <a:lstStyle/>
          <a:p>
            <a:fld id="{2D6238C2-C284-AD4D-8FB8-9663937FCA09}" type="slidenum">
              <a:rPr lang="en-GB" smtClean="0"/>
              <a:pPr/>
              <a:t>34</a:t>
            </a:fld>
            <a:endParaRPr lang="en-GB" dirty="0"/>
          </a:p>
        </p:txBody>
      </p:sp>
    </p:spTree>
    <p:extLst>
      <p:ext uri="{BB962C8B-B14F-4D97-AF65-F5344CB8AC3E}">
        <p14:creationId xmlns:p14="http://schemas.microsoft.com/office/powerpoint/2010/main" val="172306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r>
              <a:rPr lang="en-US" smtClean="0"/>
              <a:t>Effective learning environments</a:t>
            </a:r>
            <a:endParaRPr lang="en-US"/>
          </a:p>
        </p:txBody>
      </p:sp>
      <p:sp>
        <p:nvSpPr>
          <p:cNvPr id="6" name="Content Placeholder 5"/>
          <p:cNvSpPr>
            <a:spLocks noGrp="1"/>
          </p:cNvSpPr>
          <p:nvPr>
            <p:ph sz="quarter" idx="1"/>
          </p:nvPr>
        </p:nvSpPr>
        <p:spPr/>
        <p:txBody>
          <a:bodyPr/>
          <a:lstStyle/>
          <a:p>
            <a:r>
              <a:rPr lang="en-US" smtClean="0"/>
              <a:t>Effective learning environments:</a:t>
            </a:r>
          </a:p>
          <a:p>
            <a:pPr lvl="1"/>
            <a:r>
              <a:rPr lang="en-US" smtClean="0"/>
              <a:t>Create student engagement (pedagogies of engagement)</a:t>
            </a:r>
          </a:p>
          <a:p>
            <a:pPr lvl="1"/>
            <a:r>
              <a:rPr lang="en-US" smtClean="0"/>
              <a:t>Are well-regulated (pedagogies of contingency)</a:t>
            </a:r>
          </a:p>
          <a:p>
            <a:pPr lvl="1"/>
            <a:r>
              <a:rPr lang="en-US" smtClean="0"/>
              <a:t>Develop disciplinary habits of mind (pedagogies of formation)</a:t>
            </a:r>
            <a:endParaRPr lang="en-US"/>
          </a:p>
        </p:txBody>
      </p:sp>
      <p:sp>
        <p:nvSpPr>
          <p:cNvPr id="10" name="Slide Number Placeholder 9"/>
          <p:cNvSpPr>
            <a:spLocks noGrp="1"/>
          </p:cNvSpPr>
          <p:nvPr>
            <p:ph type="sldNum" sz="quarter" idx="12"/>
          </p:nvPr>
        </p:nvSpPr>
        <p:spPr/>
        <p:txBody>
          <a:bodyPr>
            <a:normAutofit fontScale="85000" lnSpcReduction="20000"/>
          </a:bodyPr>
          <a:lstStyle/>
          <a:p>
            <a:fld id="{9C0F6FC3-3F0F-484D-B7AD-35414CAF3DD6}" type="slidenum">
              <a:rPr lang="en-US" smtClean="0"/>
              <a:t>35</a:t>
            </a:fld>
            <a:endParaRPr lang="en-US"/>
          </a:p>
        </p:txBody>
      </p:sp>
    </p:spTree>
    <p:extLst>
      <p:ext uri="{BB962C8B-B14F-4D97-AF65-F5344CB8AC3E}">
        <p14:creationId xmlns:p14="http://schemas.microsoft.com/office/powerpoint/2010/main" val="2440044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618" y="595342"/>
            <a:ext cx="8430182" cy="3777092"/>
          </a:xfrm>
        </p:spPr>
        <p:txBody>
          <a:bodyPr/>
          <a:lstStyle/>
          <a:p>
            <a:r>
              <a:rPr lang="en-US" dirty="0" smtClean="0"/>
              <a:t>The role of formative assessment</a:t>
            </a:r>
            <a:br>
              <a:rPr lang="en-US" dirty="0" smtClean="0"/>
            </a:br>
            <a:r>
              <a:rPr lang="en-US" dirty="0" smtClean="0"/>
              <a:t>in creating effective learning environments</a:t>
            </a:r>
            <a:endParaRPr lang="en-US" dirty="0"/>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pPr/>
              <a:t>36</a:t>
            </a:fld>
            <a:endParaRPr lang="en-US" dirty="0"/>
          </a:p>
        </p:txBody>
      </p:sp>
    </p:spTree>
    <p:extLst>
      <p:ext uri="{BB962C8B-B14F-4D97-AF65-F5344CB8AC3E}">
        <p14:creationId xmlns:p14="http://schemas.microsoft.com/office/powerpoint/2010/main" val="41372125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Formative assessment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9C0F6FC3-3F0F-484D-B7AD-35414CAF3DD6}" type="slidenum">
              <a:rPr lang="en-US" smtClean="0"/>
              <a:pPr/>
              <a:t>37</a:t>
            </a:fld>
            <a:endParaRPr lang="en-US"/>
          </a:p>
        </p:txBody>
      </p:sp>
      <p:sp>
        <p:nvSpPr>
          <p:cNvPr id="3" name="Content Placeholder 2"/>
          <p:cNvSpPr>
            <a:spLocks noGrp="1"/>
          </p:cNvSpPr>
          <p:nvPr>
            <p:ph idx="1"/>
          </p:nvPr>
        </p:nvSpPr>
        <p:spPr/>
        <p:txBody>
          <a:bodyPr/>
          <a:lstStyle/>
          <a:p>
            <a:r>
              <a:rPr lang="en-US" smtClean="0"/>
              <a:t>One principle about learning</a:t>
            </a:r>
          </a:p>
          <a:p>
            <a:pPr lvl="1"/>
            <a:r>
              <a:rPr lang="en-US" smtClean="0"/>
              <a:t>“If I had to reduce all of educational psychology to just one principle, I would say this: The most important single factor influencing learning is what the learner already knows. Ascertain this and teach him accordingly.”(Ausubel, 1968 p. vi)</a:t>
            </a:r>
          </a:p>
          <a:p>
            <a:r>
              <a:rPr lang="en-US" smtClean="0"/>
              <a:t>One fact about the world</a:t>
            </a:r>
          </a:p>
          <a:p>
            <a:pPr lvl="1"/>
            <a:r>
              <a:rPr lang="en-US" smtClean="0"/>
              <a:t>Students do not learn what we teach</a:t>
            </a:r>
          </a:p>
          <a:p>
            <a:endParaRPr lang="en-US" smtClean="0"/>
          </a:p>
          <a:p>
            <a:endParaRPr lang="en-US" dirty="0" smtClean="0"/>
          </a:p>
        </p:txBody>
      </p:sp>
    </p:spTree>
    <p:extLst>
      <p:ext uri="{BB962C8B-B14F-4D97-AF65-F5344CB8AC3E}">
        <p14:creationId xmlns:p14="http://schemas.microsoft.com/office/powerpoint/2010/main" val="3031032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Plan “B” into Plan “A”</a:t>
            </a:r>
            <a:endParaRPr lang="en-US" dirty="0"/>
          </a:p>
        </p:txBody>
      </p:sp>
      <p:pic>
        <p:nvPicPr>
          <p:cNvPr id="5" name="Content Placeholder 4" descr="0654326.jpg"/>
          <p:cNvPicPr>
            <a:picLocks noGrp="1" noChangeAspect="1"/>
          </p:cNvPicPr>
          <p:nvPr>
            <p:ph idx="1"/>
          </p:nvPr>
        </p:nvPicPr>
        <p:blipFill>
          <a:blip r:embed="rId2">
            <a:extLst>
              <a:ext uri="{28A0092B-C50C-407E-A947-70E740481C1C}">
                <a14:useLocalDpi xmlns:a14="http://schemas.microsoft.com/office/drawing/2010/main" val="0"/>
              </a:ext>
            </a:extLst>
          </a:blip>
          <a:srcRect t="9978" b="9978"/>
          <a:stretch>
            <a:fillRect/>
          </a:stretch>
        </p:blipFill>
        <p:spPr>
          <a:xfrm>
            <a:off x="1147763" y="1600200"/>
            <a:ext cx="7539037" cy="4525963"/>
          </a:xfrm>
        </p:spPr>
      </p:pic>
      <p:sp>
        <p:nvSpPr>
          <p:cNvPr id="4" name="Slide Number Placeholder 3"/>
          <p:cNvSpPr>
            <a:spLocks noGrp="1"/>
          </p:cNvSpPr>
          <p:nvPr>
            <p:ph type="sldNum" sz="quarter" idx="4294967295"/>
          </p:nvPr>
        </p:nvSpPr>
        <p:spPr>
          <a:xfrm>
            <a:off x="0" y="977900"/>
            <a:ext cx="919163" cy="231775"/>
          </a:xfrm>
          <a:prstGeom prst="rect">
            <a:avLst/>
          </a:prstGeom>
        </p:spPr>
        <p:txBody>
          <a:bodyPr>
            <a:normAutofit fontScale="77500" lnSpcReduction="20000"/>
          </a:bodyPr>
          <a:lstStyle/>
          <a:p>
            <a:pPr>
              <a:defRPr/>
            </a:pPr>
            <a:fld id="{ED339179-AF39-9B4A-A1CE-3E67456E6F54}" type="slidenum">
              <a:rPr lang="en-US" smtClean="0">
                <a:solidFill>
                  <a:prstClr val="black"/>
                </a:solidFill>
                <a:latin typeface="Calibri"/>
              </a:rPr>
              <a:pPr>
                <a:defRPr/>
              </a:pPr>
              <a:t>38</a:t>
            </a:fld>
            <a:endParaRPr lang="en-US">
              <a:solidFill>
                <a:prstClr val="black"/>
              </a:solidFill>
              <a:latin typeface="Calibri"/>
            </a:endParaRPr>
          </a:p>
        </p:txBody>
      </p:sp>
    </p:spTree>
    <p:extLst>
      <p:ext uri="{BB962C8B-B14F-4D97-AF65-F5344CB8AC3E}">
        <p14:creationId xmlns:p14="http://schemas.microsoft.com/office/powerpoint/2010/main" val="3749166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smtClean="0"/>
              <a:t>Relevant studies</a:t>
            </a:r>
            <a:endParaRPr lang="en-US" dirty="0"/>
          </a:p>
        </p:txBody>
      </p:sp>
      <p:sp>
        <p:nvSpPr>
          <p:cNvPr id="40962" name="Rectangle 1027"/>
          <p:cNvSpPr>
            <a:spLocks noGrp="1" noChangeArrowheads="1"/>
          </p:cNvSpPr>
          <p:nvPr>
            <p:ph sz="quarter" idx="1"/>
          </p:nvPr>
        </p:nvSpPr>
        <p:spPr>
          <a:xfrm>
            <a:off x="717550" y="1589567"/>
            <a:ext cx="4527176" cy="4572000"/>
          </a:xfrm>
        </p:spPr>
        <p:txBody>
          <a:bodyPr>
            <a:normAutofit/>
          </a:bodyPr>
          <a:lstStyle/>
          <a:p>
            <a:r>
              <a:rPr lang="en-US" sz="2400" dirty="0" smtClean="0"/>
              <a:t>Fuchs &amp; Fuchs (1986)</a:t>
            </a:r>
          </a:p>
          <a:p>
            <a:r>
              <a:rPr lang="en-US" sz="2400" dirty="0" err="1" smtClean="0"/>
              <a:t>Natriello</a:t>
            </a:r>
            <a:r>
              <a:rPr lang="en-US" sz="2400" dirty="0" smtClean="0"/>
              <a:t> (1987)</a:t>
            </a:r>
          </a:p>
          <a:p>
            <a:r>
              <a:rPr lang="en-US" sz="2400" dirty="0" smtClean="0"/>
              <a:t>Crooks (1988)</a:t>
            </a:r>
          </a:p>
          <a:p>
            <a:r>
              <a:rPr lang="en-US" sz="2400" dirty="0" smtClean="0"/>
              <a:t>Bangert-Drowns et al (1991)</a:t>
            </a:r>
          </a:p>
          <a:p>
            <a:r>
              <a:rPr lang="en-US" sz="2400" dirty="0" smtClean="0"/>
              <a:t>Dempster (1991)</a:t>
            </a:r>
          </a:p>
          <a:p>
            <a:r>
              <a:rPr lang="en-US" sz="2400" dirty="0" smtClean="0"/>
              <a:t>Dempster (1992)</a:t>
            </a:r>
          </a:p>
          <a:p>
            <a:r>
              <a:rPr lang="en-US" sz="2400" dirty="0"/>
              <a:t>Elshout-Mohr (1994</a:t>
            </a:r>
            <a:r>
              <a:rPr lang="en-US" sz="2400" dirty="0" smtClean="0"/>
              <a:t>)</a:t>
            </a:r>
          </a:p>
          <a:p>
            <a:r>
              <a:rPr lang="en-US" sz="2400" dirty="0" smtClean="0"/>
              <a:t>Kluger &amp; DeNisi (1996)</a:t>
            </a:r>
          </a:p>
          <a:p>
            <a:r>
              <a:rPr lang="en-US" sz="2400" dirty="0" smtClean="0"/>
              <a:t>Black &amp; Wiliam (1998)</a:t>
            </a:r>
          </a:p>
        </p:txBody>
      </p:sp>
      <p:sp>
        <p:nvSpPr>
          <p:cNvPr id="40963" name="Rectangle 1028"/>
          <p:cNvSpPr>
            <a:spLocks noGrp="1" noChangeArrowheads="1"/>
          </p:cNvSpPr>
          <p:nvPr>
            <p:ph sz="quarter" idx="2"/>
          </p:nvPr>
        </p:nvSpPr>
        <p:spPr>
          <a:xfrm>
            <a:off x="4673600" y="1589567"/>
            <a:ext cx="4320877" cy="4572000"/>
          </a:xfrm>
        </p:spPr>
        <p:txBody>
          <a:bodyPr>
            <a:normAutofit/>
          </a:bodyPr>
          <a:lstStyle/>
          <a:p>
            <a:r>
              <a:rPr lang="en-US" sz="2400" dirty="0" smtClean="0"/>
              <a:t>Nyquist (2003)</a:t>
            </a:r>
          </a:p>
          <a:p>
            <a:r>
              <a:rPr lang="en-US" sz="2400" dirty="0" smtClean="0"/>
              <a:t>Brookhart (2004)</a:t>
            </a:r>
          </a:p>
          <a:p>
            <a:r>
              <a:rPr lang="en-US" sz="2400" dirty="0" err="1" smtClean="0"/>
              <a:t>Allal</a:t>
            </a:r>
            <a:r>
              <a:rPr lang="en-US" sz="2400" dirty="0" smtClean="0"/>
              <a:t> &amp; Lopez (2005)</a:t>
            </a:r>
          </a:p>
          <a:p>
            <a:r>
              <a:rPr lang="en-US" sz="2400" dirty="0" err="1" smtClean="0"/>
              <a:t>Köller</a:t>
            </a:r>
            <a:r>
              <a:rPr lang="en-US" sz="2400" dirty="0" smtClean="0"/>
              <a:t> (2005)</a:t>
            </a:r>
          </a:p>
          <a:p>
            <a:r>
              <a:rPr lang="en-US" sz="2400" dirty="0" err="1" smtClean="0"/>
              <a:t>Brookhart</a:t>
            </a:r>
            <a:r>
              <a:rPr lang="en-US" sz="2400" dirty="0" smtClean="0"/>
              <a:t> (2007)</a:t>
            </a:r>
          </a:p>
          <a:p>
            <a:r>
              <a:rPr lang="en-US" sz="2400" dirty="0" err="1" smtClean="0"/>
              <a:t>Wiliam</a:t>
            </a:r>
            <a:r>
              <a:rPr lang="en-US" sz="2400" dirty="0" smtClean="0"/>
              <a:t> (2007)</a:t>
            </a:r>
          </a:p>
          <a:p>
            <a:r>
              <a:rPr lang="en-US" sz="2400" dirty="0" smtClean="0"/>
              <a:t>Hattie &amp; </a:t>
            </a:r>
            <a:r>
              <a:rPr lang="en-US" sz="2400" dirty="0" err="1" smtClean="0"/>
              <a:t>Timperley</a:t>
            </a:r>
            <a:r>
              <a:rPr lang="en-US" sz="2400" dirty="0" smtClean="0"/>
              <a:t> (2007)</a:t>
            </a:r>
          </a:p>
          <a:p>
            <a:r>
              <a:rPr lang="en-US" sz="2400" dirty="0" smtClean="0"/>
              <a:t>Shute (2008)</a:t>
            </a:r>
          </a:p>
          <a:p>
            <a:r>
              <a:rPr lang="en-US" sz="2400" dirty="0" smtClean="0"/>
              <a:t>Kingston &amp; Nash (2011, 2015)</a:t>
            </a:r>
            <a:endParaRPr lang="en-US" sz="2400" dirty="0"/>
          </a:p>
        </p:txBody>
      </p:sp>
    </p:spTree>
    <p:extLst>
      <p:ext uri="{BB962C8B-B14F-4D97-AF65-F5344CB8AC3E}">
        <p14:creationId xmlns:p14="http://schemas.microsoft.com/office/powerpoint/2010/main" val="36661237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dirty="0" smtClean="0"/>
              <a:t>Raising achievement matters</a:t>
            </a:r>
            <a:endParaRPr lang="en-US" dirty="0"/>
          </a:p>
        </p:txBody>
      </p:sp>
      <p:sp>
        <p:nvSpPr>
          <p:cNvPr id="18435" name="Rectangle 3"/>
          <p:cNvSpPr>
            <a:spLocks noGrp="1" noChangeArrowheads="1"/>
          </p:cNvSpPr>
          <p:nvPr>
            <p:ph sz="quarter" idx="1"/>
          </p:nvPr>
        </p:nvSpPr>
        <p:spPr>
          <a:xfrm>
            <a:off x="612648" y="1600200"/>
            <a:ext cx="8153400" cy="5257800"/>
          </a:xfrm>
        </p:spPr>
        <p:txBody>
          <a:bodyPr>
            <a:normAutofit/>
          </a:bodyPr>
          <a:lstStyle/>
          <a:p>
            <a:r>
              <a:rPr lang="en-US" dirty="0" smtClean="0"/>
              <a:t>For individuals:</a:t>
            </a:r>
          </a:p>
          <a:p>
            <a:pPr lvl="1"/>
            <a:r>
              <a:rPr lang="en-US" dirty="0" smtClean="0"/>
              <a:t>Increased lifetime salary</a:t>
            </a:r>
          </a:p>
          <a:p>
            <a:pPr lvl="1"/>
            <a:r>
              <a:rPr lang="en-US" dirty="0" smtClean="0"/>
              <a:t>Improved health</a:t>
            </a:r>
          </a:p>
          <a:p>
            <a:pPr lvl="1"/>
            <a:r>
              <a:rPr lang="en-US" dirty="0" smtClean="0"/>
              <a:t>Longer life</a:t>
            </a:r>
          </a:p>
          <a:p>
            <a:r>
              <a:rPr lang="en-US" dirty="0" smtClean="0"/>
              <a:t>For society:</a:t>
            </a:r>
          </a:p>
          <a:p>
            <a:pPr lvl="1"/>
            <a:r>
              <a:rPr lang="en-US" dirty="0" smtClean="0"/>
              <a:t>Lower criminal justice costs</a:t>
            </a:r>
          </a:p>
          <a:p>
            <a:pPr lvl="1"/>
            <a:r>
              <a:rPr lang="en-US" dirty="0" smtClean="0"/>
              <a:t>Lower healthcare costs</a:t>
            </a:r>
          </a:p>
          <a:p>
            <a:pPr lvl="1"/>
            <a:r>
              <a:rPr lang="en-US" dirty="0" smtClean="0"/>
              <a:t>Increased economic growth:</a:t>
            </a:r>
          </a:p>
          <a:p>
            <a:pPr lvl="2"/>
            <a:r>
              <a:rPr lang="en-US" dirty="0" smtClean="0"/>
              <a:t>Net present value to the UK of a 25-point increase on PISA: £5.5 trillion (three times the national debt)</a:t>
            </a:r>
          </a:p>
          <a:p>
            <a:pPr lvl="2"/>
            <a:r>
              <a:rPr lang="en-US" dirty="0" smtClean="0"/>
              <a:t>Net present value to the UK of getting all students to 420 on PISA: £3.6 trillion (Hanushek &amp; </a:t>
            </a:r>
            <a:r>
              <a:rPr lang="en-US" dirty="0" err="1" smtClean="0"/>
              <a:t>Woessman</a:t>
            </a:r>
            <a:r>
              <a:rPr lang="en-US" dirty="0" smtClean="0"/>
              <a:t>, 2015)</a:t>
            </a:r>
          </a:p>
        </p:txBody>
      </p:sp>
    </p:spTree>
    <p:extLst>
      <p:ext uri="{BB962C8B-B14F-4D97-AF65-F5344CB8AC3E}">
        <p14:creationId xmlns:p14="http://schemas.microsoft.com/office/powerpoint/2010/main" val="1681934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dirty="0" smtClean="0"/>
              <a:t>Cost-effect comparisons</a:t>
            </a:r>
            <a:endParaRPr lang="en-US" dirty="0"/>
          </a:p>
        </p:txBody>
      </p:sp>
      <p:graphicFrame>
        <p:nvGraphicFramePr>
          <p:cNvPr id="840707" name="Group 3"/>
          <p:cNvGraphicFramePr>
            <a:graphicFrameLocks noGrp="1"/>
          </p:cNvGraphicFramePr>
          <p:nvPr>
            <p:ph sz="quarter" idx="1"/>
            <p:extLst>
              <p:ext uri="{D42A27DB-BD31-4B8C-83A1-F6EECF244321}">
                <p14:modId xmlns:p14="http://schemas.microsoft.com/office/powerpoint/2010/main" val="2833521080"/>
              </p:ext>
            </p:extLst>
          </p:nvPr>
        </p:nvGraphicFramePr>
        <p:xfrm>
          <a:off x="612775" y="1570886"/>
          <a:ext cx="7958942" cy="4278154"/>
        </p:xfrm>
        <a:graphic>
          <a:graphicData uri="http://schemas.openxmlformats.org/drawingml/2006/table">
            <a:tbl>
              <a:tblPr firstRow="1" bandRow="1">
                <a:tableStyleId>{B301B821-A1FF-4177-AEE7-76D212191A09}</a:tableStyleId>
              </a:tblPr>
              <a:tblGrid>
                <a:gridCol w="3464221"/>
                <a:gridCol w="2506350"/>
                <a:gridCol w="1988371"/>
              </a:tblGrid>
              <a:tr h="12484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outerShdw blurRad="38100" dist="38100" dir="2700000" algn="tl">
                              <a:srgbClr val="000000">
                                <a:alpha val="43137"/>
                              </a:srgbClr>
                            </a:outerShdw>
                          </a:effectLst>
                          <a:latin typeface="Calibri"/>
                          <a:cs typeface="Calibri"/>
                        </a:rPr>
                        <a:t>Intervention</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outerShdw blurRad="38100" dist="38100" dir="2700000" algn="tl">
                              <a:srgbClr val="000000">
                                <a:alpha val="43137"/>
                              </a:srgbClr>
                            </a:outerShdw>
                          </a:effectLst>
                          <a:latin typeface="Calibri"/>
                          <a:cs typeface="Calibri"/>
                        </a:rPr>
                        <a:t>Extra months of learning per year</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outerShdw blurRad="38100" dist="38100" dir="2700000" algn="tl">
                              <a:srgbClr val="000000">
                                <a:alpha val="43137"/>
                              </a:srgbClr>
                            </a:outerShdw>
                          </a:effectLst>
                          <a:latin typeface="Calibri"/>
                          <a:cs typeface="Calibri"/>
                        </a:rPr>
                        <a:t>Cost/classroom/year</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a:cs typeface="Calibri"/>
                      </a:endParaRPr>
                    </a:p>
                  </a:txBody>
                  <a:tcPr marL="88494" marR="88494" anchor="ctr" horzOverflow="overflow"/>
                </a:tc>
              </a:tr>
              <a:tr h="86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Class-size reduction (by 30%)</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4</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alibri"/>
                          <a:cs typeface="Calibri"/>
                        </a:rPr>
                        <a:t>£20k</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r>
              <a:tr h="1248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Increase teacher content knowledge from weak to </a:t>
                      </a:r>
                      <a:r>
                        <a:rPr kumimoji="0" lang="en-US" sz="2400" u="none" strike="noStrike" cap="none" normalizeH="0" baseline="0" dirty="0" smtClean="0">
                          <a:ln>
                            <a:noFill/>
                          </a:ln>
                          <a:effectLst/>
                          <a:latin typeface="Calibri"/>
                          <a:cs typeface="Calibri"/>
                        </a:rPr>
                        <a:t>strong.</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2</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r>
              <a:tr h="9169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Formative assessment/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Assessment for learning</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alibri"/>
                          <a:cs typeface="Calibri"/>
                        </a:rPr>
                        <a:t>8</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alibri"/>
                          <a:cs typeface="Calibri"/>
                        </a:rPr>
                        <a:t>£2k</a:t>
                      </a:r>
                      <a:endParaRPr kumimoji="0" lang="en-US" sz="2400" b="0" i="0" u="none" strike="noStrike" cap="none" normalizeH="0" baseline="0" dirty="0">
                        <a:ln>
                          <a:noFill/>
                        </a:ln>
                        <a:solidFill>
                          <a:schemeClr val="tx1"/>
                        </a:solidFill>
                        <a:effectLst/>
                        <a:latin typeface="Calibri"/>
                        <a:cs typeface="Calibri"/>
                      </a:endParaRPr>
                    </a:p>
                  </a:txBody>
                  <a:tcPr marL="88494" marR="88494" anchor="ctr" horzOverflow="overflow"/>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40</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dirty="0" smtClean="0"/>
              <a:t>The formative assessment hijack</a:t>
            </a:r>
            <a:endParaRPr lang="en-US" dirty="0"/>
          </a:p>
        </p:txBody>
      </p:sp>
      <p:sp>
        <p:nvSpPr>
          <p:cNvPr id="44034" name="Rectangle 3"/>
          <p:cNvSpPr>
            <a:spLocks noGrp="1" noChangeArrowheads="1"/>
          </p:cNvSpPr>
          <p:nvPr>
            <p:ph sz="quarter" idx="1"/>
          </p:nvPr>
        </p:nvSpPr>
        <p:spPr>
          <a:xfrm>
            <a:off x="612648" y="1483218"/>
            <a:ext cx="8153400" cy="5115457"/>
          </a:xfrm>
        </p:spPr>
        <p:txBody>
          <a:bodyPr>
            <a:normAutofit fontScale="92500" lnSpcReduction="10000"/>
          </a:bodyPr>
          <a:lstStyle/>
          <a:p>
            <a:r>
              <a:rPr lang="en-US" dirty="0" smtClean="0"/>
              <a:t>Long-cycle:</a:t>
            </a:r>
          </a:p>
          <a:p>
            <a:pPr lvl="1"/>
            <a:r>
              <a:rPr lang="en-US" dirty="0" smtClean="0"/>
              <a:t>Span: across units, terms</a:t>
            </a:r>
          </a:p>
          <a:p>
            <a:pPr lvl="1"/>
            <a:r>
              <a:rPr lang="en-US" dirty="0" smtClean="0"/>
              <a:t>Length: four weeks to one year</a:t>
            </a:r>
          </a:p>
          <a:p>
            <a:pPr lvl="1"/>
            <a:r>
              <a:rPr lang="en-US" dirty="0" smtClean="0"/>
              <a:t>Impact: student monitoring; curriculum alignment</a:t>
            </a:r>
          </a:p>
          <a:p>
            <a:r>
              <a:rPr lang="en-US" dirty="0" smtClean="0"/>
              <a:t>Medium-cycle:</a:t>
            </a:r>
          </a:p>
          <a:p>
            <a:pPr lvl="1"/>
            <a:r>
              <a:rPr lang="en-US" dirty="0" smtClean="0"/>
              <a:t>Span: within and between teaching units</a:t>
            </a:r>
          </a:p>
          <a:p>
            <a:pPr lvl="1"/>
            <a:r>
              <a:rPr lang="en-US" dirty="0" smtClean="0"/>
              <a:t>Length: one to four weeks</a:t>
            </a:r>
          </a:p>
          <a:p>
            <a:pPr lvl="1"/>
            <a:r>
              <a:rPr lang="en-US" dirty="0" smtClean="0"/>
              <a:t>Impact: improved, student-involved assessment; teacher cognition about learning</a:t>
            </a:r>
          </a:p>
          <a:p>
            <a:r>
              <a:rPr lang="en-US" dirty="0" smtClean="0"/>
              <a:t>Short-cycle:</a:t>
            </a:r>
          </a:p>
          <a:p>
            <a:pPr lvl="1"/>
            <a:r>
              <a:rPr lang="en-US" dirty="0" smtClean="0"/>
              <a:t>Span: within and between lessons</a:t>
            </a:r>
          </a:p>
          <a:p>
            <a:pPr lvl="1"/>
            <a:r>
              <a:rPr lang="en-US" dirty="0" smtClean="0"/>
              <a:t>Length:</a:t>
            </a:r>
          </a:p>
          <a:p>
            <a:pPr lvl="2"/>
            <a:r>
              <a:rPr lang="en-US" dirty="0" smtClean="0"/>
              <a:t> day-by-day: 24 to 48 hours</a:t>
            </a:r>
          </a:p>
          <a:p>
            <a:pPr lvl="2"/>
            <a:r>
              <a:rPr lang="en-US" dirty="0" smtClean="0"/>
              <a:t> minute-by-minute: five seconds to two hours</a:t>
            </a:r>
          </a:p>
          <a:p>
            <a:pPr lvl="1"/>
            <a:r>
              <a:rPr lang="en-US" dirty="0" smtClean="0"/>
              <a:t>Impact: classroom practice; student engagement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41</a:t>
            </a:fld>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3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03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34">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034">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03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Unpacking </a:t>
            </a:r>
            <a:r>
              <a:rPr lang="en-GB" dirty="0"/>
              <a:t>f</a:t>
            </a:r>
            <a:r>
              <a:rPr lang="en-GB" dirty="0" smtClean="0"/>
              <a:t>ormative </a:t>
            </a:r>
            <a:r>
              <a:rPr lang="en-GB" dirty="0"/>
              <a:t>a</a:t>
            </a:r>
            <a:r>
              <a:rPr lang="en-GB" dirty="0" smtClean="0"/>
              <a:t>ssessment</a:t>
            </a:r>
            <a:endParaRPr lang="en-US" dirty="0"/>
          </a:p>
        </p:txBody>
      </p:sp>
      <p:sp>
        <p:nvSpPr>
          <p:cNvPr id="5" name="Rectangle 4"/>
          <p:cNvSpPr/>
          <p:nvPr/>
        </p:nvSpPr>
        <p:spPr>
          <a:xfrm>
            <a:off x="346380"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46380"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9"/>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4" y="5431694"/>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3"/>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4"/>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6" y="1862034"/>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4" y="1862034"/>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8" y="3049711"/>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5"/>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4"/>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latin typeface="Calibri"/>
                <a:cs typeface="Calibri"/>
              </a:rPr>
              <a:t>Clarifying, sharing and understanding </a:t>
            </a:r>
            <a:r>
              <a:rPr lang="en-GB" dirty="0">
                <a:latin typeface="Calibri"/>
                <a:cs typeface="Calibri"/>
              </a:rPr>
              <a:t>learning intentions</a:t>
            </a:r>
          </a:p>
        </p:txBody>
      </p:sp>
      <p:sp>
        <p:nvSpPr>
          <p:cNvPr id="33" name="Rectangle 32"/>
          <p:cNvSpPr/>
          <p:nvPr/>
        </p:nvSpPr>
        <p:spPr>
          <a:xfrm>
            <a:off x="3655023" y="2528702"/>
            <a:ext cx="3058137" cy="1569660"/>
          </a:xfrm>
          <a:prstGeom prst="rect">
            <a:avLst/>
          </a:prstGeom>
        </p:spPr>
        <p:txBody>
          <a:bodyPr wrap="square">
            <a:spAutoFit/>
          </a:bodyPr>
          <a:lstStyle/>
          <a:p>
            <a:pPr lvl="0" algn="ctr" eaLnBrk="0" hangingPunct="0">
              <a:buClr>
                <a:schemeClr val="bg1"/>
              </a:buClr>
            </a:pPr>
            <a:r>
              <a:rPr lang="en-GB" dirty="0">
                <a:latin typeface="Calibri"/>
                <a:cs typeface="Calibri"/>
              </a:rPr>
              <a:t>Engineering effective discussions, tasks, and activities that elicit evidence of learning</a:t>
            </a:r>
          </a:p>
        </p:txBody>
      </p:sp>
      <p:sp>
        <p:nvSpPr>
          <p:cNvPr id="34" name="Rectangle 33"/>
          <p:cNvSpPr/>
          <p:nvPr/>
        </p:nvSpPr>
        <p:spPr>
          <a:xfrm>
            <a:off x="6640484" y="2485647"/>
            <a:ext cx="2315896" cy="1569660"/>
          </a:xfrm>
          <a:prstGeom prst="rect">
            <a:avLst/>
          </a:prstGeom>
        </p:spPr>
        <p:txBody>
          <a:bodyPr wrap="square">
            <a:spAutoFit/>
          </a:bodyPr>
          <a:lstStyle/>
          <a:p>
            <a:pPr lvl="0" algn="ctr" eaLnBrk="0" hangingPunct="0">
              <a:buClr>
                <a:schemeClr val="bg1"/>
              </a:buClr>
            </a:pPr>
            <a:r>
              <a:rPr lang="en-GB" dirty="0">
                <a:latin typeface="Calibri"/>
                <a:cs typeface="Calibri"/>
              </a:rPr>
              <a:t>Providing feedback that moves learners forward</a:t>
            </a:r>
          </a:p>
        </p:txBody>
      </p:sp>
      <p:sp>
        <p:nvSpPr>
          <p:cNvPr id="35" name="Rectangle 34"/>
          <p:cNvSpPr/>
          <p:nvPr/>
        </p:nvSpPr>
        <p:spPr>
          <a:xfrm>
            <a:off x="4001402" y="4461893"/>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learning</a:t>
            </a:r>
          </a:p>
          <a:p>
            <a:pPr lvl="0" algn="ctr" eaLnBrk="0" hangingPunct="0">
              <a:buClr>
                <a:schemeClr val="bg1"/>
              </a:buClr>
            </a:pPr>
            <a:r>
              <a:rPr lang="en-GB" dirty="0">
                <a:latin typeface="Calibri"/>
                <a:cs typeface="Calibri"/>
              </a:rPr>
              <a:t>resources for one another</a:t>
            </a:r>
          </a:p>
        </p:txBody>
      </p:sp>
      <p:sp>
        <p:nvSpPr>
          <p:cNvPr id="36" name="Rectangle 35"/>
          <p:cNvSpPr/>
          <p:nvPr/>
        </p:nvSpPr>
        <p:spPr>
          <a:xfrm>
            <a:off x="3918931" y="5583586"/>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owners</a:t>
            </a:r>
            <a:br>
              <a:rPr lang="en-GB" dirty="0">
                <a:latin typeface="Calibri"/>
                <a:cs typeface="Calibri"/>
              </a:rPr>
            </a:br>
            <a:r>
              <a:rPr lang="en-GB" dirty="0">
                <a:latin typeface="Calibri"/>
                <a:cs typeface="Calibri"/>
              </a:rPr>
              <a:t>of their own learning</a:t>
            </a:r>
          </a:p>
        </p:txBody>
      </p:sp>
      <p:sp>
        <p:nvSpPr>
          <p:cNvPr id="38" name="Rounded Rectangle 37"/>
          <p:cNvSpPr/>
          <p:nvPr/>
        </p:nvSpPr>
        <p:spPr>
          <a:xfrm>
            <a:off x="1533966" y="2589794"/>
            <a:ext cx="2028793" cy="3909431"/>
          </a:xfrm>
          <a:prstGeom prst="roundRect">
            <a:avLst/>
          </a:prstGeom>
          <a:solidFill>
            <a:srgbClr val="0000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3711207" y="2523809"/>
            <a:ext cx="2837011" cy="1567072"/>
          </a:xfrm>
          <a:prstGeom prst="roundRect">
            <a:avLst/>
          </a:prstGeom>
          <a:solidFill>
            <a:srgbClr val="0080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696666" y="2556802"/>
            <a:ext cx="2061781" cy="1550577"/>
          </a:xfrm>
          <a:prstGeom prst="roundRect">
            <a:avLst/>
          </a:prstGeom>
          <a:solidFill>
            <a:srgbClr val="3366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3711207" y="4288827"/>
            <a:ext cx="5030747" cy="1105198"/>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3711206" y="5542487"/>
            <a:ext cx="5047240" cy="95673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42</a:t>
            </a:fld>
            <a:endParaRPr lang="en-GB" dirty="0"/>
          </a:p>
        </p:txBody>
      </p:sp>
    </p:spTree>
    <p:extLst>
      <p:ext uri="{BB962C8B-B14F-4D97-AF65-F5344CB8AC3E}">
        <p14:creationId xmlns:p14="http://schemas.microsoft.com/office/powerpoint/2010/main" val="3071944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6" grpId="0"/>
      <p:bldP spid="38" grpId="0" animBg="1"/>
      <p:bldP spid="39" grpId="0" animBg="1"/>
      <p:bldP spid="40" grpId="0" animBg="1"/>
      <p:bldP spid="41" grpId="0" animBg="1"/>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one big idea</a:t>
            </a:r>
            <a:endParaRPr lang="en-US" dirty="0"/>
          </a:p>
        </p:txBody>
      </p:sp>
      <p:sp>
        <p:nvSpPr>
          <p:cNvPr id="5" name="Rectangle 4"/>
          <p:cNvSpPr/>
          <p:nvPr/>
        </p:nvSpPr>
        <p:spPr>
          <a:xfrm>
            <a:off x="346379"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6497" y="2475877"/>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7"/>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3" y="5431692"/>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15964" y="1621692"/>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2"/>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5" y="1862033"/>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3" y="1862032"/>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9" y="3049709"/>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3"/>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2"/>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43</a:t>
            </a:fld>
            <a:endParaRPr lang="en-GB" dirty="0"/>
          </a:p>
        </p:txBody>
      </p:sp>
      <p:sp>
        <p:nvSpPr>
          <p:cNvPr id="8" name="Rounded Rectangle 7"/>
          <p:cNvSpPr/>
          <p:nvPr/>
        </p:nvSpPr>
        <p:spPr>
          <a:xfrm>
            <a:off x="1458931" y="2521518"/>
            <a:ext cx="7291295" cy="39743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90931" y="2918261"/>
            <a:ext cx="6320118" cy="3166824"/>
          </a:xfrm>
          <a:prstGeom prst="roundRect">
            <a:avLst/>
          </a:prstGeom>
          <a:noFill/>
        </p:spPr>
        <p:txBody>
          <a:bodyPr wrap="square" rtlCol="0">
            <a:spAutoFit/>
          </a:bodyPr>
          <a:lstStyle/>
          <a:p>
            <a:pPr algn="ctr"/>
            <a:r>
              <a:rPr lang="en-US" sz="3600" dirty="0" smtClean="0">
                <a:solidFill>
                  <a:schemeClr val="bg1"/>
                </a:solidFill>
              </a:rPr>
              <a:t>Using evidence of achievement to adapt what happens in classrooms to meet learner needs</a:t>
            </a:r>
            <a:endParaRPr lang="en-US" sz="3600" dirty="0">
              <a:solidFill>
                <a:schemeClr val="bg1"/>
              </a:solidFill>
            </a:endParaRPr>
          </a:p>
        </p:txBody>
      </p:sp>
    </p:spTree>
    <p:extLst>
      <p:ext uri="{BB962C8B-B14F-4D97-AF65-F5344CB8AC3E}">
        <p14:creationId xmlns:p14="http://schemas.microsoft.com/office/powerpoint/2010/main" val="976856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3" grpId="0"/>
      <p:bldP spid="24" grpId="0"/>
      <p:bldP spid="25" grpId="0"/>
      <p:bldP spid="27" grpId="0"/>
      <p:bldP spid="28" grpId="0"/>
      <p:bldP spid="29" grpId="0"/>
      <p:bldP spid="8"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p:nvPr>
        </p:nvSpPr>
        <p:spPr/>
        <p:txBody>
          <a:bodyPr/>
          <a:lstStyle/>
          <a:p>
            <a:r>
              <a:rPr lang="en-US" smtClean="0"/>
              <a:t>An educational positioning system</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44</a:t>
            </a:fld>
            <a:endParaRPr lang="en-GB" dirty="0"/>
          </a:p>
        </p:txBody>
      </p:sp>
      <p:sp>
        <p:nvSpPr>
          <p:cNvPr id="58370" name="Rectangle 5"/>
          <p:cNvSpPr>
            <a:spLocks noGrp="1" noChangeArrowheads="1"/>
          </p:cNvSpPr>
          <p:nvPr>
            <p:ph sz="quarter" idx="1"/>
          </p:nvPr>
        </p:nvSpPr>
        <p:spPr/>
        <p:txBody>
          <a:bodyPr/>
          <a:lstStyle/>
          <a:p>
            <a:r>
              <a:rPr lang="en-US" smtClean="0"/>
              <a:t>A good teacher:</a:t>
            </a:r>
          </a:p>
          <a:p>
            <a:pPr lvl="1"/>
            <a:r>
              <a:rPr lang="en-US" smtClean="0"/>
              <a:t>Establishes where the students are in their learning</a:t>
            </a:r>
          </a:p>
          <a:p>
            <a:pPr lvl="1"/>
            <a:r>
              <a:rPr lang="en-US" smtClean="0"/>
              <a:t>Identifies the learning destination</a:t>
            </a:r>
          </a:p>
          <a:p>
            <a:pPr lvl="1"/>
            <a:r>
              <a:rPr lang="en-US" smtClean="0"/>
              <a:t>Carefully plans a route</a:t>
            </a:r>
          </a:p>
          <a:p>
            <a:pPr lvl="1"/>
            <a:r>
              <a:rPr lang="en-US" smtClean="0"/>
              <a:t>Begins the learning journey</a:t>
            </a:r>
          </a:p>
          <a:p>
            <a:pPr lvl="1"/>
            <a:r>
              <a:rPr lang="en-US" smtClean="0"/>
              <a:t>Makes regular checks on progress on the way</a:t>
            </a:r>
          </a:p>
          <a:p>
            <a:pPr lvl="1"/>
            <a:r>
              <a:rPr lang="en-US" smtClean="0"/>
              <a:t>Makes adjustments to the course as conditions dictate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relationship of formative assessment to other policy priorities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45</a:t>
            </a:fld>
            <a:endParaRPr lang="en-US"/>
          </a:p>
        </p:txBody>
      </p:sp>
    </p:spTree>
    <p:extLst>
      <p:ext uri="{BB962C8B-B14F-4D97-AF65-F5344CB8AC3E}">
        <p14:creationId xmlns:p14="http://schemas.microsoft.com/office/powerpoint/2010/main" val="13503662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rmAutofit/>
          </a:bodyPr>
          <a:lstStyle/>
          <a:p>
            <a:r>
              <a:rPr lang="en-US" dirty="0"/>
              <a:t>Educational Endowment </a:t>
            </a:r>
            <a:r>
              <a:rPr lang="en-US" dirty="0" smtClean="0"/>
              <a:t>Foundation </a:t>
            </a:r>
            <a:r>
              <a:rPr lang="en-US" dirty="0"/>
              <a:t>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46</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950893346"/>
              </p:ext>
            </p:extLst>
          </p:nvPr>
        </p:nvGraphicFramePr>
        <p:xfrm>
          <a:off x="617070" y="1600200"/>
          <a:ext cx="8153400" cy="50901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Feedback</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Metacognition and self-regulation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Peer tutoring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Early years intervention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One to one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Homework (secondary)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Collaborative learning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Phonics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Small group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err="1" smtClean="0"/>
                        <a:t>Behaviour</a:t>
                      </a:r>
                      <a:r>
                        <a:rPr lang="en-US" dirty="0" smtClean="0"/>
                        <a:t>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Digital technology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Social and emotional learning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bl>
          </a:graphicData>
        </a:graphic>
      </p:graphicFrame>
    </p:spTree>
    <p:extLst>
      <p:ext uri="{BB962C8B-B14F-4D97-AF65-F5344CB8AC3E}">
        <p14:creationId xmlns:p14="http://schemas.microsoft.com/office/powerpoint/2010/main" val="11588179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rmAutofit/>
          </a:bodyPr>
          <a:lstStyle/>
          <a:p>
            <a:r>
              <a:rPr lang="en-US" dirty="0"/>
              <a:t>Educational Endowment Foundation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47</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910422061"/>
              </p:ext>
            </p:extLst>
          </p:nvPr>
        </p:nvGraphicFramePr>
        <p:xfrm>
          <a:off x="617070" y="1600200"/>
          <a:ext cx="8153400" cy="50901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Parental involvement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Reducing class</a:t>
                      </a:r>
                      <a:r>
                        <a:rPr lang="en-US" baseline="0" dirty="0" smtClean="0"/>
                        <a:t> size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Summer schools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Sports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Arts</a:t>
                      </a:r>
                      <a:r>
                        <a:rPr lang="en-US" baseline="0" dirty="0" smtClean="0"/>
                        <a:t>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Extended school time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Individualized instruction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After school programmes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Learning styles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Mentoring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r>
                        <a:rPr lang="en-US" dirty="0" smtClean="0"/>
                        <a:t>Homework (primary)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endParaRPr lang="en-US" dirty="0" smtClean="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charset="2"/>
                        <a:cs typeface="Zapf Dingbats" charset="2"/>
                      </a:endParaRPr>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3936500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a:t>Educational Endowment Foundation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48</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473059177"/>
              </p:ext>
            </p:extLst>
          </p:nvPr>
        </p:nvGraphicFramePr>
        <p:xfrm>
          <a:off x="612775" y="1600200"/>
          <a:ext cx="8153400" cy="32359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Teaching</a:t>
                      </a:r>
                      <a:r>
                        <a:rPr lang="en-US" baseline="0" dirty="0" smtClean="0"/>
                        <a:t> assistants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Performance</a:t>
                      </a:r>
                      <a:r>
                        <a:rPr lang="en-US" baseline="0" dirty="0" smtClean="0"/>
                        <a:t> pay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Aspiration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Block scheduling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School uniform</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Physical environment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Ability grouping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5529697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Unpacking </a:t>
            </a:r>
            <a:r>
              <a:rPr lang="en-GB" dirty="0"/>
              <a:t>f</a:t>
            </a:r>
            <a:r>
              <a:rPr lang="en-GB" dirty="0" smtClean="0"/>
              <a:t>ormative </a:t>
            </a:r>
            <a:r>
              <a:rPr lang="en-GB" dirty="0"/>
              <a:t>a</a:t>
            </a:r>
            <a:r>
              <a:rPr lang="en-GB" dirty="0" smtClean="0"/>
              <a:t>ssessment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49</a:t>
            </a:fld>
            <a:endParaRPr lang="en-GB" dirty="0"/>
          </a:p>
        </p:txBody>
      </p:sp>
      <p:sp>
        <p:nvSpPr>
          <p:cNvPr id="5" name="Rectangle 4"/>
          <p:cNvSpPr/>
          <p:nvPr/>
        </p:nvSpPr>
        <p:spPr>
          <a:xfrm>
            <a:off x="346380"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46380"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9"/>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4" y="5431694"/>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3"/>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4"/>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6" y="1862034"/>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4" y="1862034"/>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8" y="3049711"/>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5"/>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4"/>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latin typeface="Calibri"/>
                <a:cs typeface="Calibri"/>
              </a:rPr>
              <a:t>Clarifying, sharing and understanding </a:t>
            </a:r>
            <a:r>
              <a:rPr lang="en-GB" dirty="0">
                <a:latin typeface="Calibri"/>
                <a:cs typeface="Calibri"/>
              </a:rPr>
              <a:t>learning intentions</a:t>
            </a:r>
          </a:p>
        </p:txBody>
      </p:sp>
      <p:sp>
        <p:nvSpPr>
          <p:cNvPr id="33" name="Rectangle 32"/>
          <p:cNvSpPr/>
          <p:nvPr/>
        </p:nvSpPr>
        <p:spPr>
          <a:xfrm>
            <a:off x="3655023" y="2528702"/>
            <a:ext cx="3058137" cy="1569660"/>
          </a:xfrm>
          <a:prstGeom prst="rect">
            <a:avLst/>
          </a:prstGeom>
        </p:spPr>
        <p:txBody>
          <a:bodyPr wrap="square">
            <a:spAutoFit/>
          </a:bodyPr>
          <a:lstStyle/>
          <a:p>
            <a:pPr lvl="0" algn="ctr" eaLnBrk="0" hangingPunct="0">
              <a:buClr>
                <a:schemeClr val="bg1"/>
              </a:buClr>
            </a:pPr>
            <a:r>
              <a:rPr lang="en-GB" dirty="0">
                <a:latin typeface="Calibri"/>
                <a:cs typeface="Calibri"/>
              </a:rPr>
              <a:t>Engineering effective discussions, tasks, and activities that elicit evidence of learning</a:t>
            </a:r>
          </a:p>
        </p:txBody>
      </p:sp>
      <p:sp>
        <p:nvSpPr>
          <p:cNvPr id="34" name="Rectangle 33"/>
          <p:cNvSpPr/>
          <p:nvPr/>
        </p:nvSpPr>
        <p:spPr>
          <a:xfrm>
            <a:off x="6640484" y="2485647"/>
            <a:ext cx="2315896" cy="1569660"/>
          </a:xfrm>
          <a:prstGeom prst="rect">
            <a:avLst/>
          </a:prstGeom>
        </p:spPr>
        <p:txBody>
          <a:bodyPr wrap="square">
            <a:spAutoFit/>
          </a:bodyPr>
          <a:lstStyle/>
          <a:p>
            <a:pPr lvl="0" algn="ctr" eaLnBrk="0" hangingPunct="0">
              <a:buClr>
                <a:schemeClr val="bg1"/>
              </a:buClr>
            </a:pPr>
            <a:r>
              <a:rPr lang="en-GB" dirty="0">
                <a:latin typeface="Calibri"/>
                <a:cs typeface="Calibri"/>
              </a:rPr>
              <a:t>Providing feedback that moves learners forward</a:t>
            </a:r>
          </a:p>
        </p:txBody>
      </p:sp>
      <p:sp>
        <p:nvSpPr>
          <p:cNvPr id="35" name="Rectangle 34"/>
          <p:cNvSpPr/>
          <p:nvPr/>
        </p:nvSpPr>
        <p:spPr>
          <a:xfrm>
            <a:off x="4001402" y="4461893"/>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learning</a:t>
            </a:r>
          </a:p>
          <a:p>
            <a:pPr lvl="0" algn="ctr" eaLnBrk="0" hangingPunct="0">
              <a:buClr>
                <a:schemeClr val="bg1"/>
              </a:buClr>
            </a:pPr>
            <a:r>
              <a:rPr lang="en-GB" dirty="0">
                <a:latin typeface="Calibri"/>
                <a:cs typeface="Calibri"/>
              </a:rPr>
              <a:t>resources for one another</a:t>
            </a:r>
          </a:p>
        </p:txBody>
      </p:sp>
      <p:sp>
        <p:nvSpPr>
          <p:cNvPr id="36" name="Rectangle 35"/>
          <p:cNvSpPr/>
          <p:nvPr/>
        </p:nvSpPr>
        <p:spPr>
          <a:xfrm>
            <a:off x="3918931" y="5583586"/>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owners</a:t>
            </a:r>
            <a:br>
              <a:rPr lang="en-GB" dirty="0">
                <a:latin typeface="Calibri"/>
                <a:cs typeface="Calibri"/>
              </a:rPr>
            </a:br>
            <a:r>
              <a:rPr lang="en-GB" dirty="0">
                <a:latin typeface="Calibri"/>
                <a:cs typeface="Calibri"/>
              </a:rPr>
              <a:t>of their own learning</a:t>
            </a:r>
          </a:p>
        </p:txBody>
      </p:sp>
      <p:sp>
        <p:nvSpPr>
          <p:cNvPr id="38" name="Rounded Rectangle 37"/>
          <p:cNvSpPr/>
          <p:nvPr/>
        </p:nvSpPr>
        <p:spPr>
          <a:xfrm>
            <a:off x="1533966" y="2589794"/>
            <a:ext cx="2028793" cy="3909431"/>
          </a:xfrm>
          <a:prstGeom prst="roundRect">
            <a:avLst/>
          </a:prstGeom>
          <a:solidFill>
            <a:srgbClr val="0000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3711207" y="2523809"/>
            <a:ext cx="2837011" cy="1567072"/>
          </a:xfrm>
          <a:prstGeom prst="roundRect">
            <a:avLst/>
          </a:prstGeom>
          <a:solidFill>
            <a:srgbClr val="0080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696666" y="2556802"/>
            <a:ext cx="2061781" cy="1550577"/>
          </a:xfrm>
          <a:prstGeom prst="roundRect">
            <a:avLst/>
          </a:prstGeom>
          <a:solidFill>
            <a:srgbClr val="3366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3711207" y="4288827"/>
            <a:ext cx="5030747" cy="1105198"/>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3711206" y="5542487"/>
            <a:ext cx="5047240" cy="95673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689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6" grpId="0"/>
      <p:bldP spid="38" grpId="0" animBg="1"/>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Calibri" charset="0"/>
                <a:ea typeface="ＭＳ Ｐゴシック" charset="0"/>
                <a:cs typeface="ＭＳ Ｐゴシック" charset="0"/>
              </a:rPr>
              <a:t>Qualifications still matter…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598659"/>
              </p:ext>
            </p:extLst>
          </p:nvPr>
        </p:nvGraphicFramePr>
        <p:xfrm>
          <a:off x="624290" y="1667046"/>
          <a:ext cx="8229600" cy="4297680"/>
        </p:xfrm>
        <a:graphic>
          <a:graphicData uri="http://schemas.openxmlformats.org/drawingml/2006/table">
            <a:tbl>
              <a:tblPr firstRow="1" bandRow="1">
                <a:tableStyleId>{5C22544A-7EE6-4342-B048-85BDC9FD1C3A}</a:tableStyleId>
              </a:tblPr>
              <a:tblGrid>
                <a:gridCol w="3390284"/>
                <a:gridCol w="2096116"/>
                <a:gridCol w="2743200"/>
              </a:tblGrid>
              <a:tr h="370840">
                <a:tc gridSpan="3">
                  <a:txBody>
                    <a:bodyPr/>
                    <a:lstStyle/>
                    <a:p>
                      <a:pPr algn="ctr"/>
                      <a:r>
                        <a:rPr lang="en-US" sz="2400" dirty="0" smtClean="0"/>
                        <a:t>Median hourly earnings by qualification</a:t>
                      </a:r>
                      <a:endParaRPr lang="en-US" sz="2400" dirty="0"/>
                    </a:p>
                  </a:txBody>
                  <a:tcPr/>
                </a:tc>
                <a:tc hMerge="1">
                  <a:txBody>
                    <a:bodyPr/>
                    <a:lstStyle/>
                    <a:p>
                      <a:pPr algn="ctr"/>
                      <a:endParaRPr lang="en-US" sz="2400" dirty="0"/>
                    </a:p>
                  </a:txBody>
                  <a:tcPr/>
                </a:tc>
                <a:tc hMerge="1">
                  <a:txBody>
                    <a:bodyPr/>
                    <a:lstStyle/>
                    <a:p>
                      <a:pPr algn="ctr"/>
                      <a:endParaRPr lang="en-US" sz="2400" dirty="0"/>
                    </a:p>
                  </a:txBody>
                  <a:tcPr/>
                </a:tc>
              </a:tr>
              <a:tr h="370840">
                <a:tc>
                  <a:txBody>
                    <a:bodyPr/>
                    <a:lstStyle/>
                    <a:p>
                      <a:endParaRPr lang="en-US" sz="2200" dirty="0"/>
                    </a:p>
                  </a:txBody>
                  <a:tcPr>
                    <a:solidFill>
                      <a:schemeClr val="accent1"/>
                    </a:solidFill>
                  </a:tcPr>
                </a:tc>
                <a:tc>
                  <a:txBody>
                    <a:bodyPr/>
                    <a:lstStyle/>
                    <a:p>
                      <a:pPr algn="ctr"/>
                      <a:r>
                        <a:rPr lang="en-US" sz="2200" dirty="0" smtClean="0">
                          <a:solidFill>
                            <a:srgbClr val="FFFFFF"/>
                          </a:solidFill>
                        </a:rPr>
                        <a:t>1993</a:t>
                      </a:r>
                      <a:endParaRPr lang="en-US" sz="2200" dirty="0">
                        <a:solidFill>
                          <a:srgbClr val="FFFFFF"/>
                        </a:solidFill>
                      </a:endParaRPr>
                    </a:p>
                  </a:txBody>
                  <a:tcPr>
                    <a:solidFill>
                      <a:srgbClr val="525A93"/>
                    </a:solidFill>
                  </a:tcPr>
                </a:tc>
                <a:tc>
                  <a:txBody>
                    <a:bodyPr/>
                    <a:lstStyle/>
                    <a:p>
                      <a:pPr algn="ctr"/>
                      <a:r>
                        <a:rPr lang="en-US" sz="2200" dirty="0" smtClean="0">
                          <a:solidFill>
                            <a:srgbClr val="FFFFFF"/>
                          </a:solidFill>
                        </a:rPr>
                        <a:t>2010</a:t>
                      </a:r>
                      <a:endParaRPr lang="en-US" sz="2200" dirty="0">
                        <a:solidFill>
                          <a:srgbClr val="FFFFFF"/>
                        </a:solidFill>
                      </a:endParaRPr>
                    </a:p>
                  </a:txBody>
                  <a:tcPr>
                    <a:solidFill>
                      <a:srgbClr val="525A93"/>
                    </a:solidFill>
                  </a:tcPr>
                </a:tc>
              </a:tr>
              <a:tr h="370840">
                <a:tc>
                  <a:txBody>
                    <a:bodyPr/>
                    <a:lstStyle/>
                    <a:p>
                      <a:r>
                        <a:rPr lang="en-US" sz="2200" dirty="0" smtClean="0">
                          <a:solidFill>
                            <a:schemeClr val="bg1"/>
                          </a:solidFill>
                        </a:rPr>
                        <a:t>No qualification</a:t>
                      </a:r>
                      <a:endParaRPr lang="en-US" sz="2200" dirty="0">
                        <a:solidFill>
                          <a:schemeClr val="bg1"/>
                        </a:solidFill>
                      </a:endParaRPr>
                    </a:p>
                  </a:txBody>
                  <a:tcPr>
                    <a:solidFill>
                      <a:schemeClr val="accent1"/>
                    </a:solidFill>
                  </a:tcPr>
                </a:tc>
                <a:tc>
                  <a:txBody>
                    <a:bodyPr/>
                    <a:lstStyle/>
                    <a:p>
                      <a:pPr algn="ctr" fontAlgn="b">
                        <a:tabLst/>
                      </a:pPr>
                      <a:r>
                        <a:rPr lang="en-US" sz="2200" b="0" i="0" u="none" strike="noStrike" dirty="0" smtClean="0">
                          <a:solidFill>
                            <a:srgbClr val="000000"/>
                          </a:solidFill>
                          <a:effectLst/>
                          <a:latin typeface="+mn-lt"/>
                        </a:rPr>
                        <a:t>£4.18</a:t>
                      </a:r>
                      <a:endParaRPr lang="en-US" sz="2200" b="0" i="0" u="none" strike="noStrike" dirty="0">
                        <a:solidFill>
                          <a:srgbClr val="000000"/>
                        </a:solidFill>
                        <a:effectLst/>
                        <a:latin typeface="+mn-lt"/>
                      </a:endParaRPr>
                    </a:p>
                  </a:txBody>
                  <a:tcPr marL="12700" marR="12700" marT="12700" marB="0" anchor="b"/>
                </a:tc>
                <a:tc>
                  <a:txBody>
                    <a:bodyPr/>
                    <a:lstStyle/>
                    <a:p>
                      <a:pPr algn="ctr" fontAlgn="b"/>
                      <a:r>
                        <a:rPr lang="en-US" sz="2200" b="0" i="0" u="none" strike="noStrike" dirty="0" smtClean="0">
                          <a:solidFill>
                            <a:srgbClr val="000000"/>
                          </a:solidFill>
                          <a:effectLst/>
                          <a:latin typeface="+mn-lt"/>
                        </a:rPr>
                        <a:t>£6.93</a:t>
                      </a:r>
                      <a:endParaRPr lang="en-US" sz="2200" b="0" i="0" u="none" strike="noStrike" dirty="0">
                        <a:solidFill>
                          <a:srgbClr val="000000"/>
                        </a:solidFill>
                        <a:effectLst/>
                        <a:latin typeface="+mn-lt"/>
                      </a:endParaRPr>
                    </a:p>
                  </a:txBody>
                  <a:tcPr marL="12700" marR="12700" marT="12700" marB="0" anchor="b"/>
                </a:tc>
              </a:tr>
              <a:tr h="370840">
                <a:tc>
                  <a:txBody>
                    <a:bodyPr/>
                    <a:lstStyle/>
                    <a:p>
                      <a:r>
                        <a:rPr lang="en-US" sz="2200" dirty="0" smtClean="0">
                          <a:solidFill>
                            <a:schemeClr val="bg1"/>
                          </a:solidFill>
                        </a:rPr>
                        <a:t>Other qualification</a:t>
                      </a:r>
                      <a:endParaRPr lang="en-US" sz="2200" dirty="0">
                        <a:solidFill>
                          <a:schemeClr val="bg1"/>
                        </a:solidFill>
                      </a:endParaRPr>
                    </a:p>
                  </a:txBody>
                  <a:tcPr>
                    <a:solidFill>
                      <a:schemeClr val="accent1"/>
                    </a:solidFill>
                  </a:tcPr>
                </a:tc>
                <a:tc>
                  <a:txBody>
                    <a:bodyPr/>
                    <a:lstStyle/>
                    <a:p>
                      <a:pPr algn="ctr" fontAlgn="b"/>
                      <a:r>
                        <a:rPr lang="en-US" sz="2200" b="0" i="0" u="none" strike="noStrike" dirty="0" smtClean="0">
                          <a:solidFill>
                            <a:srgbClr val="000000"/>
                          </a:solidFill>
                          <a:effectLst/>
                          <a:latin typeface="+mn-lt"/>
                        </a:rPr>
                        <a:t>£4.74</a:t>
                      </a:r>
                      <a:endParaRPr lang="en-US" sz="2200" b="0" i="0" u="none" strike="noStrike" dirty="0">
                        <a:solidFill>
                          <a:srgbClr val="000000"/>
                        </a:solidFill>
                        <a:effectLst/>
                        <a:latin typeface="+mn-lt"/>
                      </a:endParaRPr>
                    </a:p>
                  </a:txBody>
                  <a:tcPr marL="12700" marR="12700" marT="12700" marB="0" anchor="b"/>
                </a:tc>
                <a:tc>
                  <a:txBody>
                    <a:bodyPr/>
                    <a:lstStyle/>
                    <a:p>
                      <a:pPr algn="ctr" fontAlgn="b"/>
                      <a:r>
                        <a:rPr lang="en-US" sz="2200" b="0" i="0" u="none" strike="noStrike" dirty="0" smtClean="0">
                          <a:solidFill>
                            <a:srgbClr val="000000"/>
                          </a:solidFill>
                          <a:effectLst/>
                          <a:latin typeface="+mn-lt"/>
                        </a:rPr>
                        <a:t>£8.07</a:t>
                      </a:r>
                      <a:endParaRPr lang="en-US" sz="2200" b="0" i="0" u="none" strike="noStrike" dirty="0">
                        <a:solidFill>
                          <a:srgbClr val="000000"/>
                        </a:solidFill>
                        <a:effectLst/>
                        <a:latin typeface="+mn-lt"/>
                      </a:endParaRPr>
                    </a:p>
                  </a:txBody>
                  <a:tcPr marL="12700" marR="12700" marT="12700" marB="0" anchor="b"/>
                </a:tc>
              </a:tr>
              <a:tr h="370840">
                <a:tc>
                  <a:txBody>
                    <a:bodyPr/>
                    <a:lstStyle/>
                    <a:p>
                      <a:r>
                        <a:rPr lang="en-US" sz="2200" dirty="0" smtClean="0">
                          <a:solidFill>
                            <a:schemeClr val="bg1"/>
                          </a:solidFill>
                        </a:rPr>
                        <a:t>5 GCSE at grades C</a:t>
                      </a:r>
                      <a:r>
                        <a:rPr lang="en-US" sz="2200" baseline="0" dirty="0" smtClean="0">
                          <a:solidFill>
                            <a:schemeClr val="bg1"/>
                          </a:solidFill>
                        </a:rPr>
                        <a:t> to A*</a:t>
                      </a:r>
                      <a:endParaRPr lang="en-US" sz="2200" dirty="0">
                        <a:solidFill>
                          <a:schemeClr val="bg1"/>
                        </a:solidFill>
                      </a:endParaRPr>
                    </a:p>
                  </a:txBody>
                  <a:tcPr>
                    <a:solidFill>
                      <a:schemeClr val="accent1"/>
                    </a:solidFill>
                  </a:tcPr>
                </a:tc>
                <a:tc>
                  <a:txBody>
                    <a:bodyPr/>
                    <a:lstStyle/>
                    <a:p>
                      <a:pPr algn="ctr" fontAlgn="b"/>
                      <a:r>
                        <a:rPr lang="en-US" sz="2200" b="0" i="0" u="none" strike="noStrike" dirty="0" smtClean="0">
                          <a:solidFill>
                            <a:srgbClr val="000000"/>
                          </a:solidFill>
                          <a:effectLst/>
                          <a:latin typeface="+mn-lt"/>
                        </a:rPr>
                        <a:t>£5.29</a:t>
                      </a:r>
                      <a:endParaRPr lang="en-US" sz="2200" b="0" i="0" u="none" strike="noStrike" dirty="0">
                        <a:solidFill>
                          <a:srgbClr val="000000"/>
                        </a:solidFill>
                        <a:effectLst/>
                        <a:latin typeface="+mn-lt"/>
                      </a:endParaRPr>
                    </a:p>
                  </a:txBody>
                  <a:tcPr marL="12700" marR="12700" marT="12700" marB="0" anchor="b"/>
                </a:tc>
                <a:tc>
                  <a:txBody>
                    <a:bodyPr/>
                    <a:lstStyle/>
                    <a:p>
                      <a:pPr algn="ctr" fontAlgn="b"/>
                      <a:r>
                        <a:rPr lang="en-US" sz="2200" b="0" i="0" u="none" strike="noStrike" dirty="0" smtClean="0">
                          <a:solidFill>
                            <a:srgbClr val="000000"/>
                          </a:solidFill>
                          <a:effectLst/>
                          <a:latin typeface="+mn-lt"/>
                        </a:rPr>
                        <a:t>£8.68</a:t>
                      </a:r>
                      <a:endParaRPr lang="en-US" sz="2200" b="0" i="0" u="none" strike="noStrike" dirty="0">
                        <a:solidFill>
                          <a:srgbClr val="000000"/>
                        </a:solidFill>
                        <a:effectLst/>
                        <a:latin typeface="+mn-lt"/>
                      </a:endParaRPr>
                    </a:p>
                  </a:txBody>
                  <a:tcPr marL="12700" marR="12700" marT="12700" marB="0" anchor="b"/>
                </a:tc>
              </a:tr>
              <a:tr h="370840">
                <a:tc>
                  <a:txBody>
                    <a:bodyPr/>
                    <a:lstStyle/>
                    <a:p>
                      <a:r>
                        <a:rPr lang="en-US" sz="2200" dirty="0" smtClean="0">
                          <a:solidFill>
                            <a:schemeClr val="bg1"/>
                          </a:solidFill>
                        </a:rPr>
                        <a:t>A-levels/</a:t>
                      </a:r>
                      <a:r>
                        <a:rPr lang="en-US" sz="2200" dirty="0" err="1" smtClean="0">
                          <a:solidFill>
                            <a:schemeClr val="bg1"/>
                          </a:solidFill>
                        </a:rPr>
                        <a:t>Highers</a:t>
                      </a:r>
                      <a:endParaRPr lang="en-US" sz="2200" dirty="0">
                        <a:solidFill>
                          <a:schemeClr val="bg1"/>
                        </a:solidFill>
                      </a:endParaRPr>
                    </a:p>
                  </a:txBody>
                  <a:tcPr>
                    <a:solidFill>
                      <a:schemeClr val="accent1"/>
                    </a:solidFill>
                  </a:tcPr>
                </a:tc>
                <a:tc>
                  <a:txBody>
                    <a:bodyPr/>
                    <a:lstStyle/>
                    <a:p>
                      <a:pPr algn="ctr" fontAlgn="b"/>
                      <a:r>
                        <a:rPr lang="en-US" sz="2200" b="0" i="0" u="none" strike="noStrike" dirty="0" smtClean="0">
                          <a:solidFill>
                            <a:srgbClr val="000000"/>
                          </a:solidFill>
                          <a:effectLst/>
                          <a:latin typeface="+mn-lt"/>
                        </a:rPr>
                        <a:t>£6.25</a:t>
                      </a:r>
                      <a:endParaRPr lang="en-US" sz="2200" b="0" i="0" u="none" strike="noStrike" dirty="0">
                        <a:solidFill>
                          <a:srgbClr val="000000"/>
                        </a:solidFill>
                        <a:effectLst/>
                        <a:latin typeface="+mn-lt"/>
                      </a:endParaRPr>
                    </a:p>
                  </a:txBody>
                  <a:tcPr marL="12700" marR="12700" marT="12700" marB="0" anchor="b"/>
                </a:tc>
                <a:tc>
                  <a:txBody>
                    <a:bodyPr/>
                    <a:lstStyle/>
                    <a:p>
                      <a:pPr algn="ctr" fontAlgn="b"/>
                      <a:r>
                        <a:rPr lang="en-US" sz="2200" b="0" i="0" u="none" strike="noStrike" dirty="0" smtClean="0">
                          <a:solidFill>
                            <a:srgbClr val="000000"/>
                          </a:solidFill>
                          <a:effectLst/>
                          <a:latin typeface="+mn-lt"/>
                        </a:rPr>
                        <a:t>£10.00</a:t>
                      </a:r>
                      <a:endParaRPr lang="en-US" sz="2200" b="0" i="0" u="none" strike="noStrike" dirty="0">
                        <a:solidFill>
                          <a:srgbClr val="000000"/>
                        </a:solidFill>
                        <a:effectLst/>
                        <a:latin typeface="+mn-lt"/>
                      </a:endParaRPr>
                    </a:p>
                  </a:txBody>
                  <a:tcPr marL="12700" marR="12700" marT="12700" marB="0" anchor="b"/>
                </a:tc>
              </a:tr>
              <a:tr h="370840">
                <a:tc>
                  <a:txBody>
                    <a:bodyPr/>
                    <a:lstStyle/>
                    <a:p>
                      <a:r>
                        <a:rPr lang="en-US" sz="2200" dirty="0" smtClean="0">
                          <a:solidFill>
                            <a:schemeClr val="bg1"/>
                          </a:solidFill>
                        </a:rPr>
                        <a:t>Some higher education</a:t>
                      </a:r>
                      <a:endParaRPr lang="en-US" sz="2200" dirty="0">
                        <a:solidFill>
                          <a:schemeClr val="bg1"/>
                        </a:solidFill>
                      </a:endParaRPr>
                    </a:p>
                  </a:txBody>
                  <a:tcPr>
                    <a:solidFill>
                      <a:schemeClr val="accent1"/>
                    </a:solidFill>
                  </a:tcPr>
                </a:tc>
                <a:tc>
                  <a:txBody>
                    <a:bodyPr/>
                    <a:lstStyle/>
                    <a:p>
                      <a:pPr algn="ctr" fontAlgn="b"/>
                      <a:r>
                        <a:rPr lang="en-US" sz="2200" b="0" i="0" u="none" strike="noStrike" dirty="0" smtClean="0">
                          <a:solidFill>
                            <a:srgbClr val="000000"/>
                          </a:solidFill>
                          <a:effectLst/>
                          <a:latin typeface="+mn-lt"/>
                        </a:rPr>
                        <a:t>£8.13</a:t>
                      </a:r>
                      <a:endParaRPr lang="en-US" sz="2200" b="0" i="0" u="none" strike="noStrike" dirty="0">
                        <a:solidFill>
                          <a:srgbClr val="000000"/>
                        </a:solidFill>
                        <a:effectLst/>
                        <a:latin typeface="+mn-lt"/>
                      </a:endParaRPr>
                    </a:p>
                  </a:txBody>
                  <a:tcPr marL="12700" marR="12700" marT="12700" marB="0" anchor="b"/>
                </a:tc>
                <a:tc>
                  <a:txBody>
                    <a:bodyPr/>
                    <a:lstStyle/>
                    <a:p>
                      <a:pPr algn="ctr" fontAlgn="b"/>
                      <a:r>
                        <a:rPr lang="en-US" sz="2200" b="0" i="0" u="none" strike="noStrike" dirty="0" smtClean="0">
                          <a:solidFill>
                            <a:srgbClr val="000000"/>
                          </a:solidFill>
                          <a:effectLst/>
                          <a:latin typeface="+mn-lt"/>
                        </a:rPr>
                        <a:t>£12.60</a:t>
                      </a:r>
                      <a:endParaRPr lang="en-US" sz="2200" b="0" i="0" u="none" strike="noStrike" dirty="0">
                        <a:solidFill>
                          <a:srgbClr val="000000"/>
                        </a:solidFill>
                        <a:effectLst/>
                        <a:latin typeface="+mn-lt"/>
                      </a:endParaRPr>
                    </a:p>
                  </a:txBody>
                  <a:tcPr marL="12700" marR="12700" marT="12700" marB="0" anchor="b"/>
                </a:tc>
              </a:tr>
              <a:tr h="370840">
                <a:tc>
                  <a:txBody>
                    <a:bodyPr/>
                    <a:lstStyle/>
                    <a:p>
                      <a:r>
                        <a:rPr lang="en-US" sz="2200" dirty="0" smtClean="0">
                          <a:solidFill>
                            <a:schemeClr val="bg1"/>
                          </a:solidFill>
                        </a:rPr>
                        <a:t>Degree</a:t>
                      </a:r>
                      <a:endParaRPr lang="en-US" sz="2200" dirty="0">
                        <a:solidFill>
                          <a:schemeClr val="bg1"/>
                        </a:solidFill>
                      </a:endParaRPr>
                    </a:p>
                  </a:txBody>
                  <a:tcPr>
                    <a:solidFill>
                      <a:schemeClr val="accent1"/>
                    </a:solidFill>
                  </a:tcPr>
                </a:tc>
                <a:tc>
                  <a:txBody>
                    <a:bodyPr/>
                    <a:lstStyle/>
                    <a:p>
                      <a:pPr algn="ctr" fontAlgn="b"/>
                      <a:r>
                        <a:rPr lang="en-US" sz="2200" b="0" i="0" u="none" strike="noStrike" dirty="0" smtClean="0">
                          <a:solidFill>
                            <a:srgbClr val="000000"/>
                          </a:solidFill>
                          <a:effectLst/>
                          <a:latin typeface="+mn-lt"/>
                        </a:rPr>
                        <a:t>£10.29</a:t>
                      </a:r>
                      <a:endParaRPr lang="en-US" sz="2200" b="0" i="0" u="none" strike="noStrike" dirty="0">
                        <a:solidFill>
                          <a:srgbClr val="000000"/>
                        </a:solidFill>
                        <a:effectLst/>
                        <a:latin typeface="+mn-lt"/>
                      </a:endParaRPr>
                    </a:p>
                  </a:txBody>
                  <a:tcPr marL="12700" marR="12700" marT="12700" marB="0" anchor="b"/>
                </a:tc>
                <a:tc>
                  <a:txBody>
                    <a:bodyPr/>
                    <a:lstStyle/>
                    <a:p>
                      <a:pPr algn="ctr" fontAlgn="b"/>
                      <a:r>
                        <a:rPr lang="en-US" sz="2200" b="0" i="0" u="none" strike="noStrike" dirty="0" smtClean="0">
                          <a:solidFill>
                            <a:srgbClr val="000000"/>
                          </a:solidFill>
                          <a:effectLst/>
                          <a:latin typeface="+mn-lt"/>
                        </a:rPr>
                        <a:t>£16.10</a:t>
                      </a:r>
                      <a:endParaRPr lang="en-US" sz="2200" b="0" i="0" u="none" strike="noStrike" dirty="0">
                        <a:solidFill>
                          <a:srgbClr val="000000"/>
                        </a:solidFill>
                        <a:effectLst/>
                        <a:latin typeface="+mn-lt"/>
                      </a:endParaRPr>
                    </a:p>
                  </a:txBody>
                  <a:tcPr marL="12700" marR="12700" marT="12700" marB="0" anchor="b"/>
                </a:tc>
              </a:tr>
              <a:tr h="370840">
                <a:tc>
                  <a:txBody>
                    <a:bodyPr/>
                    <a:lstStyle/>
                    <a:p>
                      <a:r>
                        <a:rPr lang="en-US" sz="2200" dirty="0" smtClean="0">
                          <a:solidFill>
                            <a:schemeClr val="bg1"/>
                          </a:solidFill>
                        </a:rPr>
                        <a:t>Percent with a degree</a:t>
                      </a:r>
                      <a:endParaRPr lang="en-US" sz="2200" dirty="0">
                        <a:solidFill>
                          <a:schemeClr val="bg1"/>
                        </a:solidFill>
                      </a:endParaRPr>
                    </a:p>
                  </a:txBody>
                  <a:tcPr>
                    <a:solidFill>
                      <a:schemeClr val="accent1"/>
                    </a:solidFill>
                  </a:tcPr>
                </a:tc>
                <a:tc>
                  <a:txBody>
                    <a:bodyPr/>
                    <a:lstStyle/>
                    <a:p>
                      <a:pPr algn="ctr"/>
                      <a:r>
                        <a:rPr lang="en-US" sz="2200" dirty="0" smtClean="0"/>
                        <a:t>12%</a:t>
                      </a:r>
                      <a:endParaRPr lang="en-US" sz="2200" dirty="0"/>
                    </a:p>
                  </a:txBody>
                  <a:tcPr/>
                </a:tc>
                <a:tc>
                  <a:txBody>
                    <a:bodyPr/>
                    <a:lstStyle/>
                    <a:p>
                      <a:pPr algn="ctr"/>
                      <a:r>
                        <a:rPr lang="en-US" sz="2200" dirty="0" smtClean="0"/>
                        <a:t>25%</a:t>
                      </a:r>
                      <a:endParaRPr lang="en-US" sz="2200" dirty="0"/>
                    </a:p>
                  </a:txBody>
                  <a:tcPr/>
                </a:tc>
              </a:tr>
              <a:tr h="370840">
                <a:tc>
                  <a:txBody>
                    <a:bodyPr/>
                    <a:lstStyle/>
                    <a:p>
                      <a:r>
                        <a:rPr lang="en-US" sz="2200" dirty="0" smtClean="0">
                          <a:solidFill>
                            <a:schemeClr val="bg1"/>
                          </a:solidFill>
                        </a:rPr>
                        <a:t>Degree premium</a:t>
                      </a:r>
                      <a:endParaRPr lang="en-US" sz="2200" dirty="0">
                        <a:solidFill>
                          <a:schemeClr val="bg1"/>
                        </a:solidFill>
                      </a:endParaRPr>
                    </a:p>
                  </a:txBody>
                  <a:tcPr>
                    <a:solidFill>
                      <a:schemeClr val="accent1"/>
                    </a:solidFill>
                  </a:tcPr>
                </a:tc>
                <a:tc>
                  <a:txBody>
                    <a:bodyPr/>
                    <a:lstStyle/>
                    <a:p>
                      <a:pPr algn="ctr"/>
                      <a:r>
                        <a:rPr lang="en-US" sz="2200" dirty="0" smtClean="0"/>
                        <a:t>65%</a:t>
                      </a:r>
                      <a:endParaRPr lang="en-US" sz="2200" dirty="0"/>
                    </a:p>
                  </a:txBody>
                  <a:tcPr/>
                </a:tc>
                <a:tc>
                  <a:txBody>
                    <a:bodyPr/>
                    <a:lstStyle/>
                    <a:p>
                      <a:pPr algn="ctr"/>
                      <a:r>
                        <a:rPr lang="en-US" sz="2200" dirty="0" smtClean="0"/>
                        <a:t>61%</a:t>
                      </a:r>
                      <a:endParaRPr lang="en-US" sz="2200" dirty="0"/>
                    </a:p>
                  </a:txBody>
                  <a:tcPr/>
                </a:tc>
              </a:tr>
            </a:tbl>
          </a:graphicData>
        </a:graphic>
      </p:graphicFrame>
      <p:sp>
        <p:nvSpPr>
          <p:cNvPr id="5" name="TextBox 4"/>
          <p:cNvSpPr txBox="1"/>
          <p:nvPr/>
        </p:nvSpPr>
        <p:spPr>
          <a:xfrm>
            <a:off x="618233" y="6112284"/>
            <a:ext cx="5931695" cy="369332"/>
          </a:xfrm>
          <a:prstGeom prst="rect">
            <a:avLst/>
          </a:prstGeom>
          <a:noFill/>
        </p:spPr>
        <p:txBody>
          <a:bodyPr wrap="square">
            <a:spAutoFit/>
          </a:bodyPr>
          <a:lstStyle/>
          <a:p>
            <a:pPr>
              <a:defRPr/>
            </a:pPr>
            <a:r>
              <a:rPr lang="en-US" sz="1800" dirty="0">
                <a:solidFill>
                  <a:schemeClr val="accent1"/>
                </a:solidFill>
                <a:latin typeface="+mj-lt"/>
              </a:rPr>
              <a:t>Source: British </a:t>
            </a:r>
            <a:r>
              <a:rPr lang="en-US" sz="1800" dirty="0" err="1">
                <a:solidFill>
                  <a:schemeClr val="accent1"/>
                </a:solidFill>
                <a:latin typeface="+mj-lt"/>
              </a:rPr>
              <a:t>Labour</a:t>
            </a:r>
            <a:r>
              <a:rPr lang="en-US" sz="1800" dirty="0">
                <a:solidFill>
                  <a:schemeClr val="accent1"/>
                </a:solidFill>
                <a:latin typeface="+mj-lt"/>
              </a:rPr>
              <a:t> Force Survey, October-December 2010</a:t>
            </a:r>
          </a:p>
        </p:txBody>
      </p:sp>
    </p:spTree>
    <p:extLst>
      <p:ext uri="{BB962C8B-B14F-4D97-AF65-F5344CB8AC3E}">
        <p14:creationId xmlns:p14="http://schemas.microsoft.com/office/powerpoint/2010/main" val="6419831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ctrTitle"/>
          </p:nvPr>
        </p:nvSpPr>
        <p:spPr/>
        <p:txBody>
          <a:bodyPr/>
          <a:lstStyle/>
          <a:p>
            <a:r>
              <a:rPr lang="en-US" smtClean="0"/>
              <a:t>Strategies and practical techniques for classroom formative assessment</a:t>
            </a:r>
            <a:endParaRPr lang="en-GB"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0557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GB" dirty="0" smtClean="0"/>
              <a:t>Sharing learning intentions</a:t>
            </a:r>
            <a:endParaRPr lang="en-GB" dirty="0"/>
          </a:p>
        </p:txBody>
      </p:sp>
      <p:sp>
        <p:nvSpPr>
          <p:cNvPr id="1022979" name="Rectangle 3"/>
          <p:cNvSpPr>
            <a:spLocks noGrp="1" noChangeArrowheads="1"/>
          </p:cNvSpPr>
          <p:nvPr>
            <p:ph sz="quarter" idx="4294967295"/>
          </p:nvPr>
        </p:nvSpPr>
        <p:spPr>
          <a:xfrm>
            <a:off x="577529" y="1450813"/>
            <a:ext cx="8323262" cy="5272087"/>
          </a:xfrm>
        </p:spPr>
        <p:txBody>
          <a:bodyPr>
            <a:normAutofit lnSpcReduction="10000"/>
          </a:bodyPr>
          <a:lstStyle/>
          <a:p>
            <a:pPr>
              <a:lnSpc>
                <a:spcPct val="110000"/>
              </a:lnSpc>
            </a:pPr>
            <a:r>
              <a:rPr lang="en-GB" sz="2800" dirty="0" smtClean="0">
                <a:latin typeface="+mj-lt"/>
              </a:rPr>
              <a:t>Explain learning intentions at start of lesson/unit:</a:t>
            </a:r>
          </a:p>
          <a:p>
            <a:pPr lvl="1">
              <a:lnSpc>
                <a:spcPct val="110000"/>
              </a:lnSpc>
            </a:pPr>
            <a:r>
              <a:rPr lang="en-GB" dirty="0" smtClean="0">
                <a:latin typeface="+mj-lt"/>
              </a:rPr>
              <a:t>Learning intentions</a:t>
            </a:r>
          </a:p>
          <a:p>
            <a:pPr lvl="1">
              <a:lnSpc>
                <a:spcPct val="110000"/>
              </a:lnSpc>
            </a:pPr>
            <a:r>
              <a:rPr lang="en-GB" dirty="0" smtClean="0">
                <a:latin typeface="+mj-lt"/>
              </a:rPr>
              <a:t>Success criteria</a:t>
            </a:r>
          </a:p>
          <a:p>
            <a:pPr>
              <a:lnSpc>
                <a:spcPct val="110000"/>
              </a:lnSpc>
            </a:pPr>
            <a:r>
              <a:rPr lang="en-GB" sz="2800" dirty="0" smtClean="0">
                <a:latin typeface="+mj-lt"/>
              </a:rPr>
              <a:t>Consider providing learning intentions</a:t>
            </a:r>
            <a:r>
              <a:rPr lang="en-GB" sz="2800" dirty="0">
                <a:latin typeface="+mj-lt"/>
              </a:rPr>
              <a:t> </a:t>
            </a:r>
            <a:r>
              <a:rPr lang="en-GB" sz="2800" dirty="0" smtClean="0">
                <a:latin typeface="+mj-lt"/>
              </a:rPr>
              <a:t>and success criteria in students</a:t>
            </a:r>
            <a:r>
              <a:rPr lang="ja-JP" altLang="en-GB" sz="2800" dirty="0" smtClean="0">
                <a:latin typeface="+mj-lt"/>
              </a:rPr>
              <a:t>’</a:t>
            </a:r>
            <a:r>
              <a:rPr lang="en-GB" altLang="ja-JP" sz="2800" dirty="0" smtClean="0">
                <a:latin typeface="+mj-lt"/>
              </a:rPr>
              <a:t> language.</a:t>
            </a:r>
          </a:p>
          <a:p>
            <a:pPr>
              <a:lnSpc>
                <a:spcPct val="110000"/>
              </a:lnSpc>
            </a:pPr>
            <a:r>
              <a:rPr lang="en-GB" sz="2800" dirty="0" smtClean="0">
                <a:latin typeface="+mj-lt"/>
              </a:rPr>
              <a:t>Use posters of key words to talk about learning:</a:t>
            </a:r>
          </a:p>
          <a:p>
            <a:pPr lvl="1">
              <a:lnSpc>
                <a:spcPct val="110000"/>
              </a:lnSpc>
            </a:pPr>
            <a:r>
              <a:rPr lang="en-GB" dirty="0">
                <a:latin typeface="+mj-lt"/>
              </a:rPr>
              <a:t>e</a:t>
            </a:r>
            <a:r>
              <a:rPr lang="en-GB" dirty="0" smtClean="0">
                <a:latin typeface="+mj-lt"/>
              </a:rPr>
              <a:t>.g., describe, explain, evaluate</a:t>
            </a:r>
          </a:p>
          <a:p>
            <a:pPr>
              <a:lnSpc>
                <a:spcPct val="110000"/>
              </a:lnSpc>
            </a:pPr>
            <a:r>
              <a:rPr lang="en-GB" sz="2800" dirty="0" smtClean="0">
                <a:latin typeface="+mj-lt"/>
              </a:rPr>
              <a:t>Use planning</a:t>
            </a:r>
            <a:r>
              <a:rPr lang="en-GB" sz="2800" dirty="0">
                <a:latin typeface="+mj-lt"/>
              </a:rPr>
              <a:t> </a:t>
            </a:r>
            <a:r>
              <a:rPr lang="en-GB" sz="2800" dirty="0" smtClean="0">
                <a:latin typeface="+mj-lt"/>
              </a:rPr>
              <a:t>and writing frames, judiciously</a:t>
            </a:r>
          </a:p>
          <a:p>
            <a:pPr>
              <a:lnSpc>
                <a:spcPct val="110000"/>
              </a:lnSpc>
            </a:pPr>
            <a:r>
              <a:rPr lang="en-GB" sz="2800" dirty="0" smtClean="0">
                <a:latin typeface="+mj-lt"/>
              </a:rPr>
              <a:t>Use annotated examples of different levels to </a:t>
            </a:r>
            <a:r>
              <a:rPr lang="en-US" sz="2800" dirty="0" smtClean="0">
                <a:latin typeface="+mj-lt"/>
              </a:rPr>
              <a:t>“</a:t>
            </a:r>
            <a:r>
              <a:rPr lang="en-GB" altLang="ja-JP" sz="2800" dirty="0" smtClean="0">
                <a:latin typeface="+mj-lt"/>
              </a:rPr>
              <a:t>flesh out</a:t>
            </a:r>
            <a:r>
              <a:rPr lang="en-US" altLang="ja-JP" sz="2800" dirty="0" smtClean="0">
                <a:latin typeface="+mj-lt"/>
              </a:rPr>
              <a:t>”</a:t>
            </a:r>
            <a:r>
              <a:rPr lang="en-GB" altLang="ja-JP" sz="2800" dirty="0" smtClean="0">
                <a:latin typeface="+mj-lt"/>
              </a:rPr>
              <a:t> mark schemes (e.g., lab reports)</a:t>
            </a:r>
          </a:p>
          <a:p>
            <a:pPr>
              <a:lnSpc>
                <a:spcPct val="110000"/>
              </a:lnSpc>
            </a:pPr>
            <a:r>
              <a:rPr lang="en-GB" sz="2800" dirty="0" smtClean="0">
                <a:latin typeface="+mj-lt"/>
              </a:rPr>
              <a:t>Provide opportunities for students to design their own tests</a:t>
            </a:r>
            <a:endParaRPr lang="en-GB" sz="2800" dirty="0">
              <a:latin typeface="+mj-lt"/>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51</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2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29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2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2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29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29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297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22979">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229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GB" dirty="0" smtClean="0">
                <a:latin typeface="Calibri" charset="0"/>
                <a:ea typeface="ＭＳ Ｐゴシック" charset="0"/>
                <a:cs typeface="ＭＳ Ｐゴシック" charset="0"/>
              </a:rPr>
              <a:t>Finding out where learners are…</a:t>
            </a:r>
            <a:endParaRPr lang="en-GB" dirty="0">
              <a:latin typeface="Calibri" charset="0"/>
              <a:ea typeface="ＭＳ Ｐゴシック" charset="0"/>
              <a:cs typeface="ＭＳ Ｐゴシック" charset="0"/>
            </a:endParaRPr>
          </a:p>
        </p:txBody>
      </p:sp>
      <p:sp>
        <p:nvSpPr>
          <p:cNvPr id="942083" name="Rectangle 3"/>
          <p:cNvSpPr>
            <a:spLocks noGrp="1" noChangeArrowheads="1"/>
          </p:cNvSpPr>
          <p:nvPr>
            <p:ph idx="1"/>
          </p:nvPr>
        </p:nvSpPr>
        <p:spPr>
          <a:xfrm>
            <a:off x="595939" y="1416373"/>
            <a:ext cx="8153400" cy="5257800"/>
          </a:xfrm>
        </p:spPr>
        <p:txBody>
          <a:bodyPr>
            <a:normAutofit/>
          </a:bodyPr>
          <a:lstStyle/>
          <a:p>
            <a:pPr eaLnBrk="1" hangingPunct="1"/>
            <a:r>
              <a:rPr lang="en-GB" sz="2400" dirty="0">
                <a:latin typeface="Calibri" charset="0"/>
                <a:ea typeface="ＭＳ Ｐゴシック" charset="0"/>
                <a:cs typeface="ＭＳ Ｐゴシック" charset="0"/>
              </a:rPr>
              <a:t>Key idea: questioning should</a:t>
            </a:r>
          </a:p>
          <a:p>
            <a:pPr lvl="1" eaLnBrk="1" hangingPunct="1"/>
            <a:r>
              <a:rPr lang="en-GB" sz="2400" dirty="0">
                <a:latin typeface="Calibri" charset="0"/>
                <a:ea typeface="ＭＳ Ｐゴシック" charset="0"/>
              </a:rPr>
              <a:t>cause thinking</a:t>
            </a:r>
          </a:p>
          <a:p>
            <a:pPr lvl="1" eaLnBrk="1" hangingPunct="1"/>
            <a:r>
              <a:rPr lang="en-GB" sz="2400" dirty="0">
                <a:latin typeface="Calibri" charset="0"/>
                <a:ea typeface="ＭＳ Ｐゴシック" charset="0"/>
              </a:rPr>
              <a:t>provide data that informs teaching</a:t>
            </a:r>
          </a:p>
          <a:p>
            <a:pPr eaLnBrk="1" hangingPunct="1"/>
            <a:r>
              <a:rPr lang="en-GB" sz="2400" dirty="0">
                <a:latin typeface="Calibri" charset="0"/>
                <a:ea typeface="ＭＳ Ｐゴシック" charset="0"/>
                <a:cs typeface="ＭＳ Ｐゴシック" charset="0"/>
              </a:rPr>
              <a:t>Improving teacher questioning</a:t>
            </a:r>
          </a:p>
          <a:p>
            <a:pPr lvl="1" eaLnBrk="1" hangingPunct="1"/>
            <a:r>
              <a:rPr lang="en-GB" sz="2400" dirty="0">
                <a:latin typeface="Calibri" charset="0"/>
                <a:ea typeface="ＭＳ Ｐゴシック" charset="0"/>
              </a:rPr>
              <a:t>generating questions with colleagues </a:t>
            </a:r>
          </a:p>
          <a:p>
            <a:pPr lvl="1" eaLnBrk="1" hangingPunct="1"/>
            <a:r>
              <a:rPr lang="en-GB" sz="2400" dirty="0">
                <a:latin typeface="Calibri" charset="0"/>
                <a:ea typeface="ＭＳ Ｐゴシック" charset="0"/>
              </a:rPr>
              <a:t>closed v open</a:t>
            </a:r>
          </a:p>
          <a:p>
            <a:pPr lvl="1" eaLnBrk="1" hangingPunct="1"/>
            <a:r>
              <a:rPr lang="en-GB" sz="2400" dirty="0">
                <a:latin typeface="Calibri" charset="0"/>
                <a:ea typeface="ＭＳ Ｐゴシック" charset="0"/>
              </a:rPr>
              <a:t>low-order v high-order</a:t>
            </a:r>
          </a:p>
          <a:p>
            <a:pPr lvl="1" eaLnBrk="1" hangingPunct="1"/>
            <a:r>
              <a:rPr lang="en-GB" sz="2400" dirty="0">
                <a:latin typeface="Calibri" charset="0"/>
                <a:ea typeface="ＭＳ Ｐゴシック" charset="0"/>
              </a:rPr>
              <a:t>appropriate wait-time</a:t>
            </a:r>
          </a:p>
          <a:p>
            <a:pPr eaLnBrk="1" hangingPunct="1"/>
            <a:r>
              <a:rPr lang="en-GB" sz="2400" dirty="0">
                <a:latin typeface="Calibri" charset="0"/>
                <a:ea typeface="ＭＳ Ｐゴシック" charset="0"/>
                <a:cs typeface="ＭＳ Ｐゴシック" charset="0"/>
              </a:rPr>
              <a:t>Getting away from I-R-E</a:t>
            </a:r>
          </a:p>
          <a:p>
            <a:pPr lvl="1" eaLnBrk="1" hangingPunct="1"/>
            <a:r>
              <a:rPr lang="en-GB" sz="2400" dirty="0">
                <a:latin typeface="Calibri" charset="0"/>
                <a:ea typeface="ＭＳ Ｐゴシック" charset="0"/>
              </a:rPr>
              <a:t>basketball rather than serial table-tennis</a:t>
            </a:r>
          </a:p>
          <a:p>
            <a:pPr lvl="1" eaLnBrk="1" hangingPunct="1"/>
            <a:r>
              <a:rPr lang="ja-JP" altLang="en-GB" sz="2400" dirty="0" smtClean="0">
                <a:latin typeface="Calibri" charset="0"/>
                <a:ea typeface="ＭＳ Ｐゴシック" charset="0"/>
              </a:rPr>
              <a:t>‘</a:t>
            </a:r>
            <a:r>
              <a:rPr lang="en-GB" altLang="ja-JP" sz="2400" dirty="0">
                <a:latin typeface="Calibri" charset="0"/>
                <a:ea typeface="ＭＳ Ｐゴシック" charset="0"/>
              </a:rPr>
              <a:t>n</a:t>
            </a:r>
            <a:r>
              <a:rPr lang="en-GB" altLang="ja-JP" sz="2400" dirty="0" smtClean="0">
                <a:latin typeface="Calibri" charset="0"/>
                <a:ea typeface="ＭＳ Ｐゴシック" charset="0"/>
              </a:rPr>
              <a:t>o </a:t>
            </a:r>
            <a:r>
              <a:rPr lang="en-GB" altLang="ja-JP" sz="2400" dirty="0">
                <a:latin typeface="Calibri" charset="0"/>
                <a:ea typeface="ＭＳ Ｐゴシック" charset="0"/>
              </a:rPr>
              <a:t>hands up</a:t>
            </a:r>
            <a:r>
              <a:rPr lang="ja-JP" altLang="en-GB" sz="2400" dirty="0">
                <a:latin typeface="Calibri" charset="0"/>
                <a:ea typeface="ＭＳ Ｐゴシック" charset="0"/>
              </a:rPr>
              <a:t>’</a:t>
            </a:r>
            <a:r>
              <a:rPr lang="en-GB" altLang="ja-JP" sz="2400" dirty="0">
                <a:latin typeface="Calibri" charset="0"/>
                <a:ea typeface="ＭＳ Ｐゴシック" charset="0"/>
              </a:rPr>
              <a:t> (except to ask a question)</a:t>
            </a:r>
          </a:p>
          <a:p>
            <a:pPr lvl="1" eaLnBrk="1" hangingPunct="1"/>
            <a:r>
              <a:rPr lang="ja-JP" altLang="en-GB" sz="2400" dirty="0" smtClean="0">
                <a:latin typeface="Calibri" charset="0"/>
                <a:ea typeface="ＭＳ Ｐゴシック" charset="0"/>
              </a:rPr>
              <a:t>‘</a:t>
            </a:r>
            <a:r>
              <a:rPr lang="en-GB" altLang="ja-JP" sz="2400" dirty="0">
                <a:latin typeface="Calibri" charset="0"/>
                <a:ea typeface="ＭＳ Ｐゴシック" charset="0"/>
              </a:rPr>
              <a:t>h</a:t>
            </a:r>
            <a:r>
              <a:rPr lang="en-GB" altLang="ja-JP" sz="2400" dirty="0" smtClean="0">
                <a:latin typeface="Calibri" charset="0"/>
                <a:ea typeface="ＭＳ Ｐゴシック" charset="0"/>
              </a:rPr>
              <a:t>ot </a:t>
            </a:r>
            <a:r>
              <a:rPr lang="en-GB" altLang="ja-JP" sz="2400" dirty="0">
                <a:latin typeface="Calibri" charset="0"/>
                <a:ea typeface="ＭＳ Ｐゴシック" charset="0"/>
              </a:rPr>
              <a:t>s</a:t>
            </a:r>
            <a:r>
              <a:rPr lang="en-GB" altLang="ja-JP" sz="2400" dirty="0" smtClean="0">
                <a:latin typeface="Calibri" charset="0"/>
                <a:ea typeface="ＭＳ Ｐゴシック" charset="0"/>
              </a:rPr>
              <a:t>eat</a:t>
            </a:r>
            <a:r>
              <a:rPr lang="ja-JP" altLang="en-GB" sz="2400" dirty="0">
                <a:latin typeface="Calibri" charset="0"/>
                <a:ea typeface="ＭＳ Ｐゴシック" charset="0"/>
              </a:rPr>
              <a:t>’</a:t>
            </a:r>
            <a:r>
              <a:rPr lang="en-GB" altLang="ja-JP" sz="2400" dirty="0">
                <a:latin typeface="Calibri" charset="0"/>
                <a:ea typeface="ＭＳ Ｐゴシック" charset="0"/>
              </a:rPr>
              <a:t> questioning</a:t>
            </a:r>
          </a:p>
          <a:p>
            <a:pPr eaLnBrk="1" hangingPunct="1"/>
            <a:r>
              <a:rPr lang="en-GB" sz="2400" dirty="0">
                <a:latin typeface="Calibri" charset="0"/>
                <a:ea typeface="ＭＳ Ｐゴシック" charset="0"/>
                <a:cs typeface="ＭＳ Ｐゴシック" charset="0"/>
              </a:rPr>
              <a:t>All-student response systems</a:t>
            </a:r>
          </a:p>
          <a:p>
            <a:pPr lvl="1" eaLnBrk="1" hangingPunct="1"/>
            <a:r>
              <a:rPr lang="en-GB" sz="2400" dirty="0">
                <a:latin typeface="Calibri" charset="0"/>
                <a:ea typeface="ＭＳ Ｐゴシック" charset="0"/>
              </a:rPr>
              <a:t>c</a:t>
            </a:r>
            <a:r>
              <a:rPr lang="en-GB" sz="2400" dirty="0" smtClean="0">
                <a:latin typeface="Calibri" charset="0"/>
                <a:ea typeface="ＭＳ Ｐゴシック" charset="0"/>
              </a:rPr>
              <a:t>lass poll, </a:t>
            </a:r>
            <a:r>
              <a:rPr lang="en-GB" sz="2400" dirty="0">
                <a:latin typeface="Calibri" charset="0"/>
                <a:ea typeface="ＭＳ Ｐゴシック" charset="0"/>
              </a:rPr>
              <a:t>ABCD cards, </a:t>
            </a:r>
            <a:r>
              <a:rPr lang="en-GB" sz="2400" dirty="0" smtClean="0">
                <a:latin typeface="Calibri" charset="0"/>
                <a:ea typeface="ＭＳ Ｐゴシック" charset="0"/>
              </a:rPr>
              <a:t>mini </a:t>
            </a:r>
            <a:r>
              <a:rPr lang="en-GB" sz="2400" dirty="0">
                <a:latin typeface="Calibri" charset="0"/>
                <a:ea typeface="ＭＳ Ｐゴシック" charset="0"/>
              </a:rPr>
              <a:t>white-boards, </a:t>
            </a:r>
            <a:r>
              <a:rPr lang="en-GB" sz="2400" dirty="0" smtClean="0">
                <a:latin typeface="Calibri" charset="0"/>
                <a:ea typeface="ＭＳ Ｐゴシック" charset="0"/>
              </a:rPr>
              <a:t>exit passes</a:t>
            </a:r>
            <a:endParaRPr lang="en-GB" sz="2400" dirty="0">
              <a:latin typeface="Calibri" charset="0"/>
              <a:ea typeface="ＭＳ Ｐゴシック" charset="0"/>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52</a:t>
            </a:fld>
            <a:endParaRPr lang="en-GB" dirty="0"/>
          </a:p>
        </p:txBody>
      </p:sp>
    </p:spTree>
    <p:extLst>
      <p:ext uri="{BB962C8B-B14F-4D97-AF65-F5344CB8AC3E}">
        <p14:creationId xmlns:p14="http://schemas.microsoft.com/office/powerpoint/2010/main" val="16137826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42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420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42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420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420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420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420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420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420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942083">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94208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9420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normAutofit/>
          </a:bodyPr>
          <a:lstStyle/>
          <a:p>
            <a:r>
              <a:rPr lang="en-GB" dirty="0" smtClean="0"/>
              <a:t>Providing feedback that moves learning on</a:t>
            </a:r>
            <a:endParaRPr lang="en-GB" dirty="0"/>
          </a:p>
        </p:txBody>
      </p:sp>
      <p:sp>
        <p:nvSpPr>
          <p:cNvPr id="1014787" name="Rectangle 3"/>
          <p:cNvSpPr>
            <a:spLocks noGrp="1" noChangeArrowheads="1"/>
          </p:cNvSpPr>
          <p:nvPr>
            <p:ph sz="quarter" idx="1"/>
          </p:nvPr>
        </p:nvSpPr>
        <p:spPr/>
        <p:txBody>
          <a:bodyPr>
            <a:normAutofit/>
          </a:bodyPr>
          <a:lstStyle/>
          <a:p>
            <a:r>
              <a:rPr lang="en-GB" dirty="0" smtClean="0"/>
              <a:t>Key idea: feedback should:</a:t>
            </a:r>
          </a:p>
          <a:p>
            <a:pPr lvl="1"/>
            <a:r>
              <a:rPr lang="en-GB" dirty="0" smtClean="0"/>
              <a:t>Cause thinking</a:t>
            </a:r>
          </a:p>
          <a:p>
            <a:pPr lvl="1"/>
            <a:r>
              <a:rPr lang="en-GB" dirty="0" smtClean="0"/>
              <a:t>Provide guidance on how to improve</a:t>
            </a:r>
          </a:p>
          <a:p>
            <a:r>
              <a:rPr lang="en-GB" dirty="0" smtClean="0"/>
              <a:t>Comment-only marking</a:t>
            </a:r>
          </a:p>
          <a:p>
            <a:r>
              <a:rPr lang="en-GB" dirty="0" smtClean="0"/>
              <a:t>Focused marking</a:t>
            </a:r>
          </a:p>
          <a:p>
            <a:r>
              <a:rPr lang="en-GB" dirty="0" smtClean="0"/>
              <a:t>Explicit reference to mark schemes/scoring guides</a:t>
            </a:r>
          </a:p>
          <a:p>
            <a:r>
              <a:rPr lang="en-GB" dirty="0" smtClean="0"/>
              <a:t>Suggestions on how to improve:</a:t>
            </a:r>
          </a:p>
          <a:p>
            <a:pPr lvl="1"/>
            <a:r>
              <a:rPr lang="en-GB" dirty="0" smtClean="0"/>
              <a:t>Not giving complete solutions</a:t>
            </a:r>
          </a:p>
          <a:p>
            <a:r>
              <a:rPr lang="en-GB" dirty="0" smtClean="0"/>
              <a:t>Re-timing assessment:</a:t>
            </a:r>
          </a:p>
          <a:p>
            <a:pPr lvl="1"/>
            <a:r>
              <a:rPr lang="en-GB" dirty="0"/>
              <a:t>e</a:t>
            </a:r>
            <a:r>
              <a:rPr lang="en-GB" dirty="0" smtClean="0"/>
              <a:t>.g., three-quarters-of-the-way-through-a-unit test</a:t>
            </a:r>
            <a:endParaRPr lang="en-GB"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53</a:t>
            </a:fld>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14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147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47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147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147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1478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1478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1478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014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normAutofit/>
          </a:bodyPr>
          <a:lstStyle/>
          <a:p>
            <a:r>
              <a:rPr lang="en-GB" dirty="0"/>
              <a:t>S</a:t>
            </a:r>
            <a:r>
              <a:rPr lang="en-GB" dirty="0" smtClean="0"/>
              <a:t>tudents as learning resources</a:t>
            </a:r>
            <a:endParaRPr lang="en-GB" dirty="0"/>
          </a:p>
        </p:txBody>
      </p:sp>
      <p:sp>
        <p:nvSpPr>
          <p:cNvPr id="1029123" name="Rectangle 3"/>
          <p:cNvSpPr>
            <a:spLocks noGrp="1" noChangeArrowheads="1"/>
          </p:cNvSpPr>
          <p:nvPr>
            <p:ph sz="quarter" idx="1"/>
          </p:nvPr>
        </p:nvSpPr>
        <p:spPr/>
        <p:txBody>
          <a:bodyPr/>
          <a:lstStyle/>
          <a:p>
            <a:r>
              <a:rPr lang="en-GB" dirty="0" smtClean="0"/>
              <a:t>Students assessing their peers</a:t>
            </a:r>
            <a:r>
              <a:rPr lang="ja-JP" altLang="en-GB" dirty="0" smtClean="0"/>
              <a:t>’</a:t>
            </a:r>
            <a:r>
              <a:rPr lang="en-GB" altLang="ja-JP" dirty="0" smtClean="0"/>
              <a:t> work:</a:t>
            </a:r>
          </a:p>
          <a:p>
            <a:pPr lvl="1"/>
            <a:r>
              <a:rPr lang="en-GB" dirty="0" smtClean="0"/>
              <a:t>“Pre-flight checklist”</a:t>
            </a:r>
          </a:p>
          <a:p>
            <a:pPr lvl="1"/>
            <a:r>
              <a:rPr lang="ja-JP" altLang="en-GB" dirty="0" smtClean="0"/>
              <a:t>“</a:t>
            </a:r>
            <a:r>
              <a:rPr lang="en-GB" altLang="ja-JP" dirty="0" smtClean="0"/>
              <a:t>Two stars and a wish</a:t>
            </a:r>
            <a:r>
              <a:rPr lang="ja-JP" altLang="en-GB" dirty="0" smtClean="0"/>
              <a:t>”</a:t>
            </a:r>
            <a:endParaRPr lang="en-US" altLang="ja-JP" dirty="0" smtClean="0"/>
          </a:p>
          <a:p>
            <a:pPr lvl="1"/>
            <a:r>
              <a:rPr lang="en-US" altLang="ja-JP" dirty="0" smtClean="0"/>
              <a:t>“Choose-swap-choose”</a:t>
            </a:r>
          </a:p>
          <a:p>
            <a:pPr lvl="1"/>
            <a:r>
              <a:rPr lang="en-US" altLang="ja-JP" dirty="0" smtClean="0"/>
              <a:t>“Daily sign-in”</a:t>
            </a:r>
            <a:endParaRPr lang="en-GB" altLang="ja-JP" dirty="0" smtClean="0"/>
          </a:p>
          <a:p>
            <a:r>
              <a:rPr lang="en-GB" dirty="0" smtClean="0"/>
              <a:t>Training students to pose questions/identifying group weaknesses</a:t>
            </a:r>
          </a:p>
          <a:p>
            <a:r>
              <a:rPr lang="en-GB" dirty="0" smtClean="0"/>
              <a:t>End-of-lesson students</a:t>
            </a:r>
            <a:r>
              <a:rPr lang="ja-JP" altLang="en-GB" dirty="0" smtClean="0"/>
              <a:t>’</a:t>
            </a:r>
            <a:r>
              <a:rPr lang="en-GB" altLang="ja-JP" dirty="0" smtClean="0"/>
              <a:t> review</a:t>
            </a:r>
            <a:endParaRPr lang="en-GB"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54</a:t>
            </a:fld>
            <a:endParaRPr lang="en-GB" dirty="0"/>
          </a:p>
        </p:txBody>
      </p:sp>
    </p:spTree>
    <p:extLst>
      <p:ext uri="{BB962C8B-B14F-4D97-AF65-F5344CB8AC3E}">
        <p14:creationId xmlns:p14="http://schemas.microsoft.com/office/powerpoint/2010/main" val="39281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9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9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9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91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91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9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GB" dirty="0"/>
              <a:t>S</a:t>
            </a:r>
            <a:r>
              <a:rPr lang="en-GB" dirty="0" smtClean="0"/>
              <a:t>tudents owning their own learning</a:t>
            </a:r>
            <a:endParaRPr lang="en-GB" dirty="0"/>
          </a:p>
        </p:txBody>
      </p:sp>
      <p:sp>
        <p:nvSpPr>
          <p:cNvPr id="1029123" name="Rectangle 3"/>
          <p:cNvSpPr>
            <a:spLocks noGrp="1" noChangeArrowheads="1"/>
          </p:cNvSpPr>
          <p:nvPr>
            <p:ph sz="quarter" idx="1"/>
          </p:nvPr>
        </p:nvSpPr>
        <p:spPr/>
        <p:txBody>
          <a:bodyPr/>
          <a:lstStyle/>
          <a:p>
            <a:r>
              <a:rPr lang="en-GB" dirty="0" smtClean="0"/>
              <a:t>Students assessing their own</a:t>
            </a:r>
            <a:r>
              <a:rPr lang="en-GB" altLang="ja-JP" dirty="0" smtClean="0"/>
              <a:t> work: </a:t>
            </a:r>
          </a:p>
          <a:p>
            <a:pPr lvl="1"/>
            <a:r>
              <a:rPr lang="en-GB" dirty="0" smtClean="0"/>
              <a:t>With mark schemes or scoring guides</a:t>
            </a:r>
          </a:p>
          <a:p>
            <a:pPr lvl="1"/>
            <a:r>
              <a:rPr lang="en-GB" dirty="0" smtClean="0"/>
              <a:t>With exemplars</a:t>
            </a:r>
          </a:p>
          <a:p>
            <a:r>
              <a:rPr lang="en-GB" dirty="0" smtClean="0"/>
              <a:t>Self-assessment of understanding:</a:t>
            </a:r>
          </a:p>
          <a:p>
            <a:pPr lvl="1"/>
            <a:r>
              <a:rPr lang="en-GB" dirty="0" smtClean="0"/>
              <a:t>Traffic lights</a:t>
            </a:r>
          </a:p>
          <a:p>
            <a:pPr lvl="1"/>
            <a:r>
              <a:rPr lang="en-GB" dirty="0" smtClean="0"/>
              <a:t>Red/green discs</a:t>
            </a:r>
          </a:p>
          <a:p>
            <a:pPr lvl="1"/>
            <a:r>
              <a:rPr lang="en-GB" dirty="0" smtClean="0"/>
              <a:t>Coloured cups</a:t>
            </a:r>
          </a:p>
          <a:p>
            <a:pPr lvl="1"/>
            <a:r>
              <a:rPr lang="en-GB" dirty="0" smtClean="0"/>
              <a:t>Learning portfolio</a:t>
            </a:r>
          </a:p>
          <a:p>
            <a:pPr lvl="1"/>
            <a:r>
              <a:rPr lang="en-GB" dirty="0" smtClean="0"/>
              <a:t>+/—/interesting</a:t>
            </a:r>
          </a:p>
          <a:p>
            <a:pPr lvl="1"/>
            <a:endParaRPr lang="en-GB" dirty="0" smtClean="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55</a:t>
            </a:fld>
            <a:endParaRPr lang="en-GB" dirty="0"/>
          </a:p>
        </p:txBody>
      </p:sp>
    </p:spTree>
    <p:extLst>
      <p:ext uri="{BB962C8B-B14F-4D97-AF65-F5344CB8AC3E}">
        <p14:creationId xmlns:p14="http://schemas.microsoft.com/office/powerpoint/2010/main" val="3328126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9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9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9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9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9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91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91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9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Technique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89607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ctrTitle"/>
          </p:nvPr>
        </p:nvSpPr>
        <p:spPr>
          <a:xfrm>
            <a:off x="904570" y="2344278"/>
            <a:ext cx="7826188" cy="1828800"/>
          </a:xfrm>
        </p:spPr>
        <p:txBody>
          <a:bodyPr>
            <a:normAutofit/>
          </a:bodyPr>
          <a:lstStyle/>
          <a:p>
            <a:r>
              <a:rPr lang="en-US" sz="5000" cap="none" dirty="0" smtClean="0"/>
              <a:t>So much for the easy bit</a:t>
            </a:r>
            <a:r>
              <a:rPr lang="en-US" sz="5000" dirty="0" smtClean="0"/>
              <a:t/>
            </a:r>
            <a:br>
              <a:rPr lang="en-US" sz="5000" dirty="0" smtClean="0"/>
            </a:br>
            <a:endParaRPr lang="en-GB" sz="5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r>
              <a:rPr lang="en-GB" dirty="0" smtClean="0"/>
              <a:t>The knowing-doing gap (</a:t>
            </a:r>
            <a:r>
              <a:rPr lang="en-US" dirty="0" err="1" smtClean="0"/>
              <a:t>Pfeffer</a:t>
            </a:r>
            <a:r>
              <a:rPr lang="en-US" dirty="0" smtClean="0"/>
              <a:t> 2000)</a:t>
            </a:r>
            <a:endParaRPr lang="en-GB"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080458176"/>
              </p:ext>
            </p:extLst>
          </p:nvPr>
        </p:nvGraphicFramePr>
        <p:xfrm>
          <a:off x="584200" y="1555912"/>
          <a:ext cx="8204200" cy="5017927"/>
        </p:xfrm>
        <a:graphic>
          <a:graphicData uri="http://schemas.openxmlformats.org/drawingml/2006/table">
            <a:tbl>
              <a:tblPr firstRow="1" bandRow="1">
                <a:tableStyleId>{5C22544A-7EE6-4342-B048-85BDC9FD1C3A}</a:tableStyleId>
              </a:tblPr>
              <a:tblGrid>
                <a:gridCol w="5108155"/>
                <a:gridCol w="1671761"/>
                <a:gridCol w="1424284"/>
              </a:tblGrid>
              <a:tr h="625405">
                <a:tc>
                  <a:txBody>
                    <a:bodyPr/>
                    <a:lstStyle/>
                    <a:p>
                      <a:r>
                        <a:rPr lang="en-US" sz="1800" dirty="0" smtClean="0"/>
                        <a:t>Statement</a:t>
                      </a:r>
                      <a:endParaRPr lang="en-US" sz="1800" dirty="0"/>
                    </a:p>
                  </a:txBody>
                  <a:tcPr marT="45726" marB="45726" anchor="ctr">
                    <a:solidFill>
                      <a:srgbClr val="525A93"/>
                    </a:solidFill>
                  </a:tcPr>
                </a:tc>
                <a:tc>
                  <a:txBody>
                    <a:bodyPr/>
                    <a:lstStyle/>
                    <a:p>
                      <a:pPr algn="ctr"/>
                      <a:r>
                        <a:rPr lang="en-US" sz="1800" dirty="0" smtClean="0"/>
                        <a:t>We know we</a:t>
                      </a:r>
                      <a:br>
                        <a:rPr lang="en-US" sz="1800" dirty="0" smtClean="0"/>
                      </a:br>
                      <a:r>
                        <a:rPr lang="en-US" sz="1800" dirty="0" smtClean="0"/>
                        <a:t>should do this</a:t>
                      </a:r>
                      <a:endParaRPr lang="en-US" sz="1800" dirty="0"/>
                    </a:p>
                  </a:txBody>
                  <a:tcPr marT="45726" marB="45726">
                    <a:solidFill>
                      <a:srgbClr val="525A93"/>
                    </a:solidFill>
                  </a:tcPr>
                </a:tc>
                <a:tc>
                  <a:txBody>
                    <a:bodyPr/>
                    <a:lstStyle/>
                    <a:p>
                      <a:pPr algn="ctr"/>
                      <a:r>
                        <a:rPr lang="en-US" sz="1800" dirty="0" smtClean="0"/>
                        <a:t>We are</a:t>
                      </a:r>
                      <a:br>
                        <a:rPr lang="en-US" sz="1800" dirty="0" smtClean="0"/>
                      </a:br>
                      <a:r>
                        <a:rPr lang="en-US" sz="1800" dirty="0" smtClean="0"/>
                        <a:t>doing this</a:t>
                      </a:r>
                      <a:endParaRPr lang="en-US" sz="1800" dirty="0"/>
                    </a:p>
                  </a:txBody>
                  <a:tcPr marT="45726" marB="45726">
                    <a:solidFill>
                      <a:srgbClr val="525A93"/>
                    </a:solidFill>
                  </a:tcPr>
                </a:tc>
              </a:tr>
              <a:tr h="625405">
                <a:tc>
                  <a:txBody>
                    <a:bodyPr/>
                    <a:lstStyle/>
                    <a:p>
                      <a:r>
                        <a:rPr lang="en-US" sz="2000" dirty="0" smtClean="0"/>
                        <a:t>Getting ideas from</a:t>
                      </a:r>
                      <a:r>
                        <a:rPr lang="en-US" sz="2000" baseline="0" dirty="0" smtClean="0"/>
                        <a:t> other units in the chain</a:t>
                      </a:r>
                      <a:endParaRPr lang="en-US" sz="2000" dirty="0"/>
                    </a:p>
                  </a:txBody>
                  <a:tcPr marT="45726" marB="45726" anchor="ctr"/>
                </a:tc>
                <a:tc>
                  <a:txBody>
                    <a:bodyPr/>
                    <a:lstStyle/>
                    <a:p>
                      <a:pPr algn="ctr"/>
                      <a:r>
                        <a:rPr lang="en-US" sz="2000" dirty="0" smtClean="0"/>
                        <a:t>4.9</a:t>
                      </a:r>
                      <a:endParaRPr lang="en-US" sz="2000" dirty="0"/>
                    </a:p>
                  </a:txBody>
                  <a:tcPr marT="45726" marB="45726" anchor="ctr"/>
                </a:tc>
                <a:tc>
                  <a:txBody>
                    <a:bodyPr/>
                    <a:lstStyle/>
                    <a:p>
                      <a:pPr algn="ctr"/>
                      <a:r>
                        <a:rPr lang="en-US" sz="2000" dirty="0" smtClean="0"/>
                        <a:t>4.0</a:t>
                      </a:r>
                    </a:p>
                  </a:txBody>
                  <a:tcPr marT="45726" marB="45726" anchor="ctr"/>
                </a:tc>
              </a:tr>
              <a:tr h="625405">
                <a:tc>
                  <a:txBody>
                    <a:bodyPr/>
                    <a:lstStyle/>
                    <a:p>
                      <a:r>
                        <a:rPr lang="en-US" sz="2000" dirty="0" smtClean="0"/>
                        <a:t>Instituting an active suggestions program</a:t>
                      </a:r>
                    </a:p>
                  </a:txBody>
                  <a:tcPr marT="45726" marB="45726" anchor="ctr"/>
                </a:tc>
                <a:tc>
                  <a:txBody>
                    <a:bodyPr/>
                    <a:lstStyle/>
                    <a:p>
                      <a:pPr algn="ctr"/>
                      <a:r>
                        <a:rPr lang="en-US" sz="2000" dirty="0" smtClean="0"/>
                        <a:t>4.8</a:t>
                      </a:r>
                      <a:endParaRPr lang="en-US" sz="2000" dirty="0"/>
                    </a:p>
                  </a:txBody>
                  <a:tcPr marT="45726" marB="45726" anchor="ctr"/>
                </a:tc>
                <a:tc>
                  <a:txBody>
                    <a:bodyPr/>
                    <a:lstStyle/>
                    <a:p>
                      <a:pPr algn="ctr"/>
                      <a:r>
                        <a:rPr lang="en-US" sz="2000" dirty="0" smtClean="0"/>
                        <a:t>3.9</a:t>
                      </a:r>
                      <a:endParaRPr lang="en-US" sz="2000" dirty="0"/>
                    </a:p>
                  </a:txBody>
                  <a:tcPr marT="45726" marB="45726" anchor="ctr"/>
                </a:tc>
              </a:tr>
              <a:tr h="625405">
                <a:tc>
                  <a:txBody>
                    <a:bodyPr/>
                    <a:lstStyle/>
                    <a:p>
                      <a:r>
                        <a:rPr lang="en-US" sz="2000" dirty="0" smtClean="0"/>
                        <a:t>D</a:t>
                      </a:r>
                      <a:r>
                        <a:rPr lang="en-US" sz="2000" baseline="0" dirty="0" smtClean="0"/>
                        <a:t>etailed assessment processes for new hires</a:t>
                      </a:r>
                      <a:endParaRPr lang="en-US" sz="2000" dirty="0"/>
                    </a:p>
                  </a:txBody>
                  <a:tcPr marT="45726" marB="45726" anchor="ctr"/>
                </a:tc>
                <a:tc>
                  <a:txBody>
                    <a:bodyPr/>
                    <a:lstStyle/>
                    <a:p>
                      <a:pPr algn="ctr"/>
                      <a:r>
                        <a:rPr lang="en-US" sz="2000" dirty="0" smtClean="0"/>
                        <a:t>5.0</a:t>
                      </a:r>
                      <a:endParaRPr lang="en-US" sz="2000" dirty="0"/>
                    </a:p>
                  </a:txBody>
                  <a:tcPr marT="45726" marB="45726" anchor="ctr"/>
                </a:tc>
                <a:tc>
                  <a:txBody>
                    <a:bodyPr/>
                    <a:lstStyle/>
                    <a:p>
                      <a:pPr algn="ctr"/>
                      <a:r>
                        <a:rPr lang="en-US" sz="2000" dirty="0" smtClean="0"/>
                        <a:t>4.2</a:t>
                      </a:r>
                      <a:endParaRPr lang="en-US" sz="2000" dirty="0"/>
                    </a:p>
                  </a:txBody>
                  <a:tcPr marT="45726" marB="45726" anchor="ctr"/>
                </a:tc>
              </a:tr>
              <a:tr h="625405">
                <a:tc>
                  <a:txBody>
                    <a:bodyPr/>
                    <a:lstStyle/>
                    <a:p>
                      <a:r>
                        <a:rPr lang="en-US" sz="2000" dirty="0" smtClean="0"/>
                        <a:t>Posting</a:t>
                      </a:r>
                      <a:r>
                        <a:rPr lang="en-US" sz="2000" baseline="0" dirty="0" smtClean="0"/>
                        <a:t> all jobs internally</a:t>
                      </a:r>
                    </a:p>
                  </a:txBody>
                  <a:tcPr marT="45726" marB="45726" anchor="ctr"/>
                </a:tc>
                <a:tc>
                  <a:txBody>
                    <a:bodyPr/>
                    <a:lstStyle/>
                    <a:p>
                      <a:pPr algn="ctr"/>
                      <a:r>
                        <a:rPr lang="en-US" sz="2000" dirty="0" smtClean="0"/>
                        <a:t>4.2</a:t>
                      </a:r>
                      <a:endParaRPr lang="en-US" sz="2000" dirty="0"/>
                    </a:p>
                  </a:txBody>
                  <a:tcPr marT="45726" marB="45726" anchor="ctr"/>
                </a:tc>
                <a:tc>
                  <a:txBody>
                    <a:bodyPr/>
                    <a:lstStyle/>
                    <a:p>
                      <a:pPr algn="ctr"/>
                      <a:r>
                        <a:rPr lang="en-US" sz="2000" dirty="0" smtClean="0"/>
                        <a:t>3.5</a:t>
                      </a:r>
                      <a:endParaRPr lang="en-US" sz="2000" dirty="0"/>
                    </a:p>
                  </a:txBody>
                  <a:tcPr marT="45726" marB="45726" anchor="ctr"/>
                </a:tc>
              </a:tr>
              <a:tr h="625405">
                <a:tc>
                  <a:txBody>
                    <a:bodyPr/>
                    <a:lstStyle/>
                    <a:p>
                      <a:r>
                        <a:rPr lang="en-US" sz="2000" dirty="0" smtClean="0"/>
                        <a:t>Talking openly about learning</a:t>
                      </a:r>
                      <a:r>
                        <a:rPr lang="en-US" sz="2000" baseline="0" dirty="0" smtClean="0"/>
                        <a:t> from mistakes</a:t>
                      </a:r>
                      <a:endParaRPr lang="en-US" sz="2000" dirty="0"/>
                    </a:p>
                  </a:txBody>
                  <a:tcPr marT="45726" marB="45726" anchor="ctr"/>
                </a:tc>
                <a:tc>
                  <a:txBody>
                    <a:bodyPr/>
                    <a:lstStyle/>
                    <a:p>
                      <a:pPr algn="ctr"/>
                      <a:r>
                        <a:rPr lang="en-US" sz="2000" dirty="0" smtClean="0"/>
                        <a:t>4.9</a:t>
                      </a:r>
                      <a:endParaRPr lang="en-US" sz="2000" dirty="0"/>
                    </a:p>
                  </a:txBody>
                  <a:tcPr marT="45726" marB="45726" anchor="ctr"/>
                </a:tc>
                <a:tc>
                  <a:txBody>
                    <a:bodyPr/>
                    <a:lstStyle/>
                    <a:p>
                      <a:pPr algn="ctr"/>
                      <a:r>
                        <a:rPr lang="en-US" sz="2000" dirty="0" smtClean="0"/>
                        <a:t>4.3</a:t>
                      </a:r>
                      <a:endParaRPr lang="en-US" sz="2000" dirty="0"/>
                    </a:p>
                  </a:txBody>
                  <a:tcPr marT="45726" marB="45726" anchor="ctr"/>
                </a:tc>
              </a:tr>
              <a:tr h="625405">
                <a:tc>
                  <a:txBody>
                    <a:bodyPr/>
                    <a:lstStyle/>
                    <a:p>
                      <a:r>
                        <a:rPr lang="en-US" sz="2000" dirty="0" smtClean="0"/>
                        <a:t>Providing employees with frequent feedback</a:t>
                      </a:r>
                      <a:endParaRPr lang="en-US" sz="2000" dirty="0"/>
                    </a:p>
                  </a:txBody>
                  <a:tcPr marT="45726" marB="45726" anchor="ctr"/>
                </a:tc>
                <a:tc>
                  <a:txBody>
                    <a:bodyPr/>
                    <a:lstStyle/>
                    <a:p>
                      <a:pPr algn="ctr"/>
                      <a:r>
                        <a:rPr lang="en-US" sz="2000" dirty="0" smtClean="0"/>
                        <a:t>5.7</a:t>
                      </a:r>
                      <a:endParaRPr lang="en-US" sz="2000" dirty="0"/>
                    </a:p>
                  </a:txBody>
                  <a:tcPr marT="45726" marB="45726" anchor="ctr"/>
                </a:tc>
                <a:tc>
                  <a:txBody>
                    <a:bodyPr/>
                    <a:lstStyle/>
                    <a:p>
                      <a:pPr algn="ctr"/>
                      <a:r>
                        <a:rPr lang="en-US" sz="2000" dirty="0" smtClean="0"/>
                        <a:t>5.2</a:t>
                      </a:r>
                      <a:endParaRPr lang="en-US" sz="2000" dirty="0"/>
                    </a:p>
                  </a:txBody>
                  <a:tcPr marT="45726" marB="45726" anchor="ctr"/>
                </a:tc>
              </a:tr>
              <a:tr h="625405">
                <a:tc>
                  <a:txBody>
                    <a:bodyPr/>
                    <a:lstStyle/>
                    <a:p>
                      <a:r>
                        <a:rPr lang="en-US" sz="2000" dirty="0" smtClean="0"/>
                        <a:t>Sharing information on financial performance</a:t>
                      </a:r>
                      <a:endParaRPr lang="en-US" sz="2000" dirty="0"/>
                    </a:p>
                  </a:txBody>
                  <a:tcPr marT="45726" marB="45726" anchor="ctr"/>
                </a:tc>
                <a:tc>
                  <a:txBody>
                    <a:bodyPr/>
                    <a:lstStyle/>
                    <a:p>
                      <a:pPr algn="ctr"/>
                      <a:r>
                        <a:rPr lang="en-US" sz="2000" dirty="0" smtClean="0"/>
                        <a:t>4.3</a:t>
                      </a:r>
                      <a:endParaRPr lang="en-US" sz="2000" dirty="0"/>
                    </a:p>
                  </a:txBody>
                  <a:tcPr marT="45726" marB="45726" anchor="ctr"/>
                </a:tc>
                <a:tc>
                  <a:txBody>
                    <a:bodyPr/>
                    <a:lstStyle/>
                    <a:p>
                      <a:pPr algn="ctr"/>
                      <a:r>
                        <a:rPr lang="en-US" sz="2000" dirty="0" smtClean="0"/>
                        <a:t>3.8</a:t>
                      </a:r>
                      <a:endParaRPr lang="en-US" sz="2000" dirty="0"/>
                    </a:p>
                  </a:txBody>
                  <a:tcPr marT="45726" marB="45726" anchor="ctr"/>
                </a:tc>
              </a:tr>
            </a:tbl>
          </a:graphicData>
        </a:graphic>
      </p:graphicFrame>
      <p:sp>
        <p:nvSpPr>
          <p:cNvPr id="2" name="Slide Number Placeholder 1"/>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58</a:t>
            </a:fld>
            <a:endParaRPr lang="en-GB" dirty="0"/>
          </a:p>
        </p:txBody>
      </p:sp>
    </p:spTree>
    <p:extLst>
      <p:ext uri="{BB962C8B-B14F-4D97-AF65-F5344CB8AC3E}">
        <p14:creationId xmlns:p14="http://schemas.microsoft.com/office/powerpoint/2010/main" val="67193229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makes effective teacher learning?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59</a:t>
            </a:fld>
            <a:endParaRPr lang="en-US"/>
          </a:p>
        </p:txBody>
      </p:sp>
    </p:spTree>
    <p:extLst>
      <p:ext uri="{BB962C8B-B14F-4D97-AF65-F5344CB8AC3E}">
        <p14:creationId xmlns:p14="http://schemas.microsoft.com/office/powerpoint/2010/main" val="25816676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lstStyle/>
          <a:p>
            <a:r>
              <a:rPr lang="en-US" dirty="0" smtClean="0">
                <a:latin typeface="Calibri" charset="0"/>
                <a:ea typeface="ＭＳ Ｐゴシック" charset="0"/>
                <a:cs typeface="ＭＳ Ｐゴシック" charset="0"/>
              </a:rPr>
              <a:t>…across the board…</a:t>
            </a:r>
            <a:endParaRPr lang="en-US" dirty="0">
              <a:latin typeface="Calibri" charset="0"/>
              <a:ea typeface="ＭＳ Ｐゴシック" charset="0"/>
              <a:cs typeface="ＭＳ Ｐゴシック"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41312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19264" y="6078861"/>
            <a:ext cx="7108825" cy="369887"/>
          </a:xfrm>
          <a:prstGeom prst="rect">
            <a:avLst/>
          </a:prstGeom>
          <a:noFill/>
        </p:spPr>
        <p:txBody>
          <a:bodyPr>
            <a:spAutoFit/>
          </a:bodyPr>
          <a:lstStyle/>
          <a:p>
            <a:pPr>
              <a:defRPr/>
            </a:pPr>
            <a:r>
              <a:rPr lang="en-US" sz="1800" dirty="0">
                <a:solidFill>
                  <a:schemeClr val="accent1"/>
                </a:solidFill>
                <a:latin typeface="+mj-lt"/>
              </a:rPr>
              <a:t>Source: British </a:t>
            </a:r>
            <a:r>
              <a:rPr lang="en-US" sz="1800" dirty="0" err="1">
                <a:solidFill>
                  <a:schemeClr val="accent1"/>
                </a:solidFill>
                <a:latin typeface="+mj-lt"/>
              </a:rPr>
              <a:t>Labour</a:t>
            </a:r>
            <a:r>
              <a:rPr lang="en-US" sz="1800" dirty="0">
                <a:solidFill>
                  <a:schemeClr val="accent1"/>
                </a:solidFill>
                <a:latin typeface="+mj-lt"/>
              </a:rPr>
              <a:t> Force Survey, October-December 2010</a:t>
            </a:r>
          </a:p>
        </p:txBody>
      </p:sp>
    </p:spTree>
    <p:extLst>
      <p:ext uri="{BB962C8B-B14F-4D97-AF65-F5344CB8AC3E}">
        <p14:creationId xmlns:p14="http://schemas.microsoft.com/office/powerpoint/2010/main" val="2141818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7" dur="5000"/>
                                        <p:tgtEl>
                                          <p:spTgt spid="6">
                                            <p:graphicEl>
                                              <a:chart seriesIdx="5"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12" dur="5000"/>
                                        <p:tgtEl>
                                          <p:spTgt spid="6">
                                            <p:graphicEl>
                                              <a:chart seriesIdx="4"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17" dur="5000"/>
                                        <p:tgtEl>
                                          <p:spTgt spid="6">
                                            <p:graphicEl>
                                              <a:chart seriesIdx="3"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5000"/>
                                        <p:tgtEl>
                                          <p:spTgt spid="6">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27" dur="5000"/>
                                        <p:tgtEl>
                                          <p:spTgt spid="6">
                                            <p:graphicEl>
                                              <a:chart seriesIdx="1"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32" dur="5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US" dirty="0" smtClean="0"/>
              <a:t>A model for teacher learning</a:t>
            </a:r>
            <a:endParaRPr lang="en-US" dirty="0"/>
          </a:p>
        </p:txBody>
      </p:sp>
      <p:sp>
        <p:nvSpPr>
          <p:cNvPr id="113666" name="Rectangle 3"/>
          <p:cNvSpPr>
            <a:spLocks noGrp="1" noChangeArrowheads="1"/>
          </p:cNvSpPr>
          <p:nvPr>
            <p:ph sz="quarter" idx="1"/>
          </p:nvPr>
        </p:nvSpPr>
        <p:spPr/>
        <p:txBody>
          <a:bodyPr>
            <a:normAutofit/>
          </a:bodyPr>
          <a:lstStyle/>
          <a:p>
            <a:r>
              <a:rPr lang="en-US" dirty="0" smtClean="0"/>
              <a:t>Content, then process</a:t>
            </a:r>
          </a:p>
          <a:p>
            <a:r>
              <a:rPr lang="en-US" dirty="0" smtClean="0"/>
              <a:t>Content (what we want teachers to change):</a:t>
            </a:r>
          </a:p>
          <a:p>
            <a:pPr lvl="1"/>
            <a:r>
              <a:rPr lang="en-US" dirty="0" smtClean="0"/>
              <a:t>Evidence</a:t>
            </a:r>
          </a:p>
          <a:p>
            <a:pPr lvl="1"/>
            <a:r>
              <a:rPr lang="en-US" dirty="0" smtClean="0"/>
              <a:t>Ideas (strategies and techniques)</a:t>
            </a:r>
          </a:p>
          <a:p>
            <a:r>
              <a:rPr lang="en-US" dirty="0" smtClean="0"/>
              <a:t>Process (how to go about change):</a:t>
            </a:r>
          </a:p>
          <a:p>
            <a:pPr lvl="1"/>
            <a:r>
              <a:rPr lang="en-US" dirty="0" smtClean="0"/>
              <a:t>Choice</a:t>
            </a:r>
          </a:p>
          <a:p>
            <a:pPr lvl="1"/>
            <a:r>
              <a:rPr lang="en-US" dirty="0" smtClean="0"/>
              <a:t>Flexibility</a:t>
            </a:r>
          </a:p>
          <a:p>
            <a:pPr lvl="1"/>
            <a:r>
              <a:rPr lang="en-US" dirty="0" smtClean="0"/>
              <a:t>Small steps</a:t>
            </a:r>
          </a:p>
          <a:p>
            <a:pPr lvl="1"/>
            <a:r>
              <a:rPr lang="en-US" dirty="0" smtClean="0"/>
              <a:t>Accountability</a:t>
            </a:r>
          </a:p>
          <a:p>
            <a:pPr lvl="1"/>
            <a:r>
              <a:rPr lang="en-US" dirty="0" smtClean="0"/>
              <a:t>Support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60</a:t>
            </a:fld>
            <a:endParaRPr lang="en-GB" dirty="0"/>
          </a:p>
        </p:txBody>
      </p:sp>
      <p:grpSp>
        <p:nvGrpSpPr>
          <p:cNvPr id="5" name="Group 4"/>
          <p:cNvGrpSpPr>
            <a:grpSpLocks/>
          </p:cNvGrpSpPr>
          <p:nvPr/>
        </p:nvGrpSpPr>
        <p:grpSpPr bwMode="auto">
          <a:xfrm>
            <a:off x="256285" y="2105654"/>
            <a:ext cx="8647111" cy="1219943"/>
            <a:chOff x="-1182" y="913"/>
            <a:chExt cx="5387" cy="1919"/>
          </a:xfrm>
          <a:solidFill>
            <a:srgbClr val="EDAA61">
              <a:alpha val="59000"/>
            </a:srgbClr>
          </a:solidFill>
        </p:grpSpPr>
        <p:sp>
          <p:nvSpPr>
            <p:cNvPr id="6" name="Rectangle 5"/>
            <p:cNvSpPr>
              <a:spLocks noChangeArrowheads="1"/>
            </p:cNvSpPr>
            <p:nvPr/>
          </p:nvSpPr>
          <p:spPr bwMode="auto">
            <a:xfrm>
              <a:off x="-1182" y="913"/>
              <a:ext cx="5387" cy="1919"/>
            </a:xfrm>
            <a:prstGeom prst="rect">
              <a:avLst/>
            </a:prstGeom>
            <a:solidFill>
              <a:srgbClr val="EDAA61">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7" name="Text Box 6"/>
            <p:cNvSpPr txBox="1">
              <a:spLocks noChangeArrowheads="1"/>
            </p:cNvSpPr>
            <p:nvPr/>
          </p:nvSpPr>
          <p:spPr bwMode="auto">
            <a:xfrm>
              <a:off x="3040" y="1352"/>
              <a:ext cx="1063" cy="37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Science</a:t>
              </a:r>
              <a:endParaRPr lang="en-US" sz="3200" b="1" dirty="0">
                <a:latin typeface="+mj-lt"/>
              </a:endParaRPr>
            </a:p>
          </p:txBody>
        </p:sp>
      </p:grpSp>
      <p:grpSp>
        <p:nvGrpSpPr>
          <p:cNvPr id="8" name="Group 7"/>
          <p:cNvGrpSpPr>
            <a:grpSpLocks/>
          </p:cNvGrpSpPr>
          <p:nvPr/>
        </p:nvGrpSpPr>
        <p:grpSpPr bwMode="auto">
          <a:xfrm>
            <a:off x="256061" y="3375732"/>
            <a:ext cx="8647112" cy="2590289"/>
            <a:chOff x="153" y="3499"/>
            <a:chExt cx="5387" cy="629"/>
          </a:xfrm>
          <a:solidFill>
            <a:srgbClr val="3488B6">
              <a:alpha val="50000"/>
            </a:srgbClr>
          </a:solidFill>
        </p:grpSpPr>
        <p:sp>
          <p:nvSpPr>
            <p:cNvPr id="9" name="Rectangle 8"/>
            <p:cNvSpPr>
              <a:spLocks noChangeArrowheads="1"/>
            </p:cNvSpPr>
            <p:nvPr/>
          </p:nvSpPr>
          <p:spPr bwMode="auto">
            <a:xfrm>
              <a:off x="153" y="3499"/>
              <a:ext cx="5387" cy="629"/>
            </a:xfrm>
            <a:prstGeom prst="rect">
              <a:avLst/>
            </a:prstGeom>
            <a:solidFill>
              <a:srgbClr val="3488B6">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10" name="Text Box 9"/>
            <p:cNvSpPr txBox="1">
              <a:spLocks noChangeArrowheads="1"/>
            </p:cNvSpPr>
            <p:nvPr/>
          </p:nvSpPr>
          <p:spPr bwMode="auto">
            <a:xfrm>
              <a:off x="4437" y="3714"/>
              <a:ext cx="991" cy="21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Design</a:t>
              </a:r>
              <a:endParaRPr lang="en-US" sz="3200" b="1" dirty="0">
                <a:latin typeface="+mj-l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66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66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374" y="1524011"/>
            <a:ext cx="8234082" cy="1828800"/>
          </a:xfrm>
        </p:spPr>
        <p:txBody>
          <a:bodyPr>
            <a:normAutofit/>
          </a:bodyPr>
          <a:lstStyle/>
          <a:p>
            <a:r>
              <a:rPr lang="en-US" sz="5000" cap="none" smtClean="0"/>
              <a:t>Choice</a:t>
            </a:r>
            <a:endParaRPr lang="en-US" sz="5000" cap="none" dirty="0"/>
          </a:p>
        </p:txBody>
      </p:sp>
    </p:spTree>
    <p:extLst>
      <p:ext uri="{BB962C8B-B14F-4D97-AF65-F5344CB8AC3E}">
        <p14:creationId xmlns:p14="http://schemas.microsoft.com/office/powerpoint/2010/main" val="168222731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noAutofit/>
          </a:bodyPr>
          <a:lstStyle/>
          <a:p>
            <a:r>
              <a:rPr lang="en-US" dirty="0" smtClean="0"/>
              <a:t>A strengths-based approach to change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62</a:t>
            </a:fld>
            <a:endParaRPr lang="en-GB" dirty="0"/>
          </a:p>
        </p:txBody>
      </p:sp>
      <p:sp>
        <p:nvSpPr>
          <p:cNvPr id="115714" name="Rectangle 3"/>
          <p:cNvSpPr>
            <a:spLocks noGrp="1" noChangeArrowheads="1"/>
          </p:cNvSpPr>
          <p:nvPr>
            <p:ph sz="quarter" idx="1"/>
          </p:nvPr>
        </p:nvSpPr>
        <p:spPr>
          <a:xfrm>
            <a:off x="612648" y="1600200"/>
            <a:ext cx="8153400" cy="5257800"/>
          </a:xfrm>
        </p:spPr>
        <p:txBody>
          <a:bodyPr>
            <a:normAutofit fontScale="92500"/>
          </a:bodyPr>
          <a:lstStyle/>
          <a:p>
            <a:r>
              <a:rPr lang="en-US" sz="2800" dirty="0" err="1" smtClean="0"/>
              <a:t>Belbin</a:t>
            </a:r>
            <a:r>
              <a:rPr lang="en-US" sz="2800" dirty="0" smtClean="0"/>
              <a:t> inventory (Management teams: Why they succeed or fail):</a:t>
            </a:r>
          </a:p>
          <a:p>
            <a:pPr lvl="1"/>
            <a:r>
              <a:rPr lang="en-US" sz="2400" dirty="0" smtClean="0"/>
              <a:t>Eight team roles (defined as “a tendency to behave, contribute and interrelate with others in a particular way”):</a:t>
            </a:r>
          </a:p>
          <a:p>
            <a:pPr lvl="2"/>
            <a:r>
              <a:rPr lang="en-US" sz="2200" dirty="0" smtClean="0"/>
              <a:t>Company worker; innovator; shaper; chairperson; resource investigator; monitor/evaluator; completer/finisher; team worker</a:t>
            </a:r>
          </a:p>
          <a:p>
            <a:pPr lvl="1"/>
            <a:r>
              <a:rPr lang="en-US" sz="2400" dirty="0" smtClean="0"/>
              <a:t>Key ideas:</a:t>
            </a:r>
          </a:p>
          <a:p>
            <a:pPr lvl="2"/>
            <a:r>
              <a:rPr lang="en-US" sz="2200" dirty="0" smtClean="0"/>
              <a:t>People rarely sustain “out-of-role” </a:t>
            </a:r>
            <a:r>
              <a:rPr lang="en-US" sz="2200" dirty="0" err="1" smtClean="0"/>
              <a:t>behaviour</a:t>
            </a:r>
            <a:r>
              <a:rPr lang="en-US" sz="2200" dirty="0" smtClean="0"/>
              <a:t>, especially under stress</a:t>
            </a:r>
          </a:p>
          <a:p>
            <a:pPr lvl="2"/>
            <a:r>
              <a:rPr lang="en-US" sz="2200" dirty="0" smtClean="0"/>
              <a:t>Each role has strengths and allowable weaknesses</a:t>
            </a:r>
          </a:p>
          <a:p>
            <a:r>
              <a:rPr lang="en-US" sz="2800" dirty="0" smtClean="0"/>
              <a:t>Each teacher’s personal approach to teaching is similar:</a:t>
            </a:r>
          </a:p>
          <a:p>
            <a:pPr lvl="1"/>
            <a:r>
              <a:rPr lang="en-US" sz="2400" dirty="0" smtClean="0"/>
              <a:t>Some teachers’ weaknesses require immediate attention</a:t>
            </a:r>
          </a:p>
          <a:p>
            <a:pPr lvl="1"/>
            <a:r>
              <a:rPr lang="en-US" sz="2400" dirty="0" smtClean="0"/>
              <a:t>For most, however, students benefit more from the development of teachers’ strengths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Principal strengths and allowable weaknesses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8880017"/>
              </p:ext>
            </p:extLst>
          </p:nvPr>
        </p:nvGraphicFramePr>
        <p:xfrm>
          <a:off x="612775" y="1600200"/>
          <a:ext cx="8153401" cy="4361328"/>
        </p:xfrm>
        <a:graphic>
          <a:graphicData uri="http://schemas.openxmlformats.org/drawingml/2006/table">
            <a:tbl>
              <a:tblPr firstRow="1" bandRow="1">
                <a:tableStyleId>{5C22544A-7EE6-4342-B048-85BDC9FD1C3A}</a:tableStyleId>
              </a:tblPr>
              <a:tblGrid>
                <a:gridCol w="2458605"/>
                <a:gridCol w="2953250"/>
                <a:gridCol w="2741546"/>
              </a:tblGrid>
              <a:tr h="484592">
                <a:tc>
                  <a:txBody>
                    <a:bodyPr/>
                    <a:lstStyle/>
                    <a:p>
                      <a:pPr>
                        <a:spcAft>
                          <a:spcPts val="0"/>
                        </a:spcAft>
                      </a:pPr>
                      <a:r>
                        <a:rPr lang="en-US" sz="2000" dirty="0">
                          <a:effectLst/>
                          <a:latin typeface="+mj-lt"/>
                          <a:ea typeface="Times New Roman"/>
                          <a:cs typeface="Times New Roman"/>
                        </a:rPr>
                        <a:t> </a:t>
                      </a:r>
                    </a:p>
                  </a:txBody>
                  <a:tcPr marL="68580" marR="68580" marT="0" marB="0" anchor="ctr"/>
                </a:tc>
                <a:tc>
                  <a:txBody>
                    <a:bodyPr/>
                    <a:lstStyle/>
                    <a:p>
                      <a:pPr>
                        <a:spcAft>
                          <a:spcPts val="0"/>
                        </a:spcAft>
                      </a:pPr>
                      <a:r>
                        <a:rPr lang="en-US" sz="2000" dirty="0" smtClean="0">
                          <a:effectLst/>
                          <a:latin typeface="+mj-lt"/>
                          <a:ea typeface="Times New Roman"/>
                          <a:cs typeface="Times New Roman"/>
                        </a:rPr>
                        <a:t>Principal </a:t>
                      </a:r>
                      <a:r>
                        <a:rPr lang="en-US" sz="2000" dirty="0">
                          <a:effectLst/>
                          <a:latin typeface="+mj-lt"/>
                          <a:ea typeface="Times New Roman"/>
                          <a:cs typeface="Times New Roman"/>
                        </a:rPr>
                        <a:t>strengths</a:t>
                      </a:r>
                    </a:p>
                  </a:txBody>
                  <a:tcPr marL="68580" marR="68580" marT="0" marB="0" anchor="ctr"/>
                </a:tc>
                <a:tc>
                  <a:txBody>
                    <a:bodyPr/>
                    <a:lstStyle/>
                    <a:p>
                      <a:pPr>
                        <a:spcAft>
                          <a:spcPts val="0"/>
                        </a:spcAft>
                      </a:pPr>
                      <a:r>
                        <a:rPr lang="en-US" sz="2000">
                          <a:effectLst/>
                          <a:latin typeface="+mj-lt"/>
                          <a:ea typeface="Times New Roman"/>
                          <a:cs typeface="Times New Roman"/>
                        </a:rPr>
                        <a:t>Allowable weaknesses</a:t>
                      </a:r>
                    </a:p>
                  </a:txBody>
                  <a:tcPr marL="68580" marR="68580" marT="0" marB="0" anchor="ctr"/>
                </a:tc>
              </a:tr>
              <a:tr h="484592">
                <a:tc>
                  <a:txBody>
                    <a:bodyPr/>
                    <a:lstStyle/>
                    <a:p>
                      <a:pPr>
                        <a:spcAft>
                          <a:spcPts val="0"/>
                        </a:spcAft>
                      </a:pPr>
                      <a:r>
                        <a:rPr lang="en-US" sz="2000" dirty="0">
                          <a:effectLst/>
                          <a:latin typeface="+mj-lt"/>
                          <a:ea typeface="Times New Roman"/>
                          <a:cs typeface="Times New Roman"/>
                        </a:rPr>
                        <a:t>Company worker</a:t>
                      </a:r>
                    </a:p>
                  </a:txBody>
                  <a:tcPr marL="68580" marR="68580" marT="0" marB="0" anchor="ctr"/>
                </a:tc>
                <a:tc>
                  <a:txBody>
                    <a:bodyPr/>
                    <a:lstStyle/>
                    <a:p>
                      <a:pPr>
                        <a:spcAft>
                          <a:spcPts val="0"/>
                        </a:spcAft>
                      </a:pPr>
                      <a:r>
                        <a:rPr lang="en-US" sz="2000" dirty="0">
                          <a:effectLst/>
                          <a:latin typeface="+mj-lt"/>
                          <a:ea typeface="Times New Roman"/>
                          <a:cs typeface="Times New Roman"/>
                        </a:rPr>
                        <a:t>Disciplined, hard-working</a:t>
                      </a:r>
                    </a:p>
                  </a:txBody>
                  <a:tcPr marL="68580" marR="68580" marT="0" marB="0" anchor="ctr"/>
                </a:tc>
                <a:tc>
                  <a:txBody>
                    <a:bodyPr/>
                    <a:lstStyle/>
                    <a:p>
                      <a:pPr>
                        <a:spcAft>
                          <a:spcPts val="0"/>
                        </a:spcAft>
                      </a:pPr>
                      <a:r>
                        <a:rPr lang="en-US" sz="2000">
                          <a:effectLst/>
                          <a:latin typeface="+mj-lt"/>
                          <a:ea typeface="Times New Roman"/>
                          <a:cs typeface="Times New Roman"/>
                        </a:rPr>
                        <a:t>Lack of flexibility</a:t>
                      </a:r>
                    </a:p>
                  </a:txBody>
                  <a:tcPr marL="68580" marR="68580" marT="0" marB="0" anchor="ctr"/>
                </a:tc>
              </a:tr>
              <a:tr h="484592">
                <a:tc>
                  <a:txBody>
                    <a:bodyPr/>
                    <a:lstStyle/>
                    <a:p>
                      <a:pPr>
                        <a:spcAft>
                          <a:spcPts val="0"/>
                        </a:spcAft>
                      </a:pPr>
                      <a:r>
                        <a:rPr lang="en-US" sz="2000" dirty="0">
                          <a:effectLst/>
                          <a:latin typeface="+mj-lt"/>
                          <a:ea typeface="Times New Roman"/>
                          <a:cs typeface="Times New Roman"/>
                        </a:rPr>
                        <a:t>Chairman</a:t>
                      </a:r>
                    </a:p>
                  </a:txBody>
                  <a:tcPr marL="68580" marR="68580" marT="0" marB="0" anchor="ctr"/>
                </a:tc>
                <a:tc>
                  <a:txBody>
                    <a:bodyPr/>
                    <a:lstStyle/>
                    <a:p>
                      <a:pPr>
                        <a:spcAft>
                          <a:spcPts val="0"/>
                        </a:spcAft>
                      </a:pPr>
                      <a:r>
                        <a:rPr lang="en-US" sz="2000" dirty="0">
                          <a:effectLst/>
                          <a:latin typeface="+mj-lt"/>
                          <a:ea typeface="Times New Roman"/>
                          <a:cs typeface="Times New Roman"/>
                        </a:rPr>
                        <a:t>Valuing contributions</a:t>
                      </a:r>
                    </a:p>
                  </a:txBody>
                  <a:tcPr marL="68580" marR="68580" marT="0" marB="0" anchor="ctr"/>
                </a:tc>
                <a:tc>
                  <a:txBody>
                    <a:bodyPr/>
                    <a:lstStyle/>
                    <a:p>
                      <a:pPr>
                        <a:spcAft>
                          <a:spcPts val="0"/>
                        </a:spcAft>
                      </a:pPr>
                      <a:r>
                        <a:rPr lang="en-US" sz="2000">
                          <a:effectLst/>
                          <a:latin typeface="+mj-lt"/>
                          <a:ea typeface="Times New Roman"/>
                          <a:cs typeface="Times New Roman"/>
                        </a:rPr>
                        <a:t>Not particularly creative</a:t>
                      </a:r>
                    </a:p>
                  </a:txBody>
                  <a:tcPr marL="68580" marR="68580" marT="0" marB="0" anchor="ctr"/>
                </a:tc>
              </a:tr>
              <a:tr h="484592">
                <a:tc>
                  <a:txBody>
                    <a:bodyPr/>
                    <a:lstStyle/>
                    <a:p>
                      <a:pPr>
                        <a:spcAft>
                          <a:spcPts val="0"/>
                        </a:spcAft>
                      </a:pPr>
                      <a:r>
                        <a:rPr lang="en-US" sz="2000">
                          <a:effectLst/>
                          <a:latin typeface="+mj-lt"/>
                          <a:ea typeface="Times New Roman"/>
                          <a:cs typeface="Times New Roman"/>
                        </a:rPr>
                        <a:t>Shaper</a:t>
                      </a:r>
                    </a:p>
                  </a:txBody>
                  <a:tcPr marL="68580" marR="68580" marT="0" marB="0" anchor="ctr"/>
                </a:tc>
                <a:tc>
                  <a:txBody>
                    <a:bodyPr/>
                    <a:lstStyle/>
                    <a:p>
                      <a:pPr>
                        <a:spcAft>
                          <a:spcPts val="0"/>
                        </a:spcAft>
                      </a:pPr>
                      <a:r>
                        <a:rPr lang="en-US" sz="2000" dirty="0">
                          <a:effectLst/>
                          <a:latin typeface="+mj-lt"/>
                          <a:ea typeface="Times New Roman"/>
                          <a:cs typeface="Times New Roman"/>
                        </a:rPr>
                        <a:t>Drive</a:t>
                      </a:r>
                    </a:p>
                  </a:txBody>
                  <a:tcPr marL="68580" marR="68580" marT="0" marB="0" anchor="ctr"/>
                </a:tc>
                <a:tc>
                  <a:txBody>
                    <a:bodyPr/>
                    <a:lstStyle/>
                    <a:p>
                      <a:pPr>
                        <a:spcAft>
                          <a:spcPts val="0"/>
                        </a:spcAft>
                      </a:pPr>
                      <a:r>
                        <a:rPr lang="en-US" sz="2000" dirty="0">
                          <a:effectLst/>
                          <a:latin typeface="+mj-lt"/>
                          <a:ea typeface="Times New Roman"/>
                          <a:cs typeface="Times New Roman"/>
                        </a:rPr>
                        <a:t>Impatience</a:t>
                      </a:r>
                    </a:p>
                  </a:txBody>
                  <a:tcPr marL="68580" marR="68580" marT="0" marB="0" anchor="ctr"/>
                </a:tc>
              </a:tr>
              <a:tr h="484592">
                <a:tc>
                  <a:txBody>
                    <a:bodyPr/>
                    <a:lstStyle/>
                    <a:p>
                      <a:pPr>
                        <a:spcAft>
                          <a:spcPts val="0"/>
                        </a:spcAft>
                      </a:pPr>
                      <a:r>
                        <a:rPr lang="en-US" sz="2000">
                          <a:effectLst/>
                          <a:latin typeface="+mj-lt"/>
                          <a:ea typeface="Times New Roman"/>
                          <a:cs typeface="Times New Roman"/>
                        </a:rPr>
                        <a:t>Plant</a:t>
                      </a:r>
                    </a:p>
                  </a:txBody>
                  <a:tcPr marL="68580" marR="68580" marT="0" marB="0" anchor="ctr"/>
                </a:tc>
                <a:tc>
                  <a:txBody>
                    <a:bodyPr/>
                    <a:lstStyle/>
                    <a:p>
                      <a:pPr>
                        <a:spcAft>
                          <a:spcPts val="0"/>
                        </a:spcAft>
                      </a:pPr>
                      <a:r>
                        <a:rPr lang="en-US" sz="2000" dirty="0">
                          <a:effectLst/>
                          <a:latin typeface="+mj-lt"/>
                          <a:ea typeface="Times New Roman"/>
                          <a:cs typeface="Times New Roman"/>
                        </a:rPr>
                        <a:t>Thinking “outside the box”</a:t>
                      </a:r>
                    </a:p>
                  </a:txBody>
                  <a:tcPr marL="68580" marR="68580" marT="0" marB="0" anchor="ctr"/>
                </a:tc>
                <a:tc>
                  <a:txBody>
                    <a:bodyPr/>
                    <a:lstStyle/>
                    <a:p>
                      <a:pPr>
                        <a:spcAft>
                          <a:spcPts val="0"/>
                        </a:spcAft>
                      </a:pPr>
                      <a:r>
                        <a:rPr lang="en-US" sz="2000" dirty="0">
                          <a:effectLst/>
                          <a:latin typeface="+mj-lt"/>
                          <a:ea typeface="Times New Roman"/>
                          <a:cs typeface="Times New Roman"/>
                        </a:rPr>
                        <a:t>Impractical</a:t>
                      </a:r>
                    </a:p>
                  </a:txBody>
                  <a:tcPr marL="68580" marR="68580" marT="0" marB="0" anchor="ctr"/>
                </a:tc>
              </a:tr>
              <a:tr h="484592">
                <a:tc>
                  <a:txBody>
                    <a:bodyPr/>
                    <a:lstStyle/>
                    <a:p>
                      <a:pPr>
                        <a:spcAft>
                          <a:spcPts val="0"/>
                        </a:spcAft>
                      </a:pPr>
                      <a:r>
                        <a:rPr lang="en-US" sz="2000">
                          <a:effectLst/>
                          <a:latin typeface="+mj-lt"/>
                          <a:ea typeface="Times New Roman"/>
                          <a:cs typeface="Times New Roman"/>
                        </a:rPr>
                        <a:t>Resource investigator</a:t>
                      </a:r>
                    </a:p>
                  </a:txBody>
                  <a:tcPr marL="68580" marR="68580" marT="0" marB="0" anchor="ctr"/>
                </a:tc>
                <a:tc>
                  <a:txBody>
                    <a:bodyPr/>
                    <a:lstStyle/>
                    <a:p>
                      <a:pPr>
                        <a:spcAft>
                          <a:spcPts val="0"/>
                        </a:spcAft>
                      </a:pPr>
                      <a:r>
                        <a:rPr lang="en-US" sz="2000" dirty="0">
                          <a:effectLst/>
                          <a:latin typeface="+mj-lt"/>
                          <a:ea typeface="Times New Roman"/>
                          <a:cs typeface="Times New Roman"/>
                        </a:rPr>
                        <a:t>Openness to new ideas</a:t>
                      </a:r>
                    </a:p>
                  </a:txBody>
                  <a:tcPr marL="68580" marR="68580" marT="0" marB="0" anchor="ctr"/>
                </a:tc>
                <a:tc>
                  <a:txBody>
                    <a:bodyPr/>
                    <a:lstStyle/>
                    <a:p>
                      <a:pPr>
                        <a:spcAft>
                          <a:spcPts val="0"/>
                        </a:spcAft>
                      </a:pPr>
                      <a:r>
                        <a:rPr lang="en-US" sz="2000" dirty="0">
                          <a:effectLst/>
                          <a:latin typeface="+mj-lt"/>
                          <a:ea typeface="Times New Roman"/>
                          <a:cs typeface="Times New Roman"/>
                        </a:rPr>
                        <a:t>Short attention-span</a:t>
                      </a:r>
                    </a:p>
                  </a:txBody>
                  <a:tcPr marL="68580" marR="68580" marT="0" marB="0" anchor="ctr"/>
                </a:tc>
              </a:tr>
              <a:tr h="484592">
                <a:tc>
                  <a:txBody>
                    <a:bodyPr/>
                    <a:lstStyle/>
                    <a:p>
                      <a:pPr>
                        <a:spcAft>
                          <a:spcPts val="0"/>
                        </a:spcAft>
                      </a:pPr>
                      <a:r>
                        <a:rPr lang="en-US" sz="2000">
                          <a:effectLst/>
                          <a:latin typeface="+mj-lt"/>
                          <a:ea typeface="Times New Roman"/>
                          <a:cs typeface="Times New Roman"/>
                        </a:rPr>
                        <a:t>Monitor-evaluator</a:t>
                      </a:r>
                    </a:p>
                  </a:txBody>
                  <a:tcPr marL="68580" marR="68580" marT="0" marB="0" anchor="ctr"/>
                </a:tc>
                <a:tc>
                  <a:txBody>
                    <a:bodyPr/>
                    <a:lstStyle/>
                    <a:p>
                      <a:pPr>
                        <a:spcAft>
                          <a:spcPts val="0"/>
                        </a:spcAft>
                      </a:pPr>
                      <a:r>
                        <a:rPr lang="en-US" sz="2000">
                          <a:effectLst/>
                          <a:latin typeface="+mj-lt"/>
                          <a:ea typeface="Times New Roman"/>
                          <a:cs typeface="Times New Roman"/>
                        </a:rPr>
                        <a:t>Hard-headed</a:t>
                      </a:r>
                    </a:p>
                  </a:txBody>
                  <a:tcPr marL="68580" marR="68580" marT="0" marB="0" anchor="ctr"/>
                </a:tc>
                <a:tc>
                  <a:txBody>
                    <a:bodyPr/>
                    <a:lstStyle/>
                    <a:p>
                      <a:pPr>
                        <a:spcAft>
                          <a:spcPts val="0"/>
                        </a:spcAft>
                      </a:pPr>
                      <a:r>
                        <a:rPr lang="en-US" sz="2000" dirty="0">
                          <a:effectLst/>
                          <a:latin typeface="+mj-lt"/>
                          <a:ea typeface="Times New Roman"/>
                          <a:cs typeface="Times New Roman"/>
                        </a:rPr>
                        <a:t>Poor motivator</a:t>
                      </a:r>
                    </a:p>
                  </a:txBody>
                  <a:tcPr marL="68580" marR="68580" marT="0" marB="0" anchor="ctr"/>
                </a:tc>
              </a:tr>
              <a:tr h="484592">
                <a:tc>
                  <a:txBody>
                    <a:bodyPr/>
                    <a:lstStyle/>
                    <a:p>
                      <a:pPr>
                        <a:spcAft>
                          <a:spcPts val="0"/>
                        </a:spcAft>
                      </a:pPr>
                      <a:r>
                        <a:rPr lang="en-US" sz="2000">
                          <a:effectLst/>
                          <a:latin typeface="+mj-lt"/>
                          <a:ea typeface="Times New Roman"/>
                          <a:cs typeface="Times New Roman"/>
                        </a:rPr>
                        <a:t>Team worker</a:t>
                      </a:r>
                    </a:p>
                  </a:txBody>
                  <a:tcPr marL="68580" marR="68580" marT="0" marB="0" anchor="ctr"/>
                </a:tc>
                <a:tc>
                  <a:txBody>
                    <a:bodyPr/>
                    <a:lstStyle/>
                    <a:p>
                      <a:pPr>
                        <a:spcAft>
                          <a:spcPts val="0"/>
                        </a:spcAft>
                      </a:pPr>
                      <a:r>
                        <a:rPr lang="en-US" sz="2000">
                          <a:effectLst/>
                          <a:latin typeface="+mj-lt"/>
                          <a:ea typeface="Times New Roman"/>
                          <a:cs typeface="Times New Roman"/>
                        </a:rPr>
                        <a:t>Responsive to others</a:t>
                      </a:r>
                    </a:p>
                  </a:txBody>
                  <a:tcPr marL="68580" marR="68580" marT="0" marB="0" anchor="ctr"/>
                </a:tc>
                <a:tc>
                  <a:txBody>
                    <a:bodyPr/>
                    <a:lstStyle/>
                    <a:p>
                      <a:pPr>
                        <a:spcAft>
                          <a:spcPts val="0"/>
                        </a:spcAft>
                      </a:pPr>
                      <a:r>
                        <a:rPr lang="en-US" sz="2000" dirty="0">
                          <a:effectLst/>
                          <a:latin typeface="+mj-lt"/>
                          <a:ea typeface="Times New Roman"/>
                          <a:cs typeface="Times New Roman"/>
                        </a:rPr>
                        <a:t>Not good in crises</a:t>
                      </a:r>
                    </a:p>
                  </a:txBody>
                  <a:tcPr marL="68580" marR="68580" marT="0" marB="0" anchor="ctr"/>
                </a:tc>
              </a:tr>
              <a:tr h="484592">
                <a:tc>
                  <a:txBody>
                    <a:bodyPr/>
                    <a:lstStyle/>
                    <a:p>
                      <a:pPr>
                        <a:spcAft>
                          <a:spcPts val="0"/>
                        </a:spcAft>
                      </a:pPr>
                      <a:r>
                        <a:rPr lang="en-US" sz="2000">
                          <a:effectLst/>
                          <a:latin typeface="+mj-lt"/>
                          <a:ea typeface="Times New Roman"/>
                          <a:cs typeface="Times New Roman"/>
                        </a:rPr>
                        <a:t>Completer finisher</a:t>
                      </a:r>
                    </a:p>
                  </a:txBody>
                  <a:tcPr marL="68580" marR="68580" marT="0" marB="0" anchor="ctr"/>
                </a:tc>
                <a:tc>
                  <a:txBody>
                    <a:bodyPr/>
                    <a:lstStyle/>
                    <a:p>
                      <a:pPr>
                        <a:spcAft>
                          <a:spcPts val="0"/>
                        </a:spcAft>
                      </a:pPr>
                      <a:r>
                        <a:rPr lang="en-US" sz="2000">
                          <a:effectLst/>
                          <a:latin typeface="+mj-lt"/>
                          <a:ea typeface="Times New Roman"/>
                          <a:cs typeface="Times New Roman"/>
                        </a:rPr>
                        <a:t>Detail-oriented</a:t>
                      </a:r>
                    </a:p>
                  </a:txBody>
                  <a:tcPr marL="68580" marR="68580" marT="0" marB="0" anchor="ctr"/>
                </a:tc>
                <a:tc>
                  <a:txBody>
                    <a:bodyPr/>
                    <a:lstStyle/>
                    <a:p>
                      <a:pPr>
                        <a:spcAft>
                          <a:spcPts val="0"/>
                        </a:spcAft>
                      </a:pPr>
                      <a:r>
                        <a:rPr lang="en-US" sz="2000" dirty="0">
                          <a:effectLst/>
                          <a:latin typeface="+mj-lt"/>
                          <a:ea typeface="Times New Roman"/>
                          <a:cs typeface="Times New Roman"/>
                        </a:rPr>
                        <a:t>Obsessive</a:t>
                      </a:r>
                    </a:p>
                  </a:txBody>
                  <a:tcPr marL="68580" marR="68580" marT="0" marB="0" anchor="ctr"/>
                </a:tc>
              </a:tr>
            </a:tbl>
          </a:graphicData>
        </a:graphic>
      </p:graphicFrame>
    </p:spTree>
    <p:extLst>
      <p:ext uri="{BB962C8B-B14F-4D97-AF65-F5344CB8AC3E}">
        <p14:creationId xmlns:p14="http://schemas.microsoft.com/office/powerpoint/2010/main" val="38277760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64</a:t>
            </a:fld>
            <a:endParaRPr lang="en-GB" dirty="0"/>
          </a:p>
        </p:txBody>
      </p:sp>
      <p:sp>
        <p:nvSpPr>
          <p:cNvPr id="4" name="Content Placeholder 3"/>
          <p:cNvSpPr>
            <a:spLocks noGrp="1"/>
          </p:cNvSpPr>
          <p:nvPr>
            <p:ph sz="quarter" idx="1"/>
          </p:nvPr>
        </p:nvSpPr>
        <p:spPr/>
        <p:txBody>
          <a:bodyPr/>
          <a:lstStyle/>
          <a:p>
            <a:r>
              <a:rPr lang="en-US" dirty="0" smtClean="0"/>
              <a:t>Talent development requires attending to both strengths and weaknesses</a:t>
            </a:r>
          </a:p>
          <a:p>
            <a:r>
              <a:rPr lang="en-US" dirty="0" smtClean="0"/>
              <a:t>The question is how to distribute attention between the two:</a:t>
            </a:r>
          </a:p>
          <a:p>
            <a:pPr lvl="1"/>
            <a:r>
              <a:rPr lang="en-US" dirty="0" smtClean="0"/>
              <a:t>For novices, attention to weaknesses is likely to have the greatest payoff</a:t>
            </a:r>
          </a:p>
          <a:p>
            <a:pPr lvl="1"/>
            <a:r>
              <a:rPr lang="en-US" dirty="0" smtClean="0"/>
              <a:t>For more experienced teachers, attention to strengths is likely to be more advantageous</a:t>
            </a:r>
            <a:endParaRPr lang="en-US" dirty="0"/>
          </a:p>
        </p:txBody>
      </p:sp>
    </p:spTree>
    <p:extLst>
      <p:ext uri="{BB962C8B-B14F-4D97-AF65-F5344CB8AC3E}">
        <p14:creationId xmlns:p14="http://schemas.microsoft.com/office/powerpoint/2010/main" val="91540504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368" y="1510564"/>
            <a:ext cx="8166847" cy="1828800"/>
          </a:xfrm>
        </p:spPr>
        <p:txBody>
          <a:bodyPr>
            <a:normAutofit/>
          </a:bodyPr>
          <a:lstStyle/>
          <a:p>
            <a:r>
              <a:rPr lang="en-US" sz="5000" cap="none" smtClean="0"/>
              <a:t>Flexibility</a:t>
            </a:r>
            <a:endParaRPr lang="en-US" sz="5000" cap="none" dirty="0"/>
          </a:p>
        </p:txBody>
      </p:sp>
    </p:spTree>
    <p:extLst>
      <p:ext uri="{BB962C8B-B14F-4D97-AF65-F5344CB8AC3E}">
        <p14:creationId xmlns:p14="http://schemas.microsoft.com/office/powerpoint/2010/main" val="89455826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dirty="0" smtClean="0"/>
              <a:t>Strategies vs. techniques</a:t>
            </a:r>
            <a:endParaRPr lang="en-US" dirty="0"/>
          </a:p>
        </p:txBody>
      </p:sp>
      <p:sp>
        <p:nvSpPr>
          <p:cNvPr id="117762" name="Rectangle 3"/>
          <p:cNvSpPr>
            <a:spLocks noGrp="1" noChangeArrowheads="1"/>
          </p:cNvSpPr>
          <p:nvPr>
            <p:ph sz="quarter" idx="1"/>
          </p:nvPr>
        </p:nvSpPr>
        <p:spPr/>
        <p:txBody>
          <a:bodyPr>
            <a:normAutofit/>
          </a:bodyPr>
          <a:lstStyle/>
          <a:p>
            <a:r>
              <a:rPr lang="en-US" dirty="0" smtClean="0"/>
              <a:t>Distinguish between strategies and techniques:</a:t>
            </a:r>
          </a:p>
          <a:p>
            <a:pPr lvl="1"/>
            <a:r>
              <a:rPr lang="en-US" dirty="0" smtClean="0"/>
              <a:t>Strategies define the territory of formative assessment (no-brainers)</a:t>
            </a:r>
          </a:p>
          <a:p>
            <a:pPr lvl="1"/>
            <a:r>
              <a:rPr lang="en-US" dirty="0" smtClean="0"/>
              <a:t>Teachers are responsible for choice of techniques:</a:t>
            </a:r>
          </a:p>
          <a:p>
            <a:pPr lvl="2"/>
            <a:r>
              <a:rPr lang="en-US" dirty="0" smtClean="0"/>
              <a:t>Allows for customization; caters for local context</a:t>
            </a:r>
          </a:p>
          <a:p>
            <a:pPr lvl="2"/>
            <a:r>
              <a:rPr lang="en-US" dirty="0" smtClean="0"/>
              <a:t>Creates ownership; shares responsibility</a:t>
            </a:r>
          </a:p>
          <a:p>
            <a:r>
              <a:rPr lang="en-US" dirty="0" smtClean="0"/>
              <a:t>Key requirements of techniques:</a:t>
            </a:r>
          </a:p>
          <a:p>
            <a:pPr lvl="1"/>
            <a:r>
              <a:rPr lang="en-US" dirty="0" smtClean="0"/>
              <a:t>They embody the deep cognitive and affective principles that research shows are important</a:t>
            </a:r>
          </a:p>
          <a:p>
            <a:pPr lvl="1"/>
            <a:r>
              <a:rPr lang="en-US" dirty="0" smtClean="0"/>
              <a:t>They are seen as relevant, feasible and acceptable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66</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369" y="1483670"/>
            <a:ext cx="8166847" cy="1828800"/>
          </a:xfrm>
        </p:spPr>
        <p:txBody>
          <a:bodyPr>
            <a:normAutofit/>
          </a:bodyPr>
          <a:lstStyle/>
          <a:p>
            <a:r>
              <a:rPr lang="en-US" sz="5000" cap="none" dirty="0" smtClean="0"/>
              <a:t>Small steps</a:t>
            </a:r>
            <a:endParaRPr lang="en-US" sz="5000" cap="none" dirty="0"/>
          </a:p>
        </p:txBody>
      </p:sp>
    </p:spTree>
    <p:extLst>
      <p:ext uri="{BB962C8B-B14F-4D97-AF65-F5344CB8AC3E}">
        <p14:creationId xmlns:p14="http://schemas.microsoft.com/office/powerpoint/2010/main" val="428325598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Deliberate practice and expertise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68</a:t>
            </a:fld>
            <a:endParaRPr lang="en-GB" dirty="0"/>
          </a:p>
        </p:txBody>
      </p:sp>
      <p:sp>
        <p:nvSpPr>
          <p:cNvPr id="4" name="Content Placeholder 3"/>
          <p:cNvSpPr>
            <a:spLocks noGrp="1"/>
          </p:cNvSpPr>
          <p:nvPr>
            <p:ph sz="quarter" idx="1"/>
          </p:nvPr>
        </p:nvSpPr>
        <p:spPr>
          <a:xfrm>
            <a:off x="612648" y="1600200"/>
            <a:ext cx="8531352" cy="4948553"/>
          </a:xfrm>
        </p:spPr>
        <p:txBody>
          <a:bodyPr>
            <a:normAutofit lnSpcReduction="10000"/>
          </a:bodyPr>
          <a:lstStyle/>
          <a:p>
            <a:r>
              <a:rPr lang="en-US" sz="2600" dirty="0" smtClean="0"/>
              <a:t>Music professors at the </a:t>
            </a:r>
            <a:r>
              <a:rPr lang="en-US" sz="2600" dirty="0" err="1" smtClean="0"/>
              <a:t>Hochschule</a:t>
            </a:r>
            <a:r>
              <a:rPr lang="en-US" sz="2600" dirty="0" smtClean="0"/>
              <a:t> der </a:t>
            </a:r>
            <a:r>
              <a:rPr lang="en-US" sz="2600" dirty="0" err="1" smtClean="0"/>
              <a:t>Kuenst</a:t>
            </a:r>
            <a:r>
              <a:rPr lang="en-US" sz="2600" dirty="0" smtClean="0"/>
              <a:t> (Academy of Music) Berlin identified 10 violin students who had the potential for careers as international soloists (“best” students)</a:t>
            </a:r>
          </a:p>
          <a:p>
            <a:r>
              <a:rPr lang="en-US" sz="2600" dirty="0" smtClean="0"/>
              <a:t>The professors also identified a sample of 10 good, but not outstanding students (“good” students)</a:t>
            </a:r>
          </a:p>
          <a:p>
            <a:r>
              <a:rPr lang="en-US" sz="2600" dirty="0" smtClean="0"/>
              <a:t>Researchers recruited another 10 students training  to be music teachers who </a:t>
            </a:r>
            <a:r>
              <a:rPr lang="en-US" sz="2600" dirty="0" err="1" smtClean="0"/>
              <a:t>specialised</a:t>
            </a:r>
            <a:r>
              <a:rPr lang="en-US" sz="2600" dirty="0" smtClean="0"/>
              <a:t> in the violin (“Music Ed” students)</a:t>
            </a:r>
          </a:p>
          <a:p>
            <a:r>
              <a:rPr lang="en-US" sz="2600" dirty="0" smtClean="0"/>
              <a:t>An additional 10 middle-aged professional violinists from two local orchestras were recruited to the study</a:t>
            </a:r>
          </a:p>
          <a:p>
            <a:r>
              <a:rPr lang="en-US" sz="2600" dirty="0" smtClean="0"/>
              <a:t>Groups were matched in sex (</a:t>
            </a:r>
            <a:r>
              <a:rPr lang="en-US" sz="2600" dirty="0"/>
              <a:t>7f, 3m) </a:t>
            </a:r>
            <a:r>
              <a:rPr lang="en-US" sz="2600" dirty="0" smtClean="0"/>
              <a:t>and, for the first three groups, age</a:t>
            </a:r>
          </a:p>
          <a:p>
            <a:endParaRPr lang="en-US" dirty="0" smtClean="0"/>
          </a:p>
          <a:p>
            <a:endParaRPr lang="en-US" dirty="0"/>
          </a:p>
        </p:txBody>
      </p:sp>
    </p:spTree>
    <p:extLst>
      <p:ext uri="{BB962C8B-B14F-4D97-AF65-F5344CB8AC3E}">
        <p14:creationId xmlns:p14="http://schemas.microsoft.com/office/powerpoint/2010/main" val="3502589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much do violinists practice?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6159402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3693" y="6096000"/>
            <a:ext cx="5516163" cy="369332"/>
          </a:xfrm>
          <a:prstGeom prst="rect">
            <a:avLst/>
          </a:prstGeom>
          <a:noFill/>
        </p:spPr>
        <p:txBody>
          <a:bodyPr wrap="square" rtlCol="0">
            <a:spAutoFit/>
          </a:bodyPr>
          <a:lstStyle/>
          <a:p>
            <a:r>
              <a:rPr lang="en-US" sz="1800" dirty="0" smtClean="0">
                <a:solidFill>
                  <a:schemeClr val="accent1"/>
                </a:solidFill>
                <a:latin typeface="+mj-lt"/>
              </a:rPr>
              <a:t>Ericsson, </a:t>
            </a:r>
            <a:r>
              <a:rPr lang="en-US" sz="1800" dirty="0" err="1" smtClean="0">
                <a:solidFill>
                  <a:schemeClr val="accent1"/>
                </a:solidFill>
                <a:latin typeface="+mj-lt"/>
              </a:rPr>
              <a:t>Krampe</a:t>
            </a:r>
            <a:r>
              <a:rPr lang="en-US" sz="1800" dirty="0" smtClean="0">
                <a:solidFill>
                  <a:schemeClr val="accent1"/>
                </a:solidFill>
                <a:latin typeface="+mj-lt"/>
              </a:rPr>
              <a:t>, &amp; </a:t>
            </a:r>
            <a:r>
              <a:rPr lang="en-US" sz="1800" dirty="0" err="1" smtClean="0">
                <a:solidFill>
                  <a:schemeClr val="accent1"/>
                </a:solidFill>
                <a:latin typeface="+mj-lt"/>
              </a:rPr>
              <a:t>Tesch-Römer</a:t>
            </a:r>
            <a:r>
              <a:rPr lang="en-US" sz="1800" dirty="0">
                <a:solidFill>
                  <a:schemeClr val="accent1"/>
                </a:solidFill>
                <a:latin typeface="+mj-lt"/>
              </a:rPr>
              <a:t> </a:t>
            </a:r>
            <a:r>
              <a:rPr lang="en-US" sz="1800" dirty="0" smtClean="0">
                <a:solidFill>
                  <a:schemeClr val="accent1"/>
                </a:solidFill>
                <a:latin typeface="+mj-lt"/>
              </a:rPr>
              <a:t>(1993)</a:t>
            </a:r>
            <a:endParaRPr lang="en-US" sz="1800" dirty="0">
              <a:solidFill>
                <a:schemeClr val="accent1"/>
              </a:solidFill>
              <a:latin typeface="+mj-lt"/>
            </a:endParaRPr>
          </a:p>
        </p:txBody>
      </p:sp>
    </p:spTree>
    <p:extLst>
      <p:ext uri="{BB962C8B-B14F-4D97-AF65-F5344CB8AC3E}">
        <p14:creationId xmlns:p14="http://schemas.microsoft.com/office/powerpoint/2010/main" val="841254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17" dur="5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22" dur="5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1936816042"/>
              </p:ext>
            </p:extLst>
          </p:nvPr>
        </p:nvGraphicFramePr>
        <p:xfrm>
          <a:off x="608520" y="2001993"/>
          <a:ext cx="8153400" cy="3905845"/>
        </p:xfrm>
        <a:graphic>
          <a:graphicData uri="http://schemas.openxmlformats.org/drawingml/2006/table">
            <a:tbl>
              <a:tblPr firstRow="1" bandRow="1">
                <a:tableStyleId>{5C22544A-7EE6-4342-B048-85BDC9FD1C3A}</a:tableStyleId>
              </a:tblPr>
              <a:tblGrid>
                <a:gridCol w="3648020"/>
                <a:gridCol w="2439514"/>
                <a:gridCol w="2065866"/>
              </a:tblGrid>
              <a:tr h="586045">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106600">
                <a:tc>
                  <a:txBody>
                    <a:bodyPr/>
                    <a:lstStyle/>
                    <a:p>
                      <a:r>
                        <a:rPr lang="en-US" sz="2400" dirty="0" smtClean="0"/>
                        <a:t>Chance of earning at least £15 per hour</a:t>
                      </a:r>
                    </a:p>
                  </a:txBody>
                  <a:tcPr anchor="ctr"/>
                </a:tc>
                <a:tc>
                  <a:txBody>
                    <a:bodyPr/>
                    <a:lstStyle/>
                    <a:p>
                      <a:endParaRPr lang="en-US" dirty="0"/>
                    </a:p>
                  </a:txBody>
                  <a:tcPr anchor="ctr"/>
                </a:tc>
                <a:tc>
                  <a:txBody>
                    <a:bodyPr/>
                    <a:lstStyle/>
                    <a:p>
                      <a:endParaRPr lang="en-US"/>
                    </a:p>
                  </a:txBody>
                  <a:tcPr anchor="ctr"/>
                </a:tc>
              </a:tr>
              <a:tr h="1106600">
                <a:tc>
                  <a:txBody>
                    <a:bodyPr/>
                    <a:lstStyle/>
                    <a:p>
                      <a:r>
                        <a:rPr lang="en-US" sz="2400" dirty="0" smtClean="0"/>
                        <a:t>Chance of unemployment</a:t>
                      </a:r>
                      <a:endParaRPr lang="en-US" sz="2400" dirty="0"/>
                    </a:p>
                  </a:txBody>
                  <a:tcPr anchor="ctr"/>
                </a:tc>
                <a:tc>
                  <a:txBody>
                    <a:bodyPr/>
                    <a:lstStyle/>
                    <a:p>
                      <a:endParaRPr lang="en-US" dirty="0"/>
                    </a:p>
                  </a:txBody>
                  <a:tcPr anchor="ctr"/>
                </a:tc>
                <a:tc>
                  <a:txBody>
                    <a:bodyPr/>
                    <a:lstStyle/>
                    <a:p>
                      <a:endParaRPr lang="en-US"/>
                    </a:p>
                  </a:txBody>
                  <a:tcPr anchor="ctr"/>
                </a:tc>
              </a:tr>
              <a:tr h="1106600">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endParaRPr lang="en-US" dirty="0"/>
                    </a:p>
                  </a:txBody>
                  <a:tcPr anchor="ctr"/>
                </a:tc>
                <a:tc>
                  <a:txBody>
                    <a:bodyPr/>
                    <a:lstStyle/>
                    <a:p>
                      <a:endParaRPr lang="en-US" dirty="0"/>
                    </a:p>
                  </a:txBody>
                  <a:tcPr anchor="ct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1862462055"/>
              </p:ext>
            </p:extLst>
          </p:nvPr>
        </p:nvGraphicFramePr>
        <p:xfrm>
          <a:off x="608520" y="2001994"/>
          <a:ext cx="8153400" cy="3874374"/>
        </p:xfrm>
        <a:graphic>
          <a:graphicData uri="http://schemas.openxmlformats.org/drawingml/2006/table">
            <a:tbl>
              <a:tblPr firstRow="1" bandRow="1">
                <a:tableStyleId>{5C22544A-7EE6-4342-B048-85BDC9FD1C3A}</a:tableStyleId>
              </a:tblPr>
              <a:tblGrid>
                <a:gridCol w="3648020"/>
                <a:gridCol w="2439514"/>
                <a:gridCol w="2065866"/>
              </a:tblGrid>
              <a:tr h="700278">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058032">
                <a:tc>
                  <a:txBody>
                    <a:bodyPr/>
                    <a:lstStyle/>
                    <a:p>
                      <a:r>
                        <a:rPr lang="en-US" sz="2400" dirty="0" smtClean="0"/>
                        <a:t>Chance of earning at least £15 per hour</a:t>
                      </a:r>
                    </a:p>
                  </a:txBody>
                  <a:tcPr anchor="ctr"/>
                </a:tc>
                <a:tc>
                  <a:txBody>
                    <a:bodyPr/>
                    <a:lstStyle/>
                    <a:p>
                      <a:pPr algn="ctr"/>
                      <a:r>
                        <a:rPr lang="en-US" sz="2400" dirty="0" smtClean="0"/>
                        <a:t>5%</a:t>
                      </a:r>
                      <a:endParaRPr lang="en-US" sz="2400" dirty="0"/>
                    </a:p>
                  </a:txBody>
                  <a:tcPr anchor="ctr"/>
                </a:tc>
                <a:tc>
                  <a:txBody>
                    <a:bodyPr/>
                    <a:lstStyle/>
                    <a:p>
                      <a:endParaRPr lang="en-US" dirty="0"/>
                    </a:p>
                  </a:txBody>
                  <a:tcPr anchor="ctr"/>
                </a:tc>
              </a:tr>
              <a:tr h="1058032">
                <a:tc>
                  <a:txBody>
                    <a:bodyPr/>
                    <a:lstStyle/>
                    <a:p>
                      <a:r>
                        <a:rPr lang="en-US" sz="2400" dirty="0" smtClean="0"/>
                        <a:t>Chance of unemployment</a:t>
                      </a:r>
                      <a:endParaRPr lang="en-US" sz="2400" dirty="0"/>
                    </a:p>
                  </a:txBody>
                  <a:tcPr anchor="ctr"/>
                </a:tc>
                <a:tc>
                  <a:txBody>
                    <a:bodyPr/>
                    <a:lstStyle/>
                    <a:p>
                      <a:endParaRPr lang="en-US" dirty="0"/>
                    </a:p>
                  </a:txBody>
                  <a:tcPr anchor="ctr"/>
                </a:tc>
                <a:tc>
                  <a:txBody>
                    <a:bodyPr/>
                    <a:lstStyle/>
                    <a:p>
                      <a:endParaRPr lang="en-US"/>
                    </a:p>
                  </a:txBody>
                  <a:tcPr anchor="ctr"/>
                </a:tc>
              </a:tr>
              <a:tr h="1058032">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endParaRPr lang="en-US" dirty="0"/>
                    </a:p>
                  </a:txBody>
                  <a:tcPr anchor="ctr"/>
                </a:tc>
                <a:tc>
                  <a:txBody>
                    <a:bodyPr/>
                    <a:lstStyle/>
                    <a:p>
                      <a:endParaRPr lang="en-US" dirty="0"/>
                    </a:p>
                  </a:txBody>
                  <a:tcPr anchor="ct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228460715"/>
              </p:ext>
            </p:extLst>
          </p:nvPr>
        </p:nvGraphicFramePr>
        <p:xfrm>
          <a:off x="608520" y="2001994"/>
          <a:ext cx="8153400" cy="3913512"/>
        </p:xfrm>
        <a:graphic>
          <a:graphicData uri="http://schemas.openxmlformats.org/drawingml/2006/table">
            <a:tbl>
              <a:tblPr firstRow="1" bandRow="1">
                <a:tableStyleId>{5C22544A-7EE6-4342-B048-85BDC9FD1C3A}</a:tableStyleId>
              </a:tblPr>
              <a:tblGrid>
                <a:gridCol w="3648020"/>
                <a:gridCol w="2439514"/>
                <a:gridCol w="2065866"/>
              </a:tblGrid>
              <a:tr h="739416">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058032">
                <a:tc>
                  <a:txBody>
                    <a:bodyPr/>
                    <a:lstStyle/>
                    <a:p>
                      <a:r>
                        <a:rPr lang="en-US" sz="2400" dirty="0" smtClean="0"/>
                        <a:t>Chance of earning at least £15 per hour</a:t>
                      </a:r>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50%</a:t>
                      </a:r>
                      <a:endParaRPr lang="en-US" sz="2400" dirty="0"/>
                    </a:p>
                  </a:txBody>
                  <a:tcPr anchor="ctr"/>
                </a:tc>
              </a:tr>
              <a:tr h="1058032">
                <a:tc>
                  <a:txBody>
                    <a:bodyPr/>
                    <a:lstStyle/>
                    <a:p>
                      <a:r>
                        <a:rPr lang="en-US" sz="2400" dirty="0" smtClean="0"/>
                        <a:t>Chance of unemployment</a:t>
                      </a:r>
                      <a:endParaRPr lang="en-US" sz="2400" dirty="0"/>
                    </a:p>
                  </a:txBody>
                  <a:tcPr anchor="ctr"/>
                </a:tc>
                <a:tc>
                  <a:txBody>
                    <a:bodyPr/>
                    <a:lstStyle/>
                    <a:p>
                      <a:endParaRPr lang="en-US" dirty="0"/>
                    </a:p>
                  </a:txBody>
                  <a:tcPr anchor="ctr"/>
                </a:tc>
                <a:tc>
                  <a:txBody>
                    <a:bodyPr/>
                    <a:lstStyle/>
                    <a:p>
                      <a:endParaRPr lang="en-US"/>
                    </a:p>
                  </a:txBody>
                  <a:tcPr anchor="ctr"/>
                </a:tc>
              </a:tr>
              <a:tr h="1058032">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endParaRPr lang="en-US"/>
                    </a:p>
                  </a:txBody>
                  <a:tcPr anchor="ctr"/>
                </a:tc>
                <a:tc>
                  <a:txBody>
                    <a:bodyPr/>
                    <a:lstStyle/>
                    <a:p>
                      <a:endParaRPr lang="en-US" dirty="0"/>
                    </a:p>
                  </a:txBody>
                  <a:tcPr anchor="ct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59874146"/>
              </p:ext>
            </p:extLst>
          </p:nvPr>
        </p:nvGraphicFramePr>
        <p:xfrm>
          <a:off x="608520" y="2001994"/>
          <a:ext cx="8153400" cy="3913512"/>
        </p:xfrm>
        <a:graphic>
          <a:graphicData uri="http://schemas.openxmlformats.org/drawingml/2006/table">
            <a:tbl>
              <a:tblPr firstRow="1" bandRow="1">
                <a:tableStyleId>{5C22544A-7EE6-4342-B048-85BDC9FD1C3A}</a:tableStyleId>
              </a:tblPr>
              <a:tblGrid>
                <a:gridCol w="3648020"/>
                <a:gridCol w="2439514"/>
                <a:gridCol w="2065866"/>
              </a:tblGrid>
              <a:tr h="739416">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058032">
                <a:tc>
                  <a:txBody>
                    <a:bodyPr/>
                    <a:lstStyle/>
                    <a:p>
                      <a:r>
                        <a:rPr lang="en-US" sz="2400" dirty="0" smtClean="0"/>
                        <a:t>Chance of earning at least £15 per hour</a:t>
                      </a:r>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50%</a:t>
                      </a:r>
                      <a:endParaRPr lang="en-US" sz="2400" dirty="0"/>
                    </a:p>
                  </a:txBody>
                  <a:tcPr anchor="ctr"/>
                </a:tc>
              </a:tr>
              <a:tr h="1058032">
                <a:tc>
                  <a:txBody>
                    <a:bodyPr/>
                    <a:lstStyle/>
                    <a:p>
                      <a:r>
                        <a:rPr lang="en-US" sz="2400" dirty="0" smtClean="0"/>
                        <a:t>Chance of unemployment</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endParaRPr lang="en-US" sz="2400" dirty="0"/>
                    </a:p>
                  </a:txBody>
                  <a:tcPr anchor="ctr"/>
                </a:tc>
              </a:tr>
              <a:tr h="1058032">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endParaRPr lang="en-US" dirty="0"/>
                    </a:p>
                  </a:txBody>
                  <a:tcPr anchor="ctr"/>
                </a:tc>
                <a:tc>
                  <a:txBody>
                    <a:bodyPr/>
                    <a:lstStyle/>
                    <a:p>
                      <a:endParaRPr lang="en-US" dirty="0"/>
                    </a:p>
                  </a:txBody>
                  <a:tcPr anchor="ct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286705716"/>
              </p:ext>
            </p:extLst>
          </p:nvPr>
        </p:nvGraphicFramePr>
        <p:xfrm>
          <a:off x="608520" y="2001994"/>
          <a:ext cx="8153400" cy="3913512"/>
        </p:xfrm>
        <a:graphic>
          <a:graphicData uri="http://schemas.openxmlformats.org/drawingml/2006/table">
            <a:tbl>
              <a:tblPr firstRow="1" bandRow="1">
                <a:tableStyleId>{5C22544A-7EE6-4342-B048-85BDC9FD1C3A}</a:tableStyleId>
              </a:tblPr>
              <a:tblGrid>
                <a:gridCol w="3648020"/>
                <a:gridCol w="2439514"/>
                <a:gridCol w="2065866"/>
              </a:tblGrid>
              <a:tr h="739416">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058032">
                <a:tc>
                  <a:txBody>
                    <a:bodyPr/>
                    <a:lstStyle/>
                    <a:p>
                      <a:r>
                        <a:rPr lang="en-US" sz="2400" dirty="0" smtClean="0"/>
                        <a:t>Chance of earning at least £15 per hour</a:t>
                      </a:r>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50%</a:t>
                      </a:r>
                      <a:endParaRPr lang="en-US" sz="2400" dirty="0"/>
                    </a:p>
                  </a:txBody>
                  <a:tcPr anchor="ctr"/>
                </a:tc>
              </a:tr>
              <a:tr h="1058032">
                <a:tc>
                  <a:txBody>
                    <a:bodyPr/>
                    <a:lstStyle/>
                    <a:p>
                      <a:r>
                        <a:rPr lang="en-US" sz="2400" dirty="0" smtClean="0"/>
                        <a:t>Chance of unemployment</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r>
                        <a:rPr lang="en-US" sz="2400" dirty="0" smtClean="0"/>
                        <a:t>4%</a:t>
                      </a:r>
                      <a:endParaRPr lang="en-US" sz="2400" dirty="0"/>
                    </a:p>
                  </a:txBody>
                  <a:tcPr anchor="ctr"/>
                </a:tc>
              </a:tr>
              <a:tr h="1058032">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pPr algn="ctr"/>
                      <a:endParaRPr lang="en-US" sz="2400" dirty="0"/>
                    </a:p>
                  </a:txBody>
                  <a:tcPr anchor="ctr"/>
                </a:tc>
                <a:tc>
                  <a:txBody>
                    <a:bodyPr/>
                    <a:lstStyle/>
                    <a:p>
                      <a:endParaRPr lang="en-US" dirty="0"/>
                    </a:p>
                  </a:txBody>
                  <a:tcPr anchor="ct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72876703"/>
              </p:ext>
            </p:extLst>
          </p:nvPr>
        </p:nvGraphicFramePr>
        <p:xfrm>
          <a:off x="608520" y="2001994"/>
          <a:ext cx="8153400" cy="3913512"/>
        </p:xfrm>
        <a:graphic>
          <a:graphicData uri="http://schemas.openxmlformats.org/drawingml/2006/table">
            <a:tbl>
              <a:tblPr firstRow="1" bandRow="1">
                <a:tableStyleId>{5C22544A-7EE6-4342-B048-85BDC9FD1C3A}</a:tableStyleId>
              </a:tblPr>
              <a:tblGrid>
                <a:gridCol w="3648020"/>
                <a:gridCol w="2439514"/>
                <a:gridCol w="2065866"/>
              </a:tblGrid>
              <a:tr h="739416">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058032">
                <a:tc>
                  <a:txBody>
                    <a:bodyPr/>
                    <a:lstStyle/>
                    <a:p>
                      <a:r>
                        <a:rPr lang="en-US" sz="2400" dirty="0" smtClean="0"/>
                        <a:t>Chance of earning at least £15 per hour</a:t>
                      </a:r>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50%</a:t>
                      </a:r>
                      <a:endParaRPr lang="en-US" sz="2400" dirty="0"/>
                    </a:p>
                  </a:txBody>
                  <a:tcPr anchor="ctr"/>
                </a:tc>
              </a:tr>
              <a:tr h="1058032">
                <a:tc>
                  <a:txBody>
                    <a:bodyPr/>
                    <a:lstStyle/>
                    <a:p>
                      <a:r>
                        <a:rPr lang="en-US" sz="2400" dirty="0" smtClean="0"/>
                        <a:t>Chance of unemployment</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r>
                        <a:rPr lang="en-US" sz="2400" dirty="0" smtClean="0"/>
                        <a:t>4%</a:t>
                      </a:r>
                      <a:endParaRPr lang="en-US" sz="2400" dirty="0"/>
                    </a:p>
                  </a:txBody>
                  <a:tcPr anchor="ctr"/>
                </a:tc>
              </a:tr>
              <a:tr h="1058032">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pPr algn="ctr"/>
                      <a:r>
                        <a:rPr lang="en-US" sz="2400" dirty="0" smtClean="0"/>
                        <a:t>up 40%</a:t>
                      </a:r>
                      <a:endParaRPr lang="en-US" sz="2400" dirty="0"/>
                    </a:p>
                  </a:txBody>
                  <a:tcPr anchor="ctr"/>
                </a:tc>
                <a:tc>
                  <a:txBody>
                    <a:bodyPr/>
                    <a:lstStyle/>
                    <a:p>
                      <a:pPr algn="ctr"/>
                      <a:endParaRPr lang="en-US" sz="2400" dirty="0"/>
                    </a:p>
                  </a:txBody>
                  <a:tcPr anchor="ctr"/>
                </a:tc>
              </a:tr>
            </a:tbl>
          </a:graphicData>
        </a:graphic>
      </p:graphicFrame>
      <p:graphicFrame>
        <p:nvGraphicFramePr>
          <p:cNvPr id="4" name="Content Placeholder 3"/>
          <p:cNvGraphicFramePr>
            <a:graphicFrameLocks noGrp="1"/>
          </p:cNvGraphicFramePr>
          <p:nvPr>
            <p:ph sz="quarter" idx="1"/>
            <p:extLst>
              <p:ext uri="{D42A27DB-BD31-4B8C-83A1-F6EECF244321}">
                <p14:modId xmlns:p14="http://schemas.microsoft.com/office/powerpoint/2010/main" val="3197884247"/>
              </p:ext>
            </p:extLst>
          </p:nvPr>
        </p:nvGraphicFramePr>
        <p:xfrm>
          <a:off x="608520" y="2001994"/>
          <a:ext cx="8153400" cy="3913512"/>
        </p:xfrm>
        <a:graphic>
          <a:graphicData uri="http://schemas.openxmlformats.org/drawingml/2006/table">
            <a:tbl>
              <a:tblPr firstRow="1" bandRow="1">
                <a:tableStyleId>{5C22544A-7EE6-4342-B048-85BDC9FD1C3A}</a:tableStyleId>
              </a:tblPr>
              <a:tblGrid>
                <a:gridCol w="3648020"/>
                <a:gridCol w="2439514"/>
                <a:gridCol w="2065866"/>
              </a:tblGrid>
              <a:tr h="739416">
                <a:tc>
                  <a:txBody>
                    <a:bodyPr/>
                    <a:lstStyle/>
                    <a:p>
                      <a:endParaRPr lang="en-US" dirty="0"/>
                    </a:p>
                  </a:txBody>
                  <a:tcPr/>
                </a:tc>
                <a:tc>
                  <a:txBody>
                    <a:bodyPr/>
                    <a:lstStyle/>
                    <a:p>
                      <a:pPr algn="ctr"/>
                      <a:r>
                        <a:rPr lang="en-US" sz="2400" dirty="0" smtClean="0"/>
                        <a:t>No qualifications</a:t>
                      </a:r>
                      <a:endParaRPr lang="en-US" sz="2400" dirty="0"/>
                    </a:p>
                  </a:txBody>
                  <a:tcPr/>
                </a:tc>
                <a:tc>
                  <a:txBody>
                    <a:bodyPr/>
                    <a:lstStyle/>
                    <a:p>
                      <a:pPr algn="ctr"/>
                      <a:r>
                        <a:rPr lang="en-US" sz="2400" dirty="0" smtClean="0"/>
                        <a:t>Degree</a:t>
                      </a:r>
                      <a:endParaRPr lang="en-US" sz="2400" dirty="0"/>
                    </a:p>
                  </a:txBody>
                  <a:tcPr/>
                </a:tc>
              </a:tr>
              <a:tr h="1058032">
                <a:tc>
                  <a:txBody>
                    <a:bodyPr/>
                    <a:lstStyle/>
                    <a:p>
                      <a:r>
                        <a:rPr lang="en-US" sz="2400" dirty="0" smtClean="0"/>
                        <a:t>Chance of earning at least £15 per hour</a:t>
                      </a:r>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50%</a:t>
                      </a:r>
                      <a:endParaRPr lang="en-US" sz="2400" dirty="0"/>
                    </a:p>
                  </a:txBody>
                  <a:tcPr anchor="ctr"/>
                </a:tc>
              </a:tr>
              <a:tr h="1058032">
                <a:tc>
                  <a:txBody>
                    <a:bodyPr/>
                    <a:lstStyle/>
                    <a:p>
                      <a:r>
                        <a:rPr lang="en-US" sz="2400" dirty="0" smtClean="0"/>
                        <a:t>Chance of unemployment</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r>
                        <a:rPr lang="en-US" sz="2400" dirty="0" smtClean="0"/>
                        <a:t>4%</a:t>
                      </a:r>
                      <a:endParaRPr lang="en-US" sz="2400" dirty="0"/>
                    </a:p>
                  </a:txBody>
                  <a:tcPr anchor="ctr"/>
                </a:tc>
              </a:tr>
              <a:tr h="1058032">
                <a:tc>
                  <a:txBody>
                    <a:bodyPr/>
                    <a:lstStyle/>
                    <a:p>
                      <a:r>
                        <a:rPr lang="en-US" sz="2400" dirty="0" smtClean="0"/>
                        <a:t>Change in</a:t>
                      </a:r>
                      <a:r>
                        <a:rPr lang="en-US" sz="2400" baseline="0" dirty="0" smtClean="0"/>
                        <a:t> chance of unemployment </a:t>
                      </a:r>
                      <a:r>
                        <a:rPr lang="en-US" sz="2400" dirty="0" smtClean="0"/>
                        <a:t>since 2008</a:t>
                      </a:r>
                      <a:endParaRPr lang="en-US" sz="2400" dirty="0"/>
                    </a:p>
                  </a:txBody>
                  <a:tcPr anchor="ctr"/>
                </a:tc>
                <a:tc>
                  <a:txBody>
                    <a:bodyPr/>
                    <a:lstStyle/>
                    <a:p>
                      <a:pPr algn="ctr"/>
                      <a:r>
                        <a:rPr lang="en-US" sz="2400" dirty="0" smtClean="0"/>
                        <a:t>up 40%</a:t>
                      </a:r>
                      <a:endParaRPr lang="en-US" sz="2400" dirty="0"/>
                    </a:p>
                  </a:txBody>
                  <a:tcPr anchor="ctr"/>
                </a:tc>
                <a:tc>
                  <a:txBody>
                    <a:bodyPr/>
                    <a:lstStyle/>
                    <a:p>
                      <a:pPr algn="ctr"/>
                      <a:r>
                        <a:rPr lang="en-US" sz="2400" dirty="0" smtClean="0"/>
                        <a:t>no change</a:t>
                      </a:r>
                      <a:endParaRPr lang="en-US" sz="2400" dirty="0"/>
                    </a:p>
                  </a:txBody>
                  <a:tcPr anchor="ctr"/>
                </a:tc>
              </a:tr>
            </a:tbl>
          </a:graphicData>
        </a:graphic>
      </p:graphicFrame>
      <p:sp>
        <p:nvSpPr>
          <p:cNvPr id="2" name="Title 1"/>
          <p:cNvSpPr>
            <a:spLocks noGrp="1"/>
          </p:cNvSpPr>
          <p:nvPr>
            <p:ph type="title"/>
          </p:nvPr>
        </p:nvSpPr>
        <p:spPr/>
        <p:txBody>
          <a:bodyPr/>
          <a:lstStyle/>
          <a:p>
            <a:r>
              <a:rPr lang="en-US" dirty="0" smtClean="0"/>
              <a:t>What this means…</a:t>
            </a:r>
            <a:endParaRPr lang="en-US" dirty="0"/>
          </a:p>
        </p:txBody>
      </p:sp>
    </p:spTree>
    <p:extLst>
      <p:ext uri="{BB962C8B-B14F-4D97-AF65-F5344CB8AC3E}">
        <p14:creationId xmlns:p14="http://schemas.microsoft.com/office/powerpoint/2010/main" val="3888650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Violinists’ hours of practice (cumulative)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70</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67898477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960980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differences are substantial…</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641450228"/>
              </p:ext>
            </p:extLst>
          </p:nvPr>
        </p:nvGraphicFramePr>
        <p:xfrm>
          <a:off x="609598" y="1589088"/>
          <a:ext cx="7962282" cy="2435234"/>
        </p:xfrm>
        <a:graphic>
          <a:graphicData uri="http://schemas.openxmlformats.org/drawingml/2006/table">
            <a:tbl>
              <a:tblPr firstRow="1" bandRow="1">
                <a:tableStyleId>{5C22544A-7EE6-4342-B048-85BDC9FD1C3A}</a:tableStyleId>
              </a:tblPr>
              <a:tblGrid>
                <a:gridCol w="3981141"/>
                <a:gridCol w="3981141"/>
              </a:tblGrid>
              <a:tr h="531817">
                <a:tc>
                  <a:txBody>
                    <a:bodyPr/>
                    <a:lstStyle/>
                    <a:p>
                      <a:pPr>
                        <a:lnSpc>
                          <a:spcPct val="100000"/>
                        </a:lnSpc>
                      </a:pPr>
                      <a:endParaRPr lang="en-US" dirty="0"/>
                    </a:p>
                  </a:txBody>
                  <a:tcPr marL="43584" marR="43584"/>
                </a:tc>
                <a:tc>
                  <a:txBody>
                    <a:bodyPr/>
                    <a:lstStyle/>
                    <a:p>
                      <a:pPr algn="ctr">
                        <a:lnSpc>
                          <a:spcPct val="100000"/>
                        </a:lnSpc>
                      </a:pPr>
                      <a:r>
                        <a:rPr lang="en-US" sz="2400" dirty="0" smtClean="0"/>
                        <a:t>Hours of practice by age</a:t>
                      </a:r>
                      <a:r>
                        <a:rPr lang="en-US" sz="2400" baseline="0" dirty="0" smtClean="0"/>
                        <a:t> 18</a:t>
                      </a:r>
                      <a:endParaRPr lang="en-US" sz="2400" dirty="0"/>
                    </a:p>
                  </a:txBody>
                  <a:tcPr marL="43584" marR="43584"/>
                </a:tc>
              </a:tr>
              <a:tr h="531817">
                <a:tc>
                  <a:txBody>
                    <a:bodyPr/>
                    <a:lstStyle/>
                    <a:p>
                      <a:pPr>
                        <a:lnSpc>
                          <a:spcPct val="100000"/>
                        </a:lnSpc>
                      </a:pPr>
                      <a:r>
                        <a:rPr lang="en-US" sz="2400" dirty="0" smtClean="0"/>
                        <a:t>Music</a:t>
                      </a:r>
                      <a:r>
                        <a:rPr lang="en-US" sz="2400" baseline="0" dirty="0" smtClean="0"/>
                        <a:t> Education students</a:t>
                      </a:r>
                      <a:endParaRPr lang="en-US" sz="2400" dirty="0"/>
                    </a:p>
                  </a:txBody>
                  <a:tcPr marL="43584" marR="43584"/>
                </a:tc>
                <a:tc>
                  <a:txBody>
                    <a:bodyPr/>
                    <a:lstStyle/>
                    <a:p>
                      <a:pPr algn="ctr">
                        <a:lnSpc>
                          <a:spcPct val="100000"/>
                        </a:lnSpc>
                      </a:pPr>
                      <a:r>
                        <a:rPr lang="en-US" sz="2400" dirty="0" smtClean="0"/>
                        <a:t>3420</a:t>
                      </a:r>
                      <a:endParaRPr lang="en-US" sz="2400" dirty="0"/>
                    </a:p>
                  </a:txBody>
                  <a:tcPr marL="43584" marR="43584"/>
                </a:tc>
              </a:tr>
              <a:tr h="368181">
                <a:tc>
                  <a:txBody>
                    <a:bodyPr/>
                    <a:lstStyle/>
                    <a:p>
                      <a:pPr>
                        <a:lnSpc>
                          <a:spcPct val="100000"/>
                        </a:lnSpc>
                      </a:pPr>
                      <a:r>
                        <a:rPr lang="en-US" sz="2400" dirty="0" smtClean="0"/>
                        <a:t>Good violin students</a:t>
                      </a:r>
                      <a:endParaRPr lang="en-US" sz="2400" dirty="0"/>
                    </a:p>
                  </a:txBody>
                  <a:tcPr marL="43584" marR="43584"/>
                </a:tc>
                <a:tc>
                  <a:txBody>
                    <a:bodyPr/>
                    <a:lstStyle/>
                    <a:p>
                      <a:pPr algn="ctr">
                        <a:lnSpc>
                          <a:spcPct val="100000"/>
                        </a:lnSpc>
                      </a:pPr>
                      <a:r>
                        <a:rPr lang="en-US" sz="2400" dirty="0" smtClean="0"/>
                        <a:t>5301</a:t>
                      </a:r>
                      <a:endParaRPr lang="en-US" sz="2400" dirty="0"/>
                    </a:p>
                  </a:txBody>
                  <a:tcPr marL="43584" marR="43584"/>
                </a:tc>
              </a:tr>
              <a:tr h="368181">
                <a:tc>
                  <a:txBody>
                    <a:bodyPr/>
                    <a:lstStyle/>
                    <a:p>
                      <a:pPr>
                        <a:lnSpc>
                          <a:spcPct val="100000"/>
                        </a:lnSpc>
                      </a:pPr>
                      <a:r>
                        <a:rPr lang="en-US" sz="2400" dirty="0" smtClean="0"/>
                        <a:t>Best violin students</a:t>
                      </a:r>
                      <a:endParaRPr lang="en-US" sz="2400" dirty="0"/>
                    </a:p>
                  </a:txBody>
                  <a:tcPr marL="43584" marR="43584"/>
                </a:tc>
                <a:tc>
                  <a:txBody>
                    <a:bodyPr/>
                    <a:lstStyle/>
                    <a:p>
                      <a:pPr algn="ctr">
                        <a:lnSpc>
                          <a:spcPct val="100000"/>
                        </a:lnSpc>
                      </a:pPr>
                      <a:r>
                        <a:rPr lang="en-US" sz="2400" dirty="0" smtClean="0"/>
                        <a:t>7410</a:t>
                      </a:r>
                      <a:endParaRPr lang="en-US" sz="2400" dirty="0"/>
                    </a:p>
                  </a:txBody>
                  <a:tcPr marL="43584" marR="43584"/>
                </a:tc>
              </a:tr>
              <a:tr h="368181">
                <a:tc>
                  <a:txBody>
                    <a:bodyPr/>
                    <a:lstStyle/>
                    <a:p>
                      <a:pPr>
                        <a:lnSpc>
                          <a:spcPct val="100000"/>
                        </a:lnSpc>
                      </a:pPr>
                      <a:r>
                        <a:rPr lang="en-US" sz="2400" dirty="0" smtClean="0"/>
                        <a:t>Professional musicians</a:t>
                      </a:r>
                      <a:endParaRPr lang="en-US" sz="2400" dirty="0"/>
                    </a:p>
                  </a:txBody>
                  <a:tcPr marL="43584" marR="43584"/>
                </a:tc>
                <a:tc>
                  <a:txBody>
                    <a:bodyPr/>
                    <a:lstStyle/>
                    <a:p>
                      <a:pPr algn="ctr">
                        <a:lnSpc>
                          <a:spcPct val="100000"/>
                        </a:lnSpc>
                      </a:pPr>
                      <a:r>
                        <a:rPr lang="en-US" sz="2400" dirty="0" smtClean="0"/>
                        <a:t>7336</a:t>
                      </a:r>
                      <a:endParaRPr lang="en-US" sz="2400" dirty="0"/>
                    </a:p>
                  </a:txBody>
                  <a:tcPr marL="43584" marR="43584"/>
                </a:tc>
              </a:tr>
            </a:tbl>
          </a:graphicData>
        </a:graphic>
      </p:graphicFrame>
      <p:sp>
        <p:nvSpPr>
          <p:cNvPr id="7" name="Content Placeholder 6"/>
          <p:cNvSpPr>
            <a:spLocks noGrp="1"/>
          </p:cNvSpPr>
          <p:nvPr>
            <p:ph sz="quarter" idx="2"/>
          </p:nvPr>
        </p:nvSpPr>
        <p:spPr>
          <a:xfrm>
            <a:off x="609600" y="4288446"/>
            <a:ext cx="7856454" cy="2569553"/>
          </a:xfrm>
        </p:spPr>
        <p:txBody>
          <a:bodyPr>
            <a:normAutofit/>
          </a:bodyPr>
          <a:lstStyle/>
          <a:p>
            <a:r>
              <a:rPr lang="en-US" sz="2400" dirty="0"/>
              <a:t>By the age of 18, the best </a:t>
            </a:r>
            <a:r>
              <a:rPr lang="en-US" sz="2400" dirty="0" smtClean="0"/>
              <a:t>violinists have accumulated 40% more practice than good violinists</a:t>
            </a:r>
            <a:endParaRPr lang="en-US" dirty="0" smtClean="0"/>
          </a:p>
          <a:p>
            <a:r>
              <a:rPr lang="en-US" sz="2400" dirty="0" smtClean="0"/>
              <a:t>Since the amount of deliberate practice being undertaken by the best students once they are adults is close to the maximum possible, it is, essentially, impossible for the good students to catch up to the best.</a:t>
            </a:r>
            <a:endParaRPr lang="en-US" sz="24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2D6238C2-C284-AD4D-8FB8-9663937FCA09}" type="slidenum">
              <a:rPr lang="en-GB" smtClean="0"/>
              <a:pPr>
                <a:defRPr/>
              </a:pPr>
              <a:t>71</a:t>
            </a:fld>
            <a:endParaRPr lang="en-GB" dirty="0"/>
          </a:p>
        </p:txBody>
      </p:sp>
    </p:spTree>
    <p:extLst>
      <p:ext uri="{BB962C8B-B14F-4D97-AF65-F5344CB8AC3E}">
        <p14:creationId xmlns:p14="http://schemas.microsoft.com/office/powerpoint/2010/main" val="94730932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about expertise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72</a:t>
            </a:fld>
            <a:endParaRPr lang="en-GB" dirty="0"/>
          </a:p>
        </p:txBody>
      </p:sp>
      <p:sp>
        <p:nvSpPr>
          <p:cNvPr id="4" name="Content Placeholder 3"/>
          <p:cNvSpPr>
            <a:spLocks noGrp="1"/>
          </p:cNvSpPr>
          <p:nvPr>
            <p:ph sz="quarter" idx="1"/>
          </p:nvPr>
        </p:nvSpPr>
        <p:spPr/>
        <p:txBody>
          <a:bodyPr>
            <a:normAutofit lnSpcReduction="10000"/>
          </a:bodyPr>
          <a:lstStyle/>
          <a:p>
            <a:r>
              <a:rPr lang="en-US" dirty="0" smtClean="0"/>
              <a:t>Elite performance is the result of at least a decade of maximal efforts to improve performance through an optimal distribution of deliberate practice</a:t>
            </a:r>
          </a:p>
          <a:p>
            <a:r>
              <a:rPr lang="en-US" dirty="0" smtClean="0"/>
              <a:t>What distinguishes experts from others is the commitment to deliberate practice</a:t>
            </a:r>
          </a:p>
          <a:p>
            <a:r>
              <a:rPr lang="en-US" dirty="0" smtClean="0"/>
              <a:t>Deliberate practice is</a:t>
            </a:r>
          </a:p>
          <a:p>
            <a:pPr lvl="1"/>
            <a:r>
              <a:rPr lang="en-US" dirty="0" smtClean="0"/>
              <a:t>an effortful activity that can be sustained only for a limited time each day</a:t>
            </a:r>
          </a:p>
          <a:p>
            <a:pPr lvl="1"/>
            <a:r>
              <a:rPr lang="en-US" dirty="0" smtClean="0"/>
              <a:t>neither motivating nor enjoyable—it is instrumental in achieving further improvement in performance</a:t>
            </a:r>
          </a:p>
          <a:p>
            <a:endParaRPr lang="en-US" dirty="0"/>
          </a:p>
        </p:txBody>
      </p:sp>
    </p:spTree>
    <p:extLst>
      <p:ext uri="{BB962C8B-B14F-4D97-AF65-F5344CB8AC3E}">
        <p14:creationId xmlns:p14="http://schemas.microsoft.com/office/powerpoint/2010/main" val="249733150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is over-rated…</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73</a:t>
            </a:fld>
            <a:endParaRPr lang="en-GB" dirty="0"/>
          </a:p>
        </p:txBody>
      </p:sp>
      <p:pic>
        <p:nvPicPr>
          <p:cNvPr id="5" name="Picture 4" descr="Bou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17" y="2041024"/>
            <a:ext cx="2312648" cy="3477667"/>
          </a:xfrm>
          <a:prstGeom prst="rect">
            <a:avLst/>
          </a:prstGeom>
        </p:spPr>
      </p:pic>
      <p:pic>
        <p:nvPicPr>
          <p:cNvPr id="4" name="Picture 3" descr="talent-is-overrated-225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732" y="2041025"/>
            <a:ext cx="2600452" cy="3467269"/>
          </a:xfrm>
          <a:prstGeom prst="rect">
            <a:avLst/>
          </a:prstGeom>
        </p:spPr>
      </p:pic>
      <p:pic>
        <p:nvPicPr>
          <p:cNvPr id="10" name="Picture 9" descr="97801410362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2041024"/>
            <a:ext cx="2324100" cy="3477667"/>
          </a:xfrm>
          <a:prstGeom prst="rect">
            <a:avLst/>
          </a:prstGeom>
        </p:spPr>
      </p:pic>
    </p:spTree>
    <p:extLst>
      <p:ext uri="{BB962C8B-B14F-4D97-AF65-F5344CB8AC3E}">
        <p14:creationId xmlns:p14="http://schemas.microsoft.com/office/powerpoint/2010/main" val="3598079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mtClean="0"/>
              <a:t>Expertise</a:t>
            </a:r>
            <a:endParaRPr lang="en-US" dirty="0"/>
          </a:p>
        </p:txBody>
      </p:sp>
      <p:sp>
        <p:nvSpPr>
          <p:cNvPr id="119810" name="Rectangle 3"/>
          <p:cNvSpPr>
            <a:spLocks noGrp="1" noChangeArrowheads="1"/>
          </p:cNvSpPr>
          <p:nvPr>
            <p:ph sz="quarter" idx="1"/>
          </p:nvPr>
        </p:nvSpPr>
        <p:spPr>
          <a:xfrm>
            <a:off x="612648" y="1600200"/>
            <a:ext cx="8153400" cy="5257800"/>
          </a:xfrm>
        </p:spPr>
        <p:txBody>
          <a:bodyPr>
            <a:normAutofit fontScale="85000" lnSpcReduction="20000"/>
          </a:bodyPr>
          <a:lstStyle/>
          <a:p>
            <a:pPr>
              <a:lnSpc>
                <a:spcPct val="120000"/>
              </a:lnSpc>
            </a:pPr>
            <a:r>
              <a:rPr lang="en-US" dirty="0" smtClean="0"/>
              <a:t>According to Berliner (1994), experts:</a:t>
            </a:r>
          </a:p>
          <a:p>
            <a:pPr lvl="1">
              <a:lnSpc>
                <a:spcPct val="120000"/>
              </a:lnSpc>
            </a:pPr>
            <a:r>
              <a:rPr lang="en-US" dirty="0" smtClean="0"/>
              <a:t>Excel mainly in their own domain</a:t>
            </a:r>
          </a:p>
          <a:p>
            <a:pPr lvl="1">
              <a:lnSpc>
                <a:spcPct val="120000"/>
              </a:lnSpc>
            </a:pPr>
            <a:r>
              <a:rPr lang="en-US" dirty="0" smtClean="0"/>
              <a:t>Often develop automaticity for the repetitive operations that are needed to accomplish their goals</a:t>
            </a:r>
          </a:p>
          <a:p>
            <a:pPr lvl="1">
              <a:lnSpc>
                <a:spcPct val="120000"/>
              </a:lnSpc>
            </a:pPr>
            <a:r>
              <a:rPr lang="en-US" dirty="0" smtClean="0"/>
              <a:t>Are more sensitive to the task demands and social situation when solving problems</a:t>
            </a:r>
          </a:p>
          <a:p>
            <a:pPr lvl="1">
              <a:lnSpc>
                <a:spcPct val="120000"/>
              </a:lnSpc>
            </a:pPr>
            <a:r>
              <a:rPr lang="en-US" dirty="0" smtClean="0"/>
              <a:t>Are more opportunistic and flexible in their teaching than novices</a:t>
            </a:r>
          </a:p>
          <a:p>
            <a:pPr lvl="1">
              <a:lnSpc>
                <a:spcPct val="120000"/>
              </a:lnSpc>
            </a:pPr>
            <a:r>
              <a:rPr lang="en-US" dirty="0" smtClean="0"/>
              <a:t>Represent problems in qualitatively different ways than novices</a:t>
            </a:r>
          </a:p>
          <a:p>
            <a:pPr lvl="1">
              <a:lnSpc>
                <a:spcPct val="120000"/>
              </a:lnSpc>
            </a:pPr>
            <a:r>
              <a:rPr lang="en-US" dirty="0" smtClean="0"/>
              <a:t>Have faster and more accurate pattern recognition capabilities</a:t>
            </a:r>
          </a:p>
          <a:p>
            <a:pPr lvl="1">
              <a:lnSpc>
                <a:spcPct val="120000"/>
              </a:lnSpc>
            </a:pPr>
            <a:r>
              <a:rPr lang="en-US" dirty="0" smtClean="0"/>
              <a:t>Perceive meaningful patterns in the domain in which they are experienced</a:t>
            </a:r>
          </a:p>
          <a:p>
            <a:pPr lvl="1">
              <a:lnSpc>
                <a:spcPct val="120000"/>
              </a:lnSpc>
            </a:pPr>
            <a:r>
              <a:rPr lang="en-US" dirty="0" smtClean="0"/>
              <a:t>Begin to solve problems slower but bring richer and more personal sources of information to bear</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74</a:t>
            </a:fld>
            <a:endParaRPr lang="en-GB" dirty="0"/>
          </a:p>
        </p:txBody>
      </p:sp>
    </p:spTree>
    <p:extLst>
      <p:ext uri="{BB962C8B-B14F-4D97-AF65-F5344CB8AC3E}">
        <p14:creationId xmlns:p14="http://schemas.microsoft.com/office/powerpoint/2010/main" val="13836165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Effects of experience in teaching</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199156581"/>
              </p:ext>
            </p:extLst>
          </p:nvPr>
        </p:nvGraphicFramePr>
        <p:xfrm>
          <a:off x="294282" y="1589088"/>
          <a:ext cx="421286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75</a:t>
            </a:fld>
            <a:endParaRPr lang="en-GB"/>
          </a:p>
        </p:txBody>
      </p:sp>
      <p:graphicFrame>
        <p:nvGraphicFramePr>
          <p:cNvPr id="11" name="Content Placeholder 10"/>
          <p:cNvGraphicFramePr>
            <a:graphicFrameLocks noGrp="1"/>
          </p:cNvGraphicFramePr>
          <p:nvPr>
            <p:ph sz="quarter" idx="2"/>
            <p:extLst>
              <p:ext uri="{D42A27DB-BD31-4B8C-83A1-F6EECF244321}">
                <p14:modId xmlns:p14="http://schemas.microsoft.com/office/powerpoint/2010/main" val="4107933255"/>
              </p:ext>
            </p:extLst>
          </p:nvPr>
        </p:nvGraphicFramePr>
        <p:xfrm>
          <a:off x="4507142" y="1589088"/>
          <a:ext cx="422410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08101" y="1782811"/>
            <a:ext cx="3175134" cy="461665"/>
          </a:xfrm>
          <a:prstGeom prst="rect">
            <a:avLst/>
          </a:prstGeom>
          <a:noFill/>
        </p:spPr>
        <p:txBody>
          <a:bodyPr wrap="square" rtlCol="0">
            <a:spAutoFit/>
          </a:bodyPr>
          <a:lstStyle/>
          <a:p>
            <a:pPr algn="ctr"/>
            <a:r>
              <a:rPr lang="en-US" dirty="0" smtClean="0">
                <a:latin typeface="+mj-lt"/>
              </a:rPr>
              <a:t>Mathematics</a:t>
            </a:r>
            <a:endParaRPr lang="en-US" dirty="0">
              <a:latin typeface="+mj-lt"/>
            </a:endParaRPr>
          </a:p>
        </p:txBody>
      </p:sp>
      <p:sp>
        <p:nvSpPr>
          <p:cNvPr id="13" name="TextBox 12"/>
          <p:cNvSpPr txBox="1"/>
          <p:nvPr/>
        </p:nvSpPr>
        <p:spPr>
          <a:xfrm>
            <a:off x="5000288" y="1782811"/>
            <a:ext cx="3175134" cy="461665"/>
          </a:xfrm>
          <a:prstGeom prst="rect">
            <a:avLst/>
          </a:prstGeom>
          <a:noFill/>
        </p:spPr>
        <p:txBody>
          <a:bodyPr wrap="square" rtlCol="0">
            <a:spAutoFit/>
          </a:bodyPr>
          <a:lstStyle/>
          <a:p>
            <a:pPr algn="ctr"/>
            <a:r>
              <a:rPr lang="en-US" dirty="0">
                <a:latin typeface="+mj-lt"/>
              </a:rPr>
              <a:t>R</a:t>
            </a:r>
            <a:r>
              <a:rPr lang="en-US" dirty="0" smtClean="0">
                <a:latin typeface="+mj-lt"/>
              </a:rPr>
              <a:t>eading</a:t>
            </a:r>
            <a:endParaRPr lang="en-US" dirty="0">
              <a:latin typeface="+mj-lt"/>
            </a:endParaRPr>
          </a:p>
        </p:txBody>
      </p:sp>
      <p:sp>
        <p:nvSpPr>
          <p:cNvPr id="14" name="TextBox 13"/>
          <p:cNvSpPr txBox="1"/>
          <p:nvPr/>
        </p:nvSpPr>
        <p:spPr>
          <a:xfrm>
            <a:off x="609601" y="6273269"/>
            <a:ext cx="3324469" cy="369332"/>
          </a:xfrm>
          <a:prstGeom prst="rect">
            <a:avLst/>
          </a:prstGeom>
          <a:noFill/>
        </p:spPr>
        <p:txBody>
          <a:bodyPr wrap="square" rtlCol="0">
            <a:spAutoFit/>
          </a:bodyPr>
          <a:lstStyle/>
          <a:p>
            <a:r>
              <a:rPr lang="en-US" sz="1800" dirty="0" err="1" smtClean="0">
                <a:solidFill>
                  <a:schemeClr val="accent1"/>
                </a:solidFill>
                <a:latin typeface="+mj-lt"/>
              </a:rPr>
              <a:t>Rivkin</a:t>
            </a:r>
            <a:r>
              <a:rPr lang="en-US" sz="1800" dirty="0" smtClean="0">
                <a:solidFill>
                  <a:schemeClr val="accent1"/>
                </a:solidFill>
                <a:latin typeface="+mj-lt"/>
              </a:rPr>
              <a:t>, </a:t>
            </a:r>
            <a:r>
              <a:rPr lang="en-US" sz="1800" dirty="0" err="1" smtClean="0">
                <a:solidFill>
                  <a:schemeClr val="accent1"/>
                </a:solidFill>
                <a:latin typeface="+mj-lt"/>
              </a:rPr>
              <a:t>Hanushek</a:t>
            </a:r>
            <a:r>
              <a:rPr lang="en-US" sz="1800" dirty="0" smtClean="0">
                <a:solidFill>
                  <a:schemeClr val="accent1"/>
                </a:solidFill>
                <a:latin typeface="+mj-lt"/>
              </a:rPr>
              <a:t> and </a:t>
            </a:r>
            <a:r>
              <a:rPr lang="en-US" sz="1800" dirty="0" err="1" smtClean="0">
                <a:solidFill>
                  <a:schemeClr val="accent1"/>
                </a:solidFill>
                <a:latin typeface="+mj-lt"/>
              </a:rPr>
              <a:t>Kain</a:t>
            </a:r>
            <a:r>
              <a:rPr lang="en-US" sz="1800" dirty="0" smtClean="0">
                <a:solidFill>
                  <a:schemeClr val="accent1"/>
                </a:solidFill>
                <a:latin typeface="+mj-lt"/>
              </a:rPr>
              <a:t> (2005)</a:t>
            </a:r>
            <a:endParaRPr lang="en-US" sz="1800" dirty="0">
              <a:solidFill>
                <a:schemeClr val="accent1"/>
              </a:solidFill>
              <a:latin typeface="+mj-lt"/>
            </a:endParaRPr>
          </a:p>
        </p:txBody>
      </p:sp>
    </p:spTree>
    <p:extLst>
      <p:ext uri="{BB962C8B-B14F-4D97-AF65-F5344CB8AC3E}">
        <p14:creationId xmlns:p14="http://schemas.microsoft.com/office/powerpoint/2010/main" val="3385922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30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2000"/>
                                        <p:tgtEl>
                                          <p:spTgt spid="8">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2" dur="1000"/>
                                        <p:tgtEl>
                                          <p:spTgt spid="8">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11" grpId="0">
        <p:bldAsOne/>
      </p:bldGraphic>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education systems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r>
              <a:rPr lang="en-US" dirty="0" smtClean="0"/>
              <a:t>Pursuing a strategy of getting the “best and brightest” into teaching is unlikely to succeed</a:t>
            </a:r>
          </a:p>
          <a:p>
            <a:r>
              <a:rPr lang="en-US" smtClean="0"/>
              <a:t>Currently all </a:t>
            </a:r>
            <a:r>
              <a:rPr lang="en-US" dirty="0" smtClean="0"/>
              <a:t>teachers slow, and most actually stop, improving after two or three years in the classroom</a:t>
            </a:r>
          </a:p>
          <a:p>
            <a:r>
              <a:rPr lang="en-US" dirty="0" smtClean="0"/>
              <a:t>Expertise research therefore suggests that they are only beginning to scratch the surface of what they are capable of</a:t>
            </a:r>
          </a:p>
          <a:p>
            <a:r>
              <a:rPr lang="en-US" dirty="0" smtClean="0"/>
              <a:t>What we need is to persuade those with a real passion for working with young people to become teachers, and to continue to improve as long as they stay in the job.</a:t>
            </a:r>
          </a:p>
          <a:p>
            <a:r>
              <a:rPr lang="en-US" dirty="0" smtClean="0"/>
              <a:t>There is no limit to what we can achieve if we support our teachers in the right way</a:t>
            </a:r>
          </a:p>
          <a:p>
            <a:endParaRPr lang="en-US" dirty="0" smtClean="0"/>
          </a:p>
        </p:txBody>
      </p:sp>
    </p:spTree>
    <p:extLst>
      <p:ext uri="{BB962C8B-B14F-4D97-AF65-F5344CB8AC3E}">
        <p14:creationId xmlns:p14="http://schemas.microsoft.com/office/powerpoint/2010/main" val="627824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smtClean="0"/>
              <a:t>Why research hasn’t changed teaching</a:t>
            </a:r>
            <a:endParaRPr lang="en-US"/>
          </a:p>
        </p:txBody>
      </p:sp>
      <p:sp>
        <p:nvSpPr>
          <p:cNvPr id="565251" name="Rectangle 3"/>
          <p:cNvSpPr>
            <a:spLocks noGrp="1" noChangeArrowheads="1"/>
          </p:cNvSpPr>
          <p:nvPr>
            <p:ph type="body" idx="1"/>
          </p:nvPr>
        </p:nvSpPr>
        <p:spPr/>
        <p:txBody>
          <a:bodyPr>
            <a:normAutofit fontScale="92500"/>
          </a:bodyPr>
          <a:lstStyle/>
          <a:p>
            <a:r>
              <a:rPr lang="en-GB" dirty="0" smtClean="0"/>
              <a:t>The nature of expertise in teaching</a:t>
            </a:r>
          </a:p>
          <a:p>
            <a:r>
              <a:rPr lang="en-GB" dirty="0" smtClean="0"/>
              <a:t>Aristotle</a:t>
            </a:r>
            <a:r>
              <a:rPr lang="en-US" dirty="0" smtClean="0"/>
              <a:t>’</a:t>
            </a:r>
            <a:r>
              <a:rPr lang="en-GB" dirty="0" smtClean="0"/>
              <a:t>s main intellectual virtues</a:t>
            </a:r>
          </a:p>
          <a:p>
            <a:pPr lvl="1"/>
            <a:r>
              <a:rPr lang="en-GB" dirty="0" smtClean="0"/>
              <a:t>Episteme: knowledge of universal truths</a:t>
            </a:r>
          </a:p>
          <a:p>
            <a:pPr lvl="1"/>
            <a:r>
              <a:rPr lang="en-GB" dirty="0" err="1" smtClean="0"/>
              <a:t>Techne</a:t>
            </a:r>
            <a:r>
              <a:rPr lang="en-GB" dirty="0" smtClean="0"/>
              <a:t>: ability to make things</a:t>
            </a:r>
          </a:p>
          <a:p>
            <a:pPr lvl="1"/>
            <a:r>
              <a:rPr lang="en-GB" dirty="0" err="1" smtClean="0"/>
              <a:t>Phronesis</a:t>
            </a:r>
            <a:r>
              <a:rPr lang="en-GB" dirty="0" smtClean="0"/>
              <a:t>: practical wisdom</a:t>
            </a:r>
          </a:p>
          <a:p>
            <a:r>
              <a:rPr lang="en-GB" dirty="0" smtClean="0"/>
              <a:t>What works is not the right question</a:t>
            </a:r>
          </a:p>
          <a:p>
            <a:pPr lvl="1"/>
            <a:r>
              <a:rPr lang="en-GB" dirty="0" smtClean="0"/>
              <a:t>Everything works somewhere</a:t>
            </a:r>
          </a:p>
          <a:p>
            <a:pPr lvl="1"/>
            <a:r>
              <a:rPr lang="en-GB" dirty="0" smtClean="0"/>
              <a:t>Nothing works everywhere</a:t>
            </a:r>
          </a:p>
          <a:p>
            <a:pPr lvl="1"/>
            <a:r>
              <a:rPr lang="en-GB" dirty="0" smtClean="0"/>
              <a:t>What</a:t>
            </a:r>
            <a:r>
              <a:rPr lang="en-US" dirty="0" smtClean="0"/>
              <a:t>’</a:t>
            </a:r>
            <a:r>
              <a:rPr lang="en-GB" dirty="0" smtClean="0"/>
              <a:t>s interesting is </a:t>
            </a:r>
            <a:r>
              <a:rPr lang="ja-JP" altLang="en-GB" dirty="0" smtClean="0"/>
              <a:t>“</a:t>
            </a:r>
            <a:r>
              <a:rPr lang="en-GB" dirty="0" smtClean="0"/>
              <a:t>under what conditions</a:t>
            </a:r>
            <a:r>
              <a:rPr lang="ja-JP" altLang="en-GB" dirty="0" smtClean="0"/>
              <a:t>”</a:t>
            </a:r>
            <a:r>
              <a:rPr lang="en-GB" dirty="0" smtClean="0"/>
              <a:t> does this work?</a:t>
            </a:r>
          </a:p>
          <a:p>
            <a:r>
              <a:rPr lang="en-US" dirty="0" smtClean="0"/>
              <a:t>Teaching is mainly a matter of </a:t>
            </a:r>
            <a:r>
              <a:rPr lang="en-US" dirty="0" err="1" smtClean="0"/>
              <a:t>phronesis</a:t>
            </a:r>
            <a:r>
              <a:rPr lang="en-US" dirty="0" smtClean="0"/>
              <a:t>, not episteme</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77</a:t>
            </a:fld>
            <a:endParaRPr lang="en-GB" dirty="0"/>
          </a:p>
        </p:txBody>
      </p:sp>
    </p:spTree>
    <p:extLst>
      <p:ext uri="{BB962C8B-B14F-4D97-AF65-F5344CB8AC3E}">
        <p14:creationId xmlns:p14="http://schemas.microsoft.com/office/powerpoint/2010/main" val="3870036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5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5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5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5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5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52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65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52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6525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652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creation and conversion</a:t>
            </a:r>
            <a:endParaRPr lang="en-US" dirty="0"/>
          </a:p>
        </p:txBody>
      </p:sp>
      <p:graphicFrame>
        <p:nvGraphicFramePr>
          <p:cNvPr id="6" name="Object 2"/>
          <p:cNvGraphicFramePr>
            <a:graphicFrameLocks noGrp="1" noChangeAspect="1"/>
          </p:cNvGraphicFramePr>
          <p:nvPr>
            <p:ph sz="quarter" idx="1"/>
            <p:extLst>
              <p:ext uri="{D42A27DB-BD31-4B8C-83A1-F6EECF244321}">
                <p14:modId xmlns:p14="http://schemas.microsoft.com/office/powerpoint/2010/main" val="1636185820"/>
              </p:ext>
            </p:extLst>
          </p:nvPr>
        </p:nvGraphicFramePr>
        <p:xfrm>
          <a:off x="612648" y="1568636"/>
          <a:ext cx="7024099" cy="4791145"/>
        </p:xfrm>
        <a:graphic>
          <a:graphicData uri="http://schemas.openxmlformats.org/presentationml/2006/ole">
            <mc:AlternateContent xmlns:mc="http://schemas.openxmlformats.org/markup-compatibility/2006">
              <mc:Choice xmlns:v="urn:schemas-microsoft-com:vml" Requires="v">
                <p:oleObj spid="_x0000_s2068" name="Document" r:id="rId3" imgW="6363360" imgH="4342680" progId="Word.Document.8">
                  <p:embed/>
                </p:oleObj>
              </mc:Choice>
              <mc:Fallback>
                <p:oleObj name="Document" r:id="rId3" imgW="6363360" imgH="434268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 y="1568636"/>
                        <a:ext cx="7024099" cy="4791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12590" y="6488668"/>
            <a:ext cx="2868705" cy="369332"/>
          </a:xfrm>
          <a:prstGeom prst="rect">
            <a:avLst/>
          </a:prstGeom>
          <a:noFill/>
        </p:spPr>
        <p:txBody>
          <a:bodyPr wrap="square" rtlCol="0">
            <a:spAutoFit/>
          </a:bodyPr>
          <a:lstStyle/>
          <a:p>
            <a:r>
              <a:rPr lang="en-US" sz="1800" dirty="0" err="1" smtClean="0">
                <a:solidFill>
                  <a:srgbClr val="525A93"/>
                </a:solidFill>
                <a:latin typeface="+mj-lt"/>
              </a:rPr>
              <a:t>Nonaka</a:t>
            </a:r>
            <a:r>
              <a:rPr lang="en-US" sz="1800" dirty="0" smtClean="0">
                <a:solidFill>
                  <a:srgbClr val="525A93"/>
                </a:solidFill>
                <a:latin typeface="+mj-lt"/>
              </a:rPr>
              <a:t> and Takeuchi (1995)</a:t>
            </a:r>
            <a:endParaRPr lang="en-US" sz="1800" dirty="0">
              <a:solidFill>
                <a:srgbClr val="525A93"/>
              </a:solidFill>
              <a:latin typeface="+mj-lt"/>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78</a:t>
            </a:fld>
            <a:endParaRPr lang="en-GB" dirty="0"/>
          </a:p>
        </p:txBody>
      </p:sp>
    </p:spTree>
    <p:extLst>
      <p:ext uri="{BB962C8B-B14F-4D97-AF65-F5344CB8AC3E}">
        <p14:creationId xmlns:p14="http://schemas.microsoft.com/office/powerpoint/2010/main" val="318077767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304800" y="12954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en-US" sz="2600">
              <a:solidFill>
                <a:srgbClr val="9E2487"/>
              </a:solidFill>
              <a:latin typeface="Arial" charset="0"/>
            </a:endParaRPr>
          </a:p>
        </p:txBody>
      </p:sp>
      <p:sp>
        <p:nvSpPr>
          <p:cNvPr id="121858" name="Rectangle 3"/>
          <p:cNvSpPr>
            <a:spLocks noGrp="1" noChangeArrowheads="1"/>
          </p:cNvSpPr>
          <p:nvPr>
            <p:ph type="title"/>
          </p:nvPr>
        </p:nvSpPr>
        <p:spPr/>
        <p:txBody>
          <a:bodyPr/>
          <a:lstStyle/>
          <a:p>
            <a:r>
              <a:rPr lang="en-GB" dirty="0" smtClean="0"/>
              <a:t>Knowing more than we can say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79</a:t>
            </a:fld>
            <a:endParaRPr lang="en-GB" dirty="0"/>
          </a:p>
        </p:txBody>
      </p:sp>
      <p:sp>
        <p:nvSpPr>
          <p:cNvPr id="833540" name="Rectangle 4"/>
          <p:cNvSpPr>
            <a:spLocks noGrp="1" noChangeArrowheads="1"/>
          </p:cNvSpPr>
          <p:nvPr>
            <p:ph sz="quarter" idx="1"/>
          </p:nvPr>
        </p:nvSpPr>
        <p:spPr/>
        <p:txBody>
          <a:bodyPr/>
          <a:lstStyle/>
          <a:p>
            <a:r>
              <a:rPr lang="en-US" sz="2800" dirty="0" smtClean="0"/>
              <a:t>Six video extracts of a person delivering cardiopulmonary resuscitation (CPR):</a:t>
            </a:r>
          </a:p>
          <a:p>
            <a:pPr lvl="1"/>
            <a:r>
              <a:rPr lang="en-US" dirty="0" smtClean="0"/>
              <a:t>Five of the video extracts feature students</a:t>
            </a:r>
          </a:p>
          <a:p>
            <a:pPr lvl="1"/>
            <a:r>
              <a:rPr lang="en-US" dirty="0" smtClean="0"/>
              <a:t>One of the video extracts feature an expert</a:t>
            </a:r>
          </a:p>
          <a:p>
            <a:r>
              <a:rPr lang="en-US" sz="2800" dirty="0" smtClean="0"/>
              <a:t>Videos shown to three groups:</a:t>
            </a:r>
          </a:p>
          <a:p>
            <a:pPr lvl="1"/>
            <a:r>
              <a:rPr lang="en-US" sz="2500" dirty="0" smtClean="0"/>
              <a:t>students, experts, instructors</a:t>
            </a:r>
          </a:p>
          <a:p>
            <a:r>
              <a:rPr lang="en-US" sz="2800" dirty="0" smtClean="0"/>
              <a:t>Success rate in identifying the expert:</a:t>
            </a:r>
          </a:p>
          <a:p>
            <a:pPr lvl="1">
              <a:tabLst>
                <a:tab pos="2241550" algn="l"/>
              </a:tabLst>
            </a:pPr>
            <a:r>
              <a:rPr lang="en-US" dirty="0" smtClean="0"/>
              <a:t>Experts	90%</a:t>
            </a:r>
          </a:p>
          <a:p>
            <a:pPr lvl="1">
              <a:tabLst>
                <a:tab pos="2241550" algn="l"/>
              </a:tabLst>
            </a:pPr>
            <a:r>
              <a:rPr lang="en-US" dirty="0" smtClean="0"/>
              <a:t>Students	50%</a:t>
            </a:r>
          </a:p>
          <a:p>
            <a:pPr lvl="1">
              <a:tabLst>
                <a:tab pos="2241550" algn="l"/>
              </a:tabLst>
            </a:pPr>
            <a:r>
              <a:rPr lang="en-US" dirty="0" smtClean="0"/>
              <a:t>Instructors	30%</a:t>
            </a:r>
            <a:endParaRPr lang="en-US" dirty="0"/>
          </a:p>
        </p:txBody>
      </p:sp>
      <p:sp>
        <p:nvSpPr>
          <p:cNvPr id="4" name="TextBox 3"/>
          <p:cNvSpPr txBox="1"/>
          <p:nvPr/>
        </p:nvSpPr>
        <p:spPr>
          <a:xfrm>
            <a:off x="524311" y="6127413"/>
            <a:ext cx="3149600" cy="369332"/>
          </a:xfrm>
          <a:prstGeom prst="rect">
            <a:avLst/>
          </a:prstGeom>
          <a:noFill/>
        </p:spPr>
        <p:txBody>
          <a:bodyPr wrap="square" rtlCol="0">
            <a:spAutoFit/>
          </a:bodyPr>
          <a:lstStyle/>
          <a:p>
            <a:r>
              <a:rPr lang="en-US" sz="1800" dirty="0" smtClean="0">
                <a:solidFill>
                  <a:srgbClr val="525A93"/>
                </a:solidFill>
                <a:latin typeface="+mj-lt"/>
              </a:rPr>
              <a:t>Klein &amp; Klein</a:t>
            </a:r>
            <a:r>
              <a:rPr lang="en-US" sz="1800" dirty="0">
                <a:solidFill>
                  <a:srgbClr val="525A93"/>
                </a:solidFill>
                <a:latin typeface="+mj-lt"/>
              </a:rPr>
              <a:t> </a:t>
            </a:r>
            <a:r>
              <a:rPr lang="en-US" sz="1800" dirty="0" smtClean="0">
                <a:solidFill>
                  <a:srgbClr val="525A93"/>
                </a:solidFill>
                <a:latin typeface="+mj-lt"/>
              </a:rPr>
              <a:t>(1981)</a:t>
            </a:r>
            <a:endParaRPr lang="en-US" sz="1800" dirty="0">
              <a:solidFill>
                <a:srgbClr val="525A93"/>
              </a:solidFill>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35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35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354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335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3354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354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354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3354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335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0"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648" y="213658"/>
            <a:ext cx="8153400" cy="990600"/>
          </a:xfrm>
        </p:spPr>
        <p:txBody>
          <a:bodyPr>
            <a:normAutofit/>
          </a:bodyPr>
          <a:lstStyle/>
          <a:p>
            <a:r>
              <a:rPr lang="en-US" dirty="0" smtClean="0"/>
              <a:t>The world of work is changing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8129749"/>
              </p:ext>
            </p:extLst>
          </p:nvPr>
        </p:nvGraphicFramePr>
        <p:xfrm>
          <a:off x="612587" y="2477994"/>
          <a:ext cx="5216713" cy="2743200"/>
        </p:xfrm>
        <a:graphic>
          <a:graphicData uri="http://schemas.openxmlformats.org/drawingml/2006/table">
            <a:tbl>
              <a:tblPr firstRow="1" bandRow="1">
                <a:tableStyleId>{5C22544A-7EE6-4342-B048-85BDC9FD1C3A}</a:tableStyleId>
              </a:tblPr>
              <a:tblGrid>
                <a:gridCol w="563137"/>
                <a:gridCol w="4653576"/>
              </a:tblGrid>
              <a:tr h="370840">
                <a:tc>
                  <a:txBody>
                    <a:bodyPr/>
                    <a:lstStyle/>
                    <a:p>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Calibri"/>
                        </a:rPr>
                        <a:t>Skill category</a:t>
                      </a:r>
                    </a:p>
                  </a:txBody>
                  <a:tcPr/>
                </a:tc>
              </a:tr>
              <a:tr h="370840">
                <a:tc>
                  <a:txBody>
                    <a:bodyPr/>
                    <a:lstStyle/>
                    <a:p>
                      <a:r>
                        <a:rPr lang="en-US" sz="2400" dirty="0" smtClean="0"/>
                        <a:t>A</a:t>
                      </a:r>
                      <a:endParaRPr lang="en-US" sz="2400" dirty="0"/>
                    </a:p>
                  </a:txBody>
                  <a:tcPr/>
                </a:tc>
                <a:tc>
                  <a:txBody>
                    <a:bodyPr/>
                    <a:lstStyle/>
                    <a:p>
                      <a:r>
                        <a:rPr lang="en-US" sz="2400" dirty="0" smtClean="0">
                          <a:latin typeface="Calibri"/>
                          <a:cs typeface="Calibri"/>
                        </a:rPr>
                        <a:t>Complex communication</a:t>
                      </a:r>
                      <a:endParaRPr lang="en-US" sz="2400" dirty="0">
                        <a:latin typeface="Calibri"/>
                        <a:cs typeface="Calibri"/>
                      </a:endParaRPr>
                    </a:p>
                  </a:txBody>
                  <a:tcPr/>
                </a:tc>
              </a:tr>
              <a:tr h="370840">
                <a:tc>
                  <a:txBody>
                    <a:bodyPr/>
                    <a:lstStyle/>
                    <a:p>
                      <a:r>
                        <a:rPr lang="en-US" sz="2400" dirty="0" smtClean="0"/>
                        <a:t>B</a:t>
                      </a:r>
                      <a:endParaRPr lang="en-US" sz="2400" dirty="0"/>
                    </a:p>
                  </a:txBody>
                  <a:tcPr/>
                </a:tc>
                <a:tc>
                  <a:txBody>
                    <a:bodyPr/>
                    <a:lstStyle/>
                    <a:p>
                      <a:r>
                        <a:rPr lang="en-US" sz="2400" dirty="0" smtClean="0">
                          <a:latin typeface="Calibri"/>
                          <a:cs typeface="Calibri"/>
                        </a:rPr>
                        <a:t>Expert</a:t>
                      </a:r>
                      <a:r>
                        <a:rPr lang="en-US" sz="2400" baseline="0" dirty="0" smtClean="0">
                          <a:latin typeface="Calibri"/>
                          <a:cs typeface="Calibri"/>
                        </a:rPr>
                        <a:t> thinking/problem solving</a:t>
                      </a:r>
                      <a:endParaRPr lang="en-US" sz="2400" dirty="0">
                        <a:latin typeface="Calibri"/>
                        <a:cs typeface="Calibri"/>
                      </a:endParaRPr>
                    </a:p>
                  </a:txBody>
                  <a:tcPr/>
                </a:tc>
              </a:tr>
              <a:tr h="370840">
                <a:tc>
                  <a:txBody>
                    <a:bodyPr/>
                    <a:lstStyle/>
                    <a:p>
                      <a:r>
                        <a:rPr lang="en-US" sz="2400" dirty="0" smtClean="0"/>
                        <a:t>C</a:t>
                      </a:r>
                      <a:endParaRPr lang="en-US" sz="2400" dirty="0"/>
                    </a:p>
                  </a:txBody>
                  <a:tcPr/>
                </a:tc>
                <a:tc>
                  <a:txBody>
                    <a:bodyPr/>
                    <a:lstStyle/>
                    <a:p>
                      <a:r>
                        <a:rPr lang="en-US" sz="2400" dirty="0" smtClean="0">
                          <a:latin typeface="Calibri"/>
                          <a:cs typeface="Calibri"/>
                        </a:rPr>
                        <a:t>Non-routine</a:t>
                      </a:r>
                      <a:r>
                        <a:rPr lang="en-US" sz="2400" baseline="0" dirty="0" smtClean="0">
                          <a:latin typeface="Calibri"/>
                          <a:cs typeface="Calibri"/>
                        </a:rPr>
                        <a:t> manual</a:t>
                      </a:r>
                      <a:endParaRPr lang="en-US" sz="2400" dirty="0">
                        <a:latin typeface="Calibri"/>
                        <a:cs typeface="Calibri"/>
                      </a:endParaRPr>
                    </a:p>
                  </a:txBody>
                  <a:tcPr/>
                </a:tc>
              </a:tr>
              <a:tr h="370840">
                <a:tc>
                  <a:txBody>
                    <a:bodyPr/>
                    <a:lstStyle/>
                    <a:p>
                      <a:r>
                        <a:rPr lang="en-US" sz="2400" dirty="0" smtClean="0"/>
                        <a:t>D</a:t>
                      </a:r>
                      <a:endParaRPr lang="en-US" sz="2400" dirty="0"/>
                    </a:p>
                  </a:txBody>
                  <a:tcPr/>
                </a:tc>
                <a:tc>
                  <a:txBody>
                    <a:bodyPr/>
                    <a:lstStyle/>
                    <a:p>
                      <a:r>
                        <a:rPr lang="en-US" sz="2400" dirty="0" smtClean="0">
                          <a:latin typeface="Calibri"/>
                          <a:cs typeface="Calibri"/>
                        </a:rPr>
                        <a:t>Routine</a:t>
                      </a:r>
                      <a:r>
                        <a:rPr lang="en-US" sz="2400" baseline="0" dirty="0" smtClean="0">
                          <a:latin typeface="Calibri"/>
                          <a:cs typeface="Calibri"/>
                        </a:rPr>
                        <a:t> </a:t>
                      </a:r>
                      <a:r>
                        <a:rPr lang="en-US" sz="2400" dirty="0" smtClean="0">
                          <a:latin typeface="+mn-lt"/>
                          <a:cs typeface="Calibri"/>
                        </a:rPr>
                        <a:t>cognitive</a:t>
                      </a:r>
                      <a:endParaRPr lang="en-US" sz="2400" dirty="0">
                        <a:latin typeface="Calibri"/>
                        <a:cs typeface="Calibri"/>
                      </a:endParaRPr>
                    </a:p>
                  </a:txBody>
                  <a:tcPr/>
                </a:tc>
              </a:tr>
              <a:tr h="370840">
                <a:tc>
                  <a:txBody>
                    <a:bodyPr/>
                    <a:lstStyle/>
                    <a:p>
                      <a:r>
                        <a:rPr lang="en-US" sz="2400" dirty="0" smtClean="0"/>
                        <a:t>E</a:t>
                      </a:r>
                      <a:endParaRPr lang="en-US" sz="2400" dirty="0"/>
                    </a:p>
                  </a:txBody>
                  <a:tcPr/>
                </a:tc>
                <a:tc>
                  <a:txBody>
                    <a:bodyPr/>
                    <a:lstStyle/>
                    <a:p>
                      <a:r>
                        <a:rPr lang="en-US" sz="2400" dirty="0" smtClean="0">
                          <a:latin typeface="Calibri"/>
                          <a:cs typeface="Calibri"/>
                        </a:rPr>
                        <a:t>Routine </a:t>
                      </a:r>
                      <a:r>
                        <a:rPr lang="en-US" sz="2400" baseline="0" dirty="0" smtClean="0">
                          <a:latin typeface="+mn-lt"/>
                          <a:cs typeface="Calibri"/>
                        </a:rPr>
                        <a:t>manual</a:t>
                      </a:r>
                      <a:endParaRPr lang="en-US" sz="2400" dirty="0">
                        <a:latin typeface="Calibri"/>
                        <a:cs typeface="Calibri"/>
                      </a:endParaRPr>
                    </a:p>
                  </a:txBody>
                  <a:tcPr/>
                </a:tc>
              </a:tr>
            </a:tbl>
          </a:graphicData>
        </a:graphic>
      </p:graphicFrame>
      <p:sp>
        <p:nvSpPr>
          <p:cNvPr id="23556" name="Text Box 4"/>
          <p:cNvSpPr txBox="1">
            <a:spLocks noChangeArrowheads="1"/>
          </p:cNvSpPr>
          <p:nvPr/>
        </p:nvSpPr>
        <p:spPr bwMode="auto">
          <a:xfrm>
            <a:off x="608106" y="1887911"/>
            <a:ext cx="8421594" cy="461665"/>
          </a:xfrm>
          <a:prstGeom prst="rect">
            <a:avLst/>
          </a:prstGeom>
          <a:noFill/>
          <a:ln w="12700">
            <a:noFill/>
            <a:miter lim="800000"/>
            <a:headEnd/>
            <a:tailEnd/>
          </a:ln>
        </p:spPr>
        <p:txBody>
          <a:bodyPr wrap="square">
            <a:prstTxWarp prst="textNoShape">
              <a:avLst/>
            </a:prstTxWarp>
            <a:spAutoFit/>
          </a:bodyPr>
          <a:lstStyle/>
          <a:p>
            <a:pPr defTabSz="762000">
              <a:spcBef>
                <a:spcPct val="50000"/>
              </a:spcBef>
            </a:pPr>
            <a:r>
              <a:rPr lang="en-US" dirty="0" smtClean="0">
                <a:solidFill>
                  <a:schemeClr val="accent1"/>
                </a:solidFill>
                <a:latin typeface="+mn-lt"/>
              </a:rPr>
              <a:t>Which kinds of skill are disappearing fastest from the workplace?</a:t>
            </a:r>
            <a:endParaRPr lang="en-US" dirty="0">
              <a:solidFill>
                <a:schemeClr val="accent1"/>
              </a:solidFill>
              <a:latin typeface="+mn-lt"/>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888438400"/>
              </p:ext>
            </p:extLst>
          </p:nvPr>
        </p:nvGraphicFramePr>
        <p:xfrm>
          <a:off x="5832287" y="2477994"/>
          <a:ext cx="2816413" cy="2743200"/>
        </p:xfrm>
        <a:graphic>
          <a:graphicData uri="http://schemas.openxmlformats.org/drawingml/2006/table">
            <a:tbl>
              <a:tblPr firstRow="1" bandRow="1">
                <a:tableStyleId>{5C22544A-7EE6-4342-B048-85BDC9FD1C3A}</a:tableStyleId>
              </a:tblPr>
              <a:tblGrid>
                <a:gridCol w="281641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Calibri"/>
                        </a:rPr>
                        <a:t>Change 1969-1999</a:t>
                      </a:r>
                    </a:p>
                  </a:txBody>
                  <a:tcPr/>
                </a:tc>
              </a:tr>
              <a:tr h="370840">
                <a:tc>
                  <a:txBody>
                    <a:bodyPr/>
                    <a:lstStyle/>
                    <a:p>
                      <a:pPr algn="ctr"/>
                      <a:r>
                        <a:rPr lang="en-US" sz="2400" dirty="0" smtClean="0">
                          <a:latin typeface="Calibri"/>
                          <a:cs typeface="Calibri"/>
                        </a:rPr>
                        <a:t>+14%</a:t>
                      </a:r>
                      <a:endParaRPr lang="en-US" sz="2400" dirty="0">
                        <a:latin typeface="Calibri"/>
                        <a:cs typeface="Calibri"/>
                      </a:endParaRPr>
                    </a:p>
                  </a:txBody>
                  <a:tcPr/>
                </a:tc>
              </a:tr>
              <a:tr h="370840">
                <a:tc>
                  <a:txBody>
                    <a:bodyPr/>
                    <a:lstStyle/>
                    <a:p>
                      <a:pPr algn="ctr"/>
                      <a:r>
                        <a:rPr lang="en-US" sz="2400" dirty="0" smtClean="0">
                          <a:latin typeface="Calibri"/>
                          <a:cs typeface="Calibri"/>
                        </a:rPr>
                        <a:t>+8%</a:t>
                      </a:r>
                      <a:endParaRPr lang="en-US" sz="2400" dirty="0">
                        <a:latin typeface="Calibri"/>
                        <a:cs typeface="Calibri"/>
                      </a:endParaRPr>
                    </a:p>
                  </a:txBody>
                  <a:tcPr/>
                </a:tc>
              </a:tr>
              <a:tr h="370840">
                <a:tc>
                  <a:txBody>
                    <a:bodyPr/>
                    <a:lstStyle/>
                    <a:p>
                      <a:pPr algn="ctr"/>
                      <a:r>
                        <a:rPr lang="en-US" sz="2400" dirty="0" smtClean="0">
                          <a:latin typeface="Calibri"/>
                          <a:cs typeface="Calibri"/>
                        </a:rPr>
                        <a:t>–5%</a:t>
                      </a:r>
                      <a:endParaRPr lang="en-US" sz="2400" dirty="0">
                        <a:latin typeface="Calibri"/>
                        <a:cs typeface="Calibri"/>
                      </a:endParaRPr>
                    </a:p>
                  </a:txBody>
                  <a:tcPr/>
                </a:tc>
              </a:tr>
              <a:tr h="370840">
                <a:tc>
                  <a:txBody>
                    <a:bodyPr/>
                    <a:lstStyle/>
                    <a:p>
                      <a:pPr algn="ctr"/>
                      <a:r>
                        <a:rPr lang="en-US" sz="2400" dirty="0" smtClean="0">
                          <a:latin typeface="Calibri"/>
                          <a:cs typeface="Calibri"/>
                        </a:rPr>
                        <a:t>–8%</a:t>
                      </a:r>
                      <a:endParaRPr lang="en-US" sz="2400" dirty="0">
                        <a:latin typeface="Calibri"/>
                        <a:cs typeface="Calibri"/>
                      </a:endParaRPr>
                    </a:p>
                  </a:txBody>
                  <a:tcPr/>
                </a:tc>
              </a:tr>
              <a:tr h="370840">
                <a:tc>
                  <a:txBody>
                    <a:bodyPr/>
                    <a:lstStyle/>
                    <a:p>
                      <a:pPr algn="ctr"/>
                      <a:r>
                        <a:rPr lang="en-US" sz="2400" dirty="0" smtClean="0">
                          <a:latin typeface="Calibri"/>
                          <a:cs typeface="Calibri"/>
                        </a:rPr>
                        <a:t>–3%</a:t>
                      </a:r>
                      <a:endParaRPr lang="en-US" sz="2400" dirty="0">
                        <a:latin typeface="Calibri"/>
                        <a:cs typeface="Calibri"/>
                      </a:endParaRPr>
                    </a:p>
                  </a:txBody>
                  <a:tcPr/>
                </a:tc>
              </a:tr>
            </a:tbl>
          </a:graphicData>
        </a:graphic>
      </p:graphicFrame>
      <p:sp>
        <p:nvSpPr>
          <p:cNvPr id="8" name="Text Box 4"/>
          <p:cNvSpPr txBox="1">
            <a:spLocks noChangeArrowheads="1"/>
          </p:cNvSpPr>
          <p:nvPr/>
        </p:nvSpPr>
        <p:spPr bwMode="auto">
          <a:xfrm>
            <a:off x="608106" y="5545511"/>
            <a:ext cx="3276600" cy="366712"/>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1800" dirty="0">
                <a:solidFill>
                  <a:schemeClr val="accent1"/>
                </a:solidFill>
                <a:latin typeface="+mn-lt"/>
              </a:rPr>
              <a:t>Autor, Levy </a:t>
            </a:r>
            <a:r>
              <a:rPr lang="en-US" sz="1800" dirty="0" smtClean="0">
                <a:solidFill>
                  <a:schemeClr val="accent1"/>
                </a:solidFill>
                <a:latin typeface="+mn-lt"/>
              </a:rPr>
              <a:t>and Murnane</a:t>
            </a:r>
            <a:r>
              <a:rPr lang="en-US" sz="1800" dirty="0">
                <a:solidFill>
                  <a:schemeClr val="accent1"/>
                </a:solidFill>
                <a:latin typeface="+mn-lt"/>
              </a:rPr>
              <a:t> </a:t>
            </a:r>
            <a:r>
              <a:rPr lang="en-US" sz="1800" dirty="0" smtClean="0">
                <a:solidFill>
                  <a:schemeClr val="accent1"/>
                </a:solidFill>
                <a:latin typeface="+mn-lt"/>
              </a:rPr>
              <a:t>(2003)</a:t>
            </a:r>
            <a:endParaRPr lang="en-US" dirty="0">
              <a:solidFill>
                <a:schemeClr val="accent1"/>
              </a:solidFill>
              <a:latin typeface="+mn-lt"/>
            </a:endParaRPr>
          </a:p>
        </p:txBody>
      </p:sp>
      <p:sp>
        <p:nvSpPr>
          <p:cNvPr id="3" name="Rectangle 2"/>
          <p:cNvSpPr/>
          <p:nvPr/>
        </p:nvSpPr>
        <p:spPr>
          <a:xfrm>
            <a:off x="5829300" y="2477994"/>
            <a:ext cx="28194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133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smtClean="0"/>
              <a:t>Looking at the wrong knowledge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9ABF79A-F4A3-5E49-A6CE-5B8CF779BC37}" type="slidenum">
              <a:rPr lang="en-GB" smtClean="0"/>
              <a:pPr/>
              <a:t>80</a:t>
            </a:fld>
            <a:endParaRPr lang="en-GB" dirty="0"/>
          </a:p>
        </p:txBody>
      </p:sp>
      <p:sp>
        <p:nvSpPr>
          <p:cNvPr id="125954" name="Rectangle 3"/>
          <p:cNvSpPr>
            <a:spLocks noGrp="1" noChangeArrowheads="1"/>
          </p:cNvSpPr>
          <p:nvPr>
            <p:ph sz="quarter" idx="1"/>
          </p:nvPr>
        </p:nvSpPr>
        <p:spPr>
          <a:xfrm>
            <a:off x="595939" y="1449795"/>
            <a:ext cx="8153400" cy="5257800"/>
          </a:xfrm>
        </p:spPr>
        <p:txBody>
          <a:bodyPr>
            <a:normAutofit fontScale="85000" lnSpcReduction="20000"/>
          </a:bodyPr>
          <a:lstStyle/>
          <a:p>
            <a:pPr>
              <a:lnSpc>
                <a:spcPct val="120000"/>
              </a:lnSpc>
            </a:pPr>
            <a:r>
              <a:rPr lang="en-US" dirty="0" smtClean="0"/>
              <a:t>The most powerful teacher knowledge is not explicit:</a:t>
            </a:r>
          </a:p>
          <a:p>
            <a:pPr lvl="1">
              <a:lnSpc>
                <a:spcPct val="120000"/>
              </a:lnSpc>
            </a:pPr>
            <a:r>
              <a:rPr lang="en-US" dirty="0" smtClean="0"/>
              <a:t>That’s why telling teachers what to do doesn’t work</a:t>
            </a:r>
          </a:p>
          <a:p>
            <a:pPr lvl="1">
              <a:lnSpc>
                <a:spcPct val="120000"/>
              </a:lnSpc>
            </a:pPr>
            <a:r>
              <a:rPr lang="en-US" dirty="0" smtClean="0"/>
              <a:t>What we know is more than we can say</a:t>
            </a:r>
          </a:p>
          <a:p>
            <a:pPr lvl="1">
              <a:lnSpc>
                <a:spcPct val="120000"/>
              </a:lnSpc>
            </a:pPr>
            <a:r>
              <a:rPr lang="en-US" dirty="0" smtClean="0"/>
              <a:t>And that is why most professional development has been relatively ineffective</a:t>
            </a:r>
          </a:p>
          <a:p>
            <a:pPr>
              <a:lnSpc>
                <a:spcPct val="120000"/>
              </a:lnSpc>
            </a:pPr>
            <a:r>
              <a:rPr lang="en-US" dirty="0" smtClean="0"/>
              <a:t>Improving practice involves changing habits, not adding knowledge:</a:t>
            </a:r>
          </a:p>
          <a:p>
            <a:pPr lvl="1">
              <a:lnSpc>
                <a:spcPct val="120000"/>
              </a:lnSpc>
            </a:pPr>
            <a:r>
              <a:rPr lang="en-US" dirty="0" smtClean="0"/>
              <a:t>That’s why it’s hard</a:t>
            </a:r>
          </a:p>
          <a:p>
            <a:pPr lvl="2">
              <a:lnSpc>
                <a:spcPct val="120000"/>
              </a:lnSpc>
            </a:pPr>
            <a:r>
              <a:rPr lang="en-US" dirty="0" smtClean="0"/>
              <a:t>And the hardest bit is not getting new ideas into people’s heads</a:t>
            </a:r>
          </a:p>
          <a:p>
            <a:pPr lvl="2">
              <a:lnSpc>
                <a:spcPct val="120000"/>
              </a:lnSpc>
            </a:pPr>
            <a:r>
              <a:rPr lang="en-US" dirty="0" smtClean="0"/>
              <a:t>It’s getting the old ones out</a:t>
            </a:r>
          </a:p>
          <a:p>
            <a:pPr lvl="1">
              <a:lnSpc>
                <a:spcPct val="120000"/>
              </a:lnSpc>
            </a:pPr>
            <a:r>
              <a:rPr lang="en-US" dirty="0" smtClean="0"/>
              <a:t>That’s why it takes time</a:t>
            </a:r>
          </a:p>
          <a:p>
            <a:pPr>
              <a:lnSpc>
                <a:spcPct val="120000"/>
              </a:lnSpc>
            </a:pPr>
            <a:r>
              <a:rPr lang="en-US" dirty="0" smtClean="0"/>
              <a:t>But it doesn’t happen naturally:</a:t>
            </a:r>
          </a:p>
          <a:p>
            <a:pPr lvl="1">
              <a:lnSpc>
                <a:spcPct val="120000"/>
              </a:lnSpc>
            </a:pPr>
            <a:r>
              <a:rPr lang="en-US" dirty="0" smtClean="0"/>
              <a:t>If it did, the most experienced teachers would be the most productive, and that’s not true (</a:t>
            </a:r>
            <a:r>
              <a:rPr lang="en-US" dirty="0" err="1" smtClean="0"/>
              <a:t>Hanushek</a:t>
            </a:r>
            <a:r>
              <a:rPr lang="en-US" dirty="0" smtClean="0"/>
              <a:t> &amp; </a:t>
            </a:r>
            <a:r>
              <a:rPr lang="en-US" dirty="0" err="1" smtClean="0"/>
              <a:t>Rivkin</a:t>
            </a:r>
            <a:r>
              <a:rPr lang="en-US" dirty="0" smtClean="0"/>
              <a:t>, 2006)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95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95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595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59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26 Basketball - lift lobby.m4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1725613" y="1600200"/>
            <a:ext cx="5926137" cy="4495800"/>
          </a:xfrm>
        </p:spPr>
      </p:pic>
    </p:spTree>
    <p:extLst>
      <p:ext uri="{BB962C8B-B14F-4D97-AF65-F5344CB8AC3E}">
        <p14:creationId xmlns:p14="http://schemas.microsoft.com/office/powerpoint/2010/main" val="301055835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remove" display="0">
                  <p:stCondLst>
                    <p:cond delay="indefinite"/>
                  </p:stCondLst>
                </p:cTn>
                <p:tgtEl>
                  <p:spTgt spid="4"/>
                </p:tgtEl>
              </p:cMediaNode>
            </p:vide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D52799CE-711A-FA44-BA4E-E463DA170A36}" type="slidenum">
              <a:rPr lang="en-US" smtClean="0"/>
              <a:pPr>
                <a:defRPr/>
              </a:pPr>
              <a:t>82</a:t>
            </a:fld>
            <a:endParaRPr lang="en-US"/>
          </a:p>
        </p:txBody>
      </p:sp>
      <p:pic>
        <p:nvPicPr>
          <p:cNvPr id="7" name="The Monkey Business Illusion.mp4">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3738" y="1600200"/>
            <a:ext cx="7993062" cy="4495800"/>
          </a:xfrm>
        </p:spPr>
      </p:pic>
    </p:spTree>
    <p:extLst>
      <p:ext uri="{BB962C8B-B14F-4D97-AF65-F5344CB8AC3E}">
        <p14:creationId xmlns:p14="http://schemas.microsoft.com/office/powerpoint/2010/main" val="330449498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vol="80000">
                <p:cTn id="7" fill="remove" display="0">
                  <p:stCondLst>
                    <p:cond delay="indefinite"/>
                  </p:stCondLst>
                </p:cTn>
                <p:tgtEl>
                  <p:spTgt spid="7"/>
                </p:tgtEl>
              </p:cMediaNode>
            </p:vide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noAutofit/>
          </a:bodyPr>
          <a:lstStyle/>
          <a:p>
            <a:r>
              <a:rPr lang="en-US" dirty="0" smtClean="0"/>
              <a:t>Most of what we do is unconscious</a:t>
            </a:r>
            <a:endParaRPr lang="en-US" dirty="0"/>
          </a:p>
        </p:txBody>
      </p:sp>
      <p:sp>
        <p:nvSpPr>
          <p:cNvPr id="123906" name="Rectangle 3"/>
          <p:cNvSpPr>
            <a:spLocks noChangeArrowheads="1"/>
          </p:cNvSpPr>
          <p:nvPr/>
        </p:nvSpPr>
        <p:spPr bwMode="auto">
          <a:xfrm>
            <a:off x="304800" y="14478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en-US" sz="2600">
              <a:solidFill>
                <a:srgbClr val="9E2487"/>
              </a:solidFill>
              <a:latin typeface="Arial" charset="0"/>
            </a:endParaRPr>
          </a:p>
        </p:txBody>
      </p:sp>
      <p:sp>
        <p:nvSpPr>
          <p:cNvPr id="5" name="TextBox 4"/>
          <p:cNvSpPr txBox="1"/>
          <p:nvPr/>
        </p:nvSpPr>
        <p:spPr>
          <a:xfrm>
            <a:off x="220220" y="6240703"/>
            <a:ext cx="2403093" cy="369332"/>
          </a:xfrm>
          <a:prstGeom prst="rect">
            <a:avLst/>
          </a:prstGeom>
          <a:noFill/>
        </p:spPr>
        <p:txBody>
          <a:bodyPr wrap="square" rtlCol="0">
            <a:spAutoFit/>
          </a:bodyPr>
          <a:lstStyle/>
          <a:p>
            <a:pPr algn="r"/>
            <a:r>
              <a:rPr lang="en-US" sz="1800" dirty="0" err="1" smtClean="0">
                <a:solidFill>
                  <a:srgbClr val="525A93"/>
                </a:solidFill>
                <a:latin typeface="Calibri"/>
                <a:cs typeface="Calibri"/>
              </a:rPr>
              <a:t>Nørretranders</a:t>
            </a:r>
            <a:r>
              <a:rPr lang="en-US" sz="1800" dirty="0" smtClean="0">
                <a:solidFill>
                  <a:srgbClr val="525A93"/>
                </a:solidFill>
                <a:latin typeface="Calibri"/>
                <a:cs typeface="Calibri"/>
              </a:rPr>
              <a:t>, 1998</a:t>
            </a:r>
            <a:endParaRPr lang="en-US" sz="1800" dirty="0">
              <a:solidFill>
                <a:srgbClr val="525A93"/>
              </a:solidFill>
              <a:latin typeface="Calibri"/>
              <a:cs typeface="Calibri"/>
            </a:endParaRPr>
          </a:p>
        </p:txBody>
      </p:sp>
      <p:graphicFrame>
        <p:nvGraphicFramePr>
          <p:cNvPr id="10" name="Content Placeholder 6"/>
          <p:cNvGraphicFramePr>
            <a:graphicFrameLocks noGrp="1"/>
          </p:cNvGraphicFramePr>
          <p:nvPr>
            <p:ph sz="quarter" idx="1"/>
            <p:extLst>
              <p:ext uri="{D42A27DB-BD31-4B8C-83A1-F6EECF244321}">
                <p14:modId xmlns:p14="http://schemas.microsoft.com/office/powerpoint/2010/main" val="3487751364"/>
              </p:ext>
            </p:extLst>
          </p:nvPr>
        </p:nvGraphicFramePr>
        <p:xfrm>
          <a:off x="612775" y="1676400"/>
          <a:ext cx="8102559" cy="3831910"/>
        </p:xfrm>
        <a:graphic>
          <a:graphicData uri="http://schemas.openxmlformats.org/drawingml/2006/table">
            <a:tbl>
              <a:tblPr firstRow="1" bandRow="1">
                <a:tableStyleId>{5C22544A-7EE6-4342-B048-85BDC9FD1C3A}</a:tableStyleId>
              </a:tblPr>
              <a:tblGrid>
                <a:gridCol w="2700853"/>
                <a:gridCol w="2700853"/>
                <a:gridCol w="2700853"/>
              </a:tblGrid>
              <a:tr h="750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Sensory system</a:t>
                      </a:r>
                      <a:endParaRPr kumimoji="0" lang="en-US"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Total bandwidth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(in bits/second)</a:t>
                      </a:r>
                      <a:endParaRPr kumimoji="0" lang="en-US"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Conscious bandwidth</a:t>
                      </a:r>
                      <a:endParaRPr kumimoji="0" lang="en-GB" sz="2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(in bits/second)</a:t>
                      </a:r>
                      <a:endParaRPr kumimoji="0" lang="en-US"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92176" anchor="ctr" horzOverflow="overflow"/>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Eyes</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10,000,000</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64008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40</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1097280" anchor="ctr" horzOverflow="overflow"/>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Ears</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100,000</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64008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30</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1097280" anchor="ctr" horzOverflow="overflow"/>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Skin</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1,000,000</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64008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5</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1097280" anchor="ctr" horzOverflow="overflow"/>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Taste</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1,000</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64008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1</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1097280" anchor="ctr" horzOverflow="overflow"/>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a:ln>
                            <a:noFill/>
                          </a:ln>
                          <a:effectLst/>
                        </a:rPr>
                        <a:t>Smell</a:t>
                      </a:r>
                      <a:endParaRPr kumimoji="0" lang="en-US" sz="2400" b="0" i="0" u="none" strike="noStrike" cap="none" normalizeH="0" baseline="0">
                        <a:ln>
                          <a:noFill/>
                        </a:ln>
                        <a:solidFill>
                          <a:srgbClr val="065BAA"/>
                        </a:solidFill>
                        <a:effectLst/>
                        <a:latin typeface="Arial" charset="0"/>
                        <a:ea typeface="ＭＳ Ｐゴシック" charset="0"/>
                        <a:cs typeface="ＭＳ Ｐゴシック" charset="0"/>
                      </a:endParaRPr>
                    </a:p>
                  </a:txBody>
                  <a:tcPr marL="92176" marR="92176"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100,000</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64008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rPr>
                        <a:t>1</a:t>
                      </a:r>
                      <a:endParaRPr kumimoji="0" lang="en-US" sz="2400" b="0" i="0" u="none" strike="noStrike" cap="none" normalizeH="0" baseline="0" dirty="0">
                        <a:ln>
                          <a:noFill/>
                        </a:ln>
                        <a:solidFill>
                          <a:srgbClr val="065BAA"/>
                        </a:solidFill>
                        <a:effectLst/>
                        <a:latin typeface="Arial" charset="0"/>
                        <a:ea typeface="ＭＳ Ｐゴシック" charset="0"/>
                        <a:cs typeface="ＭＳ Ｐゴシック" charset="0"/>
                      </a:endParaRPr>
                    </a:p>
                  </a:txBody>
                  <a:tcPr marL="92176" marR="1097280" anchor="ctr" horzOverflow="overflow"/>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83</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Deaths from puerperal fever 1784 to 1848</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595822436"/>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898522" y="3814979"/>
            <a:ext cx="2631743" cy="369332"/>
          </a:xfrm>
          <a:prstGeom prst="rect">
            <a:avLst/>
          </a:prstGeom>
          <a:noFill/>
        </p:spPr>
        <p:txBody>
          <a:bodyPr wrap="square" rtlCol="0">
            <a:spAutoFit/>
          </a:bodyPr>
          <a:lstStyle/>
          <a:p>
            <a:r>
              <a:rPr lang="en-US" sz="1800" dirty="0" smtClean="0">
                <a:solidFill>
                  <a:schemeClr val="accent1"/>
                </a:solidFill>
                <a:latin typeface="+mj-lt"/>
              </a:rPr>
              <a:t>Dublin Maternity Hospital</a:t>
            </a:r>
          </a:p>
        </p:txBody>
      </p:sp>
      <p:sp>
        <p:nvSpPr>
          <p:cNvPr id="13" name="Rectangular Callout 12"/>
          <p:cNvSpPr/>
          <p:nvPr/>
        </p:nvSpPr>
        <p:spPr>
          <a:xfrm>
            <a:off x="3063821" y="1990293"/>
            <a:ext cx="3574457" cy="707078"/>
          </a:xfrm>
          <a:prstGeom prst="wedgeRectCallout">
            <a:avLst>
              <a:gd name="adj1" fmla="val 20202"/>
              <a:gd name="adj2" fmla="val 211139"/>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rPr>
              <a:t>Introduction </a:t>
            </a:r>
            <a:r>
              <a:rPr lang="en-US" sz="1800" dirty="0" smtClean="0">
                <a:solidFill>
                  <a:schemeClr val="bg1"/>
                </a:solidFill>
              </a:rPr>
              <a:t>of pathological</a:t>
            </a:r>
            <a:endParaRPr lang="en-US" sz="1800" dirty="0">
              <a:solidFill>
                <a:schemeClr val="bg1"/>
              </a:solidFill>
            </a:endParaRPr>
          </a:p>
          <a:p>
            <a:pPr algn="ctr"/>
            <a:r>
              <a:rPr lang="en-US" sz="1800" dirty="0" smtClean="0">
                <a:solidFill>
                  <a:schemeClr val="bg1"/>
                </a:solidFill>
              </a:rPr>
              <a:t>anatomy at Vienna General Hospital</a:t>
            </a:r>
            <a:endParaRPr lang="en-US" sz="1800" dirty="0">
              <a:solidFill>
                <a:schemeClr val="bg1"/>
              </a:solidFill>
            </a:endParaRPr>
          </a:p>
        </p:txBody>
      </p:sp>
      <p:sp>
        <p:nvSpPr>
          <p:cNvPr id="15" name="TextBox 14"/>
          <p:cNvSpPr txBox="1"/>
          <p:nvPr/>
        </p:nvSpPr>
        <p:spPr>
          <a:xfrm>
            <a:off x="1898522" y="4228761"/>
            <a:ext cx="2631743" cy="369332"/>
          </a:xfrm>
          <a:prstGeom prst="rect">
            <a:avLst/>
          </a:prstGeom>
          <a:noFill/>
        </p:spPr>
        <p:txBody>
          <a:bodyPr wrap="square" rtlCol="0">
            <a:spAutoFit/>
          </a:bodyPr>
          <a:lstStyle/>
          <a:p>
            <a:r>
              <a:rPr lang="en-US" sz="1800" dirty="0" smtClean="0">
                <a:solidFill>
                  <a:schemeClr val="accent2"/>
                </a:solidFill>
                <a:latin typeface="+mj-lt"/>
              </a:rPr>
              <a:t>Vienna General Hospital</a:t>
            </a:r>
            <a:endParaRPr lang="en-US" sz="1800" dirty="0">
              <a:solidFill>
                <a:schemeClr val="accent2"/>
              </a:solidFill>
              <a:latin typeface="+mj-lt"/>
            </a:endParaRPr>
          </a:p>
        </p:txBody>
      </p:sp>
      <p:sp>
        <p:nvSpPr>
          <p:cNvPr id="16" name="TextBox 15"/>
          <p:cNvSpPr txBox="1"/>
          <p:nvPr/>
        </p:nvSpPr>
        <p:spPr>
          <a:xfrm>
            <a:off x="612775" y="6324600"/>
            <a:ext cx="5800725" cy="369332"/>
          </a:xfrm>
          <a:prstGeom prst="rect">
            <a:avLst/>
          </a:prstGeom>
          <a:noFill/>
        </p:spPr>
        <p:txBody>
          <a:bodyPr wrap="square" rtlCol="0">
            <a:spAutoFit/>
          </a:bodyPr>
          <a:lstStyle/>
          <a:p>
            <a:r>
              <a:rPr lang="en-US" sz="1800" dirty="0" err="1" smtClean="0">
                <a:solidFill>
                  <a:schemeClr val="accent1"/>
                </a:solidFill>
                <a:latin typeface="+mj-lt"/>
              </a:rPr>
              <a:t>Semmelweis</a:t>
            </a:r>
            <a:r>
              <a:rPr lang="en-US" sz="1800" dirty="0" smtClean="0">
                <a:solidFill>
                  <a:schemeClr val="accent1"/>
                </a:solidFill>
                <a:latin typeface="+mj-lt"/>
              </a:rPr>
              <a:t> (1861)</a:t>
            </a:r>
            <a:endParaRPr lang="en-US" sz="1800" dirty="0">
              <a:solidFill>
                <a:schemeClr val="accent1"/>
              </a:solidFill>
              <a:latin typeface="+mj-lt"/>
            </a:endParaRPr>
          </a:p>
        </p:txBody>
      </p:sp>
    </p:spTree>
    <p:extLst>
      <p:ext uri="{BB962C8B-B14F-4D97-AF65-F5344CB8AC3E}">
        <p14:creationId xmlns:p14="http://schemas.microsoft.com/office/powerpoint/2010/main" val="3453416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0"/>
                                        <p:tgtEl>
                                          <p:spTgt spid="8">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4" dur="5000"/>
                                        <p:tgtEl>
                                          <p:spTgt spid="8">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11" grpId="0"/>
      <p:bldP spid="13" grpId="0" animBg="1"/>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05295" y="121958"/>
            <a:ext cx="8353425" cy="644525"/>
          </a:xfrm>
        </p:spPr>
        <p:txBody>
          <a:bodyPr>
            <a:noAutofit/>
          </a:bodyPr>
          <a:lstStyle/>
          <a:p>
            <a:r>
              <a:rPr lang="en-US" dirty="0" smtClean="0"/>
              <a:t>Hand hygiene in hospitals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39337773"/>
              </p:ext>
            </p:extLst>
          </p:nvPr>
        </p:nvGraphicFramePr>
        <p:xfrm>
          <a:off x="398463" y="825782"/>
          <a:ext cx="8353425" cy="5596890"/>
        </p:xfrm>
        <a:graphic>
          <a:graphicData uri="http://schemas.openxmlformats.org/drawingml/2006/table">
            <a:tbl>
              <a:tblPr firstRow="1" bandRow="1">
                <a:tableStyleId>{5C22544A-7EE6-4342-B048-85BDC9FD1C3A}</a:tableStyleId>
              </a:tblPr>
              <a:tblGrid>
                <a:gridCol w="3919537"/>
                <a:gridCol w="1981200"/>
                <a:gridCol w="2452688"/>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outerShdw blurRad="38100" dist="38100" dir="2700000" algn="tl">
                              <a:srgbClr val="000000">
                                <a:alpha val="43137"/>
                              </a:srgbClr>
                            </a:outerShdw>
                          </a:effectLst>
                        </a:rPr>
                        <a:t>Study</a:t>
                      </a:r>
                      <a:endParaRPr kumimoji="0" lang="en-US" sz="20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outerShdw blurRad="38100" dist="38100" dir="2700000" algn="tl">
                              <a:srgbClr val="000000">
                                <a:alpha val="43137"/>
                              </a:srgbClr>
                            </a:outerShdw>
                          </a:effectLst>
                        </a:rPr>
                        <a:t>Focus</a:t>
                      </a:r>
                      <a:endParaRPr kumimoji="0" lang="en-US" sz="20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outerShdw blurRad="38100" dist="38100" dir="2700000" algn="tl">
                              <a:srgbClr val="000000">
                                <a:alpha val="43137"/>
                              </a:srgbClr>
                            </a:outerShdw>
                          </a:effectLst>
                        </a:rPr>
                        <a:t>Compliance rate</a:t>
                      </a:r>
                      <a:endParaRPr kumimoji="0" lang="en-US" sz="20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anchor="ct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Preston, </a:t>
                      </a:r>
                      <a:r>
                        <a:rPr kumimoji="0" lang="en-US" sz="1800" u="none" strike="noStrike" cap="none" normalizeH="0" baseline="0" dirty="0" smtClean="0">
                          <a:ln>
                            <a:noFill/>
                          </a:ln>
                          <a:effectLst/>
                        </a:rPr>
                        <a:t>Larson, </a:t>
                      </a:r>
                      <a:r>
                        <a:rPr kumimoji="0" lang="en-US" sz="1800" u="none" strike="noStrike" cap="none" normalizeH="0" baseline="0" dirty="0">
                          <a:ln>
                            <a:noFill/>
                          </a:ln>
                          <a:effectLst/>
                        </a:rPr>
                        <a:t>&amp; </a:t>
                      </a:r>
                      <a:r>
                        <a:rPr kumimoji="0" lang="en-US" sz="1800" u="none" strike="noStrike" cap="none" normalizeH="0" baseline="0" dirty="0" err="1">
                          <a:ln>
                            <a:noFill/>
                          </a:ln>
                          <a:effectLst/>
                        </a:rPr>
                        <a:t>Stamm</a:t>
                      </a:r>
                      <a:r>
                        <a:rPr kumimoji="0" lang="en-US" sz="1800" u="none" strike="noStrike" cap="none" normalizeH="0" baseline="0" dirty="0">
                          <a:ln>
                            <a:noFill/>
                          </a:ln>
                          <a:effectLst/>
                        </a:rPr>
                        <a:t> (1981)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Open ward</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16%</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Albert &amp; </a:t>
                      </a:r>
                      <a:r>
                        <a:rPr kumimoji="0" lang="en-US" sz="1800" u="none" strike="noStrike" cap="none" normalizeH="0" baseline="0" dirty="0" err="1">
                          <a:ln>
                            <a:noFill/>
                          </a:ln>
                          <a:effectLst/>
                        </a:rPr>
                        <a:t>Condie</a:t>
                      </a:r>
                      <a:r>
                        <a:rPr kumimoji="0" lang="en-US" sz="1800" u="none" strike="noStrike" cap="none" normalizeH="0" baseline="0" dirty="0">
                          <a:ln>
                            <a:noFill/>
                          </a:ln>
                          <a:effectLst/>
                        </a:rPr>
                        <a:t> (1981)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ICU</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28% to 41%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Larson (1983)</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All wards</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Donowitz (1987)</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Pediatric 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Graham (1990)</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32%</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Dubbert (1990)</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81%</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a:ln>
                            <a:noFill/>
                          </a:ln>
                          <a:effectLst/>
                        </a:rPr>
                        <a:t>Pettinger</a:t>
                      </a:r>
                      <a:r>
                        <a:rPr kumimoji="0" lang="en-US" sz="1800" u="none" strike="noStrike" cap="none" normalizeH="0" baseline="0" dirty="0">
                          <a:ln>
                            <a:noFill/>
                          </a:ln>
                          <a:effectLst/>
                        </a:rPr>
                        <a:t> &amp; </a:t>
                      </a:r>
                      <a:r>
                        <a:rPr kumimoji="0" lang="en-US" sz="1800" u="none" strike="noStrike" cap="none" normalizeH="0" baseline="0" dirty="0" err="1">
                          <a:ln>
                            <a:noFill/>
                          </a:ln>
                          <a:effectLst/>
                        </a:rPr>
                        <a:t>Nettleman</a:t>
                      </a:r>
                      <a:r>
                        <a:rPr kumimoji="0" lang="en-US" sz="1800" u="none" strike="noStrike" cap="none" normalizeH="0" baseline="0" dirty="0">
                          <a:ln>
                            <a:noFill/>
                          </a:ln>
                          <a:effectLst/>
                        </a:rPr>
                        <a:t> (1991)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Surgical 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Larson, et </a:t>
                      </a:r>
                      <a:r>
                        <a:rPr kumimoji="0" lang="en-US" sz="1800" u="none" strike="noStrike" cap="none" normalizeH="0" baseline="0" dirty="0">
                          <a:ln>
                            <a:noFill/>
                          </a:ln>
                          <a:effectLst/>
                        </a:rPr>
                        <a:t>al. (1992)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Neonatal 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29%</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Doebbeling</a:t>
                      </a:r>
                      <a:r>
                        <a:rPr kumimoji="0" lang="en-US" sz="1800" u="none" strike="noStrike" cap="none" normalizeH="0" baseline="0" dirty="0" smtClean="0">
                          <a:ln>
                            <a:noFill/>
                          </a:ln>
                          <a:effectLst/>
                        </a:rPr>
                        <a:t>, </a:t>
                      </a:r>
                      <a:r>
                        <a:rPr kumimoji="0" lang="en-US" sz="1800" u="none" strike="noStrike" cap="none" normalizeH="0" baseline="0" dirty="0">
                          <a:ln>
                            <a:noFill/>
                          </a:ln>
                          <a:effectLst/>
                        </a:rPr>
                        <a:t>et al. (1992)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Zimakoff</a:t>
                      </a:r>
                      <a:r>
                        <a:rPr kumimoji="0" lang="en-US" sz="1800" u="none" strike="noStrike" cap="none" normalizeH="0" baseline="0" dirty="0" smtClean="0">
                          <a:ln>
                            <a:noFill/>
                          </a:ln>
                          <a:effectLst/>
                        </a:rPr>
                        <a:t>, </a:t>
                      </a:r>
                      <a:r>
                        <a:rPr kumimoji="0" lang="en-US" sz="1800" u="none" strike="noStrike" cap="none" normalizeH="0" baseline="0" dirty="0">
                          <a:ln>
                            <a:noFill/>
                          </a:ln>
                          <a:effectLst/>
                        </a:rPr>
                        <a:t>et al. (1992)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ICU</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40%</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Meengs</a:t>
                      </a:r>
                      <a:r>
                        <a:rPr kumimoji="0" lang="en-US" sz="1800" u="none" strike="noStrike" cap="none" normalizeH="0" baseline="0" dirty="0" smtClean="0">
                          <a:ln>
                            <a:noFill/>
                          </a:ln>
                          <a:effectLst/>
                        </a:rPr>
                        <a:t>, </a:t>
                      </a:r>
                      <a:r>
                        <a:rPr kumimoji="0" lang="en-US" sz="1800" u="none" strike="noStrike" cap="none" normalizeH="0" baseline="0" dirty="0">
                          <a:ln>
                            <a:noFill/>
                          </a:ln>
                          <a:effectLst/>
                        </a:rPr>
                        <a:t>et al. (1994)</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ER (Casualty)</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a:ln>
                            <a:noFill/>
                          </a:ln>
                          <a:effectLst/>
                        </a:rPr>
                        <a:t>Pittet</a:t>
                      </a:r>
                      <a:r>
                        <a:rPr kumimoji="0" lang="en-US" sz="1800" u="none" strike="noStrike" cap="none" normalizeH="0" baseline="0" dirty="0">
                          <a:ln>
                            <a:noFill/>
                          </a:ln>
                          <a:effectLst/>
                        </a:rPr>
                        <a:t>, </a:t>
                      </a:r>
                      <a:r>
                        <a:rPr kumimoji="0" lang="en-US" sz="1800" u="none" strike="noStrike" cap="none" normalizeH="0" baseline="0" dirty="0" err="1" smtClean="0">
                          <a:ln>
                            <a:noFill/>
                          </a:ln>
                          <a:effectLst/>
                        </a:rPr>
                        <a:t>Mourouga</a:t>
                      </a:r>
                      <a:r>
                        <a:rPr kumimoji="0" lang="en-US" sz="1800" u="none" strike="noStrike" cap="none" normalizeH="0" baseline="0" dirty="0" smtClean="0">
                          <a:ln>
                            <a:noFill/>
                          </a:ln>
                          <a:effectLst/>
                        </a:rPr>
                        <a:t>, </a:t>
                      </a:r>
                      <a:r>
                        <a:rPr kumimoji="0" lang="en-US" sz="1800" u="none" strike="noStrike" cap="none" normalizeH="0" baseline="0" dirty="0">
                          <a:ln>
                            <a:noFill/>
                          </a:ln>
                          <a:effectLst/>
                        </a:rPr>
                        <a:t>&amp; </a:t>
                      </a:r>
                      <a:r>
                        <a:rPr kumimoji="0" lang="en-US" sz="1800" u="none" strike="noStrike" cap="none" normalizeH="0" baseline="0" dirty="0" err="1">
                          <a:ln>
                            <a:noFill/>
                          </a:ln>
                          <a:effectLst/>
                        </a:rPr>
                        <a:t>Perneger</a:t>
                      </a:r>
                      <a:r>
                        <a:rPr kumimoji="0" lang="en-US" sz="1800" u="none" strike="noStrike" cap="none" normalizeH="0" baseline="0" dirty="0">
                          <a:ln>
                            <a:noFill/>
                          </a:ln>
                          <a:effectLst/>
                        </a:rPr>
                        <a:t>  (1999)</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All wards</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48%</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ICU</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36%</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tc>
              </a:tr>
            </a:tbl>
          </a:graphicData>
        </a:graphic>
      </p:graphicFrame>
      <p:sp>
        <p:nvSpPr>
          <p:cNvPr id="5" name="TextBox 4"/>
          <p:cNvSpPr txBox="1"/>
          <p:nvPr/>
        </p:nvSpPr>
        <p:spPr>
          <a:xfrm>
            <a:off x="185987" y="6371687"/>
            <a:ext cx="1401368" cy="369332"/>
          </a:xfrm>
          <a:prstGeom prst="rect">
            <a:avLst/>
          </a:prstGeom>
          <a:noFill/>
        </p:spPr>
        <p:txBody>
          <a:bodyPr wrap="square" rtlCol="0">
            <a:spAutoFit/>
          </a:bodyPr>
          <a:lstStyle/>
          <a:p>
            <a:pPr algn="r"/>
            <a:r>
              <a:rPr lang="en-US" sz="1800" dirty="0" err="1" smtClean="0">
                <a:solidFill>
                  <a:schemeClr val="accent1"/>
                </a:solidFill>
                <a:latin typeface="Calibri"/>
                <a:cs typeface="Calibri"/>
              </a:rPr>
              <a:t>Pittet</a:t>
            </a:r>
            <a:r>
              <a:rPr lang="en-US" sz="1800" dirty="0" smtClean="0">
                <a:solidFill>
                  <a:schemeClr val="accent1"/>
                </a:solidFill>
                <a:latin typeface="Calibri"/>
                <a:cs typeface="Calibri"/>
              </a:rPr>
              <a:t>, 2001</a:t>
            </a:r>
            <a:endParaRPr lang="en-US" sz="1800" dirty="0">
              <a:solidFill>
                <a:schemeClr val="accent1"/>
              </a:solidFill>
              <a:latin typeface="Calibri"/>
              <a:cs typeface="Calibri"/>
            </a:endParaRPr>
          </a:p>
        </p:txBody>
      </p:sp>
      <p:sp>
        <p:nvSpPr>
          <p:cNvPr id="2" name="Left Arrow 1"/>
          <p:cNvSpPr/>
          <p:nvPr/>
        </p:nvSpPr>
        <p:spPr>
          <a:xfrm>
            <a:off x="8053738" y="4094328"/>
            <a:ext cx="685069" cy="55148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972" y="1564352"/>
            <a:ext cx="8207188" cy="1828800"/>
          </a:xfrm>
        </p:spPr>
        <p:txBody>
          <a:bodyPr>
            <a:normAutofit/>
          </a:bodyPr>
          <a:lstStyle/>
          <a:p>
            <a:r>
              <a:rPr lang="en-US" sz="5000" cap="none" smtClean="0"/>
              <a:t>Accountability</a:t>
            </a:r>
            <a:endParaRPr lang="en-US" sz="5000" cap="none" dirty="0"/>
          </a:p>
        </p:txBody>
      </p:sp>
    </p:spTree>
    <p:extLst>
      <p:ext uri="{BB962C8B-B14F-4D97-AF65-F5344CB8AC3E}">
        <p14:creationId xmlns:p14="http://schemas.microsoft.com/office/powerpoint/2010/main" val="218108736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87</a:t>
            </a:fld>
            <a:endParaRPr lang="en-GB" dirty="0"/>
          </a:p>
        </p:txBody>
      </p:sp>
      <p:sp>
        <p:nvSpPr>
          <p:cNvPr id="4" name="Content Placeholder 3"/>
          <p:cNvSpPr>
            <a:spLocks noGrp="1"/>
          </p:cNvSpPr>
          <p:nvPr>
            <p:ph sz="quarter" idx="1"/>
          </p:nvPr>
        </p:nvSpPr>
        <p:spPr/>
        <p:txBody>
          <a:bodyPr/>
          <a:lstStyle/>
          <a:p>
            <a:r>
              <a:rPr lang="en-US" dirty="0" smtClean="0"/>
              <a:t>“To </a:t>
            </a:r>
            <a:r>
              <a:rPr lang="en-US" dirty="0"/>
              <a:t>call for accountability is to assert a political right—to demand that a particular individual or institution assume some responsibility and demonstrate it in a certain </a:t>
            </a:r>
            <a:r>
              <a:rPr lang="en-US" dirty="0" smtClean="0"/>
              <a:t>form.” (Smith &amp; Fey, 2000 p. 335)</a:t>
            </a:r>
          </a:p>
        </p:txBody>
      </p:sp>
    </p:spTree>
    <p:extLst>
      <p:ext uri="{BB962C8B-B14F-4D97-AF65-F5344CB8AC3E}">
        <p14:creationId xmlns:p14="http://schemas.microsoft.com/office/powerpoint/2010/main" val="212359187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dirty="0" smtClean="0"/>
              <a:t>Intelligent accountability</a:t>
            </a:r>
            <a:endParaRPr lang="en-US" dirty="0"/>
          </a:p>
        </p:txBody>
      </p:sp>
      <p:sp>
        <p:nvSpPr>
          <p:cNvPr id="131074" name="Rectangle 3"/>
          <p:cNvSpPr>
            <a:spLocks noGrp="1" noChangeArrowheads="1"/>
          </p:cNvSpPr>
          <p:nvPr>
            <p:ph sz="quarter" idx="1"/>
          </p:nvPr>
        </p:nvSpPr>
        <p:spPr>
          <a:xfrm>
            <a:off x="612648" y="1600200"/>
            <a:ext cx="8531352" cy="5257800"/>
          </a:xfrm>
        </p:spPr>
        <p:txBody>
          <a:bodyPr>
            <a:normAutofit/>
          </a:bodyPr>
          <a:lstStyle/>
          <a:p>
            <a:pPr>
              <a:lnSpc>
                <a:spcPct val="120000"/>
              </a:lnSpc>
            </a:pPr>
            <a:r>
              <a:rPr lang="en-US" sz="2800" dirty="0" smtClean="0"/>
              <a:t>“</a:t>
            </a:r>
            <a:r>
              <a:rPr lang="en-US" sz="2800" dirty="0"/>
              <a:t>Intelligent accountability involves a set of policies and practices that</a:t>
            </a:r>
          </a:p>
          <a:p>
            <a:pPr marL="717550" lvl="1" indent="-352425">
              <a:lnSpc>
                <a:spcPct val="120000"/>
              </a:lnSpc>
              <a:buSzPct val="100000"/>
              <a:buFont typeface="+mj-lt"/>
              <a:buAutoNum type="arabicParenR"/>
            </a:pPr>
            <a:r>
              <a:rPr lang="en-US" dirty="0"/>
              <a:t>actually increases individual, and especially collective, capacity so that shared responsibility carries most of the weight of effective accountability;</a:t>
            </a:r>
          </a:p>
          <a:p>
            <a:pPr marL="717550" lvl="1" indent="-352425">
              <a:lnSpc>
                <a:spcPct val="120000"/>
              </a:lnSpc>
              <a:buSzPct val="100000"/>
              <a:buFont typeface="+mj-lt"/>
              <a:buAutoNum type="arabicParenR"/>
            </a:pPr>
            <a:r>
              <a:rPr lang="en-US" dirty="0"/>
              <a:t>makes internal and external accountability almost seamless; and</a:t>
            </a:r>
          </a:p>
          <a:p>
            <a:pPr marL="717550" lvl="1" indent="-352425">
              <a:lnSpc>
                <a:spcPct val="120000"/>
              </a:lnSpc>
              <a:buSzPct val="100000"/>
              <a:buFont typeface="+mj-lt"/>
              <a:buAutoNum type="arabicParenR"/>
            </a:pPr>
            <a:r>
              <a:rPr lang="en-US" dirty="0"/>
              <a:t>leaves external accountability to do its remaining, more- manageable task of necessary intervention.” (</a:t>
            </a:r>
            <a:r>
              <a:rPr lang="en-US" dirty="0" err="1"/>
              <a:t>Fullan</a:t>
            </a:r>
            <a:r>
              <a:rPr lang="en-US" dirty="0"/>
              <a:t> 2010 p. 26)</a:t>
            </a:r>
          </a:p>
          <a:p>
            <a:pPr>
              <a:lnSpc>
                <a:spcPct val="120000"/>
              </a:lnSpc>
            </a:pPr>
            <a:endParaRPr lang="en-US" sz="28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88</a:t>
            </a:fld>
            <a:endParaRPr lang="en-GB" dirty="0"/>
          </a:p>
        </p:txBody>
      </p:sp>
    </p:spTree>
    <p:extLst>
      <p:ext uri="{BB962C8B-B14F-4D97-AF65-F5344CB8AC3E}">
        <p14:creationId xmlns:p14="http://schemas.microsoft.com/office/powerpoint/2010/main" val="366185969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dirty="0" smtClean="0"/>
              <a:t>Making a commitment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89</a:t>
            </a:fld>
            <a:endParaRPr lang="en-GB" dirty="0"/>
          </a:p>
        </p:txBody>
      </p:sp>
      <p:sp>
        <p:nvSpPr>
          <p:cNvPr id="131074" name="Rectangle 3"/>
          <p:cNvSpPr>
            <a:spLocks noGrp="1" noChangeArrowheads="1"/>
          </p:cNvSpPr>
          <p:nvPr>
            <p:ph sz="quarter" idx="1"/>
          </p:nvPr>
        </p:nvSpPr>
        <p:spPr>
          <a:xfrm>
            <a:off x="612648" y="1600200"/>
            <a:ext cx="8531352" cy="5257800"/>
          </a:xfrm>
        </p:spPr>
        <p:txBody>
          <a:bodyPr>
            <a:normAutofit fontScale="85000" lnSpcReduction="10000"/>
          </a:bodyPr>
          <a:lstStyle/>
          <a:p>
            <a:pPr>
              <a:lnSpc>
                <a:spcPct val="120000"/>
              </a:lnSpc>
            </a:pPr>
            <a:r>
              <a:rPr lang="en-US" dirty="0" smtClean="0"/>
              <a:t>Action planning:</a:t>
            </a:r>
          </a:p>
          <a:p>
            <a:pPr lvl="1">
              <a:lnSpc>
                <a:spcPct val="120000"/>
              </a:lnSpc>
            </a:pPr>
            <a:r>
              <a:rPr lang="en-US" dirty="0" smtClean="0"/>
              <a:t>Forces teachers to make their ideas concrete and creates a record</a:t>
            </a:r>
          </a:p>
          <a:p>
            <a:pPr lvl="1">
              <a:lnSpc>
                <a:spcPct val="120000"/>
              </a:lnSpc>
            </a:pPr>
            <a:r>
              <a:rPr lang="en-US" dirty="0" smtClean="0"/>
              <a:t>Makes the teachers accountable for doing what they promised</a:t>
            </a:r>
          </a:p>
          <a:p>
            <a:pPr lvl="1">
              <a:lnSpc>
                <a:spcPct val="120000"/>
              </a:lnSpc>
            </a:pPr>
            <a:r>
              <a:rPr lang="en-US" dirty="0" smtClean="0"/>
              <a:t>Requires each teacher to focus on a small number of changes</a:t>
            </a:r>
          </a:p>
          <a:p>
            <a:pPr lvl="1">
              <a:lnSpc>
                <a:spcPct val="120000"/>
              </a:lnSpc>
            </a:pPr>
            <a:r>
              <a:rPr lang="en-US" dirty="0" smtClean="0"/>
              <a:t>Requires the teachers to identify what they will give up or reduce</a:t>
            </a:r>
          </a:p>
          <a:p>
            <a:pPr>
              <a:lnSpc>
                <a:spcPct val="120000"/>
              </a:lnSpc>
            </a:pPr>
            <a:r>
              <a:rPr lang="en-US" dirty="0" smtClean="0"/>
              <a:t>A good action plan:</a:t>
            </a:r>
          </a:p>
          <a:p>
            <a:pPr lvl="1">
              <a:lnSpc>
                <a:spcPct val="120000"/>
              </a:lnSpc>
            </a:pPr>
            <a:r>
              <a:rPr lang="en-US" dirty="0" smtClean="0"/>
              <a:t>Does not try to change everything at once</a:t>
            </a:r>
          </a:p>
          <a:p>
            <a:pPr lvl="1">
              <a:lnSpc>
                <a:spcPct val="120000"/>
              </a:lnSpc>
            </a:pPr>
            <a:r>
              <a:rPr lang="en-US" dirty="0" smtClean="0"/>
              <a:t>Spells out specific changes in teaching practice</a:t>
            </a:r>
          </a:p>
          <a:p>
            <a:pPr lvl="1">
              <a:lnSpc>
                <a:spcPct val="120000"/>
              </a:lnSpc>
            </a:pPr>
            <a:r>
              <a:rPr lang="en-US" dirty="0" smtClean="0"/>
              <a:t>Relates to the five “key strategies” of AFL</a:t>
            </a:r>
          </a:p>
          <a:p>
            <a:pPr lvl="1">
              <a:lnSpc>
                <a:spcPct val="120000"/>
              </a:lnSpc>
            </a:pPr>
            <a:r>
              <a:rPr lang="en-US" dirty="0" smtClean="0"/>
              <a:t>Is achievable within a reasonable period of time</a:t>
            </a:r>
          </a:p>
          <a:p>
            <a:pPr lvl="1">
              <a:lnSpc>
                <a:spcPct val="120000"/>
              </a:lnSpc>
            </a:pPr>
            <a:r>
              <a:rPr lang="en-US" dirty="0" smtClean="0"/>
              <a:t>Identifies something that the teacher will no longer do or will do less of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kinds of schools do we need?</a:t>
            </a:r>
            <a:endParaRPr lang="en-US" dirty="0"/>
          </a:p>
        </p:txBody>
      </p:sp>
      <p:graphicFrame>
        <p:nvGraphicFramePr>
          <p:cNvPr id="7" name="Content Placeholder 3"/>
          <p:cNvGraphicFramePr>
            <a:graphicFrameLocks noGrp="1"/>
          </p:cNvGraphicFramePr>
          <p:nvPr>
            <p:ph sz="quarter" idx="1"/>
            <p:extLst>
              <p:ext uri="{D42A27DB-BD31-4B8C-83A1-F6EECF244321}">
                <p14:modId xmlns:p14="http://schemas.microsoft.com/office/powerpoint/2010/main" val="2625096040"/>
              </p:ext>
            </p:extLst>
          </p:nvPr>
        </p:nvGraphicFramePr>
        <p:xfrm>
          <a:off x="612775" y="1600200"/>
          <a:ext cx="8054978" cy="4328160"/>
        </p:xfrm>
        <a:graphic>
          <a:graphicData uri="http://schemas.openxmlformats.org/drawingml/2006/table">
            <a:tbl>
              <a:tblPr firstRow="1" bandRow="1">
                <a:tableStyleId>{5C22544A-7EE6-4342-B048-85BDC9FD1C3A}</a:tableStyleId>
              </a:tblPr>
              <a:tblGrid>
                <a:gridCol w="1998164"/>
                <a:gridCol w="2905068"/>
                <a:gridCol w="3151746"/>
              </a:tblGrid>
              <a:tr h="370840">
                <a:tc>
                  <a:txBody>
                    <a:bodyPr/>
                    <a:lstStyle/>
                    <a:p>
                      <a:r>
                        <a:rPr lang="en-US" sz="2000" dirty="0" smtClean="0"/>
                        <a:t>School model</a:t>
                      </a:r>
                      <a:endParaRPr lang="en-US" sz="2000" dirty="0"/>
                    </a:p>
                  </a:txBody>
                  <a:tcPr/>
                </a:tc>
                <a:tc>
                  <a:txBody>
                    <a:bodyPr/>
                    <a:lstStyle/>
                    <a:p>
                      <a:r>
                        <a:rPr lang="en-US" sz="2000" dirty="0" smtClean="0"/>
                        <a:t>Ethos</a:t>
                      </a:r>
                      <a:endParaRPr lang="en-US" sz="2000" dirty="0"/>
                    </a:p>
                  </a:txBody>
                  <a:tcPr/>
                </a:tc>
                <a:tc>
                  <a:txBody>
                    <a:bodyPr/>
                    <a:lstStyle/>
                    <a:p>
                      <a:r>
                        <a:rPr lang="en-US" sz="2000" dirty="0" smtClean="0"/>
                        <a:t>Key process</a:t>
                      </a:r>
                      <a:endParaRPr lang="en-US" sz="2000" dirty="0"/>
                    </a:p>
                  </a:txBody>
                  <a:tcPr/>
                </a:tc>
              </a:tr>
              <a:tr h="370840">
                <a:tc>
                  <a:txBody>
                    <a:bodyPr/>
                    <a:lstStyle/>
                    <a:p>
                      <a:r>
                        <a:rPr lang="en-US" sz="2000" dirty="0" smtClean="0"/>
                        <a:t>Talent refineries</a:t>
                      </a:r>
                    </a:p>
                    <a:p>
                      <a:endParaRPr lang="en-US" sz="2000" dirty="0"/>
                    </a:p>
                  </a:txBody>
                  <a:tcPr/>
                </a:tc>
                <a:tc>
                  <a:txBody>
                    <a:bodyPr/>
                    <a:lstStyle/>
                    <a:p>
                      <a:r>
                        <a:rPr lang="en-US" sz="2000" dirty="0" smtClean="0"/>
                        <a:t>S</a:t>
                      </a:r>
                      <a:r>
                        <a:rPr lang="en-US" sz="2000" baseline="0" dirty="0" smtClean="0"/>
                        <a:t>chool must provide opportunities for students to show what they can do</a:t>
                      </a:r>
                    </a:p>
                    <a:p>
                      <a:endParaRPr lang="en-US" sz="2000" dirty="0"/>
                    </a:p>
                  </a:txBody>
                  <a:tcPr/>
                </a:tc>
                <a:tc>
                  <a:txBody>
                    <a:bodyPr/>
                    <a:lstStyle/>
                    <a:p>
                      <a:r>
                        <a:rPr lang="en-US" sz="2000" dirty="0" smtClean="0"/>
                        <a:t>Ensuring good teaching and syllabus</a:t>
                      </a:r>
                      <a:r>
                        <a:rPr lang="en-US" sz="2000" baseline="0" dirty="0" smtClean="0"/>
                        <a:t> coverage</a:t>
                      </a:r>
                      <a:endParaRPr lang="en-US" sz="2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Talent incubators</a:t>
                      </a:r>
                    </a:p>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All students students</a:t>
                      </a:r>
                      <a:r>
                        <a:rPr lang="en-US" sz="2000" baseline="0" dirty="0" smtClean="0"/>
                        <a:t> can </a:t>
                      </a:r>
                      <a:r>
                        <a:rPr lang="en-US" sz="2000" dirty="0" smtClean="0"/>
                        <a:t>learn, but not all students can achieve at</a:t>
                      </a:r>
                      <a:r>
                        <a:rPr lang="en-US" sz="2000" baseline="0" dirty="0" smtClean="0"/>
                        <a:t> high levels</a:t>
                      </a:r>
                      <a:endParaRPr lang="en-US" sz="2000" dirty="0" smtClean="0"/>
                    </a:p>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Drawing out what is within the student</a:t>
                      </a:r>
                    </a:p>
                    <a:p>
                      <a:endParaRPr lang="en-US" sz="2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Talent factories</a:t>
                      </a:r>
                    </a:p>
                    <a:p>
                      <a:endParaRPr lang="en-US" sz="2000" dirty="0"/>
                    </a:p>
                  </a:txBody>
                  <a:tcPr/>
                </a:tc>
                <a:tc>
                  <a:txBody>
                    <a:bodyPr/>
                    <a:lstStyle/>
                    <a:p>
                      <a:r>
                        <a:rPr lang="en-US" sz="2000" dirty="0" smtClean="0"/>
                        <a:t>All students can achieve at high levels</a:t>
                      </a:r>
                    </a:p>
                    <a:p>
                      <a:endParaRPr lang="en-US" sz="2000" dirty="0" smtClean="0"/>
                    </a:p>
                    <a:p>
                      <a:endParaRPr lang="en-US" sz="2000" dirty="0"/>
                    </a:p>
                  </a:txBody>
                  <a:tcPr/>
                </a:tc>
                <a:tc>
                  <a:txBody>
                    <a:bodyPr/>
                    <a:lstStyle/>
                    <a:p>
                      <a:r>
                        <a:rPr lang="en-US" sz="2000" dirty="0" smtClean="0"/>
                        <a:t>“Whatever it takes”</a:t>
                      </a:r>
                      <a:endParaRPr lang="en-US" sz="2000" dirty="0"/>
                    </a:p>
                  </a:txBody>
                  <a:tcPr/>
                </a:tc>
              </a:tr>
            </a:tbl>
          </a:graphicData>
        </a:graphic>
      </p:graphicFrame>
    </p:spTree>
    <p:extLst>
      <p:ext uri="{BB962C8B-B14F-4D97-AF65-F5344CB8AC3E}">
        <p14:creationId xmlns:p14="http://schemas.microsoft.com/office/powerpoint/2010/main" val="331438154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sz="quarter" idx="4294967295"/>
          </p:nvPr>
        </p:nvSpPr>
        <p:spPr>
          <a:xfrm>
            <a:off x="795338" y="1600200"/>
            <a:ext cx="8348662" cy="5257800"/>
          </a:xfrm>
        </p:spPr>
        <p:txBody>
          <a:bodyPr>
            <a:normAutofit fontScale="92500"/>
          </a:bodyPr>
          <a:lstStyle/>
          <a:p>
            <a:pPr marL="0" indent="0">
              <a:lnSpc>
                <a:spcPct val="110000"/>
              </a:lnSpc>
              <a:buNone/>
            </a:pPr>
            <a:r>
              <a:rPr lang="en-US" sz="2400" dirty="0" smtClean="0">
                <a:latin typeface="+mj-lt"/>
              </a:rPr>
              <a:t>“I think specifically what was helpful was the ridiculous NCR [No Carbon Required] forms. I thought that was the dumbest thing, but I</a:t>
            </a:r>
            <a:r>
              <a:rPr lang="ja-JP" altLang="en-GB" sz="2400" dirty="0" smtClean="0">
                <a:latin typeface="+mj-lt"/>
              </a:rPr>
              <a:t>’</a:t>
            </a:r>
            <a:r>
              <a:rPr lang="en-GB" altLang="ja-JP" sz="2400" dirty="0" smtClean="0">
                <a:latin typeface="+mj-lt"/>
              </a:rPr>
              <a:t>m </a:t>
            </a:r>
            <a:r>
              <a:rPr lang="en-US" altLang="ja-JP" sz="2400" dirty="0" smtClean="0">
                <a:latin typeface="+mj-lt"/>
              </a:rPr>
              <a:t>sitting with my friends and on the NCR form I write down what I am going to do next month.</a:t>
            </a:r>
            <a:endParaRPr lang="en-US" sz="2400" dirty="0" smtClean="0">
              <a:latin typeface="+mj-lt"/>
            </a:endParaRPr>
          </a:p>
          <a:p>
            <a:pPr marL="0" indent="0">
              <a:lnSpc>
                <a:spcPct val="110000"/>
              </a:lnSpc>
              <a:buNone/>
            </a:pPr>
            <a:r>
              <a:rPr lang="en-US" sz="2400" dirty="0" smtClean="0">
                <a:latin typeface="+mj-lt"/>
              </a:rPr>
              <a:t>“Well, it turns out to be a sort of ‘I’m</a:t>
            </a:r>
            <a:r>
              <a:rPr lang="en-GB" sz="2400" dirty="0" smtClean="0">
                <a:latin typeface="+mj-lt"/>
              </a:rPr>
              <a:t> </a:t>
            </a:r>
            <a:r>
              <a:rPr lang="en-US" sz="2400" dirty="0" smtClean="0">
                <a:latin typeface="+mj-lt"/>
              </a:rPr>
              <a:t>telling my friends I’m</a:t>
            </a:r>
            <a:r>
              <a:rPr lang="en-GB" sz="2400" dirty="0" smtClean="0">
                <a:latin typeface="+mj-lt"/>
              </a:rPr>
              <a:t> </a:t>
            </a:r>
            <a:r>
              <a:rPr lang="en-US" sz="2400" dirty="0" smtClean="0">
                <a:latin typeface="+mj-lt"/>
              </a:rPr>
              <a:t>going to do this’ and I really actually did it and it was because of that. It was because I wrote it down.</a:t>
            </a:r>
          </a:p>
          <a:p>
            <a:pPr marL="0" indent="0">
              <a:lnSpc>
                <a:spcPct val="110000"/>
              </a:lnSpc>
              <a:buNone/>
            </a:pPr>
            <a:r>
              <a:rPr lang="en-US" sz="2400" dirty="0" smtClean="0">
                <a:latin typeface="+mj-lt"/>
              </a:rPr>
              <a:t>“I was surprised at how strong an incentive that was to do actually do something different…that idea of writing down what you are going to do and then because when they come by the next month you better take out that piece of paper and say ‘D</a:t>
            </a:r>
            <a:r>
              <a:rPr lang="en-GB" sz="2400" dirty="0" err="1" smtClean="0">
                <a:latin typeface="+mj-lt"/>
              </a:rPr>
              <a:t>i</a:t>
            </a:r>
            <a:r>
              <a:rPr lang="en-US" sz="2400" dirty="0" smtClean="0">
                <a:latin typeface="+mj-lt"/>
              </a:rPr>
              <a:t>d I do that?’…just the idea of sitting in a group, working out something, and making a commitment…I was impressed about how that actually made me do stuff.” </a:t>
            </a:r>
          </a:p>
          <a:p>
            <a:pPr marL="0" indent="0" algn="r">
              <a:lnSpc>
                <a:spcPct val="110000"/>
              </a:lnSpc>
              <a:buNone/>
            </a:pPr>
            <a:r>
              <a:rPr lang="en-US" sz="1900" dirty="0" smtClean="0">
                <a:solidFill>
                  <a:srgbClr val="525A93"/>
                </a:solidFill>
              </a:rPr>
              <a:t>—Tim, Spruce Central High School</a:t>
            </a:r>
            <a:endParaRPr lang="en-US" sz="1900" dirty="0">
              <a:solidFill>
                <a:srgbClr val="525A93"/>
              </a:solidFill>
            </a:endParaRPr>
          </a:p>
        </p:txBody>
      </p:sp>
      <p:sp>
        <p:nvSpPr>
          <p:cNvPr id="133121" name="Rectangle 2"/>
          <p:cNvSpPr>
            <a:spLocks noGrp="1" noChangeArrowheads="1"/>
          </p:cNvSpPr>
          <p:nvPr>
            <p:ph type="title"/>
          </p:nvPr>
        </p:nvSpPr>
        <p:spPr/>
        <p:txBody>
          <a:bodyPr/>
          <a:lstStyle/>
          <a:p>
            <a:r>
              <a:rPr lang="en-US" dirty="0" smtClean="0"/>
              <a:t>And being held to it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90</a:t>
            </a:fld>
            <a:endParaRPr lang="en-GB" dirty="0"/>
          </a:p>
        </p:txBody>
      </p:sp>
      <p:sp>
        <p:nvSpPr>
          <p:cNvPr id="5" name="Freeform 4"/>
          <p:cNvSpPr/>
          <p:nvPr/>
        </p:nvSpPr>
        <p:spPr>
          <a:xfrm>
            <a:off x="812800" y="5359400"/>
            <a:ext cx="8242300" cy="1079500"/>
          </a:xfrm>
          <a:custGeom>
            <a:avLst/>
            <a:gdLst>
              <a:gd name="connsiteX0" fmla="*/ 5981700 w 8242300"/>
              <a:gd name="connsiteY0" fmla="*/ 12700 h 1079500"/>
              <a:gd name="connsiteX1" fmla="*/ 8242300 w 8242300"/>
              <a:gd name="connsiteY1" fmla="*/ 0 h 1079500"/>
              <a:gd name="connsiteX2" fmla="*/ 8242300 w 8242300"/>
              <a:gd name="connsiteY2" fmla="*/ 1079500 h 1079500"/>
              <a:gd name="connsiteX3" fmla="*/ 0 w 8242300"/>
              <a:gd name="connsiteY3" fmla="*/ 1079500 h 1079500"/>
              <a:gd name="connsiteX4" fmla="*/ 0 w 8242300"/>
              <a:gd name="connsiteY4" fmla="*/ 368300 h 1079500"/>
              <a:gd name="connsiteX5" fmla="*/ 6032500 w 8242300"/>
              <a:gd name="connsiteY5" fmla="*/ 393700 h 1079500"/>
              <a:gd name="connsiteX6" fmla="*/ 6032500 w 8242300"/>
              <a:gd name="connsiteY6" fmla="*/ 1270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2300" h="1079500">
                <a:moveTo>
                  <a:pt x="5981700" y="12700"/>
                </a:moveTo>
                <a:lnTo>
                  <a:pt x="8242300" y="0"/>
                </a:lnTo>
                <a:lnTo>
                  <a:pt x="8242300" y="1079500"/>
                </a:lnTo>
                <a:lnTo>
                  <a:pt x="0" y="1079500"/>
                </a:lnTo>
                <a:lnTo>
                  <a:pt x="0" y="368300"/>
                </a:lnTo>
                <a:lnTo>
                  <a:pt x="6032500" y="393700"/>
                </a:lnTo>
                <a:lnTo>
                  <a:pt x="6032500" y="12700"/>
                </a:lnTo>
              </a:path>
            </a:pathLst>
          </a:custGeom>
          <a:solidFill>
            <a:srgbClr val="FFFF00">
              <a:alpha val="28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3598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a:xfrm>
            <a:off x="904570" y="1537458"/>
            <a:ext cx="8180294" cy="1828800"/>
          </a:xfrm>
        </p:spPr>
        <p:txBody>
          <a:bodyPr>
            <a:normAutofit/>
          </a:bodyPr>
          <a:lstStyle/>
          <a:p>
            <a:r>
              <a:rPr lang="en-US" sz="5000" cap="none" smtClean="0"/>
              <a:t>Support</a:t>
            </a:r>
            <a:endParaRPr lang="en-US" sz="5000" cap="none"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Grp="1" noChangeArrowheads="1"/>
          </p:cNvSpPr>
          <p:nvPr>
            <p:ph type="title"/>
          </p:nvPr>
        </p:nvSpPr>
        <p:spPr/>
        <p:txBody>
          <a:bodyPr/>
          <a:lstStyle/>
          <a:p>
            <a:r>
              <a:rPr lang="en-US" dirty="0" smtClean="0"/>
              <a:t>Supportive accountability</a:t>
            </a:r>
            <a:endParaRPr lang="en-US" dirty="0"/>
          </a:p>
        </p:txBody>
      </p:sp>
      <p:sp>
        <p:nvSpPr>
          <p:cNvPr id="137218" name="Rectangle 5"/>
          <p:cNvSpPr>
            <a:spLocks noGrp="1" noChangeArrowheads="1"/>
          </p:cNvSpPr>
          <p:nvPr>
            <p:ph sz="quarter" idx="1"/>
          </p:nvPr>
        </p:nvSpPr>
        <p:spPr>
          <a:xfrm>
            <a:off x="612648" y="1600201"/>
            <a:ext cx="8153400" cy="5257801"/>
          </a:xfrm>
        </p:spPr>
        <p:txBody>
          <a:bodyPr>
            <a:normAutofit/>
          </a:bodyPr>
          <a:lstStyle/>
          <a:p>
            <a:r>
              <a:rPr lang="en-US" dirty="0" smtClean="0"/>
              <a:t>What is needed from teachers:</a:t>
            </a:r>
          </a:p>
          <a:p>
            <a:pPr lvl="1"/>
            <a:r>
              <a:rPr lang="en-US" dirty="0" smtClean="0"/>
              <a:t>A commitment to:</a:t>
            </a:r>
          </a:p>
          <a:p>
            <a:pPr lvl="2"/>
            <a:r>
              <a:rPr lang="en-US" dirty="0" smtClean="0"/>
              <a:t>The continual improvement of practice</a:t>
            </a:r>
          </a:p>
          <a:p>
            <a:pPr lvl="2"/>
            <a:r>
              <a:rPr lang="en-US" dirty="0" smtClean="0"/>
              <a:t>Focus on those things that make a difference to students</a:t>
            </a:r>
          </a:p>
          <a:p>
            <a:r>
              <a:rPr lang="en-US" dirty="0" smtClean="0"/>
              <a:t>What is needed from leaders:</a:t>
            </a:r>
          </a:p>
          <a:p>
            <a:pPr lvl="1"/>
            <a:r>
              <a:rPr lang="en-US" dirty="0" smtClean="0"/>
              <a:t>A commitment to engineer effective learning environments for teachers by:</a:t>
            </a:r>
          </a:p>
          <a:p>
            <a:pPr lvl="2"/>
            <a:r>
              <a:rPr lang="en-US" dirty="0" smtClean="0"/>
              <a:t>Creating expectations for continually improving practice</a:t>
            </a:r>
          </a:p>
          <a:p>
            <a:pPr lvl="2"/>
            <a:r>
              <a:rPr lang="en-US" dirty="0" smtClean="0"/>
              <a:t>Keeping the focus on the things that make a difference to students</a:t>
            </a:r>
          </a:p>
          <a:p>
            <a:pPr lvl="2"/>
            <a:r>
              <a:rPr lang="en-US" dirty="0" smtClean="0"/>
              <a:t>Providing the time, space, dispensation, and support for innovation</a:t>
            </a:r>
          </a:p>
          <a:p>
            <a:pPr lvl="2"/>
            <a:r>
              <a:rPr lang="en-US" dirty="0" smtClean="0"/>
              <a:t>Supporting risk-taking</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92</a:t>
            </a:fld>
            <a:endParaRPr lang="en-GB" dirty="0"/>
          </a:p>
        </p:txBody>
      </p:sp>
    </p:spTree>
    <p:extLst>
      <p:ext uri="{BB962C8B-B14F-4D97-AF65-F5344CB8AC3E}">
        <p14:creationId xmlns:p14="http://schemas.microsoft.com/office/powerpoint/2010/main" val="355491838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A case study in risk</a:t>
            </a:r>
            <a:endParaRPr lang="en-US"/>
          </a:p>
        </p:txBody>
      </p:sp>
      <p:sp>
        <p:nvSpPr>
          <p:cNvPr id="2" name="Slide Number Placeholder 1"/>
          <p:cNvSpPr>
            <a:spLocks noGrp="1"/>
          </p:cNvSpPr>
          <p:nvPr>
            <p:ph type="sldNum" sz="quarter" idx="12"/>
          </p:nvPr>
        </p:nvSpPr>
        <p:spPr/>
        <p:txBody>
          <a:bodyPr>
            <a:normAutofit fontScale="85000" lnSpcReduction="20000"/>
          </a:bodyPr>
          <a:lstStyle/>
          <a:p>
            <a:fld id="{2D6238C2-C284-AD4D-8FB8-9663937FCA09}" type="slidenum">
              <a:rPr lang="en-GB" smtClean="0"/>
              <a:pPr/>
              <a:t>93</a:t>
            </a:fld>
            <a:endParaRPr lang="en-GB" dirty="0"/>
          </a:p>
        </p:txBody>
      </p:sp>
      <p:sp>
        <p:nvSpPr>
          <p:cNvPr id="19458" name="Rectangle 3"/>
          <p:cNvSpPr>
            <a:spLocks noGrp="1" noChangeArrowheads="1"/>
          </p:cNvSpPr>
          <p:nvPr>
            <p:ph idx="1"/>
          </p:nvPr>
        </p:nvSpPr>
        <p:spPr>
          <a:xfrm>
            <a:off x="612648" y="1600200"/>
            <a:ext cx="8153400" cy="5257800"/>
          </a:xfrm>
        </p:spPr>
        <p:txBody>
          <a:bodyPr>
            <a:normAutofit fontScale="85000" lnSpcReduction="10000"/>
          </a:bodyPr>
          <a:lstStyle/>
          <a:p>
            <a:pPr>
              <a:lnSpc>
                <a:spcPct val="110000"/>
              </a:lnSpc>
            </a:pPr>
            <a:r>
              <a:rPr lang="en-US" dirty="0" smtClean="0"/>
              <a:t>Transposition of the great arteries (TGA)</a:t>
            </a:r>
          </a:p>
          <a:p>
            <a:pPr lvl="1">
              <a:lnSpc>
                <a:spcPct val="110000"/>
              </a:lnSpc>
            </a:pPr>
            <a:r>
              <a:rPr lang="en-US" dirty="0" smtClean="0"/>
              <a:t>A rare, but extremely serious, congenital condition in newborn babies (~25 per 100,000 live births) in which</a:t>
            </a:r>
          </a:p>
          <a:p>
            <a:pPr lvl="2">
              <a:lnSpc>
                <a:spcPct val="110000"/>
              </a:lnSpc>
            </a:pPr>
            <a:r>
              <a:rPr lang="en-US" dirty="0" smtClean="0"/>
              <a:t>the aorta emerges from the right ventricle and so receives oxygen-poor blood, which is carried back to the body without receiving more oxygen</a:t>
            </a:r>
          </a:p>
          <a:p>
            <a:pPr lvl="2">
              <a:lnSpc>
                <a:spcPct val="110000"/>
              </a:lnSpc>
            </a:pPr>
            <a:r>
              <a:rPr lang="en-US" dirty="0" smtClean="0"/>
              <a:t>the pulmonary artery emerges from the left ventricle and so receives the oxygen-rich blood, which is carried back to the lungs</a:t>
            </a:r>
          </a:p>
          <a:p>
            <a:pPr lvl="1">
              <a:lnSpc>
                <a:spcPct val="110000"/>
              </a:lnSpc>
            </a:pPr>
            <a:r>
              <a:rPr lang="en-US" dirty="0" smtClean="0"/>
              <a:t>Traditional treatment—the ‘</a:t>
            </a:r>
            <a:r>
              <a:rPr lang="en-US" altLang="ja-JP" dirty="0" err="1" smtClean="0"/>
              <a:t>Senning</a:t>
            </a:r>
            <a:r>
              <a:rPr lang="en-US" dirty="0" smtClean="0"/>
              <a:t>’</a:t>
            </a:r>
            <a:r>
              <a:rPr lang="en-US" altLang="ja-JP" dirty="0" smtClean="0"/>
              <a:t> procedure which involves:</a:t>
            </a:r>
          </a:p>
          <a:p>
            <a:pPr lvl="2">
              <a:lnSpc>
                <a:spcPct val="110000"/>
              </a:lnSpc>
            </a:pPr>
            <a:r>
              <a:rPr lang="en-US" dirty="0" smtClean="0"/>
              <a:t>Creating a ‘tunnel’ between the ventricles, and</a:t>
            </a:r>
          </a:p>
          <a:p>
            <a:pPr lvl="2">
              <a:lnSpc>
                <a:spcPct val="110000"/>
              </a:lnSpc>
            </a:pPr>
            <a:r>
              <a:rPr lang="en-US" dirty="0" smtClean="0"/>
              <a:t>Inserting a ‘baffle’ to divert oxygen-rich blood from the left ventricle (where it shouldn’t be) to the right ventricle (where it should)</a:t>
            </a:r>
          </a:p>
          <a:p>
            <a:pPr lvl="1">
              <a:lnSpc>
                <a:spcPct val="110000"/>
              </a:lnSpc>
            </a:pPr>
            <a:r>
              <a:rPr lang="en-US" dirty="0" smtClean="0"/>
              <a:t>Prognosis</a:t>
            </a:r>
          </a:p>
          <a:p>
            <a:pPr lvl="2">
              <a:lnSpc>
                <a:spcPct val="110000"/>
              </a:lnSpc>
              <a:tabLst>
                <a:tab pos="4483100" algn="l"/>
              </a:tabLst>
            </a:pPr>
            <a:r>
              <a:rPr lang="en-US" dirty="0" smtClean="0"/>
              <a:t>Early death rate (first 30 days):	12%</a:t>
            </a:r>
          </a:p>
          <a:p>
            <a:pPr lvl="2">
              <a:lnSpc>
                <a:spcPct val="110000"/>
              </a:lnSpc>
              <a:tabLst>
                <a:tab pos="4483100" algn="l"/>
              </a:tabLst>
            </a:pPr>
            <a:r>
              <a:rPr lang="en-US" dirty="0" smtClean="0"/>
              <a:t>Life expectancy:	46.6 years</a:t>
            </a:r>
            <a:endParaRPr lang="en-US" dirty="0"/>
          </a:p>
        </p:txBody>
      </p:sp>
    </p:spTree>
    <p:extLst>
      <p:ext uri="{BB962C8B-B14F-4D97-AF65-F5344CB8AC3E}">
        <p14:creationId xmlns:p14="http://schemas.microsoft.com/office/powerpoint/2010/main" val="283935852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introduction of the ‘switch’ procedure</a:t>
            </a:r>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526387780"/>
              </p:ext>
            </p:extLst>
          </p:nvPr>
        </p:nvGraphicFramePr>
        <p:xfrm>
          <a:off x="612648" y="1880008"/>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3754950" y="1700375"/>
            <a:ext cx="0" cy="3874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39988" y="1700375"/>
            <a:ext cx="0" cy="3874272"/>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09927" y="1649178"/>
            <a:ext cx="2245024" cy="461665"/>
          </a:xfrm>
          <a:prstGeom prst="rect">
            <a:avLst/>
          </a:prstGeom>
          <a:noFill/>
        </p:spPr>
        <p:txBody>
          <a:bodyPr wrap="square" rtlCol="0" anchor="t">
            <a:spAutoFit/>
          </a:bodyPr>
          <a:lstStyle/>
          <a:p>
            <a:pPr algn="ctr"/>
            <a:r>
              <a:rPr lang="en-US" dirty="0" err="1" smtClean="0">
                <a:latin typeface="+mj-lt"/>
              </a:rPr>
              <a:t>Senning</a:t>
            </a:r>
            <a:endParaRPr lang="en-US" dirty="0">
              <a:latin typeface="+mj-lt"/>
            </a:endParaRPr>
          </a:p>
        </p:txBody>
      </p:sp>
      <p:sp>
        <p:nvSpPr>
          <p:cNvPr id="16" name="TextBox 15"/>
          <p:cNvSpPr txBox="1"/>
          <p:nvPr/>
        </p:nvSpPr>
        <p:spPr>
          <a:xfrm>
            <a:off x="3754952" y="1649178"/>
            <a:ext cx="2245024" cy="461665"/>
          </a:xfrm>
          <a:prstGeom prst="rect">
            <a:avLst/>
          </a:prstGeom>
          <a:noFill/>
        </p:spPr>
        <p:txBody>
          <a:bodyPr wrap="square" rtlCol="0" anchor="t">
            <a:spAutoFit/>
          </a:bodyPr>
          <a:lstStyle/>
          <a:p>
            <a:pPr algn="ctr"/>
            <a:r>
              <a:rPr lang="en-US" dirty="0" smtClean="0">
                <a:latin typeface="+mj-lt"/>
              </a:rPr>
              <a:t>Transitional</a:t>
            </a:r>
            <a:endParaRPr lang="en-US" dirty="0">
              <a:latin typeface="+mj-lt"/>
            </a:endParaRPr>
          </a:p>
        </p:txBody>
      </p:sp>
      <p:sp>
        <p:nvSpPr>
          <p:cNvPr id="17" name="TextBox 16"/>
          <p:cNvSpPr txBox="1"/>
          <p:nvPr/>
        </p:nvSpPr>
        <p:spPr>
          <a:xfrm>
            <a:off x="6239988" y="1649178"/>
            <a:ext cx="2245024" cy="461665"/>
          </a:xfrm>
          <a:prstGeom prst="rect">
            <a:avLst/>
          </a:prstGeom>
          <a:noFill/>
        </p:spPr>
        <p:txBody>
          <a:bodyPr wrap="square" rtlCol="0" anchor="t">
            <a:spAutoFit/>
          </a:bodyPr>
          <a:lstStyle/>
          <a:p>
            <a:pPr algn="ctr"/>
            <a:r>
              <a:rPr lang="en-US" dirty="0" smtClean="0">
                <a:latin typeface="+mj-lt"/>
              </a:rPr>
              <a:t>Switch</a:t>
            </a:r>
            <a:endParaRPr lang="en-US" dirty="0">
              <a:latin typeface="+mj-lt"/>
            </a:endParaRPr>
          </a:p>
        </p:txBody>
      </p:sp>
      <p:cxnSp>
        <p:nvCxnSpPr>
          <p:cNvPr id="3" name="Straight Connector 2"/>
          <p:cNvCxnSpPr/>
          <p:nvPr/>
        </p:nvCxnSpPr>
        <p:spPr>
          <a:xfrm flipV="1">
            <a:off x="1509928" y="3763962"/>
            <a:ext cx="4730061" cy="165738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387195" y="4050551"/>
            <a:ext cx="3756806" cy="461665"/>
          </a:xfrm>
          <a:prstGeom prst="rect">
            <a:avLst/>
          </a:prstGeom>
          <a:solidFill>
            <a:schemeClr val="accent1"/>
          </a:solidFill>
        </p:spPr>
        <p:txBody>
          <a:bodyPr wrap="square" rtlCol="0">
            <a:spAutoFit/>
          </a:bodyPr>
          <a:lstStyle/>
          <a:p>
            <a:r>
              <a:rPr lang="en-US" dirty="0" smtClean="0">
                <a:solidFill>
                  <a:schemeClr val="bg1"/>
                </a:solidFill>
                <a:latin typeface="+mj-lt"/>
              </a:rPr>
              <a:t>Life expectancy:</a:t>
            </a:r>
            <a:endParaRPr lang="en-US" dirty="0">
              <a:solidFill>
                <a:schemeClr val="bg1"/>
              </a:solidFill>
              <a:latin typeface="+mj-lt"/>
            </a:endParaRPr>
          </a:p>
        </p:txBody>
      </p:sp>
      <p:sp>
        <p:nvSpPr>
          <p:cNvPr id="12" name="TextBox 11"/>
          <p:cNvSpPr txBox="1"/>
          <p:nvPr/>
        </p:nvSpPr>
        <p:spPr>
          <a:xfrm>
            <a:off x="5387195" y="4512216"/>
            <a:ext cx="3756806" cy="461665"/>
          </a:xfrm>
          <a:prstGeom prst="rect">
            <a:avLst/>
          </a:prstGeom>
          <a:solidFill>
            <a:schemeClr val="accent1"/>
          </a:solidFill>
        </p:spPr>
        <p:txBody>
          <a:bodyPr wrap="square" rtlCol="0">
            <a:spAutoFit/>
          </a:bodyPr>
          <a:lstStyle/>
          <a:p>
            <a:pPr>
              <a:tabLst>
                <a:tab pos="2508250" algn="l"/>
              </a:tabLst>
            </a:pPr>
            <a:r>
              <a:rPr lang="en-US" dirty="0" err="1" smtClean="0">
                <a:solidFill>
                  <a:schemeClr val="bg1"/>
                </a:solidFill>
                <a:latin typeface="+mj-lt"/>
              </a:rPr>
              <a:t>Senning</a:t>
            </a:r>
            <a:r>
              <a:rPr lang="en-US" dirty="0" smtClean="0">
                <a:solidFill>
                  <a:schemeClr val="bg1"/>
                </a:solidFill>
                <a:latin typeface="+mj-lt"/>
              </a:rPr>
              <a:t> procedure:	47 years</a:t>
            </a:r>
            <a:endParaRPr lang="en-US" dirty="0">
              <a:solidFill>
                <a:schemeClr val="bg1"/>
              </a:solidFill>
              <a:latin typeface="+mj-lt"/>
            </a:endParaRPr>
          </a:p>
        </p:txBody>
      </p:sp>
      <p:sp>
        <p:nvSpPr>
          <p:cNvPr id="13" name="TextBox 12"/>
          <p:cNvSpPr txBox="1"/>
          <p:nvPr/>
        </p:nvSpPr>
        <p:spPr>
          <a:xfrm>
            <a:off x="5387195" y="4973881"/>
            <a:ext cx="3756806" cy="461665"/>
          </a:xfrm>
          <a:prstGeom prst="rect">
            <a:avLst/>
          </a:prstGeom>
          <a:solidFill>
            <a:schemeClr val="accent1"/>
          </a:solidFill>
        </p:spPr>
        <p:txBody>
          <a:bodyPr wrap="square" rtlCol="0">
            <a:spAutoFit/>
          </a:bodyPr>
          <a:lstStyle/>
          <a:p>
            <a:pPr>
              <a:tabLst>
                <a:tab pos="2508250" algn="l"/>
              </a:tabLst>
            </a:pPr>
            <a:r>
              <a:rPr lang="en-US" dirty="0" smtClean="0">
                <a:solidFill>
                  <a:schemeClr val="bg1"/>
                </a:solidFill>
                <a:latin typeface="+mj-lt"/>
              </a:rPr>
              <a:t>Switch procedure:	63 years</a:t>
            </a:r>
            <a:endParaRPr lang="en-US" dirty="0">
              <a:solidFill>
                <a:schemeClr val="bg1"/>
              </a:solidFill>
              <a:latin typeface="+mj-lt"/>
            </a:endParaRPr>
          </a:p>
        </p:txBody>
      </p:sp>
    </p:spTree>
    <p:extLst>
      <p:ext uri="{BB962C8B-B14F-4D97-AF65-F5344CB8AC3E}">
        <p14:creationId xmlns:p14="http://schemas.microsoft.com/office/powerpoint/2010/main" val="3727652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2000"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7" dur="5000"/>
                                        <p:tgtEl>
                                          <p:spTgt spid="9">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2" grpId="0" animBg="1"/>
      <p:bldP spid="12"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question: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50E85CD4-01C3-DE45-A238-CA0781C7043D}" type="slidenum">
              <a:rPr lang="en-GB" smtClean="0"/>
              <a:pPr>
                <a:defRPr/>
              </a:pPr>
              <a:t>95</a:t>
            </a:fld>
            <a:endParaRPr lang="en-GB" dirty="0"/>
          </a:p>
        </p:txBody>
      </p:sp>
      <p:sp>
        <p:nvSpPr>
          <p:cNvPr id="4" name="Text Placeholder 3"/>
          <p:cNvSpPr>
            <a:spLocks noGrp="1"/>
          </p:cNvSpPr>
          <p:nvPr>
            <p:ph type="body" idx="2"/>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What are the most important things you can do to support teachers in taking risks to improve their teaching?</a:t>
            </a:r>
          </a:p>
          <a:p>
            <a:endParaRPr lang="en-US" dirty="0"/>
          </a:p>
        </p:txBody>
      </p:sp>
    </p:spTree>
    <p:extLst>
      <p:ext uri="{BB962C8B-B14F-4D97-AF65-F5344CB8AC3E}">
        <p14:creationId xmlns:p14="http://schemas.microsoft.com/office/powerpoint/2010/main" val="19639081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people shouldn’t work on their own</a:t>
            </a:r>
            <a:endParaRPr lang="en-US" dirty="0"/>
          </a:p>
        </p:txBody>
      </p:sp>
      <p:sp>
        <p:nvSpPr>
          <p:cNvPr id="3" name="Content Placeholder 2"/>
          <p:cNvSpPr>
            <a:spLocks noGrp="1"/>
          </p:cNvSpPr>
          <p:nvPr>
            <p:ph idx="1"/>
          </p:nvPr>
        </p:nvSpPr>
        <p:spPr>
          <a:xfrm>
            <a:off x="612648" y="1600200"/>
            <a:ext cx="8153400" cy="5257800"/>
          </a:xfrm>
        </p:spPr>
        <p:txBody>
          <a:bodyPr>
            <a:normAutofit fontScale="85000" lnSpcReduction="10000"/>
          </a:bodyPr>
          <a:lstStyle/>
          <a:p>
            <a:pPr>
              <a:lnSpc>
                <a:spcPct val="110000"/>
              </a:lnSpc>
            </a:pPr>
            <a:r>
              <a:rPr lang="en-US" sz="2800" dirty="0" smtClean="0"/>
              <a:t>Only 2% of high school seniors believe their leadership skills are below average (</a:t>
            </a:r>
            <a:r>
              <a:rPr lang="en-US" sz="2800" dirty="0"/>
              <a:t>College Board, 1976/1977)</a:t>
            </a:r>
            <a:endParaRPr lang="en-US" sz="2800" dirty="0" smtClean="0"/>
          </a:p>
          <a:p>
            <a:pPr>
              <a:lnSpc>
                <a:spcPct val="110000"/>
              </a:lnSpc>
            </a:pPr>
            <a:r>
              <a:rPr lang="en-US" sz="2800" dirty="0" smtClean="0"/>
              <a:t>…and 25% of them believe they are in the top 1% in their ability to get along with others (</a:t>
            </a:r>
            <a:r>
              <a:rPr lang="en-US" sz="2800" dirty="0"/>
              <a:t>College Board, 1976/1977)</a:t>
            </a:r>
            <a:endParaRPr lang="en-US" sz="2800" dirty="0" smtClean="0"/>
          </a:p>
          <a:p>
            <a:pPr>
              <a:lnSpc>
                <a:spcPct val="110000"/>
              </a:lnSpc>
            </a:pPr>
            <a:r>
              <a:rPr lang="en-US" sz="2800" dirty="0" smtClean="0"/>
              <a:t>93% </a:t>
            </a:r>
            <a:r>
              <a:rPr lang="en-US" sz="2800" smtClean="0"/>
              <a:t>of Americans </a:t>
            </a:r>
            <a:r>
              <a:rPr lang="en-US" sz="2800" dirty="0" smtClean="0"/>
              <a:t>and 69% of Swedes think they are above average drivers (</a:t>
            </a:r>
            <a:r>
              <a:rPr lang="en-US" sz="2800" dirty="0" err="1" smtClean="0"/>
              <a:t>Svenson</a:t>
            </a:r>
            <a:r>
              <a:rPr lang="en-US" sz="2800" dirty="0" smtClean="0"/>
              <a:t>, 1981)</a:t>
            </a:r>
          </a:p>
          <a:p>
            <a:pPr>
              <a:lnSpc>
                <a:spcPct val="110000"/>
              </a:lnSpc>
            </a:pPr>
            <a:r>
              <a:rPr lang="en-US" sz="2800" dirty="0" smtClean="0"/>
              <a:t>94% of college professors report doing above average work (Cross, 1997)</a:t>
            </a:r>
          </a:p>
          <a:p>
            <a:pPr>
              <a:lnSpc>
                <a:spcPct val="110000"/>
              </a:lnSpc>
            </a:pPr>
            <a:r>
              <a:rPr lang="en-US" sz="2800" dirty="0" smtClean="0"/>
              <a:t>People think they are at lower risk than their peers for heart attacks, cancer, food poisoning, etc. (Weinstein, 1980)</a:t>
            </a:r>
          </a:p>
          <a:p>
            <a:pPr>
              <a:lnSpc>
                <a:spcPct val="110000"/>
              </a:lnSpc>
            </a:pPr>
            <a:r>
              <a:rPr lang="en-US" sz="2800" dirty="0" smtClean="0"/>
              <a:t>Strangers predict your IQ better than you do (</a:t>
            </a:r>
            <a:r>
              <a:rPr lang="en-US" sz="2800" dirty="0" err="1" smtClean="0"/>
              <a:t>Borkenau</a:t>
            </a:r>
            <a:r>
              <a:rPr lang="en-US" sz="2800" dirty="0" smtClean="0"/>
              <a:t> &amp; </a:t>
            </a:r>
            <a:r>
              <a:rPr lang="en-US" sz="2800" dirty="0" err="1" smtClean="0"/>
              <a:t>Liebler</a:t>
            </a:r>
            <a:r>
              <a:rPr lang="en-US" sz="2800" dirty="0" smtClean="0"/>
              <a:t>, 1993)</a:t>
            </a:r>
          </a:p>
          <a:p>
            <a:pPr>
              <a:lnSpc>
                <a:spcPct val="110000"/>
              </a:lnSpc>
            </a:pPr>
            <a:r>
              <a:rPr lang="en-US" sz="2800" dirty="0" smtClean="0"/>
              <a:t>People believe they are more accurate than their peers</a:t>
            </a:r>
            <a:br>
              <a:rPr lang="en-US" sz="2800" dirty="0" smtClean="0"/>
            </a:br>
            <a:r>
              <a:rPr lang="en-US" sz="2800" dirty="0" smtClean="0"/>
              <a:t>at self-assessment (</a:t>
            </a:r>
            <a:r>
              <a:rPr lang="da-DK" sz="2800" dirty="0" err="1"/>
              <a:t>Pronin</a:t>
            </a:r>
            <a:r>
              <a:rPr lang="da-DK" sz="2800" dirty="0"/>
              <a:t>, Lin, &amp; Ross, </a:t>
            </a:r>
            <a:r>
              <a:rPr lang="da-DK" sz="2800" dirty="0" smtClean="0"/>
              <a:t>2002)</a:t>
            </a:r>
            <a:endParaRPr lang="en-US" sz="28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96</a:t>
            </a:fld>
            <a:endParaRPr lang="en-GB" dirty="0"/>
          </a:p>
        </p:txBody>
      </p:sp>
    </p:spTree>
    <p:extLst>
      <p:ext uri="{BB962C8B-B14F-4D97-AF65-F5344CB8AC3E}">
        <p14:creationId xmlns:p14="http://schemas.microsoft.com/office/powerpoint/2010/main" val="4225840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learning communities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97</a:t>
            </a:fld>
            <a:endParaRPr lang="en-US"/>
          </a:p>
        </p:txBody>
      </p:sp>
    </p:spTree>
    <p:extLst>
      <p:ext uri="{BB962C8B-B14F-4D97-AF65-F5344CB8AC3E}">
        <p14:creationId xmlns:p14="http://schemas.microsoft.com/office/powerpoint/2010/main" val="285069283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612648" y="228600"/>
            <a:ext cx="8531352" cy="990600"/>
          </a:xfrm>
        </p:spPr>
        <p:txBody>
          <a:bodyPr>
            <a:normAutofit fontScale="90000"/>
          </a:bodyPr>
          <a:lstStyle/>
          <a:p>
            <a:r>
              <a:rPr lang="en-US" dirty="0" smtClean="0"/>
              <a:t>What are professional learning communities?</a:t>
            </a:r>
            <a:endParaRPr lang="en-US" dirty="0"/>
          </a:p>
        </p:txBody>
      </p:sp>
      <p:sp>
        <p:nvSpPr>
          <p:cNvPr id="43011" name="Rectangle 5"/>
          <p:cNvSpPr>
            <a:spLocks noGrp="1" noChangeArrowheads="1"/>
          </p:cNvSpPr>
          <p:nvPr>
            <p:ph sz="quarter" idx="1"/>
          </p:nvPr>
        </p:nvSpPr>
        <p:spPr/>
        <p:txBody>
          <a:bodyPr/>
          <a:lstStyle/>
          <a:p>
            <a:r>
              <a:rPr lang="en-US" dirty="0" smtClean="0"/>
              <a:t>Professional Learning Communities (PLCs) are</a:t>
            </a:r>
          </a:p>
          <a:p>
            <a:pPr marL="365760" lvl="1" indent="0">
              <a:buNone/>
            </a:pPr>
            <a:r>
              <a:rPr lang="en-US" dirty="0" smtClean="0"/>
              <a:t> “…an inclusive group of people, motivated by a shared learning vision, who support and work with each other, finding ways, inside and outside their immediate community, to enquire on their practice and together learn new and better approaches that will enhance all pupils’ learning.” (Stoll et al., 2006)</a:t>
            </a:r>
          </a:p>
          <a:p>
            <a:r>
              <a:rPr lang="en-US" dirty="0" smtClean="0"/>
              <a:t>PLCs therefore represent essentially any team-based approach to educational improvement</a:t>
            </a:r>
          </a:p>
          <a:p>
            <a:endParaRPr lang="en-US" dirty="0" smtClean="0"/>
          </a:p>
          <a:p>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98</a:t>
            </a:fld>
            <a:endParaRPr lang="en-GB" dirty="0"/>
          </a:p>
        </p:txBody>
      </p:sp>
    </p:spTree>
    <p:extLst>
      <p:ext uri="{BB962C8B-B14F-4D97-AF65-F5344CB8AC3E}">
        <p14:creationId xmlns:p14="http://schemas.microsoft.com/office/powerpoint/2010/main" val="314664264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latin typeface="Calibri" charset="0"/>
                <a:ea typeface="ＭＳ Ｐゴシック" charset="0"/>
                <a:cs typeface="ＭＳ Ｐゴシック" charset="0"/>
              </a:rPr>
              <a:t>Defining PLCs</a:t>
            </a:r>
            <a:endParaRPr lang="en-US" dirty="0">
              <a:latin typeface="Calibri" charset="0"/>
              <a:ea typeface="ＭＳ Ｐゴシック" charset="0"/>
              <a:cs typeface="ＭＳ Ｐゴシック" charset="0"/>
            </a:endParaRPr>
          </a:p>
        </p:txBody>
      </p:sp>
      <p:sp>
        <p:nvSpPr>
          <p:cNvPr id="17410" name="Content Placeholder 2"/>
          <p:cNvSpPr>
            <a:spLocks noGrp="1"/>
          </p:cNvSpPr>
          <p:nvPr>
            <p:ph idx="1"/>
          </p:nvPr>
        </p:nvSpPr>
        <p:spPr/>
        <p:txBody>
          <a:bodyPr/>
          <a:lstStyle/>
          <a:p>
            <a:r>
              <a:rPr lang="en-US">
                <a:latin typeface="Calibri" charset="0"/>
                <a:ea typeface="ＭＳ Ｐゴシック" charset="0"/>
                <a:cs typeface="ＭＳ Ｐゴシック" charset="0"/>
              </a:rPr>
              <a:t>Professional</a:t>
            </a:r>
          </a:p>
          <a:p>
            <a:pPr lvl="1"/>
            <a:r>
              <a:rPr lang="en-US">
                <a:latin typeface="Calibri" charset="0"/>
                <a:ea typeface="ＭＳ Ｐゴシック" charset="0"/>
              </a:rPr>
              <a:t>Decision-making under uncertainty</a:t>
            </a:r>
          </a:p>
          <a:p>
            <a:pPr lvl="1"/>
            <a:r>
              <a:rPr lang="en-US">
                <a:latin typeface="Calibri" charset="0"/>
                <a:ea typeface="ＭＳ Ｐゴシック" charset="0"/>
              </a:rPr>
              <a:t>Accountable to a community of peers</a:t>
            </a:r>
          </a:p>
          <a:p>
            <a:r>
              <a:rPr lang="en-US">
                <a:latin typeface="Calibri" charset="0"/>
                <a:ea typeface="ＭＳ Ｐゴシック" charset="0"/>
                <a:cs typeface="ＭＳ Ｐゴシック" charset="0"/>
              </a:rPr>
              <a:t>Learning</a:t>
            </a:r>
          </a:p>
          <a:p>
            <a:pPr lvl="1"/>
            <a:r>
              <a:rPr lang="en-US">
                <a:latin typeface="Calibri" charset="0"/>
                <a:ea typeface="ＭＳ Ｐゴシック" charset="0"/>
              </a:rPr>
              <a:t>Focused on improvement in student outcomes</a:t>
            </a:r>
          </a:p>
          <a:p>
            <a:r>
              <a:rPr lang="en-US">
                <a:latin typeface="Calibri" charset="0"/>
                <a:ea typeface="ＭＳ Ｐゴシック" charset="0"/>
                <a:cs typeface="ＭＳ Ｐゴシック" charset="0"/>
              </a:rPr>
              <a:t>Communities</a:t>
            </a:r>
          </a:p>
          <a:p>
            <a:pPr lvl="1"/>
            <a:r>
              <a:rPr lang="en-US">
                <a:latin typeface="Calibri" charset="0"/>
                <a:ea typeface="ＭＳ Ｐゴシック" charset="0"/>
              </a:rPr>
              <a:t>Joint enterprise</a:t>
            </a:r>
          </a:p>
          <a:p>
            <a:pPr lvl="1"/>
            <a:r>
              <a:rPr lang="en-US">
                <a:latin typeface="Calibri" charset="0"/>
                <a:ea typeface="ＭＳ Ｐゴシック" charset="0"/>
              </a:rPr>
              <a:t>Mutual engagement</a:t>
            </a:r>
          </a:p>
          <a:p>
            <a:pPr lvl="1"/>
            <a:r>
              <a:rPr lang="en-US">
                <a:latin typeface="Calibri" charset="0"/>
                <a:ea typeface="ＭＳ Ｐゴシック" charset="0"/>
              </a:rPr>
              <a:t>Shared repertoire</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99</a:t>
            </a:fld>
            <a:endParaRPr lang="en-GB" dirty="0"/>
          </a:p>
        </p:txBody>
      </p:sp>
    </p:spTree>
    <p:extLst>
      <p:ext uri="{BB962C8B-B14F-4D97-AF65-F5344CB8AC3E}">
        <p14:creationId xmlns:p14="http://schemas.microsoft.com/office/powerpoint/2010/main" val="7117833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itle and content (no logo)">
  <a:themeElements>
    <a:clrScheme name="DWE presentation">
      <a:dk1>
        <a:sysClr val="windowText" lastClr="000000"/>
      </a:dk1>
      <a:lt1>
        <a:sysClr val="window" lastClr="FFFFFF"/>
      </a:lt1>
      <a:dk2>
        <a:srgbClr val="3488B6"/>
      </a:dk2>
      <a:lt2>
        <a:srgbClr val="EBDDC3"/>
      </a:lt2>
      <a:accent1>
        <a:srgbClr val="525A93"/>
      </a:accent1>
      <a:accent2>
        <a:srgbClr val="EDAA61"/>
      </a:accent2>
      <a:accent3>
        <a:srgbClr val="2973AC"/>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62195</TotalTime>
  <Words>7298</Words>
  <Application>Microsoft Macintosh PowerPoint</Application>
  <PresentationFormat>On-screen Show (4:3)</PresentationFormat>
  <Paragraphs>1361</Paragraphs>
  <Slides>132</Slides>
  <Notes>42</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34" baseType="lpstr">
      <vt:lpstr>Title and content (no logo)</vt:lpstr>
      <vt:lpstr>Document</vt:lpstr>
      <vt:lpstr>Key drivers for educational transformation: Curriculum, assessment, and teacher learning </vt:lpstr>
      <vt:lpstr>Overview: Science and Design</vt:lpstr>
      <vt:lpstr>What is the purpose of education?</vt:lpstr>
      <vt:lpstr>Raising achievement matters</vt:lpstr>
      <vt:lpstr>Qualifications still matter…</vt:lpstr>
      <vt:lpstr>…across the board…</vt:lpstr>
      <vt:lpstr>What this means…</vt:lpstr>
      <vt:lpstr>The world of work is changing</vt:lpstr>
      <vt:lpstr>What kinds of schools do we need?</vt:lpstr>
      <vt:lpstr>Control and impact </vt:lpstr>
      <vt:lpstr>What kinds of changes could we make?</vt:lpstr>
      <vt:lpstr>Education and disadvantage</vt:lpstr>
      <vt:lpstr>Impact of background on development</vt:lpstr>
      <vt:lpstr>Meaningful differences</vt:lpstr>
      <vt:lpstr>Teaching quality matters more for some…</vt:lpstr>
      <vt:lpstr>Be careful what you wish for</vt:lpstr>
      <vt:lpstr>Harlem Children’s Zone (HCZ)</vt:lpstr>
      <vt:lpstr>HCZ community inputs</vt:lpstr>
      <vt:lpstr>HCZ school inputs</vt:lpstr>
      <vt:lpstr>Benefits of HCZ </vt:lpstr>
      <vt:lpstr>Learning from research </vt:lpstr>
      <vt:lpstr>Between-school differences are small</vt:lpstr>
      <vt:lpstr>We need to focus on classrooms, not schools</vt:lpstr>
      <vt:lpstr>And most of all, on teachers</vt:lpstr>
      <vt:lpstr>Learning styles: the research evidence</vt:lpstr>
      <vt:lpstr>Brain Gym®</vt:lpstr>
      <vt:lpstr>Two key levers for system improvement</vt:lpstr>
      <vt:lpstr>Principled curriculum design</vt:lpstr>
      <vt:lpstr>Curriculum: an evolving concept</vt:lpstr>
      <vt:lpstr>What is curriculum really?</vt:lpstr>
      <vt:lpstr>And what is not there is also important…</vt:lpstr>
      <vt:lpstr>21st Century skills?</vt:lpstr>
      <vt:lpstr>21st century skills: What are they, really?</vt:lpstr>
      <vt:lpstr>Principles for curriculum design</vt:lpstr>
      <vt:lpstr>Effective learning environments</vt:lpstr>
      <vt:lpstr>The role of formative assessment in creating effective learning environments</vt:lpstr>
      <vt:lpstr>Formative assessment</vt:lpstr>
      <vt:lpstr>Building Plan “B” into Plan “A”</vt:lpstr>
      <vt:lpstr>Relevant studies</vt:lpstr>
      <vt:lpstr>Cost-effect comparisons</vt:lpstr>
      <vt:lpstr>The formative assessment hijack</vt:lpstr>
      <vt:lpstr>Unpacking formative assessment</vt:lpstr>
      <vt:lpstr>And one big idea</vt:lpstr>
      <vt:lpstr>An educational positioning system</vt:lpstr>
      <vt:lpstr>The relationship of formative assessment to other policy priorities</vt:lpstr>
      <vt:lpstr>Educational Endowment Foundation toolkit</vt:lpstr>
      <vt:lpstr>Educational Endowment Foundation toolkit</vt:lpstr>
      <vt:lpstr>Educational Endowment Foundation toolkit</vt:lpstr>
      <vt:lpstr>Unpacking formative assessment</vt:lpstr>
      <vt:lpstr>Strategies and practical techniques for classroom formative assessment</vt:lpstr>
      <vt:lpstr>Sharing learning intentions</vt:lpstr>
      <vt:lpstr>Finding out where learners are…</vt:lpstr>
      <vt:lpstr>Providing feedback that moves learning on</vt:lpstr>
      <vt:lpstr>Students as learning resources</vt:lpstr>
      <vt:lpstr>Students owning their own learning</vt:lpstr>
      <vt:lpstr>Technique review</vt:lpstr>
      <vt:lpstr>So much for the easy bit </vt:lpstr>
      <vt:lpstr>The knowing-doing gap (Pfeffer 2000)</vt:lpstr>
      <vt:lpstr>What makes effective teacher learning?</vt:lpstr>
      <vt:lpstr>A model for teacher learning</vt:lpstr>
      <vt:lpstr>Choice</vt:lpstr>
      <vt:lpstr>A strengths-based approach to change</vt:lpstr>
      <vt:lpstr>Principal strengths and allowable weaknesses</vt:lpstr>
      <vt:lpstr>PowerPoint Presentation</vt:lpstr>
      <vt:lpstr>Flexibility</vt:lpstr>
      <vt:lpstr>Strategies vs. techniques</vt:lpstr>
      <vt:lpstr>Small steps</vt:lpstr>
      <vt:lpstr>Deliberate practice and expertise</vt:lpstr>
      <vt:lpstr>How much do violinists practice?</vt:lpstr>
      <vt:lpstr>Violinists’ hours of practice (cumulative)</vt:lpstr>
      <vt:lpstr>These differences are substantial…</vt:lpstr>
      <vt:lpstr>General conclusions about expertise</vt:lpstr>
      <vt:lpstr>Talent is over-rated…</vt:lpstr>
      <vt:lpstr>Expertise</vt:lpstr>
      <vt:lpstr>Effects of experience in teaching</vt:lpstr>
      <vt:lpstr>Implications for education systems</vt:lpstr>
      <vt:lpstr>Why research hasn’t changed teaching</vt:lpstr>
      <vt:lpstr>Knowledge creation and conversion</vt:lpstr>
      <vt:lpstr>Knowing more than we can say</vt:lpstr>
      <vt:lpstr>Looking at the wrong knowledge</vt:lpstr>
      <vt:lpstr>PowerPoint Presentation</vt:lpstr>
      <vt:lpstr>PowerPoint Presentation</vt:lpstr>
      <vt:lpstr>Most of what we do is unconscious</vt:lpstr>
      <vt:lpstr>Deaths from puerperal fever 1784 to 1848</vt:lpstr>
      <vt:lpstr>Hand hygiene in hospitals</vt:lpstr>
      <vt:lpstr>Accountability</vt:lpstr>
      <vt:lpstr>Accountability</vt:lpstr>
      <vt:lpstr>Intelligent accountability</vt:lpstr>
      <vt:lpstr>Making a commitment</vt:lpstr>
      <vt:lpstr>And being held to it</vt:lpstr>
      <vt:lpstr>Support</vt:lpstr>
      <vt:lpstr>Supportive accountability</vt:lpstr>
      <vt:lpstr>A case study in risk</vt:lpstr>
      <vt:lpstr>The introduction of the ‘switch’ procedure</vt:lpstr>
      <vt:lpstr>Planning question:</vt:lpstr>
      <vt:lpstr>Why people shouldn’t work on their own</vt:lpstr>
      <vt:lpstr>Professional learning communities</vt:lpstr>
      <vt:lpstr>What are professional learning communities?</vt:lpstr>
      <vt:lpstr>Defining PLCs</vt:lpstr>
      <vt:lpstr>PowerPoint Presentation</vt:lpstr>
      <vt:lpstr>Teacher learning communities</vt:lpstr>
      <vt:lpstr>Changing, not sharing, practice</vt:lpstr>
      <vt:lpstr>Strategies for change (Heath &amp; Heath, 2010)</vt:lpstr>
      <vt:lpstr>Strategies for teacher change</vt:lpstr>
      <vt:lpstr>Teacher learning communities</vt:lpstr>
      <vt:lpstr>Signature pedagogies</vt:lpstr>
      <vt:lpstr>In Law</vt:lpstr>
      <vt:lpstr>In Medicine</vt:lpstr>
      <vt:lpstr>A “signature pedagogy” for teacher learning</vt:lpstr>
      <vt:lpstr>Activities 1, 2, 3, 5, 6: “Bookends”</vt:lpstr>
      <vt:lpstr>Ground-rules for TLCs</vt:lpstr>
      <vt:lpstr>Activity 1: Introduction</vt:lpstr>
      <vt:lpstr>Activity 2: Starter</vt:lpstr>
      <vt:lpstr>Activity 3: Feedback</vt:lpstr>
      <vt:lpstr>Activity 4: New learning about formative assessment</vt:lpstr>
      <vt:lpstr>Activity 5: Personal action planning</vt:lpstr>
      <vt:lpstr>Activity 6: Wrap</vt:lpstr>
      <vt:lpstr>Every TLC needs a leader</vt:lpstr>
      <vt:lpstr>Peer observation</vt:lpstr>
      <vt:lpstr>Making time to “sharpen the saw”</vt:lpstr>
      <vt:lpstr>A case study in one district</vt:lpstr>
      <vt:lpstr>Progress of TLCs in Cannington</vt:lpstr>
      <vt:lpstr>Progress of TLCs in Cannington</vt:lpstr>
      <vt:lpstr>Planning Question:</vt:lpstr>
      <vt:lpstr>How will we know if it’s working?</vt:lpstr>
      <vt:lpstr>We’ll know when it’s working when…</vt:lpstr>
      <vt:lpstr>Possible foci for “Learning walks”</vt:lpstr>
      <vt:lpstr>Key stakeholders’ reactions</vt:lpstr>
      <vt:lpstr>Managing disappointments</vt:lpstr>
      <vt:lpstr>Force-field analysis (Lewin, 1954)</vt:lpstr>
      <vt:lpstr>To find out more…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Raising standards through classroom assessment</dc:title>
  <dc:creator>Dylan Wiliam</dc:creator>
  <cp:lastModifiedBy>Dylan Wiliam</cp:lastModifiedBy>
  <cp:revision>466</cp:revision>
  <cp:lastPrinted>2007-02-01T19:02:41Z</cp:lastPrinted>
  <dcterms:created xsi:type="dcterms:W3CDTF">2010-07-29T23:31:26Z</dcterms:created>
  <dcterms:modified xsi:type="dcterms:W3CDTF">2016-03-25T05:38:39Z</dcterms:modified>
</cp:coreProperties>
</file>