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0" r:id="rId2"/>
    <p:sldId id="632" r:id="rId3"/>
    <p:sldId id="671" r:id="rId4"/>
    <p:sldId id="669" r:id="rId5"/>
    <p:sldId id="638" r:id="rId6"/>
    <p:sldId id="644" r:id="rId7"/>
    <p:sldId id="645" r:id="rId8"/>
    <p:sldId id="639" r:id="rId9"/>
    <p:sldId id="672" r:id="rId10"/>
    <p:sldId id="628" r:id="rId11"/>
    <p:sldId id="629" r:id="rId12"/>
    <p:sldId id="664" r:id="rId13"/>
    <p:sldId id="667" r:id="rId14"/>
    <p:sldId id="630" r:id="rId15"/>
    <p:sldId id="670" r:id="rId16"/>
    <p:sldId id="631" r:id="rId17"/>
    <p:sldId id="646" r:id="rId18"/>
    <p:sldId id="653" r:id="rId19"/>
    <p:sldId id="654" r:id="rId20"/>
    <p:sldId id="655" r:id="rId21"/>
    <p:sldId id="633" r:id="rId22"/>
    <p:sldId id="635" r:id="rId23"/>
    <p:sldId id="623" r:id="rId24"/>
    <p:sldId id="626" r:id="rId25"/>
    <p:sldId id="640" r:id="rId26"/>
    <p:sldId id="641" r:id="rId27"/>
    <p:sldId id="642" r:id="rId28"/>
    <p:sldId id="643" r:id="rId29"/>
    <p:sldId id="492" r:id="rId30"/>
    <p:sldId id="493" r:id="rId31"/>
    <p:sldId id="494" r:id="rId32"/>
    <p:sldId id="521" r:id="rId33"/>
    <p:sldId id="563" r:id="rId34"/>
    <p:sldId id="620" r:id="rId3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152"/>
    <a:srgbClr val="215968"/>
    <a:srgbClr val="FF6600"/>
    <a:srgbClr val="1F497D"/>
    <a:srgbClr val="DD9E00"/>
    <a:srgbClr val="2979C9"/>
    <a:srgbClr val="2171AD"/>
    <a:srgbClr val="16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0469" autoAdjust="0"/>
  </p:normalViewPr>
  <p:slideViewPr>
    <p:cSldViewPr snapToGrid="0" snapToObjects="1" showGuides="1">
      <p:cViewPr>
        <p:scale>
          <a:sx n="100" d="100"/>
          <a:sy n="100" d="100"/>
        </p:scale>
        <p:origin x="-1072" y="72"/>
      </p:cViewPr>
      <p:guideLst>
        <p:guide orient="horz" pos="4062"/>
        <p:guide pos="2885"/>
      </p:guideLst>
    </p:cSldViewPr>
  </p:slideViewPr>
  <p:outlineViewPr>
    <p:cViewPr>
      <p:scale>
        <a:sx n="33" d="100"/>
        <a:sy n="33" d="100"/>
      </p:scale>
      <p:origin x="0" y="9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3688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4246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tabLst>
                <a:tab pos="1790700" algn="l"/>
                <a:tab pos="3683000" algn="l"/>
                <a:tab pos="5918200" algn="l"/>
                <a:tab pos="7899400" algn="l"/>
              </a:tabLst>
            </a:pPr>
            <a:r>
              <a:rPr lang="en-US" dirty="0" smtClean="0"/>
              <a:t>© Dylan Wiliam 2015	</a:t>
            </a:r>
            <a:r>
              <a:rPr lang="en-US" dirty="0" err="1" smtClean="0"/>
              <a:t>www.dylanwiliam.org</a:t>
            </a:r>
            <a:r>
              <a:rPr lang="en-US" dirty="0" smtClean="0"/>
              <a:t>	</a:t>
            </a:r>
            <a:r>
              <a:rPr lang="en-US" dirty="0" err="1" smtClean="0"/>
              <a:t>www.dylanwiliamcenter.com</a:t>
            </a:r>
            <a:r>
              <a:rPr lang="en-US" dirty="0" smtClean="0"/>
              <a:t>	</a:t>
            </a:r>
            <a:r>
              <a:rPr lang="en-US" dirty="0" err="1" smtClean="0"/>
              <a:t>dylanwiliam@mac.com</a:t>
            </a:r>
            <a:r>
              <a:rPr lang="en-US" dirty="0" smtClean="0"/>
              <a:t>	(609) 910-1489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1F13FEA-52D1-7A49-9B9F-C01DD675C83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2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6286" y="6450624"/>
            <a:ext cx="9180287" cy="190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6286" y="6513911"/>
            <a:ext cx="9180287" cy="256187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14350"/>
            <a:ext cx="3965575" cy="2973388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3987" y="3600808"/>
            <a:ext cx="7047487" cy="2733314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4141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2947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456AE36E-D2DB-BC41-9EC0-63DF6BAF35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ylan Wiliam 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>
          <a:xfrm>
            <a:off x="3110111" y="51487"/>
            <a:ext cx="2924317" cy="4054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766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en-US" sz="1200" b="0" kern="1200" dirty="0" smtClean="0">
        <a:ln w="6350" cmpd="sng">
          <a:noFill/>
        </a:ln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1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1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Obviously </a:t>
            </a:r>
            <a:r>
              <a:rPr lang="en-US" dirty="0" err="1" smtClean="0"/>
              <a:t>Chetty</a:t>
            </a:r>
            <a:r>
              <a:rPr lang="en-US" dirty="0" smtClean="0"/>
              <a:t> et al.</a:t>
            </a:r>
            <a:r>
              <a:rPr lang="en-US" baseline="0" dirty="0" smtClean="0"/>
              <a:t> was not included in Hanushek and Rivkin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7693-03FC-C34C-B8E2-92F24BD431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6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30588" cy="2571750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5088" y="514350"/>
            <a:ext cx="3965575" cy="2973388"/>
          </a:xfrm>
          <a:solidFill>
            <a:srgbClr val="FFFFFF"/>
          </a:solidFill>
          <a:ln/>
        </p:spPr>
      </p:sp>
      <p:sp>
        <p:nvSpPr>
          <p:cNvPr id="4198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68625" y="598488"/>
            <a:ext cx="3208338" cy="2405062"/>
          </a:xfrm>
          <a:solidFill>
            <a:srgbClr val="FFFFFF"/>
          </a:solidFill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4891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rcle.png"/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-20466"/>
            <a:ext cx="9141964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0"/>
            <a:ext cx="914196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045" y="3149600"/>
            <a:ext cx="7995955" cy="29782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149600"/>
            <a:ext cx="918436" cy="2978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6" y="1502229"/>
            <a:ext cx="5629275" cy="164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05" y="4406900"/>
            <a:ext cx="7129608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05" y="2906713"/>
            <a:ext cx="712960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211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4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48045" y="0"/>
            <a:ext cx="7995955" cy="61278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8" name="Picture 7" descr="circle.png"/>
          <p:cNvPicPr>
            <a:picLocks noChangeAspect="1"/>
          </p:cNvPicPr>
          <p:nvPr userDrawn="1"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4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8436" cy="61278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7187"/>
            <a:ext cx="4854396" cy="1923264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26"/>
            <a:ext cx="918436" cy="231140"/>
          </a:xfrm>
        </p:spPr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1600200"/>
            <a:ext cx="38798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35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pic>
        <p:nvPicPr>
          <p:cNvPr id="9" name="Picture 8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0" y="1535113"/>
            <a:ext cx="37798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50" y="2174875"/>
            <a:ext cx="37798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12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588" y="152400"/>
            <a:ext cx="807421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6" y="6248218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B601A0-3688-4D07-8CC1-C676D4336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2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circl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0" y="233886"/>
            <a:ext cx="7921327" cy="62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550" y="965098"/>
            <a:ext cx="8426451" cy="243968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77926"/>
            <a:ext cx="635000" cy="231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77926"/>
            <a:ext cx="635000" cy="2311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1" r:id="rId5"/>
    <p:sldLayoutId id="2147483649" r:id="rId6"/>
    <p:sldLayoutId id="2147483652" r:id="rId7"/>
    <p:sldLayoutId id="2147483653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1691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ylanwiliamcenter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1" Type="http://schemas.microsoft.com/office/2007/relationships/media" Target="file://localhost/Not%20me%20work/%20Videos/Langridge/Interview%20after%20winning%20Men's%20Badminton%20Olympic%20Quarter-Finals%20(BBC%202016).mp4" TargetMode="External"/><Relationship Id="rId2" Type="http://schemas.openxmlformats.org/officeDocument/2006/relationships/video" Target="file://localhost/Not%20me%20work/%20Videos/Langridge/Interview%20after%20winning%20Men's%20Badminton%20Olympic%20Quarter-Finals%20(BBC%202016)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lanwiliamcenter.com/" TargetMode="External"/><Relationship Id="rId4" Type="http://schemas.openxmlformats.org/officeDocument/2006/relationships/hyperlink" Target="http://www.dylanwiliam.net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05" y="5508359"/>
            <a:ext cx="7129608" cy="522640"/>
          </a:xfrm>
        </p:spPr>
        <p:txBody>
          <a:bodyPr/>
          <a:lstStyle/>
          <a:p>
            <a:r>
              <a:rPr lang="en-US" sz="2800" b="0" cap="none" dirty="0" smtClean="0"/>
              <a:t>Dylan Wiliam (@dylanwiliam)</a:t>
            </a:r>
            <a:endParaRPr lang="en-US" sz="2800" b="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5104" y="3441700"/>
            <a:ext cx="7778895" cy="1487839"/>
          </a:xfrm>
        </p:spPr>
        <p:txBody>
          <a:bodyPr anchor="t">
            <a:noAutofit/>
          </a:bodyPr>
          <a:lstStyle/>
          <a:p>
            <a:r>
              <a:rPr lang="en-US" sz="3600" dirty="0"/>
              <a:t>Creating the schools our </a:t>
            </a:r>
            <a:r>
              <a:rPr lang="en-US" sz="3600" dirty="0" smtClean="0"/>
              <a:t>children need</a:t>
            </a:r>
            <a:r>
              <a:rPr lang="en-US" sz="3600" dirty="0"/>
              <a:t>: Why what we’re doing right now won’t help much, and what we can do </a:t>
            </a:r>
            <a:r>
              <a:rPr lang="en-US" sz="3600" dirty="0" smtClean="0"/>
              <a:t>instead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6292334"/>
            <a:ext cx="8001000" cy="461665"/>
          </a:xfrm>
          <a:prstGeom prst="rect">
            <a:avLst/>
          </a:prstGeom>
          <a:solidFill>
            <a:srgbClr val="1691D0"/>
          </a:solidFill>
        </p:spPr>
        <p:txBody>
          <a:bodyPr wrap="square" rtlCol="0">
            <a:spAutoFit/>
          </a:bodyPr>
          <a:lstStyle/>
          <a:p>
            <a:pPr marL="177800">
              <a:tabLst>
                <a:tab pos="4838700" algn="l"/>
              </a:tabLst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www.dylanwiliamcenter.com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www.dylanwiliam.org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8808" y="424934"/>
            <a:ext cx="413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Bryanston</a:t>
            </a:r>
            <a:r>
              <a:rPr lang="en-US" dirty="0"/>
              <a:t> Education Summit; 7 June 2017</a:t>
            </a:r>
          </a:p>
        </p:txBody>
      </p:sp>
    </p:spTree>
    <p:extLst>
      <p:ext uri="{BB962C8B-B14F-4D97-AF65-F5344CB8AC3E}">
        <p14:creationId xmlns:p14="http://schemas.microsoft.com/office/powerpoint/2010/main" val="152036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don’t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smarter people into teaching</a:t>
            </a:r>
          </a:p>
          <a:p>
            <a:r>
              <a:rPr lang="en-US" dirty="0" smtClean="0"/>
              <a:t>Paying good teachers more</a:t>
            </a:r>
          </a:p>
          <a:p>
            <a:r>
              <a:rPr lang="en-US" dirty="0" smtClean="0"/>
              <a:t>Brain Gym®</a:t>
            </a:r>
          </a:p>
          <a:p>
            <a:r>
              <a:rPr lang="en-US" dirty="0" smtClean="0"/>
              <a:t>Learning styles</a:t>
            </a:r>
          </a:p>
          <a:p>
            <a:r>
              <a:rPr lang="en-US" dirty="0" smtClean="0"/>
              <a:t>Copying other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</a:t>
            </a:r>
            <a:r>
              <a:rPr lang="en-US" i="1" dirty="0" smtClean="0"/>
              <a:t>might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study/Learning study</a:t>
            </a:r>
          </a:p>
          <a:p>
            <a:r>
              <a:rPr lang="en-US" dirty="0" smtClean="0"/>
              <a:t>Social and emotional aspects of learning</a:t>
            </a:r>
          </a:p>
          <a:p>
            <a:r>
              <a:rPr lang="en-US" dirty="0" smtClean="0"/>
              <a:t>Educational neuroscience</a:t>
            </a:r>
          </a:p>
          <a:p>
            <a:r>
              <a:rPr lang="en-US" dirty="0" smtClean="0"/>
              <a:t>Growth mindset</a:t>
            </a:r>
          </a:p>
          <a:p>
            <a:r>
              <a:rPr lang="en-US" dirty="0" smtClean="0"/>
              <a:t>Differentiated instruction</a:t>
            </a:r>
          </a:p>
          <a:p>
            <a:r>
              <a:rPr lang="en-US" dirty="0" smtClean="0"/>
              <a:t>Grit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“Ability”: Fixed or malleable?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‘</a:t>
            </a:r>
            <a:r>
              <a:rPr lang="en-GB" dirty="0" err="1" smtClean="0"/>
              <a:t>Mindset</a:t>
            </a:r>
            <a:r>
              <a:rPr lang="en-GB" dirty="0" smtClean="0"/>
              <a:t>’ (</a:t>
            </a:r>
            <a:r>
              <a:rPr lang="en-GB" dirty="0" err="1" smtClean="0"/>
              <a:t>Dweck</a:t>
            </a:r>
            <a:r>
              <a:rPr lang="en-GB" dirty="0" smtClean="0"/>
              <a:t>, 2000)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Implicit theory of </a:t>
            </a:r>
            <a:r>
              <a:rPr lang="en-GB" i="1" dirty="0" smtClean="0"/>
              <a:t>intelligence</a:t>
            </a:r>
          </a:p>
          <a:p>
            <a:pPr lvl="2">
              <a:lnSpc>
                <a:spcPct val="110000"/>
              </a:lnSpc>
            </a:pPr>
            <a:r>
              <a:rPr lang="en-GB" dirty="0" smtClean="0"/>
              <a:t>“Some </a:t>
            </a:r>
            <a:r>
              <a:rPr lang="en-GB" dirty="0"/>
              <a:t>believe that </a:t>
            </a:r>
            <a:r>
              <a:rPr lang="en-GB" dirty="0" smtClean="0"/>
              <a:t>intelligence </a:t>
            </a:r>
            <a:r>
              <a:rPr lang="en-GB" dirty="0"/>
              <a:t>is more of an unchangeable, fixed ‘‘entity’’ (an entity theory). Others think of intelligence as a </a:t>
            </a:r>
            <a:r>
              <a:rPr lang="en-GB" dirty="0" smtClean="0"/>
              <a:t>malleable </a:t>
            </a:r>
            <a:r>
              <a:rPr lang="en-GB" dirty="0"/>
              <a:t>quality that can be developed (an incremental theory)</a:t>
            </a:r>
            <a:r>
              <a:rPr lang="en-GB" dirty="0" smtClean="0"/>
              <a:t>.” (Blackwell, </a:t>
            </a:r>
            <a:r>
              <a:rPr lang="en-GB" dirty="0" err="1" smtClean="0"/>
              <a:t>Dweck</a:t>
            </a:r>
            <a:r>
              <a:rPr lang="en-GB" dirty="0" smtClean="0"/>
              <a:t>, &amp; </a:t>
            </a:r>
            <a:r>
              <a:rPr lang="en-US" dirty="0" err="1" smtClean="0"/>
              <a:t>Trzesniewski</a:t>
            </a:r>
            <a:r>
              <a:rPr lang="en-US" dirty="0" smtClean="0"/>
              <a:t>, 2007 p. 247)</a:t>
            </a:r>
            <a:endParaRPr lang="en-GB" dirty="0" smtClean="0"/>
          </a:p>
          <a:p>
            <a:pPr lvl="1">
              <a:lnSpc>
                <a:spcPct val="110000"/>
              </a:lnSpc>
            </a:pPr>
            <a:r>
              <a:rPr lang="en-GB" dirty="0" smtClean="0"/>
              <a:t>Issues</a:t>
            </a:r>
          </a:p>
          <a:p>
            <a:pPr lvl="2">
              <a:lnSpc>
                <a:spcPct val="110000"/>
              </a:lnSpc>
            </a:pPr>
            <a:r>
              <a:rPr lang="en-GB" dirty="0" smtClean="0"/>
              <a:t>Impact on student achievement not significant </a:t>
            </a:r>
            <a:r>
              <a:rPr lang="en-GB" smtClean="0"/>
              <a:t>(0.05 &lt; p &lt; 0.10</a:t>
            </a:r>
            <a:r>
              <a:rPr lang="en-GB" dirty="0" smtClean="0"/>
              <a:t>)</a:t>
            </a:r>
          </a:p>
          <a:p>
            <a:pPr lvl="2">
              <a:lnSpc>
                <a:spcPct val="110000"/>
              </a:lnSpc>
            </a:pPr>
            <a:r>
              <a:rPr lang="en-GB" dirty="0" smtClean="0"/>
              <a:t>Results have never been replicated (despite at least 3 attempts)</a:t>
            </a:r>
          </a:p>
          <a:p>
            <a:pPr lvl="2">
              <a:lnSpc>
                <a:spcPct val="110000"/>
              </a:lnSpc>
            </a:pPr>
            <a:r>
              <a:rPr lang="en-GB" dirty="0" smtClean="0"/>
              <a:t>No examples of schools changing their own students’ </a:t>
            </a:r>
            <a:r>
              <a:rPr lang="en-GB" dirty="0" err="1" smtClean="0"/>
              <a:t>mindsets</a:t>
            </a:r>
            <a:endParaRPr lang="en-GB" dirty="0" smtClean="0"/>
          </a:p>
          <a:p>
            <a:pPr lvl="1">
              <a:lnSpc>
                <a:spcPct val="110000"/>
              </a:lnSpc>
            </a:pPr>
            <a:r>
              <a:rPr lang="en-GB" dirty="0" smtClean="0"/>
              <a:t>But,</a:t>
            </a:r>
          </a:p>
          <a:p>
            <a:pPr lvl="2">
              <a:lnSpc>
                <a:spcPct val="110000"/>
              </a:lnSpc>
            </a:pPr>
            <a:r>
              <a:rPr lang="en-GB" dirty="0" smtClean="0"/>
              <a:t>None of this matters if we ignore </a:t>
            </a:r>
            <a:r>
              <a:rPr lang="en-GB" dirty="0" err="1" smtClean="0"/>
              <a:t>Dweck</a:t>
            </a:r>
            <a:r>
              <a:rPr lang="en-GB" dirty="0" smtClean="0"/>
              <a:t> and just focus on getting our students to believe that “Smart is not something you just are, smart is something you can get” (Howard, 1991 p. 7)</a:t>
            </a:r>
          </a:p>
          <a:p>
            <a:pPr lvl="1">
              <a:lnSpc>
                <a:spcPct val="110000"/>
              </a:lnSpc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Mindset: </a:t>
            </a:r>
            <a:r>
              <a:rPr lang="en-US" dirty="0" err="1" smtClean="0"/>
              <a:t>Langridge</a:t>
            </a:r>
            <a:r>
              <a:rPr lang="en-US" dirty="0" smtClean="0"/>
              <a:t> and Ellis (2016 Olympics)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13</a:t>
            </a:fld>
            <a:endParaRPr lang="en-US"/>
          </a:p>
        </p:txBody>
      </p:sp>
      <p:pic>
        <p:nvPicPr>
          <p:cNvPr id="6" name="Interview after winning Men's Badminton Olympic Quarter-Finals (BBC 2016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7550" y="1536700"/>
            <a:ext cx="7969250" cy="4483100"/>
          </a:xfrm>
        </p:spPr>
      </p:pic>
    </p:spTree>
    <p:extLst>
      <p:ext uri="{BB962C8B-B14F-4D97-AF65-F5344CB8AC3E}">
        <p14:creationId xmlns:p14="http://schemas.microsoft.com/office/powerpoint/2010/main" val="29603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do work—a bit, sometimes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school choice</a:t>
            </a:r>
          </a:p>
          <a:p>
            <a:pPr lvl="1"/>
            <a:r>
              <a:rPr lang="en-US" dirty="0" smtClean="0"/>
              <a:t>Within the state sector</a:t>
            </a:r>
          </a:p>
          <a:p>
            <a:pPr lvl="2"/>
            <a:r>
              <a:rPr lang="en-US" dirty="0" smtClean="0"/>
              <a:t>Academies</a:t>
            </a:r>
          </a:p>
          <a:p>
            <a:pPr lvl="2"/>
            <a:r>
              <a:rPr lang="en-US" dirty="0" smtClean="0"/>
              <a:t>Free schools</a:t>
            </a:r>
          </a:p>
          <a:p>
            <a:pPr lvl="1"/>
            <a:r>
              <a:rPr lang="en-US" dirty="0" smtClean="0"/>
              <a:t>By involving the private sector</a:t>
            </a:r>
          </a:p>
          <a:p>
            <a:pPr lvl="2"/>
            <a:r>
              <a:rPr lang="en-US" dirty="0" smtClean="0"/>
              <a:t>Vouchers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do work—a bit, most of the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Firing bad teachers</a:t>
            </a:r>
          </a:p>
          <a:p>
            <a:r>
              <a:rPr lang="en-US" dirty="0" smtClean="0"/>
              <a:t>Class size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1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do work—a 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 improvement</a:t>
            </a:r>
          </a:p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6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7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curriculum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D6238C2-C284-AD4D-8FB8-9663937FCA09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699000"/>
          </a:xfrm>
        </p:spPr>
        <p:txBody>
          <a:bodyPr>
            <a:normAutofit/>
          </a:bodyPr>
          <a:lstStyle/>
          <a:p>
            <a:r>
              <a:rPr lang="en-US" dirty="0"/>
              <a:t>Myths about </a:t>
            </a:r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Standards tell us what to teach</a:t>
            </a:r>
          </a:p>
          <a:p>
            <a:pPr lvl="1"/>
            <a:r>
              <a:rPr lang="en-US" dirty="0" smtClean="0"/>
              <a:t>Curriculum means textbooks</a:t>
            </a:r>
          </a:p>
          <a:p>
            <a:pPr lvl="1"/>
            <a:r>
              <a:rPr lang="en-US" dirty="0" smtClean="0"/>
              <a:t>Knowledge isn’t important (“You can always Google it”)</a:t>
            </a:r>
          </a:p>
          <a:p>
            <a:pPr lvl="1"/>
            <a:r>
              <a:rPr lang="en-US" dirty="0" smtClean="0"/>
              <a:t>Students should be involved in authentic tasks</a:t>
            </a:r>
          </a:p>
          <a:p>
            <a:pPr lvl="1"/>
            <a:r>
              <a:rPr lang="en-US" dirty="0" smtClean="0"/>
              <a:t>We should be teaching skills, not content</a:t>
            </a:r>
          </a:p>
          <a:p>
            <a:pPr lvl="1"/>
            <a:r>
              <a:rPr lang="en-US" dirty="0" smtClean="0"/>
              <a:t>Responding to students’ interests closes achievement gaps</a:t>
            </a:r>
          </a:p>
          <a:p>
            <a:r>
              <a:rPr lang="en-US" dirty="0" smtClean="0"/>
              <a:t>What is the purpose of curriculum?</a:t>
            </a:r>
            <a:endParaRPr lang="en-US" dirty="0"/>
          </a:p>
          <a:p>
            <a:pPr lvl="1"/>
            <a:r>
              <a:rPr lang="en-US" dirty="0" smtClean="0"/>
              <a:t>The real purpose of the curriculum is to increase the contents of long-term memory</a:t>
            </a:r>
          </a:p>
        </p:txBody>
      </p:sp>
    </p:spTree>
    <p:extLst>
      <p:ext uri="{BB962C8B-B14F-4D97-AF65-F5344CB8AC3E}">
        <p14:creationId xmlns:p14="http://schemas.microsoft.com/office/powerpoint/2010/main" val="295199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curricula generate at least 25% more learning than the worst, irrespective of teacher quality</a:t>
            </a:r>
          </a:p>
          <a:p>
            <a:r>
              <a:rPr lang="en-US" dirty="0" smtClean="0"/>
              <a:t>Unfortunately, while we know that curriculum makes a difference, we don’t know what makes the difference in curriculum.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we need to raise achievement?</a:t>
            </a:r>
          </a:p>
          <a:p>
            <a:r>
              <a:rPr lang="en-US" dirty="0" smtClean="0"/>
              <a:t>How can we find out what might help?</a:t>
            </a:r>
          </a:p>
          <a:p>
            <a:r>
              <a:rPr lang="en-US" dirty="0" smtClean="0"/>
              <a:t>What is likely to have the biggest impact?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3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Teacher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4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quality and student achievement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4903399"/>
              </p:ext>
            </p:extLst>
          </p:nvPr>
        </p:nvGraphicFramePr>
        <p:xfrm>
          <a:off x="717550" y="1482913"/>
          <a:ext cx="8153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48"/>
                <a:gridCol w="1437642"/>
                <a:gridCol w="1537755"/>
                <a:gridCol w="15377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Correlation with progress in</a:t>
                      </a:r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Location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Rockoff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(2004)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Jersey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Nye, </a:t>
                      </a:r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Konstantopoulos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, Hedges (2004)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Rivkin, Hanushek, and Kain (2005)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Aaronson, Barrow, and Sander (2007)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Chicago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Kane, </a:t>
                      </a:r>
                      <a:r>
                        <a:rPr lang="en-US" sz="1800" b="0" i="0" u="none" strike="noStrike" dirty="0" err="1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Rockoff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, and </a:t>
                      </a:r>
                      <a:r>
                        <a:rPr lang="en-US" sz="1800" b="0" i="0" u="none" strike="noStrike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Staiger 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(2008)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 City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Jacob and </a:t>
                      </a:r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Lefgren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(2008)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Kane and Staiger (2008)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Koedel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and Betts (2009)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Diego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Rothstein</a:t>
                      </a:r>
                      <a:r>
                        <a:rPr lang="de-DE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(2010</a:t>
                      </a:r>
                      <a:r>
                        <a:rPr lang="de-DE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Carolina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Hanushek and Rivkin (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2010)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Chetty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et al. (2014)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5000" y="6371966"/>
            <a:ext cx="284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+mn-lt"/>
              </a:rPr>
              <a:t>Hanushek and Rivkin (2010)</a:t>
            </a:r>
            <a:endParaRPr lang="en-US" sz="1800" dirty="0">
              <a:solidFill>
                <a:srgbClr val="1691D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1371600" y="1600200"/>
            <a:ext cx="6400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chemeClr val="tx1"/>
              </a:buClr>
            </a:pPr>
            <a:endParaRPr lang="en-US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this mean for student progress?</a:t>
            </a:r>
            <a:endParaRPr lang="en-US" dirty="0"/>
          </a:p>
        </p:txBody>
      </p:sp>
      <p:sp>
        <p:nvSpPr>
          <p:cNvPr id="38916" name="Rectangle 8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Take a group of 50 teachers:</a:t>
            </a:r>
          </a:p>
          <a:p>
            <a:pPr lvl="1"/>
            <a:r>
              <a:rPr lang="en-US" sz="2400" dirty="0" smtClean="0"/>
              <a:t>Students taught by the most effective teacher in that group of 50 teachers learn in six months what those taught by the average teacher learn in a year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Students taught by the least effective teacher in that group of 50 teachers will take two years to achieve the same learning</a:t>
            </a:r>
          </a:p>
          <a:p>
            <a:r>
              <a:rPr lang="en-US" sz="3000" dirty="0" smtClean="0"/>
              <a:t>And furthermore:</a:t>
            </a:r>
          </a:p>
          <a:p>
            <a:pPr lvl="1"/>
            <a:r>
              <a:rPr lang="en-US" sz="2400" dirty="0" smtClean="0"/>
              <a:t>In the classrooms of the most effective teachers, students from disadvantaged backgrounds learn at the same rate as those from advantaged backgrounds (Hamre &amp; Pianta, 2005)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F79A-F4A3-5E49-A6CE-5B8CF779BC3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98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en-US" dirty="0" smtClean="0"/>
              <a:t>vs.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8426450" cy="5524500"/>
          </a:xfrm>
        </p:spPr>
        <p:txBody>
          <a:bodyPr/>
          <a:lstStyle/>
          <a:p>
            <a:r>
              <a:rPr lang="en-US" dirty="0" smtClean="0"/>
              <a:t>Evaluation frameworks:</a:t>
            </a:r>
          </a:p>
          <a:p>
            <a:pPr lvl="1"/>
            <a:r>
              <a:rPr lang="en-US" dirty="0" smtClean="0"/>
              <a:t>of necessity, have to be comprehensive</a:t>
            </a:r>
          </a:p>
          <a:p>
            <a:pPr lvl="1"/>
            <a:r>
              <a:rPr lang="en-US" dirty="0" smtClean="0"/>
              <a:t>include all aspects of teachers work</a:t>
            </a:r>
          </a:p>
          <a:p>
            <a:pPr lvl="1"/>
            <a:r>
              <a:rPr lang="en-US" dirty="0" smtClean="0"/>
              <a:t>at best, incentivize improvement on all aspects of practice</a:t>
            </a:r>
          </a:p>
          <a:p>
            <a:pPr lvl="1"/>
            <a:r>
              <a:rPr lang="en-US" dirty="0" smtClean="0"/>
              <a:t>at worst, incentivize improvement on aspects of practice that are easy to improve</a:t>
            </a:r>
          </a:p>
          <a:p>
            <a:r>
              <a:rPr lang="en-US" dirty="0" smtClean="0"/>
              <a:t>Improvement frameworks:</a:t>
            </a:r>
          </a:p>
          <a:p>
            <a:pPr lvl="1"/>
            <a:r>
              <a:rPr lang="en-US" dirty="0" smtClean="0"/>
              <a:t>are selective</a:t>
            </a:r>
          </a:p>
          <a:p>
            <a:pPr lvl="1"/>
            <a:r>
              <a:rPr lang="en-US" dirty="0" smtClean="0"/>
              <a:t>focus on those aspects of practice with the biggest payoff for students</a:t>
            </a:r>
          </a:p>
          <a:p>
            <a:r>
              <a:rPr lang="en-US" dirty="0" smtClean="0"/>
              <a:t>To maximize improvement, evaluation frameworks have to be used </a:t>
            </a:r>
            <a:r>
              <a:rPr lang="en-US" i="1" dirty="0" smtClean="0"/>
              <a:t>selectively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677187"/>
            <a:ext cx="5384801" cy="1923264"/>
          </a:xfrm>
        </p:spPr>
        <p:txBody>
          <a:bodyPr/>
          <a:lstStyle/>
          <a:p>
            <a:r>
              <a:rPr lang="en-US" dirty="0" smtClean="0"/>
              <a:t>Why formative assessment needs to be a priority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3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7550" y="233886"/>
            <a:ext cx="8426450" cy="621877"/>
          </a:xfrm>
        </p:spPr>
        <p:txBody>
          <a:bodyPr/>
          <a:lstStyle/>
          <a:p>
            <a:r>
              <a:rPr lang="en-US" dirty="0" smtClean="0"/>
              <a:t>Bottom up: Research on formative assessment</a:t>
            </a:r>
            <a:endParaRPr lang="en-US" dirty="0"/>
          </a:p>
        </p:txBody>
      </p:sp>
      <p:sp>
        <p:nvSpPr>
          <p:cNvPr id="4096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254000" y="1589567"/>
            <a:ext cx="4527176" cy="4572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Fuchs &amp; Fuchs (1986)</a:t>
            </a:r>
          </a:p>
          <a:p>
            <a:r>
              <a:rPr lang="en-US" sz="2600" dirty="0" err="1" smtClean="0"/>
              <a:t>Natriello</a:t>
            </a:r>
            <a:r>
              <a:rPr lang="en-US" sz="2600" dirty="0" smtClean="0"/>
              <a:t> (1987)</a:t>
            </a:r>
          </a:p>
          <a:p>
            <a:r>
              <a:rPr lang="en-US" sz="2600" dirty="0" smtClean="0"/>
              <a:t>Crooks (1988)</a:t>
            </a:r>
          </a:p>
          <a:p>
            <a:r>
              <a:rPr lang="en-US" sz="2600" dirty="0" err="1" smtClean="0"/>
              <a:t>Bangert</a:t>
            </a:r>
            <a:r>
              <a:rPr lang="en-US" sz="2600" dirty="0" smtClean="0"/>
              <a:t>-Drowns, et al. (1991)</a:t>
            </a:r>
          </a:p>
          <a:p>
            <a:r>
              <a:rPr lang="en-US" sz="2600" dirty="0" smtClean="0"/>
              <a:t>Dempster (1991)</a:t>
            </a:r>
          </a:p>
          <a:p>
            <a:r>
              <a:rPr lang="en-US" sz="2600" dirty="0"/>
              <a:t>Dempster </a:t>
            </a:r>
            <a:r>
              <a:rPr lang="en-US" sz="2600" dirty="0" smtClean="0"/>
              <a:t>(1992)</a:t>
            </a:r>
          </a:p>
          <a:p>
            <a:r>
              <a:rPr lang="en-US" sz="2600" dirty="0" smtClean="0"/>
              <a:t>Kluger &amp; DeNisi (1996)</a:t>
            </a:r>
          </a:p>
          <a:p>
            <a:r>
              <a:rPr lang="en-US" sz="2600" dirty="0" smtClean="0"/>
              <a:t>Black &amp; </a:t>
            </a:r>
            <a:r>
              <a:rPr lang="en-US" sz="2600" dirty="0" err="1" smtClean="0"/>
              <a:t>Wiliam</a:t>
            </a:r>
            <a:r>
              <a:rPr lang="en-US" sz="2600" dirty="0" smtClean="0"/>
              <a:t> (1998)</a:t>
            </a:r>
          </a:p>
          <a:p>
            <a:r>
              <a:rPr lang="en-US" sz="2600" dirty="0" smtClean="0"/>
              <a:t>Nyquist (2003)</a:t>
            </a:r>
          </a:p>
        </p:txBody>
      </p:sp>
      <p:sp>
        <p:nvSpPr>
          <p:cNvPr id="40963" name="Rectangle 1028"/>
          <p:cNvSpPr>
            <a:spLocks noGrp="1" noChangeArrowheads="1"/>
          </p:cNvSpPr>
          <p:nvPr>
            <p:ph sz="quarter" idx="2"/>
          </p:nvPr>
        </p:nvSpPr>
        <p:spPr>
          <a:xfrm>
            <a:off x="4844901" y="1589567"/>
            <a:ext cx="4164628" cy="45720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Elshout</a:t>
            </a:r>
            <a:r>
              <a:rPr lang="en-US" sz="2600" dirty="0" smtClean="0"/>
              <a:t>-Mohr (1994)</a:t>
            </a:r>
          </a:p>
          <a:p>
            <a:r>
              <a:rPr lang="en-US" sz="2600" dirty="0" err="1" smtClean="0"/>
              <a:t>Brookhart</a:t>
            </a:r>
            <a:r>
              <a:rPr lang="en-US" sz="2600" dirty="0" smtClean="0"/>
              <a:t> (2004)</a:t>
            </a:r>
          </a:p>
          <a:p>
            <a:r>
              <a:rPr lang="en-US" sz="2600" dirty="0" err="1" smtClean="0"/>
              <a:t>Allal</a:t>
            </a:r>
            <a:r>
              <a:rPr lang="en-US" sz="2600" dirty="0" smtClean="0"/>
              <a:t> &amp; Lopez (2005)</a:t>
            </a:r>
          </a:p>
          <a:p>
            <a:r>
              <a:rPr lang="en-US" sz="2600" dirty="0" err="1" smtClean="0"/>
              <a:t>Köller</a:t>
            </a:r>
            <a:r>
              <a:rPr lang="en-US" sz="2600" dirty="0" smtClean="0"/>
              <a:t> (2005)</a:t>
            </a:r>
          </a:p>
          <a:p>
            <a:r>
              <a:rPr lang="en-US" sz="2600" dirty="0" err="1" smtClean="0"/>
              <a:t>Brookhart</a:t>
            </a:r>
            <a:r>
              <a:rPr lang="en-US" sz="2600" dirty="0" smtClean="0"/>
              <a:t> (2007)</a:t>
            </a:r>
          </a:p>
          <a:p>
            <a:r>
              <a:rPr lang="en-US" sz="2600" dirty="0" err="1" smtClean="0"/>
              <a:t>Wiliam</a:t>
            </a:r>
            <a:r>
              <a:rPr lang="en-US" sz="2600" dirty="0" smtClean="0"/>
              <a:t> (2007)</a:t>
            </a:r>
          </a:p>
          <a:p>
            <a:r>
              <a:rPr lang="en-US" sz="2600" dirty="0" smtClean="0"/>
              <a:t>Hattie &amp; </a:t>
            </a:r>
            <a:r>
              <a:rPr lang="en-US" sz="2600" dirty="0" err="1" smtClean="0"/>
              <a:t>Timperley</a:t>
            </a:r>
            <a:r>
              <a:rPr lang="en-US" sz="2600" dirty="0" smtClean="0"/>
              <a:t> (2007)</a:t>
            </a:r>
          </a:p>
          <a:p>
            <a:r>
              <a:rPr lang="en-US" sz="2600" dirty="0" smtClean="0"/>
              <a:t>Shute (2008)</a:t>
            </a:r>
          </a:p>
          <a:p>
            <a:r>
              <a:rPr lang="en-US" sz="2600" dirty="0" smtClean="0"/>
              <a:t>Kingston &amp; Nash (2011)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027746"/>
            <a:ext cx="533400" cy="2444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C50C641-66DE-184E-B016-D253D8CA36FC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97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Assessment: A contested term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12939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Span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29496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Length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649" y="5251031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Impact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0235" y="1299882"/>
            <a:ext cx="2420471" cy="494129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0235" y="1299882"/>
            <a:ext cx="24204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Long-cycle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3106" y="1319020"/>
            <a:ext cx="2432423" cy="49221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55977" y="1299882"/>
            <a:ext cx="2459317" cy="494129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83106" y="1319020"/>
            <a:ext cx="24324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Medium-cycle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7818" y="1319020"/>
            <a:ext cx="24474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Short-cycle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2700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Across terms, teaching units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82700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Four weeks to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year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82700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Monitoring, curriculum alignment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37668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Within and between lessons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37668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Minute-by-minute and day-by-day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37668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Engagement, responsiveness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46606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Within and between teaching units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46606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to four weeks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46606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chemeClr val="bg1"/>
                </a:solidFill>
              </a:rPr>
              <a:t>Student</a:t>
            </a:r>
            <a:r>
              <a:rPr lang="en-US" sz="2400" dirty="0">
                <a:solidFill>
                  <a:schemeClr val="bg1"/>
                </a:solidFill>
              </a:rPr>
              <a:t>-involved </a:t>
            </a:r>
            <a:r>
              <a:rPr lang="en-US" sz="2400" dirty="0" smtClean="0">
                <a:solidFill>
                  <a:schemeClr val="bg1"/>
                </a:solidFill>
              </a:rPr>
              <a:t>assessment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7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animBg="1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437015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159948" y="2227350"/>
            <a:ext cx="2167471" cy="4413562"/>
          </a:xfrm>
          <a:prstGeom prst="roundRect">
            <a:avLst/>
          </a:prstGeom>
          <a:solidFill>
            <a:srgbClr val="DD9E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Clarifying, sharing, and understanding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learning intentions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050" y="2227349"/>
            <a:ext cx="2663867" cy="1572681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Eliciting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evidence of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40033" y="2227350"/>
            <a:ext cx="2606040" cy="1600200"/>
          </a:xfrm>
          <a:prstGeom prst="roundRect">
            <a:avLst/>
          </a:prstGeom>
          <a:solidFill>
            <a:srgbClr val="AC21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Providing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feedback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 that moves learners forward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4050" y="3955119"/>
            <a:ext cx="5462023" cy="12918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 learning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resources for one another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84050" y="5412765"/>
            <a:ext cx="5465654" cy="1228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owners of their own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9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80066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08100" y="2311400"/>
            <a:ext cx="7543800" cy="4203700"/>
          </a:xfrm>
          <a:prstGeom prst="roundRect">
            <a:avLst/>
          </a:prstGeom>
          <a:solidFill>
            <a:srgbClr val="1691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Using evidence of achievement to adapt what happens in classrooms to meet learner needs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4797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749326"/>
          </a:xfrm>
        </p:spPr>
        <p:txBody>
          <a:bodyPr>
            <a:normAutofit/>
          </a:bodyPr>
          <a:lstStyle/>
          <a:p>
            <a:r>
              <a:rPr lang="en-US" dirty="0"/>
              <a:t>Educational Endowment </a:t>
            </a:r>
            <a:r>
              <a:rPr lang="en-US" dirty="0" smtClean="0"/>
              <a:t>Foundation </a:t>
            </a:r>
            <a:r>
              <a:rPr lang="en-US" dirty="0"/>
              <a:t>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61342441"/>
              </p:ext>
            </p:extLst>
          </p:nvPr>
        </p:nvGraphicFramePr>
        <p:xfrm>
          <a:off x="749300" y="1600200"/>
          <a:ext cx="80211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512"/>
                <a:gridCol w="1381693"/>
                <a:gridCol w="1396392"/>
                <a:gridCol w="16315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Metacognition and self-regulation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 tutoring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years 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to one tuition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(secondary)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Collaborative 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group tuition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Behaviour</a:t>
                      </a:r>
                      <a:r>
                        <a:rPr lang="en-US" dirty="0" smtClean="0"/>
                        <a:t>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and emotional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8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education?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Four main philosophies of education/development</a:t>
            </a:r>
          </a:p>
          <a:p>
            <a:pPr lvl="1"/>
            <a:r>
              <a:rPr lang="en-US" dirty="0" smtClean="0"/>
              <a:t>Personal empowerment</a:t>
            </a:r>
          </a:p>
          <a:p>
            <a:pPr lvl="1"/>
            <a:r>
              <a:rPr lang="en-US" dirty="0" smtClean="0"/>
              <a:t>Cultural transmission</a:t>
            </a:r>
          </a:p>
          <a:p>
            <a:pPr lvl="1"/>
            <a:r>
              <a:rPr lang="en-US" dirty="0" smtClean="0"/>
              <a:t>Preparation for citizenship</a:t>
            </a:r>
          </a:p>
          <a:p>
            <a:pPr lvl="1"/>
            <a:r>
              <a:rPr lang="en-US" dirty="0" smtClean="0"/>
              <a:t>Preparation for work</a:t>
            </a:r>
          </a:p>
          <a:p>
            <a:r>
              <a:rPr lang="en-US" dirty="0" smtClean="0"/>
              <a:t>All are important</a:t>
            </a:r>
          </a:p>
          <a:p>
            <a:r>
              <a:rPr lang="en-US" dirty="0" smtClean="0"/>
              <a:t>Any education system is a (sometimes uneasy) compromise between these four forces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9ABF79A-F4A3-5E49-A6CE-5B8CF779BC3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35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/>
              <a:t>Educational Endowment Foundation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36132734"/>
              </p:ext>
            </p:extLst>
          </p:nvPr>
        </p:nvGraphicFramePr>
        <p:xfrm>
          <a:off x="723900" y="1600200"/>
          <a:ext cx="80465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948"/>
                <a:gridCol w="1386068"/>
                <a:gridCol w="1400814"/>
                <a:gridCol w="16367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Parental involvement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Reducing class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Sports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Arts</a:t>
                      </a:r>
                      <a:r>
                        <a:rPr lang="en-US" baseline="0" dirty="0" smtClean="0"/>
                        <a:t>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school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Individualized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school programmes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(primary)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Zapf Dingbats" charset="2"/>
                        <a:cs typeface="Zapf Dingbats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0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Educational Endowment Foundation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0276526"/>
              </p:ext>
            </p:extLst>
          </p:nvPr>
        </p:nvGraphicFramePr>
        <p:xfrm>
          <a:off x="736599" y="1600200"/>
          <a:ext cx="8029575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296"/>
                <a:gridCol w="1383140"/>
                <a:gridCol w="1397856"/>
                <a:gridCol w="16332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assistants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pay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Aspiration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Block scheduling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Ability grouping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9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00013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159948" y="2227350"/>
            <a:ext cx="2167471" cy="4413562"/>
          </a:xfrm>
          <a:prstGeom prst="roundRect">
            <a:avLst/>
          </a:prstGeom>
          <a:solidFill>
            <a:srgbClr val="DD9E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Clarifying, sharing, and understanding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learning intentions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050" y="2227349"/>
            <a:ext cx="2663867" cy="1572681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Eliciting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evidence of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40033" y="2227350"/>
            <a:ext cx="2606040" cy="1600200"/>
          </a:xfrm>
          <a:prstGeom prst="roundRect">
            <a:avLst/>
          </a:prstGeom>
          <a:solidFill>
            <a:srgbClr val="AC21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Providing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feedback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 that moves learners forward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4050" y="3955119"/>
            <a:ext cx="5462023" cy="12918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resources for one another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84050" y="5412765"/>
            <a:ext cx="5465654" cy="1228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owners of their own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4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Supportive accountability</a:t>
            </a:r>
            <a:endParaRPr lang="en-US" dirty="0"/>
          </a:p>
        </p:txBody>
      </p:sp>
      <p:sp>
        <p:nvSpPr>
          <p:cNvPr id="13721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717550" y="1409701"/>
            <a:ext cx="8048498" cy="5257801"/>
          </a:xfrm>
        </p:spPr>
        <p:txBody>
          <a:bodyPr>
            <a:normAutofit/>
          </a:bodyPr>
          <a:lstStyle/>
          <a:p>
            <a:r>
              <a:rPr lang="en-US" dirty="0" smtClean="0"/>
              <a:t>What is needed from teachers:</a:t>
            </a:r>
          </a:p>
          <a:p>
            <a:pPr lvl="1"/>
            <a:r>
              <a:rPr lang="en-US" dirty="0" smtClean="0"/>
              <a:t>A commitment to:</a:t>
            </a:r>
          </a:p>
          <a:p>
            <a:pPr lvl="2"/>
            <a:r>
              <a:rPr lang="en-US" dirty="0" smtClean="0"/>
              <a:t>The continual improvement of practice</a:t>
            </a:r>
          </a:p>
          <a:p>
            <a:pPr lvl="2"/>
            <a:r>
              <a:rPr lang="en-US" dirty="0" smtClean="0"/>
              <a:t>Focus on those things that make a difference to students</a:t>
            </a:r>
          </a:p>
          <a:p>
            <a:r>
              <a:rPr lang="en-US" dirty="0" smtClean="0"/>
              <a:t>What is needed from leaders:</a:t>
            </a:r>
          </a:p>
          <a:p>
            <a:pPr lvl="1"/>
            <a:r>
              <a:rPr lang="en-US" dirty="0" smtClean="0"/>
              <a:t>A commitment to engineer effective learning environments for teachers by:</a:t>
            </a:r>
          </a:p>
          <a:p>
            <a:pPr lvl="2"/>
            <a:r>
              <a:rPr lang="en-US" dirty="0" smtClean="0"/>
              <a:t>Creating expectations for continually improving practice</a:t>
            </a:r>
          </a:p>
          <a:p>
            <a:pPr lvl="2"/>
            <a:r>
              <a:rPr lang="en-US" dirty="0" smtClean="0"/>
              <a:t>Keeping the focus on the things that make a difference to students</a:t>
            </a:r>
          </a:p>
          <a:p>
            <a:pPr lvl="2"/>
            <a:r>
              <a:rPr lang="en-US" dirty="0" smtClean="0"/>
              <a:t>Providing the time, space, dispensation, and support for innovation</a:t>
            </a:r>
          </a:p>
          <a:p>
            <a:pPr lvl="2"/>
            <a:r>
              <a:rPr lang="en-US" dirty="0" smtClean="0"/>
              <a:t>Supporting risk-taking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26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find out more…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067" y="4889345"/>
            <a:ext cx="765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srgbClr val="4F81BD"/>
                </a:solidFill>
                <a:hlinkClick r:id="rId3"/>
              </a:rPr>
              <a:t>www.dylanwiliamcenter.com</a:t>
            </a:r>
            <a:endParaRPr lang="en-US" sz="2400" dirty="0">
              <a:solidFill>
                <a:srgbClr val="4F81BD"/>
              </a:solidFill>
            </a:endParaRPr>
          </a:p>
          <a:p>
            <a:pPr algn="ctr" defTabSz="457200"/>
            <a:r>
              <a:rPr lang="en-US" sz="2400" dirty="0">
                <a:solidFill>
                  <a:srgbClr val="4F81BD"/>
                </a:solidFill>
                <a:hlinkClick r:id="rId4"/>
              </a:rPr>
              <a:t>www.dylanwiliam.net</a:t>
            </a:r>
            <a:r>
              <a:rPr lang="en-US" sz="2400" dirty="0">
                <a:solidFill>
                  <a:srgbClr val="4F81BD"/>
                </a:solidFill>
              </a:rPr>
              <a:t>	</a:t>
            </a:r>
          </a:p>
          <a:p>
            <a:pPr algn="ctr" defTabSz="457200"/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8" name="Picture 7" descr="EmbeddedFormativeAssessment.jp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68" y="1665467"/>
            <a:ext cx="1684235" cy="240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668" y="1665469"/>
            <a:ext cx="1684235" cy="24060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464" y="1665469"/>
            <a:ext cx="1859221" cy="2406050"/>
          </a:xfrm>
          <a:prstGeom prst="rect">
            <a:avLst/>
          </a:prstGeom>
        </p:spPr>
      </p:pic>
      <p:pic>
        <p:nvPicPr>
          <p:cNvPr id="1026" name="Picture 2" descr="http://cdn3.volusion.com/djwpx.sqsys/v/vspfiles/photos/DLK130001-1.jpg?14073251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75" y="1681401"/>
            <a:ext cx="2458099" cy="23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from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9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educational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 deduce an “ought” from an “is” (Hume, 1739)</a:t>
            </a:r>
          </a:p>
          <a:p>
            <a:r>
              <a:rPr lang="en-US" dirty="0" smtClean="0"/>
              <a:t>Educational research can only tell you what was, not what might be</a:t>
            </a:r>
          </a:p>
          <a:p>
            <a:pPr lvl="1"/>
            <a:r>
              <a:rPr lang="en-US" dirty="0" smtClean="0"/>
              <a:t>Ability grouping</a:t>
            </a:r>
          </a:p>
          <a:p>
            <a:pPr lvl="1"/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Class-size reduction</a:t>
            </a:r>
          </a:p>
          <a:p>
            <a:pPr lvl="1"/>
            <a:r>
              <a:rPr lang="en-US" dirty="0" smtClean="0"/>
              <a:t>Teachers’ aides</a:t>
            </a:r>
          </a:p>
          <a:p>
            <a:r>
              <a:rPr lang="en-US" dirty="0" smtClean="0"/>
              <a:t>Educational leaders need to be critical consumers of educational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meta-analysis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257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technique for aggregating results from different studies by converting empirical results to a common measure (usually </a:t>
            </a:r>
            <a:r>
              <a:rPr lang="en-US" dirty="0"/>
              <a:t>effect </a:t>
            </a:r>
            <a:r>
              <a:rPr lang="en-US" dirty="0" smtClean="0"/>
              <a:t>size)</a:t>
            </a:r>
          </a:p>
          <a:p>
            <a:r>
              <a:rPr lang="en-US" dirty="0" smtClean="0"/>
              <a:t>Standardized effect size is defined as: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Problems </a:t>
            </a:r>
            <a:r>
              <a:rPr lang="en-US" dirty="0"/>
              <a:t>with meta-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The “file drawer” problem</a:t>
            </a:r>
          </a:p>
          <a:p>
            <a:pPr lvl="1"/>
            <a:r>
              <a:rPr lang="en-US" dirty="0" smtClean="0"/>
              <a:t>Variations in intervention quality</a:t>
            </a:r>
          </a:p>
          <a:p>
            <a:pPr lvl="1"/>
            <a:r>
              <a:rPr lang="en-US" dirty="0" smtClean="0"/>
              <a:t>Variation in population variability</a:t>
            </a:r>
          </a:p>
          <a:p>
            <a:pPr lvl="1"/>
            <a:r>
              <a:rPr lang="en-US" dirty="0" smtClean="0"/>
              <a:t>Selection </a:t>
            </a:r>
            <a:r>
              <a:rPr lang="en-US" dirty="0"/>
              <a:t>of studies</a:t>
            </a:r>
          </a:p>
          <a:p>
            <a:pPr lvl="1"/>
            <a:r>
              <a:rPr lang="en-US" dirty="0"/>
              <a:t>Sensitivity of outcome </a:t>
            </a:r>
            <a:r>
              <a:rPr lang="en-US" dirty="0" smtClean="0"/>
              <a:t>measures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848809"/>
              </p:ext>
            </p:extLst>
          </p:nvPr>
        </p:nvGraphicFramePr>
        <p:xfrm>
          <a:off x="2208700" y="3560080"/>
          <a:ext cx="539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5397500" imgH="635000" progId="Word.Document.12">
                  <p:embed/>
                </p:oleObj>
              </mc:Choice>
              <mc:Fallback>
                <p:oleObj name="Document" r:id="rId4" imgW="53975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8700" y="3560080"/>
                        <a:ext cx="53975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12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Meta-analysis in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problems are unavoidable:</a:t>
            </a:r>
          </a:p>
          <a:p>
            <a:pPr lvl="1"/>
            <a:r>
              <a:rPr lang="en-US" dirty="0" smtClean="0"/>
              <a:t>Sensitivity to instruction</a:t>
            </a:r>
          </a:p>
          <a:p>
            <a:pPr lvl="1"/>
            <a:r>
              <a:rPr lang="en-US" dirty="0" smtClean="0"/>
              <a:t>Selection of studies</a:t>
            </a:r>
            <a:endParaRPr lang="en-US" dirty="0"/>
          </a:p>
          <a:p>
            <a:r>
              <a:rPr lang="en-US" dirty="0" smtClean="0"/>
              <a:t>Some problems are avoidable:</a:t>
            </a:r>
          </a:p>
          <a:p>
            <a:pPr lvl="1"/>
            <a:r>
              <a:rPr lang="en-US" dirty="0" smtClean="0"/>
              <a:t>File-drawer problem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Variation in variability</a:t>
            </a:r>
          </a:p>
          <a:p>
            <a:r>
              <a:rPr lang="en-US" dirty="0" smtClean="0"/>
              <a:t>Unfortunately, most of the people doing meta-analysis in education:</a:t>
            </a:r>
          </a:p>
          <a:p>
            <a:pPr lvl="1"/>
            <a:r>
              <a:rPr lang="en-US" dirty="0" smtClean="0"/>
              <a:t>don’t discuss the unavoidable problems, and</a:t>
            </a:r>
          </a:p>
          <a:p>
            <a:pPr lvl="1"/>
            <a:r>
              <a:rPr lang="en-US" dirty="0" smtClean="0"/>
              <a:t>don’t avoid the avoidable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5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Best-evidence 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5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is the best predictor of academic achievement at age 18?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mtClean="0"/>
              <a:t>‘Grit’</a:t>
            </a:r>
            <a:endParaRPr lang="en-US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Having a growth mindset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IQ measured at age 11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Parental education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Parental income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0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lan Wiliam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 Wiliam Template 2014.potx</Template>
  <TotalTime>17991</TotalTime>
  <Words>1666</Words>
  <Application>Microsoft Macintosh PowerPoint</Application>
  <PresentationFormat>On-screen Show (4:3)</PresentationFormat>
  <Paragraphs>431</Paragraphs>
  <Slides>34</Slides>
  <Notes>10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Dylan Wiliam Template 2014</vt:lpstr>
      <vt:lpstr>Document</vt:lpstr>
      <vt:lpstr>Dylan Wiliam (@dylanwiliam)</vt:lpstr>
      <vt:lpstr>Outline</vt:lpstr>
      <vt:lpstr>What is the purpose of education?</vt:lpstr>
      <vt:lpstr>Learning from research</vt:lpstr>
      <vt:lpstr>Limitations of educational research</vt:lpstr>
      <vt:lpstr>Understanding meta-analysis</vt:lpstr>
      <vt:lpstr>Meta-analysis in education</vt:lpstr>
      <vt:lpstr>Best-evidence synthesis</vt:lpstr>
      <vt:lpstr>PowerPoint Presentation</vt:lpstr>
      <vt:lpstr>Things that don’t work</vt:lpstr>
      <vt:lpstr>Things that might work</vt:lpstr>
      <vt:lpstr>“Ability”: Fixed or malleable?</vt:lpstr>
      <vt:lpstr>Mindset: Langridge and Ellis (2016 Olympics)</vt:lpstr>
      <vt:lpstr>Things that do work—a bit, sometimes</vt:lpstr>
      <vt:lpstr>Things that do work—a bit, most of the time</vt:lpstr>
      <vt:lpstr>Things that do work—a lot</vt:lpstr>
      <vt:lpstr>Curriculum</vt:lpstr>
      <vt:lpstr>Why curriculum matters</vt:lpstr>
      <vt:lpstr>Curriculum matters</vt:lpstr>
      <vt:lpstr>Teacher quality</vt:lpstr>
      <vt:lpstr>Teacher quality and student achievement</vt:lpstr>
      <vt:lpstr>What does this mean for student progress?</vt:lpstr>
      <vt:lpstr>Evaluation vs. improvement</vt:lpstr>
      <vt:lpstr>Why formative assessment needs to be a priority</vt:lpstr>
      <vt:lpstr>Bottom up: Research on formative assessment</vt:lpstr>
      <vt:lpstr>Formative Assessment: A contested term</vt:lpstr>
      <vt:lpstr>Unpacking Formative Assessment</vt:lpstr>
      <vt:lpstr>Unpacking Formative Assessment</vt:lpstr>
      <vt:lpstr>Educational Endowment Foundation toolkit</vt:lpstr>
      <vt:lpstr>Educational Endowment Foundation toolkit</vt:lpstr>
      <vt:lpstr>Educational Endowment Foundation toolkit</vt:lpstr>
      <vt:lpstr>Unpacking Formative Assessment</vt:lpstr>
      <vt:lpstr>Supportive accountability</vt:lpstr>
      <vt:lpstr>To find out more…</vt:lpstr>
    </vt:vector>
  </TitlesOfParts>
  <Company>Learning Sciences International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Karlson</dc:creator>
  <cp:lastModifiedBy>Dylan Wiliam</cp:lastModifiedBy>
  <cp:revision>148</cp:revision>
  <dcterms:created xsi:type="dcterms:W3CDTF">2014-10-09T19:30:01Z</dcterms:created>
  <dcterms:modified xsi:type="dcterms:W3CDTF">2017-06-07T21:36:39Z</dcterms:modified>
</cp:coreProperties>
</file>