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  <p:sldMasterId id="2147483976" r:id="rId2"/>
    <p:sldMasterId id="2147483993" r:id="rId3"/>
  </p:sldMasterIdLst>
  <p:notesMasterIdLst>
    <p:notesMasterId r:id="rId29"/>
  </p:notesMasterIdLst>
  <p:sldIdLst>
    <p:sldId id="256" r:id="rId4"/>
    <p:sldId id="29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1" r:id="rId15"/>
    <p:sldId id="270" r:id="rId16"/>
    <p:sldId id="299" r:id="rId17"/>
    <p:sldId id="277" r:id="rId18"/>
    <p:sldId id="278" r:id="rId19"/>
    <p:sldId id="279" r:id="rId20"/>
    <p:sldId id="280" r:id="rId21"/>
    <p:sldId id="300" r:id="rId22"/>
    <p:sldId id="281" r:id="rId23"/>
    <p:sldId id="285" r:id="rId24"/>
    <p:sldId id="286" r:id="rId25"/>
    <p:sldId id="287" r:id="rId26"/>
    <p:sldId id="284" r:id="rId27"/>
    <p:sldId id="282" r:id="rId28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34B20-EA22-9042-B61D-E649B3605767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50ACF-E2E5-604C-BBFA-857D58E1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solidFill>
            <a:srgbClr val="FFFFFF"/>
          </a:solidFill>
          <a:ln/>
        </p:spPr>
      </p:sp>
      <p:sp>
        <p:nvSpPr>
          <p:cNvPr id="4198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8513" y="685800"/>
            <a:ext cx="5284787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4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8513" y="685800"/>
            <a:ext cx="5284787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8513" y="685800"/>
            <a:ext cx="5284787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4E48-85E0-5E48-8C14-B5BE09E391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6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1" cy="1470025"/>
          </a:xfrm>
          <a:prstGeom prst="rect">
            <a:avLst/>
          </a:prstGeom>
        </p:spPr>
        <p:txBody>
          <a:bodyPr vert="horz" lIns="91174" tIns="45588" rIns="91174" bIns="45588"/>
          <a:lstStyle>
            <a:lvl1pPr>
              <a:defRPr>
                <a:solidFill>
                  <a:srgbClr val="51BFE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 vert="horz" lIns="91174" tIns="45588" rIns="91174" bIns="45588"/>
          <a:lstStyle>
            <a:lvl1pPr marL="0" indent="0" algn="ctr">
              <a:buNone/>
              <a:defRPr/>
            </a:lvl1pPr>
            <a:lvl2pPr marL="455866" indent="0" algn="ctr">
              <a:buNone/>
              <a:defRPr/>
            </a:lvl2pPr>
            <a:lvl3pPr marL="911718" indent="0" algn="ctr">
              <a:buNone/>
              <a:defRPr/>
            </a:lvl3pPr>
            <a:lvl4pPr marL="1367579" indent="0" algn="ctr">
              <a:buNone/>
              <a:defRPr/>
            </a:lvl4pPr>
            <a:lvl5pPr marL="1823437" indent="0" algn="ctr">
              <a:buNone/>
              <a:defRPr/>
            </a:lvl5pPr>
            <a:lvl6pPr marL="2279301" indent="0" algn="ctr">
              <a:buNone/>
              <a:defRPr/>
            </a:lvl6pPr>
            <a:lvl7pPr marL="2735159" indent="0" algn="ctr">
              <a:buNone/>
              <a:defRPr/>
            </a:lvl7pPr>
            <a:lvl8pPr marL="3191018" indent="0" algn="ctr">
              <a:buNone/>
              <a:defRPr/>
            </a:lvl8pPr>
            <a:lvl9pPr marL="364687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174" tIns="45588" rIns="91174" bIns="4558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600201"/>
            <a:ext cx="8229600" cy="4525964"/>
          </a:xfrm>
          <a:prstGeom prst="rect">
            <a:avLst/>
          </a:prstGeom>
        </p:spPr>
        <p:txBody>
          <a:bodyPr vert="eaVert" lIns="91174" tIns="45588" rIns="91174" bIns="4558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7000"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  <a:prstGeom prst="rect">
            <a:avLst/>
          </a:prstGeom>
        </p:spPr>
        <p:txBody>
          <a:bodyPr vert="eaVert" lIns="91174" tIns="45588" rIns="91174" bIns="4558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174" tIns="45588" rIns="91174" bIns="4558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7000"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0F0876-9936-0A4D-A655-DB5D8150D4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81" y="6036346"/>
            <a:ext cx="1079500" cy="6731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GB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rgbClr val="000000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slow" advClick="0" advTm="7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83618" y="595342"/>
            <a:ext cx="8426370" cy="3777092"/>
          </a:xfrm>
        </p:spPr>
        <p:txBody>
          <a:bodyPr anchor="ctr">
            <a:normAutofit/>
          </a:bodyPr>
          <a:lstStyle>
            <a:lvl1pPr>
              <a:defRPr sz="4400" cap="none" baseline="0">
                <a:latin typeface="Calibri"/>
                <a:cs typeface="Calibri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512" y="471382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80" y="6023117"/>
            <a:ext cx="1079500" cy="673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C50C641-66DE-184E-B016-D253D8CA36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7179BD9-65CB-694A-A2D4-7B548DC60A5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0F0876-9936-0A4D-A655-DB5D8150D4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81" y="6036346"/>
            <a:ext cx="1079500" cy="673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E85CD4-01C3-DE45-A238-CA0781C7043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174" tIns="45588" rIns="91174" bIns="45588"/>
          <a:lstStyle>
            <a:lvl1pPr>
              <a:defRPr sz="4000">
                <a:solidFill>
                  <a:srgbClr val="51BFE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8229600" cy="4525964"/>
          </a:xfrm>
          <a:prstGeom prst="rect">
            <a:avLst/>
          </a:prstGeom>
        </p:spPr>
        <p:txBody>
          <a:bodyPr vert="horz" lIns="91174" tIns="45588" rIns="91174" bIns="45588"/>
          <a:lstStyle>
            <a:lvl1pPr marL="457017" indent="-457017">
              <a:buClr>
                <a:srgbClr val="FF0000"/>
              </a:buClr>
              <a:buSzPct val="120000"/>
              <a:buFont typeface="Wingdings" charset="2"/>
              <a:buChar char="§"/>
              <a:defRPr/>
            </a:lvl1pPr>
            <a:lvl2pPr marL="729959" indent="-272941">
              <a:buClr>
                <a:srgbClr val="FF0000"/>
              </a:buClr>
              <a:buSzPct val="80000"/>
              <a:buFont typeface="Wingdings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 advClick="0" advTm="7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84300"/>
            <a:ext cx="7969250" cy="48408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©2014 DylanWiliamCenter</a:t>
            </a:r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88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©2014 DylanWiliamCenter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ylan Wiliam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76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rcle.pn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-20466"/>
            <a:ext cx="9141964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©2014 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024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0"/>
            <a:ext cx="9141964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8045" y="3149600"/>
            <a:ext cx="7995955" cy="29782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49600"/>
            <a:ext cx="918436" cy="2978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6" y="1502229"/>
            <a:ext cx="5629275" cy="164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05" y="4406900"/>
            <a:ext cx="7129608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05" y="2906713"/>
            <a:ext cx="712960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2115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©2014 DylanWiliamCenter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44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8045" y="0"/>
            <a:ext cx="7995955" cy="61278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8" name="Picture 7" descr="circle.png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4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8436" cy="61278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7187"/>
            <a:ext cx="4854396" cy="1923264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26"/>
            <a:ext cx="918436" cy="231140"/>
          </a:xfrm>
        </p:spPr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©2014 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33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©2014 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0086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0" y="1535113"/>
            <a:ext cx="40322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50" y="2174875"/>
            <a:ext cx="403225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1900" y="1535113"/>
            <a:ext cx="36449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1900" y="2174875"/>
            <a:ext cx="36449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©2014 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1148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1" cy="1362075"/>
          </a:xfrm>
          <a:prstGeom prst="rect">
            <a:avLst/>
          </a:prstGeom>
        </p:spPr>
        <p:txBody>
          <a:bodyPr vert="horz" lIns="91174" tIns="45588" rIns="91174" bIns="45588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1" cy="1500187"/>
          </a:xfrm>
          <a:prstGeom prst="rect">
            <a:avLst/>
          </a:prstGeom>
        </p:spPr>
        <p:txBody>
          <a:bodyPr vert="horz" lIns="91174" tIns="45588" rIns="91174" bIns="45588" anchor="b"/>
          <a:lstStyle>
            <a:lvl1pPr marL="0" indent="0">
              <a:buNone/>
              <a:defRPr sz="2000"/>
            </a:lvl1pPr>
            <a:lvl2pPr marL="455866" indent="0">
              <a:buNone/>
              <a:defRPr sz="1900"/>
            </a:lvl2pPr>
            <a:lvl3pPr marL="911718" indent="0">
              <a:buNone/>
              <a:defRPr sz="1600"/>
            </a:lvl3pPr>
            <a:lvl4pPr marL="1367579" indent="0">
              <a:buNone/>
              <a:defRPr sz="1500"/>
            </a:lvl4pPr>
            <a:lvl5pPr marL="1823437" indent="0">
              <a:buNone/>
              <a:defRPr sz="1500"/>
            </a:lvl5pPr>
            <a:lvl6pPr marL="2279301" indent="0">
              <a:buNone/>
              <a:defRPr sz="1500"/>
            </a:lvl6pPr>
            <a:lvl7pPr marL="2735159" indent="0">
              <a:buNone/>
              <a:defRPr sz="1500"/>
            </a:lvl7pPr>
            <a:lvl8pPr marL="3191018" indent="0">
              <a:buNone/>
              <a:defRPr sz="1500"/>
            </a:lvl8pPr>
            <a:lvl9pPr marL="3646877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7000"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174" tIns="45588" rIns="91174" bIns="4558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  <a:prstGeom prst="rect">
            <a:avLst/>
          </a:prstGeom>
        </p:spPr>
        <p:txBody>
          <a:bodyPr vert="horz" lIns="91174" tIns="45588" rIns="91174" bIns="4558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  <a:prstGeom prst="rect">
            <a:avLst/>
          </a:prstGeom>
        </p:spPr>
        <p:txBody>
          <a:bodyPr vert="horz" lIns="91174" tIns="45588" rIns="91174" bIns="4558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174" tIns="45588" rIns="91174" bIns="4558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 vert="horz" lIns="91174" tIns="45588" rIns="91174" bIns="45588" anchor="b"/>
          <a:lstStyle>
            <a:lvl1pPr marL="0" indent="0">
              <a:buNone/>
              <a:defRPr sz="2400" b="1"/>
            </a:lvl1pPr>
            <a:lvl2pPr marL="455866" indent="0">
              <a:buNone/>
              <a:defRPr sz="2000" b="1"/>
            </a:lvl2pPr>
            <a:lvl3pPr marL="911718" indent="0">
              <a:buNone/>
              <a:defRPr sz="1900" b="1"/>
            </a:lvl3pPr>
            <a:lvl4pPr marL="1367579" indent="0">
              <a:buNone/>
              <a:defRPr sz="1600" b="1"/>
            </a:lvl4pPr>
            <a:lvl5pPr marL="1823437" indent="0">
              <a:buNone/>
              <a:defRPr sz="1600" b="1"/>
            </a:lvl5pPr>
            <a:lvl6pPr marL="2279301" indent="0">
              <a:buNone/>
              <a:defRPr sz="1600" b="1"/>
            </a:lvl6pPr>
            <a:lvl7pPr marL="2735159" indent="0">
              <a:buNone/>
              <a:defRPr sz="1600" b="1"/>
            </a:lvl7pPr>
            <a:lvl8pPr marL="3191018" indent="0">
              <a:buNone/>
              <a:defRPr sz="1600" b="1"/>
            </a:lvl8pPr>
            <a:lvl9pPr marL="36468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  <a:prstGeom prst="rect">
            <a:avLst/>
          </a:prstGeom>
        </p:spPr>
        <p:txBody>
          <a:bodyPr vert="horz" lIns="91174" tIns="45588" rIns="91174" bIns="4558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5" y="1535113"/>
            <a:ext cx="4041776" cy="639762"/>
          </a:xfrm>
          <a:prstGeom prst="rect">
            <a:avLst/>
          </a:prstGeom>
        </p:spPr>
        <p:txBody>
          <a:bodyPr vert="horz" lIns="91174" tIns="45588" rIns="91174" bIns="45588" anchor="b"/>
          <a:lstStyle>
            <a:lvl1pPr marL="0" indent="0">
              <a:buNone/>
              <a:defRPr sz="2400" b="1"/>
            </a:lvl1pPr>
            <a:lvl2pPr marL="455866" indent="0">
              <a:buNone/>
              <a:defRPr sz="2000" b="1"/>
            </a:lvl2pPr>
            <a:lvl3pPr marL="911718" indent="0">
              <a:buNone/>
              <a:defRPr sz="1900" b="1"/>
            </a:lvl3pPr>
            <a:lvl4pPr marL="1367579" indent="0">
              <a:buNone/>
              <a:defRPr sz="1600" b="1"/>
            </a:lvl4pPr>
            <a:lvl5pPr marL="1823437" indent="0">
              <a:buNone/>
              <a:defRPr sz="1600" b="1"/>
            </a:lvl5pPr>
            <a:lvl6pPr marL="2279301" indent="0">
              <a:buNone/>
              <a:defRPr sz="1600" b="1"/>
            </a:lvl6pPr>
            <a:lvl7pPr marL="2735159" indent="0">
              <a:buNone/>
              <a:defRPr sz="1600" b="1"/>
            </a:lvl7pPr>
            <a:lvl8pPr marL="3191018" indent="0">
              <a:buNone/>
              <a:defRPr sz="1600" b="1"/>
            </a:lvl8pPr>
            <a:lvl9pPr marL="36468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5" y="2174875"/>
            <a:ext cx="4041776" cy="3951288"/>
          </a:xfrm>
          <a:prstGeom prst="rect">
            <a:avLst/>
          </a:prstGeom>
        </p:spPr>
        <p:txBody>
          <a:bodyPr vert="horz" lIns="91174" tIns="45588" rIns="91174" bIns="4558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174" tIns="45588" rIns="91174" bIns="4558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 advClick="0" advTm="7000"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80"/>
            <a:ext cx="3008313" cy="1162051"/>
          </a:xfrm>
          <a:prstGeom prst="rect">
            <a:avLst/>
          </a:prstGeom>
        </p:spPr>
        <p:txBody>
          <a:bodyPr vert="horz" lIns="91174" tIns="45588" rIns="91174" bIns="4558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82" y="273051"/>
            <a:ext cx="5111749" cy="5853113"/>
          </a:xfrm>
          <a:prstGeom prst="rect">
            <a:avLst/>
          </a:prstGeom>
        </p:spPr>
        <p:txBody>
          <a:bodyPr vert="horz" lIns="91174" tIns="45588" rIns="91174" bIns="4558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32"/>
            <a:ext cx="3008313" cy="4691063"/>
          </a:xfrm>
          <a:prstGeom prst="rect">
            <a:avLst/>
          </a:prstGeom>
        </p:spPr>
        <p:txBody>
          <a:bodyPr vert="horz" lIns="91174" tIns="45588" rIns="91174" bIns="45588"/>
          <a:lstStyle>
            <a:lvl1pPr marL="0" indent="0">
              <a:buNone/>
              <a:defRPr sz="1500"/>
            </a:lvl1pPr>
            <a:lvl2pPr marL="455866" indent="0">
              <a:buNone/>
              <a:defRPr sz="1200"/>
            </a:lvl2pPr>
            <a:lvl3pPr marL="911718" indent="0">
              <a:buNone/>
              <a:defRPr sz="1100"/>
            </a:lvl3pPr>
            <a:lvl4pPr marL="1367579" indent="0">
              <a:buNone/>
              <a:defRPr sz="900"/>
            </a:lvl4pPr>
            <a:lvl5pPr marL="1823437" indent="0">
              <a:buNone/>
              <a:defRPr sz="900"/>
            </a:lvl5pPr>
            <a:lvl6pPr marL="2279301" indent="0">
              <a:buNone/>
              <a:defRPr sz="900"/>
            </a:lvl6pPr>
            <a:lvl7pPr marL="2735159" indent="0">
              <a:buNone/>
              <a:defRPr sz="900"/>
            </a:lvl7pPr>
            <a:lvl8pPr marL="3191018" indent="0">
              <a:buNone/>
              <a:defRPr sz="900"/>
            </a:lvl8pPr>
            <a:lvl9pPr marL="36468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3"/>
            <a:ext cx="5486400" cy="566738"/>
          </a:xfrm>
          <a:prstGeom prst="rect">
            <a:avLst/>
          </a:prstGeom>
        </p:spPr>
        <p:txBody>
          <a:bodyPr vert="horz" lIns="91174" tIns="45588" rIns="91174" bIns="45588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  <a:prstGeom prst="rect">
            <a:avLst/>
          </a:prstGeom>
        </p:spPr>
        <p:txBody>
          <a:bodyPr vert="horz" lIns="91174" tIns="45588" rIns="91174" bIns="45588"/>
          <a:lstStyle>
            <a:lvl1pPr marL="0" indent="0">
              <a:buNone/>
              <a:defRPr sz="3200"/>
            </a:lvl1pPr>
            <a:lvl2pPr marL="455866" indent="0">
              <a:buNone/>
              <a:defRPr sz="2800"/>
            </a:lvl2pPr>
            <a:lvl3pPr marL="911718" indent="0">
              <a:buNone/>
              <a:defRPr sz="2400"/>
            </a:lvl3pPr>
            <a:lvl4pPr marL="1367579" indent="0">
              <a:buNone/>
              <a:defRPr sz="2000"/>
            </a:lvl4pPr>
            <a:lvl5pPr marL="1823437" indent="0">
              <a:buNone/>
              <a:defRPr sz="2000"/>
            </a:lvl5pPr>
            <a:lvl6pPr marL="2279301" indent="0">
              <a:buNone/>
              <a:defRPr sz="2000"/>
            </a:lvl6pPr>
            <a:lvl7pPr marL="2735159" indent="0">
              <a:buNone/>
              <a:defRPr sz="2000"/>
            </a:lvl7pPr>
            <a:lvl8pPr marL="3191018" indent="0">
              <a:buNone/>
              <a:defRPr sz="2000"/>
            </a:lvl8pPr>
            <a:lvl9pPr marL="3646877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69"/>
            <a:ext cx="5486400" cy="804861"/>
          </a:xfrm>
          <a:prstGeom prst="rect">
            <a:avLst/>
          </a:prstGeom>
        </p:spPr>
        <p:txBody>
          <a:bodyPr vert="horz" lIns="91174" tIns="45588" rIns="91174" bIns="45588"/>
          <a:lstStyle>
            <a:lvl1pPr marL="0" indent="0">
              <a:buNone/>
              <a:defRPr sz="1500"/>
            </a:lvl1pPr>
            <a:lvl2pPr marL="455866" indent="0">
              <a:buNone/>
              <a:defRPr sz="1200"/>
            </a:lvl2pPr>
            <a:lvl3pPr marL="911718" indent="0">
              <a:buNone/>
              <a:defRPr sz="1100"/>
            </a:lvl3pPr>
            <a:lvl4pPr marL="1367579" indent="0">
              <a:buNone/>
              <a:defRPr sz="900"/>
            </a:lvl4pPr>
            <a:lvl5pPr marL="1823437" indent="0">
              <a:buNone/>
              <a:defRPr sz="900"/>
            </a:lvl5pPr>
            <a:lvl6pPr marL="2279301" indent="0">
              <a:buNone/>
              <a:defRPr sz="900"/>
            </a:lvl6pPr>
            <a:lvl7pPr marL="2735159" indent="0">
              <a:buNone/>
              <a:defRPr sz="900"/>
            </a:lvl7pPr>
            <a:lvl8pPr marL="3191018" indent="0">
              <a:buNone/>
              <a:defRPr sz="900"/>
            </a:lvl8pPr>
            <a:lvl9pPr marL="36468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7000"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27" r:id="rId12"/>
  </p:sldLayoutIdLst>
  <p:transition xmlns:p14="http://schemas.microsoft.com/office/powerpoint/2010/main" spd="slow" advClick="0" advTm="7000">
    <p:fad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45 Light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45 Light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45 Light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45 Light" pitchFamily="-112" charset="0"/>
          <a:ea typeface="ＭＳ Ｐゴシック" pitchFamily="-112" charset="-128"/>
          <a:cs typeface="ＭＳ Ｐゴシック" pitchFamily="-112" charset="-128"/>
        </a:defRPr>
      </a:lvl5pPr>
      <a:lvl6pPr marL="4558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45 Light" pitchFamily="-112" charset="0"/>
        </a:defRPr>
      </a:lvl6pPr>
      <a:lvl7pPr marL="9117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45 Light" pitchFamily="-112" charset="0"/>
        </a:defRPr>
      </a:lvl7pPr>
      <a:lvl8pPr marL="136757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45 Light" pitchFamily="-112" charset="0"/>
        </a:defRPr>
      </a:lvl8pPr>
      <a:lvl9pPr marL="182343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45 Light" pitchFamily="-112" charset="0"/>
        </a:defRPr>
      </a:lvl9pPr>
    </p:titleStyle>
    <p:bodyStyle>
      <a:lvl1pPr marL="330068" indent="-330068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29959" indent="-272941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29848" indent="-215814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2" charset="-128"/>
        </a:defRPr>
      </a:lvl3pPr>
      <a:lvl4pPr marL="1584750" indent="-21581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43882" indent="-21581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07227" indent="-22792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63086" indent="-22792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18949" indent="-22792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74805" indent="-22792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58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6" algn="l" defTabSz="4558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8" algn="l" defTabSz="4558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79" algn="l" defTabSz="4558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37" algn="l" defTabSz="4558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01" algn="l" defTabSz="4558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59" algn="l" defTabSz="4558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18" algn="l" defTabSz="4558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77" algn="l" defTabSz="4558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CA7252-6283-0043-95DE-9CBA704BC55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/>
          <a:ea typeface="+mn-ea"/>
          <a:cs typeface="Calibri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circl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0" y="233886"/>
            <a:ext cx="7921327" cy="62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550" y="965098"/>
            <a:ext cx="8426451" cy="243968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77926"/>
            <a:ext cx="635000" cy="231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77926"/>
            <a:ext cx="635000" cy="2311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1691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469600"/>
            <a:ext cx="5271921" cy="3060936"/>
          </a:xfrm>
        </p:spPr>
        <p:txBody>
          <a:bodyPr/>
          <a:lstStyle/>
          <a:p>
            <a:r>
              <a:rPr lang="en-US" dirty="0"/>
              <a:t>In search of effective, scalable, support for classroom formative assessment, </a:t>
            </a: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What’s in the box?”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56564"/>
            <a:ext cx="6400800" cy="814558"/>
          </a:xfrm>
        </p:spPr>
        <p:txBody>
          <a:bodyPr/>
          <a:lstStyle/>
          <a:p>
            <a:r>
              <a:rPr lang="en-US" dirty="0" smtClean="0"/>
              <a:t>Dylan Wiliam (@dylanwiliam)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0666" y="6293555"/>
            <a:ext cx="441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68FCD"/>
                </a:solidFill>
                <a:latin typeface="Calibri"/>
                <a:cs typeface="Calibri"/>
              </a:rPr>
              <a:t>www.dylanwiliam.org</a:t>
            </a:r>
            <a:endParaRPr lang="en-US" dirty="0">
              <a:solidFill>
                <a:srgbClr val="168FC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2961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Educational Endowment Foundation toolkit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772577"/>
              </p:ext>
            </p:extLst>
          </p:nvPr>
        </p:nvGraphicFramePr>
        <p:xfrm>
          <a:off x="717550" y="1333500"/>
          <a:ext cx="796925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135"/>
                <a:gridCol w="1372749"/>
                <a:gridCol w="1387354"/>
                <a:gridCol w="16210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 marL="90753" marR="90753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 marL="90753" marR="90753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 marL="90753" marR="90753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 marL="90753" marR="90753"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Teaching</a:t>
                      </a:r>
                      <a:r>
                        <a:rPr lang="en-US" baseline="0" dirty="0" smtClean="0"/>
                        <a:t> assistants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0753" marR="907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pay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0753" marR="907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Aspiration interventions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0753" marR="907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Block scheduling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0753" marR="907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 uniform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0753" marR="907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environment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</a:t>
                      </a:r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0753" marR="9075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Ability grouping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 marL="90753" marR="90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90753" marR="90753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7550" y="6421784"/>
            <a:ext cx="4878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Education Endowment Foundation (2014)</a:t>
            </a:r>
            <a:endParaRPr lang="en-US" sz="1800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311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11839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159948" y="2227350"/>
            <a:ext cx="2167471" cy="4413562"/>
          </a:xfrm>
          <a:prstGeom prst="roundRect">
            <a:avLst/>
          </a:prstGeom>
          <a:solidFill>
            <a:srgbClr val="DD9E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Clarifying, sharing, and understanding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learning intentions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050" y="2227349"/>
            <a:ext cx="2663867" cy="1572681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Eliciting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evidence of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40033" y="2227350"/>
            <a:ext cx="2606040" cy="1600200"/>
          </a:xfrm>
          <a:prstGeom prst="roundRect">
            <a:avLst/>
          </a:prstGeom>
          <a:solidFill>
            <a:srgbClr val="AC21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Providing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feedback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 that moves learners forward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4050" y="3955119"/>
            <a:ext cx="5462023" cy="12918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resources for one another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84050" y="5412765"/>
            <a:ext cx="5465654" cy="1228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owners of their own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58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evidence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524279"/>
              </p:ext>
            </p:extLst>
          </p:nvPr>
        </p:nvGraphicFramePr>
        <p:xfrm>
          <a:off x="717550" y="1384300"/>
          <a:ext cx="7969252" cy="372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550"/>
                <a:gridCol w="1528234"/>
                <a:gridCol w="1528234"/>
                <a:gridCol w="1528234"/>
              </a:tblGrid>
              <a:tr h="4699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Domain-</a:t>
                      </a:r>
                      <a:endParaRPr lang="en-US" sz="2400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specific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general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1D1"/>
                    </a:solidFill>
                  </a:tcPr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 smtClean="0"/>
                        <a:t>Kingston and Nash (2011, 2015)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 smtClean="0"/>
                        <a:t>Wiliam et al. (2004)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 smtClean="0"/>
                        <a:t>Andrade</a:t>
                      </a:r>
                      <a:r>
                        <a:rPr lang="en-US" baseline="0" dirty="0" smtClean="0"/>
                        <a:t> et al. (2019)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Burkhardt</a:t>
                      </a:r>
                      <a:r>
                        <a:rPr lang="en-US" dirty="0" smtClean="0"/>
                        <a:t> and </a:t>
                      </a:r>
                      <a:r>
                        <a:rPr lang="en-US" dirty="0" err="1" smtClean="0"/>
                        <a:t>Schoenfeld</a:t>
                      </a:r>
                      <a:r>
                        <a:rPr lang="en-US" dirty="0" smtClean="0"/>
                        <a:t> (2019)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951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Designing for scale</a:t>
            </a:r>
            <a:endParaRPr lang="en-US"/>
          </a:p>
        </p:txBody>
      </p:sp>
      <p:sp>
        <p:nvSpPr>
          <p:cNvPr id="5847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“In-principle” scalability</a:t>
            </a:r>
          </a:p>
          <a:p>
            <a:pPr lvl="1"/>
            <a:r>
              <a:rPr lang="en-US" dirty="0" smtClean="0"/>
              <a:t>A single model for a whole school</a:t>
            </a:r>
          </a:p>
          <a:p>
            <a:pPr lvl="1"/>
            <a:r>
              <a:rPr lang="en-US" dirty="0" smtClean="0"/>
              <a:t>Formative assessment as </a:t>
            </a:r>
            <a:r>
              <a:rPr lang="en-US" i="1" dirty="0" smtClean="0"/>
              <a:t>both</a:t>
            </a:r>
            <a:r>
              <a:rPr lang="en-US" dirty="0" smtClean="0"/>
              <a:t> generic </a:t>
            </a:r>
            <a:r>
              <a:rPr lang="en-US" i="1" dirty="0" smtClean="0"/>
              <a:t>and</a:t>
            </a:r>
            <a:r>
              <a:rPr lang="en-US" dirty="0" smtClean="0"/>
              <a:t> domain-specific</a:t>
            </a:r>
          </a:p>
          <a:p>
            <a:r>
              <a:rPr lang="en-US" dirty="0" smtClean="0"/>
              <a:t>Understanding what it means to scale (Coburn, 2003)</a:t>
            </a:r>
          </a:p>
          <a:p>
            <a:pPr lvl="1"/>
            <a:r>
              <a:rPr lang="en-US" dirty="0" smtClean="0"/>
              <a:t>Depth</a:t>
            </a:r>
          </a:p>
          <a:p>
            <a:pPr lvl="1"/>
            <a:r>
              <a:rPr lang="en-US" dirty="0" smtClean="0"/>
              <a:t>Sustainability</a:t>
            </a:r>
          </a:p>
          <a:p>
            <a:pPr lvl="1"/>
            <a:r>
              <a:rPr lang="en-US" dirty="0" smtClean="0"/>
              <a:t>Spread</a:t>
            </a:r>
          </a:p>
          <a:p>
            <a:pPr lvl="1"/>
            <a:r>
              <a:rPr lang="en-US" dirty="0" smtClean="0"/>
              <a:t>Shift in reform ownership</a:t>
            </a:r>
          </a:p>
          <a:p>
            <a:r>
              <a:rPr lang="en-US" dirty="0" smtClean="0"/>
              <a:t>Consideration of the diversity of contexts of application</a:t>
            </a:r>
          </a:p>
          <a:p>
            <a:r>
              <a:rPr lang="en-US" dirty="0" smtClean="0"/>
              <a:t>Clarity about components, and the theory of action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248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We built a product...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 descr="Revised pack cove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-1"/>
          <a:stretch/>
        </p:blipFill>
        <p:spPr>
          <a:xfrm>
            <a:off x="717550" y="1384300"/>
            <a:ext cx="4368801" cy="4840890"/>
          </a:xfrm>
          <a:prstGeom prst="rect">
            <a:avLst/>
          </a:prstGeom>
        </p:spPr>
      </p:pic>
      <p:pic>
        <p:nvPicPr>
          <p:cNvPr id="6" name="Picture 2" descr="http://cdn3.volusion.com/djwpx.sqsys/v/vspfiles/photos/DLK130001-1.jpg?1407325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392600"/>
            <a:ext cx="3186343" cy="283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559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Embedding Formative Assessment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17550" y="1384300"/>
            <a:ext cx="8261350" cy="4840890"/>
          </a:xfrm>
        </p:spPr>
        <p:txBody>
          <a:bodyPr/>
          <a:lstStyle/>
          <a:p>
            <a:r>
              <a:rPr lang="en-US" dirty="0" smtClean="0"/>
              <a:t>Whole-school </a:t>
            </a:r>
            <a:r>
              <a:rPr lang="en-US" dirty="0" smtClean="0"/>
              <a:t>“turnkey” 2</a:t>
            </a:r>
            <a:r>
              <a:rPr lang="en-US" dirty="0" smtClean="0"/>
              <a:t>-year PD program</a:t>
            </a:r>
          </a:p>
          <a:p>
            <a:r>
              <a:rPr lang="en-US" dirty="0" smtClean="0"/>
              <a:t>Focus on five strategies of formative assessment</a:t>
            </a:r>
          </a:p>
          <a:p>
            <a:r>
              <a:rPr lang="en-US" dirty="0" smtClean="0"/>
              <a:t>Detailed </a:t>
            </a:r>
            <a:r>
              <a:rPr lang="en-US" dirty="0" smtClean="0"/>
              <a:t>resource packs for groups of 8 - 14 teachers</a:t>
            </a:r>
          </a:p>
          <a:p>
            <a:pPr lvl="1"/>
            <a:r>
              <a:rPr lang="en-US" dirty="0" smtClean="0"/>
              <a:t>18 monthly 75-minute meetings</a:t>
            </a:r>
          </a:p>
          <a:p>
            <a:pPr lvl="1"/>
            <a:r>
              <a:rPr lang="en-US" dirty="0" smtClean="0"/>
              <a:t>Peer observations between </a:t>
            </a:r>
            <a:r>
              <a:rPr lang="en-US" dirty="0" smtClean="0"/>
              <a:t>meetings</a:t>
            </a:r>
          </a:p>
          <a:p>
            <a:r>
              <a:rPr lang="en-US" dirty="0" smtClean="0"/>
              <a:t>Cost</a:t>
            </a:r>
          </a:p>
          <a:p>
            <a:pPr lvl="1">
              <a:tabLst>
                <a:tab pos="4124325" algn="l"/>
              </a:tabLst>
            </a:pPr>
            <a:r>
              <a:rPr lang="en-US" dirty="0" smtClean="0"/>
              <a:t>Additional expenditure:	$2 per student per year</a:t>
            </a:r>
          </a:p>
          <a:p>
            <a:pPr lvl="1">
              <a:tabLst>
                <a:tab pos="4124325" algn="l"/>
              </a:tabLst>
            </a:pPr>
            <a:r>
              <a:rPr lang="en-US" dirty="0" smtClean="0"/>
              <a:t>Teacher commitment: 	1% of contracted time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72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“signature pedagogy” for teacher learning</a:t>
            </a:r>
            <a:endParaRPr lang="en-US" dirty="0"/>
          </a:p>
        </p:txBody>
      </p:sp>
      <p:sp>
        <p:nvSpPr>
          <p:cNvPr id="14848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 monthly teacher learning community meeting follows the same structure:</a:t>
            </a:r>
          </a:p>
          <a:p>
            <a:pPr lvl="1"/>
            <a:r>
              <a:rPr lang="en-US" dirty="0" smtClean="0"/>
              <a:t>Activity 1: Introduction (5 minutes)</a:t>
            </a:r>
          </a:p>
          <a:p>
            <a:pPr lvl="1"/>
            <a:r>
              <a:rPr lang="en-US" dirty="0" smtClean="0"/>
              <a:t>Activity 2: Starter activity (5 minutes)</a:t>
            </a:r>
          </a:p>
          <a:p>
            <a:pPr lvl="1"/>
            <a:r>
              <a:rPr lang="en-US" dirty="0" smtClean="0"/>
              <a:t>Activity 3: Feedback (25–50 minutes)</a:t>
            </a:r>
          </a:p>
          <a:p>
            <a:pPr lvl="1"/>
            <a:r>
              <a:rPr lang="en-US" dirty="0" smtClean="0"/>
              <a:t>Activity 4: New learning about formative assessment       (20–40 minutes)</a:t>
            </a:r>
          </a:p>
          <a:p>
            <a:pPr lvl="1"/>
            <a:r>
              <a:rPr lang="en-US" dirty="0" smtClean="0"/>
              <a:t>Activity 5: Personal action planning (15 minutes)</a:t>
            </a:r>
          </a:p>
          <a:p>
            <a:pPr lvl="1"/>
            <a:r>
              <a:rPr lang="en-US" dirty="0" smtClean="0"/>
              <a:t>Activity 6: Review of learning (5 minutes)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121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School-based, non-expert, TLC leaders</a:t>
            </a:r>
            <a:endParaRPr lang="en-US" dirty="0"/>
          </a:p>
        </p:txBody>
      </p:sp>
      <p:sp>
        <p:nvSpPr>
          <p:cNvPr id="150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job of the TLC leader(s):</a:t>
            </a:r>
          </a:p>
          <a:p>
            <a:pPr lvl="1"/>
            <a:r>
              <a:rPr lang="en-US" dirty="0" smtClean="0"/>
              <a:t>To ensure that all necessary resources (including refreshments!) are available at meetings</a:t>
            </a:r>
          </a:p>
          <a:p>
            <a:pPr lvl="1"/>
            <a:r>
              <a:rPr lang="en-US" dirty="0" smtClean="0"/>
              <a:t>To ensure that the agenda is followed</a:t>
            </a:r>
          </a:p>
          <a:p>
            <a:pPr lvl="1"/>
            <a:r>
              <a:rPr lang="en-US" dirty="0" smtClean="0"/>
              <a:t>To maintain a collegial and supportive environment</a:t>
            </a:r>
          </a:p>
          <a:p>
            <a:r>
              <a:rPr lang="en-US" dirty="0" smtClean="0"/>
              <a:t>But most important of all:</a:t>
            </a:r>
          </a:p>
          <a:p>
            <a:pPr lvl="1"/>
            <a:r>
              <a:rPr lang="en-US" dirty="0" smtClean="0"/>
              <a:t>It is not to be the formative assessment “expert.”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0174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observation</a:t>
            </a:r>
            <a:endParaRPr lang="en-US" dirty="0"/>
          </a:p>
        </p:txBody>
      </p:sp>
      <p:sp>
        <p:nvSpPr>
          <p:cNvPr id="152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to the agenda of the observed, not the observer:</a:t>
            </a:r>
          </a:p>
          <a:p>
            <a:pPr lvl="1"/>
            <a:r>
              <a:rPr lang="en-US" dirty="0" smtClean="0"/>
              <a:t>Observed teacher specifies focus of observation:</a:t>
            </a:r>
          </a:p>
          <a:p>
            <a:pPr lvl="2"/>
            <a:r>
              <a:rPr lang="en-US" dirty="0" smtClean="0"/>
              <a:t>E.g., teacher wants to increase wait time.</a:t>
            </a:r>
          </a:p>
          <a:p>
            <a:pPr lvl="1"/>
            <a:r>
              <a:rPr lang="en-US" dirty="0" smtClean="0"/>
              <a:t>Observed teacher specifies what counts as evidence:</a:t>
            </a:r>
          </a:p>
          <a:p>
            <a:pPr lvl="2"/>
            <a:r>
              <a:rPr lang="en-US" dirty="0" smtClean="0"/>
              <a:t>Provides observer with a stopwatch to log wait times.</a:t>
            </a:r>
          </a:p>
          <a:p>
            <a:pPr lvl="1"/>
            <a:r>
              <a:rPr lang="en-US" dirty="0" smtClean="0"/>
              <a:t>Observed teacher owns any notes made during the observation.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6803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England</a:t>
            </a:r>
          </a:p>
          <a:p>
            <a:pPr lvl="1"/>
            <a:r>
              <a:rPr lang="en-US" dirty="0" smtClean="0"/>
              <a:t>acquired by ~40% of all secondary schools</a:t>
            </a:r>
          </a:p>
          <a:p>
            <a:r>
              <a:rPr lang="en-US" dirty="0" smtClean="0"/>
              <a:t>Scotland</a:t>
            </a:r>
          </a:p>
          <a:p>
            <a:pPr lvl="1"/>
            <a:r>
              <a:rPr lang="en-US" dirty="0" smtClean="0"/>
              <a:t>in use in all but one of Scotland’s 32 school districts</a:t>
            </a:r>
          </a:p>
          <a:p>
            <a:r>
              <a:rPr lang="en-US" dirty="0" smtClean="0"/>
              <a:t>Singapore</a:t>
            </a:r>
          </a:p>
          <a:p>
            <a:pPr lvl="1"/>
            <a:r>
              <a:rPr lang="en-US" dirty="0" smtClean="0"/>
              <a:t>used in 75% of all elementary schools</a:t>
            </a:r>
          </a:p>
          <a:p>
            <a:r>
              <a:rPr lang="en-US" dirty="0" smtClean="0"/>
              <a:t>Australia</a:t>
            </a:r>
          </a:p>
          <a:p>
            <a:pPr lvl="1"/>
            <a:r>
              <a:rPr lang="en-US" dirty="0" smtClean="0"/>
              <a:t>Adopted as a state-wide model in South Australia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386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(suspiciously neat) retrospective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dirty="0" smtClean="0"/>
              <a:t>Five phases</a:t>
            </a:r>
          </a:p>
          <a:p>
            <a:pPr marL="520700" lvl="1" indent="-406400">
              <a:buSzPct val="100000"/>
              <a:buFont typeface="+mj-lt"/>
              <a:buAutoNum type="arabicPeriod"/>
            </a:pPr>
            <a:r>
              <a:rPr lang="en-US" dirty="0" smtClean="0"/>
              <a:t>1992</a:t>
            </a:r>
            <a:r>
              <a:rPr lang="en-US" dirty="0"/>
              <a:t>-</a:t>
            </a:r>
            <a:r>
              <a:rPr lang="en-US" dirty="0" smtClean="0"/>
              <a:t>1997: </a:t>
            </a:r>
            <a:r>
              <a:rPr lang="en-US" dirty="0"/>
              <a:t>Reviewing the </a:t>
            </a:r>
            <a:r>
              <a:rPr lang="en-US" dirty="0" smtClean="0"/>
              <a:t>evidence</a:t>
            </a:r>
            <a:endParaRPr lang="en-US" dirty="0"/>
          </a:p>
          <a:p>
            <a:pPr marL="520700" lvl="1" indent="-406400">
              <a:buSzPct val="100000"/>
              <a:buFont typeface="+mj-lt"/>
              <a:buAutoNum type="arabicPeriod"/>
            </a:pPr>
            <a:r>
              <a:rPr lang="en-US" dirty="0" smtClean="0"/>
              <a:t>1998</a:t>
            </a:r>
            <a:r>
              <a:rPr lang="en-US" dirty="0"/>
              <a:t>-</a:t>
            </a:r>
            <a:r>
              <a:rPr lang="en-US" dirty="0" smtClean="0"/>
              <a:t>2003: </a:t>
            </a:r>
            <a:r>
              <a:rPr lang="en-US" dirty="0"/>
              <a:t>Working with teachers on implementation</a:t>
            </a:r>
          </a:p>
          <a:p>
            <a:pPr marL="520700" lvl="1" indent="-406400">
              <a:buSzPct val="100000"/>
              <a:buFont typeface="+mj-lt"/>
              <a:buAutoNum type="arabicPeriod"/>
            </a:pPr>
            <a:r>
              <a:rPr lang="en-US" dirty="0" smtClean="0"/>
              <a:t>2004</a:t>
            </a:r>
            <a:r>
              <a:rPr lang="en-US" dirty="0"/>
              <a:t>-</a:t>
            </a:r>
            <a:r>
              <a:rPr lang="en-US" dirty="0" smtClean="0"/>
              <a:t>2009: </a:t>
            </a:r>
            <a:r>
              <a:rPr lang="en-US" dirty="0"/>
              <a:t>Work on </a:t>
            </a:r>
            <a:r>
              <a:rPr lang="en-US" dirty="0" smtClean="0"/>
              <a:t>scalability</a:t>
            </a:r>
            <a:endParaRPr lang="en-US" dirty="0"/>
          </a:p>
          <a:p>
            <a:pPr marL="520700" lvl="1" indent="-406400">
              <a:buSzPct val="100000"/>
              <a:buFont typeface="+mj-lt"/>
              <a:buAutoNum type="arabicPeriod"/>
            </a:pPr>
            <a:r>
              <a:rPr lang="en-US" dirty="0" smtClean="0"/>
              <a:t>2010</a:t>
            </a:r>
            <a:r>
              <a:rPr lang="en-US" dirty="0"/>
              <a:t>-</a:t>
            </a:r>
            <a:r>
              <a:rPr lang="en-US" dirty="0" smtClean="0"/>
              <a:t>2015: </a:t>
            </a:r>
            <a:r>
              <a:rPr lang="en-US" dirty="0"/>
              <a:t>Working with </a:t>
            </a:r>
            <a:r>
              <a:rPr lang="en-US" dirty="0" smtClean="0"/>
              <a:t>leaders</a:t>
            </a:r>
            <a:endParaRPr lang="en-US" dirty="0"/>
          </a:p>
          <a:p>
            <a:pPr marL="520700" lvl="1" indent="-406400">
              <a:buSzPct val="100000"/>
              <a:buFont typeface="+mj-lt"/>
              <a:buAutoNum type="arabicPeriod"/>
            </a:pPr>
            <a:r>
              <a:rPr lang="en-US" dirty="0" smtClean="0"/>
              <a:t>2016</a:t>
            </a:r>
            <a:r>
              <a:rPr lang="en-US" dirty="0"/>
              <a:t>-</a:t>
            </a:r>
            <a:r>
              <a:rPr lang="en-US" dirty="0" smtClean="0"/>
              <a:t>2021: </a:t>
            </a:r>
            <a:r>
              <a:rPr lang="en-US" dirty="0"/>
              <a:t>Creating </a:t>
            </a:r>
            <a:r>
              <a:rPr lang="en-US" dirty="0" smtClean="0"/>
              <a:t>conditions </a:t>
            </a:r>
            <a:r>
              <a:rPr lang="en-US" dirty="0"/>
              <a:t>for system transformation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425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17550" y="1384300"/>
            <a:ext cx="8197850" cy="4840890"/>
          </a:xfrm>
        </p:spPr>
        <p:txBody>
          <a:bodyPr/>
          <a:lstStyle/>
          <a:p>
            <a:r>
              <a:rPr lang="en-US" dirty="0" smtClean="0"/>
              <a:t>“Intention to treat” </a:t>
            </a:r>
            <a:r>
              <a:rPr lang="en-US" dirty="0" smtClean="0"/>
              <a:t>pre-registered design</a:t>
            </a:r>
            <a:endParaRPr lang="en-US" dirty="0" smtClean="0"/>
          </a:p>
          <a:p>
            <a:r>
              <a:rPr lang="en-US" dirty="0" smtClean="0"/>
              <a:t>Participants</a:t>
            </a:r>
          </a:p>
          <a:p>
            <a:pPr lvl="1"/>
            <a:r>
              <a:rPr lang="en-US" dirty="0" smtClean="0"/>
              <a:t>Power: 80% chance to detect </a:t>
            </a:r>
            <a:r>
              <a:rPr lang="en-US" dirty="0" smtClean="0"/>
              <a:t>an effect size of </a:t>
            </a:r>
            <a:r>
              <a:rPr lang="en-US" dirty="0" smtClean="0"/>
              <a:t>0.2</a:t>
            </a:r>
            <a:endParaRPr lang="en-US" dirty="0" smtClean="0"/>
          </a:p>
          <a:p>
            <a:pPr lvl="1"/>
            <a:r>
              <a:rPr lang="en-US" dirty="0" smtClean="0"/>
              <a:t>140 schools recruited (70 treatment, 70 control)</a:t>
            </a:r>
          </a:p>
          <a:p>
            <a:pPr lvl="1"/>
            <a:r>
              <a:rPr lang="en-US" dirty="0" smtClean="0"/>
              <a:t>Excluding those with previous involvement in similar work</a:t>
            </a:r>
          </a:p>
          <a:p>
            <a:pPr lvl="2"/>
            <a:r>
              <a:rPr lang="en-US" dirty="0" smtClean="0"/>
              <a:t>58 treatment, 66 control</a:t>
            </a:r>
          </a:p>
          <a:p>
            <a:pPr lvl="2"/>
            <a:r>
              <a:rPr lang="en-US" dirty="0" smtClean="0"/>
              <a:t>22,709 students in year 10 in Sep 2015</a:t>
            </a:r>
          </a:p>
          <a:p>
            <a:r>
              <a:rPr lang="en-US" dirty="0" smtClean="0"/>
              <a:t>Outcome measure</a:t>
            </a:r>
          </a:p>
          <a:p>
            <a:pPr lvl="1"/>
            <a:r>
              <a:rPr lang="en-US" dirty="0" smtClean="0"/>
              <a:t>“Attainment 8”</a:t>
            </a:r>
          </a:p>
          <a:p>
            <a:pPr lvl="2"/>
            <a:r>
              <a:rPr lang="en-US" dirty="0" smtClean="0"/>
              <a:t>Average score on exams in 8 subjects taken in May 2017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38C2-C284-AD4D-8FB8-9663937FCA09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8075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literature (Macbeth)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177800">
              <a:lnSpc>
                <a:spcPct val="110000"/>
              </a:lnSpc>
              <a:buNone/>
            </a:pPr>
            <a:r>
              <a:rPr lang="en-US" dirty="0" smtClean="0"/>
              <a:t>Read </a:t>
            </a:r>
            <a:r>
              <a:rPr lang="en-US" dirty="0"/>
              <a:t>the following extract from Act 1 Scene 5 of Macbeth and then answer the question that follows. </a:t>
            </a:r>
          </a:p>
          <a:p>
            <a:pPr marL="0" indent="177800">
              <a:lnSpc>
                <a:spcPct val="110000"/>
              </a:lnSpc>
              <a:buNone/>
            </a:pPr>
            <a:r>
              <a:rPr lang="en-US" dirty="0"/>
              <a:t>At this point in the play Lady Macbeth is speaking. She has just received the news that King Duncan will be spending the night at her castle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7" descr="Screen Shot 2018-10-04 at 2.41.07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52" b="-5452"/>
          <a:stretch/>
        </p:blipFill>
        <p:spPr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06250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(45 minutes)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7550" y="1384300"/>
            <a:ext cx="8426450" cy="484089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Starting with this speech, explain how far you think Shakespeare presents Lady Macbeth as a powerful woman.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Write about: </a:t>
            </a:r>
          </a:p>
          <a:p>
            <a:pPr marL="261938" lvl="1" indent="0">
              <a:buNone/>
            </a:pPr>
            <a:r>
              <a:rPr lang="en-US" dirty="0" smtClean="0"/>
              <a:t>how Shakespeare presents Lady Macbeth in this speech </a:t>
            </a:r>
          </a:p>
          <a:p>
            <a:pPr marL="261938" lvl="1" indent="0">
              <a:buNone/>
            </a:pPr>
            <a:r>
              <a:rPr lang="en-US" dirty="0" smtClean="0"/>
              <a:t>how Shakespeare presents Lady Macbeth in the play as a whole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8649" y="6361629"/>
            <a:ext cx="573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8FCD"/>
                </a:solidFill>
              </a:rPr>
              <a:t>Assessment and Qualifications Alliance (2014)</a:t>
            </a:r>
            <a:endParaRPr lang="en-US" sz="1800" dirty="0">
              <a:solidFill>
                <a:srgbClr val="168F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63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Content Placeholder 3" descr="Screen Shot 2018-10-04 at 2.51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57" b="-8757"/>
          <a:stretch>
            <a:fillRect/>
          </a:stretch>
        </p:blipFill>
        <p:spPr>
          <a:xfrm>
            <a:off x="717550" y="1409700"/>
            <a:ext cx="7969250" cy="4840890"/>
          </a:xfr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8650" y="6387029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691D1"/>
                </a:solidFill>
                <a:latin typeface="Calibri"/>
                <a:cs typeface="Calibri"/>
              </a:rPr>
              <a:t>Pearson (2015)</a:t>
            </a:r>
            <a:endParaRPr lang="en-US" sz="1800" dirty="0">
              <a:solidFill>
                <a:srgbClr val="1691D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6156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annual growth for 15-16 year olds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238405"/>
              </p:ext>
            </p:extLst>
          </p:nvPr>
        </p:nvGraphicFramePr>
        <p:xfrm>
          <a:off x="717550" y="1442153"/>
          <a:ext cx="7969252" cy="248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39"/>
                <a:gridCol w="2243667"/>
                <a:gridCol w="1670933"/>
                <a:gridCol w="1992313"/>
              </a:tblGrid>
              <a:tr h="496147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>
                    <a:solidFill>
                      <a:srgbClr val="168F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>
                    <a:solidFill>
                      <a:srgbClr val="168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solidFill>
                      <a:srgbClr val="168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r>
                        <a:rPr lang="en-US" baseline="0" dirty="0" smtClean="0"/>
                        <a:t>rowth (SDs)</a:t>
                      </a:r>
                      <a:endParaRPr lang="en-US" dirty="0"/>
                    </a:p>
                  </a:txBody>
                  <a:tcPr>
                    <a:solidFill>
                      <a:srgbClr val="168FCD"/>
                    </a:solidFill>
                  </a:tcPr>
                </a:tc>
              </a:tr>
              <a:tr h="496147">
                <a:tc>
                  <a:txBody>
                    <a:bodyPr/>
                    <a:lstStyle/>
                    <a:p>
                      <a:r>
                        <a:rPr lang="en-US" dirty="0" smtClean="0"/>
                        <a:t>Bloom et al (2008)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standardized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04863" algn="dec"/>
                        </a:tabLst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</a:tr>
              <a:tr h="496147">
                <a:tc>
                  <a:txBody>
                    <a:bodyPr/>
                    <a:lstStyle/>
                    <a:p>
                      <a:r>
                        <a:rPr lang="en-US" dirty="0" smtClean="0"/>
                        <a:t>Rodriguez</a:t>
                      </a:r>
                      <a:r>
                        <a:rPr lang="en-US" baseline="0" dirty="0" smtClean="0"/>
                        <a:t> (2006)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dirty="0" smtClean="0"/>
                        <a:t>0.36</a:t>
                      </a:r>
                      <a:endParaRPr lang="en-US" dirty="0"/>
                    </a:p>
                  </a:txBody>
                  <a:tcPr/>
                </a:tc>
              </a:tr>
              <a:tr h="496147">
                <a:tc>
                  <a:txBody>
                    <a:bodyPr/>
                    <a:lstStyle/>
                    <a:p>
                      <a:r>
                        <a:rPr lang="en-US" dirty="0" smtClean="0"/>
                        <a:t>OECD (2016)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dirty="0" smtClean="0"/>
                        <a:t>0.30</a:t>
                      </a:r>
                      <a:endParaRPr lang="en-US" dirty="0"/>
                    </a:p>
                  </a:txBody>
                  <a:tcPr/>
                </a:tc>
              </a:tr>
              <a:tr h="496147">
                <a:tc>
                  <a:txBody>
                    <a:bodyPr/>
                    <a:lstStyle/>
                    <a:p>
                      <a:r>
                        <a:rPr lang="en-US" dirty="0" smtClean="0"/>
                        <a:t>NAEP (2018)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7549" y="4147435"/>
            <a:ext cx="792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Assumed annual growth: 0.3 standard deviations per year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8679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student achievement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27003"/>
            <a:ext cx="7547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Speckesser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Runge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Foliano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, </a:t>
            </a:r>
            <a:r>
              <a:rPr lang="en-US" sz="1800" dirty="0" err="1" smtClean="0">
                <a:solidFill>
                  <a:schemeClr val="accent1"/>
                </a:solidFill>
                <a:latin typeface="Calibri"/>
                <a:cs typeface="Calibri"/>
              </a:rPr>
              <a:t>Bursnall</a:t>
            </a:r>
            <a:r>
              <a:rPr lang="en-US" sz="1800" dirty="0" smtClean="0">
                <a:solidFill>
                  <a:schemeClr val="accent1"/>
                </a:solidFill>
                <a:latin typeface="Calibri"/>
                <a:cs typeface="Calibri"/>
              </a:rPr>
              <a:t>, Hudson-Sharpe, Rolfe, and Anders (2018)</a:t>
            </a:r>
            <a:endParaRPr lang="en-US" sz="18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57816834"/>
              </p:ext>
            </p:extLst>
          </p:nvPr>
        </p:nvGraphicFramePr>
        <p:xfrm>
          <a:off x="717550" y="1478547"/>
          <a:ext cx="815340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587"/>
                <a:gridCol w="2636813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One year’s learning for 15 year olds</a:t>
                      </a:r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kumimoji="0" lang="en-US" sz="2400" kern="1200" dirty="0" smtClean="0">
                          <a:effectLst/>
                        </a:rPr>
                        <a:t>0.3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kumimoji="0" lang="en-US" sz="2400" kern="1200" dirty="0" smtClean="0">
                        <a:effectLst/>
                      </a:endParaRPr>
                    </a:p>
                    <a:p>
                      <a:endParaRPr lang="en-US" sz="2400" b="0" dirty="0"/>
                    </a:p>
                  </a:txBody>
                  <a:tcPr marL="2743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Attrition of learning per year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 marL="2743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Expected progress for control group students in two years:</a:t>
                      </a:r>
                    </a:p>
                  </a:txBody>
                  <a:tcPr>
                    <a:solidFill>
                      <a:srgbClr val="D5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kumimoji="0" lang="en-US" sz="2400" kern="1200" dirty="0" smtClean="0">
                          <a:effectLst/>
                        </a:rPr>
                        <a:t>0.3*0.9 + 0.3*5/6</a:t>
                      </a:r>
                    </a:p>
                    <a:p>
                      <a:r>
                        <a:rPr kumimoji="0" lang="en-US" sz="2400" kern="1200" dirty="0" smtClean="0">
                          <a:effectLst/>
                        </a:rPr>
                        <a:t>= 0.52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lang="en-US" sz="2400" dirty="0"/>
                    </a:p>
                  </a:txBody>
                  <a:tcPr marL="274320">
                    <a:solidFill>
                      <a:srgbClr val="D5D1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Effect size on examinations (8 subjects) for those who had not previously participated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0.13</a:t>
                      </a:r>
                      <a:endParaRPr lang="en-US" sz="2400" dirty="0"/>
                    </a:p>
                  </a:txBody>
                  <a:tcPr marL="2743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dirty="0" smtClean="0">
                          <a:effectLst/>
                        </a:rPr>
                        <a:t>Increase in rate of learning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D5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= 0.13/0.52</a:t>
                      </a:r>
                    </a:p>
                    <a:p>
                      <a:r>
                        <a:rPr kumimoji="0" lang="en-US" sz="2400" kern="1200" dirty="0" smtClean="0">
                          <a:effectLst/>
                        </a:rPr>
                        <a:t>= 0.25</a:t>
                      </a:r>
                      <a:endParaRPr lang="en-US" sz="2400" dirty="0"/>
                    </a:p>
                  </a:txBody>
                  <a:tcPr marL="274320">
                    <a:solidFill>
                      <a:srgbClr val="D5D1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059661"/>
              </p:ext>
            </p:extLst>
          </p:nvPr>
        </p:nvGraphicFramePr>
        <p:xfrm>
          <a:off x="717550" y="1478547"/>
          <a:ext cx="815340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587"/>
                <a:gridCol w="2636813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One year’s learning for 15 year olds</a:t>
                      </a:r>
                    </a:p>
                    <a:p>
                      <a:endParaRPr lang="en-US" sz="24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kumimoji="0" lang="en-US" sz="2400" kern="1200" dirty="0" smtClean="0">
                          <a:effectLst/>
                        </a:rPr>
                        <a:t>0.3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kumimoji="0" lang="en-US" sz="2400" kern="1200" dirty="0" smtClean="0">
                        <a:effectLst/>
                      </a:endParaRPr>
                    </a:p>
                    <a:p>
                      <a:endParaRPr lang="en-US" sz="2400" b="0" dirty="0"/>
                    </a:p>
                  </a:txBody>
                  <a:tcPr marL="27432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Attrition of learning per year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 marL="2743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Expected progress for control group students in two years:</a:t>
                      </a:r>
                    </a:p>
                  </a:txBody>
                  <a:tcPr>
                    <a:solidFill>
                      <a:srgbClr val="D5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kumimoji="0" lang="en-US" sz="2400" kern="1200" dirty="0" smtClean="0">
                          <a:effectLst/>
                        </a:rPr>
                        <a:t>0.3*0.9 + 0.3*5/6</a:t>
                      </a:r>
                    </a:p>
                    <a:p>
                      <a:r>
                        <a:rPr kumimoji="0" lang="en-US" sz="2400" kern="1200" dirty="0" smtClean="0">
                          <a:effectLst/>
                        </a:rPr>
                        <a:t>= 0.52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lang="en-US" sz="2400" dirty="0"/>
                    </a:p>
                  </a:txBody>
                  <a:tcPr marL="274320">
                    <a:solidFill>
                      <a:srgbClr val="D5D1D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Effect size on examinations (8 subjects) for those who had not previously participated</a:t>
                      </a:r>
                      <a:endParaRPr kumimoji="0" lang="en-US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0.13</a:t>
                      </a:r>
                      <a:endParaRPr lang="en-US" sz="2400" dirty="0"/>
                    </a:p>
                  </a:txBody>
                  <a:tcPr marL="274320"/>
                </a:tc>
              </a:tr>
            </a:tbl>
          </a:graphicData>
        </a:graphic>
      </p:graphicFrame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663984"/>
              </p:ext>
            </p:extLst>
          </p:nvPr>
        </p:nvGraphicFramePr>
        <p:xfrm>
          <a:off x="717550" y="1478547"/>
          <a:ext cx="81534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587"/>
                <a:gridCol w="2636813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One year’s learning for 15 year olds</a:t>
                      </a:r>
                    </a:p>
                    <a:p>
                      <a:endParaRPr lang="en-US" sz="2400" b="0" dirty="0"/>
                    </a:p>
                  </a:txBody>
                  <a:tcPr>
                    <a:solidFill>
                      <a:srgbClr val="D5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kumimoji="0" lang="en-US" sz="2400" kern="1200" dirty="0" smtClean="0">
                          <a:effectLst/>
                        </a:rPr>
                        <a:t>0.3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kumimoji="0" lang="en-US" sz="2400" kern="1200" dirty="0" smtClean="0">
                        <a:effectLst/>
                      </a:endParaRPr>
                    </a:p>
                    <a:p>
                      <a:endParaRPr lang="en-US" sz="2400" b="0" dirty="0"/>
                    </a:p>
                  </a:txBody>
                  <a:tcPr marL="274320">
                    <a:solidFill>
                      <a:srgbClr val="D5D2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Attrition of learning per year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 marL="2743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Expected progress for control group students in two years:</a:t>
                      </a:r>
                    </a:p>
                  </a:txBody>
                  <a:tcPr>
                    <a:solidFill>
                      <a:srgbClr val="D5D1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kumimoji="0" lang="en-US" sz="2400" kern="1200" dirty="0" smtClean="0">
                          <a:effectLst/>
                        </a:rPr>
                        <a:t>0.3*0.9 + 0.3*5/6</a:t>
                      </a:r>
                    </a:p>
                    <a:p>
                      <a:r>
                        <a:rPr kumimoji="0" lang="en-US" sz="2400" kern="1200" dirty="0" smtClean="0">
                          <a:effectLst/>
                        </a:rPr>
                        <a:t>= 0.52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lang="en-US" sz="2400" dirty="0"/>
                    </a:p>
                  </a:txBody>
                  <a:tcPr marL="274320">
                    <a:solidFill>
                      <a:srgbClr val="D5D1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306589"/>
              </p:ext>
            </p:extLst>
          </p:nvPr>
        </p:nvGraphicFramePr>
        <p:xfrm>
          <a:off x="717550" y="1478547"/>
          <a:ext cx="8153400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587"/>
                <a:gridCol w="2636813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One year’s learning for 15 year olds</a:t>
                      </a:r>
                    </a:p>
                    <a:p>
                      <a:endParaRPr lang="en-US" sz="2400" b="0" dirty="0"/>
                    </a:p>
                  </a:txBody>
                  <a:tcPr>
                    <a:solidFill>
                      <a:srgbClr val="D5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kumimoji="0" lang="en-US" sz="2400" kern="1200" dirty="0" smtClean="0">
                          <a:effectLst/>
                        </a:rPr>
                        <a:t>0.3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kumimoji="0" lang="en-US" sz="2400" kern="1200" dirty="0" smtClean="0">
                        <a:effectLst/>
                      </a:endParaRPr>
                    </a:p>
                    <a:p>
                      <a:endParaRPr lang="en-US" sz="2400" b="0" dirty="0"/>
                    </a:p>
                  </a:txBody>
                  <a:tcPr marL="274320">
                    <a:solidFill>
                      <a:srgbClr val="D5D2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Attrition of learning per year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 marL="274320"/>
                </a:tc>
              </a:tr>
            </a:tbl>
          </a:graphicData>
        </a:graphic>
      </p:graphicFrame>
      <p:graphicFrame>
        <p:nvGraphicFramePr>
          <p:cNvPr id="2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274455"/>
              </p:ext>
            </p:extLst>
          </p:nvPr>
        </p:nvGraphicFramePr>
        <p:xfrm>
          <a:off x="717550" y="1478547"/>
          <a:ext cx="81534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16587"/>
                <a:gridCol w="2636813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effectLst/>
                        </a:rPr>
                        <a:t>One year’s learning for 15 year olds</a:t>
                      </a:r>
                    </a:p>
                    <a:p>
                      <a:endParaRPr lang="en-US" sz="2400" b="0" dirty="0"/>
                    </a:p>
                  </a:txBody>
                  <a:tcPr>
                    <a:solidFill>
                      <a:srgbClr val="D5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04863" algn="dec"/>
                        </a:tabLst>
                      </a:pPr>
                      <a:r>
                        <a:rPr kumimoji="0" lang="en-US" sz="2400" kern="1200" dirty="0" smtClean="0">
                          <a:effectLst/>
                        </a:rPr>
                        <a:t>0.3 </a:t>
                      </a:r>
                      <a:r>
                        <a:rPr kumimoji="0" lang="en-US" sz="2400" kern="1200" dirty="0" err="1" smtClean="0">
                          <a:effectLst/>
                        </a:rPr>
                        <a:t>sd</a:t>
                      </a:r>
                      <a:endParaRPr kumimoji="0" lang="en-US" sz="2400" kern="1200" dirty="0" smtClean="0">
                        <a:effectLst/>
                      </a:endParaRPr>
                    </a:p>
                    <a:p>
                      <a:endParaRPr lang="en-US" sz="2400" b="0" dirty="0"/>
                    </a:p>
                  </a:txBody>
                  <a:tcPr marL="274320">
                    <a:solidFill>
                      <a:srgbClr val="D5D2D2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728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assessment: The intuitive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84300"/>
            <a:ext cx="8426450" cy="5473700"/>
          </a:xfrm>
        </p:spPr>
        <p:txBody>
          <a:bodyPr/>
          <a:lstStyle/>
          <a:p>
            <a:r>
              <a:rPr lang="en-US" dirty="0" smtClean="0"/>
              <a:t>A principle and an uncomfortable fact about the world</a:t>
            </a:r>
          </a:p>
          <a:p>
            <a:pPr lvl="1"/>
            <a:r>
              <a:rPr lang="en-US" dirty="0" smtClean="0"/>
              <a:t>The principle:</a:t>
            </a:r>
          </a:p>
          <a:p>
            <a:pPr marL="914400" lvl="2" indent="0">
              <a:buNone/>
            </a:pPr>
            <a:r>
              <a:rPr lang="en-US" dirty="0" smtClean="0"/>
              <a:t>“If I had to reduce all of educational psychology to just one principle, I would say this: The most important single factor influencing learning is what the learner already knows. Ascertain this and teach him [or her] accordingly.” (</a:t>
            </a:r>
            <a:r>
              <a:rPr lang="en-US" dirty="0" err="1" smtClean="0"/>
              <a:t>Ausubel</a:t>
            </a:r>
            <a:r>
              <a:rPr lang="en-US" dirty="0" smtClean="0"/>
              <a:t>, 1968 p. vi)</a:t>
            </a:r>
          </a:p>
          <a:p>
            <a:pPr lvl="1"/>
            <a:r>
              <a:rPr lang="en-US" dirty="0" smtClean="0"/>
              <a:t>The uncomfortable fact:</a:t>
            </a:r>
          </a:p>
          <a:p>
            <a:pPr lvl="2"/>
            <a:r>
              <a:rPr lang="en-US" dirty="0" smtClean="0"/>
              <a:t>Students do not learn what we teach.</a:t>
            </a:r>
          </a:p>
          <a:p>
            <a:pPr lvl="1"/>
            <a:r>
              <a:rPr lang="is-IS" dirty="0" smtClean="0"/>
              <a:t>What is learning?</a:t>
            </a:r>
          </a:p>
          <a:p>
            <a:pPr lvl="2"/>
            <a:r>
              <a:rPr lang="is-IS" dirty="0" smtClean="0"/>
              <a:t>Learning is a </a:t>
            </a:r>
            <a:r>
              <a:rPr lang="is-IS" dirty="0"/>
              <a:t>change in long-term memory (Kirschner et al., 2006)</a:t>
            </a:r>
          </a:p>
          <a:p>
            <a:pPr lvl="2"/>
            <a:r>
              <a:rPr lang="is-IS" dirty="0"/>
              <a:t>The fact that someone can do something now does not mean they will be able to do it in six weeks, </a:t>
            </a:r>
            <a:r>
              <a:rPr lang="is-IS" b="1" dirty="0"/>
              <a:t>but</a:t>
            </a:r>
          </a:p>
          <a:p>
            <a:pPr lvl="2"/>
            <a:r>
              <a:rPr lang="is-IS" dirty="0"/>
              <a:t>If they cannot do something now, it is highly unlikely they will be able to do it in six </a:t>
            </a:r>
            <a:r>
              <a:rPr lang="is-IS" dirty="0" smtClean="0"/>
              <a:t>weeks</a:t>
            </a:r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00"/>
            <a:ext cx="635000" cy="231775"/>
          </a:xfrm>
        </p:spPr>
        <p:txBody>
          <a:bodyPr/>
          <a:lstStyle/>
          <a:p>
            <a:fld id="{ED339179-AF39-9B4A-A1CE-3E67456E6F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400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assessment: The empirical case</a:t>
            </a:r>
            <a:endParaRPr lang="en-US" dirty="0"/>
          </a:p>
        </p:txBody>
      </p:sp>
      <p:sp>
        <p:nvSpPr>
          <p:cNvPr id="4096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567"/>
            <a:ext cx="4119047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Fuchs &amp; Fuchs (1986)</a:t>
            </a:r>
          </a:p>
          <a:p>
            <a:r>
              <a:rPr lang="en-US" sz="2400" dirty="0" smtClean="0"/>
              <a:t>Natriello (1987)</a:t>
            </a:r>
          </a:p>
          <a:p>
            <a:r>
              <a:rPr lang="en-US" sz="2400" dirty="0" smtClean="0"/>
              <a:t>Crooks (1988)</a:t>
            </a:r>
          </a:p>
          <a:p>
            <a:r>
              <a:rPr lang="en-US" sz="2400" dirty="0" smtClean="0"/>
              <a:t>Bangert-Drowns et al. (1991)</a:t>
            </a:r>
          </a:p>
          <a:p>
            <a:r>
              <a:rPr lang="en-US" sz="2400" dirty="0" smtClean="0"/>
              <a:t>Dempster (1991, 1992)</a:t>
            </a:r>
          </a:p>
          <a:p>
            <a:r>
              <a:rPr lang="en-US" sz="2400" dirty="0"/>
              <a:t>Elshout-Mohr (1994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Kluger &amp; DeNisi (1996)</a:t>
            </a:r>
          </a:p>
          <a:p>
            <a:r>
              <a:rPr lang="en-US" sz="2400" dirty="0" smtClean="0"/>
              <a:t>Black &amp; Wiliam (1998)</a:t>
            </a:r>
          </a:p>
        </p:txBody>
      </p:sp>
      <p:sp>
        <p:nvSpPr>
          <p:cNvPr id="40963" name="Rectangle 1028"/>
          <p:cNvSpPr>
            <a:spLocks noGrp="1" noChangeArrowheads="1"/>
          </p:cNvSpPr>
          <p:nvPr>
            <p:ph sz="quarter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Nyquist (2003)</a:t>
            </a:r>
          </a:p>
          <a:p>
            <a:r>
              <a:rPr lang="en-US" sz="2400" dirty="0" smtClean="0"/>
              <a:t>Allal &amp; Lopez (2005)</a:t>
            </a:r>
          </a:p>
          <a:p>
            <a:r>
              <a:rPr lang="en-US" sz="2400" dirty="0" smtClean="0"/>
              <a:t>Köller (2005)</a:t>
            </a:r>
          </a:p>
          <a:p>
            <a:r>
              <a:rPr lang="en-US" sz="2400" dirty="0" smtClean="0"/>
              <a:t>Brookhart (2007)</a:t>
            </a:r>
          </a:p>
          <a:p>
            <a:r>
              <a:rPr lang="en-US" sz="2400" dirty="0" smtClean="0"/>
              <a:t>Wiliam (2007)</a:t>
            </a:r>
          </a:p>
          <a:p>
            <a:r>
              <a:rPr lang="en-US" sz="2400" dirty="0" smtClean="0"/>
              <a:t>Hattie &amp; Timperley (2007)</a:t>
            </a:r>
          </a:p>
          <a:p>
            <a:r>
              <a:rPr lang="en-US" sz="2400" dirty="0" smtClean="0"/>
              <a:t>Shute (2008)</a:t>
            </a:r>
          </a:p>
          <a:p>
            <a:r>
              <a:rPr lang="en-US" sz="2400" dirty="0" smtClean="0"/>
              <a:t>Kingston &amp; Nash (2011, 2015)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431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Assessment: A contested term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12939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Span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29496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Length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649" y="5251031"/>
            <a:ext cx="121023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Impact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0235" y="1299882"/>
            <a:ext cx="2420471" cy="494129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0235" y="1299882"/>
            <a:ext cx="242047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Long-cycle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3106" y="1319020"/>
            <a:ext cx="2432423" cy="492215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355977" y="1299882"/>
            <a:ext cx="2459317" cy="494129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83106" y="1319020"/>
            <a:ext cx="243242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Medium-cycle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7818" y="1319020"/>
            <a:ext cx="24474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Short-cycle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82700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Across terms, teaching units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82700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Four weeks to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year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82700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Monitoring, curriculum alignment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37668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Within and between lessons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37668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Minute-by-minute and day-by-day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37668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Engagement, responsiveness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46606" y="1924050"/>
            <a:ext cx="2292350" cy="1252070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Within and between teaching units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46606" y="3390553"/>
            <a:ext cx="2292350" cy="1216549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One to four weeks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846606" y="4826000"/>
            <a:ext cx="2292350" cy="1243354"/>
          </a:xfrm>
          <a:prstGeom prst="roundRect">
            <a:avLst/>
          </a:prstGeom>
          <a:solidFill>
            <a:srgbClr val="1691D0"/>
          </a:solidFill>
          <a:ln>
            <a:solidFill>
              <a:srgbClr val="1691D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dirty="0" smtClean="0">
                <a:solidFill>
                  <a:schemeClr val="bg1"/>
                </a:solidFill>
              </a:rPr>
              <a:t>Student</a:t>
            </a:r>
            <a:r>
              <a:rPr lang="en-US" sz="2400" dirty="0">
                <a:solidFill>
                  <a:schemeClr val="bg1"/>
                </a:solidFill>
              </a:rPr>
              <a:t>-involved </a:t>
            </a:r>
            <a:r>
              <a:rPr lang="en-US" sz="2400" dirty="0" smtClean="0">
                <a:solidFill>
                  <a:schemeClr val="bg1"/>
                </a:solidFill>
              </a:rPr>
              <a:t>assessment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animBg="1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120012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159948" y="2227350"/>
            <a:ext cx="2167471" cy="4413562"/>
          </a:xfrm>
          <a:prstGeom prst="roundRect">
            <a:avLst/>
          </a:prstGeom>
          <a:solidFill>
            <a:srgbClr val="DD9E0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Clarifying, sharing, and understanding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learning intentions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050" y="2227349"/>
            <a:ext cx="2663867" cy="1572681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Eliciting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evidence of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40033" y="2227350"/>
            <a:ext cx="2606040" cy="1600200"/>
          </a:xfrm>
          <a:prstGeom prst="roundRect">
            <a:avLst/>
          </a:prstGeom>
          <a:solidFill>
            <a:srgbClr val="AC21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Providing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feedback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 that moves learners forward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4050" y="3955119"/>
            <a:ext cx="5462023" cy="129183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 learning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resources for one another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84050" y="5412765"/>
            <a:ext cx="5465654" cy="12281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owners of their own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332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relationship of formative assessment to other policy priorities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634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749326"/>
          </a:xfrm>
        </p:spPr>
        <p:txBody>
          <a:bodyPr>
            <a:normAutofit/>
          </a:bodyPr>
          <a:lstStyle/>
          <a:p>
            <a:r>
              <a:rPr lang="en-US" smtClean="0"/>
              <a:t>Educational Endowment Foundation toolkit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93966778"/>
              </p:ext>
            </p:extLst>
          </p:nvPr>
        </p:nvGraphicFramePr>
        <p:xfrm>
          <a:off x="723900" y="1397000"/>
          <a:ext cx="80211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512"/>
                <a:gridCol w="1381693"/>
                <a:gridCol w="1396392"/>
                <a:gridCol w="16315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Feedback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Metacognition and self-regulation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+8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 tutoring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years 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One to one tuition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(secondary)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Collaborative 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+5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group tuition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Behaviour</a:t>
                      </a:r>
                      <a:r>
                        <a:rPr lang="en-US" dirty="0" smtClean="0"/>
                        <a:t> interventions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and emotional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+4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1905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749326"/>
          </a:xfrm>
        </p:spPr>
        <p:txBody>
          <a:bodyPr>
            <a:normAutofit/>
          </a:bodyPr>
          <a:lstStyle/>
          <a:p>
            <a:r>
              <a:rPr lang="en-US" dirty="0"/>
              <a:t>Educational Endowment Foundation toolkit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01025531"/>
              </p:ext>
            </p:extLst>
          </p:nvPr>
        </p:nvGraphicFramePr>
        <p:xfrm>
          <a:off x="723900" y="1371600"/>
          <a:ext cx="80465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948"/>
                <a:gridCol w="1386068"/>
                <a:gridCol w="1400814"/>
                <a:gridCol w="16367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Intervention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evidence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Extra</a:t>
                      </a:r>
                      <a:r>
                        <a:rPr lang="en-US" baseline="0" dirty="0" smtClean="0"/>
                        <a:t> months of learning</a:t>
                      </a:r>
                      <a:endParaRPr lang="en-US" dirty="0"/>
                    </a:p>
                  </a:txBody>
                  <a:tcPr>
                    <a:solidFill>
                      <a:srgbClr val="1691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Parental involvement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Reducing class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Summer schools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+3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Sports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Arts</a:t>
                      </a:r>
                      <a:r>
                        <a:rPr lang="en-US" baseline="0" dirty="0" smtClean="0"/>
                        <a:t> participation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school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Individualized instruction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school programmes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Homework (primary)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 charset="2"/>
                          <a:cs typeface="Zapf Dingbats" charset="2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+1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Zapf Dingbats" charset="2"/>
                        <a:cs typeface="Zapf Dingbats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4323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LT 45 Light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utiger LT 45 Light" pitchFamily="-112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WE theme">
  <a:themeElements>
    <a:clrScheme name="Custom 5">
      <a:dk1>
        <a:sysClr val="windowText" lastClr="000000"/>
      </a:dk1>
      <a:lt1>
        <a:sysClr val="window" lastClr="FFFFFF"/>
      </a:lt1>
      <a:dk2>
        <a:srgbClr val="3488B6"/>
      </a:dk2>
      <a:lt2>
        <a:srgbClr val="EBDDC3"/>
      </a:lt2>
      <a:accent1>
        <a:srgbClr val="525A93"/>
      </a:accent1>
      <a:accent2>
        <a:srgbClr val="EDAA61"/>
      </a:accent2>
      <a:accent3>
        <a:srgbClr val="A5AB81"/>
      </a:accent3>
      <a:accent4>
        <a:srgbClr val="EDAA6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SI DWC theme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FF3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1776</TotalTime>
  <Words>1635</Words>
  <Application>Microsoft Macintosh PowerPoint</Application>
  <PresentationFormat>On-screen Show (4:3)</PresentationFormat>
  <Paragraphs>386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Theme</vt:lpstr>
      <vt:lpstr>DWE theme</vt:lpstr>
      <vt:lpstr>LSI DWC theme</vt:lpstr>
      <vt:lpstr>In search of effective, scalable, support for classroom formative assessment, or “What’s in the box?” </vt:lpstr>
      <vt:lpstr>A (suspiciously neat) retrospective</vt:lpstr>
      <vt:lpstr>Formative assessment: The intuitive case</vt:lpstr>
      <vt:lpstr>Formative assessment: The empirical case</vt:lpstr>
      <vt:lpstr>Formative Assessment: A contested term</vt:lpstr>
      <vt:lpstr>Unpacking Formative Assessment</vt:lpstr>
      <vt:lpstr>The relationship of formative assessment to other policy priorities</vt:lpstr>
      <vt:lpstr>Educational Endowment Foundation toolkit</vt:lpstr>
      <vt:lpstr>Educational Endowment Foundation toolkit</vt:lpstr>
      <vt:lpstr>Educational Endowment Foundation toolkit</vt:lpstr>
      <vt:lpstr>Unpacking Formative Assessment</vt:lpstr>
      <vt:lpstr>Empirical evidence</vt:lpstr>
      <vt:lpstr>Designing for scale</vt:lpstr>
      <vt:lpstr>We built a product...</vt:lpstr>
      <vt:lpstr>Embedding Formative Assessment</vt:lpstr>
      <vt:lpstr>A “signature pedagogy” for teacher learning</vt:lpstr>
      <vt:lpstr>School-based, non-expert, TLC leaders</vt:lpstr>
      <vt:lpstr>Peer observation</vt:lpstr>
      <vt:lpstr>Take-up</vt:lpstr>
      <vt:lpstr>Evaluation</vt:lpstr>
      <vt:lpstr>English literature (Macbeth)</vt:lpstr>
      <vt:lpstr>Question (45 minutes)</vt:lpstr>
      <vt:lpstr>History</vt:lpstr>
      <vt:lpstr>Estimating annual growth for 15-16 year olds</vt:lpstr>
      <vt:lpstr>Impact on student achievement</vt:lpstr>
    </vt:vector>
  </TitlesOfParts>
  <Manager/>
  <Company>Institute of Education, University of London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formative assessment: impact on student achievement</dc:title>
  <dc:subject/>
  <dc:creator>Dylan Wiliam</dc:creator>
  <cp:keywords/>
  <dc:description/>
  <cp:lastModifiedBy>Dylan Wiliam</cp:lastModifiedBy>
  <cp:revision>22</cp:revision>
  <dcterms:created xsi:type="dcterms:W3CDTF">2018-11-14T13:24:27Z</dcterms:created>
  <dcterms:modified xsi:type="dcterms:W3CDTF">2019-06-26T16:33:03Z</dcterms:modified>
  <cp:category/>
</cp:coreProperties>
</file>