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52" r:id="rId1"/>
  </p:sldMasterIdLst>
  <p:notesMasterIdLst>
    <p:notesMasterId r:id="rId36"/>
  </p:notesMasterIdLst>
  <p:handoutMasterIdLst>
    <p:handoutMasterId r:id="rId37"/>
  </p:handoutMasterIdLst>
  <p:sldIdLst>
    <p:sldId id="540" r:id="rId2"/>
    <p:sldId id="594" r:id="rId3"/>
    <p:sldId id="596" r:id="rId4"/>
    <p:sldId id="620" r:id="rId5"/>
    <p:sldId id="595" r:id="rId6"/>
    <p:sldId id="550" r:id="rId7"/>
    <p:sldId id="552" r:id="rId8"/>
    <p:sldId id="597" r:id="rId9"/>
    <p:sldId id="598" r:id="rId10"/>
    <p:sldId id="600" r:id="rId11"/>
    <p:sldId id="601" r:id="rId12"/>
    <p:sldId id="621" r:id="rId13"/>
    <p:sldId id="563" r:id="rId14"/>
    <p:sldId id="602" r:id="rId15"/>
    <p:sldId id="603" r:id="rId16"/>
    <p:sldId id="604" r:id="rId17"/>
    <p:sldId id="605" r:id="rId18"/>
    <p:sldId id="606" r:id="rId19"/>
    <p:sldId id="564" r:id="rId20"/>
    <p:sldId id="607" r:id="rId21"/>
    <p:sldId id="608" r:id="rId22"/>
    <p:sldId id="565" r:id="rId23"/>
    <p:sldId id="609" r:id="rId24"/>
    <p:sldId id="612" r:id="rId25"/>
    <p:sldId id="566" r:id="rId26"/>
    <p:sldId id="613" r:id="rId27"/>
    <p:sldId id="614" r:id="rId28"/>
    <p:sldId id="615" r:id="rId29"/>
    <p:sldId id="567" r:id="rId30"/>
    <p:sldId id="616" r:id="rId31"/>
    <p:sldId id="617" r:id="rId32"/>
    <p:sldId id="618" r:id="rId33"/>
    <p:sldId id="619" r:id="rId34"/>
    <p:sldId id="568" r:id="rId35"/>
  </p:sldIdLst>
  <p:sldSz cx="6858000" cy="514826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45 Light" charset="0"/>
        <a:ea typeface="ＭＳ Ｐゴシック" charset="-128"/>
        <a:cs typeface="+mn-cs"/>
      </a:defRPr>
    </a:lvl1pPr>
    <a:lvl2pPr marL="333375" indent="1174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45 Light" charset="0"/>
        <a:ea typeface="ＭＳ Ｐゴシック" charset="-128"/>
        <a:cs typeface="+mn-cs"/>
      </a:defRPr>
    </a:lvl2pPr>
    <a:lvl3pPr marL="676275" indent="231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45 Light" charset="0"/>
        <a:ea typeface="ＭＳ Ｐゴシック" charset="-128"/>
        <a:cs typeface="+mn-cs"/>
      </a:defRPr>
    </a:lvl3pPr>
    <a:lvl4pPr marL="1019175" indent="346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45 Light" charset="0"/>
        <a:ea typeface="ＭＳ Ｐゴシック" charset="-128"/>
        <a:cs typeface="+mn-cs"/>
      </a:defRPr>
    </a:lvl4pPr>
    <a:lvl5pPr marL="1360488" indent="461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45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45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45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45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45 Light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gray"/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457C"/>
    <a:srgbClr val="005587"/>
    <a:srgbClr val="002B52"/>
    <a:srgbClr val="7FBA00"/>
    <a:srgbClr val="51BFE2"/>
    <a:srgbClr val="6C276A"/>
    <a:srgbClr val="B20533"/>
    <a:srgbClr val="BE1C2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2156" autoAdjust="0"/>
    <p:restoredTop sz="94660"/>
  </p:normalViewPr>
  <p:slideViewPr>
    <p:cSldViewPr>
      <p:cViewPr>
        <p:scale>
          <a:sx n="100" d="100"/>
          <a:sy n="100" d="100"/>
        </p:scale>
        <p:origin x="-3544" y="-1960"/>
      </p:cViewPr>
      <p:guideLst>
        <p:guide orient="horz" pos="1052"/>
        <p:guide pos="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92"/>
    </p:cViewPr>
  </p:sorter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2928"/>
        <p:guide pos="2207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Not%20me%20work:K:King:Improving%20lecture%20comprehension%20(ACP%201991)%20data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lineChart>
        <c:grouping val="standard"/>
        <c:ser>
          <c:idx val="0"/>
          <c:order val="0"/>
          <c:tx>
            <c:strRef>
              <c:f>Sheet1!$A$10</c:f>
              <c:strCache>
                <c:ptCount val="1"/>
                <c:pt idx="0">
                  <c:v>Structured peer questioning</c:v>
                </c:pt>
              </c:strCache>
            </c:strRef>
          </c:tx>
          <c:cat>
            <c:strRef>
              <c:f>Sheet1!$B$9:$E$9</c:f>
              <c:strCache>
                <c:ptCount val="4"/>
                <c:pt idx="0">
                  <c:v>    </c:v>
                </c:pt>
                <c:pt idx="1">
                  <c:v>Pre</c:v>
                </c:pt>
                <c:pt idx="2">
                  <c:v>Post</c:v>
                </c:pt>
                <c:pt idx="3">
                  <c:v>10-day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1">
                  <c:v>63.4</c:v>
                </c:pt>
                <c:pt idx="2">
                  <c:v>88.7</c:v>
                </c:pt>
                <c:pt idx="3">
                  <c:v>87.4</c:v>
                </c:pt>
              </c:numCache>
            </c:numRef>
          </c:val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Structured self-questioning</c:v>
                </c:pt>
              </c:strCache>
            </c:strRef>
          </c:tx>
          <c:cat>
            <c:strRef>
              <c:f>Sheet1!$B$9:$E$9</c:f>
              <c:strCache>
                <c:ptCount val="4"/>
                <c:pt idx="0">
                  <c:v>    </c:v>
                </c:pt>
                <c:pt idx="1">
                  <c:v>Pre</c:v>
                </c:pt>
                <c:pt idx="2">
                  <c:v>Post</c:v>
                </c:pt>
                <c:pt idx="3">
                  <c:v>10-day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1">
                  <c:v>56.1</c:v>
                </c:pt>
                <c:pt idx="2">
                  <c:v>81.7</c:v>
                </c:pt>
                <c:pt idx="3">
                  <c:v>80.5</c:v>
                </c:pt>
              </c:numCache>
            </c:numRef>
          </c:val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Group discussion</c:v>
                </c:pt>
              </c:strCache>
            </c:strRef>
          </c:tx>
          <c:cat>
            <c:strRef>
              <c:f>Sheet1!$B$9:$E$9</c:f>
              <c:strCache>
                <c:ptCount val="4"/>
                <c:pt idx="0">
                  <c:v>    </c:v>
                </c:pt>
                <c:pt idx="1">
                  <c:v>Pre</c:v>
                </c:pt>
                <c:pt idx="2">
                  <c:v>Post</c:v>
                </c:pt>
                <c:pt idx="3">
                  <c:v>10-day</c:v>
                </c:pt>
              </c:strCache>
            </c:strRef>
          </c:cat>
          <c:val>
            <c:numRef>
              <c:f>Sheet1!$B$13:$E$13</c:f>
              <c:numCache>
                <c:formatCode>General</c:formatCode>
                <c:ptCount val="4"/>
                <c:pt idx="1">
                  <c:v>62.7</c:v>
                </c:pt>
                <c:pt idx="2">
                  <c:v>72.8</c:v>
                </c:pt>
                <c:pt idx="3">
                  <c:v>61.7</c:v>
                </c:pt>
              </c:numCache>
            </c:numRef>
          </c:val>
        </c:ser>
        <c:ser>
          <c:idx val="3"/>
          <c:order val="3"/>
          <c:tx>
            <c:strRef>
              <c:f>Sheet1!$A$12</c:f>
              <c:strCache>
                <c:ptCount val="1"/>
                <c:pt idx="0">
                  <c:v>Independent review</c:v>
                </c:pt>
              </c:strCache>
            </c:strRef>
          </c:tx>
          <c:cat>
            <c:strRef>
              <c:f>Sheet1!$B$9:$E$9</c:f>
              <c:strCache>
                <c:ptCount val="4"/>
                <c:pt idx="0">
                  <c:v>    </c:v>
                </c:pt>
                <c:pt idx="1">
                  <c:v>Pre</c:v>
                </c:pt>
                <c:pt idx="2">
                  <c:v>Post</c:v>
                </c:pt>
                <c:pt idx="3">
                  <c:v>10-day</c:v>
                </c:pt>
              </c:strCache>
            </c:strRef>
          </c:cat>
          <c:val>
            <c:numRef>
              <c:f>Sheet1!$B$12:$E$12</c:f>
              <c:numCache>
                <c:formatCode>General</c:formatCode>
                <c:ptCount val="4"/>
                <c:pt idx="1">
                  <c:v>61.9</c:v>
                </c:pt>
                <c:pt idx="2">
                  <c:v>64.2</c:v>
                </c:pt>
                <c:pt idx="3">
                  <c:v>60.8</c:v>
                </c:pt>
              </c:numCache>
            </c:numRef>
          </c:val>
        </c:ser>
        <c:dLbls/>
        <c:marker val="1"/>
        <c:axId val="492394216"/>
        <c:axId val="555949880"/>
      </c:lineChart>
      <c:catAx>
        <c:axId val="492394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55949880"/>
        <c:crosses val="autoZero"/>
        <c:lblAlgn val="ctr"/>
        <c:lblOffset val="100"/>
      </c:catAx>
      <c:valAx>
        <c:axId val="555949880"/>
        <c:scaling>
          <c:orientation val="minMax"/>
          <c:min val="40.0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Score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92394216"/>
        <c:crossesAt val="2.0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6" rIns="92092" bIns="46046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Frutiger LT 45 Light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6" rIns="92092" bIns="4604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Frutiger LT 45 Light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6" rIns="92092" bIns="46046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Frutiger LT 45 Light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6" rIns="92092" bIns="460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F2103B8D-A500-46FB-88AF-A602ACA3E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243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101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6" rIns="92092" bIns="46046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Frutiger LT 45 Light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2875" y="0"/>
            <a:ext cx="30797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6" rIns="92092" bIns="4604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Frutiger LT 45 Light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722313"/>
            <a:ext cx="4679950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41825"/>
            <a:ext cx="51736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6" rIns="92092" bIns="460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0463"/>
            <a:ext cx="3021013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6" rIns="92092" bIns="46046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Frutiger LT 45 Light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2875" y="8780463"/>
            <a:ext cx="30797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6" rIns="92092" bIns="460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17445319-2F98-4714-8861-4AF86B1E0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8226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Frutiger LT 45 Light" pitchFamily="-112" charset="0"/>
        <a:ea typeface="ＭＳ Ｐゴシック" pitchFamily="-112" charset="-128"/>
        <a:cs typeface="ＭＳ Ｐゴシック" pitchFamily="-112" charset="-128"/>
      </a:defRPr>
    </a:lvl1pPr>
    <a:lvl2pPr marL="333375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Frutiger LT 45 Light" pitchFamily="-112" charset="0"/>
        <a:ea typeface="ＭＳ Ｐゴシック" pitchFamily="-112" charset="-128"/>
        <a:cs typeface="+mn-cs"/>
      </a:defRPr>
    </a:lvl2pPr>
    <a:lvl3pPr marL="676275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Frutiger LT 45 Light" pitchFamily="-112" charset="0"/>
        <a:ea typeface="ＭＳ Ｐゴシック" pitchFamily="-112" charset="-128"/>
        <a:cs typeface="+mn-cs"/>
      </a:defRPr>
    </a:lvl3pPr>
    <a:lvl4pPr marL="1019175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Frutiger LT 45 Light" pitchFamily="-112" charset="0"/>
        <a:ea typeface="ＭＳ Ｐゴシック" pitchFamily="-112" charset="-128"/>
        <a:cs typeface="+mn-cs"/>
      </a:defRPr>
    </a:lvl4pPr>
    <a:lvl5pPr marL="1360488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Frutiger LT 45 Light" pitchFamily="-112" charset="0"/>
        <a:ea typeface="ＭＳ Ｐゴシック" pitchFamily="-112" charset="-128"/>
        <a:cs typeface="+mn-cs"/>
      </a:defRPr>
    </a:lvl5pPr>
    <a:lvl6pPr marL="1710160" algn="l" defTabSz="3420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2190" algn="l" defTabSz="3420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4221" algn="l" defTabSz="3420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6252" algn="l" defTabSz="3420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811213"/>
            <a:ext cx="4337050" cy="3257550"/>
          </a:xfrm>
          <a:solidFill>
            <a:srgbClr val="FFFFFF"/>
          </a:solidFill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71625" y="542925"/>
            <a:ext cx="3867150" cy="2905125"/>
          </a:xfrm>
          <a:solidFill>
            <a:srgbClr val="FFFFFF"/>
          </a:solidFill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4" y="3641090"/>
            <a:ext cx="5919893" cy="49580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1850" cy="3486150"/>
          </a:xfrm>
          <a:solidFill>
            <a:srgbClr val="FFFFFF"/>
          </a:solidFill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71625" y="542925"/>
            <a:ext cx="3867150" cy="2905125"/>
          </a:xfrm>
          <a:solidFill>
            <a:srgbClr val="FFFFFF"/>
          </a:solidFill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3" y="3641090"/>
            <a:ext cx="5997787" cy="565531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1850" cy="3486150"/>
          </a:xfrm>
          <a:solidFill>
            <a:srgbClr val="FFFFFF"/>
          </a:solidFill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811213"/>
            <a:ext cx="4341813" cy="3260725"/>
          </a:xfrm>
          <a:ln cap="flat"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71625" y="542925"/>
            <a:ext cx="3867150" cy="2905125"/>
          </a:xfrm>
          <a:solidFill>
            <a:srgbClr val="FFFFFF"/>
          </a:solidFill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4" y="3641090"/>
            <a:ext cx="5919893" cy="49580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1850" cy="3486150"/>
          </a:xfrm>
          <a:solidFill>
            <a:srgbClr val="FFFFFF"/>
          </a:solidFill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71625" y="542925"/>
            <a:ext cx="3867150" cy="2905125"/>
          </a:xfrm>
          <a:solidFill>
            <a:srgbClr val="FFFFFF"/>
          </a:solidFill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4" y="3641090"/>
            <a:ext cx="5919893" cy="49580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1850" cy="3486150"/>
          </a:xfrm>
          <a:solidFill>
            <a:srgbClr val="FFFFFF"/>
          </a:solidFill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4275" y="696913"/>
            <a:ext cx="4641850" cy="3486150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811213"/>
            <a:ext cx="4337050" cy="3257550"/>
          </a:xfrm>
          <a:ln cap="flat"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811213"/>
            <a:ext cx="4337050" cy="3257550"/>
          </a:xfrm>
          <a:ln cap="flat"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71625" y="542925"/>
            <a:ext cx="3867150" cy="2905125"/>
          </a:xfrm>
          <a:solidFill>
            <a:srgbClr val="FFFFFF"/>
          </a:solidFill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4" y="3641090"/>
            <a:ext cx="5919893" cy="49580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4275" y="696913"/>
            <a:ext cx="4641850" cy="3486150"/>
          </a:xfrm>
          <a:solidFill>
            <a:srgbClr val="FFFFFF"/>
          </a:solidFill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1850" cy="3486150"/>
          </a:xfrm>
          <a:solidFill>
            <a:srgbClr val="FFFFFF"/>
          </a:solidFill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811213"/>
            <a:ext cx="4337050" cy="3257550"/>
          </a:xfrm>
          <a:ln cap="flat"/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811213"/>
            <a:ext cx="4337050" cy="3257550"/>
          </a:xfrm>
          <a:solidFill>
            <a:srgbClr val="FFFFFF"/>
          </a:solidFill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811213"/>
            <a:ext cx="4337050" cy="3257550"/>
          </a:xfrm>
          <a:solidFill>
            <a:srgbClr val="FFFFFF"/>
          </a:solidFill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1" cy="1103540"/>
          </a:xfrm>
          <a:prstGeom prst="rect">
            <a:avLst/>
          </a:prstGeom>
        </p:spPr>
        <p:txBody>
          <a:bodyPr vert="horz" lIns="68408" tIns="34205" rIns="68408" bIns="34205"/>
          <a:lstStyle>
            <a:lvl1pPr>
              <a:defRPr>
                <a:solidFill>
                  <a:srgbClr val="51BFE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1" y="2917349"/>
            <a:ext cx="4800600" cy="1315667"/>
          </a:xfrm>
          <a:prstGeom prst="rect">
            <a:avLst/>
          </a:prstGeom>
        </p:spPr>
        <p:txBody>
          <a:bodyPr vert="horz" lIns="68408" tIns="34205" rIns="68408" bIns="34205"/>
          <a:lstStyle>
            <a:lvl1pPr marL="0" indent="0" algn="ctr">
              <a:buNone/>
              <a:defRPr/>
            </a:lvl1pPr>
            <a:lvl2pPr marL="342036" indent="0" algn="ctr">
              <a:buNone/>
              <a:defRPr/>
            </a:lvl2pPr>
            <a:lvl3pPr marL="684062" indent="0" algn="ctr">
              <a:buNone/>
              <a:defRPr/>
            </a:lvl3pPr>
            <a:lvl4pPr marL="1026095" indent="0" algn="ctr">
              <a:buNone/>
              <a:defRPr/>
            </a:lvl4pPr>
            <a:lvl5pPr marL="1368125" indent="0" algn="ctr">
              <a:buNone/>
              <a:defRPr/>
            </a:lvl5pPr>
            <a:lvl6pPr marL="1710160" indent="0" algn="ctr">
              <a:buNone/>
              <a:defRPr/>
            </a:lvl6pPr>
            <a:lvl7pPr marL="2052190" indent="0" algn="ctr">
              <a:buNone/>
              <a:defRPr/>
            </a:lvl7pPr>
            <a:lvl8pPr marL="2394221" indent="0" algn="ctr">
              <a:buNone/>
              <a:defRPr/>
            </a:lvl8pPr>
            <a:lvl9pPr marL="27362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6169"/>
            <a:ext cx="6172200" cy="858044"/>
          </a:xfrm>
          <a:prstGeom prst="rect">
            <a:avLst/>
          </a:prstGeom>
        </p:spPr>
        <p:txBody>
          <a:bodyPr vert="horz" lIns="68408" tIns="34205" rIns="68408" bIns="342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1201262"/>
            <a:ext cx="6172200" cy="3397616"/>
          </a:xfrm>
          <a:prstGeom prst="rect">
            <a:avLst/>
          </a:prstGeom>
        </p:spPr>
        <p:txBody>
          <a:bodyPr vert="eaVert" lIns="68408" tIns="34205" rIns="68408" bIns="342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206170"/>
            <a:ext cx="1543050" cy="4392708"/>
          </a:xfrm>
          <a:prstGeom prst="rect">
            <a:avLst/>
          </a:prstGeom>
        </p:spPr>
        <p:txBody>
          <a:bodyPr vert="eaVert" lIns="68408" tIns="34205" rIns="68408" bIns="342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  <a:prstGeom prst="rect">
            <a:avLst/>
          </a:prstGeom>
        </p:spPr>
        <p:txBody>
          <a:bodyPr vert="eaVert" lIns="68408" tIns="34205" rIns="68408" bIns="342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6169"/>
            <a:ext cx="6172200" cy="858044"/>
          </a:xfrm>
          <a:prstGeom prst="rect">
            <a:avLst/>
          </a:prstGeom>
        </p:spPr>
        <p:txBody>
          <a:bodyPr vert="horz" lIns="68408" tIns="34205" rIns="68408" bIns="34205"/>
          <a:lstStyle>
            <a:lvl1pPr>
              <a:defRPr sz="3000">
                <a:solidFill>
                  <a:srgbClr val="51BFE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201262"/>
            <a:ext cx="6172200" cy="3397616"/>
          </a:xfrm>
          <a:prstGeom prst="rect">
            <a:avLst/>
          </a:prstGeom>
        </p:spPr>
        <p:txBody>
          <a:bodyPr vert="horz" lIns="68408" tIns="34205" rIns="68408" bIns="34205"/>
          <a:lstStyle>
            <a:lvl1pPr marL="342900" indent="-342900">
              <a:buClr>
                <a:srgbClr val="FF0000"/>
              </a:buClr>
              <a:buSzPct val="120000"/>
              <a:buFont typeface="Wingdings" charset="2"/>
              <a:buChar char="§"/>
              <a:defRPr/>
            </a:lvl1pPr>
            <a:lvl2pPr marL="547688" indent="-204788">
              <a:buClr>
                <a:srgbClr val="FF0000"/>
              </a:buClr>
              <a:buSzPct val="80000"/>
              <a:buFont typeface="Wingdings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4" y="3308236"/>
            <a:ext cx="5829301" cy="1022502"/>
          </a:xfrm>
          <a:prstGeom prst="rect">
            <a:avLst/>
          </a:prstGeom>
        </p:spPr>
        <p:txBody>
          <a:bodyPr vert="horz" lIns="68408" tIns="34205" rIns="68408" bIns="34205"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4" y="2182055"/>
            <a:ext cx="5829301" cy="1126182"/>
          </a:xfrm>
          <a:prstGeom prst="rect">
            <a:avLst/>
          </a:prstGeom>
        </p:spPr>
        <p:txBody>
          <a:bodyPr vert="horz" lIns="68408" tIns="34205" rIns="68408" bIns="34205" anchor="b"/>
          <a:lstStyle>
            <a:lvl1pPr marL="0" indent="0">
              <a:buNone/>
              <a:defRPr sz="1500"/>
            </a:lvl1pPr>
            <a:lvl2pPr marL="342036" indent="0">
              <a:buNone/>
              <a:defRPr sz="1400"/>
            </a:lvl2pPr>
            <a:lvl3pPr marL="684062" indent="0">
              <a:buNone/>
              <a:defRPr sz="1200"/>
            </a:lvl3pPr>
            <a:lvl4pPr marL="1026095" indent="0">
              <a:buNone/>
              <a:defRPr sz="1100"/>
            </a:lvl4pPr>
            <a:lvl5pPr marL="1368125" indent="0">
              <a:buNone/>
              <a:defRPr sz="1100"/>
            </a:lvl5pPr>
            <a:lvl6pPr marL="1710160" indent="0">
              <a:buNone/>
              <a:defRPr sz="1100"/>
            </a:lvl6pPr>
            <a:lvl7pPr marL="2052190" indent="0">
              <a:buNone/>
              <a:defRPr sz="1100"/>
            </a:lvl7pPr>
            <a:lvl8pPr marL="2394221" indent="0">
              <a:buNone/>
              <a:defRPr sz="1100"/>
            </a:lvl8pPr>
            <a:lvl9pPr marL="273625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6169"/>
            <a:ext cx="6172200" cy="858044"/>
          </a:xfrm>
          <a:prstGeom prst="rect">
            <a:avLst/>
          </a:prstGeom>
        </p:spPr>
        <p:txBody>
          <a:bodyPr vert="horz" lIns="68408" tIns="34205" rIns="68408" bIns="342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2"/>
            <a:ext cx="3028950" cy="3397616"/>
          </a:xfrm>
          <a:prstGeom prst="rect">
            <a:avLst/>
          </a:prstGeom>
        </p:spPr>
        <p:txBody>
          <a:bodyPr vert="horz" lIns="68408" tIns="34205" rIns="68408" bIns="34205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2"/>
            <a:ext cx="3028950" cy="3397616"/>
          </a:xfrm>
          <a:prstGeom prst="rect">
            <a:avLst/>
          </a:prstGeom>
        </p:spPr>
        <p:txBody>
          <a:bodyPr vert="horz" lIns="68408" tIns="34205" rIns="68408" bIns="34205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6169"/>
            <a:ext cx="6172200" cy="858044"/>
          </a:xfrm>
          <a:prstGeom prst="rect">
            <a:avLst/>
          </a:prstGeom>
        </p:spPr>
        <p:txBody>
          <a:bodyPr vert="horz" lIns="68408" tIns="34205" rIns="68408" bIns="3420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152401"/>
            <a:ext cx="3030141" cy="480266"/>
          </a:xfrm>
          <a:prstGeom prst="rect">
            <a:avLst/>
          </a:prstGeom>
        </p:spPr>
        <p:txBody>
          <a:bodyPr vert="horz" lIns="68408" tIns="34205" rIns="68408" bIns="34205" anchor="b"/>
          <a:lstStyle>
            <a:lvl1pPr marL="0" indent="0">
              <a:buNone/>
              <a:defRPr sz="1800" b="1"/>
            </a:lvl1pPr>
            <a:lvl2pPr marL="342036" indent="0">
              <a:buNone/>
              <a:defRPr sz="1500" b="1"/>
            </a:lvl2pPr>
            <a:lvl3pPr marL="684062" indent="0">
              <a:buNone/>
              <a:defRPr sz="1400" b="1"/>
            </a:lvl3pPr>
            <a:lvl4pPr marL="1026095" indent="0">
              <a:buNone/>
              <a:defRPr sz="1200" b="1"/>
            </a:lvl4pPr>
            <a:lvl5pPr marL="1368125" indent="0">
              <a:buNone/>
              <a:defRPr sz="1200" b="1"/>
            </a:lvl5pPr>
            <a:lvl6pPr marL="1710160" indent="0">
              <a:buNone/>
              <a:defRPr sz="1200" b="1"/>
            </a:lvl6pPr>
            <a:lvl7pPr marL="2052190" indent="0">
              <a:buNone/>
              <a:defRPr sz="1200" b="1"/>
            </a:lvl7pPr>
            <a:lvl8pPr marL="2394221" indent="0">
              <a:buNone/>
              <a:defRPr sz="1200" b="1"/>
            </a:lvl8pPr>
            <a:lvl9pPr marL="273625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1632667"/>
            <a:ext cx="3030141" cy="2966210"/>
          </a:xfrm>
          <a:prstGeom prst="rect">
            <a:avLst/>
          </a:prstGeom>
        </p:spPr>
        <p:txBody>
          <a:bodyPr vert="horz" lIns="68408" tIns="34205" rIns="68408" bIns="34205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91" y="1152401"/>
            <a:ext cx="3031332" cy="480266"/>
          </a:xfrm>
          <a:prstGeom prst="rect">
            <a:avLst/>
          </a:prstGeom>
        </p:spPr>
        <p:txBody>
          <a:bodyPr vert="horz" lIns="68408" tIns="34205" rIns="68408" bIns="34205" anchor="b"/>
          <a:lstStyle>
            <a:lvl1pPr marL="0" indent="0">
              <a:buNone/>
              <a:defRPr sz="1800" b="1"/>
            </a:lvl1pPr>
            <a:lvl2pPr marL="342036" indent="0">
              <a:buNone/>
              <a:defRPr sz="1500" b="1"/>
            </a:lvl2pPr>
            <a:lvl3pPr marL="684062" indent="0">
              <a:buNone/>
              <a:defRPr sz="1400" b="1"/>
            </a:lvl3pPr>
            <a:lvl4pPr marL="1026095" indent="0">
              <a:buNone/>
              <a:defRPr sz="1200" b="1"/>
            </a:lvl4pPr>
            <a:lvl5pPr marL="1368125" indent="0">
              <a:buNone/>
              <a:defRPr sz="1200" b="1"/>
            </a:lvl5pPr>
            <a:lvl6pPr marL="1710160" indent="0">
              <a:buNone/>
              <a:defRPr sz="1200" b="1"/>
            </a:lvl6pPr>
            <a:lvl7pPr marL="2052190" indent="0">
              <a:buNone/>
              <a:defRPr sz="1200" b="1"/>
            </a:lvl7pPr>
            <a:lvl8pPr marL="2394221" indent="0">
              <a:buNone/>
              <a:defRPr sz="1200" b="1"/>
            </a:lvl8pPr>
            <a:lvl9pPr marL="273625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91" y="1632667"/>
            <a:ext cx="3031332" cy="2966210"/>
          </a:xfrm>
          <a:prstGeom prst="rect">
            <a:avLst/>
          </a:prstGeom>
        </p:spPr>
        <p:txBody>
          <a:bodyPr vert="horz" lIns="68408" tIns="34205" rIns="68408" bIns="34205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6169"/>
            <a:ext cx="6172200" cy="858044"/>
          </a:xfrm>
          <a:prstGeom prst="rect">
            <a:avLst/>
          </a:prstGeom>
        </p:spPr>
        <p:txBody>
          <a:bodyPr vert="horz" lIns="68408" tIns="34205" rIns="68408" bIns="342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14" y="204999"/>
            <a:ext cx="2256235" cy="872345"/>
          </a:xfrm>
          <a:prstGeom prst="rect">
            <a:avLst/>
          </a:prstGeom>
        </p:spPr>
        <p:txBody>
          <a:bodyPr vert="horz" lIns="68408" tIns="34205" rIns="68408" bIns="34205"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311" y="204978"/>
            <a:ext cx="3833812" cy="4393900"/>
          </a:xfrm>
          <a:prstGeom prst="rect">
            <a:avLst/>
          </a:prstGeom>
        </p:spPr>
        <p:txBody>
          <a:bodyPr vert="horz" lIns="68408" tIns="34205" rIns="68408" bIns="34205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14" y="1077345"/>
            <a:ext cx="2256235" cy="3521555"/>
          </a:xfrm>
          <a:prstGeom prst="rect">
            <a:avLst/>
          </a:prstGeom>
        </p:spPr>
        <p:txBody>
          <a:bodyPr vert="horz" lIns="68408" tIns="34205" rIns="68408" bIns="34205"/>
          <a:lstStyle>
            <a:lvl1pPr marL="0" indent="0">
              <a:buNone/>
              <a:defRPr sz="1100"/>
            </a:lvl1pPr>
            <a:lvl2pPr marL="342036" indent="0">
              <a:buNone/>
              <a:defRPr sz="900"/>
            </a:lvl2pPr>
            <a:lvl3pPr marL="684062" indent="0">
              <a:buNone/>
              <a:defRPr sz="800"/>
            </a:lvl3pPr>
            <a:lvl4pPr marL="1026095" indent="0">
              <a:buNone/>
              <a:defRPr sz="700"/>
            </a:lvl4pPr>
            <a:lvl5pPr marL="1368125" indent="0">
              <a:buNone/>
              <a:defRPr sz="700"/>
            </a:lvl5pPr>
            <a:lvl6pPr marL="1710160" indent="0">
              <a:buNone/>
              <a:defRPr sz="700"/>
            </a:lvl6pPr>
            <a:lvl7pPr marL="2052190" indent="0">
              <a:buNone/>
              <a:defRPr sz="700"/>
            </a:lvl7pPr>
            <a:lvl8pPr marL="2394221" indent="0">
              <a:buNone/>
              <a:defRPr sz="700"/>
            </a:lvl8pPr>
            <a:lvl9pPr marL="273625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5" y="3603786"/>
            <a:ext cx="4114800" cy="425447"/>
          </a:xfrm>
          <a:prstGeom prst="rect">
            <a:avLst/>
          </a:prstGeom>
        </p:spPr>
        <p:txBody>
          <a:bodyPr vert="horz" lIns="68408" tIns="34205" rIns="68408" bIns="34205"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5" y="460007"/>
            <a:ext cx="4114800" cy="3088958"/>
          </a:xfrm>
          <a:prstGeom prst="rect">
            <a:avLst/>
          </a:prstGeom>
        </p:spPr>
        <p:txBody>
          <a:bodyPr vert="horz" lIns="68408" tIns="34205" rIns="68408" bIns="34205"/>
          <a:lstStyle>
            <a:lvl1pPr marL="0" indent="0">
              <a:buNone/>
              <a:defRPr sz="2400"/>
            </a:lvl1pPr>
            <a:lvl2pPr marL="342036" indent="0">
              <a:buNone/>
              <a:defRPr sz="2100"/>
            </a:lvl2pPr>
            <a:lvl3pPr marL="684062" indent="0">
              <a:buNone/>
              <a:defRPr sz="1800"/>
            </a:lvl3pPr>
            <a:lvl4pPr marL="1026095" indent="0">
              <a:buNone/>
              <a:defRPr sz="1500"/>
            </a:lvl4pPr>
            <a:lvl5pPr marL="1368125" indent="0">
              <a:buNone/>
              <a:defRPr sz="1500"/>
            </a:lvl5pPr>
            <a:lvl6pPr marL="1710160" indent="0">
              <a:buNone/>
              <a:defRPr sz="1500"/>
            </a:lvl6pPr>
            <a:lvl7pPr marL="2052190" indent="0">
              <a:buNone/>
              <a:defRPr sz="1500"/>
            </a:lvl7pPr>
            <a:lvl8pPr marL="2394221" indent="0">
              <a:buNone/>
              <a:defRPr sz="1500"/>
            </a:lvl8pPr>
            <a:lvl9pPr marL="2736252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5" y="4029254"/>
            <a:ext cx="4114800" cy="604205"/>
          </a:xfrm>
          <a:prstGeom prst="rect">
            <a:avLst/>
          </a:prstGeom>
        </p:spPr>
        <p:txBody>
          <a:bodyPr vert="horz" lIns="68408" tIns="34205" rIns="68408" bIns="34205"/>
          <a:lstStyle>
            <a:lvl1pPr marL="0" indent="0">
              <a:buNone/>
              <a:defRPr sz="1100"/>
            </a:lvl1pPr>
            <a:lvl2pPr marL="342036" indent="0">
              <a:buNone/>
              <a:defRPr sz="900"/>
            </a:lvl2pPr>
            <a:lvl3pPr marL="684062" indent="0">
              <a:buNone/>
              <a:defRPr sz="800"/>
            </a:lvl3pPr>
            <a:lvl4pPr marL="1026095" indent="0">
              <a:buNone/>
              <a:defRPr sz="700"/>
            </a:lvl4pPr>
            <a:lvl5pPr marL="1368125" indent="0">
              <a:buNone/>
              <a:defRPr sz="700"/>
            </a:lvl5pPr>
            <a:lvl6pPr marL="1710160" indent="0">
              <a:buNone/>
              <a:defRPr sz="700"/>
            </a:lvl6pPr>
            <a:lvl7pPr marL="2052190" indent="0">
              <a:buNone/>
              <a:defRPr sz="700"/>
            </a:lvl7pPr>
            <a:lvl8pPr marL="2394221" indent="0">
              <a:buNone/>
              <a:defRPr sz="700"/>
            </a:lvl8pPr>
            <a:lvl9pPr marL="273625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 advClick="0" advTm="7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Frutiger LT 45 Light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Frutiger LT 45 Light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Frutiger LT 45 Light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Frutiger LT 45 Light" pitchFamily="-112" charset="0"/>
          <a:ea typeface="ＭＳ Ｐゴシック" pitchFamily="-112" charset="-128"/>
          <a:cs typeface="ＭＳ Ｐゴシック" pitchFamily="-112" charset="-128"/>
        </a:defRPr>
      </a:lvl5pPr>
      <a:lvl6pPr marL="34203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Frutiger LT 45 Light" pitchFamily="-112" charset="0"/>
        </a:defRPr>
      </a:lvl6pPr>
      <a:lvl7pPr marL="68406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Frutiger LT 45 Light" pitchFamily="-112" charset="0"/>
        </a:defRPr>
      </a:lvl7pPr>
      <a:lvl8pPr marL="102609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Frutiger LT 45 Light" pitchFamily="-112" charset="0"/>
        </a:defRPr>
      </a:lvl8pPr>
      <a:lvl9pPr marL="136812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Frutiger LT 45 Light" pitchFamily="-112" charset="0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47688" indent="-20478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pitchFamily="-112" charset="-128"/>
        </a:defRPr>
      </a:lvl2pPr>
      <a:lvl3pPr marL="847725" indent="-1619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189038" indent="-16192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pitchFamily="-112" charset="-128"/>
        </a:defRPr>
      </a:lvl4pPr>
      <a:lvl5pPr marL="1533525" indent="-16192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5pPr>
      <a:lvl6pPr marL="1881173" indent="-17101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6pPr>
      <a:lvl7pPr marL="2223204" indent="-17101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7pPr>
      <a:lvl8pPr marL="2565238" indent="-17101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8pPr>
      <a:lvl9pPr marL="2907267" indent="-17101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3420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36" algn="l" defTabSz="3420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62" algn="l" defTabSz="3420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5" algn="l" defTabSz="3420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3420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160" algn="l" defTabSz="3420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190" algn="l" defTabSz="3420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221" algn="l" defTabSz="3420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2" algn="l" defTabSz="3420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82620" y="3380636"/>
            <a:ext cx="3275380" cy="1103540"/>
          </a:xfrm>
        </p:spPr>
        <p:txBody>
          <a:bodyPr/>
          <a:lstStyle/>
          <a:p>
            <a:pPr algn="ctr"/>
            <a:r>
              <a:rPr lang="en-US" sz="2400" dirty="0" smtClean="0"/>
              <a:t>www.dylanwiliam.net</a:t>
            </a:r>
            <a:endParaRPr lang="en-US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82620" y="2151676"/>
            <a:ext cx="28803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400" dirty="0" smtClean="0">
                <a:solidFill>
                  <a:srgbClr val="7FBA00"/>
                </a:solidFill>
              </a:rPr>
              <a:t>The Voices of Solution Tree</a:t>
            </a:r>
            <a:endParaRPr lang="en-US" sz="2400" dirty="0">
              <a:solidFill>
                <a:srgbClr val="7FBA00"/>
              </a:solidFill>
            </a:endParaRPr>
          </a:p>
          <a:p>
            <a:pPr algn="r"/>
            <a:r>
              <a:rPr lang="en-US" sz="1400" dirty="0">
                <a:solidFill>
                  <a:srgbClr val="636463"/>
                </a:solidFill>
              </a:rPr>
              <a:t>November 1</a:t>
            </a:r>
            <a:r>
              <a:rPr lang="es-ES" sz="1400" dirty="0">
                <a:solidFill>
                  <a:srgbClr val="636463"/>
                </a:solidFill>
              </a:rPr>
              <a:t>–</a:t>
            </a:r>
            <a:r>
              <a:rPr lang="en-US" sz="1400" dirty="0">
                <a:solidFill>
                  <a:srgbClr val="636463"/>
                </a:solidFill>
              </a:rPr>
              <a:t>3, 2011 | Indianapolis</a:t>
            </a:r>
          </a:p>
          <a:p>
            <a:pPr algn="r"/>
            <a:r>
              <a:rPr lang="en-US" sz="1400" dirty="0" smtClean="0">
                <a:solidFill>
                  <a:srgbClr val="00B0F0"/>
                </a:solidFill>
              </a:rPr>
              <a:t>www.authorspeak2011</a:t>
            </a:r>
            <a:r>
              <a:rPr lang="en-US" sz="1400" dirty="0">
                <a:solidFill>
                  <a:srgbClr val="00B0F0"/>
                </a:solidFill>
              </a:rPr>
              <a:t>.com</a:t>
            </a:r>
          </a:p>
        </p:txBody>
      </p:sp>
      <p:pic>
        <p:nvPicPr>
          <p:cNvPr id="6" name="Picture 5" descr="authorSpeak2011_pptTEMP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2620" y="0"/>
            <a:ext cx="1920250" cy="144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mbeddedFormativeAssess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03784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060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Five “key strategies”…</a:t>
            </a:r>
            <a:endParaRPr lang="en-US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356600" y="807500"/>
            <a:ext cx="6172200" cy="3763691"/>
          </a:xfrm>
        </p:spPr>
        <p:txBody>
          <a:bodyPr/>
          <a:lstStyle/>
          <a:p>
            <a:r>
              <a:rPr lang="en-US" sz="1800" dirty="0" smtClean="0"/>
              <a:t>Clarifying, understanding, and sharing learning intentions</a:t>
            </a:r>
          </a:p>
          <a:p>
            <a:pPr lvl="1"/>
            <a:r>
              <a:rPr lang="en-US" sz="1800" dirty="0" smtClean="0"/>
              <a:t>curriculum philosophy</a:t>
            </a:r>
          </a:p>
          <a:p>
            <a:r>
              <a:rPr lang="en-US" sz="1800" dirty="0" smtClean="0"/>
              <a:t>Engineering effective classroom discussions, tasks and activities that elicit evidence of learning</a:t>
            </a:r>
          </a:p>
          <a:p>
            <a:pPr lvl="1"/>
            <a:r>
              <a:rPr lang="en-US" sz="1800" dirty="0" smtClean="0"/>
              <a:t>classroom discourse, interactive whole-class teaching</a:t>
            </a:r>
          </a:p>
          <a:p>
            <a:r>
              <a:rPr lang="en-US" sz="1800" dirty="0" smtClean="0"/>
              <a:t>Providing feedback that moves learners forward</a:t>
            </a:r>
            <a:endParaRPr lang="en-US" sz="1800" dirty="0" smtClean="0"/>
          </a:p>
          <a:p>
            <a:pPr lvl="1"/>
            <a:r>
              <a:rPr lang="en-US" sz="1800" dirty="0" smtClean="0"/>
              <a:t>feedback</a:t>
            </a:r>
            <a:endParaRPr lang="en-US" sz="1800" dirty="0" smtClean="0"/>
          </a:p>
          <a:p>
            <a:r>
              <a:rPr lang="en-US" sz="1800" dirty="0" smtClean="0"/>
              <a:t>Activating students as learning resources for one another</a:t>
            </a:r>
          </a:p>
          <a:p>
            <a:pPr lvl="1"/>
            <a:r>
              <a:rPr lang="en-US" sz="1800" dirty="0" smtClean="0"/>
              <a:t> collaborative learning, reciprocal teaching, peer-assessment</a:t>
            </a:r>
          </a:p>
          <a:p>
            <a:r>
              <a:rPr lang="en-US" sz="1800" dirty="0" smtClean="0"/>
              <a:t>Activating students as owners of their own learning</a:t>
            </a:r>
          </a:p>
          <a:p>
            <a:pPr lvl="1"/>
            <a:r>
              <a:rPr lang="en-US" sz="1800" dirty="0" smtClean="0"/>
              <a:t>metacognition, motivation, interest, attribution, self-assessment</a:t>
            </a:r>
            <a:endParaRPr lang="en-US" sz="1800" dirty="0"/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4457700" y="4805045"/>
            <a:ext cx="1885950" cy="4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8" tIns="34299" rIns="68598" bIns="34299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581400" y="4783931"/>
            <a:ext cx="3143250" cy="28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8" tIns="34299" rIns="68598" bIns="34299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/>
              <a:t>(Wiliam &amp; Thompson, 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1937558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…and one big idea</a:t>
            </a:r>
            <a:endParaRPr lang="en-US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42901" y="1050131"/>
            <a:ext cx="6172200" cy="3397616"/>
          </a:xfrm>
        </p:spPr>
        <p:txBody>
          <a:bodyPr/>
          <a:lstStyle/>
          <a:p>
            <a:r>
              <a:rPr lang="en-US" dirty="0" smtClean="0"/>
              <a:t>Use evidence about learning to adapt instruction to meet student needs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99135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out the terrain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683"/>
            <a:ext cx="6858000" cy="41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241046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78126" y="1599299"/>
            <a:ext cx="5829300" cy="1819742"/>
          </a:xfrm>
        </p:spPr>
        <p:txBody>
          <a:bodyPr>
            <a:noAutofit/>
          </a:bodyPr>
          <a:lstStyle/>
          <a:p>
            <a:r>
              <a:rPr lang="en-US" sz="3800" dirty="0" smtClean="0"/>
              <a:t>Practical </a:t>
            </a:r>
            <a:r>
              <a:rPr lang="en-US" sz="3800" dirty="0"/>
              <a:t>t</a:t>
            </a:r>
            <a:r>
              <a:rPr lang="en-US" sz="3800" dirty="0" smtClean="0"/>
              <a:t>echniques </a:t>
            </a:r>
            <a:r>
              <a:rPr lang="en-US" sz="3800" dirty="0"/>
              <a:t>for </a:t>
            </a:r>
            <a:r>
              <a:rPr lang="en-US" sz="3800" dirty="0" smtClean="0"/>
              <a:t>classroom </a:t>
            </a:r>
            <a:r>
              <a:rPr lang="en-US" sz="3800" dirty="0"/>
              <a:t>f</a:t>
            </a:r>
            <a:r>
              <a:rPr lang="en-US" sz="3800" dirty="0" smtClean="0"/>
              <a:t>ormative </a:t>
            </a:r>
            <a:r>
              <a:rPr lang="en-US" sz="3800" dirty="0"/>
              <a:t>a</a:t>
            </a:r>
            <a:r>
              <a:rPr lang="en-US" sz="3800" dirty="0" smtClean="0"/>
              <a:t>ssessment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3758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>
                <a:latin typeface="Calibri" charset="0"/>
                <a:ea typeface="ＭＳ Ｐゴシック" charset="0"/>
                <a:cs typeface="ＭＳ Ｐゴシック" charset="0"/>
              </a:rPr>
              <a:t>Clarifying, sharing and understanding learning intentions</a:t>
            </a:r>
            <a:endParaRPr lang="en-US" sz="3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7983323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ChangeArrowheads="1"/>
          </p:cNvSpPr>
          <p:nvPr/>
        </p:nvSpPr>
        <p:spPr bwMode="auto">
          <a:xfrm>
            <a:off x="2200040" y="4763216"/>
            <a:ext cx="4559929" cy="2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84" tIns="33346" rIns="67884" bIns="33346">
            <a:spAutoFit/>
          </a:bodyPr>
          <a:lstStyle/>
          <a:p>
            <a:pPr eaLnBrk="0" hangingPunct="0"/>
            <a:r>
              <a:rPr lang="en-GB" sz="1400" dirty="0">
                <a:latin typeface="+mn-lt"/>
              </a:rPr>
              <a:t>[White &amp; </a:t>
            </a:r>
            <a:r>
              <a:rPr lang="en-GB" sz="1400" dirty="0" err="1">
                <a:latin typeface="+mn-lt"/>
              </a:rPr>
              <a:t>Frederiksen</a:t>
            </a:r>
            <a:r>
              <a:rPr lang="en-GB" sz="1400" dirty="0">
                <a:latin typeface="+mn-lt"/>
              </a:rPr>
              <a:t>, Cognition &amp; Instruction, </a:t>
            </a:r>
            <a:r>
              <a:rPr lang="en-GB" sz="1400" b="1" dirty="0">
                <a:latin typeface="+mn-lt"/>
              </a:rPr>
              <a:t>16</a:t>
            </a:r>
            <a:r>
              <a:rPr lang="en-GB" sz="1400" dirty="0">
                <a:latin typeface="+mn-lt"/>
              </a:rPr>
              <a:t>(1), 1998].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Sharing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learning intentions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387" name="Rectangle 4"/>
          <p:cNvSpPr>
            <a:spLocks noGrp="1" noChangeArrowheads="1"/>
          </p:cNvSpPr>
          <p:nvPr>
            <p:ph idx="1"/>
          </p:nvPr>
        </p:nvSpPr>
        <p:spPr>
          <a:xfrm>
            <a:off x="342901" y="973931"/>
            <a:ext cx="6172200" cy="33976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300" dirty="0">
                <a:latin typeface="Calibri" charset="0"/>
                <a:ea typeface="ＭＳ Ｐゴシック" charset="0"/>
                <a:cs typeface="ＭＳ Ｐゴシック" charset="0"/>
              </a:rPr>
              <a:t>3 teachers each teaching 4 </a:t>
            </a:r>
            <a:r>
              <a:rPr lang="en-GB" sz="2300" dirty="0" smtClean="0">
                <a:latin typeface="Calibri" charset="0"/>
                <a:ea typeface="ＭＳ Ｐゴシック" charset="0"/>
                <a:cs typeface="ＭＳ Ｐゴシック" charset="0"/>
              </a:rPr>
              <a:t>7</a:t>
            </a:r>
            <a:r>
              <a:rPr lang="en-GB" sz="2300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th</a:t>
            </a:r>
            <a:r>
              <a:rPr lang="en-GB" sz="2300" dirty="0" smtClean="0">
                <a:latin typeface="Calibri" charset="0"/>
                <a:ea typeface="ＭＳ Ｐゴシック" charset="0"/>
                <a:cs typeface="ＭＳ Ｐゴシック" charset="0"/>
              </a:rPr>
              <a:t> grade </a:t>
            </a:r>
            <a:r>
              <a:rPr lang="en-GB" sz="2300" dirty="0">
                <a:latin typeface="Calibri" charset="0"/>
                <a:ea typeface="ＭＳ Ｐゴシック" charset="0"/>
                <a:cs typeface="ＭＳ Ｐゴシック" charset="0"/>
              </a:rPr>
              <a:t>science classes in two US schools</a:t>
            </a:r>
          </a:p>
          <a:p>
            <a:pPr eaLnBrk="1" hangingPunct="1">
              <a:lnSpc>
                <a:spcPct val="90000"/>
              </a:lnSpc>
            </a:pPr>
            <a:r>
              <a:rPr lang="en-GB" sz="2300" dirty="0">
                <a:latin typeface="Calibri" charset="0"/>
                <a:ea typeface="ＭＳ Ｐゴシック" charset="0"/>
                <a:cs typeface="ＭＳ Ｐゴシック" charset="0"/>
              </a:rPr>
              <a:t>14 week experiment</a:t>
            </a:r>
          </a:p>
          <a:p>
            <a:pPr eaLnBrk="1" hangingPunct="1">
              <a:lnSpc>
                <a:spcPct val="90000"/>
              </a:lnSpc>
            </a:pPr>
            <a:r>
              <a:rPr lang="en-GB" sz="2300" dirty="0">
                <a:latin typeface="Calibri" charset="0"/>
                <a:ea typeface="ＭＳ Ｐゴシック" charset="0"/>
                <a:cs typeface="ＭＳ Ｐゴシック" charset="0"/>
              </a:rPr>
              <a:t>7 two-week projects, each scored 2-10</a:t>
            </a:r>
          </a:p>
          <a:p>
            <a:pPr eaLnBrk="1" hangingPunct="1">
              <a:lnSpc>
                <a:spcPct val="90000"/>
              </a:lnSpc>
            </a:pPr>
            <a:r>
              <a:rPr lang="en-GB" sz="2300" dirty="0">
                <a:latin typeface="Calibri" charset="0"/>
                <a:ea typeface="ＭＳ Ｐゴシック" charset="0"/>
                <a:cs typeface="ＭＳ Ｐゴシック" charset="0"/>
              </a:rPr>
              <a:t>All teaching the same, except:</a:t>
            </a:r>
          </a:p>
          <a:p>
            <a:pPr eaLnBrk="1" hangingPunct="1">
              <a:lnSpc>
                <a:spcPct val="90000"/>
              </a:lnSpc>
            </a:pPr>
            <a:r>
              <a:rPr lang="en-GB" sz="2300" dirty="0">
                <a:latin typeface="Calibri" charset="0"/>
                <a:ea typeface="ＭＳ Ｐゴシック" charset="0"/>
                <a:cs typeface="ＭＳ Ｐゴシック" charset="0"/>
              </a:rPr>
              <a:t>For a part of each week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latin typeface="Calibri" charset="0"/>
                <a:ea typeface="ＭＳ Ｐゴシック" charset="0"/>
              </a:rPr>
              <a:t>Two of each teacher</a:t>
            </a:r>
            <a:r>
              <a:rPr lang="ja-JP" altLang="en-GB" sz="2000" dirty="0">
                <a:latin typeface="Calibri" charset="0"/>
                <a:ea typeface="ＭＳ Ｐゴシック" charset="0"/>
              </a:rPr>
              <a:t>’</a:t>
            </a:r>
            <a:r>
              <a:rPr lang="en-GB" altLang="ja-JP" sz="2000" dirty="0">
                <a:latin typeface="Calibri" charset="0"/>
                <a:ea typeface="ＭＳ Ｐゴシック" charset="0"/>
              </a:rPr>
              <a:t>s classes discusses their likes and dislikes about the teaching (control)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latin typeface="Calibri" charset="0"/>
                <a:ea typeface="ＭＳ Ｐゴシック" charset="0"/>
              </a:rPr>
              <a:t>The other two classes discusses how their work will be assessed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1149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Sharing learning intentions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3517583"/>
              </p:ext>
            </p:extLst>
          </p:nvPr>
        </p:nvGraphicFramePr>
        <p:xfrm>
          <a:off x="581025" y="1354931"/>
          <a:ext cx="5781675" cy="23176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8850"/>
                <a:gridCol w="1133475"/>
                <a:gridCol w="1143000"/>
                <a:gridCol w="1276350"/>
              </a:tblGrid>
              <a:tr h="61779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Comprehensive Test</a:t>
                      </a:r>
                      <a:r>
                        <a:rPr lang="en-US" sz="1800" baseline="0" dirty="0" smtClean="0"/>
                        <a:t> of Basic Skills</a:t>
                      </a:r>
                      <a:endParaRPr lang="en-US" sz="18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10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Group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Middle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</a:tr>
              <a:tr h="5410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Likes and dislikes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322" marB="34322"/>
                </a:tc>
              </a:tr>
              <a:tr h="6177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Reflective assessment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322" marB="343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4281031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Sharing learning intentions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0571511"/>
              </p:ext>
            </p:extLst>
          </p:nvPr>
        </p:nvGraphicFramePr>
        <p:xfrm>
          <a:off x="581025" y="1354931"/>
          <a:ext cx="5781675" cy="23176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8850"/>
                <a:gridCol w="1133475"/>
                <a:gridCol w="1143000"/>
                <a:gridCol w="1276350"/>
              </a:tblGrid>
              <a:tr h="61779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Comprehensive Test</a:t>
                      </a:r>
                      <a:r>
                        <a:rPr lang="en-US" sz="1800" baseline="0" dirty="0" smtClean="0"/>
                        <a:t> of Basic Skills</a:t>
                      </a:r>
                      <a:endParaRPr lang="en-US" sz="18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10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Group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Middle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</a:tr>
              <a:tr h="5410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Likes and dislikes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4.6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5.9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6.6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</a:tr>
              <a:tr h="6177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Reflective assessment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322" marB="343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796286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Sharing learning intentions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945461"/>
              </p:ext>
            </p:extLst>
          </p:nvPr>
        </p:nvGraphicFramePr>
        <p:xfrm>
          <a:off x="581025" y="1354931"/>
          <a:ext cx="5781675" cy="23176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8850"/>
                <a:gridCol w="1133475"/>
                <a:gridCol w="1143000"/>
                <a:gridCol w="1276350"/>
              </a:tblGrid>
              <a:tr h="61779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Comprehensive Test</a:t>
                      </a:r>
                      <a:r>
                        <a:rPr lang="en-US" sz="1800" baseline="0" dirty="0" smtClean="0"/>
                        <a:t> of Basic Skills</a:t>
                      </a:r>
                      <a:endParaRPr lang="en-US" sz="18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10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Group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Middle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</a:tr>
              <a:tr h="5410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Likes and dislikes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4.6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5.9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6.6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</a:tr>
              <a:tr h="6177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Reflective assessment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6.7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7.2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7.4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2916354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678" y="161363"/>
            <a:ext cx="6115050" cy="743638"/>
          </a:xfrm>
        </p:spPr>
        <p:txBody>
          <a:bodyPr/>
          <a:lstStyle/>
          <a:p>
            <a:r>
              <a:rPr lang="en-GB" dirty="0" smtClean="0"/>
              <a:t>Share Learning Intentions</a:t>
            </a:r>
            <a:endParaRPr lang="en-GB" dirty="0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idx="1"/>
          </p:nvPr>
        </p:nvSpPr>
        <p:spPr>
          <a:xfrm>
            <a:off x="363523" y="973931"/>
            <a:ext cx="6241721" cy="395724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GB" sz="2100" dirty="0">
                <a:latin typeface="+mj-lt"/>
              </a:rPr>
              <a:t>Explain learning intentions at start of lesson/unit:</a:t>
            </a:r>
          </a:p>
          <a:p>
            <a:pPr>
              <a:lnSpc>
                <a:spcPct val="120000"/>
              </a:lnSpc>
            </a:pPr>
            <a:r>
              <a:rPr lang="en-GB" sz="2100" dirty="0" smtClean="0">
                <a:latin typeface="+mj-lt"/>
              </a:rPr>
              <a:t>Consider </a:t>
            </a:r>
            <a:r>
              <a:rPr lang="en-GB" sz="2100" dirty="0">
                <a:latin typeface="+mj-lt"/>
              </a:rPr>
              <a:t>providing learning intentions and success criteria in students</a:t>
            </a:r>
            <a:r>
              <a:rPr lang="ja-JP" altLang="en-GB" sz="2100" dirty="0">
                <a:latin typeface="+mj-lt"/>
              </a:rPr>
              <a:t>’</a:t>
            </a:r>
            <a:r>
              <a:rPr lang="en-GB" altLang="ja-JP" sz="2100" dirty="0">
                <a:latin typeface="+mj-lt"/>
              </a:rPr>
              <a:t> language.</a:t>
            </a:r>
          </a:p>
          <a:p>
            <a:pPr>
              <a:lnSpc>
                <a:spcPct val="120000"/>
              </a:lnSpc>
            </a:pPr>
            <a:r>
              <a:rPr lang="en-GB" sz="2100" dirty="0">
                <a:latin typeface="+mj-lt"/>
              </a:rPr>
              <a:t>Use posters of key words to talk about learning:</a:t>
            </a:r>
          </a:p>
          <a:p>
            <a:pPr lvl="1">
              <a:lnSpc>
                <a:spcPct val="120000"/>
              </a:lnSpc>
            </a:pPr>
            <a:r>
              <a:rPr lang="en-GB" dirty="0" smtClean="0">
                <a:latin typeface="+mj-lt"/>
              </a:rPr>
              <a:t>E.g., describe, explain, evaluate</a:t>
            </a:r>
          </a:p>
          <a:p>
            <a:pPr>
              <a:lnSpc>
                <a:spcPct val="120000"/>
              </a:lnSpc>
            </a:pPr>
            <a:r>
              <a:rPr lang="en-GB" sz="2100" dirty="0">
                <a:latin typeface="+mj-lt"/>
              </a:rPr>
              <a:t>Use planning and writing </a:t>
            </a:r>
            <a:r>
              <a:rPr lang="en-GB" sz="2100" dirty="0" smtClean="0">
                <a:latin typeface="+mj-lt"/>
              </a:rPr>
              <a:t>frames judiciously.</a:t>
            </a:r>
            <a:endParaRPr lang="en-GB" sz="21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sz="2100" dirty="0">
                <a:latin typeface="+mj-lt"/>
              </a:rPr>
              <a:t>Use annotated examples of different standards to </a:t>
            </a:r>
            <a:r>
              <a:rPr lang="en-US" sz="2100" dirty="0">
                <a:latin typeface="+mj-lt"/>
              </a:rPr>
              <a:t>“</a:t>
            </a:r>
            <a:r>
              <a:rPr lang="en-GB" altLang="ja-JP" sz="2100" dirty="0">
                <a:latin typeface="+mj-lt"/>
              </a:rPr>
              <a:t>flesh out</a:t>
            </a:r>
            <a:r>
              <a:rPr lang="en-US" altLang="ja-JP" sz="2100" dirty="0">
                <a:latin typeface="+mj-lt"/>
              </a:rPr>
              <a:t>”</a:t>
            </a:r>
            <a:r>
              <a:rPr lang="en-GB" altLang="ja-JP" sz="2100" dirty="0">
                <a:latin typeface="+mj-lt"/>
              </a:rPr>
              <a:t> assessment rubrics (e.g., lab reports).</a:t>
            </a:r>
          </a:p>
          <a:p>
            <a:pPr>
              <a:lnSpc>
                <a:spcPct val="120000"/>
              </a:lnSpc>
            </a:pPr>
            <a:r>
              <a:rPr lang="en-GB" sz="2100" dirty="0">
                <a:latin typeface="+mj-lt"/>
              </a:rPr>
              <a:t>Provide opportunities for students to design their own tests.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0227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897731"/>
            <a:ext cx="6172200" cy="3947001"/>
          </a:xfrm>
        </p:spPr>
        <p:txBody>
          <a:bodyPr/>
          <a:lstStyle/>
          <a:p>
            <a:r>
              <a:rPr lang="en-US" dirty="0" smtClean="0"/>
              <a:t>For individuals</a:t>
            </a:r>
          </a:p>
          <a:p>
            <a:pPr lvl="1"/>
            <a:r>
              <a:rPr lang="en-US" dirty="0" smtClean="0"/>
              <a:t>Increased lifespan</a:t>
            </a:r>
          </a:p>
          <a:p>
            <a:pPr lvl="1"/>
            <a:r>
              <a:rPr lang="en-US" dirty="0" smtClean="0"/>
              <a:t>Improved health</a:t>
            </a:r>
          </a:p>
          <a:p>
            <a:pPr lvl="1"/>
            <a:r>
              <a:rPr lang="en-US" dirty="0" smtClean="0"/>
              <a:t>Increased personal income</a:t>
            </a:r>
          </a:p>
          <a:p>
            <a:pPr lvl="1"/>
            <a:r>
              <a:rPr lang="en-US" dirty="0" smtClean="0"/>
              <a:t>Reduced risk of</a:t>
            </a:r>
          </a:p>
          <a:p>
            <a:pPr lvl="2"/>
            <a:r>
              <a:rPr lang="en-US" dirty="0" smtClean="0"/>
              <a:t>Unemployment</a:t>
            </a:r>
            <a:endParaRPr lang="en-US" dirty="0"/>
          </a:p>
          <a:p>
            <a:pPr lvl="2"/>
            <a:r>
              <a:rPr lang="en-US" dirty="0" smtClean="0"/>
              <a:t>Suicide</a:t>
            </a:r>
          </a:p>
          <a:p>
            <a:r>
              <a:rPr lang="en-US" dirty="0" smtClean="0"/>
              <a:t>For society</a:t>
            </a:r>
          </a:p>
          <a:p>
            <a:pPr lvl="1"/>
            <a:r>
              <a:rPr lang="en-US" dirty="0" smtClean="0"/>
              <a:t>Increased economic growth</a:t>
            </a:r>
          </a:p>
          <a:p>
            <a:pPr lvl="1"/>
            <a:r>
              <a:rPr lang="en-US" dirty="0" smtClean="0"/>
              <a:t>More pro-social behavior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2550579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Engineering effective discussion, tasks and classroom activities that elicit evidence of learning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8163919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BFE2"/>
                </a:solidFill>
              </a:rPr>
              <a:t>Common errors in questioning</a:t>
            </a:r>
            <a:endParaRPr lang="en-US" dirty="0">
              <a:solidFill>
                <a:srgbClr val="51BFE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" y="973931"/>
            <a:ext cx="3028950" cy="36133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Asking: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too </a:t>
            </a:r>
            <a:r>
              <a:rPr lang="en-US" dirty="0"/>
              <a:t>many questions at once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question and answering it yourself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questions </a:t>
            </a:r>
            <a:r>
              <a:rPr lang="en-US" dirty="0"/>
              <a:t>only of the brightest or most likeable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difficult question too early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irrelevant </a:t>
            </a:r>
            <a:r>
              <a:rPr lang="en-US" dirty="0"/>
              <a:t>questions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questions in a threatening way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he same kind of questions all the time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76650" y="973931"/>
            <a:ext cx="3028950" cy="33976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Failing to: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correct wrong answers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indicate </a:t>
            </a:r>
            <a:r>
              <a:rPr lang="en-US" dirty="0"/>
              <a:t>a change in the type of question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give students </a:t>
            </a:r>
            <a:r>
              <a:rPr lang="en-US" dirty="0"/>
              <a:t>the time to think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pay attention to answers</a:t>
            </a:r>
            <a:endParaRPr lang="en-US" dirty="0"/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see </a:t>
            </a:r>
            <a:r>
              <a:rPr lang="en-US" dirty="0"/>
              <a:t>the implications of answers</a:t>
            </a:r>
          </a:p>
          <a:p>
            <a:pPr marL="283422" lvl="1" indent="-285750">
              <a:spcBef>
                <a:spcPts val="15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to </a:t>
            </a:r>
            <a:r>
              <a:rPr lang="en-US" dirty="0"/>
              <a:t>build on answers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850" y="4776444"/>
            <a:ext cx="6534150" cy="284711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Brown, G., &amp; </a:t>
            </a:r>
            <a:r>
              <a:rPr lang="en-US" sz="1400" dirty="0" err="1">
                <a:solidFill>
                  <a:schemeClr val="tx2"/>
                </a:solidFill>
              </a:rPr>
              <a:t>Wragg</a:t>
            </a:r>
            <a:r>
              <a:rPr lang="en-US" sz="1400" dirty="0">
                <a:solidFill>
                  <a:schemeClr val="tx2"/>
                </a:solidFill>
              </a:rPr>
              <a:t>, E. C. (1993). </a:t>
            </a:r>
            <a:r>
              <a:rPr lang="en-US" sz="1400" i="1" dirty="0">
                <a:solidFill>
                  <a:schemeClr val="tx2"/>
                </a:solidFill>
              </a:rPr>
              <a:t>Questioning</a:t>
            </a:r>
            <a:r>
              <a:rPr lang="en-US" sz="1400" dirty="0">
                <a:solidFill>
                  <a:schemeClr val="tx2"/>
                </a:solidFill>
              </a:rPr>
              <a:t>. London, UK: Routledge.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4302551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678" y="161363"/>
            <a:ext cx="6115050" cy="743638"/>
          </a:xfrm>
        </p:spPr>
        <p:txBody>
          <a:bodyPr/>
          <a:lstStyle/>
          <a:p>
            <a:r>
              <a:rPr lang="en-GB" dirty="0" smtClean="0"/>
              <a:t>Elicit evidence of learning</a:t>
            </a:r>
            <a:endParaRPr lang="en-GB" dirty="0"/>
          </a:p>
        </p:txBody>
      </p:sp>
      <p:sp>
        <p:nvSpPr>
          <p:cNvPr id="942083" name="Rectangle 3"/>
          <p:cNvSpPr>
            <a:spLocks noGrp="1" noChangeArrowheads="1"/>
          </p:cNvSpPr>
          <p:nvPr>
            <p:ph idx="1"/>
          </p:nvPr>
        </p:nvSpPr>
        <p:spPr>
          <a:xfrm>
            <a:off x="363372" y="973931"/>
            <a:ext cx="6172200" cy="39470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100" dirty="0"/>
              <a:t>Key idea: questioning should: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Cause thinking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Provide data that inform teaching</a:t>
            </a:r>
          </a:p>
          <a:p>
            <a:pPr>
              <a:lnSpc>
                <a:spcPct val="120000"/>
              </a:lnSpc>
            </a:pPr>
            <a:r>
              <a:rPr lang="en-GB" sz="2100" dirty="0"/>
              <a:t>Improve your questioning: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Generate questions with colleagues.</a:t>
            </a:r>
          </a:p>
          <a:p>
            <a:pPr lvl="1"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Think high-order vs. low-order, not closed vs. open.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Give students appropriate wait time.</a:t>
            </a:r>
          </a:p>
          <a:p>
            <a:pPr>
              <a:lnSpc>
                <a:spcPct val="120000"/>
              </a:lnSpc>
            </a:pPr>
            <a:r>
              <a:rPr lang="en-GB" sz="2100" dirty="0"/>
              <a:t>Get away from I-R-E (initiation-response-evaluation):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“</a:t>
            </a:r>
            <a:r>
              <a:rPr lang="en-GB" altLang="ja-JP" dirty="0" smtClean="0"/>
              <a:t>No hands up</a:t>
            </a:r>
            <a:r>
              <a:rPr lang="en-US" altLang="ja-JP" dirty="0" smtClean="0"/>
              <a:t>”</a:t>
            </a:r>
            <a:r>
              <a:rPr lang="en-GB" altLang="ja-JP" dirty="0" smtClean="0"/>
              <a:t> (except to ask a question)</a:t>
            </a:r>
          </a:p>
          <a:p>
            <a:pPr>
              <a:lnSpc>
                <a:spcPct val="120000"/>
              </a:lnSpc>
            </a:pPr>
            <a:r>
              <a:rPr lang="en-GB" sz="2100" dirty="0" smtClean="0"/>
              <a:t>Use </a:t>
            </a:r>
            <a:r>
              <a:rPr lang="en-GB" sz="2100" dirty="0"/>
              <a:t>all-student response systems regularly: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ABCD cards, mini whiteboards, exit passes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812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Providing feedback that moves learners forward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4695383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Effects of feedback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>
          <a:xfrm>
            <a:off x="342901" y="973931"/>
            <a:ext cx="6172200" cy="33976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900" dirty="0" err="1">
                <a:latin typeface="Calibri" charset="0"/>
                <a:ea typeface="ＭＳ Ｐゴシック" charset="0"/>
                <a:cs typeface="ＭＳ Ｐゴシック" charset="0"/>
              </a:rPr>
              <a:t>Kluger</a:t>
            </a:r>
            <a:r>
              <a:rPr lang="en-GB" sz="1900" dirty="0">
                <a:latin typeface="Calibri" charset="0"/>
                <a:ea typeface="ＭＳ Ｐゴシック" charset="0"/>
                <a:cs typeface="ＭＳ Ｐゴシック" charset="0"/>
              </a:rPr>
              <a:t> &amp; </a:t>
            </a:r>
            <a:r>
              <a:rPr lang="en-GB" sz="1900" dirty="0" err="1">
                <a:latin typeface="Calibri" charset="0"/>
                <a:ea typeface="ＭＳ Ｐゴシック" charset="0"/>
                <a:cs typeface="ＭＳ Ｐゴシック" charset="0"/>
              </a:rPr>
              <a:t>DeNisi</a:t>
            </a:r>
            <a:r>
              <a:rPr lang="en-GB" sz="1900" dirty="0">
                <a:latin typeface="Calibri" charset="0"/>
                <a:ea typeface="ＭＳ Ｐゴシック" charset="0"/>
                <a:cs typeface="ＭＳ Ｐゴシック" charset="0"/>
              </a:rPr>
              <a:t> (1996) review of 3000 research reports</a:t>
            </a:r>
          </a:p>
          <a:p>
            <a:pPr eaLnBrk="1" hangingPunct="1">
              <a:lnSpc>
                <a:spcPct val="80000"/>
              </a:lnSpc>
            </a:pPr>
            <a:r>
              <a:rPr lang="en-GB" sz="1900" dirty="0">
                <a:latin typeface="Calibri" charset="0"/>
                <a:ea typeface="ＭＳ Ｐゴシック" charset="0"/>
                <a:cs typeface="ＭＳ Ｐゴシック" charset="0"/>
              </a:rPr>
              <a:t>Excluding those: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Calibri" charset="0"/>
                <a:ea typeface="ＭＳ Ｐゴシック" charset="0"/>
              </a:rPr>
              <a:t>without adequate controls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Calibri" charset="0"/>
                <a:ea typeface="ＭＳ Ｐゴシック" charset="0"/>
              </a:rPr>
              <a:t>with poor design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Calibri" charset="0"/>
                <a:ea typeface="ＭＳ Ｐゴシック" charset="0"/>
              </a:rPr>
              <a:t>with fewer than 10 participants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Calibri" charset="0"/>
                <a:ea typeface="ＭＳ Ｐゴシック" charset="0"/>
              </a:rPr>
              <a:t>where performance was not measured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Calibri" charset="0"/>
                <a:ea typeface="ＭＳ Ｐゴシック" charset="0"/>
              </a:rPr>
              <a:t>without details of effect sizes</a:t>
            </a:r>
          </a:p>
          <a:p>
            <a:pPr eaLnBrk="1" hangingPunct="1">
              <a:lnSpc>
                <a:spcPct val="80000"/>
              </a:lnSpc>
            </a:pPr>
            <a:r>
              <a:rPr lang="en-GB" sz="1900" dirty="0">
                <a:latin typeface="Calibri" charset="0"/>
                <a:ea typeface="ＭＳ Ｐゴシック" charset="0"/>
                <a:cs typeface="ＭＳ Ｐゴシック" charset="0"/>
              </a:rPr>
              <a:t>left 131 reports, 607 effect sizes, involving 12652 individuals</a:t>
            </a:r>
          </a:p>
          <a:p>
            <a:pPr eaLnBrk="1" hangingPunct="1">
              <a:lnSpc>
                <a:spcPct val="80000"/>
              </a:lnSpc>
            </a:pPr>
            <a:endParaRPr lang="en-GB" sz="19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900" dirty="0">
                <a:latin typeface="Calibri" charset="0"/>
                <a:ea typeface="ＭＳ Ｐゴシック" charset="0"/>
                <a:cs typeface="ＭＳ Ｐゴシック" charset="0"/>
              </a:rPr>
              <a:t>On average, feedback increases achievement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Calibri" charset="0"/>
                <a:ea typeface="ＭＳ Ｐゴシック" charset="0"/>
              </a:rPr>
              <a:t>Effect sizes highly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700" dirty="0">
                <a:latin typeface="Calibri" charset="0"/>
                <a:ea typeface="ＭＳ Ｐゴシック" charset="0"/>
              </a:rPr>
              <a:t>38% (50 out of 131) of effect sizes were negative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5912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191"/>
            <a:ext cx="6799728" cy="1080359"/>
          </a:xfrm>
        </p:spPr>
        <p:txBody>
          <a:bodyPr>
            <a:noAutofit/>
          </a:bodyPr>
          <a:lstStyle/>
          <a:p>
            <a:r>
              <a:rPr lang="en-GB" dirty="0" smtClean="0"/>
              <a:t>Provide feedback </a:t>
            </a:r>
            <a:r>
              <a:rPr lang="en-GB" dirty="0"/>
              <a:t>t</a:t>
            </a:r>
            <a:r>
              <a:rPr lang="en-GB" dirty="0" smtClean="0"/>
              <a:t>hat </a:t>
            </a:r>
            <a:r>
              <a:rPr lang="en-GB" dirty="0"/>
              <a:t>m</a:t>
            </a:r>
            <a:r>
              <a:rPr lang="en-GB" dirty="0" smtClean="0"/>
              <a:t>oves </a:t>
            </a:r>
            <a:r>
              <a:rPr lang="en-GB" dirty="0"/>
              <a:t>l</a:t>
            </a:r>
            <a:r>
              <a:rPr lang="en-GB" dirty="0" smtClean="0"/>
              <a:t>earning </a:t>
            </a:r>
            <a:r>
              <a:rPr lang="en-GB" dirty="0"/>
              <a:t>o</a:t>
            </a:r>
            <a:r>
              <a:rPr lang="en-GB" dirty="0" smtClean="0"/>
              <a:t>n</a:t>
            </a:r>
            <a:endParaRPr lang="en-GB" dirty="0"/>
          </a:p>
        </p:txBody>
      </p:sp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459486" y="973931"/>
            <a:ext cx="6115050" cy="39572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2100" dirty="0"/>
              <a:t>Key idea: feedback should: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Cause thinking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Provide guidance on how to improve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Comment-only grading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Focused grading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Explicit reference to rubrics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Suggestions on how to improve: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Not giving complete solutions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Re-timing assessment: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E.g., three-fourths-of-the-way-through-a-unit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459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Activating students as learning resources for </a:t>
            </a:r>
            <a:r>
              <a:rPr lang="en-US" sz="3000">
                <a:latin typeface="Calibri" charset="0"/>
                <a:ea typeface="ＭＳ Ｐゴシック" charset="0"/>
                <a:cs typeface="ＭＳ Ｐゴシック" charset="0"/>
              </a:rPr>
              <a:t>one another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224305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structured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73931"/>
            <a:ext cx="6172200" cy="2140969"/>
          </a:xfrm>
        </p:spPr>
        <p:txBody>
          <a:bodyPr/>
          <a:lstStyle/>
          <a:p>
            <a:r>
              <a:rPr lang="en-US" sz="2000" dirty="0" smtClean="0"/>
              <a:t>15-yr-olds studying World History were tested on their understanding of material delivered in lectures</a:t>
            </a:r>
          </a:p>
          <a:p>
            <a:r>
              <a:rPr lang="en-US" sz="2000" dirty="0" smtClean="0"/>
              <a:t>Half the students were trained to pose questions as they listened to the lectures</a:t>
            </a:r>
          </a:p>
          <a:p>
            <a:r>
              <a:rPr lang="en-US" sz="2000" dirty="0" smtClean="0"/>
              <a:t>At the end of the lectures, students were given time to review their understanding of the material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200566"/>
              </p:ext>
            </p:extLst>
          </p:nvPr>
        </p:nvGraphicFramePr>
        <p:xfrm>
          <a:off x="561976" y="3259931"/>
          <a:ext cx="5800725" cy="1525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14500"/>
                <a:gridCol w="1971675"/>
                <a:gridCol w="2114550"/>
              </a:tblGrid>
              <a:tr h="34263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Individual</a:t>
                      </a:r>
                      <a:endParaRPr lang="en-US" sz="15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Group</a:t>
                      </a:r>
                      <a:endParaRPr lang="en-US" sz="15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</a:tr>
              <a:tr h="59139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Unstructured</a:t>
                      </a:r>
                      <a:endParaRPr lang="en-US" sz="15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Independent</a:t>
                      </a:r>
                      <a:r>
                        <a:rPr lang="en-US" sz="1500" baseline="0" dirty="0" smtClean="0"/>
                        <a:t> review</a:t>
                      </a:r>
                      <a:endParaRPr lang="en-US" sz="15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Group discussion</a:t>
                      </a:r>
                      <a:endParaRPr lang="en-US" sz="1500" dirty="0"/>
                    </a:p>
                  </a:txBody>
                  <a:tcPr marL="68580" marR="68580" marT="34322" marB="34322"/>
                </a:tc>
              </a:tr>
              <a:tr h="59139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Structured</a:t>
                      </a:r>
                      <a:endParaRPr lang="en-US" sz="15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Structured self-questioning</a:t>
                      </a:r>
                      <a:endParaRPr lang="en-US" sz="15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Structured peer-questioning</a:t>
                      </a:r>
                      <a:endParaRPr lang="en-US" sz="1500" dirty="0"/>
                    </a:p>
                  </a:txBody>
                  <a:tcPr marL="68580" marR="68580" marT="34322" marB="343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9555731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achievement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5494309"/>
              </p:ext>
            </p:extLst>
          </p:nvPr>
        </p:nvGraphicFramePr>
        <p:xfrm>
          <a:off x="0" y="1122606"/>
          <a:ext cx="6857999" cy="336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3876" y="4776444"/>
            <a:ext cx="6210300" cy="284711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algn="r"/>
            <a:r>
              <a:rPr lang="en-US" sz="1400" dirty="0">
                <a:solidFill>
                  <a:srgbClr val="51BFE2"/>
                </a:solidFill>
              </a:rPr>
              <a:t>King, A. (1991). </a:t>
            </a:r>
            <a:r>
              <a:rPr lang="en-US" sz="1400" i="1" dirty="0">
                <a:solidFill>
                  <a:srgbClr val="51BFE2"/>
                </a:solidFill>
              </a:rPr>
              <a:t>Applied Cognitive Psychology, </a:t>
            </a:r>
            <a:r>
              <a:rPr lang="en-US" sz="1400" b="1" dirty="0">
                <a:solidFill>
                  <a:srgbClr val="51BFE2"/>
                </a:solidFill>
              </a:rPr>
              <a:t>5</a:t>
            </a:r>
            <a:r>
              <a:rPr lang="en-US" sz="1400" dirty="0">
                <a:solidFill>
                  <a:srgbClr val="51BFE2"/>
                </a:solidFill>
              </a:rPr>
              <a:t>(4), 331-346.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799336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343"/>
            <a:ext cx="6799728" cy="743638"/>
          </a:xfrm>
        </p:spPr>
        <p:txBody>
          <a:bodyPr>
            <a:noAutofit/>
          </a:bodyPr>
          <a:lstStyle/>
          <a:p>
            <a:r>
              <a:rPr lang="en-GB" dirty="0" smtClean="0"/>
              <a:t>Help students </a:t>
            </a:r>
            <a:r>
              <a:rPr lang="en-GB" dirty="0"/>
              <a:t>b</a:t>
            </a:r>
            <a:r>
              <a:rPr lang="en-GB" dirty="0" smtClean="0"/>
              <a:t>e </a:t>
            </a:r>
            <a:r>
              <a:rPr lang="en-GB" dirty="0"/>
              <a:t>l</a:t>
            </a:r>
            <a:r>
              <a:rPr lang="en-GB" dirty="0" smtClean="0"/>
              <a:t>earning </a:t>
            </a:r>
            <a:r>
              <a:rPr lang="en-GB" dirty="0"/>
              <a:t>r</a:t>
            </a:r>
            <a:r>
              <a:rPr lang="en-GB" dirty="0" smtClean="0"/>
              <a:t>esources</a:t>
            </a:r>
            <a:endParaRPr lang="en-GB" dirty="0"/>
          </a:p>
        </p:txBody>
      </p:sp>
      <p:sp>
        <p:nvSpPr>
          <p:cNvPr id="1029123" name="Rectangle 3"/>
          <p:cNvSpPr>
            <a:spLocks noGrp="1" noChangeArrowheads="1"/>
          </p:cNvSpPr>
          <p:nvPr>
            <p:ph idx="1"/>
          </p:nvPr>
        </p:nvSpPr>
        <p:spPr>
          <a:xfrm>
            <a:off x="367362" y="973931"/>
            <a:ext cx="6115050" cy="3374972"/>
          </a:xfrm>
        </p:spPr>
        <p:txBody>
          <a:bodyPr/>
          <a:lstStyle/>
          <a:p>
            <a:r>
              <a:rPr lang="en-GB" sz="2100" dirty="0"/>
              <a:t>Students assessing their peers</a:t>
            </a:r>
            <a:r>
              <a:rPr lang="ja-JP" altLang="en-GB" sz="2100" dirty="0"/>
              <a:t>’</a:t>
            </a:r>
            <a:r>
              <a:rPr lang="en-GB" altLang="ja-JP" sz="2100" dirty="0"/>
              <a:t> work:</a:t>
            </a:r>
          </a:p>
          <a:p>
            <a:pPr lvl="1"/>
            <a:r>
              <a:rPr lang="en-GB" dirty="0" smtClean="0"/>
              <a:t>“Pre-flight checklist”</a:t>
            </a:r>
          </a:p>
          <a:p>
            <a:pPr lvl="1"/>
            <a:r>
              <a:rPr lang="ja-JP" altLang="en-GB" dirty="0" smtClean="0"/>
              <a:t>“</a:t>
            </a:r>
            <a:r>
              <a:rPr lang="en-GB" altLang="ja-JP" dirty="0" smtClean="0"/>
              <a:t>Two stars and a wish</a:t>
            </a:r>
            <a:r>
              <a:rPr lang="ja-JP" altLang="en-GB" dirty="0" smtClean="0"/>
              <a:t>”</a:t>
            </a:r>
            <a:endParaRPr lang="en-GB" altLang="ja-JP" dirty="0" smtClean="0"/>
          </a:p>
          <a:p>
            <a:r>
              <a:rPr lang="en-GB" sz="2100" dirty="0"/>
              <a:t>Training students to pose questions/identifying group weaknesses</a:t>
            </a:r>
          </a:p>
          <a:p>
            <a:r>
              <a:rPr lang="en-GB" sz="2100" dirty="0"/>
              <a:t>End-of-lesson students</a:t>
            </a:r>
            <a:r>
              <a:rPr lang="ja-JP" altLang="en-GB" sz="2100" dirty="0"/>
              <a:t>’</a:t>
            </a:r>
            <a:r>
              <a:rPr lang="en-GB" altLang="ja-JP" sz="2100" dirty="0"/>
              <a:t> review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847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daunting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973931"/>
            <a:ext cx="6172200" cy="3715574"/>
          </a:xfrm>
        </p:spPr>
        <p:txBody>
          <a:bodyPr/>
          <a:lstStyle/>
          <a:p>
            <a:r>
              <a:rPr lang="en-US" dirty="0" err="1" smtClean="0"/>
              <a:t>Programme</a:t>
            </a:r>
            <a:r>
              <a:rPr lang="en-US" dirty="0" smtClean="0"/>
              <a:t> for International Student </a:t>
            </a:r>
            <a:r>
              <a:rPr lang="en-US" dirty="0" err="1" smtClean="0"/>
              <a:t>Asssessment</a:t>
            </a:r>
            <a:r>
              <a:rPr lang="en-US" dirty="0" smtClean="0"/>
              <a:t> (PISA)</a:t>
            </a:r>
          </a:p>
          <a:p>
            <a:pPr lvl="1">
              <a:tabLst>
                <a:tab pos="2511425" algn="l"/>
              </a:tabLst>
            </a:pPr>
            <a:r>
              <a:rPr lang="en-US" dirty="0" smtClean="0"/>
              <a:t>United States	496</a:t>
            </a:r>
          </a:p>
          <a:p>
            <a:pPr lvl="1">
              <a:tabLst>
                <a:tab pos="2511425" algn="l"/>
              </a:tabLst>
            </a:pPr>
            <a:r>
              <a:rPr lang="en-US" dirty="0" smtClean="0"/>
              <a:t>Canada	527</a:t>
            </a:r>
          </a:p>
          <a:p>
            <a:pPr lvl="1">
              <a:tabLst>
                <a:tab pos="2511425" algn="l"/>
              </a:tabLst>
            </a:pPr>
            <a:r>
              <a:rPr lang="en-US" dirty="0" smtClean="0"/>
              <a:t>Finland	544</a:t>
            </a:r>
          </a:p>
          <a:p>
            <a:pPr lvl="1">
              <a:tabLst>
                <a:tab pos="2511425" algn="l"/>
              </a:tabLst>
            </a:pPr>
            <a:r>
              <a:rPr lang="en-US" dirty="0" smtClean="0"/>
              <a:t>Shanghai	579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021409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Activating students as owners of their own learning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9841514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ChangeArrowheads="1"/>
          </p:cNvSpPr>
          <p:nvPr/>
        </p:nvSpPr>
        <p:spPr bwMode="auto">
          <a:xfrm>
            <a:off x="304800" y="4555331"/>
            <a:ext cx="4345327" cy="2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84" tIns="33346" rIns="67884" bIns="33346">
            <a:spAutoFit/>
          </a:bodyPr>
          <a:lstStyle/>
          <a:p>
            <a:pPr eaLnBrk="0" hangingPunct="0"/>
            <a:r>
              <a:rPr lang="en-GB" sz="1400" dirty="0">
                <a:latin typeface="Times New Roman" charset="0"/>
              </a:rPr>
              <a:t>[Fontana &amp; </a:t>
            </a:r>
            <a:r>
              <a:rPr lang="en-GB" sz="1400" dirty="0" err="1">
                <a:latin typeface="Times New Roman" charset="0"/>
              </a:rPr>
              <a:t>Fernandes</a:t>
            </a:r>
            <a:r>
              <a:rPr lang="en-GB" sz="1400" dirty="0">
                <a:latin typeface="Times New Roman" charset="0"/>
              </a:rPr>
              <a:t>, </a:t>
            </a:r>
            <a:r>
              <a:rPr lang="en-GB" sz="1400" i="1" dirty="0">
                <a:latin typeface="Times New Roman" charset="0"/>
              </a:rPr>
              <a:t>Br. J. Educ. Psychol. </a:t>
            </a:r>
            <a:r>
              <a:rPr lang="en-GB" sz="1400" dirty="0">
                <a:latin typeface="Times New Roman" charset="0"/>
              </a:rPr>
              <a:t> </a:t>
            </a:r>
            <a:r>
              <a:rPr lang="en-GB" sz="1400" b="1" dirty="0">
                <a:latin typeface="Times New Roman" charset="0"/>
              </a:rPr>
              <a:t>64</a:t>
            </a:r>
            <a:r>
              <a:rPr lang="en-GB" sz="1400" dirty="0">
                <a:latin typeface="Times New Roman" charset="0"/>
              </a:rPr>
              <a:t>: 407-417]</a:t>
            </a:r>
          </a:p>
        </p:txBody>
      </p:sp>
      <p:sp>
        <p:nvSpPr>
          <p:cNvPr id="1525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Self-assessment: Portugal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4808618"/>
              </p:ext>
            </p:extLst>
          </p:nvPr>
        </p:nvGraphicFramePr>
        <p:xfrm>
          <a:off x="342900" y="973931"/>
          <a:ext cx="6172200" cy="31987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6100"/>
                <a:gridCol w="3086100"/>
              </a:tblGrid>
              <a:tr h="727621">
                <a:tc gridSpan="2">
                  <a:txBody>
                    <a:bodyPr/>
                    <a:lstStyle/>
                    <a:p>
                      <a:pPr marL="0" lvl="1" indent="0" eaLnBrk="1" hangingPunct="1">
                        <a:lnSpc>
                          <a:spcPct val="80000"/>
                        </a:lnSpc>
                      </a:pPr>
                      <a:r>
                        <a:rPr lang="en-GB" sz="1800" dirty="0" smtClean="0"/>
                        <a:t>45 teachers studying for a Masters</a:t>
                      </a:r>
                      <a:r>
                        <a:rPr lang="en-GB" sz="1800" baseline="0" dirty="0" smtClean="0"/>
                        <a:t> degree in Education, </a:t>
                      </a:r>
                      <a:r>
                        <a:rPr lang="en-GB" sz="1800" dirty="0" smtClean="0"/>
                        <a:t>matched in age, qualifications and experience using the same curriculum scheme for the same amount of time</a:t>
                      </a:r>
                      <a:endParaRPr lang="en-GB" sz="1800" b="0" dirty="0" smtClean="0">
                        <a:latin typeface="Calibri" charset="0"/>
                        <a:ea typeface="ＭＳ Ｐゴシック" charset="0"/>
                      </a:endParaRPr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66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Control group (N=20) follow regular MA program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Experimental group (N=25) develop</a:t>
                      </a:r>
                      <a:r>
                        <a:rPr lang="en-US" sz="1800" baseline="0" dirty="0" smtClean="0"/>
                        <a:t> self-assessment with their students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68580" marR="68580" marT="34322" marB="34322"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117 students aged 8 years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125 students aged 8 years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</a:tr>
              <a:tr h="343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119 students aged 9 years</a:t>
                      </a:r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121 students aged 9 years</a:t>
                      </a:r>
                    </a:p>
                  </a:txBody>
                  <a:tcPr marL="68580" marR="68580" marT="34322" marB="34322"/>
                </a:tc>
              </a:tr>
              <a:tr h="6177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77 students aged 10 -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14 years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108 students aged 10 - 14 years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3470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the intervention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4395724"/>
              </p:ext>
            </p:extLst>
          </p:nvPr>
        </p:nvGraphicFramePr>
        <p:xfrm>
          <a:off x="342900" y="973931"/>
          <a:ext cx="6172200" cy="36766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4875"/>
                <a:gridCol w="5267325"/>
              </a:tblGrid>
              <a:tr h="4454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Weeks</a:t>
                      </a:r>
                      <a:endParaRPr lang="en-US" sz="16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Intervention</a:t>
                      </a:r>
                      <a:endParaRPr lang="en-US" sz="16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</a:tr>
              <a:tr h="6462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to 2</a:t>
                      </a:r>
                      <a:endParaRPr lang="en-US" sz="16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Individual choice from a range of work provided by the teacher.</a:t>
                      </a:r>
                      <a:r>
                        <a:rPr lang="en-US" sz="1600" baseline="0" dirty="0" smtClean="0"/>
                        <a:t> Student self-assessment using materials provided</a:t>
                      </a:r>
                      <a:endParaRPr lang="en-US" sz="1600" dirty="0"/>
                    </a:p>
                  </a:txBody>
                  <a:tcPr marL="68580" marR="68580" marT="34322" marB="34322"/>
                </a:tc>
              </a:tr>
              <a:tr h="6462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to 6</a:t>
                      </a:r>
                      <a:endParaRPr lang="en-US" sz="16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Children construct own</a:t>
                      </a:r>
                      <a:r>
                        <a:rPr lang="en-US" sz="1600" baseline="0" dirty="0" smtClean="0"/>
                        <a:t> problems like those in weeks 1 and 2 and select structured math apparatus to aid solutions</a:t>
                      </a:r>
                      <a:endParaRPr lang="en-US" sz="1600" dirty="0"/>
                    </a:p>
                  </a:txBody>
                  <a:tcPr marL="68580" marR="68580" marT="34322" marB="34322"/>
                </a:tc>
              </a:tr>
              <a:tr h="6462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to 10</a:t>
                      </a:r>
                      <a:endParaRPr lang="en-US" sz="16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Children present</a:t>
                      </a:r>
                      <a:r>
                        <a:rPr lang="en-US" sz="1600" baseline="0" dirty="0" smtClean="0"/>
                        <a:t>ed with a new learning objectives, and make up their own problems, without exemplars by the teacher</a:t>
                      </a:r>
                      <a:endParaRPr lang="en-US" sz="1600" dirty="0"/>
                    </a:p>
                  </a:txBody>
                  <a:tcPr marL="68580" marR="68580" marT="34322" marB="34322"/>
                </a:tc>
              </a:tr>
              <a:tr h="6462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 to 14</a:t>
                      </a:r>
                      <a:endParaRPr lang="en-US" sz="16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Children</a:t>
                      </a:r>
                      <a:r>
                        <a:rPr lang="en-US" sz="1600" baseline="0" dirty="0" smtClean="0"/>
                        <a:t> set their own learning objectives, construct appropriate problems, and use appropriate self-assessment</a:t>
                      </a:r>
                      <a:endParaRPr lang="en-US" sz="1600" dirty="0"/>
                    </a:p>
                  </a:txBody>
                  <a:tcPr marL="68580" marR="68580" marT="34322" marB="34322"/>
                </a:tc>
              </a:tr>
              <a:tr h="6462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 to 20</a:t>
                      </a:r>
                      <a:endParaRPr lang="en-US" sz="16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</a:t>
                      </a:r>
                      <a:r>
                        <a:rPr lang="en-US" sz="1600" baseline="0" dirty="0" smtClean="0"/>
                        <a:t> weeks 1 to 14, but with less monitoring from the teacher and increased freedom of choice and personal responsibility</a:t>
                      </a:r>
                      <a:endParaRPr lang="en-US" sz="1600" dirty="0"/>
                    </a:p>
                  </a:txBody>
                  <a:tcPr marL="68580" marR="68580" marT="34322" marB="343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0380782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Impact on student achievement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0956275"/>
              </p:ext>
            </p:extLst>
          </p:nvPr>
        </p:nvGraphicFramePr>
        <p:xfrm>
          <a:off x="342900" y="1050131"/>
          <a:ext cx="6172200" cy="15788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8750"/>
                <a:gridCol w="1040130"/>
                <a:gridCol w="1234440"/>
                <a:gridCol w="1234440"/>
                <a:gridCol w="1234440"/>
              </a:tblGrid>
              <a:tr h="61779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Pre-test</a:t>
                      </a:r>
                      <a:endParaRPr lang="en-US" sz="18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Post-test</a:t>
                      </a:r>
                      <a:endParaRPr lang="en-US" sz="18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Gain</a:t>
                      </a:r>
                      <a:endParaRPr lang="en-US" sz="18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 size</a:t>
                      </a:r>
                      <a:endParaRPr lang="en-US" sz="1800" dirty="0"/>
                    </a:p>
                  </a:txBody>
                  <a:tcPr marL="68580" marR="68580" marT="34322" marB="34322">
                    <a:solidFill>
                      <a:srgbClr val="44BDE7"/>
                    </a:solidFill>
                  </a:tcPr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65.1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72.9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7.8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0.34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</a:tr>
              <a:tr h="6177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Experimental</a:t>
                      </a:r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58.7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73.7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15.0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0.66</a:t>
                      </a:r>
                      <a:endParaRPr lang="en-US" sz="1800" dirty="0"/>
                    </a:p>
                  </a:txBody>
                  <a:tcPr marL="68580" marR="68580" marT="34322" marB="343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5668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494"/>
            <a:ext cx="6799728" cy="743638"/>
          </a:xfrm>
        </p:spPr>
        <p:txBody>
          <a:bodyPr>
            <a:noAutofit/>
          </a:bodyPr>
          <a:lstStyle/>
          <a:p>
            <a:r>
              <a:rPr lang="en-GB" dirty="0" smtClean="0"/>
              <a:t>Help </a:t>
            </a:r>
            <a:r>
              <a:rPr lang="en-GB" dirty="0"/>
              <a:t>s</a:t>
            </a:r>
            <a:r>
              <a:rPr lang="en-GB" dirty="0" smtClean="0"/>
              <a:t>tudents </a:t>
            </a:r>
            <a:r>
              <a:rPr lang="en-GB" dirty="0"/>
              <a:t>o</a:t>
            </a:r>
            <a:r>
              <a:rPr lang="en-GB" dirty="0" smtClean="0"/>
              <a:t>wn </a:t>
            </a:r>
            <a:r>
              <a:rPr lang="en-GB" dirty="0"/>
              <a:t>t</a:t>
            </a:r>
            <a:r>
              <a:rPr lang="en-GB" dirty="0" smtClean="0"/>
              <a:t>heir </a:t>
            </a:r>
            <a:r>
              <a:rPr lang="en-GB" dirty="0"/>
              <a:t>l</a:t>
            </a:r>
            <a:r>
              <a:rPr lang="en-GB" dirty="0" smtClean="0"/>
              <a:t>earning</a:t>
            </a:r>
            <a:endParaRPr lang="en-GB" dirty="0"/>
          </a:p>
        </p:txBody>
      </p:sp>
      <p:sp>
        <p:nvSpPr>
          <p:cNvPr id="1029123" name="Rectangle 3"/>
          <p:cNvSpPr>
            <a:spLocks noGrp="1" noChangeArrowheads="1"/>
          </p:cNvSpPr>
          <p:nvPr>
            <p:ph idx="1"/>
          </p:nvPr>
        </p:nvSpPr>
        <p:spPr>
          <a:xfrm>
            <a:off x="459486" y="973931"/>
            <a:ext cx="6115050" cy="3374972"/>
          </a:xfrm>
        </p:spPr>
        <p:txBody>
          <a:bodyPr/>
          <a:lstStyle/>
          <a:p>
            <a:r>
              <a:rPr lang="en-GB" sz="2100" dirty="0"/>
              <a:t>Students assessing their own</a:t>
            </a:r>
            <a:r>
              <a:rPr lang="en-GB" altLang="ja-JP" sz="2100" dirty="0"/>
              <a:t> work: </a:t>
            </a:r>
          </a:p>
          <a:p>
            <a:pPr lvl="1"/>
            <a:r>
              <a:rPr lang="en-GB" dirty="0" smtClean="0"/>
              <a:t>With rubrics</a:t>
            </a:r>
          </a:p>
          <a:p>
            <a:pPr lvl="1"/>
            <a:r>
              <a:rPr lang="en-GB" dirty="0" smtClean="0"/>
              <a:t>With exemplars</a:t>
            </a:r>
          </a:p>
          <a:p>
            <a:r>
              <a:rPr lang="en-GB" sz="2100" dirty="0"/>
              <a:t>Self-assessment of understanding:</a:t>
            </a:r>
          </a:p>
          <a:p>
            <a:pPr lvl="1"/>
            <a:r>
              <a:rPr lang="en-GB" dirty="0" smtClean="0"/>
              <a:t>Traffic lights</a:t>
            </a:r>
          </a:p>
          <a:p>
            <a:pPr lvl="1"/>
            <a:r>
              <a:rPr lang="en-GB" dirty="0" smtClean="0"/>
              <a:t>Red/green discs</a:t>
            </a:r>
          </a:p>
          <a:p>
            <a:pPr lvl="1"/>
            <a:r>
              <a:rPr lang="en-GB" dirty="0" err="1" smtClean="0"/>
              <a:t>Colored</a:t>
            </a:r>
            <a:r>
              <a:rPr lang="en-GB" dirty="0" smtClean="0"/>
              <a:t> cups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6445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Fox and the Hedgehog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973931"/>
            <a:ext cx="6172200" cy="3715574"/>
          </a:xfrm>
        </p:spPr>
        <p:txBody>
          <a:bodyPr/>
          <a:lstStyle/>
          <a:p>
            <a:r>
              <a:rPr lang="en-US" dirty="0" err="1" smtClean="0"/>
              <a:t>Archilochus</a:t>
            </a:r>
            <a:r>
              <a:rPr lang="en-US" dirty="0" smtClean="0"/>
              <a:t> (c. 680 BCE — c. 645 BCE)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fox knows many </a:t>
            </a:r>
            <a:r>
              <a:rPr lang="en-US" dirty="0" smtClean="0"/>
              <a:t>tricks; </a:t>
            </a:r>
            <a:r>
              <a:rPr lang="en-US" dirty="0"/>
              <a:t>the hedgehog one </a:t>
            </a:r>
            <a:r>
              <a:rPr lang="en-US" dirty="0" smtClean="0"/>
              <a:t>big one.”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399197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the fox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73931"/>
            <a:ext cx="6388929" cy="3397616"/>
          </a:xfrm>
        </p:spPr>
        <p:txBody>
          <a:bodyPr/>
          <a:lstStyle/>
          <a:p>
            <a:r>
              <a:rPr lang="en-US" dirty="0" smtClean="0"/>
              <a:t>Lots of ideas</a:t>
            </a:r>
          </a:p>
          <a:p>
            <a:pPr lvl="1"/>
            <a:r>
              <a:rPr lang="en-US" dirty="0" smtClean="0"/>
              <a:t>Structures (school organization)</a:t>
            </a:r>
          </a:p>
          <a:p>
            <a:pPr lvl="1"/>
            <a:r>
              <a:rPr lang="en-US" dirty="0" smtClean="0"/>
              <a:t>Governance (privatization, charters)</a:t>
            </a:r>
          </a:p>
          <a:p>
            <a:pPr lvl="1"/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Technology</a:t>
            </a:r>
          </a:p>
          <a:p>
            <a:r>
              <a:rPr lang="en-US" dirty="0" smtClean="0"/>
              <a:t>Some successes, but also many failures</a:t>
            </a:r>
          </a:p>
          <a:p>
            <a:r>
              <a:rPr lang="en-US" dirty="0" smtClean="0"/>
              <a:t>So not a recipe for </a:t>
            </a:r>
            <a:r>
              <a:rPr lang="en-US" dirty="0" err="1" smtClean="0"/>
              <a:t>systemwide</a:t>
            </a:r>
            <a:r>
              <a:rPr lang="en-US" dirty="0" smtClean="0"/>
              <a:t> </a:t>
            </a:r>
            <a:r>
              <a:rPr lang="en-US" dirty="0" err="1" smtClean="0"/>
              <a:t>improvment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2838730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1028700" y="1201261"/>
            <a:ext cx="4800600" cy="348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8" tIns="34299" rIns="68598" bIns="34299"/>
          <a:lstStyle/>
          <a:p>
            <a:pPr marL="257244" indent="-257244" eaLnBrk="0" hangingPunct="0">
              <a:lnSpc>
                <a:spcPct val="90000"/>
              </a:lnSpc>
              <a:buClr>
                <a:schemeClr val="tx1"/>
              </a:buClr>
            </a:pPr>
            <a:endParaRPr lang="en-US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would the hedgehog say?</a:t>
            </a:r>
            <a:endParaRPr lang="en-US" dirty="0"/>
          </a:p>
        </p:txBody>
      </p:sp>
      <p:sp>
        <p:nvSpPr>
          <p:cNvPr id="38916" name="Rectangle 8"/>
          <p:cNvSpPr>
            <a:spLocks noGrp="1" noChangeArrowheads="1"/>
          </p:cNvSpPr>
          <p:nvPr>
            <p:ph idx="1"/>
          </p:nvPr>
        </p:nvSpPr>
        <p:spPr>
          <a:xfrm>
            <a:off x="342901" y="897731"/>
            <a:ext cx="6515099" cy="3947001"/>
          </a:xfrm>
        </p:spPr>
        <p:txBody>
          <a:bodyPr/>
          <a:lstStyle/>
          <a:p>
            <a:r>
              <a:rPr lang="en-US" dirty="0" smtClean="0"/>
              <a:t>Teacher quality is the most important variable</a:t>
            </a:r>
          </a:p>
          <a:p>
            <a:r>
              <a:rPr lang="en-US" dirty="0" smtClean="0"/>
              <a:t>So improve the quality of teachers</a:t>
            </a:r>
          </a:p>
          <a:p>
            <a:pPr lvl="1"/>
            <a:r>
              <a:rPr lang="en-US" dirty="0" smtClean="0"/>
              <a:t>By de-selecting ineffective teachers?</a:t>
            </a:r>
          </a:p>
          <a:p>
            <a:pPr lvl="2"/>
            <a:r>
              <a:rPr lang="en-US" dirty="0" smtClean="0"/>
              <a:t>De-selecting least effective 10%:</a:t>
            </a:r>
          </a:p>
          <a:p>
            <a:pPr lvl="2"/>
            <a:r>
              <a:rPr lang="en-US" dirty="0" smtClean="0"/>
              <a:t>2 points on PISA (right away)</a:t>
            </a:r>
          </a:p>
          <a:p>
            <a:pPr lvl="1"/>
            <a:r>
              <a:rPr lang="en-US" dirty="0" smtClean="0"/>
              <a:t>By recruiting good ones?</a:t>
            </a:r>
          </a:p>
          <a:p>
            <a:pPr lvl="2"/>
            <a:r>
              <a:rPr lang="en-US" dirty="0" smtClean="0"/>
              <a:t>Raising the entry bar to exclude lowest 30%:</a:t>
            </a:r>
          </a:p>
          <a:p>
            <a:pPr lvl="2"/>
            <a:r>
              <a:rPr lang="en-US" dirty="0" smtClean="0"/>
              <a:t>5 points on PISA (in 30 years time)</a:t>
            </a:r>
          </a:p>
          <a:p>
            <a:pPr lvl="1"/>
            <a:r>
              <a:rPr lang="en-US" dirty="0" smtClean="0"/>
              <a:t>By helping those already in our schools improve</a:t>
            </a:r>
          </a:p>
          <a:p>
            <a:pPr lvl="2"/>
            <a:r>
              <a:rPr lang="en-US" dirty="0" smtClean="0"/>
              <a:t>Investing in high-quality PD for teachers:</a:t>
            </a:r>
          </a:p>
          <a:p>
            <a:pPr lvl="2"/>
            <a:r>
              <a:rPr lang="en-US" dirty="0" smtClean="0"/>
              <a:t>But how much can teachers improve?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0378517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How do we help teachers Improve?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>
          <a:xfrm>
            <a:off x="342901" y="973931"/>
            <a:ext cx="6172200" cy="3947001"/>
          </a:xfrm>
        </p:spPr>
        <p:txBody>
          <a:bodyPr/>
          <a:lstStyle/>
          <a:p>
            <a:r>
              <a:rPr lang="en-US" dirty="0" smtClean="0"/>
              <a:t>Improve teacher effort?</a:t>
            </a:r>
          </a:p>
          <a:p>
            <a:pPr lvl="1"/>
            <a:r>
              <a:rPr lang="en-US" dirty="0" smtClean="0"/>
              <a:t>Bonus and merit pay</a:t>
            </a:r>
          </a:p>
          <a:p>
            <a:r>
              <a:rPr lang="en-US" dirty="0" smtClean="0"/>
              <a:t>Improve team-work and systems</a:t>
            </a:r>
          </a:p>
          <a:p>
            <a:pPr lvl="1"/>
            <a:r>
              <a:rPr lang="en-US" dirty="0" smtClean="0"/>
              <a:t>Professional learning communities</a:t>
            </a:r>
          </a:p>
          <a:p>
            <a:pPr lvl="2"/>
            <a:r>
              <a:rPr lang="en-US" dirty="0" smtClean="0"/>
              <a:t>Regular meetings focused on data</a:t>
            </a:r>
          </a:p>
          <a:p>
            <a:pPr lvl="2"/>
            <a:r>
              <a:rPr lang="en-US" dirty="0" smtClean="0"/>
              <a:t>16 points on PISA (in two to three years)</a:t>
            </a:r>
          </a:p>
          <a:p>
            <a:r>
              <a:rPr lang="en-US" dirty="0" smtClean="0"/>
              <a:t>Improve classroom practice</a:t>
            </a:r>
          </a:p>
          <a:p>
            <a:pPr lvl="1"/>
            <a:r>
              <a:rPr lang="en-US" dirty="0" smtClean="0"/>
              <a:t>Teacher learning communities</a:t>
            </a:r>
          </a:p>
          <a:p>
            <a:pPr lvl="2"/>
            <a:r>
              <a:rPr lang="en-US" dirty="0"/>
              <a:t>Investing in high-quality PD for teachers:</a:t>
            </a:r>
          </a:p>
          <a:p>
            <a:pPr lvl="2"/>
            <a:r>
              <a:rPr lang="en-US" dirty="0"/>
              <a:t>30 points on PISA (in two </a:t>
            </a:r>
            <a:r>
              <a:rPr lang="en-US" dirty="0" smtClean="0"/>
              <a:t>to three years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3959537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169"/>
            <a:ext cx="6858000" cy="858044"/>
          </a:xfrm>
        </p:spPr>
        <p:txBody>
          <a:bodyPr/>
          <a:lstStyle/>
          <a:p>
            <a:r>
              <a:rPr lang="en-US" dirty="0" smtClean="0"/>
              <a:t>What should we help teachers improve?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005315"/>
            <a:ext cx="6172200" cy="3397616"/>
          </a:xfrm>
        </p:spPr>
        <p:txBody>
          <a:bodyPr/>
          <a:lstStyle/>
          <a:p>
            <a:r>
              <a:rPr lang="en-US" dirty="0" smtClean="0"/>
              <a:t>Brain gym?</a:t>
            </a:r>
          </a:p>
          <a:p>
            <a:r>
              <a:rPr lang="en-US" dirty="0" smtClean="0"/>
              <a:t>Learning styles?</a:t>
            </a:r>
          </a:p>
          <a:p>
            <a:r>
              <a:rPr lang="en-US" dirty="0" smtClean="0"/>
              <a:t>Subject knowledge?</a:t>
            </a:r>
          </a:p>
          <a:p>
            <a:r>
              <a:rPr lang="en-US" dirty="0" smtClean="0"/>
              <a:t>Classroom formative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3422963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>
                <a:solidFill>
                  <a:srgbClr val="51BFE2"/>
                </a:solidFill>
              </a:rPr>
              <a:t>Unpacking formative </a:t>
            </a:r>
            <a:r>
              <a:rPr lang="en-GB" sz="3000" dirty="0">
                <a:solidFill>
                  <a:srgbClr val="51BFE2"/>
                </a:solidFill>
              </a:rPr>
              <a:t>a</a:t>
            </a:r>
            <a:r>
              <a:rPr lang="en-GB" sz="3000" dirty="0" smtClean="0">
                <a:solidFill>
                  <a:srgbClr val="51BFE2"/>
                </a:solidFill>
              </a:rPr>
              <a:t>ssessment</a:t>
            </a:r>
            <a:endParaRPr lang="en-US" sz="3000" dirty="0">
              <a:solidFill>
                <a:srgbClr val="51BFE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785" y="973931"/>
            <a:ext cx="6370904" cy="373968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9785" y="1647132"/>
            <a:ext cx="6346163" cy="0"/>
          </a:xfrm>
          <a:prstGeom prst="line">
            <a:avLst/>
          </a:prstGeom>
          <a:ln w="190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63769" y="2952784"/>
            <a:ext cx="6359770" cy="1"/>
          </a:xfrm>
          <a:prstGeom prst="line">
            <a:avLst/>
          </a:prstGeom>
          <a:ln w="190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27737" y="978446"/>
            <a:ext cx="0" cy="3739688"/>
          </a:xfrm>
          <a:prstGeom prst="line">
            <a:avLst/>
          </a:prstGeom>
          <a:ln w="190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6443" y="3854830"/>
            <a:ext cx="6349505" cy="8872"/>
          </a:xfrm>
          <a:prstGeom prst="line">
            <a:avLst/>
          </a:prstGeom>
          <a:ln w="190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4385" y="994684"/>
            <a:ext cx="0" cy="3732858"/>
          </a:xfrm>
          <a:prstGeom prst="line">
            <a:avLst/>
          </a:prstGeom>
          <a:ln w="190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60327" y="987350"/>
            <a:ext cx="320" cy="3730785"/>
          </a:xfrm>
          <a:prstGeom prst="line">
            <a:avLst/>
          </a:prstGeom>
          <a:ln w="190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17031" y="989361"/>
            <a:ext cx="1865339" cy="62382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 going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36767" y="1175107"/>
            <a:ext cx="2099899" cy="346569"/>
          </a:xfrm>
          <a:prstGeom prst="rect">
            <a:avLst/>
          </a:prstGeom>
        </p:spPr>
        <p:txBody>
          <a:bodyPr wrap="none" lIns="68598" tIns="34299" rIns="68598" bIns="34299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13725" y="1175106"/>
            <a:ext cx="1755566" cy="346569"/>
          </a:xfrm>
          <a:prstGeom prst="rect">
            <a:avLst/>
          </a:prstGeom>
        </p:spPr>
        <p:txBody>
          <a:bodyPr wrap="none" lIns="68598" tIns="34299" rIns="68598" bIns="34299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How to get there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3332" y="2066688"/>
            <a:ext cx="881717" cy="346569"/>
          </a:xfrm>
          <a:prstGeom prst="rect">
            <a:avLst/>
          </a:prstGeom>
        </p:spPr>
        <p:txBody>
          <a:bodyPr wrap="none" lIns="68598" tIns="34299" rIns="68598" bIns="34299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Teacher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2155" y="3069717"/>
            <a:ext cx="674915" cy="346569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 smtClean="0">
                <a:latin typeface="Calibri"/>
                <a:cs typeface="Calibri"/>
              </a:rPr>
              <a:t>Peer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748" y="4060363"/>
            <a:ext cx="870446" cy="346569"/>
          </a:xfrm>
          <a:prstGeom prst="rect">
            <a:avLst/>
          </a:prstGeom>
        </p:spPr>
        <p:txBody>
          <a:bodyPr wrap="none" lIns="68598" tIns="34299" rIns="68598" bIns="34299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Learner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95968" y="2398616"/>
            <a:ext cx="1637955" cy="1455591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 smtClean="0">
                <a:latin typeface="Calibri"/>
                <a:cs typeface="Calibri"/>
              </a:rPr>
              <a:t>Clarifying, sharing and understanding </a:t>
            </a:r>
            <a:r>
              <a:rPr lang="en-GB" dirty="0">
                <a:latin typeface="Calibri"/>
                <a:cs typeface="Calibri"/>
              </a:rPr>
              <a:t>learning intentions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41267" y="1675571"/>
            <a:ext cx="2293603" cy="117833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Engineering effective discussions, tasks, and activities that elicit evidence of learning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80362" y="1643250"/>
            <a:ext cx="1736922" cy="117833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Providing feedback that moves learners forward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01052" y="3126805"/>
            <a:ext cx="3429000" cy="623825"/>
          </a:xfrm>
          <a:prstGeom prst="rect">
            <a:avLst/>
          </a:prstGeom>
        </p:spPr>
        <p:txBody>
          <a:bodyPr lIns="68598" tIns="34299" rIns="68598" bIns="34299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Activating students as learning</a:t>
            </a:r>
          </a:p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resources for one another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39198" y="3968854"/>
            <a:ext cx="3429000" cy="623825"/>
          </a:xfrm>
          <a:prstGeom prst="rect">
            <a:avLst/>
          </a:prstGeom>
        </p:spPr>
        <p:txBody>
          <a:bodyPr lIns="68598" tIns="34299" rIns="68598" bIns="34299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Activating students as owners</a:t>
            </a:r>
            <a:br>
              <a:rPr lang="en-GB" dirty="0">
                <a:latin typeface="Calibri"/>
                <a:cs typeface="Calibri"/>
              </a:rPr>
            </a:br>
            <a:r>
              <a:rPr lang="en-GB" dirty="0">
                <a:latin typeface="Calibri"/>
                <a:cs typeface="Calibri"/>
              </a:rPr>
              <a:t>of their own learning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150474" y="1721431"/>
            <a:ext cx="1521595" cy="2934788"/>
          </a:xfrm>
          <a:prstGeom prst="roundRect">
            <a:avLst/>
          </a:prstGeom>
          <a:solidFill>
            <a:srgbClr val="0000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783405" y="1671898"/>
            <a:ext cx="2127758" cy="1176392"/>
          </a:xfrm>
          <a:prstGeom prst="roundRect">
            <a:avLst/>
          </a:prstGeom>
          <a:solidFill>
            <a:srgbClr val="008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022500" y="1696664"/>
            <a:ext cx="1546336" cy="1164010"/>
          </a:xfrm>
          <a:prstGeom prst="roundRect">
            <a:avLst/>
          </a:prstGeom>
          <a:solidFill>
            <a:srgbClr val="3366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783405" y="2996887"/>
            <a:ext cx="3773060" cy="829666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783405" y="3938001"/>
            <a:ext cx="3785430" cy="71821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0714511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/>
      <p:bldP spid="25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LT 45 Light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LT 45 Light" pitchFamily="-112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26472</TotalTime>
  <Words>1506</Words>
  <Application>Microsoft Macintosh PowerPoint</Application>
  <PresentationFormat>Custom</PresentationFormat>
  <Paragraphs>270</Paragraphs>
  <Slides>34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Custom Design</vt:lpstr>
      <vt:lpstr>www.dylanwiliam.net</vt:lpstr>
      <vt:lpstr>Benefits of education</vt:lpstr>
      <vt:lpstr>A daunting target</vt:lpstr>
      <vt:lpstr>The Fox and the Hedgehog</vt:lpstr>
      <vt:lpstr>What would the fox say?</vt:lpstr>
      <vt:lpstr>What would the hedgehog say?</vt:lpstr>
      <vt:lpstr>How do we help teachers Improve?</vt:lpstr>
      <vt:lpstr>What should we help teachers improve?</vt:lpstr>
      <vt:lpstr>Unpacking formative assessment</vt:lpstr>
      <vt:lpstr>Five “key strategies”…</vt:lpstr>
      <vt:lpstr>…and one big idea</vt:lpstr>
      <vt:lpstr>Mapping out the terrain</vt:lpstr>
      <vt:lpstr>Practical techniques for classroom formative assessment</vt:lpstr>
      <vt:lpstr>Clarifying, sharing and understanding learning intentions</vt:lpstr>
      <vt:lpstr>Sharing learning intentions</vt:lpstr>
      <vt:lpstr>Sharing learning intentions</vt:lpstr>
      <vt:lpstr>Sharing learning intentions</vt:lpstr>
      <vt:lpstr>Sharing learning intentions</vt:lpstr>
      <vt:lpstr>Share Learning Intentions</vt:lpstr>
      <vt:lpstr>Engineering effective discussion, tasks and classroom activities that elicit evidence of learning </vt:lpstr>
      <vt:lpstr>Common errors in questioning</vt:lpstr>
      <vt:lpstr>Elicit evidence of learning</vt:lpstr>
      <vt:lpstr>Providing feedback that moves learners forward</vt:lpstr>
      <vt:lpstr>Effects of feedback</vt:lpstr>
      <vt:lpstr>Provide feedback that moves learning on</vt:lpstr>
      <vt:lpstr>Activating students as learning resources for one another</vt:lpstr>
      <vt:lpstr>Benefits of structured interaction</vt:lpstr>
      <vt:lpstr>Impact on achievement</vt:lpstr>
      <vt:lpstr>Help students be learning resources</vt:lpstr>
      <vt:lpstr>Activating students as owners of their own learning</vt:lpstr>
      <vt:lpstr>Self-assessment: Portugal</vt:lpstr>
      <vt:lpstr>Details of the intervention</vt:lpstr>
      <vt:lpstr>Impact on student achievement</vt:lpstr>
      <vt:lpstr>Help students own their learning</vt:lpstr>
    </vt:vector>
  </TitlesOfParts>
  <Company>Solution Tree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Tree</dc:title>
  <dc:creator>Leada Carr</dc:creator>
  <cp:lastModifiedBy>Mary Miller</cp:lastModifiedBy>
  <cp:revision>1313</cp:revision>
  <cp:lastPrinted>2011-02-16T20:23:25Z</cp:lastPrinted>
  <dcterms:created xsi:type="dcterms:W3CDTF">2011-10-31T19:50:29Z</dcterms:created>
  <dcterms:modified xsi:type="dcterms:W3CDTF">2011-10-31T20:06:10Z</dcterms:modified>
</cp:coreProperties>
</file>