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20"/>
  </p:notesMasterIdLst>
  <p:sldIdLst>
    <p:sldId id="256" r:id="rId2"/>
    <p:sldId id="292" r:id="rId3"/>
    <p:sldId id="293" r:id="rId4"/>
    <p:sldId id="294" r:id="rId5"/>
    <p:sldId id="296" r:id="rId6"/>
    <p:sldId id="297" r:id="rId7"/>
    <p:sldId id="298" r:id="rId8"/>
    <p:sldId id="295" r:id="rId9"/>
    <p:sldId id="268" r:id="rId10"/>
    <p:sldId id="304" r:id="rId11"/>
    <p:sldId id="303" r:id="rId12"/>
    <p:sldId id="302" r:id="rId13"/>
    <p:sldId id="299" r:id="rId14"/>
    <p:sldId id="266" r:id="rId15"/>
    <p:sldId id="262" r:id="rId16"/>
    <p:sldId id="276" r:id="rId17"/>
    <p:sldId id="285" r:id="rId18"/>
    <p:sldId id="290"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13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F0356-349F-8D44-88DE-F1D93463267D}" type="datetimeFigureOut">
              <a:rPr lang="en-US" smtClean="0"/>
              <a:t>06/12/2011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757B8-47CB-B344-9B73-8773CEACBE4A}" type="slidenum">
              <a:rPr lang="en-US" smtClean="0"/>
              <a:t>‹#›</a:t>
            </a:fld>
            <a:endParaRPr lang="en-US"/>
          </a:p>
        </p:txBody>
      </p:sp>
    </p:spTree>
    <p:extLst>
      <p:ext uri="{BB962C8B-B14F-4D97-AF65-F5344CB8AC3E}">
        <p14:creationId xmlns:p14="http://schemas.microsoft.com/office/powerpoint/2010/main" val="10287020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09" charset="0"/>
                <a:ea typeface="ＭＳ Ｐゴシック" pitchFamily="-65" charset="-128"/>
                <a:cs typeface="ＭＳ Ｐゴシック" pitchFamily="-65" charset="-128"/>
              </a:rPr>
              <a:t>Analysis of transcripts of hour-long samples of family talk in 42 American families suggests that by the age of 36 months, approximately 10 million words were uttered to children in families on welfare, 20 million to children in other working-class families, and 35 million to children in professional families. By the same age, children in professional, working-class and welfare families will have received 500,000, 200,000 and 100,000 encouraging remarks or positive reinforcements respectively, while the number of negative reinforcements and discouragements were 50,000, 100,000 and 200,000 respectively.</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1143000" y="685800"/>
            <a:ext cx="4572000" cy="3429000"/>
          </a:xfrm>
          <a:solidFill>
            <a:srgbClr val="FFFFFF"/>
          </a:solidFill>
          <a:ln/>
        </p:spPr>
      </p:sp>
      <p:sp>
        <p:nvSpPr>
          <p:cNvPr id="27650"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1143000" y="685800"/>
            <a:ext cx="4572000" cy="3429000"/>
          </a:xfrm>
          <a:solidFill>
            <a:srgbClr val="FFFFFF"/>
          </a:solidFill>
          <a:ln/>
        </p:spPr>
      </p:sp>
      <p:sp>
        <p:nvSpPr>
          <p:cNvPr id="29698" name="Rectangle 3"/>
          <p:cNvSpPr>
            <a:spLocks noGrp="1" noChangeArrowheads="1"/>
          </p:cNvSpPr>
          <p:nvPr>
            <p:ph type="body" idx="1"/>
          </p:nvPr>
        </p:nvSpPr>
        <p:spPr>
          <a:xfrm>
            <a:off x="914400" y="4343400"/>
            <a:ext cx="5029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pic>
        <p:nvPicPr>
          <p:cNvPr id="7" name="Picture 6"/>
          <p:cNvPicPr>
            <a:picLocks noChangeAspect="1"/>
          </p:cNvPicPr>
          <p:nvPr/>
        </p:nvPicPr>
        <p:blipFill>
          <a:blip r:embed="rId2"/>
          <a:stretch>
            <a:fillRect/>
          </a:stretch>
        </p:blipFill>
        <p:spPr>
          <a:xfrm>
            <a:off x="7862080" y="6023117"/>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GB"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GB"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Autofit/>
          </a:bodyPr>
          <a:lstStyle/>
          <a:p>
            <a:pPr lvl="0" eaLnBrk="1" latinLnBrk="0" hangingPunct="1"/>
            <a:r>
              <a:rPr kumimoji="0" lang="en-GB" dirty="0" smtClean="0"/>
              <a:t>Click to edit Master text styles</a:t>
            </a:r>
          </a:p>
          <a:p>
            <a:pPr lvl="1" eaLnBrk="1" latinLnBrk="0" hangingPunct="1"/>
            <a:r>
              <a:rPr kumimoji="0" lang="en-GB" dirty="0" smtClean="0"/>
              <a:t>Second level</a:t>
            </a:r>
          </a:p>
          <a:p>
            <a:pPr lvl="2" eaLnBrk="1" latinLnBrk="0" hangingPunct="1"/>
            <a:r>
              <a:rPr kumimoji="0" lang="en-GB" dirty="0" smtClean="0"/>
              <a:t>Third level</a:t>
            </a:r>
          </a:p>
          <a:p>
            <a:pPr lvl="3" eaLnBrk="1" latinLnBrk="0" hangingPunct="1"/>
            <a:r>
              <a:rPr kumimoji="0" lang="en-GB" dirty="0" smtClean="0"/>
              <a:t>Fourth level</a:t>
            </a:r>
          </a:p>
          <a:p>
            <a:pPr lvl="4" eaLnBrk="1" latinLnBrk="0" hangingPunct="1"/>
            <a:r>
              <a:rPr kumimoji="0" lang="en-GB"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spcAft>
          <a:spcPts val="0"/>
        </a:spcAft>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arningbenefits.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618" y="595342"/>
            <a:ext cx="8426370" cy="2876860"/>
          </a:xfrm>
        </p:spPr>
        <p:txBody>
          <a:bodyPr/>
          <a:lstStyle/>
          <a:p>
            <a:r>
              <a:rPr lang="en-US" dirty="0" smtClean="0"/>
              <a:t>How to prepare students for a world we cannot possibly imagine</a:t>
            </a:r>
            <a:endParaRPr lang="en-US" dirty="0"/>
          </a:p>
        </p:txBody>
      </p:sp>
      <p:sp>
        <p:nvSpPr>
          <p:cNvPr id="3" name="Subtitle 2"/>
          <p:cNvSpPr>
            <a:spLocks noGrp="1"/>
          </p:cNvSpPr>
          <p:nvPr>
            <p:ph type="subTitle" idx="1"/>
          </p:nvPr>
        </p:nvSpPr>
        <p:spPr>
          <a:xfrm>
            <a:off x="351512" y="3327527"/>
            <a:ext cx="7510318" cy="2072100"/>
          </a:xfrm>
        </p:spPr>
        <p:txBody>
          <a:bodyPr/>
          <a:lstStyle/>
          <a:p>
            <a:r>
              <a:rPr lang="en-US" dirty="0" smtClean="0"/>
              <a:t>Salzburg Global Seminar, December 2011</a:t>
            </a:r>
            <a:endParaRPr lang="en-US" dirty="0" smtClean="0"/>
          </a:p>
          <a:p>
            <a:endParaRPr lang="en-US" dirty="0"/>
          </a:p>
          <a:p>
            <a:r>
              <a:rPr lang="en-US" dirty="0" smtClean="0"/>
              <a:t>Dylan Wiliam</a:t>
            </a:r>
            <a:endParaRPr lang="en-US" dirty="0"/>
          </a:p>
        </p:txBody>
      </p:sp>
      <p:sp>
        <p:nvSpPr>
          <p:cNvPr id="4" name="TextBox 3"/>
          <p:cNvSpPr txBox="1"/>
          <p:nvPr/>
        </p:nvSpPr>
        <p:spPr>
          <a:xfrm>
            <a:off x="2347295" y="6156728"/>
            <a:ext cx="6796705" cy="461665"/>
          </a:xfrm>
          <a:prstGeom prst="rect">
            <a:avLst/>
          </a:prstGeom>
          <a:noFill/>
        </p:spPr>
        <p:txBody>
          <a:bodyPr wrap="square" rtlCol="0" anchor="ctr">
            <a:spAutoFit/>
          </a:bodyPr>
          <a:lstStyle/>
          <a:p>
            <a:pPr algn="ctr"/>
            <a:r>
              <a:rPr lang="en-US" dirty="0" smtClean="0"/>
              <a:t>www.dylanwiliam.net</a:t>
            </a:r>
            <a:endParaRPr lang="en-US" dirty="0"/>
          </a:p>
        </p:txBody>
      </p:sp>
    </p:spTree>
    <p:extLst>
      <p:ext uri="{BB962C8B-B14F-4D97-AF65-F5344CB8AC3E}">
        <p14:creationId xmlns:p14="http://schemas.microsoft.com/office/powerpoint/2010/main" val="359638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U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515555" cy="3288743"/>
          </a:xfrm>
          <a:prstGeom prst="rect">
            <a:avLst/>
          </a:prstGeom>
        </p:spPr>
      </p:pic>
      <p:pic>
        <p:nvPicPr>
          <p:cNvPr id="10" name="Picture 9"/>
          <p:cNvPicPr>
            <a:picLocks noChangeAspect="1"/>
          </p:cNvPicPr>
          <p:nvPr/>
        </p:nvPicPr>
        <p:blipFill>
          <a:blip r:embed="rId3"/>
          <a:stretch>
            <a:fillRect/>
          </a:stretch>
        </p:blipFill>
        <p:spPr>
          <a:xfrm>
            <a:off x="4656666" y="0"/>
            <a:ext cx="4487651" cy="3273778"/>
          </a:xfrm>
          <a:prstGeom prst="rect">
            <a:avLst/>
          </a:prstGeom>
        </p:spPr>
      </p:pic>
      <p:pic>
        <p:nvPicPr>
          <p:cNvPr id="11" name="Picture 10" descr="Denmark.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570111"/>
            <a:ext cx="4519902" cy="3287889"/>
          </a:xfrm>
          <a:prstGeom prst="rect">
            <a:avLst/>
          </a:prstGeom>
        </p:spPr>
      </p:pic>
      <p:pic>
        <p:nvPicPr>
          <p:cNvPr id="12" name="Picture 11" descr="Finland.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33405" y="3570111"/>
            <a:ext cx="4510596" cy="3287889"/>
          </a:xfrm>
          <a:prstGeom prst="rect">
            <a:avLst/>
          </a:prstGeom>
        </p:spPr>
      </p:pic>
    </p:spTree>
    <p:extLst>
      <p:ext uri="{BB962C8B-B14F-4D97-AF65-F5344CB8AC3E}">
        <p14:creationId xmlns:p14="http://schemas.microsoft.com/office/powerpoint/2010/main" val="1137294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usually starts at the bottom…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11</a:t>
            </a:fld>
            <a:endParaRPr lang="en-GB" dirty="0"/>
          </a:p>
        </p:txBody>
      </p:sp>
      <p:pic>
        <p:nvPicPr>
          <p:cNvPr id="4" name="Picture 3" descr="Screen shot 2011-12-07 at 08.22.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16698"/>
            <a:ext cx="9144000" cy="5139397"/>
          </a:xfrm>
          <a:prstGeom prst="rect">
            <a:avLst/>
          </a:prstGeom>
        </p:spPr>
      </p:pic>
      <p:sp>
        <p:nvSpPr>
          <p:cNvPr id="5" name="TextBox 4"/>
          <p:cNvSpPr txBox="1"/>
          <p:nvPr/>
        </p:nvSpPr>
        <p:spPr>
          <a:xfrm>
            <a:off x="366889" y="6462889"/>
            <a:ext cx="7930444" cy="369332"/>
          </a:xfrm>
          <a:prstGeom prst="rect">
            <a:avLst/>
          </a:prstGeom>
          <a:noFill/>
        </p:spPr>
        <p:txBody>
          <a:bodyPr wrap="square" rtlCol="0">
            <a:spAutoFit/>
          </a:bodyPr>
          <a:lstStyle/>
          <a:p>
            <a:r>
              <a:rPr lang="en-US" sz="1800" dirty="0" smtClean="0">
                <a:solidFill>
                  <a:srgbClr val="525A93"/>
                </a:solidFill>
                <a:latin typeface="+mn-lt"/>
              </a:rPr>
              <a:t>PISA 2009 Database, tables V.2.1 and V.2.2 </a:t>
            </a:r>
            <a:endParaRPr lang="en-US" sz="1800" dirty="0">
              <a:solidFill>
                <a:srgbClr val="525A93"/>
              </a:solidFill>
              <a:latin typeface="+mn-lt"/>
            </a:endParaRPr>
          </a:p>
        </p:txBody>
      </p:sp>
    </p:spTree>
    <p:extLst>
      <p:ext uri="{BB962C8B-B14F-4D97-AF65-F5344CB8AC3E}">
        <p14:creationId xmlns:p14="http://schemas.microsoft.com/office/powerpoint/2010/main" val="2235680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place of achievement gaps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
        <p:nvSpPr>
          <p:cNvPr id="4" name="Content Placeholder 3"/>
          <p:cNvSpPr>
            <a:spLocks noGrp="1"/>
          </p:cNvSpPr>
          <p:nvPr>
            <p:ph sz="quarter" idx="1"/>
          </p:nvPr>
        </p:nvSpPr>
        <p:spPr/>
        <p:txBody>
          <a:bodyPr/>
          <a:lstStyle/>
          <a:p>
            <a:r>
              <a:rPr lang="en-US" dirty="0" smtClean="0"/>
              <a:t>An alternative aspiration:</a:t>
            </a:r>
          </a:p>
          <a:p>
            <a:pPr lvl="1"/>
            <a:r>
              <a:rPr lang="en-US" dirty="0" smtClean="0"/>
              <a:t>All students reaching proficiency</a:t>
            </a:r>
          </a:p>
          <a:p>
            <a:pPr lvl="1"/>
            <a:r>
              <a:rPr lang="en-US" dirty="0" smtClean="0"/>
              <a:t>Many students excellent</a:t>
            </a:r>
          </a:p>
          <a:p>
            <a:pPr lvl="1"/>
            <a:r>
              <a:rPr lang="en-US" dirty="0" smtClean="0"/>
              <a:t>All sub-groups of students properly represented in the excellent</a:t>
            </a:r>
            <a:endParaRPr lang="en-US" dirty="0"/>
          </a:p>
        </p:txBody>
      </p:sp>
    </p:spTree>
    <p:extLst>
      <p:ext uri="{BB962C8B-B14F-4D97-AF65-F5344CB8AC3E}">
        <p14:creationId xmlns:p14="http://schemas.microsoft.com/office/powerpoint/2010/main" val="237818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612775" y="228600"/>
            <a:ext cx="8153400" cy="990600"/>
          </a:xfrm>
        </p:spPr>
        <p:txBody>
          <a:bodyPr/>
          <a:lstStyle/>
          <a:p>
            <a:pPr eaLnBrk="1" hangingPunct="1"/>
            <a:r>
              <a:rPr lang="en-US">
                <a:latin typeface="Calibri" charset="0"/>
              </a:rPr>
              <a:t>Curriculum</a:t>
            </a:r>
          </a:p>
        </p:txBody>
      </p:sp>
      <p:sp>
        <p:nvSpPr>
          <p:cNvPr id="14338" name="Content Placeholder 2"/>
          <p:cNvSpPr>
            <a:spLocks noGrp="1"/>
          </p:cNvSpPr>
          <p:nvPr>
            <p:ph sz="quarter" idx="1"/>
          </p:nvPr>
        </p:nvSpPr>
        <p:spPr>
          <a:xfrm>
            <a:off x="612775" y="1600200"/>
            <a:ext cx="8153400" cy="4495800"/>
          </a:xfrm>
        </p:spPr>
        <p:txBody>
          <a:bodyPr/>
          <a:lstStyle/>
          <a:p>
            <a:pPr eaLnBrk="1" hangingPunct="1"/>
            <a:r>
              <a:rPr lang="en-US" dirty="0">
                <a:latin typeface="Calibri" charset="0"/>
              </a:rPr>
              <a:t>A selection from culture (Lawton, 1970)</a:t>
            </a:r>
          </a:p>
          <a:p>
            <a:pPr eaLnBrk="1" hangingPunct="1"/>
            <a:r>
              <a:rPr lang="en-US" dirty="0">
                <a:latin typeface="Calibri" charset="0"/>
              </a:rPr>
              <a:t>Broad views on curriculum (Williams, 1961)</a:t>
            </a:r>
          </a:p>
          <a:p>
            <a:pPr lvl="1" eaLnBrk="1" hangingPunct="1"/>
            <a:r>
              <a:rPr lang="en-US" dirty="0">
                <a:latin typeface="Calibri" charset="0"/>
              </a:rPr>
              <a:t>Transmission of culture (e.g., Arnold)</a:t>
            </a:r>
          </a:p>
          <a:p>
            <a:pPr lvl="1" eaLnBrk="1" hangingPunct="1"/>
            <a:r>
              <a:rPr lang="en-US" dirty="0">
                <a:latin typeface="Calibri" charset="0"/>
              </a:rPr>
              <a:t>Preparation for work (e.g., OECD)</a:t>
            </a:r>
          </a:p>
          <a:p>
            <a:pPr lvl="1" eaLnBrk="1" hangingPunct="1"/>
            <a:r>
              <a:rPr lang="en-US" dirty="0">
                <a:latin typeface="Calibri" charset="0"/>
              </a:rPr>
              <a:t>Preparation for effective citizenship (e.g., </a:t>
            </a:r>
            <a:r>
              <a:rPr lang="en-US" dirty="0" err="1">
                <a:latin typeface="Calibri" charset="0"/>
              </a:rPr>
              <a:t>Freire</a:t>
            </a:r>
            <a:r>
              <a:rPr lang="en-US" dirty="0">
                <a:latin typeface="Calibri" charset="0"/>
              </a:rPr>
              <a:t>)</a:t>
            </a:r>
          </a:p>
          <a:p>
            <a:pPr lvl="1" eaLnBrk="1" hangingPunct="1"/>
            <a:r>
              <a:rPr lang="en-US" dirty="0">
                <a:latin typeface="Calibri" charset="0"/>
              </a:rPr>
              <a:t>Preparation for </a:t>
            </a:r>
            <a:r>
              <a:rPr lang="en-US" dirty="0" smtClean="0">
                <a:latin typeface="Calibri" charset="0"/>
              </a:rPr>
              <a:t>life</a:t>
            </a:r>
          </a:p>
          <a:p>
            <a:r>
              <a:rPr lang="en-US" dirty="0" smtClean="0">
                <a:latin typeface="Calibri" charset="0"/>
              </a:rPr>
              <a:t>Any school curriculum is a sometimes messy and always political compromise between these forces</a:t>
            </a:r>
            <a:endParaRPr lang="en-US" dirty="0">
              <a:latin typeface="Calibri" charset="0"/>
            </a:endParaRPr>
          </a:p>
        </p:txBody>
      </p:sp>
    </p:spTree>
    <p:extLst>
      <p:ext uri="{BB962C8B-B14F-4D97-AF65-F5344CB8AC3E}">
        <p14:creationId xmlns:p14="http://schemas.microsoft.com/office/powerpoint/2010/main" val="35289594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schools do we need?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3983497"/>
              </p:ext>
            </p:extLst>
          </p:nvPr>
        </p:nvGraphicFramePr>
        <p:xfrm>
          <a:off x="610939" y="1600200"/>
          <a:ext cx="8075863" cy="4328160"/>
        </p:xfrm>
        <a:graphic>
          <a:graphicData uri="http://schemas.openxmlformats.org/drawingml/2006/table">
            <a:tbl>
              <a:tblPr firstRow="1" bandRow="1">
                <a:tableStyleId>{5C22544A-7EE6-4342-B048-85BDC9FD1C3A}</a:tableStyleId>
              </a:tblPr>
              <a:tblGrid>
                <a:gridCol w="1887744"/>
                <a:gridCol w="2968047"/>
                <a:gridCol w="3220072"/>
              </a:tblGrid>
              <a:tr h="370840">
                <a:tc>
                  <a:txBody>
                    <a:bodyPr/>
                    <a:lstStyle/>
                    <a:p>
                      <a:r>
                        <a:rPr lang="en-US" sz="2000" dirty="0" smtClean="0">
                          <a:latin typeface="Calibri"/>
                          <a:cs typeface="Calibri"/>
                        </a:rPr>
                        <a:t>School model</a:t>
                      </a:r>
                      <a:endParaRPr lang="en-US" sz="2000" dirty="0">
                        <a:latin typeface="Calibri"/>
                        <a:cs typeface="Calibri"/>
                      </a:endParaRPr>
                    </a:p>
                  </a:txBody>
                  <a:tcPr/>
                </a:tc>
                <a:tc>
                  <a:txBody>
                    <a:bodyPr/>
                    <a:lstStyle/>
                    <a:p>
                      <a:r>
                        <a:rPr lang="en-US" sz="2000" dirty="0" smtClean="0">
                          <a:latin typeface="Calibri"/>
                          <a:cs typeface="Calibri"/>
                        </a:rPr>
                        <a:t>Ethos</a:t>
                      </a:r>
                      <a:endParaRPr lang="en-US" sz="2000" dirty="0">
                        <a:latin typeface="Calibri"/>
                        <a:cs typeface="Calibri"/>
                      </a:endParaRPr>
                    </a:p>
                  </a:txBody>
                  <a:tcPr/>
                </a:tc>
                <a:tc>
                  <a:txBody>
                    <a:bodyPr/>
                    <a:lstStyle/>
                    <a:p>
                      <a:r>
                        <a:rPr lang="en-US" sz="2000" dirty="0" smtClean="0">
                          <a:latin typeface="Calibri"/>
                          <a:cs typeface="Calibri"/>
                        </a:rPr>
                        <a:t>Key process</a:t>
                      </a:r>
                      <a:endParaRPr lang="en-US" sz="2000" dirty="0">
                        <a:latin typeface="Calibri"/>
                        <a:cs typeface="Calibri"/>
                      </a:endParaRPr>
                    </a:p>
                  </a:txBody>
                  <a:tcPr/>
                </a:tc>
              </a:tr>
              <a:tr h="370840">
                <a:tc>
                  <a:txBody>
                    <a:bodyPr/>
                    <a:lstStyle/>
                    <a:p>
                      <a:r>
                        <a:rPr lang="en-US" sz="2000" dirty="0" smtClean="0">
                          <a:latin typeface="Calibri"/>
                          <a:cs typeface="Calibri"/>
                        </a:rPr>
                        <a:t>Talent refineries</a:t>
                      </a:r>
                    </a:p>
                    <a:p>
                      <a:endParaRPr lang="en-US" sz="2000" dirty="0">
                        <a:latin typeface="Calibri"/>
                        <a:cs typeface="Calibri"/>
                      </a:endParaRPr>
                    </a:p>
                  </a:txBody>
                  <a:tcPr/>
                </a:tc>
                <a:tc>
                  <a:txBody>
                    <a:bodyPr/>
                    <a:lstStyle/>
                    <a:p>
                      <a:r>
                        <a:rPr lang="en-US" sz="2000" dirty="0" smtClean="0">
                          <a:latin typeface="Calibri"/>
                          <a:cs typeface="Calibri"/>
                        </a:rPr>
                        <a:t>S</a:t>
                      </a:r>
                      <a:r>
                        <a:rPr lang="en-US" sz="2000" baseline="0" dirty="0" smtClean="0">
                          <a:latin typeface="Calibri"/>
                          <a:cs typeface="Calibri"/>
                        </a:rPr>
                        <a:t>chool must provide opportunities for students to show what they can do</a:t>
                      </a:r>
                    </a:p>
                    <a:p>
                      <a:endParaRPr lang="en-US" sz="2000" dirty="0">
                        <a:latin typeface="Calibri"/>
                        <a:cs typeface="Calibri"/>
                      </a:endParaRPr>
                    </a:p>
                  </a:txBody>
                  <a:tcPr/>
                </a:tc>
                <a:tc>
                  <a:txBody>
                    <a:bodyPr/>
                    <a:lstStyle/>
                    <a:p>
                      <a:r>
                        <a:rPr lang="en-US" sz="2000" dirty="0" smtClean="0">
                          <a:latin typeface="Calibri"/>
                          <a:cs typeface="Calibri"/>
                        </a:rPr>
                        <a:t>Ensuring good teaching and syllabus</a:t>
                      </a:r>
                      <a:r>
                        <a:rPr lang="en-US" sz="2000" baseline="0" dirty="0" smtClean="0">
                          <a:latin typeface="Calibri"/>
                          <a:cs typeface="Calibri"/>
                        </a:rPr>
                        <a:t> coverage</a:t>
                      </a:r>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incubators</a:t>
                      </a: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All students students</a:t>
                      </a:r>
                      <a:r>
                        <a:rPr lang="en-US" sz="2000" baseline="0" dirty="0" smtClean="0">
                          <a:latin typeface="Calibri"/>
                          <a:cs typeface="Calibri"/>
                        </a:rPr>
                        <a:t> can </a:t>
                      </a:r>
                      <a:r>
                        <a:rPr lang="en-US" sz="2000" dirty="0" smtClean="0">
                          <a:latin typeface="Calibri"/>
                          <a:cs typeface="Calibri"/>
                        </a:rPr>
                        <a:t>learn, but not all students can achieve at</a:t>
                      </a:r>
                      <a:r>
                        <a:rPr lang="en-US" sz="2000" baseline="0" dirty="0" smtClean="0">
                          <a:latin typeface="Calibri"/>
                          <a:cs typeface="Calibri"/>
                        </a:rPr>
                        <a:t> high levels</a:t>
                      </a:r>
                      <a:endParaRPr lang="en-US" sz="2000" dirty="0" smtClean="0">
                        <a:latin typeface="Calibri"/>
                        <a:cs typeface="Calibri"/>
                      </a:endParaRPr>
                    </a:p>
                    <a:p>
                      <a:endParaRPr lang="en-US" sz="2000" dirty="0">
                        <a:latin typeface="Calibri"/>
                        <a:cs typeface="Calibri"/>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Drawing out what is within the student</a:t>
                      </a:r>
                    </a:p>
                    <a:p>
                      <a:endParaRPr lang="en-US" sz="2000" dirty="0">
                        <a:latin typeface="Calibri"/>
                        <a:cs typeface="Calibri"/>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alibri"/>
                          <a:cs typeface="Calibri"/>
                        </a:rPr>
                        <a:t>Talent factories</a:t>
                      </a:r>
                    </a:p>
                    <a:p>
                      <a:endParaRPr lang="en-US" sz="2000" dirty="0">
                        <a:latin typeface="Calibri"/>
                        <a:cs typeface="Calibri"/>
                      </a:endParaRPr>
                    </a:p>
                  </a:txBody>
                  <a:tcPr/>
                </a:tc>
                <a:tc>
                  <a:txBody>
                    <a:bodyPr/>
                    <a:lstStyle/>
                    <a:p>
                      <a:r>
                        <a:rPr lang="en-US" sz="2000" dirty="0" smtClean="0">
                          <a:latin typeface="Calibri"/>
                          <a:cs typeface="Calibri"/>
                        </a:rPr>
                        <a:t>All students can achieve at high levels</a:t>
                      </a:r>
                    </a:p>
                    <a:p>
                      <a:endParaRPr lang="en-US" sz="2000" dirty="0" smtClean="0">
                        <a:latin typeface="Calibri"/>
                        <a:cs typeface="Calibri"/>
                      </a:endParaRPr>
                    </a:p>
                    <a:p>
                      <a:endParaRPr lang="en-US" sz="2000" dirty="0">
                        <a:latin typeface="Calibri"/>
                        <a:cs typeface="Calibri"/>
                      </a:endParaRPr>
                    </a:p>
                  </a:txBody>
                  <a:tcPr/>
                </a:tc>
                <a:tc>
                  <a:txBody>
                    <a:bodyPr/>
                    <a:lstStyle/>
                    <a:p>
                      <a:r>
                        <a:rPr lang="en-US" sz="2000" dirty="0" smtClean="0">
                          <a:latin typeface="Calibri"/>
                          <a:cs typeface="Calibri"/>
                        </a:rPr>
                        <a:t>Whatever it takes</a:t>
                      </a:r>
                      <a:endParaRPr lang="en-US" sz="2000" dirty="0">
                        <a:latin typeface="Calibri"/>
                        <a:cs typeface="Calibri"/>
                      </a:endParaRPr>
                    </a:p>
                  </a:txBody>
                  <a:tcPr/>
                </a:tc>
              </a:tr>
            </a:tbl>
          </a:graphicData>
        </a:graphic>
      </p:graphicFrame>
    </p:spTree>
    <p:extLst>
      <p:ext uri="{BB962C8B-B14F-4D97-AF65-F5344CB8AC3E}">
        <p14:creationId xmlns:p14="http://schemas.microsoft.com/office/powerpoint/2010/main" val="3634762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6626" name="Rectangle 7"/>
          <p:cNvSpPr>
            <a:spLocks noGrp="1" noChangeArrowheads="1"/>
          </p:cNvSpPr>
          <p:nvPr>
            <p:ph type="title"/>
          </p:nvPr>
        </p:nvSpPr>
        <p:spPr/>
        <p:txBody>
          <a:bodyPr/>
          <a:lstStyle/>
          <a:p>
            <a:r>
              <a:rPr lang="en-US" dirty="0" smtClean="0"/>
              <a:t>The importance of teacher quality</a:t>
            </a:r>
            <a:endParaRPr lang="en-US" dirty="0"/>
          </a:p>
        </p:txBody>
      </p:sp>
      <p:sp>
        <p:nvSpPr>
          <p:cNvPr id="38916" name="Rectangle 8"/>
          <p:cNvSpPr>
            <a:spLocks noGrp="1" noChangeArrowheads="1"/>
          </p:cNvSpPr>
          <p:nvPr>
            <p:ph sz="quarter" idx="4294967295"/>
          </p:nvPr>
        </p:nvSpPr>
        <p:spPr>
          <a:xfrm>
            <a:off x="627529" y="1534086"/>
            <a:ext cx="8229600" cy="5033963"/>
          </a:xfrm>
        </p:spPr>
        <p:txBody>
          <a:bodyPr>
            <a:normAutofit fontScale="92500" lnSpcReduction="10000"/>
          </a:bodyPr>
          <a:lstStyle/>
          <a:p>
            <a:r>
              <a:rPr lang="en-US" sz="3000" dirty="0" smtClean="0"/>
              <a:t>Take a group of 50 teachers:</a:t>
            </a:r>
          </a:p>
          <a:p>
            <a:pPr lvl="1"/>
            <a:r>
              <a:rPr lang="en-US" dirty="0" smtClean="0"/>
              <a:t>Students taught by the most effective teacher in that group of 50 teachers learn in six months what those taught by the average teacher learn in a year. </a:t>
            </a:r>
          </a:p>
          <a:p>
            <a:pPr lvl="1">
              <a:spcBef>
                <a:spcPts val="0"/>
              </a:spcBef>
            </a:pPr>
            <a:r>
              <a:rPr lang="en-US" dirty="0" smtClean="0"/>
              <a:t>Students taught by the least effective teacher in that group of 50 teachers will take two years to achieve the same learning</a:t>
            </a:r>
          </a:p>
          <a:p>
            <a:pPr lvl="1" algn="r">
              <a:spcBef>
                <a:spcPts val="0"/>
              </a:spcBef>
              <a:buNone/>
            </a:pPr>
            <a:r>
              <a:rPr lang="en-US" dirty="0" smtClean="0"/>
              <a:t>(</a:t>
            </a:r>
            <a:r>
              <a:rPr lang="en-US" dirty="0" err="1" smtClean="0"/>
              <a:t>Hanushek</a:t>
            </a:r>
            <a:r>
              <a:rPr lang="en-US" dirty="0" smtClean="0"/>
              <a:t> &amp; </a:t>
            </a:r>
            <a:r>
              <a:rPr lang="en-US" dirty="0" err="1" smtClean="0"/>
              <a:t>Rivkin</a:t>
            </a:r>
            <a:r>
              <a:rPr lang="en-US" dirty="0" smtClean="0"/>
              <a:t>, 2006)</a:t>
            </a:r>
          </a:p>
          <a:p>
            <a:r>
              <a:rPr lang="en-US" sz="3000" dirty="0" smtClean="0"/>
              <a:t>And furthermore:</a:t>
            </a:r>
          </a:p>
          <a:p>
            <a:pPr lvl="1"/>
            <a:r>
              <a:rPr lang="en-US" dirty="0" smtClean="0"/>
              <a:t>In the classrooms of the most effective teachers, students from disadvantaged backgrounds learn at the same rate as those from advantaged backgrounds </a:t>
            </a:r>
          </a:p>
          <a:p>
            <a:pPr lvl="1" algn="r">
              <a:buNone/>
            </a:pPr>
            <a:r>
              <a:rPr lang="en-US" dirty="0" smtClean="0"/>
              <a:t>(</a:t>
            </a:r>
            <a:r>
              <a:rPr lang="en-US" dirty="0" err="1" smtClean="0"/>
              <a:t>Hamre</a:t>
            </a:r>
            <a:r>
              <a:rPr lang="en-US" dirty="0" smtClean="0"/>
              <a:t> &amp; </a:t>
            </a:r>
            <a:r>
              <a:rPr lang="en-US" dirty="0" err="1" smtClean="0"/>
              <a:t>Pianta</a:t>
            </a:r>
            <a:r>
              <a:rPr lang="en-US" dirty="0" smtClean="0"/>
              <a:t>, 2005).</a:t>
            </a:r>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15</a:t>
            </a:fld>
            <a:endParaRPr lang="en-GB" dirty="0"/>
          </a:p>
        </p:txBody>
      </p:sp>
    </p:spTree>
    <p:extLst>
      <p:ext uri="{BB962C8B-B14F-4D97-AF65-F5344CB8AC3E}">
        <p14:creationId xmlns:p14="http://schemas.microsoft.com/office/powerpoint/2010/main" val="22580892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matter’ of teacher quality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16</a:t>
            </a:fld>
            <a:endParaRPr lang="en-GB" dirty="0"/>
          </a:p>
        </p:txBody>
      </p:sp>
      <p:sp>
        <p:nvSpPr>
          <p:cNvPr id="6" name="Content Placeholder 5"/>
          <p:cNvSpPr>
            <a:spLocks noGrp="1"/>
          </p:cNvSpPr>
          <p:nvPr>
            <p:ph sz="quarter" idx="1"/>
          </p:nvPr>
        </p:nvSpPr>
        <p:spPr>
          <a:xfrm>
            <a:off x="612648" y="1600200"/>
            <a:ext cx="8531352" cy="4495800"/>
          </a:xfrm>
        </p:spPr>
        <p:txBody>
          <a:bodyPr/>
          <a:lstStyle/>
          <a:p>
            <a:r>
              <a:rPr lang="en-US" dirty="0" smtClean="0"/>
              <a:t>We know that teachers make a difference</a:t>
            </a:r>
          </a:p>
          <a:p>
            <a:r>
              <a:rPr lang="en-US" dirty="0" smtClean="0"/>
              <a:t>But what makes the difference in teachers</a:t>
            </a:r>
            <a:r>
              <a:rPr lang="en-US" dirty="0" smtClean="0"/>
              <a:t>?</a:t>
            </a: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341225199"/>
              </p:ext>
            </p:extLst>
          </p:nvPr>
        </p:nvGraphicFramePr>
        <p:xfrm>
          <a:off x="1117600" y="2935112"/>
          <a:ext cx="6968067" cy="2664178"/>
        </p:xfrm>
        <a:graphic>
          <a:graphicData uri="http://schemas.openxmlformats.org/drawingml/2006/table">
            <a:tbl>
              <a:tblPr firstRow="1" bandRow="1">
                <a:tableStyleId>{5C22544A-7EE6-4342-B048-85BDC9FD1C3A}</a:tableStyleId>
              </a:tblPr>
              <a:tblGrid>
                <a:gridCol w="4413956"/>
                <a:gridCol w="2554111"/>
              </a:tblGrid>
              <a:tr h="835378">
                <a:tc>
                  <a:txBody>
                    <a:bodyPr/>
                    <a:lstStyle/>
                    <a:p>
                      <a:r>
                        <a:rPr lang="en-US" sz="2400" dirty="0" smtClean="0"/>
                        <a:t>Components</a:t>
                      </a:r>
                      <a:r>
                        <a:rPr lang="en-US" sz="2400" baseline="0" dirty="0" smtClean="0"/>
                        <a:t> of teacher quality</a:t>
                      </a:r>
                      <a:endParaRPr lang="en-US" sz="2400" dirty="0"/>
                    </a:p>
                  </a:txBody>
                  <a:tcPr/>
                </a:tc>
                <a:tc>
                  <a:txBody>
                    <a:bodyPr/>
                    <a:lstStyle/>
                    <a:p>
                      <a:pPr algn="ctr"/>
                      <a:r>
                        <a:rPr lang="en-US" sz="2400" dirty="0" smtClean="0"/>
                        <a:t>%</a:t>
                      </a:r>
                      <a:endParaRPr lang="en-US" sz="2400" dirty="0"/>
                    </a:p>
                  </a:txBody>
                  <a:tcPr/>
                </a:tc>
              </a:tr>
              <a:tr h="370840">
                <a:tc>
                  <a:txBody>
                    <a:bodyPr/>
                    <a:lstStyle/>
                    <a:p>
                      <a:pPr marL="0" indent="0">
                        <a:buClr>
                          <a:schemeClr val="accent1"/>
                        </a:buClr>
                        <a:buSzPct val="100000"/>
                        <a:buFont typeface="+mj-lt"/>
                        <a:buNone/>
                      </a:pPr>
                      <a:r>
                        <a:rPr lang="en-US" sz="2400" dirty="0" smtClean="0"/>
                        <a:t>What teachers know</a:t>
                      </a:r>
                    </a:p>
                  </a:txBody>
                  <a:tcPr/>
                </a:tc>
                <a:tc>
                  <a:txBody>
                    <a:bodyPr/>
                    <a:lstStyle/>
                    <a:p>
                      <a:pPr algn="ctr"/>
                      <a:r>
                        <a:rPr lang="en-US" sz="2400" dirty="0" smtClean="0"/>
                        <a:t>10-30%</a:t>
                      </a:r>
                      <a:endParaRPr lang="en-US" sz="2400" dirty="0"/>
                    </a:p>
                  </a:txBody>
                  <a:tcPr marR="108000"/>
                </a:tc>
              </a:tr>
              <a:tr h="370840">
                <a:tc>
                  <a:txBody>
                    <a:bodyPr/>
                    <a:lstStyle/>
                    <a:p>
                      <a:pPr marL="0" indent="0">
                        <a:buClr>
                          <a:schemeClr val="accent1"/>
                        </a:buClr>
                        <a:buSzPct val="100000"/>
                        <a:buFont typeface="+mj-lt"/>
                        <a:buNone/>
                      </a:pPr>
                      <a:r>
                        <a:rPr lang="en-US" sz="2400" dirty="0" smtClean="0"/>
                        <a:t>What teachers do</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10-15%</a:t>
                      </a:r>
                    </a:p>
                  </a:txBody>
                  <a:tcPr marR="108000"/>
                </a:tc>
              </a:tr>
              <a:tr h="370840">
                <a:tc>
                  <a:txBody>
                    <a:bodyPr/>
                    <a:lstStyle/>
                    <a:p>
                      <a:pPr marL="0" indent="0">
                        <a:buClr>
                          <a:schemeClr val="accent1"/>
                        </a:buClr>
                        <a:buSzPct val="100000"/>
                        <a:buFont typeface="+mj-lt"/>
                        <a:buNone/>
                      </a:pP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marR="108000"/>
                </a:tc>
              </a:tr>
              <a:tr h="370840">
                <a:tc>
                  <a:txBody>
                    <a:bodyPr/>
                    <a:lstStyle/>
                    <a:p>
                      <a:pPr marL="0" indent="0">
                        <a:buClr>
                          <a:schemeClr val="accent1"/>
                        </a:buClr>
                        <a:buSzPct val="100000"/>
                        <a:buFont typeface="+mj-lt"/>
                        <a:buNone/>
                      </a:pPr>
                      <a:r>
                        <a:rPr lang="en-US" sz="2400" dirty="0" smtClean="0"/>
                        <a:t>Total (given overlaps)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30-40%</a:t>
                      </a:r>
                    </a:p>
                  </a:txBody>
                  <a:tcPr marR="108000"/>
                </a:tc>
              </a:tr>
            </a:tbl>
          </a:graphicData>
        </a:graphic>
      </p:graphicFrame>
    </p:spTree>
    <p:extLst>
      <p:ext uri="{BB962C8B-B14F-4D97-AF65-F5344CB8AC3E}">
        <p14:creationId xmlns:p14="http://schemas.microsoft.com/office/powerpoint/2010/main" val="63890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fontScale="90000"/>
          </a:bodyPr>
          <a:lstStyle/>
          <a:p>
            <a:r>
              <a:rPr lang="en-US" smtClean="0"/>
              <a:t>Replace existing teachers with better ones?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17</a:t>
            </a:fld>
            <a:endParaRPr lang="en-GB" dirty="0"/>
          </a:p>
        </p:txBody>
      </p:sp>
      <p:sp>
        <p:nvSpPr>
          <p:cNvPr id="46084" name="Rectangle 6"/>
          <p:cNvSpPr>
            <a:spLocks noGrp="1" noChangeArrowheads="1"/>
          </p:cNvSpPr>
          <p:nvPr>
            <p:ph sz="quarter" idx="1"/>
          </p:nvPr>
        </p:nvSpPr>
        <p:spPr>
          <a:xfrm>
            <a:off x="612648" y="1600200"/>
            <a:ext cx="8153400" cy="5257800"/>
          </a:xfrm>
        </p:spPr>
        <p:txBody>
          <a:bodyPr/>
          <a:lstStyle/>
          <a:p>
            <a:r>
              <a:rPr lang="en-US" dirty="0" smtClean="0"/>
              <a:t>Raising the bar for entry into the profession?</a:t>
            </a:r>
          </a:p>
          <a:p>
            <a:pPr lvl="1"/>
            <a:r>
              <a:rPr lang="en-US" dirty="0" smtClean="0"/>
              <a:t>Exclude the lowest performing 30% from getting in</a:t>
            </a:r>
          </a:p>
          <a:p>
            <a:pPr lvl="2"/>
            <a:r>
              <a:rPr lang="en-US" dirty="0" smtClean="0"/>
              <a:t>5 points on PISA (in 30 years time)</a:t>
            </a:r>
          </a:p>
          <a:p>
            <a:r>
              <a:rPr lang="en-US" dirty="0" smtClean="0"/>
              <a:t>Firing ineffective teachers?</a:t>
            </a:r>
          </a:p>
          <a:p>
            <a:pPr lvl="1"/>
            <a:r>
              <a:rPr lang="en-US" dirty="0" smtClean="0"/>
              <a:t>De-selecting least effective 10% and replace them with average teachers</a:t>
            </a:r>
          </a:p>
          <a:p>
            <a:pPr lvl="2"/>
            <a:r>
              <a:rPr lang="en-US" dirty="0" smtClean="0"/>
              <a:t>2 points on PISA (right away, if it can be done)</a:t>
            </a:r>
          </a:p>
        </p:txBody>
      </p:sp>
    </p:spTree>
    <p:extLst>
      <p:ext uri="{BB962C8B-B14F-4D97-AF65-F5344CB8AC3E}">
        <p14:creationId xmlns:p14="http://schemas.microsoft.com/office/powerpoint/2010/main" val="9160125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How do we speed up teacher improvement?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sp>
        <p:nvSpPr>
          <p:cNvPr id="4" name="Content Placeholder 3"/>
          <p:cNvSpPr>
            <a:spLocks noGrp="1"/>
          </p:cNvSpPr>
          <p:nvPr>
            <p:ph sz="quarter" idx="1"/>
          </p:nvPr>
        </p:nvSpPr>
        <p:spPr>
          <a:xfrm>
            <a:off x="612648" y="1600200"/>
            <a:ext cx="8153400" cy="5257800"/>
          </a:xfrm>
        </p:spPr>
        <p:txBody>
          <a:bodyPr/>
          <a:lstStyle/>
          <a:p>
            <a:r>
              <a:rPr lang="en-US" dirty="0"/>
              <a:t>Merit pay for effective teachers?</a:t>
            </a:r>
          </a:p>
          <a:p>
            <a:pPr lvl="1"/>
            <a:r>
              <a:rPr lang="en-US" dirty="0"/>
              <a:t>Can’t be done </a:t>
            </a:r>
            <a:r>
              <a:rPr lang="en-US" dirty="0" smtClean="0"/>
              <a:t>fairly, and doesn’t work</a:t>
            </a:r>
          </a:p>
          <a:p>
            <a:r>
              <a:rPr lang="en-US" dirty="0" smtClean="0"/>
              <a:t>Create a culture of continuous improvement</a:t>
            </a:r>
          </a:p>
          <a:p>
            <a:pPr lvl="1"/>
            <a:r>
              <a:rPr lang="en-US" dirty="0" smtClean="0"/>
              <a:t>Responsibilities of teachers</a:t>
            </a:r>
          </a:p>
          <a:p>
            <a:pPr lvl="2"/>
            <a:r>
              <a:rPr lang="en-US" dirty="0" smtClean="0"/>
              <a:t>To continue to improve classroom skill for the whole career</a:t>
            </a:r>
          </a:p>
          <a:p>
            <a:pPr lvl="2"/>
            <a:r>
              <a:rPr lang="en-US" dirty="0" smtClean="0"/>
              <a:t>To focus the improvement on ideas supported by evidence</a:t>
            </a:r>
          </a:p>
          <a:p>
            <a:pPr lvl="1"/>
            <a:r>
              <a:rPr lang="en-US" dirty="0" smtClean="0"/>
              <a:t>Responsibilities of leaders</a:t>
            </a:r>
          </a:p>
          <a:p>
            <a:pPr lvl="2"/>
            <a:r>
              <a:rPr lang="en-US" dirty="0" smtClean="0"/>
              <a:t>Create the expectation for continuous improvement</a:t>
            </a:r>
          </a:p>
          <a:p>
            <a:pPr lvl="2"/>
            <a:r>
              <a:rPr lang="en-US" dirty="0" smtClean="0"/>
              <a:t>Keep the focus on what is likely to improve achievement</a:t>
            </a:r>
          </a:p>
          <a:p>
            <a:pPr lvl="2"/>
            <a:r>
              <a:rPr lang="en-US" dirty="0" smtClean="0"/>
              <a:t>Provide support</a:t>
            </a:r>
          </a:p>
          <a:p>
            <a:pPr lvl="2"/>
            <a:r>
              <a:rPr lang="en-US" dirty="0" smtClean="0"/>
              <a:t>Encourage risk taking </a:t>
            </a:r>
            <a:endParaRPr lang="en-US" dirty="0"/>
          </a:p>
        </p:txBody>
      </p:sp>
    </p:spTree>
    <p:extLst>
      <p:ext uri="{BB962C8B-B14F-4D97-AF65-F5344CB8AC3E}">
        <p14:creationId xmlns:p14="http://schemas.microsoft.com/office/powerpoint/2010/main" val="299015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education on economic growth</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
        <p:nvSpPr>
          <p:cNvPr id="4" name="Content Placeholder 3"/>
          <p:cNvSpPr>
            <a:spLocks noGrp="1"/>
          </p:cNvSpPr>
          <p:nvPr>
            <p:ph sz="quarter" idx="1"/>
          </p:nvPr>
        </p:nvSpPr>
        <p:spPr/>
        <p:txBody>
          <a:bodyPr/>
          <a:lstStyle/>
          <a:p>
            <a:r>
              <a:rPr lang="en-US" dirty="0" smtClean="0"/>
              <a:t>Net present value of a 25-point increase on PISA</a:t>
            </a:r>
          </a:p>
          <a:p>
            <a:pPr marL="365760" lvl="1"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97666875"/>
              </p:ext>
            </p:extLst>
          </p:nvPr>
        </p:nvGraphicFramePr>
        <p:xfrm>
          <a:off x="1030111" y="2525888"/>
          <a:ext cx="7210778" cy="2393244"/>
        </p:xfrm>
        <a:graphic>
          <a:graphicData uri="http://schemas.openxmlformats.org/drawingml/2006/table">
            <a:tbl>
              <a:tblPr firstRow="1" bandRow="1">
                <a:tableStyleId>{3C2FFA5D-87B4-456A-9821-1D502468CF0F}</a:tableStyleId>
              </a:tblPr>
              <a:tblGrid>
                <a:gridCol w="3605389"/>
                <a:gridCol w="3605389"/>
              </a:tblGrid>
              <a:tr h="598311">
                <a:tc>
                  <a:txBody>
                    <a:bodyPr/>
                    <a:lstStyle/>
                    <a:p>
                      <a:r>
                        <a:rPr lang="en-US" sz="2400" dirty="0" smtClean="0"/>
                        <a:t>Country</a:t>
                      </a:r>
                      <a:endParaRPr lang="en-US" sz="2400" dirty="0"/>
                    </a:p>
                  </a:txBody>
                  <a:tcPr/>
                </a:tc>
                <a:tc>
                  <a:txBody>
                    <a:bodyPr/>
                    <a:lstStyle/>
                    <a:p>
                      <a:pPr algn="ctr">
                        <a:tabLst/>
                      </a:pPr>
                      <a:r>
                        <a:rPr lang="en-US" sz="2400" dirty="0" smtClean="0"/>
                        <a:t>NPV </a:t>
                      </a:r>
                      <a:endParaRPr lang="en-US" sz="2400" dirty="0"/>
                    </a:p>
                  </a:txBody>
                  <a:tcPr marR="108000"/>
                </a:tc>
              </a:tr>
              <a:tr h="598311">
                <a:tc>
                  <a:txBody>
                    <a:bodyPr/>
                    <a:lstStyle/>
                    <a:p>
                      <a:r>
                        <a:rPr lang="en-US" sz="2400" dirty="0" smtClean="0"/>
                        <a:t>United</a:t>
                      </a:r>
                      <a:r>
                        <a:rPr lang="en-US" sz="2400" baseline="0" dirty="0" smtClean="0"/>
                        <a:t> States</a:t>
                      </a:r>
                      <a:endParaRPr lang="en-US" sz="2400" dirty="0"/>
                    </a:p>
                  </a:txBody>
                  <a:tcPr/>
                </a:tc>
                <a:tc>
                  <a:txBody>
                    <a:bodyPr/>
                    <a:lstStyle/>
                    <a:p>
                      <a:pPr algn="r"/>
                      <a:r>
                        <a:rPr lang="en-US" sz="2400" dirty="0" smtClean="0"/>
                        <a:t>$40,647 billion</a:t>
                      </a:r>
                      <a:endParaRPr lang="en-US" sz="2400" dirty="0"/>
                    </a:p>
                  </a:txBody>
                  <a:tcPr marR="1440000"/>
                </a:tc>
              </a:tr>
              <a:tr h="598311">
                <a:tc>
                  <a:txBody>
                    <a:bodyPr/>
                    <a:lstStyle/>
                    <a:p>
                      <a:r>
                        <a:rPr lang="en-US" sz="2400" dirty="0" smtClean="0"/>
                        <a:t>Mexico</a:t>
                      </a:r>
                      <a:endParaRPr lang="en-US" sz="2400" dirty="0"/>
                    </a:p>
                  </a:txBody>
                  <a:tcPr/>
                </a:tc>
                <a:tc>
                  <a:txBody>
                    <a:bodyPr/>
                    <a:lstStyle/>
                    <a:p>
                      <a:pPr algn="r"/>
                      <a:r>
                        <a:rPr lang="en-US" sz="2400" dirty="0" smtClean="0"/>
                        <a:t>$4,000</a:t>
                      </a:r>
                      <a:r>
                        <a:rPr lang="en-US" sz="2400" baseline="0" dirty="0" smtClean="0"/>
                        <a:t> billion</a:t>
                      </a:r>
                      <a:endParaRPr lang="en-US" sz="2400" dirty="0"/>
                    </a:p>
                  </a:txBody>
                  <a:tcPr marR="1440000"/>
                </a:tc>
              </a:tr>
              <a:tr h="598311">
                <a:tc>
                  <a:txBody>
                    <a:bodyPr/>
                    <a:lstStyle/>
                    <a:p>
                      <a:r>
                        <a:rPr lang="en-US" sz="2400" dirty="0" smtClean="0"/>
                        <a:t>Turkey</a:t>
                      </a:r>
                      <a:endParaRPr lang="en-US" sz="2400" dirty="0"/>
                    </a:p>
                  </a:txBody>
                  <a:tcPr/>
                </a:tc>
                <a:tc>
                  <a:txBody>
                    <a:bodyPr/>
                    <a:lstStyle/>
                    <a:p>
                      <a:pPr algn="r"/>
                      <a:r>
                        <a:rPr lang="en-US" sz="2400" dirty="0" smtClean="0"/>
                        <a:t>$3,500 billion</a:t>
                      </a:r>
                      <a:endParaRPr lang="en-US" sz="2400" dirty="0"/>
                    </a:p>
                  </a:txBody>
                  <a:tcPr marR="1440000"/>
                </a:tc>
              </a:tr>
            </a:tbl>
          </a:graphicData>
        </a:graphic>
      </p:graphicFrame>
      <p:sp>
        <p:nvSpPr>
          <p:cNvPr id="6" name="TextBox 5"/>
          <p:cNvSpPr txBox="1"/>
          <p:nvPr/>
        </p:nvSpPr>
        <p:spPr>
          <a:xfrm>
            <a:off x="1030111" y="5108222"/>
            <a:ext cx="4092222" cy="461665"/>
          </a:xfrm>
          <a:prstGeom prst="rect">
            <a:avLst/>
          </a:prstGeom>
          <a:noFill/>
        </p:spPr>
        <p:txBody>
          <a:bodyPr wrap="square" rtlCol="0">
            <a:spAutoFit/>
          </a:bodyPr>
          <a:lstStyle/>
          <a:p>
            <a:r>
              <a:rPr lang="en-US" dirty="0" err="1" smtClean="0">
                <a:solidFill>
                  <a:srgbClr val="525A93"/>
                </a:solidFill>
                <a:latin typeface="+mn-lt"/>
              </a:rPr>
              <a:t>Hanushek</a:t>
            </a:r>
            <a:r>
              <a:rPr lang="en-US" dirty="0" smtClean="0">
                <a:solidFill>
                  <a:srgbClr val="525A93"/>
                </a:solidFill>
                <a:latin typeface="+mn-lt"/>
              </a:rPr>
              <a:t> and </a:t>
            </a:r>
            <a:r>
              <a:rPr lang="en-US" dirty="0" err="1" smtClean="0">
                <a:solidFill>
                  <a:srgbClr val="525A93"/>
                </a:solidFill>
                <a:latin typeface="+mn-lt"/>
              </a:rPr>
              <a:t>W</a:t>
            </a:r>
            <a:r>
              <a:rPr lang="en-US" dirty="0" err="1" smtClean="0">
                <a:solidFill>
                  <a:srgbClr val="525A93"/>
                </a:solidFill>
                <a:latin typeface="+mn-lt"/>
              </a:rPr>
              <a:t>ößman</a:t>
            </a:r>
            <a:r>
              <a:rPr lang="en-US" dirty="0">
                <a:solidFill>
                  <a:srgbClr val="525A93"/>
                </a:solidFill>
                <a:latin typeface="+mn-lt"/>
              </a:rPr>
              <a:t> </a:t>
            </a:r>
            <a:r>
              <a:rPr lang="en-US" dirty="0" smtClean="0">
                <a:solidFill>
                  <a:srgbClr val="525A93"/>
                </a:solidFill>
                <a:latin typeface="+mn-lt"/>
              </a:rPr>
              <a:t>(2010)</a:t>
            </a:r>
            <a:endParaRPr lang="en-US" dirty="0">
              <a:solidFill>
                <a:srgbClr val="525A93"/>
              </a:solidFill>
              <a:latin typeface="+mn-lt"/>
            </a:endParaRPr>
          </a:p>
        </p:txBody>
      </p:sp>
    </p:spTree>
    <p:extLst>
      <p:ext uri="{BB962C8B-B14F-4D97-AF65-F5344CB8AC3E}">
        <p14:creationId xmlns:p14="http://schemas.microsoft.com/office/powerpoint/2010/main" val="2823253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Non-economic benefits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p:txBody>
          <a:bodyPr/>
          <a:lstStyle/>
          <a:p>
            <a:r>
              <a:rPr lang="en-US" dirty="0" smtClean="0"/>
              <a:t>More educated students</a:t>
            </a:r>
          </a:p>
          <a:p>
            <a:pPr lvl="1"/>
            <a:r>
              <a:rPr lang="en-US" dirty="0" smtClean="0"/>
              <a:t>live longer</a:t>
            </a:r>
          </a:p>
          <a:p>
            <a:pPr lvl="1"/>
            <a:r>
              <a:rPr lang="en-US" dirty="0" smtClean="0"/>
              <a:t>are healthier</a:t>
            </a:r>
          </a:p>
          <a:p>
            <a:pPr lvl="1"/>
            <a:r>
              <a:rPr lang="en-US" dirty="0" smtClean="0"/>
              <a:t>have less disability towards the end of their lives</a:t>
            </a:r>
          </a:p>
          <a:p>
            <a:pPr lvl="1"/>
            <a:r>
              <a:rPr lang="en-US" dirty="0" smtClean="0"/>
              <a:t>are less likely to be teenage parents</a:t>
            </a:r>
          </a:p>
          <a:p>
            <a:pPr lvl="1"/>
            <a:r>
              <a:rPr lang="en-US" dirty="0" smtClean="0"/>
              <a:t>are less likely to be incarcerated</a:t>
            </a:r>
          </a:p>
          <a:p>
            <a:pPr lvl="1"/>
            <a:r>
              <a:rPr lang="en-US" dirty="0" smtClean="0"/>
              <a:t>are less likely to commit suicide</a:t>
            </a:r>
            <a:endParaRPr lang="en-US" dirty="0"/>
          </a:p>
          <a:p>
            <a:r>
              <a:rPr lang="en-US" dirty="0" smtClean="0"/>
              <a:t>Centre for Research on the Wider Benefits of Education (</a:t>
            </a:r>
            <a:r>
              <a:rPr lang="en-US" dirty="0" smtClean="0">
                <a:hlinkClick r:id="rId2"/>
              </a:rPr>
              <a:t>www.learningbenefits.net</a:t>
            </a:r>
            <a:r>
              <a:rPr lang="en-US" dirty="0" smtClean="0"/>
              <a:t>)</a:t>
            </a:r>
          </a:p>
          <a:p>
            <a:endParaRPr lang="en-US" dirty="0"/>
          </a:p>
        </p:txBody>
      </p:sp>
    </p:spTree>
    <p:extLst>
      <p:ext uri="{BB962C8B-B14F-4D97-AF65-F5344CB8AC3E}">
        <p14:creationId xmlns:p14="http://schemas.microsoft.com/office/powerpoint/2010/main" val="352510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The world of work is changing</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2050444"/>
              </p:ext>
            </p:extLst>
          </p:nvPr>
        </p:nvGraphicFramePr>
        <p:xfrm>
          <a:off x="612647" y="2057400"/>
          <a:ext cx="8090027" cy="3108960"/>
        </p:xfrm>
        <a:graphic>
          <a:graphicData uri="http://schemas.openxmlformats.org/drawingml/2006/table">
            <a:tbl>
              <a:tblPr firstRow="1" bandRow="1">
                <a:tableStyleId>{5C22544A-7EE6-4342-B048-85BDC9FD1C3A}</a:tableStyleId>
              </a:tblPr>
              <a:tblGrid>
                <a:gridCol w="4340353"/>
                <a:gridCol w="3749674"/>
              </a:tblGrid>
              <a:tr h="370840">
                <a:tc>
                  <a:txBody>
                    <a:bodyPr/>
                    <a:lstStyle/>
                    <a:p>
                      <a:r>
                        <a:rPr lang="en-US" sz="2400" dirty="0" smtClean="0"/>
                        <a:t>Skill category</a:t>
                      </a:r>
                      <a:endParaRPr lang="en-US" sz="2400" dirty="0"/>
                    </a:p>
                  </a:txBody>
                  <a:tcPr/>
                </a:tc>
                <a:tc>
                  <a:txBody>
                    <a:bodyPr/>
                    <a:lstStyle/>
                    <a:p>
                      <a:pPr algn="ctr"/>
                      <a:r>
                        <a:rPr lang="en-US" sz="2400" dirty="0" smtClean="0"/>
                        <a:t>Percentage change</a:t>
                      </a:r>
                      <a:r>
                        <a:rPr lang="en-US" sz="2400" baseline="0" dirty="0" smtClean="0"/>
                        <a:t> 1969-1999</a:t>
                      </a:r>
                      <a:endParaRPr lang="en-US" sz="2400" dirty="0"/>
                    </a:p>
                  </a:txBody>
                  <a:tcPr/>
                </a:tc>
              </a:tr>
              <a:tr h="370840">
                <a:tc>
                  <a:txBody>
                    <a:bodyPr/>
                    <a:lstStyle/>
                    <a:p>
                      <a:r>
                        <a:rPr lang="en-US" sz="2400" dirty="0" smtClean="0"/>
                        <a:t>Complex communication</a:t>
                      </a:r>
                      <a:endParaRPr lang="en-US" sz="2400" dirty="0"/>
                    </a:p>
                  </a:txBody>
                  <a:tcPr/>
                </a:tc>
                <a:tc>
                  <a:txBody>
                    <a:bodyPr/>
                    <a:lstStyle/>
                    <a:p>
                      <a:pPr algn="ctr"/>
                      <a:r>
                        <a:rPr lang="en-US" sz="2400" dirty="0" smtClean="0"/>
                        <a:t>+14%</a:t>
                      </a:r>
                      <a:endParaRPr lang="en-US" sz="2400" dirty="0"/>
                    </a:p>
                  </a:txBody>
                  <a:tcPr/>
                </a:tc>
              </a:tr>
              <a:tr h="370840">
                <a:tc>
                  <a:txBody>
                    <a:bodyPr/>
                    <a:lstStyle/>
                    <a:p>
                      <a:r>
                        <a:rPr lang="en-US" sz="2400" dirty="0" smtClean="0"/>
                        <a:t>Expert</a:t>
                      </a:r>
                      <a:r>
                        <a:rPr lang="en-US" sz="2400" baseline="0" dirty="0" smtClean="0"/>
                        <a:t> thinking/problem solving</a:t>
                      </a:r>
                      <a:endParaRPr lang="en-US" sz="2400" dirty="0"/>
                    </a:p>
                  </a:txBody>
                  <a:tcPr/>
                </a:tc>
                <a:tc>
                  <a:txBody>
                    <a:bodyPr/>
                    <a:lstStyle/>
                    <a:p>
                      <a:pPr algn="ctr"/>
                      <a:r>
                        <a:rPr lang="en-US" sz="2400" dirty="0" smtClean="0"/>
                        <a:t>+8%</a:t>
                      </a:r>
                      <a:endParaRPr lang="en-US" sz="2400" dirty="0"/>
                    </a:p>
                  </a:txBody>
                  <a:tcPr/>
                </a:tc>
              </a:tr>
              <a:tr h="370840">
                <a:tc>
                  <a:txBody>
                    <a:bodyPr/>
                    <a:lstStyle/>
                    <a:p>
                      <a:r>
                        <a:rPr lang="en-US" sz="2400" dirty="0" smtClean="0"/>
                        <a:t>Routine</a:t>
                      </a:r>
                      <a:r>
                        <a:rPr lang="en-US" sz="2400" baseline="0" dirty="0" smtClean="0"/>
                        <a:t> manual</a:t>
                      </a:r>
                      <a:endParaRPr lang="en-US" sz="2400" dirty="0"/>
                    </a:p>
                  </a:txBody>
                  <a:tcPr/>
                </a:tc>
                <a:tc>
                  <a:txBody>
                    <a:bodyPr/>
                    <a:lstStyle/>
                    <a:p>
                      <a:pPr algn="ctr"/>
                      <a:r>
                        <a:rPr lang="en-US" sz="2400" dirty="0" smtClean="0"/>
                        <a:t>–3%</a:t>
                      </a:r>
                      <a:endParaRPr lang="en-US" sz="2400" dirty="0"/>
                    </a:p>
                  </a:txBody>
                  <a:tcPr/>
                </a:tc>
              </a:tr>
              <a:tr h="370840">
                <a:tc>
                  <a:txBody>
                    <a:bodyPr/>
                    <a:lstStyle/>
                    <a:p>
                      <a:r>
                        <a:rPr lang="en-US" sz="2400" dirty="0" smtClean="0"/>
                        <a:t>Non-routine</a:t>
                      </a:r>
                      <a:r>
                        <a:rPr lang="en-US" sz="2400" baseline="0" dirty="0" smtClean="0"/>
                        <a:t> manual</a:t>
                      </a:r>
                      <a:endParaRPr lang="en-US" sz="2400" dirty="0"/>
                    </a:p>
                  </a:txBody>
                  <a:tcPr/>
                </a:tc>
                <a:tc>
                  <a:txBody>
                    <a:bodyPr/>
                    <a:lstStyle/>
                    <a:p>
                      <a:pPr algn="ctr"/>
                      <a:r>
                        <a:rPr lang="en-US" sz="2400" dirty="0" smtClean="0"/>
                        <a:t>–5%</a:t>
                      </a:r>
                      <a:endParaRPr lang="en-US" sz="2400" dirty="0"/>
                    </a:p>
                  </a:txBody>
                  <a:tcPr/>
                </a:tc>
              </a:tr>
              <a:tr h="370840">
                <a:tc>
                  <a:txBody>
                    <a:bodyPr/>
                    <a:lstStyle/>
                    <a:p>
                      <a:r>
                        <a:rPr lang="en-US" sz="2400" dirty="0" smtClean="0"/>
                        <a:t>Routine cognitive</a:t>
                      </a:r>
                      <a:endParaRPr lang="en-US" sz="2400" dirty="0"/>
                    </a:p>
                  </a:txBody>
                  <a:tcPr/>
                </a:tc>
                <a:tc>
                  <a:txBody>
                    <a:bodyPr/>
                    <a:lstStyle/>
                    <a:p>
                      <a:pPr algn="ctr"/>
                      <a:r>
                        <a:rPr lang="en-US" sz="2400" dirty="0" smtClean="0"/>
                        <a:t>–8%</a:t>
                      </a:r>
                      <a:endParaRPr lang="en-US" sz="2400" dirty="0"/>
                    </a:p>
                  </a:txBody>
                  <a:tcPr/>
                </a:tc>
              </a:tr>
            </a:tbl>
          </a:graphicData>
        </a:graphic>
      </p:graphicFrame>
      <p:sp>
        <p:nvSpPr>
          <p:cNvPr id="23556" name="Text Box 4"/>
          <p:cNvSpPr txBox="1">
            <a:spLocks noChangeArrowheads="1"/>
          </p:cNvSpPr>
          <p:nvPr/>
        </p:nvSpPr>
        <p:spPr bwMode="auto">
          <a:xfrm>
            <a:off x="612648" y="5503510"/>
            <a:ext cx="3276600" cy="366712"/>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1800" dirty="0" err="1">
                <a:solidFill>
                  <a:schemeClr val="accent1"/>
                </a:solidFill>
                <a:latin typeface="Helvetica" charset="0"/>
              </a:rPr>
              <a:t>Autor</a:t>
            </a:r>
            <a:r>
              <a:rPr lang="en-US" sz="1800" dirty="0">
                <a:solidFill>
                  <a:schemeClr val="accent1"/>
                </a:solidFill>
                <a:latin typeface="Helvetica" charset="0"/>
              </a:rPr>
              <a:t>, Levy &amp; </a:t>
            </a:r>
            <a:r>
              <a:rPr lang="en-US" sz="1800" dirty="0" err="1" smtClean="0">
                <a:solidFill>
                  <a:schemeClr val="accent1"/>
                </a:solidFill>
                <a:latin typeface="Helvetica" charset="0"/>
              </a:rPr>
              <a:t>Murnane</a:t>
            </a:r>
            <a:r>
              <a:rPr lang="en-US" sz="1800" dirty="0">
                <a:solidFill>
                  <a:schemeClr val="accent1"/>
                </a:solidFill>
                <a:latin typeface="Helvetica" charset="0"/>
              </a:rPr>
              <a:t> </a:t>
            </a:r>
            <a:r>
              <a:rPr lang="en-US" sz="1800" dirty="0" smtClean="0">
                <a:solidFill>
                  <a:schemeClr val="accent1"/>
                </a:solidFill>
                <a:latin typeface="Helvetica" charset="0"/>
              </a:rPr>
              <a:t>(</a:t>
            </a:r>
            <a:r>
              <a:rPr lang="en-US" sz="1800" dirty="0" smtClean="0">
                <a:solidFill>
                  <a:schemeClr val="accent1"/>
                </a:solidFill>
                <a:latin typeface="Helvetica" charset="0"/>
              </a:rPr>
              <a:t>2003)</a:t>
            </a:r>
            <a:endParaRPr lang="en-US" dirty="0">
              <a:solidFill>
                <a:schemeClr val="accent1"/>
              </a:solidFill>
            </a:endParaRPr>
          </a:p>
        </p:txBody>
      </p:sp>
    </p:spTree>
    <p:extLst>
      <p:ext uri="{BB962C8B-B14F-4D97-AF65-F5344CB8AC3E}">
        <p14:creationId xmlns:p14="http://schemas.microsoft.com/office/powerpoint/2010/main" val="30141667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flat is the world?</a:t>
            </a:r>
            <a:endParaRPr lang="en-US" dirty="0"/>
          </a:p>
        </p:txBody>
      </p:sp>
      <p:sp>
        <p:nvSpPr>
          <p:cNvPr id="5" name="Content Placeholder 4"/>
          <p:cNvSpPr>
            <a:spLocks noGrp="1"/>
          </p:cNvSpPr>
          <p:nvPr>
            <p:ph sz="half" idx="1"/>
          </p:nvPr>
        </p:nvSpPr>
        <p:spPr>
          <a:xfrm>
            <a:off x="254001" y="3132141"/>
            <a:ext cx="4605867" cy="3294063"/>
          </a:xfrm>
        </p:spPr>
        <p:txBody>
          <a:bodyPr>
            <a:normAutofit/>
          </a:bodyPr>
          <a:lstStyle/>
          <a:p>
            <a:pPr marL="533400" lvl="1" indent="-355600">
              <a:buSzPct val="100000"/>
              <a:buFont typeface="+mj-lt"/>
              <a:buAutoNum type="alphaUcPeriod"/>
            </a:pPr>
            <a:r>
              <a:rPr lang="en-US" sz="2400" dirty="0" smtClean="0"/>
              <a:t>Physical mail:	</a:t>
            </a:r>
          </a:p>
          <a:p>
            <a:pPr marL="533400" lvl="1" indent="-355600">
              <a:buSzPct val="100000"/>
              <a:buFont typeface="+mj-lt"/>
              <a:buAutoNum type="alphaUcPeriod"/>
            </a:pPr>
            <a:r>
              <a:rPr lang="en-US" sz="2400" dirty="0" smtClean="0"/>
              <a:t>Telephone minutes:	</a:t>
            </a:r>
          </a:p>
          <a:p>
            <a:pPr marL="533400" lvl="1" indent="-355600">
              <a:buSzPct val="100000"/>
              <a:buFont typeface="+mj-lt"/>
              <a:buAutoNum type="alphaUcPeriod"/>
            </a:pPr>
            <a:r>
              <a:rPr lang="en-US" sz="2400" dirty="0" smtClean="0"/>
              <a:t>Internet traffic:	</a:t>
            </a:r>
          </a:p>
          <a:p>
            <a:pPr marL="533400" lvl="1" indent="-355600">
              <a:buSzPct val="100000"/>
              <a:buFont typeface="+mj-lt"/>
              <a:buAutoNum type="alphaUcPeriod"/>
            </a:pPr>
            <a:r>
              <a:rPr lang="en-US" sz="2400" dirty="0" smtClean="0"/>
              <a:t>First generation immigrants</a:t>
            </a:r>
            <a:r>
              <a:rPr lang="en-US" sz="2400" dirty="0" smtClean="0"/>
              <a:t>:</a:t>
            </a:r>
            <a:endParaRPr lang="en-US" sz="2400" dirty="0" smtClean="0"/>
          </a:p>
          <a:p>
            <a:pPr marL="533400" lvl="1" indent="-355600">
              <a:buSzPct val="100000"/>
              <a:buFont typeface="+mj-lt"/>
              <a:buAutoNum type="alphaUcPeriod"/>
            </a:pPr>
            <a:r>
              <a:rPr lang="en-US" sz="2400" dirty="0" smtClean="0"/>
              <a:t>University students:	</a:t>
            </a:r>
          </a:p>
          <a:p>
            <a:pPr marL="533400" lvl="1" indent="-355600">
              <a:buSzPct val="100000"/>
              <a:buFont typeface="+mj-lt"/>
              <a:buAutoNum type="alphaUcPeriod"/>
            </a:pPr>
            <a:r>
              <a:rPr lang="en-US" sz="2400" dirty="0" smtClean="0"/>
              <a:t>People, ever in their </a:t>
            </a:r>
            <a:r>
              <a:rPr lang="en-US" sz="2400" dirty="0" smtClean="0"/>
              <a:t>lives</a:t>
            </a:r>
            <a:r>
              <a:rPr lang="en-US" sz="2400" dirty="0" smtClean="0"/>
              <a:t>	</a:t>
            </a:r>
          </a:p>
          <a:p>
            <a:pPr marL="533400" lvl="1" indent="-355600">
              <a:buSzPct val="100000"/>
              <a:buFont typeface="+mj-lt"/>
              <a:buAutoNum type="alphaUcPeriod"/>
            </a:pPr>
            <a:r>
              <a:rPr lang="en-US" sz="2400" dirty="0" smtClean="0"/>
              <a:t>Goods and services:	</a:t>
            </a:r>
            <a:endParaRPr lang="en-US" sz="2400" dirty="0"/>
          </a:p>
        </p:txBody>
      </p:sp>
      <p:sp>
        <p:nvSpPr>
          <p:cNvPr id="12" name="Content Placeholder 11"/>
          <p:cNvSpPr>
            <a:spLocks noGrp="1"/>
          </p:cNvSpPr>
          <p:nvPr>
            <p:ph sz="half" idx="2"/>
          </p:nvPr>
        </p:nvSpPr>
        <p:spPr>
          <a:xfrm>
            <a:off x="5308599" y="1485904"/>
            <a:ext cx="3623733" cy="3289301"/>
          </a:xfrm>
        </p:spPr>
        <p:txBody>
          <a:bodyPr/>
          <a:lstStyle/>
          <a:p>
            <a:pPr marL="0" indent="0">
              <a:buNone/>
            </a:pPr>
            <a:r>
              <a:rPr lang="en-US" dirty="0" smtClean="0"/>
              <a:t>Percentage crossing national boundaries:</a:t>
            </a:r>
            <a:endParaRPr lang="en-US" dirty="0" smtClean="0"/>
          </a:p>
          <a:p>
            <a:pPr marL="514350" indent="-514350">
              <a:buClr>
                <a:schemeClr val="accent1"/>
              </a:buClr>
              <a:buSzPct val="100000"/>
              <a:buFont typeface="+mj-lt"/>
              <a:buAutoNum type="arabicPeriod"/>
            </a:pPr>
            <a:r>
              <a:rPr lang="en-US" dirty="0" smtClean="0"/>
              <a:t>1%</a:t>
            </a:r>
          </a:p>
          <a:p>
            <a:pPr marL="514350" indent="-514350">
              <a:buClr>
                <a:schemeClr val="accent1"/>
              </a:buClr>
              <a:buSzPct val="100000"/>
              <a:buFont typeface="+mj-lt"/>
              <a:buAutoNum type="arabicPeriod"/>
            </a:pPr>
            <a:r>
              <a:rPr lang="en-US" dirty="0"/>
              <a:t>5</a:t>
            </a:r>
            <a:r>
              <a:rPr lang="en-US" dirty="0" smtClean="0"/>
              <a:t>%</a:t>
            </a:r>
          </a:p>
          <a:p>
            <a:pPr marL="514350" indent="-514350">
              <a:buClr>
                <a:schemeClr val="accent1"/>
              </a:buClr>
              <a:buSzPct val="100000"/>
              <a:buFont typeface="+mj-lt"/>
              <a:buAutoNum type="arabicPeriod"/>
            </a:pPr>
            <a:r>
              <a:rPr lang="en-US" dirty="0" smtClean="0"/>
              <a:t>10%</a:t>
            </a:r>
          </a:p>
          <a:p>
            <a:pPr marL="514350" indent="-514350">
              <a:buClr>
                <a:schemeClr val="accent1"/>
              </a:buClr>
              <a:buSzPct val="100000"/>
              <a:buFont typeface="+mj-lt"/>
              <a:buAutoNum type="arabicPeriod"/>
            </a:pPr>
            <a:r>
              <a:rPr lang="en-US" dirty="0"/>
              <a:t>2</a:t>
            </a:r>
            <a:r>
              <a:rPr lang="en-US" dirty="0" smtClean="0"/>
              <a:t>0%</a:t>
            </a:r>
          </a:p>
          <a:p>
            <a:pPr marL="514350" indent="-514350">
              <a:buClr>
                <a:schemeClr val="accent1"/>
              </a:buClr>
              <a:buSzPct val="100000"/>
              <a:buFont typeface="+mj-lt"/>
              <a:buAutoNum type="arabicPeriod"/>
            </a:pPr>
            <a:r>
              <a:rPr lang="en-US" dirty="0"/>
              <a:t>5</a:t>
            </a:r>
            <a:r>
              <a:rPr lang="en-US" dirty="0" smtClean="0"/>
              <a:t>0%</a:t>
            </a:r>
            <a:endParaRPr lang="en-US" dirty="0"/>
          </a:p>
        </p:txBody>
      </p:sp>
    </p:spTree>
    <p:extLst>
      <p:ext uri="{BB962C8B-B14F-4D97-AF65-F5344CB8AC3E}">
        <p14:creationId xmlns:p14="http://schemas.microsoft.com/office/powerpoint/2010/main" val="15042556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Mostly round; some flat bits (</a:t>
            </a:r>
            <a:r>
              <a:rPr lang="en-US" dirty="0" err="1" smtClean="0"/>
              <a:t>Ghemawat</a:t>
            </a:r>
            <a:r>
              <a:rPr lang="en-US" dirty="0" smtClean="0"/>
              <a:t>, 2011)</a:t>
            </a:r>
            <a:endParaRPr lang="en-US" dirty="0"/>
          </a:p>
        </p:txBody>
      </p:sp>
      <p:sp>
        <p:nvSpPr>
          <p:cNvPr id="5" name="Content Placeholder 4"/>
          <p:cNvSpPr>
            <a:spLocks noGrp="1"/>
          </p:cNvSpPr>
          <p:nvPr>
            <p:ph idx="1"/>
          </p:nvPr>
        </p:nvSpPr>
        <p:spPr/>
        <p:txBody>
          <a:bodyPr/>
          <a:lstStyle/>
          <a:p>
            <a:pPr marL="0" indent="0">
              <a:buNone/>
            </a:pPr>
            <a:r>
              <a:rPr lang="en-US" dirty="0" smtClean="0"/>
              <a:t>Percentage crossing national boundaries</a:t>
            </a:r>
          </a:p>
          <a:p>
            <a:pPr lvl="1">
              <a:tabLst>
                <a:tab pos="5646738" algn="r"/>
              </a:tabLst>
            </a:pPr>
            <a:r>
              <a:rPr lang="en-US" dirty="0" smtClean="0"/>
              <a:t>Physical mail:	1</a:t>
            </a:r>
          </a:p>
          <a:p>
            <a:pPr lvl="1">
              <a:tabLst>
                <a:tab pos="5646738" algn="r"/>
              </a:tabLst>
            </a:pPr>
            <a:r>
              <a:rPr lang="en-US" dirty="0" smtClean="0"/>
              <a:t>Telephone minutes:	2</a:t>
            </a:r>
          </a:p>
          <a:p>
            <a:pPr lvl="1">
              <a:tabLst>
                <a:tab pos="5646738" algn="r"/>
              </a:tabLst>
            </a:pPr>
            <a:r>
              <a:rPr lang="en-US" dirty="0" smtClean="0"/>
              <a:t>Internet traffic:	17</a:t>
            </a:r>
          </a:p>
          <a:p>
            <a:pPr lvl="1">
              <a:tabLst>
                <a:tab pos="5646738" algn="r"/>
              </a:tabLst>
            </a:pPr>
            <a:r>
              <a:rPr lang="en-US" dirty="0" smtClean="0"/>
              <a:t>First generation immigrants:	3</a:t>
            </a:r>
          </a:p>
          <a:p>
            <a:pPr lvl="1">
              <a:tabLst>
                <a:tab pos="5646738" algn="r"/>
              </a:tabLst>
            </a:pPr>
            <a:r>
              <a:rPr lang="en-US" dirty="0" smtClean="0"/>
              <a:t>University students:	2</a:t>
            </a:r>
          </a:p>
          <a:p>
            <a:pPr lvl="1">
              <a:tabLst>
                <a:tab pos="5646738" algn="r"/>
              </a:tabLst>
            </a:pPr>
            <a:r>
              <a:rPr lang="en-US" dirty="0" smtClean="0"/>
              <a:t>People, ever in their lives:	10</a:t>
            </a:r>
          </a:p>
          <a:p>
            <a:pPr lvl="1">
              <a:tabLst>
                <a:tab pos="5646738" algn="r"/>
              </a:tabLst>
            </a:pPr>
            <a:r>
              <a:rPr lang="en-US" dirty="0" smtClean="0"/>
              <a:t>Goods and services:	10</a:t>
            </a:r>
            <a:endParaRPr lang="en-US" dirty="0"/>
          </a:p>
        </p:txBody>
      </p:sp>
    </p:spTree>
    <p:extLst>
      <p:ext uri="{BB962C8B-B14F-4D97-AF65-F5344CB8AC3E}">
        <p14:creationId xmlns:p14="http://schemas.microsoft.com/office/powerpoint/2010/main" val="27373845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ea typeface="ＭＳ Ｐゴシック" charset="-128"/>
                <a:cs typeface="ＭＳ Ｐゴシック" charset="-128"/>
              </a:rPr>
              <a:t>There is only one 21st century skill</a:t>
            </a:r>
          </a:p>
        </p:txBody>
      </p:sp>
      <p:sp>
        <p:nvSpPr>
          <p:cNvPr id="25603" name="Rectangle 3"/>
          <p:cNvSpPr>
            <a:spLocks noGrp="1" noChangeArrowheads="1"/>
          </p:cNvSpPr>
          <p:nvPr>
            <p:ph type="body" idx="1"/>
          </p:nvPr>
        </p:nvSpPr>
        <p:spPr>
          <a:xfrm>
            <a:off x="466725" y="1524000"/>
            <a:ext cx="7991475" cy="5118100"/>
          </a:xfrm>
        </p:spPr>
        <p:txBody>
          <a:bodyPr/>
          <a:lstStyle/>
          <a:p>
            <a:pPr marL="4763" indent="-4763">
              <a:buNone/>
            </a:pPr>
            <a:r>
              <a:rPr lang="en-US" sz="2200" b="0" dirty="0" smtClean="0">
                <a:latin typeface="Calibri"/>
                <a:ea typeface="ＭＳ Ｐゴシック" charset="-128"/>
                <a:cs typeface="ＭＳ Ｐゴシック" charset="-128"/>
              </a:rPr>
              <a:t>So the model that says learn while you</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at school, while you</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young, the skills that you will apply during your lifetime is no longer tenable. The skills that you can learn when you</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at school will not be applicable. They will be obsolete by the time you get into the workplace and need them, except for one skill. 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en-GB" sz="2200" b="0" dirty="0" smtClean="0">
                <a:latin typeface="Calibri"/>
                <a:ea typeface="ヒラギノ角ゴ ProN W3" charset="-128"/>
                <a:cs typeface="ヒラギノ角ゴ ProN W3" charset="-128"/>
              </a:rPr>
              <a:t>’</a:t>
            </a:r>
            <a:r>
              <a:rPr lang="en-GB" sz="2200" b="0" dirty="0" err="1" smtClean="0">
                <a:latin typeface="Calibri"/>
                <a:ea typeface="ＭＳ Ｐゴシック" charset="-128"/>
                <a:cs typeface="ＭＳ Ｐゴシック" charset="-128"/>
              </a:rPr>
              <a:t>r</a:t>
            </a:r>
            <a:r>
              <a:rPr lang="en-US" sz="2200" b="0" dirty="0" err="1" smtClean="0">
                <a:latin typeface="Calibri"/>
                <a:ea typeface="ＭＳ Ｐゴシック" charset="-128"/>
                <a:cs typeface="ＭＳ Ｐゴシック" charset="-128"/>
              </a:rPr>
              <a:t>e</a:t>
            </a:r>
            <a:r>
              <a:rPr lang="en-US" sz="2200" b="0" dirty="0" smtClean="0">
                <a:latin typeface="Calibri"/>
                <a:ea typeface="ＭＳ Ｐゴシック" charset="-128"/>
                <a:cs typeface="ＭＳ Ｐゴシック" charset="-128"/>
              </a:rPr>
              <a:t> faced with situations for which they were not specifically prepared.</a:t>
            </a:r>
            <a:r>
              <a:rPr lang="en-GB" sz="2200" b="0" dirty="0" smtClean="0">
                <a:latin typeface="Calibri"/>
                <a:ea typeface="ヒラギノ角ゴ ProN W3" charset="-128"/>
                <a:cs typeface="ヒラギノ角ゴ ProN W3" charset="-128"/>
              </a:rPr>
              <a:t> (</a:t>
            </a:r>
            <a:r>
              <a:rPr lang="en-GB" sz="2200" b="0" dirty="0" err="1" smtClean="0">
                <a:latin typeface="Calibri"/>
                <a:ea typeface="ヒラギノ角ゴ ProN W3" charset="-128"/>
                <a:cs typeface="ヒラギノ角ゴ ProN W3" charset="-128"/>
              </a:rPr>
              <a:t>Papert</a:t>
            </a:r>
            <a:r>
              <a:rPr lang="en-GB" sz="2200" b="0" dirty="0" smtClean="0">
                <a:latin typeface="Calibri"/>
                <a:ea typeface="ヒラギノ角ゴ ProN W3" charset="-128"/>
                <a:cs typeface="ヒラギノ角ゴ ProN W3" charset="-128"/>
              </a:rPr>
              <a:t>, 1998)</a:t>
            </a:r>
            <a:endParaRPr lang="en-US" sz="2200" b="0" dirty="0" smtClean="0">
              <a:latin typeface="Calibri"/>
              <a:ea typeface="ＭＳ Ｐゴシック" charset="-128"/>
              <a:cs typeface="ＭＳ Ｐゴシック" charset="-128"/>
            </a:endParaRPr>
          </a:p>
        </p:txBody>
      </p:sp>
    </p:spTree>
    <p:extLst>
      <p:ext uri="{BB962C8B-B14F-4D97-AF65-F5344CB8AC3E}">
        <p14:creationId xmlns:p14="http://schemas.microsoft.com/office/powerpoint/2010/main" val="7200456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precepts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8</a:t>
            </a:fld>
            <a:endParaRPr lang="en-GB" dirty="0"/>
          </a:p>
        </p:txBody>
      </p:sp>
      <p:sp>
        <p:nvSpPr>
          <p:cNvPr id="4" name="Content Placeholder 3"/>
          <p:cNvSpPr>
            <a:spLocks noGrp="1"/>
          </p:cNvSpPr>
          <p:nvPr>
            <p:ph sz="quarter" idx="1"/>
          </p:nvPr>
        </p:nvSpPr>
        <p:spPr>
          <a:xfrm>
            <a:off x="612648" y="1600200"/>
            <a:ext cx="8153400" cy="4495800"/>
          </a:xfrm>
        </p:spPr>
        <p:txBody>
          <a:bodyPr/>
          <a:lstStyle/>
          <a:p>
            <a:r>
              <a:rPr lang="en-US" dirty="0" smtClean="0"/>
              <a:t>We are in uncharted territory</a:t>
            </a:r>
          </a:p>
          <a:p>
            <a:r>
              <a:rPr lang="en-US" dirty="0" smtClean="0"/>
              <a:t>The developing world will not follow the same paths to prosperity as those taken by rich countries</a:t>
            </a:r>
          </a:p>
          <a:p>
            <a:r>
              <a:rPr lang="en-US" dirty="0" smtClean="0"/>
              <a:t>Education will be increasingly important in all countries</a:t>
            </a:r>
          </a:p>
          <a:p>
            <a:r>
              <a:rPr lang="en-US" dirty="0" smtClean="0"/>
              <a:t>In terms of intervention, it’s never too early and it’s never too late…</a:t>
            </a:r>
            <a:endParaRPr lang="en-US" dirty="0"/>
          </a:p>
        </p:txBody>
      </p:sp>
    </p:spTree>
    <p:extLst>
      <p:ext uri="{BB962C8B-B14F-4D97-AF65-F5344CB8AC3E}">
        <p14:creationId xmlns:p14="http://schemas.microsoft.com/office/powerpoint/2010/main" val="3805977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Meaningful differences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Hour-long samples of family talk in 42 US families</a:t>
            </a:r>
          </a:p>
          <a:p>
            <a:r>
              <a:rPr lang="en-US" sz="2800" dirty="0" smtClean="0"/>
              <a:t>Number of words spoken to children by adults by the age of 36 months</a:t>
            </a:r>
          </a:p>
          <a:p>
            <a:pPr lvl="1">
              <a:tabLst>
                <a:tab pos="4927600" algn="l"/>
              </a:tabLst>
            </a:pPr>
            <a:r>
              <a:rPr lang="en-US" sz="2400" dirty="0" smtClean="0"/>
              <a:t>In professional families: 	35 million</a:t>
            </a:r>
          </a:p>
          <a:p>
            <a:pPr lvl="1">
              <a:tabLst>
                <a:tab pos="4927600" algn="l"/>
              </a:tabLst>
            </a:pPr>
            <a:r>
              <a:rPr lang="en-US" sz="2400" dirty="0" smtClean="0"/>
              <a:t>In other working-class families:	20 million</a:t>
            </a:r>
          </a:p>
          <a:p>
            <a:pPr lvl="1">
              <a:tabLst>
                <a:tab pos="4927600" algn="l"/>
              </a:tabLst>
            </a:pPr>
            <a:r>
              <a:rPr lang="en-US" sz="2400" dirty="0" smtClean="0"/>
              <a:t>In families on welfare:	10 million</a:t>
            </a:r>
          </a:p>
          <a:p>
            <a:r>
              <a:rPr lang="en-US" sz="2800" dirty="0" smtClean="0"/>
              <a:t>Kinds of reinforcements:</a:t>
            </a:r>
          </a:p>
          <a:p>
            <a:pPr lvl="1">
              <a:buNone/>
              <a:tabLst>
                <a:tab pos="2692400" algn="l"/>
                <a:tab pos="5740400" algn="r"/>
              </a:tabLst>
            </a:pPr>
            <a:r>
              <a:rPr lang="en-US" sz="2400" dirty="0" smtClean="0"/>
              <a:t>		positive	negative</a:t>
            </a:r>
          </a:p>
          <a:p>
            <a:pPr lvl="1">
              <a:tabLst>
                <a:tab pos="2692400" algn="l"/>
                <a:tab pos="5740400" algn="r"/>
              </a:tabLst>
            </a:pPr>
            <a:r>
              <a:rPr lang="en-US" sz="2400" dirty="0" smtClean="0"/>
              <a:t>professional	500,000	50,000</a:t>
            </a:r>
          </a:p>
          <a:p>
            <a:pPr lvl="1">
              <a:tabLst>
                <a:tab pos="2692400" algn="l"/>
                <a:tab pos="5740400" algn="r"/>
              </a:tabLst>
            </a:pPr>
            <a:r>
              <a:rPr lang="en-US" sz="2400" dirty="0" smtClean="0"/>
              <a:t>working-class	200,000	100,000</a:t>
            </a:r>
          </a:p>
          <a:p>
            <a:pPr lvl="1">
              <a:tabLst>
                <a:tab pos="2692400" algn="l"/>
                <a:tab pos="5740400" algn="r"/>
              </a:tabLst>
            </a:pPr>
            <a:r>
              <a:rPr lang="en-US" sz="2400" dirty="0" smtClean="0"/>
              <a:t>welfare	100,000	200,000</a:t>
            </a:r>
          </a:p>
          <a:p>
            <a:endParaRPr lang="en-US" dirty="0"/>
          </a:p>
        </p:txBody>
      </p:sp>
      <p:sp>
        <p:nvSpPr>
          <p:cNvPr id="4" name="TextBox 3"/>
          <p:cNvSpPr txBox="1"/>
          <p:nvPr/>
        </p:nvSpPr>
        <p:spPr>
          <a:xfrm>
            <a:off x="612648" y="6533322"/>
            <a:ext cx="3314700" cy="369332"/>
          </a:xfrm>
          <a:prstGeom prst="rect">
            <a:avLst/>
          </a:prstGeom>
          <a:noFill/>
        </p:spPr>
        <p:txBody>
          <a:bodyPr wrap="square" rtlCol="0">
            <a:spAutoFit/>
          </a:bodyPr>
          <a:lstStyle/>
          <a:p>
            <a:r>
              <a:rPr lang="en-US" sz="1800" dirty="0" smtClean="0">
                <a:solidFill>
                  <a:srgbClr val="1F497D"/>
                </a:solidFill>
              </a:rPr>
              <a:t>Hart &amp; </a:t>
            </a:r>
            <a:r>
              <a:rPr lang="en-US" sz="1800" dirty="0" err="1" smtClean="0">
                <a:solidFill>
                  <a:srgbClr val="1F497D"/>
                </a:solidFill>
              </a:rPr>
              <a:t>Risley</a:t>
            </a:r>
            <a:r>
              <a:rPr lang="en-US" sz="1800" dirty="0">
                <a:solidFill>
                  <a:srgbClr val="1F497D"/>
                </a:solidFill>
              </a:rPr>
              <a:t> </a:t>
            </a:r>
            <a:r>
              <a:rPr lang="en-US" sz="1800" dirty="0" smtClean="0">
                <a:solidFill>
                  <a:srgbClr val="1F497D"/>
                </a:solidFill>
              </a:rPr>
              <a:t>(1995)</a:t>
            </a:r>
            <a:endParaRPr lang="en-US" sz="1800" dirty="0">
              <a:solidFill>
                <a:srgbClr val="1F497D"/>
              </a:solidFill>
            </a:endParaRPr>
          </a:p>
        </p:txBody>
      </p:sp>
    </p:spTree>
    <p:extLst>
      <p:ext uri="{BB962C8B-B14F-4D97-AF65-F5344CB8AC3E}">
        <p14:creationId xmlns:p14="http://schemas.microsoft.com/office/powerpoint/2010/main" val="148389001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WE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DWE theme.thmx</Template>
  <TotalTime>1429</TotalTime>
  <Words>1033</Words>
  <Application>Microsoft Macintosh PowerPoint</Application>
  <PresentationFormat>On-screen Show (4:3)</PresentationFormat>
  <Paragraphs>157</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DWE theme</vt:lpstr>
      <vt:lpstr>How to prepare students for a world we cannot possibly imagine</vt:lpstr>
      <vt:lpstr>Impact of education on economic growth</vt:lpstr>
      <vt:lpstr>Non-economic benefits of education</vt:lpstr>
      <vt:lpstr>The world of work is changing</vt:lpstr>
      <vt:lpstr>How flat is the world?</vt:lpstr>
      <vt:lpstr>Mostly round; some flat bits (Ghemawat, 2011)</vt:lpstr>
      <vt:lpstr>There is only one 21st century skill</vt:lpstr>
      <vt:lpstr>Some basic precepts</vt:lpstr>
      <vt:lpstr>Meaningful differences</vt:lpstr>
      <vt:lpstr>PowerPoint Presentation</vt:lpstr>
      <vt:lpstr>Improving usually starts at the bottom…</vt:lpstr>
      <vt:lpstr>In place of achievement gaps</vt:lpstr>
      <vt:lpstr>Curriculum</vt:lpstr>
      <vt:lpstr>What kinds of schools do we need?</vt:lpstr>
      <vt:lpstr>The importance of teacher quality</vt:lpstr>
      <vt:lpstr>The ‘dark matter’ of teacher quality</vt:lpstr>
      <vt:lpstr>Replace existing teachers with better ones?</vt:lpstr>
      <vt:lpstr>How do we speed up teacher improvement?</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33</cp:revision>
  <dcterms:created xsi:type="dcterms:W3CDTF">2011-11-24T15:40:30Z</dcterms:created>
  <dcterms:modified xsi:type="dcterms:W3CDTF">2011-12-07T09:17:19Z</dcterms:modified>
</cp:coreProperties>
</file>