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Lst>
  <p:notesMasterIdLst>
    <p:notesMasterId r:id="rId56"/>
  </p:notesMasterIdLst>
  <p:sldIdLst>
    <p:sldId id="256" r:id="rId2"/>
    <p:sldId id="306" r:id="rId3"/>
    <p:sldId id="269" r:id="rId4"/>
    <p:sldId id="282" r:id="rId5"/>
    <p:sldId id="289" r:id="rId6"/>
    <p:sldId id="290" r:id="rId7"/>
    <p:sldId id="287" r:id="rId8"/>
    <p:sldId id="260" r:id="rId9"/>
    <p:sldId id="261" r:id="rId10"/>
    <p:sldId id="262" r:id="rId11"/>
    <p:sldId id="263" r:id="rId12"/>
    <p:sldId id="288" r:id="rId13"/>
    <p:sldId id="264" r:id="rId14"/>
    <p:sldId id="278" r:id="rId15"/>
    <p:sldId id="284" r:id="rId16"/>
    <p:sldId id="307" r:id="rId17"/>
    <p:sldId id="308" r:id="rId18"/>
    <p:sldId id="315" r:id="rId19"/>
    <p:sldId id="318" r:id="rId20"/>
    <p:sldId id="319" r:id="rId21"/>
    <p:sldId id="349" r:id="rId22"/>
    <p:sldId id="350" r:id="rId23"/>
    <p:sldId id="351" r:id="rId24"/>
    <p:sldId id="352" r:id="rId25"/>
    <p:sldId id="353" r:id="rId26"/>
    <p:sldId id="354" r:id="rId27"/>
    <p:sldId id="355" r:id="rId28"/>
    <p:sldId id="356" r:id="rId29"/>
    <p:sldId id="357" r:id="rId30"/>
    <p:sldId id="358" r:id="rId31"/>
    <p:sldId id="359" r:id="rId32"/>
    <p:sldId id="360" r:id="rId33"/>
    <p:sldId id="361" r:id="rId34"/>
    <p:sldId id="362" r:id="rId35"/>
    <p:sldId id="363" r:id="rId36"/>
    <p:sldId id="364" r:id="rId37"/>
    <p:sldId id="365" r:id="rId38"/>
    <p:sldId id="366" r:id="rId39"/>
    <p:sldId id="367" r:id="rId40"/>
    <p:sldId id="368" r:id="rId41"/>
    <p:sldId id="372" r:id="rId42"/>
    <p:sldId id="375" r:id="rId43"/>
    <p:sldId id="376" r:id="rId44"/>
    <p:sldId id="377" r:id="rId45"/>
    <p:sldId id="378" r:id="rId46"/>
    <p:sldId id="379" r:id="rId47"/>
    <p:sldId id="380" r:id="rId48"/>
    <p:sldId id="381" r:id="rId49"/>
    <p:sldId id="382" r:id="rId50"/>
    <p:sldId id="373" r:id="rId51"/>
    <p:sldId id="374" r:id="rId52"/>
    <p:sldId id="346" r:id="rId53"/>
    <p:sldId id="383" r:id="rId54"/>
    <p:sldId id="291" r:id="rId5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52" autoAdjust="0"/>
  </p:normalViewPr>
  <p:slideViewPr>
    <p:cSldViewPr snapToGrid="0">
      <p:cViewPr varScale="1">
        <p:scale>
          <a:sx n="87" d="100"/>
          <a:sy n="87" d="100"/>
        </p:scale>
        <p:origin x="-75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Not%20me%20work:S:Sartain:Teacher%20evaluation%20in%20Chicago.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Not%20me%20work:E:Ericsson:The%20role%20of%20deliberate%20practice%20(PR%201993)%20figures.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Not%20me%20work:E:Ericsson:The%20role%20of%20deliberate%20practice%20(PR%201993)%20figu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36141062724302"/>
          <c:y val="0.151772546288857"/>
          <c:w val="0.811137848840324"/>
          <c:h val="0.715574392486653"/>
        </c:manualLayout>
      </c:layout>
      <c:lineChart>
        <c:grouping val="standard"/>
        <c:varyColors val="0"/>
        <c:ser>
          <c:idx val="0"/>
          <c:order val="0"/>
          <c:tx>
            <c:strRef>
              <c:f>Sheet1!$B$1</c:f>
              <c:strCache>
                <c:ptCount val="1"/>
                <c:pt idx="0">
                  <c:v>Reading</c:v>
                </c:pt>
              </c:strCache>
            </c:strRef>
          </c:tx>
          <c:cat>
            <c:strRef>
              <c:f>Sheet1!$A$9:$A$12</c:f>
              <c:strCache>
                <c:ptCount val="4"/>
                <c:pt idx="0">
                  <c:v>Unsatisfactory</c:v>
                </c:pt>
                <c:pt idx="1">
                  <c:v>Basic</c:v>
                </c:pt>
                <c:pt idx="2">
                  <c:v>Proficient</c:v>
                </c:pt>
                <c:pt idx="3">
                  <c:v>Distinguished</c:v>
                </c:pt>
              </c:strCache>
            </c:strRef>
          </c:cat>
          <c:val>
            <c:numRef>
              <c:f>Sheet1!$B$9:$B$12</c:f>
              <c:numCache>
                <c:formatCode>0.000</c:formatCode>
                <c:ptCount val="4"/>
                <c:pt idx="0">
                  <c:v>-13.23333333333333</c:v>
                </c:pt>
                <c:pt idx="1">
                  <c:v>-2.9</c:v>
                </c:pt>
                <c:pt idx="2">
                  <c:v>6.7</c:v>
                </c:pt>
                <c:pt idx="3">
                  <c:v>14.3</c:v>
                </c:pt>
              </c:numCache>
            </c:numRef>
          </c:val>
          <c:smooth val="0"/>
        </c:ser>
        <c:ser>
          <c:idx val="1"/>
          <c:order val="1"/>
          <c:tx>
            <c:strRef>
              <c:f>Sheet1!$C$1</c:f>
              <c:strCache>
                <c:ptCount val="1"/>
                <c:pt idx="0">
                  <c:v>Mathematics</c:v>
                </c:pt>
              </c:strCache>
            </c:strRef>
          </c:tx>
          <c:cat>
            <c:strRef>
              <c:f>Sheet1!$A$9:$A$12</c:f>
              <c:strCache>
                <c:ptCount val="4"/>
                <c:pt idx="0">
                  <c:v>Unsatisfactory</c:v>
                </c:pt>
                <c:pt idx="1">
                  <c:v>Basic</c:v>
                </c:pt>
                <c:pt idx="2">
                  <c:v>Proficient</c:v>
                </c:pt>
                <c:pt idx="3">
                  <c:v>Distinguished</c:v>
                </c:pt>
              </c:strCache>
            </c:strRef>
          </c:cat>
          <c:val>
            <c:numRef>
              <c:f>Sheet1!$C$9:$C$12</c:f>
              <c:numCache>
                <c:formatCode>0.000</c:formatCode>
                <c:ptCount val="4"/>
                <c:pt idx="0">
                  <c:v>-9.36666666666667</c:v>
                </c:pt>
                <c:pt idx="1">
                  <c:v>-3.466666666666666</c:v>
                </c:pt>
                <c:pt idx="2">
                  <c:v>-0.2</c:v>
                </c:pt>
                <c:pt idx="3">
                  <c:v>17.4</c:v>
                </c:pt>
              </c:numCache>
            </c:numRef>
          </c:val>
          <c:smooth val="0"/>
        </c:ser>
        <c:dLbls>
          <c:showLegendKey val="0"/>
          <c:showVal val="0"/>
          <c:showCatName val="0"/>
          <c:showSerName val="0"/>
          <c:showPercent val="0"/>
          <c:showBubbleSize val="0"/>
        </c:dLbls>
        <c:marker val="1"/>
        <c:smooth val="0"/>
        <c:axId val="-2107719960"/>
        <c:axId val="-2107716984"/>
      </c:lineChart>
      <c:catAx>
        <c:axId val="-2107719960"/>
        <c:scaling>
          <c:orientation val="minMax"/>
        </c:scaling>
        <c:delete val="0"/>
        <c:axPos val="b"/>
        <c:majorTickMark val="out"/>
        <c:minorTickMark val="none"/>
        <c:tickLblPos val="nextTo"/>
        <c:crossAx val="-2107716984"/>
        <c:crossesAt val="-15.0"/>
        <c:auto val="1"/>
        <c:lblAlgn val="ctr"/>
        <c:lblOffset val="100"/>
        <c:noMultiLvlLbl val="0"/>
      </c:catAx>
      <c:valAx>
        <c:axId val="-2107716984"/>
        <c:scaling>
          <c:orientation val="minMax"/>
        </c:scaling>
        <c:delete val="0"/>
        <c:axPos val="l"/>
        <c:majorGridlines>
          <c:spPr>
            <a:ln>
              <a:noFill/>
            </a:ln>
          </c:spPr>
        </c:majorGridlines>
        <c:title>
          <c:tx>
            <c:rich>
              <a:bodyPr rot="-5400000" vert="horz"/>
              <a:lstStyle/>
              <a:p>
                <a:pPr>
                  <a:defRPr/>
                </a:pPr>
                <a:r>
                  <a:rPr lang="en-US" dirty="0"/>
                  <a:t>Percentage </a:t>
                </a:r>
                <a:r>
                  <a:rPr lang="en-US" dirty="0" smtClean="0"/>
                  <a:t>change </a:t>
                </a:r>
                <a:r>
                  <a:rPr lang="en-US" dirty="0"/>
                  <a:t>in rate of learning</a:t>
                </a:r>
              </a:p>
            </c:rich>
          </c:tx>
          <c:layout/>
          <c:overlay val="0"/>
        </c:title>
        <c:numFmt formatCode="0" sourceLinked="0"/>
        <c:majorTickMark val="out"/>
        <c:minorTickMark val="none"/>
        <c:tickLblPos val="nextTo"/>
        <c:crossAx val="-2107719960"/>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Weekly!$B$1</c:f>
              <c:strCache>
                <c:ptCount val="1"/>
                <c:pt idx="0">
                  <c:v>Music Ed</c:v>
                </c:pt>
              </c:strCache>
            </c:strRef>
          </c:tx>
          <c:xVal>
            <c:numRef>
              <c:f>Weekly!$A$2:$A$17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Weekly!$B$2:$B$17</c:f>
              <c:numCache>
                <c:formatCode>0.0</c:formatCode>
                <c:ptCount val="16"/>
                <c:pt idx="0">
                  <c:v>0.2</c:v>
                </c:pt>
                <c:pt idx="1">
                  <c:v>0.3</c:v>
                </c:pt>
                <c:pt idx="2">
                  <c:v>1.6</c:v>
                </c:pt>
                <c:pt idx="3">
                  <c:v>1.7</c:v>
                </c:pt>
                <c:pt idx="4">
                  <c:v>2.1</c:v>
                </c:pt>
                <c:pt idx="5">
                  <c:v>3.2</c:v>
                </c:pt>
                <c:pt idx="6">
                  <c:v>3.2</c:v>
                </c:pt>
                <c:pt idx="7">
                  <c:v>4.1</c:v>
                </c:pt>
                <c:pt idx="8">
                  <c:v>6.2</c:v>
                </c:pt>
                <c:pt idx="9">
                  <c:v>7.8</c:v>
                </c:pt>
                <c:pt idx="10">
                  <c:v>8.8</c:v>
                </c:pt>
                <c:pt idx="11">
                  <c:v>8.9</c:v>
                </c:pt>
                <c:pt idx="12">
                  <c:v>9.4</c:v>
                </c:pt>
                <c:pt idx="13">
                  <c:v>8.0</c:v>
                </c:pt>
                <c:pt idx="14">
                  <c:v>13.4</c:v>
                </c:pt>
                <c:pt idx="15">
                  <c:v>11.0</c:v>
                </c:pt>
              </c:numCache>
            </c:numRef>
          </c:yVal>
          <c:smooth val="0"/>
        </c:ser>
        <c:ser>
          <c:idx val="1"/>
          <c:order val="1"/>
          <c:tx>
            <c:strRef>
              <c:f>Weekly!$C$1</c:f>
              <c:strCache>
                <c:ptCount val="1"/>
                <c:pt idx="0">
                  <c:v>Good</c:v>
                </c:pt>
              </c:strCache>
            </c:strRef>
          </c:tx>
          <c:xVal>
            <c:numRef>
              <c:f>Weekly!$A$2:$A$17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Weekly!$C$2:$C$17</c:f>
              <c:numCache>
                <c:formatCode>0.0</c:formatCode>
                <c:ptCount val="16"/>
                <c:pt idx="0">
                  <c:v>0.8</c:v>
                </c:pt>
                <c:pt idx="1">
                  <c:v>1.6</c:v>
                </c:pt>
                <c:pt idx="2">
                  <c:v>0.8</c:v>
                </c:pt>
                <c:pt idx="3">
                  <c:v>1.7</c:v>
                </c:pt>
                <c:pt idx="4">
                  <c:v>3.6</c:v>
                </c:pt>
                <c:pt idx="5">
                  <c:v>4.2</c:v>
                </c:pt>
                <c:pt idx="6">
                  <c:v>4.6</c:v>
                </c:pt>
                <c:pt idx="7">
                  <c:v>6.9</c:v>
                </c:pt>
                <c:pt idx="8">
                  <c:v>8.8</c:v>
                </c:pt>
                <c:pt idx="9">
                  <c:v>10.1</c:v>
                </c:pt>
                <c:pt idx="10">
                  <c:v>12.5</c:v>
                </c:pt>
                <c:pt idx="11">
                  <c:v>12.0</c:v>
                </c:pt>
                <c:pt idx="12">
                  <c:v>16.6</c:v>
                </c:pt>
                <c:pt idx="13">
                  <c:v>20.2</c:v>
                </c:pt>
                <c:pt idx="14">
                  <c:v>23.5</c:v>
                </c:pt>
                <c:pt idx="15">
                  <c:v>24.0</c:v>
                </c:pt>
              </c:numCache>
            </c:numRef>
          </c:yVal>
          <c:smooth val="0"/>
        </c:ser>
        <c:ser>
          <c:idx val="2"/>
          <c:order val="2"/>
          <c:tx>
            <c:strRef>
              <c:f>Weekly!$D$1</c:f>
              <c:strCache>
                <c:ptCount val="1"/>
                <c:pt idx="0">
                  <c:v>Best </c:v>
                </c:pt>
              </c:strCache>
            </c:strRef>
          </c:tx>
          <c:xVal>
            <c:numRef>
              <c:f>Weekly!$A$2:$A$17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Weekly!$D$2:$D$17</c:f>
              <c:numCache>
                <c:formatCode>0.0</c:formatCode>
                <c:ptCount val="16"/>
                <c:pt idx="0">
                  <c:v>1.6</c:v>
                </c:pt>
                <c:pt idx="1">
                  <c:v>1.4</c:v>
                </c:pt>
                <c:pt idx="2">
                  <c:v>1.0</c:v>
                </c:pt>
                <c:pt idx="3">
                  <c:v>3.6</c:v>
                </c:pt>
                <c:pt idx="4">
                  <c:v>5.6</c:v>
                </c:pt>
                <c:pt idx="5">
                  <c:v>8.0</c:v>
                </c:pt>
                <c:pt idx="6">
                  <c:v>8.5</c:v>
                </c:pt>
                <c:pt idx="7">
                  <c:v>8.6</c:v>
                </c:pt>
                <c:pt idx="8">
                  <c:v>12.5</c:v>
                </c:pt>
                <c:pt idx="9">
                  <c:v>16.2</c:v>
                </c:pt>
                <c:pt idx="10">
                  <c:v>18.4</c:v>
                </c:pt>
                <c:pt idx="11">
                  <c:v>18.4</c:v>
                </c:pt>
                <c:pt idx="12">
                  <c:v>19.1</c:v>
                </c:pt>
                <c:pt idx="13">
                  <c:v>19.3</c:v>
                </c:pt>
                <c:pt idx="14">
                  <c:v>16.2</c:v>
                </c:pt>
                <c:pt idx="15">
                  <c:v>29.1</c:v>
                </c:pt>
              </c:numCache>
            </c:numRef>
          </c:yVal>
          <c:smooth val="0"/>
        </c:ser>
        <c:ser>
          <c:idx val="3"/>
          <c:order val="3"/>
          <c:tx>
            <c:strRef>
              <c:f>Weekly!$E$1</c:f>
              <c:strCache>
                <c:ptCount val="1"/>
                <c:pt idx="0">
                  <c:v>Professionals</c:v>
                </c:pt>
              </c:strCache>
            </c:strRef>
          </c:tx>
          <c:spPr>
            <a:ln>
              <a:solidFill>
                <a:schemeClr val="tx2"/>
              </a:solidFill>
            </a:ln>
          </c:spPr>
          <c:marker>
            <c:symbol val="circle"/>
            <c:size val="9"/>
            <c:spPr>
              <a:solidFill>
                <a:srgbClr val="3488B6"/>
              </a:solidFill>
              <a:ln>
                <a:solidFill>
                  <a:srgbClr val="3488B6"/>
                </a:solidFill>
              </a:ln>
            </c:spPr>
          </c:marker>
          <c:dPt>
            <c:idx val="11"/>
            <c:bubble3D val="0"/>
          </c:dPt>
          <c:xVal>
            <c:numRef>
              <c:f>Weekly!$A$2:$A$17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Weekly!$E$2:$E$17</c:f>
              <c:numCache>
                <c:formatCode>0.0</c:formatCode>
                <c:ptCount val="16"/>
                <c:pt idx="0">
                  <c:v>0.8</c:v>
                </c:pt>
                <c:pt idx="1">
                  <c:v>0.8</c:v>
                </c:pt>
                <c:pt idx="2">
                  <c:v>1.0</c:v>
                </c:pt>
                <c:pt idx="3">
                  <c:v>1.7</c:v>
                </c:pt>
                <c:pt idx="4">
                  <c:v>4.0</c:v>
                </c:pt>
                <c:pt idx="5">
                  <c:v>5.1</c:v>
                </c:pt>
                <c:pt idx="6">
                  <c:v>6.0</c:v>
                </c:pt>
                <c:pt idx="7">
                  <c:v>7.4</c:v>
                </c:pt>
                <c:pt idx="8">
                  <c:v>12.0</c:v>
                </c:pt>
                <c:pt idx="9">
                  <c:v>14.5</c:v>
                </c:pt>
                <c:pt idx="10">
                  <c:v>16.0</c:v>
                </c:pt>
                <c:pt idx="11">
                  <c:v>22.4</c:v>
                </c:pt>
                <c:pt idx="12">
                  <c:v>22.7</c:v>
                </c:pt>
                <c:pt idx="13">
                  <c:v>24.9</c:v>
                </c:pt>
                <c:pt idx="14">
                  <c:v>26.1</c:v>
                </c:pt>
                <c:pt idx="15">
                  <c:v>31.4</c:v>
                </c:pt>
              </c:numCache>
            </c:numRef>
          </c:yVal>
          <c:smooth val="0"/>
        </c:ser>
        <c:dLbls>
          <c:showLegendKey val="0"/>
          <c:showVal val="0"/>
          <c:showCatName val="0"/>
          <c:showSerName val="0"/>
          <c:showPercent val="0"/>
          <c:showBubbleSize val="0"/>
        </c:dLbls>
        <c:axId val="-2108378360"/>
        <c:axId val="-2107945848"/>
      </c:scatterChart>
      <c:valAx>
        <c:axId val="-2108378360"/>
        <c:scaling>
          <c:orientation val="minMax"/>
          <c:max val="21.0"/>
          <c:min val="4.0"/>
        </c:scaling>
        <c:delete val="0"/>
        <c:axPos val="b"/>
        <c:title>
          <c:tx>
            <c:rich>
              <a:bodyPr/>
              <a:lstStyle/>
              <a:p>
                <a:pPr>
                  <a:defRPr sz="1800"/>
                </a:pPr>
                <a:r>
                  <a:rPr lang="en-US" sz="1800"/>
                  <a:t>Age</a:t>
                </a:r>
              </a:p>
            </c:rich>
          </c:tx>
          <c:layout/>
          <c:overlay val="0"/>
        </c:title>
        <c:numFmt formatCode="General" sourceLinked="1"/>
        <c:majorTickMark val="out"/>
        <c:minorTickMark val="none"/>
        <c:tickLblPos val="nextTo"/>
        <c:txPr>
          <a:bodyPr/>
          <a:lstStyle/>
          <a:p>
            <a:pPr>
              <a:defRPr sz="1800"/>
            </a:pPr>
            <a:endParaRPr lang="en-US"/>
          </a:p>
        </c:txPr>
        <c:crossAx val="-2107945848"/>
        <c:crosses val="autoZero"/>
        <c:crossBetween val="midCat"/>
      </c:valAx>
      <c:valAx>
        <c:axId val="-2107945848"/>
        <c:scaling>
          <c:orientation val="minMax"/>
        </c:scaling>
        <c:delete val="0"/>
        <c:axPos val="l"/>
        <c:majorGridlines/>
        <c:title>
          <c:tx>
            <c:rich>
              <a:bodyPr rot="-5400000" vert="horz"/>
              <a:lstStyle/>
              <a:p>
                <a:pPr>
                  <a:defRPr/>
                </a:pPr>
                <a:r>
                  <a:rPr lang="en-US" sz="1800"/>
                  <a:t>Hours of practie per week</a:t>
                </a:r>
              </a:p>
            </c:rich>
          </c:tx>
          <c:layout/>
          <c:overlay val="0"/>
        </c:title>
        <c:numFmt formatCode="0" sourceLinked="0"/>
        <c:majorTickMark val="out"/>
        <c:minorTickMark val="none"/>
        <c:tickLblPos val="nextTo"/>
        <c:txPr>
          <a:bodyPr/>
          <a:lstStyle/>
          <a:p>
            <a:pPr>
              <a:defRPr sz="1800"/>
            </a:pPr>
            <a:endParaRPr lang="en-US"/>
          </a:p>
        </c:txPr>
        <c:crossAx val="-2108378360"/>
        <c:crosses val="autoZero"/>
        <c:crossBetween val="midCat"/>
      </c:valAx>
    </c:plotArea>
    <c:legend>
      <c:legendPos val="t"/>
      <c:layout/>
      <c:overlay val="0"/>
      <c:txPr>
        <a:bodyPr/>
        <a:lstStyle/>
        <a:p>
          <a:pPr>
            <a:defRPr sz="18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Cumulative!$B$1</c:f>
              <c:strCache>
                <c:ptCount val="1"/>
                <c:pt idx="0">
                  <c:v>Music Ed</c:v>
                </c:pt>
              </c:strCache>
            </c:strRef>
          </c:tx>
          <c:xVal>
            <c:numRef>
              <c:f>Cumulative!$A$2:$A$17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Cumulative!$B$2:$B$17</c:f>
              <c:numCache>
                <c:formatCode>General</c:formatCode>
                <c:ptCount val="16"/>
                <c:pt idx="0">
                  <c:v>0.0</c:v>
                </c:pt>
                <c:pt idx="1">
                  <c:v>50.0</c:v>
                </c:pt>
                <c:pt idx="2">
                  <c:v>100.0</c:v>
                </c:pt>
                <c:pt idx="3">
                  <c:v>160.0</c:v>
                </c:pt>
                <c:pt idx="4">
                  <c:v>300.0</c:v>
                </c:pt>
                <c:pt idx="5">
                  <c:v>500.0</c:v>
                </c:pt>
                <c:pt idx="6">
                  <c:v>700.0</c:v>
                </c:pt>
                <c:pt idx="7">
                  <c:v>900.0</c:v>
                </c:pt>
                <c:pt idx="8">
                  <c:v>1100.0</c:v>
                </c:pt>
                <c:pt idx="9">
                  <c:v>1600.0</c:v>
                </c:pt>
                <c:pt idx="10">
                  <c:v>2000.0</c:v>
                </c:pt>
                <c:pt idx="11">
                  <c:v>2400.0</c:v>
                </c:pt>
                <c:pt idx="12">
                  <c:v>3000.0</c:v>
                </c:pt>
                <c:pt idx="13">
                  <c:v>3500.0</c:v>
                </c:pt>
                <c:pt idx="14">
                  <c:v>4000.0</c:v>
                </c:pt>
                <c:pt idx="15">
                  <c:v>4600.0</c:v>
                </c:pt>
              </c:numCache>
            </c:numRef>
          </c:yVal>
          <c:smooth val="0"/>
        </c:ser>
        <c:ser>
          <c:idx val="1"/>
          <c:order val="1"/>
          <c:tx>
            <c:strRef>
              <c:f>Cumulative!$C$1</c:f>
              <c:strCache>
                <c:ptCount val="1"/>
                <c:pt idx="0">
                  <c:v>Good</c:v>
                </c:pt>
              </c:strCache>
            </c:strRef>
          </c:tx>
          <c:xVal>
            <c:numRef>
              <c:f>Cumulative!$A$2:$A$17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Cumulative!$C$2:$C$17</c:f>
              <c:numCache>
                <c:formatCode>General</c:formatCode>
                <c:ptCount val="16"/>
                <c:pt idx="0">
                  <c:v>0.0</c:v>
                </c:pt>
                <c:pt idx="1">
                  <c:v>50.0</c:v>
                </c:pt>
                <c:pt idx="2">
                  <c:v>100.0</c:v>
                </c:pt>
                <c:pt idx="3">
                  <c:v>160.0</c:v>
                </c:pt>
                <c:pt idx="4">
                  <c:v>300.0</c:v>
                </c:pt>
                <c:pt idx="5">
                  <c:v>500.0</c:v>
                </c:pt>
                <c:pt idx="6">
                  <c:v>800.0</c:v>
                </c:pt>
                <c:pt idx="7">
                  <c:v>1100.0</c:v>
                </c:pt>
                <c:pt idx="8">
                  <c:v>1500.0</c:v>
                </c:pt>
                <c:pt idx="9">
                  <c:v>2100.0</c:v>
                </c:pt>
                <c:pt idx="10">
                  <c:v>2800.0</c:v>
                </c:pt>
                <c:pt idx="11">
                  <c:v>3300.0</c:v>
                </c:pt>
                <c:pt idx="12">
                  <c:v>4200.0</c:v>
                </c:pt>
                <c:pt idx="13">
                  <c:v>5200.0</c:v>
                </c:pt>
                <c:pt idx="14">
                  <c:v>6500.0</c:v>
                </c:pt>
                <c:pt idx="15">
                  <c:v>7800.0</c:v>
                </c:pt>
              </c:numCache>
            </c:numRef>
          </c:yVal>
          <c:smooth val="0"/>
        </c:ser>
        <c:ser>
          <c:idx val="2"/>
          <c:order val="2"/>
          <c:tx>
            <c:strRef>
              <c:f>Cumulative!$D$1</c:f>
              <c:strCache>
                <c:ptCount val="1"/>
                <c:pt idx="0">
                  <c:v>Best </c:v>
                </c:pt>
              </c:strCache>
            </c:strRef>
          </c:tx>
          <c:xVal>
            <c:numRef>
              <c:f>Cumulative!$A$2:$A$17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Cumulative!$D$2:$D$17</c:f>
              <c:numCache>
                <c:formatCode>General</c:formatCode>
                <c:ptCount val="16"/>
                <c:pt idx="0">
                  <c:v>0.0</c:v>
                </c:pt>
                <c:pt idx="1">
                  <c:v>100.0</c:v>
                </c:pt>
                <c:pt idx="2">
                  <c:v>200.0</c:v>
                </c:pt>
                <c:pt idx="3">
                  <c:v>400.0</c:v>
                </c:pt>
                <c:pt idx="4">
                  <c:v>700.0</c:v>
                </c:pt>
                <c:pt idx="5">
                  <c:v>1100.0</c:v>
                </c:pt>
                <c:pt idx="6">
                  <c:v>1500.0</c:v>
                </c:pt>
                <c:pt idx="7">
                  <c:v>1900.0</c:v>
                </c:pt>
                <c:pt idx="8">
                  <c:v>2600.0</c:v>
                </c:pt>
                <c:pt idx="9">
                  <c:v>3500.0</c:v>
                </c:pt>
                <c:pt idx="10">
                  <c:v>4400.0</c:v>
                </c:pt>
                <c:pt idx="11">
                  <c:v>5500.0</c:v>
                </c:pt>
                <c:pt idx="12">
                  <c:v>6400.0</c:v>
                </c:pt>
                <c:pt idx="13">
                  <c:v>7300.0</c:v>
                </c:pt>
                <c:pt idx="14">
                  <c:v>8700.0</c:v>
                </c:pt>
                <c:pt idx="15">
                  <c:v>10300.0</c:v>
                </c:pt>
              </c:numCache>
            </c:numRef>
          </c:yVal>
          <c:smooth val="0"/>
        </c:ser>
        <c:ser>
          <c:idx val="3"/>
          <c:order val="3"/>
          <c:tx>
            <c:strRef>
              <c:f>Cumulative!$E$1</c:f>
              <c:strCache>
                <c:ptCount val="1"/>
                <c:pt idx="0">
                  <c:v>Professionals</c:v>
                </c:pt>
              </c:strCache>
            </c:strRef>
          </c:tx>
          <c:spPr>
            <a:ln>
              <a:solidFill>
                <a:schemeClr val="tx2"/>
              </a:solidFill>
            </a:ln>
          </c:spPr>
          <c:marker>
            <c:symbol val="circle"/>
            <c:size val="9"/>
            <c:spPr>
              <a:solidFill>
                <a:srgbClr val="3488B6"/>
              </a:solidFill>
              <a:ln>
                <a:solidFill>
                  <a:srgbClr val="3488B6"/>
                </a:solidFill>
              </a:ln>
            </c:spPr>
          </c:marker>
          <c:xVal>
            <c:numRef>
              <c:f>Cumulative!$A$2:$A$17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Cumulative!$E$2:$E$17</c:f>
              <c:numCache>
                <c:formatCode>General</c:formatCode>
                <c:ptCount val="16"/>
                <c:pt idx="0">
                  <c:v>0.0</c:v>
                </c:pt>
                <c:pt idx="1">
                  <c:v>50.0</c:v>
                </c:pt>
                <c:pt idx="2">
                  <c:v>100.0</c:v>
                </c:pt>
                <c:pt idx="3">
                  <c:v>300.0</c:v>
                </c:pt>
                <c:pt idx="4">
                  <c:v>500.0</c:v>
                </c:pt>
                <c:pt idx="5">
                  <c:v>700.0</c:v>
                </c:pt>
                <c:pt idx="6">
                  <c:v>900.0</c:v>
                </c:pt>
                <c:pt idx="7">
                  <c:v>1400.0</c:v>
                </c:pt>
                <c:pt idx="8">
                  <c:v>1900.0</c:v>
                </c:pt>
                <c:pt idx="9">
                  <c:v>2800.0</c:v>
                </c:pt>
                <c:pt idx="10">
                  <c:v>3700.0</c:v>
                </c:pt>
                <c:pt idx="11">
                  <c:v>4800.0</c:v>
                </c:pt>
                <c:pt idx="12">
                  <c:v>6000.0</c:v>
                </c:pt>
                <c:pt idx="13">
                  <c:v>7300.0</c:v>
                </c:pt>
                <c:pt idx="14">
                  <c:v>8700.0</c:v>
                </c:pt>
                <c:pt idx="15">
                  <c:v>10300.0</c:v>
                </c:pt>
              </c:numCache>
            </c:numRef>
          </c:yVal>
          <c:smooth val="0"/>
        </c:ser>
        <c:dLbls>
          <c:showLegendKey val="0"/>
          <c:showVal val="0"/>
          <c:showCatName val="0"/>
          <c:showSerName val="0"/>
          <c:showPercent val="0"/>
          <c:showBubbleSize val="0"/>
        </c:dLbls>
        <c:axId val="-2108497272"/>
        <c:axId val="-2107737096"/>
      </c:scatterChart>
      <c:valAx>
        <c:axId val="-2108497272"/>
        <c:scaling>
          <c:orientation val="minMax"/>
          <c:max val="20.0"/>
          <c:min val="4.0"/>
        </c:scaling>
        <c:delete val="0"/>
        <c:axPos val="b"/>
        <c:title>
          <c:tx>
            <c:rich>
              <a:bodyPr/>
              <a:lstStyle/>
              <a:p>
                <a:pPr>
                  <a:defRPr sz="1800"/>
                </a:pPr>
                <a:r>
                  <a:rPr lang="en-US" sz="1800"/>
                  <a:t>Age</a:t>
                </a:r>
              </a:p>
            </c:rich>
          </c:tx>
          <c:layout/>
          <c:overlay val="0"/>
        </c:title>
        <c:numFmt formatCode="General" sourceLinked="1"/>
        <c:majorTickMark val="out"/>
        <c:minorTickMark val="none"/>
        <c:tickLblPos val="nextTo"/>
        <c:txPr>
          <a:bodyPr/>
          <a:lstStyle/>
          <a:p>
            <a:pPr>
              <a:defRPr sz="1800"/>
            </a:pPr>
            <a:endParaRPr lang="en-US"/>
          </a:p>
        </c:txPr>
        <c:crossAx val="-2107737096"/>
        <c:crosses val="autoZero"/>
        <c:crossBetween val="midCat"/>
      </c:valAx>
      <c:valAx>
        <c:axId val="-2107737096"/>
        <c:scaling>
          <c:orientation val="minMax"/>
          <c:max val="11000.0"/>
          <c:min val="0.0"/>
        </c:scaling>
        <c:delete val="0"/>
        <c:axPos val="l"/>
        <c:majorGridlines/>
        <c:title>
          <c:tx>
            <c:rich>
              <a:bodyPr rot="-5400000" vert="horz"/>
              <a:lstStyle/>
              <a:p>
                <a:pPr>
                  <a:defRPr sz="1800"/>
                </a:pPr>
                <a:r>
                  <a:rPr lang="en-US" sz="1800"/>
                  <a:t>Cumulative</a:t>
                </a:r>
                <a:r>
                  <a:rPr lang="en-US" sz="1800" baseline="0"/>
                  <a:t> hours of practice</a:t>
                </a:r>
                <a:endParaRPr lang="en-US" sz="1800"/>
              </a:p>
            </c:rich>
          </c:tx>
          <c:layout/>
          <c:overlay val="0"/>
        </c:title>
        <c:numFmt formatCode="General" sourceLinked="1"/>
        <c:majorTickMark val="out"/>
        <c:minorTickMark val="none"/>
        <c:tickLblPos val="nextTo"/>
        <c:txPr>
          <a:bodyPr/>
          <a:lstStyle/>
          <a:p>
            <a:pPr>
              <a:defRPr sz="1800"/>
            </a:pPr>
            <a:endParaRPr lang="en-US"/>
          </a:p>
        </c:txPr>
        <c:crossAx val="-2108497272"/>
        <c:crosses val="autoZero"/>
        <c:crossBetween val="midCat"/>
      </c:valAx>
    </c:plotArea>
    <c:legend>
      <c:legendPos val="t"/>
      <c:layout/>
      <c:overlay val="0"/>
      <c:spPr>
        <a:solidFill>
          <a:schemeClr val="bg1"/>
        </a:solidFill>
        <a:ln>
          <a:noFill/>
        </a:ln>
      </c:spPr>
      <c:txPr>
        <a:bodyPr/>
        <a:lstStyle/>
        <a:p>
          <a:pPr>
            <a:defRPr sz="1800"/>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Sheet1!$B$18</c:f>
              <c:strCache>
                <c:ptCount val="1"/>
                <c:pt idx="0">
                  <c:v>Model 1</c:v>
                </c:pt>
              </c:strCache>
            </c:strRef>
          </c:tx>
          <c:cat>
            <c:strRef>
              <c:f>Sheet1!$A$19:$A$22</c:f>
              <c:strCache>
                <c:ptCount val="4"/>
                <c:pt idx="0">
                  <c:v>0</c:v>
                </c:pt>
                <c:pt idx="1">
                  <c:v>1</c:v>
                </c:pt>
                <c:pt idx="2">
                  <c:v>2</c:v>
                </c:pt>
                <c:pt idx="3">
                  <c:v>3 to 5</c:v>
                </c:pt>
              </c:strCache>
            </c:strRef>
          </c:cat>
          <c:val>
            <c:numRef>
              <c:f>Sheet1!$B$19:$B$22</c:f>
              <c:numCache>
                <c:formatCode>General</c:formatCode>
                <c:ptCount val="4"/>
                <c:pt idx="0">
                  <c:v>-2.55</c:v>
                </c:pt>
                <c:pt idx="1">
                  <c:v>-1.29</c:v>
                </c:pt>
                <c:pt idx="2">
                  <c:v>-0.54</c:v>
                </c:pt>
                <c:pt idx="3">
                  <c:v>-0.36</c:v>
                </c:pt>
              </c:numCache>
            </c:numRef>
          </c:val>
          <c:smooth val="0"/>
        </c:ser>
        <c:ser>
          <c:idx val="1"/>
          <c:order val="1"/>
          <c:tx>
            <c:strRef>
              <c:f>Sheet1!$C$18</c:f>
              <c:strCache>
                <c:ptCount val="1"/>
                <c:pt idx="0">
                  <c:v>Model 2</c:v>
                </c:pt>
              </c:strCache>
            </c:strRef>
          </c:tx>
          <c:cat>
            <c:strRef>
              <c:f>Sheet1!$A$19:$A$22</c:f>
              <c:strCache>
                <c:ptCount val="4"/>
                <c:pt idx="0">
                  <c:v>0</c:v>
                </c:pt>
                <c:pt idx="1">
                  <c:v>1</c:v>
                </c:pt>
                <c:pt idx="2">
                  <c:v>2</c:v>
                </c:pt>
                <c:pt idx="3">
                  <c:v>3 to 5</c:v>
                </c:pt>
              </c:strCache>
            </c:strRef>
          </c:cat>
          <c:val>
            <c:numRef>
              <c:f>Sheet1!$C$19:$C$22</c:f>
              <c:numCache>
                <c:formatCode>General</c:formatCode>
                <c:ptCount val="4"/>
                <c:pt idx="0">
                  <c:v>-3.089999999999999</c:v>
                </c:pt>
                <c:pt idx="1">
                  <c:v>-1.98</c:v>
                </c:pt>
                <c:pt idx="2">
                  <c:v>-1.35</c:v>
                </c:pt>
                <c:pt idx="3">
                  <c:v>-0.93</c:v>
                </c:pt>
              </c:numCache>
            </c:numRef>
          </c:val>
          <c:smooth val="0"/>
        </c:ser>
        <c:ser>
          <c:idx val="2"/>
          <c:order val="2"/>
          <c:tx>
            <c:strRef>
              <c:f>Sheet1!$D$18</c:f>
              <c:strCache>
                <c:ptCount val="1"/>
                <c:pt idx="0">
                  <c:v>Model 3</c:v>
                </c:pt>
              </c:strCache>
            </c:strRef>
          </c:tx>
          <c:cat>
            <c:strRef>
              <c:f>Sheet1!$A$19:$A$22</c:f>
              <c:strCache>
                <c:ptCount val="4"/>
                <c:pt idx="0">
                  <c:v>0</c:v>
                </c:pt>
                <c:pt idx="1">
                  <c:v>1</c:v>
                </c:pt>
                <c:pt idx="2">
                  <c:v>2</c:v>
                </c:pt>
                <c:pt idx="3">
                  <c:v>3 to 5</c:v>
                </c:pt>
              </c:strCache>
            </c:strRef>
          </c:cat>
          <c:val>
            <c:numRef>
              <c:f>Sheet1!$D$19:$D$22</c:f>
              <c:numCache>
                <c:formatCode>General</c:formatCode>
                <c:ptCount val="4"/>
                <c:pt idx="0">
                  <c:v>-3.84</c:v>
                </c:pt>
                <c:pt idx="1">
                  <c:v>-1.65</c:v>
                </c:pt>
                <c:pt idx="2">
                  <c:v>-1.65</c:v>
                </c:pt>
                <c:pt idx="3">
                  <c:v>-0.9</c:v>
                </c:pt>
              </c:numCache>
            </c:numRef>
          </c:val>
          <c:smooth val="0"/>
        </c:ser>
        <c:ser>
          <c:idx val="3"/>
          <c:order val="3"/>
          <c:tx>
            <c:strRef>
              <c:f>Sheet1!$E$18</c:f>
              <c:strCache>
                <c:ptCount val="1"/>
                <c:pt idx="0">
                  <c:v>Model 4</c:v>
                </c:pt>
              </c:strCache>
            </c:strRef>
          </c:tx>
          <c:spPr>
            <a:ln>
              <a:solidFill>
                <a:schemeClr val="tx2"/>
              </a:solidFill>
            </a:ln>
          </c:spPr>
          <c:marker>
            <c:spPr>
              <a:ln>
                <a:solidFill>
                  <a:schemeClr val="tx2"/>
                </a:solidFill>
              </a:ln>
            </c:spPr>
          </c:marker>
          <c:cat>
            <c:strRef>
              <c:f>Sheet1!$A$19:$A$22</c:f>
              <c:strCache>
                <c:ptCount val="4"/>
                <c:pt idx="0">
                  <c:v>0</c:v>
                </c:pt>
                <c:pt idx="1">
                  <c:v>1</c:v>
                </c:pt>
                <c:pt idx="2">
                  <c:v>2</c:v>
                </c:pt>
                <c:pt idx="3">
                  <c:v>3 to 5</c:v>
                </c:pt>
              </c:strCache>
            </c:strRef>
          </c:cat>
          <c:val>
            <c:numRef>
              <c:f>Sheet1!$E$19:$E$22</c:f>
              <c:numCache>
                <c:formatCode>General</c:formatCode>
                <c:ptCount val="4"/>
                <c:pt idx="0">
                  <c:v>-2.19</c:v>
                </c:pt>
                <c:pt idx="1">
                  <c:v>-0.06</c:v>
                </c:pt>
                <c:pt idx="2">
                  <c:v>-0.06</c:v>
                </c:pt>
                <c:pt idx="3">
                  <c:v>-0.51</c:v>
                </c:pt>
              </c:numCache>
            </c:numRef>
          </c:val>
          <c:smooth val="0"/>
        </c:ser>
        <c:dLbls>
          <c:showLegendKey val="0"/>
          <c:showVal val="0"/>
          <c:showCatName val="0"/>
          <c:showSerName val="0"/>
          <c:showPercent val="0"/>
          <c:showBubbleSize val="0"/>
        </c:dLbls>
        <c:marker val="1"/>
        <c:smooth val="0"/>
        <c:axId val="-2107776760"/>
        <c:axId val="-2108163224"/>
      </c:lineChart>
      <c:catAx>
        <c:axId val="-2107776760"/>
        <c:scaling>
          <c:orientation val="minMax"/>
        </c:scaling>
        <c:delete val="0"/>
        <c:axPos val="b"/>
        <c:title>
          <c:tx>
            <c:rich>
              <a:bodyPr/>
              <a:lstStyle/>
              <a:p>
                <a:pPr>
                  <a:defRPr/>
                </a:pPr>
                <a:r>
                  <a:rPr lang="en-US"/>
                  <a:t>Years of</a:t>
                </a:r>
                <a:r>
                  <a:rPr lang="en-US" baseline="0"/>
                  <a:t> teaching experience</a:t>
                </a:r>
                <a:endParaRPr lang="en-US"/>
              </a:p>
            </c:rich>
          </c:tx>
          <c:layout>
            <c:manualLayout>
              <c:xMode val="edge"/>
              <c:yMode val="edge"/>
              <c:x val="0.308006999125109"/>
              <c:y val="0.791237311450527"/>
            </c:manualLayout>
          </c:layout>
          <c:overlay val="0"/>
        </c:title>
        <c:majorTickMark val="out"/>
        <c:minorTickMark val="none"/>
        <c:tickLblPos val="nextTo"/>
        <c:crossAx val="-2108163224"/>
        <c:crossesAt val="-5.0"/>
        <c:auto val="1"/>
        <c:lblAlgn val="ctr"/>
        <c:lblOffset val="100"/>
        <c:noMultiLvlLbl val="0"/>
      </c:catAx>
      <c:valAx>
        <c:axId val="-2108163224"/>
        <c:scaling>
          <c:orientation val="minMax"/>
          <c:max val="1.0"/>
          <c:min val="-5.0"/>
        </c:scaling>
        <c:delete val="0"/>
        <c:axPos val="l"/>
        <c:majorGridlines/>
        <c:title>
          <c:tx>
            <c:rich>
              <a:bodyPr rot="-5400000" vert="horz"/>
              <a:lstStyle/>
              <a:p>
                <a:pPr>
                  <a:defRPr/>
                </a:pPr>
                <a:r>
                  <a:rPr lang="en-US"/>
                  <a:t>Extra months per year o f learning</a:t>
                </a:r>
              </a:p>
            </c:rich>
          </c:tx>
          <c:layout/>
          <c:overlay val="0"/>
        </c:title>
        <c:numFmt formatCode="General" sourceLinked="1"/>
        <c:majorTickMark val="out"/>
        <c:minorTickMark val="none"/>
        <c:tickLblPos val="nextTo"/>
        <c:crossAx val="-2107776760"/>
        <c:crosses val="autoZero"/>
        <c:crossBetween val="between"/>
        <c:majorUnit val="1.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Sheet1!$B$18</c:f>
              <c:strCache>
                <c:ptCount val="1"/>
                <c:pt idx="0">
                  <c:v>Model 1</c:v>
                </c:pt>
              </c:strCache>
            </c:strRef>
          </c:tx>
          <c:cat>
            <c:strRef>
              <c:f>Sheet1!$A$27:$A$30</c:f>
              <c:strCache>
                <c:ptCount val="4"/>
                <c:pt idx="0">
                  <c:v>0</c:v>
                </c:pt>
                <c:pt idx="1">
                  <c:v>1</c:v>
                </c:pt>
                <c:pt idx="2">
                  <c:v>2</c:v>
                </c:pt>
                <c:pt idx="3">
                  <c:v>3 to 5</c:v>
                </c:pt>
              </c:strCache>
            </c:strRef>
          </c:cat>
          <c:val>
            <c:numRef>
              <c:f>Sheet1!$B$27:$B$30</c:f>
              <c:numCache>
                <c:formatCode>General</c:formatCode>
                <c:ptCount val="4"/>
                <c:pt idx="0">
                  <c:v>-1.23</c:v>
                </c:pt>
                <c:pt idx="1">
                  <c:v>-1.11</c:v>
                </c:pt>
                <c:pt idx="2">
                  <c:v>-0.12</c:v>
                </c:pt>
                <c:pt idx="3">
                  <c:v>0.03</c:v>
                </c:pt>
              </c:numCache>
            </c:numRef>
          </c:val>
          <c:smooth val="0"/>
        </c:ser>
        <c:ser>
          <c:idx val="1"/>
          <c:order val="1"/>
          <c:tx>
            <c:strRef>
              <c:f>Sheet1!$C$18</c:f>
              <c:strCache>
                <c:ptCount val="1"/>
                <c:pt idx="0">
                  <c:v>Model 2</c:v>
                </c:pt>
              </c:strCache>
            </c:strRef>
          </c:tx>
          <c:cat>
            <c:strRef>
              <c:f>Sheet1!$A$27:$A$30</c:f>
              <c:strCache>
                <c:ptCount val="4"/>
                <c:pt idx="0">
                  <c:v>0</c:v>
                </c:pt>
                <c:pt idx="1">
                  <c:v>1</c:v>
                </c:pt>
                <c:pt idx="2">
                  <c:v>2</c:v>
                </c:pt>
                <c:pt idx="3">
                  <c:v>3 to 5</c:v>
                </c:pt>
              </c:strCache>
            </c:strRef>
          </c:cat>
          <c:val>
            <c:numRef>
              <c:f>Sheet1!$C$27:$C$30</c:f>
              <c:numCache>
                <c:formatCode>General</c:formatCode>
                <c:ptCount val="4"/>
                <c:pt idx="0">
                  <c:v>-1.35</c:v>
                </c:pt>
                <c:pt idx="1">
                  <c:v>-1.26</c:v>
                </c:pt>
                <c:pt idx="2">
                  <c:v>-0.18</c:v>
                </c:pt>
                <c:pt idx="3">
                  <c:v>0.42</c:v>
                </c:pt>
              </c:numCache>
            </c:numRef>
          </c:val>
          <c:smooth val="0"/>
        </c:ser>
        <c:ser>
          <c:idx val="2"/>
          <c:order val="2"/>
          <c:tx>
            <c:strRef>
              <c:f>Sheet1!$D$18</c:f>
              <c:strCache>
                <c:ptCount val="1"/>
                <c:pt idx="0">
                  <c:v>Model 3</c:v>
                </c:pt>
              </c:strCache>
            </c:strRef>
          </c:tx>
          <c:cat>
            <c:strRef>
              <c:f>Sheet1!$A$27:$A$30</c:f>
              <c:strCache>
                <c:ptCount val="4"/>
                <c:pt idx="0">
                  <c:v>0</c:v>
                </c:pt>
                <c:pt idx="1">
                  <c:v>1</c:v>
                </c:pt>
                <c:pt idx="2">
                  <c:v>2</c:v>
                </c:pt>
                <c:pt idx="3">
                  <c:v>3 to 5</c:v>
                </c:pt>
              </c:strCache>
            </c:strRef>
          </c:cat>
          <c:val>
            <c:numRef>
              <c:f>Sheet1!$D$27:$D$30</c:f>
              <c:numCache>
                <c:formatCode>General</c:formatCode>
                <c:ptCount val="4"/>
                <c:pt idx="0">
                  <c:v>-1.92</c:v>
                </c:pt>
                <c:pt idx="1">
                  <c:v>-2.1</c:v>
                </c:pt>
                <c:pt idx="2">
                  <c:v>-0.54</c:v>
                </c:pt>
                <c:pt idx="3">
                  <c:v>0.06</c:v>
                </c:pt>
              </c:numCache>
            </c:numRef>
          </c:val>
          <c:smooth val="0"/>
        </c:ser>
        <c:ser>
          <c:idx val="3"/>
          <c:order val="3"/>
          <c:tx>
            <c:strRef>
              <c:f>Sheet1!$E$18</c:f>
              <c:strCache>
                <c:ptCount val="1"/>
                <c:pt idx="0">
                  <c:v>Model 4</c:v>
                </c:pt>
              </c:strCache>
            </c:strRef>
          </c:tx>
          <c:spPr>
            <a:ln>
              <a:solidFill>
                <a:srgbClr val="3488B6"/>
              </a:solidFill>
            </a:ln>
          </c:spPr>
          <c:marker>
            <c:spPr>
              <a:ln>
                <a:solidFill>
                  <a:srgbClr val="3488B6"/>
                </a:solidFill>
              </a:ln>
            </c:spPr>
          </c:marker>
          <c:cat>
            <c:strRef>
              <c:f>Sheet1!$A$27:$A$30</c:f>
              <c:strCache>
                <c:ptCount val="4"/>
                <c:pt idx="0">
                  <c:v>0</c:v>
                </c:pt>
                <c:pt idx="1">
                  <c:v>1</c:v>
                </c:pt>
                <c:pt idx="2">
                  <c:v>2</c:v>
                </c:pt>
                <c:pt idx="3">
                  <c:v>3 to 5</c:v>
                </c:pt>
              </c:strCache>
            </c:strRef>
          </c:cat>
          <c:val>
            <c:numRef>
              <c:f>Sheet1!$E$27:$E$30</c:f>
              <c:numCache>
                <c:formatCode>General</c:formatCode>
                <c:ptCount val="4"/>
                <c:pt idx="0">
                  <c:v>-0.78</c:v>
                </c:pt>
                <c:pt idx="1">
                  <c:v>-0.06</c:v>
                </c:pt>
                <c:pt idx="2">
                  <c:v>0.06</c:v>
                </c:pt>
                <c:pt idx="3">
                  <c:v>0.54</c:v>
                </c:pt>
              </c:numCache>
            </c:numRef>
          </c:val>
          <c:smooth val="0"/>
        </c:ser>
        <c:dLbls>
          <c:showLegendKey val="0"/>
          <c:showVal val="0"/>
          <c:showCatName val="0"/>
          <c:showSerName val="0"/>
          <c:showPercent val="0"/>
          <c:showBubbleSize val="0"/>
        </c:dLbls>
        <c:marker val="1"/>
        <c:smooth val="0"/>
        <c:axId val="-2108175912"/>
        <c:axId val="-2108166536"/>
      </c:lineChart>
      <c:catAx>
        <c:axId val="-2108175912"/>
        <c:scaling>
          <c:orientation val="minMax"/>
        </c:scaling>
        <c:delete val="0"/>
        <c:axPos val="b"/>
        <c:title>
          <c:tx>
            <c:rich>
              <a:bodyPr/>
              <a:lstStyle/>
              <a:p>
                <a:pPr>
                  <a:defRPr/>
                </a:pPr>
                <a:r>
                  <a:rPr lang="en-US"/>
                  <a:t>Years of</a:t>
                </a:r>
                <a:r>
                  <a:rPr lang="en-US" baseline="0"/>
                  <a:t> teaching experience</a:t>
                </a:r>
                <a:endParaRPr lang="en-US"/>
              </a:p>
            </c:rich>
          </c:tx>
          <c:layout>
            <c:manualLayout>
              <c:xMode val="edge"/>
              <c:yMode val="edge"/>
              <c:x val="0.308006999125109"/>
              <c:y val="0.791237311450527"/>
            </c:manualLayout>
          </c:layout>
          <c:overlay val="0"/>
        </c:title>
        <c:majorTickMark val="out"/>
        <c:minorTickMark val="none"/>
        <c:tickLblPos val="nextTo"/>
        <c:crossAx val="-2108166536"/>
        <c:crossesAt val="-5.0"/>
        <c:auto val="1"/>
        <c:lblAlgn val="ctr"/>
        <c:lblOffset val="100"/>
        <c:noMultiLvlLbl val="0"/>
      </c:catAx>
      <c:valAx>
        <c:axId val="-2108166536"/>
        <c:scaling>
          <c:orientation val="minMax"/>
          <c:max val="1.0"/>
          <c:min val="-5.0"/>
        </c:scaling>
        <c:delete val="0"/>
        <c:axPos val="l"/>
        <c:majorGridlines/>
        <c:numFmt formatCode="General" sourceLinked="1"/>
        <c:majorTickMark val="out"/>
        <c:minorTickMark val="none"/>
        <c:tickLblPos val="nextTo"/>
        <c:crossAx val="-2108175912"/>
        <c:crosses val="autoZero"/>
        <c:crossBetween val="between"/>
        <c:majorUnit val="1.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843D44-BC96-C742-B302-DBE6AB348597}" type="datetimeFigureOut">
              <a:rPr lang="en-US" smtClean="0"/>
              <a:t>3/17/13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02790-F0B7-0D46-804F-E54827A7EB94}" type="slidenum">
              <a:rPr lang="en-US" smtClean="0"/>
              <a:t>‹#›</a:t>
            </a:fld>
            <a:endParaRPr lang="en-US"/>
          </a:p>
        </p:txBody>
      </p:sp>
    </p:spTree>
    <p:extLst>
      <p:ext uri="{BB962C8B-B14F-4D97-AF65-F5344CB8AC3E}">
        <p14:creationId xmlns:p14="http://schemas.microsoft.com/office/powerpoint/2010/main" val="36133841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Outline:</a:t>
            </a:r>
            <a:r>
              <a:rPr lang="en-US" baseline="0" dirty="0" smtClean="0"/>
              <a:t> </a:t>
            </a:r>
            <a:r>
              <a:rPr lang="en-US" sz="1200" b="0" i="0" u="none" strike="noStrike" kern="1200" baseline="0" dirty="0" smtClean="0">
                <a:solidFill>
                  <a:schemeClr val="tx1"/>
                </a:solidFill>
                <a:latin typeface="+mn-lt"/>
                <a:ea typeface="+mn-ea"/>
                <a:cs typeface="+mn-cs"/>
              </a:rPr>
              <a:t>It is increasingly important that our schools prepare young people for the world of work, not least because this is where things are changing fastest. For every job in the USA, there are 10 people in the world who want one. Some skills will always be needed locally, but as many as half of the jobs in the US economy may be capable of being offshored or automated over the working lives of our current students. New jobs will, of course,</a:t>
            </a:r>
          </a:p>
          <a:p>
            <a:r>
              <a:rPr lang="en-US" sz="1200" b="0" i="0" u="none" strike="noStrike" kern="1200" baseline="0" dirty="0" smtClean="0">
                <a:solidFill>
                  <a:schemeClr val="tx1"/>
                </a:solidFill>
                <a:latin typeface="+mn-lt"/>
                <a:ea typeface="+mn-ea"/>
                <a:cs typeface="+mn-cs"/>
              </a:rPr>
              <a:t>be created to replace the jobs that are disappearing. but they will require higher levels of educational achievement than those being lost. The key to the U.S.'s future economic prosperity is increasing student achievement, which requires increasing teacher quality. What matters is that our educators have a passion for their students' learning and make a lifelong commitment to improving their practice. Given these criteria, there appears to be no limit to what U.S. educators can achieve.</a:t>
            </a:r>
            <a:endParaRPr lang="en-US" dirty="0"/>
          </a:p>
        </p:txBody>
      </p:sp>
      <p:sp>
        <p:nvSpPr>
          <p:cNvPr id="4" name="Slide Number Placeholder 3"/>
          <p:cNvSpPr>
            <a:spLocks noGrp="1"/>
          </p:cNvSpPr>
          <p:nvPr>
            <p:ph type="sldNum" sz="quarter" idx="10"/>
          </p:nvPr>
        </p:nvSpPr>
        <p:spPr/>
        <p:txBody>
          <a:bodyPr/>
          <a:lstStyle/>
          <a:p>
            <a:fld id="{40902790-F0B7-0D46-804F-E54827A7EB94}" type="slidenum">
              <a:rPr lang="en-US" smtClean="0"/>
              <a:t>1</a:t>
            </a:fld>
            <a:endParaRPr lang="en-US"/>
          </a:p>
        </p:txBody>
      </p:sp>
    </p:spTree>
    <p:extLst>
      <p:ext uri="{BB962C8B-B14F-4D97-AF65-F5344CB8AC3E}">
        <p14:creationId xmlns:p14="http://schemas.microsoft.com/office/powerpoint/2010/main" val="1609070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Rot="1" noChangeAspect="1" noChangeArrowheads="1"/>
          </p:cNvSpPr>
          <p:nvPr>
            <p:ph type="sldImg"/>
          </p:nvPr>
        </p:nvSpPr>
        <p:spPr>
          <a:solidFill>
            <a:srgbClr val="FFFFFF"/>
          </a:solidFill>
          <a:ln/>
        </p:spPr>
      </p:sp>
      <p:sp>
        <p:nvSpPr>
          <p:cNvPr id="12697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Rot="1" noChangeAspect="1" noChangeArrowheads="1"/>
          </p:cNvSpPr>
          <p:nvPr>
            <p:ph type="sldImg"/>
          </p:nvPr>
        </p:nvSpPr>
        <p:spPr>
          <a:xfrm>
            <a:off x="1144588" y="685800"/>
            <a:ext cx="4572000" cy="3429000"/>
          </a:xfrm>
          <a:solidFill>
            <a:srgbClr val="FFFFFF"/>
          </a:solidFill>
          <a:ln/>
        </p:spPr>
      </p:sp>
      <p:sp>
        <p:nvSpPr>
          <p:cNvPr id="124930"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ChangeArrowheads="1"/>
          </p:cNvSpPr>
          <p:nvPr>
            <p:ph type="sldImg"/>
          </p:nvPr>
        </p:nvSpPr>
        <p:spPr>
          <a:solidFill>
            <a:srgbClr val="FFFFFF"/>
          </a:solidFill>
          <a:ln/>
        </p:spPr>
      </p:sp>
      <p:sp>
        <p:nvSpPr>
          <p:cNvPr id="13209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ChangeArrowheads="1"/>
          </p:cNvSpPr>
          <p:nvPr>
            <p:ph type="sldImg"/>
          </p:nvPr>
        </p:nvSpPr>
        <p:spPr>
          <a:solidFill>
            <a:srgbClr val="FFFFFF"/>
          </a:solidFill>
          <a:ln/>
        </p:spPr>
      </p:sp>
      <p:sp>
        <p:nvSpPr>
          <p:cNvPr id="13414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Rot="1" noChangeAspect="1" noChangeArrowheads="1"/>
          </p:cNvSpPr>
          <p:nvPr>
            <p:ph type="sldImg"/>
          </p:nvPr>
        </p:nvSpPr>
        <p:spPr>
          <a:solidFill>
            <a:srgbClr val="FFFFFF"/>
          </a:solidFill>
          <a:ln/>
        </p:spPr>
      </p:sp>
      <p:sp>
        <p:nvSpPr>
          <p:cNvPr id="13619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p:cNvSpPr>
          <p:nvPr>
            <p:ph type="sldImg"/>
          </p:nvPr>
        </p:nvSpPr>
        <p:spPr>
          <a:solidFill>
            <a:srgbClr val="FFFFFF"/>
          </a:solidFill>
          <a:ln/>
        </p:spPr>
      </p:sp>
      <p:sp>
        <p:nvSpPr>
          <p:cNvPr id="13824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ChangeArrowheads="1"/>
          </p:cNvSpPr>
          <p:nvPr>
            <p:ph type="sldImg"/>
          </p:nvPr>
        </p:nvSpPr>
        <p:spPr>
          <a:solidFill>
            <a:srgbClr val="FFFFFF"/>
          </a:solidFill>
          <a:ln/>
        </p:spPr>
      </p:sp>
      <p:sp>
        <p:nvSpPr>
          <p:cNvPr id="13005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Rot="1" noChangeAspect="1" noChangeArrowheads="1"/>
          </p:cNvSpPr>
          <p:nvPr>
            <p:ph type="sldImg"/>
          </p:nvPr>
        </p:nvSpPr>
        <p:spPr>
          <a:xfrm>
            <a:off x="1144588" y="685800"/>
            <a:ext cx="4572000" cy="3429000"/>
          </a:xfrm>
          <a:solidFill>
            <a:srgbClr val="FFFFFF"/>
          </a:solidFill>
          <a:ln/>
        </p:spPr>
      </p:sp>
      <p:sp>
        <p:nvSpPr>
          <p:cNvPr id="149506"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ChangeArrowheads="1"/>
          </p:cNvSpPr>
          <p:nvPr>
            <p:ph type="sldImg"/>
          </p:nvPr>
        </p:nvSpPr>
        <p:spPr>
          <a:xfrm>
            <a:off x="1144588" y="685800"/>
            <a:ext cx="4572000" cy="3429000"/>
          </a:xfrm>
          <a:solidFill>
            <a:srgbClr val="FFFFFF"/>
          </a:solidFill>
          <a:ln/>
        </p:spPr>
      </p:sp>
      <p:sp>
        <p:nvSpPr>
          <p:cNvPr id="151554"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Rot="1" noChangeAspect="1" noChangeArrowheads="1"/>
          </p:cNvSpPr>
          <p:nvPr>
            <p:ph type="sldImg"/>
          </p:nvPr>
        </p:nvSpPr>
        <p:spPr>
          <a:xfrm>
            <a:off x="1143000" y="685800"/>
            <a:ext cx="4572000" cy="3429000"/>
          </a:xfrm>
          <a:solidFill>
            <a:srgbClr val="FFFFFF"/>
          </a:solidFill>
          <a:ln/>
        </p:spPr>
      </p:sp>
      <p:sp>
        <p:nvSpPr>
          <p:cNvPr id="15769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1143000" y="685800"/>
            <a:ext cx="4572000" cy="3429000"/>
          </a:xfrm>
          <a:solidFill>
            <a:srgbClr val="FFFFFF"/>
          </a:solidFill>
          <a:ln/>
        </p:spPr>
      </p:sp>
      <p:sp>
        <p:nvSpPr>
          <p:cNvPr id="2969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Rot="1" noChangeAspect="1" noChangeArrowheads="1"/>
          </p:cNvSpPr>
          <p:nvPr>
            <p:ph type="sldImg"/>
          </p:nvPr>
        </p:nvSpPr>
        <p:spPr>
          <a:xfrm>
            <a:off x="1292225" y="798513"/>
            <a:ext cx="4275138" cy="3206750"/>
          </a:xfrm>
          <a:solidFill>
            <a:srgbClr val="FFFFFF"/>
          </a:solidFill>
          <a:ln/>
        </p:spPr>
      </p:sp>
      <p:sp>
        <p:nvSpPr>
          <p:cNvPr id="41986"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p:cNvSpPr>
          <p:nvPr>
            <p:ph type="sldImg"/>
          </p:nvPr>
        </p:nvSpPr>
        <p:spPr>
          <a:ln cap="flat"/>
        </p:spPr>
      </p:sp>
      <p:sp>
        <p:nvSpPr>
          <p:cNvPr id="1116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1600">
              <a:solidFill>
                <a:srgbClr val="000000"/>
              </a:solidFill>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p:cNvSpPr>
          <p:nvPr>
            <p:ph type="sldImg"/>
          </p:nvPr>
        </p:nvSpPr>
        <p:spPr>
          <a:xfrm>
            <a:off x="1143000" y="685800"/>
            <a:ext cx="4572000" cy="3429000"/>
          </a:xfrm>
          <a:solidFill>
            <a:srgbClr val="FFFFFF"/>
          </a:solidFill>
          <a:ln/>
        </p:spPr>
      </p:sp>
      <p:sp>
        <p:nvSpPr>
          <p:cNvPr id="11469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Rot="1" noChangeAspect="1" noChangeArrowheads="1"/>
          </p:cNvSpPr>
          <p:nvPr>
            <p:ph type="sldImg"/>
          </p:nvPr>
        </p:nvSpPr>
        <p:spPr>
          <a:solidFill>
            <a:srgbClr val="FFFFFF"/>
          </a:solidFill>
          <a:ln/>
        </p:spPr>
      </p:sp>
      <p:sp>
        <p:nvSpPr>
          <p:cNvPr id="11673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Rot="1" noChangeAspect="1" noChangeArrowheads="1"/>
          </p:cNvSpPr>
          <p:nvPr>
            <p:ph type="sldImg"/>
          </p:nvPr>
        </p:nvSpPr>
        <p:spPr>
          <a:xfrm>
            <a:off x="1143000" y="685800"/>
            <a:ext cx="4572000" cy="3429000"/>
          </a:xfrm>
          <a:solidFill>
            <a:srgbClr val="FFFFFF"/>
          </a:solidFill>
          <a:ln/>
        </p:spPr>
      </p:sp>
      <p:sp>
        <p:nvSpPr>
          <p:cNvPr id="118786"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p:cNvSpPr>
          <p:nvPr>
            <p:ph type="sldImg"/>
          </p:nvPr>
        </p:nvSpPr>
        <p:spPr>
          <a:solidFill>
            <a:srgbClr val="FFFFFF"/>
          </a:solidFill>
          <a:ln/>
        </p:spPr>
      </p:sp>
      <p:sp>
        <p:nvSpPr>
          <p:cNvPr id="1208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Rot="1" noChangeAspect="1" noChangeArrowheads="1"/>
          </p:cNvSpPr>
          <p:nvPr>
            <p:ph type="sldImg"/>
          </p:nvPr>
        </p:nvSpPr>
        <p:spPr>
          <a:xfrm>
            <a:off x="1144588" y="685800"/>
            <a:ext cx="4572000" cy="3429000"/>
          </a:xfrm>
          <a:solidFill>
            <a:srgbClr val="FFFFFF"/>
          </a:solidFill>
          <a:ln/>
        </p:spPr>
      </p:sp>
      <p:sp>
        <p:nvSpPr>
          <p:cNvPr id="122882"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9" name="Slide Number Placeholder 28"/>
          <p:cNvSpPr>
            <a:spLocks noGrp="1"/>
          </p:cNvSpPr>
          <p:nvPr>
            <p:ph type="sldNum" sz="quarter" idx="12"/>
          </p:nvPr>
        </p:nvSpPr>
        <p:spPr>
          <a:xfrm>
            <a:off x="0" y="6202091"/>
            <a:ext cx="224028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pic>
        <p:nvPicPr>
          <p:cNvPr id="7" name="Picture 6"/>
          <p:cNvPicPr>
            <a:picLocks noChangeAspect="1"/>
          </p:cNvPicPr>
          <p:nvPr userDrawn="1"/>
        </p:nvPicPr>
        <p:blipFill>
          <a:blip r:embed="rId2"/>
          <a:stretch>
            <a:fillRect/>
          </a:stretch>
        </p:blipFill>
        <p:spPr>
          <a:xfrm>
            <a:off x="8064500" y="6160434"/>
            <a:ext cx="1079500" cy="6731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pic>
        <p:nvPicPr>
          <p:cNvPr id="9" name="Picture 8"/>
          <p:cNvPicPr>
            <a:picLocks noChangeAspect="1"/>
          </p:cNvPicPr>
          <p:nvPr userDrawn="1"/>
        </p:nvPicPr>
        <p:blipFill>
          <a:blip r:embed="rId2"/>
          <a:stretch>
            <a:fillRect/>
          </a:stretch>
        </p:blipFill>
        <p:spPr>
          <a:xfrm>
            <a:off x="8064500" y="6160434"/>
            <a:ext cx="1079500" cy="6731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US"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8064500" y="6160434"/>
            <a:ext cx="1079500" cy="673100"/>
          </a:xfrm>
          <a:prstGeom prst="rect">
            <a:avLst/>
          </a:prstGeom>
        </p:spPr>
      </p:pic>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4.xml"/><Relationship Id="rId3"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8.png"/><Relationship Id="rId1" Type="http://schemas.microsoft.com/office/2007/relationships/media" Target="file://localhost/Not%20me%20work/V/VisCog%20productions/Surprising%20studies%20of%20visual%20awareness/26%20Basketball%20-%20lift%20lobby.m4v" TargetMode="External"/><Relationship Id="rId2" Type="http://schemas.openxmlformats.org/officeDocument/2006/relationships/video" Target="file://localhost/Not%20me%20work/V/VisCog%20productions/Surprising%20studies%20of%20visual%20awareness/26%20Basketball%20-%20lift%20lobby.m4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9.png"/><Relationship Id="rId1" Type="http://schemas.microsoft.com/office/2007/relationships/media" Target="file://localhost/Not%20me%20work/V/VisCog%20productions/The%20Monkey%20Business%20Illusion.mp4" TargetMode="External"/><Relationship Id="rId2" Type="http://schemas.openxmlformats.org/officeDocument/2006/relationships/video" Target="file://localhost/Not%20me%20work/V/VisCog%20productions/The%20Monkey%20Business%20Illusion.mp4"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5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300" dirty="0" smtClean="0"/>
              <a:t>Stopping people doing good things:</a:t>
            </a:r>
            <a:br>
              <a:rPr lang="en-US" sz="4300" dirty="0" smtClean="0"/>
            </a:br>
            <a:r>
              <a:rPr lang="en-US" sz="4300" dirty="0" smtClean="0"/>
              <a:t>The essence of effective leadership</a:t>
            </a:r>
            <a:endParaRPr lang="en-US" sz="4300" dirty="0"/>
          </a:p>
        </p:txBody>
      </p:sp>
      <p:sp>
        <p:nvSpPr>
          <p:cNvPr id="3" name="Subtitle 2"/>
          <p:cNvSpPr>
            <a:spLocks noGrp="1"/>
          </p:cNvSpPr>
          <p:nvPr>
            <p:ph type="subTitle" idx="1"/>
          </p:nvPr>
        </p:nvSpPr>
        <p:spPr/>
        <p:txBody>
          <a:bodyPr/>
          <a:lstStyle/>
          <a:p>
            <a:r>
              <a:rPr lang="en-US" dirty="0" smtClean="0"/>
              <a:t>Dylan Wiliam</a:t>
            </a:r>
            <a:endParaRPr lang="en-US" dirty="0"/>
          </a:p>
        </p:txBody>
      </p:sp>
      <p:sp>
        <p:nvSpPr>
          <p:cNvPr id="4" name="TextBox 3"/>
          <p:cNvSpPr txBox="1"/>
          <p:nvPr/>
        </p:nvSpPr>
        <p:spPr>
          <a:xfrm>
            <a:off x="2385223" y="6133863"/>
            <a:ext cx="6758777" cy="461665"/>
          </a:xfrm>
          <a:prstGeom prst="rect">
            <a:avLst/>
          </a:prstGeom>
          <a:noFill/>
        </p:spPr>
        <p:txBody>
          <a:bodyPr wrap="square" rtlCol="0">
            <a:spAutoFit/>
          </a:bodyPr>
          <a:lstStyle/>
          <a:p>
            <a:pPr algn="ctr"/>
            <a:r>
              <a:rPr lang="en-US" dirty="0" smtClean="0">
                <a:solidFill>
                  <a:srgbClr val="FFFFFF"/>
                </a:solidFill>
              </a:rPr>
              <a:t>www.dylanwiliam.net</a:t>
            </a:r>
            <a:endParaRPr lang="en-US" dirty="0">
              <a:solidFill>
                <a:srgbClr val="FFFFFF"/>
              </a:solidFill>
            </a:endParaRPr>
          </a:p>
        </p:txBody>
      </p:sp>
    </p:spTree>
    <p:extLst>
      <p:ext uri="{BB962C8B-B14F-4D97-AF65-F5344CB8AC3E}">
        <p14:creationId xmlns:p14="http://schemas.microsoft.com/office/powerpoint/2010/main" val="32207713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Violinists’ hours of practice (cumulative)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10</a:t>
            </a:fld>
            <a:endParaRPr lang="en-GB"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246569400"/>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54402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wipe(left)">
                                      <p:cBhvr>
                                        <p:cTn id="7" dur="5000"/>
                                        <p:tgtEl>
                                          <p:spTgt spid="7">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wipe(left)">
                                      <p:cBhvr>
                                        <p:cTn id="12" dur="3000"/>
                                        <p:tgtEl>
                                          <p:spTgt spid="7">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graphicEl>
                                              <a:chart seriesIdx="2" categoryIdx="-4" bldStep="series"/>
                                            </p:graphicEl>
                                          </p:spTgt>
                                        </p:tgtEl>
                                        <p:attrNameLst>
                                          <p:attrName>style.visibility</p:attrName>
                                        </p:attrNameLst>
                                      </p:cBhvr>
                                      <p:to>
                                        <p:strVal val="visible"/>
                                      </p:to>
                                    </p:set>
                                    <p:animEffect transition="in" filter="wipe(left)">
                                      <p:cBhvr>
                                        <p:cTn id="17" dur="2000"/>
                                        <p:tgtEl>
                                          <p:spTgt spid="7">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graphicEl>
                                              <a:chart seriesIdx="3" categoryIdx="-4" bldStep="series"/>
                                            </p:graphicEl>
                                          </p:spTgt>
                                        </p:tgtEl>
                                        <p:attrNameLst>
                                          <p:attrName>style.visibility</p:attrName>
                                        </p:attrNameLst>
                                      </p:cBhvr>
                                      <p:to>
                                        <p:strVal val="visible"/>
                                      </p:to>
                                    </p:set>
                                    <p:animEffect transition="in" filter="wipe(left)">
                                      <p:cBhvr>
                                        <p:cTn id="22" dur="1000"/>
                                        <p:tgtEl>
                                          <p:spTgt spid="7">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animBg="0"/>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differences are substantial…</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862287746"/>
              </p:ext>
            </p:extLst>
          </p:nvPr>
        </p:nvGraphicFramePr>
        <p:xfrm>
          <a:off x="609598" y="1589088"/>
          <a:ext cx="7962282" cy="2435234"/>
        </p:xfrm>
        <a:graphic>
          <a:graphicData uri="http://schemas.openxmlformats.org/drawingml/2006/table">
            <a:tbl>
              <a:tblPr firstRow="1" bandRow="1">
                <a:tableStyleId>{5C22544A-7EE6-4342-B048-85BDC9FD1C3A}</a:tableStyleId>
              </a:tblPr>
              <a:tblGrid>
                <a:gridCol w="3981141"/>
                <a:gridCol w="3981141"/>
              </a:tblGrid>
              <a:tr h="531817">
                <a:tc>
                  <a:txBody>
                    <a:bodyPr/>
                    <a:lstStyle/>
                    <a:p>
                      <a:pPr>
                        <a:lnSpc>
                          <a:spcPct val="100000"/>
                        </a:lnSpc>
                      </a:pPr>
                      <a:endParaRPr lang="en-US" dirty="0"/>
                    </a:p>
                  </a:txBody>
                  <a:tcPr marL="43584" marR="43584"/>
                </a:tc>
                <a:tc>
                  <a:txBody>
                    <a:bodyPr/>
                    <a:lstStyle/>
                    <a:p>
                      <a:pPr algn="ctr">
                        <a:lnSpc>
                          <a:spcPct val="100000"/>
                        </a:lnSpc>
                      </a:pPr>
                      <a:r>
                        <a:rPr lang="en-US" sz="2400" dirty="0" smtClean="0"/>
                        <a:t>Hours of practice by age</a:t>
                      </a:r>
                      <a:r>
                        <a:rPr lang="en-US" sz="2400" baseline="0" dirty="0" smtClean="0"/>
                        <a:t> 18</a:t>
                      </a:r>
                      <a:endParaRPr lang="en-US" sz="2400" dirty="0"/>
                    </a:p>
                  </a:txBody>
                  <a:tcPr marL="43584" marR="43584"/>
                </a:tc>
              </a:tr>
              <a:tr h="531817">
                <a:tc>
                  <a:txBody>
                    <a:bodyPr/>
                    <a:lstStyle/>
                    <a:p>
                      <a:pPr>
                        <a:lnSpc>
                          <a:spcPct val="100000"/>
                        </a:lnSpc>
                      </a:pPr>
                      <a:r>
                        <a:rPr lang="en-US" sz="2400" dirty="0" smtClean="0"/>
                        <a:t>Music</a:t>
                      </a:r>
                      <a:r>
                        <a:rPr lang="en-US" sz="2400" baseline="0" dirty="0" smtClean="0"/>
                        <a:t> Education students</a:t>
                      </a:r>
                      <a:endParaRPr lang="en-US" sz="2400" dirty="0"/>
                    </a:p>
                  </a:txBody>
                  <a:tcPr marL="43584" marR="43584"/>
                </a:tc>
                <a:tc>
                  <a:txBody>
                    <a:bodyPr/>
                    <a:lstStyle/>
                    <a:p>
                      <a:pPr algn="ctr">
                        <a:lnSpc>
                          <a:spcPct val="100000"/>
                        </a:lnSpc>
                      </a:pPr>
                      <a:r>
                        <a:rPr lang="en-US" sz="2400" dirty="0" smtClean="0"/>
                        <a:t>3420</a:t>
                      </a:r>
                      <a:endParaRPr lang="en-US" sz="2400" dirty="0"/>
                    </a:p>
                  </a:txBody>
                  <a:tcPr marL="43584" marR="43584"/>
                </a:tc>
              </a:tr>
              <a:tr h="368181">
                <a:tc>
                  <a:txBody>
                    <a:bodyPr/>
                    <a:lstStyle/>
                    <a:p>
                      <a:pPr>
                        <a:lnSpc>
                          <a:spcPct val="100000"/>
                        </a:lnSpc>
                      </a:pPr>
                      <a:r>
                        <a:rPr lang="en-US" sz="2400" dirty="0" smtClean="0"/>
                        <a:t>Good violin students</a:t>
                      </a:r>
                      <a:endParaRPr lang="en-US" sz="2400" dirty="0"/>
                    </a:p>
                  </a:txBody>
                  <a:tcPr marL="43584" marR="43584"/>
                </a:tc>
                <a:tc>
                  <a:txBody>
                    <a:bodyPr/>
                    <a:lstStyle/>
                    <a:p>
                      <a:pPr algn="ctr">
                        <a:lnSpc>
                          <a:spcPct val="100000"/>
                        </a:lnSpc>
                      </a:pPr>
                      <a:r>
                        <a:rPr lang="en-US" sz="2400" dirty="0" smtClean="0"/>
                        <a:t>5301</a:t>
                      </a:r>
                      <a:endParaRPr lang="en-US" sz="2400" dirty="0"/>
                    </a:p>
                  </a:txBody>
                  <a:tcPr marL="43584" marR="43584"/>
                </a:tc>
              </a:tr>
              <a:tr h="368181">
                <a:tc>
                  <a:txBody>
                    <a:bodyPr/>
                    <a:lstStyle/>
                    <a:p>
                      <a:pPr>
                        <a:lnSpc>
                          <a:spcPct val="100000"/>
                        </a:lnSpc>
                      </a:pPr>
                      <a:r>
                        <a:rPr lang="en-US" sz="2400" dirty="0" smtClean="0"/>
                        <a:t>Best violin students</a:t>
                      </a:r>
                      <a:endParaRPr lang="en-US" sz="2400" dirty="0"/>
                    </a:p>
                  </a:txBody>
                  <a:tcPr marL="43584" marR="43584"/>
                </a:tc>
                <a:tc>
                  <a:txBody>
                    <a:bodyPr/>
                    <a:lstStyle/>
                    <a:p>
                      <a:pPr algn="ctr">
                        <a:lnSpc>
                          <a:spcPct val="100000"/>
                        </a:lnSpc>
                      </a:pPr>
                      <a:r>
                        <a:rPr lang="en-US" sz="2400" dirty="0" smtClean="0"/>
                        <a:t>7410</a:t>
                      </a:r>
                      <a:endParaRPr lang="en-US" sz="2400" dirty="0"/>
                    </a:p>
                  </a:txBody>
                  <a:tcPr marL="43584" marR="43584"/>
                </a:tc>
              </a:tr>
              <a:tr h="368181">
                <a:tc>
                  <a:txBody>
                    <a:bodyPr/>
                    <a:lstStyle/>
                    <a:p>
                      <a:pPr>
                        <a:lnSpc>
                          <a:spcPct val="100000"/>
                        </a:lnSpc>
                      </a:pPr>
                      <a:r>
                        <a:rPr lang="en-US" sz="2400" dirty="0" smtClean="0"/>
                        <a:t>Professional musicians</a:t>
                      </a:r>
                      <a:endParaRPr lang="en-US" sz="2400" dirty="0"/>
                    </a:p>
                  </a:txBody>
                  <a:tcPr marL="43584" marR="43584"/>
                </a:tc>
                <a:tc>
                  <a:txBody>
                    <a:bodyPr/>
                    <a:lstStyle/>
                    <a:p>
                      <a:pPr algn="ctr">
                        <a:lnSpc>
                          <a:spcPct val="100000"/>
                        </a:lnSpc>
                      </a:pPr>
                      <a:r>
                        <a:rPr lang="en-US" sz="2400" dirty="0" smtClean="0"/>
                        <a:t>7336</a:t>
                      </a:r>
                      <a:endParaRPr lang="en-US" sz="2400" dirty="0"/>
                    </a:p>
                  </a:txBody>
                  <a:tcPr marL="43584" marR="43584"/>
                </a:tc>
              </a:tr>
            </a:tbl>
          </a:graphicData>
        </a:graphic>
      </p:graphicFrame>
      <p:sp>
        <p:nvSpPr>
          <p:cNvPr id="7" name="Content Placeholder 6"/>
          <p:cNvSpPr>
            <a:spLocks noGrp="1"/>
          </p:cNvSpPr>
          <p:nvPr>
            <p:ph sz="quarter" idx="2"/>
          </p:nvPr>
        </p:nvSpPr>
        <p:spPr>
          <a:xfrm>
            <a:off x="609601" y="4288448"/>
            <a:ext cx="7856454" cy="2569553"/>
          </a:xfrm>
        </p:spPr>
        <p:txBody>
          <a:bodyPr>
            <a:normAutofit/>
          </a:bodyPr>
          <a:lstStyle/>
          <a:p>
            <a:r>
              <a:rPr lang="en-US" sz="2400" dirty="0"/>
              <a:t>By the age of 18, the best </a:t>
            </a:r>
            <a:r>
              <a:rPr lang="en-US" sz="2400" dirty="0" smtClean="0"/>
              <a:t>violinists have accumulated 40% more practice than good violinists</a:t>
            </a:r>
            <a:endParaRPr lang="en-US" dirty="0" smtClean="0"/>
          </a:p>
          <a:p>
            <a:r>
              <a:rPr lang="en-US" sz="2400" dirty="0" smtClean="0"/>
              <a:t>Since the amount of deliberate practice being undertaken by the best students once they are adults is close to the maximum possible, it is, essentially, impossible for the good students to catch up to the best.</a:t>
            </a:r>
            <a:endParaRPr lang="en-US" sz="2400" dirty="0"/>
          </a:p>
        </p:txBody>
      </p:sp>
      <p:sp>
        <p:nvSpPr>
          <p:cNvPr id="3" name="Slide Number Placeholder 2"/>
          <p:cNvSpPr>
            <a:spLocks noGrp="1"/>
          </p:cNvSpPr>
          <p:nvPr>
            <p:ph type="sldNum" sz="quarter" idx="16"/>
          </p:nvPr>
        </p:nvSpPr>
        <p:spPr/>
        <p:txBody>
          <a:bodyPr>
            <a:normAutofit fontScale="85000" lnSpcReduction="20000"/>
          </a:bodyPr>
          <a:lstStyle/>
          <a:p>
            <a:pPr>
              <a:defRPr/>
            </a:pPr>
            <a:fld id="{2D6238C2-C284-AD4D-8FB8-9663937FCA09}" type="slidenum">
              <a:rPr lang="en-GB" smtClean="0"/>
              <a:pPr>
                <a:defRPr/>
              </a:pPr>
              <a:t>11</a:t>
            </a:fld>
            <a:endParaRPr lang="en-GB" dirty="0"/>
          </a:p>
        </p:txBody>
      </p:sp>
    </p:spTree>
    <p:extLst>
      <p:ext uri="{BB962C8B-B14F-4D97-AF65-F5344CB8AC3E}">
        <p14:creationId xmlns:p14="http://schemas.microsoft.com/office/powerpoint/2010/main" val="692460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Talent is over-rated…</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12</a:t>
            </a:fld>
            <a:endParaRPr lang="en-GB" dirty="0"/>
          </a:p>
        </p:txBody>
      </p:sp>
      <p:pic>
        <p:nvPicPr>
          <p:cNvPr id="5" name="Picture 4" descr="Boun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7916" y="2041023"/>
            <a:ext cx="2312648" cy="3477667"/>
          </a:xfrm>
          <a:prstGeom prst="rect">
            <a:avLst/>
          </a:prstGeom>
        </p:spPr>
      </p:pic>
      <p:pic>
        <p:nvPicPr>
          <p:cNvPr id="4" name="Picture 3" descr="talent-is-overrated-225x3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1732" y="2041023"/>
            <a:ext cx="2600452" cy="3467269"/>
          </a:xfrm>
          <a:prstGeom prst="rect">
            <a:avLst/>
          </a:prstGeom>
        </p:spPr>
      </p:pic>
      <p:pic>
        <p:nvPicPr>
          <p:cNvPr id="10" name="Picture 9" descr="978014103625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648" y="2041023"/>
            <a:ext cx="2324100" cy="3477667"/>
          </a:xfrm>
          <a:prstGeom prst="rect">
            <a:avLst/>
          </a:prstGeom>
        </p:spPr>
      </p:pic>
    </p:spTree>
    <p:extLst>
      <p:ext uri="{BB962C8B-B14F-4D97-AF65-F5344CB8AC3E}">
        <p14:creationId xmlns:p14="http://schemas.microsoft.com/office/powerpoint/2010/main" val="40497783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conclusions about expertise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13</a:t>
            </a:fld>
            <a:endParaRPr lang="en-GB" dirty="0"/>
          </a:p>
        </p:txBody>
      </p:sp>
      <p:sp>
        <p:nvSpPr>
          <p:cNvPr id="4" name="Content Placeholder 3"/>
          <p:cNvSpPr>
            <a:spLocks noGrp="1"/>
          </p:cNvSpPr>
          <p:nvPr>
            <p:ph sz="quarter" idx="1"/>
          </p:nvPr>
        </p:nvSpPr>
        <p:spPr/>
        <p:txBody>
          <a:bodyPr>
            <a:normAutofit fontScale="92500"/>
          </a:bodyPr>
          <a:lstStyle/>
          <a:p>
            <a:r>
              <a:rPr lang="en-US" dirty="0" smtClean="0"/>
              <a:t>Elite performance is the result of at least a decade of maximal efforts to improve performance through an optimal distribution of deliberate practice</a:t>
            </a:r>
          </a:p>
          <a:p>
            <a:r>
              <a:rPr lang="en-US" dirty="0" smtClean="0"/>
              <a:t>What distinguishes experts from others is the commitment to deliberate practice</a:t>
            </a:r>
          </a:p>
          <a:p>
            <a:r>
              <a:rPr lang="en-US" dirty="0" smtClean="0"/>
              <a:t>Deliberate practice is</a:t>
            </a:r>
          </a:p>
          <a:p>
            <a:pPr lvl="1"/>
            <a:r>
              <a:rPr lang="en-US" dirty="0" smtClean="0"/>
              <a:t>an effortful activity that can be sustained only for a limited time each day</a:t>
            </a:r>
          </a:p>
          <a:p>
            <a:pPr lvl="1"/>
            <a:r>
              <a:rPr lang="en-US" dirty="0" smtClean="0"/>
              <a:t>neither motivating nor enjoyable—it is instrumental in achieving further improvement in performance</a:t>
            </a:r>
          </a:p>
          <a:p>
            <a:endParaRPr lang="en-US" dirty="0"/>
          </a:p>
        </p:txBody>
      </p:sp>
    </p:spTree>
    <p:extLst>
      <p:ext uri="{BB962C8B-B14F-4D97-AF65-F5344CB8AC3E}">
        <p14:creationId xmlns:p14="http://schemas.microsoft.com/office/powerpoint/2010/main" val="23351126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Effects of experience in teaching</a:t>
            </a:r>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729520954"/>
              </p:ext>
            </p:extLst>
          </p:nvPr>
        </p:nvGraphicFramePr>
        <p:xfrm>
          <a:off x="294281" y="1589088"/>
          <a:ext cx="4212861"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6"/>
          </p:nvPr>
        </p:nvSpPr>
        <p:spPr/>
        <p:txBody>
          <a:bodyPr>
            <a:normAutofit fontScale="85000" lnSpcReduction="20000"/>
          </a:bodyPr>
          <a:lstStyle/>
          <a:p>
            <a:pPr>
              <a:defRPr/>
            </a:pPr>
            <a:fld id="{27179BD9-65CB-694A-A2D4-7B548DC60A53}" type="slidenum">
              <a:rPr lang="en-GB" smtClean="0"/>
              <a:pPr>
                <a:defRPr/>
              </a:pPr>
              <a:t>14</a:t>
            </a:fld>
            <a:endParaRPr lang="en-GB"/>
          </a:p>
        </p:txBody>
      </p:sp>
      <p:graphicFrame>
        <p:nvGraphicFramePr>
          <p:cNvPr id="11" name="Content Placeholder 10"/>
          <p:cNvGraphicFramePr>
            <a:graphicFrameLocks noGrp="1"/>
          </p:cNvGraphicFramePr>
          <p:nvPr>
            <p:ph sz="quarter" idx="2"/>
            <p:extLst>
              <p:ext uri="{D42A27DB-BD31-4B8C-83A1-F6EECF244321}">
                <p14:modId xmlns:p14="http://schemas.microsoft.com/office/powerpoint/2010/main" val="4196127445"/>
              </p:ext>
            </p:extLst>
          </p:nvPr>
        </p:nvGraphicFramePr>
        <p:xfrm>
          <a:off x="4507142" y="1589088"/>
          <a:ext cx="4224108"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208100" y="1782809"/>
            <a:ext cx="3175134" cy="461665"/>
          </a:xfrm>
          <a:prstGeom prst="rect">
            <a:avLst/>
          </a:prstGeom>
          <a:noFill/>
        </p:spPr>
        <p:txBody>
          <a:bodyPr wrap="square" rtlCol="0">
            <a:spAutoFit/>
          </a:bodyPr>
          <a:lstStyle/>
          <a:p>
            <a:pPr algn="ctr"/>
            <a:r>
              <a:rPr lang="en-US" dirty="0" smtClean="0">
                <a:latin typeface="+mj-lt"/>
              </a:rPr>
              <a:t>Mathematics</a:t>
            </a:r>
            <a:endParaRPr lang="en-US" dirty="0">
              <a:latin typeface="+mj-lt"/>
            </a:endParaRPr>
          </a:p>
        </p:txBody>
      </p:sp>
      <p:sp>
        <p:nvSpPr>
          <p:cNvPr id="13" name="TextBox 12"/>
          <p:cNvSpPr txBox="1"/>
          <p:nvPr/>
        </p:nvSpPr>
        <p:spPr>
          <a:xfrm>
            <a:off x="5000288" y="1782809"/>
            <a:ext cx="3175134" cy="461665"/>
          </a:xfrm>
          <a:prstGeom prst="rect">
            <a:avLst/>
          </a:prstGeom>
          <a:noFill/>
        </p:spPr>
        <p:txBody>
          <a:bodyPr wrap="square" rtlCol="0">
            <a:spAutoFit/>
          </a:bodyPr>
          <a:lstStyle/>
          <a:p>
            <a:pPr algn="ctr"/>
            <a:r>
              <a:rPr lang="en-US" dirty="0">
                <a:latin typeface="+mj-lt"/>
              </a:rPr>
              <a:t>R</a:t>
            </a:r>
            <a:r>
              <a:rPr lang="en-US" dirty="0" smtClean="0">
                <a:latin typeface="+mj-lt"/>
              </a:rPr>
              <a:t>eading</a:t>
            </a:r>
            <a:endParaRPr lang="en-US" dirty="0">
              <a:latin typeface="+mj-lt"/>
            </a:endParaRPr>
          </a:p>
        </p:txBody>
      </p:sp>
      <p:sp>
        <p:nvSpPr>
          <p:cNvPr id="14" name="TextBox 13"/>
          <p:cNvSpPr txBox="1"/>
          <p:nvPr/>
        </p:nvSpPr>
        <p:spPr>
          <a:xfrm>
            <a:off x="609600" y="6273269"/>
            <a:ext cx="3324469" cy="369332"/>
          </a:xfrm>
          <a:prstGeom prst="rect">
            <a:avLst/>
          </a:prstGeom>
          <a:noFill/>
        </p:spPr>
        <p:txBody>
          <a:bodyPr wrap="square" rtlCol="0">
            <a:spAutoFit/>
          </a:bodyPr>
          <a:lstStyle/>
          <a:p>
            <a:r>
              <a:rPr lang="en-US" sz="1800" dirty="0" err="1" smtClean="0">
                <a:solidFill>
                  <a:schemeClr val="accent1"/>
                </a:solidFill>
                <a:latin typeface="+mj-lt"/>
              </a:rPr>
              <a:t>Rivkin</a:t>
            </a:r>
            <a:r>
              <a:rPr lang="en-US" sz="1800" dirty="0" smtClean="0">
                <a:solidFill>
                  <a:schemeClr val="accent1"/>
                </a:solidFill>
                <a:latin typeface="+mj-lt"/>
              </a:rPr>
              <a:t>, </a:t>
            </a:r>
            <a:r>
              <a:rPr lang="en-US" sz="1800" dirty="0" err="1" smtClean="0">
                <a:solidFill>
                  <a:schemeClr val="accent1"/>
                </a:solidFill>
                <a:latin typeface="+mj-lt"/>
              </a:rPr>
              <a:t>Hanushek</a:t>
            </a:r>
            <a:r>
              <a:rPr lang="en-US" sz="1800" dirty="0" smtClean="0">
                <a:solidFill>
                  <a:schemeClr val="accent1"/>
                </a:solidFill>
                <a:latin typeface="+mj-lt"/>
              </a:rPr>
              <a:t> and </a:t>
            </a:r>
            <a:r>
              <a:rPr lang="en-US" sz="1800" dirty="0" err="1" smtClean="0">
                <a:solidFill>
                  <a:schemeClr val="accent1"/>
                </a:solidFill>
                <a:latin typeface="+mj-lt"/>
              </a:rPr>
              <a:t>Kain</a:t>
            </a:r>
            <a:r>
              <a:rPr lang="en-US" sz="1800" dirty="0" smtClean="0">
                <a:solidFill>
                  <a:schemeClr val="accent1"/>
                </a:solidFill>
                <a:latin typeface="+mj-lt"/>
              </a:rPr>
              <a:t> (2005)</a:t>
            </a:r>
            <a:endParaRPr lang="en-US" sz="1800" dirty="0">
              <a:solidFill>
                <a:schemeClr val="accent1"/>
              </a:solidFill>
              <a:latin typeface="+mj-lt"/>
            </a:endParaRPr>
          </a:p>
        </p:txBody>
      </p:sp>
    </p:spTree>
    <p:extLst>
      <p:ext uri="{BB962C8B-B14F-4D97-AF65-F5344CB8AC3E}">
        <p14:creationId xmlns:p14="http://schemas.microsoft.com/office/powerpoint/2010/main" val="8864994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left)">
                                      <p:cBhvr>
                                        <p:cTn id="7" dur="5000"/>
                                        <p:tgtEl>
                                          <p:spTgt spid="8">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left)">
                                      <p:cBhvr>
                                        <p:cTn id="12" dur="3000"/>
                                        <p:tgtEl>
                                          <p:spTgt spid="8">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wipe(left)">
                                      <p:cBhvr>
                                        <p:cTn id="17" dur="2000"/>
                                        <p:tgtEl>
                                          <p:spTgt spid="8">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graphicEl>
                                              <a:chart seriesIdx="3" categoryIdx="-4" bldStep="series"/>
                                            </p:graphicEl>
                                          </p:spTgt>
                                        </p:tgtEl>
                                        <p:attrNameLst>
                                          <p:attrName>style.visibility</p:attrName>
                                        </p:attrNameLst>
                                      </p:cBhvr>
                                      <p:to>
                                        <p:strVal val="visible"/>
                                      </p:to>
                                    </p:set>
                                    <p:animEffect transition="in" filter="wipe(left)">
                                      <p:cBhvr>
                                        <p:cTn id="22" dur="1000"/>
                                        <p:tgtEl>
                                          <p:spTgt spid="8">
                                            <p:graphicEl>
                                              <a:chart seriesIdx="3"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Graphic spid="11" grpId="0">
        <p:bldAsOne/>
      </p:bldGraphic>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education systems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pPr>
              <a:lnSpc>
                <a:spcPct val="110000"/>
              </a:lnSpc>
            </a:pPr>
            <a:r>
              <a:rPr lang="en-US" dirty="0" smtClean="0"/>
              <a:t>Pursuing a strategy of getting the “best and brightest” into teaching is unlikely to succeed</a:t>
            </a:r>
          </a:p>
          <a:p>
            <a:pPr>
              <a:lnSpc>
                <a:spcPct val="110000"/>
              </a:lnSpc>
            </a:pPr>
            <a:r>
              <a:rPr lang="en-US" dirty="0" smtClean="0"/>
              <a:t>Currently all teachers slow, and most actually stop, improving after two or three years in the classroom</a:t>
            </a:r>
          </a:p>
          <a:p>
            <a:pPr>
              <a:lnSpc>
                <a:spcPct val="110000"/>
              </a:lnSpc>
            </a:pPr>
            <a:r>
              <a:rPr lang="en-US" dirty="0" smtClean="0"/>
              <a:t>Expertise research therefore suggests that they are only beginning to scratch the surface of what they are capable of</a:t>
            </a:r>
          </a:p>
          <a:p>
            <a:pPr>
              <a:lnSpc>
                <a:spcPct val="110000"/>
              </a:lnSpc>
            </a:pPr>
            <a:r>
              <a:rPr lang="en-US" dirty="0" smtClean="0"/>
              <a:t>What we need is to persuade those with a real passion for working with young people to become teachers, and to continue to improve as long as they stay in the job.</a:t>
            </a:r>
          </a:p>
        </p:txBody>
      </p:sp>
    </p:spTree>
    <p:extLst>
      <p:ext uri="{BB962C8B-B14F-4D97-AF65-F5344CB8AC3E}">
        <p14:creationId xmlns:p14="http://schemas.microsoft.com/office/powerpoint/2010/main" val="1440732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 what should teachers improve?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9302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p:txBody>
          <a:bodyPr/>
          <a:lstStyle/>
          <a:p>
            <a:r>
              <a:rPr lang="en-US" dirty="0" smtClean="0"/>
              <a:t>Formative assessment…</a:t>
            </a:r>
            <a:endParaRPr lang="en-US" dirty="0"/>
          </a:p>
        </p:txBody>
      </p:sp>
      <p:sp>
        <p:nvSpPr>
          <p:cNvPr id="40962" name="Rectangle 1027"/>
          <p:cNvSpPr>
            <a:spLocks noGrp="1" noChangeArrowheads="1"/>
          </p:cNvSpPr>
          <p:nvPr>
            <p:ph sz="quarter" idx="1"/>
          </p:nvPr>
        </p:nvSpPr>
        <p:spPr/>
        <p:txBody>
          <a:bodyPr>
            <a:normAutofit/>
          </a:bodyPr>
          <a:lstStyle/>
          <a:p>
            <a:r>
              <a:rPr lang="en-US" sz="2200" dirty="0" smtClean="0"/>
              <a:t>Fuchs &amp; Fuchs (1986)</a:t>
            </a:r>
          </a:p>
          <a:p>
            <a:r>
              <a:rPr lang="en-US" sz="2200" dirty="0" err="1" smtClean="0"/>
              <a:t>Natriello</a:t>
            </a:r>
            <a:r>
              <a:rPr lang="en-US" sz="2200" dirty="0" smtClean="0"/>
              <a:t> (1987)</a:t>
            </a:r>
          </a:p>
          <a:p>
            <a:r>
              <a:rPr lang="en-US" sz="2200" dirty="0" smtClean="0"/>
              <a:t>Crooks (1988)</a:t>
            </a:r>
          </a:p>
          <a:p>
            <a:r>
              <a:rPr lang="en-US" sz="2200" dirty="0" err="1" smtClean="0"/>
              <a:t>Bangert</a:t>
            </a:r>
            <a:r>
              <a:rPr lang="en-US" sz="2200" dirty="0" smtClean="0"/>
              <a:t>-Drowns et al. (1991)</a:t>
            </a:r>
          </a:p>
          <a:p>
            <a:r>
              <a:rPr lang="en-US" sz="2200" dirty="0" err="1" smtClean="0"/>
              <a:t>Kluger</a:t>
            </a:r>
            <a:r>
              <a:rPr lang="en-US" sz="2200" dirty="0" smtClean="0"/>
              <a:t> &amp; </a:t>
            </a:r>
            <a:r>
              <a:rPr lang="en-US" sz="2200" dirty="0" err="1" smtClean="0"/>
              <a:t>DeNisi</a:t>
            </a:r>
            <a:r>
              <a:rPr lang="en-US" sz="2200" dirty="0" smtClean="0"/>
              <a:t> (1996)</a:t>
            </a:r>
          </a:p>
          <a:p>
            <a:r>
              <a:rPr lang="en-US" sz="2200" dirty="0" smtClean="0"/>
              <a:t>Black &amp; </a:t>
            </a:r>
            <a:r>
              <a:rPr lang="en-US" sz="2200" dirty="0" err="1" smtClean="0"/>
              <a:t>Wiliam</a:t>
            </a:r>
            <a:r>
              <a:rPr lang="en-US" sz="2200" dirty="0" smtClean="0"/>
              <a:t> (1998)</a:t>
            </a:r>
          </a:p>
          <a:p>
            <a:r>
              <a:rPr lang="en-US" sz="2200" dirty="0" err="1" smtClean="0"/>
              <a:t>Nyquist</a:t>
            </a:r>
            <a:r>
              <a:rPr lang="en-US" sz="2200" dirty="0" smtClean="0"/>
              <a:t> (2003)</a:t>
            </a:r>
          </a:p>
          <a:p>
            <a:r>
              <a:rPr lang="en-US" sz="2200" dirty="0" err="1" smtClean="0"/>
              <a:t>Dempster</a:t>
            </a:r>
            <a:r>
              <a:rPr lang="en-US" sz="2200" dirty="0" smtClean="0"/>
              <a:t> (1991, 1992)</a:t>
            </a:r>
          </a:p>
        </p:txBody>
      </p:sp>
      <p:sp>
        <p:nvSpPr>
          <p:cNvPr id="40963" name="Rectangle 1028"/>
          <p:cNvSpPr>
            <a:spLocks noGrp="1" noChangeArrowheads="1"/>
          </p:cNvSpPr>
          <p:nvPr>
            <p:ph sz="quarter" idx="2"/>
          </p:nvPr>
        </p:nvSpPr>
        <p:spPr/>
        <p:txBody>
          <a:bodyPr>
            <a:normAutofit/>
          </a:bodyPr>
          <a:lstStyle/>
          <a:p>
            <a:r>
              <a:rPr lang="en-US" sz="2200" dirty="0" err="1" smtClean="0"/>
              <a:t>Elshout</a:t>
            </a:r>
            <a:r>
              <a:rPr lang="en-US" sz="2200" dirty="0" smtClean="0"/>
              <a:t>-Mohr (1994)</a:t>
            </a:r>
          </a:p>
          <a:p>
            <a:r>
              <a:rPr lang="en-US" sz="2200" dirty="0" err="1" smtClean="0"/>
              <a:t>Brookhart</a:t>
            </a:r>
            <a:r>
              <a:rPr lang="en-US" sz="2200" dirty="0" smtClean="0"/>
              <a:t> (2004)</a:t>
            </a:r>
          </a:p>
          <a:p>
            <a:r>
              <a:rPr lang="en-US" sz="2200" dirty="0" err="1" smtClean="0"/>
              <a:t>Allal</a:t>
            </a:r>
            <a:r>
              <a:rPr lang="en-US" sz="2200" dirty="0" smtClean="0"/>
              <a:t> &amp; Lopez (2005)</a:t>
            </a:r>
          </a:p>
          <a:p>
            <a:r>
              <a:rPr lang="en-US" sz="2200" dirty="0" err="1" smtClean="0"/>
              <a:t>Köller</a:t>
            </a:r>
            <a:r>
              <a:rPr lang="en-US" sz="2200" dirty="0" smtClean="0"/>
              <a:t> (2005)</a:t>
            </a:r>
          </a:p>
          <a:p>
            <a:r>
              <a:rPr lang="en-US" sz="2200" dirty="0" err="1" smtClean="0"/>
              <a:t>Brookhart</a:t>
            </a:r>
            <a:r>
              <a:rPr lang="en-US" sz="2200" dirty="0" smtClean="0"/>
              <a:t> (2007)</a:t>
            </a:r>
          </a:p>
          <a:p>
            <a:r>
              <a:rPr lang="en-US" sz="2200" dirty="0" err="1" smtClean="0"/>
              <a:t>Wiliam</a:t>
            </a:r>
            <a:r>
              <a:rPr lang="en-US" sz="2200" dirty="0" smtClean="0"/>
              <a:t> (2007)</a:t>
            </a:r>
          </a:p>
          <a:p>
            <a:r>
              <a:rPr lang="en-US" sz="2200" dirty="0" smtClean="0"/>
              <a:t>Hattie &amp; </a:t>
            </a:r>
            <a:r>
              <a:rPr lang="en-US" sz="2200" dirty="0" err="1" smtClean="0"/>
              <a:t>Timperley</a:t>
            </a:r>
            <a:r>
              <a:rPr lang="en-US" sz="2200" dirty="0" smtClean="0"/>
              <a:t> (2007)</a:t>
            </a:r>
          </a:p>
          <a:p>
            <a:r>
              <a:rPr lang="en-US" sz="2200" dirty="0" smtClean="0"/>
              <a:t>Shute (2008)</a:t>
            </a:r>
            <a:endParaRPr lang="en-US" sz="2200" dirty="0"/>
          </a:p>
        </p:txBody>
      </p:sp>
      <p:sp>
        <p:nvSpPr>
          <p:cNvPr id="3" name="Slide Number Placeholder 2"/>
          <p:cNvSpPr>
            <a:spLocks noGrp="1"/>
          </p:cNvSpPr>
          <p:nvPr>
            <p:ph type="sldNum" sz="quarter" idx="16"/>
          </p:nvPr>
        </p:nvSpPr>
        <p:spPr/>
        <p:txBody>
          <a:bodyPr>
            <a:normAutofit fontScale="85000" lnSpcReduction="20000"/>
          </a:bodyPr>
          <a:lstStyle/>
          <a:p>
            <a:pPr>
              <a:defRPr/>
            </a:pPr>
            <a:fld id="{5C50C641-66DE-184E-B016-D253D8CA36FC}" type="slidenum">
              <a:rPr lang="en-GB" smtClean="0"/>
              <a:pPr>
                <a:defRPr/>
              </a:pPr>
              <a:t>17</a:t>
            </a:fld>
            <a:endParaRPr lang="en-GB"/>
          </a:p>
        </p:txBody>
      </p:sp>
    </p:spTree>
    <p:extLst>
      <p:ext uri="{BB962C8B-B14F-4D97-AF65-F5344CB8AC3E}">
        <p14:creationId xmlns:p14="http://schemas.microsoft.com/office/powerpoint/2010/main" val="28738862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990600"/>
          </a:xfrm>
        </p:spPr>
        <p:txBody>
          <a:bodyPr>
            <a:normAutofit/>
          </a:bodyPr>
          <a:lstStyle/>
          <a:p>
            <a:r>
              <a:rPr lang="en-GB" dirty="0" smtClean="0"/>
              <a:t>Unpacking classroom formative </a:t>
            </a:r>
            <a:r>
              <a:rPr lang="en-GB" dirty="0"/>
              <a:t>a</a:t>
            </a:r>
            <a:r>
              <a:rPr lang="en-GB" dirty="0" smtClean="0"/>
              <a:t>ssessment</a:t>
            </a:r>
            <a:endParaRPr lang="en-US" dirty="0"/>
          </a:p>
        </p:txBody>
      </p:sp>
      <p:sp>
        <p:nvSpPr>
          <p:cNvPr id="5" name="Rectangle 4"/>
          <p:cNvSpPr/>
          <p:nvPr/>
        </p:nvSpPr>
        <p:spPr>
          <a:xfrm>
            <a:off x="346379"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46379" y="2490819"/>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7"/>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3" y="5431692"/>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45846" y="1621692"/>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2"/>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5" y="1862033"/>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3" y="1862032"/>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9" y="3049709"/>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3"/>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2"/>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0" name="Rectangle 29"/>
          <p:cNvSpPr/>
          <p:nvPr/>
        </p:nvSpPr>
        <p:spPr>
          <a:xfrm>
            <a:off x="1461290" y="3491871"/>
            <a:ext cx="2183940" cy="1938992"/>
          </a:xfrm>
          <a:prstGeom prst="rect">
            <a:avLst/>
          </a:prstGeom>
        </p:spPr>
        <p:txBody>
          <a:bodyPr wrap="square">
            <a:spAutoFit/>
          </a:bodyPr>
          <a:lstStyle/>
          <a:p>
            <a:pPr lvl="0" algn="ctr" eaLnBrk="0" hangingPunct="0">
              <a:buClr>
                <a:schemeClr val="bg1"/>
              </a:buClr>
            </a:pPr>
            <a:r>
              <a:rPr lang="en-GB" dirty="0" smtClean="0">
                <a:latin typeface="Calibri"/>
                <a:cs typeface="Calibri"/>
              </a:rPr>
              <a:t>Clarifying, sharing and understanding </a:t>
            </a:r>
            <a:r>
              <a:rPr lang="en-GB" dirty="0">
                <a:latin typeface="Calibri"/>
                <a:cs typeface="Calibri"/>
              </a:rPr>
              <a:t>learning intentions</a:t>
            </a:r>
          </a:p>
        </p:txBody>
      </p:sp>
      <p:sp>
        <p:nvSpPr>
          <p:cNvPr id="33" name="Rectangle 32"/>
          <p:cNvSpPr/>
          <p:nvPr/>
        </p:nvSpPr>
        <p:spPr>
          <a:xfrm>
            <a:off x="3655022" y="2528702"/>
            <a:ext cx="3058137" cy="1569660"/>
          </a:xfrm>
          <a:prstGeom prst="rect">
            <a:avLst/>
          </a:prstGeom>
        </p:spPr>
        <p:txBody>
          <a:bodyPr wrap="square">
            <a:spAutoFit/>
          </a:bodyPr>
          <a:lstStyle/>
          <a:p>
            <a:pPr lvl="0" algn="ctr" eaLnBrk="0" hangingPunct="0">
              <a:buClr>
                <a:schemeClr val="bg1"/>
              </a:buClr>
            </a:pPr>
            <a:r>
              <a:rPr lang="en-GB" dirty="0">
                <a:latin typeface="Calibri"/>
                <a:cs typeface="Calibri"/>
              </a:rPr>
              <a:t>Engineering effective discussions, tasks, and activities that elicit evidence of learning</a:t>
            </a:r>
          </a:p>
        </p:txBody>
      </p:sp>
      <p:sp>
        <p:nvSpPr>
          <p:cNvPr id="34" name="Rectangle 33"/>
          <p:cNvSpPr/>
          <p:nvPr/>
        </p:nvSpPr>
        <p:spPr>
          <a:xfrm>
            <a:off x="6640483" y="2485647"/>
            <a:ext cx="2315896" cy="1569660"/>
          </a:xfrm>
          <a:prstGeom prst="rect">
            <a:avLst/>
          </a:prstGeom>
        </p:spPr>
        <p:txBody>
          <a:bodyPr wrap="square">
            <a:spAutoFit/>
          </a:bodyPr>
          <a:lstStyle/>
          <a:p>
            <a:pPr lvl="0" algn="ctr" eaLnBrk="0" hangingPunct="0">
              <a:buClr>
                <a:schemeClr val="bg1"/>
              </a:buClr>
            </a:pPr>
            <a:r>
              <a:rPr lang="en-GB" dirty="0">
                <a:latin typeface="Calibri"/>
                <a:cs typeface="Calibri"/>
              </a:rPr>
              <a:t>Providing feedback that moves learners forward</a:t>
            </a:r>
          </a:p>
        </p:txBody>
      </p:sp>
      <p:sp>
        <p:nvSpPr>
          <p:cNvPr id="35" name="Rectangle 34"/>
          <p:cNvSpPr/>
          <p:nvPr/>
        </p:nvSpPr>
        <p:spPr>
          <a:xfrm>
            <a:off x="4001402" y="4461891"/>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learning</a:t>
            </a:r>
          </a:p>
          <a:p>
            <a:pPr lvl="0" algn="ctr" eaLnBrk="0" hangingPunct="0">
              <a:buClr>
                <a:schemeClr val="bg1"/>
              </a:buClr>
            </a:pPr>
            <a:r>
              <a:rPr lang="en-GB" dirty="0">
                <a:latin typeface="Calibri"/>
                <a:cs typeface="Calibri"/>
              </a:rPr>
              <a:t>resources for one another</a:t>
            </a:r>
          </a:p>
        </p:txBody>
      </p:sp>
      <p:sp>
        <p:nvSpPr>
          <p:cNvPr id="36" name="Rectangle 35"/>
          <p:cNvSpPr/>
          <p:nvPr/>
        </p:nvSpPr>
        <p:spPr>
          <a:xfrm>
            <a:off x="3918931" y="5583584"/>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owners</a:t>
            </a:r>
            <a:br>
              <a:rPr lang="en-GB" dirty="0">
                <a:latin typeface="Calibri"/>
                <a:cs typeface="Calibri"/>
              </a:rPr>
            </a:br>
            <a:r>
              <a:rPr lang="en-GB" dirty="0">
                <a:latin typeface="Calibri"/>
                <a:cs typeface="Calibri"/>
              </a:rPr>
              <a:t>of their own learning</a:t>
            </a:r>
          </a:p>
        </p:txBody>
      </p:sp>
      <p:sp>
        <p:nvSpPr>
          <p:cNvPr id="38" name="Rounded Rectangle 37"/>
          <p:cNvSpPr/>
          <p:nvPr/>
        </p:nvSpPr>
        <p:spPr>
          <a:xfrm>
            <a:off x="1533965" y="2589792"/>
            <a:ext cx="2028793" cy="3909431"/>
          </a:xfrm>
          <a:prstGeom prst="roundRect">
            <a:avLst/>
          </a:prstGeom>
          <a:solidFill>
            <a:srgbClr val="0000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3711206" y="2523809"/>
            <a:ext cx="2837011" cy="1567072"/>
          </a:xfrm>
          <a:prstGeom prst="roundRect">
            <a:avLst/>
          </a:prstGeom>
          <a:solidFill>
            <a:srgbClr val="008000">
              <a:alpha val="21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6696666" y="2556800"/>
            <a:ext cx="2061781" cy="1550577"/>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p:cNvSpPr/>
          <p:nvPr/>
        </p:nvSpPr>
        <p:spPr>
          <a:xfrm>
            <a:off x="3711206" y="4288827"/>
            <a:ext cx="5030747" cy="1105198"/>
          </a:xfrm>
          <a:prstGeom prst="roundRect">
            <a:avLst/>
          </a:prstGeom>
          <a:solidFill>
            <a:srgbClr val="FF00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3711206" y="5542485"/>
            <a:ext cx="5047240" cy="956739"/>
          </a:xfrm>
          <a:prstGeom prst="round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18</a:t>
            </a:fld>
            <a:endParaRPr lang="en-GB" dirty="0"/>
          </a:p>
        </p:txBody>
      </p:sp>
    </p:spTree>
    <p:extLst>
      <p:ext uri="{BB962C8B-B14F-4D97-AF65-F5344CB8AC3E}">
        <p14:creationId xmlns:p14="http://schemas.microsoft.com/office/powerpoint/2010/main" val="2176702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30" grpId="0"/>
      <p:bldP spid="33" grpId="0"/>
      <p:bldP spid="34" grpId="0"/>
      <p:bldP spid="35" grpId="0"/>
      <p:bldP spid="36" grpId="0"/>
      <p:bldP spid="38" grpId="0" animBg="1"/>
      <p:bldP spid="39" grpId="0" animBg="1"/>
      <p:bldP spid="40" grpId="0" animBg="1"/>
      <p:bldP spid="41" grpId="0" animBg="1"/>
      <p:bldP spid="4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ctrTitle"/>
          </p:nvPr>
        </p:nvSpPr>
        <p:spPr>
          <a:xfrm>
            <a:off x="904570" y="2344278"/>
            <a:ext cx="7826188" cy="1828800"/>
          </a:xfrm>
        </p:spPr>
        <p:txBody>
          <a:bodyPr>
            <a:normAutofit/>
          </a:bodyPr>
          <a:lstStyle/>
          <a:p>
            <a:r>
              <a:rPr lang="en-US" sz="5000" cap="none" dirty="0" smtClean="0"/>
              <a:t>So much for the easy bit</a:t>
            </a:r>
            <a:r>
              <a:rPr lang="en-US" sz="5000" dirty="0" smtClean="0"/>
              <a:t/>
            </a:r>
            <a:br>
              <a:rPr lang="en-US" sz="5000" dirty="0" smtClean="0"/>
            </a:br>
            <a:endParaRPr lang="en-GB" sz="5000" dirty="0"/>
          </a:p>
        </p:txBody>
      </p:sp>
    </p:spTree>
    <p:extLst>
      <p:ext uri="{BB962C8B-B14F-4D97-AF65-F5344CB8AC3E}">
        <p14:creationId xmlns:p14="http://schemas.microsoft.com/office/powerpoint/2010/main" val="33178205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p:txBody>
          <a:bodyPr>
            <a:normAutofit/>
          </a:bodyPr>
          <a:lstStyle/>
          <a:p>
            <a:r>
              <a:rPr lang="en-US" dirty="0" smtClean="0"/>
              <a:t>How do we improve teacher quality?</a:t>
            </a:r>
          </a:p>
        </p:txBody>
      </p:sp>
      <p:sp>
        <p:nvSpPr>
          <p:cNvPr id="46084" name="Rectangle 6"/>
          <p:cNvSpPr>
            <a:spLocks noGrp="1" noChangeArrowheads="1"/>
          </p:cNvSpPr>
          <p:nvPr>
            <p:ph sz="quarter" idx="1"/>
          </p:nvPr>
        </p:nvSpPr>
        <p:spPr>
          <a:xfrm>
            <a:off x="612648" y="1600200"/>
            <a:ext cx="8153400" cy="5078506"/>
          </a:xfrm>
        </p:spPr>
        <p:txBody>
          <a:bodyPr>
            <a:normAutofit/>
          </a:bodyPr>
          <a:lstStyle/>
          <a:p>
            <a:r>
              <a:rPr lang="en-US" dirty="0" smtClean="0"/>
              <a:t>A classic </a:t>
            </a:r>
            <a:r>
              <a:rPr lang="en-US" dirty="0" err="1" smtClean="0"/>
              <a:t>labour</a:t>
            </a:r>
            <a:r>
              <a:rPr lang="en-US" dirty="0" smtClean="0"/>
              <a:t> force issue with two (non-exclusive) solutions:</a:t>
            </a:r>
          </a:p>
          <a:p>
            <a:pPr lvl="1"/>
            <a:r>
              <a:rPr lang="en-US" dirty="0" smtClean="0"/>
              <a:t>Replace existing teachers with better ones.</a:t>
            </a:r>
          </a:p>
          <a:p>
            <a:pPr lvl="1"/>
            <a:r>
              <a:rPr lang="en-US" dirty="0" smtClean="0"/>
              <a:t>Help existing teachers become even more effective.</a:t>
            </a:r>
          </a:p>
        </p:txBody>
      </p:sp>
    </p:spTree>
    <p:extLst>
      <p:ext uri="{BB962C8B-B14F-4D97-AF65-F5344CB8AC3E}">
        <p14:creationId xmlns:p14="http://schemas.microsoft.com/office/powerpoint/2010/main" val="32464414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dirty="0" smtClean="0"/>
              <a:t>A model for teacher learning</a:t>
            </a:r>
            <a:endParaRPr lang="en-US" dirty="0"/>
          </a:p>
        </p:txBody>
      </p:sp>
      <p:sp>
        <p:nvSpPr>
          <p:cNvPr id="113666" name="Rectangle 3"/>
          <p:cNvSpPr>
            <a:spLocks noGrp="1" noChangeArrowheads="1"/>
          </p:cNvSpPr>
          <p:nvPr>
            <p:ph sz="quarter" idx="1"/>
          </p:nvPr>
        </p:nvSpPr>
        <p:spPr/>
        <p:txBody>
          <a:bodyPr>
            <a:normAutofit lnSpcReduction="10000"/>
          </a:bodyPr>
          <a:lstStyle/>
          <a:p>
            <a:r>
              <a:rPr lang="en-US" dirty="0" smtClean="0"/>
              <a:t>Content, then process</a:t>
            </a:r>
          </a:p>
          <a:p>
            <a:r>
              <a:rPr lang="en-US" dirty="0" smtClean="0"/>
              <a:t>Content (what we want teachers to change):</a:t>
            </a:r>
          </a:p>
          <a:p>
            <a:pPr lvl="1"/>
            <a:r>
              <a:rPr lang="en-US" dirty="0" smtClean="0"/>
              <a:t>Evidence</a:t>
            </a:r>
          </a:p>
          <a:p>
            <a:pPr lvl="1"/>
            <a:r>
              <a:rPr lang="en-US" dirty="0" smtClean="0"/>
              <a:t>Ideas (strategies and techniques)</a:t>
            </a:r>
          </a:p>
          <a:p>
            <a:r>
              <a:rPr lang="en-US" dirty="0" smtClean="0"/>
              <a:t>Process (how to go about change):</a:t>
            </a:r>
          </a:p>
          <a:p>
            <a:pPr lvl="1"/>
            <a:r>
              <a:rPr lang="en-US" dirty="0" smtClean="0"/>
              <a:t>Choice</a:t>
            </a:r>
          </a:p>
          <a:p>
            <a:pPr lvl="1"/>
            <a:r>
              <a:rPr lang="en-US" dirty="0" smtClean="0"/>
              <a:t>Flexibility</a:t>
            </a:r>
          </a:p>
          <a:p>
            <a:pPr lvl="1"/>
            <a:r>
              <a:rPr lang="en-US" dirty="0" smtClean="0"/>
              <a:t>Small steps</a:t>
            </a:r>
          </a:p>
          <a:p>
            <a:pPr lvl="1"/>
            <a:r>
              <a:rPr lang="en-US" dirty="0" smtClean="0"/>
              <a:t>Accountability</a:t>
            </a:r>
          </a:p>
          <a:p>
            <a:pPr lvl="1"/>
            <a:r>
              <a:rPr lang="en-US" dirty="0" smtClean="0"/>
              <a:t>Support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20</a:t>
            </a:fld>
            <a:endParaRPr lang="en-GB" dirty="0"/>
          </a:p>
        </p:txBody>
      </p:sp>
      <p:grpSp>
        <p:nvGrpSpPr>
          <p:cNvPr id="5" name="Group 4"/>
          <p:cNvGrpSpPr>
            <a:grpSpLocks/>
          </p:cNvGrpSpPr>
          <p:nvPr/>
        </p:nvGrpSpPr>
        <p:grpSpPr bwMode="auto">
          <a:xfrm>
            <a:off x="286168" y="2150478"/>
            <a:ext cx="8647111" cy="1219943"/>
            <a:chOff x="-1182" y="913"/>
            <a:chExt cx="5387" cy="1919"/>
          </a:xfrm>
          <a:solidFill>
            <a:srgbClr val="EDAA61">
              <a:alpha val="59000"/>
            </a:srgbClr>
          </a:solidFill>
        </p:grpSpPr>
        <p:sp>
          <p:nvSpPr>
            <p:cNvPr id="6" name="Rectangle 5"/>
            <p:cNvSpPr>
              <a:spLocks noChangeArrowheads="1"/>
            </p:cNvSpPr>
            <p:nvPr/>
          </p:nvSpPr>
          <p:spPr bwMode="auto">
            <a:xfrm>
              <a:off x="-1182" y="913"/>
              <a:ext cx="5387" cy="1919"/>
            </a:xfrm>
            <a:prstGeom prst="rect">
              <a:avLst/>
            </a:prstGeom>
            <a:solidFill>
              <a:srgbClr val="EDAA61">
                <a:alpha val="25000"/>
              </a:srgbClr>
            </a:solidFill>
            <a:ln w="12700">
              <a:solidFill>
                <a:srgbClr val="786E69"/>
              </a:solidFill>
              <a:miter lim="800000"/>
              <a:headEnd/>
              <a:tailEnd/>
            </a:ln>
          </p:spPr>
          <p:txBody>
            <a:bodyPr wrap="none" anchor="ctr">
              <a:prstTxWarp prst="textNoShape">
                <a:avLst/>
              </a:prstTxWarp>
            </a:bodyPr>
            <a:lstStyle/>
            <a:p>
              <a:pPr>
                <a:defRPr/>
              </a:pPr>
              <a:endParaRPr lang="en-US"/>
            </a:p>
          </p:txBody>
        </p:sp>
        <p:sp>
          <p:nvSpPr>
            <p:cNvPr id="7" name="Text Box 6"/>
            <p:cNvSpPr txBox="1">
              <a:spLocks noChangeArrowheads="1"/>
            </p:cNvSpPr>
            <p:nvPr/>
          </p:nvSpPr>
          <p:spPr bwMode="auto">
            <a:xfrm>
              <a:off x="3040" y="1352"/>
              <a:ext cx="1063" cy="379"/>
            </a:xfrm>
            <a:prstGeom prst="rect">
              <a:avLst/>
            </a:prstGeom>
            <a:noFill/>
            <a:ln w="12700">
              <a:noFill/>
              <a:miter lim="800000"/>
              <a:headEnd/>
              <a:tailEnd/>
            </a:ln>
          </p:spPr>
          <p:txBody>
            <a:bodyPr wrap="square">
              <a:prstTxWarp prst="textNoShape">
                <a:avLst/>
              </a:prstTxWarp>
              <a:spAutoFit/>
            </a:bodyPr>
            <a:lstStyle/>
            <a:p>
              <a:pPr algn="r" defTabSz="762000">
                <a:spcBef>
                  <a:spcPct val="50000"/>
                </a:spcBef>
                <a:defRPr/>
              </a:pPr>
              <a:r>
                <a:rPr lang="en-US" sz="3200" b="1" dirty="0">
                  <a:solidFill>
                    <a:srgbClr val="73786E"/>
                  </a:solidFill>
                  <a:latin typeface="+mj-lt"/>
                </a:rPr>
                <a:t>Science</a:t>
              </a:r>
              <a:endParaRPr lang="en-US" sz="3200" b="1" dirty="0">
                <a:latin typeface="+mj-lt"/>
              </a:endParaRPr>
            </a:p>
          </p:txBody>
        </p:sp>
      </p:grpSp>
      <p:grpSp>
        <p:nvGrpSpPr>
          <p:cNvPr id="8" name="Group 7"/>
          <p:cNvGrpSpPr>
            <a:grpSpLocks/>
          </p:cNvGrpSpPr>
          <p:nvPr/>
        </p:nvGrpSpPr>
        <p:grpSpPr bwMode="auto">
          <a:xfrm>
            <a:off x="285943" y="3450438"/>
            <a:ext cx="8647112" cy="2590289"/>
            <a:chOff x="153" y="3499"/>
            <a:chExt cx="5387" cy="629"/>
          </a:xfrm>
          <a:solidFill>
            <a:srgbClr val="3488B6">
              <a:alpha val="50000"/>
            </a:srgbClr>
          </a:solidFill>
        </p:grpSpPr>
        <p:sp>
          <p:nvSpPr>
            <p:cNvPr id="9" name="Rectangle 8"/>
            <p:cNvSpPr>
              <a:spLocks noChangeArrowheads="1"/>
            </p:cNvSpPr>
            <p:nvPr/>
          </p:nvSpPr>
          <p:spPr bwMode="auto">
            <a:xfrm>
              <a:off x="153" y="3499"/>
              <a:ext cx="5387" cy="629"/>
            </a:xfrm>
            <a:prstGeom prst="rect">
              <a:avLst/>
            </a:prstGeom>
            <a:solidFill>
              <a:srgbClr val="3488B6">
                <a:alpha val="25000"/>
              </a:srgbClr>
            </a:solidFill>
            <a:ln w="12700">
              <a:solidFill>
                <a:srgbClr val="786E69"/>
              </a:solidFill>
              <a:miter lim="800000"/>
              <a:headEnd/>
              <a:tailEnd/>
            </a:ln>
          </p:spPr>
          <p:txBody>
            <a:bodyPr wrap="none" anchor="ctr">
              <a:prstTxWarp prst="textNoShape">
                <a:avLst/>
              </a:prstTxWarp>
            </a:bodyPr>
            <a:lstStyle/>
            <a:p>
              <a:pPr>
                <a:defRPr/>
              </a:pPr>
              <a:endParaRPr lang="en-US"/>
            </a:p>
          </p:txBody>
        </p:sp>
        <p:sp>
          <p:nvSpPr>
            <p:cNvPr id="10" name="Text Box 9"/>
            <p:cNvSpPr txBox="1">
              <a:spLocks noChangeArrowheads="1"/>
            </p:cNvSpPr>
            <p:nvPr/>
          </p:nvSpPr>
          <p:spPr bwMode="auto">
            <a:xfrm>
              <a:off x="4437" y="3714"/>
              <a:ext cx="991" cy="219"/>
            </a:xfrm>
            <a:prstGeom prst="rect">
              <a:avLst/>
            </a:prstGeom>
            <a:noFill/>
            <a:ln w="12700">
              <a:noFill/>
              <a:miter lim="800000"/>
              <a:headEnd/>
              <a:tailEnd/>
            </a:ln>
          </p:spPr>
          <p:txBody>
            <a:bodyPr wrap="square">
              <a:prstTxWarp prst="textNoShape">
                <a:avLst/>
              </a:prstTxWarp>
              <a:spAutoFit/>
            </a:bodyPr>
            <a:lstStyle/>
            <a:p>
              <a:pPr algn="r" defTabSz="762000">
                <a:spcBef>
                  <a:spcPct val="50000"/>
                </a:spcBef>
                <a:defRPr/>
              </a:pPr>
              <a:r>
                <a:rPr lang="en-US" sz="3200" b="1" dirty="0">
                  <a:solidFill>
                    <a:srgbClr val="73786E"/>
                  </a:solidFill>
                  <a:latin typeface="+mj-lt"/>
                </a:rPr>
                <a:t>Design</a:t>
              </a:r>
              <a:endParaRPr lang="en-US" sz="3200" b="1" dirty="0">
                <a:latin typeface="+mj-lt"/>
              </a:endParaRPr>
            </a:p>
          </p:txBody>
        </p:sp>
      </p:grpSp>
    </p:spTree>
    <p:extLst>
      <p:ext uri="{BB962C8B-B14F-4D97-AF65-F5344CB8AC3E}">
        <p14:creationId xmlns:p14="http://schemas.microsoft.com/office/powerpoint/2010/main" val="38886834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6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366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366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66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366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366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366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366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366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374" y="1524011"/>
            <a:ext cx="8234082" cy="1828800"/>
          </a:xfrm>
        </p:spPr>
        <p:txBody>
          <a:bodyPr>
            <a:normAutofit/>
          </a:bodyPr>
          <a:lstStyle/>
          <a:p>
            <a:r>
              <a:rPr lang="en-US" sz="5000" cap="none" smtClean="0"/>
              <a:t>Choice</a:t>
            </a:r>
            <a:endParaRPr lang="en-US" sz="5000" cap="none" dirty="0"/>
          </a:p>
        </p:txBody>
      </p:sp>
    </p:spTree>
    <p:extLst>
      <p:ext uri="{BB962C8B-B14F-4D97-AF65-F5344CB8AC3E}">
        <p14:creationId xmlns:p14="http://schemas.microsoft.com/office/powerpoint/2010/main" val="181103265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p:nvPr>
        </p:nvSpPr>
        <p:spPr/>
        <p:txBody>
          <a:bodyPr>
            <a:noAutofit/>
          </a:bodyPr>
          <a:lstStyle/>
          <a:p>
            <a:r>
              <a:rPr lang="en-US" dirty="0" smtClean="0"/>
              <a:t>A strengths-based approach to change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22</a:t>
            </a:fld>
            <a:endParaRPr lang="en-GB" dirty="0"/>
          </a:p>
        </p:txBody>
      </p:sp>
      <p:sp>
        <p:nvSpPr>
          <p:cNvPr id="115714" name="Rectangle 3"/>
          <p:cNvSpPr>
            <a:spLocks noGrp="1" noChangeArrowheads="1"/>
          </p:cNvSpPr>
          <p:nvPr>
            <p:ph sz="quarter" idx="1"/>
          </p:nvPr>
        </p:nvSpPr>
        <p:spPr>
          <a:xfrm>
            <a:off x="612648" y="1600200"/>
            <a:ext cx="8153400" cy="5257800"/>
          </a:xfrm>
        </p:spPr>
        <p:txBody>
          <a:bodyPr>
            <a:normAutofit fontScale="92500"/>
          </a:bodyPr>
          <a:lstStyle/>
          <a:p>
            <a:r>
              <a:rPr lang="en-US" sz="2800" dirty="0" err="1" smtClean="0"/>
              <a:t>Belbin</a:t>
            </a:r>
            <a:r>
              <a:rPr lang="en-US" sz="2800" dirty="0" smtClean="0"/>
              <a:t> inventory (Management teams: Why they succeed or fail):</a:t>
            </a:r>
          </a:p>
          <a:p>
            <a:pPr lvl="1"/>
            <a:r>
              <a:rPr lang="en-US" sz="2400" dirty="0" smtClean="0"/>
              <a:t>Eight team roles (defined as “a tendency to behave, contribute and interrelate with others in a particular way”):</a:t>
            </a:r>
          </a:p>
          <a:p>
            <a:pPr lvl="2"/>
            <a:r>
              <a:rPr lang="en-US" sz="2200" dirty="0" smtClean="0"/>
              <a:t>Company worker; innovator; shaper; chairperson; resource investigator; monitor/evaluator; completer/finisher; team worker</a:t>
            </a:r>
          </a:p>
          <a:p>
            <a:pPr lvl="1"/>
            <a:r>
              <a:rPr lang="en-US" sz="2400" dirty="0" smtClean="0"/>
              <a:t>Key ideas:</a:t>
            </a:r>
          </a:p>
          <a:p>
            <a:pPr lvl="2"/>
            <a:r>
              <a:rPr lang="en-US" sz="2200" dirty="0" smtClean="0"/>
              <a:t>People rarely sustain “out-of-role” </a:t>
            </a:r>
            <a:r>
              <a:rPr lang="en-US" sz="2200" dirty="0" err="1" smtClean="0"/>
              <a:t>behaviour</a:t>
            </a:r>
            <a:r>
              <a:rPr lang="en-US" sz="2200" dirty="0" smtClean="0"/>
              <a:t>, especially under stress</a:t>
            </a:r>
          </a:p>
          <a:p>
            <a:pPr lvl="2"/>
            <a:r>
              <a:rPr lang="en-US" sz="2200" dirty="0" smtClean="0"/>
              <a:t>Each role has strengths and allowable weaknesses</a:t>
            </a:r>
          </a:p>
          <a:p>
            <a:r>
              <a:rPr lang="en-US" sz="2800" dirty="0" smtClean="0"/>
              <a:t>Each teacher’s personal approach to teaching is similar:</a:t>
            </a:r>
          </a:p>
          <a:p>
            <a:pPr lvl="1"/>
            <a:r>
              <a:rPr lang="en-US" sz="2400" dirty="0" smtClean="0"/>
              <a:t>Some teachers’ weaknesses require immediate attention</a:t>
            </a:r>
          </a:p>
          <a:p>
            <a:pPr lvl="1"/>
            <a:r>
              <a:rPr lang="en-US" sz="2400" dirty="0" smtClean="0"/>
              <a:t>For most, however, students benefit more from the development of teachers’ strengths</a:t>
            </a:r>
            <a:endParaRPr lang="en-US" sz="2400" dirty="0"/>
          </a:p>
        </p:txBody>
      </p:sp>
    </p:spTree>
    <p:extLst>
      <p:ext uri="{BB962C8B-B14F-4D97-AF65-F5344CB8AC3E}">
        <p14:creationId xmlns:p14="http://schemas.microsoft.com/office/powerpoint/2010/main" val="169258125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368" y="1510564"/>
            <a:ext cx="8166847" cy="1828800"/>
          </a:xfrm>
        </p:spPr>
        <p:txBody>
          <a:bodyPr>
            <a:normAutofit/>
          </a:bodyPr>
          <a:lstStyle/>
          <a:p>
            <a:r>
              <a:rPr lang="en-US" sz="5000" cap="none" smtClean="0"/>
              <a:t>Flexibility</a:t>
            </a:r>
            <a:endParaRPr lang="en-US" sz="5000" cap="none" dirty="0"/>
          </a:p>
        </p:txBody>
      </p:sp>
    </p:spTree>
    <p:extLst>
      <p:ext uri="{BB962C8B-B14F-4D97-AF65-F5344CB8AC3E}">
        <p14:creationId xmlns:p14="http://schemas.microsoft.com/office/powerpoint/2010/main" val="374039279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p:txBody>
          <a:bodyPr/>
          <a:lstStyle/>
          <a:p>
            <a:r>
              <a:rPr lang="en-US" dirty="0" smtClean="0"/>
              <a:t>Strategies vs. techniques</a:t>
            </a:r>
            <a:endParaRPr lang="en-US" dirty="0"/>
          </a:p>
        </p:txBody>
      </p:sp>
      <p:sp>
        <p:nvSpPr>
          <p:cNvPr id="117762" name="Rectangle 3"/>
          <p:cNvSpPr>
            <a:spLocks noGrp="1" noChangeArrowheads="1"/>
          </p:cNvSpPr>
          <p:nvPr>
            <p:ph sz="quarter" idx="1"/>
          </p:nvPr>
        </p:nvSpPr>
        <p:spPr/>
        <p:txBody>
          <a:bodyPr>
            <a:normAutofit lnSpcReduction="10000"/>
          </a:bodyPr>
          <a:lstStyle/>
          <a:p>
            <a:r>
              <a:rPr lang="en-US" dirty="0" smtClean="0"/>
              <a:t>Distinguish between strategies and techniques:</a:t>
            </a:r>
          </a:p>
          <a:p>
            <a:pPr lvl="1"/>
            <a:r>
              <a:rPr lang="en-US" dirty="0" smtClean="0"/>
              <a:t>Strategies define the territory of formative assessment (no-brainers)</a:t>
            </a:r>
          </a:p>
          <a:p>
            <a:pPr lvl="1"/>
            <a:r>
              <a:rPr lang="en-US" dirty="0" smtClean="0"/>
              <a:t>Teachers are responsible for choice of techniques:</a:t>
            </a:r>
          </a:p>
          <a:p>
            <a:pPr lvl="2"/>
            <a:r>
              <a:rPr lang="en-US" dirty="0" smtClean="0"/>
              <a:t>Allows for customization; caters for local context</a:t>
            </a:r>
          </a:p>
          <a:p>
            <a:pPr lvl="2"/>
            <a:r>
              <a:rPr lang="en-US" dirty="0" smtClean="0"/>
              <a:t>Creates ownership; shares responsibility</a:t>
            </a:r>
          </a:p>
          <a:p>
            <a:r>
              <a:rPr lang="en-US" dirty="0" smtClean="0"/>
              <a:t>Key requirements of techniques:</a:t>
            </a:r>
          </a:p>
          <a:p>
            <a:pPr lvl="1"/>
            <a:r>
              <a:rPr lang="en-US" dirty="0" smtClean="0"/>
              <a:t>They embody the deep cognitive and affective principles that research shows are important</a:t>
            </a:r>
          </a:p>
          <a:p>
            <a:pPr lvl="1"/>
            <a:r>
              <a:rPr lang="en-US" dirty="0" smtClean="0"/>
              <a:t>They are seen as relevant, feasible and acceptable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24</a:t>
            </a:fld>
            <a:endParaRPr lang="en-GB" dirty="0"/>
          </a:p>
        </p:txBody>
      </p:sp>
    </p:spTree>
    <p:extLst>
      <p:ext uri="{BB962C8B-B14F-4D97-AF65-F5344CB8AC3E}">
        <p14:creationId xmlns:p14="http://schemas.microsoft.com/office/powerpoint/2010/main" val="161991313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369" y="1483670"/>
            <a:ext cx="8166847" cy="1828800"/>
          </a:xfrm>
        </p:spPr>
        <p:txBody>
          <a:bodyPr>
            <a:normAutofit/>
          </a:bodyPr>
          <a:lstStyle/>
          <a:p>
            <a:r>
              <a:rPr lang="en-US" sz="5000" cap="none" dirty="0" smtClean="0"/>
              <a:t>Small steps</a:t>
            </a:r>
            <a:endParaRPr lang="en-US" sz="5000" cap="none" dirty="0"/>
          </a:p>
        </p:txBody>
      </p:sp>
    </p:spTree>
    <p:extLst>
      <p:ext uri="{BB962C8B-B14F-4D97-AF65-F5344CB8AC3E}">
        <p14:creationId xmlns:p14="http://schemas.microsoft.com/office/powerpoint/2010/main" val="174750710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r>
              <a:rPr lang="en-US" dirty="0" smtClean="0"/>
              <a:t>Why is teacher change so slow?</a:t>
            </a:r>
            <a:endParaRPr lang="en-US" dirty="0"/>
          </a:p>
        </p:txBody>
      </p:sp>
      <p:sp>
        <p:nvSpPr>
          <p:cNvPr id="119810" name="Rectangle 3"/>
          <p:cNvSpPr>
            <a:spLocks noGrp="1" noChangeArrowheads="1"/>
          </p:cNvSpPr>
          <p:nvPr>
            <p:ph sz="quarter" idx="1"/>
          </p:nvPr>
        </p:nvSpPr>
        <p:spPr>
          <a:xfrm>
            <a:off x="612648" y="1600200"/>
            <a:ext cx="8153400" cy="5257800"/>
          </a:xfrm>
        </p:spPr>
        <p:txBody>
          <a:bodyPr>
            <a:normAutofit fontScale="85000" lnSpcReduction="10000"/>
          </a:bodyPr>
          <a:lstStyle/>
          <a:p>
            <a:pPr>
              <a:lnSpc>
                <a:spcPct val="120000"/>
              </a:lnSpc>
            </a:pPr>
            <a:r>
              <a:rPr lang="en-US" dirty="0" smtClean="0"/>
              <a:t>Because of the nature of teacher expertise</a:t>
            </a:r>
          </a:p>
          <a:p>
            <a:pPr>
              <a:lnSpc>
                <a:spcPct val="120000"/>
              </a:lnSpc>
            </a:pPr>
            <a:r>
              <a:rPr lang="en-US" dirty="0" smtClean="0"/>
              <a:t>According to Berliner (1994), experts:</a:t>
            </a:r>
          </a:p>
          <a:p>
            <a:pPr lvl="1">
              <a:lnSpc>
                <a:spcPct val="120000"/>
              </a:lnSpc>
            </a:pPr>
            <a:r>
              <a:rPr lang="en-US" dirty="0"/>
              <a:t>e</a:t>
            </a:r>
            <a:r>
              <a:rPr lang="en-US" dirty="0" smtClean="0"/>
              <a:t>xcel mainly in their own domain</a:t>
            </a:r>
          </a:p>
          <a:p>
            <a:pPr lvl="1">
              <a:lnSpc>
                <a:spcPct val="120000"/>
              </a:lnSpc>
            </a:pPr>
            <a:r>
              <a:rPr lang="en-US" dirty="0" smtClean="0"/>
              <a:t>develop automaticity for operations needed for their goals</a:t>
            </a:r>
          </a:p>
          <a:p>
            <a:pPr lvl="1">
              <a:lnSpc>
                <a:spcPct val="120000"/>
              </a:lnSpc>
            </a:pPr>
            <a:r>
              <a:rPr lang="en-US" dirty="0"/>
              <a:t>a</a:t>
            </a:r>
            <a:r>
              <a:rPr lang="en-US" dirty="0" smtClean="0"/>
              <a:t>re more sensitive to the task demands and social situations</a:t>
            </a:r>
          </a:p>
          <a:p>
            <a:pPr lvl="1">
              <a:lnSpc>
                <a:spcPct val="120000"/>
              </a:lnSpc>
            </a:pPr>
            <a:r>
              <a:rPr lang="en-US" dirty="0"/>
              <a:t>a</a:t>
            </a:r>
            <a:r>
              <a:rPr lang="en-US" dirty="0" smtClean="0"/>
              <a:t>re more opportunistic and flexible than novices</a:t>
            </a:r>
          </a:p>
          <a:p>
            <a:pPr lvl="1">
              <a:lnSpc>
                <a:spcPct val="120000"/>
              </a:lnSpc>
            </a:pPr>
            <a:r>
              <a:rPr lang="en-US" dirty="0"/>
              <a:t>r</a:t>
            </a:r>
            <a:r>
              <a:rPr lang="en-US" dirty="0" smtClean="0"/>
              <a:t>epresent problems in qualitatively different ways than novices</a:t>
            </a:r>
          </a:p>
          <a:p>
            <a:pPr lvl="1">
              <a:lnSpc>
                <a:spcPct val="120000"/>
              </a:lnSpc>
            </a:pPr>
            <a:r>
              <a:rPr lang="en-US" dirty="0" smtClean="0"/>
              <a:t>have faster and more accurate pattern recognition capabilities</a:t>
            </a:r>
          </a:p>
          <a:p>
            <a:pPr lvl="1">
              <a:lnSpc>
                <a:spcPct val="120000"/>
              </a:lnSpc>
            </a:pPr>
            <a:r>
              <a:rPr lang="en-US" dirty="0" smtClean="0"/>
              <a:t>see richer patterns in the areas of their expertise</a:t>
            </a:r>
          </a:p>
          <a:p>
            <a:pPr lvl="1">
              <a:lnSpc>
                <a:spcPct val="120000"/>
              </a:lnSpc>
            </a:pPr>
            <a:r>
              <a:rPr lang="en-US" dirty="0" smtClean="0"/>
              <a:t>begin to solve problems slower but bring richer and more personal sources of information to bear</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26</a:t>
            </a:fld>
            <a:endParaRPr lang="en-GB" dirty="0"/>
          </a:p>
        </p:txBody>
      </p:sp>
    </p:spTree>
    <p:extLst>
      <p:ext uri="{BB962C8B-B14F-4D97-AF65-F5344CB8AC3E}">
        <p14:creationId xmlns:p14="http://schemas.microsoft.com/office/powerpoint/2010/main" val="181251721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ChangeArrowheads="1"/>
          </p:cNvSpPr>
          <p:nvPr/>
        </p:nvSpPr>
        <p:spPr bwMode="auto">
          <a:xfrm>
            <a:off x="304800" y="1295400"/>
            <a:ext cx="7848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600">
              <a:solidFill>
                <a:srgbClr val="9E2487"/>
              </a:solidFill>
              <a:latin typeface="Arial" charset="0"/>
            </a:endParaRPr>
          </a:p>
        </p:txBody>
      </p:sp>
      <p:sp>
        <p:nvSpPr>
          <p:cNvPr id="121858" name="Rectangle 3"/>
          <p:cNvSpPr>
            <a:spLocks noGrp="1" noChangeArrowheads="1"/>
          </p:cNvSpPr>
          <p:nvPr>
            <p:ph type="title"/>
          </p:nvPr>
        </p:nvSpPr>
        <p:spPr/>
        <p:txBody>
          <a:bodyPr/>
          <a:lstStyle/>
          <a:p>
            <a:r>
              <a:rPr lang="en-GB" dirty="0" smtClean="0"/>
              <a:t>Knowing more than we can say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27</a:t>
            </a:fld>
            <a:endParaRPr lang="en-GB" dirty="0"/>
          </a:p>
        </p:txBody>
      </p:sp>
      <p:sp>
        <p:nvSpPr>
          <p:cNvPr id="833540" name="Rectangle 4"/>
          <p:cNvSpPr>
            <a:spLocks noGrp="1" noChangeArrowheads="1"/>
          </p:cNvSpPr>
          <p:nvPr>
            <p:ph sz="quarter" idx="1"/>
          </p:nvPr>
        </p:nvSpPr>
        <p:spPr/>
        <p:txBody>
          <a:bodyPr>
            <a:normAutofit lnSpcReduction="10000"/>
          </a:bodyPr>
          <a:lstStyle/>
          <a:p>
            <a:r>
              <a:rPr lang="en-US" sz="2800" dirty="0" smtClean="0"/>
              <a:t>Six video extracts of a person delivering cardiopulmonary resuscitation (CPR):</a:t>
            </a:r>
          </a:p>
          <a:p>
            <a:pPr lvl="1"/>
            <a:r>
              <a:rPr lang="en-US" dirty="0" smtClean="0"/>
              <a:t>Five of the video extracts feature students</a:t>
            </a:r>
          </a:p>
          <a:p>
            <a:pPr lvl="1"/>
            <a:r>
              <a:rPr lang="en-US" dirty="0" smtClean="0"/>
              <a:t>One of the video extracts feature an expert</a:t>
            </a:r>
          </a:p>
          <a:p>
            <a:r>
              <a:rPr lang="en-US" sz="2800" dirty="0" smtClean="0"/>
              <a:t>Videos shown to three groups:</a:t>
            </a:r>
          </a:p>
          <a:p>
            <a:pPr lvl="1"/>
            <a:r>
              <a:rPr lang="en-US" sz="2500" dirty="0" smtClean="0"/>
              <a:t>students, experts, instructors</a:t>
            </a:r>
          </a:p>
          <a:p>
            <a:r>
              <a:rPr lang="en-US" sz="2800" dirty="0" smtClean="0"/>
              <a:t>Success rate in identifying the expert:</a:t>
            </a:r>
          </a:p>
          <a:p>
            <a:pPr lvl="1">
              <a:tabLst>
                <a:tab pos="2241550" algn="l"/>
              </a:tabLst>
            </a:pPr>
            <a:r>
              <a:rPr lang="en-US" dirty="0" smtClean="0"/>
              <a:t>Experts	90%</a:t>
            </a:r>
          </a:p>
          <a:p>
            <a:pPr lvl="1">
              <a:tabLst>
                <a:tab pos="2241550" algn="l"/>
              </a:tabLst>
            </a:pPr>
            <a:r>
              <a:rPr lang="en-US" dirty="0" smtClean="0"/>
              <a:t>Students	50%</a:t>
            </a:r>
          </a:p>
          <a:p>
            <a:pPr lvl="1">
              <a:tabLst>
                <a:tab pos="2241550" algn="l"/>
              </a:tabLst>
            </a:pPr>
            <a:r>
              <a:rPr lang="en-US" dirty="0" smtClean="0"/>
              <a:t>Instructors	30%</a:t>
            </a:r>
            <a:endParaRPr lang="en-US" dirty="0"/>
          </a:p>
        </p:txBody>
      </p:sp>
      <p:sp>
        <p:nvSpPr>
          <p:cNvPr id="4" name="TextBox 3"/>
          <p:cNvSpPr txBox="1"/>
          <p:nvPr/>
        </p:nvSpPr>
        <p:spPr>
          <a:xfrm>
            <a:off x="524311" y="6127413"/>
            <a:ext cx="3149600" cy="369332"/>
          </a:xfrm>
          <a:prstGeom prst="rect">
            <a:avLst/>
          </a:prstGeom>
          <a:noFill/>
        </p:spPr>
        <p:txBody>
          <a:bodyPr wrap="square" rtlCol="0">
            <a:spAutoFit/>
          </a:bodyPr>
          <a:lstStyle/>
          <a:p>
            <a:r>
              <a:rPr lang="en-US" sz="1800" dirty="0" smtClean="0">
                <a:solidFill>
                  <a:srgbClr val="525A93"/>
                </a:solidFill>
                <a:latin typeface="+mj-lt"/>
              </a:rPr>
              <a:t>Klein &amp; Klein</a:t>
            </a:r>
            <a:r>
              <a:rPr lang="en-US" sz="1800" dirty="0">
                <a:solidFill>
                  <a:srgbClr val="525A93"/>
                </a:solidFill>
                <a:latin typeface="+mj-lt"/>
              </a:rPr>
              <a:t> </a:t>
            </a:r>
            <a:r>
              <a:rPr lang="en-US" sz="1800" dirty="0" smtClean="0">
                <a:solidFill>
                  <a:srgbClr val="525A93"/>
                </a:solidFill>
                <a:latin typeface="+mj-lt"/>
              </a:rPr>
              <a:t>(1981)</a:t>
            </a:r>
            <a:endParaRPr lang="en-US" sz="1800" dirty="0">
              <a:solidFill>
                <a:srgbClr val="525A93"/>
              </a:solidFill>
              <a:latin typeface="+mj-lt"/>
            </a:endParaRPr>
          </a:p>
        </p:txBody>
      </p:sp>
    </p:spTree>
    <p:extLst>
      <p:ext uri="{BB962C8B-B14F-4D97-AF65-F5344CB8AC3E}">
        <p14:creationId xmlns:p14="http://schemas.microsoft.com/office/powerpoint/2010/main" val="9163468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35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354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33540">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3354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833540">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33540">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33540">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33540">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335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3540"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p:txBody>
          <a:bodyPr/>
          <a:lstStyle/>
          <a:p>
            <a:r>
              <a:rPr lang="en-US" smtClean="0"/>
              <a:t>Looking at the wrong knowledge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ABF79A-F4A3-5E49-A6CE-5B8CF779BC37}" type="slidenum">
              <a:rPr lang="en-GB" smtClean="0"/>
              <a:pPr/>
              <a:t>28</a:t>
            </a:fld>
            <a:endParaRPr lang="en-GB" dirty="0"/>
          </a:p>
        </p:txBody>
      </p:sp>
      <p:sp>
        <p:nvSpPr>
          <p:cNvPr id="125954" name="Rectangle 3"/>
          <p:cNvSpPr>
            <a:spLocks noGrp="1" noChangeArrowheads="1"/>
          </p:cNvSpPr>
          <p:nvPr>
            <p:ph sz="quarter" idx="1"/>
          </p:nvPr>
        </p:nvSpPr>
        <p:spPr>
          <a:xfrm>
            <a:off x="595939" y="1449795"/>
            <a:ext cx="8153400" cy="5257800"/>
          </a:xfrm>
        </p:spPr>
        <p:txBody>
          <a:bodyPr>
            <a:normAutofit fontScale="77500" lnSpcReduction="20000"/>
          </a:bodyPr>
          <a:lstStyle/>
          <a:p>
            <a:pPr>
              <a:lnSpc>
                <a:spcPct val="120000"/>
              </a:lnSpc>
            </a:pPr>
            <a:r>
              <a:rPr lang="en-US" dirty="0" smtClean="0"/>
              <a:t>The most powerful teacher knowledge is not explicit:</a:t>
            </a:r>
          </a:p>
          <a:p>
            <a:pPr lvl="1">
              <a:lnSpc>
                <a:spcPct val="120000"/>
              </a:lnSpc>
            </a:pPr>
            <a:r>
              <a:rPr lang="en-US" dirty="0" smtClean="0"/>
              <a:t>That’s why telling teachers what to do doesn’t work</a:t>
            </a:r>
          </a:p>
          <a:p>
            <a:pPr lvl="1">
              <a:lnSpc>
                <a:spcPct val="120000"/>
              </a:lnSpc>
            </a:pPr>
            <a:r>
              <a:rPr lang="en-US" dirty="0" smtClean="0"/>
              <a:t>What we know is more than we can say</a:t>
            </a:r>
          </a:p>
          <a:p>
            <a:pPr lvl="1">
              <a:lnSpc>
                <a:spcPct val="120000"/>
              </a:lnSpc>
            </a:pPr>
            <a:r>
              <a:rPr lang="en-US" dirty="0" smtClean="0"/>
              <a:t>And that is why most professional development has been relatively ineffective</a:t>
            </a:r>
          </a:p>
          <a:p>
            <a:pPr>
              <a:lnSpc>
                <a:spcPct val="120000"/>
              </a:lnSpc>
            </a:pPr>
            <a:r>
              <a:rPr lang="en-US" dirty="0" smtClean="0"/>
              <a:t>Improving practice involves changing habits, not adding knowledge:</a:t>
            </a:r>
          </a:p>
          <a:p>
            <a:pPr lvl="1">
              <a:lnSpc>
                <a:spcPct val="120000"/>
              </a:lnSpc>
            </a:pPr>
            <a:r>
              <a:rPr lang="en-US" dirty="0" smtClean="0"/>
              <a:t>That’s why it’s hard</a:t>
            </a:r>
          </a:p>
          <a:p>
            <a:pPr lvl="2">
              <a:lnSpc>
                <a:spcPct val="120000"/>
              </a:lnSpc>
            </a:pPr>
            <a:r>
              <a:rPr lang="en-US" dirty="0" smtClean="0"/>
              <a:t>And the hardest bit is not getting new ideas into people’s heads</a:t>
            </a:r>
          </a:p>
          <a:p>
            <a:pPr lvl="2">
              <a:lnSpc>
                <a:spcPct val="120000"/>
              </a:lnSpc>
            </a:pPr>
            <a:r>
              <a:rPr lang="en-US" dirty="0" smtClean="0"/>
              <a:t>It’s getting the old ones out</a:t>
            </a:r>
          </a:p>
          <a:p>
            <a:pPr lvl="1">
              <a:lnSpc>
                <a:spcPct val="120000"/>
              </a:lnSpc>
            </a:pPr>
            <a:r>
              <a:rPr lang="en-US" dirty="0" smtClean="0"/>
              <a:t>That’s why it takes time</a:t>
            </a:r>
          </a:p>
          <a:p>
            <a:pPr>
              <a:lnSpc>
                <a:spcPct val="120000"/>
              </a:lnSpc>
            </a:pPr>
            <a:r>
              <a:rPr lang="en-US" dirty="0" smtClean="0"/>
              <a:t>But it doesn’t happen naturally:</a:t>
            </a:r>
          </a:p>
          <a:p>
            <a:pPr lvl="1">
              <a:lnSpc>
                <a:spcPct val="120000"/>
              </a:lnSpc>
            </a:pPr>
            <a:r>
              <a:rPr lang="en-US" dirty="0" smtClean="0"/>
              <a:t>If it did, the most experienced teachers would be the most productive, and that’s not true (</a:t>
            </a:r>
            <a:r>
              <a:rPr lang="en-US" dirty="0" err="1" smtClean="0"/>
              <a:t>Hanushek</a:t>
            </a:r>
            <a:r>
              <a:rPr lang="en-US" dirty="0" smtClean="0"/>
              <a:t> &amp; </a:t>
            </a:r>
            <a:r>
              <a:rPr lang="en-US" dirty="0" err="1" smtClean="0"/>
              <a:t>Rivkin</a:t>
            </a:r>
            <a:r>
              <a:rPr lang="en-US" dirty="0" smtClean="0"/>
              <a:t>, 2006)</a:t>
            </a:r>
          </a:p>
        </p:txBody>
      </p:sp>
    </p:spTree>
    <p:extLst>
      <p:ext uri="{BB962C8B-B14F-4D97-AF65-F5344CB8AC3E}">
        <p14:creationId xmlns:p14="http://schemas.microsoft.com/office/powerpoint/2010/main" val="389984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95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595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595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595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95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595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595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595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595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595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26 Basketball - lift lobby.m4v">
            <a:hlinkClick r:id="" action="ppaction://media"/>
          </p:cNvPr>
          <p:cNvPicPr>
            <a:picLocks noGrp="1" noChangeAspect="1"/>
          </p:cNvPicPr>
          <p:nvPr>
            <p:ph sz="quarter" idx="1"/>
            <a:videoFile r:link="rId2"/>
            <p:extLst>
              <p:ext uri="{DAA4B4D4-6D71-4841-9C94-3DE7FCFB9230}">
                <p14:media xmlns:p14="http://schemas.microsoft.com/office/powerpoint/2010/main" r:link="rId1"/>
              </p:ext>
            </p:extLst>
          </p:nvPr>
        </p:nvPicPr>
        <p:blipFill>
          <a:blip r:embed="rId4"/>
          <a:stretch>
            <a:fillRect/>
          </a:stretch>
        </p:blipFill>
        <p:spPr>
          <a:xfrm>
            <a:off x="1725613" y="1600200"/>
            <a:ext cx="5926137" cy="4495800"/>
          </a:xfrm>
        </p:spPr>
      </p:pic>
    </p:spTree>
    <p:extLst>
      <p:ext uri="{BB962C8B-B14F-4D97-AF65-F5344CB8AC3E}">
        <p14:creationId xmlns:p14="http://schemas.microsoft.com/office/powerpoint/2010/main" val="3240794731"/>
      </p:ext>
    </p:extLst>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remove" display="0">
                  <p:stCondLst>
                    <p:cond delay="indefinite"/>
                  </p:stCondLst>
                </p:cTn>
                <p:tgtEl>
                  <p:spTgt spid="4"/>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what we know about teaching</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a:t>
            </a:fld>
            <a:endParaRPr lang="en-GB" dirty="0"/>
          </a:p>
        </p:txBody>
      </p:sp>
      <p:sp>
        <p:nvSpPr>
          <p:cNvPr id="4" name="Content Placeholder 3"/>
          <p:cNvSpPr>
            <a:spLocks noGrp="1"/>
          </p:cNvSpPr>
          <p:nvPr>
            <p:ph sz="quarter" idx="1"/>
          </p:nvPr>
        </p:nvSpPr>
        <p:spPr/>
        <p:txBody>
          <a:bodyPr/>
          <a:lstStyle/>
          <a:p>
            <a:r>
              <a:rPr lang="en-US" dirty="0" smtClean="0"/>
              <a:t>We don’t know who will be good teachers</a:t>
            </a:r>
          </a:p>
          <a:p>
            <a:r>
              <a:rPr lang="en-US" dirty="0" smtClean="0"/>
              <a:t>We can’t tell good teaching:</a:t>
            </a:r>
          </a:p>
          <a:p>
            <a:pPr lvl="1"/>
            <a:r>
              <a:rPr lang="en-US" dirty="0" smtClean="0"/>
              <a:t>when we see it</a:t>
            </a:r>
          </a:p>
          <a:p>
            <a:pPr lvl="1"/>
            <a:r>
              <a:rPr lang="en-US" dirty="0" smtClean="0"/>
              <a:t>by looking at “value-added” test scores</a:t>
            </a:r>
          </a:p>
        </p:txBody>
      </p:sp>
    </p:spTree>
    <p:extLst>
      <p:ext uri="{BB962C8B-B14F-4D97-AF65-F5344CB8AC3E}">
        <p14:creationId xmlns:p14="http://schemas.microsoft.com/office/powerpoint/2010/main" val="2260649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The Monkey Business Illusion.mp4">
            <a:hlinkClick r:id="" action="ppaction://media"/>
          </p:cNvPr>
          <p:cNvPicPr>
            <a:picLocks noGrp="1" noChangeAspect="1"/>
          </p:cNvPicPr>
          <p:nvPr>
            <p:ph sz="quarter" idx="1"/>
            <a:videoFile r:link="rId2"/>
            <p:extLst>
              <p:ext uri="{DAA4B4D4-6D71-4841-9C94-3DE7FCFB9230}">
                <p14:media xmlns:p14="http://schemas.microsoft.com/office/powerpoint/2010/main" r:link="rId1"/>
              </p:ext>
            </p:extLst>
          </p:nvPr>
        </p:nvPicPr>
        <p:blipFill>
          <a:blip r:embed="rId4"/>
          <a:stretch>
            <a:fillRect/>
          </a:stretch>
        </p:blipFill>
        <p:spPr>
          <a:xfrm>
            <a:off x="693738" y="1600200"/>
            <a:ext cx="7993062" cy="4495800"/>
          </a:xfrm>
        </p:spPr>
      </p:pic>
    </p:spTree>
    <p:extLst>
      <p:ext uri="{BB962C8B-B14F-4D97-AF65-F5344CB8AC3E}">
        <p14:creationId xmlns:p14="http://schemas.microsoft.com/office/powerpoint/2010/main" val="4294788570"/>
      </p:ext>
    </p:extLst>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cTn>
                <p:tgtEl>
                  <p:spTgt spid="4"/>
                </p:tgtEl>
              </p:cMediaNode>
            </p:vide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p:txBody>
          <a:bodyPr>
            <a:noAutofit/>
          </a:bodyPr>
          <a:lstStyle/>
          <a:p>
            <a:r>
              <a:rPr lang="en-US" dirty="0" smtClean="0"/>
              <a:t>Most of what we do is unconscious</a:t>
            </a:r>
            <a:endParaRPr lang="en-US" dirty="0"/>
          </a:p>
        </p:txBody>
      </p:sp>
      <p:sp>
        <p:nvSpPr>
          <p:cNvPr id="123906" name="Rectangle 3"/>
          <p:cNvSpPr>
            <a:spLocks noChangeArrowheads="1"/>
          </p:cNvSpPr>
          <p:nvPr/>
        </p:nvSpPr>
        <p:spPr bwMode="auto">
          <a:xfrm>
            <a:off x="304800" y="1447800"/>
            <a:ext cx="8153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600">
              <a:solidFill>
                <a:srgbClr val="9E2487"/>
              </a:solidFill>
              <a:latin typeface="Arial" charset="0"/>
            </a:endParaRPr>
          </a:p>
        </p:txBody>
      </p:sp>
      <p:sp>
        <p:nvSpPr>
          <p:cNvPr id="5" name="TextBox 4"/>
          <p:cNvSpPr txBox="1"/>
          <p:nvPr/>
        </p:nvSpPr>
        <p:spPr>
          <a:xfrm>
            <a:off x="220220" y="6240703"/>
            <a:ext cx="2403093" cy="369332"/>
          </a:xfrm>
          <a:prstGeom prst="rect">
            <a:avLst/>
          </a:prstGeom>
          <a:noFill/>
        </p:spPr>
        <p:txBody>
          <a:bodyPr wrap="square" rtlCol="0">
            <a:spAutoFit/>
          </a:bodyPr>
          <a:lstStyle/>
          <a:p>
            <a:pPr algn="r"/>
            <a:r>
              <a:rPr lang="en-US" sz="1800" dirty="0" err="1" smtClean="0">
                <a:solidFill>
                  <a:srgbClr val="525A93"/>
                </a:solidFill>
                <a:latin typeface="Calibri"/>
                <a:cs typeface="Calibri"/>
              </a:rPr>
              <a:t>Nørretranders</a:t>
            </a:r>
            <a:r>
              <a:rPr lang="en-US" sz="1800" dirty="0" smtClean="0">
                <a:solidFill>
                  <a:srgbClr val="525A93"/>
                </a:solidFill>
                <a:latin typeface="Calibri"/>
                <a:cs typeface="Calibri"/>
              </a:rPr>
              <a:t>, 1998</a:t>
            </a:r>
            <a:endParaRPr lang="en-US" sz="1800" dirty="0">
              <a:solidFill>
                <a:srgbClr val="525A93"/>
              </a:solidFill>
              <a:latin typeface="Calibri"/>
              <a:cs typeface="Calibri"/>
            </a:endParaRPr>
          </a:p>
        </p:txBody>
      </p:sp>
      <p:graphicFrame>
        <p:nvGraphicFramePr>
          <p:cNvPr id="10" name="Content Placeholder 6"/>
          <p:cNvGraphicFramePr>
            <a:graphicFrameLocks noGrp="1"/>
          </p:cNvGraphicFramePr>
          <p:nvPr>
            <p:ph sz="quarter" idx="1"/>
            <p:extLst>
              <p:ext uri="{D42A27DB-BD31-4B8C-83A1-F6EECF244321}">
                <p14:modId xmlns:p14="http://schemas.microsoft.com/office/powerpoint/2010/main" val="1183625584"/>
              </p:ext>
            </p:extLst>
          </p:nvPr>
        </p:nvGraphicFramePr>
        <p:xfrm>
          <a:off x="612775" y="1854200"/>
          <a:ext cx="8102559" cy="3831910"/>
        </p:xfrm>
        <a:graphic>
          <a:graphicData uri="http://schemas.openxmlformats.org/drawingml/2006/table">
            <a:tbl>
              <a:tblPr firstRow="1" bandRow="1">
                <a:tableStyleId>{5C22544A-7EE6-4342-B048-85BDC9FD1C3A}</a:tableStyleId>
              </a:tblPr>
              <a:tblGrid>
                <a:gridCol w="2700853"/>
                <a:gridCol w="2700853"/>
                <a:gridCol w="2700853"/>
              </a:tblGrid>
              <a:tr h="750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Sensory system</a:t>
                      </a:r>
                      <a:endParaRPr kumimoji="0" lang="en-US" sz="24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Total bandwidth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(in bits/second)</a:t>
                      </a:r>
                      <a:endParaRPr kumimoji="0" lang="en-US" sz="24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smtClean="0">
                          <a:ln>
                            <a:noFill/>
                          </a:ln>
                          <a:effectLst/>
                        </a:rPr>
                        <a:t>Conscious bandwidth</a:t>
                      </a:r>
                      <a:endParaRPr kumimoji="0" lang="en-GB" sz="2400" u="none" strike="noStrike" cap="none" normalizeH="0" baseline="0" dirty="0">
                        <a:ln>
                          <a:noFill/>
                        </a:ln>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(in bits/second)</a:t>
                      </a:r>
                      <a:endParaRPr kumimoji="0" lang="en-US" sz="24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2176"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Eyes</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10,000,000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40</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Ears</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30</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Skin</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5</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Taste</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1</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Smell</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100,000</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1</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bl>
          </a:graphicData>
        </a:graphic>
      </p:graphicFrame>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31</a:t>
            </a:fld>
            <a:endParaRPr lang="en-GB" dirty="0"/>
          </a:p>
        </p:txBody>
      </p:sp>
    </p:spTree>
    <p:extLst>
      <p:ext uri="{BB962C8B-B14F-4D97-AF65-F5344CB8AC3E}">
        <p14:creationId xmlns:p14="http://schemas.microsoft.com/office/powerpoint/2010/main" val="340301469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p:cNvSpPr>
            <a:spLocks noGrp="1"/>
          </p:cNvSpPr>
          <p:nvPr>
            <p:ph type="title"/>
          </p:nvPr>
        </p:nvSpPr>
        <p:spPr>
          <a:xfrm>
            <a:off x="405295" y="121958"/>
            <a:ext cx="8353425" cy="644525"/>
          </a:xfrm>
        </p:spPr>
        <p:txBody>
          <a:bodyPr>
            <a:noAutofit/>
          </a:bodyPr>
          <a:lstStyle/>
          <a:p>
            <a:r>
              <a:rPr lang="en-US" dirty="0" smtClean="0"/>
              <a:t>Hand hygiene in hospitals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10507882"/>
              </p:ext>
            </p:extLst>
          </p:nvPr>
        </p:nvGraphicFramePr>
        <p:xfrm>
          <a:off x="398463" y="825782"/>
          <a:ext cx="8353425" cy="5596890"/>
        </p:xfrm>
        <a:graphic>
          <a:graphicData uri="http://schemas.openxmlformats.org/drawingml/2006/table">
            <a:tbl>
              <a:tblPr firstRow="1" bandRow="1">
                <a:tableStyleId>{5C22544A-7EE6-4342-B048-85BDC9FD1C3A}</a:tableStyleId>
              </a:tblPr>
              <a:tblGrid>
                <a:gridCol w="3919537"/>
                <a:gridCol w="1981200"/>
                <a:gridCol w="2452688"/>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Study</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Focus</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Compliance rate</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Preston, </a:t>
                      </a:r>
                      <a:r>
                        <a:rPr kumimoji="0" lang="en-US" sz="1800" u="none" strike="noStrike" cap="none" normalizeH="0" baseline="0" dirty="0" smtClean="0">
                          <a:ln>
                            <a:noFill/>
                          </a:ln>
                          <a:effectLst/>
                        </a:rPr>
                        <a:t>Larson, </a:t>
                      </a:r>
                      <a:r>
                        <a:rPr kumimoji="0" lang="en-US" sz="1800" u="none" strike="noStrike" cap="none" normalizeH="0" baseline="0" dirty="0">
                          <a:ln>
                            <a:noFill/>
                          </a:ln>
                          <a:effectLst/>
                        </a:rPr>
                        <a:t>&amp; </a:t>
                      </a:r>
                      <a:r>
                        <a:rPr kumimoji="0" lang="en-US" sz="1800" u="none" strike="noStrike" cap="none" normalizeH="0" baseline="0" dirty="0" err="1">
                          <a:ln>
                            <a:noFill/>
                          </a:ln>
                          <a:effectLst/>
                        </a:rPr>
                        <a:t>Stamm</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Open ward</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16%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Albert &amp; </a:t>
                      </a:r>
                      <a:r>
                        <a:rPr kumimoji="0" lang="en-US" sz="1800" u="none" strike="noStrike" cap="none" normalizeH="0" baseline="0" dirty="0" err="1">
                          <a:ln>
                            <a:noFill/>
                          </a:ln>
                          <a:effectLst/>
                        </a:rPr>
                        <a:t>Condie</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28% to 41%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Larson (1983)</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45%</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Donowitz (1987)</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Pediatric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Graham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Dubbert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81%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Pettinger</a:t>
                      </a:r>
                      <a:r>
                        <a:rPr kumimoji="0" lang="en-US" sz="1800" u="none" strike="noStrike" cap="none" normalizeH="0" baseline="0" dirty="0">
                          <a:ln>
                            <a:noFill/>
                          </a:ln>
                          <a:effectLst/>
                        </a:rPr>
                        <a:t> &amp; </a:t>
                      </a:r>
                      <a:r>
                        <a:rPr kumimoji="0" lang="en-US" sz="1800" u="none" strike="noStrike" cap="none" normalizeH="0" baseline="0" dirty="0" err="1">
                          <a:ln>
                            <a:noFill/>
                          </a:ln>
                          <a:effectLst/>
                        </a:rPr>
                        <a:t>Nettleman</a:t>
                      </a:r>
                      <a:r>
                        <a:rPr kumimoji="0" lang="en-US" sz="1800" u="none" strike="noStrike" cap="none" normalizeH="0" baseline="0" dirty="0">
                          <a:ln>
                            <a:noFill/>
                          </a:ln>
                          <a:effectLst/>
                        </a:rPr>
                        <a:t> (1991)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Surgical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51%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Larson, et </a:t>
                      </a:r>
                      <a:r>
                        <a:rPr kumimoji="0" lang="en-US" sz="1800" u="none" strike="noStrike" cap="none" normalizeH="0" baseline="0" dirty="0">
                          <a:ln>
                            <a:noFill/>
                          </a:ln>
                          <a:effectLst/>
                        </a:rPr>
                        <a:t>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Neonatal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Doebbeling</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Zimakoff</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Meengs</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(1994)</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ER (Casualty)</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Pittet</a:t>
                      </a:r>
                      <a:r>
                        <a:rPr kumimoji="0" lang="en-US" sz="1800" u="none" strike="noStrike" cap="none" normalizeH="0" baseline="0" dirty="0">
                          <a:ln>
                            <a:noFill/>
                          </a:ln>
                          <a:effectLst/>
                        </a:rPr>
                        <a:t>, </a:t>
                      </a:r>
                      <a:r>
                        <a:rPr kumimoji="0" lang="en-US" sz="1800" u="none" strike="noStrike" cap="none" normalizeH="0" baseline="0" dirty="0" err="1" smtClean="0">
                          <a:ln>
                            <a:noFill/>
                          </a:ln>
                          <a:effectLst/>
                        </a:rPr>
                        <a:t>Mourouga</a:t>
                      </a:r>
                      <a:r>
                        <a:rPr kumimoji="0" lang="en-US" sz="1800" u="none" strike="noStrike" cap="none" normalizeH="0" baseline="0" dirty="0" smtClean="0">
                          <a:ln>
                            <a:noFill/>
                          </a:ln>
                          <a:effectLst/>
                        </a:rPr>
                        <a:t>, </a:t>
                      </a:r>
                      <a:r>
                        <a:rPr kumimoji="0" lang="en-US" sz="1800" u="none" strike="noStrike" cap="none" normalizeH="0" baseline="0" dirty="0">
                          <a:ln>
                            <a:noFill/>
                          </a:ln>
                          <a:effectLst/>
                        </a:rPr>
                        <a:t>&amp; </a:t>
                      </a:r>
                      <a:r>
                        <a:rPr kumimoji="0" lang="en-US" sz="1800" u="none" strike="noStrike" cap="none" normalizeH="0" baseline="0" dirty="0" err="1">
                          <a:ln>
                            <a:noFill/>
                          </a:ln>
                          <a:effectLst/>
                        </a:rPr>
                        <a:t>Perneger</a:t>
                      </a:r>
                      <a:r>
                        <a:rPr kumimoji="0" lang="en-US" sz="1800" u="none" strike="noStrike" cap="none" normalizeH="0" baseline="0" dirty="0">
                          <a:ln>
                            <a:noFill/>
                          </a:ln>
                          <a:effectLst/>
                        </a:rPr>
                        <a:t>  (1999)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48%</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bl>
          </a:graphicData>
        </a:graphic>
      </p:graphicFrame>
      <p:sp>
        <p:nvSpPr>
          <p:cNvPr id="5" name="TextBox 4"/>
          <p:cNvSpPr txBox="1"/>
          <p:nvPr/>
        </p:nvSpPr>
        <p:spPr>
          <a:xfrm>
            <a:off x="185987" y="6371687"/>
            <a:ext cx="1401368" cy="369332"/>
          </a:xfrm>
          <a:prstGeom prst="rect">
            <a:avLst/>
          </a:prstGeom>
          <a:noFill/>
        </p:spPr>
        <p:txBody>
          <a:bodyPr wrap="square" rtlCol="0">
            <a:spAutoFit/>
          </a:bodyPr>
          <a:lstStyle/>
          <a:p>
            <a:pPr algn="r"/>
            <a:r>
              <a:rPr lang="en-US" sz="1800" dirty="0" err="1" smtClean="0">
                <a:solidFill>
                  <a:schemeClr val="accent1"/>
                </a:solidFill>
                <a:latin typeface="Calibri"/>
                <a:cs typeface="Calibri"/>
              </a:rPr>
              <a:t>Pittet</a:t>
            </a:r>
            <a:r>
              <a:rPr lang="en-US" sz="1800" dirty="0" smtClean="0">
                <a:solidFill>
                  <a:schemeClr val="accent1"/>
                </a:solidFill>
                <a:latin typeface="Calibri"/>
                <a:cs typeface="Calibri"/>
              </a:rPr>
              <a:t>, 2001</a:t>
            </a:r>
            <a:endParaRPr lang="en-US" sz="1800" dirty="0">
              <a:solidFill>
                <a:schemeClr val="accent1"/>
              </a:solidFill>
              <a:latin typeface="Calibri"/>
              <a:cs typeface="Calibri"/>
            </a:endParaRPr>
          </a:p>
        </p:txBody>
      </p:sp>
      <p:sp>
        <p:nvSpPr>
          <p:cNvPr id="2" name="Left Arrow 1"/>
          <p:cNvSpPr/>
          <p:nvPr/>
        </p:nvSpPr>
        <p:spPr>
          <a:xfrm>
            <a:off x="8053738" y="4094328"/>
            <a:ext cx="685069" cy="551481"/>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2962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972" y="1564352"/>
            <a:ext cx="8207188" cy="1828800"/>
          </a:xfrm>
        </p:spPr>
        <p:txBody>
          <a:bodyPr>
            <a:normAutofit/>
          </a:bodyPr>
          <a:lstStyle/>
          <a:p>
            <a:r>
              <a:rPr lang="en-US" sz="5000" cap="none" smtClean="0"/>
              <a:t>Accountability</a:t>
            </a:r>
            <a:endParaRPr lang="en-US" sz="5000" cap="none" dirty="0"/>
          </a:p>
        </p:txBody>
      </p:sp>
    </p:spTree>
    <p:extLst>
      <p:ext uri="{BB962C8B-B14F-4D97-AF65-F5344CB8AC3E}">
        <p14:creationId xmlns:p14="http://schemas.microsoft.com/office/powerpoint/2010/main" val="358336959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p:txBody>
          <a:bodyPr/>
          <a:lstStyle/>
          <a:p>
            <a:r>
              <a:rPr lang="en-US" dirty="0" smtClean="0"/>
              <a:t>Making a commitment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34</a:t>
            </a:fld>
            <a:endParaRPr lang="en-GB" dirty="0"/>
          </a:p>
        </p:txBody>
      </p:sp>
      <p:sp>
        <p:nvSpPr>
          <p:cNvPr id="131074" name="Rectangle 3"/>
          <p:cNvSpPr>
            <a:spLocks noGrp="1" noChangeArrowheads="1"/>
          </p:cNvSpPr>
          <p:nvPr>
            <p:ph sz="quarter" idx="1"/>
          </p:nvPr>
        </p:nvSpPr>
        <p:spPr>
          <a:xfrm>
            <a:off x="612648" y="1600200"/>
            <a:ext cx="8531352" cy="5257800"/>
          </a:xfrm>
        </p:spPr>
        <p:txBody>
          <a:bodyPr>
            <a:normAutofit fontScale="85000" lnSpcReduction="20000"/>
          </a:bodyPr>
          <a:lstStyle/>
          <a:p>
            <a:pPr>
              <a:lnSpc>
                <a:spcPct val="120000"/>
              </a:lnSpc>
            </a:pPr>
            <a:r>
              <a:rPr lang="en-US" dirty="0" smtClean="0"/>
              <a:t>Action planning:</a:t>
            </a:r>
          </a:p>
          <a:p>
            <a:pPr lvl="1">
              <a:lnSpc>
                <a:spcPct val="120000"/>
              </a:lnSpc>
            </a:pPr>
            <a:r>
              <a:rPr lang="en-US" dirty="0" smtClean="0"/>
              <a:t>Forces teachers to make their ideas concrete and creates a record</a:t>
            </a:r>
          </a:p>
          <a:p>
            <a:pPr lvl="1">
              <a:lnSpc>
                <a:spcPct val="120000"/>
              </a:lnSpc>
            </a:pPr>
            <a:r>
              <a:rPr lang="en-US" dirty="0" smtClean="0"/>
              <a:t>Makes the teachers accountable for doing what they promised</a:t>
            </a:r>
          </a:p>
          <a:p>
            <a:pPr lvl="1">
              <a:lnSpc>
                <a:spcPct val="120000"/>
              </a:lnSpc>
            </a:pPr>
            <a:r>
              <a:rPr lang="en-US" dirty="0" smtClean="0"/>
              <a:t>Requires each teacher to focus on a small number of changes</a:t>
            </a:r>
          </a:p>
          <a:p>
            <a:pPr lvl="1">
              <a:lnSpc>
                <a:spcPct val="120000"/>
              </a:lnSpc>
            </a:pPr>
            <a:r>
              <a:rPr lang="en-US" dirty="0" smtClean="0"/>
              <a:t>Requires the teachers to identify what they will give up or reduce</a:t>
            </a:r>
          </a:p>
          <a:p>
            <a:pPr>
              <a:lnSpc>
                <a:spcPct val="120000"/>
              </a:lnSpc>
            </a:pPr>
            <a:r>
              <a:rPr lang="en-US" dirty="0" smtClean="0"/>
              <a:t>A good action plan:</a:t>
            </a:r>
          </a:p>
          <a:p>
            <a:pPr lvl="1">
              <a:lnSpc>
                <a:spcPct val="120000"/>
              </a:lnSpc>
            </a:pPr>
            <a:r>
              <a:rPr lang="en-US" dirty="0" smtClean="0"/>
              <a:t>Does not try to change everything at once</a:t>
            </a:r>
          </a:p>
          <a:p>
            <a:pPr lvl="1">
              <a:lnSpc>
                <a:spcPct val="120000"/>
              </a:lnSpc>
            </a:pPr>
            <a:r>
              <a:rPr lang="en-US" dirty="0" smtClean="0"/>
              <a:t>Spells out specific changes in teaching practice</a:t>
            </a:r>
          </a:p>
          <a:p>
            <a:pPr lvl="1">
              <a:lnSpc>
                <a:spcPct val="120000"/>
              </a:lnSpc>
            </a:pPr>
            <a:r>
              <a:rPr lang="en-US" dirty="0" smtClean="0"/>
              <a:t>Relates to the five “key strategies” of AFL</a:t>
            </a:r>
          </a:p>
          <a:p>
            <a:pPr lvl="1">
              <a:lnSpc>
                <a:spcPct val="120000"/>
              </a:lnSpc>
            </a:pPr>
            <a:r>
              <a:rPr lang="en-US" dirty="0" smtClean="0"/>
              <a:t>Is achievable within a reasonable period of time</a:t>
            </a:r>
          </a:p>
          <a:p>
            <a:pPr lvl="1">
              <a:lnSpc>
                <a:spcPct val="120000"/>
              </a:lnSpc>
            </a:pPr>
            <a:r>
              <a:rPr lang="en-US" dirty="0" smtClean="0"/>
              <a:t>Identifies something that the teacher will no longer do or will do less of</a:t>
            </a:r>
            <a:endParaRPr lang="en-US" dirty="0"/>
          </a:p>
        </p:txBody>
      </p:sp>
    </p:spTree>
    <p:extLst>
      <p:ext uri="{BB962C8B-B14F-4D97-AF65-F5344CB8AC3E}">
        <p14:creationId xmlns:p14="http://schemas.microsoft.com/office/powerpoint/2010/main" val="148996244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sz="quarter" idx="4294967295"/>
          </p:nvPr>
        </p:nvSpPr>
        <p:spPr>
          <a:xfrm>
            <a:off x="795338" y="1600200"/>
            <a:ext cx="8348662" cy="5257800"/>
          </a:xfrm>
        </p:spPr>
        <p:txBody>
          <a:bodyPr>
            <a:normAutofit fontScale="92500" lnSpcReduction="10000"/>
          </a:bodyPr>
          <a:lstStyle/>
          <a:p>
            <a:pPr marL="0" indent="0">
              <a:lnSpc>
                <a:spcPct val="110000"/>
              </a:lnSpc>
              <a:buNone/>
            </a:pPr>
            <a:r>
              <a:rPr lang="en-US" sz="2400" dirty="0" smtClean="0">
                <a:latin typeface="+mj-lt"/>
              </a:rPr>
              <a:t>“I think specifically what was helpful was the ridiculous NCR [No Carbon Required] forms. I thought that was the dumbest thing, but I</a:t>
            </a:r>
            <a:r>
              <a:rPr lang="ja-JP" altLang="en-GB" sz="2400" dirty="0" smtClean="0">
                <a:latin typeface="+mj-lt"/>
              </a:rPr>
              <a:t>’</a:t>
            </a:r>
            <a:r>
              <a:rPr lang="en-GB" altLang="ja-JP" sz="2400" dirty="0" smtClean="0">
                <a:latin typeface="+mj-lt"/>
              </a:rPr>
              <a:t>m </a:t>
            </a:r>
            <a:r>
              <a:rPr lang="en-US" altLang="ja-JP" sz="2400" dirty="0" smtClean="0">
                <a:latin typeface="+mj-lt"/>
              </a:rPr>
              <a:t>sitting with my friends and on the NCR form I write down what I am going to do next month.</a:t>
            </a:r>
            <a:endParaRPr lang="en-US" sz="2400" dirty="0" smtClean="0">
              <a:latin typeface="+mj-lt"/>
            </a:endParaRPr>
          </a:p>
          <a:p>
            <a:pPr marL="0" indent="0">
              <a:lnSpc>
                <a:spcPct val="110000"/>
              </a:lnSpc>
              <a:buNone/>
            </a:pPr>
            <a:r>
              <a:rPr lang="en-US" sz="2400" dirty="0" smtClean="0">
                <a:latin typeface="+mj-lt"/>
              </a:rPr>
              <a:t>“Well, it turns out to be a sort of ‘I’m</a:t>
            </a:r>
            <a:r>
              <a:rPr lang="en-GB" sz="2400" dirty="0" smtClean="0">
                <a:latin typeface="+mj-lt"/>
              </a:rPr>
              <a:t> </a:t>
            </a:r>
            <a:r>
              <a:rPr lang="en-US" sz="2400" dirty="0" smtClean="0">
                <a:latin typeface="+mj-lt"/>
              </a:rPr>
              <a:t>telling my friends I’m</a:t>
            </a:r>
            <a:r>
              <a:rPr lang="en-GB" sz="2400" dirty="0" smtClean="0">
                <a:latin typeface="+mj-lt"/>
              </a:rPr>
              <a:t> </a:t>
            </a:r>
            <a:r>
              <a:rPr lang="en-US" sz="2400" dirty="0" smtClean="0">
                <a:latin typeface="+mj-lt"/>
              </a:rPr>
              <a:t>going to do this’ and I really actually did it and it was because of that. It was because I wrote it down.</a:t>
            </a:r>
          </a:p>
          <a:p>
            <a:pPr marL="0" indent="0">
              <a:lnSpc>
                <a:spcPct val="110000"/>
              </a:lnSpc>
              <a:buNone/>
            </a:pPr>
            <a:r>
              <a:rPr lang="en-US" sz="2400" dirty="0" smtClean="0">
                <a:latin typeface="+mj-lt"/>
              </a:rPr>
              <a:t>“I was surprised at how strong an incentive that was to do actually do something different…that idea of writing down what you are going to do and then because when they come by the next month you better take out that piece of paper and say ‘D</a:t>
            </a:r>
            <a:r>
              <a:rPr lang="en-GB" sz="2400" dirty="0" err="1" smtClean="0">
                <a:latin typeface="+mj-lt"/>
              </a:rPr>
              <a:t>i</a:t>
            </a:r>
            <a:r>
              <a:rPr lang="en-US" sz="2400" dirty="0" smtClean="0">
                <a:latin typeface="+mj-lt"/>
              </a:rPr>
              <a:t>d I do that?’…just the idea of sitting in a group, working out something, and making a commitment…I was impressed about how that actually made me do stuff.” </a:t>
            </a:r>
          </a:p>
          <a:p>
            <a:pPr marL="0" indent="0" algn="r">
              <a:lnSpc>
                <a:spcPct val="110000"/>
              </a:lnSpc>
              <a:buNone/>
            </a:pPr>
            <a:r>
              <a:rPr lang="en-US" sz="1900" dirty="0" smtClean="0">
                <a:solidFill>
                  <a:srgbClr val="525A93"/>
                </a:solidFill>
              </a:rPr>
              <a:t>—Tim, Spruce Central High School</a:t>
            </a:r>
            <a:endParaRPr lang="en-US" sz="1900" dirty="0">
              <a:solidFill>
                <a:srgbClr val="525A93"/>
              </a:solidFill>
            </a:endParaRPr>
          </a:p>
        </p:txBody>
      </p:sp>
      <p:sp>
        <p:nvSpPr>
          <p:cNvPr id="133121" name="Rectangle 2"/>
          <p:cNvSpPr>
            <a:spLocks noGrp="1" noChangeArrowheads="1"/>
          </p:cNvSpPr>
          <p:nvPr>
            <p:ph type="title"/>
          </p:nvPr>
        </p:nvSpPr>
        <p:spPr/>
        <p:txBody>
          <a:bodyPr/>
          <a:lstStyle/>
          <a:p>
            <a:r>
              <a:rPr lang="en-US" dirty="0" smtClean="0"/>
              <a:t>And being held to it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35</a:t>
            </a:fld>
            <a:endParaRPr lang="en-GB" dirty="0"/>
          </a:p>
        </p:txBody>
      </p:sp>
      <p:sp>
        <p:nvSpPr>
          <p:cNvPr id="6" name="Freeform 5"/>
          <p:cNvSpPr/>
          <p:nvPr/>
        </p:nvSpPr>
        <p:spPr>
          <a:xfrm>
            <a:off x="821765" y="5184588"/>
            <a:ext cx="8232588" cy="1045883"/>
          </a:xfrm>
          <a:custGeom>
            <a:avLst/>
            <a:gdLst>
              <a:gd name="connsiteX0" fmla="*/ 5991411 w 8232588"/>
              <a:gd name="connsiteY0" fmla="*/ 14941 h 1045883"/>
              <a:gd name="connsiteX1" fmla="*/ 8232588 w 8232588"/>
              <a:gd name="connsiteY1" fmla="*/ 0 h 1045883"/>
              <a:gd name="connsiteX2" fmla="*/ 8232588 w 8232588"/>
              <a:gd name="connsiteY2" fmla="*/ 1016000 h 1045883"/>
              <a:gd name="connsiteX3" fmla="*/ 0 w 8232588"/>
              <a:gd name="connsiteY3" fmla="*/ 1045883 h 1045883"/>
              <a:gd name="connsiteX4" fmla="*/ 0 w 8232588"/>
              <a:gd name="connsiteY4" fmla="*/ 358588 h 1045883"/>
              <a:gd name="connsiteX5" fmla="*/ 6021294 w 8232588"/>
              <a:gd name="connsiteY5" fmla="*/ 343647 h 1045883"/>
              <a:gd name="connsiteX6" fmla="*/ 5991411 w 8232588"/>
              <a:gd name="connsiteY6" fmla="*/ 14941 h 1045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32588" h="1045883">
                <a:moveTo>
                  <a:pt x="5991411" y="14941"/>
                </a:moveTo>
                <a:lnTo>
                  <a:pt x="8232588" y="0"/>
                </a:lnTo>
                <a:lnTo>
                  <a:pt x="8232588" y="1016000"/>
                </a:lnTo>
                <a:lnTo>
                  <a:pt x="0" y="1045883"/>
                </a:lnTo>
                <a:lnTo>
                  <a:pt x="0" y="358588"/>
                </a:lnTo>
                <a:lnTo>
                  <a:pt x="6021294" y="343647"/>
                </a:lnTo>
                <a:lnTo>
                  <a:pt x="5991411" y="14941"/>
                </a:lnTo>
                <a:close/>
              </a:path>
            </a:pathLst>
          </a:custGeom>
          <a:solidFill>
            <a:srgbClr val="FFFF00">
              <a:alpha val="1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861784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ctrTitle"/>
          </p:nvPr>
        </p:nvSpPr>
        <p:spPr>
          <a:xfrm>
            <a:off x="904570" y="1537458"/>
            <a:ext cx="8180294" cy="1828800"/>
          </a:xfrm>
        </p:spPr>
        <p:txBody>
          <a:bodyPr>
            <a:normAutofit/>
          </a:bodyPr>
          <a:lstStyle/>
          <a:p>
            <a:r>
              <a:rPr lang="en-US" sz="5000" cap="none" smtClean="0"/>
              <a:t>Support</a:t>
            </a:r>
            <a:endParaRPr lang="en-US" sz="5000" cap="none" dirty="0"/>
          </a:p>
        </p:txBody>
      </p:sp>
    </p:spTree>
    <p:extLst>
      <p:ext uri="{BB962C8B-B14F-4D97-AF65-F5344CB8AC3E}">
        <p14:creationId xmlns:p14="http://schemas.microsoft.com/office/powerpoint/2010/main" val="125444020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4"/>
          <p:cNvSpPr>
            <a:spLocks noGrp="1" noChangeArrowheads="1"/>
          </p:cNvSpPr>
          <p:nvPr>
            <p:ph type="title"/>
          </p:nvPr>
        </p:nvSpPr>
        <p:spPr/>
        <p:txBody>
          <a:bodyPr/>
          <a:lstStyle/>
          <a:p>
            <a:r>
              <a:rPr lang="en-US" dirty="0" smtClean="0"/>
              <a:t>Supportive accountability</a:t>
            </a:r>
            <a:endParaRPr lang="en-US" dirty="0"/>
          </a:p>
        </p:txBody>
      </p:sp>
      <p:sp>
        <p:nvSpPr>
          <p:cNvPr id="137218" name="Rectangle 5"/>
          <p:cNvSpPr>
            <a:spLocks noGrp="1" noChangeArrowheads="1"/>
          </p:cNvSpPr>
          <p:nvPr>
            <p:ph sz="quarter" idx="1"/>
          </p:nvPr>
        </p:nvSpPr>
        <p:spPr>
          <a:xfrm>
            <a:off x="612648" y="1600199"/>
            <a:ext cx="8153400" cy="5257801"/>
          </a:xfrm>
        </p:spPr>
        <p:txBody>
          <a:bodyPr>
            <a:normAutofit lnSpcReduction="10000"/>
          </a:bodyPr>
          <a:lstStyle/>
          <a:p>
            <a:r>
              <a:rPr lang="en-US" dirty="0" smtClean="0"/>
              <a:t>What is needed from teachers:</a:t>
            </a:r>
          </a:p>
          <a:p>
            <a:pPr lvl="1"/>
            <a:r>
              <a:rPr lang="en-US" dirty="0" smtClean="0"/>
              <a:t>A commitment to:</a:t>
            </a:r>
          </a:p>
          <a:p>
            <a:pPr lvl="2"/>
            <a:r>
              <a:rPr lang="en-US" dirty="0" smtClean="0"/>
              <a:t>The continual improvement of practice</a:t>
            </a:r>
          </a:p>
          <a:p>
            <a:pPr lvl="2"/>
            <a:r>
              <a:rPr lang="en-US" dirty="0" smtClean="0"/>
              <a:t>Focus on those things that make a difference to students</a:t>
            </a:r>
          </a:p>
          <a:p>
            <a:r>
              <a:rPr lang="en-US" dirty="0" smtClean="0"/>
              <a:t>What is needed from leaders:</a:t>
            </a:r>
          </a:p>
          <a:p>
            <a:pPr lvl="1"/>
            <a:r>
              <a:rPr lang="en-US" dirty="0" smtClean="0"/>
              <a:t>A commitment to engineer effective learning environments for teachers by:</a:t>
            </a:r>
          </a:p>
          <a:p>
            <a:pPr lvl="2"/>
            <a:r>
              <a:rPr lang="en-US" dirty="0" smtClean="0"/>
              <a:t>Creating expectations for continually improving practice</a:t>
            </a:r>
          </a:p>
          <a:p>
            <a:pPr lvl="2"/>
            <a:r>
              <a:rPr lang="en-US" dirty="0" smtClean="0"/>
              <a:t>Keeping the focus on the things that make a difference to students</a:t>
            </a:r>
          </a:p>
          <a:p>
            <a:pPr lvl="2"/>
            <a:r>
              <a:rPr lang="en-US" dirty="0" smtClean="0"/>
              <a:t>Providing the time, space, dispensation, and support for innovation</a:t>
            </a:r>
          </a:p>
          <a:p>
            <a:pPr lvl="2"/>
            <a:r>
              <a:rPr lang="en-US" dirty="0" smtClean="0"/>
              <a:t>Supporting risk-taking</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37</a:t>
            </a:fld>
            <a:endParaRPr lang="en-GB" dirty="0"/>
          </a:p>
        </p:txBody>
      </p:sp>
    </p:spTree>
    <p:extLst>
      <p:ext uri="{BB962C8B-B14F-4D97-AF65-F5344CB8AC3E}">
        <p14:creationId xmlns:p14="http://schemas.microsoft.com/office/powerpoint/2010/main" val="2048275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21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21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72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721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721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721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721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72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 learning communities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338446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sz="quarter" idx="1"/>
          </p:nvPr>
        </p:nvSpPr>
        <p:spPr>
          <a:xfrm>
            <a:off x="484496" y="1592616"/>
            <a:ext cx="8229600" cy="4525963"/>
          </a:xfrm>
        </p:spPr>
        <p:txBody>
          <a:bodyPr>
            <a:normAutofit lnSpcReduction="10000"/>
          </a:bodyPr>
          <a:lstStyle/>
          <a:p>
            <a:pPr>
              <a:spcBef>
                <a:spcPts val="0"/>
              </a:spcBef>
            </a:pPr>
            <a:r>
              <a:rPr lang="en-US" sz="3000" dirty="0" smtClean="0"/>
              <a:t>We need to create time and space for teachers to reflect on their practice in a structured way, and to learn from mistakes.</a:t>
            </a:r>
          </a:p>
          <a:p>
            <a:pPr marL="0" indent="0" algn="r">
              <a:buNone/>
            </a:pPr>
            <a:r>
              <a:rPr lang="en-US" sz="2200" dirty="0" err="1" smtClean="0">
                <a:solidFill>
                  <a:srgbClr val="525A93"/>
                </a:solidFill>
              </a:rPr>
              <a:t>Bransford</a:t>
            </a:r>
            <a:r>
              <a:rPr lang="en-US" sz="2200" dirty="0" smtClean="0">
                <a:solidFill>
                  <a:srgbClr val="525A93"/>
                </a:solidFill>
              </a:rPr>
              <a:t>, Brown &amp; Cocking</a:t>
            </a:r>
            <a:r>
              <a:rPr lang="en-US" sz="2200" dirty="0">
                <a:solidFill>
                  <a:srgbClr val="525A93"/>
                </a:solidFill>
              </a:rPr>
              <a:t> </a:t>
            </a:r>
            <a:r>
              <a:rPr lang="en-US" sz="2200" dirty="0" smtClean="0">
                <a:solidFill>
                  <a:srgbClr val="525A93"/>
                </a:solidFill>
              </a:rPr>
              <a:t>(1999)</a:t>
            </a:r>
          </a:p>
          <a:p>
            <a:pPr marL="0" indent="0" algn="r">
              <a:buNone/>
            </a:pPr>
            <a:endParaRPr lang="en-US" sz="800" dirty="0" smtClean="0">
              <a:solidFill>
                <a:srgbClr val="8C357B"/>
              </a:solidFill>
            </a:endParaRPr>
          </a:p>
          <a:p>
            <a:r>
              <a:rPr lang="en-GB" altLang="ja-JP" sz="3000" dirty="0" smtClean="0">
                <a:ea typeface="ヒラギノ角ゴ ProN W3" charset="0"/>
                <a:cs typeface="ヒラギノ角ゴ ProN W3" charset="0"/>
              </a:rPr>
              <a:t>“Always make new mistakes.</a:t>
            </a:r>
            <a:r>
              <a:rPr lang="ja-JP" altLang="en-GB" sz="3000" dirty="0" smtClean="0">
                <a:ea typeface="ヒラギノ角ゴ ProN W3" charset="0"/>
                <a:cs typeface="ヒラギノ角ゴ ProN W3" charset="0"/>
              </a:rPr>
              <a:t>”</a:t>
            </a:r>
            <a:endParaRPr lang="en-GB" altLang="ja-JP" sz="3000" dirty="0" smtClean="0">
              <a:ea typeface="ヒラギノ角ゴ ProN W3" charset="0"/>
              <a:cs typeface="ヒラギノ角ゴ ProN W3" charset="0"/>
            </a:endParaRPr>
          </a:p>
          <a:p>
            <a:pPr marL="0" indent="0" algn="r">
              <a:buNone/>
            </a:pPr>
            <a:r>
              <a:rPr lang="en-GB" altLang="ja-JP" sz="2200" dirty="0" smtClean="0">
                <a:solidFill>
                  <a:srgbClr val="525A93"/>
                </a:solidFill>
                <a:ea typeface="ヒラギノ角ゴ ProN W3" charset="0"/>
                <a:cs typeface="ヒラギノ角ゴ ProN W3" charset="0"/>
              </a:rPr>
              <a:t>Esther Dyson</a:t>
            </a:r>
          </a:p>
          <a:p>
            <a:pPr marL="0" indent="0" algn="r">
              <a:buNone/>
            </a:pPr>
            <a:endParaRPr lang="en-GB" altLang="ja-JP" sz="800" dirty="0" smtClean="0">
              <a:solidFill>
                <a:srgbClr val="8C357B"/>
              </a:solidFill>
              <a:ea typeface="ヒラギノ角ゴ ProN W3" charset="0"/>
              <a:cs typeface="ヒラギノ角ゴ ProN W3" charset="0"/>
            </a:endParaRPr>
          </a:p>
          <a:p>
            <a:r>
              <a:rPr lang="en-US" sz="3000" dirty="0" smtClean="0"/>
              <a:t>“Ever tried. Ever failed. No matter. Try again. Fail again. Fail better.”</a:t>
            </a:r>
          </a:p>
          <a:p>
            <a:pPr marL="0" indent="0" algn="r">
              <a:buNone/>
            </a:pPr>
            <a:r>
              <a:rPr lang="en-GB" sz="2200" dirty="0" smtClean="0">
                <a:solidFill>
                  <a:srgbClr val="525A93"/>
                </a:solidFill>
                <a:ea typeface="ヒラギノ角ゴ ProN W3" charset="0"/>
                <a:cs typeface="ヒラギノ角ゴ ProN W3" charset="0"/>
              </a:rPr>
              <a:t>Beckett (1984)</a:t>
            </a:r>
            <a:endParaRPr lang="en-US" sz="2200" dirty="0" smtClean="0">
              <a:solidFill>
                <a:srgbClr val="525A93"/>
              </a:solidFill>
              <a:ea typeface="ヒラギノ角ゴ ProN W3" charset="0"/>
              <a:cs typeface="ヒラギノ角ゴ ProN W3" charset="0"/>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39</a:t>
            </a:fld>
            <a:endParaRPr lang="en-GB" dirty="0"/>
          </a:p>
        </p:txBody>
      </p:sp>
    </p:spTree>
    <p:extLst>
      <p:ext uri="{BB962C8B-B14F-4D97-AF65-F5344CB8AC3E}">
        <p14:creationId xmlns:p14="http://schemas.microsoft.com/office/powerpoint/2010/main" val="627154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902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902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902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02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902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534701473"/>
              </p:ext>
            </p:extLst>
          </p:nvPr>
        </p:nvGraphicFramePr>
        <p:xfrm>
          <a:off x="611872" y="1796314"/>
          <a:ext cx="8142834" cy="3942080"/>
        </p:xfrm>
        <a:graphic>
          <a:graphicData uri="http://schemas.openxmlformats.org/drawingml/2006/table">
            <a:tbl>
              <a:tblPr firstRow="1" bandRow="1">
                <a:tableStyleId>{5C22544A-7EE6-4342-B048-85BDC9FD1C3A}</a:tableStyleId>
              </a:tblPr>
              <a:tblGrid>
                <a:gridCol w="2020391"/>
                <a:gridCol w="991262"/>
                <a:gridCol w="1130657"/>
                <a:gridCol w="882843"/>
                <a:gridCol w="1068703"/>
                <a:gridCol w="1084193"/>
                <a:gridCol w="964785"/>
              </a:tblGrid>
              <a:tr h="370840">
                <a:tc>
                  <a:txBody>
                    <a:bodyPr/>
                    <a:lstStyle/>
                    <a:p>
                      <a:endParaRPr lang="en-US" dirty="0"/>
                    </a:p>
                  </a:txBody>
                  <a:tcPr/>
                </a:tc>
                <a:tc gridSpan="3">
                  <a:txBody>
                    <a:bodyPr/>
                    <a:lstStyle/>
                    <a:p>
                      <a:pPr algn="ctr"/>
                      <a:r>
                        <a:rPr lang="en-US" dirty="0" smtClean="0"/>
                        <a:t>Mathematics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Reading</a:t>
                      </a:r>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r>
              <a:tr h="370840">
                <a:tc>
                  <a:txBody>
                    <a:bodyPr/>
                    <a:lstStyle/>
                    <a:p>
                      <a:r>
                        <a:rPr lang="en-US" dirty="0" smtClean="0">
                          <a:solidFill>
                            <a:schemeClr val="tx1"/>
                          </a:solidFill>
                        </a:rPr>
                        <a:t>General</a:t>
                      </a:r>
                      <a:r>
                        <a:rPr lang="en-US" baseline="0" dirty="0" smtClean="0">
                          <a:solidFill>
                            <a:schemeClr val="tx1"/>
                          </a:solidFill>
                        </a:rPr>
                        <a:t> theory of education </a:t>
                      </a:r>
                      <a:r>
                        <a:rPr lang="en-US" dirty="0" smtClean="0">
                          <a:solidFill>
                            <a:schemeClr val="tx1"/>
                          </a:solidFill>
                        </a:rPr>
                        <a:t>courses</a:t>
                      </a:r>
                      <a:endParaRPr lang="en-US" dirty="0">
                        <a:solidFill>
                          <a:schemeClr val="tx1"/>
                        </a:solidFill>
                      </a:endParaRP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b="1" dirty="0">
                        <a:solidFill>
                          <a:srgbClr val="FF0000"/>
                        </a:solidFill>
                      </a:endParaRPr>
                    </a:p>
                  </a:txBody>
                  <a:tcPr anchor="ctr"/>
                </a:tc>
                <a:tc>
                  <a:txBody>
                    <a:bodyPr/>
                    <a:lstStyle/>
                    <a:p>
                      <a:pPr algn="ctr"/>
                      <a:endParaRPr lang="en-US" sz="3600" dirty="0"/>
                    </a:p>
                  </a:txBody>
                  <a:tcPr anchor="ctr"/>
                </a:tc>
              </a:tr>
              <a:tr h="370840">
                <a:tc>
                  <a:txBody>
                    <a:bodyPr/>
                    <a:lstStyle/>
                    <a:p>
                      <a:r>
                        <a:rPr lang="en-US" dirty="0" smtClean="0"/>
                        <a:t>Teaching</a:t>
                      </a:r>
                      <a:r>
                        <a:rPr lang="en-US" baseline="0" dirty="0" smtClean="0"/>
                        <a:t> p</a:t>
                      </a:r>
                      <a:r>
                        <a:rPr lang="en-US" dirty="0" smtClean="0"/>
                        <a:t>ractice courses</a:t>
                      </a:r>
                      <a:endParaRPr lang="en-US" dirty="0"/>
                    </a:p>
                  </a:txBody>
                  <a:tcP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b="1" dirty="0">
                        <a:solidFill>
                          <a:srgbClr val="FF0000"/>
                        </a:solidFill>
                      </a:endParaRPr>
                    </a:p>
                  </a:txBody>
                  <a:tcPr anchor="ctr"/>
                </a:tc>
                <a:tc>
                  <a:txBody>
                    <a:bodyPr/>
                    <a:lstStyle/>
                    <a:p>
                      <a:pPr algn="ctr"/>
                      <a:endParaRPr lang="en-US" sz="3600" b="1" dirty="0">
                        <a:solidFill>
                          <a:srgbClr val="008000"/>
                        </a:solidFill>
                      </a:endParaRPr>
                    </a:p>
                  </a:txBody>
                  <a:tcPr anchor="ctr"/>
                </a:tc>
                <a:tc>
                  <a:txBody>
                    <a:bodyPr/>
                    <a:lstStyle/>
                    <a:p>
                      <a:pPr algn="ctr"/>
                      <a:endParaRPr lang="en-US" sz="3600" dirty="0"/>
                    </a:p>
                  </a:txBody>
                  <a:tcPr anchor="ctr"/>
                </a:tc>
              </a:tr>
              <a:tr h="370840">
                <a:tc>
                  <a:txBody>
                    <a:bodyPr/>
                    <a:lstStyle/>
                    <a:p>
                      <a:r>
                        <a:rPr lang="en-US" dirty="0" smtClean="0"/>
                        <a:t>Pedagogical content courses</a:t>
                      </a:r>
                      <a:endParaRPr lang="en-US" dirty="0"/>
                    </a:p>
                  </a:txBody>
                  <a:tcPr/>
                </a:tc>
                <a:tc>
                  <a:txBody>
                    <a:bodyPr/>
                    <a:lstStyle/>
                    <a:p>
                      <a:pPr algn="ctr"/>
                      <a:endParaRPr lang="en-US" sz="3600" b="1" dirty="0">
                        <a:solidFill>
                          <a:srgbClr val="008000"/>
                        </a:solidFill>
                      </a:endParaRPr>
                    </a:p>
                  </a:txBody>
                  <a:tcPr anchor="ctr"/>
                </a:tc>
                <a:tc>
                  <a:txBody>
                    <a:bodyPr/>
                    <a:lstStyle/>
                    <a:p>
                      <a:pPr algn="ctr"/>
                      <a:endParaRPr lang="en-US" sz="3600" b="1" dirty="0">
                        <a:solidFill>
                          <a:srgbClr val="008000"/>
                        </a:solidFill>
                      </a:endParaRPr>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r>
              <a:tr h="370840">
                <a:tc>
                  <a:txBody>
                    <a:bodyPr/>
                    <a:lstStyle/>
                    <a:p>
                      <a:r>
                        <a:rPr lang="en-US" dirty="0" smtClean="0"/>
                        <a:t>Advanced university courses</a:t>
                      </a:r>
                      <a:endParaRPr lang="en-US" dirty="0"/>
                    </a:p>
                  </a:txBody>
                  <a:tcPr/>
                </a:tc>
                <a:tc>
                  <a:txBody>
                    <a:bodyPr/>
                    <a:lstStyle/>
                    <a:p>
                      <a:pPr algn="ctr"/>
                      <a:endParaRPr lang="en-US" sz="3600"/>
                    </a:p>
                  </a:txBody>
                  <a:tcPr anchor="ctr"/>
                </a:tc>
                <a:tc>
                  <a:txBody>
                    <a:bodyPr/>
                    <a:lstStyle/>
                    <a:p>
                      <a:pPr algn="ctr"/>
                      <a:endParaRPr lang="en-US" sz="3600"/>
                    </a:p>
                  </a:txBody>
                  <a:tcPr anchor="ctr"/>
                </a:tc>
                <a:tc>
                  <a:txBody>
                    <a:bodyPr/>
                    <a:lstStyle/>
                    <a:p>
                      <a:pPr algn="ct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b="1" dirty="0">
                        <a:solidFill>
                          <a:srgbClr val="008000"/>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Aptitude test scores</a:t>
                      </a: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r>
            </a:tbl>
          </a:graphicData>
        </a:graphic>
      </p:graphicFrame>
      <p:sp>
        <p:nvSpPr>
          <p:cNvPr id="6" name="TextBox 5"/>
          <p:cNvSpPr txBox="1"/>
          <p:nvPr/>
        </p:nvSpPr>
        <p:spPr>
          <a:xfrm>
            <a:off x="612648" y="6242290"/>
            <a:ext cx="3445329" cy="369332"/>
          </a:xfrm>
          <a:prstGeom prst="rect">
            <a:avLst/>
          </a:prstGeom>
          <a:noFill/>
        </p:spPr>
        <p:txBody>
          <a:bodyPr wrap="square" rtlCol="0">
            <a:spAutoFit/>
          </a:bodyPr>
          <a:lstStyle/>
          <a:p>
            <a:r>
              <a:rPr lang="en-US" sz="1800" dirty="0" smtClean="0">
                <a:solidFill>
                  <a:schemeClr val="accent1"/>
                </a:solidFill>
                <a:latin typeface="+mj-lt"/>
              </a:rPr>
              <a:t>Harris and Sass (2007)</a:t>
            </a:r>
            <a:endParaRPr lang="en-US" sz="1800" dirty="0">
              <a:solidFill>
                <a:schemeClr val="accent1"/>
              </a:solidFill>
              <a:latin typeface="+mj-lt"/>
            </a:endParaRPr>
          </a:p>
        </p:txBody>
      </p:sp>
      <p:graphicFrame>
        <p:nvGraphicFramePr>
          <p:cNvPr id="7" name="Content Placeholder 4"/>
          <p:cNvGraphicFramePr>
            <a:graphicFrameLocks/>
          </p:cNvGraphicFramePr>
          <p:nvPr>
            <p:extLst>
              <p:ext uri="{D42A27DB-BD31-4B8C-83A1-F6EECF244321}">
                <p14:modId xmlns:p14="http://schemas.microsoft.com/office/powerpoint/2010/main" val="2773018840"/>
              </p:ext>
            </p:extLst>
          </p:nvPr>
        </p:nvGraphicFramePr>
        <p:xfrm>
          <a:off x="611872" y="1796314"/>
          <a:ext cx="8142834" cy="3942080"/>
        </p:xfrm>
        <a:graphic>
          <a:graphicData uri="http://schemas.openxmlformats.org/drawingml/2006/table">
            <a:tbl>
              <a:tblPr firstRow="1" bandRow="1">
                <a:tableStyleId>{5C22544A-7EE6-4342-B048-85BDC9FD1C3A}</a:tableStyleId>
              </a:tblPr>
              <a:tblGrid>
                <a:gridCol w="2020391"/>
                <a:gridCol w="991262"/>
                <a:gridCol w="1130657"/>
                <a:gridCol w="882843"/>
                <a:gridCol w="1068703"/>
                <a:gridCol w="1084193"/>
                <a:gridCol w="964785"/>
              </a:tblGrid>
              <a:tr h="370840">
                <a:tc>
                  <a:txBody>
                    <a:bodyPr/>
                    <a:lstStyle/>
                    <a:p>
                      <a:endParaRPr lang="en-US" dirty="0"/>
                    </a:p>
                  </a:txBody>
                  <a:tcPr/>
                </a:tc>
                <a:tc gridSpan="3">
                  <a:txBody>
                    <a:bodyPr/>
                    <a:lstStyle/>
                    <a:p>
                      <a:pPr algn="ctr"/>
                      <a:r>
                        <a:rPr lang="en-US" dirty="0" smtClean="0"/>
                        <a:t>Mathematics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Reading</a:t>
                      </a:r>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r>
              <a:tr h="370840">
                <a:tc>
                  <a:txBody>
                    <a:bodyPr/>
                    <a:lstStyle/>
                    <a:p>
                      <a:r>
                        <a:rPr lang="en-US" dirty="0" smtClean="0">
                          <a:solidFill>
                            <a:schemeClr val="tx1"/>
                          </a:solidFill>
                        </a:rPr>
                        <a:t>General</a:t>
                      </a:r>
                      <a:r>
                        <a:rPr lang="en-US" baseline="0" dirty="0" smtClean="0">
                          <a:solidFill>
                            <a:schemeClr val="tx1"/>
                          </a:solidFill>
                        </a:rPr>
                        <a:t> theory of education </a:t>
                      </a:r>
                      <a:r>
                        <a:rPr lang="en-US" dirty="0" smtClean="0">
                          <a:solidFill>
                            <a:schemeClr val="tx1"/>
                          </a:solidFill>
                        </a:rPr>
                        <a:t>courses</a:t>
                      </a:r>
                      <a:endParaRPr lang="en-US" dirty="0">
                        <a:solidFill>
                          <a:schemeClr val="tx1"/>
                        </a:solidFill>
                      </a:endParaRP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endParaRPr lang="en-US" sz="3600" dirty="0"/>
                    </a:p>
                  </a:txBody>
                  <a:tcPr anchor="ctr"/>
                </a:tc>
              </a:tr>
              <a:tr h="370840">
                <a:tc>
                  <a:txBody>
                    <a:bodyPr/>
                    <a:lstStyle/>
                    <a:p>
                      <a:r>
                        <a:rPr lang="en-US" dirty="0" smtClean="0"/>
                        <a:t>Teaching</a:t>
                      </a:r>
                      <a:r>
                        <a:rPr lang="en-US" baseline="0" dirty="0" smtClean="0"/>
                        <a:t> p</a:t>
                      </a:r>
                      <a:r>
                        <a:rPr lang="en-US" dirty="0" smtClean="0"/>
                        <a:t>ractice courses</a:t>
                      </a:r>
                      <a:endParaRPr lang="en-US" dirty="0"/>
                    </a:p>
                  </a:txBody>
                  <a:tcP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r>
                        <a:rPr lang="en-US" sz="3600" b="1" dirty="0" smtClean="0">
                          <a:solidFill>
                            <a:srgbClr val="008000"/>
                          </a:solidFill>
                        </a:rPr>
                        <a:t>+</a:t>
                      </a:r>
                      <a:endParaRPr lang="en-US" sz="3600" b="1" dirty="0">
                        <a:solidFill>
                          <a:srgbClr val="008000"/>
                        </a:solidFill>
                      </a:endParaRPr>
                    </a:p>
                  </a:txBody>
                  <a:tcPr anchor="ctr"/>
                </a:tc>
                <a:tc>
                  <a:txBody>
                    <a:bodyPr/>
                    <a:lstStyle/>
                    <a:p>
                      <a:pPr algn="ctr"/>
                      <a:endParaRPr lang="en-US" sz="3600" dirty="0"/>
                    </a:p>
                  </a:txBody>
                  <a:tcPr anchor="ctr"/>
                </a:tc>
              </a:tr>
              <a:tr h="370840">
                <a:tc>
                  <a:txBody>
                    <a:bodyPr/>
                    <a:lstStyle/>
                    <a:p>
                      <a:r>
                        <a:rPr lang="en-US" dirty="0" smtClean="0"/>
                        <a:t>Pedagogical content courses</a:t>
                      </a:r>
                      <a:endParaRPr lang="en-US" dirty="0"/>
                    </a:p>
                  </a:txBody>
                  <a:tcPr/>
                </a:tc>
                <a:tc>
                  <a:txBody>
                    <a:bodyPr/>
                    <a:lstStyle/>
                    <a:p>
                      <a:pPr algn="ctr"/>
                      <a:r>
                        <a:rPr lang="en-US" sz="3600" b="1" dirty="0" smtClean="0">
                          <a:solidFill>
                            <a:srgbClr val="008000"/>
                          </a:solidFill>
                        </a:rPr>
                        <a:t>+</a:t>
                      </a:r>
                      <a:endParaRPr lang="en-US" sz="3600" b="1" dirty="0">
                        <a:solidFill>
                          <a:srgbClr val="008000"/>
                        </a:solidFill>
                      </a:endParaRPr>
                    </a:p>
                  </a:txBody>
                  <a:tcPr anchor="ctr"/>
                </a:tc>
                <a:tc>
                  <a:txBody>
                    <a:bodyPr/>
                    <a:lstStyle/>
                    <a:p>
                      <a:pPr algn="ctr"/>
                      <a:r>
                        <a:rPr lang="en-US" sz="3600" b="1" dirty="0" smtClean="0">
                          <a:solidFill>
                            <a:srgbClr val="008000"/>
                          </a:solidFill>
                        </a:rPr>
                        <a:t>+</a:t>
                      </a:r>
                      <a:endParaRPr lang="en-US" sz="3600" b="1" dirty="0">
                        <a:solidFill>
                          <a:srgbClr val="008000"/>
                        </a:solidFill>
                      </a:endParaRPr>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r>
              <a:tr h="370840">
                <a:tc>
                  <a:txBody>
                    <a:bodyPr/>
                    <a:lstStyle/>
                    <a:p>
                      <a:r>
                        <a:rPr lang="en-US" dirty="0" smtClean="0"/>
                        <a:t>Advanced university courses</a:t>
                      </a:r>
                      <a:endParaRPr lang="en-US" dirty="0"/>
                    </a:p>
                  </a:txBody>
                  <a:tcPr/>
                </a:tc>
                <a:tc>
                  <a:txBody>
                    <a:bodyPr/>
                    <a:lstStyle/>
                    <a:p>
                      <a:pPr algn="ctr"/>
                      <a:endParaRPr lang="en-US" sz="3600"/>
                    </a:p>
                  </a:txBody>
                  <a:tcPr anchor="ctr"/>
                </a:tc>
                <a:tc>
                  <a:txBody>
                    <a:bodyPr/>
                    <a:lstStyle/>
                    <a:p>
                      <a:pPr algn="ctr"/>
                      <a:endParaRPr lang="en-US" sz="360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r>
                        <a:rPr lang="en-US" sz="3600" b="1" dirty="0" smtClean="0">
                          <a:solidFill>
                            <a:srgbClr val="008000"/>
                          </a:solidFill>
                        </a:rPr>
                        <a:t>+</a:t>
                      </a:r>
                      <a:endParaRPr lang="en-US" sz="3600" b="1" dirty="0">
                        <a:solidFill>
                          <a:srgbClr val="008000"/>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Aptitude test scores</a:t>
                      </a: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r>
            </a:tbl>
          </a:graphicData>
        </a:graphic>
      </p:graphicFrame>
    </p:spTree>
    <p:extLst>
      <p:ext uri="{BB962C8B-B14F-4D97-AF65-F5344CB8AC3E}">
        <p14:creationId xmlns:p14="http://schemas.microsoft.com/office/powerpoint/2010/main" val="40272737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p:txBody>
          <a:bodyPr/>
          <a:lstStyle/>
          <a:p>
            <a:r>
              <a:rPr lang="en-US" dirty="0" smtClean="0"/>
              <a:t>Teacher learning communities</a:t>
            </a:r>
            <a:endParaRPr lang="en-US" dirty="0"/>
          </a:p>
        </p:txBody>
      </p:sp>
      <p:sp>
        <p:nvSpPr>
          <p:cNvPr id="147458" name="Rectangle 3"/>
          <p:cNvSpPr>
            <a:spLocks noGrp="1" noChangeArrowheads="1"/>
          </p:cNvSpPr>
          <p:nvPr>
            <p:ph sz="quarter" idx="1"/>
          </p:nvPr>
        </p:nvSpPr>
        <p:spPr>
          <a:xfrm>
            <a:off x="612648" y="1600200"/>
            <a:ext cx="8153400" cy="5257800"/>
          </a:xfrm>
        </p:spPr>
        <p:txBody>
          <a:bodyPr>
            <a:normAutofit fontScale="85000" lnSpcReduction="20000"/>
          </a:bodyPr>
          <a:lstStyle/>
          <a:p>
            <a:pPr>
              <a:lnSpc>
                <a:spcPct val="120000"/>
              </a:lnSpc>
            </a:pPr>
            <a:r>
              <a:rPr lang="en-US" dirty="0" smtClean="0"/>
              <a:t>Plan that the TLC will run for two years</a:t>
            </a:r>
          </a:p>
          <a:p>
            <a:pPr>
              <a:lnSpc>
                <a:spcPct val="120000"/>
              </a:lnSpc>
            </a:pPr>
            <a:r>
              <a:rPr lang="en-US" dirty="0" smtClean="0"/>
              <a:t>Identify 10 to 12 interested colleagues:</a:t>
            </a:r>
          </a:p>
          <a:p>
            <a:pPr lvl="1">
              <a:lnSpc>
                <a:spcPct val="120000"/>
              </a:lnSpc>
            </a:pPr>
            <a:r>
              <a:rPr lang="en-US" dirty="0" smtClean="0"/>
              <a:t>Conscripts vs. volunteers</a:t>
            </a:r>
          </a:p>
          <a:p>
            <a:pPr lvl="1">
              <a:lnSpc>
                <a:spcPct val="120000"/>
              </a:lnSpc>
            </a:pPr>
            <a:r>
              <a:rPr lang="en-US" dirty="0" smtClean="0"/>
              <a:t>Composition:</a:t>
            </a:r>
          </a:p>
          <a:p>
            <a:pPr lvl="2">
              <a:lnSpc>
                <a:spcPct val="120000"/>
              </a:lnSpc>
            </a:pPr>
            <a:r>
              <a:rPr lang="en-US" dirty="0" smtClean="0"/>
              <a:t>Similar assignments (e.g., early years, math/science)</a:t>
            </a:r>
          </a:p>
          <a:p>
            <a:pPr lvl="2">
              <a:lnSpc>
                <a:spcPct val="120000"/>
              </a:lnSpc>
            </a:pPr>
            <a:r>
              <a:rPr lang="en-US" dirty="0" smtClean="0"/>
              <a:t>Mixed subject/mixed phase</a:t>
            </a:r>
          </a:p>
          <a:p>
            <a:pPr lvl="2">
              <a:lnSpc>
                <a:spcPct val="120000"/>
              </a:lnSpc>
            </a:pPr>
            <a:r>
              <a:rPr lang="en-US" dirty="0" smtClean="0"/>
              <a:t>Hybrid</a:t>
            </a:r>
          </a:p>
          <a:p>
            <a:pPr>
              <a:lnSpc>
                <a:spcPct val="120000"/>
              </a:lnSpc>
            </a:pPr>
            <a:r>
              <a:rPr lang="en-US" dirty="0" smtClean="0"/>
              <a:t>Secure institutional support for:</a:t>
            </a:r>
          </a:p>
          <a:p>
            <a:pPr lvl="1">
              <a:lnSpc>
                <a:spcPct val="120000"/>
              </a:lnSpc>
            </a:pPr>
            <a:r>
              <a:rPr lang="en-US" dirty="0" smtClean="0"/>
              <a:t>Monthly workshops (75–120 minutes each, inside or outside school time)</a:t>
            </a:r>
          </a:p>
          <a:p>
            <a:pPr lvl="1">
              <a:lnSpc>
                <a:spcPct val="120000"/>
              </a:lnSpc>
            </a:pPr>
            <a:r>
              <a:rPr lang="en-US" dirty="0" smtClean="0"/>
              <a:t>Time between workshops (two hours per month in school time)</a:t>
            </a:r>
            <a:r>
              <a:rPr lang="en-US" dirty="0"/>
              <a:t> </a:t>
            </a:r>
            <a:r>
              <a:rPr lang="en-US" dirty="0" smtClean="0"/>
              <a:t>for collaborative planning and peer observation</a:t>
            </a:r>
          </a:p>
          <a:p>
            <a:pPr lvl="1">
              <a:lnSpc>
                <a:spcPct val="120000"/>
              </a:lnSpc>
            </a:pPr>
            <a:r>
              <a:rPr lang="en-US" dirty="0" smtClean="0"/>
              <a:t>Any necessary waivers from school policies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40</a:t>
            </a:fld>
            <a:endParaRPr lang="en-GB" dirty="0"/>
          </a:p>
        </p:txBody>
      </p:sp>
    </p:spTree>
    <p:extLst>
      <p:ext uri="{BB962C8B-B14F-4D97-AF65-F5344CB8AC3E}">
        <p14:creationId xmlns:p14="http://schemas.microsoft.com/office/powerpoint/2010/main" val="299277106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p:txBody>
          <a:bodyPr>
            <a:normAutofit fontScale="90000"/>
          </a:bodyPr>
          <a:lstStyle/>
          <a:p>
            <a:r>
              <a:rPr lang="en-US" dirty="0" smtClean="0"/>
              <a:t>A “signature pedagogy” for teacher learning</a:t>
            </a:r>
            <a:endParaRPr lang="en-US" dirty="0"/>
          </a:p>
        </p:txBody>
      </p:sp>
      <p:sp>
        <p:nvSpPr>
          <p:cNvPr id="148482" name="Rectangle 3"/>
          <p:cNvSpPr>
            <a:spLocks noGrp="1" noChangeArrowheads="1"/>
          </p:cNvSpPr>
          <p:nvPr>
            <p:ph sz="quarter" idx="1"/>
          </p:nvPr>
        </p:nvSpPr>
        <p:spPr/>
        <p:txBody>
          <a:bodyPr>
            <a:normAutofit lnSpcReduction="10000"/>
          </a:bodyPr>
          <a:lstStyle/>
          <a:p>
            <a:r>
              <a:rPr lang="en-US" dirty="0" smtClean="0"/>
              <a:t>Every monthly TLC workshop should follow the same structure and sequence of activities:</a:t>
            </a:r>
          </a:p>
          <a:p>
            <a:endParaRPr lang="en-US" dirty="0" smtClean="0"/>
          </a:p>
          <a:p>
            <a:pPr lvl="1"/>
            <a:r>
              <a:rPr lang="en-US" dirty="0" smtClean="0"/>
              <a:t>Activity 1: Introduction (5 minutes)</a:t>
            </a:r>
          </a:p>
          <a:p>
            <a:pPr lvl="1"/>
            <a:r>
              <a:rPr lang="en-US" dirty="0" smtClean="0"/>
              <a:t>Activity 2: Starter activity (5 minutes)</a:t>
            </a:r>
          </a:p>
          <a:p>
            <a:pPr lvl="1"/>
            <a:r>
              <a:rPr lang="en-US" dirty="0" smtClean="0"/>
              <a:t>Activity 3: Feedback (25–50 minutes)</a:t>
            </a:r>
          </a:p>
          <a:p>
            <a:pPr lvl="1"/>
            <a:r>
              <a:rPr lang="en-US" dirty="0" smtClean="0"/>
              <a:t>Activity 4: New learning about formative assessment       (20–40 minutes)</a:t>
            </a:r>
          </a:p>
          <a:p>
            <a:pPr lvl="1"/>
            <a:r>
              <a:rPr lang="en-US" dirty="0" smtClean="0"/>
              <a:t>Activity 5: Personal action planning (15 minutes)</a:t>
            </a:r>
          </a:p>
          <a:p>
            <a:pPr lvl="1"/>
            <a:r>
              <a:rPr lang="en-US" dirty="0" smtClean="0"/>
              <a:t>Activity 6: Review of learning (5 minutes)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41</a:t>
            </a:fld>
            <a:endParaRPr lang="en-GB" dirty="0"/>
          </a:p>
        </p:txBody>
      </p:sp>
    </p:spTree>
    <p:extLst>
      <p:ext uri="{BB962C8B-B14F-4D97-AF65-F5344CB8AC3E}">
        <p14:creationId xmlns:p14="http://schemas.microsoft.com/office/powerpoint/2010/main" val="215361377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atin typeface="Calibri" charset="0"/>
                <a:ea typeface="ＭＳ Ｐゴシック" charset="0"/>
                <a:cs typeface="ＭＳ Ｐゴシック" charset="0"/>
              </a:rPr>
              <a:t>Activities 1, 2, 3, 5, 6: “Bookends”</a:t>
            </a:r>
          </a:p>
        </p:txBody>
      </p:sp>
      <p:sp>
        <p:nvSpPr>
          <p:cNvPr id="34818" name="Content Placeholder 2"/>
          <p:cNvSpPr>
            <a:spLocks noGrp="1"/>
          </p:cNvSpPr>
          <p:nvPr>
            <p:ph idx="1"/>
          </p:nvPr>
        </p:nvSpPr>
        <p:spPr/>
        <p:txBody>
          <a:bodyPr/>
          <a:lstStyle/>
          <a:p>
            <a:pPr>
              <a:spcBef>
                <a:spcPct val="50000"/>
              </a:spcBef>
            </a:pPr>
            <a:r>
              <a:rPr lang="en-US">
                <a:latin typeface="Calibri" charset="0"/>
                <a:ea typeface="ＭＳ Ｐゴシック" charset="0"/>
                <a:cs typeface="ＭＳ Ｐゴシック" charset="0"/>
              </a:rPr>
              <a:t>For each of these five activities, the process</a:t>
            </a:r>
            <a:r>
              <a:rPr lang="en-US">
                <a:solidFill>
                  <a:srgbClr val="176B21"/>
                </a:solidFill>
                <a:latin typeface="Calibri" charset="0"/>
                <a:ea typeface="ＭＳ Ｐゴシック" charset="0"/>
                <a:cs typeface="ＭＳ Ｐゴシック" charset="0"/>
              </a:rPr>
              <a:t> </a:t>
            </a:r>
            <a:r>
              <a:rPr lang="en-US">
                <a:latin typeface="Calibri" charset="0"/>
                <a:ea typeface="ＭＳ Ｐゴシック" charset="0"/>
                <a:cs typeface="ＭＳ Ｐゴシック" charset="0"/>
              </a:rPr>
              <a:t>is exactly the same at each TLC meeting</a:t>
            </a:r>
          </a:p>
          <a:p>
            <a:pPr>
              <a:spcBef>
                <a:spcPct val="50000"/>
              </a:spcBef>
            </a:pPr>
            <a:r>
              <a:rPr lang="en-US">
                <a:latin typeface="Calibri" charset="0"/>
                <a:ea typeface="ＭＳ Ｐゴシック" charset="0"/>
                <a:cs typeface="ＭＳ Ｐゴシック" charset="0"/>
              </a:rPr>
              <a:t>This provides a familiar structure for teachers to get better together</a:t>
            </a:r>
          </a:p>
          <a:p>
            <a:pPr lvl="1">
              <a:spcBef>
                <a:spcPct val="50000"/>
              </a:spcBef>
            </a:pPr>
            <a:r>
              <a:rPr lang="en-US">
                <a:latin typeface="Calibri" charset="0"/>
                <a:ea typeface="ＭＳ Ｐゴシック" charset="0"/>
              </a:rPr>
              <a:t>As the structure fades into the background,</a:t>
            </a:r>
          </a:p>
          <a:p>
            <a:pPr lvl="1">
              <a:spcBef>
                <a:spcPct val="50000"/>
              </a:spcBef>
            </a:pPr>
            <a:r>
              <a:rPr lang="en-US">
                <a:latin typeface="Calibri" charset="0"/>
                <a:ea typeface="ＭＳ Ｐゴシック" charset="0"/>
              </a:rPr>
              <a:t>The learning comes into the foreground</a:t>
            </a:r>
          </a:p>
          <a:p>
            <a:r>
              <a:rPr lang="en-US">
                <a:latin typeface="Calibri" charset="0"/>
                <a:ea typeface="ＭＳ Ｐゴシック" charset="0"/>
                <a:cs typeface="ＭＳ Ｐゴシック" charset="0"/>
              </a:rPr>
              <a:t>Teachers come to the meeting knowing what is expected of them</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42</a:t>
            </a:fld>
            <a:endParaRPr lang="en-GB" dirty="0"/>
          </a:p>
        </p:txBody>
      </p:sp>
    </p:spTree>
    <p:extLst>
      <p:ext uri="{BB962C8B-B14F-4D97-AF65-F5344CB8AC3E}">
        <p14:creationId xmlns:p14="http://schemas.microsoft.com/office/powerpoint/2010/main" val="254884158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atin typeface="Calibri" charset="0"/>
                <a:ea typeface="ＭＳ Ｐゴシック" charset="0"/>
                <a:cs typeface="ＭＳ Ｐゴシック" charset="0"/>
              </a:rPr>
              <a:t>Ground-rules for TLCs</a:t>
            </a:r>
          </a:p>
        </p:txBody>
      </p:sp>
      <p:sp>
        <p:nvSpPr>
          <p:cNvPr id="35842" name="Content Placeholder 2"/>
          <p:cNvSpPr>
            <a:spLocks noGrp="1"/>
          </p:cNvSpPr>
          <p:nvPr>
            <p:ph idx="1"/>
          </p:nvPr>
        </p:nvSpPr>
        <p:spPr/>
        <p:txBody>
          <a:bodyPr>
            <a:normAutofit lnSpcReduction="10000"/>
          </a:bodyPr>
          <a:lstStyle/>
          <a:p>
            <a:r>
              <a:rPr lang="en-US">
                <a:latin typeface="Calibri" charset="0"/>
                <a:ea typeface="ＭＳ Ｐゴシック" charset="0"/>
                <a:cs typeface="ＭＳ Ｐゴシック" charset="0"/>
              </a:rPr>
              <a:t>Norms of collaboration (Garmston &amp; Wellman, 1999)</a:t>
            </a:r>
          </a:p>
          <a:p>
            <a:r>
              <a:rPr lang="en-US">
                <a:latin typeface="Calibri" charset="0"/>
                <a:ea typeface="ＭＳ Ｐゴシック" charset="0"/>
                <a:cs typeface="ＭＳ Ｐゴシック" charset="0"/>
              </a:rPr>
              <a:t>Seven powerful Ps</a:t>
            </a:r>
          </a:p>
          <a:p>
            <a:pPr lvl="1"/>
            <a:r>
              <a:rPr lang="en-US">
                <a:latin typeface="Calibri" charset="0"/>
                <a:ea typeface="ＭＳ Ｐゴシック" charset="0"/>
              </a:rPr>
              <a:t>Pausing</a:t>
            </a:r>
          </a:p>
          <a:p>
            <a:pPr lvl="1"/>
            <a:r>
              <a:rPr lang="en-US">
                <a:latin typeface="Calibri" charset="0"/>
                <a:ea typeface="ＭＳ Ｐゴシック" charset="0"/>
              </a:rPr>
              <a:t>Paraphrasing</a:t>
            </a:r>
          </a:p>
          <a:p>
            <a:pPr lvl="1"/>
            <a:r>
              <a:rPr lang="en-US">
                <a:latin typeface="Calibri" charset="0"/>
                <a:ea typeface="ＭＳ Ｐゴシック" charset="0"/>
              </a:rPr>
              <a:t>Probing</a:t>
            </a:r>
          </a:p>
          <a:p>
            <a:pPr lvl="1"/>
            <a:r>
              <a:rPr lang="en-US">
                <a:latin typeface="Calibri" charset="0"/>
                <a:ea typeface="ＭＳ Ｐゴシック" charset="0"/>
              </a:rPr>
              <a:t>Putting ideas on the table (and pulling them off!)</a:t>
            </a:r>
          </a:p>
          <a:p>
            <a:pPr lvl="1"/>
            <a:r>
              <a:rPr lang="en-US">
                <a:latin typeface="Calibri" charset="0"/>
                <a:ea typeface="ＭＳ Ｐゴシック" charset="0"/>
              </a:rPr>
              <a:t>Paying attention to self and others</a:t>
            </a:r>
          </a:p>
          <a:p>
            <a:pPr lvl="1"/>
            <a:r>
              <a:rPr lang="en-US">
                <a:latin typeface="Calibri" charset="0"/>
                <a:ea typeface="ＭＳ Ｐゴシック" charset="0"/>
              </a:rPr>
              <a:t>Presuming positive intentions</a:t>
            </a:r>
          </a:p>
          <a:p>
            <a:pPr lvl="1"/>
            <a:r>
              <a:rPr lang="en-US">
                <a:latin typeface="Calibri" charset="0"/>
                <a:ea typeface="ＭＳ Ｐゴシック" charset="0"/>
              </a:rPr>
              <a:t>Pursuing a balance between advocacy and inquiry</a:t>
            </a:r>
          </a:p>
          <a:p>
            <a:pPr lvl="1"/>
            <a:endParaRPr lang="en-US">
              <a:latin typeface="Calibri" charset="0"/>
              <a:ea typeface="ＭＳ Ｐゴシック" charset="0"/>
            </a:endParaRPr>
          </a:p>
          <a:p>
            <a:endParaRPr lang="en-US">
              <a:latin typeface="Calibri"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43</a:t>
            </a:fld>
            <a:endParaRPr lang="en-GB" dirty="0"/>
          </a:p>
        </p:txBody>
      </p:sp>
    </p:spTree>
    <p:extLst>
      <p:ext uri="{BB962C8B-B14F-4D97-AF65-F5344CB8AC3E}">
        <p14:creationId xmlns:p14="http://schemas.microsoft.com/office/powerpoint/2010/main" val="117019060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Calibri" charset="0"/>
                <a:ea typeface="ＭＳ Ｐゴシック" charset="0"/>
                <a:cs typeface="ＭＳ Ｐゴシック" charset="0"/>
              </a:rPr>
              <a:t>Activity 1: Introduction</a:t>
            </a:r>
          </a:p>
        </p:txBody>
      </p:sp>
      <p:sp>
        <p:nvSpPr>
          <p:cNvPr id="36866" name="Content Placeholder 2"/>
          <p:cNvSpPr>
            <a:spLocks noGrp="1"/>
          </p:cNvSpPr>
          <p:nvPr>
            <p:ph idx="1"/>
          </p:nvPr>
        </p:nvSpPr>
        <p:spPr/>
        <p:txBody>
          <a:bodyPr/>
          <a:lstStyle/>
          <a:p>
            <a:r>
              <a:rPr lang="en-US">
                <a:latin typeface="Calibri" charset="0"/>
                <a:ea typeface="ＭＳ Ｐゴシック" charset="0"/>
                <a:cs typeface="ＭＳ Ｐゴシック" charset="0"/>
              </a:rPr>
              <a:t>Sharing learning intentions for the meeting</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44</a:t>
            </a:fld>
            <a:endParaRPr lang="en-GB" dirty="0"/>
          </a:p>
        </p:txBody>
      </p:sp>
    </p:spTree>
    <p:extLst>
      <p:ext uri="{BB962C8B-B14F-4D97-AF65-F5344CB8AC3E}">
        <p14:creationId xmlns:p14="http://schemas.microsoft.com/office/powerpoint/2010/main" val="23781652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a:latin typeface="Calibri" charset="0"/>
                <a:ea typeface="ＭＳ Ｐゴシック" charset="0"/>
                <a:cs typeface="ＭＳ Ｐゴシック" charset="0"/>
              </a:rPr>
              <a:t>Activity 2: Starter</a:t>
            </a:r>
          </a:p>
        </p:txBody>
      </p:sp>
      <p:sp>
        <p:nvSpPr>
          <p:cNvPr id="37890" name="Content Placeholder 2"/>
          <p:cNvSpPr>
            <a:spLocks noGrp="1"/>
          </p:cNvSpPr>
          <p:nvPr>
            <p:ph idx="1"/>
          </p:nvPr>
        </p:nvSpPr>
        <p:spPr>
          <a:xfrm>
            <a:off x="457200" y="1600200"/>
            <a:ext cx="8229600" cy="5257800"/>
          </a:xfrm>
        </p:spPr>
        <p:txBody>
          <a:bodyPr>
            <a:normAutofit fontScale="92500"/>
          </a:bodyPr>
          <a:lstStyle/>
          <a:p>
            <a:r>
              <a:rPr lang="en-US">
                <a:latin typeface="Calibri" charset="0"/>
                <a:ea typeface="ＭＳ Ｐゴシック" charset="0"/>
                <a:cs typeface="ＭＳ Ｐゴシック" charset="0"/>
              </a:rPr>
              <a:t>A variety of warm-up activities to get participants’ minds to the meeting:</a:t>
            </a:r>
          </a:p>
          <a:p>
            <a:pPr lvl="1"/>
            <a:r>
              <a:rPr lang="en-US">
                <a:latin typeface="Calibri" charset="0"/>
                <a:ea typeface="ＭＳ Ｐゴシック" charset="0"/>
              </a:rPr>
              <a:t>Think of something you are looking forward to this year</a:t>
            </a:r>
          </a:p>
          <a:p>
            <a:pPr lvl="1"/>
            <a:r>
              <a:rPr lang="en-US">
                <a:latin typeface="Calibri" charset="0"/>
                <a:ea typeface="ＭＳ Ｐゴシック" charset="0"/>
              </a:rPr>
              <a:t>30-seconds to get “things off your chest” about what infuriates you about your job</a:t>
            </a:r>
          </a:p>
          <a:p>
            <a:pPr lvl="1"/>
            <a:r>
              <a:rPr lang="en-US">
                <a:latin typeface="Calibri" charset="0"/>
                <a:ea typeface="ＭＳ Ｐゴシック" charset="0"/>
              </a:rPr>
              <a:t>30 seconds to tell the group about something that happened within the last month and made you feel good </a:t>
            </a:r>
          </a:p>
          <a:p>
            <a:pPr lvl="1"/>
            <a:r>
              <a:rPr lang="en-US">
                <a:latin typeface="Calibri" charset="0"/>
                <a:ea typeface="ＭＳ Ｐゴシック" charset="0"/>
              </a:rPr>
              <a:t>Think of something that happened in a lesson this year that made you smile</a:t>
            </a:r>
          </a:p>
          <a:p>
            <a:pPr lvl="1"/>
            <a:r>
              <a:rPr lang="en-US">
                <a:latin typeface="Calibri" charset="0"/>
                <a:ea typeface="ＭＳ Ｐゴシック" charset="0"/>
              </a:rPr>
              <a:t>Think of something that one of your colleagues did last term that supported you </a:t>
            </a:r>
          </a:p>
          <a:p>
            <a:pPr lvl="1"/>
            <a:r>
              <a:rPr lang="en-US">
                <a:latin typeface="Calibri" charset="0"/>
                <a:ea typeface="ＭＳ Ｐゴシック" charset="0"/>
              </a:rPr>
              <a:t>Go back to the TLC ‘ground rules’</a:t>
            </a:r>
          </a:p>
          <a:p>
            <a:endParaRPr lang="en-US">
              <a:latin typeface="Calibri"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45</a:t>
            </a:fld>
            <a:endParaRPr lang="en-GB" dirty="0"/>
          </a:p>
        </p:txBody>
      </p:sp>
    </p:spTree>
    <p:extLst>
      <p:ext uri="{BB962C8B-B14F-4D97-AF65-F5344CB8AC3E}">
        <p14:creationId xmlns:p14="http://schemas.microsoft.com/office/powerpoint/2010/main" val="38150437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atin typeface="Calibri" charset="0"/>
                <a:ea typeface="ＭＳ Ｐゴシック" charset="0"/>
                <a:cs typeface="ＭＳ Ｐゴシック" charset="0"/>
              </a:rPr>
              <a:t>Activity 3: Feedback</a:t>
            </a:r>
          </a:p>
        </p:txBody>
      </p:sp>
      <p:sp>
        <p:nvSpPr>
          <p:cNvPr id="38914" name="Content Placeholder 2"/>
          <p:cNvSpPr>
            <a:spLocks noGrp="1"/>
          </p:cNvSpPr>
          <p:nvPr>
            <p:ph idx="1"/>
          </p:nvPr>
        </p:nvSpPr>
        <p:spPr/>
        <p:txBody>
          <a:bodyPr>
            <a:normAutofit lnSpcReduction="10000"/>
          </a:bodyPr>
          <a:lstStyle/>
          <a:p>
            <a:r>
              <a:rPr lang="en-US">
                <a:latin typeface="Calibri" charset="0"/>
                <a:ea typeface="ＭＳ Ｐゴシック" charset="0"/>
                <a:cs typeface="ＭＳ Ｐゴシック" charset="0"/>
              </a:rPr>
              <a:t>Routines need to be established, expectations shared, and structure maintained.</a:t>
            </a:r>
          </a:p>
          <a:p>
            <a:r>
              <a:rPr lang="en-US">
                <a:latin typeface="Calibri" charset="0"/>
                <a:ea typeface="ＭＳ Ｐゴシック" charset="0"/>
                <a:cs typeface="ＭＳ Ｐゴシック" charset="0"/>
              </a:rPr>
              <a:t>Similar expectations regarding preparation and engagement.</a:t>
            </a:r>
          </a:p>
          <a:p>
            <a:pPr lvl="1"/>
            <a:r>
              <a:rPr lang="en-US">
                <a:latin typeface="Calibri" charset="0"/>
                <a:ea typeface="ＭＳ Ｐゴシック" charset="0"/>
              </a:rPr>
              <a:t>Come to the meeting knowing you will be sharing your own AfL experiences.</a:t>
            </a:r>
          </a:p>
          <a:p>
            <a:pPr lvl="1"/>
            <a:r>
              <a:rPr lang="en-US">
                <a:latin typeface="Calibri" charset="0"/>
                <a:ea typeface="ＭＳ Ｐゴシック" charset="0"/>
              </a:rPr>
              <a:t>Be prepared to offer constructive, thoughtfully conceived feedback to colleagues.</a:t>
            </a:r>
          </a:p>
          <a:p>
            <a:pPr lvl="1"/>
            <a:r>
              <a:rPr lang="en-US">
                <a:latin typeface="Calibri" charset="0"/>
                <a:ea typeface="ＭＳ Ｐゴシック" charset="0"/>
              </a:rPr>
              <a:t>Be prepared to challenge ideas that may be good classroom practice but are not necessarily tightly related to formative assessment.</a:t>
            </a:r>
          </a:p>
          <a:p>
            <a:endParaRPr lang="en-US">
              <a:latin typeface="Calibri"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46</a:t>
            </a:fld>
            <a:endParaRPr lang="en-GB" dirty="0"/>
          </a:p>
        </p:txBody>
      </p:sp>
    </p:spTree>
    <p:extLst>
      <p:ext uri="{BB962C8B-B14F-4D97-AF65-F5344CB8AC3E}">
        <p14:creationId xmlns:p14="http://schemas.microsoft.com/office/powerpoint/2010/main" val="28402014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atin typeface="Calibri" charset="0"/>
                <a:ea typeface="ＭＳ Ｐゴシック" charset="0"/>
                <a:cs typeface="ＭＳ Ｐゴシック" charset="0"/>
              </a:rPr>
              <a:t>Activity 4: New learning about AfL</a:t>
            </a:r>
          </a:p>
        </p:txBody>
      </p:sp>
      <p:sp>
        <p:nvSpPr>
          <p:cNvPr id="39938" name="Content Placeholder 2"/>
          <p:cNvSpPr>
            <a:spLocks noGrp="1"/>
          </p:cNvSpPr>
          <p:nvPr>
            <p:ph idx="1"/>
          </p:nvPr>
        </p:nvSpPr>
        <p:spPr/>
        <p:txBody>
          <a:bodyPr/>
          <a:lstStyle/>
          <a:p>
            <a:r>
              <a:rPr lang="en-US">
                <a:latin typeface="Calibri" charset="0"/>
                <a:ea typeface="ＭＳ Ｐゴシック" charset="0"/>
                <a:cs typeface="ＭＳ Ｐゴシック" charset="0"/>
              </a:rPr>
              <a:t>Drip-feed’ of new ideas, to increase knowledge, and to produce variety</a:t>
            </a:r>
          </a:p>
          <a:p>
            <a:pPr lvl="1"/>
            <a:r>
              <a:rPr lang="en-US">
                <a:latin typeface="Calibri" charset="0"/>
                <a:ea typeface="ＭＳ Ｐゴシック" charset="0"/>
              </a:rPr>
              <a:t>Watch videos of classroom practice</a:t>
            </a:r>
          </a:p>
          <a:p>
            <a:pPr lvl="1"/>
            <a:r>
              <a:rPr lang="en-US">
                <a:latin typeface="Calibri" charset="0"/>
                <a:ea typeface="ＭＳ Ｐゴシック" charset="0"/>
              </a:rPr>
              <a:t>Book study (one chapter each month)</a:t>
            </a:r>
          </a:p>
          <a:p>
            <a:pPr lvl="1"/>
            <a:r>
              <a:rPr lang="en-US">
                <a:latin typeface="Calibri" charset="0"/>
                <a:ea typeface="ＭＳ Ｐゴシック" charset="0"/>
              </a:rPr>
              <a:t>New AfL techniques</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47</a:t>
            </a:fld>
            <a:endParaRPr lang="en-GB" dirty="0"/>
          </a:p>
        </p:txBody>
      </p:sp>
    </p:spTree>
    <p:extLst>
      <p:ext uri="{BB962C8B-B14F-4D97-AF65-F5344CB8AC3E}">
        <p14:creationId xmlns:p14="http://schemas.microsoft.com/office/powerpoint/2010/main" val="22558440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latin typeface="Calibri" charset="0"/>
                <a:ea typeface="ＭＳ Ｐゴシック" charset="0"/>
                <a:cs typeface="ＭＳ Ｐゴシック" charset="0"/>
              </a:rPr>
              <a:t>Activity 5: Personal action planning</a:t>
            </a:r>
          </a:p>
        </p:txBody>
      </p:sp>
      <p:sp>
        <p:nvSpPr>
          <p:cNvPr id="40962" name="Content Placeholder 2"/>
          <p:cNvSpPr>
            <a:spLocks noGrp="1"/>
          </p:cNvSpPr>
          <p:nvPr>
            <p:ph idx="1"/>
          </p:nvPr>
        </p:nvSpPr>
        <p:spPr/>
        <p:txBody>
          <a:bodyPr/>
          <a:lstStyle/>
          <a:p>
            <a:r>
              <a:rPr lang="en-US">
                <a:latin typeface="Calibri" charset="0"/>
                <a:ea typeface="ＭＳ Ｐゴシック" charset="0"/>
                <a:cs typeface="ＭＳ Ｐゴシック" charset="0"/>
              </a:rPr>
              <a:t>Each teacher updates his or her personal action plan</a:t>
            </a:r>
          </a:p>
          <a:p>
            <a:r>
              <a:rPr lang="en-US">
                <a:latin typeface="Calibri" charset="0"/>
                <a:ea typeface="ＭＳ Ｐゴシック" charset="0"/>
                <a:cs typeface="ＭＳ Ｐゴシック" charset="0"/>
              </a:rPr>
              <a:t>Makes a specific commitment about what they will do over the coming month</a:t>
            </a:r>
          </a:p>
          <a:p>
            <a:r>
              <a:rPr lang="en-US">
                <a:latin typeface="Calibri" charset="0"/>
                <a:ea typeface="ＭＳ Ｐゴシック" charset="0"/>
                <a:cs typeface="ＭＳ Ｐゴシック" charset="0"/>
              </a:rPr>
              <a:t>Arranges any support needed from colleagues</a:t>
            </a:r>
          </a:p>
          <a:p>
            <a:pPr lvl="1"/>
            <a:r>
              <a:rPr lang="en-US">
                <a:latin typeface="Calibri" charset="0"/>
                <a:ea typeface="ＭＳ Ｐゴシック" charset="0"/>
              </a:rPr>
              <a:t>Specific date and time for peer observation</a:t>
            </a:r>
          </a:p>
          <a:p>
            <a:pPr lvl="1"/>
            <a:endParaRPr lang="en-US">
              <a:latin typeface="Calibri" charset="0"/>
              <a:ea typeface="ＭＳ Ｐゴシック" charset="0"/>
            </a:endParaRPr>
          </a:p>
          <a:p>
            <a:endParaRPr lang="en-US">
              <a:latin typeface="Calibri"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48</a:t>
            </a:fld>
            <a:endParaRPr lang="en-GB" dirty="0"/>
          </a:p>
        </p:txBody>
      </p:sp>
    </p:spTree>
    <p:extLst>
      <p:ext uri="{BB962C8B-B14F-4D97-AF65-F5344CB8AC3E}">
        <p14:creationId xmlns:p14="http://schemas.microsoft.com/office/powerpoint/2010/main" val="60106819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atin typeface="Calibri" charset="0"/>
                <a:ea typeface="ＭＳ Ｐゴシック" charset="0"/>
                <a:cs typeface="ＭＳ Ｐゴシック" charset="0"/>
              </a:rPr>
              <a:t>Activity 6: Wrap</a:t>
            </a:r>
          </a:p>
        </p:txBody>
      </p:sp>
      <p:sp>
        <p:nvSpPr>
          <p:cNvPr id="41986" name="Content Placeholder 2"/>
          <p:cNvSpPr>
            <a:spLocks noGrp="1"/>
          </p:cNvSpPr>
          <p:nvPr>
            <p:ph idx="1"/>
          </p:nvPr>
        </p:nvSpPr>
        <p:spPr/>
        <p:txBody>
          <a:bodyPr/>
          <a:lstStyle/>
          <a:p>
            <a:r>
              <a:rPr lang="en-US">
                <a:latin typeface="Calibri" charset="0"/>
                <a:ea typeface="ＭＳ Ｐゴシック" charset="0"/>
                <a:cs typeface="ＭＳ Ｐゴシック" charset="0"/>
              </a:rPr>
              <a:t>Did the meeting meet its intended objectives</a:t>
            </a:r>
          </a:p>
          <a:p>
            <a:pPr lvl="1"/>
            <a:r>
              <a:rPr lang="en-US">
                <a:latin typeface="Calibri" charset="0"/>
                <a:ea typeface="ＭＳ Ｐゴシック" charset="0"/>
              </a:rPr>
              <a:t>If yes, great</a:t>
            </a:r>
          </a:p>
          <a:p>
            <a:pPr lvl="1"/>
            <a:r>
              <a:rPr lang="en-US">
                <a:latin typeface="Calibri" charset="0"/>
                <a:ea typeface="ＭＳ Ｐゴシック" charset="0"/>
              </a:rPr>
              <a:t>If no, time to plan what to do about it</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49</a:t>
            </a:fld>
            <a:endParaRPr lang="en-GB" dirty="0"/>
          </a:p>
        </p:txBody>
      </p:sp>
    </p:spTree>
    <p:extLst>
      <p:ext uri="{BB962C8B-B14F-4D97-AF65-F5344CB8AC3E}">
        <p14:creationId xmlns:p14="http://schemas.microsoft.com/office/powerpoint/2010/main" val="11636274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and teacher 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50642323"/>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20700" y="6327948"/>
            <a:ext cx="7794752" cy="353943"/>
          </a:xfrm>
          <a:prstGeom prst="rect">
            <a:avLst/>
          </a:prstGeom>
          <a:noFill/>
        </p:spPr>
        <p:txBody>
          <a:bodyPr wrap="square" rtlCol="0">
            <a:spAutoFit/>
          </a:bodyPr>
          <a:lstStyle/>
          <a:p>
            <a:r>
              <a:rPr lang="en-US" sz="1700" dirty="0" err="1">
                <a:solidFill>
                  <a:srgbClr val="525A93"/>
                </a:solidFill>
                <a:latin typeface="+mj-lt"/>
              </a:rPr>
              <a:t>Sartain</a:t>
            </a:r>
            <a:r>
              <a:rPr lang="en-US" sz="1700" dirty="0">
                <a:solidFill>
                  <a:srgbClr val="525A93"/>
                </a:solidFill>
                <a:latin typeface="+mj-lt"/>
              </a:rPr>
              <a:t>, </a:t>
            </a:r>
            <a:r>
              <a:rPr lang="en-US" sz="1700" dirty="0" err="1" smtClean="0">
                <a:solidFill>
                  <a:srgbClr val="525A93"/>
                </a:solidFill>
                <a:latin typeface="+mj-lt"/>
              </a:rPr>
              <a:t>Stoelinga</a:t>
            </a:r>
            <a:r>
              <a:rPr lang="en-US" sz="1700" dirty="0">
                <a:solidFill>
                  <a:srgbClr val="525A93"/>
                </a:solidFill>
                <a:latin typeface="+mj-lt"/>
              </a:rPr>
              <a:t>, </a:t>
            </a:r>
            <a:r>
              <a:rPr lang="en-US" sz="1700" dirty="0" smtClean="0">
                <a:solidFill>
                  <a:srgbClr val="525A93"/>
                </a:solidFill>
                <a:latin typeface="+mj-lt"/>
              </a:rPr>
              <a:t>Brown,</a:t>
            </a:r>
            <a:r>
              <a:rPr lang="en-US" sz="1700" dirty="0">
                <a:solidFill>
                  <a:srgbClr val="525A93"/>
                </a:solidFill>
                <a:latin typeface="+mj-lt"/>
              </a:rPr>
              <a:t> </a:t>
            </a:r>
            <a:r>
              <a:rPr lang="en-US" sz="1700" dirty="0" err="1" smtClean="0">
                <a:solidFill>
                  <a:srgbClr val="525A93"/>
                </a:solidFill>
                <a:latin typeface="+mj-lt"/>
              </a:rPr>
              <a:t>Luppescu</a:t>
            </a:r>
            <a:r>
              <a:rPr lang="en-US" sz="1700" dirty="0">
                <a:solidFill>
                  <a:srgbClr val="525A93"/>
                </a:solidFill>
                <a:latin typeface="+mj-lt"/>
              </a:rPr>
              <a:t>, </a:t>
            </a:r>
            <a:r>
              <a:rPr lang="en-US" sz="1700" dirty="0" err="1" smtClean="0">
                <a:solidFill>
                  <a:srgbClr val="525A93"/>
                </a:solidFill>
                <a:latin typeface="+mj-lt"/>
              </a:rPr>
              <a:t>Matsko</a:t>
            </a:r>
            <a:r>
              <a:rPr lang="en-US" sz="1700" dirty="0">
                <a:solidFill>
                  <a:srgbClr val="525A93"/>
                </a:solidFill>
                <a:latin typeface="+mj-lt"/>
              </a:rPr>
              <a:t>, </a:t>
            </a:r>
            <a:r>
              <a:rPr lang="en-US" sz="1700" dirty="0" smtClean="0">
                <a:solidFill>
                  <a:srgbClr val="525A93"/>
                </a:solidFill>
                <a:latin typeface="+mj-lt"/>
              </a:rPr>
              <a:t>Miller</a:t>
            </a:r>
            <a:r>
              <a:rPr lang="en-US" sz="1700" dirty="0">
                <a:solidFill>
                  <a:srgbClr val="525A93"/>
                </a:solidFill>
                <a:latin typeface="+mj-lt"/>
              </a:rPr>
              <a:t>, </a:t>
            </a:r>
            <a:r>
              <a:rPr lang="en-US" sz="1700" dirty="0" err="1" smtClean="0">
                <a:solidFill>
                  <a:srgbClr val="525A93"/>
                </a:solidFill>
                <a:latin typeface="+mj-lt"/>
              </a:rPr>
              <a:t>Durwood</a:t>
            </a:r>
            <a:r>
              <a:rPr lang="en-US" sz="1700" dirty="0">
                <a:solidFill>
                  <a:srgbClr val="525A93"/>
                </a:solidFill>
                <a:latin typeface="+mj-lt"/>
              </a:rPr>
              <a:t>, </a:t>
            </a:r>
            <a:r>
              <a:rPr lang="en-US" sz="1700" dirty="0" smtClean="0">
                <a:solidFill>
                  <a:srgbClr val="525A93"/>
                </a:solidFill>
                <a:latin typeface="+mj-lt"/>
              </a:rPr>
              <a:t>Jiang</a:t>
            </a:r>
            <a:r>
              <a:rPr lang="en-US" sz="1700" dirty="0">
                <a:solidFill>
                  <a:srgbClr val="525A93"/>
                </a:solidFill>
                <a:latin typeface="+mj-lt"/>
              </a:rPr>
              <a:t>, </a:t>
            </a:r>
            <a:r>
              <a:rPr lang="en-US" sz="1700" dirty="0" smtClean="0">
                <a:solidFill>
                  <a:srgbClr val="525A93"/>
                </a:solidFill>
                <a:latin typeface="+mj-lt"/>
              </a:rPr>
              <a:t>and Glazer (2011)</a:t>
            </a:r>
            <a:endParaRPr lang="en-US" sz="1700" dirty="0">
              <a:solidFill>
                <a:srgbClr val="525A93"/>
              </a:solidFill>
              <a:latin typeface="+mj-lt"/>
            </a:endParaRPr>
          </a:p>
        </p:txBody>
      </p:sp>
      <p:sp>
        <p:nvSpPr>
          <p:cNvPr id="7" name="TextBox 6"/>
          <p:cNvSpPr txBox="1"/>
          <p:nvPr/>
        </p:nvSpPr>
        <p:spPr>
          <a:xfrm>
            <a:off x="1828800" y="2108200"/>
            <a:ext cx="5067300" cy="830997"/>
          </a:xfrm>
          <a:prstGeom prst="rect">
            <a:avLst/>
          </a:prstGeom>
          <a:solidFill>
            <a:srgbClr val="525A93"/>
          </a:solidFill>
        </p:spPr>
        <p:txBody>
          <a:bodyPr wrap="square" rtlCol="0">
            <a:spAutoFit/>
          </a:bodyPr>
          <a:lstStyle/>
          <a:p>
            <a:r>
              <a:rPr lang="en-US" dirty="0" smtClean="0">
                <a:solidFill>
                  <a:schemeClr val="bg1"/>
                </a:solidFill>
                <a:latin typeface="+mj-lt"/>
              </a:rPr>
              <a:t>So, the highest rated teachers are 30% more productive than the lowest rated</a:t>
            </a:r>
            <a:endParaRPr lang="en-US" dirty="0">
              <a:solidFill>
                <a:schemeClr val="bg1"/>
              </a:solidFill>
              <a:latin typeface="+mj-lt"/>
            </a:endParaRPr>
          </a:p>
        </p:txBody>
      </p:sp>
      <p:sp>
        <p:nvSpPr>
          <p:cNvPr id="8" name="TextBox 7"/>
          <p:cNvSpPr txBox="1"/>
          <p:nvPr/>
        </p:nvSpPr>
        <p:spPr>
          <a:xfrm>
            <a:off x="3975100" y="4622800"/>
            <a:ext cx="5067300" cy="830997"/>
          </a:xfrm>
          <a:prstGeom prst="rect">
            <a:avLst/>
          </a:prstGeom>
          <a:solidFill>
            <a:srgbClr val="525A93"/>
          </a:solidFill>
        </p:spPr>
        <p:txBody>
          <a:bodyPr wrap="square" rtlCol="0">
            <a:spAutoFit/>
          </a:bodyPr>
          <a:lstStyle/>
          <a:p>
            <a:r>
              <a:rPr lang="en-US" dirty="0" smtClean="0">
                <a:solidFill>
                  <a:schemeClr val="bg1"/>
                </a:solidFill>
                <a:latin typeface="+mj-lt"/>
              </a:rPr>
              <a:t>But the best teachers are 400% more productive than the least effective</a:t>
            </a:r>
            <a:endParaRPr lang="en-US" dirty="0">
              <a:solidFill>
                <a:schemeClr val="bg1"/>
              </a:solidFill>
              <a:latin typeface="+mj-lt"/>
            </a:endParaRPr>
          </a:p>
        </p:txBody>
      </p:sp>
    </p:spTree>
    <p:extLst>
      <p:ext uri="{BB962C8B-B14F-4D97-AF65-F5344CB8AC3E}">
        <p14:creationId xmlns:p14="http://schemas.microsoft.com/office/powerpoint/2010/main" val="16768262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7" dur="5000"/>
                                        <p:tgtEl>
                                          <p:spTgt spid="5">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left)">
                                      <p:cBhvr>
                                        <p:cTn id="12" dur="2000"/>
                                        <p:tgtEl>
                                          <p:spTgt spid="5">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P spid="7" grpId="0" animBg="1"/>
      <p:bldP spid="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title"/>
          </p:nvPr>
        </p:nvSpPr>
        <p:spPr/>
        <p:txBody>
          <a:bodyPr/>
          <a:lstStyle/>
          <a:p>
            <a:r>
              <a:rPr lang="en-US" dirty="0" smtClean="0"/>
              <a:t>Every TLC needs a leader</a:t>
            </a:r>
            <a:endParaRPr lang="en-US" dirty="0"/>
          </a:p>
        </p:txBody>
      </p:sp>
      <p:sp>
        <p:nvSpPr>
          <p:cNvPr id="150530" name="Rectangle 3"/>
          <p:cNvSpPr>
            <a:spLocks noGrp="1" noChangeArrowheads="1"/>
          </p:cNvSpPr>
          <p:nvPr>
            <p:ph sz="quarter" idx="1"/>
          </p:nvPr>
        </p:nvSpPr>
        <p:spPr>
          <a:xfrm>
            <a:off x="612648" y="1600200"/>
            <a:ext cx="8153400" cy="5257800"/>
          </a:xfrm>
        </p:spPr>
        <p:txBody>
          <a:bodyPr/>
          <a:lstStyle/>
          <a:p>
            <a:r>
              <a:rPr lang="en-US" dirty="0" smtClean="0"/>
              <a:t>The job of the TLC leader(s):</a:t>
            </a:r>
          </a:p>
          <a:p>
            <a:pPr lvl="1"/>
            <a:r>
              <a:rPr lang="en-US" dirty="0" smtClean="0"/>
              <a:t>To ensure that all necessary resources (including refreshments!) are available at workshops</a:t>
            </a:r>
          </a:p>
          <a:p>
            <a:pPr lvl="1"/>
            <a:r>
              <a:rPr lang="en-US" dirty="0" smtClean="0"/>
              <a:t>To ensure that the agenda is followed</a:t>
            </a:r>
          </a:p>
          <a:p>
            <a:pPr lvl="1"/>
            <a:r>
              <a:rPr lang="en-US" dirty="0" smtClean="0"/>
              <a:t>To maintain a collegial and supportive environment</a:t>
            </a:r>
          </a:p>
          <a:p>
            <a:r>
              <a:rPr lang="en-US" dirty="0" smtClean="0"/>
              <a:t>But most important of all:</a:t>
            </a:r>
          </a:p>
          <a:p>
            <a:pPr lvl="1"/>
            <a:r>
              <a:rPr lang="en-US" dirty="0" smtClean="0"/>
              <a:t>It is not to be the formative assessment “expert”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50</a:t>
            </a:fld>
            <a:endParaRPr lang="en-GB" dirty="0"/>
          </a:p>
        </p:txBody>
      </p:sp>
    </p:spTree>
    <p:extLst>
      <p:ext uri="{BB962C8B-B14F-4D97-AF65-F5344CB8AC3E}">
        <p14:creationId xmlns:p14="http://schemas.microsoft.com/office/powerpoint/2010/main" val="20513451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ChangeArrowheads="1"/>
          </p:cNvSpPr>
          <p:nvPr>
            <p:ph type="title"/>
          </p:nvPr>
        </p:nvSpPr>
        <p:spPr/>
        <p:txBody>
          <a:bodyPr/>
          <a:lstStyle/>
          <a:p>
            <a:r>
              <a:rPr lang="en-US" dirty="0" smtClean="0"/>
              <a:t>Peer observation</a:t>
            </a:r>
            <a:endParaRPr lang="en-US" dirty="0"/>
          </a:p>
        </p:txBody>
      </p:sp>
      <p:sp>
        <p:nvSpPr>
          <p:cNvPr id="152578" name="Rectangle 3"/>
          <p:cNvSpPr>
            <a:spLocks noGrp="1" noChangeArrowheads="1"/>
          </p:cNvSpPr>
          <p:nvPr>
            <p:ph sz="quarter" idx="1"/>
          </p:nvPr>
        </p:nvSpPr>
        <p:spPr>
          <a:xfrm>
            <a:off x="612648" y="1600200"/>
            <a:ext cx="8153400" cy="5257800"/>
          </a:xfrm>
        </p:spPr>
        <p:txBody>
          <a:bodyPr/>
          <a:lstStyle/>
          <a:p>
            <a:r>
              <a:rPr lang="en-US" dirty="0" smtClean="0"/>
              <a:t>Run to the agenda of the observed, not the observer:</a:t>
            </a:r>
          </a:p>
          <a:p>
            <a:pPr lvl="1"/>
            <a:r>
              <a:rPr lang="en-US" dirty="0" smtClean="0"/>
              <a:t>Observed teacher specifies focus of observation:</a:t>
            </a:r>
          </a:p>
          <a:p>
            <a:pPr lvl="2"/>
            <a:r>
              <a:rPr lang="en-US" dirty="0"/>
              <a:t>e</a:t>
            </a:r>
            <a:r>
              <a:rPr lang="en-US" dirty="0" smtClean="0"/>
              <a:t>.g., teacher wants to increase wait time</a:t>
            </a:r>
          </a:p>
          <a:p>
            <a:pPr lvl="1"/>
            <a:r>
              <a:rPr lang="en-US" dirty="0" smtClean="0"/>
              <a:t>Observed teacher specifies what counts as evidence:</a:t>
            </a:r>
          </a:p>
          <a:p>
            <a:pPr lvl="2"/>
            <a:r>
              <a:rPr lang="en-US" dirty="0" smtClean="0"/>
              <a:t>Provides observer with a stopwatch to log wait times</a:t>
            </a:r>
          </a:p>
          <a:p>
            <a:pPr lvl="1"/>
            <a:r>
              <a:rPr lang="en-US" dirty="0" smtClean="0"/>
              <a:t>Observed teacher owns any notes made during the observation</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51</a:t>
            </a:fld>
            <a:endParaRPr lang="en-GB" dirty="0"/>
          </a:p>
        </p:txBody>
      </p:sp>
    </p:spTree>
    <p:extLst>
      <p:ext uri="{BB962C8B-B14F-4D97-AF65-F5344CB8AC3E}">
        <p14:creationId xmlns:p14="http://schemas.microsoft.com/office/powerpoint/2010/main" val="891304864"/>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p:txBody>
          <a:bodyPr/>
          <a:lstStyle/>
          <a:p>
            <a:r>
              <a:rPr lang="en-US" smtClean="0"/>
              <a:t>Summary</a:t>
            </a:r>
            <a:endParaRPr lang="en-US" dirty="0"/>
          </a:p>
        </p:txBody>
      </p:sp>
      <p:sp>
        <p:nvSpPr>
          <p:cNvPr id="156674" name="Rectangle 3"/>
          <p:cNvSpPr>
            <a:spLocks noGrp="1" noChangeArrowheads="1"/>
          </p:cNvSpPr>
          <p:nvPr>
            <p:ph sz="quarter" idx="1"/>
          </p:nvPr>
        </p:nvSpPr>
        <p:spPr>
          <a:xfrm>
            <a:off x="612648" y="1478610"/>
            <a:ext cx="8153400" cy="5100858"/>
          </a:xfrm>
        </p:spPr>
        <p:txBody>
          <a:bodyPr>
            <a:normAutofit fontScale="92500" lnSpcReduction="10000"/>
          </a:bodyPr>
          <a:lstStyle/>
          <a:p>
            <a:r>
              <a:rPr lang="en-US" dirty="0" smtClean="0"/>
              <a:t>Raising achievement is important</a:t>
            </a:r>
          </a:p>
          <a:p>
            <a:r>
              <a:rPr lang="en-US" dirty="0" smtClean="0"/>
              <a:t>Raising achievement requires improving teacher quality</a:t>
            </a:r>
          </a:p>
          <a:p>
            <a:r>
              <a:rPr lang="en-US" dirty="0" smtClean="0"/>
              <a:t>Improving teacher quality requires teacher professional development</a:t>
            </a:r>
          </a:p>
          <a:p>
            <a:r>
              <a:rPr lang="en-US" dirty="0" smtClean="0"/>
              <a:t>To be effective, teacher professional development must address:</a:t>
            </a:r>
          </a:p>
          <a:p>
            <a:pPr lvl="1"/>
            <a:r>
              <a:rPr lang="en-US" dirty="0" smtClean="0"/>
              <a:t>What teachers do in the classroom</a:t>
            </a:r>
          </a:p>
          <a:p>
            <a:pPr lvl="1"/>
            <a:r>
              <a:rPr lang="en-US" dirty="0" smtClean="0"/>
              <a:t>How teachers change what they do in the classroom</a:t>
            </a:r>
          </a:p>
          <a:p>
            <a:r>
              <a:rPr lang="en-US" dirty="0" smtClean="0"/>
              <a:t>Classroom formative assessment + teacher learning communities:</a:t>
            </a:r>
          </a:p>
          <a:p>
            <a:pPr lvl="1"/>
            <a:r>
              <a:rPr lang="en-US" dirty="0" smtClean="0"/>
              <a:t>A point of (uniquely?) high leverage</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52</a:t>
            </a:fld>
            <a:endParaRPr lang="en-GB" dirty="0"/>
          </a:p>
        </p:txBody>
      </p:sp>
    </p:spTree>
    <p:extLst>
      <p:ext uri="{BB962C8B-B14F-4D97-AF65-F5344CB8AC3E}">
        <p14:creationId xmlns:p14="http://schemas.microsoft.com/office/powerpoint/2010/main" val="1772437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6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66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66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667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667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667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667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66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find out more…</a:t>
            </a:r>
            <a:endParaRPr lang="en-US" dirty="0"/>
          </a:p>
        </p:txBody>
      </p:sp>
      <p:pic>
        <p:nvPicPr>
          <p:cNvPr id="3" name="Picture 2"/>
          <p:cNvPicPr>
            <a:picLocks noChangeAspect="1"/>
          </p:cNvPicPr>
          <p:nvPr/>
        </p:nvPicPr>
        <p:blipFill>
          <a:blip r:embed="rId2"/>
          <a:stretch>
            <a:fillRect/>
          </a:stretch>
        </p:blipFill>
        <p:spPr>
          <a:xfrm>
            <a:off x="3471334" y="1981201"/>
            <a:ext cx="2663176" cy="2997201"/>
          </a:xfrm>
          <a:prstGeom prst="rect">
            <a:avLst/>
          </a:prstGeom>
        </p:spPr>
      </p:pic>
      <p:pic>
        <p:nvPicPr>
          <p:cNvPr id="4" name="Picture 3"/>
          <p:cNvPicPr>
            <a:picLocks noChangeAspect="1"/>
          </p:cNvPicPr>
          <p:nvPr/>
        </p:nvPicPr>
        <p:blipFill>
          <a:blip r:embed="rId3"/>
          <a:stretch>
            <a:fillRect/>
          </a:stretch>
        </p:blipFill>
        <p:spPr>
          <a:xfrm>
            <a:off x="605366" y="1972734"/>
            <a:ext cx="2694104" cy="3005666"/>
          </a:xfrm>
          <a:prstGeom prst="rect">
            <a:avLst/>
          </a:prstGeom>
        </p:spPr>
      </p:pic>
      <p:sp>
        <p:nvSpPr>
          <p:cNvPr id="6" name="TextBox 5"/>
          <p:cNvSpPr txBox="1"/>
          <p:nvPr/>
        </p:nvSpPr>
        <p:spPr>
          <a:xfrm>
            <a:off x="745067" y="5621868"/>
            <a:ext cx="7653866" cy="461665"/>
          </a:xfrm>
          <a:prstGeom prst="rect">
            <a:avLst/>
          </a:prstGeom>
          <a:noFill/>
        </p:spPr>
        <p:txBody>
          <a:bodyPr wrap="square" rtlCol="0">
            <a:spAutoFit/>
          </a:bodyPr>
          <a:lstStyle/>
          <a:p>
            <a:pPr algn="ctr"/>
            <a:r>
              <a:rPr lang="en-US" dirty="0" smtClean="0">
                <a:solidFill>
                  <a:schemeClr val="accent1"/>
                </a:solidFill>
              </a:rPr>
              <a:t>www.dylanwiliam.net</a:t>
            </a:r>
            <a:endParaRPr lang="en-US" dirty="0">
              <a:solidFill>
                <a:schemeClr val="accent1"/>
              </a:solidFill>
            </a:endParaRPr>
          </a:p>
        </p:txBody>
      </p:sp>
      <p:pic>
        <p:nvPicPr>
          <p:cNvPr id="8" name="Picture 7" descr="EmbeddedFormativeAssessment.jpg"/>
          <p:cNvPicPr>
            <a:picLocks noChangeAspect="1"/>
          </p:cNvPicPr>
          <p:nvPr/>
        </p:nvPicPr>
        <p:blipFill>
          <a:blip r:embed="rId4">
            <a:alphaModFix/>
          </a:blip>
          <a:stretch>
            <a:fillRect/>
          </a:stretch>
        </p:blipFill>
        <p:spPr>
          <a:xfrm>
            <a:off x="6336958" y="1999477"/>
            <a:ext cx="2080793" cy="2972562"/>
          </a:xfrm>
          <a:prstGeom prst="rect">
            <a:avLst/>
          </a:prstGeom>
        </p:spPr>
      </p:pic>
    </p:spTree>
    <p:extLst>
      <p:ext uri="{BB962C8B-B14F-4D97-AF65-F5344CB8AC3E}">
        <p14:creationId xmlns:p14="http://schemas.microsoft.com/office/powerpoint/2010/main" val="335044208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55841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 what’s to be done?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75075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Expertise</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5C50C641-66DE-184E-B016-D253D8CA36FC}" type="slidenum">
              <a:rPr lang="en-GB" smtClean="0"/>
              <a:pPr>
                <a:defRPr/>
              </a:pPr>
              <a:t>7</a:t>
            </a:fld>
            <a:endParaRPr lang="en-GB"/>
          </a:p>
        </p:txBody>
      </p:sp>
      <p:sp>
        <p:nvSpPr>
          <p:cNvPr id="7" name="Content Placeholder 6"/>
          <p:cNvSpPr>
            <a:spLocks noGrp="1"/>
          </p:cNvSpPr>
          <p:nvPr>
            <p:ph sz="quarter" idx="1"/>
          </p:nvPr>
        </p:nvSpPr>
        <p:spPr/>
        <p:txBody>
          <a:bodyPr/>
          <a:lstStyle/>
          <a:p>
            <a:r>
              <a:rPr lang="en-US" dirty="0" smtClean="0"/>
              <a:t>Grandmaster chess players don’t have higher IQs than average chess players</a:t>
            </a:r>
          </a:p>
          <a:p>
            <a:r>
              <a:rPr lang="en-US" dirty="0" smtClean="0"/>
              <a:t>Top surgeons don’t have higher IQs, medical school grades, or higher manual dexterity than average surgeons</a:t>
            </a:r>
          </a:p>
          <a:p>
            <a:r>
              <a:rPr lang="en-US" dirty="0" smtClean="0"/>
              <a:t>In general, measures of general ability account for 4% of the variability in performance</a:t>
            </a:r>
          </a:p>
          <a:p>
            <a:endParaRPr lang="en-US" dirty="0"/>
          </a:p>
        </p:txBody>
      </p:sp>
    </p:spTree>
    <p:extLst>
      <p:ext uri="{BB962C8B-B14F-4D97-AF65-F5344CB8AC3E}">
        <p14:creationId xmlns:p14="http://schemas.microsoft.com/office/powerpoint/2010/main" val="3057201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deliberate practice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8</a:t>
            </a:fld>
            <a:endParaRPr lang="en-GB" dirty="0"/>
          </a:p>
        </p:txBody>
      </p:sp>
      <p:sp>
        <p:nvSpPr>
          <p:cNvPr id="4" name="Content Placeholder 3"/>
          <p:cNvSpPr>
            <a:spLocks noGrp="1"/>
          </p:cNvSpPr>
          <p:nvPr>
            <p:ph sz="quarter" idx="1"/>
          </p:nvPr>
        </p:nvSpPr>
        <p:spPr>
          <a:xfrm>
            <a:off x="612648" y="1600202"/>
            <a:ext cx="8531352" cy="4948553"/>
          </a:xfrm>
        </p:spPr>
        <p:txBody>
          <a:bodyPr>
            <a:normAutofit fontScale="92500"/>
          </a:bodyPr>
          <a:lstStyle/>
          <a:p>
            <a:r>
              <a:rPr lang="en-US" sz="2600" dirty="0" smtClean="0"/>
              <a:t>Music professors at the </a:t>
            </a:r>
            <a:r>
              <a:rPr lang="en-US" sz="2600" dirty="0" err="1" smtClean="0"/>
              <a:t>Hochschule</a:t>
            </a:r>
            <a:r>
              <a:rPr lang="en-US" sz="2600" dirty="0" smtClean="0"/>
              <a:t> der </a:t>
            </a:r>
            <a:r>
              <a:rPr lang="en-US" sz="2600" dirty="0" err="1" smtClean="0"/>
              <a:t>Kuenst</a:t>
            </a:r>
            <a:r>
              <a:rPr lang="en-US" sz="2600" dirty="0" smtClean="0"/>
              <a:t> (Academy of Music) Berlin identified 10 violin students who had the potential for careers as international soloists (“best” students)</a:t>
            </a:r>
          </a:p>
          <a:p>
            <a:r>
              <a:rPr lang="en-US" sz="2600" dirty="0" smtClean="0"/>
              <a:t>The professors also identified a sample of 10 good, but not outstanding students (“good” students)</a:t>
            </a:r>
          </a:p>
          <a:p>
            <a:r>
              <a:rPr lang="en-US" sz="2600" dirty="0" smtClean="0"/>
              <a:t>Researchers recruited another 10 students training  to be music teachers who </a:t>
            </a:r>
            <a:r>
              <a:rPr lang="en-US" sz="2600" dirty="0" err="1" smtClean="0"/>
              <a:t>specialised</a:t>
            </a:r>
            <a:r>
              <a:rPr lang="en-US" sz="2600" dirty="0" smtClean="0"/>
              <a:t> in the violin (“Music Ed” students)</a:t>
            </a:r>
          </a:p>
          <a:p>
            <a:r>
              <a:rPr lang="en-US" sz="2600" dirty="0" smtClean="0"/>
              <a:t>An additional 10 middle-aged professional violinists from two local orchestras were recruited to the study</a:t>
            </a:r>
          </a:p>
          <a:p>
            <a:r>
              <a:rPr lang="en-US" sz="2600" dirty="0" smtClean="0"/>
              <a:t>Groups were matched in sex (</a:t>
            </a:r>
            <a:r>
              <a:rPr lang="en-US" sz="2600" dirty="0"/>
              <a:t>7f, 3m) </a:t>
            </a:r>
            <a:r>
              <a:rPr lang="en-US" sz="2600" dirty="0" smtClean="0"/>
              <a:t>and for the first three groups, age</a:t>
            </a:r>
          </a:p>
          <a:p>
            <a:endParaRPr lang="en-US" dirty="0" smtClean="0"/>
          </a:p>
          <a:p>
            <a:endParaRPr lang="en-US" dirty="0"/>
          </a:p>
        </p:txBody>
      </p:sp>
    </p:spTree>
    <p:extLst>
      <p:ext uri="{BB962C8B-B14F-4D97-AF65-F5344CB8AC3E}">
        <p14:creationId xmlns:p14="http://schemas.microsoft.com/office/powerpoint/2010/main" val="20158872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much do violinists practice?</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149147344"/>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93694" y="6096000"/>
            <a:ext cx="5516163" cy="369332"/>
          </a:xfrm>
          <a:prstGeom prst="rect">
            <a:avLst/>
          </a:prstGeom>
          <a:noFill/>
        </p:spPr>
        <p:txBody>
          <a:bodyPr wrap="square" rtlCol="0">
            <a:spAutoFit/>
          </a:bodyPr>
          <a:lstStyle/>
          <a:p>
            <a:r>
              <a:rPr lang="en-US" sz="1800" dirty="0" smtClean="0">
                <a:solidFill>
                  <a:schemeClr val="accent1"/>
                </a:solidFill>
                <a:latin typeface="+mj-lt"/>
              </a:rPr>
              <a:t>Ericsson, </a:t>
            </a:r>
            <a:r>
              <a:rPr lang="en-US" sz="1800" dirty="0" err="1" smtClean="0">
                <a:solidFill>
                  <a:schemeClr val="accent1"/>
                </a:solidFill>
                <a:latin typeface="+mj-lt"/>
              </a:rPr>
              <a:t>Krampe</a:t>
            </a:r>
            <a:r>
              <a:rPr lang="en-US" sz="1800" dirty="0" smtClean="0">
                <a:solidFill>
                  <a:schemeClr val="accent1"/>
                </a:solidFill>
                <a:latin typeface="+mj-lt"/>
              </a:rPr>
              <a:t>, and </a:t>
            </a:r>
            <a:r>
              <a:rPr lang="en-US" sz="1800" dirty="0" err="1" smtClean="0">
                <a:solidFill>
                  <a:schemeClr val="accent1"/>
                </a:solidFill>
                <a:latin typeface="+mj-lt"/>
              </a:rPr>
              <a:t>Tesch-Römer</a:t>
            </a:r>
            <a:r>
              <a:rPr lang="en-US" sz="1800" dirty="0">
                <a:solidFill>
                  <a:schemeClr val="accent1"/>
                </a:solidFill>
                <a:latin typeface="+mj-lt"/>
              </a:rPr>
              <a:t> </a:t>
            </a:r>
            <a:r>
              <a:rPr lang="en-US" sz="1800" dirty="0" smtClean="0">
                <a:solidFill>
                  <a:schemeClr val="accent1"/>
                </a:solidFill>
                <a:latin typeface="+mj-lt"/>
              </a:rPr>
              <a:t>(1993)</a:t>
            </a:r>
            <a:endParaRPr lang="en-US" sz="1800" dirty="0">
              <a:solidFill>
                <a:schemeClr val="accent1"/>
              </a:solidFill>
              <a:latin typeface="+mj-lt"/>
            </a:endParaRPr>
          </a:p>
        </p:txBody>
      </p:sp>
    </p:spTree>
    <p:extLst>
      <p:ext uri="{BB962C8B-B14F-4D97-AF65-F5344CB8AC3E}">
        <p14:creationId xmlns:p14="http://schemas.microsoft.com/office/powerpoint/2010/main" val="1883194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7" dur="2000"/>
                                        <p:tgtEl>
                                          <p:spTgt spid="6">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left)">
                                      <p:cBhvr>
                                        <p:cTn id="12" dur="2000"/>
                                        <p:tgtEl>
                                          <p:spTgt spid="6">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graphicEl>
                                              <a:chart seriesIdx="2" categoryIdx="-4" bldStep="series"/>
                                            </p:graphicEl>
                                          </p:spTgt>
                                        </p:tgtEl>
                                        <p:attrNameLst>
                                          <p:attrName>style.visibility</p:attrName>
                                        </p:attrNameLst>
                                      </p:cBhvr>
                                      <p:to>
                                        <p:strVal val="visible"/>
                                      </p:to>
                                    </p:set>
                                    <p:animEffect transition="in" filter="wipe(left)">
                                      <p:cBhvr>
                                        <p:cTn id="17" dur="1000"/>
                                        <p:tgtEl>
                                          <p:spTgt spid="6">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graphicEl>
                                              <a:chart seriesIdx="3" categoryIdx="-4" bldStep="series"/>
                                            </p:graphicEl>
                                          </p:spTgt>
                                        </p:tgtEl>
                                        <p:attrNameLst>
                                          <p:attrName>style.visibility</p:attrName>
                                        </p:attrNameLst>
                                      </p:cBhvr>
                                      <p:to>
                                        <p:strVal val="visible"/>
                                      </p:to>
                                    </p:set>
                                    <p:animEffect transition="in" filter="wipe(left)">
                                      <p:cBhvr>
                                        <p:cTn id="22" dur="500"/>
                                        <p:tgtEl>
                                          <p:spTgt spid="6">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animBg="0"/>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efault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Default Theme.thmx</Template>
  <TotalTime>5858</TotalTime>
  <Words>2961</Words>
  <Application>Microsoft Macintosh PowerPoint</Application>
  <PresentationFormat>On-screen Show (4:3)</PresentationFormat>
  <Paragraphs>441</Paragraphs>
  <Slides>54</Slides>
  <Notes>19</Notes>
  <HiddenSlides>0</HiddenSlides>
  <MMClips>2</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Default Theme</vt:lpstr>
      <vt:lpstr>Stopping people doing good things: The essence of effective leadership</vt:lpstr>
      <vt:lpstr>How do we improve teacher quality?</vt:lpstr>
      <vt:lpstr>Here’s what we know about teaching</vt:lpstr>
      <vt:lpstr>The ‘dark matter’ of teacher quality</vt:lpstr>
      <vt:lpstr>Observations and teacher quality</vt:lpstr>
      <vt:lpstr>So what’s to be done?</vt:lpstr>
      <vt:lpstr>Expertise</vt:lpstr>
      <vt:lpstr>The role of deliberate practice</vt:lpstr>
      <vt:lpstr>How much do violinists practice?</vt:lpstr>
      <vt:lpstr>Violinists’ hours of practice (cumulative)</vt:lpstr>
      <vt:lpstr>These differences are substantial…</vt:lpstr>
      <vt:lpstr>Talent is over-rated…</vt:lpstr>
      <vt:lpstr>General conclusions about expertise</vt:lpstr>
      <vt:lpstr>Effects of experience in teaching</vt:lpstr>
      <vt:lpstr>Implications for education systems</vt:lpstr>
      <vt:lpstr>So what should teachers improve?</vt:lpstr>
      <vt:lpstr>Formative assessment…</vt:lpstr>
      <vt:lpstr>Unpacking classroom formative assessment</vt:lpstr>
      <vt:lpstr>So much for the easy bit </vt:lpstr>
      <vt:lpstr>A model for teacher learning</vt:lpstr>
      <vt:lpstr>Choice</vt:lpstr>
      <vt:lpstr>A strengths-based approach to change</vt:lpstr>
      <vt:lpstr>Flexibility</vt:lpstr>
      <vt:lpstr>Strategies vs. techniques</vt:lpstr>
      <vt:lpstr>Small steps</vt:lpstr>
      <vt:lpstr>Why is teacher change so slow?</vt:lpstr>
      <vt:lpstr>Knowing more than we can say</vt:lpstr>
      <vt:lpstr>Looking at the wrong knowledge</vt:lpstr>
      <vt:lpstr>PowerPoint Presentation</vt:lpstr>
      <vt:lpstr>PowerPoint Presentation</vt:lpstr>
      <vt:lpstr>Most of what we do is unconscious</vt:lpstr>
      <vt:lpstr>Hand hygiene in hospitals</vt:lpstr>
      <vt:lpstr>Accountability</vt:lpstr>
      <vt:lpstr>Making a commitment</vt:lpstr>
      <vt:lpstr>And being held to it</vt:lpstr>
      <vt:lpstr>Support</vt:lpstr>
      <vt:lpstr>Supportive accountability</vt:lpstr>
      <vt:lpstr>Teacher learning communities</vt:lpstr>
      <vt:lpstr>PowerPoint Presentation</vt:lpstr>
      <vt:lpstr>Teacher learning communities</vt:lpstr>
      <vt:lpstr>A “signature pedagogy” for teacher learning</vt:lpstr>
      <vt:lpstr>Activities 1, 2, 3, 5, 6: “Bookends”</vt:lpstr>
      <vt:lpstr>Ground-rules for TLCs</vt:lpstr>
      <vt:lpstr>Activity 1: Introduction</vt:lpstr>
      <vt:lpstr>Activity 2: Starter</vt:lpstr>
      <vt:lpstr>Activity 3: Feedback</vt:lpstr>
      <vt:lpstr>Activity 4: New learning about AfL</vt:lpstr>
      <vt:lpstr>Activity 5: Personal action planning</vt:lpstr>
      <vt:lpstr>Activity 6: Wrap</vt:lpstr>
      <vt:lpstr>Every TLC needs a leader</vt:lpstr>
      <vt:lpstr>Peer observation</vt:lpstr>
      <vt:lpstr>Summary</vt:lpstr>
      <vt:lpstr>To find out more…</vt:lpstr>
      <vt:lpstr>Thank you</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Wiliam</dc:creator>
  <cp:lastModifiedBy>Dylan Wiliam</cp:lastModifiedBy>
  <cp:revision>84</cp:revision>
  <dcterms:created xsi:type="dcterms:W3CDTF">2012-11-27T07:28:00Z</dcterms:created>
  <dcterms:modified xsi:type="dcterms:W3CDTF">2013-03-17T10:46:18Z</dcterms:modified>
</cp:coreProperties>
</file>