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912" r:id="rId1"/>
  </p:sldMasterIdLst>
  <p:notesMasterIdLst>
    <p:notesMasterId r:id="rId68"/>
  </p:notesMasterIdLst>
  <p:handoutMasterIdLst>
    <p:handoutMasterId r:id="rId69"/>
  </p:handoutMasterIdLst>
  <p:sldIdLst>
    <p:sldId id="256" r:id="rId2"/>
    <p:sldId id="904" r:id="rId3"/>
    <p:sldId id="499" r:id="rId4"/>
    <p:sldId id="794" r:id="rId5"/>
    <p:sldId id="852" r:id="rId6"/>
    <p:sldId id="412" r:id="rId7"/>
    <p:sldId id="673" r:id="rId8"/>
    <p:sldId id="805" r:id="rId9"/>
    <p:sldId id="712" r:id="rId10"/>
    <p:sldId id="803" r:id="rId11"/>
    <p:sldId id="815" r:id="rId12"/>
    <p:sldId id="857" r:id="rId13"/>
    <p:sldId id="896" r:id="rId14"/>
    <p:sldId id="903" r:id="rId15"/>
    <p:sldId id="834" r:id="rId16"/>
    <p:sldId id="835" r:id="rId17"/>
    <p:sldId id="836" r:id="rId18"/>
    <p:sldId id="837" r:id="rId19"/>
    <p:sldId id="838" r:id="rId20"/>
    <p:sldId id="886" r:id="rId21"/>
    <p:sldId id="708" r:id="rId22"/>
    <p:sldId id="854" r:id="rId23"/>
    <p:sldId id="787" r:id="rId24"/>
    <p:sldId id="841" r:id="rId25"/>
    <p:sldId id="716" r:id="rId26"/>
    <p:sldId id="860" r:id="rId27"/>
    <p:sldId id="861" r:id="rId28"/>
    <p:sldId id="862" r:id="rId29"/>
    <p:sldId id="863" r:id="rId30"/>
    <p:sldId id="864" r:id="rId31"/>
    <p:sldId id="865" r:id="rId32"/>
    <p:sldId id="878" r:id="rId33"/>
    <p:sldId id="879" r:id="rId34"/>
    <p:sldId id="882" r:id="rId35"/>
    <p:sldId id="883" r:id="rId36"/>
    <p:sldId id="858" r:id="rId37"/>
    <p:sldId id="871" r:id="rId38"/>
    <p:sldId id="717" r:id="rId39"/>
    <p:sldId id="718" r:id="rId40"/>
    <p:sldId id="788" r:id="rId41"/>
    <p:sldId id="780" r:id="rId42"/>
    <p:sldId id="789" r:id="rId43"/>
    <p:sldId id="781" r:id="rId44"/>
    <p:sldId id="790" r:id="rId45"/>
    <p:sldId id="782" r:id="rId46"/>
    <p:sldId id="783" r:id="rId47"/>
    <p:sldId id="745" r:id="rId48"/>
    <p:sldId id="880" r:id="rId49"/>
    <p:sldId id="887" r:id="rId50"/>
    <p:sldId id="784" r:id="rId51"/>
    <p:sldId id="747" r:id="rId52"/>
    <p:sldId id="791" r:id="rId53"/>
    <p:sldId id="753" r:id="rId54"/>
    <p:sldId id="754" r:id="rId55"/>
    <p:sldId id="729" r:id="rId56"/>
    <p:sldId id="768" r:id="rId57"/>
    <p:sldId id="872" r:id="rId58"/>
    <p:sldId id="748" r:id="rId59"/>
    <p:sldId id="732" r:id="rId60"/>
    <p:sldId id="733" r:id="rId61"/>
    <p:sldId id="734" r:id="rId62"/>
    <p:sldId id="735" r:id="rId63"/>
    <p:sldId id="738" r:id="rId64"/>
    <p:sldId id="845" r:id="rId65"/>
    <p:sldId id="855" r:id="rId66"/>
    <p:sldId id="792" r:id="rId67"/>
  </p:sldIdLst>
  <p:sldSz cx="9144000" cy="6858000" type="screen4x3"/>
  <p:notesSz cx="9144000" cy="6858000"/>
  <p:kinsoku lang="ja-JP" invalStChars="、。，．・：；？！゛゜ヽヾゝゞ々ー’”）〕］｝〉》」』】°‰′″℃￠％ぁぃぅぇぉっゃゅょゎァィゥェォッャュョヮヵヶ!%),.:;?]}｡｣､･ｧｨｩｪｫｬｭｮｯｰﾞﾟ" invalEndChars="‘“（〔［｛〈《「『【￥＄$([\{｢￡"/>
  <p:defaultTextStyle>
    <a:defPPr>
      <a:defRPr lang="en-GB"/>
    </a:defPPr>
    <a:lvl1pPr algn="l" rtl="0" fontAlgn="base">
      <a:spcBef>
        <a:spcPct val="0"/>
      </a:spcBef>
      <a:spcAft>
        <a:spcPct val="0"/>
      </a:spcAft>
      <a:defRPr sz="2400" kern="1200">
        <a:solidFill>
          <a:schemeClr val="tx1"/>
        </a:solidFill>
        <a:latin typeface="Genev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5pPr>
    <a:lvl6pPr marL="2286000" algn="l" defTabSz="457200" rtl="0" eaLnBrk="1" latinLnBrk="0" hangingPunct="1">
      <a:defRPr sz="2400" kern="1200">
        <a:solidFill>
          <a:schemeClr val="tx1"/>
        </a:solidFill>
        <a:latin typeface="Geneva" charset="0"/>
        <a:ea typeface="ＭＳ Ｐゴシック" charset="0"/>
        <a:cs typeface="ＭＳ Ｐゴシック" charset="0"/>
      </a:defRPr>
    </a:lvl6pPr>
    <a:lvl7pPr marL="2743200" algn="l" defTabSz="457200" rtl="0" eaLnBrk="1" latinLnBrk="0" hangingPunct="1">
      <a:defRPr sz="2400" kern="1200">
        <a:solidFill>
          <a:schemeClr val="tx1"/>
        </a:solidFill>
        <a:latin typeface="Geneva" charset="0"/>
        <a:ea typeface="ＭＳ Ｐゴシック" charset="0"/>
        <a:cs typeface="ＭＳ Ｐゴシック" charset="0"/>
      </a:defRPr>
    </a:lvl7pPr>
    <a:lvl8pPr marL="3200400" algn="l" defTabSz="457200" rtl="0" eaLnBrk="1" latinLnBrk="0" hangingPunct="1">
      <a:defRPr sz="2400" kern="1200">
        <a:solidFill>
          <a:schemeClr val="tx1"/>
        </a:solidFill>
        <a:latin typeface="Geneva" charset="0"/>
        <a:ea typeface="ＭＳ Ｐゴシック" charset="0"/>
        <a:cs typeface="ＭＳ Ｐゴシック" charset="0"/>
      </a:defRPr>
    </a:lvl8pPr>
    <a:lvl9pPr marL="3657600" algn="l" defTabSz="457200" rtl="0" eaLnBrk="1" latinLnBrk="0" hangingPunct="1">
      <a:defRPr sz="2400" kern="1200">
        <a:solidFill>
          <a:schemeClr val="tx1"/>
        </a:solidFill>
        <a:latin typeface="Genev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25A93"/>
    <a:srgbClr val="6E74A6"/>
    <a:srgbClr val="3488B6"/>
    <a:srgbClr val="EDAA61"/>
    <a:srgbClr val="8C357B"/>
    <a:srgbClr val="9E2487"/>
    <a:srgbClr val="A68AAC"/>
    <a:srgbClr val="F1DFED"/>
    <a:srgbClr val="80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064" y="-456"/>
      </p:cViewPr>
      <p:guideLst>
        <p:guide orient="horz" pos="2160"/>
        <p:guide pos="289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7872"/>
    </p:cViewPr>
  </p:sorterViewPr>
  <p:notesViewPr>
    <p:cSldViewPr snapToGrid="0" snapToObjects="1">
      <p:cViewPr varScale="1">
        <p:scale>
          <a:sx n="72" d="100"/>
          <a:sy n="72" d="100"/>
        </p:scale>
        <p:origin x="-2520" y="-104"/>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hyperlink" Target="mailto:dylanwiliam@mac.com" TargetMode="Externa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812800" y="6343651"/>
            <a:ext cx="7518400"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63" tIns="46038" rIns="93663" bIns="46038">
            <a:spAutoFit/>
          </a:bodyPr>
          <a:lstStyle/>
          <a:p>
            <a:pPr defTabSz="950913" eaLnBrk="0" hangingPunct="0">
              <a:tabLst>
                <a:tab pos="2960688" algn="l"/>
                <a:tab pos="6100763" algn="l"/>
              </a:tabLst>
            </a:pPr>
            <a:r>
              <a:rPr lang="en-GB" sz="1000" dirty="0">
                <a:latin typeface="Times New Roman" charset="0"/>
              </a:rPr>
              <a:t>© </a:t>
            </a:r>
            <a:r>
              <a:rPr lang="en-GB" sz="1000" dirty="0" smtClean="0">
                <a:latin typeface="Times New Roman" charset="0"/>
              </a:rPr>
              <a:t>2012 </a:t>
            </a:r>
            <a:r>
              <a:rPr lang="en-GB" sz="1000" dirty="0">
                <a:latin typeface="Times New Roman" charset="0"/>
              </a:rPr>
              <a:t>Dylan </a:t>
            </a:r>
            <a:r>
              <a:rPr lang="en-GB" sz="1000" dirty="0" smtClean="0">
                <a:latin typeface="Times New Roman" charset="0"/>
              </a:rPr>
              <a:t>Wiliam Events	E: </a:t>
            </a:r>
            <a:r>
              <a:rPr lang="en-GB" sz="1000" dirty="0" smtClean="0">
                <a:latin typeface="Times New Roman" charset="0"/>
                <a:hlinkClick r:id="rId2"/>
              </a:rPr>
              <a:t>dylanwiliam@mac.com</a:t>
            </a:r>
            <a:r>
              <a:rPr lang="en-GB" sz="1000" dirty="0">
                <a:latin typeface="Times New Roman" charset="0"/>
              </a:rPr>
              <a:t>	</a:t>
            </a:r>
            <a:r>
              <a:rPr lang="en-GB" sz="1000" dirty="0" smtClean="0">
                <a:latin typeface="Times New Roman" charset="0"/>
              </a:rPr>
              <a:t> T: 020 8144 0055</a:t>
            </a:r>
            <a:endParaRPr lang="en-GB" sz="1000" dirty="0">
              <a:latin typeface="Times New Roman" charset="0"/>
            </a:endParaRPr>
          </a:p>
        </p:txBody>
      </p:sp>
      <p:sp>
        <p:nvSpPr>
          <p:cNvPr id="2051" name="Rectangle 3"/>
          <p:cNvSpPr>
            <a:spLocks noChangeArrowheads="1"/>
          </p:cNvSpPr>
          <p:nvPr/>
        </p:nvSpPr>
        <p:spPr bwMode="auto">
          <a:xfrm>
            <a:off x="1060452" y="377826"/>
            <a:ext cx="8037513"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2052" name="Rectangle 4"/>
          <p:cNvSpPr>
            <a:spLocks noChangeArrowheads="1"/>
          </p:cNvSpPr>
          <p:nvPr/>
        </p:nvSpPr>
        <p:spPr bwMode="auto">
          <a:xfrm>
            <a:off x="4656140" y="6581775"/>
            <a:ext cx="708025"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63" tIns="46038" rIns="93663" bIns="46038">
            <a:spAutoFit/>
          </a:bodyPr>
          <a:lstStyle/>
          <a:p>
            <a:pPr defTabSz="950913" eaLnBrk="0" hangingPunct="0"/>
            <a:fld id="{9211D485-12F2-B442-964B-E824A1BD6F81}" type="slidenum">
              <a:rPr lang="en-GB" sz="1000">
                <a:latin typeface="Times New Roman" charset="0"/>
              </a:rPr>
              <a:pPr defTabSz="950913" eaLnBrk="0" hangingPunct="0"/>
              <a:t>‹#›</a:t>
            </a:fld>
            <a:endParaRPr lang="en-GB" sz="1000">
              <a:latin typeface="Times New Roman" charset="0"/>
            </a:endParaRPr>
          </a:p>
        </p:txBody>
      </p:sp>
    </p:spTree>
    <p:extLst>
      <p:ext uri="{BB962C8B-B14F-4D97-AF65-F5344CB8AC3E}">
        <p14:creationId xmlns:p14="http://schemas.microsoft.com/office/powerpoint/2010/main" val="3537101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1306513" y="3257550"/>
            <a:ext cx="7181851" cy="3086100"/>
          </a:xfrm>
          <a:prstGeom prst="rect">
            <a:avLst/>
          </a:prstGeom>
          <a:noFill/>
          <a:ln w="12700">
            <a:noFill/>
            <a:miter lim="800000"/>
            <a:headEnd/>
            <a:tailEnd/>
          </a:ln>
          <a:effectLst/>
        </p:spPr>
        <p:txBody>
          <a:bodyPr vert="horz" wrap="square" lIns="93663" tIns="46038" rIns="93663" bIns="46038"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5" name="Rectangle 3"/>
          <p:cNvSpPr>
            <a:spLocks noGrp="1" noRot="1" noChangeAspect="1" noChangeArrowheads="1" noTextEdit="1"/>
          </p:cNvSpPr>
          <p:nvPr>
            <p:ph type="sldImg" idx="2"/>
          </p:nvPr>
        </p:nvSpPr>
        <p:spPr bwMode="auto">
          <a:xfrm>
            <a:off x="2968625" y="598488"/>
            <a:ext cx="3208338" cy="24050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888990054"/>
      </p:ext>
    </p:extLst>
  </p:cSld>
  <p:clrMap bg1="lt1" tx1="dk1" bg2="lt2" tx2="dk2" accent1="accent1" accent2="accent2" accent3="accent3" accent4="accent4" accent5="accent5" accent6="accent6" hlink="hlink" folHlink="folHlink"/>
  <p:hf hdr="0" ftr="0" dt="0"/>
  <p:notesStyle>
    <a:lvl1pPr algn="l" defTabSz="950913" rtl="0" eaLnBrk="0" fontAlgn="base" hangingPunct="0">
      <a:spcBef>
        <a:spcPct val="30000"/>
      </a:spcBef>
      <a:spcAft>
        <a:spcPct val="0"/>
      </a:spcAft>
      <a:defRPr sz="1200" kern="1200">
        <a:solidFill>
          <a:schemeClr val="tx1"/>
        </a:solidFill>
        <a:latin typeface="Times New Roman" pitchFamily="-109" charset="0"/>
        <a:ea typeface="ＭＳ Ｐゴシック" pitchFamily="-65" charset="-128"/>
        <a:cs typeface="ＭＳ Ｐゴシック" pitchFamily="-65" charset="-128"/>
      </a:defRPr>
    </a:lvl1pPr>
    <a:lvl2pPr marL="476250" algn="l" defTabSz="950913"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2pPr>
    <a:lvl3pPr marL="950913" algn="l" defTabSz="950913"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3pPr>
    <a:lvl4pPr marL="1427163" algn="l" defTabSz="950913"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4pPr>
    <a:lvl5pPr marL="1901825" algn="l" defTabSz="950913" rtl="0" eaLnBrk="0" fontAlgn="base" hangingPunct="0">
      <a:spcBef>
        <a:spcPct val="30000"/>
      </a:spcBef>
      <a:spcAft>
        <a:spcPct val="0"/>
      </a:spcAft>
      <a:defRPr sz="1200" kern="1200">
        <a:solidFill>
          <a:schemeClr val="tx1"/>
        </a:solidFill>
        <a:latin typeface="Times New Roman"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ln cap="flat"/>
        </p:spPr>
      </p:sp>
      <p:sp>
        <p:nvSpPr>
          <p:cNvPr id="51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latin typeface="Times New Roman" pitchFamily="-109" charset="0"/>
                <a:ea typeface="ＭＳ Ｐゴシック" pitchFamily="-65" charset="-128"/>
                <a:cs typeface="ＭＳ Ｐゴシック" pitchFamily="-65" charset="-128"/>
              </a:rPr>
              <a:t>In this interactive breakout session, Dylan Wiliam will explain why effective assessment is at the heart of effective learning. It is only through assessment that we can find out whether the educational activities in which learners have engaged do, indeed, result in the intended learning. However, assessment that is designed to support learning needs to be designed very differently from assessment that is intended simply to measure performance. Participants will learn about the five key strategies of formative assessment, and will also find out how to support educators in developing their assessment practices with teacher learning communities.</a:t>
            </a:r>
            <a:r>
              <a:rPr lang="en-US" sz="1600" dirty="0">
                <a:solidFill>
                  <a:srgbClr val="000000"/>
                </a:solidFill>
                <a:latin typeface="Arial" charset="0"/>
                <a:ea typeface="ＭＳ Ｐゴシック" charset="0"/>
                <a:cs typeface="ＭＳ Ｐゴシック" charset="0"/>
              </a:rPr>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21858"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30050"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2967038" y="598488"/>
            <a:ext cx="3208337" cy="2405062"/>
          </a:xfrm>
          <a:ln cap="flat"/>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2967038" y="598488"/>
            <a:ext cx="3208337" cy="2405062"/>
          </a:xfrm>
          <a:ln cap="flat"/>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2967038" y="598488"/>
            <a:ext cx="3208337" cy="2405062"/>
          </a:xfrm>
          <a:ln cap="flat"/>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2967038" y="598488"/>
            <a:ext cx="3208337" cy="2405062"/>
          </a:xfrm>
          <a:ln cap="flat"/>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p:cNvSpPr>
          <p:nvPr>
            <p:ph type="sldImg"/>
          </p:nvPr>
        </p:nvSpPr>
        <p:spPr>
          <a:xfrm>
            <a:off x="3143250" y="400050"/>
            <a:ext cx="2857500" cy="2143125"/>
          </a:xfrm>
          <a:solidFill>
            <a:srgbClr val="FFFFFF"/>
          </a:solidFill>
          <a:ln/>
        </p:spPr>
      </p:sp>
      <p:sp>
        <p:nvSpPr>
          <p:cNvPr id="105474"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p:cNvSpPr>
          <p:nvPr>
            <p:ph type="sldImg"/>
          </p:nvPr>
        </p:nvSpPr>
        <p:spPr>
          <a:xfrm>
            <a:off x="1722967" y="598885"/>
            <a:ext cx="5700184" cy="2405063"/>
          </a:xfrm>
          <a:ln cap="flat"/>
        </p:spPr>
      </p:sp>
      <p:sp>
        <p:nvSpPr>
          <p:cNvPr id="552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5284" tIns="46834" rIns="95284" bIns="4683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p:cNvSpPr>
          <p:nvPr>
            <p:ph type="sldImg"/>
          </p:nvPr>
        </p:nvSpPr>
        <p:spPr>
          <a:ln cap="flat"/>
        </p:spPr>
      </p:sp>
      <p:sp>
        <p:nvSpPr>
          <p:cNvPr id="11161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sz="1600">
              <a:solidFill>
                <a:srgbClr val="000000"/>
              </a:solidFill>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p:cNvSpPr>
          <p:nvPr>
            <p:ph type="sldImg"/>
          </p:nvPr>
        </p:nvSpPr>
        <p:spPr>
          <a:xfrm>
            <a:off x="2857500" y="514350"/>
            <a:ext cx="3429000" cy="2571750"/>
          </a:xfrm>
          <a:solidFill>
            <a:srgbClr val="FFFFFF"/>
          </a:solidFill>
          <a:ln/>
        </p:spPr>
      </p:sp>
      <p:sp>
        <p:nvSpPr>
          <p:cNvPr id="114690"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ChangeArrowheads="1"/>
          </p:cNvSpPr>
          <p:nvPr>
            <p:ph type="sldImg"/>
          </p:nvPr>
        </p:nvSpPr>
        <p:spPr>
          <a:solidFill>
            <a:srgbClr val="FFFFFF"/>
          </a:solidFill>
          <a:ln/>
        </p:spPr>
      </p:sp>
      <p:sp>
        <p:nvSpPr>
          <p:cNvPr id="1167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ChangeArrowheads="1"/>
          </p:cNvSpPr>
          <p:nvPr>
            <p:ph type="sldImg"/>
          </p:nvPr>
        </p:nvSpPr>
        <p:spPr>
          <a:xfrm>
            <a:off x="2857500" y="514350"/>
            <a:ext cx="3429000" cy="2571750"/>
          </a:xfrm>
          <a:solidFill>
            <a:srgbClr val="FFFFFF"/>
          </a:solidFill>
          <a:ln/>
        </p:spPr>
      </p:sp>
      <p:sp>
        <p:nvSpPr>
          <p:cNvPr id="118786"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ChangeArrowheads="1"/>
          </p:cNvSpPr>
          <p:nvPr>
            <p:ph type="sldImg"/>
          </p:nvPr>
        </p:nvSpPr>
        <p:spPr>
          <a:solidFill>
            <a:srgbClr val="FFFFFF"/>
          </a:solidFill>
          <a:ln/>
        </p:spPr>
      </p:sp>
      <p:sp>
        <p:nvSpPr>
          <p:cNvPr id="120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p:cNvSpPr>
          <p:nvPr>
            <p:ph type="sldImg"/>
          </p:nvPr>
        </p:nvSpPr>
        <p:spPr>
          <a:xfrm>
            <a:off x="2859088" y="514350"/>
            <a:ext cx="3429000" cy="2571750"/>
          </a:xfrm>
          <a:solidFill>
            <a:srgbClr val="FFFFFF"/>
          </a:solidFill>
          <a:ln/>
        </p:spPr>
      </p:sp>
      <p:sp>
        <p:nvSpPr>
          <p:cNvPr id="122882"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p:cNvSpPr>
          <p:nvPr>
            <p:ph type="sldImg"/>
          </p:nvPr>
        </p:nvSpPr>
        <p:spPr>
          <a:solidFill>
            <a:srgbClr val="FFFFFF"/>
          </a:solidFill>
          <a:ln/>
        </p:spPr>
      </p:sp>
      <p:sp>
        <p:nvSpPr>
          <p:cNvPr id="126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p:cNvSpPr>
          <p:nvPr>
            <p:ph type="sldImg"/>
          </p:nvPr>
        </p:nvSpPr>
        <p:spPr>
          <a:xfrm>
            <a:off x="2859088" y="514350"/>
            <a:ext cx="3429000" cy="2571750"/>
          </a:xfrm>
          <a:solidFill>
            <a:srgbClr val="FFFFFF"/>
          </a:solidFill>
          <a:ln/>
        </p:spPr>
      </p:sp>
      <p:sp>
        <p:nvSpPr>
          <p:cNvPr id="124930"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p:cNvSpPr>
          <p:nvPr>
            <p:ph type="sldImg"/>
          </p:nvPr>
        </p:nvSpPr>
        <p:spPr>
          <a:solidFill>
            <a:srgbClr val="FFFFFF"/>
          </a:solidFill>
          <a:ln/>
        </p:spPr>
      </p:sp>
      <p:sp>
        <p:nvSpPr>
          <p:cNvPr id="1320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p:cNvSpPr>
          <p:nvPr>
            <p:ph type="sldImg"/>
          </p:nvPr>
        </p:nvSpPr>
        <p:spPr>
          <a:solidFill>
            <a:srgbClr val="FFFFFF"/>
          </a:solidFill>
          <a:ln/>
        </p:spPr>
      </p:sp>
      <p:sp>
        <p:nvSpPr>
          <p:cNvPr id="1341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p:cNvSpPr>
          <p:nvPr>
            <p:ph type="sldImg"/>
          </p:nvPr>
        </p:nvSpPr>
        <p:spPr>
          <a:xfrm>
            <a:off x="2857500" y="514350"/>
            <a:ext cx="3429000" cy="2571750"/>
          </a:xfrm>
          <a:solidFill>
            <a:srgbClr val="FFFFFF"/>
          </a:solidFill>
          <a:ln/>
        </p:spPr>
      </p:sp>
      <p:sp>
        <p:nvSpPr>
          <p:cNvPr id="45058"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p:cNvSpPr>
          <p:nvPr>
            <p:ph type="sldImg"/>
          </p:nvPr>
        </p:nvSpPr>
        <p:spPr>
          <a:solidFill>
            <a:srgbClr val="FFFFFF"/>
          </a:solidFill>
          <a:ln/>
        </p:spPr>
      </p:sp>
      <p:sp>
        <p:nvSpPr>
          <p:cNvPr id="1361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p:cNvSpPr>
          <p:nvPr>
            <p:ph type="sldImg"/>
          </p:nvPr>
        </p:nvSpPr>
        <p:spPr>
          <a:solidFill>
            <a:srgbClr val="FFFFFF"/>
          </a:solidFill>
          <a:ln/>
        </p:spPr>
      </p:sp>
      <p:sp>
        <p:nvSpPr>
          <p:cNvPr id="1382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p:cNvSpPr>
          <p:nvPr>
            <p:ph type="sldImg"/>
          </p:nvPr>
        </p:nvSpPr>
        <p:spPr>
          <a:solidFill>
            <a:srgbClr val="FFFFFF"/>
          </a:solidFill>
          <a:ln/>
        </p:spPr>
      </p:sp>
      <p:sp>
        <p:nvSpPr>
          <p:cNvPr id="1300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Rot="1" noChangeAspect="1" noChangeArrowheads="1"/>
          </p:cNvSpPr>
          <p:nvPr>
            <p:ph type="sldImg"/>
          </p:nvPr>
        </p:nvSpPr>
        <p:spPr>
          <a:xfrm>
            <a:off x="2859088" y="514350"/>
            <a:ext cx="3429000" cy="2571750"/>
          </a:xfrm>
          <a:solidFill>
            <a:srgbClr val="FFFFFF"/>
          </a:solidFill>
          <a:ln/>
        </p:spPr>
      </p:sp>
      <p:sp>
        <p:nvSpPr>
          <p:cNvPr id="149506"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p:cNvSpPr>
          <p:nvPr>
            <p:ph type="sldImg"/>
          </p:nvPr>
        </p:nvSpPr>
        <p:spPr>
          <a:xfrm>
            <a:off x="2859088" y="514350"/>
            <a:ext cx="3429000" cy="2571750"/>
          </a:xfrm>
          <a:solidFill>
            <a:srgbClr val="FFFFFF"/>
          </a:solidFill>
          <a:ln/>
        </p:spPr>
      </p:sp>
      <p:sp>
        <p:nvSpPr>
          <p:cNvPr id="151554"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p:cNvSpPr>
          <p:nvPr>
            <p:ph type="sldImg"/>
          </p:nvPr>
        </p:nvSpPr>
        <p:spPr>
          <a:xfrm>
            <a:off x="2857500" y="514350"/>
            <a:ext cx="3429000" cy="2571750"/>
          </a:xfrm>
          <a:solidFill>
            <a:srgbClr val="FFFFFF"/>
          </a:solidFill>
          <a:ln/>
        </p:spPr>
      </p:sp>
      <p:sp>
        <p:nvSpPr>
          <p:cNvPr id="157698"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p:cNvSpPr>
          <p:nvPr>
            <p:ph type="sldImg"/>
          </p:nvPr>
        </p:nvSpPr>
        <p:spPr>
          <a:xfrm>
            <a:off x="2857500" y="514350"/>
            <a:ext cx="3429000" cy="2571750"/>
          </a:xfrm>
          <a:solidFill>
            <a:srgbClr val="FFFFFF"/>
          </a:solidFill>
          <a:ln/>
        </p:spPr>
      </p:sp>
      <p:sp>
        <p:nvSpPr>
          <p:cNvPr id="5939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cap="flat"/>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a:solidFill>
                  <a:srgbClr val="000000"/>
                </a:solidFill>
                <a:latin typeface="Arial" charset="0"/>
                <a:ea typeface="ＭＳ Ｐゴシック" charset="0"/>
                <a:cs typeface="ＭＳ Ｐゴシック"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29026"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p:cNvSpPr>
          <p:nvPr>
            <p:ph type="sldImg"/>
          </p:nvPr>
        </p:nvSpPr>
        <p:spPr>
          <a:xfrm>
            <a:off x="3143250" y="400050"/>
            <a:ext cx="2857500" cy="2143125"/>
          </a:xfrm>
          <a:solidFill>
            <a:srgbClr val="FFFFFF"/>
          </a:solidFill>
          <a:ln/>
        </p:spPr>
      </p:sp>
      <p:sp>
        <p:nvSpPr>
          <p:cNvPr id="107522"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7987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3143250" y="400050"/>
            <a:ext cx="2857500" cy="2143125"/>
          </a:xfrm>
          <a:solidFill>
            <a:srgbClr val="FFFFFF"/>
          </a:solidFill>
          <a:ln/>
        </p:spPr>
      </p:sp>
      <p:sp>
        <p:nvSpPr>
          <p:cNvPr id="91138" name="Rectangle 3"/>
          <p:cNvSpPr>
            <a:spLocks noGrp="1" noChangeArrowheads="1"/>
          </p:cNvSpPr>
          <p:nvPr>
            <p:ph type="body" idx="1"/>
          </p:nvPr>
        </p:nvSpPr>
        <p:spPr>
          <a:xfrm>
            <a:off x="711200" y="2686050"/>
            <a:ext cx="7823200" cy="4171950"/>
          </a:xfrm>
          <a:solidFill>
            <a:srgbClr val="FFFFFF"/>
          </a:solidFill>
          <a:ln>
            <a:solidFill>
              <a:srgbClr val="000000"/>
            </a:solidFill>
          </a:ln>
        </p:spPr>
        <p:txBody>
          <a:bodyPr/>
          <a:lstStyle/>
          <a:p>
            <a:endParaRPr lang="en-GB">
              <a:latin typeface="Times New Roman" charset="0"/>
              <a:ea typeface="ＭＳ Ｐゴシック" charset="0"/>
              <a:cs typeface="ＭＳ Ｐゴシック" charset="0"/>
            </a:endParaRPr>
          </a:p>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dirty="0" smtClean="0"/>
              <a:t>Click to edit Master title style</a:t>
            </a:r>
            <a:endParaRPr kumimoji="0"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pPr>
              <a:defRPr/>
            </a:pPr>
            <a:fld id="{2D6238C2-C284-AD4D-8FB8-9663937FCA09}" type="slidenum">
              <a:rPr lang="en-GB" smtClean="0"/>
              <a:pPr>
                <a:defRPr/>
              </a:pPr>
              <a:t>‹#›</a:t>
            </a:fld>
            <a:endParaRPr lang="en-GB"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hasCustomPrompt="1"/>
          </p:nvPr>
        </p:nvSpPr>
        <p:spPr>
          <a:xfrm>
            <a:off x="383618" y="595342"/>
            <a:ext cx="8426370" cy="3777092"/>
          </a:xfrm>
        </p:spPr>
        <p:txBody>
          <a:bodyPr anchor="ctr">
            <a:normAutofit/>
          </a:bodyPr>
          <a:lstStyle>
            <a:lvl1pPr>
              <a:defRPr sz="4400" cap="none" baseline="0">
                <a:latin typeface="Calibri"/>
                <a:cs typeface="Calibri"/>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351512" y="4713827"/>
            <a:ext cx="6705600" cy="685800"/>
          </a:xfrm>
        </p:spPr>
        <p:txBody>
          <a:bodyPr anchor="ctr">
            <a:normAutofit/>
          </a:bodyPr>
          <a:lstStyle>
            <a:lvl1pPr marL="0" indent="0" algn="l">
              <a:buNone/>
              <a:defRPr sz="2600">
                <a:solidFill>
                  <a:srgbClr val="FFFFFF"/>
                </a:solidFill>
                <a:latin typeface="Calibri"/>
                <a:cs typeface="Calibri"/>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76200" y="6068699"/>
            <a:ext cx="2057400" cy="685800"/>
          </a:xfrm>
          <a:prstGeom prst="rect">
            <a:avLst/>
          </a:prstGeom>
        </p:spPr>
        <p:txBody>
          <a:bodyPr>
            <a:noAutofit/>
          </a:bodyPr>
          <a:lstStyle>
            <a:lvl1pPr algn="ctr">
              <a:defRPr sz="2000">
                <a:solidFill>
                  <a:srgbClr val="FFFFFF"/>
                </a:solidFill>
              </a:defRPr>
            </a:lvl1pPr>
          </a:lstStyle>
          <a:p>
            <a:pPr>
              <a:defRPr/>
            </a:pP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D52799CE-711A-FA44-BA4E-E463DA170A36}"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Slide Number Placeholder 9"/>
          <p:cNvSpPr>
            <a:spLocks noGrp="1"/>
          </p:cNvSpPr>
          <p:nvPr>
            <p:ph type="sldNum" sz="quarter" idx="16"/>
          </p:nvPr>
        </p:nvSpPr>
        <p:spPr/>
        <p:txBody>
          <a:bodyPr rtlCol="0"/>
          <a:lstStyle/>
          <a:p>
            <a:pPr>
              <a:defRPr/>
            </a:pPr>
            <a:fld id="{5C50C641-66DE-184E-B016-D253D8CA36FC}" type="slidenum">
              <a:rPr lang="en-GB" smtClean="0"/>
              <a:pPr>
                <a:defRPr/>
              </a:pPr>
              <a:t>‹#›</a:t>
            </a:fld>
            <a:endParaRPr lang="en-GB"/>
          </a:p>
        </p:txBody>
      </p:sp>
      <p:sp>
        <p:nvSpPr>
          <p:cNvPr id="12" name="Footer Placeholder 11"/>
          <p:cNvSpPr>
            <a:spLocks noGrp="1"/>
          </p:cNvSpPr>
          <p:nvPr>
            <p:ph type="ftr" sz="quarter" idx="17"/>
          </p:nvPr>
        </p:nvSpPr>
        <p:spPr/>
        <p:txBody>
          <a:bodyPr rtlCol="0"/>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dirty="0" smtClean="0"/>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Slide Number Placeholder 11"/>
          <p:cNvSpPr>
            <a:spLocks noGrp="1"/>
          </p:cNvSpPr>
          <p:nvPr>
            <p:ph type="sldNum" sz="quarter" idx="16"/>
          </p:nvPr>
        </p:nvSpPr>
        <p:spPr/>
        <p:txBody>
          <a:bodyPr rtlCol="0"/>
          <a:lstStyle/>
          <a:p>
            <a:pPr>
              <a:defRPr/>
            </a:pPr>
            <a:fld id="{27179BD9-65CB-694A-A2D4-7B548DC60A53}" type="slidenum">
              <a:rPr lang="en-GB" smtClean="0"/>
              <a:pPr>
                <a:defRPr/>
              </a:pPr>
              <a:t>‹#›</a:t>
            </a:fld>
            <a:endParaRPr lang="en-GB"/>
          </a:p>
        </p:txBody>
      </p:sp>
      <p:sp>
        <p:nvSpPr>
          <p:cNvPr id="14" name="Footer Placeholder 13"/>
          <p:cNvSpPr>
            <a:spLocks noGrp="1"/>
          </p:cNvSpPr>
          <p:nvPr>
            <p:ph type="ftr" sz="quarter" idx="17"/>
          </p:nvPr>
        </p:nvSpPr>
        <p:spPr/>
        <p:txBody>
          <a:bodyPr rtlCol="0"/>
          <a:lstStyle/>
          <a:p>
            <a:pPr>
              <a:defRPr/>
            </a:pP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noAutofit/>
          </a:bodyPr>
          <a:lstStyle>
            <a:lvl1pPr marL="0" indent="0">
              <a:buFontTx/>
              <a:buNone/>
              <a:defRPr sz="2400" b="1">
                <a:solidFill>
                  <a:srgbClr val="FFFFFF"/>
                </a:solidFill>
              </a:defRPr>
            </a:lvl1pPr>
          </a:lstStyle>
          <a:p>
            <a:pPr lvl="0" eaLnBrk="1" latinLnBrk="0" hangingPunct="1"/>
            <a:r>
              <a:rPr kumimoji="0" lang="en-US" dirty="0"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noAutofit/>
          </a:bodyPr>
          <a:lstStyle>
            <a:lvl1pPr marL="0" indent="0">
              <a:buFontTx/>
              <a:buNone/>
              <a:defRPr sz="2400" b="1">
                <a:solidFill>
                  <a:srgbClr val="FFFFFF"/>
                </a:solidFill>
              </a:defRPr>
            </a:lvl1pPr>
          </a:lstStyle>
          <a:p>
            <a:pPr lvl="0" eaLnBrk="1" latinLnBrk="0" hangingPunct="1"/>
            <a:r>
              <a:rPr kumimoji="0"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a:xfrm>
            <a:off x="0" y="1272222"/>
            <a:ext cx="533400" cy="277178"/>
          </a:xfrm>
          <a:solidFill>
            <a:schemeClr val="accent2"/>
          </a:solidFill>
        </p:spPr>
        <p:txBody>
          <a:bodyPr/>
          <a:lstStyle>
            <a:lvl1pPr>
              <a:defRPr>
                <a:solidFill>
                  <a:srgbClr val="000000"/>
                </a:solidFill>
              </a:defRPr>
            </a:lvl1pPr>
          </a:lstStyle>
          <a:p>
            <a:pPr>
              <a:defRPr/>
            </a:pPr>
            <a:fld id="{19ABF79A-F4A3-5E49-A6CE-5B8CF779BC37}" type="slidenum">
              <a:rPr lang="en-GB" smtClean="0"/>
              <a:pPr>
                <a:defRPr/>
              </a:pPr>
              <a:t>‹#›</a:t>
            </a:fld>
            <a:endParaRPr lang="en-GB" dirty="0"/>
          </a:p>
        </p:txBody>
      </p:sp>
      <p:sp>
        <p:nvSpPr>
          <p:cNvPr id="6" name="Rectangle 5"/>
          <p:cNvSpPr/>
          <p:nvPr userDrawn="1"/>
        </p:nvSpPr>
        <p:spPr>
          <a:xfrm>
            <a:off x="590550" y="1265444"/>
            <a:ext cx="8553450" cy="275489"/>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22"/>
          <p:cNvSpPr txBox="1">
            <a:spLocks/>
          </p:cNvSpPr>
          <p:nvPr userDrawn="1"/>
        </p:nvSpPr>
        <p:spPr>
          <a:xfrm>
            <a:off x="152400" y="1424622"/>
            <a:ext cx="533400" cy="244476"/>
          </a:xfrm>
          <a:prstGeom prst="rect">
            <a:avLst/>
          </a:prstGeom>
        </p:spPr>
        <p:txBody>
          <a:bodyPr vert="horz" anchor="ctr" anchorCtr="0">
            <a:normAutofit fontScale="85000" lnSpcReduction="20000"/>
          </a:bodyPr>
          <a:lstStyle>
            <a:defPPr>
              <a:defRPr lang="en-GB"/>
            </a:defPPr>
            <a:lvl1pPr algn="ctr" rtl="0" eaLnBrk="1" fontAlgn="base" latinLnBrk="0" hangingPunct="1">
              <a:spcBef>
                <a:spcPct val="0"/>
              </a:spcBef>
              <a:spcAft>
                <a:spcPct val="0"/>
              </a:spcAft>
              <a:defRPr kumimoji="0" sz="1400" b="1" kern="1200">
                <a:solidFill>
                  <a:schemeClr val="tx1"/>
                </a:solidFill>
                <a:latin typeface="Genev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5pPr>
            <a:lvl6pPr marL="2286000" algn="l" defTabSz="457200" rtl="0" eaLnBrk="1" latinLnBrk="0" hangingPunct="1">
              <a:defRPr sz="2400" kern="1200">
                <a:solidFill>
                  <a:schemeClr val="tx1"/>
                </a:solidFill>
                <a:latin typeface="Geneva" charset="0"/>
                <a:ea typeface="ＭＳ Ｐゴシック" charset="0"/>
                <a:cs typeface="ＭＳ Ｐゴシック" charset="0"/>
              </a:defRPr>
            </a:lvl6pPr>
            <a:lvl7pPr marL="2743200" algn="l" defTabSz="457200" rtl="0" eaLnBrk="1" latinLnBrk="0" hangingPunct="1">
              <a:defRPr sz="2400" kern="1200">
                <a:solidFill>
                  <a:schemeClr val="tx1"/>
                </a:solidFill>
                <a:latin typeface="Geneva" charset="0"/>
                <a:ea typeface="ＭＳ Ｐゴシック" charset="0"/>
                <a:cs typeface="ＭＳ Ｐゴシック" charset="0"/>
              </a:defRPr>
            </a:lvl7pPr>
            <a:lvl8pPr marL="3200400" algn="l" defTabSz="457200" rtl="0" eaLnBrk="1" latinLnBrk="0" hangingPunct="1">
              <a:defRPr sz="2400" kern="1200">
                <a:solidFill>
                  <a:schemeClr val="tx1"/>
                </a:solidFill>
                <a:latin typeface="Geneva" charset="0"/>
                <a:ea typeface="ＭＳ Ｐゴシック" charset="0"/>
                <a:cs typeface="ＭＳ Ｐゴシック" charset="0"/>
              </a:defRPr>
            </a:lvl8pPr>
            <a:lvl9pPr marL="3657600" algn="l" defTabSz="457200" rtl="0" eaLnBrk="1" latinLnBrk="0" hangingPunct="1">
              <a:defRPr sz="2400" kern="1200">
                <a:solidFill>
                  <a:schemeClr val="tx1"/>
                </a:solidFill>
                <a:latin typeface="Geneva" charset="0"/>
                <a:ea typeface="ＭＳ Ｐゴシック" charset="0"/>
                <a:cs typeface="ＭＳ Ｐゴシック" charset="0"/>
              </a:defRPr>
            </a:lvl9pPr>
          </a:lstStyle>
          <a:p>
            <a:pPr>
              <a:defRPr/>
            </a:pP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rgbClr val="000000"/>
                </a:solidFill>
              </a:defRPr>
            </a:lvl1pPr>
          </a:lstStyle>
          <a:p>
            <a:pPr>
              <a:defRPr/>
            </a:pPr>
            <a:fld id="{810F0876-9936-0A4D-A655-DB5D8150D4AA}" type="slidenum">
              <a:rPr lang="en-GB" smtClean="0"/>
              <a:pPr>
                <a:defRPr/>
              </a:pPr>
              <a:t>‹#›</a:t>
            </a:fld>
            <a:endParaRPr lang="en-GB" dirty="0"/>
          </a:p>
        </p:txBody>
      </p:sp>
      <p:pic>
        <p:nvPicPr>
          <p:cNvPr id="5" name="Picture 4"/>
          <p:cNvPicPr>
            <a:picLocks noChangeAspect="1"/>
          </p:cNvPicPr>
          <p:nvPr userDrawn="1"/>
        </p:nvPicPr>
        <p:blipFill>
          <a:blip r:embed="rId2"/>
          <a:stretch>
            <a:fillRect/>
          </a:stretch>
        </p:blipFill>
        <p:spPr>
          <a:xfrm>
            <a:off x="8064500" y="6184900"/>
            <a:ext cx="1079500" cy="6731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normAutofit/>
          </a:bodyPr>
          <a:lstStyle>
            <a:lvl1pPr algn="l">
              <a:buNone/>
              <a:defRPr sz="3600" b="0"/>
            </a:lvl1pPr>
          </a:lstStyle>
          <a:p>
            <a:r>
              <a:rPr kumimoji="0" lang="en-US" dirty="0" smtClean="0"/>
              <a:t>Click to edit Master title style</a:t>
            </a:r>
            <a:endParaRPr kumimoji="0"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pPr>
              <a:defRPr/>
            </a:pPr>
            <a:fld id="{50E85CD4-01C3-DE45-A238-CA0781C7043D}" type="slidenum">
              <a:rPr lang="en-GB" smtClean="0"/>
              <a:pPr>
                <a:defRPr/>
              </a:pPr>
              <a:t>‹#›</a:t>
            </a:fld>
            <a:endParaRPr lang="en-GB"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chemeClr val="tx1"/>
                </a:solidFill>
              </a:defRPr>
            </a:lvl1pPr>
          </a:lstStyle>
          <a:p>
            <a:pPr>
              <a:defRPr/>
            </a:pPr>
            <a:fld id="{0BCA7252-6283-0043-95DE-9CBA704BC554}" type="slidenum">
              <a:rPr lang="en-GB" smtClean="0"/>
              <a:pPr>
                <a:defRPr/>
              </a:pPr>
              <a:t>‹#›</a:t>
            </a:fld>
            <a:endParaRPr lang="en-GB" dirty="0"/>
          </a:p>
        </p:txBody>
      </p:sp>
      <p:pic>
        <p:nvPicPr>
          <p:cNvPr id="10" name="Picture 9"/>
          <p:cNvPicPr>
            <a:picLocks noChangeAspect="1"/>
          </p:cNvPicPr>
          <p:nvPr userDrawn="1"/>
        </p:nvPicPr>
        <p:blipFill>
          <a:blip r:embed="rId9">
            <a:alphaModFix/>
          </a:blip>
          <a:stretch>
            <a:fillRect/>
          </a:stretch>
        </p:blipFill>
        <p:spPr>
          <a:xfrm>
            <a:off x="7957614" y="6118151"/>
            <a:ext cx="1186386" cy="739849"/>
          </a:xfrm>
          <a:prstGeom prst="rect">
            <a:avLst/>
          </a:prstGeom>
        </p:spPr>
      </p:pic>
    </p:spTree>
  </p:cSld>
  <p:clrMap bg1="lt1" tx1="dk1" bg2="lt2" tx2="dk2" accent1="accent1" accent2="accent2" accent3="accent3" accent4="accent4" accent5="accent5" accent6="accent6" hlink="hlink" folHlink="folHlink"/>
  <p:sldLayoutIdLst>
    <p:sldLayoutId id="2147483914" r:id="rId1"/>
    <p:sldLayoutId id="2147483913" r:id="rId2"/>
    <p:sldLayoutId id="2147483916" r:id="rId3"/>
    <p:sldLayoutId id="2147483917" r:id="rId4"/>
    <p:sldLayoutId id="2147483918" r:id="rId5"/>
    <p:sldLayoutId id="2147483919" r:id="rId6"/>
    <p:sldLayoutId id="2147483920" r:id="rId7"/>
  </p:sldLayoutIdLst>
  <p:hf hdr="0" ftr="0" dt="0"/>
  <p:txStyles>
    <p:titleStyle>
      <a:lvl1pPr algn="l" rtl="0" eaLnBrk="1" latinLnBrk="0" hangingPunct="1">
        <a:spcBef>
          <a:spcPct val="0"/>
        </a:spcBef>
        <a:buNone/>
        <a:defRPr kumimoji="0" sz="3600" kern="1200">
          <a:solidFill>
            <a:schemeClr val="tx2"/>
          </a:solidFill>
          <a:latin typeface="Calibri"/>
          <a:ea typeface="+mj-ea"/>
          <a:cs typeface="Calibri"/>
        </a:defRPr>
      </a:lvl1pPr>
    </p:titleStyle>
    <p:bodyStyle>
      <a:lvl1pPr marL="320040" indent="-320040" algn="l" rtl="0" eaLnBrk="1" latinLnBrk="0" hangingPunct="1">
        <a:spcBef>
          <a:spcPts val="0"/>
        </a:spcBef>
        <a:buClr>
          <a:schemeClr val="accent2"/>
        </a:buClr>
        <a:buSzPct val="60000"/>
        <a:buFont typeface="Wingdings"/>
        <a:buChar char=""/>
        <a:defRPr kumimoji="0" sz="2900" kern="1200">
          <a:solidFill>
            <a:schemeClr val="tx1"/>
          </a:solidFill>
          <a:latin typeface="Calibri"/>
          <a:ea typeface="+mn-ea"/>
          <a:cs typeface="Calibri"/>
        </a:defRPr>
      </a:lvl1pPr>
      <a:lvl2pPr marL="640080" indent="-274320" algn="l" rtl="0" eaLnBrk="1" latinLnBrk="0" hangingPunct="1">
        <a:spcBef>
          <a:spcPts val="0"/>
        </a:spcBef>
        <a:buClr>
          <a:schemeClr val="accent1"/>
        </a:buClr>
        <a:buSzPct val="70000"/>
        <a:buFont typeface="Wingdings 2"/>
        <a:buChar char=""/>
        <a:defRPr kumimoji="0" sz="2600" kern="1200">
          <a:solidFill>
            <a:schemeClr val="tx1"/>
          </a:solidFill>
          <a:latin typeface="Calibri"/>
          <a:ea typeface="+mn-ea"/>
          <a:cs typeface="Calibri"/>
        </a:defRPr>
      </a:lvl2pPr>
      <a:lvl3pPr marL="914400" indent="-228600" algn="l" rtl="0" eaLnBrk="1" latinLnBrk="0" hangingPunct="1">
        <a:spcBef>
          <a:spcPts val="0"/>
        </a:spcBef>
        <a:buClr>
          <a:schemeClr val="accent2"/>
        </a:buClr>
        <a:buSzPct val="75000"/>
        <a:buFont typeface="Wingdings"/>
        <a:buChar char=""/>
        <a:defRPr kumimoji="0" sz="2300" kern="1200">
          <a:solidFill>
            <a:schemeClr val="tx1"/>
          </a:solidFill>
          <a:latin typeface="Calibri"/>
          <a:ea typeface="+mn-ea"/>
          <a:cs typeface="Calibri"/>
        </a:defRPr>
      </a:lvl3pPr>
      <a:lvl4pPr marL="1371600" indent="-228600" algn="l" rtl="0" eaLnBrk="1" latinLnBrk="0" hangingPunct="1">
        <a:spcBef>
          <a:spcPts val="0"/>
        </a:spcBef>
        <a:buClr>
          <a:schemeClr val="accent3"/>
        </a:buClr>
        <a:buSzPct val="75000"/>
        <a:buFont typeface="Wingdings"/>
        <a:buChar char=""/>
        <a:defRPr kumimoji="0" sz="2000" kern="1200">
          <a:solidFill>
            <a:schemeClr val="tx1"/>
          </a:solidFill>
          <a:latin typeface="Calibri"/>
          <a:ea typeface="+mn-ea"/>
          <a:cs typeface="Calibri"/>
        </a:defRPr>
      </a:lvl4pPr>
      <a:lvl5pPr marL="1828800" indent="-228600" algn="l" rtl="0" eaLnBrk="1" latinLnBrk="0" hangingPunct="1">
        <a:spcBef>
          <a:spcPts val="0"/>
        </a:spcBef>
        <a:buClr>
          <a:schemeClr val="accent4"/>
        </a:buClr>
        <a:buSzPct val="65000"/>
        <a:buFont typeface="Wingdings"/>
        <a:buChar char=""/>
        <a:defRPr kumimoji="0" sz="2000" kern="1200">
          <a:solidFill>
            <a:schemeClr val="tx1"/>
          </a:solidFill>
          <a:latin typeface="Calibri"/>
          <a:ea typeface="+mn-ea"/>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5.png"/><Relationship Id="rId1" Type="http://schemas.microsoft.com/office/2007/relationships/media" Target="file://localhost/Users/dylanwiliam/Movies/All-student%20response.mov" TargetMode="External"/><Relationship Id="rId2" Type="http://schemas.openxmlformats.org/officeDocument/2006/relationships/video" Target="file://localhost/Users/dylanwiliam/Movies/All-student%20response.m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5.png"/><Relationship Id="rId1" Type="http://schemas.microsoft.com/office/2007/relationships/media" Target="file://localhost/Not%20me%20work/V/VisCog%20productions/Surprising%20studies%20of%20visual%20awareness/26%20Basketball%20-%20lift%20lobby.m4v" TargetMode="External"/><Relationship Id="rId2" Type="http://schemas.openxmlformats.org/officeDocument/2006/relationships/video" Target="file://localhost/Not%20me%20work/V/VisCog%20productions/Surprising%20studies%20of%20visual%20awareness/26%20Basketball%20-%20lift%20lobby.m4v"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6.png"/><Relationship Id="rId1" Type="http://schemas.microsoft.com/office/2007/relationships/media" Target="file://localhost/Not%20me%20work/V/VisCog%20productions/The%20Monkey%20Business%20Illusion.mp4" TargetMode="External"/><Relationship Id="rId2" Type="http://schemas.openxmlformats.org/officeDocument/2006/relationships/video" Target="file://localhost/Not%20me%20work/V/VisCog%20productions/The%20Monkey%20Business%20Illusion.mp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ctrTitle"/>
          </p:nvPr>
        </p:nvSpPr>
        <p:spPr>
          <a:xfrm>
            <a:off x="889000" y="1507067"/>
            <a:ext cx="8255000" cy="2624666"/>
          </a:xfrm>
        </p:spPr>
        <p:txBody>
          <a:bodyPr rtlCol="0">
            <a:noAutofit/>
          </a:bodyPr>
          <a:lstStyle/>
          <a:p>
            <a:pPr fontAlgn="auto">
              <a:spcAft>
                <a:spcPts val="0"/>
              </a:spcAft>
              <a:defRPr/>
            </a:pPr>
            <a:r>
              <a:rPr lang="en-US" sz="4800" dirty="0"/>
              <a:t>Assessment: the bridge between teaching and learning</a:t>
            </a:r>
            <a:endParaRPr lang="en-GB" sz="4800" cap="none" dirty="0" smtClean="0">
              <a:latin typeface="Arial" charset="0"/>
            </a:endParaRPr>
          </a:p>
        </p:txBody>
      </p:sp>
      <p:sp>
        <p:nvSpPr>
          <p:cNvPr id="16387" name="Rectangle 7"/>
          <p:cNvSpPr>
            <a:spLocks noGrp="1" noChangeArrowheads="1"/>
          </p:cNvSpPr>
          <p:nvPr>
            <p:ph type="subTitle" idx="1"/>
          </p:nvPr>
        </p:nvSpPr>
        <p:spPr>
          <a:xfrm>
            <a:off x="904455" y="4541337"/>
            <a:ext cx="6400800" cy="1416561"/>
          </a:xfrm>
        </p:spPr>
        <p:txBody>
          <a:bodyPr rtlCol="0">
            <a:normAutofit/>
          </a:bodyPr>
          <a:lstStyle/>
          <a:p>
            <a:pPr fontAlgn="auto">
              <a:spcAft>
                <a:spcPts val="0"/>
              </a:spcAft>
              <a:buFont typeface="Arial"/>
              <a:buNone/>
              <a:defRPr/>
            </a:pPr>
            <a:r>
              <a:rPr lang="en-GB" sz="3200" dirty="0" smtClean="0">
                <a:solidFill>
                  <a:schemeClr val="tx1"/>
                </a:solidFill>
                <a:latin typeface="+mj-lt"/>
              </a:rPr>
              <a:t>Dylan</a:t>
            </a:r>
            <a:r>
              <a:rPr lang="en-GB" sz="3200" dirty="0" smtClean="0">
                <a:latin typeface="+mj-lt"/>
              </a:rPr>
              <a:t> </a:t>
            </a:r>
            <a:r>
              <a:rPr lang="en-GB" sz="3200" dirty="0" err="1" smtClean="0">
                <a:latin typeface="+mj-lt"/>
              </a:rPr>
              <a:t>Wiliam</a:t>
            </a:r>
            <a:endParaRPr lang="en-GB" sz="3200" dirty="0" smtClean="0">
              <a:latin typeface="+mj-lt"/>
            </a:endParaRPr>
          </a:p>
          <a:p>
            <a:pPr fontAlgn="auto">
              <a:spcAft>
                <a:spcPts val="0"/>
              </a:spcAft>
              <a:buFont typeface="Arial"/>
              <a:buNone/>
              <a:defRPr/>
            </a:pPr>
            <a:endParaRPr lang="en-GB" dirty="0" smtClean="0">
              <a:latin typeface="Arial" charset="0"/>
            </a:endParaRPr>
          </a:p>
        </p:txBody>
      </p:sp>
      <p:sp>
        <p:nvSpPr>
          <p:cNvPr id="2" name="Rectangle 1"/>
          <p:cNvSpPr/>
          <p:nvPr/>
        </p:nvSpPr>
        <p:spPr>
          <a:xfrm>
            <a:off x="2369087" y="6156852"/>
            <a:ext cx="6774913" cy="461665"/>
          </a:xfrm>
          <a:prstGeom prst="rect">
            <a:avLst/>
          </a:prstGeom>
        </p:spPr>
        <p:txBody>
          <a:bodyPr wrap="square">
            <a:spAutoFit/>
          </a:bodyPr>
          <a:lstStyle/>
          <a:p>
            <a:pPr algn="ctr" fontAlgn="auto">
              <a:spcAft>
                <a:spcPts val="0"/>
              </a:spcAft>
              <a:buFont typeface="Arial"/>
              <a:buNone/>
              <a:defRPr/>
            </a:pPr>
            <a:r>
              <a:rPr lang="en-GB" dirty="0"/>
              <a:t>www.dylanwiliam.net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ctrTitle"/>
          </p:nvPr>
        </p:nvSpPr>
        <p:spPr/>
        <p:txBody>
          <a:bodyPr/>
          <a:lstStyle/>
          <a:p>
            <a:pPr eaLnBrk="1" hangingPunct="1"/>
            <a:r>
              <a:rPr lang="en-US" sz="4000" dirty="0">
                <a:latin typeface="Calibri" charset="0"/>
                <a:ea typeface="ＭＳ Ｐゴシック" charset="0"/>
                <a:cs typeface="ＭＳ Ｐゴシック" charset="0"/>
              </a:rPr>
              <a:t>Engineering effective discussions, </a:t>
            </a:r>
            <a:r>
              <a:rPr lang="en-US" sz="4000" dirty="0" smtClean="0">
                <a:latin typeface="Calibri" charset="0"/>
                <a:ea typeface="ＭＳ Ｐゴシック" charset="0"/>
                <a:cs typeface="ＭＳ Ｐゴシック" charset="0"/>
              </a:rPr>
              <a:t>activities </a:t>
            </a:r>
            <a:r>
              <a:rPr lang="en-US" sz="4000" dirty="0">
                <a:latin typeface="Calibri" charset="0"/>
                <a:ea typeface="ＭＳ Ｐゴシック" charset="0"/>
                <a:cs typeface="ＭＳ Ｐゴシック" charset="0"/>
              </a:rPr>
              <a:t>and classroom tasks that elicit evidence of learning</a:t>
            </a:r>
          </a:p>
        </p:txBody>
      </p:sp>
    </p:spTree>
    <p:extLst>
      <p:ext uri="{BB962C8B-B14F-4D97-AF65-F5344CB8AC3E}">
        <p14:creationId xmlns:p14="http://schemas.microsoft.com/office/powerpoint/2010/main" val="31142597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pPr eaLnBrk="1" hangingPunct="1"/>
            <a:r>
              <a:rPr lang="en-GB" dirty="0" smtClean="0">
                <a:latin typeface="Calibri" charset="0"/>
                <a:ea typeface="ＭＳ Ｐゴシック" charset="0"/>
                <a:cs typeface="ＭＳ Ｐゴシック" charset="0"/>
              </a:rPr>
              <a:t>Finding out where learners are…</a:t>
            </a:r>
            <a:endParaRPr lang="en-GB" dirty="0">
              <a:latin typeface="Calibri"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11</a:t>
            </a:fld>
            <a:endParaRPr lang="en-GB" dirty="0"/>
          </a:p>
        </p:txBody>
      </p:sp>
      <p:sp>
        <p:nvSpPr>
          <p:cNvPr id="942083" name="Rectangle 3"/>
          <p:cNvSpPr>
            <a:spLocks noGrp="1" noChangeArrowheads="1"/>
          </p:cNvSpPr>
          <p:nvPr>
            <p:ph sz="quarter" idx="1"/>
          </p:nvPr>
        </p:nvSpPr>
        <p:spPr>
          <a:xfrm>
            <a:off x="612648" y="1617133"/>
            <a:ext cx="8153400" cy="5257800"/>
          </a:xfrm>
        </p:spPr>
        <p:txBody>
          <a:bodyPr>
            <a:normAutofit/>
          </a:bodyPr>
          <a:lstStyle/>
          <a:p>
            <a:pPr eaLnBrk="1" hangingPunct="1"/>
            <a:r>
              <a:rPr lang="en-GB" sz="2400" dirty="0">
                <a:latin typeface="Calibri" charset="0"/>
                <a:ea typeface="ＭＳ Ｐゴシック" charset="0"/>
                <a:cs typeface="ＭＳ Ｐゴシック" charset="0"/>
              </a:rPr>
              <a:t>Key idea: questioning should</a:t>
            </a:r>
          </a:p>
          <a:p>
            <a:pPr lvl="1" eaLnBrk="1" hangingPunct="1"/>
            <a:r>
              <a:rPr lang="en-GB" sz="2400" dirty="0">
                <a:latin typeface="Calibri" charset="0"/>
                <a:ea typeface="ＭＳ Ｐゴシック" charset="0"/>
              </a:rPr>
              <a:t>cause thinking</a:t>
            </a:r>
          </a:p>
          <a:p>
            <a:pPr lvl="1" eaLnBrk="1" hangingPunct="1"/>
            <a:r>
              <a:rPr lang="en-GB" sz="2400" dirty="0">
                <a:latin typeface="Calibri" charset="0"/>
                <a:ea typeface="ＭＳ Ｐゴシック" charset="0"/>
              </a:rPr>
              <a:t>provide data that informs teaching</a:t>
            </a:r>
          </a:p>
          <a:p>
            <a:pPr eaLnBrk="1" hangingPunct="1"/>
            <a:r>
              <a:rPr lang="en-GB" sz="2400" dirty="0">
                <a:latin typeface="Calibri" charset="0"/>
                <a:ea typeface="ＭＳ Ｐゴシック" charset="0"/>
                <a:cs typeface="ＭＳ Ｐゴシック" charset="0"/>
              </a:rPr>
              <a:t>Improving teacher questioning</a:t>
            </a:r>
          </a:p>
          <a:p>
            <a:pPr lvl="1" eaLnBrk="1" hangingPunct="1"/>
            <a:r>
              <a:rPr lang="en-GB" sz="2400" dirty="0">
                <a:latin typeface="Calibri" charset="0"/>
                <a:ea typeface="ＭＳ Ｐゴシック" charset="0"/>
              </a:rPr>
              <a:t>generating questions with colleagues </a:t>
            </a:r>
          </a:p>
          <a:p>
            <a:pPr lvl="1" eaLnBrk="1" hangingPunct="1"/>
            <a:r>
              <a:rPr lang="en-GB" sz="2400" dirty="0">
                <a:latin typeface="Calibri" charset="0"/>
                <a:ea typeface="ＭＳ Ｐゴシック" charset="0"/>
              </a:rPr>
              <a:t>closed v open</a:t>
            </a:r>
          </a:p>
          <a:p>
            <a:pPr lvl="1" eaLnBrk="1" hangingPunct="1"/>
            <a:r>
              <a:rPr lang="en-GB" sz="2400" dirty="0">
                <a:latin typeface="Calibri" charset="0"/>
                <a:ea typeface="ＭＳ Ｐゴシック" charset="0"/>
              </a:rPr>
              <a:t>low-order v high-order</a:t>
            </a:r>
          </a:p>
          <a:p>
            <a:pPr lvl="1" eaLnBrk="1" hangingPunct="1"/>
            <a:r>
              <a:rPr lang="en-GB" sz="2400" dirty="0">
                <a:latin typeface="Calibri" charset="0"/>
                <a:ea typeface="ＭＳ Ｐゴシック" charset="0"/>
              </a:rPr>
              <a:t>appropriate wait-time</a:t>
            </a:r>
          </a:p>
          <a:p>
            <a:pPr eaLnBrk="1" hangingPunct="1"/>
            <a:r>
              <a:rPr lang="en-GB" sz="2400" dirty="0">
                <a:latin typeface="Calibri" charset="0"/>
                <a:ea typeface="ＭＳ Ｐゴシック" charset="0"/>
                <a:cs typeface="ＭＳ Ｐゴシック" charset="0"/>
              </a:rPr>
              <a:t>Getting away from I-R-E</a:t>
            </a:r>
          </a:p>
          <a:p>
            <a:pPr lvl="1" eaLnBrk="1" hangingPunct="1"/>
            <a:r>
              <a:rPr lang="en-GB" sz="2400" dirty="0">
                <a:latin typeface="Calibri" charset="0"/>
                <a:ea typeface="ＭＳ Ｐゴシック" charset="0"/>
              </a:rPr>
              <a:t>basketball rather than serial table-tennis</a:t>
            </a:r>
          </a:p>
          <a:p>
            <a:pPr lvl="1" eaLnBrk="1" hangingPunct="1"/>
            <a:r>
              <a:rPr lang="ja-JP" altLang="en-GB" sz="2400" dirty="0" smtClean="0">
                <a:latin typeface="Calibri" charset="0"/>
                <a:ea typeface="ＭＳ Ｐゴシック" charset="0"/>
              </a:rPr>
              <a:t>‘</a:t>
            </a:r>
            <a:r>
              <a:rPr lang="en-GB" altLang="ja-JP" sz="2400" dirty="0">
                <a:latin typeface="Calibri" charset="0"/>
                <a:ea typeface="ＭＳ Ｐゴシック" charset="0"/>
              </a:rPr>
              <a:t>n</a:t>
            </a:r>
            <a:r>
              <a:rPr lang="en-GB" altLang="ja-JP" sz="2400" dirty="0" smtClean="0">
                <a:latin typeface="Calibri" charset="0"/>
                <a:ea typeface="ＭＳ Ｐゴシック" charset="0"/>
              </a:rPr>
              <a:t>o </a:t>
            </a:r>
            <a:r>
              <a:rPr lang="en-GB" altLang="ja-JP" sz="2400" dirty="0">
                <a:latin typeface="Calibri" charset="0"/>
                <a:ea typeface="ＭＳ Ｐゴシック" charset="0"/>
              </a:rPr>
              <a:t>hands up</a:t>
            </a:r>
            <a:r>
              <a:rPr lang="ja-JP" altLang="en-GB" sz="2400" dirty="0">
                <a:latin typeface="Calibri" charset="0"/>
                <a:ea typeface="ＭＳ Ｐゴシック" charset="0"/>
              </a:rPr>
              <a:t>’</a:t>
            </a:r>
            <a:r>
              <a:rPr lang="en-GB" altLang="ja-JP" sz="2400" dirty="0">
                <a:latin typeface="Calibri" charset="0"/>
                <a:ea typeface="ＭＳ Ｐゴシック" charset="0"/>
              </a:rPr>
              <a:t> (except to ask a question)</a:t>
            </a:r>
          </a:p>
          <a:p>
            <a:pPr lvl="1" eaLnBrk="1" hangingPunct="1"/>
            <a:r>
              <a:rPr lang="ja-JP" altLang="en-GB" sz="2400" dirty="0" smtClean="0">
                <a:latin typeface="Calibri" charset="0"/>
                <a:ea typeface="ＭＳ Ｐゴシック" charset="0"/>
              </a:rPr>
              <a:t>‘</a:t>
            </a:r>
            <a:r>
              <a:rPr lang="en-GB" altLang="ja-JP" sz="2400" dirty="0">
                <a:latin typeface="Calibri" charset="0"/>
                <a:ea typeface="ＭＳ Ｐゴシック" charset="0"/>
              </a:rPr>
              <a:t>h</a:t>
            </a:r>
            <a:r>
              <a:rPr lang="en-GB" altLang="ja-JP" sz="2400" dirty="0" smtClean="0">
                <a:latin typeface="Calibri" charset="0"/>
                <a:ea typeface="ＭＳ Ｐゴシック" charset="0"/>
              </a:rPr>
              <a:t>ot </a:t>
            </a:r>
            <a:r>
              <a:rPr lang="en-GB" altLang="ja-JP" sz="2400" dirty="0">
                <a:latin typeface="Calibri" charset="0"/>
                <a:ea typeface="ＭＳ Ｐゴシック" charset="0"/>
              </a:rPr>
              <a:t>s</a:t>
            </a:r>
            <a:r>
              <a:rPr lang="en-GB" altLang="ja-JP" sz="2400" dirty="0" smtClean="0">
                <a:latin typeface="Calibri" charset="0"/>
                <a:ea typeface="ＭＳ Ｐゴシック" charset="0"/>
              </a:rPr>
              <a:t>eat</a:t>
            </a:r>
            <a:r>
              <a:rPr lang="ja-JP" altLang="en-GB" sz="2400" dirty="0">
                <a:latin typeface="Calibri" charset="0"/>
                <a:ea typeface="ＭＳ Ｐゴシック" charset="0"/>
              </a:rPr>
              <a:t>’</a:t>
            </a:r>
            <a:r>
              <a:rPr lang="en-GB" altLang="ja-JP" sz="2400" dirty="0">
                <a:latin typeface="Calibri" charset="0"/>
                <a:ea typeface="ＭＳ Ｐゴシック" charset="0"/>
              </a:rPr>
              <a:t> questioning</a:t>
            </a:r>
          </a:p>
          <a:p>
            <a:pPr eaLnBrk="1" hangingPunct="1"/>
            <a:r>
              <a:rPr lang="en-GB" sz="2400" dirty="0">
                <a:latin typeface="Calibri" charset="0"/>
                <a:ea typeface="ＭＳ Ｐゴシック" charset="0"/>
                <a:cs typeface="ＭＳ Ｐゴシック" charset="0"/>
              </a:rPr>
              <a:t>All-student response systems</a:t>
            </a:r>
          </a:p>
          <a:p>
            <a:pPr lvl="1" eaLnBrk="1" hangingPunct="1"/>
            <a:r>
              <a:rPr lang="en-GB" sz="2400" dirty="0">
                <a:latin typeface="Calibri" charset="0"/>
                <a:ea typeface="ＭＳ Ｐゴシック" charset="0"/>
              </a:rPr>
              <a:t>c</a:t>
            </a:r>
            <a:r>
              <a:rPr lang="en-GB" sz="2400" dirty="0" smtClean="0">
                <a:latin typeface="Calibri" charset="0"/>
                <a:ea typeface="ＭＳ Ｐゴシック" charset="0"/>
              </a:rPr>
              <a:t>lass poll, </a:t>
            </a:r>
            <a:r>
              <a:rPr lang="en-GB" sz="2400" dirty="0">
                <a:latin typeface="Calibri" charset="0"/>
                <a:ea typeface="ＭＳ Ｐゴシック" charset="0"/>
              </a:rPr>
              <a:t>ABCD cards, </a:t>
            </a:r>
            <a:r>
              <a:rPr lang="en-GB" sz="2400" dirty="0" smtClean="0">
                <a:latin typeface="Calibri" charset="0"/>
                <a:ea typeface="ＭＳ Ｐゴシック" charset="0"/>
              </a:rPr>
              <a:t>mini </a:t>
            </a:r>
            <a:r>
              <a:rPr lang="en-GB" sz="2400" dirty="0">
                <a:latin typeface="Calibri" charset="0"/>
                <a:ea typeface="ＭＳ Ｐゴシック" charset="0"/>
              </a:rPr>
              <a:t>white-boards, </a:t>
            </a:r>
            <a:r>
              <a:rPr lang="en-GB" sz="2400" dirty="0" smtClean="0">
                <a:latin typeface="Calibri" charset="0"/>
                <a:ea typeface="ＭＳ Ｐゴシック" charset="0"/>
              </a:rPr>
              <a:t>exit passes</a:t>
            </a:r>
            <a:endParaRPr lang="en-GB" sz="2400" dirty="0">
              <a:latin typeface="Calibri" charset="0"/>
              <a:ea typeface="ＭＳ Ｐゴシック" charset="0"/>
            </a:endParaRPr>
          </a:p>
        </p:txBody>
      </p:sp>
    </p:spTree>
    <p:extLst>
      <p:ext uri="{BB962C8B-B14F-4D97-AF65-F5344CB8AC3E}">
        <p14:creationId xmlns:p14="http://schemas.microsoft.com/office/powerpoint/2010/main" val="16137826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0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420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4208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08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420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420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94208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942083">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4208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94208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94208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42083">
                                            <p:txEl>
                                              <p:pRg st="11" end="1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94208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94208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All-student response.mov">
            <a:hlinkClick r:id="" action="ppaction://media"/>
          </p:cNvPr>
          <p:cNvPicPr>
            <a:picLocks noGrp="1" noChangeAspect="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1092200" y="1600200"/>
            <a:ext cx="7192963" cy="4495800"/>
          </a:xfrm>
        </p:spPr>
      </p:pic>
    </p:spTree>
    <p:extLst>
      <p:ext uri="{BB962C8B-B14F-4D97-AF65-F5344CB8AC3E}">
        <p14:creationId xmlns:p14="http://schemas.microsoft.com/office/powerpoint/2010/main" val="4246352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5"/>
          <p:cNvSpPr>
            <a:spLocks noGrp="1"/>
          </p:cNvSpPr>
          <p:nvPr>
            <p:ph type="title"/>
          </p:nvPr>
        </p:nvSpPr>
        <p:spPr/>
        <p:txBody>
          <a:bodyPr/>
          <a:lstStyle/>
          <a:p>
            <a:r>
              <a:rPr lang="en-US" dirty="0">
                <a:latin typeface="Calibri" charset="0"/>
                <a:ea typeface="ＭＳ Ｐゴシック" charset="0"/>
                <a:cs typeface="ＭＳ Ｐゴシック" charset="0"/>
              </a:rPr>
              <a:t>Questioning in English: </a:t>
            </a:r>
            <a:r>
              <a:rPr lang="en-US" dirty="0" smtClean="0">
                <a:latin typeface="Calibri" charset="0"/>
                <a:ea typeface="ＭＳ Ｐゴシック" charset="0"/>
                <a:cs typeface="ＭＳ Ｐゴシック" charset="0"/>
              </a:rPr>
              <a:t>Diagnosis (3)</a:t>
            </a:r>
            <a:endParaRPr lang="en-US" dirty="0">
              <a:latin typeface="Calibri" charset="0"/>
              <a:ea typeface="ＭＳ Ｐゴシック" charset="0"/>
              <a:cs typeface="ＭＳ Ｐゴシック" charset="0"/>
            </a:endParaRPr>
          </a:p>
        </p:txBody>
      </p:sp>
      <p:sp>
        <p:nvSpPr>
          <p:cNvPr id="108546" name="Content Placeholder 3"/>
          <p:cNvSpPr>
            <a:spLocks noGrp="1"/>
          </p:cNvSpPr>
          <p:nvPr>
            <p:ph idx="1"/>
          </p:nvPr>
        </p:nvSpPr>
        <p:spPr>
          <a:xfrm>
            <a:off x="551781" y="1465100"/>
            <a:ext cx="8686800" cy="4525963"/>
          </a:xfrm>
        </p:spPr>
        <p:txBody>
          <a:bodyPr>
            <a:normAutofit/>
          </a:bodyPr>
          <a:lstStyle/>
          <a:p>
            <a:pPr marL="0" indent="0">
              <a:buNone/>
            </a:pPr>
            <a:r>
              <a:rPr lang="en-US" dirty="0">
                <a:latin typeface="Calibri" charset="0"/>
                <a:ea typeface="ＭＳ Ｐゴシック" charset="0"/>
                <a:cs typeface="ＭＳ Ｐゴシック" charset="0"/>
              </a:rPr>
              <a:t>Identify the adverbs in these sentences:</a:t>
            </a:r>
          </a:p>
          <a:p>
            <a:endParaRPr lang="en-US" dirty="0">
              <a:latin typeface="Calibri" charset="0"/>
              <a:ea typeface="ＭＳ Ｐゴシック" charset="0"/>
              <a:cs typeface="ＭＳ Ｐゴシック" charset="0"/>
            </a:endParaRPr>
          </a:p>
          <a:p>
            <a:pPr marL="728663" lvl="1" indent="-457200">
              <a:buSzPct val="100000"/>
              <a:buFont typeface="Calibri" charset="0"/>
              <a:buAutoNum type="arabicPeriod"/>
            </a:pPr>
            <a:r>
              <a:rPr lang="en-US" dirty="0">
                <a:latin typeface="Calibri" charset="0"/>
                <a:ea typeface="ＭＳ Ｐゴシック" charset="0"/>
              </a:rPr>
              <a:t>The boy ran across the street quickly.</a:t>
            </a:r>
            <a:br>
              <a:rPr lang="en-US" dirty="0">
                <a:latin typeface="Calibri" charset="0"/>
                <a:ea typeface="ＭＳ Ｐゴシック" charset="0"/>
              </a:rPr>
            </a:br>
            <a:r>
              <a:rPr lang="en-US" dirty="0">
                <a:latin typeface="Calibri" charset="0"/>
                <a:ea typeface="ＭＳ Ｐゴシック" charset="0"/>
              </a:rPr>
              <a:t>        (A)  (B)     (C)              (D)       (E)</a:t>
            </a:r>
          </a:p>
          <a:p>
            <a:pPr marL="728663" lvl="1" indent="-457200">
              <a:buSzPct val="100000"/>
              <a:buFont typeface="Calibri" charset="0"/>
              <a:buAutoNum type="arabicPeriod"/>
            </a:pPr>
            <a:endParaRPr lang="en-GB" dirty="0">
              <a:latin typeface="Calibri" charset="0"/>
              <a:ea typeface="ＭＳ Ｐゴシック" charset="0"/>
            </a:endParaRPr>
          </a:p>
          <a:p>
            <a:pPr marL="728663" lvl="1" indent="-457200">
              <a:buSzPct val="100000"/>
              <a:buFont typeface="Calibri" charset="0"/>
              <a:buAutoNum type="arabicPeriod"/>
            </a:pPr>
            <a:r>
              <a:rPr lang="en-US" dirty="0">
                <a:latin typeface="Calibri" charset="0"/>
                <a:ea typeface="ＭＳ Ｐゴシック" charset="0"/>
              </a:rPr>
              <a:t>Jayne usually crossed the street in a leisurely fashion.</a:t>
            </a:r>
            <a:br>
              <a:rPr lang="en-US" dirty="0">
                <a:latin typeface="Calibri" charset="0"/>
                <a:ea typeface="ＭＳ Ｐゴシック" charset="0"/>
              </a:rPr>
            </a:br>
            <a:r>
              <a:rPr lang="en-US" dirty="0">
                <a:latin typeface="Calibri" charset="0"/>
                <a:ea typeface="ＭＳ Ｐゴシック" charset="0"/>
              </a:rPr>
              <a:t>             (A)          (B)               (C)                (D)          (E)</a:t>
            </a:r>
          </a:p>
          <a:p>
            <a:pPr marL="728663" lvl="1" indent="-457200">
              <a:buSzPct val="100000"/>
              <a:buFont typeface="Calibri" charset="0"/>
              <a:buAutoNum type="arabicPeriod"/>
            </a:pPr>
            <a:endParaRPr lang="en-GB" dirty="0">
              <a:latin typeface="Calibri" charset="0"/>
              <a:ea typeface="ＭＳ Ｐゴシック" charset="0"/>
            </a:endParaRPr>
          </a:p>
          <a:p>
            <a:pPr marL="728663" lvl="1" indent="-457200">
              <a:buSzPct val="100000"/>
              <a:buFont typeface="Calibri" charset="0"/>
              <a:buAutoNum type="arabicPeriod"/>
            </a:pPr>
            <a:r>
              <a:rPr lang="en-US" dirty="0">
                <a:latin typeface="Calibri" charset="0"/>
                <a:ea typeface="ＭＳ Ｐゴシック" charset="0"/>
              </a:rPr>
              <a:t>Fred ran the race well but unsuccessfully.</a:t>
            </a:r>
            <a:br>
              <a:rPr lang="en-US" dirty="0">
                <a:latin typeface="Calibri" charset="0"/>
                <a:ea typeface="ＭＳ Ｐゴシック" charset="0"/>
              </a:rPr>
            </a:br>
            <a:r>
              <a:rPr lang="en-US" dirty="0">
                <a:latin typeface="Calibri" charset="0"/>
                <a:ea typeface="ＭＳ Ｐゴシック" charset="0"/>
              </a:rPr>
              <a:t>          (A)          (B)  (C)   (D)          (E)</a:t>
            </a:r>
            <a:endParaRPr lang="en-GB" dirty="0">
              <a:latin typeface="Calibri" charset="0"/>
              <a:ea typeface="ＭＳ Ｐゴシック" charset="0"/>
            </a:endParaRPr>
          </a:p>
          <a:p>
            <a:endParaRPr lang="en-US" dirty="0">
              <a:latin typeface="Calibri" charset="0"/>
              <a:ea typeface="ＭＳ Ｐゴシック" charset="0"/>
              <a:cs typeface="ＭＳ Ｐゴシック" charset="0"/>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13</a:t>
            </a:fld>
            <a:endParaRPr lang="en-GB" dirty="0"/>
          </a:p>
        </p:txBody>
      </p:sp>
    </p:spTree>
    <p:extLst>
      <p:ext uri="{BB962C8B-B14F-4D97-AF65-F5344CB8AC3E}">
        <p14:creationId xmlns:p14="http://schemas.microsoft.com/office/powerpoint/2010/main" val="11807099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Real-time test: Figurative language</a:t>
            </a:r>
          </a:p>
        </p:txBody>
      </p:sp>
      <p:sp>
        <p:nvSpPr>
          <p:cNvPr id="120834" name="Rectangle 3"/>
          <p:cNvSpPr>
            <a:spLocks noGrp="1" noChangeArrowheads="1"/>
          </p:cNvSpPr>
          <p:nvPr>
            <p:ph idx="1"/>
          </p:nvPr>
        </p:nvSpPr>
        <p:spPr>
          <a:xfrm>
            <a:off x="533561" y="1631103"/>
            <a:ext cx="3194050" cy="3656012"/>
          </a:xfrm>
        </p:spPr>
        <p:txBody>
          <a:bodyPr>
            <a:noAutofit/>
          </a:bodyPr>
          <a:lstStyle/>
          <a:p>
            <a:pPr marL="609600" indent="-609600" eaLnBrk="1" hangingPunct="1">
              <a:buClr>
                <a:schemeClr val="accent1"/>
              </a:buClr>
              <a:buSzPct val="100000"/>
              <a:buFont typeface="Arial" charset="0"/>
              <a:buAutoNum type="alphaUcPeriod"/>
            </a:pPr>
            <a:r>
              <a:rPr lang="en-US" sz="2800" dirty="0">
                <a:latin typeface="Calibri" charset="0"/>
                <a:ea typeface="ＭＳ Ｐゴシック" charset="0"/>
                <a:cs typeface="ＭＳ Ｐゴシック" charset="0"/>
              </a:rPr>
              <a:t>Alliteration</a:t>
            </a:r>
          </a:p>
          <a:p>
            <a:pPr marL="609600" indent="-609600" eaLnBrk="1" hangingPunct="1">
              <a:buClr>
                <a:schemeClr val="accent1"/>
              </a:buClr>
              <a:buSzPct val="100000"/>
              <a:buFont typeface="Arial" charset="0"/>
              <a:buAutoNum type="alphaUcPeriod"/>
            </a:pPr>
            <a:r>
              <a:rPr lang="en-US" sz="2800" dirty="0">
                <a:latin typeface="Calibri" charset="0"/>
                <a:ea typeface="ＭＳ Ｐゴシック" charset="0"/>
                <a:cs typeface="ＭＳ Ｐゴシック" charset="0"/>
              </a:rPr>
              <a:t>Hyperbole</a:t>
            </a:r>
          </a:p>
          <a:p>
            <a:pPr marL="609600" indent="-609600" eaLnBrk="1" hangingPunct="1">
              <a:buClr>
                <a:schemeClr val="accent1"/>
              </a:buClr>
              <a:buSzPct val="100000"/>
              <a:buFont typeface="Arial" charset="0"/>
              <a:buAutoNum type="alphaUcPeriod"/>
            </a:pPr>
            <a:r>
              <a:rPr lang="en-US" sz="2800" dirty="0">
                <a:latin typeface="Calibri" charset="0"/>
                <a:ea typeface="ＭＳ Ｐゴシック" charset="0"/>
                <a:cs typeface="ＭＳ Ｐゴシック" charset="0"/>
              </a:rPr>
              <a:t>Onomatopoeia</a:t>
            </a:r>
          </a:p>
          <a:p>
            <a:pPr marL="609600" indent="-609600" eaLnBrk="1" hangingPunct="1">
              <a:buClr>
                <a:schemeClr val="accent1"/>
              </a:buClr>
              <a:buSzPct val="100000"/>
              <a:buFont typeface="Arial" charset="0"/>
              <a:buAutoNum type="alphaUcPeriod"/>
            </a:pPr>
            <a:r>
              <a:rPr lang="en-US" sz="2800" dirty="0">
                <a:latin typeface="Calibri" charset="0"/>
                <a:ea typeface="ＭＳ Ｐゴシック" charset="0"/>
                <a:cs typeface="ＭＳ Ｐゴシック" charset="0"/>
              </a:rPr>
              <a:t>Personification</a:t>
            </a:r>
          </a:p>
          <a:p>
            <a:pPr marL="609600" indent="-609600" eaLnBrk="1" hangingPunct="1">
              <a:buClr>
                <a:schemeClr val="accent1"/>
              </a:buClr>
              <a:buSzPct val="100000"/>
              <a:buFont typeface="Arial" charset="0"/>
              <a:buAutoNum type="alphaUcPeriod"/>
            </a:pPr>
            <a:r>
              <a:rPr lang="en-US" sz="2800" dirty="0">
                <a:latin typeface="Calibri" charset="0"/>
                <a:ea typeface="ＭＳ Ｐゴシック" charset="0"/>
                <a:cs typeface="ＭＳ Ｐゴシック" charset="0"/>
              </a:rPr>
              <a:t>Simile</a:t>
            </a:r>
          </a:p>
        </p:txBody>
      </p:sp>
      <p:sp>
        <p:nvSpPr>
          <p:cNvPr id="120835" name="Rectangle 4"/>
          <p:cNvSpPr>
            <a:spLocks noChangeArrowheads="1"/>
          </p:cNvSpPr>
          <p:nvPr/>
        </p:nvSpPr>
        <p:spPr bwMode="auto">
          <a:xfrm>
            <a:off x="3962400" y="3332999"/>
            <a:ext cx="5181600" cy="219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90000"/>
              </a:lnSpc>
              <a:spcBef>
                <a:spcPct val="20000"/>
              </a:spcBef>
              <a:buClr>
                <a:schemeClr val="accent1"/>
              </a:buClr>
              <a:buFontTx/>
              <a:buAutoNum type="arabicPeriod"/>
            </a:pPr>
            <a:r>
              <a:rPr lang="en-US" sz="2000" b="1" dirty="0">
                <a:latin typeface="Arial" charset="0"/>
              </a:rPr>
              <a:t>He was like a bull in a china shop.</a:t>
            </a:r>
          </a:p>
          <a:p>
            <a:pPr marL="609600" indent="-609600">
              <a:lnSpc>
                <a:spcPct val="90000"/>
              </a:lnSpc>
              <a:spcBef>
                <a:spcPct val="20000"/>
              </a:spcBef>
              <a:buClr>
                <a:schemeClr val="accent1"/>
              </a:buClr>
              <a:buFontTx/>
              <a:buAutoNum type="arabicPeriod"/>
            </a:pPr>
            <a:r>
              <a:rPr lang="en-US" sz="2000" b="1" dirty="0">
                <a:latin typeface="Arial" charset="0"/>
              </a:rPr>
              <a:t>This backpack weighs a ton.</a:t>
            </a:r>
          </a:p>
          <a:p>
            <a:pPr marL="609600" indent="-609600">
              <a:lnSpc>
                <a:spcPct val="90000"/>
              </a:lnSpc>
              <a:spcBef>
                <a:spcPct val="20000"/>
              </a:spcBef>
              <a:buClr>
                <a:schemeClr val="accent1"/>
              </a:buClr>
              <a:buFontTx/>
              <a:buAutoNum type="arabicPeriod"/>
            </a:pPr>
            <a:r>
              <a:rPr lang="en-US" sz="2000" b="1" dirty="0">
                <a:latin typeface="Arial" charset="0"/>
              </a:rPr>
              <a:t>The sweetly smiling sunshine…</a:t>
            </a:r>
          </a:p>
          <a:p>
            <a:pPr marL="609600" indent="-609600">
              <a:lnSpc>
                <a:spcPct val="90000"/>
              </a:lnSpc>
              <a:spcBef>
                <a:spcPct val="20000"/>
              </a:spcBef>
              <a:buClr>
                <a:schemeClr val="accent1"/>
              </a:buClr>
              <a:buFontTx/>
              <a:buAutoNum type="arabicPeriod"/>
            </a:pPr>
            <a:r>
              <a:rPr lang="en-US" sz="2000" b="1" dirty="0">
                <a:latin typeface="Arial" charset="0"/>
              </a:rPr>
              <a:t>He honked his horn at the cyclist.</a:t>
            </a:r>
          </a:p>
          <a:p>
            <a:pPr marL="609600" indent="-609600">
              <a:lnSpc>
                <a:spcPct val="90000"/>
              </a:lnSpc>
              <a:spcBef>
                <a:spcPct val="20000"/>
              </a:spcBef>
              <a:buClr>
                <a:schemeClr val="accent1"/>
              </a:buClr>
              <a:buFontTx/>
              <a:buAutoNum type="arabicPeriod"/>
            </a:pPr>
            <a:r>
              <a:rPr lang="en-US" sz="2000" b="1" dirty="0">
                <a:latin typeface="Arial" charset="0"/>
              </a:rPr>
              <a:t>He was as tall as a house.</a:t>
            </a:r>
          </a:p>
          <a:p>
            <a:pPr marL="609600" indent="-609600">
              <a:lnSpc>
                <a:spcPct val="90000"/>
              </a:lnSpc>
              <a:spcBef>
                <a:spcPct val="20000"/>
              </a:spcBef>
              <a:buClr>
                <a:srgbClr val="000000"/>
              </a:buClr>
            </a:pPr>
            <a:endParaRPr lang="en-US" sz="2000" b="1" dirty="0">
              <a:latin typeface="Arial" charset="0"/>
            </a:endParaRPr>
          </a:p>
          <a:p>
            <a:pPr marL="609600" indent="-609600">
              <a:lnSpc>
                <a:spcPct val="90000"/>
              </a:lnSpc>
              <a:spcBef>
                <a:spcPct val="20000"/>
              </a:spcBef>
              <a:buClr>
                <a:srgbClr val="000000"/>
              </a:buClr>
            </a:pPr>
            <a:endParaRPr lang="en-US" sz="2000" b="1" dirty="0">
              <a:latin typeface="Arial" charset="0"/>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14</a:t>
            </a:fld>
            <a:endParaRPr lang="en-GB" dirty="0"/>
          </a:p>
        </p:txBody>
      </p:sp>
    </p:spTree>
    <p:extLst>
      <p:ext uri="{BB962C8B-B14F-4D97-AF65-F5344CB8AC3E}">
        <p14:creationId xmlns:p14="http://schemas.microsoft.com/office/powerpoint/2010/main" val="3803586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3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3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3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83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ctrTitle"/>
          </p:nvPr>
        </p:nvSpPr>
        <p:spPr/>
        <p:txBody>
          <a:bodyPr/>
          <a:lstStyle/>
          <a:p>
            <a:pPr eaLnBrk="1" hangingPunct="1"/>
            <a:r>
              <a:rPr lang="en-US">
                <a:latin typeface="Calibri" charset="0"/>
                <a:ea typeface="ＭＳ Ｐゴシック" charset="0"/>
                <a:cs typeface="ＭＳ Ｐゴシック" charset="0"/>
              </a:rPr>
              <a:t>Providing feedback that moves learners forward</a:t>
            </a:r>
          </a:p>
        </p:txBody>
      </p:sp>
    </p:spTree>
    <p:extLst>
      <p:ext uri="{BB962C8B-B14F-4D97-AF65-F5344CB8AC3E}">
        <p14:creationId xmlns:p14="http://schemas.microsoft.com/office/powerpoint/2010/main" val="6389425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5"/>
          <p:cNvSpPr>
            <a:spLocks noGrp="1" noChangeArrowheads="1"/>
          </p:cNvSpPr>
          <p:nvPr>
            <p:ph type="title"/>
          </p:nvPr>
        </p:nvSpPr>
        <p:spPr/>
        <p:txBody>
          <a:bodyPr/>
          <a:lstStyle/>
          <a:p>
            <a:pPr eaLnBrk="1" hangingPunct="1"/>
            <a:r>
              <a:rPr lang="en-GB">
                <a:latin typeface="Calibri" charset="0"/>
                <a:ea typeface="ＭＳ Ｐゴシック" charset="0"/>
                <a:cs typeface="ＭＳ Ｐゴシック" charset="0"/>
              </a:rPr>
              <a:t>Kinds of feedback: Israel</a:t>
            </a:r>
          </a:p>
        </p:txBody>
      </p:sp>
      <p:sp>
        <p:nvSpPr>
          <p:cNvPr id="131074" name="Rectangle 2"/>
          <p:cNvSpPr>
            <a:spLocks noGrp="1" noChangeArrowheads="1"/>
          </p:cNvSpPr>
          <p:nvPr>
            <p:ph idx="1"/>
          </p:nvPr>
        </p:nvSpPr>
        <p:spPr>
          <a:xfrm>
            <a:off x="484188" y="1625600"/>
            <a:ext cx="8353425" cy="1649863"/>
          </a:xfrm>
        </p:spPr>
        <p:txBody>
          <a:bodyPr>
            <a:noAutofit/>
          </a:bodyPr>
          <a:lstStyle/>
          <a:p>
            <a:pPr eaLnBrk="1" hangingPunct="1">
              <a:lnSpc>
                <a:spcPct val="80000"/>
              </a:lnSpc>
            </a:pPr>
            <a:r>
              <a:rPr lang="en-GB" sz="2400" dirty="0">
                <a:latin typeface="Calibri" charset="0"/>
                <a:ea typeface="ＭＳ Ｐゴシック" charset="0"/>
                <a:cs typeface="ＭＳ Ｐゴシック" charset="0"/>
              </a:rPr>
              <a:t>264 low and high ability grade 6 students in 12 classes in 4 schools; analysis of 132 students at top and bottom of each class</a:t>
            </a:r>
          </a:p>
          <a:p>
            <a:pPr eaLnBrk="1" hangingPunct="1">
              <a:lnSpc>
                <a:spcPct val="80000"/>
              </a:lnSpc>
            </a:pPr>
            <a:r>
              <a:rPr lang="en-GB" sz="2400" dirty="0">
                <a:latin typeface="Calibri" charset="0"/>
                <a:ea typeface="ＭＳ Ｐゴシック" charset="0"/>
                <a:cs typeface="ＭＳ Ｐゴシック" charset="0"/>
              </a:rPr>
              <a:t>Same teaching, same aims, same teachers, same classwork</a:t>
            </a:r>
          </a:p>
          <a:p>
            <a:pPr eaLnBrk="1" hangingPunct="1">
              <a:lnSpc>
                <a:spcPct val="80000"/>
              </a:lnSpc>
            </a:pPr>
            <a:r>
              <a:rPr lang="en-GB" sz="2400" dirty="0">
                <a:latin typeface="Calibri" charset="0"/>
                <a:ea typeface="ＭＳ Ｐゴシック" charset="0"/>
                <a:cs typeface="ＭＳ Ｐゴシック" charset="0"/>
              </a:rPr>
              <a:t>Three kinds of feedback: scores, comments, </a:t>
            </a:r>
            <a:r>
              <a:rPr lang="en-GB" sz="2400" dirty="0" err="1">
                <a:latin typeface="Calibri" charset="0"/>
                <a:ea typeface="ＭＳ Ｐゴシック" charset="0"/>
                <a:cs typeface="ＭＳ Ｐゴシック" charset="0"/>
              </a:rPr>
              <a:t>scores+comments</a:t>
            </a:r>
            <a:endParaRPr lang="en-GB" sz="2400" dirty="0">
              <a:latin typeface="Calibri" charset="0"/>
              <a:ea typeface="ＭＳ Ｐゴシック" charset="0"/>
              <a:cs typeface="ＭＳ Ｐゴシック" charset="0"/>
            </a:endParaRPr>
          </a:p>
        </p:txBody>
      </p:sp>
      <p:sp>
        <p:nvSpPr>
          <p:cNvPr id="131075" name="Rectangle 3"/>
          <p:cNvSpPr>
            <a:spLocks noChangeArrowheads="1"/>
          </p:cNvSpPr>
          <p:nvPr/>
        </p:nvSpPr>
        <p:spPr bwMode="auto">
          <a:xfrm>
            <a:off x="677969" y="6310636"/>
            <a:ext cx="14153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525A93"/>
                </a:solidFill>
                <a:latin typeface="Calibri"/>
                <a:cs typeface="Calibri"/>
              </a:rPr>
              <a:t>Butler (</a:t>
            </a:r>
            <a:r>
              <a:rPr lang="en-GB" sz="1800" dirty="0">
                <a:solidFill>
                  <a:srgbClr val="525A93"/>
                </a:solidFill>
                <a:latin typeface="Calibri"/>
                <a:cs typeface="Calibri"/>
              </a:rPr>
              <a:t>1988</a:t>
            </a:r>
            <a:r>
              <a:rPr lang="en-GB" sz="1800" dirty="0" smtClean="0">
                <a:solidFill>
                  <a:srgbClr val="525A93"/>
                </a:solidFill>
                <a:latin typeface="Calibri"/>
                <a:cs typeface="Calibri"/>
              </a:rPr>
              <a:t>)</a:t>
            </a:r>
            <a:endParaRPr lang="en-GB" sz="1800" dirty="0">
              <a:solidFill>
                <a:srgbClr val="525A93"/>
              </a:solidFill>
              <a:latin typeface="Calibri"/>
              <a:cs typeface="Calibri"/>
            </a:endParaRPr>
          </a:p>
        </p:txBody>
      </p:sp>
      <p:sp>
        <p:nvSpPr>
          <p:cNvPr id="131076" name="Rectangle 4"/>
          <p:cNvSpPr>
            <a:spLocks noChangeArrowheads="1"/>
          </p:cNvSpPr>
          <p:nvPr/>
        </p:nvSpPr>
        <p:spPr bwMode="auto">
          <a:xfrm>
            <a:off x="7326313" y="5334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defTabSz="762000"/>
            <a:endParaRPr lang="en-US"/>
          </a:p>
        </p:txBody>
      </p:sp>
      <p:graphicFrame>
        <p:nvGraphicFramePr>
          <p:cNvPr id="8" name="Group 5"/>
          <p:cNvGraphicFramePr>
            <a:graphicFrameLocks noGrp="1"/>
          </p:cNvGraphicFramePr>
          <p:nvPr>
            <p:extLst>
              <p:ext uri="{D42A27DB-BD31-4B8C-83A1-F6EECF244321}">
                <p14:modId xmlns:p14="http://schemas.microsoft.com/office/powerpoint/2010/main" val="3641297802"/>
              </p:ext>
            </p:extLst>
          </p:nvPr>
        </p:nvGraphicFramePr>
        <p:xfrm>
          <a:off x="610125" y="3425825"/>
          <a:ext cx="7339013" cy="2163763"/>
        </p:xfrm>
        <a:graphic>
          <a:graphicData uri="http://schemas.openxmlformats.org/drawingml/2006/table">
            <a:tbl>
              <a:tblPr firstRow="1" bandRow="1">
                <a:tableStyleId>{5C22544A-7EE6-4342-B048-85BDC9FD1C3A}</a:tableStyleId>
              </a:tblPr>
              <a:tblGrid>
                <a:gridCol w="2445757"/>
                <a:gridCol w="2135682"/>
                <a:gridCol w="2757574"/>
              </a:tblGrid>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Achievement</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Attitude</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Scores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 no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scorers : 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negative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a:ln>
                            <a:noFill/>
                          </a:ln>
                          <a:effectLst/>
                          <a:latin typeface="Calibri"/>
                          <a:cs typeface="Calibri"/>
                        </a:rPr>
                        <a:t>Comments</a:t>
                      </a:r>
                      <a:endParaRPr kumimoji="0" lang="en-US" sz="2000" b="1" i="0" u="none" strike="noStrike" cap="none" normalizeH="0" baseline="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a:ln>
                            <a:noFill/>
                          </a:ln>
                          <a:effectLst/>
                          <a:latin typeface="Calibri"/>
                          <a:cs typeface="Calibri"/>
                        </a:rPr>
                        <a:t>30% gain</a:t>
                      </a:r>
                      <a:endParaRPr kumimoji="0" lang="en-US" sz="2000" b="1" i="0" u="none" strike="noStrike" cap="none" normalizeH="0" baseline="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scorers : 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 positive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bl>
          </a:graphicData>
        </a:graphic>
      </p:graphicFrame>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16</a:t>
            </a:fld>
            <a:endParaRPr lang="en-GB" dirty="0"/>
          </a:p>
        </p:txBody>
      </p:sp>
    </p:spTree>
    <p:extLst>
      <p:ext uri="{BB962C8B-B14F-4D97-AF65-F5344CB8AC3E}">
        <p14:creationId xmlns:p14="http://schemas.microsoft.com/office/powerpoint/2010/main" val="6058902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3" name="Rectangle 4"/>
          <p:cNvSpPr>
            <a:spLocks noGrp="1" noChangeArrowheads="1"/>
          </p:cNvSpPr>
          <p:nvPr>
            <p:ph sz="quarter" idx="1"/>
          </p:nvPr>
        </p:nvSpPr>
        <p:spPr>
          <a:xfrm>
            <a:off x="612648" y="3831810"/>
            <a:ext cx="8531352" cy="2808940"/>
          </a:xfrm>
        </p:spPr>
        <p:txBody>
          <a:bodyPr>
            <a:normAutofit/>
          </a:bodyPr>
          <a:lstStyle/>
          <a:p>
            <a:pPr marL="4763" indent="-4763" eaLnBrk="1" hangingPunct="1">
              <a:buFont typeface="Wingdings" charset="0"/>
              <a:buNone/>
            </a:pPr>
            <a:r>
              <a:rPr lang="en-US" sz="2500" dirty="0" smtClean="0">
                <a:latin typeface="Calibri" charset="0"/>
                <a:ea typeface="ＭＳ Ｐゴシック" charset="0"/>
                <a:cs typeface="ＭＳ Ｐゴシック" charset="0"/>
              </a:rPr>
              <a:t>What do you think happened for the students given both scores and comments?</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30%; Attitude: all positive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30%; Attitude: high scorers positive, low scorers negative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0%; Attitude: all positive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Gain: 0%; Attitude: high scorers positive, low scorers negative</a:t>
            </a:r>
          </a:p>
          <a:p>
            <a:pPr marL="358775" lvl="1" indent="-358775" eaLnBrk="1" hangingPunct="1">
              <a:buSzPct val="100000"/>
              <a:buFont typeface="Arial" charset="0"/>
              <a:buAutoNum type="alphaUcPeriod"/>
            </a:pPr>
            <a:r>
              <a:rPr lang="en-US" sz="2400" dirty="0" smtClean="0">
                <a:latin typeface="Calibri" charset="0"/>
                <a:ea typeface="ＭＳ Ｐゴシック" charset="0"/>
              </a:rPr>
              <a:t>Something else</a:t>
            </a:r>
          </a:p>
          <a:p>
            <a:pPr marL="4763" indent="-4763" eaLnBrk="1" hangingPunct="1">
              <a:lnSpc>
                <a:spcPct val="70000"/>
              </a:lnSpc>
            </a:pPr>
            <a:endParaRPr lang="en-US" sz="2500" dirty="0">
              <a:latin typeface="Calibri" charset="0"/>
              <a:ea typeface="ＭＳ Ｐゴシック" charset="0"/>
              <a:cs typeface="ＭＳ Ｐゴシック" charset="0"/>
            </a:endParaRPr>
          </a:p>
        </p:txBody>
      </p:sp>
      <p:sp>
        <p:nvSpPr>
          <p:cNvPr id="133122" name="Rectangle 3"/>
          <p:cNvSpPr>
            <a:spLocks noGrp="1" noChangeArrowheads="1"/>
          </p:cNvSpPr>
          <p:nvPr>
            <p:ph type="title"/>
          </p:nvPr>
        </p:nvSpPr>
        <p:spPr/>
        <p:txBody>
          <a:bodyPr/>
          <a:lstStyle/>
          <a:p>
            <a:pPr eaLnBrk="1" hangingPunct="1"/>
            <a:r>
              <a:rPr lang="en-GB" smtClean="0">
                <a:latin typeface="Calibri" charset="0"/>
                <a:ea typeface="ＭＳ Ｐゴシック" charset="0"/>
                <a:cs typeface="ＭＳ Ｐゴシック" charset="0"/>
              </a:rPr>
              <a:t>Responses</a:t>
            </a:r>
            <a:endParaRPr lang="en-GB">
              <a:latin typeface="Calibri" charset="0"/>
              <a:ea typeface="ＭＳ Ｐゴシック" charset="0"/>
              <a:cs typeface="ＭＳ Ｐゴシック" charset="0"/>
            </a:endParaRPr>
          </a:p>
        </p:txBody>
      </p:sp>
      <p:graphicFrame>
        <p:nvGraphicFramePr>
          <p:cNvPr id="6" name="Group 5"/>
          <p:cNvGraphicFramePr>
            <a:graphicFrameLocks noGrp="1"/>
          </p:cNvGraphicFramePr>
          <p:nvPr>
            <p:extLst>
              <p:ext uri="{D42A27DB-BD31-4B8C-83A1-F6EECF244321}">
                <p14:modId xmlns:p14="http://schemas.microsoft.com/office/powerpoint/2010/main" val="1253796077"/>
              </p:ext>
            </p:extLst>
          </p:nvPr>
        </p:nvGraphicFramePr>
        <p:xfrm>
          <a:off x="609601" y="1658284"/>
          <a:ext cx="7339013" cy="2163763"/>
        </p:xfrm>
        <a:graphic>
          <a:graphicData uri="http://schemas.openxmlformats.org/drawingml/2006/table">
            <a:tbl>
              <a:tblPr firstRow="1" bandRow="1">
                <a:tableStyleId>{5C22544A-7EE6-4342-B048-85BDC9FD1C3A}</a:tableStyleId>
              </a:tblPr>
              <a:tblGrid>
                <a:gridCol w="2445757"/>
                <a:gridCol w="2135682"/>
                <a:gridCol w="2757574"/>
              </a:tblGrid>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Achievement</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Attitude</a:t>
                      </a:r>
                      <a:endParaRPr kumimoji="0" lang="en-US" sz="2000" b="1" i="0" u="none" strike="noStrike" cap="none" normalizeH="0" baseline="0" dirty="0">
                        <a:ln>
                          <a:noFill/>
                        </a:ln>
                        <a:solidFill>
                          <a:srgbClr val="FFFFFF"/>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Scores</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 no gain</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scorers : 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negative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r h="749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a:ln>
                            <a:noFill/>
                          </a:ln>
                          <a:effectLst/>
                          <a:latin typeface="Calibri"/>
                          <a:cs typeface="Calibri"/>
                        </a:rPr>
                        <a:t>Comments</a:t>
                      </a:r>
                      <a:endParaRPr kumimoji="0" lang="en-US" sz="2000" b="1" i="0" u="none" strike="noStrike" cap="none" normalizeH="0" baseline="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a:ln>
                            <a:noFill/>
                          </a:ln>
                          <a:effectLst/>
                          <a:latin typeface="Calibri"/>
                          <a:cs typeface="Calibri"/>
                        </a:rPr>
                        <a:t>30% gain</a:t>
                      </a:r>
                      <a:endParaRPr kumimoji="0" lang="en-US" sz="2000" b="1" i="0" u="none" strike="noStrike" cap="none" normalizeH="0" baseline="0">
                        <a:ln>
                          <a:noFill/>
                        </a:ln>
                        <a:solidFill>
                          <a:schemeClr val="tx1"/>
                        </a:solidFill>
                        <a:effectLst/>
                        <a:latin typeface="Calibri"/>
                        <a:cs typeface="Calibri"/>
                      </a:endParaRPr>
                    </a:p>
                  </a:txBody>
                  <a:tcPr marL="91433" marR="91433"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High scorers : positive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latin typeface="Calibri"/>
                          <a:cs typeface="Calibri"/>
                        </a:rPr>
                        <a:t>Low scorers : positive</a:t>
                      </a:r>
                      <a:endParaRPr kumimoji="0" lang="en-US" sz="2000" b="1" i="0" u="none" strike="noStrike" cap="none" normalizeH="0" baseline="0" dirty="0">
                        <a:ln>
                          <a:noFill/>
                        </a:ln>
                        <a:solidFill>
                          <a:schemeClr val="tx1"/>
                        </a:solidFill>
                        <a:effectLst/>
                        <a:latin typeface="Calibri"/>
                        <a:cs typeface="Calibri"/>
                      </a:endParaRPr>
                    </a:p>
                  </a:txBody>
                  <a:tcPr marL="91433" marR="91433" horzOverflow="overflow"/>
                </a:tc>
              </a:tr>
            </a:tbl>
          </a:graphicData>
        </a:graphic>
      </p:graphicFrame>
      <p:sp>
        <p:nvSpPr>
          <p:cNvPr id="7" name="Rectangle 6"/>
          <p:cNvSpPr/>
          <p:nvPr/>
        </p:nvSpPr>
        <p:spPr>
          <a:xfrm>
            <a:off x="590550" y="1268207"/>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Slide Number Placeholder 22"/>
          <p:cNvSpPr txBox="1">
            <a:spLocks/>
          </p:cNvSpPr>
          <p:nvPr/>
        </p:nvSpPr>
        <p:spPr>
          <a:xfrm>
            <a:off x="0" y="1260269"/>
            <a:ext cx="533400" cy="244476"/>
          </a:xfrm>
          <a:prstGeom prst="rect">
            <a:avLst/>
          </a:prstGeom>
          <a:solidFill>
            <a:srgbClr val="EDAA61"/>
          </a:solidFill>
        </p:spPr>
        <p:txBody>
          <a:bodyPr vert="horz" anchor="ctr" anchorCtr="0">
            <a:normAutofit fontScale="85000" lnSpcReduction="20000"/>
          </a:bodyPr>
          <a:lstStyle>
            <a:defPPr>
              <a:defRPr lang="en-GB"/>
            </a:defPPr>
            <a:lvl1pPr algn="ctr" rtl="0" eaLnBrk="1" fontAlgn="base" latinLnBrk="0" hangingPunct="1">
              <a:spcBef>
                <a:spcPct val="0"/>
              </a:spcBef>
              <a:spcAft>
                <a:spcPct val="0"/>
              </a:spcAft>
              <a:defRPr kumimoji="0" sz="1400" b="1" kern="1200">
                <a:solidFill>
                  <a:schemeClr val="tx1"/>
                </a:solidFill>
                <a:latin typeface="Geneva"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Geneva" charset="0"/>
                <a:ea typeface="ＭＳ Ｐゴシック" charset="0"/>
                <a:cs typeface="ＭＳ Ｐゴシック" charset="0"/>
              </a:defRPr>
            </a:lvl5pPr>
            <a:lvl6pPr marL="2286000" algn="l" defTabSz="457200" rtl="0" eaLnBrk="1" latinLnBrk="0" hangingPunct="1">
              <a:defRPr sz="2400" kern="1200">
                <a:solidFill>
                  <a:schemeClr val="tx1"/>
                </a:solidFill>
                <a:latin typeface="Geneva" charset="0"/>
                <a:ea typeface="ＭＳ Ｐゴシック" charset="0"/>
                <a:cs typeface="ＭＳ Ｐゴシック" charset="0"/>
              </a:defRPr>
            </a:lvl6pPr>
            <a:lvl7pPr marL="2743200" algn="l" defTabSz="457200" rtl="0" eaLnBrk="1" latinLnBrk="0" hangingPunct="1">
              <a:defRPr sz="2400" kern="1200">
                <a:solidFill>
                  <a:schemeClr val="tx1"/>
                </a:solidFill>
                <a:latin typeface="Geneva" charset="0"/>
                <a:ea typeface="ＭＳ Ｐゴシック" charset="0"/>
                <a:cs typeface="ＭＳ Ｐゴシック" charset="0"/>
              </a:defRPr>
            </a:lvl7pPr>
            <a:lvl8pPr marL="3200400" algn="l" defTabSz="457200" rtl="0" eaLnBrk="1" latinLnBrk="0" hangingPunct="1">
              <a:defRPr sz="2400" kern="1200">
                <a:solidFill>
                  <a:schemeClr val="tx1"/>
                </a:solidFill>
                <a:latin typeface="Geneva" charset="0"/>
                <a:ea typeface="ＭＳ Ｐゴシック" charset="0"/>
                <a:cs typeface="ＭＳ Ｐゴシック" charset="0"/>
              </a:defRPr>
            </a:lvl8pPr>
            <a:lvl9pPr marL="3657600" algn="l" defTabSz="457200" rtl="0" eaLnBrk="1" latinLnBrk="0" hangingPunct="1">
              <a:defRPr sz="2400" kern="1200">
                <a:solidFill>
                  <a:schemeClr val="tx1"/>
                </a:solidFill>
                <a:latin typeface="Geneva" charset="0"/>
                <a:ea typeface="ＭＳ Ｐゴシック" charset="0"/>
                <a:cs typeface="ＭＳ Ｐゴシック" charset="0"/>
              </a:defRPr>
            </a:lvl9pPr>
          </a:lstStyle>
          <a:p>
            <a:pPr>
              <a:defRPr/>
            </a:pPr>
            <a:fld id="{0BCA7252-6283-0043-95DE-9CBA704BC554}" type="slidenum">
              <a:rPr lang="en-GB" smtClean="0"/>
              <a:pPr>
                <a:defRPr/>
              </a:pPr>
              <a:t>17</a:t>
            </a:fld>
            <a:endParaRPr lang="en-GB"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17</a:t>
            </a:fld>
            <a:endParaRPr lang="en-GB" dirty="0"/>
          </a:p>
        </p:txBody>
      </p:sp>
    </p:spTree>
    <p:extLst>
      <p:ext uri="{BB962C8B-B14F-4D97-AF65-F5344CB8AC3E}">
        <p14:creationId xmlns:p14="http://schemas.microsoft.com/office/powerpoint/2010/main" val="36891062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6986" y="6254626"/>
            <a:ext cx="1415352"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525A93"/>
                </a:solidFill>
                <a:latin typeface="Calibri"/>
                <a:cs typeface="Calibri"/>
              </a:rPr>
              <a:t>Butler </a:t>
            </a:r>
            <a:r>
              <a:rPr lang="en-GB" sz="1800" dirty="0">
                <a:solidFill>
                  <a:srgbClr val="525A93"/>
                </a:solidFill>
                <a:latin typeface="Calibri"/>
                <a:cs typeface="Calibri"/>
              </a:rPr>
              <a:t>(1987</a:t>
            </a:r>
            <a:r>
              <a:rPr lang="en-GB" sz="1800" dirty="0" smtClean="0">
                <a:solidFill>
                  <a:srgbClr val="525A93"/>
                </a:solidFill>
                <a:latin typeface="Calibri"/>
                <a:cs typeface="Calibri"/>
              </a:rPr>
              <a:t>)</a:t>
            </a:r>
            <a:endParaRPr lang="en-GB" sz="1800" dirty="0">
              <a:solidFill>
                <a:srgbClr val="525A93"/>
              </a:solidFill>
              <a:latin typeface="Calibri"/>
              <a:cs typeface="Calibri"/>
            </a:endParaRPr>
          </a:p>
        </p:txBody>
      </p:sp>
      <p:sp>
        <p:nvSpPr>
          <p:cNvPr id="135170" name="Rectangle 3"/>
          <p:cNvSpPr>
            <a:spLocks noGrp="1" noChangeArrowheads="1"/>
          </p:cNvSpPr>
          <p:nvPr>
            <p:ph type="title"/>
          </p:nvPr>
        </p:nvSpPr>
        <p:spPr/>
        <p:txBody>
          <a:bodyPr/>
          <a:lstStyle/>
          <a:p>
            <a:r>
              <a:rPr lang="en-GB" smtClean="0"/>
              <a:t>Kinds of feedback: Israel (2)</a:t>
            </a:r>
            <a:endParaRPr lang="en-GB"/>
          </a:p>
        </p:txBody>
      </p:sp>
      <p:sp>
        <p:nvSpPr>
          <p:cNvPr id="3" name="Slide Number Placeholder 2"/>
          <p:cNvSpPr>
            <a:spLocks noGrp="1"/>
          </p:cNvSpPr>
          <p:nvPr>
            <p:ph type="sldNum" sz="quarter" idx="12"/>
          </p:nvPr>
        </p:nvSpPr>
        <p:spPr/>
        <p:txBody>
          <a:bodyPr>
            <a:normAutofit fontScale="85000" lnSpcReduction="20000"/>
          </a:bodyPr>
          <a:lstStyle/>
          <a:p>
            <a:fld id="{2D6238C2-C284-AD4D-8FB8-9663937FCA09}" type="slidenum">
              <a:rPr lang="en-GB" smtClean="0"/>
              <a:pPr/>
              <a:t>18</a:t>
            </a:fld>
            <a:endParaRPr lang="en-GB" dirty="0"/>
          </a:p>
        </p:txBody>
      </p:sp>
      <p:sp>
        <p:nvSpPr>
          <p:cNvPr id="135171" name="Rectangle 4"/>
          <p:cNvSpPr>
            <a:spLocks noGrp="1" noChangeArrowheads="1"/>
          </p:cNvSpPr>
          <p:nvPr>
            <p:ph idx="1"/>
          </p:nvPr>
        </p:nvSpPr>
        <p:spPr>
          <a:xfrm>
            <a:off x="512394" y="1416372"/>
            <a:ext cx="8153400" cy="4365821"/>
          </a:xfrm>
        </p:spPr>
        <p:txBody>
          <a:bodyPr>
            <a:normAutofit fontScale="92500" lnSpcReduction="10000"/>
          </a:bodyPr>
          <a:lstStyle/>
          <a:p>
            <a:pPr>
              <a:lnSpc>
                <a:spcPct val="110000"/>
              </a:lnSpc>
            </a:pPr>
            <a:r>
              <a:rPr lang="en-GB" dirty="0" smtClean="0"/>
              <a:t>200  grade 5 and 6 Israeli students</a:t>
            </a:r>
          </a:p>
          <a:p>
            <a:pPr>
              <a:lnSpc>
                <a:spcPct val="110000"/>
              </a:lnSpc>
            </a:pPr>
            <a:r>
              <a:rPr lang="en-GB" dirty="0" smtClean="0"/>
              <a:t>Divergent thinking tasks</a:t>
            </a:r>
          </a:p>
          <a:p>
            <a:pPr>
              <a:lnSpc>
                <a:spcPct val="110000"/>
              </a:lnSpc>
            </a:pPr>
            <a:r>
              <a:rPr lang="en-GB" dirty="0" smtClean="0"/>
              <a:t>4 matched groups</a:t>
            </a:r>
          </a:p>
          <a:p>
            <a:pPr lvl="1">
              <a:lnSpc>
                <a:spcPct val="110000"/>
              </a:lnSpc>
            </a:pPr>
            <a:r>
              <a:rPr lang="en-GB" dirty="0" smtClean="0"/>
              <a:t>experimental group 1 (EG1); comments</a:t>
            </a:r>
          </a:p>
          <a:p>
            <a:pPr lvl="1">
              <a:lnSpc>
                <a:spcPct val="110000"/>
              </a:lnSpc>
            </a:pPr>
            <a:r>
              <a:rPr lang="en-GB" dirty="0" smtClean="0"/>
              <a:t>experimental group 2 (EG2); grades</a:t>
            </a:r>
          </a:p>
          <a:p>
            <a:pPr lvl="1">
              <a:lnSpc>
                <a:spcPct val="110000"/>
              </a:lnSpc>
            </a:pPr>
            <a:r>
              <a:rPr lang="en-GB" dirty="0" smtClean="0"/>
              <a:t>experimental group 3 (EG3); praise</a:t>
            </a:r>
          </a:p>
          <a:p>
            <a:pPr lvl="1">
              <a:lnSpc>
                <a:spcPct val="110000"/>
              </a:lnSpc>
            </a:pPr>
            <a:r>
              <a:rPr lang="en-GB" dirty="0" smtClean="0"/>
              <a:t>control group (CG); no feedback</a:t>
            </a:r>
          </a:p>
          <a:p>
            <a:pPr>
              <a:lnSpc>
                <a:spcPct val="110000"/>
              </a:lnSpc>
            </a:pPr>
            <a:r>
              <a:rPr lang="en-GB" dirty="0" smtClean="0"/>
              <a:t>Achievement</a:t>
            </a:r>
          </a:p>
          <a:p>
            <a:pPr lvl="1">
              <a:lnSpc>
                <a:spcPct val="110000"/>
              </a:lnSpc>
            </a:pPr>
            <a:r>
              <a:rPr lang="en-GB" dirty="0" smtClean="0"/>
              <a:t>EG1&gt;(EG2≈EG3≈CG)</a:t>
            </a:r>
          </a:p>
          <a:p>
            <a:pPr>
              <a:lnSpc>
                <a:spcPct val="110000"/>
              </a:lnSpc>
            </a:pPr>
            <a:r>
              <a:rPr lang="en-GB" dirty="0" smtClean="0"/>
              <a:t>Ego-involvement</a:t>
            </a:r>
          </a:p>
          <a:p>
            <a:pPr lvl="1">
              <a:lnSpc>
                <a:spcPct val="110000"/>
              </a:lnSpc>
            </a:pPr>
            <a:r>
              <a:rPr lang="en-GB" dirty="0" smtClean="0"/>
              <a:t>(EG2≈EG3)&gt;(EG1≈CG)</a:t>
            </a:r>
            <a:endParaRPr lang="en-GB" dirty="0"/>
          </a:p>
        </p:txBody>
      </p:sp>
    </p:spTree>
    <p:extLst>
      <p:ext uri="{BB962C8B-B14F-4D97-AF65-F5344CB8AC3E}">
        <p14:creationId xmlns:p14="http://schemas.microsoft.com/office/powerpoint/2010/main" val="8403706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517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1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51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517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5171">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171">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5171">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5171">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51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GB" smtClean="0"/>
              <a:t>Effects of feedback</a:t>
            </a:r>
            <a:endParaRPr lang="en-GB"/>
          </a:p>
        </p:txBody>
      </p:sp>
      <p:sp>
        <p:nvSpPr>
          <p:cNvPr id="3" name="Slide Number Placeholder 2"/>
          <p:cNvSpPr>
            <a:spLocks noGrp="1"/>
          </p:cNvSpPr>
          <p:nvPr>
            <p:ph type="sldNum" sz="quarter" idx="12"/>
          </p:nvPr>
        </p:nvSpPr>
        <p:spPr/>
        <p:txBody>
          <a:bodyPr>
            <a:normAutofit fontScale="85000" lnSpcReduction="20000"/>
          </a:bodyPr>
          <a:lstStyle/>
          <a:p>
            <a:fld id="{2D6238C2-C284-AD4D-8FB8-9663937FCA09}" type="slidenum">
              <a:rPr lang="en-GB" smtClean="0"/>
              <a:pPr/>
              <a:t>19</a:t>
            </a:fld>
            <a:endParaRPr lang="en-GB" dirty="0"/>
          </a:p>
        </p:txBody>
      </p:sp>
      <p:sp>
        <p:nvSpPr>
          <p:cNvPr id="137218" name="Rectangle 3"/>
          <p:cNvSpPr>
            <a:spLocks noGrp="1" noChangeArrowheads="1"/>
          </p:cNvSpPr>
          <p:nvPr>
            <p:ph idx="1"/>
          </p:nvPr>
        </p:nvSpPr>
        <p:spPr>
          <a:xfrm>
            <a:off x="612648" y="1600200"/>
            <a:ext cx="8153400" cy="5048624"/>
          </a:xfrm>
        </p:spPr>
        <p:txBody>
          <a:bodyPr>
            <a:normAutofit fontScale="85000" lnSpcReduction="20000"/>
          </a:bodyPr>
          <a:lstStyle/>
          <a:p>
            <a:pPr>
              <a:lnSpc>
                <a:spcPct val="120000"/>
              </a:lnSpc>
            </a:pPr>
            <a:r>
              <a:rPr lang="en-GB" dirty="0" err="1" smtClean="0"/>
              <a:t>Kluger</a:t>
            </a:r>
            <a:r>
              <a:rPr lang="en-GB" dirty="0" smtClean="0"/>
              <a:t> and </a:t>
            </a:r>
            <a:r>
              <a:rPr lang="en-GB" dirty="0" err="1" smtClean="0"/>
              <a:t>DeNisi</a:t>
            </a:r>
            <a:r>
              <a:rPr lang="en-GB" dirty="0" smtClean="0"/>
              <a:t> (1996) review of 3000 research reports</a:t>
            </a:r>
          </a:p>
          <a:p>
            <a:pPr>
              <a:lnSpc>
                <a:spcPct val="120000"/>
              </a:lnSpc>
            </a:pPr>
            <a:r>
              <a:rPr lang="en-GB" dirty="0" smtClean="0"/>
              <a:t>Excluding those:</a:t>
            </a:r>
          </a:p>
          <a:p>
            <a:pPr lvl="1">
              <a:lnSpc>
                <a:spcPct val="120000"/>
              </a:lnSpc>
            </a:pPr>
            <a:r>
              <a:rPr lang="en-GB" dirty="0" smtClean="0"/>
              <a:t>without adequate controls</a:t>
            </a:r>
          </a:p>
          <a:p>
            <a:pPr lvl="1">
              <a:lnSpc>
                <a:spcPct val="120000"/>
              </a:lnSpc>
            </a:pPr>
            <a:r>
              <a:rPr lang="en-GB" dirty="0" smtClean="0"/>
              <a:t>with poor design</a:t>
            </a:r>
          </a:p>
          <a:p>
            <a:pPr lvl="1">
              <a:lnSpc>
                <a:spcPct val="120000"/>
              </a:lnSpc>
            </a:pPr>
            <a:r>
              <a:rPr lang="en-GB" dirty="0" smtClean="0"/>
              <a:t>with fewer than 10 participants</a:t>
            </a:r>
          </a:p>
          <a:p>
            <a:pPr lvl="1">
              <a:lnSpc>
                <a:spcPct val="120000"/>
              </a:lnSpc>
            </a:pPr>
            <a:r>
              <a:rPr lang="en-GB" dirty="0" smtClean="0"/>
              <a:t>where performance was not measured</a:t>
            </a:r>
          </a:p>
          <a:p>
            <a:pPr lvl="1">
              <a:lnSpc>
                <a:spcPct val="120000"/>
              </a:lnSpc>
            </a:pPr>
            <a:r>
              <a:rPr lang="en-GB" dirty="0" smtClean="0"/>
              <a:t>without details of effect sizes</a:t>
            </a:r>
          </a:p>
          <a:p>
            <a:pPr>
              <a:lnSpc>
                <a:spcPct val="120000"/>
              </a:lnSpc>
            </a:pPr>
            <a:r>
              <a:rPr lang="en-GB" dirty="0" smtClean="0"/>
              <a:t>left 131 reports, 607 effect sizes, involving 12652 individuals</a:t>
            </a:r>
          </a:p>
          <a:p>
            <a:pPr>
              <a:lnSpc>
                <a:spcPct val="120000"/>
              </a:lnSpc>
            </a:pPr>
            <a:endParaRPr lang="en-GB" dirty="0" smtClean="0"/>
          </a:p>
          <a:p>
            <a:pPr>
              <a:lnSpc>
                <a:spcPct val="120000"/>
              </a:lnSpc>
            </a:pPr>
            <a:r>
              <a:rPr lang="en-GB" dirty="0" smtClean="0"/>
              <a:t>On average, feedback increases achievement</a:t>
            </a:r>
          </a:p>
          <a:p>
            <a:pPr lvl="1">
              <a:lnSpc>
                <a:spcPct val="120000"/>
              </a:lnSpc>
            </a:pPr>
            <a:r>
              <a:rPr lang="en-GB" dirty="0" smtClean="0"/>
              <a:t>Effect sizes highly variable</a:t>
            </a:r>
          </a:p>
          <a:p>
            <a:pPr lvl="1">
              <a:lnSpc>
                <a:spcPct val="120000"/>
              </a:lnSpc>
            </a:pPr>
            <a:r>
              <a:rPr lang="en-GB" dirty="0" smtClean="0"/>
              <a:t>38% (50 out of 131) of effect sizes were negative</a:t>
            </a:r>
            <a:endParaRPr lang="en-GB" dirty="0"/>
          </a:p>
        </p:txBody>
      </p:sp>
    </p:spTree>
    <p:extLst>
      <p:ext uri="{BB962C8B-B14F-4D97-AF65-F5344CB8AC3E}">
        <p14:creationId xmlns:p14="http://schemas.microsoft.com/office/powerpoint/2010/main" val="31781379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21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721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721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721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218">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7218">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7218">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7218">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721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p:txBody>
          <a:bodyPr/>
          <a:lstStyle/>
          <a:p>
            <a:r>
              <a:rPr lang="en-GB">
                <a:latin typeface="Calibri" charset="0"/>
                <a:ea typeface="ＭＳ Ｐゴシック" charset="0"/>
                <a:cs typeface="ＭＳ Ｐゴシック" charset="0"/>
              </a:rPr>
              <a:t>Effective learning environments</a:t>
            </a:r>
          </a:p>
        </p:txBody>
      </p:sp>
      <p:sp>
        <p:nvSpPr>
          <p:cNvPr id="19458" name="Rectangle 5"/>
          <p:cNvSpPr>
            <a:spLocks noGrp="1" noChangeArrowheads="1"/>
          </p:cNvSpPr>
          <p:nvPr>
            <p:ph type="body" idx="1"/>
          </p:nvPr>
        </p:nvSpPr>
        <p:spPr>
          <a:xfrm>
            <a:off x="457200" y="1430338"/>
            <a:ext cx="8686800" cy="4955203"/>
          </a:xfrm>
        </p:spPr>
        <p:txBody>
          <a:bodyPr wrap="square">
            <a:spAutoFit/>
          </a:bodyPr>
          <a:lstStyle/>
          <a:p>
            <a:pPr>
              <a:spcBef>
                <a:spcPct val="0"/>
              </a:spcBef>
            </a:pPr>
            <a:r>
              <a:rPr lang="en-US" sz="2800" dirty="0">
                <a:latin typeface="Calibri" charset="0"/>
                <a:ea typeface="ＭＳ Ｐゴシック" charset="0"/>
                <a:cs typeface="ＭＳ Ｐゴシック" charset="0"/>
              </a:rPr>
              <a:t>A prevalent, mistaken, view</a:t>
            </a:r>
          </a:p>
          <a:p>
            <a:pPr lvl="1">
              <a:spcBef>
                <a:spcPct val="0"/>
              </a:spcBef>
            </a:pPr>
            <a:r>
              <a:rPr lang="en-US" sz="2400" dirty="0">
                <a:latin typeface="Calibri" charset="0"/>
                <a:ea typeface="ＭＳ Ｐゴシック" charset="0"/>
              </a:rPr>
              <a:t>Teachers create learning</a:t>
            </a:r>
          </a:p>
          <a:p>
            <a:pPr lvl="1">
              <a:spcBef>
                <a:spcPct val="0"/>
              </a:spcBef>
            </a:pPr>
            <a:r>
              <a:rPr lang="en-US" sz="2400" dirty="0">
                <a:latin typeface="Calibri" charset="0"/>
                <a:ea typeface="ＭＳ Ｐゴシック" charset="0"/>
              </a:rPr>
              <a:t>The teacher’s job is to do the learning for the learner</a:t>
            </a:r>
          </a:p>
          <a:p>
            <a:pPr>
              <a:spcBef>
                <a:spcPct val="0"/>
              </a:spcBef>
            </a:pPr>
            <a:r>
              <a:rPr lang="en-US" sz="2800" dirty="0">
                <a:latin typeface="Calibri" charset="0"/>
                <a:ea typeface="ＭＳ Ｐゴシック" charset="0"/>
                <a:cs typeface="ＭＳ Ｐゴシック" charset="0"/>
              </a:rPr>
              <a:t>A not so prevalent, not quite so mistaken, but equally dangerous view</a:t>
            </a:r>
          </a:p>
          <a:p>
            <a:pPr lvl="1">
              <a:spcBef>
                <a:spcPct val="0"/>
              </a:spcBef>
            </a:pPr>
            <a:r>
              <a:rPr lang="en-US" sz="2400" dirty="0">
                <a:latin typeface="Calibri" charset="0"/>
                <a:ea typeface="ＭＳ Ｐゴシック" charset="0"/>
              </a:rPr>
              <a:t>Only learners can create learning</a:t>
            </a:r>
          </a:p>
          <a:p>
            <a:pPr lvl="1">
              <a:spcBef>
                <a:spcPct val="0"/>
              </a:spcBef>
            </a:pPr>
            <a:r>
              <a:rPr lang="en-US" sz="2400" dirty="0">
                <a:latin typeface="Calibri" charset="0"/>
                <a:ea typeface="ＭＳ Ｐゴシック" charset="0"/>
              </a:rPr>
              <a:t>The teacher’s job is to “facilitate” learning</a:t>
            </a:r>
          </a:p>
          <a:p>
            <a:pPr>
              <a:spcBef>
                <a:spcPct val="0"/>
              </a:spcBef>
            </a:pPr>
            <a:r>
              <a:rPr lang="en-US" sz="2800" dirty="0">
                <a:latin typeface="Calibri" charset="0"/>
                <a:ea typeface="ＭＳ Ｐゴシック" charset="0"/>
                <a:cs typeface="ＭＳ Ｐゴシック" charset="0"/>
              </a:rPr>
              <a:t>A difficult to negotiate, middle path</a:t>
            </a:r>
          </a:p>
          <a:p>
            <a:pPr lvl="1">
              <a:spcBef>
                <a:spcPct val="0"/>
              </a:spcBef>
            </a:pPr>
            <a:r>
              <a:rPr lang="en-US" sz="2400" dirty="0">
                <a:latin typeface="Calibri" charset="0"/>
                <a:ea typeface="ＭＳ Ｐゴシック" charset="0"/>
              </a:rPr>
              <a:t>Teaching as the engineering of effective learning environments</a:t>
            </a:r>
          </a:p>
          <a:p>
            <a:pPr lvl="1">
              <a:spcBef>
                <a:spcPct val="0"/>
              </a:spcBef>
            </a:pPr>
            <a:r>
              <a:rPr lang="en-US" sz="2400" dirty="0">
                <a:latin typeface="Calibri" charset="0"/>
                <a:ea typeface="ＭＳ Ｐゴシック" charset="0"/>
              </a:rPr>
              <a:t>Key features:</a:t>
            </a:r>
          </a:p>
          <a:p>
            <a:pPr lvl="2">
              <a:spcBef>
                <a:spcPct val="0"/>
              </a:spcBef>
            </a:pPr>
            <a:r>
              <a:rPr lang="en-US" sz="2000" dirty="0">
                <a:latin typeface="Calibri" charset="0"/>
                <a:ea typeface="ＭＳ Ｐゴシック" charset="0"/>
              </a:rPr>
              <a:t>Create student engagement (pedagogies of engagement)</a:t>
            </a:r>
          </a:p>
          <a:p>
            <a:pPr lvl="2">
              <a:spcBef>
                <a:spcPct val="0"/>
              </a:spcBef>
            </a:pPr>
            <a:r>
              <a:rPr lang="en-US" sz="2000" dirty="0">
                <a:latin typeface="Calibri" charset="0"/>
                <a:ea typeface="ＭＳ Ｐゴシック" charset="0"/>
              </a:rPr>
              <a:t>Well-regulated (pedagogies of contingency)</a:t>
            </a:r>
          </a:p>
          <a:p>
            <a:pPr lvl="2">
              <a:spcBef>
                <a:spcPct val="0"/>
              </a:spcBef>
            </a:pPr>
            <a:r>
              <a:rPr lang="en-US" sz="2000" dirty="0">
                <a:latin typeface="Calibri" charset="0"/>
                <a:ea typeface="ＭＳ Ｐゴシック" charset="0"/>
              </a:rPr>
              <a:t>Develop disciplinary habits of mind (pedagogies of formation)</a:t>
            </a:r>
          </a:p>
        </p:txBody>
      </p:sp>
    </p:spTree>
    <p:extLst>
      <p:ext uri="{BB962C8B-B14F-4D97-AF65-F5344CB8AC3E}">
        <p14:creationId xmlns:p14="http://schemas.microsoft.com/office/powerpoint/2010/main" val="16768694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Getting feedback right is hard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26916221"/>
              </p:ext>
            </p:extLst>
          </p:nvPr>
        </p:nvGraphicFramePr>
        <p:xfrm>
          <a:off x="642470" y="1676400"/>
          <a:ext cx="8298329" cy="4168774"/>
        </p:xfrm>
        <a:graphic>
          <a:graphicData uri="http://schemas.openxmlformats.org/drawingml/2006/table">
            <a:tbl>
              <a:tblPr firstRow="1" bandRow="1">
                <a:tableStyleId>{5C22544A-7EE6-4342-B048-85BDC9FD1C3A}</a:tableStyleId>
              </a:tblPr>
              <a:tblGrid>
                <a:gridCol w="2147933"/>
                <a:gridCol w="2985894"/>
                <a:gridCol w="3164502"/>
              </a:tblGrid>
              <a:tr h="711144">
                <a:tc>
                  <a:txBody>
                    <a:bodyPr/>
                    <a:lstStyle/>
                    <a:p>
                      <a:pPr marL="0" indent="0">
                        <a:spcAft>
                          <a:spcPts val="400"/>
                        </a:spcAft>
                      </a:pPr>
                      <a:r>
                        <a:rPr lang="en-US" sz="2000" dirty="0"/>
                        <a:t>Response type</a:t>
                      </a:r>
                      <a:endParaRPr lang="en-GB" sz="2000" dirty="0">
                        <a:latin typeface="Palatino"/>
                        <a:ea typeface="Times New Roman"/>
                        <a:cs typeface="Palatino"/>
                      </a:endParaRPr>
                    </a:p>
                  </a:txBody>
                  <a:tcPr marL="0" marR="0" marT="0" marB="0"/>
                </a:tc>
                <a:tc gridSpan="2">
                  <a:txBody>
                    <a:bodyPr/>
                    <a:lstStyle/>
                    <a:p>
                      <a:pPr marL="84138" indent="0" algn="ctr">
                        <a:spcAft>
                          <a:spcPts val="400"/>
                        </a:spcAft>
                      </a:pPr>
                      <a:r>
                        <a:rPr lang="en-US" sz="2000" dirty="0"/>
                        <a:t>Feedback</a:t>
                      </a:r>
                      <a:r>
                        <a:rPr lang="en-US" sz="2000" dirty="0" smtClean="0"/>
                        <a:t> indicates performance…</a:t>
                      </a:r>
                      <a:endParaRPr lang="en-GB" sz="2000" dirty="0">
                        <a:latin typeface="Palatino"/>
                        <a:ea typeface="Times New Roman"/>
                        <a:cs typeface="Palatino"/>
                      </a:endParaRPr>
                    </a:p>
                  </a:txBody>
                  <a:tcPr marL="0" marR="0" marT="0" marB="0"/>
                </a:tc>
                <a:tc hMerge="1">
                  <a:txBody>
                    <a:bodyPr/>
                    <a:lstStyle/>
                    <a:p>
                      <a:pPr marL="84138" indent="0">
                        <a:spcAft>
                          <a:spcPts val="400"/>
                        </a:spcAft>
                      </a:pPr>
                      <a:endParaRPr lang="en-GB" sz="2400" dirty="0">
                        <a:latin typeface="Palatino"/>
                        <a:ea typeface="Times New Roman"/>
                        <a:cs typeface="Palatino"/>
                      </a:endParaRPr>
                    </a:p>
                  </a:txBody>
                  <a:tcPr marL="0" marR="0" marT="0" marB="0"/>
                </a:tc>
              </a:tr>
              <a:tr h="691526">
                <a:tc>
                  <a:txBody>
                    <a:bodyPr/>
                    <a:lstStyle/>
                    <a:p>
                      <a:pPr marL="0" indent="0">
                        <a:spcAft>
                          <a:spcPts val="400"/>
                        </a:spcAft>
                      </a:pPr>
                      <a:endParaRPr lang="en-GB" sz="2000" dirty="0">
                        <a:solidFill>
                          <a:schemeClr val="bg1"/>
                        </a:solidFill>
                        <a:latin typeface="Palatino"/>
                        <a:ea typeface="Times New Roman"/>
                        <a:cs typeface="Palatino"/>
                      </a:endParaRPr>
                    </a:p>
                  </a:txBody>
                  <a:tcPr marL="0" marR="0" marT="0" marB="0">
                    <a:solidFill>
                      <a:srgbClr val="525A93"/>
                    </a:solidFill>
                  </a:tcPr>
                </a:tc>
                <a:tc>
                  <a:txBody>
                    <a:bodyPr/>
                    <a:lstStyle/>
                    <a:p>
                      <a:pPr marL="84138" indent="0">
                        <a:spcAft>
                          <a:spcPts val="400"/>
                        </a:spcAft>
                      </a:pPr>
                      <a:r>
                        <a:rPr lang="en-US" sz="2000" dirty="0" smtClean="0">
                          <a:solidFill>
                            <a:schemeClr val="bg1"/>
                          </a:solidFill>
                        </a:rPr>
                        <a:t>falls short of goal</a:t>
                      </a:r>
                      <a:endParaRPr lang="en-GB" sz="2000" dirty="0">
                        <a:solidFill>
                          <a:schemeClr val="bg1"/>
                        </a:solidFill>
                        <a:latin typeface="Palatino"/>
                        <a:ea typeface="Times New Roman"/>
                        <a:cs typeface="Palatino"/>
                      </a:endParaRPr>
                    </a:p>
                  </a:txBody>
                  <a:tcPr marL="0" marR="0" marT="0" marB="0">
                    <a:solidFill>
                      <a:srgbClr val="525A93"/>
                    </a:solidFill>
                  </a:tcPr>
                </a:tc>
                <a:tc>
                  <a:txBody>
                    <a:bodyPr/>
                    <a:lstStyle/>
                    <a:p>
                      <a:pPr marL="84138" marR="0" indent="0" algn="l" defTabSz="914400" rtl="0" eaLnBrk="1" fontAlgn="auto" latinLnBrk="0" hangingPunct="1">
                        <a:lnSpc>
                          <a:spcPct val="100000"/>
                        </a:lnSpc>
                        <a:spcBef>
                          <a:spcPts val="0"/>
                        </a:spcBef>
                        <a:spcAft>
                          <a:spcPts val="400"/>
                        </a:spcAft>
                        <a:buClrTx/>
                        <a:buSzTx/>
                        <a:buFontTx/>
                        <a:buNone/>
                        <a:tabLst/>
                        <a:defRPr/>
                      </a:pPr>
                      <a:r>
                        <a:rPr lang="en-US" sz="2000" dirty="0" smtClean="0">
                          <a:solidFill>
                            <a:schemeClr val="bg1"/>
                          </a:solidFill>
                        </a:rPr>
                        <a:t>exceeds goal</a:t>
                      </a:r>
                      <a:endParaRPr lang="en-GB" sz="2000" dirty="0" smtClean="0">
                        <a:solidFill>
                          <a:schemeClr val="bg1"/>
                        </a:solidFill>
                        <a:latin typeface="Palatino"/>
                        <a:ea typeface="Times New Roman"/>
                        <a:cs typeface="Palatino"/>
                      </a:endParaRPr>
                    </a:p>
                    <a:p>
                      <a:pPr marL="84138" indent="0">
                        <a:spcAft>
                          <a:spcPts val="400"/>
                        </a:spcAft>
                      </a:pPr>
                      <a:endParaRPr lang="en-GB" sz="2000" dirty="0">
                        <a:solidFill>
                          <a:schemeClr val="bg1"/>
                        </a:solidFill>
                        <a:latin typeface="Palatino"/>
                        <a:ea typeface="Times New Roman"/>
                        <a:cs typeface="Palatino"/>
                      </a:endParaRPr>
                    </a:p>
                  </a:txBody>
                  <a:tcPr marL="0" marR="0" marT="0" marB="0">
                    <a:solidFill>
                      <a:srgbClr val="525A93"/>
                    </a:solidFill>
                  </a:tcPr>
                </a:tc>
              </a:tr>
              <a:tr h="691526">
                <a:tc>
                  <a:txBody>
                    <a:bodyPr/>
                    <a:lstStyle/>
                    <a:p>
                      <a:pPr marL="0" indent="0">
                        <a:spcAft>
                          <a:spcPts val="400"/>
                        </a:spcAft>
                      </a:pPr>
                      <a:r>
                        <a:rPr lang="en-US" sz="2000" dirty="0" smtClean="0"/>
                        <a:t>Change </a:t>
                      </a:r>
                      <a:r>
                        <a:rPr lang="en-US" sz="2000" dirty="0"/>
                        <a:t>behavior</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effort</a:t>
                      </a:r>
                      <a:endParaRPr lang="en-GB" sz="2000" b="1" dirty="0">
                        <a:latin typeface="Palatino"/>
                        <a:ea typeface="Times New Roman"/>
                        <a:cs typeface="Palatino"/>
                      </a:endParaRPr>
                    </a:p>
                  </a:txBody>
                  <a:tcPr marL="0" marR="0" marT="0" marB="0"/>
                </a:tc>
                <a:tc>
                  <a:txBody>
                    <a:bodyPr/>
                    <a:lstStyle/>
                    <a:p>
                      <a:pPr marL="84138" indent="0">
                        <a:spcAft>
                          <a:spcPts val="400"/>
                        </a:spcAft>
                      </a:pPr>
                      <a:r>
                        <a:rPr lang="en-US" sz="2000" dirty="0"/>
                        <a:t>Exert less effort</a:t>
                      </a:r>
                      <a:endParaRPr lang="en-GB" sz="2000" dirty="0">
                        <a:latin typeface="Palatino"/>
                        <a:ea typeface="Times New Roman"/>
                        <a:cs typeface="Palatino"/>
                      </a:endParaRPr>
                    </a:p>
                  </a:txBody>
                  <a:tcPr marL="0" marR="0" marT="0" marB="0"/>
                </a:tc>
              </a:tr>
              <a:tr h="691526">
                <a:tc>
                  <a:txBody>
                    <a:bodyPr/>
                    <a:lstStyle/>
                    <a:p>
                      <a:pPr marL="0" indent="0">
                        <a:spcAft>
                          <a:spcPts val="400"/>
                        </a:spcAft>
                      </a:pPr>
                      <a:r>
                        <a:rPr lang="en-US" sz="2000" dirty="0"/>
                        <a:t>Change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Reduce aspiration</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aspiration</a:t>
                      </a:r>
                      <a:endParaRPr lang="en-GB" sz="2000" b="1" dirty="0">
                        <a:latin typeface="Palatino"/>
                        <a:ea typeface="Times New Roman"/>
                        <a:cs typeface="Palatino"/>
                      </a:endParaRPr>
                    </a:p>
                  </a:txBody>
                  <a:tcPr marL="0" marR="0" marT="0" marB="0"/>
                </a:tc>
              </a:tr>
              <a:tr h="691526">
                <a:tc>
                  <a:txBody>
                    <a:bodyPr/>
                    <a:lstStyle/>
                    <a:p>
                      <a:pPr marL="0" indent="0">
                        <a:spcAft>
                          <a:spcPts val="400"/>
                        </a:spcAft>
                      </a:pPr>
                      <a:r>
                        <a:rPr lang="en-US" sz="2000" dirty="0"/>
                        <a:t>Abandon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hard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easy</a:t>
                      </a:r>
                      <a:endParaRPr lang="en-GB" sz="2000" dirty="0">
                        <a:latin typeface="Palatino"/>
                        <a:ea typeface="Times New Roman"/>
                        <a:cs typeface="Palatino"/>
                      </a:endParaRPr>
                    </a:p>
                  </a:txBody>
                  <a:tcPr marL="0" marR="0" marT="0" marB="0"/>
                </a:tc>
              </a:tr>
              <a:tr h="691526">
                <a:tc>
                  <a:txBody>
                    <a:bodyPr/>
                    <a:lstStyle/>
                    <a:p>
                      <a:pPr>
                        <a:spcAft>
                          <a:spcPts val="400"/>
                        </a:spcAft>
                      </a:pPr>
                      <a:r>
                        <a:rPr lang="en-US" sz="2000" dirty="0"/>
                        <a:t>Reject feedback</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r>
            </a:tbl>
          </a:graphicData>
        </a:graphic>
      </p:graphicFrame>
    </p:spTree>
    <p:extLst>
      <p:ext uri="{BB962C8B-B14F-4D97-AF65-F5344CB8AC3E}">
        <p14:creationId xmlns:p14="http://schemas.microsoft.com/office/powerpoint/2010/main" val="3349257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normAutofit/>
          </a:bodyPr>
          <a:lstStyle/>
          <a:p>
            <a:r>
              <a:rPr lang="en-GB" dirty="0" smtClean="0"/>
              <a:t>Providing feedback that moves learning on</a:t>
            </a:r>
            <a:endParaRPr lang="en-GB" dirty="0"/>
          </a:p>
        </p:txBody>
      </p:sp>
      <p:sp>
        <p:nvSpPr>
          <p:cNvPr id="1014787" name="Rectangle 3"/>
          <p:cNvSpPr>
            <a:spLocks noGrp="1" noChangeArrowheads="1"/>
          </p:cNvSpPr>
          <p:nvPr>
            <p:ph sz="quarter" idx="1"/>
          </p:nvPr>
        </p:nvSpPr>
        <p:spPr/>
        <p:txBody>
          <a:bodyPr>
            <a:normAutofit/>
          </a:bodyPr>
          <a:lstStyle/>
          <a:p>
            <a:r>
              <a:rPr lang="en-GB" dirty="0" smtClean="0"/>
              <a:t>Key idea: feedback should:</a:t>
            </a:r>
          </a:p>
          <a:p>
            <a:pPr lvl="1"/>
            <a:r>
              <a:rPr lang="en-GB" dirty="0" smtClean="0"/>
              <a:t>Cause thinking</a:t>
            </a:r>
          </a:p>
          <a:p>
            <a:pPr lvl="1"/>
            <a:r>
              <a:rPr lang="en-GB" dirty="0" smtClean="0"/>
              <a:t>Provide guidance on how to improve</a:t>
            </a:r>
          </a:p>
          <a:p>
            <a:r>
              <a:rPr lang="en-GB" dirty="0" smtClean="0"/>
              <a:t>Comment-only marking</a:t>
            </a:r>
          </a:p>
          <a:p>
            <a:r>
              <a:rPr lang="en-GB" dirty="0" smtClean="0"/>
              <a:t>Focused marking</a:t>
            </a:r>
          </a:p>
          <a:p>
            <a:r>
              <a:rPr lang="en-GB" dirty="0" smtClean="0"/>
              <a:t>Explicit reference to mark schemes/scoring guides</a:t>
            </a:r>
          </a:p>
          <a:p>
            <a:r>
              <a:rPr lang="en-GB" dirty="0" smtClean="0"/>
              <a:t>Suggestions on how to improve:</a:t>
            </a:r>
          </a:p>
          <a:p>
            <a:pPr lvl="1"/>
            <a:r>
              <a:rPr lang="en-GB" dirty="0" smtClean="0"/>
              <a:t>Not giving complete solutions</a:t>
            </a:r>
          </a:p>
          <a:p>
            <a:r>
              <a:rPr lang="en-GB" dirty="0" smtClean="0"/>
              <a:t>Re-timing assessment:</a:t>
            </a:r>
          </a:p>
          <a:p>
            <a:pPr lvl="1"/>
            <a:r>
              <a:rPr lang="en-GB" dirty="0"/>
              <a:t>e</a:t>
            </a:r>
            <a:r>
              <a:rPr lang="en-GB" dirty="0" smtClean="0"/>
              <a:t>.g., three-quarters-of-the-way-through-a-unit test</a:t>
            </a:r>
            <a:endParaRPr lang="en-GB"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21</a:t>
            </a:fld>
            <a:endParaRPr lang="en-GB"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47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47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7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78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787">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14787">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14787">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14787">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10147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7"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Activating students as learning resources for one another</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67482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normAutofit/>
          </a:bodyPr>
          <a:lstStyle/>
          <a:p>
            <a:r>
              <a:rPr lang="en-GB" dirty="0"/>
              <a:t>S</a:t>
            </a:r>
            <a:r>
              <a:rPr lang="en-GB" dirty="0" smtClean="0"/>
              <a:t>tudents as learning resources</a:t>
            </a:r>
            <a:endParaRPr lang="en-GB" dirty="0"/>
          </a:p>
        </p:txBody>
      </p:sp>
      <p:sp>
        <p:nvSpPr>
          <p:cNvPr id="1029123" name="Rectangle 3"/>
          <p:cNvSpPr>
            <a:spLocks noGrp="1" noChangeArrowheads="1"/>
          </p:cNvSpPr>
          <p:nvPr>
            <p:ph sz="quarter" idx="1"/>
          </p:nvPr>
        </p:nvSpPr>
        <p:spPr/>
        <p:txBody>
          <a:bodyPr/>
          <a:lstStyle/>
          <a:p>
            <a:r>
              <a:rPr lang="en-GB" dirty="0" smtClean="0"/>
              <a:t>Students assessing their peers</a:t>
            </a:r>
            <a:r>
              <a:rPr lang="ja-JP" altLang="en-GB" dirty="0" smtClean="0"/>
              <a:t>’</a:t>
            </a:r>
            <a:r>
              <a:rPr lang="en-GB" altLang="ja-JP" dirty="0" smtClean="0"/>
              <a:t> work:</a:t>
            </a:r>
          </a:p>
          <a:p>
            <a:pPr lvl="1"/>
            <a:r>
              <a:rPr lang="en-GB" dirty="0" smtClean="0"/>
              <a:t>“Pre-flight checklist”</a:t>
            </a:r>
          </a:p>
          <a:p>
            <a:pPr lvl="1"/>
            <a:r>
              <a:rPr lang="ja-JP" altLang="en-GB" dirty="0" smtClean="0"/>
              <a:t>“</a:t>
            </a:r>
            <a:r>
              <a:rPr lang="en-GB" altLang="ja-JP" dirty="0" smtClean="0"/>
              <a:t>Two stars and a wish</a:t>
            </a:r>
            <a:r>
              <a:rPr lang="ja-JP" altLang="en-GB" dirty="0" smtClean="0"/>
              <a:t>”</a:t>
            </a:r>
            <a:endParaRPr lang="en-US" altLang="ja-JP" dirty="0" smtClean="0"/>
          </a:p>
          <a:p>
            <a:pPr lvl="1"/>
            <a:r>
              <a:rPr lang="en-US" altLang="ja-JP" dirty="0" smtClean="0"/>
              <a:t>“Choose-swap-choose”</a:t>
            </a:r>
          </a:p>
          <a:p>
            <a:pPr lvl="1"/>
            <a:r>
              <a:rPr lang="en-US" altLang="ja-JP" dirty="0" smtClean="0"/>
              <a:t>“Daily sign-in”</a:t>
            </a:r>
            <a:endParaRPr lang="en-GB" altLang="ja-JP" dirty="0" smtClean="0"/>
          </a:p>
          <a:p>
            <a:r>
              <a:rPr lang="en-GB" dirty="0" smtClean="0"/>
              <a:t>Training students to pose questions/identifying group weaknesses</a:t>
            </a:r>
          </a:p>
          <a:p>
            <a:r>
              <a:rPr lang="en-GB" dirty="0" smtClean="0"/>
              <a:t>End-of-lesson students</a:t>
            </a:r>
            <a:r>
              <a:rPr lang="ja-JP" altLang="en-GB" dirty="0" smtClean="0"/>
              <a:t>’</a:t>
            </a:r>
            <a:r>
              <a:rPr lang="en-GB" altLang="ja-JP" dirty="0" smtClean="0"/>
              <a:t> review</a:t>
            </a:r>
            <a:endParaRPr lang="en-GB"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23</a:t>
            </a:fld>
            <a:endParaRPr lang="en-GB" dirty="0"/>
          </a:p>
        </p:txBody>
      </p:sp>
    </p:spTree>
    <p:extLst>
      <p:ext uri="{BB962C8B-B14F-4D97-AF65-F5344CB8AC3E}">
        <p14:creationId xmlns:p14="http://schemas.microsoft.com/office/powerpoint/2010/main" val="33571102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9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9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9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owners of their own learning</a:t>
            </a:r>
          </a:p>
        </p:txBody>
      </p:sp>
    </p:spTree>
    <p:extLst>
      <p:ext uri="{BB962C8B-B14F-4D97-AF65-F5344CB8AC3E}">
        <p14:creationId xmlns:p14="http://schemas.microsoft.com/office/powerpoint/2010/main" val="283493471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GB" dirty="0"/>
              <a:t>S</a:t>
            </a:r>
            <a:r>
              <a:rPr lang="en-GB" dirty="0" smtClean="0"/>
              <a:t>tudents owning their own learning</a:t>
            </a:r>
            <a:endParaRPr lang="en-GB" dirty="0"/>
          </a:p>
        </p:txBody>
      </p:sp>
      <p:sp>
        <p:nvSpPr>
          <p:cNvPr id="1029123" name="Rectangle 3"/>
          <p:cNvSpPr>
            <a:spLocks noGrp="1" noChangeArrowheads="1"/>
          </p:cNvSpPr>
          <p:nvPr>
            <p:ph sz="quarter" idx="1"/>
          </p:nvPr>
        </p:nvSpPr>
        <p:spPr/>
        <p:txBody>
          <a:bodyPr/>
          <a:lstStyle/>
          <a:p>
            <a:r>
              <a:rPr lang="en-GB" dirty="0" smtClean="0"/>
              <a:t>Students assessing their own</a:t>
            </a:r>
            <a:r>
              <a:rPr lang="en-GB" altLang="ja-JP" dirty="0" smtClean="0"/>
              <a:t> work: </a:t>
            </a:r>
          </a:p>
          <a:p>
            <a:pPr lvl="1"/>
            <a:r>
              <a:rPr lang="en-GB" dirty="0" smtClean="0"/>
              <a:t>With mark schemes or scoring guides</a:t>
            </a:r>
          </a:p>
          <a:p>
            <a:pPr lvl="1"/>
            <a:r>
              <a:rPr lang="en-GB" dirty="0" smtClean="0"/>
              <a:t>With exemplars</a:t>
            </a:r>
          </a:p>
          <a:p>
            <a:r>
              <a:rPr lang="en-GB" dirty="0" smtClean="0"/>
              <a:t>Self-assessment of understanding:</a:t>
            </a:r>
          </a:p>
          <a:p>
            <a:pPr lvl="1"/>
            <a:r>
              <a:rPr lang="en-GB" dirty="0" smtClean="0"/>
              <a:t>Traffic lights</a:t>
            </a:r>
          </a:p>
          <a:p>
            <a:pPr lvl="1"/>
            <a:r>
              <a:rPr lang="en-GB" dirty="0" smtClean="0"/>
              <a:t>Red/green discs</a:t>
            </a:r>
          </a:p>
          <a:p>
            <a:pPr lvl="1"/>
            <a:r>
              <a:rPr lang="en-GB" dirty="0" smtClean="0"/>
              <a:t>Coloured cups</a:t>
            </a:r>
          </a:p>
          <a:p>
            <a:pPr lvl="1"/>
            <a:r>
              <a:rPr lang="en-GB" dirty="0" smtClean="0"/>
              <a:t>Learning portfolio</a:t>
            </a:r>
          </a:p>
          <a:p>
            <a:pPr lvl="1"/>
            <a:r>
              <a:rPr lang="en-GB" dirty="0" smtClean="0"/>
              <a:t>+/—/interesting</a:t>
            </a:r>
          </a:p>
          <a:p>
            <a:pPr lvl="1"/>
            <a:endParaRPr lang="en-GB" dirty="0" smtClean="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25</a:t>
            </a:fld>
            <a:endParaRPr lang="en-GB"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91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91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9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912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29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1549400" y="0"/>
            <a:ext cx="6033977" cy="6858000"/>
          </a:xfrm>
          <a:prstGeom prst="rect">
            <a:avLst/>
          </a:prstGeom>
        </p:spPr>
      </p:pic>
    </p:spTree>
    <p:extLst>
      <p:ext uri="{BB962C8B-B14F-4D97-AF65-F5344CB8AC3E}">
        <p14:creationId xmlns:p14="http://schemas.microsoft.com/office/powerpoint/2010/main" val="155943121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27</a:t>
            </a:fld>
            <a:endParaRPr lang="en-US"/>
          </a:p>
        </p:txBody>
      </p:sp>
      <p:pic>
        <p:nvPicPr>
          <p:cNvPr id="2" name="Picture 1"/>
          <p:cNvPicPr>
            <a:picLocks noChangeAspect="1"/>
          </p:cNvPicPr>
          <p:nvPr/>
        </p:nvPicPr>
        <p:blipFill>
          <a:blip r:embed="rId2"/>
          <a:stretch>
            <a:fillRect/>
          </a:stretch>
        </p:blipFill>
        <p:spPr>
          <a:xfrm>
            <a:off x="1905000" y="0"/>
            <a:ext cx="5320585" cy="6858000"/>
          </a:xfrm>
          <a:prstGeom prst="rect">
            <a:avLst/>
          </a:prstGeom>
        </p:spPr>
      </p:pic>
    </p:spTree>
    <p:extLst>
      <p:ext uri="{BB962C8B-B14F-4D97-AF65-F5344CB8AC3E}">
        <p14:creationId xmlns:p14="http://schemas.microsoft.com/office/powerpoint/2010/main" val="13416638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28</a:t>
            </a:fld>
            <a:endParaRPr lang="en-US"/>
          </a:p>
        </p:txBody>
      </p:sp>
      <p:pic>
        <p:nvPicPr>
          <p:cNvPr id="3" name="Picture 2"/>
          <p:cNvPicPr>
            <a:picLocks noChangeAspect="1"/>
          </p:cNvPicPr>
          <p:nvPr/>
        </p:nvPicPr>
        <p:blipFill>
          <a:blip r:embed="rId2"/>
          <a:stretch>
            <a:fillRect/>
          </a:stretch>
        </p:blipFill>
        <p:spPr>
          <a:xfrm>
            <a:off x="1346200" y="0"/>
            <a:ext cx="6449082" cy="6858000"/>
          </a:xfrm>
          <a:prstGeom prst="rect">
            <a:avLst/>
          </a:prstGeom>
        </p:spPr>
      </p:pic>
    </p:spTree>
    <p:extLst>
      <p:ext uri="{BB962C8B-B14F-4D97-AF65-F5344CB8AC3E}">
        <p14:creationId xmlns:p14="http://schemas.microsoft.com/office/powerpoint/2010/main" val="309044264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pPr>
              <a:defRPr/>
            </a:pPr>
            <a:fld id="{810F0876-9936-0A4D-A655-DB5D8150D4AA}" type="slidenum">
              <a:rPr lang="en-GB" smtClean="0"/>
              <a:pPr>
                <a:defRPr/>
              </a:pPr>
              <a:t>29</a:t>
            </a:fld>
            <a:endParaRPr lang="en-GB" dirty="0"/>
          </a:p>
        </p:txBody>
      </p:sp>
      <p:sp>
        <p:nvSpPr>
          <p:cNvPr id="4" name="Content Placeholder 3"/>
          <p:cNvSpPr>
            <a:spLocks noGrp="1"/>
          </p:cNvSpPr>
          <p:nvPr>
            <p:ph sz="quarter" idx="1"/>
          </p:nvPr>
        </p:nvSpPr>
        <p:spPr>
          <a:xfrm>
            <a:off x="612648" y="1600200"/>
            <a:ext cx="8153400" cy="5357436"/>
          </a:xfrm>
        </p:spPr>
        <p:txBody>
          <a:bodyPr>
            <a:normAutofit lnSpcReduction="10000"/>
          </a:bodyPr>
          <a:lstStyle/>
          <a:p>
            <a:r>
              <a:rPr lang="en-US" sz="2400" dirty="0" smtClean="0"/>
              <a:t>I got that ball-park estimates are supposed to be simple</a:t>
            </a:r>
          </a:p>
          <a:p>
            <a:r>
              <a:rPr lang="en-US" sz="2400" dirty="0" smtClean="0"/>
              <a:t>I know that you have to look at it and say “OK”</a:t>
            </a:r>
          </a:p>
          <a:p>
            <a:r>
              <a:rPr lang="en-US" sz="2400" dirty="0" smtClean="0"/>
              <a:t>I know that when I am adding the number I end up with must be bigger than the one I started at</a:t>
            </a:r>
          </a:p>
          <a:p>
            <a:r>
              <a:rPr lang="en-US" sz="2400" dirty="0" smtClean="0"/>
              <a:t>I get most of the problems</a:t>
            </a:r>
          </a:p>
          <a:p>
            <a:r>
              <a:rPr lang="en-US" sz="2400" dirty="0" smtClean="0"/>
              <a:t>It was easy for me because on the first one it says 328 so I took the 2 and made it a 12</a:t>
            </a:r>
          </a:p>
          <a:p>
            <a:r>
              <a:rPr lang="en-US" sz="2400" dirty="0" smtClean="0"/>
              <a:t>I know that we would have to regroup</a:t>
            </a:r>
          </a:p>
          <a:p>
            <a:r>
              <a:rPr lang="en-US" sz="2400" dirty="0" smtClean="0"/>
              <a:t>I know how to do plus and minus because we have been doing it for a long time</a:t>
            </a:r>
          </a:p>
          <a:p>
            <a:r>
              <a:rPr lang="en-US" sz="2400" dirty="0" smtClean="0"/>
              <a:t>I get it when you cross out a number and make it a new one</a:t>
            </a:r>
          </a:p>
          <a:p>
            <a:r>
              <a:rPr lang="en-US" sz="2400" dirty="0" smtClean="0"/>
              <a:t>I know that when you can’t – from both </a:t>
            </a:r>
            <a:r>
              <a:rPr lang="en-US" sz="2400" dirty="0" err="1" smtClean="0"/>
              <a:t>colomes</a:t>
            </a:r>
            <a:r>
              <a:rPr lang="en-US" sz="2400" dirty="0" smtClean="0"/>
              <a:t> you go to the third </a:t>
            </a:r>
            <a:r>
              <a:rPr lang="en-US" sz="2400" dirty="0" err="1" smtClean="0"/>
              <a:t>colome</a:t>
            </a:r>
            <a:r>
              <a:rPr lang="en-US" sz="2400" dirty="0" smtClean="0"/>
              <a:t> and take that from it</a:t>
            </a:r>
          </a:p>
          <a:p>
            <a:r>
              <a:rPr lang="en-US" sz="2400" dirty="0" smtClean="0"/>
              <a:t>I know that when my answer is right the ball park</a:t>
            </a:r>
            <a:br>
              <a:rPr lang="en-US" sz="2400" dirty="0" smtClean="0"/>
            </a:br>
            <a:r>
              <a:rPr lang="en-US" sz="2400" dirty="0" smtClean="0"/>
              <a:t>estimate is close to it</a:t>
            </a:r>
          </a:p>
          <a:p>
            <a:endParaRPr lang="en-US" dirty="0" smtClean="0"/>
          </a:p>
          <a:p>
            <a:endParaRPr lang="en-US" dirty="0" smtClean="0"/>
          </a:p>
          <a:p>
            <a:endParaRPr lang="en-US" dirty="0"/>
          </a:p>
        </p:txBody>
      </p:sp>
    </p:spTree>
    <p:extLst>
      <p:ext uri="{BB962C8B-B14F-4D97-AF65-F5344CB8AC3E}">
        <p14:creationId xmlns:p14="http://schemas.microsoft.com/office/powerpoint/2010/main" val="38921029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p:txBody>
          <a:bodyPr/>
          <a:lstStyle/>
          <a:p>
            <a:r>
              <a:rPr lang="en-US" dirty="0" smtClean="0"/>
              <a:t>The formative assessment hijack</a:t>
            </a:r>
            <a:endParaRPr lang="en-US" dirty="0"/>
          </a:p>
        </p:txBody>
      </p:sp>
      <p:sp>
        <p:nvSpPr>
          <p:cNvPr id="44034" name="Rectangle 3"/>
          <p:cNvSpPr>
            <a:spLocks noGrp="1" noChangeArrowheads="1"/>
          </p:cNvSpPr>
          <p:nvPr>
            <p:ph sz="quarter" idx="1"/>
          </p:nvPr>
        </p:nvSpPr>
        <p:spPr>
          <a:xfrm>
            <a:off x="612648" y="1483218"/>
            <a:ext cx="8153400" cy="5115457"/>
          </a:xfrm>
        </p:spPr>
        <p:txBody>
          <a:bodyPr>
            <a:normAutofit fontScale="92500" lnSpcReduction="10000"/>
          </a:bodyPr>
          <a:lstStyle/>
          <a:p>
            <a:r>
              <a:rPr lang="en-US" dirty="0" smtClean="0"/>
              <a:t>Long-cycle:</a:t>
            </a:r>
          </a:p>
          <a:p>
            <a:pPr lvl="1"/>
            <a:r>
              <a:rPr lang="en-US" dirty="0" smtClean="0"/>
              <a:t>Span: across units, terms</a:t>
            </a:r>
          </a:p>
          <a:p>
            <a:pPr lvl="1"/>
            <a:r>
              <a:rPr lang="en-US" dirty="0" smtClean="0"/>
              <a:t>Length: four weeks to one year</a:t>
            </a:r>
          </a:p>
          <a:p>
            <a:pPr lvl="1"/>
            <a:r>
              <a:rPr lang="en-US" dirty="0" smtClean="0"/>
              <a:t>Impact: student monitoring; curriculum alignment</a:t>
            </a:r>
          </a:p>
          <a:p>
            <a:r>
              <a:rPr lang="en-US" dirty="0" smtClean="0"/>
              <a:t>Medium-cycle:</a:t>
            </a:r>
          </a:p>
          <a:p>
            <a:pPr lvl="1"/>
            <a:r>
              <a:rPr lang="en-US" dirty="0" smtClean="0"/>
              <a:t>Span: within and between teaching units</a:t>
            </a:r>
          </a:p>
          <a:p>
            <a:pPr lvl="1"/>
            <a:r>
              <a:rPr lang="en-US" dirty="0" smtClean="0"/>
              <a:t>Length: one to four weeks</a:t>
            </a:r>
          </a:p>
          <a:p>
            <a:pPr lvl="1"/>
            <a:r>
              <a:rPr lang="en-US" dirty="0" smtClean="0"/>
              <a:t>Impact: improved, student-involved assessment; teacher cognition about learning</a:t>
            </a:r>
          </a:p>
          <a:p>
            <a:r>
              <a:rPr lang="en-US" dirty="0" smtClean="0"/>
              <a:t>Short-cycle:</a:t>
            </a:r>
          </a:p>
          <a:p>
            <a:pPr lvl="1"/>
            <a:r>
              <a:rPr lang="en-US" dirty="0" smtClean="0"/>
              <a:t>Span: within and between lessons</a:t>
            </a:r>
          </a:p>
          <a:p>
            <a:pPr lvl="1"/>
            <a:r>
              <a:rPr lang="en-US" dirty="0" smtClean="0"/>
              <a:t>Length:</a:t>
            </a:r>
          </a:p>
          <a:p>
            <a:pPr lvl="2"/>
            <a:r>
              <a:rPr lang="en-US" dirty="0" smtClean="0"/>
              <a:t> day-by-day: 24 to 48 hours</a:t>
            </a:r>
          </a:p>
          <a:p>
            <a:pPr lvl="2"/>
            <a:r>
              <a:rPr lang="en-US" dirty="0" smtClean="0"/>
              <a:t> minute-by-minute: five seconds to two hours</a:t>
            </a:r>
          </a:p>
          <a:p>
            <a:pPr lvl="1"/>
            <a:r>
              <a:rPr lang="en-US" dirty="0" smtClean="0"/>
              <a:t>Impact: classroom practice; student engagement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a:t>
            </a:fld>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4">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03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0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03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03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03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034">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034">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034">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03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034">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034">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03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pPr>
              <a:defRPr/>
            </a:pPr>
            <a:fld id="{810F0876-9936-0A4D-A655-DB5D8150D4AA}" type="slidenum">
              <a:rPr lang="en-GB" smtClean="0"/>
              <a:pPr>
                <a:defRPr/>
              </a:pPr>
              <a:t>30</a:t>
            </a:fld>
            <a:endParaRPr lang="en-GB" dirty="0"/>
          </a:p>
        </p:txBody>
      </p:sp>
      <p:sp>
        <p:nvSpPr>
          <p:cNvPr id="4" name="Content Placeholder 3"/>
          <p:cNvSpPr>
            <a:spLocks noGrp="1"/>
          </p:cNvSpPr>
          <p:nvPr>
            <p:ph sz="quarter" idx="1"/>
          </p:nvPr>
        </p:nvSpPr>
        <p:spPr>
          <a:xfrm>
            <a:off x="612648" y="1600200"/>
            <a:ext cx="8153400" cy="5357436"/>
          </a:xfrm>
        </p:spPr>
        <p:txBody>
          <a:bodyPr>
            <a:normAutofit/>
          </a:bodyPr>
          <a:lstStyle/>
          <a:p>
            <a:r>
              <a:rPr lang="en-US" sz="2400" dirty="0" smtClean="0"/>
              <a:t>I am still a tiny bit confused about subtraction regrouping</a:t>
            </a:r>
          </a:p>
          <a:p>
            <a:r>
              <a:rPr lang="en-US" sz="2400" dirty="0" smtClean="0"/>
              <a:t>I am a little bit confused about ball park estimates</a:t>
            </a:r>
          </a:p>
          <a:p>
            <a:r>
              <a:rPr lang="en-US" sz="2400" dirty="0" smtClean="0"/>
              <a:t>I get confused because sometimes I don’t get the problem</a:t>
            </a:r>
          </a:p>
          <a:p>
            <a:r>
              <a:rPr lang="en-US" sz="2400" dirty="0" smtClean="0"/>
              <a:t>I am confused when you subtract really big numbers like 1,000 something</a:t>
            </a:r>
          </a:p>
          <a:p>
            <a:r>
              <a:rPr lang="en-US" sz="2400" dirty="0" smtClean="0"/>
              <a:t>I’m still a little bit confused about regrouping</a:t>
            </a:r>
            <a:endParaRPr lang="en-US" sz="2400" dirty="0"/>
          </a:p>
          <a:p>
            <a:r>
              <a:rPr lang="en-US" sz="2400" dirty="0" smtClean="0"/>
              <a:t>Minus is confusing when you have to regroup twice</a:t>
            </a:r>
          </a:p>
          <a:p>
            <a:r>
              <a:rPr lang="en-US" sz="2400" dirty="0" smtClean="0"/>
              <a:t>Minus is a little bit hard when you have to regroup</a:t>
            </a:r>
          </a:p>
          <a:p>
            <a:r>
              <a:rPr lang="en-US" sz="2400" dirty="0" smtClean="0"/>
              <a:t>I don’t understand when you borrow which </a:t>
            </a:r>
            <a:r>
              <a:rPr lang="en-US" sz="2400" dirty="0" err="1" smtClean="0"/>
              <a:t>colome</a:t>
            </a:r>
            <a:r>
              <a:rPr lang="en-US" sz="2400" dirty="0" smtClean="0"/>
              <a:t> you borrow from when both are 0</a:t>
            </a:r>
          </a:p>
          <a:p>
            <a:r>
              <a:rPr lang="en-US" sz="2400" dirty="0" smtClean="0"/>
              <a:t>I am still confused about showing what I did to solve the problem</a:t>
            </a:r>
          </a:p>
          <a:p>
            <a:r>
              <a:rPr lang="en-US" sz="2400" dirty="0" smtClean="0"/>
              <a:t>I am a little confused about when you need to subtract</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5" name="Rectangle 4"/>
          <p:cNvSpPr/>
          <p:nvPr/>
        </p:nvSpPr>
        <p:spPr>
          <a:xfrm>
            <a:off x="417725" y="4612386"/>
            <a:ext cx="7869939" cy="701885"/>
          </a:xfrm>
          <a:prstGeom prst="rect">
            <a:avLst/>
          </a:prstGeom>
          <a:solidFill>
            <a:srgbClr val="FFFF00">
              <a:alpha val="50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387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8531352" cy="990600"/>
          </a:xfrm>
        </p:spPr>
        <p:txBody>
          <a:bodyPr>
            <a:normAutofit/>
          </a:bodyPr>
          <a:lstStyle/>
          <a:p>
            <a:r>
              <a:rPr lang="en-US" dirty="0" smtClean="0"/>
              <a:t>+/–/interesting: responses for “interesting”</a:t>
            </a:r>
            <a:endParaRPr lang="en-US" dirty="0"/>
          </a:p>
        </p:txBody>
      </p:sp>
      <p:sp>
        <p:nvSpPr>
          <p:cNvPr id="2" name="Slide Number Placeholder 1"/>
          <p:cNvSpPr>
            <a:spLocks noGrp="1"/>
          </p:cNvSpPr>
          <p:nvPr>
            <p:ph type="sldNum" sz="quarter" idx="12"/>
          </p:nvPr>
        </p:nvSpPr>
        <p:spPr/>
        <p:txBody>
          <a:bodyPr>
            <a:normAutofit fontScale="85000" lnSpcReduction="20000"/>
          </a:bodyPr>
          <a:lstStyle/>
          <a:p>
            <a:pPr>
              <a:defRPr/>
            </a:pPr>
            <a:fld id="{810F0876-9936-0A4D-A655-DB5D8150D4AA}" type="slidenum">
              <a:rPr lang="en-GB" smtClean="0"/>
              <a:pPr>
                <a:defRPr/>
              </a:pPr>
              <a:t>31</a:t>
            </a:fld>
            <a:endParaRPr lang="en-GB" dirty="0"/>
          </a:p>
        </p:txBody>
      </p:sp>
      <p:sp>
        <p:nvSpPr>
          <p:cNvPr id="4" name="Content Placeholder 3"/>
          <p:cNvSpPr>
            <a:spLocks noGrp="1"/>
          </p:cNvSpPr>
          <p:nvPr>
            <p:ph sz="quarter" idx="1"/>
          </p:nvPr>
        </p:nvSpPr>
        <p:spPr>
          <a:xfrm>
            <a:off x="612648" y="1600200"/>
            <a:ext cx="8153400" cy="5357436"/>
          </a:xfrm>
        </p:spPr>
        <p:txBody>
          <a:bodyPr>
            <a:normAutofit/>
          </a:bodyPr>
          <a:lstStyle/>
          <a:p>
            <a:r>
              <a:rPr lang="en-US" sz="2400" dirty="0" smtClean="0"/>
              <a:t>Carrying the number over to the next number</a:t>
            </a:r>
          </a:p>
          <a:p>
            <a:r>
              <a:rPr lang="en-US" sz="2400" dirty="0" smtClean="0"/>
              <a:t>It’s interesting how some people go to the nearest hundred while some go to the nearest ten</a:t>
            </a:r>
          </a:p>
          <a:p>
            <a:r>
              <a:rPr lang="en-US" sz="2400" dirty="0" smtClean="0"/>
              <a:t>It’s interesting how some have to regroup twice</a:t>
            </a:r>
          </a:p>
          <a:p>
            <a:r>
              <a:rPr lang="en-US" sz="2400" dirty="0" smtClean="0"/>
              <a:t>It’s pretty interesting about how you have to work really hard</a:t>
            </a:r>
          </a:p>
          <a:p>
            <a:r>
              <a:rPr lang="en-US" sz="2400" dirty="0" smtClean="0"/>
              <a:t>I am interested in borrowing because I didn’t just get it yet. I want to really get to know it</a:t>
            </a:r>
          </a:p>
          <a:p>
            <a:r>
              <a:rPr lang="en-US" sz="2400" dirty="0" smtClean="0"/>
              <a:t>I find it weird that you could just keep going from </a:t>
            </a:r>
            <a:r>
              <a:rPr lang="en-US" sz="2400" dirty="0" err="1" smtClean="0"/>
              <a:t>colome</a:t>
            </a:r>
            <a:r>
              <a:rPr lang="en-US" sz="2400" dirty="0" smtClean="0"/>
              <a:t> to </a:t>
            </a:r>
            <a:r>
              <a:rPr lang="en-US" sz="2400" dirty="0" err="1" smtClean="0"/>
              <a:t>colome</a:t>
            </a:r>
            <a:r>
              <a:rPr lang="en-US" sz="2400" dirty="0" smtClean="0"/>
              <a:t> when you need to borrow</a:t>
            </a:r>
          </a:p>
          <a:p>
            <a:r>
              <a:rPr lang="en-US" sz="2400" dirty="0" smtClean="0"/>
              <a:t>On the ball park estimate it is easy but sometimes hard</a:t>
            </a:r>
          </a:p>
          <a:p>
            <a:r>
              <a:rPr lang="en-US" sz="2400" dirty="0" smtClean="0"/>
              <a:t>I really think that regrouping is pretty amazing</a:t>
            </a:r>
          </a:p>
          <a:p>
            <a:r>
              <a:rPr lang="en-US" sz="2400" dirty="0" smtClean="0"/>
              <a:t>It is cool how addition and subtraction regrouping is just moving numbers and you could get it </a:t>
            </a:r>
            <a:r>
              <a:rPr lang="en-US" sz="2400" smtClean="0"/>
              <a:t>right easily</a:t>
            </a:r>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26691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normAutofit fontScale="85000" lnSpcReduction="20000"/>
          </a:bodyPr>
          <a:lstStyle/>
          <a:p>
            <a:pPr>
              <a:defRPr/>
            </a:pPr>
            <a:fld id="{D52799CE-711A-FA44-BA4E-E463DA170A36}" type="slidenum">
              <a:rPr lang="en-US" smtClean="0"/>
              <a:pPr>
                <a:defRPr/>
              </a:pPr>
              <a:t>32</a:t>
            </a:fld>
            <a:endParaRPr lang="en-US"/>
          </a:p>
        </p:txBody>
      </p:sp>
      <p:pic>
        <p:nvPicPr>
          <p:cNvPr id="7" name="Content Placeholder 6"/>
          <p:cNvPicPr>
            <a:picLocks noGrp="1" noChangeAspect="1"/>
          </p:cNvPicPr>
          <p:nvPr>
            <p:ph sz="quarter" idx="1"/>
          </p:nvPr>
        </p:nvPicPr>
        <p:blipFill>
          <a:blip r:embed="rId2"/>
          <a:srcRect t="13088" b="13088"/>
          <a:stretch>
            <a:fillRect/>
          </a:stretch>
        </p:blipFill>
        <p:spPr>
          <a:xfrm>
            <a:off x="612648" y="1600200"/>
            <a:ext cx="8159577" cy="4388646"/>
          </a:xfrm>
        </p:spPr>
      </p:pic>
    </p:spTree>
    <p:extLst>
      <p:ext uri="{BB962C8B-B14F-4D97-AF65-F5344CB8AC3E}">
        <p14:creationId xmlns:p14="http://schemas.microsoft.com/office/powerpoint/2010/main" val="27165301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rcRect t="13088" b="13088"/>
          <a:stretch>
            <a:fillRect/>
          </a:stretch>
        </p:blipFill>
        <p:spPr>
          <a:xfrm>
            <a:off x="612648" y="1600200"/>
            <a:ext cx="8153400" cy="4265552"/>
          </a:xfrm>
        </p:spPr>
      </p:pic>
    </p:spTree>
    <p:extLst>
      <p:ext uri="{BB962C8B-B14F-4D97-AF65-F5344CB8AC3E}">
        <p14:creationId xmlns:p14="http://schemas.microsoft.com/office/powerpoint/2010/main" val="23223065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ready for action…</a:t>
            </a:r>
            <a:endParaRPr lang="en-US" dirty="0"/>
          </a:p>
        </p:txBody>
      </p:sp>
      <p:pic>
        <p:nvPicPr>
          <p:cNvPr id="6" name="Content Placeholder 5"/>
          <p:cNvPicPr>
            <a:picLocks noGrp="1" noChangeAspect="1"/>
          </p:cNvPicPr>
          <p:nvPr>
            <p:ph sz="quarter" idx="1"/>
          </p:nvPr>
        </p:nvPicPr>
        <p:blipFill>
          <a:blip r:embed="rId2"/>
          <a:srcRect t="6064" b="6064"/>
          <a:stretch>
            <a:fillRect/>
          </a:stretch>
        </p:blipFill>
        <p:spPr/>
      </p:pic>
      <p:pic>
        <p:nvPicPr>
          <p:cNvPr id="7" name="Content Placeholder 6"/>
          <p:cNvPicPr>
            <a:picLocks noGrp="1" noChangeAspect="1"/>
          </p:cNvPicPr>
          <p:nvPr>
            <p:ph sz="quarter" idx="2"/>
          </p:nvPr>
        </p:nvPicPr>
        <p:blipFill>
          <a:blip r:embed="rId3"/>
          <a:srcRect t="6064" b="6064"/>
          <a:stretch>
            <a:fillRect/>
          </a:stretch>
        </p:blipFill>
        <p:spPr/>
      </p:pic>
      <p:sp>
        <p:nvSpPr>
          <p:cNvPr id="5" name="Slide Number Placeholder 4"/>
          <p:cNvSpPr>
            <a:spLocks noGrp="1"/>
          </p:cNvSpPr>
          <p:nvPr>
            <p:ph type="sldNum" sz="quarter" idx="16"/>
          </p:nvPr>
        </p:nvSpPr>
        <p:spPr/>
        <p:txBody>
          <a:bodyPr>
            <a:normAutofit fontScale="85000" lnSpcReduction="20000"/>
          </a:bodyPr>
          <a:lstStyle/>
          <a:p>
            <a:pPr>
              <a:defRPr/>
            </a:pPr>
            <a:fld id="{5C50C641-66DE-184E-B016-D253D8CA36FC}" type="slidenum">
              <a:rPr lang="en-GB" smtClean="0"/>
              <a:pPr>
                <a:defRPr/>
              </a:pPr>
              <a:t>34</a:t>
            </a:fld>
            <a:endParaRPr lang="en-GB"/>
          </a:p>
        </p:txBody>
      </p:sp>
    </p:spTree>
    <p:extLst>
      <p:ext uri="{BB962C8B-B14F-4D97-AF65-F5344CB8AC3E}">
        <p14:creationId xmlns:p14="http://schemas.microsoft.com/office/powerpoint/2010/main" val="31320384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me about you…</a:t>
            </a:r>
            <a:endParaRPr lang="en-US" dirty="0"/>
          </a:p>
        </p:txBody>
      </p:sp>
      <p:pic>
        <p:nvPicPr>
          <p:cNvPr id="5" name="Content Placeholder 4"/>
          <p:cNvPicPr>
            <a:picLocks noGrp="1" noChangeAspect="1"/>
          </p:cNvPicPr>
          <p:nvPr>
            <p:ph sz="quarter" idx="1"/>
          </p:nvPr>
        </p:nvPicPr>
        <p:blipFill>
          <a:blip r:embed="rId2"/>
          <a:srcRect l="-71450" r="-71450"/>
          <a:stretch>
            <a:fillRect/>
          </a:stretch>
        </p:blipFill>
        <p:spPr>
          <a:xfrm>
            <a:off x="612648" y="1600200"/>
            <a:ext cx="8153400" cy="5257800"/>
          </a:xfrm>
        </p:spPr>
      </p:pic>
    </p:spTree>
    <p:extLst>
      <p:ext uri="{BB962C8B-B14F-4D97-AF65-F5344CB8AC3E}">
        <p14:creationId xmlns:p14="http://schemas.microsoft.com/office/powerpoint/2010/main" val="28250370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IKEA mats…</a:t>
            </a:r>
            <a:endParaRPr lang="en-US" dirty="0"/>
          </a:p>
        </p:txBody>
      </p:sp>
      <p:pic>
        <p:nvPicPr>
          <p:cNvPr id="4" name="Content Placeholder 3" descr="IKEA mats.jpg"/>
          <p:cNvPicPr>
            <a:picLocks noGrp="1" noChangeAspect="1"/>
          </p:cNvPicPr>
          <p:nvPr>
            <p:ph idx="1"/>
          </p:nvPr>
        </p:nvPicPr>
        <p:blipFill>
          <a:blip r:embed="rId2"/>
          <a:srcRect l="-34507" r="-34507"/>
          <a:stretch>
            <a:fillRect/>
          </a:stretch>
        </p:blipFill>
        <p:spPr/>
      </p:pic>
    </p:spTree>
    <p:extLst>
      <p:ext uri="{BB962C8B-B14F-4D97-AF65-F5344CB8AC3E}">
        <p14:creationId xmlns:p14="http://schemas.microsoft.com/office/powerpoint/2010/main" val="31861981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Technique review</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589607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ctrTitle"/>
          </p:nvPr>
        </p:nvSpPr>
        <p:spPr>
          <a:xfrm>
            <a:off x="904570" y="2344278"/>
            <a:ext cx="7826188" cy="1828800"/>
          </a:xfrm>
        </p:spPr>
        <p:txBody>
          <a:bodyPr>
            <a:normAutofit/>
          </a:bodyPr>
          <a:lstStyle/>
          <a:p>
            <a:r>
              <a:rPr lang="en-US" sz="5000" cap="none" dirty="0" smtClean="0"/>
              <a:t>So much for the easy bit</a:t>
            </a:r>
            <a:r>
              <a:rPr lang="en-US" sz="5000" dirty="0" smtClean="0"/>
              <a:t/>
            </a:r>
            <a:br>
              <a:rPr lang="en-US" sz="5000" dirty="0" smtClean="0"/>
            </a:br>
            <a:endParaRPr lang="en-GB" sz="5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en-US" dirty="0" smtClean="0"/>
              <a:t>A model for teacher learning</a:t>
            </a:r>
            <a:endParaRPr lang="en-US" dirty="0"/>
          </a:p>
        </p:txBody>
      </p:sp>
      <p:sp>
        <p:nvSpPr>
          <p:cNvPr id="113666" name="Rectangle 3"/>
          <p:cNvSpPr>
            <a:spLocks noGrp="1" noChangeArrowheads="1"/>
          </p:cNvSpPr>
          <p:nvPr>
            <p:ph sz="quarter" idx="1"/>
          </p:nvPr>
        </p:nvSpPr>
        <p:spPr/>
        <p:txBody>
          <a:bodyPr>
            <a:normAutofit/>
          </a:bodyPr>
          <a:lstStyle/>
          <a:p>
            <a:r>
              <a:rPr lang="en-US" dirty="0" smtClean="0"/>
              <a:t>Content, then process</a:t>
            </a:r>
          </a:p>
          <a:p>
            <a:r>
              <a:rPr lang="en-US" dirty="0" smtClean="0"/>
              <a:t>Content (what we want teachers to change):</a:t>
            </a:r>
          </a:p>
          <a:p>
            <a:pPr lvl="1"/>
            <a:r>
              <a:rPr lang="en-US" dirty="0" smtClean="0"/>
              <a:t>Evidence</a:t>
            </a:r>
          </a:p>
          <a:p>
            <a:pPr lvl="1"/>
            <a:r>
              <a:rPr lang="en-US" dirty="0" smtClean="0"/>
              <a:t>Ideas (strategies and techniques)</a:t>
            </a:r>
          </a:p>
          <a:p>
            <a:r>
              <a:rPr lang="en-US" dirty="0" smtClean="0"/>
              <a:t>Process (how to go about change):</a:t>
            </a:r>
          </a:p>
          <a:p>
            <a:pPr lvl="1"/>
            <a:r>
              <a:rPr lang="en-US" dirty="0" smtClean="0"/>
              <a:t>Choice</a:t>
            </a:r>
          </a:p>
          <a:p>
            <a:pPr lvl="1"/>
            <a:r>
              <a:rPr lang="en-US" dirty="0" smtClean="0"/>
              <a:t>Flexibility</a:t>
            </a:r>
          </a:p>
          <a:p>
            <a:pPr lvl="1"/>
            <a:r>
              <a:rPr lang="en-US" dirty="0" smtClean="0"/>
              <a:t>Small steps</a:t>
            </a:r>
          </a:p>
          <a:p>
            <a:pPr lvl="1"/>
            <a:r>
              <a:rPr lang="en-US" dirty="0" smtClean="0"/>
              <a:t>Accountability</a:t>
            </a:r>
          </a:p>
          <a:p>
            <a:pPr lvl="1"/>
            <a:r>
              <a:rPr lang="en-US" dirty="0" smtClean="0"/>
              <a:t>Support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39</a:t>
            </a:fld>
            <a:endParaRPr lang="en-GB" dirty="0"/>
          </a:p>
        </p:txBody>
      </p:sp>
      <p:grpSp>
        <p:nvGrpSpPr>
          <p:cNvPr id="5" name="Group 4"/>
          <p:cNvGrpSpPr>
            <a:grpSpLocks/>
          </p:cNvGrpSpPr>
          <p:nvPr/>
        </p:nvGrpSpPr>
        <p:grpSpPr bwMode="auto">
          <a:xfrm>
            <a:off x="256285" y="2105654"/>
            <a:ext cx="8647111" cy="1219943"/>
            <a:chOff x="-1182" y="913"/>
            <a:chExt cx="5387" cy="1919"/>
          </a:xfrm>
          <a:solidFill>
            <a:srgbClr val="EDAA61">
              <a:alpha val="59000"/>
            </a:srgbClr>
          </a:solidFill>
        </p:grpSpPr>
        <p:sp>
          <p:nvSpPr>
            <p:cNvPr id="6" name="Rectangle 5"/>
            <p:cNvSpPr>
              <a:spLocks noChangeArrowheads="1"/>
            </p:cNvSpPr>
            <p:nvPr/>
          </p:nvSpPr>
          <p:spPr bwMode="auto">
            <a:xfrm>
              <a:off x="-1182" y="913"/>
              <a:ext cx="5387" cy="1919"/>
            </a:xfrm>
            <a:prstGeom prst="rect">
              <a:avLst/>
            </a:prstGeom>
            <a:solidFill>
              <a:srgbClr val="EDAA61">
                <a:alpha val="25000"/>
              </a:srgbClr>
            </a:solidFill>
            <a:ln w="12700">
              <a:solidFill>
                <a:srgbClr val="786E69"/>
              </a:solidFill>
              <a:miter lim="800000"/>
              <a:headEnd/>
              <a:tailEnd/>
            </a:ln>
          </p:spPr>
          <p:txBody>
            <a:bodyPr wrap="none" anchor="ctr">
              <a:prstTxWarp prst="textNoShape">
                <a:avLst/>
              </a:prstTxWarp>
            </a:bodyPr>
            <a:lstStyle/>
            <a:p>
              <a:pPr>
                <a:defRPr/>
              </a:pPr>
              <a:endParaRPr lang="en-US"/>
            </a:p>
          </p:txBody>
        </p:sp>
        <p:sp>
          <p:nvSpPr>
            <p:cNvPr id="7" name="Text Box 6"/>
            <p:cNvSpPr txBox="1">
              <a:spLocks noChangeArrowheads="1"/>
            </p:cNvSpPr>
            <p:nvPr/>
          </p:nvSpPr>
          <p:spPr bwMode="auto">
            <a:xfrm>
              <a:off x="3040" y="1352"/>
              <a:ext cx="1063" cy="379"/>
            </a:xfrm>
            <a:prstGeom prst="rect">
              <a:avLst/>
            </a:prstGeom>
            <a:noFill/>
            <a:ln w="12700">
              <a:noFill/>
              <a:miter lim="800000"/>
              <a:headEnd/>
              <a:tailEnd/>
            </a:ln>
          </p:spPr>
          <p:txBody>
            <a:bodyPr wrap="square">
              <a:prstTxWarp prst="textNoShape">
                <a:avLst/>
              </a:prstTxWarp>
              <a:spAutoFit/>
            </a:bodyPr>
            <a:lstStyle/>
            <a:p>
              <a:pPr algn="r" defTabSz="762000">
                <a:spcBef>
                  <a:spcPct val="50000"/>
                </a:spcBef>
                <a:defRPr/>
              </a:pPr>
              <a:r>
                <a:rPr lang="en-US" sz="3200" b="1" dirty="0">
                  <a:solidFill>
                    <a:srgbClr val="73786E"/>
                  </a:solidFill>
                  <a:latin typeface="+mj-lt"/>
                </a:rPr>
                <a:t>Science</a:t>
              </a:r>
              <a:endParaRPr lang="en-US" sz="3200" b="1" dirty="0">
                <a:latin typeface="+mj-lt"/>
              </a:endParaRPr>
            </a:p>
          </p:txBody>
        </p:sp>
      </p:grpSp>
      <p:grpSp>
        <p:nvGrpSpPr>
          <p:cNvPr id="8" name="Group 7"/>
          <p:cNvGrpSpPr>
            <a:grpSpLocks/>
          </p:cNvGrpSpPr>
          <p:nvPr/>
        </p:nvGrpSpPr>
        <p:grpSpPr bwMode="auto">
          <a:xfrm>
            <a:off x="256061" y="3375732"/>
            <a:ext cx="8647112" cy="2590289"/>
            <a:chOff x="153" y="3499"/>
            <a:chExt cx="5387" cy="629"/>
          </a:xfrm>
          <a:solidFill>
            <a:srgbClr val="3488B6">
              <a:alpha val="50000"/>
            </a:srgbClr>
          </a:solidFill>
        </p:grpSpPr>
        <p:sp>
          <p:nvSpPr>
            <p:cNvPr id="9" name="Rectangle 8"/>
            <p:cNvSpPr>
              <a:spLocks noChangeArrowheads="1"/>
            </p:cNvSpPr>
            <p:nvPr/>
          </p:nvSpPr>
          <p:spPr bwMode="auto">
            <a:xfrm>
              <a:off x="153" y="3499"/>
              <a:ext cx="5387" cy="629"/>
            </a:xfrm>
            <a:prstGeom prst="rect">
              <a:avLst/>
            </a:prstGeom>
            <a:solidFill>
              <a:srgbClr val="3488B6">
                <a:alpha val="25000"/>
              </a:srgbClr>
            </a:solidFill>
            <a:ln w="12700">
              <a:solidFill>
                <a:srgbClr val="786E69"/>
              </a:solidFill>
              <a:miter lim="800000"/>
              <a:headEnd/>
              <a:tailEnd/>
            </a:ln>
          </p:spPr>
          <p:txBody>
            <a:bodyPr wrap="none" anchor="ctr">
              <a:prstTxWarp prst="textNoShape">
                <a:avLst/>
              </a:prstTxWarp>
            </a:bodyPr>
            <a:lstStyle/>
            <a:p>
              <a:pPr>
                <a:defRPr/>
              </a:pPr>
              <a:endParaRPr lang="en-US"/>
            </a:p>
          </p:txBody>
        </p:sp>
        <p:sp>
          <p:nvSpPr>
            <p:cNvPr id="10" name="Text Box 9"/>
            <p:cNvSpPr txBox="1">
              <a:spLocks noChangeArrowheads="1"/>
            </p:cNvSpPr>
            <p:nvPr/>
          </p:nvSpPr>
          <p:spPr bwMode="auto">
            <a:xfrm>
              <a:off x="4437" y="3714"/>
              <a:ext cx="991" cy="219"/>
            </a:xfrm>
            <a:prstGeom prst="rect">
              <a:avLst/>
            </a:prstGeom>
            <a:noFill/>
            <a:ln w="12700">
              <a:noFill/>
              <a:miter lim="800000"/>
              <a:headEnd/>
              <a:tailEnd/>
            </a:ln>
          </p:spPr>
          <p:txBody>
            <a:bodyPr wrap="square">
              <a:prstTxWarp prst="textNoShape">
                <a:avLst/>
              </a:prstTxWarp>
              <a:spAutoFit/>
            </a:bodyPr>
            <a:lstStyle/>
            <a:p>
              <a:pPr algn="r" defTabSz="762000">
                <a:spcBef>
                  <a:spcPct val="50000"/>
                </a:spcBef>
                <a:defRPr/>
              </a:pPr>
              <a:r>
                <a:rPr lang="en-US" sz="3200" b="1" dirty="0">
                  <a:solidFill>
                    <a:srgbClr val="73786E"/>
                  </a:solidFill>
                  <a:latin typeface="+mj-lt"/>
                </a:rPr>
                <a:t>Design</a:t>
              </a:r>
              <a:endParaRPr lang="en-US" sz="3200" b="1" dirty="0">
                <a:latin typeface="+mj-lt"/>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66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66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366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66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366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66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366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366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66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Unpacking </a:t>
            </a:r>
            <a:r>
              <a:rPr lang="en-GB" dirty="0"/>
              <a:t>f</a:t>
            </a:r>
            <a:r>
              <a:rPr lang="en-GB" dirty="0" smtClean="0"/>
              <a:t>ormative </a:t>
            </a:r>
            <a:r>
              <a:rPr lang="en-GB" dirty="0"/>
              <a:t>a</a:t>
            </a:r>
            <a:r>
              <a:rPr lang="en-GB" dirty="0" smtClean="0"/>
              <a:t>ssessment</a:t>
            </a:r>
            <a:endParaRPr lang="en-US" dirty="0"/>
          </a:p>
        </p:txBody>
      </p:sp>
      <p:sp>
        <p:nvSpPr>
          <p:cNvPr id="5" name="Rectangle 4"/>
          <p:cNvSpPr/>
          <p:nvPr/>
        </p:nvSpPr>
        <p:spPr>
          <a:xfrm>
            <a:off x="346379" y="1616558"/>
            <a:ext cx="8494539" cy="498163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46379" y="2490819"/>
            <a:ext cx="84615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51692" y="4230077"/>
            <a:ext cx="8479693" cy="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636982" y="1600062"/>
            <a:ext cx="0" cy="49816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1923" y="5431692"/>
            <a:ext cx="8466007" cy="118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45846" y="1621692"/>
            <a:ext cx="0" cy="497253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13769" y="1611923"/>
            <a:ext cx="426" cy="49697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356042" y="1614602"/>
            <a:ext cx="2487118" cy="830997"/>
          </a:xfrm>
          <a:prstGeom prst="rect">
            <a:avLst/>
          </a:prstGeom>
        </p:spPr>
        <p:txBody>
          <a:bodyPr wrap="square">
            <a:spAutoFit/>
          </a:bodyPr>
          <a:lstStyle/>
          <a:p>
            <a:pPr lvl="0" algn="ctr" eaLnBrk="0" hangingPunct="0">
              <a:buClr>
                <a:schemeClr val="bg1"/>
              </a:buClr>
            </a:pPr>
            <a:r>
              <a:rPr lang="en-GB" b="1" dirty="0">
                <a:latin typeface="Calibri"/>
                <a:cs typeface="Calibri"/>
              </a:rPr>
              <a:t>Where the learner is going</a:t>
            </a:r>
          </a:p>
        </p:txBody>
      </p:sp>
      <p:sp>
        <p:nvSpPr>
          <p:cNvPr id="24" name="Rectangle 23"/>
          <p:cNvSpPr/>
          <p:nvPr/>
        </p:nvSpPr>
        <p:spPr>
          <a:xfrm>
            <a:off x="3782355" y="1862033"/>
            <a:ext cx="2799865" cy="461665"/>
          </a:xfrm>
          <a:prstGeom prst="rect">
            <a:avLst/>
          </a:prstGeom>
        </p:spPr>
        <p:txBody>
          <a:bodyPr wrap="none">
            <a:spAutoFit/>
          </a:bodyPr>
          <a:lstStyle/>
          <a:p>
            <a:pPr lvl="0" algn="ctr" eaLnBrk="0" hangingPunct="0">
              <a:buClr>
                <a:schemeClr val="bg1"/>
              </a:buClr>
            </a:pPr>
            <a:r>
              <a:rPr lang="en-GB" b="1" dirty="0">
                <a:latin typeface="Calibri"/>
                <a:cs typeface="Calibri"/>
              </a:rPr>
              <a:t>Where the learner is</a:t>
            </a:r>
          </a:p>
        </p:txBody>
      </p:sp>
      <p:sp>
        <p:nvSpPr>
          <p:cNvPr id="25" name="Rectangle 24"/>
          <p:cNvSpPr/>
          <p:nvPr/>
        </p:nvSpPr>
        <p:spPr>
          <a:xfrm>
            <a:off x="6551633" y="1862032"/>
            <a:ext cx="2340755" cy="461665"/>
          </a:xfrm>
          <a:prstGeom prst="rect">
            <a:avLst/>
          </a:prstGeom>
        </p:spPr>
        <p:txBody>
          <a:bodyPr wrap="none">
            <a:spAutoFit/>
          </a:bodyPr>
          <a:lstStyle/>
          <a:p>
            <a:pPr lvl="0" algn="ctr" eaLnBrk="0" hangingPunct="0">
              <a:buClr>
                <a:schemeClr val="bg1"/>
              </a:buClr>
            </a:pPr>
            <a:r>
              <a:rPr lang="en-GB" b="1" dirty="0">
                <a:latin typeface="Calibri"/>
                <a:cs typeface="Calibri"/>
              </a:rPr>
              <a:t>How to get there</a:t>
            </a:r>
          </a:p>
        </p:txBody>
      </p:sp>
      <p:sp>
        <p:nvSpPr>
          <p:cNvPr id="27" name="Rectangle 26"/>
          <p:cNvSpPr/>
          <p:nvPr/>
        </p:nvSpPr>
        <p:spPr>
          <a:xfrm>
            <a:off x="271109" y="3049709"/>
            <a:ext cx="1175622" cy="461665"/>
          </a:xfrm>
          <a:prstGeom prst="rect">
            <a:avLst/>
          </a:prstGeom>
        </p:spPr>
        <p:txBody>
          <a:bodyPr wrap="none">
            <a:spAutoFit/>
          </a:bodyPr>
          <a:lstStyle/>
          <a:p>
            <a:pPr lvl="0" eaLnBrk="0" hangingPunct="0">
              <a:buClr>
                <a:schemeClr val="bg1"/>
              </a:buClr>
            </a:pPr>
            <a:r>
              <a:rPr lang="en-GB" b="1" dirty="0">
                <a:latin typeface="Calibri"/>
                <a:cs typeface="Calibri"/>
              </a:rPr>
              <a:t>Teacher</a:t>
            </a:r>
          </a:p>
        </p:txBody>
      </p:sp>
      <p:sp>
        <p:nvSpPr>
          <p:cNvPr id="28" name="Rectangle 27"/>
          <p:cNvSpPr/>
          <p:nvPr/>
        </p:nvSpPr>
        <p:spPr>
          <a:xfrm>
            <a:off x="362874" y="4385843"/>
            <a:ext cx="899886" cy="461665"/>
          </a:xfrm>
          <a:prstGeom prst="rect">
            <a:avLst/>
          </a:prstGeom>
        </p:spPr>
        <p:txBody>
          <a:bodyPr wrap="square">
            <a:spAutoFit/>
          </a:bodyPr>
          <a:lstStyle/>
          <a:p>
            <a:pPr lvl="0" eaLnBrk="0" hangingPunct="0">
              <a:buClr>
                <a:schemeClr val="bg1"/>
              </a:buClr>
            </a:pPr>
            <a:r>
              <a:rPr lang="en-GB" b="1" dirty="0" smtClean="0">
                <a:latin typeface="Calibri"/>
                <a:cs typeface="Calibri"/>
              </a:rPr>
              <a:t>Peer</a:t>
            </a:r>
            <a:endParaRPr lang="en-GB" b="1" dirty="0">
              <a:latin typeface="Calibri"/>
              <a:cs typeface="Calibri"/>
            </a:endParaRPr>
          </a:p>
        </p:txBody>
      </p:sp>
      <p:sp>
        <p:nvSpPr>
          <p:cNvPr id="29" name="Rectangle 28"/>
          <p:cNvSpPr/>
          <p:nvPr/>
        </p:nvSpPr>
        <p:spPr>
          <a:xfrm>
            <a:off x="319664" y="5705482"/>
            <a:ext cx="1160594" cy="461665"/>
          </a:xfrm>
          <a:prstGeom prst="rect">
            <a:avLst/>
          </a:prstGeom>
        </p:spPr>
        <p:txBody>
          <a:bodyPr wrap="none">
            <a:spAutoFit/>
          </a:bodyPr>
          <a:lstStyle/>
          <a:p>
            <a:pPr lvl="0" eaLnBrk="0" hangingPunct="0">
              <a:buClr>
                <a:schemeClr val="bg1"/>
              </a:buClr>
            </a:pPr>
            <a:r>
              <a:rPr lang="en-GB" b="1" dirty="0">
                <a:latin typeface="Calibri"/>
                <a:cs typeface="Calibri"/>
              </a:rPr>
              <a:t>Learner</a:t>
            </a:r>
          </a:p>
        </p:txBody>
      </p:sp>
      <p:sp>
        <p:nvSpPr>
          <p:cNvPr id="30" name="Rectangle 29"/>
          <p:cNvSpPr/>
          <p:nvPr/>
        </p:nvSpPr>
        <p:spPr>
          <a:xfrm>
            <a:off x="1461290" y="3491871"/>
            <a:ext cx="2183940" cy="1938992"/>
          </a:xfrm>
          <a:prstGeom prst="rect">
            <a:avLst/>
          </a:prstGeom>
        </p:spPr>
        <p:txBody>
          <a:bodyPr wrap="square">
            <a:spAutoFit/>
          </a:bodyPr>
          <a:lstStyle/>
          <a:p>
            <a:pPr lvl="0" algn="ctr" eaLnBrk="0" hangingPunct="0">
              <a:buClr>
                <a:schemeClr val="bg1"/>
              </a:buClr>
            </a:pPr>
            <a:r>
              <a:rPr lang="en-GB" dirty="0" smtClean="0">
                <a:latin typeface="Calibri"/>
                <a:cs typeface="Calibri"/>
              </a:rPr>
              <a:t>Clarifying, sharing and understanding </a:t>
            </a:r>
            <a:r>
              <a:rPr lang="en-GB" dirty="0">
                <a:latin typeface="Calibri"/>
                <a:cs typeface="Calibri"/>
              </a:rPr>
              <a:t>learning intentions</a:t>
            </a:r>
          </a:p>
        </p:txBody>
      </p:sp>
      <p:sp>
        <p:nvSpPr>
          <p:cNvPr id="33" name="Rectangle 32"/>
          <p:cNvSpPr/>
          <p:nvPr/>
        </p:nvSpPr>
        <p:spPr>
          <a:xfrm>
            <a:off x="3655022" y="2528702"/>
            <a:ext cx="3058137" cy="1569660"/>
          </a:xfrm>
          <a:prstGeom prst="rect">
            <a:avLst/>
          </a:prstGeom>
        </p:spPr>
        <p:txBody>
          <a:bodyPr wrap="square">
            <a:spAutoFit/>
          </a:bodyPr>
          <a:lstStyle/>
          <a:p>
            <a:pPr lvl="0" algn="ctr" eaLnBrk="0" hangingPunct="0">
              <a:buClr>
                <a:schemeClr val="bg1"/>
              </a:buClr>
            </a:pPr>
            <a:r>
              <a:rPr lang="en-GB" dirty="0">
                <a:latin typeface="Calibri"/>
                <a:cs typeface="Calibri"/>
              </a:rPr>
              <a:t>Engineering effective discussions, tasks, and activities that elicit evidence of learning</a:t>
            </a:r>
          </a:p>
        </p:txBody>
      </p:sp>
      <p:sp>
        <p:nvSpPr>
          <p:cNvPr id="34" name="Rectangle 33"/>
          <p:cNvSpPr/>
          <p:nvPr/>
        </p:nvSpPr>
        <p:spPr>
          <a:xfrm>
            <a:off x="6640483" y="2485647"/>
            <a:ext cx="2315896" cy="1569660"/>
          </a:xfrm>
          <a:prstGeom prst="rect">
            <a:avLst/>
          </a:prstGeom>
        </p:spPr>
        <p:txBody>
          <a:bodyPr wrap="square">
            <a:spAutoFit/>
          </a:bodyPr>
          <a:lstStyle/>
          <a:p>
            <a:pPr lvl="0" algn="ctr" eaLnBrk="0" hangingPunct="0">
              <a:buClr>
                <a:schemeClr val="bg1"/>
              </a:buClr>
            </a:pPr>
            <a:r>
              <a:rPr lang="en-GB" dirty="0">
                <a:latin typeface="Calibri"/>
                <a:cs typeface="Calibri"/>
              </a:rPr>
              <a:t>Providing feedback that moves learners forward</a:t>
            </a:r>
          </a:p>
        </p:txBody>
      </p:sp>
      <p:sp>
        <p:nvSpPr>
          <p:cNvPr id="35" name="Rectangle 34"/>
          <p:cNvSpPr/>
          <p:nvPr/>
        </p:nvSpPr>
        <p:spPr>
          <a:xfrm>
            <a:off x="4001402" y="4461891"/>
            <a:ext cx="4572000" cy="830997"/>
          </a:xfrm>
          <a:prstGeom prst="rect">
            <a:avLst/>
          </a:prstGeom>
        </p:spPr>
        <p:txBody>
          <a:bodyPr>
            <a:spAutoFit/>
          </a:bodyPr>
          <a:lstStyle/>
          <a:p>
            <a:pPr lvl="0" algn="ctr" eaLnBrk="0" hangingPunct="0">
              <a:buClr>
                <a:schemeClr val="bg1"/>
              </a:buClr>
            </a:pPr>
            <a:r>
              <a:rPr lang="en-GB" dirty="0">
                <a:latin typeface="Calibri"/>
                <a:cs typeface="Calibri"/>
              </a:rPr>
              <a:t>Activating students as learning</a:t>
            </a:r>
          </a:p>
          <a:p>
            <a:pPr lvl="0" algn="ctr" eaLnBrk="0" hangingPunct="0">
              <a:buClr>
                <a:schemeClr val="bg1"/>
              </a:buClr>
            </a:pPr>
            <a:r>
              <a:rPr lang="en-GB" dirty="0">
                <a:latin typeface="Calibri"/>
                <a:cs typeface="Calibri"/>
              </a:rPr>
              <a:t>resources for one another</a:t>
            </a:r>
          </a:p>
        </p:txBody>
      </p:sp>
      <p:sp>
        <p:nvSpPr>
          <p:cNvPr id="36" name="Rectangle 35"/>
          <p:cNvSpPr/>
          <p:nvPr/>
        </p:nvSpPr>
        <p:spPr>
          <a:xfrm>
            <a:off x="3918931" y="5583584"/>
            <a:ext cx="4572000" cy="830997"/>
          </a:xfrm>
          <a:prstGeom prst="rect">
            <a:avLst/>
          </a:prstGeom>
        </p:spPr>
        <p:txBody>
          <a:bodyPr>
            <a:spAutoFit/>
          </a:bodyPr>
          <a:lstStyle/>
          <a:p>
            <a:pPr lvl="0" algn="ctr" eaLnBrk="0" hangingPunct="0">
              <a:buClr>
                <a:schemeClr val="bg1"/>
              </a:buClr>
            </a:pPr>
            <a:r>
              <a:rPr lang="en-GB" dirty="0">
                <a:latin typeface="Calibri"/>
                <a:cs typeface="Calibri"/>
              </a:rPr>
              <a:t>Activating students as owners</a:t>
            </a:r>
            <a:br>
              <a:rPr lang="en-GB" dirty="0">
                <a:latin typeface="Calibri"/>
                <a:cs typeface="Calibri"/>
              </a:rPr>
            </a:br>
            <a:r>
              <a:rPr lang="en-GB" dirty="0">
                <a:latin typeface="Calibri"/>
                <a:cs typeface="Calibri"/>
              </a:rPr>
              <a:t>of their own learning</a:t>
            </a:r>
          </a:p>
        </p:txBody>
      </p:sp>
      <p:sp>
        <p:nvSpPr>
          <p:cNvPr id="38" name="Rounded Rectangle 37"/>
          <p:cNvSpPr/>
          <p:nvPr/>
        </p:nvSpPr>
        <p:spPr>
          <a:xfrm>
            <a:off x="1533965" y="2589792"/>
            <a:ext cx="2028793" cy="3909431"/>
          </a:xfrm>
          <a:prstGeom prst="roundRect">
            <a:avLst/>
          </a:prstGeom>
          <a:solidFill>
            <a:srgbClr val="0000FF">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3711206" y="2523809"/>
            <a:ext cx="2837011" cy="1567072"/>
          </a:xfrm>
          <a:prstGeom prst="roundRect">
            <a:avLst/>
          </a:prstGeom>
          <a:solidFill>
            <a:srgbClr val="008000">
              <a:alpha val="21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ounded Rectangle 39"/>
          <p:cNvSpPr/>
          <p:nvPr/>
        </p:nvSpPr>
        <p:spPr>
          <a:xfrm>
            <a:off x="6696666" y="2556800"/>
            <a:ext cx="2061781" cy="1550577"/>
          </a:xfrm>
          <a:prstGeom prst="roundRect">
            <a:avLst/>
          </a:prstGeom>
          <a:solidFill>
            <a:srgbClr val="3366FF">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ounded Rectangle 40"/>
          <p:cNvSpPr/>
          <p:nvPr/>
        </p:nvSpPr>
        <p:spPr>
          <a:xfrm>
            <a:off x="3711206" y="4288827"/>
            <a:ext cx="5030747" cy="1105198"/>
          </a:xfrm>
          <a:prstGeom prst="roundRect">
            <a:avLst/>
          </a:prstGeom>
          <a:solidFill>
            <a:srgbClr val="FF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ounded Rectangle 41"/>
          <p:cNvSpPr/>
          <p:nvPr/>
        </p:nvSpPr>
        <p:spPr>
          <a:xfrm>
            <a:off x="3711206" y="5542485"/>
            <a:ext cx="5047240" cy="956739"/>
          </a:xfrm>
          <a:prstGeom prst="roundRect">
            <a:avLst/>
          </a:prstGeom>
          <a:solidFill>
            <a:srgbClr val="FFFF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normAutofit fontScale="92500" lnSpcReduction="10000"/>
          </a:bodyPr>
          <a:lstStyle/>
          <a:p>
            <a:pPr>
              <a:defRPr/>
            </a:pPr>
            <a:fld id="{19ABF79A-F4A3-5E49-A6CE-5B8CF779BC37}" type="slidenum">
              <a:rPr lang="en-GB" smtClean="0"/>
              <a:pPr>
                <a:defRPr/>
              </a:pPr>
              <a:t>4</a:t>
            </a:fld>
            <a:endParaRPr lang="en-GB" dirty="0"/>
          </a:p>
        </p:txBody>
      </p:sp>
    </p:spTree>
    <p:extLst>
      <p:ext uri="{BB962C8B-B14F-4D97-AF65-F5344CB8AC3E}">
        <p14:creationId xmlns:p14="http://schemas.microsoft.com/office/powerpoint/2010/main" val="872709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3" grpId="0"/>
      <p:bldP spid="24" grpId="0"/>
      <p:bldP spid="25" grpId="0"/>
      <p:bldP spid="27" grpId="0"/>
      <p:bldP spid="28" grpId="0"/>
      <p:bldP spid="29" grpId="0"/>
      <p:bldP spid="30" grpId="0"/>
      <p:bldP spid="33" grpId="0"/>
      <p:bldP spid="34" grpId="0"/>
      <p:bldP spid="35" grpId="0"/>
      <p:bldP spid="36" grpId="0"/>
      <p:bldP spid="38" grpId="0" animBg="1"/>
      <p:bldP spid="39" grpId="0" animBg="1"/>
      <p:bldP spid="40" grpId="0" animBg="1"/>
      <p:bldP spid="41" grpId="0" animBg="1"/>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5374" y="1524011"/>
            <a:ext cx="8234082" cy="1828800"/>
          </a:xfrm>
        </p:spPr>
        <p:txBody>
          <a:bodyPr>
            <a:normAutofit/>
          </a:bodyPr>
          <a:lstStyle/>
          <a:p>
            <a:r>
              <a:rPr lang="en-US" sz="5000" cap="none" smtClean="0"/>
              <a:t>Choice</a:t>
            </a:r>
            <a:endParaRPr lang="en-US" sz="5000" cap="none" dirty="0"/>
          </a:p>
        </p:txBody>
      </p:sp>
    </p:spTree>
    <p:extLst>
      <p:ext uri="{BB962C8B-B14F-4D97-AF65-F5344CB8AC3E}">
        <p14:creationId xmlns:p14="http://schemas.microsoft.com/office/powerpoint/2010/main" val="168222731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noAutofit/>
          </a:bodyPr>
          <a:lstStyle/>
          <a:p>
            <a:r>
              <a:rPr lang="en-US" dirty="0" smtClean="0"/>
              <a:t>A strengths-based approach to change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41</a:t>
            </a:fld>
            <a:endParaRPr lang="en-GB" dirty="0"/>
          </a:p>
        </p:txBody>
      </p:sp>
      <p:sp>
        <p:nvSpPr>
          <p:cNvPr id="115714" name="Rectangle 3"/>
          <p:cNvSpPr>
            <a:spLocks noGrp="1" noChangeArrowheads="1"/>
          </p:cNvSpPr>
          <p:nvPr>
            <p:ph sz="quarter" idx="1"/>
          </p:nvPr>
        </p:nvSpPr>
        <p:spPr>
          <a:xfrm>
            <a:off x="612648" y="1600200"/>
            <a:ext cx="8153400" cy="5257800"/>
          </a:xfrm>
        </p:spPr>
        <p:txBody>
          <a:bodyPr>
            <a:normAutofit fontScale="92500"/>
          </a:bodyPr>
          <a:lstStyle/>
          <a:p>
            <a:r>
              <a:rPr lang="en-US" sz="2800" dirty="0" err="1" smtClean="0"/>
              <a:t>Belbin</a:t>
            </a:r>
            <a:r>
              <a:rPr lang="en-US" sz="2800" dirty="0" smtClean="0"/>
              <a:t> inventory (Management teams: Why they succeed or fail):</a:t>
            </a:r>
          </a:p>
          <a:p>
            <a:pPr lvl="1"/>
            <a:r>
              <a:rPr lang="en-US" sz="2400" dirty="0" smtClean="0"/>
              <a:t>Eight team roles (defined as “a tendency to behave, contribute and interrelate with others in a particular way”):</a:t>
            </a:r>
          </a:p>
          <a:p>
            <a:pPr lvl="2"/>
            <a:r>
              <a:rPr lang="en-US" sz="2200" dirty="0" smtClean="0"/>
              <a:t>Company worker; innovator; shaper; chairperson; resource investigator; monitor/evaluator; completer/finisher; team worker</a:t>
            </a:r>
          </a:p>
          <a:p>
            <a:pPr lvl="1"/>
            <a:r>
              <a:rPr lang="en-US" sz="2400" dirty="0" smtClean="0"/>
              <a:t>Key ideas:</a:t>
            </a:r>
          </a:p>
          <a:p>
            <a:pPr lvl="2"/>
            <a:r>
              <a:rPr lang="en-US" sz="2200" dirty="0" smtClean="0"/>
              <a:t>People rarely sustain “out-of-role” </a:t>
            </a:r>
            <a:r>
              <a:rPr lang="en-US" sz="2200" dirty="0" err="1" smtClean="0"/>
              <a:t>behaviour</a:t>
            </a:r>
            <a:r>
              <a:rPr lang="en-US" sz="2200" dirty="0" smtClean="0"/>
              <a:t>, especially under stress</a:t>
            </a:r>
          </a:p>
          <a:p>
            <a:pPr lvl="2"/>
            <a:r>
              <a:rPr lang="en-US" sz="2200" dirty="0" smtClean="0"/>
              <a:t>Each role has strengths and allowable weaknesses</a:t>
            </a:r>
          </a:p>
          <a:p>
            <a:r>
              <a:rPr lang="en-US" sz="2800" dirty="0" smtClean="0"/>
              <a:t>Each teacher’s personal approach to teaching is similar:</a:t>
            </a:r>
          </a:p>
          <a:p>
            <a:pPr lvl="1"/>
            <a:r>
              <a:rPr lang="en-US" sz="2400" dirty="0" smtClean="0"/>
              <a:t>Some teachers’ weaknesses require immediate attention</a:t>
            </a:r>
          </a:p>
          <a:p>
            <a:pPr lvl="1"/>
            <a:r>
              <a:rPr lang="en-US" sz="2400" dirty="0" smtClean="0"/>
              <a:t>For most, however, students benefit more from the development of teachers’ strengths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368" y="1510564"/>
            <a:ext cx="8166847" cy="1828800"/>
          </a:xfrm>
        </p:spPr>
        <p:txBody>
          <a:bodyPr>
            <a:normAutofit/>
          </a:bodyPr>
          <a:lstStyle/>
          <a:p>
            <a:r>
              <a:rPr lang="en-US" sz="5000" cap="none" smtClean="0"/>
              <a:t>Flexibility</a:t>
            </a:r>
            <a:endParaRPr lang="en-US" sz="5000" cap="none" dirty="0"/>
          </a:p>
        </p:txBody>
      </p:sp>
    </p:spTree>
    <p:extLst>
      <p:ext uri="{BB962C8B-B14F-4D97-AF65-F5344CB8AC3E}">
        <p14:creationId xmlns:p14="http://schemas.microsoft.com/office/powerpoint/2010/main" val="8945582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r>
              <a:rPr lang="en-US" dirty="0" smtClean="0"/>
              <a:t>Strategies vs. techniques</a:t>
            </a:r>
            <a:endParaRPr lang="en-US" dirty="0"/>
          </a:p>
        </p:txBody>
      </p:sp>
      <p:sp>
        <p:nvSpPr>
          <p:cNvPr id="117762" name="Rectangle 3"/>
          <p:cNvSpPr>
            <a:spLocks noGrp="1" noChangeArrowheads="1"/>
          </p:cNvSpPr>
          <p:nvPr>
            <p:ph sz="quarter" idx="1"/>
          </p:nvPr>
        </p:nvSpPr>
        <p:spPr/>
        <p:txBody>
          <a:bodyPr>
            <a:normAutofit/>
          </a:bodyPr>
          <a:lstStyle/>
          <a:p>
            <a:r>
              <a:rPr lang="en-US" dirty="0" smtClean="0"/>
              <a:t>Distinguish between strategies and techniques:</a:t>
            </a:r>
          </a:p>
          <a:p>
            <a:pPr lvl="1"/>
            <a:r>
              <a:rPr lang="en-US" dirty="0" smtClean="0"/>
              <a:t>Strategies define the territory of formative assessment (no-brainers)</a:t>
            </a:r>
          </a:p>
          <a:p>
            <a:pPr lvl="1"/>
            <a:r>
              <a:rPr lang="en-US" dirty="0" smtClean="0"/>
              <a:t>Teachers are responsible for choice of techniques:</a:t>
            </a:r>
          </a:p>
          <a:p>
            <a:pPr lvl="2"/>
            <a:r>
              <a:rPr lang="en-US" dirty="0" smtClean="0"/>
              <a:t>Allows for customization; caters for local context</a:t>
            </a:r>
          </a:p>
          <a:p>
            <a:pPr lvl="2"/>
            <a:r>
              <a:rPr lang="en-US" dirty="0" smtClean="0"/>
              <a:t>Creates ownership; shares responsibility</a:t>
            </a:r>
          </a:p>
          <a:p>
            <a:r>
              <a:rPr lang="en-US" dirty="0" smtClean="0"/>
              <a:t>Key requirements of techniques:</a:t>
            </a:r>
          </a:p>
          <a:p>
            <a:pPr lvl="1"/>
            <a:r>
              <a:rPr lang="en-US" dirty="0" smtClean="0"/>
              <a:t>They embody the deep cognitive and affective principles that research shows are important</a:t>
            </a:r>
          </a:p>
          <a:p>
            <a:pPr lvl="1"/>
            <a:r>
              <a:rPr lang="en-US" dirty="0" smtClean="0"/>
              <a:t>They are seen as relevant, feasible and acceptable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43</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369" y="1483670"/>
            <a:ext cx="8166847" cy="1828800"/>
          </a:xfrm>
        </p:spPr>
        <p:txBody>
          <a:bodyPr>
            <a:normAutofit/>
          </a:bodyPr>
          <a:lstStyle/>
          <a:p>
            <a:r>
              <a:rPr lang="en-US" sz="5000" cap="none" dirty="0" smtClean="0"/>
              <a:t>Small steps</a:t>
            </a:r>
            <a:endParaRPr lang="en-US" sz="5000" cap="none" dirty="0"/>
          </a:p>
        </p:txBody>
      </p:sp>
    </p:spTree>
    <p:extLst>
      <p:ext uri="{BB962C8B-B14F-4D97-AF65-F5344CB8AC3E}">
        <p14:creationId xmlns:p14="http://schemas.microsoft.com/office/powerpoint/2010/main" val="42832559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dirty="0" smtClean="0"/>
              <a:t>Why is teacher change so slow?</a:t>
            </a:r>
            <a:endParaRPr lang="en-US" dirty="0"/>
          </a:p>
        </p:txBody>
      </p:sp>
      <p:sp>
        <p:nvSpPr>
          <p:cNvPr id="119810" name="Rectangle 3"/>
          <p:cNvSpPr>
            <a:spLocks noGrp="1" noChangeArrowheads="1"/>
          </p:cNvSpPr>
          <p:nvPr>
            <p:ph sz="quarter" idx="1"/>
          </p:nvPr>
        </p:nvSpPr>
        <p:spPr>
          <a:xfrm>
            <a:off x="612648" y="1600200"/>
            <a:ext cx="8153400" cy="5257800"/>
          </a:xfrm>
        </p:spPr>
        <p:txBody>
          <a:bodyPr>
            <a:normAutofit fontScale="85000" lnSpcReduction="10000"/>
          </a:bodyPr>
          <a:lstStyle/>
          <a:p>
            <a:pPr>
              <a:lnSpc>
                <a:spcPct val="120000"/>
              </a:lnSpc>
            </a:pPr>
            <a:r>
              <a:rPr lang="en-US" dirty="0" smtClean="0"/>
              <a:t>Because of the nature of teacher expertise</a:t>
            </a:r>
          </a:p>
          <a:p>
            <a:pPr>
              <a:lnSpc>
                <a:spcPct val="120000"/>
              </a:lnSpc>
            </a:pPr>
            <a:r>
              <a:rPr lang="en-US" dirty="0" smtClean="0"/>
              <a:t>According to Berliner (1994), experts:</a:t>
            </a:r>
          </a:p>
          <a:p>
            <a:pPr lvl="1">
              <a:lnSpc>
                <a:spcPct val="120000"/>
              </a:lnSpc>
            </a:pPr>
            <a:r>
              <a:rPr lang="en-US" dirty="0"/>
              <a:t>e</a:t>
            </a:r>
            <a:r>
              <a:rPr lang="en-US" dirty="0" smtClean="0"/>
              <a:t>xcel mainly in their own domain</a:t>
            </a:r>
          </a:p>
          <a:p>
            <a:pPr lvl="1">
              <a:lnSpc>
                <a:spcPct val="120000"/>
              </a:lnSpc>
            </a:pPr>
            <a:r>
              <a:rPr lang="en-US" dirty="0" smtClean="0"/>
              <a:t>develop automaticity for operations needed for their goals</a:t>
            </a:r>
          </a:p>
          <a:p>
            <a:pPr lvl="1">
              <a:lnSpc>
                <a:spcPct val="120000"/>
              </a:lnSpc>
            </a:pPr>
            <a:r>
              <a:rPr lang="en-US" dirty="0"/>
              <a:t>a</a:t>
            </a:r>
            <a:r>
              <a:rPr lang="en-US" dirty="0" smtClean="0"/>
              <a:t>re more sensitive to the task demands and social situations</a:t>
            </a:r>
          </a:p>
          <a:p>
            <a:pPr lvl="1">
              <a:lnSpc>
                <a:spcPct val="120000"/>
              </a:lnSpc>
            </a:pPr>
            <a:r>
              <a:rPr lang="en-US" dirty="0"/>
              <a:t>a</a:t>
            </a:r>
            <a:r>
              <a:rPr lang="en-US" dirty="0" smtClean="0"/>
              <a:t>re more opportunistic and flexible than novices</a:t>
            </a:r>
          </a:p>
          <a:p>
            <a:pPr lvl="1">
              <a:lnSpc>
                <a:spcPct val="120000"/>
              </a:lnSpc>
            </a:pPr>
            <a:r>
              <a:rPr lang="en-US" dirty="0"/>
              <a:t>r</a:t>
            </a:r>
            <a:r>
              <a:rPr lang="en-US" dirty="0" smtClean="0"/>
              <a:t>epresent problems in qualitatively different ways than novices</a:t>
            </a:r>
          </a:p>
          <a:p>
            <a:pPr lvl="1">
              <a:lnSpc>
                <a:spcPct val="120000"/>
              </a:lnSpc>
            </a:pPr>
            <a:r>
              <a:rPr lang="en-US" dirty="0" smtClean="0"/>
              <a:t>have faster and more accurate pattern recognition capabilities</a:t>
            </a:r>
          </a:p>
          <a:p>
            <a:pPr lvl="1">
              <a:lnSpc>
                <a:spcPct val="120000"/>
              </a:lnSpc>
            </a:pPr>
            <a:r>
              <a:rPr lang="en-US" dirty="0" smtClean="0"/>
              <a:t>see richer patterns in the areas of their expertise</a:t>
            </a:r>
          </a:p>
          <a:p>
            <a:pPr lvl="1">
              <a:lnSpc>
                <a:spcPct val="120000"/>
              </a:lnSpc>
            </a:pPr>
            <a:r>
              <a:rPr lang="en-US" dirty="0" smtClean="0"/>
              <a:t>begin to solve problems slower but bring richer and more personal sources of information to bear</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45</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ChangeArrowheads="1"/>
          </p:cNvSpPr>
          <p:nvPr/>
        </p:nvSpPr>
        <p:spPr bwMode="auto">
          <a:xfrm>
            <a:off x="304800" y="1295400"/>
            <a:ext cx="7848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2600">
              <a:solidFill>
                <a:srgbClr val="9E2487"/>
              </a:solidFill>
              <a:latin typeface="Arial" charset="0"/>
            </a:endParaRPr>
          </a:p>
        </p:txBody>
      </p:sp>
      <p:sp>
        <p:nvSpPr>
          <p:cNvPr id="121858" name="Rectangle 3"/>
          <p:cNvSpPr>
            <a:spLocks noGrp="1" noChangeArrowheads="1"/>
          </p:cNvSpPr>
          <p:nvPr>
            <p:ph type="title"/>
          </p:nvPr>
        </p:nvSpPr>
        <p:spPr/>
        <p:txBody>
          <a:bodyPr/>
          <a:lstStyle/>
          <a:p>
            <a:r>
              <a:rPr lang="en-GB" dirty="0" smtClean="0"/>
              <a:t>Knowing more than we can say</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46</a:t>
            </a:fld>
            <a:endParaRPr lang="en-GB" dirty="0"/>
          </a:p>
        </p:txBody>
      </p:sp>
      <p:sp>
        <p:nvSpPr>
          <p:cNvPr id="833540" name="Rectangle 4"/>
          <p:cNvSpPr>
            <a:spLocks noGrp="1" noChangeArrowheads="1"/>
          </p:cNvSpPr>
          <p:nvPr>
            <p:ph sz="quarter" idx="1"/>
          </p:nvPr>
        </p:nvSpPr>
        <p:spPr/>
        <p:txBody>
          <a:bodyPr/>
          <a:lstStyle/>
          <a:p>
            <a:r>
              <a:rPr lang="en-US" sz="2800" dirty="0" smtClean="0"/>
              <a:t>Six video extracts of a person delivering cardiopulmonary resuscitation (CPR):</a:t>
            </a:r>
          </a:p>
          <a:p>
            <a:pPr lvl="1"/>
            <a:r>
              <a:rPr lang="en-US" dirty="0" smtClean="0"/>
              <a:t>Five of the video extracts feature students</a:t>
            </a:r>
          </a:p>
          <a:p>
            <a:pPr lvl="1"/>
            <a:r>
              <a:rPr lang="en-US" dirty="0" smtClean="0"/>
              <a:t>One of the video extracts feature an expert</a:t>
            </a:r>
          </a:p>
          <a:p>
            <a:r>
              <a:rPr lang="en-US" sz="2800" dirty="0" smtClean="0"/>
              <a:t>Videos shown to three groups:</a:t>
            </a:r>
          </a:p>
          <a:p>
            <a:pPr lvl="1"/>
            <a:r>
              <a:rPr lang="en-US" sz="2500" dirty="0" smtClean="0"/>
              <a:t>students, experts, instructors</a:t>
            </a:r>
          </a:p>
          <a:p>
            <a:r>
              <a:rPr lang="en-US" sz="2800" dirty="0" smtClean="0"/>
              <a:t>Success rate in identifying the expert:</a:t>
            </a:r>
          </a:p>
          <a:p>
            <a:pPr lvl="1">
              <a:tabLst>
                <a:tab pos="2241550" algn="l"/>
              </a:tabLst>
            </a:pPr>
            <a:r>
              <a:rPr lang="en-US" dirty="0" smtClean="0"/>
              <a:t>Experts	90%</a:t>
            </a:r>
          </a:p>
          <a:p>
            <a:pPr lvl="1">
              <a:tabLst>
                <a:tab pos="2241550" algn="l"/>
              </a:tabLst>
            </a:pPr>
            <a:r>
              <a:rPr lang="en-US" dirty="0" smtClean="0"/>
              <a:t>Students	50%</a:t>
            </a:r>
          </a:p>
          <a:p>
            <a:pPr lvl="1">
              <a:tabLst>
                <a:tab pos="2241550" algn="l"/>
              </a:tabLst>
            </a:pPr>
            <a:r>
              <a:rPr lang="en-US" dirty="0" smtClean="0"/>
              <a:t>Instructors	30%</a:t>
            </a:r>
            <a:endParaRPr lang="en-US" dirty="0"/>
          </a:p>
        </p:txBody>
      </p:sp>
      <p:sp>
        <p:nvSpPr>
          <p:cNvPr id="4" name="TextBox 3"/>
          <p:cNvSpPr txBox="1"/>
          <p:nvPr/>
        </p:nvSpPr>
        <p:spPr>
          <a:xfrm>
            <a:off x="524311" y="6127413"/>
            <a:ext cx="3149600" cy="369332"/>
          </a:xfrm>
          <a:prstGeom prst="rect">
            <a:avLst/>
          </a:prstGeom>
          <a:noFill/>
        </p:spPr>
        <p:txBody>
          <a:bodyPr wrap="square" rtlCol="0">
            <a:spAutoFit/>
          </a:bodyPr>
          <a:lstStyle/>
          <a:p>
            <a:r>
              <a:rPr lang="en-US" sz="1800" dirty="0" smtClean="0">
                <a:solidFill>
                  <a:srgbClr val="525A93"/>
                </a:solidFill>
                <a:latin typeface="+mj-lt"/>
              </a:rPr>
              <a:t>Klein &amp; Klein</a:t>
            </a:r>
            <a:r>
              <a:rPr lang="en-US" sz="1800" dirty="0">
                <a:solidFill>
                  <a:srgbClr val="525A93"/>
                </a:solidFill>
                <a:latin typeface="+mj-lt"/>
              </a:rPr>
              <a:t> </a:t>
            </a:r>
            <a:r>
              <a:rPr lang="en-US" sz="1800" dirty="0" smtClean="0">
                <a:solidFill>
                  <a:srgbClr val="525A93"/>
                </a:solidFill>
                <a:latin typeface="+mj-lt"/>
              </a:rPr>
              <a:t>(1981)</a:t>
            </a:r>
            <a:endParaRPr lang="en-US" sz="1800" dirty="0">
              <a:solidFill>
                <a:srgbClr val="525A93"/>
              </a:solidFill>
              <a:latin typeface="+mj-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335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3354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33540">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33540">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83354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3354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33540">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33540">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3354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40"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p:txBody>
          <a:bodyPr/>
          <a:lstStyle/>
          <a:p>
            <a:r>
              <a:rPr lang="en-US" smtClean="0"/>
              <a:t>Looking at the wrong knowledge</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19ABF79A-F4A3-5E49-A6CE-5B8CF779BC37}" type="slidenum">
              <a:rPr lang="en-GB" smtClean="0"/>
              <a:pPr/>
              <a:t>47</a:t>
            </a:fld>
            <a:endParaRPr lang="en-GB" dirty="0"/>
          </a:p>
        </p:txBody>
      </p:sp>
      <p:sp>
        <p:nvSpPr>
          <p:cNvPr id="125954" name="Rectangle 3"/>
          <p:cNvSpPr>
            <a:spLocks noGrp="1" noChangeArrowheads="1"/>
          </p:cNvSpPr>
          <p:nvPr>
            <p:ph sz="quarter" idx="1"/>
          </p:nvPr>
        </p:nvSpPr>
        <p:spPr>
          <a:xfrm>
            <a:off x="595939" y="1449795"/>
            <a:ext cx="8153400" cy="5257800"/>
          </a:xfrm>
        </p:spPr>
        <p:txBody>
          <a:bodyPr>
            <a:normAutofit fontScale="85000" lnSpcReduction="20000"/>
          </a:bodyPr>
          <a:lstStyle/>
          <a:p>
            <a:pPr>
              <a:lnSpc>
                <a:spcPct val="120000"/>
              </a:lnSpc>
            </a:pPr>
            <a:r>
              <a:rPr lang="en-US" dirty="0" smtClean="0"/>
              <a:t>The most powerful teacher knowledge is not explicit:</a:t>
            </a:r>
          </a:p>
          <a:p>
            <a:pPr lvl="1">
              <a:lnSpc>
                <a:spcPct val="120000"/>
              </a:lnSpc>
            </a:pPr>
            <a:r>
              <a:rPr lang="en-US" dirty="0" smtClean="0"/>
              <a:t>That’s why telling teachers what to do doesn’t work</a:t>
            </a:r>
          </a:p>
          <a:p>
            <a:pPr lvl="1">
              <a:lnSpc>
                <a:spcPct val="120000"/>
              </a:lnSpc>
            </a:pPr>
            <a:r>
              <a:rPr lang="en-US" dirty="0" smtClean="0"/>
              <a:t>What we know is more than we can say</a:t>
            </a:r>
          </a:p>
          <a:p>
            <a:pPr lvl="1">
              <a:lnSpc>
                <a:spcPct val="120000"/>
              </a:lnSpc>
            </a:pPr>
            <a:r>
              <a:rPr lang="en-US" dirty="0" smtClean="0"/>
              <a:t>And that is why most professional development has been relatively ineffective</a:t>
            </a:r>
          </a:p>
          <a:p>
            <a:pPr>
              <a:lnSpc>
                <a:spcPct val="120000"/>
              </a:lnSpc>
            </a:pPr>
            <a:r>
              <a:rPr lang="en-US" dirty="0" smtClean="0"/>
              <a:t>Improving practice involves changing habits, not adding knowledge:</a:t>
            </a:r>
          </a:p>
          <a:p>
            <a:pPr lvl="1">
              <a:lnSpc>
                <a:spcPct val="120000"/>
              </a:lnSpc>
            </a:pPr>
            <a:r>
              <a:rPr lang="en-US" dirty="0" smtClean="0"/>
              <a:t>That’s why it’s hard</a:t>
            </a:r>
          </a:p>
          <a:p>
            <a:pPr lvl="2">
              <a:lnSpc>
                <a:spcPct val="120000"/>
              </a:lnSpc>
            </a:pPr>
            <a:r>
              <a:rPr lang="en-US" dirty="0" smtClean="0"/>
              <a:t>And the hardest bit is not getting new ideas into people’s heads</a:t>
            </a:r>
          </a:p>
          <a:p>
            <a:pPr lvl="2">
              <a:lnSpc>
                <a:spcPct val="120000"/>
              </a:lnSpc>
            </a:pPr>
            <a:r>
              <a:rPr lang="en-US" dirty="0" smtClean="0"/>
              <a:t>It’s getting the old ones out</a:t>
            </a:r>
          </a:p>
          <a:p>
            <a:pPr lvl="1">
              <a:lnSpc>
                <a:spcPct val="120000"/>
              </a:lnSpc>
            </a:pPr>
            <a:r>
              <a:rPr lang="en-US" dirty="0" smtClean="0"/>
              <a:t>That’s why it takes time</a:t>
            </a:r>
          </a:p>
          <a:p>
            <a:pPr>
              <a:lnSpc>
                <a:spcPct val="120000"/>
              </a:lnSpc>
            </a:pPr>
            <a:r>
              <a:rPr lang="en-US" dirty="0" smtClean="0"/>
              <a:t>But it doesn’t happen naturally:</a:t>
            </a:r>
          </a:p>
          <a:p>
            <a:pPr lvl="1">
              <a:lnSpc>
                <a:spcPct val="120000"/>
              </a:lnSpc>
            </a:pPr>
            <a:r>
              <a:rPr lang="en-US" dirty="0" smtClean="0"/>
              <a:t>If it did, the most experienced teachers would be the most productive, and that’s not true (</a:t>
            </a:r>
            <a:r>
              <a:rPr lang="en-US" dirty="0" err="1" smtClean="0"/>
              <a:t>Hanushek</a:t>
            </a:r>
            <a:r>
              <a:rPr lang="en-US" dirty="0" smtClean="0"/>
              <a:t> &amp; </a:t>
            </a:r>
            <a:r>
              <a:rPr lang="en-US" dirty="0" err="1" smtClean="0"/>
              <a:t>Rivkin</a:t>
            </a:r>
            <a:r>
              <a:rPr lang="en-US" dirty="0" smtClean="0"/>
              <a:t>, 2006)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9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95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95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95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595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95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95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595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95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595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95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26 Basketball - lift lobby.m4v">
            <a:hlinkClick r:id="" action="ppaction://media"/>
          </p:cNvPr>
          <p:cNvPicPr>
            <a:picLocks noGrp="1" noChangeAspect="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1725613" y="1600200"/>
            <a:ext cx="5926137" cy="4495800"/>
          </a:xfrm>
        </p:spPr>
      </p:pic>
    </p:spTree>
    <p:extLst>
      <p:ext uri="{BB962C8B-B14F-4D97-AF65-F5344CB8AC3E}">
        <p14:creationId xmlns:p14="http://schemas.microsoft.com/office/powerpoint/2010/main" val="30105583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remove"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normAutofit fontScale="85000" lnSpcReduction="20000"/>
          </a:bodyPr>
          <a:lstStyle/>
          <a:p>
            <a:pPr>
              <a:defRPr/>
            </a:pPr>
            <a:fld id="{D52799CE-711A-FA44-BA4E-E463DA170A36}" type="slidenum">
              <a:rPr lang="en-US" smtClean="0"/>
              <a:pPr>
                <a:defRPr/>
              </a:pPr>
              <a:t>49</a:t>
            </a:fld>
            <a:endParaRPr lang="en-US"/>
          </a:p>
        </p:txBody>
      </p:sp>
      <p:pic>
        <p:nvPicPr>
          <p:cNvPr id="7" name="The Monkey Business Illusion.mp4">
            <a:hlinkClick r:id="" action="ppaction://media"/>
          </p:cNvPr>
          <p:cNvPicPr>
            <a:picLocks noGrp="1" noChangeAspect="1"/>
          </p:cNvPicPr>
          <p:nvPr>
            <p:ph sz="quarter" idx="1"/>
            <a:videoFile r:link="rId2"/>
            <p:extLst>
              <p:ext uri="{DAA4B4D4-6D71-4841-9C94-3DE7FCFB9230}">
                <p14:media xmlns:p14="http://schemas.microsoft.com/office/powerpoint/2010/main" r:link="rId1"/>
              </p:ext>
            </p:extLst>
          </p:nvPr>
        </p:nvPicPr>
        <p:blipFill>
          <a:blip r:embed="rId4"/>
          <a:stretch>
            <a:fillRect/>
          </a:stretch>
        </p:blipFill>
        <p:spPr>
          <a:xfrm>
            <a:off x="693738" y="1600200"/>
            <a:ext cx="7993062" cy="4495800"/>
          </a:xfrm>
        </p:spPr>
      </p:pic>
    </p:spTree>
    <p:extLst>
      <p:ext uri="{BB962C8B-B14F-4D97-AF65-F5344CB8AC3E}">
        <p14:creationId xmlns:p14="http://schemas.microsoft.com/office/powerpoint/2010/main" val="39655403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And one big idea</a:t>
            </a:r>
            <a:endParaRPr lang="en-US" dirty="0"/>
          </a:p>
        </p:txBody>
      </p:sp>
      <p:sp>
        <p:nvSpPr>
          <p:cNvPr id="5" name="Rectangle 4"/>
          <p:cNvSpPr/>
          <p:nvPr/>
        </p:nvSpPr>
        <p:spPr>
          <a:xfrm>
            <a:off x="346379" y="1616558"/>
            <a:ext cx="8494539" cy="4981638"/>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316497" y="2475877"/>
            <a:ext cx="8461551"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51692" y="4230077"/>
            <a:ext cx="8479693" cy="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636982" y="1600062"/>
            <a:ext cx="0" cy="49816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41923" y="5431692"/>
            <a:ext cx="8466007" cy="1181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415964" y="1621692"/>
            <a:ext cx="0" cy="4972539"/>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613769" y="1611923"/>
            <a:ext cx="426" cy="496977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1356042" y="1614602"/>
            <a:ext cx="2487118" cy="830997"/>
          </a:xfrm>
          <a:prstGeom prst="rect">
            <a:avLst/>
          </a:prstGeom>
        </p:spPr>
        <p:txBody>
          <a:bodyPr wrap="square">
            <a:spAutoFit/>
          </a:bodyPr>
          <a:lstStyle/>
          <a:p>
            <a:pPr lvl="0" algn="ctr" eaLnBrk="0" hangingPunct="0">
              <a:buClr>
                <a:schemeClr val="bg1"/>
              </a:buClr>
            </a:pPr>
            <a:r>
              <a:rPr lang="en-GB" b="1" dirty="0">
                <a:latin typeface="Calibri"/>
                <a:cs typeface="Calibri"/>
              </a:rPr>
              <a:t>Where the learner is going</a:t>
            </a:r>
          </a:p>
        </p:txBody>
      </p:sp>
      <p:sp>
        <p:nvSpPr>
          <p:cNvPr id="24" name="Rectangle 23"/>
          <p:cNvSpPr/>
          <p:nvPr/>
        </p:nvSpPr>
        <p:spPr>
          <a:xfrm>
            <a:off x="3782355" y="1862033"/>
            <a:ext cx="2799865" cy="461665"/>
          </a:xfrm>
          <a:prstGeom prst="rect">
            <a:avLst/>
          </a:prstGeom>
        </p:spPr>
        <p:txBody>
          <a:bodyPr wrap="none">
            <a:spAutoFit/>
          </a:bodyPr>
          <a:lstStyle/>
          <a:p>
            <a:pPr lvl="0" algn="ctr" eaLnBrk="0" hangingPunct="0">
              <a:buClr>
                <a:schemeClr val="bg1"/>
              </a:buClr>
            </a:pPr>
            <a:r>
              <a:rPr lang="en-GB" b="1" dirty="0">
                <a:latin typeface="Calibri"/>
                <a:cs typeface="Calibri"/>
              </a:rPr>
              <a:t>Where the learner is</a:t>
            </a:r>
          </a:p>
        </p:txBody>
      </p:sp>
      <p:sp>
        <p:nvSpPr>
          <p:cNvPr id="25" name="Rectangle 24"/>
          <p:cNvSpPr/>
          <p:nvPr/>
        </p:nvSpPr>
        <p:spPr>
          <a:xfrm>
            <a:off x="6551633" y="1862032"/>
            <a:ext cx="2340755" cy="461665"/>
          </a:xfrm>
          <a:prstGeom prst="rect">
            <a:avLst/>
          </a:prstGeom>
        </p:spPr>
        <p:txBody>
          <a:bodyPr wrap="none">
            <a:spAutoFit/>
          </a:bodyPr>
          <a:lstStyle/>
          <a:p>
            <a:pPr lvl="0" algn="ctr" eaLnBrk="0" hangingPunct="0">
              <a:buClr>
                <a:schemeClr val="bg1"/>
              </a:buClr>
            </a:pPr>
            <a:r>
              <a:rPr lang="en-GB" b="1" dirty="0">
                <a:latin typeface="Calibri"/>
                <a:cs typeface="Calibri"/>
              </a:rPr>
              <a:t>How to get there</a:t>
            </a:r>
          </a:p>
        </p:txBody>
      </p:sp>
      <p:sp>
        <p:nvSpPr>
          <p:cNvPr id="27" name="Rectangle 26"/>
          <p:cNvSpPr/>
          <p:nvPr/>
        </p:nvSpPr>
        <p:spPr>
          <a:xfrm>
            <a:off x="271109" y="3049709"/>
            <a:ext cx="1175622" cy="461665"/>
          </a:xfrm>
          <a:prstGeom prst="rect">
            <a:avLst/>
          </a:prstGeom>
        </p:spPr>
        <p:txBody>
          <a:bodyPr wrap="none">
            <a:spAutoFit/>
          </a:bodyPr>
          <a:lstStyle/>
          <a:p>
            <a:pPr lvl="0" eaLnBrk="0" hangingPunct="0">
              <a:buClr>
                <a:schemeClr val="bg1"/>
              </a:buClr>
            </a:pPr>
            <a:r>
              <a:rPr lang="en-GB" b="1" dirty="0">
                <a:latin typeface="Calibri"/>
                <a:cs typeface="Calibri"/>
              </a:rPr>
              <a:t>Teacher</a:t>
            </a:r>
          </a:p>
        </p:txBody>
      </p:sp>
      <p:sp>
        <p:nvSpPr>
          <p:cNvPr id="28" name="Rectangle 27"/>
          <p:cNvSpPr/>
          <p:nvPr/>
        </p:nvSpPr>
        <p:spPr>
          <a:xfrm>
            <a:off x="362874" y="4385843"/>
            <a:ext cx="899886" cy="461665"/>
          </a:xfrm>
          <a:prstGeom prst="rect">
            <a:avLst/>
          </a:prstGeom>
        </p:spPr>
        <p:txBody>
          <a:bodyPr wrap="square">
            <a:spAutoFit/>
          </a:bodyPr>
          <a:lstStyle/>
          <a:p>
            <a:pPr lvl="0" eaLnBrk="0" hangingPunct="0">
              <a:buClr>
                <a:schemeClr val="bg1"/>
              </a:buClr>
            </a:pPr>
            <a:r>
              <a:rPr lang="en-GB" b="1" dirty="0" smtClean="0">
                <a:latin typeface="Calibri"/>
                <a:cs typeface="Calibri"/>
              </a:rPr>
              <a:t>Peer</a:t>
            </a:r>
            <a:endParaRPr lang="en-GB" b="1" dirty="0">
              <a:latin typeface="Calibri"/>
              <a:cs typeface="Calibri"/>
            </a:endParaRPr>
          </a:p>
        </p:txBody>
      </p:sp>
      <p:sp>
        <p:nvSpPr>
          <p:cNvPr id="29" name="Rectangle 28"/>
          <p:cNvSpPr/>
          <p:nvPr/>
        </p:nvSpPr>
        <p:spPr>
          <a:xfrm>
            <a:off x="319664" y="5705482"/>
            <a:ext cx="1160594" cy="461665"/>
          </a:xfrm>
          <a:prstGeom prst="rect">
            <a:avLst/>
          </a:prstGeom>
        </p:spPr>
        <p:txBody>
          <a:bodyPr wrap="none">
            <a:spAutoFit/>
          </a:bodyPr>
          <a:lstStyle/>
          <a:p>
            <a:pPr lvl="0" eaLnBrk="0" hangingPunct="0">
              <a:buClr>
                <a:schemeClr val="bg1"/>
              </a:buClr>
            </a:pPr>
            <a:r>
              <a:rPr lang="en-GB" b="1" dirty="0">
                <a:latin typeface="Calibri"/>
                <a:cs typeface="Calibri"/>
              </a:rPr>
              <a:t>Learner</a:t>
            </a:r>
          </a:p>
        </p:txBody>
      </p:sp>
      <p:sp>
        <p:nvSpPr>
          <p:cNvPr id="3" name="Slide Number Placeholder 2"/>
          <p:cNvSpPr>
            <a:spLocks noGrp="1"/>
          </p:cNvSpPr>
          <p:nvPr>
            <p:ph type="sldNum" sz="quarter" idx="12"/>
          </p:nvPr>
        </p:nvSpPr>
        <p:spPr/>
        <p:txBody>
          <a:bodyPr>
            <a:normAutofit fontScale="92500" lnSpcReduction="10000"/>
          </a:bodyPr>
          <a:lstStyle/>
          <a:p>
            <a:pPr>
              <a:defRPr/>
            </a:pPr>
            <a:fld id="{19ABF79A-F4A3-5E49-A6CE-5B8CF779BC37}" type="slidenum">
              <a:rPr lang="en-GB" smtClean="0"/>
              <a:pPr>
                <a:defRPr/>
              </a:pPr>
              <a:t>5</a:t>
            </a:fld>
            <a:endParaRPr lang="en-GB" dirty="0"/>
          </a:p>
        </p:txBody>
      </p:sp>
      <p:sp>
        <p:nvSpPr>
          <p:cNvPr id="8" name="Rounded Rectangle 7"/>
          <p:cNvSpPr/>
          <p:nvPr/>
        </p:nvSpPr>
        <p:spPr>
          <a:xfrm>
            <a:off x="1458931" y="2521518"/>
            <a:ext cx="7291295" cy="397435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90931" y="2918261"/>
            <a:ext cx="6320118" cy="3166824"/>
          </a:xfrm>
          <a:prstGeom prst="roundRect">
            <a:avLst/>
          </a:prstGeom>
          <a:noFill/>
        </p:spPr>
        <p:txBody>
          <a:bodyPr wrap="square" rtlCol="0">
            <a:spAutoFit/>
          </a:bodyPr>
          <a:lstStyle/>
          <a:p>
            <a:pPr algn="ctr"/>
            <a:r>
              <a:rPr lang="en-US" sz="3600" dirty="0" smtClean="0">
                <a:solidFill>
                  <a:schemeClr val="bg1"/>
                </a:solidFill>
              </a:rPr>
              <a:t>Using evidence of achievement to adapt what happens in classrooms to meet learner needs</a:t>
            </a:r>
            <a:endParaRPr lang="en-US" sz="3600" dirty="0">
              <a:solidFill>
                <a:schemeClr val="bg1"/>
              </a:solidFill>
            </a:endParaRPr>
          </a:p>
        </p:txBody>
      </p:sp>
    </p:spTree>
    <p:extLst>
      <p:ext uri="{BB962C8B-B14F-4D97-AF65-F5344CB8AC3E}">
        <p14:creationId xmlns:p14="http://schemas.microsoft.com/office/powerpoint/2010/main" val="976856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3" grpId="0"/>
      <p:bldP spid="24" grpId="0"/>
      <p:bldP spid="25" grpId="0"/>
      <p:bldP spid="27" grpId="0"/>
      <p:bldP spid="28" grpId="0"/>
      <p:bldP spid="29" grpId="0"/>
      <p:bldP spid="8" grpId="0" animBg="1"/>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p:txBody>
          <a:bodyPr>
            <a:noAutofit/>
          </a:bodyPr>
          <a:lstStyle/>
          <a:p>
            <a:r>
              <a:rPr lang="en-US" dirty="0" smtClean="0"/>
              <a:t>Most of what we do is unconscious</a:t>
            </a:r>
            <a:endParaRPr lang="en-US" dirty="0"/>
          </a:p>
        </p:txBody>
      </p:sp>
      <p:sp>
        <p:nvSpPr>
          <p:cNvPr id="123906" name="Rectangle 3"/>
          <p:cNvSpPr>
            <a:spLocks noChangeArrowheads="1"/>
          </p:cNvSpPr>
          <p:nvPr/>
        </p:nvSpPr>
        <p:spPr bwMode="auto">
          <a:xfrm>
            <a:off x="304800" y="1447800"/>
            <a:ext cx="8153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endParaRPr lang="en-US" sz="2600">
              <a:solidFill>
                <a:srgbClr val="9E2487"/>
              </a:solidFill>
              <a:latin typeface="Arial" charset="0"/>
            </a:endParaRPr>
          </a:p>
        </p:txBody>
      </p:sp>
      <p:sp>
        <p:nvSpPr>
          <p:cNvPr id="5" name="TextBox 4"/>
          <p:cNvSpPr txBox="1"/>
          <p:nvPr/>
        </p:nvSpPr>
        <p:spPr>
          <a:xfrm>
            <a:off x="220220" y="6240703"/>
            <a:ext cx="2403093" cy="369332"/>
          </a:xfrm>
          <a:prstGeom prst="rect">
            <a:avLst/>
          </a:prstGeom>
          <a:noFill/>
        </p:spPr>
        <p:txBody>
          <a:bodyPr wrap="square" rtlCol="0">
            <a:spAutoFit/>
          </a:bodyPr>
          <a:lstStyle/>
          <a:p>
            <a:pPr algn="r"/>
            <a:r>
              <a:rPr lang="en-US" sz="1800" dirty="0" err="1" smtClean="0">
                <a:solidFill>
                  <a:srgbClr val="525A93"/>
                </a:solidFill>
                <a:latin typeface="Calibri"/>
                <a:cs typeface="Calibri"/>
              </a:rPr>
              <a:t>Nørretranders</a:t>
            </a:r>
            <a:r>
              <a:rPr lang="en-US" sz="1800" dirty="0" smtClean="0">
                <a:solidFill>
                  <a:srgbClr val="525A93"/>
                </a:solidFill>
                <a:latin typeface="Calibri"/>
                <a:cs typeface="Calibri"/>
              </a:rPr>
              <a:t>, 1998</a:t>
            </a:r>
            <a:endParaRPr lang="en-US" sz="1800" dirty="0">
              <a:solidFill>
                <a:srgbClr val="525A93"/>
              </a:solidFill>
              <a:latin typeface="Calibri"/>
              <a:cs typeface="Calibri"/>
            </a:endParaRPr>
          </a:p>
        </p:txBody>
      </p:sp>
      <p:graphicFrame>
        <p:nvGraphicFramePr>
          <p:cNvPr id="10" name="Content Placeholder 6"/>
          <p:cNvGraphicFramePr>
            <a:graphicFrameLocks noGrp="1"/>
          </p:cNvGraphicFramePr>
          <p:nvPr>
            <p:ph sz="quarter" idx="1"/>
            <p:extLst>
              <p:ext uri="{D42A27DB-BD31-4B8C-83A1-F6EECF244321}">
                <p14:modId xmlns:p14="http://schemas.microsoft.com/office/powerpoint/2010/main" val="3509211242"/>
              </p:ext>
            </p:extLst>
          </p:nvPr>
        </p:nvGraphicFramePr>
        <p:xfrm>
          <a:off x="612775" y="1854200"/>
          <a:ext cx="8102559" cy="3831910"/>
        </p:xfrm>
        <a:graphic>
          <a:graphicData uri="http://schemas.openxmlformats.org/drawingml/2006/table">
            <a:tbl>
              <a:tblPr firstRow="1" bandRow="1">
                <a:tableStyleId>{5C22544A-7EE6-4342-B048-85BDC9FD1C3A}</a:tableStyleId>
              </a:tblPr>
              <a:tblGrid>
                <a:gridCol w="2700853"/>
                <a:gridCol w="2700853"/>
                <a:gridCol w="2700853"/>
              </a:tblGrid>
              <a:tr h="7508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Sensory system</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Total bandwidth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(in bits/second)</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smtClean="0">
                          <a:ln>
                            <a:noFill/>
                          </a:ln>
                          <a:effectLst/>
                        </a:rPr>
                        <a:t>Conscious bandwidth</a:t>
                      </a:r>
                      <a:endParaRPr kumimoji="0" lang="en-GB" sz="24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(in bits/second)</a:t>
                      </a:r>
                      <a:endParaRPr kumimoji="0" lang="en-US" sz="24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L="92176"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Eyes</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10,000,000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64008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40</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1097280"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Ears</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64008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30</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1097280"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Skin</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64008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5</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1097280"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Taste</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1,000</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64008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1</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1097280" anchor="ctr" horzOverflow="overflow"/>
                </a:tc>
              </a:tr>
              <a:tr h="528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a:ln>
                            <a:noFill/>
                          </a:ln>
                          <a:effectLst/>
                        </a:rPr>
                        <a:t>Smell</a:t>
                      </a:r>
                      <a:endParaRPr kumimoji="0" lang="en-US" sz="2400" b="0" i="0" u="none" strike="noStrike" cap="none" normalizeH="0" baseline="0">
                        <a:ln>
                          <a:noFill/>
                        </a:ln>
                        <a:solidFill>
                          <a:srgbClr val="065BAA"/>
                        </a:solidFill>
                        <a:effectLst/>
                        <a:latin typeface="Arial" charset="0"/>
                        <a:ea typeface="ＭＳ Ｐゴシック" charset="0"/>
                        <a:cs typeface="ＭＳ Ｐゴシック" charset="0"/>
                      </a:endParaRPr>
                    </a:p>
                  </a:txBody>
                  <a:tcPr marL="92176" marR="92176"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100,000</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640080" anchor="ctr" horzOverflow="overflow"/>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2400" u="none" strike="noStrike" cap="none" normalizeH="0" baseline="0" dirty="0">
                          <a:ln>
                            <a:noFill/>
                          </a:ln>
                          <a:effectLst/>
                        </a:rPr>
                        <a:t>1</a:t>
                      </a:r>
                      <a:endParaRPr kumimoji="0" lang="en-US" sz="2400" b="0" i="0" u="none" strike="noStrike" cap="none" normalizeH="0" baseline="0" dirty="0">
                        <a:ln>
                          <a:noFill/>
                        </a:ln>
                        <a:solidFill>
                          <a:srgbClr val="065BAA"/>
                        </a:solidFill>
                        <a:effectLst/>
                        <a:latin typeface="Arial" charset="0"/>
                        <a:ea typeface="ＭＳ Ｐゴシック" charset="0"/>
                        <a:cs typeface="ＭＳ Ｐゴシック" charset="0"/>
                      </a:endParaRPr>
                    </a:p>
                  </a:txBody>
                  <a:tcPr marL="92176" marR="1097280" anchor="ctr" horzOverflow="overflow"/>
                </a:tc>
              </a:tr>
            </a:tbl>
          </a:graphicData>
        </a:graphic>
      </p:graphicFrame>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50</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Title 1"/>
          <p:cNvSpPr>
            <a:spLocks noGrp="1"/>
          </p:cNvSpPr>
          <p:nvPr>
            <p:ph type="title"/>
          </p:nvPr>
        </p:nvSpPr>
        <p:spPr>
          <a:xfrm>
            <a:off x="405295" y="121958"/>
            <a:ext cx="8353425" cy="644525"/>
          </a:xfrm>
        </p:spPr>
        <p:txBody>
          <a:bodyPr>
            <a:noAutofit/>
          </a:bodyPr>
          <a:lstStyle/>
          <a:p>
            <a:r>
              <a:rPr lang="en-US" dirty="0" smtClean="0"/>
              <a:t>Hand hygiene in hospitals</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539337773"/>
              </p:ext>
            </p:extLst>
          </p:nvPr>
        </p:nvGraphicFramePr>
        <p:xfrm>
          <a:off x="398463" y="825782"/>
          <a:ext cx="8353425" cy="5596890"/>
        </p:xfrm>
        <a:graphic>
          <a:graphicData uri="http://schemas.openxmlformats.org/drawingml/2006/table">
            <a:tbl>
              <a:tblPr firstRow="1" bandRow="1">
                <a:tableStyleId>{5C22544A-7EE6-4342-B048-85BDC9FD1C3A}</a:tableStyleId>
              </a:tblPr>
              <a:tblGrid>
                <a:gridCol w="3919537"/>
                <a:gridCol w="1981200"/>
                <a:gridCol w="2452688"/>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outerShdw blurRad="38100" dist="38100" dir="2700000" algn="tl">
                              <a:srgbClr val="000000">
                                <a:alpha val="43137"/>
                              </a:srgbClr>
                            </a:outerShdw>
                          </a:effectLst>
                        </a:rPr>
                        <a:t>Study</a:t>
                      </a:r>
                      <a:endParaRPr kumimoji="0" 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outerShdw blurRad="38100" dist="38100" dir="2700000" algn="tl">
                              <a:srgbClr val="000000">
                                <a:alpha val="43137"/>
                              </a:srgbClr>
                            </a:outerShdw>
                          </a:effectLst>
                        </a:rPr>
                        <a:t>Focus</a:t>
                      </a:r>
                      <a:endParaRPr kumimoji="0" 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outerShdw blurRad="38100" dist="38100" dir="2700000" algn="tl">
                              <a:srgbClr val="000000">
                                <a:alpha val="43137"/>
                              </a:srgbClr>
                            </a:outerShdw>
                          </a:effectLst>
                        </a:rPr>
                        <a:t>Compliance rate</a:t>
                      </a:r>
                      <a:endParaRPr kumimoji="0" lang="en-US" sz="20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anchor="ct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Preston, </a:t>
                      </a:r>
                      <a:r>
                        <a:rPr kumimoji="0" lang="en-US" sz="1800" u="none" strike="noStrike" cap="none" normalizeH="0" baseline="0" dirty="0" smtClean="0">
                          <a:ln>
                            <a:noFill/>
                          </a:ln>
                          <a:effectLst/>
                        </a:rPr>
                        <a:t>Larson, </a:t>
                      </a:r>
                      <a:r>
                        <a:rPr kumimoji="0" lang="en-US" sz="1800" u="none" strike="noStrike" cap="none" normalizeH="0" baseline="0" dirty="0">
                          <a:ln>
                            <a:noFill/>
                          </a:ln>
                          <a:effectLst/>
                        </a:rPr>
                        <a:t>&amp; </a:t>
                      </a:r>
                      <a:r>
                        <a:rPr kumimoji="0" lang="en-US" sz="1800" u="none" strike="noStrike" cap="none" normalizeH="0" baseline="0" dirty="0" err="1">
                          <a:ln>
                            <a:noFill/>
                          </a:ln>
                          <a:effectLst/>
                        </a:rPr>
                        <a:t>Stamm</a:t>
                      </a:r>
                      <a:r>
                        <a:rPr kumimoji="0" lang="en-US" sz="1800" u="none" strike="noStrike" cap="none" normalizeH="0" baseline="0" dirty="0">
                          <a:ln>
                            <a:noFill/>
                          </a:ln>
                          <a:effectLst/>
                        </a:rPr>
                        <a:t> (1981)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Open ward</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16%</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30%</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Albert &amp; </a:t>
                      </a:r>
                      <a:r>
                        <a:rPr kumimoji="0" lang="en-US" sz="1800" u="none" strike="noStrike" cap="none" normalizeH="0" baseline="0" dirty="0" err="1">
                          <a:ln>
                            <a:noFill/>
                          </a:ln>
                          <a:effectLst/>
                        </a:rPr>
                        <a:t>Condie</a:t>
                      </a:r>
                      <a:r>
                        <a:rPr kumimoji="0" lang="en-US" sz="1800" u="none" strike="noStrike" cap="none" normalizeH="0" baseline="0" dirty="0">
                          <a:ln>
                            <a:noFill/>
                          </a:ln>
                          <a:effectLst/>
                        </a:rPr>
                        <a:t> (1981)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ICU</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28% to 41%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Larson (1983)</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All wards</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45%</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Donowitz (1987)</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Pediatric 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30%</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Graham (1990)</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32%</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Dubbert (1990)</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81%</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a:ln>
                            <a:noFill/>
                          </a:ln>
                          <a:effectLst/>
                        </a:rPr>
                        <a:t>Pettinger</a:t>
                      </a:r>
                      <a:r>
                        <a:rPr kumimoji="0" lang="en-US" sz="1800" u="none" strike="noStrike" cap="none" normalizeH="0" baseline="0" dirty="0">
                          <a:ln>
                            <a:noFill/>
                          </a:ln>
                          <a:effectLst/>
                        </a:rPr>
                        <a:t> &amp; </a:t>
                      </a:r>
                      <a:r>
                        <a:rPr kumimoji="0" lang="en-US" sz="1800" u="none" strike="noStrike" cap="none" normalizeH="0" baseline="0" dirty="0" err="1">
                          <a:ln>
                            <a:noFill/>
                          </a:ln>
                          <a:effectLst/>
                        </a:rPr>
                        <a:t>Nettleman</a:t>
                      </a:r>
                      <a:r>
                        <a:rPr kumimoji="0" lang="en-US" sz="1800" u="none" strike="noStrike" cap="none" normalizeH="0" baseline="0" dirty="0">
                          <a:ln>
                            <a:noFill/>
                          </a:ln>
                          <a:effectLst/>
                        </a:rPr>
                        <a:t> (1991)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Surgical 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51%</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smtClean="0">
                          <a:ln>
                            <a:noFill/>
                          </a:ln>
                          <a:effectLst/>
                        </a:rPr>
                        <a:t>Larson, et </a:t>
                      </a:r>
                      <a:r>
                        <a:rPr kumimoji="0" lang="en-US" sz="1800" u="none" strike="noStrike" cap="none" normalizeH="0" baseline="0" dirty="0">
                          <a:ln>
                            <a:noFill/>
                          </a:ln>
                          <a:effectLst/>
                        </a:rPr>
                        <a:t>al. (1992)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Neonatal 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29%</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Doebbeling</a:t>
                      </a:r>
                      <a:r>
                        <a:rPr kumimoji="0" lang="en-US" sz="1800" u="none" strike="noStrike" cap="none" normalizeH="0" baseline="0" dirty="0" smtClean="0">
                          <a:ln>
                            <a:noFill/>
                          </a:ln>
                          <a:effectLst/>
                        </a:rPr>
                        <a:t>, </a:t>
                      </a:r>
                      <a:r>
                        <a:rPr kumimoji="0" lang="en-US" sz="1800" u="none" strike="noStrike" cap="none" normalizeH="0" baseline="0" dirty="0">
                          <a:ln>
                            <a:noFill/>
                          </a:ln>
                          <a:effectLst/>
                        </a:rPr>
                        <a:t>et al. (1992)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40%</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Zimakoff</a:t>
                      </a:r>
                      <a:r>
                        <a:rPr kumimoji="0" lang="en-US" sz="1800" u="none" strike="noStrike" cap="none" normalizeH="0" baseline="0" dirty="0" smtClean="0">
                          <a:ln>
                            <a:noFill/>
                          </a:ln>
                          <a:effectLst/>
                        </a:rPr>
                        <a:t>, </a:t>
                      </a:r>
                      <a:r>
                        <a:rPr kumimoji="0" lang="en-US" sz="1800" u="none" strike="noStrike" cap="none" normalizeH="0" baseline="0" dirty="0">
                          <a:ln>
                            <a:noFill/>
                          </a:ln>
                          <a:effectLst/>
                        </a:rPr>
                        <a:t>et al. (1992)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ICU</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40%</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smtClean="0">
                          <a:ln>
                            <a:noFill/>
                          </a:ln>
                          <a:effectLst/>
                        </a:rPr>
                        <a:t>Meengs</a:t>
                      </a:r>
                      <a:r>
                        <a:rPr kumimoji="0" lang="en-US" sz="1800" u="none" strike="noStrike" cap="none" normalizeH="0" baseline="0" dirty="0" smtClean="0">
                          <a:ln>
                            <a:noFill/>
                          </a:ln>
                          <a:effectLst/>
                        </a:rPr>
                        <a:t>, </a:t>
                      </a:r>
                      <a:r>
                        <a:rPr kumimoji="0" lang="en-US" sz="1800" u="none" strike="noStrike" cap="none" normalizeH="0" baseline="0" dirty="0">
                          <a:ln>
                            <a:noFill/>
                          </a:ln>
                          <a:effectLst/>
                        </a:rPr>
                        <a:t>et al. (1994)</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ER (Casualty)</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32%</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err="1">
                          <a:ln>
                            <a:noFill/>
                          </a:ln>
                          <a:effectLst/>
                        </a:rPr>
                        <a:t>Pittet</a:t>
                      </a:r>
                      <a:r>
                        <a:rPr kumimoji="0" lang="en-US" sz="1800" u="none" strike="noStrike" cap="none" normalizeH="0" baseline="0" dirty="0">
                          <a:ln>
                            <a:noFill/>
                          </a:ln>
                          <a:effectLst/>
                        </a:rPr>
                        <a:t>, </a:t>
                      </a:r>
                      <a:r>
                        <a:rPr kumimoji="0" lang="en-US" sz="1800" u="none" strike="noStrike" cap="none" normalizeH="0" baseline="0" dirty="0" err="1" smtClean="0">
                          <a:ln>
                            <a:noFill/>
                          </a:ln>
                          <a:effectLst/>
                        </a:rPr>
                        <a:t>Mourouga</a:t>
                      </a:r>
                      <a:r>
                        <a:rPr kumimoji="0" lang="en-US" sz="1800" u="none" strike="noStrike" cap="none" normalizeH="0" baseline="0" dirty="0" smtClean="0">
                          <a:ln>
                            <a:noFill/>
                          </a:ln>
                          <a:effectLst/>
                        </a:rPr>
                        <a:t>, </a:t>
                      </a:r>
                      <a:r>
                        <a:rPr kumimoji="0" lang="en-US" sz="1800" u="none" strike="noStrike" cap="none" normalizeH="0" baseline="0" dirty="0">
                          <a:ln>
                            <a:noFill/>
                          </a:ln>
                          <a:effectLst/>
                        </a:rPr>
                        <a:t>&amp; </a:t>
                      </a:r>
                      <a:r>
                        <a:rPr kumimoji="0" lang="en-US" sz="1800" u="none" strike="noStrike" cap="none" normalizeH="0" baseline="0" dirty="0" err="1">
                          <a:ln>
                            <a:noFill/>
                          </a:ln>
                          <a:effectLst/>
                        </a:rPr>
                        <a:t>Perneger</a:t>
                      </a:r>
                      <a:r>
                        <a:rPr kumimoji="0" lang="en-US" sz="1800" u="none" strike="noStrike" cap="none" normalizeH="0" baseline="0" dirty="0">
                          <a:ln>
                            <a:noFill/>
                          </a:ln>
                          <a:effectLst/>
                        </a:rPr>
                        <a:t>  (1999)</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a:ln>
                            <a:noFill/>
                          </a:ln>
                          <a:effectLst/>
                        </a:rPr>
                        <a:t>All wards</a:t>
                      </a:r>
                      <a:endParaRPr kumimoji="0" lang="en-US" sz="1800" b="0" i="0" u="none" strike="noStrike" cap="none" normalizeH="0" baseline="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48%</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ICU</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36%</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horzOverflow="overflow"/>
                </a:tc>
              </a:tr>
            </a:tbl>
          </a:graphicData>
        </a:graphic>
      </p:graphicFrame>
      <p:sp>
        <p:nvSpPr>
          <p:cNvPr id="5" name="TextBox 4"/>
          <p:cNvSpPr txBox="1"/>
          <p:nvPr/>
        </p:nvSpPr>
        <p:spPr>
          <a:xfrm>
            <a:off x="185987" y="6371687"/>
            <a:ext cx="1401368" cy="369332"/>
          </a:xfrm>
          <a:prstGeom prst="rect">
            <a:avLst/>
          </a:prstGeom>
          <a:noFill/>
        </p:spPr>
        <p:txBody>
          <a:bodyPr wrap="square" rtlCol="0">
            <a:spAutoFit/>
          </a:bodyPr>
          <a:lstStyle/>
          <a:p>
            <a:pPr algn="r"/>
            <a:r>
              <a:rPr lang="en-US" sz="1800" dirty="0" err="1" smtClean="0">
                <a:solidFill>
                  <a:schemeClr val="accent1"/>
                </a:solidFill>
                <a:latin typeface="Calibri"/>
                <a:cs typeface="Calibri"/>
              </a:rPr>
              <a:t>Pittet</a:t>
            </a:r>
            <a:r>
              <a:rPr lang="en-US" sz="1800" dirty="0" smtClean="0">
                <a:solidFill>
                  <a:schemeClr val="accent1"/>
                </a:solidFill>
                <a:latin typeface="Calibri"/>
                <a:cs typeface="Calibri"/>
              </a:rPr>
              <a:t>, 2001</a:t>
            </a:r>
            <a:endParaRPr lang="en-US" sz="1800" dirty="0">
              <a:solidFill>
                <a:schemeClr val="accent1"/>
              </a:solidFill>
              <a:latin typeface="Calibri"/>
              <a:cs typeface="Calibri"/>
            </a:endParaRPr>
          </a:p>
        </p:txBody>
      </p:sp>
      <p:sp>
        <p:nvSpPr>
          <p:cNvPr id="2" name="Left Arrow 1"/>
          <p:cNvSpPr/>
          <p:nvPr/>
        </p:nvSpPr>
        <p:spPr>
          <a:xfrm>
            <a:off x="8053738" y="4094328"/>
            <a:ext cx="685069" cy="551481"/>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972" y="1564352"/>
            <a:ext cx="8207188" cy="1828800"/>
          </a:xfrm>
        </p:spPr>
        <p:txBody>
          <a:bodyPr>
            <a:normAutofit/>
          </a:bodyPr>
          <a:lstStyle/>
          <a:p>
            <a:r>
              <a:rPr lang="en-US" sz="5000" cap="none" smtClean="0"/>
              <a:t>Accountability</a:t>
            </a:r>
            <a:endParaRPr lang="en-US" sz="5000" cap="none" dirty="0"/>
          </a:p>
        </p:txBody>
      </p:sp>
    </p:spTree>
    <p:extLst>
      <p:ext uri="{BB962C8B-B14F-4D97-AF65-F5344CB8AC3E}">
        <p14:creationId xmlns:p14="http://schemas.microsoft.com/office/powerpoint/2010/main" val="218108736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r>
              <a:rPr lang="en-US" dirty="0" smtClean="0"/>
              <a:t>Making a commitment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53</a:t>
            </a:fld>
            <a:endParaRPr lang="en-GB" dirty="0"/>
          </a:p>
        </p:txBody>
      </p:sp>
      <p:sp>
        <p:nvSpPr>
          <p:cNvPr id="131074" name="Rectangle 3"/>
          <p:cNvSpPr>
            <a:spLocks noGrp="1" noChangeArrowheads="1"/>
          </p:cNvSpPr>
          <p:nvPr>
            <p:ph sz="quarter" idx="1"/>
          </p:nvPr>
        </p:nvSpPr>
        <p:spPr>
          <a:xfrm>
            <a:off x="612648" y="1600200"/>
            <a:ext cx="8531352" cy="5257800"/>
          </a:xfrm>
        </p:spPr>
        <p:txBody>
          <a:bodyPr>
            <a:normAutofit fontScale="85000" lnSpcReduction="10000"/>
          </a:bodyPr>
          <a:lstStyle/>
          <a:p>
            <a:pPr>
              <a:lnSpc>
                <a:spcPct val="120000"/>
              </a:lnSpc>
            </a:pPr>
            <a:r>
              <a:rPr lang="en-US" dirty="0" smtClean="0"/>
              <a:t>Action planning:</a:t>
            </a:r>
          </a:p>
          <a:p>
            <a:pPr lvl="1">
              <a:lnSpc>
                <a:spcPct val="120000"/>
              </a:lnSpc>
            </a:pPr>
            <a:r>
              <a:rPr lang="en-US" dirty="0" smtClean="0"/>
              <a:t>Forces teachers to make their ideas concrete and creates a record</a:t>
            </a:r>
          </a:p>
          <a:p>
            <a:pPr lvl="1">
              <a:lnSpc>
                <a:spcPct val="120000"/>
              </a:lnSpc>
            </a:pPr>
            <a:r>
              <a:rPr lang="en-US" dirty="0" smtClean="0"/>
              <a:t>Makes the teachers accountable for doing what they promised</a:t>
            </a:r>
          </a:p>
          <a:p>
            <a:pPr lvl="1">
              <a:lnSpc>
                <a:spcPct val="120000"/>
              </a:lnSpc>
            </a:pPr>
            <a:r>
              <a:rPr lang="en-US" dirty="0" smtClean="0"/>
              <a:t>Requires each teacher to focus on a small number of changes</a:t>
            </a:r>
          </a:p>
          <a:p>
            <a:pPr lvl="1">
              <a:lnSpc>
                <a:spcPct val="120000"/>
              </a:lnSpc>
            </a:pPr>
            <a:r>
              <a:rPr lang="en-US" dirty="0" smtClean="0"/>
              <a:t>Requires the teachers to identify what they will give up or reduce</a:t>
            </a:r>
          </a:p>
          <a:p>
            <a:pPr>
              <a:lnSpc>
                <a:spcPct val="120000"/>
              </a:lnSpc>
            </a:pPr>
            <a:r>
              <a:rPr lang="en-US" dirty="0" smtClean="0"/>
              <a:t>A good action plan:</a:t>
            </a:r>
          </a:p>
          <a:p>
            <a:pPr lvl="1">
              <a:lnSpc>
                <a:spcPct val="120000"/>
              </a:lnSpc>
            </a:pPr>
            <a:r>
              <a:rPr lang="en-US" dirty="0" smtClean="0"/>
              <a:t>Does not try to change everything at once</a:t>
            </a:r>
          </a:p>
          <a:p>
            <a:pPr lvl="1">
              <a:lnSpc>
                <a:spcPct val="120000"/>
              </a:lnSpc>
            </a:pPr>
            <a:r>
              <a:rPr lang="en-US" dirty="0" smtClean="0"/>
              <a:t>Spells out specific changes in teaching practice</a:t>
            </a:r>
          </a:p>
          <a:p>
            <a:pPr lvl="1">
              <a:lnSpc>
                <a:spcPct val="120000"/>
              </a:lnSpc>
            </a:pPr>
            <a:r>
              <a:rPr lang="en-US" dirty="0" smtClean="0"/>
              <a:t>Relates to the five “key strategies” of AFL</a:t>
            </a:r>
          </a:p>
          <a:p>
            <a:pPr lvl="1">
              <a:lnSpc>
                <a:spcPct val="120000"/>
              </a:lnSpc>
            </a:pPr>
            <a:r>
              <a:rPr lang="en-US" dirty="0" smtClean="0"/>
              <a:t>Is achievable within a reasonable period of time</a:t>
            </a:r>
          </a:p>
          <a:p>
            <a:pPr lvl="1">
              <a:lnSpc>
                <a:spcPct val="120000"/>
              </a:lnSpc>
            </a:pPr>
            <a:r>
              <a:rPr lang="en-US" dirty="0" smtClean="0"/>
              <a:t>Identifies something that the teacher will no longer do or will do less of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0563" y="5364406"/>
            <a:ext cx="2222297" cy="367654"/>
          </a:xfrm>
          <a:prstGeom prst="rect">
            <a:avLst/>
          </a:prstGeom>
          <a:solidFill>
            <a:srgbClr val="FFFF00">
              <a:alpha val="3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835450" y="5732060"/>
            <a:ext cx="8170701" cy="735308"/>
          </a:xfrm>
          <a:prstGeom prst="rect">
            <a:avLst/>
          </a:prstGeom>
          <a:solidFill>
            <a:srgbClr val="FFFF00">
              <a:alpha val="31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121" name="Rectangle 2"/>
          <p:cNvSpPr>
            <a:spLocks noGrp="1" noChangeArrowheads="1"/>
          </p:cNvSpPr>
          <p:nvPr>
            <p:ph type="title"/>
          </p:nvPr>
        </p:nvSpPr>
        <p:spPr/>
        <p:txBody>
          <a:bodyPr/>
          <a:lstStyle/>
          <a:p>
            <a:r>
              <a:rPr lang="en-US" dirty="0" smtClean="0"/>
              <a:t>And being held to it</a:t>
            </a:r>
            <a:endParaRPr lang="en-US" dirty="0"/>
          </a:p>
        </p:txBody>
      </p:sp>
      <p:sp>
        <p:nvSpPr>
          <p:cNvPr id="133122" name="Rectangle 3"/>
          <p:cNvSpPr>
            <a:spLocks noGrp="1" noChangeArrowheads="1"/>
          </p:cNvSpPr>
          <p:nvPr>
            <p:ph sz="quarter" idx="4294967295"/>
          </p:nvPr>
        </p:nvSpPr>
        <p:spPr>
          <a:xfrm>
            <a:off x="795338" y="1600200"/>
            <a:ext cx="8348662" cy="5257800"/>
          </a:xfrm>
        </p:spPr>
        <p:txBody>
          <a:bodyPr>
            <a:normAutofit fontScale="92500"/>
          </a:bodyPr>
          <a:lstStyle/>
          <a:p>
            <a:pPr marL="0" indent="0">
              <a:lnSpc>
                <a:spcPct val="110000"/>
              </a:lnSpc>
              <a:buNone/>
            </a:pPr>
            <a:r>
              <a:rPr lang="en-US" sz="2400" dirty="0" smtClean="0">
                <a:latin typeface="+mj-lt"/>
              </a:rPr>
              <a:t>“I think specifically what was helpful was the ridiculous NCR [No Carbon Required] forms. I thought that was the dumbest thing, but I</a:t>
            </a:r>
            <a:r>
              <a:rPr lang="ja-JP" altLang="en-GB" sz="2400" dirty="0" smtClean="0">
                <a:latin typeface="+mj-lt"/>
              </a:rPr>
              <a:t>’</a:t>
            </a:r>
            <a:r>
              <a:rPr lang="en-GB" altLang="ja-JP" sz="2400" dirty="0" smtClean="0">
                <a:latin typeface="+mj-lt"/>
              </a:rPr>
              <a:t>m </a:t>
            </a:r>
            <a:r>
              <a:rPr lang="en-US" altLang="ja-JP" sz="2400" dirty="0" smtClean="0">
                <a:latin typeface="+mj-lt"/>
              </a:rPr>
              <a:t>sitting with my friends and on the NCR form I write down what I am going to do next month.</a:t>
            </a:r>
            <a:endParaRPr lang="en-US" sz="2400" dirty="0" smtClean="0">
              <a:latin typeface="+mj-lt"/>
            </a:endParaRPr>
          </a:p>
          <a:p>
            <a:pPr marL="0" indent="0">
              <a:lnSpc>
                <a:spcPct val="110000"/>
              </a:lnSpc>
              <a:buNone/>
            </a:pPr>
            <a:r>
              <a:rPr lang="en-US" sz="2400" dirty="0" smtClean="0">
                <a:latin typeface="+mj-lt"/>
              </a:rPr>
              <a:t>“Well, it turns out to be a sort of ‘I’m</a:t>
            </a:r>
            <a:r>
              <a:rPr lang="en-GB" sz="2400" dirty="0" smtClean="0">
                <a:latin typeface="+mj-lt"/>
              </a:rPr>
              <a:t> </a:t>
            </a:r>
            <a:r>
              <a:rPr lang="en-US" sz="2400" dirty="0" smtClean="0">
                <a:latin typeface="+mj-lt"/>
              </a:rPr>
              <a:t>telling my friends I’m</a:t>
            </a:r>
            <a:r>
              <a:rPr lang="en-GB" sz="2400" dirty="0" smtClean="0">
                <a:latin typeface="+mj-lt"/>
              </a:rPr>
              <a:t> </a:t>
            </a:r>
            <a:r>
              <a:rPr lang="en-US" sz="2400" dirty="0" smtClean="0">
                <a:latin typeface="+mj-lt"/>
              </a:rPr>
              <a:t>going to do this’ and I really actually did it and it was because of that. It was because I wrote it down.</a:t>
            </a:r>
          </a:p>
          <a:p>
            <a:pPr marL="0" indent="0">
              <a:lnSpc>
                <a:spcPct val="110000"/>
              </a:lnSpc>
              <a:buNone/>
            </a:pPr>
            <a:r>
              <a:rPr lang="en-US" sz="2400" dirty="0" smtClean="0">
                <a:latin typeface="+mj-lt"/>
              </a:rPr>
              <a:t>“I was surprised at how strong an incentive that was to do actually do something different…that idea of writing down what you are going to do and then because when they come by the next month you better take out that piece of paper and say ‘D</a:t>
            </a:r>
            <a:r>
              <a:rPr lang="en-GB" sz="2400" dirty="0" err="1" smtClean="0">
                <a:latin typeface="+mj-lt"/>
              </a:rPr>
              <a:t>i</a:t>
            </a:r>
            <a:r>
              <a:rPr lang="en-US" sz="2400" dirty="0" smtClean="0">
                <a:latin typeface="+mj-lt"/>
              </a:rPr>
              <a:t>d I do that?’…just the idea of sitting in a group, working out something, and making a commitment…I was impressed about how that actually made me do stuff.” </a:t>
            </a:r>
          </a:p>
          <a:p>
            <a:pPr marL="0" indent="0" algn="r">
              <a:lnSpc>
                <a:spcPct val="110000"/>
              </a:lnSpc>
              <a:buNone/>
            </a:pPr>
            <a:r>
              <a:rPr lang="en-US" sz="1900" dirty="0" smtClean="0">
                <a:solidFill>
                  <a:srgbClr val="525A93"/>
                </a:solidFill>
              </a:rPr>
              <a:t>—Tim, Spruce Central High School</a:t>
            </a:r>
            <a:endParaRPr lang="en-US" sz="1900" dirty="0">
              <a:solidFill>
                <a:srgbClr val="525A93"/>
              </a:solidFill>
            </a:endParaRPr>
          </a:p>
        </p:txBody>
      </p:sp>
      <p:sp>
        <p:nvSpPr>
          <p:cNvPr id="3" name="Slide Number Placeholder 2"/>
          <p:cNvSpPr>
            <a:spLocks noGrp="1"/>
          </p:cNvSpPr>
          <p:nvPr>
            <p:ph type="sldNum" sz="quarter" idx="12"/>
          </p:nvPr>
        </p:nvSpPr>
        <p:spPr/>
        <p:txBody>
          <a:bodyPr>
            <a:normAutofit fontScale="92500" lnSpcReduction="10000"/>
          </a:bodyPr>
          <a:lstStyle/>
          <a:p>
            <a:pPr>
              <a:defRPr/>
            </a:pPr>
            <a:fld id="{19ABF79A-F4A3-5E49-A6CE-5B8CF779BC37}" type="slidenum">
              <a:rPr lang="en-GB" smtClean="0"/>
              <a:pPr>
                <a:defRPr/>
              </a:pPr>
              <a:t>54</a:t>
            </a:fld>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ctrTitle"/>
          </p:nvPr>
        </p:nvSpPr>
        <p:spPr>
          <a:xfrm>
            <a:off x="904570" y="1537458"/>
            <a:ext cx="8180294" cy="1828800"/>
          </a:xfrm>
        </p:spPr>
        <p:txBody>
          <a:bodyPr>
            <a:normAutofit/>
          </a:bodyPr>
          <a:lstStyle/>
          <a:p>
            <a:r>
              <a:rPr lang="en-US" sz="5000" cap="none" smtClean="0"/>
              <a:t>Support</a:t>
            </a:r>
            <a:endParaRPr lang="en-US" sz="5000" cap="none" dirty="0"/>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4"/>
          <p:cNvSpPr>
            <a:spLocks noGrp="1" noChangeArrowheads="1"/>
          </p:cNvSpPr>
          <p:nvPr>
            <p:ph type="title"/>
          </p:nvPr>
        </p:nvSpPr>
        <p:spPr/>
        <p:txBody>
          <a:bodyPr/>
          <a:lstStyle/>
          <a:p>
            <a:r>
              <a:rPr lang="en-US" dirty="0" smtClean="0"/>
              <a:t>Supportive accountability</a:t>
            </a:r>
            <a:endParaRPr lang="en-US" dirty="0"/>
          </a:p>
        </p:txBody>
      </p:sp>
      <p:sp>
        <p:nvSpPr>
          <p:cNvPr id="137218" name="Rectangle 5"/>
          <p:cNvSpPr>
            <a:spLocks noGrp="1" noChangeArrowheads="1"/>
          </p:cNvSpPr>
          <p:nvPr>
            <p:ph sz="quarter" idx="1"/>
          </p:nvPr>
        </p:nvSpPr>
        <p:spPr>
          <a:xfrm>
            <a:off x="612648" y="1600199"/>
            <a:ext cx="8153400" cy="5257801"/>
          </a:xfrm>
        </p:spPr>
        <p:txBody>
          <a:bodyPr>
            <a:normAutofit/>
          </a:bodyPr>
          <a:lstStyle/>
          <a:p>
            <a:r>
              <a:rPr lang="en-US" dirty="0" smtClean="0"/>
              <a:t>What is needed from teachers:</a:t>
            </a:r>
          </a:p>
          <a:p>
            <a:pPr lvl="1"/>
            <a:r>
              <a:rPr lang="en-US" dirty="0" smtClean="0"/>
              <a:t>A commitment to:</a:t>
            </a:r>
          </a:p>
          <a:p>
            <a:pPr lvl="2"/>
            <a:r>
              <a:rPr lang="en-US" dirty="0" smtClean="0"/>
              <a:t>The continual improvement of practice</a:t>
            </a:r>
          </a:p>
          <a:p>
            <a:pPr lvl="2"/>
            <a:r>
              <a:rPr lang="en-US" dirty="0" smtClean="0"/>
              <a:t>Focus on those things that make a difference to students</a:t>
            </a:r>
          </a:p>
          <a:p>
            <a:r>
              <a:rPr lang="en-US" dirty="0" smtClean="0"/>
              <a:t>What is needed from leaders:</a:t>
            </a:r>
          </a:p>
          <a:p>
            <a:pPr lvl="1"/>
            <a:r>
              <a:rPr lang="en-US" dirty="0" smtClean="0"/>
              <a:t>A commitment to engineer effective learning environments for teachers by:</a:t>
            </a:r>
          </a:p>
          <a:p>
            <a:pPr lvl="2"/>
            <a:r>
              <a:rPr lang="en-US" dirty="0" smtClean="0"/>
              <a:t>Creating expectations for continually improving practice</a:t>
            </a:r>
          </a:p>
          <a:p>
            <a:pPr lvl="2"/>
            <a:r>
              <a:rPr lang="en-US" dirty="0" smtClean="0"/>
              <a:t>Keeping the focus on the things that make a difference to students</a:t>
            </a:r>
          </a:p>
          <a:p>
            <a:pPr lvl="2"/>
            <a:r>
              <a:rPr lang="en-US" dirty="0" smtClean="0"/>
              <a:t>Providing the time, space, dispensation, and support for innovation</a:t>
            </a:r>
          </a:p>
          <a:p>
            <a:pPr lvl="2"/>
            <a:r>
              <a:rPr lang="en-US" dirty="0" smtClean="0"/>
              <a:t>Supporting risk-taking</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56</a:t>
            </a:fld>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21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721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721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21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721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21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7218">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7218">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72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Teacher learning communities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513638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3"/>
          <p:cNvSpPr>
            <a:spLocks noGrp="1" noChangeArrowheads="1"/>
          </p:cNvSpPr>
          <p:nvPr>
            <p:ph sz="quarter" idx="1"/>
          </p:nvPr>
        </p:nvSpPr>
        <p:spPr>
          <a:xfrm>
            <a:off x="484496" y="1592616"/>
            <a:ext cx="8229600" cy="4525963"/>
          </a:xfrm>
        </p:spPr>
        <p:txBody>
          <a:bodyPr>
            <a:normAutofit/>
          </a:bodyPr>
          <a:lstStyle/>
          <a:p>
            <a:pPr>
              <a:spcBef>
                <a:spcPts val="0"/>
              </a:spcBef>
            </a:pPr>
            <a:r>
              <a:rPr lang="en-US" sz="3000" dirty="0" smtClean="0"/>
              <a:t>We need to create time and space for teachers to reflect on their practice in a structured way, and to learn from mistakes.</a:t>
            </a:r>
          </a:p>
          <a:p>
            <a:pPr marL="0" indent="0" algn="r">
              <a:buNone/>
            </a:pPr>
            <a:r>
              <a:rPr lang="en-US" sz="2200" dirty="0" err="1" smtClean="0">
                <a:solidFill>
                  <a:srgbClr val="525A93"/>
                </a:solidFill>
              </a:rPr>
              <a:t>Bransford</a:t>
            </a:r>
            <a:r>
              <a:rPr lang="en-US" sz="2200" dirty="0" smtClean="0">
                <a:solidFill>
                  <a:srgbClr val="525A93"/>
                </a:solidFill>
              </a:rPr>
              <a:t>, Brown &amp; Cocking</a:t>
            </a:r>
            <a:r>
              <a:rPr lang="en-US" sz="2200" dirty="0">
                <a:solidFill>
                  <a:srgbClr val="525A93"/>
                </a:solidFill>
              </a:rPr>
              <a:t> </a:t>
            </a:r>
            <a:r>
              <a:rPr lang="en-US" sz="2200" dirty="0" smtClean="0">
                <a:solidFill>
                  <a:srgbClr val="525A93"/>
                </a:solidFill>
              </a:rPr>
              <a:t>(1999)</a:t>
            </a:r>
          </a:p>
          <a:p>
            <a:pPr marL="0" indent="0" algn="r">
              <a:buNone/>
            </a:pPr>
            <a:endParaRPr lang="en-US" sz="800" dirty="0" smtClean="0">
              <a:solidFill>
                <a:srgbClr val="8C357B"/>
              </a:solidFill>
            </a:endParaRPr>
          </a:p>
          <a:p>
            <a:r>
              <a:rPr lang="en-GB" altLang="ja-JP" sz="3000" dirty="0" smtClean="0">
                <a:ea typeface="ヒラギノ角ゴ ProN W3" charset="0"/>
                <a:cs typeface="ヒラギノ角ゴ ProN W3" charset="0"/>
              </a:rPr>
              <a:t>“Always make new mistakes.</a:t>
            </a:r>
            <a:r>
              <a:rPr lang="ja-JP" altLang="en-GB" sz="3000" dirty="0" smtClean="0">
                <a:ea typeface="ヒラギノ角ゴ ProN W3" charset="0"/>
                <a:cs typeface="ヒラギノ角ゴ ProN W3" charset="0"/>
              </a:rPr>
              <a:t>”</a:t>
            </a:r>
            <a:endParaRPr lang="en-GB" altLang="ja-JP" sz="3000" dirty="0" smtClean="0">
              <a:ea typeface="ヒラギノ角ゴ ProN W3" charset="0"/>
              <a:cs typeface="ヒラギノ角ゴ ProN W3" charset="0"/>
            </a:endParaRPr>
          </a:p>
          <a:p>
            <a:pPr marL="0" indent="0" algn="r">
              <a:buNone/>
            </a:pPr>
            <a:r>
              <a:rPr lang="en-GB" altLang="ja-JP" sz="2200" dirty="0" smtClean="0">
                <a:solidFill>
                  <a:srgbClr val="525A93"/>
                </a:solidFill>
                <a:ea typeface="ヒラギノ角ゴ ProN W3" charset="0"/>
                <a:cs typeface="ヒラギノ角ゴ ProN W3" charset="0"/>
              </a:rPr>
              <a:t>Esther Dyson</a:t>
            </a:r>
          </a:p>
          <a:p>
            <a:pPr marL="0" indent="0" algn="r">
              <a:buNone/>
            </a:pPr>
            <a:endParaRPr lang="en-GB" altLang="ja-JP" sz="800" dirty="0" smtClean="0">
              <a:solidFill>
                <a:srgbClr val="8C357B"/>
              </a:solidFill>
              <a:ea typeface="ヒラギノ角ゴ ProN W3" charset="0"/>
              <a:cs typeface="ヒラギノ角ゴ ProN W3" charset="0"/>
            </a:endParaRPr>
          </a:p>
          <a:p>
            <a:r>
              <a:rPr lang="en-US" sz="3000" dirty="0" smtClean="0"/>
              <a:t>“Ever tried. Ever failed. No matter. Try again. Fail again. Fail better.”</a:t>
            </a:r>
          </a:p>
          <a:p>
            <a:pPr marL="0" indent="0" algn="r">
              <a:buNone/>
            </a:pPr>
            <a:r>
              <a:rPr lang="en-GB" sz="2200" dirty="0" smtClean="0">
                <a:solidFill>
                  <a:srgbClr val="525A93"/>
                </a:solidFill>
                <a:ea typeface="ヒラギノ角ゴ ProN W3" charset="0"/>
                <a:cs typeface="ヒラギノ角ゴ ProN W3" charset="0"/>
              </a:rPr>
              <a:t>Beckett (1984)</a:t>
            </a:r>
            <a:endParaRPr lang="en-US" sz="2200" dirty="0" smtClean="0">
              <a:solidFill>
                <a:srgbClr val="525A93"/>
              </a:solidFill>
              <a:ea typeface="ヒラギノ角ゴ ProN W3" charset="0"/>
              <a:cs typeface="ヒラギノ角ゴ ProN W3" charset="0"/>
            </a:endParaRP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58</a:t>
            </a:fld>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902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02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902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90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902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0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lstStyle/>
          <a:p>
            <a:r>
              <a:rPr lang="en-US" dirty="0" smtClean="0"/>
              <a:t>Teacher learning communities</a:t>
            </a:r>
            <a:endParaRPr lang="en-US" dirty="0"/>
          </a:p>
        </p:txBody>
      </p:sp>
      <p:sp>
        <p:nvSpPr>
          <p:cNvPr id="147458" name="Rectangle 3"/>
          <p:cNvSpPr>
            <a:spLocks noGrp="1" noChangeArrowheads="1"/>
          </p:cNvSpPr>
          <p:nvPr>
            <p:ph sz="quarter" idx="1"/>
          </p:nvPr>
        </p:nvSpPr>
        <p:spPr>
          <a:xfrm>
            <a:off x="612648" y="1600200"/>
            <a:ext cx="8153400" cy="5257800"/>
          </a:xfrm>
        </p:spPr>
        <p:txBody>
          <a:bodyPr>
            <a:normAutofit fontScale="92500" lnSpcReduction="20000"/>
          </a:bodyPr>
          <a:lstStyle/>
          <a:p>
            <a:pPr>
              <a:lnSpc>
                <a:spcPct val="120000"/>
              </a:lnSpc>
            </a:pPr>
            <a:r>
              <a:rPr lang="en-US" dirty="0" smtClean="0"/>
              <a:t>Plan that the TLC will run for two years</a:t>
            </a:r>
          </a:p>
          <a:p>
            <a:pPr>
              <a:lnSpc>
                <a:spcPct val="120000"/>
              </a:lnSpc>
            </a:pPr>
            <a:r>
              <a:rPr lang="en-US" dirty="0" smtClean="0"/>
              <a:t>Identify 10 to 12 interested colleagues:</a:t>
            </a:r>
          </a:p>
          <a:p>
            <a:pPr lvl="1">
              <a:lnSpc>
                <a:spcPct val="120000"/>
              </a:lnSpc>
            </a:pPr>
            <a:r>
              <a:rPr lang="en-US" dirty="0" smtClean="0"/>
              <a:t>Conscripts vs. volunteers</a:t>
            </a:r>
          </a:p>
          <a:p>
            <a:pPr lvl="1">
              <a:lnSpc>
                <a:spcPct val="120000"/>
              </a:lnSpc>
            </a:pPr>
            <a:r>
              <a:rPr lang="en-US" dirty="0" smtClean="0"/>
              <a:t>Composition:</a:t>
            </a:r>
          </a:p>
          <a:p>
            <a:pPr lvl="2">
              <a:lnSpc>
                <a:spcPct val="120000"/>
              </a:lnSpc>
            </a:pPr>
            <a:r>
              <a:rPr lang="en-US" dirty="0" smtClean="0"/>
              <a:t>Similar assignments (e.g., early years, math/science)</a:t>
            </a:r>
          </a:p>
          <a:p>
            <a:pPr lvl="2">
              <a:lnSpc>
                <a:spcPct val="120000"/>
              </a:lnSpc>
            </a:pPr>
            <a:r>
              <a:rPr lang="en-US" dirty="0" smtClean="0"/>
              <a:t>Mixed subject/mixed phase</a:t>
            </a:r>
          </a:p>
          <a:p>
            <a:pPr lvl="2">
              <a:lnSpc>
                <a:spcPct val="120000"/>
              </a:lnSpc>
            </a:pPr>
            <a:r>
              <a:rPr lang="en-US" dirty="0" smtClean="0"/>
              <a:t>Hybrid</a:t>
            </a:r>
          </a:p>
          <a:p>
            <a:pPr>
              <a:lnSpc>
                <a:spcPct val="120000"/>
              </a:lnSpc>
            </a:pPr>
            <a:r>
              <a:rPr lang="en-US" dirty="0" smtClean="0"/>
              <a:t>Secure institutional support for:</a:t>
            </a:r>
          </a:p>
          <a:p>
            <a:pPr lvl="1">
              <a:lnSpc>
                <a:spcPct val="120000"/>
              </a:lnSpc>
            </a:pPr>
            <a:r>
              <a:rPr lang="en-US" dirty="0" smtClean="0"/>
              <a:t>Monthly workshops (75–120 minutes each, inside or outside school time)</a:t>
            </a:r>
          </a:p>
          <a:p>
            <a:pPr lvl="1">
              <a:lnSpc>
                <a:spcPct val="120000"/>
              </a:lnSpc>
            </a:pPr>
            <a:r>
              <a:rPr lang="en-US" dirty="0" smtClean="0"/>
              <a:t>Time between workshops (two hours per month in school time)</a:t>
            </a:r>
            <a:r>
              <a:rPr lang="en-US" dirty="0"/>
              <a:t> </a:t>
            </a:r>
            <a:r>
              <a:rPr lang="en-US" dirty="0" smtClean="0"/>
              <a:t>for collaborative planning and peer observation</a:t>
            </a:r>
          </a:p>
          <a:p>
            <a:pPr lvl="1">
              <a:lnSpc>
                <a:spcPct val="120000"/>
              </a:lnSpc>
            </a:pPr>
            <a:r>
              <a:rPr lang="en-US" dirty="0" smtClean="0"/>
              <a:t>Any necessary waivers from school policies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59</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Grp="1" noChangeArrowheads="1"/>
          </p:cNvSpPr>
          <p:nvPr>
            <p:ph type="title"/>
          </p:nvPr>
        </p:nvSpPr>
        <p:spPr/>
        <p:txBody>
          <a:bodyPr/>
          <a:lstStyle/>
          <a:p>
            <a:r>
              <a:rPr lang="en-US" smtClean="0"/>
              <a:t>An educational positioning system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2D6238C2-C284-AD4D-8FB8-9663937FCA09}" type="slidenum">
              <a:rPr lang="en-GB" smtClean="0"/>
              <a:pPr/>
              <a:t>6</a:t>
            </a:fld>
            <a:endParaRPr lang="en-GB" dirty="0"/>
          </a:p>
        </p:txBody>
      </p:sp>
      <p:sp>
        <p:nvSpPr>
          <p:cNvPr id="58370" name="Rectangle 5"/>
          <p:cNvSpPr>
            <a:spLocks noGrp="1" noChangeArrowheads="1"/>
          </p:cNvSpPr>
          <p:nvPr>
            <p:ph sz="quarter" idx="1"/>
          </p:nvPr>
        </p:nvSpPr>
        <p:spPr/>
        <p:txBody>
          <a:bodyPr/>
          <a:lstStyle/>
          <a:p>
            <a:r>
              <a:rPr lang="en-US" smtClean="0"/>
              <a:t>A good teacher:</a:t>
            </a:r>
          </a:p>
          <a:p>
            <a:pPr lvl="1"/>
            <a:r>
              <a:rPr lang="en-US" smtClean="0"/>
              <a:t>Establishes where the students are in their learning</a:t>
            </a:r>
          </a:p>
          <a:p>
            <a:pPr lvl="1"/>
            <a:r>
              <a:rPr lang="en-US" smtClean="0"/>
              <a:t>Identifies the learning destination</a:t>
            </a:r>
          </a:p>
          <a:p>
            <a:pPr lvl="1"/>
            <a:r>
              <a:rPr lang="en-US" smtClean="0"/>
              <a:t>Carefully plans a route</a:t>
            </a:r>
          </a:p>
          <a:p>
            <a:pPr lvl="1"/>
            <a:r>
              <a:rPr lang="en-US" smtClean="0"/>
              <a:t>Begins the learning journey</a:t>
            </a:r>
          </a:p>
          <a:p>
            <a:pPr lvl="1"/>
            <a:r>
              <a:rPr lang="en-US" smtClean="0"/>
              <a:t>Makes regular checks on progress on the way</a:t>
            </a:r>
          </a:p>
          <a:p>
            <a:pPr lvl="1"/>
            <a:r>
              <a:rPr lang="en-US" smtClean="0"/>
              <a:t>Makes adjustments to the course as conditions dictate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normAutofit fontScale="90000"/>
          </a:bodyPr>
          <a:lstStyle/>
          <a:p>
            <a:r>
              <a:rPr lang="en-US" dirty="0" smtClean="0"/>
              <a:t>A “signature pedagogy” for teacher learning</a:t>
            </a:r>
            <a:endParaRPr lang="en-US" dirty="0"/>
          </a:p>
        </p:txBody>
      </p:sp>
      <p:sp>
        <p:nvSpPr>
          <p:cNvPr id="148482" name="Rectangle 3"/>
          <p:cNvSpPr>
            <a:spLocks noGrp="1" noChangeArrowheads="1"/>
          </p:cNvSpPr>
          <p:nvPr>
            <p:ph sz="quarter" idx="1"/>
          </p:nvPr>
        </p:nvSpPr>
        <p:spPr/>
        <p:txBody>
          <a:bodyPr/>
          <a:lstStyle/>
          <a:p>
            <a:r>
              <a:rPr lang="en-US" dirty="0" smtClean="0"/>
              <a:t>Every monthly TLC workshop should follow the same structure and sequence of activities:</a:t>
            </a:r>
          </a:p>
          <a:p>
            <a:endParaRPr lang="en-US" dirty="0" smtClean="0"/>
          </a:p>
          <a:p>
            <a:pPr lvl="1"/>
            <a:r>
              <a:rPr lang="en-US" dirty="0" smtClean="0"/>
              <a:t>Activity 1: Introduction (5 minutes)</a:t>
            </a:r>
          </a:p>
          <a:p>
            <a:pPr lvl="1"/>
            <a:r>
              <a:rPr lang="en-US" dirty="0" smtClean="0"/>
              <a:t>Activity 2: Starter activity (5 minutes)</a:t>
            </a:r>
          </a:p>
          <a:p>
            <a:pPr lvl="1"/>
            <a:r>
              <a:rPr lang="en-US" dirty="0" smtClean="0"/>
              <a:t>Activity 3: Feedback (25–50 minutes)</a:t>
            </a:r>
          </a:p>
          <a:p>
            <a:pPr lvl="1"/>
            <a:r>
              <a:rPr lang="en-US" dirty="0" smtClean="0"/>
              <a:t>Activity 4: New learning about formative assessment       (20–40 minutes)</a:t>
            </a:r>
          </a:p>
          <a:p>
            <a:pPr lvl="1"/>
            <a:r>
              <a:rPr lang="en-US" dirty="0" smtClean="0"/>
              <a:t>Activity 5: Personal action planning (15 minutes)</a:t>
            </a:r>
          </a:p>
          <a:p>
            <a:pPr lvl="1"/>
            <a:r>
              <a:rPr lang="en-US" dirty="0" smtClean="0"/>
              <a:t>Activity 6: Review of learning (5 minutes)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60</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lstStyle/>
          <a:p>
            <a:r>
              <a:rPr lang="en-US" dirty="0" smtClean="0"/>
              <a:t>Every TLC needs a leader</a:t>
            </a:r>
            <a:endParaRPr lang="en-US" dirty="0"/>
          </a:p>
        </p:txBody>
      </p:sp>
      <p:sp>
        <p:nvSpPr>
          <p:cNvPr id="150530" name="Rectangle 3"/>
          <p:cNvSpPr>
            <a:spLocks noGrp="1" noChangeArrowheads="1"/>
          </p:cNvSpPr>
          <p:nvPr>
            <p:ph sz="quarter" idx="1"/>
          </p:nvPr>
        </p:nvSpPr>
        <p:spPr>
          <a:xfrm>
            <a:off x="612648" y="1600200"/>
            <a:ext cx="8153400" cy="5257800"/>
          </a:xfrm>
        </p:spPr>
        <p:txBody>
          <a:bodyPr/>
          <a:lstStyle/>
          <a:p>
            <a:r>
              <a:rPr lang="en-US" dirty="0" smtClean="0"/>
              <a:t>The job of the TLC leader(s):</a:t>
            </a:r>
          </a:p>
          <a:p>
            <a:pPr lvl="1"/>
            <a:r>
              <a:rPr lang="en-US" dirty="0" smtClean="0"/>
              <a:t>To ensure that all necessary resources (including refreshments!) are available at workshops</a:t>
            </a:r>
          </a:p>
          <a:p>
            <a:pPr lvl="1"/>
            <a:r>
              <a:rPr lang="en-US" dirty="0" smtClean="0"/>
              <a:t>To ensure that the agenda is followed</a:t>
            </a:r>
          </a:p>
          <a:p>
            <a:pPr lvl="1"/>
            <a:r>
              <a:rPr lang="en-US" dirty="0" smtClean="0"/>
              <a:t>To maintain a collegial and supportive environment</a:t>
            </a:r>
          </a:p>
          <a:p>
            <a:r>
              <a:rPr lang="en-US" dirty="0" smtClean="0"/>
              <a:t>But most important of all:</a:t>
            </a:r>
          </a:p>
          <a:p>
            <a:pPr lvl="1"/>
            <a:r>
              <a:rPr lang="en-US" dirty="0" smtClean="0"/>
              <a:t>It is not to be the formative assessment “expert”</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61</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lstStyle/>
          <a:p>
            <a:r>
              <a:rPr lang="en-US" dirty="0" smtClean="0"/>
              <a:t>Peer observation</a:t>
            </a:r>
            <a:endParaRPr lang="en-US" dirty="0"/>
          </a:p>
        </p:txBody>
      </p:sp>
      <p:sp>
        <p:nvSpPr>
          <p:cNvPr id="152578" name="Rectangle 3"/>
          <p:cNvSpPr>
            <a:spLocks noGrp="1" noChangeArrowheads="1"/>
          </p:cNvSpPr>
          <p:nvPr>
            <p:ph sz="quarter" idx="1"/>
          </p:nvPr>
        </p:nvSpPr>
        <p:spPr>
          <a:xfrm>
            <a:off x="612648" y="1600200"/>
            <a:ext cx="8153400" cy="5257800"/>
          </a:xfrm>
        </p:spPr>
        <p:txBody>
          <a:bodyPr/>
          <a:lstStyle/>
          <a:p>
            <a:r>
              <a:rPr lang="en-US" dirty="0" smtClean="0"/>
              <a:t>Run to the agenda of the observed, not the observer:</a:t>
            </a:r>
          </a:p>
          <a:p>
            <a:pPr lvl="1"/>
            <a:r>
              <a:rPr lang="en-US" dirty="0" smtClean="0"/>
              <a:t>Observed teacher specifies focus of observation:</a:t>
            </a:r>
          </a:p>
          <a:p>
            <a:pPr lvl="2"/>
            <a:r>
              <a:rPr lang="en-US" dirty="0"/>
              <a:t>e</a:t>
            </a:r>
            <a:r>
              <a:rPr lang="en-US" dirty="0" smtClean="0"/>
              <a:t>.g., teacher wants to increase wait time</a:t>
            </a:r>
          </a:p>
          <a:p>
            <a:pPr lvl="1"/>
            <a:r>
              <a:rPr lang="en-US" dirty="0" smtClean="0"/>
              <a:t>Observed teacher specifies what counts as evidence:</a:t>
            </a:r>
          </a:p>
          <a:p>
            <a:pPr lvl="2"/>
            <a:r>
              <a:rPr lang="en-US" dirty="0" smtClean="0"/>
              <a:t>Provides observer with a stopwatch to log wait times</a:t>
            </a:r>
          </a:p>
          <a:p>
            <a:pPr lvl="1"/>
            <a:r>
              <a:rPr lang="en-US" dirty="0" smtClean="0"/>
              <a:t>Observed teacher owns any notes made during the observation</a:t>
            </a: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62</a:t>
            </a:fld>
            <a:endParaRPr lang="en-GB"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p:txBody>
          <a:bodyPr/>
          <a:lstStyle/>
          <a:p>
            <a:r>
              <a:rPr lang="en-US" smtClean="0"/>
              <a:t>Summary</a:t>
            </a:r>
            <a:endParaRPr lang="en-US" dirty="0"/>
          </a:p>
        </p:txBody>
      </p:sp>
      <p:sp>
        <p:nvSpPr>
          <p:cNvPr id="156674" name="Rectangle 3"/>
          <p:cNvSpPr>
            <a:spLocks noGrp="1" noChangeArrowheads="1"/>
          </p:cNvSpPr>
          <p:nvPr>
            <p:ph sz="quarter" idx="1"/>
          </p:nvPr>
        </p:nvSpPr>
        <p:spPr>
          <a:xfrm>
            <a:off x="612648" y="1478610"/>
            <a:ext cx="8153400" cy="5100858"/>
          </a:xfrm>
        </p:spPr>
        <p:txBody>
          <a:bodyPr>
            <a:normAutofit lnSpcReduction="10000"/>
          </a:bodyPr>
          <a:lstStyle/>
          <a:p>
            <a:r>
              <a:rPr lang="en-US" dirty="0" smtClean="0"/>
              <a:t>Raising achievement is important</a:t>
            </a:r>
          </a:p>
          <a:p>
            <a:r>
              <a:rPr lang="en-US" dirty="0" smtClean="0"/>
              <a:t>Raising achievement requires improving teacher quality</a:t>
            </a:r>
          </a:p>
          <a:p>
            <a:r>
              <a:rPr lang="en-US" dirty="0" smtClean="0"/>
              <a:t>Improving teacher quality requires teacher professional development</a:t>
            </a:r>
          </a:p>
          <a:p>
            <a:r>
              <a:rPr lang="en-US" dirty="0" smtClean="0"/>
              <a:t>To be effective, teacher professional development must address:</a:t>
            </a:r>
          </a:p>
          <a:p>
            <a:pPr lvl="1"/>
            <a:r>
              <a:rPr lang="en-US" dirty="0" smtClean="0"/>
              <a:t>What teachers do in the classroom</a:t>
            </a:r>
          </a:p>
          <a:p>
            <a:pPr lvl="1"/>
            <a:r>
              <a:rPr lang="en-US" dirty="0" smtClean="0"/>
              <a:t>How teachers change what they do in the classroom</a:t>
            </a:r>
          </a:p>
          <a:p>
            <a:r>
              <a:rPr lang="en-US" dirty="0" smtClean="0"/>
              <a:t>Formative assessment + teacher learning communities:</a:t>
            </a:r>
          </a:p>
          <a:p>
            <a:pPr lvl="1"/>
            <a:r>
              <a:rPr lang="en-US" dirty="0" smtClean="0"/>
              <a:t>A point of (</a:t>
            </a:r>
            <a:r>
              <a:rPr lang="en-US" smtClean="0"/>
              <a:t>uniquely?) high </a:t>
            </a:r>
            <a:r>
              <a:rPr lang="en-US" dirty="0" smtClean="0"/>
              <a:t>leverage</a:t>
            </a:r>
          </a:p>
        </p:txBody>
      </p:sp>
      <p:sp>
        <p:nvSpPr>
          <p:cNvPr id="3" name="Slide Number Placeholder 2"/>
          <p:cNvSpPr>
            <a:spLocks noGrp="1"/>
          </p:cNvSpPr>
          <p:nvPr>
            <p:ph type="sldNum" sz="quarter" idx="12"/>
          </p:nvPr>
        </p:nvSpPr>
        <p:spPr/>
        <p:txBody>
          <a:bodyPr>
            <a:normAutofit fontScale="85000" lnSpcReduction="20000"/>
          </a:bodyPr>
          <a:lstStyle/>
          <a:p>
            <a:pPr>
              <a:defRPr/>
            </a:pPr>
            <a:fld id="{2D6238C2-C284-AD4D-8FB8-9663937FCA09}" type="slidenum">
              <a:rPr lang="en-GB" smtClean="0"/>
              <a:pPr>
                <a:defRPr/>
              </a:pPr>
              <a:t>63</a:t>
            </a:fld>
            <a:endParaRPr lang="en-GB"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66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6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67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67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67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667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667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US">
                <a:ea typeface="ＭＳ Ｐゴシック" charset="-128"/>
              </a:rPr>
              <a:t>Force-field analysis (Lewin, 1954)</a:t>
            </a:r>
          </a:p>
        </p:txBody>
      </p:sp>
      <p:sp>
        <p:nvSpPr>
          <p:cNvPr id="220163" name="Rectangle 3"/>
          <p:cNvSpPr>
            <a:spLocks noGrp="1" noChangeArrowheads="1"/>
          </p:cNvSpPr>
          <p:nvPr>
            <p:ph sz="half" idx="1"/>
          </p:nvPr>
        </p:nvSpPr>
        <p:spPr/>
        <p:txBody>
          <a:bodyPr>
            <a:normAutofit/>
          </a:bodyPr>
          <a:lstStyle/>
          <a:p>
            <a:pPr eaLnBrk="1" hangingPunct="1"/>
            <a:r>
              <a:rPr lang="en-US" sz="2400" dirty="0">
                <a:ea typeface="ＭＳ Ｐゴシック" charset="-128"/>
              </a:rPr>
              <a:t>What are the forces that will support or drive the adoption of formative assessment practices in your school</a:t>
            </a:r>
            <a:r>
              <a:rPr lang="en-US" sz="2400" dirty="0" smtClean="0">
                <a:ea typeface="ＭＳ Ｐゴシック" charset="-128"/>
              </a:rPr>
              <a:t>/authority?</a:t>
            </a:r>
            <a:endParaRPr lang="en-US" sz="2400" dirty="0">
              <a:ea typeface="ＭＳ Ｐゴシック" charset="-128"/>
            </a:endParaRPr>
          </a:p>
        </p:txBody>
      </p:sp>
      <p:sp>
        <p:nvSpPr>
          <p:cNvPr id="220164" name="Rectangle 4"/>
          <p:cNvSpPr>
            <a:spLocks noGrp="1" noChangeArrowheads="1"/>
          </p:cNvSpPr>
          <p:nvPr>
            <p:ph sz="half" idx="2"/>
          </p:nvPr>
        </p:nvSpPr>
        <p:spPr/>
        <p:txBody>
          <a:bodyPr>
            <a:normAutofit/>
          </a:bodyPr>
          <a:lstStyle/>
          <a:p>
            <a:pPr eaLnBrk="1" hangingPunct="1"/>
            <a:r>
              <a:rPr lang="en-US" sz="2400" dirty="0">
                <a:ea typeface="ＭＳ Ｐゴシック" charset="-128"/>
              </a:rPr>
              <a:t>What are the forces that will constrain or prevent the adoption of formative assessment practices in your school</a:t>
            </a:r>
            <a:r>
              <a:rPr lang="en-US" sz="2400" smtClean="0">
                <a:ea typeface="ＭＳ Ｐゴシック" charset="-128"/>
              </a:rPr>
              <a:t>/authority?</a:t>
            </a:r>
            <a:endParaRPr lang="en-US" sz="2400" dirty="0">
              <a:ea typeface="ＭＳ Ｐゴシック" charset="-128"/>
            </a:endParaRPr>
          </a:p>
        </p:txBody>
      </p:sp>
      <p:sp>
        <p:nvSpPr>
          <p:cNvPr id="220165" name="Line 5"/>
          <p:cNvSpPr>
            <a:spLocks noChangeShapeType="1"/>
          </p:cNvSpPr>
          <p:nvPr/>
        </p:nvSpPr>
        <p:spPr bwMode="auto">
          <a:xfrm>
            <a:off x="541805" y="4168122"/>
            <a:ext cx="8145463" cy="0"/>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20166" name="Line 6"/>
          <p:cNvSpPr>
            <a:spLocks noChangeShapeType="1"/>
          </p:cNvSpPr>
          <p:nvPr/>
        </p:nvSpPr>
        <p:spPr bwMode="auto">
          <a:xfrm>
            <a:off x="4572000" y="2557463"/>
            <a:ext cx="0" cy="4300537"/>
          </a:xfrm>
          <a:prstGeom prst="line">
            <a:avLst/>
          </a:prstGeom>
          <a:noFill/>
          <a:ln w="12700">
            <a:solidFill>
              <a:schemeClr val="tx1"/>
            </a:solidFill>
            <a:round/>
            <a:headEnd/>
            <a:tailEnd/>
          </a:ln>
        </p:spPr>
        <p:txBody>
          <a:bodyPr wrap="none" anchor="ctr">
            <a:prstTxWarp prst="textNoShape">
              <a:avLst/>
            </a:prstTxWarp>
          </a:bodyPr>
          <a:lstStyle/>
          <a:p>
            <a:endParaRPr lang="en-US"/>
          </a:p>
        </p:txBody>
      </p:sp>
      <p:sp>
        <p:nvSpPr>
          <p:cNvPr id="220167" name="Text Box 7"/>
          <p:cNvSpPr txBox="1">
            <a:spLocks noChangeArrowheads="1"/>
          </p:cNvSpPr>
          <p:nvPr/>
        </p:nvSpPr>
        <p:spPr bwMode="auto">
          <a:xfrm>
            <a:off x="1811338" y="3327026"/>
            <a:ext cx="1066800" cy="823913"/>
          </a:xfrm>
          <a:prstGeom prst="rect">
            <a:avLst/>
          </a:prstGeom>
          <a:noFill/>
          <a:ln w="12700">
            <a:noFill/>
            <a:miter lim="800000"/>
            <a:headEnd/>
            <a:tailEnd/>
          </a:ln>
        </p:spPr>
        <p:txBody>
          <a:bodyPr>
            <a:prstTxWarp prst="textNoShape">
              <a:avLst/>
            </a:prstTxWarp>
            <a:spAutoFit/>
          </a:bodyPr>
          <a:lstStyle/>
          <a:p>
            <a:pPr defTabSz="762000">
              <a:spcBef>
                <a:spcPct val="50000"/>
              </a:spcBef>
            </a:pPr>
            <a:r>
              <a:rPr lang="en-US" sz="4800" dirty="0">
                <a:solidFill>
                  <a:schemeClr val="tx2"/>
                </a:solidFill>
              </a:rPr>
              <a:t>+</a:t>
            </a:r>
            <a:endParaRPr lang="en-US" dirty="0">
              <a:solidFill>
                <a:schemeClr val="tx2"/>
              </a:solidFill>
            </a:endParaRPr>
          </a:p>
        </p:txBody>
      </p:sp>
      <p:sp>
        <p:nvSpPr>
          <p:cNvPr id="220168" name="Rectangle 8"/>
          <p:cNvSpPr>
            <a:spLocks noChangeArrowheads="1"/>
          </p:cNvSpPr>
          <p:nvPr/>
        </p:nvSpPr>
        <p:spPr bwMode="auto">
          <a:xfrm>
            <a:off x="6169679" y="3415834"/>
            <a:ext cx="655637" cy="641350"/>
          </a:xfrm>
          <a:prstGeom prst="rect">
            <a:avLst/>
          </a:prstGeom>
          <a:noFill/>
          <a:ln w="12700">
            <a:noFill/>
            <a:miter lim="800000"/>
            <a:headEnd/>
            <a:tailEnd/>
          </a:ln>
        </p:spPr>
        <p:txBody>
          <a:bodyPr wrap="none">
            <a:prstTxWarp prst="textNoShape">
              <a:avLst/>
            </a:prstTxWarp>
            <a:spAutoFit/>
          </a:bodyPr>
          <a:lstStyle/>
          <a:p>
            <a:pPr defTabSz="762000"/>
            <a:r>
              <a:rPr lang="en-US" sz="3600" dirty="0">
                <a:solidFill>
                  <a:schemeClr val="tx2"/>
                </a:solidFill>
              </a:rPr>
              <a:t>—</a:t>
            </a:r>
          </a:p>
        </p:txBody>
      </p:sp>
      <p:sp>
        <p:nvSpPr>
          <p:cNvPr id="2" name="Slide Number Placeholder 1"/>
          <p:cNvSpPr>
            <a:spLocks noGrp="1"/>
          </p:cNvSpPr>
          <p:nvPr>
            <p:ph type="sldNum" sz="quarter" idx="16"/>
          </p:nvPr>
        </p:nvSpPr>
        <p:spPr/>
        <p:txBody>
          <a:bodyPr>
            <a:normAutofit fontScale="85000" lnSpcReduction="20000"/>
          </a:bodyPr>
          <a:lstStyle/>
          <a:p>
            <a:pPr>
              <a:defRPr/>
            </a:pPr>
            <a:fld id="{5C50C641-66DE-184E-B016-D253D8CA36FC}" type="slidenum">
              <a:rPr lang="en-GB" smtClean="0"/>
              <a:pPr>
                <a:defRPr/>
              </a:pPr>
              <a:t>64</a:t>
            </a:fld>
            <a:endParaRPr lang="en-GB"/>
          </a:p>
        </p:txBody>
      </p:sp>
    </p:spTree>
    <p:extLst>
      <p:ext uri="{BB962C8B-B14F-4D97-AF65-F5344CB8AC3E}">
        <p14:creationId xmlns:p14="http://schemas.microsoft.com/office/powerpoint/2010/main" val="330803477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find out more…</a:t>
            </a:r>
            <a:endParaRPr lang="en-US" dirty="0"/>
          </a:p>
        </p:txBody>
      </p:sp>
      <p:pic>
        <p:nvPicPr>
          <p:cNvPr id="3" name="Picture 2"/>
          <p:cNvPicPr>
            <a:picLocks noChangeAspect="1"/>
          </p:cNvPicPr>
          <p:nvPr/>
        </p:nvPicPr>
        <p:blipFill>
          <a:blip r:embed="rId2"/>
          <a:stretch>
            <a:fillRect/>
          </a:stretch>
        </p:blipFill>
        <p:spPr>
          <a:xfrm>
            <a:off x="3471333" y="1981199"/>
            <a:ext cx="2663176" cy="2997201"/>
          </a:xfrm>
          <a:prstGeom prst="rect">
            <a:avLst/>
          </a:prstGeom>
        </p:spPr>
      </p:pic>
      <p:pic>
        <p:nvPicPr>
          <p:cNvPr id="4" name="Picture 3"/>
          <p:cNvPicPr>
            <a:picLocks noChangeAspect="1"/>
          </p:cNvPicPr>
          <p:nvPr/>
        </p:nvPicPr>
        <p:blipFill>
          <a:blip r:embed="rId3"/>
          <a:stretch>
            <a:fillRect/>
          </a:stretch>
        </p:blipFill>
        <p:spPr>
          <a:xfrm>
            <a:off x="605366" y="1972734"/>
            <a:ext cx="2694104" cy="3005666"/>
          </a:xfrm>
          <a:prstGeom prst="rect">
            <a:avLst/>
          </a:prstGeom>
        </p:spPr>
      </p:pic>
      <p:sp>
        <p:nvSpPr>
          <p:cNvPr id="6" name="TextBox 5"/>
          <p:cNvSpPr txBox="1"/>
          <p:nvPr/>
        </p:nvSpPr>
        <p:spPr>
          <a:xfrm>
            <a:off x="745067" y="5621866"/>
            <a:ext cx="7653866" cy="461665"/>
          </a:xfrm>
          <a:prstGeom prst="rect">
            <a:avLst/>
          </a:prstGeom>
          <a:noFill/>
        </p:spPr>
        <p:txBody>
          <a:bodyPr wrap="square" rtlCol="0">
            <a:spAutoFit/>
          </a:bodyPr>
          <a:lstStyle/>
          <a:p>
            <a:pPr algn="ctr"/>
            <a:r>
              <a:rPr lang="en-US" dirty="0" smtClean="0">
                <a:solidFill>
                  <a:schemeClr val="accent1"/>
                </a:solidFill>
              </a:rPr>
              <a:t>www.dylanwiliam.net</a:t>
            </a:r>
            <a:endParaRPr lang="en-US" dirty="0">
              <a:solidFill>
                <a:schemeClr val="accent1"/>
              </a:solidFill>
            </a:endParaRPr>
          </a:p>
        </p:txBody>
      </p:sp>
      <p:pic>
        <p:nvPicPr>
          <p:cNvPr id="8" name="Picture 7" descr="EmbeddedFormativeAssessment.jpg"/>
          <p:cNvPicPr>
            <a:picLocks noChangeAspect="1"/>
          </p:cNvPicPr>
          <p:nvPr/>
        </p:nvPicPr>
        <p:blipFill>
          <a:blip r:embed="rId4">
            <a:alphaModFix/>
          </a:blip>
          <a:stretch>
            <a:fillRect/>
          </a:stretch>
        </p:blipFill>
        <p:spPr>
          <a:xfrm>
            <a:off x="6336957" y="1999477"/>
            <a:ext cx="2080793" cy="2972562"/>
          </a:xfrm>
          <a:prstGeom prst="rect">
            <a:avLst/>
          </a:prstGeom>
        </p:spPr>
      </p:pic>
    </p:spTree>
    <p:extLst>
      <p:ext uri="{BB962C8B-B14F-4D97-AF65-F5344CB8AC3E}">
        <p14:creationId xmlns:p14="http://schemas.microsoft.com/office/powerpoint/2010/main" val="278396851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3" name="Subtitle 2"/>
          <p:cNvSpPr>
            <a:spLocks noGrp="1"/>
          </p:cNvSpPr>
          <p:nvPr>
            <p:ph type="subTitle" idx="1"/>
          </p:nvPr>
        </p:nvSpPr>
        <p:spPr/>
        <p:txBody>
          <a:bodyPr/>
          <a:lstStyle/>
          <a:p>
            <a:r>
              <a:rPr lang="en-US" smtClean="0"/>
              <a:t>www.dylanwiliam.net</a:t>
            </a:r>
            <a:endParaRPr lang="en-US" dirty="0"/>
          </a:p>
        </p:txBody>
      </p:sp>
    </p:spTree>
    <p:extLst>
      <p:ext uri="{BB962C8B-B14F-4D97-AF65-F5344CB8AC3E}">
        <p14:creationId xmlns:p14="http://schemas.microsoft.com/office/powerpoint/2010/main" val="28781176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noChangeArrowheads="1"/>
          </p:cNvSpPr>
          <p:nvPr>
            <p:ph type="ctrTitle"/>
          </p:nvPr>
        </p:nvSpPr>
        <p:spPr/>
        <p:txBody>
          <a:bodyPr/>
          <a:lstStyle/>
          <a:p>
            <a:r>
              <a:rPr lang="en-US" smtClean="0"/>
              <a:t>Strategies and practical techniques for classroom formative assessment</a:t>
            </a:r>
            <a:endParaRPr lang="en-GB" dirty="0"/>
          </a:p>
        </p:txBody>
      </p:sp>
      <p:sp>
        <p:nvSpPr>
          <p:cNvPr id="3" name="Subtitle 2"/>
          <p:cNvSpPr>
            <a:spLocks noGrp="1"/>
          </p:cNvSpPr>
          <p:nvPr>
            <p:ph type="subTitle" idx="1"/>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ctrTitle"/>
          </p:nvPr>
        </p:nvSpPr>
        <p:spPr/>
        <p:txBody>
          <a:bodyPr/>
          <a:lstStyle/>
          <a:p>
            <a:r>
              <a:rPr lang="en-US" dirty="0" smtClean="0"/>
              <a:t>Clarifying, sharing and understanding learning intentions</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70794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GB" dirty="0" smtClean="0"/>
              <a:t>Sharing learning intentions</a:t>
            </a:r>
            <a:endParaRPr lang="en-GB" dirty="0"/>
          </a:p>
        </p:txBody>
      </p:sp>
      <p:sp>
        <p:nvSpPr>
          <p:cNvPr id="3" name="Slide Number Placeholder 2"/>
          <p:cNvSpPr>
            <a:spLocks noGrp="1"/>
          </p:cNvSpPr>
          <p:nvPr>
            <p:ph type="sldNum" sz="quarter" idx="12"/>
          </p:nvPr>
        </p:nvSpPr>
        <p:spPr/>
        <p:txBody>
          <a:bodyPr>
            <a:normAutofit fontScale="85000" lnSpcReduction="20000"/>
          </a:bodyPr>
          <a:lstStyle/>
          <a:p>
            <a:pPr>
              <a:defRPr/>
            </a:pPr>
            <a:fld id="{19ABF79A-F4A3-5E49-A6CE-5B8CF779BC37}" type="slidenum">
              <a:rPr lang="en-GB" smtClean="0"/>
              <a:pPr>
                <a:defRPr/>
              </a:pPr>
              <a:t>9</a:t>
            </a:fld>
            <a:endParaRPr lang="en-GB" dirty="0"/>
          </a:p>
        </p:txBody>
      </p:sp>
      <p:sp>
        <p:nvSpPr>
          <p:cNvPr id="1022979" name="Rectangle 3"/>
          <p:cNvSpPr>
            <a:spLocks noGrp="1" noChangeArrowheads="1"/>
          </p:cNvSpPr>
          <p:nvPr>
            <p:ph sz="quarter" idx="1"/>
          </p:nvPr>
        </p:nvSpPr>
        <p:spPr>
          <a:xfrm>
            <a:off x="612648" y="1617133"/>
            <a:ext cx="8153400" cy="5257800"/>
          </a:xfrm>
        </p:spPr>
        <p:txBody>
          <a:bodyPr>
            <a:normAutofit lnSpcReduction="10000"/>
          </a:bodyPr>
          <a:lstStyle/>
          <a:p>
            <a:pPr>
              <a:lnSpc>
                <a:spcPct val="110000"/>
              </a:lnSpc>
            </a:pPr>
            <a:r>
              <a:rPr lang="en-GB" sz="2800" dirty="0" smtClean="0">
                <a:latin typeface="+mj-lt"/>
              </a:rPr>
              <a:t>Explain learning intentions at start of lesson/unit:</a:t>
            </a:r>
          </a:p>
          <a:p>
            <a:pPr lvl="1">
              <a:lnSpc>
                <a:spcPct val="110000"/>
              </a:lnSpc>
            </a:pPr>
            <a:r>
              <a:rPr lang="en-GB" dirty="0" smtClean="0">
                <a:latin typeface="+mj-lt"/>
              </a:rPr>
              <a:t>Learning intentions</a:t>
            </a:r>
          </a:p>
          <a:p>
            <a:pPr lvl="1">
              <a:lnSpc>
                <a:spcPct val="110000"/>
              </a:lnSpc>
            </a:pPr>
            <a:r>
              <a:rPr lang="en-GB" dirty="0" smtClean="0">
                <a:latin typeface="+mj-lt"/>
              </a:rPr>
              <a:t>Success criteria</a:t>
            </a:r>
          </a:p>
          <a:p>
            <a:pPr>
              <a:lnSpc>
                <a:spcPct val="110000"/>
              </a:lnSpc>
            </a:pPr>
            <a:r>
              <a:rPr lang="en-GB" sz="2800" dirty="0" smtClean="0">
                <a:latin typeface="+mj-lt"/>
              </a:rPr>
              <a:t>Consider providing learning intentions</a:t>
            </a:r>
            <a:r>
              <a:rPr lang="en-GB" sz="2800" dirty="0">
                <a:latin typeface="+mj-lt"/>
              </a:rPr>
              <a:t> </a:t>
            </a:r>
            <a:r>
              <a:rPr lang="en-GB" sz="2800" dirty="0" smtClean="0">
                <a:latin typeface="+mj-lt"/>
              </a:rPr>
              <a:t>and success criteria in students</a:t>
            </a:r>
            <a:r>
              <a:rPr lang="ja-JP" altLang="en-GB" sz="2800" dirty="0" smtClean="0">
                <a:latin typeface="+mj-lt"/>
              </a:rPr>
              <a:t>’</a:t>
            </a:r>
            <a:r>
              <a:rPr lang="en-GB" altLang="ja-JP" sz="2800" dirty="0" smtClean="0">
                <a:latin typeface="+mj-lt"/>
              </a:rPr>
              <a:t> language.</a:t>
            </a:r>
          </a:p>
          <a:p>
            <a:pPr>
              <a:lnSpc>
                <a:spcPct val="110000"/>
              </a:lnSpc>
            </a:pPr>
            <a:r>
              <a:rPr lang="en-GB" sz="2800" dirty="0" smtClean="0">
                <a:latin typeface="+mj-lt"/>
              </a:rPr>
              <a:t>Use posters of key words to talk about learning:</a:t>
            </a:r>
          </a:p>
          <a:p>
            <a:pPr lvl="1">
              <a:lnSpc>
                <a:spcPct val="110000"/>
              </a:lnSpc>
            </a:pPr>
            <a:r>
              <a:rPr lang="en-GB" dirty="0">
                <a:latin typeface="+mj-lt"/>
              </a:rPr>
              <a:t>e</a:t>
            </a:r>
            <a:r>
              <a:rPr lang="en-GB" dirty="0" smtClean="0">
                <a:latin typeface="+mj-lt"/>
              </a:rPr>
              <a:t>.g., describe, explain, evaluate</a:t>
            </a:r>
          </a:p>
          <a:p>
            <a:pPr>
              <a:lnSpc>
                <a:spcPct val="110000"/>
              </a:lnSpc>
            </a:pPr>
            <a:r>
              <a:rPr lang="en-GB" sz="2800" dirty="0" smtClean="0">
                <a:latin typeface="+mj-lt"/>
              </a:rPr>
              <a:t>Use planning</a:t>
            </a:r>
            <a:r>
              <a:rPr lang="en-GB" sz="2800" dirty="0">
                <a:latin typeface="+mj-lt"/>
              </a:rPr>
              <a:t> </a:t>
            </a:r>
            <a:r>
              <a:rPr lang="en-GB" sz="2800" dirty="0" smtClean="0">
                <a:latin typeface="+mj-lt"/>
              </a:rPr>
              <a:t>and writing frames, judiciously</a:t>
            </a:r>
          </a:p>
          <a:p>
            <a:pPr>
              <a:lnSpc>
                <a:spcPct val="110000"/>
              </a:lnSpc>
            </a:pPr>
            <a:r>
              <a:rPr lang="en-GB" sz="2800" dirty="0" smtClean="0">
                <a:latin typeface="+mj-lt"/>
              </a:rPr>
              <a:t>Use annotated examples of different levels to </a:t>
            </a:r>
            <a:r>
              <a:rPr lang="en-US" sz="2800" dirty="0" smtClean="0">
                <a:latin typeface="+mj-lt"/>
              </a:rPr>
              <a:t>“</a:t>
            </a:r>
            <a:r>
              <a:rPr lang="en-GB" altLang="ja-JP" sz="2800" dirty="0" smtClean="0">
                <a:latin typeface="+mj-lt"/>
              </a:rPr>
              <a:t>flesh out</a:t>
            </a:r>
            <a:r>
              <a:rPr lang="en-US" altLang="ja-JP" sz="2800" dirty="0" smtClean="0">
                <a:latin typeface="+mj-lt"/>
              </a:rPr>
              <a:t>”</a:t>
            </a:r>
            <a:r>
              <a:rPr lang="en-GB" altLang="ja-JP" sz="2800" dirty="0" smtClean="0">
                <a:latin typeface="+mj-lt"/>
              </a:rPr>
              <a:t> mark schemes (e.g., lab reports)</a:t>
            </a:r>
          </a:p>
          <a:p>
            <a:pPr>
              <a:lnSpc>
                <a:spcPct val="110000"/>
              </a:lnSpc>
            </a:pPr>
            <a:r>
              <a:rPr lang="en-GB" sz="2800" dirty="0" smtClean="0">
                <a:latin typeface="+mj-lt"/>
              </a:rPr>
              <a:t>Provide opportunities for students to design their own tests</a:t>
            </a:r>
            <a:endParaRPr lang="en-GB" sz="2800" dirty="0">
              <a:latin typeface="+mj-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29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29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2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29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29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2979">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22979">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22979">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229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79" grpId="0" build="p"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itle and content (no logo)">
  <a:themeElements>
    <a:clrScheme name="Custom 6">
      <a:dk1>
        <a:sysClr val="windowText" lastClr="000000"/>
      </a:dk1>
      <a:lt1>
        <a:sysClr val="window" lastClr="FFFFFF"/>
      </a:lt1>
      <a:dk2>
        <a:srgbClr val="3488B6"/>
      </a:dk2>
      <a:lt2>
        <a:srgbClr val="EBDDC3"/>
      </a:lt2>
      <a:accent1>
        <a:srgbClr val="525A93"/>
      </a:accent1>
      <a:accent2>
        <a:srgbClr val="EDAA61"/>
      </a:accent2>
      <a:accent3>
        <a:srgbClr val="2973AC"/>
      </a:accent3>
      <a:accent4>
        <a:srgbClr val="EDAA61"/>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53246</TotalTime>
  <Words>3297</Words>
  <Application>Microsoft Macintosh PowerPoint</Application>
  <PresentationFormat>On-screen Show (4:3)</PresentationFormat>
  <Paragraphs>544</Paragraphs>
  <Slides>66</Slides>
  <Notes>36</Notes>
  <HiddenSlides>0</HiddenSlides>
  <MMClips>3</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Title and content (no logo)</vt:lpstr>
      <vt:lpstr>Assessment: the bridge between teaching and learning</vt:lpstr>
      <vt:lpstr>Effective learning environments</vt:lpstr>
      <vt:lpstr>The formative assessment hijack</vt:lpstr>
      <vt:lpstr>Unpacking formative assessment</vt:lpstr>
      <vt:lpstr>And one big idea</vt:lpstr>
      <vt:lpstr>An educational positioning system</vt:lpstr>
      <vt:lpstr>Strategies and practical techniques for classroom formative assessment</vt:lpstr>
      <vt:lpstr>Clarifying, sharing and understanding learning intentions</vt:lpstr>
      <vt:lpstr>Sharing learning intentions</vt:lpstr>
      <vt:lpstr>Engineering effective discussions, activities and classroom tasks that elicit evidence of learning</vt:lpstr>
      <vt:lpstr>Finding out where learners are…</vt:lpstr>
      <vt:lpstr>PowerPoint Presentation</vt:lpstr>
      <vt:lpstr>Questioning in English: Diagnosis (3)</vt:lpstr>
      <vt:lpstr>Real-time test: Figurative language</vt:lpstr>
      <vt:lpstr>Providing feedback that moves learners forward</vt:lpstr>
      <vt:lpstr>Kinds of feedback: Israel</vt:lpstr>
      <vt:lpstr>Responses</vt:lpstr>
      <vt:lpstr>Kinds of feedback: Israel (2)</vt:lpstr>
      <vt:lpstr>Effects of feedback</vt:lpstr>
      <vt:lpstr>Getting feedback right is hard</vt:lpstr>
      <vt:lpstr>Providing feedback that moves learning on</vt:lpstr>
      <vt:lpstr>Activating students as learning resources for one another</vt:lpstr>
      <vt:lpstr>Students as learning resources</vt:lpstr>
      <vt:lpstr>Activating students as owners of their own learning</vt:lpstr>
      <vt:lpstr>Students owning their own learning</vt:lpstr>
      <vt:lpstr>PowerPoint Presentation</vt:lpstr>
      <vt:lpstr>PowerPoint Presentation</vt:lpstr>
      <vt:lpstr>PowerPoint Presentation</vt:lpstr>
      <vt:lpstr>+/–/interesting: responses for “+”</vt:lpstr>
      <vt:lpstr>+/–/interesting: responses for “–”</vt:lpstr>
      <vt:lpstr>+/–/interesting: responses for “interesting”</vt:lpstr>
      <vt:lpstr>PowerPoint Presentation</vt:lpstr>
      <vt:lpstr>PowerPoint Presentation</vt:lpstr>
      <vt:lpstr>All ready for action…</vt:lpstr>
      <vt:lpstr>Tell me about you…</vt:lpstr>
      <vt:lpstr>IKEA mats…</vt:lpstr>
      <vt:lpstr>Technique review</vt:lpstr>
      <vt:lpstr>So much for the easy bit </vt:lpstr>
      <vt:lpstr>A model for teacher learning</vt:lpstr>
      <vt:lpstr>Choice</vt:lpstr>
      <vt:lpstr>A strengths-based approach to change</vt:lpstr>
      <vt:lpstr>Flexibility</vt:lpstr>
      <vt:lpstr>Strategies vs. techniques</vt:lpstr>
      <vt:lpstr>Small steps</vt:lpstr>
      <vt:lpstr>Why is teacher change so slow?</vt:lpstr>
      <vt:lpstr>Knowing more than we can say</vt:lpstr>
      <vt:lpstr>Looking at the wrong knowledge</vt:lpstr>
      <vt:lpstr>PowerPoint Presentation</vt:lpstr>
      <vt:lpstr>PowerPoint Presentation</vt:lpstr>
      <vt:lpstr>Most of what we do is unconscious</vt:lpstr>
      <vt:lpstr>Hand hygiene in hospitals</vt:lpstr>
      <vt:lpstr>Accountability</vt:lpstr>
      <vt:lpstr>Making a commitment</vt:lpstr>
      <vt:lpstr>And being held to it</vt:lpstr>
      <vt:lpstr>Support</vt:lpstr>
      <vt:lpstr>Supportive accountability</vt:lpstr>
      <vt:lpstr>Teacher learning communities</vt:lpstr>
      <vt:lpstr>PowerPoint Presentation</vt:lpstr>
      <vt:lpstr>Teacher learning communities</vt:lpstr>
      <vt:lpstr>A “signature pedagogy” for teacher learning</vt:lpstr>
      <vt:lpstr>Every TLC needs a leader</vt:lpstr>
      <vt:lpstr>Peer observation</vt:lpstr>
      <vt:lpstr>Summary</vt:lpstr>
      <vt:lpstr>Force-field analysis (Lewin, 1954)</vt:lpstr>
      <vt:lpstr>To find out more…</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 the black box: Raising standards through classroom assessment</dc:title>
  <dc:creator>Dylan Wiliam</dc:creator>
  <cp:lastModifiedBy>Dylan Wiliam</cp:lastModifiedBy>
  <cp:revision>422</cp:revision>
  <cp:lastPrinted>2007-02-01T19:02:41Z</cp:lastPrinted>
  <dcterms:created xsi:type="dcterms:W3CDTF">2010-07-29T23:31:26Z</dcterms:created>
  <dcterms:modified xsi:type="dcterms:W3CDTF">2013-04-10T00:12:32Z</dcterms:modified>
</cp:coreProperties>
</file>