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912" r:id="rId1"/>
  </p:sldMasterIdLst>
  <p:notesMasterIdLst>
    <p:notesMasterId r:id="rId24"/>
  </p:notesMasterIdLst>
  <p:handoutMasterIdLst>
    <p:handoutMasterId r:id="rId25"/>
  </p:handoutMasterIdLst>
  <p:sldIdLst>
    <p:sldId id="256" r:id="rId2"/>
    <p:sldId id="786" r:id="rId3"/>
    <p:sldId id="907" r:id="rId4"/>
    <p:sldId id="885" r:id="rId5"/>
    <p:sldId id="866" r:id="rId6"/>
    <p:sldId id="904" r:id="rId7"/>
    <p:sldId id="796" r:id="rId8"/>
    <p:sldId id="797" r:id="rId9"/>
    <p:sldId id="798" r:id="rId10"/>
    <p:sldId id="908" r:id="rId11"/>
    <p:sldId id="429" r:id="rId12"/>
    <p:sldId id="302" r:id="rId13"/>
    <p:sldId id="664" r:id="rId14"/>
    <p:sldId id="665" r:id="rId15"/>
    <p:sldId id="498" r:id="rId16"/>
    <p:sldId id="630" r:id="rId17"/>
    <p:sldId id="499" r:id="rId18"/>
    <p:sldId id="794" r:id="rId19"/>
    <p:sldId id="852" r:id="rId20"/>
    <p:sldId id="412" r:id="rId21"/>
    <p:sldId id="738" r:id="rId22"/>
    <p:sldId id="792" r:id="rId23"/>
  </p:sldIdLst>
  <p:sldSz cx="9144000" cy="6858000" type="screen4x3"/>
  <p:notesSz cx="9144000" cy="6858000"/>
  <p:kinsoku lang="ja-JP" invalStChars="、。，．・：；？！゛゜ヽヾゝゞ々ー’”）〕］｝〉》」』】°‰′″℃￠％ぁぃぅぇぉっゃゅょゎァィゥェォッャュョヮヵヶ!%),.:;?]}｡｣､･ｧｨｩｪｫｬｭｮｯｰﾞﾟ" invalEndChars="‘“（〔［｛〈《「『【￥＄$([\{｢￡"/>
  <p:defaultTextStyle>
    <a:defPPr>
      <a:defRPr lang="en-GB"/>
    </a:defPPr>
    <a:lvl1pPr algn="l" rtl="0" fontAlgn="base">
      <a:spcBef>
        <a:spcPct val="0"/>
      </a:spcBef>
      <a:spcAft>
        <a:spcPct val="0"/>
      </a:spcAft>
      <a:defRPr sz="2400" kern="1200">
        <a:solidFill>
          <a:schemeClr val="tx1"/>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25A93"/>
    <a:srgbClr val="6E74A6"/>
    <a:srgbClr val="3488B6"/>
    <a:srgbClr val="EDAA61"/>
    <a:srgbClr val="8C357B"/>
    <a:srgbClr val="9E2487"/>
    <a:srgbClr val="A68AAC"/>
    <a:srgbClr val="F1DFED"/>
    <a:srgbClr val="8000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1176" y="-384"/>
      </p:cViewPr>
      <p:guideLst>
        <p:guide orient="horz" pos="2160"/>
        <p:guide pos="2890"/>
      </p:guideLst>
    </p:cSldViewPr>
  </p:slideViewPr>
  <p:outlineViewPr>
    <p:cViewPr>
      <p:scale>
        <a:sx n="33" d="100"/>
        <a:sy n="33" d="100"/>
      </p:scale>
      <p:origin x="0" y="0"/>
    </p:cViewPr>
  </p:outlineViewPr>
  <p:notesTextViewPr>
    <p:cViewPr>
      <p:scale>
        <a:sx n="100" d="100"/>
        <a:sy n="100" d="100"/>
      </p:scale>
      <p:origin x="0" y="0"/>
    </p:cViewPr>
  </p:notesTextViewPr>
  <p:sorterViewPr showFormatting="0">
    <p:cViewPr>
      <p:scale>
        <a:sx n="66" d="100"/>
        <a:sy n="66" d="100"/>
      </p:scale>
      <p:origin x="0" y="7872"/>
    </p:cViewPr>
  </p:sorterViewPr>
  <p:notesViewPr>
    <p:cSldViewPr snapToGrid="0" snapToObjects="1">
      <p:cViewPr varScale="1">
        <p:scale>
          <a:sx n="72" d="100"/>
          <a:sy n="72" d="100"/>
        </p:scale>
        <p:origin x="-2520" y="-104"/>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hyperlink" Target="mailto:dylanwiliam@mac.com" TargetMode="Externa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812800" y="6343651"/>
            <a:ext cx="7518400" cy="24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63" tIns="46038" rIns="93663" bIns="46038">
            <a:spAutoFit/>
          </a:bodyPr>
          <a:lstStyle/>
          <a:p>
            <a:pPr defTabSz="950913" eaLnBrk="0" hangingPunct="0">
              <a:tabLst>
                <a:tab pos="2960688" algn="l"/>
                <a:tab pos="6100763" algn="l"/>
              </a:tabLst>
            </a:pPr>
            <a:r>
              <a:rPr lang="en-GB" sz="1000" dirty="0">
                <a:latin typeface="Times New Roman" charset="0"/>
              </a:rPr>
              <a:t>© </a:t>
            </a:r>
            <a:r>
              <a:rPr lang="en-GB" sz="1000" dirty="0" smtClean="0">
                <a:latin typeface="Times New Roman" charset="0"/>
              </a:rPr>
              <a:t>2012 </a:t>
            </a:r>
            <a:r>
              <a:rPr lang="en-GB" sz="1000" dirty="0">
                <a:latin typeface="Times New Roman" charset="0"/>
              </a:rPr>
              <a:t>Dylan </a:t>
            </a:r>
            <a:r>
              <a:rPr lang="en-GB" sz="1000" dirty="0" smtClean="0">
                <a:latin typeface="Times New Roman" charset="0"/>
              </a:rPr>
              <a:t>Wiliam Events	E: </a:t>
            </a:r>
            <a:r>
              <a:rPr lang="en-GB" sz="1000" dirty="0" smtClean="0">
                <a:latin typeface="Times New Roman" charset="0"/>
                <a:hlinkClick r:id="rId2"/>
              </a:rPr>
              <a:t>dylanwiliam@mac.com</a:t>
            </a:r>
            <a:r>
              <a:rPr lang="en-GB" sz="1000" dirty="0">
                <a:latin typeface="Times New Roman" charset="0"/>
              </a:rPr>
              <a:t>	</a:t>
            </a:r>
            <a:r>
              <a:rPr lang="en-GB" sz="1000" dirty="0" smtClean="0">
                <a:latin typeface="Times New Roman" charset="0"/>
              </a:rPr>
              <a:t> T: 020 8144 0055</a:t>
            </a:r>
            <a:endParaRPr lang="en-GB" sz="1000" dirty="0">
              <a:latin typeface="Times New Roman" charset="0"/>
            </a:endParaRPr>
          </a:p>
        </p:txBody>
      </p:sp>
      <p:sp>
        <p:nvSpPr>
          <p:cNvPr id="2051" name="Rectangle 3"/>
          <p:cNvSpPr>
            <a:spLocks noChangeArrowheads="1"/>
          </p:cNvSpPr>
          <p:nvPr/>
        </p:nvSpPr>
        <p:spPr bwMode="auto">
          <a:xfrm>
            <a:off x="1060452" y="377826"/>
            <a:ext cx="8037513"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p>
        </p:txBody>
      </p:sp>
      <p:sp>
        <p:nvSpPr>
          <p:cNvPr id="2052" name="Rectangle 4"/>
          <p:cNvSpPr>
            <a:spLocks noChangeArrowheads="1"/>
          </p:cNvSpPr>
          <p:nvPr/>
        </p:nvSpPr>
        <p:spPr bwMode="auto">
          <a:xfrm>
            <a:off x="4656140" y="6581775"/>
            <a:ext cx="708025" cy="24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3663" tIns="46038" rIns="93663" bIns="46038">
            <a:spAutoFit/>
          </a:bodyPr>
          <a:lstStyle/>
          <a:p>
            <a:pPr defTabSz="950913" eaLnBrk="0" hangingPunct="0"/>
            <a:fld id="{9211D485-12F2-B442-964B-E824A1BD6F81}" type="slidenum">
              <a:rPr lang="en-GB" sz="1000">
                <a:latin typeface="Times New Roman" charset="0"/>
              </a:rPr>
              <a:pPr defTabSz="950913" eaLnBrk="0" hangingPunct="0"/>
              <a:t>‹#›</a:t>
            </a:fld>
            <a:endParaRPr lang="en-GB" sz="1000">
              <a:latin typeface="Times New Roman" charset="0"/>
            </a:endParaRPr>
          </a:p>
        </p:txBody>
      </p:sp>
    </p:spTree>
    <p:extLst>
      <p:ext uri="{BB962C8B-B14F-4D97-AF65-F5344CB8AC3E}">
        <p14:creationId xmlns:p14="http://schemas.microsoft.com/office/powerpoint/2010/main" val="35371015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306513" y="3257550"/>
            <a:ext cx="7181851" cy="3086100"/>
          </a:xfrm>
          <a:prstGeom prst="rect">
            <a:avLst/>
          </a:prstGeom>
          <a:noFill/>
          <a:ln w="12700">
            <a:noFill/>
            <a:miter lim="800000"/>
            <a:headEnd/>
            <a:tailEnd/>
          </a:ln>
          <a:effectLst/>
        </p:spPr>
        <p:txBody>
          <a:bodyPr vert="horz" wrap="square" lIns="93663" tIns="46038" rIns="93663" bIns="46038"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5" name="Rectangle 3"/>
          <p:cNvSpPr>
            <a:spLocks noGrp="1" noRot="1" noChangeAspect="1" noChangeArrowheads="1" noTextEdit="1"/>
          </p:cNvSpPr>
          <p:nvPr>
            <p:ph type="sldImg" idx="2"/>
          </p:nvPr>
        </p:nvSpPr>
        <p:spPr bwMode="auto">
          <a:xfrm>
            <a:off x="2968625" y="598488"/>
            <a:ext cx="3208338" cy="2405062"/>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888990054"/>
      </p:ext>
    </p:extLst>
  </p:cSld>
  <p:clrMap bg1="lt1" tx1="dk1" bg2="lt2" tx2="dk2" accent1="accent1" accent2="accent2" accent3="accent3" accent4="accent4" accent5="accent5" accent6="accent6" hlink="hlink" folHlink="folHlink"/>
  <p:hf hdr="0" ftr="0" dt="0"/>
  <p:notesStyle>
    <a:lvl1pPr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476250"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950913"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1427163"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1901825" algn="l" defTabSz="950913"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Rot="1" noChangeAspect="1" noChangeArrowheads="1" noTextEdit="1"/>
          </p:cNvSpPr>
          <p:nvPr>
            <p:ph type="sldImg"/>
          </p:nvPr>
        </p:nvSpPr>
        <p:spPr>
          <a:ln cap="flat"/>
        </p:spPr>
      </p:sp>
      <p:sp>
        <p:nvSpPr>
          <p:cNvPr id="512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1200" kern="1200" dirty="0" smtClean="0">
                <a:solidFill>
                  <a:schemeClr val="tx1"/>
                </a:solidFill>
                <a:latin typeface="Times New Roman" pitchFamily="-109" charset="0"/>
                <a:ea typeface="ＭＳ Ｐゴシック" pitchFamily="-65" charset="-128"/>
                <a:cs typeface="ＭＳ Ｐゴシック" pitchFamily="-65" charset="-128"/>
              </a:rPr>
              <a:t>Young people today are smarter than their parents and grandparents, and educational institutions are more effective than they have ever been, and yet employers still complain—because the world of work is destroying jobs faster than we have been improving education. So education needs to improve, but the problem is we don't know what skills will be needed in the future. In this keynote address Dylan Wiliam will outline how we can prepare young people for a world we cannot imagine, and what educational institutions must to to meet the challenge.</a:t>
            </a:r>
            <a:endParaRPr lang="en-US" sz="1600" dirty="0">
              <a:solidFill>
                <a:srgbClr val="000000"/>
              </a:solidFill>
              <a:latin typeface="Arial" charset="0"/>
              <a:ea typeface="ＭＳ Ｐゴシック" charset="0"/>
              <a:cs typeface="ＭＳ Ｐゴシック"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Rot="1" noChangeAspect="1" noChangeArrowheads="1"/>
          </p:cNvSpPr>
          <p:nvPr>
            <p:ph type="sldImg"/>
          </p:nvPr>
        </p:nvSpPr>
        <p:spPr>
          <a:xfrm>
            <a:off x="2857500" y="514350"/>
            <a:ext cx="3429000" cy="2571750"/>
          </a:xfrm>
          <a:solidFill>
            <a:srgbClr val="FFFFFF"/>
          </a:solidFill>
          <a:ln/>
        </p:spPr>
      </p:sp>
      <p:sp>
        <p:nvSpPr>
          <p:cNvPr id="45058"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p:cNvSpPr>
          <p:nvPr>
            <p:ph type="sldImg"/>
          </p:nvPr>
        </p:nvSpPr>
        <p:spPr>
          <a:xfrm>
            <a:off x="2857500" y="514350"/>
            <a:ext cx="3429000" cy="2571750"/>
          </a:xfrm>
          <a:solidFill>
            <a:srgbClr val="FFFFFF"/>
          </a:solidFill>
          <a:ln/>
        </p:spPr>
      </p:sp>
      <p:sp>
        <p:nvSpPr>
          <p:cNvPr id="59394"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Rectangle 2"/>
          <p:cNvSpPr>
            <a:spLocks noGrp="1" noRot="1" noChangeAspect="1" noChangeArrowheads="1"/>
          </p:cNvSpPr>
          <p:nvPr>
            <p:ph type="sldImg"/>
          </p:nvPr>
        </p:nvSpPr>
        <p:spPr>
          <a:xfrm>
            <a:off x="2857500" y="514350"/>
            <a:ext cx="3429000" cy="2571750"/>
          </a:xfrm>
          <a:solidFill>
            <a:srgbClr val="FFFFFF"/>
          </a:solidFill>
          <a:ln/>
        </p:spPr>
      </p:sp>
      <p:sp>
        <p:nvSpPr>
          <p:cNvPr id="157698"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2857500" y="514350"/>
            <a:ext cx="3429000" cy="2571750"/>
          </a:xfrm>
          <a:solidFill>
            <a:srgbClr val="FFFFFF"/>
          </a:solidFill>
          <a:ln/>
        </p:spPr>
      </p:sp>
      <p:sp>
        <p:nvSpPr>
          <p:cNvPr id="19459" name="Rectangle 3"/>
          <p:cNvSpPr>
            <a:spLocks noGrp="1" noChangeArrowheads="1"/>
          </p:cNvSpPr>
          <p:nvPr>
            <p:ph type="body" idx="1"/>
          </p:nvPr>
        </p:nvSpPr>
        <p:spPr>
          <a:xfrm>
            <a:off x="1219200" y="3257550"/>
            <a:ext cx="6705600" cy="3086100"/>
          </a:xfrm>
          <a:solidFill>
            <a:srgbClr val="FFFFFF"/>
          </a:solidFill>
          <a:ln>
            <a:solidFill>
              <a:srgbClr val="000000"/>
            </a:solidFill>
          </a:ln>
        </p:spPr>
        <p:txBody>
          <a:bodyPr/>
          <a:lstStyle/>
          <a:p>
            <a:endParaRPr lang="en-US">
              <a:latin typeface="Times New Roman" charset="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68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186819" name="Rectangle 3"/>
          <p:cNvSpPr>
            <a:spLocks noGrp="1" noChangeArrowheads="1"/>
          </p:cNvSpPr>
          <p:nvPr>
            <p:ph type="body" idx="1"/>
          </p:nvPr>
        </p:nvSpPr>
        <p:spPr/>
        <p:txBody>
          <a:bodyPr/>
          <a:lstStyle/>
          <a:p>
            <a:pPr>
              <a:defRPr/>
            </a:pPr>
            <a:endParaRPr lang="en-US" smtClean="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p:cNvSpPr>
          <p:nvPr>
            <p:ph type="sldImg"/>
          </p:nvPr>
        </p:nvSpPr>
        <p:spPr>
          <a:xfrm>
            <a:off x="2857500" y="514350"/>
            <a:ext cx="3429000" cy="2571750"/>
          </a:xfrm>
          <a:solidFill>
            <a:srgbClr val="FFFFFF"/>
          </a:solidFill>
          <a:ln/>
        </p:spPr>
      </p:sp>
      <p:sp>
        <p:nvSpPr>
          <p:cNvPr id="16386"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Rot="1" noChangeAspect="1" noChangeArrowheads="1"/>
          </p:cNvSpPr>
          <p:nvPr>
            <p:ph type="sldImg"/>
          </p:nvPr>
        </p:nvSpPr>
        <p:spPr>
          <a:xfrm>
            <a:off x="2857500" y="514350"/>
            <a:ext cx="3429000" cy="2571750"/>
          </a:xfrm>
          <a:solidFill>
            <a:srgbClr val="FFFFFF"/>
          </a:solidFill>
          <a:ln/>
        </p:spPr>
      </p:sp>
      <p:sp>
        <p:nvSpPr>
          <p:cNvPr id="24578"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p:cNvSpPr>
          <p:nvPr>
            <p:ph type="sldImg"/>
          </p:nvPr>
        </p:nvSpPr>
        <p:spPr>
          <a:xfrm>
            <a:off x="2857500" y="514350"/>
            <a:ext cx="3429000" cy="2571750"/>
          </a:xfrm>
          <a:solidFill>
            <a:srgbClr val="FFFFFF"/>
          </a:solidFill>
          <a:ln/>
        </p:spPr>
      </p:sp>
      <p:sp>
        <p:nvSpPr>
          <p:cNvPr id="27650"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p:cNvSpPr>
          <p:nvPr>
            <p:ph type="sldImg"/>
          </p:nvPr>
        </p:nvSpPr>
        <p:spPr>
          <a:xfrm>
            <a:off x="2857500" y="514350"/>
            <a:ext cx="3429000" cy="2571750"/>
          </a:xfrm>
          <a:solidFill>
            <a:srgbClr val="FFFFFF"/>
          </a:solidFill>
          <a:ln/>
        </p:spPr>
      </p:sp>
      <p:sp>
        <p:nvSpPr>
          <p:cNvPr id="29698"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p:cNvSpPr>
          <p:nvPr>
            <p:ph type="sldImg"/>
          </p:nvPr>
        </p:nvSpPr>
        <p:spPr>
          <a:xfrm>
            <a:off x="2857500" y="514350"/>
            <a:ext cx="3429000" cy="2571750"/>
          </a:xfrm>
          <a:solidFill>
            <a:srgbClr val="FFFFFF"/>
          </a:solidFill>
          <a:ln/>
        </p:spPr>
      </p:sp>
      <p:sp>
        <p:nvSpPr>
          <p:cNvPr id="39938" name="Rectangle 3"/>
          <p:cNvSpPr>
            <a:spLocks noGrp="1" noChangeArrowheads="1"/>
          </p:cNvSpPr>
          <p:nvPr>
            <p:ph type="body" idx="1"/>
          </p:nvPr>
        </p:nvSpPr>
        <p:spPr>
          <a:xfrm>
            <a:off x="1219200" y="3257550"/>
            <a:ext cx="6705600" cy="3086100"/>
          </a:xfrm>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026"/>
          <p:cNvSpPr>
            <a:spLocks noGrp="1" noRot="1" noChangeAspect="1" noChangeArrowheads="1"/>
          </p:cNvSpPr>
          <p:nvPr>
            <p:ph type="sldImg"/>
          </p:nvPr>
        </p:nvSpPr>
        <p:spPr>
          <a:solidFill>
            <a:srgbClr val="FFFFFF"/>
          </a:solidFill>
          <a:ln/>
        </p:spPr>
      </p:sp>
      <p:sp>
        <p:nvSpPr>
          <p:cNvPr id="41986" name="Rectangle 1027"/>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dirty="0" smtClean="0"/>
              <a:t>Click to edit Master title style</a:t>
            </a:r>
            <a:endParaRPr kumimoji="0"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rgbClr val="000000"/>
                </a:solidFill>
              </a:defRPr>
            </a:lvl1pPr>
          </a:lstStyle>
          <a:p>
            <a:pPr>
              <a:defRPr/>
            </a:pPr>
            <a:fld id="{2D6238C2-C284-AD4D-8FB8-9663937FCA09}" type="slidenum">
              <a:rPr lang="en-GB" smtClean="0"/>
              <a:pPr>
                <a:defRPr/>
              </a:pPr>
              <a:t>‹#›</a:t>
            </a:fld>
            <a:endParaRPr lang="en-GB"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hasCustomPrompt="1"/>
          </p:nvPr>
        </p:nvSpPr>
        <p:spPr>
          <a:xfrm>
            <a:off x="383618" y="595342"/>
            <a:ext cx="8426370" cy="3777092"/>
          </a:xfrm>
        </p:spPr>
        <p:txBody>
          <a:bodyPr anchor="ctr">
            <a:normAutofit/>
          </a:bodyPr>
          <a:lstStyle>
            <a:lvl1pPr>
              <a:defRPr sz="4400" cap="none" baseline="0">
                <a:latin typeface="Calibri"/>
                <a:cs typeface="Calibri"/>
              </a:defRPr>
            </a:lvl1pPr>
          </a:lstStyle>
          <a:p>
            <a:r>
              <a:rPr kumimoji="0" lang="en-US" dirty="0" smtClean="0"/>
              <a:t>Click to edit master title style</a:t>
            </a:r>
            <a:endParaRPr kumimoji="0" lang="en-US" dirty="0"/>
          </a:p>
        </p:txBody>
      </p:sp>
      <p:sp>
        <p:nvSpPr>
          <p:cNvPr id="9" name="Subtitle 8"/>
          <p:cNvSpPr>
            <a:spLocks noGrp="1"/>
          </p:cNvSpPr>
          <p:nvPr>
            <p:ph type="subTitle" idx="1"/>
          </p:nvPr>
        </p:nvSpPr>
        <p:spPr>
          <a:xfrm>
            <a:off x="351512" y="4713827"/>
            <a:ext cx="6705600" cy="685800"/>
          </a:xfrm>
        </p:spPr>
        <p:txBody>
          <a:bodyPr anchor="ctr">
            <a:normAutofit/>
          </a:bodyPr>
          <a:lstStyle>
            <a:lvl1pPr marL="0" indent="0" algn="l">
              <a:buNone/>
              <a:defRPr sz="2600">
                <a:solidFill>
                  <a:srgbClr val="FFFFFF"/>
                </a:solidFill>
                <a:latin typeface="Calibri"/>
                <a:cs typeface="Calibri"/>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a:xfrm>
            <a:off x="76200" y="6068699"/>
            <a:ext cx="2057400" cy="685800"/>
          </a:xfrm>
          <a:prstGeom prst="rect">
            <a:avLst/>
          </a:prstGeom>
        </p:spPr>
        <p:txBody>
          <a:bodyPr>
            <a:noAutofit/>
          </a:bodyPr>
          <a:lstStyle>
            <a:lvl1pPr algn="ctr">
              <a:defRPr sz="2000">
                <a:solidFill>
                  <a:srgbClr val="FFFFFF"/>
                </a:solidFill>
              </a:defRPr>
            </a:lvl1pPr>
          </a:lstStyle>
          <a:p>
            <a:pPr>
              <a:defRPr/>
            </a:pPr>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defRPr/>
            </a:pPr>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D52799CE-711A-FA44-BA4E-E463DA170A3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0" name="Slide Number Placeholder 9"/>
          <p:cNvSpPr>
            <a:spLocks noGrp="1"/>
          </p:cNvSpPr>
          <p:nvPr>
            <p:ph type="sldNum" sz="quarter" idx="16"/>
          </p:nvPr>
        </p:nvSpPr>
        <p:spPr/>
        <p:txBody>
          <a:bodyPr rtlCol="0"/>
          <a:lstStyle/>
          <a:p>
            <a:pPr>
              <a:defRPr/>
            </a:pPr>
            <a:fld id="{5C50C641-66DE-184E-B016-D253D8CA36FC}" type="slidenum">
              <a:rPr lang="en-GB" smtClean="0"/>
              <a:pPr>
                <a:defRPr/>
              </a:pPr>
              <a:t>‹#›</a:t>
            </a:fld>
            <a:endParaRPr lang="en-GB"/>
          </a:p>
        </p:txBody>
      </p:sp>
      <p:sp>
        <p:nvSpPr>
          <p:cNvPr id="12" name="Footer Placeholder 11"/>
          <p:cNvSpPr>
            <a:spLocks noGrp="1"/>
          </p:cNvSpPr>
          <p:nvPr>
            <p:ph type="ftr" sz="quarter" idx="17"/>
          </p:nvPr>
        </p:nvSpPr>
        <p:spPr/>
        <p:txBody>
          <a:bodyPr rtlCol="0"/>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dirty="0" smtClean="0"/>
              <a:t>Click to edit Master title style</a:t>
            </a:r>
            <a:endParaRPr kumimoji="0" lang="en-US" dirty="0"/>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12" name="Slide Number Placeholder 11"/>
          <p:cNvSpPr>
            <a:spLocks noGrp="1"/>
          </p:cNvSpPr>
          <p:nvPr>
            <p:ph type="sldNum" sz="quarter" idx="16"/>
          </p:nvPr>
        </p:nvSpPr>
        <p:spPr/>
        <p:txBody>
          <a:bodyPr rtlCol="0"/>
          <a:lstStyle/>
          <a:p>
            <a:pPr>
              <a:defRPr/>
            </a:pPr>
            <a:fld id="{27179BD9-65CB-694A-A2D4-7B548DC60A53}" type="slidenum">
              <a:rPr lang="en-GB" smtClean="0"/>
              <a:pPr>
                <a:defRPr/>
              </a:pPr>
              <a:t>‹#›</a:t>
            </a:fld>
            <a:endParaRPr lang="en-GB"/>
          </a:p>
        </p:txBody>
      </p:sp>
      <p:sp>
        <p:nvSpPr>
          <p:cNvPr id="14" name="Footer Placeholder 13"/>
          <p:cNvSpPr>
            <a:spLocks noGrp="1"/>
          </p:cNvSpPr>
          <p:nvPr>
            <p:ph type="ftr" sz="quarter" idx="17"/>
          </p:nvPr>
        </p:nvSpPr>
        <p:spPr/>
        <p:txBody>
          <a:bodyPr rtlCol="0"/>
          <a:lstStyle/>
          <a:p>
            <a:pPr>
              <a:defRPr/>
            </a:pP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noAutofit/>
          </a:bodyPr>
          <a:lstStyle>
            <a:lvl1pPr marL="0" indent="0">
              <a:buFontTx/>
              <a:buNone/>
              <a:defRPr sz="2400" b="1">
                <a:solidFill>
                  <a:srgbClr val="FFFFFF"/>
                </a:solidFill>
              </a:defRPr>
            </a:lvl1pPr>
          </a:lstStyle>
          <a:p>
            <a:pPr lvl="0" eaLnBrk="1" latinLnBrk="0" hangingPunct="1"/>
            <a:r>
              <a:rPr kumimoji="0" lang="en-US" dirty="0"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noAutofit/>
          </a:bodyPr>
          <a:lstStyle>
            <a:lvl1pPr marL="0" indent="0">
              <a:buFontTx/>
              <a:buNone/>
              <a:defRPr sz="2400" b="1">
                <a:solidFill>
                  <a:srgbClr val="FFFFFF"/>
                </a:solidFill>
              </a:defRPr>
            </a:lvl1pPr>
          </a:lstStyle>
          <a:p>
            <a:pPr lvl="0" eaLnBrk="1" latinLnBrk="0" hangingPunct="1"/>
            <a:r>
              <a:rPr kumimoji="0" lang="en-US" dirty="0"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dirty="0" smtClean="0"/>
              <a:t>Click to edit Master title style</a:t>
            </a:r>
            <a:endParaRPr kumimoji="0"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a:xfrm>
            <a:off x="0" y="1272222"/>
            <a:ext cx="533400" cy="277178"/>
          </a:xfrm>
          <a:solidFill>
            <a:schemeClr val="accent2"/>
          </a:solidFill>
        </p:spPr>
        <p:txBody>
          <a:bodyPr/>
          <a:lstStyle>
            <a:lvl1pPr>
              <a:defRPr>
                <a:solidFill>
                  <a:srgbClr val="000000"/>
                </a:solidFill>
              </a:defRPr>
            </a:lvl1pPr>
          </a:lstStyle>
          <a:p>
            <a:pPr>
              <a:defRPr/>
            </a:pPr>
            <a:fld id="{19ABF79A-F4A3-5E49-A6CE-5B8CF779BC37}" type="slidenum">
              <a:rPr lang="en-GB" smtClean="0"/>
              <a:pPr>
                <a:defRPr/>
              </a:pPr>
              <a:t>‹#›</a:t>
            </a:fld>
            <a:endParaRPr lang="en-GB" dirty="0"/>
          </a:p>
        </p:txBody>
      </p:sp>
      <p:sp>
        <p:nvSpPr>
          <p:cNvPr id="6" name="Rectangle 5"/>
          <p:cNvSpPr/>
          <p:nvPr userDrawn="1"/>
        </p:nvSpPr>
        <p:spPr>
          <a:xfrm>
            <a:off x="590550" y="1265444"/>
            <a:ext cx="8553450" cy="275489"/>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22"/>
          <p:cNvSpPr txBox="1">
            <a:spLocks/>
          </p:cNvSpPr>
          <p:nvPr userDrawn="1"/>
        </p:nvSpPr>
        <p:spPr>
          <a:xfrm>
            <a:off x="152400" y="1424622"/>
            <a:ext cx="533400" cy="244476"/>
          </a:xfrm>
          <a:prstGeom prst="rect">
            <a:avLst/>
          </a:prstGeom>
        </p:spPr>
        <p:txBody>
          <a:bodyPr vert="horz" anchor="ctr" anchorCtr="0">
            <a:normAutofit fontScale="85000" lnSpcReduction="20000"/>
          </a:bodyPr>
          <a:lstStyle>
            <a:defPPr>
              <a:defRPr lang="en-GB"/>
            </a:defPPr>
            <a:lvl1pPr algn="ctr" rtl="0" eaLnBrk="1" fontAlgn="base" latinLnBrk="0" hangingPunct="1">
              <a:spcBef>
                <a:spcPct val="0"/>
              </a:spcBef>
              <a:spcAft>
                <a:spcPct val="0"/>
              </a:spcAft>
              <a:defRPr kumimoji="0" sz="1400" b="1" kern="1200">
                <a:solidFill>
                  <a:schemeClr val="tx1"/>
                </a:solidFill>
                <a:latin typeface="Geneva" charset="0"/>
                <a:ea typeface="ＭＳ Ｐゴシック" charset="0"/>
                <a:cs typeface="ＭＳ Ｐゴシック" charset="0"/>
              </a:defRPr>
            </a:lvl1pPr>
            <a:lvl2pPr marL="4572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2pPr>
            <a:lvl3pPr marL="9144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3pPr>
            <a:lvl4pPr marL="13716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4pPr>
            <a:lvl5pPr marL="1828800" algn="l" rtl="0" fontAlgn="base">
              <a:spcBef>
                <a:spcPct val="0"/>
              </a:spcBef>
              <a:spcAft>
                <a:spcPct val="0"/>
              </a:spcAft>
              <a:defRPr sz="2400" kern="1200">
                <a:solidFill>
                  <a:schemeClr val="tx1"/>
                </a:solidFill>
                <a:latin typeface="Geneva" charset="0"/>
                <a:ea typeface="ＭＳ Ｐゴシック" charset="0"/>
                <a:cs typeface="ＭＳ Ｐゴシック" charset="0"/>
              </a:defRPr>
            </a:lvl5pPr>
            <a:lvl6pPr marL="2286000" algn="l" defTabSz="457200" rtl="0" eaLnBrk="1" latinLnBrk="0" hangingPunct="1">
              <a:defRPr sz="2400" kern="1200">
                <a:solidFill>
                  <a:schemeClr val="tx1"/>
                </a:solidFill>
                <a:latin typeface="Geneva" charset="0"/>
                <a:ea typeface="ＭＳ Ｐゴシック" charset="0"/>
                <a:cs typeface="ＭＳ Ｐゴシック" charset="0"/>
              </a:defRPr>
            </a:lvl6pPr>
            <a:lvl7pPr marL="2743200" algn="l" defTabSz="457200" rtl="0" eaLnBrk="1" latinLnBrk="0" hangingPunct="1">
              <a:defRPr sz="2400" kern="1200">
                <a:solidFill>
                  <a:schemeClr val="tx1"/>
                </a:solidFill>
                <a:latin typeface="Geneva" charset="0"/>
                <a:ea typeface="ＭＳ Ｐゴシック" charset="0"/>
                <a:cs typeface="ＭＳ Ｐゴシック" charset="0"/>
              </a:defRPr>
            </a:lvl7pPr>
            <a:lvl8pPr marL="3200400" algn="l" defTabSz="457200" rtl="0" eaLnBrk="1" latinLnBrk="0" hangingPunct="1">
              <a:defRPr sz="2400" kern="1200">
                <a:solidFill>
                  <a:schemeClr val="tx1"/>
                </a:solidFill>
                <a:latin typeface="Geneva" charset="0"/>
                <a:ea typeface="ＭＳ Ｐゴシック" charset="0"/>
                <a:cs typeface="ＭＳ Ｐゴシック" charset="0"/>
              </a:defRPr>
            </a:lvl8pPr>
            <a:lvl9pPr marL="3657600" algn="l" defTabSz="457200" rtl="0" eaLnBrk="1" latinLnBrk="0" hangingPunct="1">
              <a:defRPr sz="2400" kern="1200">
                <a:solidFill>
                  <a:schemeClr val="tx1"/>
                </a:solidFill>
                <a:latin typeface="Geneva" charset="0"/>
                <a:ea typeface="ＭＳ Ｐゴシック" charset="0"/>
                <a:cs typeface="ＭＳ Ｐゴシック" charset="0"/>
              </a:defRPr>
            </a:lvl9pPr>
          </a:lstStyle>
          <a:p>
            <a:pPr>
              <a:defRPr/>
            </a:pP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rgbClr val="000000"/>
                </a:solidFill>
              </a:defRPr>
            </a:lvl1pPr>
          </a:lstStyle>
          <a:p>
            <a:pPr>
              <a:defRPr/>
            </a:pPr>
            <a:fld id="{810F0876-9936-0A4D-A655-DB5D8150D4AA}" type="slidenum">
              <a:rPr lang="en-GB" smtClean="0"/>
              <a:pPr>
                <a:defRPr/>
              </a:pPr>
              <a:t>‹#›</a:t>
            </a:fld>
            <a:endParaRPr lang="en-GB" dirty="0"/>
          </a:p>
        </p:txBody>
      </p:sp>
      <p:pic>
        <p:nvPicPr>
          <p:cNvPr id="5" name="Picture 4"/>
          <p:cNvPicPr>
            <a:picLocks noChangeAspect="1"/>
          </p:cNvPicPr>
          <p:nvPr userDrawn="1"/>
        </p:nvPicPr>
        <p:blipFill>
          <a:blip r:embed="rId2"/>
          <a:stretch>
            <a:fillRect/>
          </a:stretch>
        </p:blipFill>
        <p:spPr>
          <a:xfrm>
            <a:off x="8064500" y="6184900"/>
            <a:ext cx="1079500" cy="6731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normAutofit/>
          </a:bodyPr>
          <a:lstStyle>
            <a:lvl1pPr algn="l">
              <a:buNone/>
              <a:defRPr sz="3600" b="0"/>
            </a:lvl1pPr>
          </a:lstStyle>
          <a:p>
            <a:r>
              <a:rPr kumimoji="0" lang="en-US" dirty="0" smtClean="0"/>
              <a:t>Click to edit Master title style</a:t>
            </a:r>
            <a:endParaRPr kumimoji="0"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lvl1pPr>
              <a:defRPr>
                <a:solidFill>
                  <a:srgbClr val="000000"/>
                </a:solidFill>
              </a:defRPr>
            </a:lvl1pPr>
          </a:lstStyle>
          <a:p>
            <a:pPr>
              <a:defRPr/>
            </a:pPr>
            <a:fld id="{50E85CD4-01C3-DE45-A238-CA0781C7043D}" type="slidenum">
              <a:rPr lang="en-GB" smtClean="0"/>
              <a:pPr>
                <a:defRPr/>
              </a:pPr>
              <a:t>‹#›</a:t>
            </a:fld>
            <a:endParaRPr lang="en-GB"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 Id="rId9"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pPr>
              <a:defRPr/>
            </a:pPr>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chemeClr val="tx1"/>
                </a:solidFill>
              </a:defRPr>
            </a:lvl1pPr>
          </a:lstStyle>
          <a:p>
            <a:pPr>
              <a:defRPr/>
            </a:pPr>
            <a:fld id="{0BCA7252-6283-0043-95DE-9CBA704BC554}" type="slidenum">
              <a:rPr lang="en-GB" smtClean="0"/>
              <a:pPr>
                <a:defRPr/>
              </a:pPr>
              <a:t>‹#›</a:t>
            </a:fld>
            <a:endParaRPr lang="en-GB" dirty="0"/>
          </a:p>
        </p:txBody>
      </p:sp>
      <p:pic>
        <p:nvPicPr>
          <p:cNvPr id="10" name="Picture 9"/>
          <p:cNvPicPr>
            <a:picLocks noChangeAspect="1"/>
          </p:cNvPicPr>
          <p:nvPr userDrawn="1"/>
        </p:nvPicPr>
        <p:blipFill>
          <a:blip r:embed="rId9">
            <a:alphaModFix/>
          </a:blip>
          <a:stretch>
            <a:fillRect/>
          </a:stretch>
        </p:blipFill>
        <p:spPr>
          <a:xfrm>
            <a:off x="7957614" y="6118151"/>
            <a:ext cx="1186386" cy="739849"/>
          </a:xfrm>
          <a:prstGeom prst="rect">
            <a:avLst/>
          </a:prstGeom>
        </p:spPr>
      </p:pic>
    </p:spTree>
  </p:cSld>
  <p:clrMap bg1="lt1" tx1="dk1" bg2="lt2" tx2="dk2" accent1="accent1" accent2="accent2" accent3="accent3" accent4="accent4" accent5="accent5" accent6="accent6" hlink="hlink" folHlink="folHlink"/>
  <p:sldLayoutIdLst>
    <p:sldLayoutId id="2147483914" r:id="rId1"/>
    <p:sldLayoutId id="2147483913" r:id="rId2"/>
    <p:sldLayoutId id="2147483916" r:id="rId3"/>
    <p:sldLayoutId id="2147483917" r:id="rId4"/>
    <p:sldLayoutId id="2147483918" r:id="rId5"/>
    <p:sldLayoutId id="2147483919" r:id="rId6"/>
    <p:sldLayoutId id="2147483920" r:id="rId7"/>
  </p:sldLayoutIdLst>
  <p:hf hdr="0" ftr="0" dt="0"/>
  <p:txStyles>
    <p:titleStyle>
      <a:lvl1pPr algn="l" rtl="0" eaLnBrk="1" latinLnBrk="0" hangingPunct="1">
        <a:spcBef>
          <a:spcPct val="0"/>
        </a:spcBef>
        <a:buNone/>
        <a:defRPr kumimoji="0" sz="3600" kern="1200">
          <a:solidFill>
            <a:schemeClr val="tx2"/>
          </a:solidFill>
          <a:latin typeface="Calibri"/>
          <a:ea typeface="+mj-ea"/>
          <a:cs typeface="Calibri"/>
        </a:defRPr>
      </a:lvl1pPr>
    </p:titleStyle>
    <p:bodyStyle>
      <a:lvl1pPr marL="320040" indent="-320040" algn="l" rtl="0" eaLnBrk="1" latinLnBrk="0" hangingPunct="1">
        <a:spcBef>
          <a:spcPts val="0"/>
        </a:spcBef>
        <a:buClr>
          <a:schemeClr val="accent2"/>
        </a:buClr>
        <a:buSzPct val="60000"/>
        <a:buFont typeface="Wingdings"/>
        <a:buChar char=""/>
        <a:defRPr kumimoji="0" sz="2900" kern="1200">
          <a:solidFill>
            <a:schemeClr val="tx1"/>
          </a:solidFill>
          <a:latin typeface="Calibri"/>
          <a:ea typeface="+mn-ea"/>
          <a:cs typeface="Calibri"/>
        </a:defRPr>
      </a:lvl1pPr>
      <a:lvl2pPr marL="640080" indent="-274320" algn="l" rtl="0" eaLnBrk="1" latinLnBrk="0" hangingPunct="1">
        <a:spcBef>
          <a:spcPts val="0"/>
        </a:spcBef>
        <a:buClr>
          <a:schemeClr val="accent1"/>
        </a:buClr>
        <a:buSzPct val="70000"/>
        <a:buFont typeface="Wingdings 2"/>
        <a:buChar char=""/>
        <a:defRPr kumimoji="0" sz="2600" kern="1200">
          <a:solidFill>
            <a:schemeClr val="tx1"/>
          </a:solidFill>
          <a:latin typeface="Calibri"/>
          <a:ea typeface="+mn-ea"/>
          <a:cs typeface="Calibri"/>
        </a:defRPr>
      </a:lvl2pPr>
      <a:lvl3pPr marL="914400" indent="-228600" algn="l" rtl="0" eaLnBrk="1" latinLnBrk="0" hangingPunct="1">
        <a:spcBef>
          <a:spcPts val="0"/>
        </a:spcBef>
        <a:buClr>
          <a:schemeClr val="accent2"/>
        </a:buClr>
        <a:buSzPct val="75000"/>
        <a:buFont typeface="Wingdings"/>
        <a:buChar char=""/>
        <a:defRPr kumimoji="0" sz="2300" kern="1200">
          <a:solidFill>
            <a:schemeClr val="tx1"/>
          </a:solidFill>
          <a:latin typeface="Calibri"/>
          <a:ea typeface="+mn-ea"/>
          <a:cs typeface="Calibri"/>
        </a:defRPr>
      </a:lvl3pPr>
      <a:lvl4pPr marL="1371600" indent="-228600" algn="l" rtl="0" eaLnBrk="1" latinLnBrk="0" hangingPunct="1">
        <a:spcBef>
          <a:spcPts val="0"/>
        </a:spcBef>
        <a:buClr>
          <a:schemeClr val="accent3"/>
        </a:buClr>
        <a:buSzPct val="75000"/>
        <a:buFont typeface="Wingdings"/>
        <a:buChar char=""/>
        <a:defRPr kumimoji="0" sz="2000" kern="1200">
          <a:solidFill>
            <a:schemeClr val="tx1"/>
          </a:solidFill>
          <a:latin typeface="Calibri"/>
          <a:ea typeface="+mn-ea"/>
          <a:cs typeface="Calibri"/>
        </a:defRPr>
      </a:lvl4pPr>
      <a:lvl5pPr marL="1828800" indent="-228600" algn="l" rtl="0" eaLnBrk="1" latinLnBrk="0" hangingPunct="1">
        <a:spcBef>
          <a:spcPts val="0"/>
        </a:spcBef>
        <a:buClr>
          <a:schemeClr val="accent4"/>
        </a:buClr>
        <a:buSzPct val="65000"/>
        <a:buFont typeface="Wingdings"/>
        <a:buChar char=""/>
        <a:defRPr kumimoji="0" sz="2000" kern="1200">
          <a:solidFill>
            <a:schemeClr val="tx1"/>
          </a:solidFill>
          <a:latin typeface="Calibri"/>
          <a:ea typeface="+mn-ea"/>
          <a:cs typeface="Calibri"/>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ctrTitle"/>
          </p:nvPr>
        </p:nvSpPr>
        <p:spPr>
          <a:xfrm>
            <a:off x="592667" y="1507067"/>
            <a:ext cx="8551333" cy="2624666"/>
          </a:xfrm>
        </p:spPr>
        <p:txBody>
          <a:bodyPr rtlCol="0">
            <a:noAutofit/>
          </a:bodyPr>
          <a:lstStyle/>
          <a:p>
            <a:pPr fontAlgn="auto">
              <a:spcAft>
                <a:spcPts val="0"/>
              </a:spcAft>
              <a:defRPr/>
            </a:pPr>
            <a:r>
              <a:rPr lang="en-US" dirty="0" smtClean="0"/>
              <a:t>How do we prepare young people for a world we cannot imagine?</a:t>
            </a:r>
            <a:endParaRPr lang="en-GB" cap="none" dirty="0" smtClean="0">
              <a:latin typeface="Arial" charset="0"/>
            </a:endParaRPr>
          </a:p>
        </p:txBody>
      </p:sp>
      <p:sp>
        <p:nvSpPr>
          <p:cNvPr id="16387" name="Rectangle 7"/>
          <p:cNvSpPr>
            <a:spLocks noGrp="1" noChangeArrowheads="1"/>
          </p:cNvSpPr>
          <p:nvPr>
            <p:ph type="subTitle" idx="1"/>
          </p:nvPr>
        </p:nvSpPr>
        <p:spPr>
          <a:xfrm>
            <a:off x="592667" y="4013201"/>
            <a:ext cx="8077200" cy="1944698"/>
          </a:xfrm>
        </p:spPr>
        <p:txBody>
          <a:bodyPr rtlCol="0">
            <a:normAutofit lnSpcReduction="10000"/>
          </a:bodyPr>
          <a:lstStyle/>
          <a:p>
            <a:pPr fontAlgn="auto">
              <a:spcAft>
                <a:spcPts val="0"/>
              </a:spcAft>
              <a:buFont typeface="Arial"/>
              <a:buNone/>
              <a:defRPr/>
            </a:pPr>
            <a:r>
              <a:rPr lang="en-GB" sz="3200" dirty="0" smtClean="0">
                <a:solidFill>
                  <a:schemeClr val="tx1"/>
                </a:solidFill>
                <a:latin typeface="+mj-lt"/>
              </a:rPr>
              <a:t>Saskatchewan Community School Association Conference, April 11, 2013, Saskatoon, SK </a:t>
            </a:r>
          </a:p>
          <a:p>
            <a:pPr fontAlgn="auto">
              <a:spcAft>
                <a:spcPts val="0"/>
              </a:spcAft>
              <a:buFont typeface="Arial"/>
              <a:buNone/>
              <a:defRPr/>
            </a:pPr>
            <a:endParaRPr lang="en-GB" sz="3200" dirty="0">
              <a:solidFill>
                <a:schemeClr val="tx1"/>
              </a:solidFill>
              <a:latin typeface="+mj-lt"/>
            </a:endParaRPr>
          </a:p>
          <a:p>
            <a:pPr fontAlgn="auto">
              <a:spcAft>
                <a:spcPts val="0"/>
              </a:spcAft>
              <a:buFont typeface="Arial"/>
              <a:buNone/>
              <a:defRPr/>
            </a:pPr>
            <a:r>
              <a:rPr lang="en-GB" sz="3200" dirty="0" smtClean="0">
                <a:solidFill>
                  <a:schemeClr val="tx1"/>
                </a:solidFill>
                <a:latin typeface="+mj-lt"/>
              </a:rPr>
              <a:t>Dylan</a:t>
            </a:r>
            <a:r>
              <a:rPr lang="en-GB" sz="3200" dirty="0" smtClean="0">
                <a:latin typeface="+mj-lt"/>
              </a:rPr>
              <a:t> Wiliam</a:t>
            </a:r>
          </a:p>
          <a:p>
            <a:pPr fontAlgn="auto">
              <a:spcAft>
                <a:spcPts val="0"/>
              </a:spcAft>
              <a:buFont typeface="Arial"/>
              <a:buNone/>
              <a:defRPr/>
            </a:pPr>
            <a:endParaRPr lang="en-GB" dirty="0" smtClean="0">
              <a:latin typeface="Arial" charset="0"/>
            </a:endParaRPr>
          </a:p>
        </p:txBody>
      </p:sp>
      <p:sp>
        <p:nvSpPr>
          <p:cNvPr id="2" name="Rectangle 1"/>
          <p:cNvSpPr/>
          <p:nvPr/>
        </p:nvSpPr>
        <p:spPr>
          <a:xfrm>
            <a:off x="2369087" y="6156852"/>
            <a:ext cx="6774913" cy="461665"/>
          </a:xfrm>
          <a:prstGeom prst="rect">
            <a:avLst/>
          </a:prstGeom>
        </p:spPr>
        <p:txBody>
          <a:bodyPr wrap="square">
            <a:spAutoFit/>
          </a:bodyPr>
          <a:lstStyle/>
          <a:p>
            <a:pPr algn="ctr" fontAlgn="auto">
              <a:spcAft>
                <a:spcPts val="0"/>
              </a:spcAft>
              <a:buFont typeface="Arial"/>
              <a:buNone/>
              <a:defRPr/>
            </a:pPr>
            <a:r>
              <a:rPr lang="en-GB" dirty="0"/>
              <a:t>www.dylanwiliam.net</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612775" y="228600"/>
            <a:ext cx="8153400" cy="990600"/>
          </a:xfrm>
        </p:spPr>
        <p:txBody>
          <a:bodyPr/>
          <a:lstStyle/>
          <a:p>
            <a:r>
              <a:rPr lang="en-US">
                <a:latin typeface="Calibri" charset="0"/>
              </a:rPr>
              <a:t>Principles of curriculum design</a:t>
            </a:r>
          </a:p>
        </p:txBody>
      </p:sp>
      <p:sp>
        <p:nvSpPr>
          <p:cNvPr id="1178627" name="Rectangle 3"/>
          <p:cNvSpPr>
            <a:spLocks noGrp="1" noChangeArrowheads="1"/>
          </p:cNvSpPr>
          <p:nvPr>
            <p:ph sz="quarter" idx="1"/>
          </p:nvPr>
        </p:nvSpPr>
        <p:spPr>
          <a:xfrm>
            <a:off x="612775" y="1600200"/>
            <a:ext cx="8153400" cy="4495800"/>
          </a:xfrm>
        </p:spPr>
        <p:txBody>
          <a:bodyPr/>
          <a:lstStyle/>
          <a:p>
            <a:r>
              <a:rPr lang="en-US">
                <a:latin typeface="Calibri" charset="0"/>
              </a:rPr>
              <a:t>A good curriculum is:</a:t>
            </a:r>
          </a:p>
          <a:p>
            <a:pPr lvl="1"/>
            <a:r>
              <a:rPr lang="en-US">
                <a:latin typeface="Calibri" charset="0"/>
              </a:rPr>
              <a:t>Balanced</a:t>
            </a:r>
          </a:p>
          <a:p>
            <a:pPr lvl="1"/>
            <a:r>
              <a:rPr lang="en-US">
                <a:latin typeface="Calibri" charset="0"/>
              </a:rPr>
              <a:t>Rigorous</a:t>
            </a:r>
          </a:p>
          <a:p>
            <a:pPr lvl="1"/>
            <a:r>
              <a:rPr lang="en-US">
                <a:latin typeface="Calibri" charset="0"/>
              </a:rPr>
              <a:t>Coherent</a:t>
            </a:r>
          </a:p>
          <a:p>
            <a:pPr lvl="1"/>
            <a:r>
              <a:rPr lang="en-US">
                <a:latin typeface="Calibri" charset="0"/>
              </a:rPr>
              <a:t>Vertically integrated</a:t>
            </a:r>
          </a:p>
          <a:p>
            <a:pPr lvl="1"/>
            <a:r>
              <a:rPr lang="en-US">
                <a:latin typeface="Calibri" charset="0"/>
              </a:rPr>
              <a:t>Appropriate</a:t>
            </a:r>
          </a:p>
          <a:p>
            <a:pPr lvl="1"/>
            <a:r>
              <a:rPr lang="en-US">
                <a:latin typeface="Calibri" charset="0"/>
              </a:rPr>
              <a:t>Focused/parsimonious</a:t>
            </a:r>
          </a:p>
          <a:p>
            <a:pPr lvl="1"/>
            <a:r>
              <a:rPr lang="en-US">
                <a:latin typeface="Calibri" charset="0"/>
              </a:rPr>
              <a:t>Relevant</a:t>
            </a:r>
          </a:p>
          <a:p>
            <a:endParaRPr lang="en-US">
              <a:latin typeface="Calibri" charset="0"/>
            </a:endParaRPr>
          </a:p>
        </p:txBody>
      </p:sp>
    </p:spTree>
    <p:extLst>
      <p:ext uri="{BB962C8B-B14F-4D97-AF65-F5344CB8AC3E}">
        <p14:creationId xmlns:p14="http://schemas.microsoft.com/office/powerpoint/2010/main" val="11193816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786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786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786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786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78627">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78627">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78627">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7862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8627"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ChangeArrowheads="1"/>
          </p:cNvSpPr>
          <p:nvPr/>
        </p:nvSpPr>
        <p:spPr bwMode="auto">
          <a:xfrm>
            <a:off x="1371600" y="1600200"/>
            <a:ext cx="6400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a:lnSpc>
                <a:spcPct val="90000"/>
              </a:lnSpc>
              <a:spcBef>
                <a:spcPct val="20000"/>
              </a:spcBef>
              <a:buClr>
                <a:schemeClr val="tx1"/>
              </a:buClr>
            </a:pPr>
            <a:endParaRPr lang="en-US" sz="2100" b="1">
              <a:solidFill>
                <a:schemeClr val="tx2"/>
              </a:solidFill>
              <a:latin typeface="Arial" charset="0"/>
            </a:endParaRPr>
          </a:p>
        </p:txBody>
      </p:sp>
      <p:sp>
        <p:nvSpPr>
          <p:cNvPr id="27651" name="Rectangle 3"/>
          <p:cNvSpPr>
            <a:spLocks noGrp="1" noChangeArrowheads="1"/>
          </p:cNvSpPr>
          <p:nvPr>
            <p:ph type="title"/>
          </p:nvPr>
        </p:nvSpPr>
        <p:spPr/>
        <p:txBody>
          <a:bodyPr/>
          <a:lstStyle/>
          <a:p>
            <a:r>
              <a:rPr lang="en-US" dirty="0" smtClean="0"/>
              <a:t>Where’s the solution?</a:t>
            </a:r>
          </a:p>
        </p:txBody>
      </p:sp>
      <p:sp>
        <p:nvSpPr>
          <p:cNvPr id="27652" name="Rectangle 4"/>
          <p:cNvSpPr>
            <a:spLocks noGrp="1" noChangeArrowheads="1"/>
          </p:cNvSpPr>
          <p:nvPr>
            <p:ph sz="quarter" idx="1"/>
          </p:nvPr>
        </p:nvSpPr>
        <p:spPr>
          <a:xfrm>
            <a:off x="599136" y="1424569"/>
            <a:ext cx="8153400" cy="5433431"/>
          </a:xfrm>
        </p:spPr>
        <p:txBody>
          <a:bodyPr>
            <a:normAutofit fontScale="92500" lnSpcReduction="20000"/>
          </a:bodyPr>
          <a:lstStyle/>
          <a:p>
            <a:pPr>
              <a:lnSpc>
                <a:spcPct val="120000"/>
              </a:lnSpc>
            </a:pPr>
            <a:r>
              <a:rPr lang="en-US" dirty="0" smtClean="0"/>
              <a:t>Structure:</a:t>
            </a:r>
          </a:p>
          <a:p>
            <a:pPr lvl="1">
              <a:lnSpc>
                <a:spcPct val="120000"/>
              </a:lnSpc>
            </a:pPr>
            <a:r>
              <a:rPr lang="en-US" dirty="0" smtClean="0"/>
              <a:t>Smaller/larger high schools</a:t>
            </a:r>
          </a:p>
          <a:p>
            <a:pPr lvl="1">
              <a:lnSpc>
                <a:spcPct val="120000"/>
              </a:lnSpc>
            </a:pPr>
            <a:r>
              <a:rPr lang="en-US" dirty="0" smtClean="0"/>
              <a:t>Getting rid of middle schools/“All-through” schools</a:t>
            </a:r>
          </a:p>
          <a:p>
            <a:pPr>
              <a:lnSpc>
                <a:spcPct val="120000"/>
              </a:lnSpc>
            </a:pPr>
            <a:r>
              <a:rPr lang="en-US" dirty="0" smtClean="0"/>
              <a:t>Alignment:</a:t>
            </a:r>
          </a:p>
          <a:p>
            <a:pPr lvl="1">
              <a:lnSpc>
                <a:spcPct val="120000"/>
              </a:lnSpc>
            </a:pPr>
            <a:r>
              <a:rPr lang="en-US" dirty="0" smtClean="0"/>
              <a:t>Curriculum reform</a:t>
            </a:r>
          </a:p>
          <a:p>
            <a:pPr lvl="1">
              <a:lnSpc>
                <a:spcPct val="120000"/>
              </a:lnSpc>
            </a:pPr>
            <a:r>
              <a:rPr lang="en-US" dirty="0" smtClean="0"/>
              <a:t>Textbook replacement</a:t>
            </a:r>
          </a:p>
          <a:p>
            <a:pPr>
              <a:lnSpc>
                <a:spcPct val="120000"/>
              </a:lnSpc>
            </a:pPr>
            <a:r>
              <a:rPr lang="en-US" dirty="0" smtClean="0"/>
              <a:t>Governance:</a:t>
            </a:r>
          </a:p>
          <a:p>
            <a:pPr lvl="1">
              <a:lnSpc>
                <a:spcPct val="120000"/>
              </a:lnSpc>
            </a:pPr>
            <a:r>
              <a:rPr lang="en-US" dirty="0" smtClean="0"/>
              <a:t>Charter schools/Academies</a:t>
            </a:r>
          </a:p>
          <a:p>
            <a:pPr lvl="1">
              <a:lnSpc>
                <a:spcPct val="120000"/>
              </a:lnSpc>
            </a:pPr>
            <a:r>
              <a:rPr lang="en-US" dirty="0" smtClean="0"/>
              <a:t>Vouchers/</a:t>
            </a:r>
            <a:r>
              <a:rPr lang="en-US" dirty="0"/>
              <a:t>Free schools</a:t>
            </a:r>
            <a:endParaRPr lang="en-US" dirty="0" smtClean="0"/>
          </a:p>
          <a:p>
            <a:pPr>
              <a:lnSpc>
                <a:spcPct val="120000"/>
              </a:lnSpc>
            </a:pPr>
            <a:r>
              <a:rPr lang="en-US" dirty="0" smtClean="0"/>
              <a:t>Technology:</a:t>
            </a:r>
          </a:p>
          <a:p>
            <a:pPr lvl="1">
              <a:lnSpc>
                <a:spcPct val="120000"/>
              </a:lnSpc>
            </a:pPr>
            <a:r>
              <a:rPr lang="en-US" dirty="0" smtClean="0"/>
              <a:t>Computers</a:t>
            </a:r>
          </a:p>
          <a:p>
            <a:pPr lvl="1">
              <a:lnSpc>
                <a:spcPct val="120000"/>
              </a:lnSpc>
            </a:pPr>
            <a:r>
              <a:rPr lang="en-US" dirty="0" smtClean="0"/>
              <a:t>Interactive whiteboards</a:t>
            </a:r>
          </a:p>
          <a:p>
            <a:pPr>
              <a:lnSpc>
                <a:spcPct val="120000"/>
              </a:lnSpc>
            </a:pPr>
            <a:r>
              <a:rPr lang="en-US" dirty="0" smtClean="0"/>
              <a:t>Workforce reforms</a:t>
            </a:r>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11</a:t>
            </a:fld>
            <a:endParaRPr lang="en-GB"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765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65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765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765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7652">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652">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7652">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7652">
                                            <p:txEl>
                                              <p:pRg st="9" end="9"/>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7652">
                                            <p:txEl>
                                              <p:pRg st="10" end="10"/>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652">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765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ChangeArrowheads="1"/>
          </p:cNvSpPr>
          <p:nvPr/>
        </p:nvSpPr>
        <p:spPr bwMode="auto">
          <a:xfrm>
            <a:off x="1371600" y="1600200"/>
            <a:ext cx="6400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buClr>
                <a:schemeClr val="tx1"/>
              </a:buClr>
            </a:pPr>
            <a:endParaRPr lang="en-US">
              <a:solidFill>
                <a:schemeClr val="tx2"/>
              </a:solidFill>
              <a:latin typeface="Times" charset="0"/>
            </a:endParaRPr>
          </a:p>
        </p:txBody>
      </p:sp>
      <p:sp>
        <p:nvSpPr>
          <p:cNvPr id="23554" name="Rectangle 5"/>
          <p:cNvSpPr>
            <a:spLocks noGrp="1" noChangeArrowheads="1"/>
          </p:cNvSpPr>
          <p:nvPr>
            <p:ph type="title"/>
          </p:nvPr>
        </p:nvSpPr>
        <p:spPr/>
        <p:txBody>
          <a:bodyPr>
            <a:normAutofit/>
          </a:bodyPr>
          <a:lstStyle/>
          <a:p>
            <a:r>
              <a:rPr lang="en-US" sz="3400" dirty="0" smtClean="0"/>
              <a:t>We need to focus on classrooms, not schools</a:t>
            </a:r>
            <a:endParaRPr lang="en-US" sz="3400" dirty="0"/>
          </a:p>
        </p:txBody>
      </p:sp>
      <p:sp>
        <p:nvSpPr>
          <p:cNvPr id="35844" name="Rectangle 6"/>
          <p:cNvSpPr>
            <a:spLocks noGrp="1" noChangeArrowheads="1"/>
          </p:cNvSpPr>
          <p:nvPr>
            <p:ph sz="quarter" idx="1"/>
          </p:nvPr>
        </p:nvSpPr>
        <p:spPr/>
        <p:txBody>
          <a:bodyPr/>
          <a:lstStyle/>
          <a:p>
            <a:r>
              <a:rPr lang="en-US" dirty="0" smtClean="0"/>
              <a:t>In Canada, variability at the classroom level is at least four times that at school level</a:t>
            </a:r>
          </a:p>
          <a:p>
            <a:pPr lvl="1"/>
            <a:r>
              <a:rPr lang="en-US" dirty="0" smtClean="0"/>
              <a:t>As long as you go to school, it doesn’t matter very much which school you go to</a:t>
            </a:r>
          </a:p>
          <a:p>
            <a:pPr lvl="1"/>
            <a:r>
              <a:rPr lang="en-US" dirty="0" smtClean="0"/>
              <a:t>But it matters very much which classrooms you are in</a:t>
            </a:r>
          </a:p>
          <a:p>
            <a:r>
              <a:rPr lang="en-US" dirty="0" smtClean="0"/>
              <a:t>It’s not class size</a:t>
            </a:r>
          </a:p>
          <a:p>
            <a:r>
              <a:rPr lang="en-US" dirty="0" smtClean="0"/>
              <a:t>It’s not the between-class grouping strategy</a:t>
            </a:r>
          </a:p>
          <a:p>
            <a:r>
              <a:rPr lang="en-US" dirty="0" smtClean="0"/>
              <a:t>It’s not the within-class grouping strategy</a:t>
            </a:r>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12</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ChangeArrowheads="1"/>
          </p:cNvSpPr>
          <p:nvPr/>
        </p:nvSpPr>
        <p:spPr bwMode="auto">
          <a:xfrm>
            <a:off x="1371600" y="1600200"/>
            <a:ext cx="6400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buClr>
                <a:schemeClr val="tx1"/>
              </a:buClr>
            </a:pPr>
            <a:endParaRPr lang="en-US">
              <a:solidFill>
                <a:schemeClr val="tx2"/>
              </a:solidFill>
              <a:latin typeface="Times" charset="0"/>
            </a:endParaRPr>
          </a:p>
        </p:txBody>
      </p:sp>
      <p:sp>
        <p:nvSpPr>
          <p:cNvPr id="26626" name="Rectangle 7"/>
          <p:cNvSpPr>
            <a:spLocks noGrp="1" noChangeArrowheads="1"/>
          </p:cNvSpPr>
          <p:nvPr>
            <p:ph type="title"/>
          </p:nvPr>
        </p:nvSpPr>
        <p:spPr/>
        <p:txBody>
          <a:bodyPr/>
          <a:lstStyle/>
          <a:p>
            <a:r>
              <a:rPr lang="en-US" dirty="0" smtClean="0"/>
              <a:t>And most of all, on teachers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19ABF79A-F4A3-5E49-A6CE-5B8CF779BC37}" type="slidenum">
              <a:rPr lang="en-GB" smtClean="0"/>
              <a:pPr>
                <a:defRPr/>
              </a:pPr>
              <a:t>13</a:t>
            </a:fld>
            <a:endParaRPr lang="en-GB" dirty="0"/>
          </a:p>
        </p:txBody>
      </p:sp>
      <p:sp>
        <p:nvSpPr>
          <p:cNvPr id="38916" name="Rectangle 8"/>
          <p:cNvSpPr>
            <a:spLocks noGrp="1" noChangeArrowheads="1"/>
          </p:cNvSpPr>
          <p:nvPr>
            <p:ph sz="quarter" idx="1"/>
          </p:nvPr>
        </p:nvSpPr>
        <p:spPr/>
        <p:txBody>
          <a:bodyPr>
            <a:normAutofit lnSpcReduction="10000"/>
          </a:bodyPr>
          <a:lstStyle/>
          <a:p>
            <a:r>
              <a:rPr lang="en-US" sz="3000" dirty="0" smtClean="0"/>
              <a:t>Take a group of 50 teachers:</a:t>
            </a:r>
          </a:p>
          <a:p>
            <a:pPr lvl="1"/>
            <a:r>
              <a:rPr lang="en-US" sz="2400" dirty="0" smtClean="0"/>
              <a:t>Students taught by the most effective teacher in that group of 50 teachers learn in six months what those taught by the average teacher learn in a year</a:t>
            </a:r>
          </a:p>
          <a:p>
            <a:pPr lvl="1">
              <a:spcBef>
                <a:spcPts val="0"/>
              </a:spcBef>
            </a:pPr>
            <a:r>
              <a:rPr lang="en-US" sz="2400" dirty="0" smtClean="0"/>
              <a:t>Students taught by the least effective teacher in that group of 50 teachers will take two years to achieve the same learning (</a:t>
            </a:r>
            <a:r>
              <a:rPr lang="en-US" sz="2400" dirty="0" err="1" smtClean="0"/>
              <a:t>Hanushek</a:t>
            </a:r>
            <a:r>
              <a:rPr lang="en-US" sz="2400" dirty="0" smtClean="0"/>
              <a:t> &amp; </a:t>
            </a:r>
            <a:r>
              <a:rPr lang="en-US" sz="2400" dirty="0" err="1" smtClean="0"/>
              <a:t>Rivkin</a:t>
            </a:r>
            <a:r>
              <a:rPr lang="en-US" sz="2400" dirty="0" smtClean="0"/>
              <a:t>, 2006)</a:t>
            </a:r>
          </a:p>
          <a:p>
            <a:r>
              <a:rPr lang="en-US" sz="3000" dirty="0" smtClean="0"/>
              <a:t>And furthermore:</a:t>
            </a:r>
          </a:p>
          <a:p>
            <a:pPr lvl="1"/>
            <a:r>
              <a:rPr lang="en-US" sz="2400" dirty="0" smtClean="0"/>
              <a:t>In the classrooms of the most effective teachers, students from disadvantaged backgrounds learn at the same rate as those from advantaged backgrounds (</a:t>
            </a:r>
            <a:r>
              <a:rPr lang="en-US" sz="2400" dirty="0" err="1" smtClean="0"/>
              <a:t>Hamre</a:t>
            </a:r>
            <a:r>
              <a:rPr lang="en-US" sz="2400" dirty="0" smtClean="0"/>
              <a:t> &amp; </a:t>
            </a:r>
            <a:r>
              <a:rPr lang="en-US" sz="2400" dirty="0" err="1" smtClean="0"/>
              <a:t>Pianta</a:t>
            </a:r>
            <a:r>
              <a:rPr lang="en-US" sz="2400" dirty="0" smtClean="0"/>
              <a:t>, 2005).</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916">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89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ChangeArrowheads="1"/>
          </p:cNvSpPr>
          <p:nvPr/>
        </p:nvSpPr>
        <p:spPr bwMode="auto">
          <a:xfrm>
            <a:off x="1371600" y="1600200"/>
            <a:ext cx="64008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0" hangingPunct="0">
              <a:lnSpc>
                <a:spcPct val="90000"/>
              </a:lnSpc>
              <a:buClr>
                <a:schemeClr val="tx1"/>
              </a:buClr>
            </a:pPr>
            <a:endParaRPr lang="en-US">
              <a:solidFill>
                <a:schemeClr val="tx2"/>
              </a:solidFill>
              <a:latin typeface="Times" charset="0"/>
            </a:endParaRPr>
          </a:p>
        </p:txBody>
      </p:sp>
      <p:sp>
        <p:nvSpPr>
          <p:cNvPr id="40963" name="Rectangle 5"/>
          <p:cNvSpPr>
            <a:spLocks noGrp="1" noChangeArrowheads="1"/>
          </p:cNvSpPr>
          <p:nvPr>
            <p:ph type="title"/>
          </p:nvPr>
        </p:nvSpPr>
        <p:spPr/>
        <p:txBody>
          <a:bodyPr>
            <a:normAutofit/>
          </a:bodyPr>
          <a:lstStyle/>
          <a:p>
            <a:r>
              <a:rPr lang="en-US" dirty="0" smtClean="0"/>
              <a:t>Improving teacher quality takes time</a:t>
            </a:r>
          </a:p>
        </p:txBody>
      </p:sp>
      <p:sp>
        <p:nvSpPr>
          <p:cNvPr id="46084" name="Rectangle 6"/>
          <p:cNvSpPr>
            <a:spLocks noGrp="1" noChangeArrowheads="1"/>
          </p:cNvSpPr>
          <p:nvPr>
            <p:ph sz="quarter" idx="1"/>
          </p:nvPr>
        </p:nvSpPr>
        <p:spPr>
          <a:xfrm>
            <a:off x="612648" y="1600200"/>
            <a:ext cx="8153400" cy="5078506"/>
          </a:xfrm>
        </p:spPr>
        <p:txBody>
          <a:bodyPr>
            <a:normAutofit/>
          </a:bodyPr>
          <a:lstStyle/>
          <a:p>
            <a:r>
              <a:rPr lang="en-US" dirty="0" smtClean="0"/>
              <a:t>A classic </a:t>
            </a:r>
            <a:r>
              <a:rPr lang="en-US" dirty="0" err="1" smtClean="0"/>
              <a:t>labour</a:t>
            </a:r>
            <a:r>
              <a:rPr lang="en-US" dirty="0" smtClean="0"/>
              <a:t> force issue with two (non-exclusive) solutions:</a:t>
            </a:r>
          </a:p>
          <a:p>
            <a:pPr lvl="1"/>
            <a:r>
              <a:rPr lang="en-US" dirty="0" smtClean="0"/>
              <a:t>Replace existing teachers with better ones</a:t>
            </a:r>
          </a:p>
          <a:p>
            <a:pPr lvl="2"/>
            <a:r>
              <a:rPr lang="en-US" dirty="0" smtClean="0"/>
              <a:t>Increasing quality of entrants to the profession</a:t>
            </a:r>
          </a:p>
          <a:p>
            <a:pPr lvl="2"/>
            <a:r>
              <a:rPr lang="en-US" dirty="0" smtClean="0"/>
              <a:t>“De-selecting” the least effective</a:t>
            </a:r>
          </a:p>
          <a:p>
            <a:pPr lvl="1"/>
            <a:r>
              <a:rPr lang="en-US" dirty="0" smtClean="0"/>
              <a:t>Help existing teachers become even more effective</a:t>
            </a:r>
          </a:p>
          <a:p>
            <a:pPr lvl="2"/>
            <a:r>
              <a:rPr lang="en-US" dirty="0" smtClean="0"/>
              <a:t>The </a:t>
            </a:r>
            <a:r>
              <a:rPr lang="en-US" dirty="0"/>
              <a:t>“love the one you’re with” strategy</a:t>
            </a:r>
          </a:p>
          <a:p>
            <a:pPr lvl="2"/>
            <a:r>
              <a:rPr lang="en-US" dirty="0"/>
              <a:t>It can be done:</a:t>
            </a:r>
          </a:p>
          <a:p>
            <a:pPr lvl="3"/>
            <a:r>
              <a:rPr lang="en-US" dirty="0"/>
              <a:t>Provided we focus rigorously on the things that matter</a:t>
            </a:r>
          </a:p>
          <a:p>
            <a:pPr lvl="3"/>
            <a:r>
              <a:rPr lang="en-US" dirty="0"/>
              <a:t>Even when they’re hard to </a:t>
            </a:r>
            <a:r>
              <a:rPr lang="en-US" dirty="0" smtClean="0"/>
              <a:t>do</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14</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r>
              <a:rPr lang="en-US" dirty="0"/>
              <a:t>How do we help teachers improve faster?</a:t>
            </a:r>
          </a:p>
        </p:txBody>
      </p:sp>
      <p:graphicFrame>
        <p:nvGraphicFramePr>
          <p:cNvPr id="840707" name="Group 3"/>
          <p:cNvGraphicFramePr>
            <a:graphicFrameLocks noGrp="1"/>
          </p:cNvGraphicFramePr>
          <p:nvPr>
            <p:ph sz="quarter" idx="1"/>
            <p:extLst>
              <p:ext uri="{D42A27DB-BD31-4B8C-83A1-F6EECF244321}">
                <p14:modId xmlns:p14="http://schemas.microsoft.com/office/powerpoint/2010/main" val="1547026313"/>
              </p:ext>
            </p:extLst>
          </p:nvPr>
        </p:nvGraphicFramePr>
        <p:xfrm>
          <a:off x="612775" y="1570886"/>
          <a:ext cx="8385256" cy="4278154"/>
        </p:xfrm>
        <a:graphic>
          <a:graphicData uri="http://schemas.openxmlformats.org/drawingml/2006/table">
            <a:tbl>
              <a:tblPr firstRow="1" bandRow="1">
                <a:tableStyleId>{B301B821-A1FF-4177-AEE7-76D212191A09}</a:tableStyleId>
              </a:tblPr>
              <a:tblGrid>
                <a:gridCol w="3799989"/>
                <a:gridCol w="2360576"/>
                <a:gridCol w="2224691"/>
              </a:tblGrid>
              <a:tr h="124843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effectLst>
                            <a:outerShdw blurRad="38100" dist="38100" dir="2700000" algn="tl">
                              <a:srgbClr val="000000">
                                <a:alpha val="43137"/>
                              </a:srgbClr>
                            </a:outerShdw>
                          </a:effectLst>
                          <a:latin typeface="Calibri"/>
                          <a:cs typeface="Calibri"/>
                        </a:rPr>
                        <a:t>Intervention</a:t>
                      </a:r>
                      <a:endParaRPr kumimoji="0" 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Calibri"/>
                        <a:cs typeface="Calibri"/>
                      </a:endParaRPr>
                    </a:p>
                  </a:txBody>
                  <a:tcPr marL="88494" marR="8849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effectLst>
                            <a:outerShdw blurRad="38100" dist="38100" dir="2700000" algn="tl">
                              <a:srgbClr val="000000">
                                <a:alpha val="43137"/>
                              </a:srgbClr>
                            </a:outerShdw>
                          </a:effectLst>
                          <a:latin typeface="Calibri"/>
                          <a:cs typeface="Calibri"/>
                        </a:rPr>
                        <a:t>Extra months of learning per year</a:t>
                      </a:r>
                      <a:endParaRPr kumimoji="0" 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Calibri"/>
                        <a:cs typeface="Calibri"/>
                      </a:endParaRPr>
                    </a:p>
                  </a:txBody>
                  <a:tcPr marL="88494" marR="8849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outerShdw blurRad="38100" dist="38100" dir="2700000" algn="tl">
                              <a:srgbClr val="000000">
                                <a:alpha val="43137"/>
                              </a:srgbClr>
                            </a:outerShdw>
                          </a:effectLst>
                          <a:latin typeface="Calibri"/>
                          <a:cs typeface="Calibri"/>
                        </a:rPr>
                        <a:t>Cost/classroom/year</a:t>
                      </a:r>
                      <a:endParaRPr kumimoji="0" lang="en-US" sz="2400" b="0" i="0" u="none" strike="noStrike" cap="none" normalizeH="0" baseline="0" dirty="0">
                        <a:ln>
                          <a:noFill/>
                        </a:ln>
                        <a:solidFill>
                          <a:schemeClr val="tx1"/>
                        </a:solidFill>
                        <a:effectLst>
                          <a:outerShdw blurRad="38100" dist="38100" dir="2700000" algn="tl">
                            <a:srgbClr val="000000">
                              <a:alpha val="43137"/>
                            </a:srgbClr>
                          </a:outerShdw>
                        </a:effectLst>
                        <a:latin typeface="Calibri"/>
                        <a:cs typeface="Calibri"/>
                      </a:endParaRPr>
                    </a:p>
                  </a:txBody>
                  <a:tcPr marL="88494" marR="88494" anchor="ctr" horzOverflow="overflow"/>
                </a:tc>
              </a:tr>
              <a:tr h="864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effectLst/>
                          <a:latin typeface="Calibri"/>
                          <a:cs typeface="Calibri"/>
                        </a:rPr>
                        <a:t>Class-size reduction (by 30%)</a:t>
                      </a:r>
                      <a:endParaRPr kumimoji="0" lang="en-US" sz="2400" b="0" i="0" u="none" strike="noStrike" cap="none" normalizeH="0" baseline="0" dirty="0">
                        <a:ln>
                          <a:noFill/>
                        </a:ln>
                        <a:solidFill>
                          <a:schemeClr val="tx1"/>
                        </a:solidFill>
                        <a:effectLst/>
                        <a:latin typeface="Calibri"/>
                        <a:cs typeface="Calibri"/>
                      </a:endParaRPr>
                    </a:p>
                  </a:txBody>
                  <a:tcPr marL="88494" marR="8849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effectLst/>
                          <a:latin typeface="Calibri"/>
                          <a:cs typeface="Calibri"/>
                        </a:rPr>
                        <a:t>4</a:t>
                      </a:r>
                      <a:endParaRPr kumimoji="0" lang="en-US" sz="2400" b="0" i="0" u="none" strike="noStrike" cap="none" normalizeH="0" baseline="0" dirty="0">
                        <a:ln>
                          <a:noFill/>
                        </a:ln>
                        <a:solidFill>
                          <a:schemeClr val="tx1"/>
                        </a:solidFill>
                        <a:effectLst/>
                        <a:latin typeface="Calibri"/>
                        <a:cs typeface="Calibri"/>
                      </a:endParaRPr>
                    </a:p>
                  </a:txBody>
                  <a:tcPr marL="88494" marR="8849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Calibri"/>
                          <a:cs typeface="Calibri"/>
                        </a:rPr>
                        <a:t>£20k</a:t>
                      </a:r>
                      <a:endParaRPr kumimoji="0" lang="en-US" sz="2400" b="0" i="0" u="none" strike="noStrike" cap="none" normalizeH="0" baseline="0" dirty="0">
                        <a:ln>
                          <a:noFill/>
                        </a:ln>
                        <a:solidFill>
                          <a:schemeClr val="tx1"/>
                        </a:solidFill>
                        <a:effectLst/>
                        <a:latin typeface="Calibri"/>
                        <a:cs typeface="Calibri"/>
                      </a:endParaRPr>
                    </a:p>
                  </a:txBody>
                  <a:tcPr marL="88494" marR="88494" anchor="ctr" horzOverflow="overflow"/>
                </a:tc>
              </a:tr>
              <a:tr h="124843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effectLst/>
                          <a:latin typeface="Calibri"/>
                          <a:cs typeface="Calibri"/>
                        </a:rPr>
                        <a:t>Increase teacher content knowledge from weak to </a:t>
                      </a:r>
                      <a:r>
                        <a:rPr kumimoji="0" lang="en-US" sz="2400" u="none" strike="noStrike" cap="none" normalizeH="0" baseline="0" dirty="0" smtClean="0">
                          <a:ln>
                            <a:noFill/>
                          </a:ln>
                          <a:effectLst/>
                          <a:latin typeface="Calibri"/>
                          <a:cs typeface="Calibri"/>
                        </a:rPr>
                        <a:t>strong.</a:t>
                      </a:r>
                      <a:endParaRPr kumimoji="0" lang="en-US" sz="2400" b="0" i="0" u="none" strike="noStrike" cap="none" normalizeH="0" baseline="0" dirty="0">
                        <a:ln>
                          <a:noFill/>
                        </a:ln>
                        <a:solidFill>
                          <a:schemeClr val="tx1"/>
                        </a:solidFill>
                        <a:effectLst/>
                        <a:latin typeface="Calibri"/>
                        <a:cs typeface="Calibri"/>
                      </a:endParaRPr>
                    </a:p>
                  </a:txBody>
                  <a:tcPr marL="88494" marR="8849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effectLst/>
                          <a:latin typeface="Calibri"/>
                          <a:cs typeface="Calibri"/>
                        </a:rPr>
                        <a:t>2</a:t>
                      </a:r>
                      <a:endParaRPr kumimoji="0" lang="en-US" sz="2400" b="0" i="0" u="none" strike="noStrike" cap="none" normalizeH="0" baseline="0" dirty="0">
                        <a:ln>
                          <a:noFill/>
                        </a:ln>
                        <a:solidFill>
                          <a:schemeClr val="tx1"/>
                        </a:solidFill>
                        <a:effectLst/>
                        <a:latin typeface="Calibri"/>
                        <a:cs typeface="Calibri"/>
                      </a:endParaRPr>
                    </a:p>
                  </a:txBody>
                  <a:tcPr marL="88494" marR="8849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effectLst/>
                          <a:latin typeface="Calibri"/>
                          <a:cs typeface="Calibri"/>
                        </a:rPr>
                        <a:t>?</a:t>
                      </a:r>
                      <a:endParaRPr kumimoji="0" lang="en-US" sz="2400" b="0" i="0" u="none" strike="noStrike" cap="none" normalizeH="0" baseline="0" dirty="0">
                        <a:ln>
                          <a:noFill/>
                        </a:ln>
                        <a:solidFill>
                          <a:schemeClr val="tx1"/>
                        </a:solidFill>
                        <a:effectLst/>
                        <a:latin typeface="Calibri"/>
                        <a:cs typeface="Calibri"/>
                      </a:endParaRPr>
                    </a:p>
                  </a:txBody>
                  <a:tcPr marL="88494" marR="88494" anchor="ctr" horzOverflow="overflow"/>
                </a:tc>
              </a:tr>
              <a:tr h="91698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effectLst/>
                          <a:latin typeface="Calibri"/>
                          <a:cs typeface="Calibri"/>
                        </a:rPr>
                        <a:t>Formative assessment/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effectLst/>
                          <a:latin typeface="Calibri"/>
                          <a:cs typeface="Calibri"/>
                        </a:rPr>
                        <a:t>Assessment for learning</a:t>
                      </a:r>
                      <a:endParaRPr kumimoji="0" lang="en-US" sz="2400" b="0" i="0" u="none" strike="noStrike" cap="none" normalizeH="0" baseline="0" dirty="0">
                        <a:ln>
                          <a:noFill/>
                        </a:ln>
                        <a:solidFill>
                          <a:schemeClr val="tx1"/>
                        </a:solidFill>
                        <a:effectLst/>
                        <a:latin typeface="Calibri"/>
                        <a:cs typeface="Calibri"/>
                      </a:endParaRPr>
                    </a:p>
                  </a:txBody>
                  <a:tcPr marL="88494" marR="8849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a:ln>
                            <a:noFill/>
                          </a:ln>
                          <a:effectLst/>
                          <a:latin typeface="Calibri"/>
                          <a:cs typeface="Calibri"/>
                        </a:rPr>
                        <a:t>8</a:t>
                      </a:r>
                      <a:endParaRPr kumimoji="0" lang="en-US" sz="2400" b="0" i="0" u="none" strike="noStrike" cap="none" normalizeH="0" baseline="0" dirty="0">
                        <a:ln>
                          <a:noFill/>
                        </a:ln>
                        <a:solidFill>
                          <a:schemeClr val="tx1"/>
                        </a:solidFill>
                        <a:effectLst/>
                        <a:latin typeface="Calibri"/>
                        <a:cs typeface="Calibri"/>
                      </a:endParaRPr>
                    </a:p>
                  </a:txBody>
                  <a:tcPr marL="88494" marR="88494"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u="none" strike="noStrike" cap="none" normalizeH="0" baseline="0" dirty="0" smtClean="0">
                          <a:ln>
                            <a:noFill/>
                          </a:ln>
                          <a:effectLst/>
                          <a:latin typeface="Calibri"/>
                          <a:cs typeface="Calibri"/>
                        </a:rPr>
                        <a:t>£2k</a:t>
                      </a:r>
                      <a:endParaRPr kumimoji="0" lang="en-US" sz="2400" b="0" i="0" u="none" strike="noStrike" cap="none" normalizeH="0" baseline="0" dirty="0">
                        <a:ln>
                          <a:noFill/>
                        </a:ln>
                        <a:solidFill>
                          <a:schemeClr val="tx1"/>
                        </a:solidFill>
                        <a:effectLst/>
                        <a:latin typeface="Calibri"/>
                        <a:cs typeface="Calibri"/>
                      </a:endParaRPr>
                    </a:p>
                  </a:txBody>
                  <a:tcPr marL="88494" marR="88494" anchor="ctr" horzOverflow="overflow"/>
                </a:tc>
              </a:tr>
            </a:tbl>
          </a:graphicData>
        </a:graphic>
      </p:graphicFrame>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15</a:t>
            </a:fld>
            <a:endParaRPr lang="en-GB"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026"/>
          <p:cNvSpPr>
            <a:spLocks noGrp="1" noChangeArrowheads="1"/>
          </p:cNvSpPr>
          <p:nvPr>
            <p:ph type="title"/>
          </p:nvPr>
        </p:nvSpPr>
        <p:spPr/>
        <p:txBody>
          <a:bodyPr/>
          <a:lstStyle/>
          <a:p>
            <a:r>
              <a:rPr lang="en-US" dirty="0" smtClean="0"/>
              <a:t>Relevant studies</a:t>
            </a:r>
            <a:endParaRPr lang="en-US" dirty="0"/>
          </a:p>
        </p:txBody>
      </p:sp>
      <p:sp>
        <p:nvSpPr>
          <p:cNvPr id="40962" name="Rectangle 1027"/>
          <p:cNvSpPr>
            <a:spLocks noGrp="1" noChangeArrowheads="1"/>
          </p:cNvSpPr>
          <p:nvPr>
            <p:ph sz="quarter" idx="1"/>
          </p:nvPr>
        </p:nvSpPr>
        <p:spPr>
          <a:xfrm>
            <a:off x="254000" y="1589567"/>
            <a:ext cx="4527176" cy="4572000"/>
          </a:xfrm>
        </p:spPr>
        <p:txBody>
          <a:bodyPr>
            <a:normAutofit/>
          </a:bodyPr>
          <a:lstStyle/>
          <a:p>
            <a:r>
              <a:rPr lang="en-US" sz="2600" dirty="0" smtClean="0"/>
              <a:t>Fuchs &amp; Fuchs (1986)</a:t>
            </a:r>
          </a:p>
          <a:p>
            <a:r>
              <a:rPr lang="en-US" sz="2600" dirty="0" err="1" smtClean="0"/>
              <a:t>Natriello</a:t>
            </a:r>
            <a:r>
              <a:rPr lang="en-US" sz="2600" dirty="0" smtClean="0"/>
              <a:t> (1987)</a:t>
            </a:r>
          </a:p>
          <a:p>
            <a:r>
              <a:rPr lang="en-US" sz="2600" dirty="0" smtClean="0"/>
              <a:t>Crooks (1988)</a:t>
            </a:r>
          </a:p>
          <a:p>
            <a:r>
              <a:rPr lang="en-US" sz="2600" dirty="0" err="1" smtClean="0"/>
              <a:t>Bangert</a:t>
            </a:r>
            <a:r>
              <a:rPr lang="en-US" sz="2600" dirty="0" smtClean="0"/>
              <a:t>-Drowns, et al. (1991)</a:t>
            </a:r>
          </a:p>
          <a:p>
            <a:r>
              <a:rPr lang="en-US" sz="2600" dirty="0" err="1" smtClean="0"/>
              <a:t>Kluger</a:t>
            </a:r>
            <a:r>
              <a:rPr lang="en-US" sz="2600" dirty="0" smtClean="0"/>
              <a:t> &amp; </a:t>
            </a:r>
            <a:r>
              <a:rPr lang="en-US" sz="2600" dirty="0" err="1" smtClean="0"/>
              <a:t>DeNisi</a:t>
            </a:r>
            <a:r>
              <a:rPr lang="en-US" sz="2600" dirty="0" smtClean="0"/>
              <a:t> (1996)</a:t>
            </a:r>
          </a:p>
          <a:p>
            <a:r>
              <a:rPr lang="en-US" sz="2600" dirty="0" smtClean="0"/>
              <a:t>Black &amp; </a:t>
            </a:r>
            <a:r>
              <a:rPr lang="en-US" sz="2600" dirty="0" err="1" smtClean="0"/>
              <a:t>Wiliam</a:t>
            </a:r>
            <a:r>
              <a:rPr lang="en-US" sz="2600" dirty="0" smtClean="0"/>
              <a:t> (1998)</a:t>
            </a:r>
          </a:p>
          <a:p>
            <a:r>
              <a:rPr lang="en-US" sz="2600" dirty="0" err="1" smtClean="0"/>
              <a:t>Nyquist</a:t>
            </a:r>
            <a:r>
              <a:rPr lang="en-US" sz="2600" dirty="0" smtClean="0"/>
              <a:t> (2003)</a:t>
            </a:r>
          </a:p>
          <a:p>
            <a:r>
              <a:rPr lang="en-US" sz="2600" dirty="0" err="1" smtClean="0"/>
              <a:t>Dempster</a:t>
            </a:r>
            <a:r>
              <a:rPr lang="en-US" sz="2600" dirty="0" smtClean="0"/>
              <a:t> (1991, 1992)</a:t>
            </a:r>
          </a:p>
        </p:txBody>
      </p:sp>
      <p:sp>
        <p:nvSpPr>
          <p:cNvPr id="40963" name="Rectangle 1028"/>
          <p:cNvSpPr>
            <a:spLocks noGrp="1" noChangeArrowheads="1"/>
          </p:cNvSpPr>
          <p:nvPr>
            <p:ph sz="quarter" idx="2"/>
          </p:nvPr>
        </p:nvSpPr>
        <p:spPr>
          <a:xfrm>
            <a:off x="4844901" y="1589567"/>
            <a:ext cx="4164628" cy="4572000"/>
          </a:xfrm>
        </p:spPr>
        <p:txBody>
          <a:bodyPr>
            <a:normAutofit/>
          </a:bodyPr>
          <a:lstStyle/>
          <a:p>
            <a:r>
              <a:rPr lang="en-US" sz="2600" dirty="0" err="1" smtClean="0"/>
              <a:t>Elshout</a:t>
            </a:r>
            <a:r>
              <a:rPr lang="en-US" sz="2600" dirty="0" smtClean="0"/>
              <a:t>-Mohr (1994)</a:t>
            </a:r>
          </a:p>
          <a:p>
            <a:r>
              <a:rPr lang="en-US" sz="2600" dirty="0" err="1" smtClean="0"/>
              <a:t>Brookhart</a:t>
            </a:r>
            <a:r>
              <a:rPr lang="en-US" sz="2600" dirty="0" smtClean="0"/>
              <a:t> (2004)</a:t>
            </a:r>
          </a:p>
          <a:p>
            <a:r>
              <a:rPr lang="en-US" sz="2600" dirty="0" err="1" smtClean="0"/>
              <a:t>Allal</a:t>
            </a:r>
            <a:r>
              <a:rPr lang="en-US" sz="2600" dirty="0" smtClean="0"/>
              <a:t> &amp; Lopez (2005)</a:t>
            </a:r>
          </a:p>
          <a:p>
            <a:r>
              <a:rPr lang="en-US" sz="2600" dirty="0" err="1" smtClean="0"/>
              <a:t>Köller</a:t>
            </a:r>
            <a:r>
              <a:rPr lang="en-US" sz="2600" dirty="0" smtClean="0"/>
              <a:t> (2005)</a:t>
            </a:r>
          </a:p>
          <a:p>
            <a:r>
              <a:rPr lang="en-US" sz="2600" dirty="0" err="1" smtClean="0"/>
              <a:t>Brookhart</a:t>
            </a:r>
            <a:r>
              <a:rPr lang="en-US" sz="2600" dirty="0" smtClean="0"/>
              <a:t> (2007)</a:t>
            </a:r>
          </a:p>
          <a:p>
            <a:r>
              <a:rPr lang="en-US" sz="2600" dirty="0" err="1" smtClean="0"/>
              <a:t>Wiliam</a:t>
            </a:r>
            <a:r>
              <a:rPr lang="en-US" sz="2600" dirty="0" smtClean="0"/>
              <a:t> (2007)</a:t>
            </a:r>
          </a:p>
          <a:p>
            <a:r>
              <a:rPr lang="en-US" sz="2600" dirty="0" smtClean="0"/>
              <a:t>Hattie &amp; </a:t>
            </a:r>
            <a:r>
              <a:rPr lang="en-US" sz="2600" dirty="0" err="1" smtClean="0"/>
              <a:t>Timperley</a:t>
            </a:r>
            <a:r>
              <a:rPr lang="en-US" sz="2600" dirty="0" smtClean="0"/>
              <a:t> (2007)</a:t>
            </a:r>
          </a:p>
          <a:p>
            <a:r>
              <a:rPr lang="en-US" sz="2600" dirty="0" smtClean="0"/>
              <a:t>Shute (2008)</a:t>
            </a:r>
            <a:endParaRPr lang="en-US" sz="2600" dirty="0"/>
          </a:p>
        </p:txBody>
      </p:sp>
      <p:sp>
        <p:nvSpPr>
          <p:cNvPr id="3" name="Slide Number Placeholder 2"/>
          <p:cNvSpPr>
            <a:spLocks noGrp="1"/>
          </p:cNvSpPr>
          <p:nvPr>
            <p:ph type="sldNum" sz="quarter" idx="16"/>
          </p:nvPr>
        </p:nvSpPr>
        <p:spPr/>
        <p:txBody>
          <a:bodyPr>
            <a:normAutofit fontScale="85000" lnSpcReduction="20000"/>
          </a:bodyPr>
          <a:lstStyle/>
          <a:p>
            <a:pPr>
              <a:defRPr/>
            </a:pPr>
            <a:fld id="{5C50C641-66DE-184E-B016-D253D8CA36FC}" type="slidenum">
              <a:rPr lang="en-GB" smtClean="0"/>
              <a:pPr>
                <a:defRPr/>
              </a:pPr>
              <a:t>16</a:t>
            </a:fld>
            <a:endParaRPr lang="en-GB"/>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ChangeArrowheads="1"/>
          </p:cNvSpPr>
          <p:nvPr>
            <p:ph type="title"/>
          </p:nvPr>
        </p:nvSpPr>
        <p:spPr/>
        <p:txBody>
          <a:bodyPr/>
          <a:lstStyle/>
          <a:p>
            <a:r>
              <a:rPr lang="en-US" dirty="0" smtClean="0"/>
              <a:t>The formative assessment hijack</a:t>
            </a:r>
            <a:endParaRPr lang="en-US" dirty="0"/>
          </a:p>
        </p:txBody>
      </p:sp>
      <p:sp>
        <p:nvSpPr>
          <p:cNvPr id="44034" name="Rectangle 3"/>
          <p:cNvSpPr>
            <a:spLocks noGrp="1" noChangeArrowheads="1"/>
          </p:cNvSpPr>
          <p:nvPr>
            <p:ph sz="quarter" idx="1"/>
          </p:nvPr>
        </p:nvSpPr>
        <p:spPr>
          <a:xfrm>
            <a:off x="612648" y="1483218"/>
            <a:ext cx="8153400" cy="5115457"/>
          </a:xfrm>
        </p:spPr>
        <p:txBody>
          <a:bodyPr>
            <a:normAutofit fontScale="92500" lnSpcReduction="10000"/>
          </a:bodyPr>
          <a:lstStyle/>
          <a:p>
            <a:r>
              <a:rPr lang="en-US" dirty="0" smtClean="0"/>
              <a:t>Long-cycle:</a:t>
            </a:r>
          </a:p>
          <a:p>
            <a:pPr lvl="1"/>
            <a:r>
              <a:rPr lang="en-US" dirty="0" smtClean="0"/>
              <a:t>Span: across units, terms</a:t>
            </a:r>
          </a:p>
          <a:p>
            <a:pPr lvl="1"/>
            <a:r>
              <a:rPr lang="en-US" dirty="0" smtClean="0"/>
              <a:t>Length: four weeks to one year</a:t>
            </a:r>
          </a:p>
          <a:p>
            <a:pPr lvl="1"/>
            <a:r>
              <a:rPr lang="en-US" dirty="0" smtClean="0"/>
              <a:t>Impact: student monitoring; curriculum alignment</a:t>
            </a:r>
          </a:p>
          <a:p>
            <a:r>
              <a:rPr lang="en-US" dirty="0" smtClean="0"/>
              <a:t>Medium-cycle:</a:t>
            </a:r>
          </a:p>
          <a:p>
            <a:pPr lvl="1"/>
            <a:r>
              <a:rPr lang="en-US" dirty="0" smtClean="0"/>
              <a:t>Span: within and between teaching units</a:t>
            </a:r>
          </a:p>
          <a:p>
            <a:pPr lvl="1"/>
            <a:r>
              <a:rPr lang="en-US" dirty="0" smtClean="0"/>
              <a:t>Length: one to four weeks</a:t>
            </a:r>
          </a:p>
          <a:p>
            <a:pPr lvl="1"/>
            <a:r>
              <a:rPr lang="en-US" dirty="0" smtClean="0"/>
              <a:t>Impact: improved, student-involved assessment; teacher cognition about learning</a:t>
            </a:r>
          </a:p>
          <a:p>
            <a:r>
              <a:rPr lang="en-US" dirty="0" smtClean="0"/>
              <a:t>Short-cycle:</a:t>
            </a:r>
          </a:p>
          <a:p>
            <a:pPr lvl="1"/>
            <a:r>
              <a:rPr lang="en-US" dirty="0" smtClean="0"/>
              <a:t>Span: within and between lessons</a:t>
            </a:r>
          </a:p>
          <a:p>
            <a:pPr lvl="1"/>
            <a:r>
              <a:rPr lang="en-US" dirty="0" smtClean="0"/>
              <a:t>Length:</a:t>
            </a:r>
          </a:p>
          <a:p>
            <a:pPr lvl="2"/>
            <a:r>
              <a:rPr lang="en-US" dirty="0" smtClean="0"/>
              <a:t> day-by-day: 24 to 48 hours</a:t>
            </a:r>
          </a:p>
          <a:p>
            <a:pPr lvl="2"/>
            <a:r>
              <a:rPr lang="en-US" dirty="0" smtClean="0"/>
              <a:t> minute-by-minute: five seconds to two hours</a:t>
            </a:r>
          </a:p>
          <a:p>
            <a:pPr lvl="1"/>
            <a:r>
              <a:rPr lang="en-US" dirty="0" smtClean="0"/>
              <a:t>Impact: classroom practice; student engagement</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17</a:t>
            </a:fld>
            <a:endParaRPr lang="en-GB"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034">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4034">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4034">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4034">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403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4034">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4034">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403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4034">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4034">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4034">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4034">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4034">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4034">
                                            <p:txEl>
                                              <p:pRg st="12" end="1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403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Unpacking </a:t>
            </a:r>
            <a:r>
              <a:rPr lang="en-GB" dirty="0"/>
              <a:t>f</a:t>
            </a:r>
            <a:r>
              <a:rPr lang="en-GB" dirty="0" smtClean="0"/>
              <a:t>ormative </a:t>
            </a:r>
            <a:r>
              <a:rPr lang="en-GB" dirty="0"/>
              <a:t>a</a:t>
            </a:r>
            <a:r>
              <a:rPr lang="en-GB" dirty="0" smtClean="0"/>
              <a:t>ssessment</a:t>
            </a:r>
            <a:endParaRPr lang="en-US" dirty="0"/>
          </a:p>
        </p:txBody>
      </p:sp>
      <p:sp>
        <p:nvSpPr>
          <p:cNvPr id="5" name="Rectangle 4"/>
          <p:cNvSpPr/>
          <p:nvPr/>
        </p:nvSpPr>
        <p:spPr>
          <a:xfrm>
            <a:off x="346379" y="1616558"/>
            <a:ext cx="8494539" cy="4981638"/>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346379" y="2490819"/>
            <a:ext cx="8461551"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351692" y="4230077"/>
            <a:ext cx="8479693" cy="1"/>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636982" y="1600062"/>
            <a:ext cx="0" cy="498163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341923" y="5431692"/>
            <a:ext cx="8466007" cy="11819"/>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445846" y="1621692"/>
            <a:ext cx="0" cy="4972539"/>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6613769" y="1611923"/>
            <a:ext cx="426" cy="496977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1356042" y="1614602"/>
            <a:ext cx="2487118" cy="830997"/>
          </a:xfrm>
          <a:prstGeom prst="rect">
            <a:avLst/>
          </a:prstGeom>
        </p:spPr>
        <p:txBody>
          <a:bodyPr wrap="square">
            <a:spAutoFit/>
          </a:bodyPr>
          <a:lstStyle/>
          <a:p>
            <a:pPr lvl="0" algn="ctr" eaLnBrk="0" hangingPunct="0">
              <a:buClr>
                <a:schemeClr val="bg1"/>
              </a:buClr>
            </a:pPr>
            <a:r>
              <a:rPr lang="en-GB" b="1" dirty="0">
                <a:latin typeface="Calibri"/>
                <a:cs typeface="Calibri"/>
              </a:rPr>
              <a:t>Where the learner is going</a:t>
            </a:r>
          </a:p>
        </p:txBody>
      </p:sp>
      <p:sp>
        <p:nvSpPr>
          <p:cNvPr id="24" name="Rectangle 23"/>
          <p:cNvSpPr/>
          <p:nvPr/>
        </p:nvSpPr>
        <p:spPr>
          <a:xfrm>
            <a:off x="3782355" y="1862033"/>
            <a:ext cx="2799865" cy="461665"/>
          </a:xfrm>
          <a:prstGeom prst="rect">
            <a:avLst/>
          </a:prstGeom>
        </p:spPr>
        <p:txBody>
          <a:bodyPr wrap="none">
            <a:spAutoFit/>
          </a:bodyPr>
          <a:lstStyle/>
          <a:p>
            <a:pPr lvl="0" algn="ctr" eaLnBrk="0" hangingPunct="0">
              <a:buClr>
                <a:schemeClr val="bg1"/>
              </a:buClr>
            </a:pPr>
            <a:r>
              <a:rPr lang="en-GB" b="1" dirty="0">
                <a:latin typeface="Calibri"/>
                <a:cs typeface="Calibri"/>
              </a:rPr>
              <a:t>Where the learner is</a:t>
            </a:r>
          </a:p>
        </p:txBody>
      </p:sp>
      <p:sp>
        <p:nvSpPr>
          <p:cNvPr id="25" name="Rectangle 24"/>
          <p:cNvSpPr/>
          <p:nvPr/>
        </p:nvSpPr>
        <p:spPr>
          <a:xfrm>
            <a:off x="6551633" y="1862032"/>
            <a:ext cx="2340755" cy="461665"/>
          </a:xfrm>
          <a:prstGeom prst="rect">
            <a:avLst/>
          </a:prstGeom>
        </p:spPr>
        <p:txBody>
          <a:bodyPr wrap="none">
            <a:spAutoFit/>
          </a:bodyPr>
          <a:lstStyle/>
          <a:p>
            <a:pPr lvl="0" algn="ctr" eaLnBrk="0" hangingPunct="0">
              <a:buClr>
                <a:schemeClr val="bg1"/>
              </a:buClr>
            </a:pPr>
            <a:r>
              <a:rPr lang="en-GB" b="1" dirty="0">
                <a:latin typeface="Calibri"/>
                <a:cs typeface="Calibri"/>
              </a:rPr>
              <a:t>How to get there</a:t>
            </a:r>
          </a:p>
        </p:txBody>
      </p:sp>
      <p:sp>
        <p:nvSpPr>
          <p:cNvPr id="27" name="Rectangle 26"/>
          <p:cNvSpPr/>
          <p:nvPr/>
        </p:nvSpPr>
        <p:spPr>
          <a:xfrm>
            <a:off x="271109" y="3049709"/>
            <a:ext cx="1175622" cy="461665"/>
          </a:xfrm>
          <a:prstGeom prst="rect">
            <a:avLst/>
          </a:prstGeom>
        </p:spPr>
        <p:txBody>
          <a:bodyPr wrap="none">
            <a:spAutoFit/>
          </a:bodyPr>
          <a:lstStyle/>
          <a:p>
            <a:pPr lvl="0" eaLnBrk="0" hangingPunct="0">
              <a:buClr>
                <a:schemeClr val="bg1"/>
              </a:buClr>
            </a:pPr>
            <a:r>
              <a:rPr lang="en-GB" b="1" dirty="0">
                <a:latin typeface="Calibri"/>
                <a:cs typeface="Calibri"/>
              </a:rPr>
              <a:t>Teacher</a:t>
            </a:r>
          </a:p>
        </p:txBody>
      </p:sp>
      <p:sp>
        <p:nvSpPr>
          <p:cNvPr id="28" name="Rectangle 27"/>
          <p:cNvSpPr/>
          <p:nvPr/>
        </p:nvSpPr>
        <p:spPr>
          <a:xfrm>
            <a:off x="362874" y="4385843"/>
            <a:ext cx="899886" cy="461665"/>
          </a:xfrm>
          <a:prstGeom prst="rect">
            <a:avLst/>
          </a:prstGeom>
        </p:spPr>
        <p:txBody>
          <a:bodyPr wrap="square">
            <a:spAutoFit/>
          </a:bodyPr>
          <a:lstStyle/>
          <a:p>
            <a:pPr lvl="0" eaLnBrk="0" hangingPunct="0">
              <a:buClr>
                <a:schemeClr val="bg1"/>
              </a:buClr>
            </a:pPr>
            <a:r>
              <a:rPr lang="en-GB" b="1" dirty="0" smtClean="0">
                <a:latin typeface="Calibri"/>
                <a:cs typeface="Calibri"/>
              </a:rPr>
              <a:t>Peer</a:t>
            </a:r>
            <a:endParaRPr lang="en-GB" b="1" dirty="0">
              <a:latin typeface="Calibri"/>
              <a:cs typeface="Calibri"/>
            </a:endParaRPr>
          </a:p>
        </p:txBody>
      </p:sp>
      <p:sp>
        <p:nvSpPr>
          <p:cNvPr id="29" name="Rectangle 28"/>
          <p:cNvSpPr/>
          <p:nvPr/>
        </p:nvSpPr>
        <p:spPr>
          <a:xfrm>
            <a:off x="319664" y="5705482"/>
            <a:ext cx="1160594" cy="461665"/>
          </a:xfrm>
          <a:prstGeom prst="rect">
            <a:avLst/>
          </a:prstGeom>
        </p:spPr>
        <p:txBody>
          <a:bodyPr wrap="none">
            <a:spAutoFit/>
          </a:bodyPr>
          <a:lstStyle/>
          <a:p>
            <a:pPr lvl="0" eaLnBrk="0" hangingPunct="0">
              <a:buClr>
                <a:schemeClr val="bg1"/>
              </a:buClr>
            </a:pPr>
            <a:r>
              <a:rPr lang="en-GB" b="1" dirty="0">
                <a:latin typeface="Calibri"/>
                <a:cs typeface="Calibri"/>
              </a:rPr>
              <a:t>Learner</a:t>
            </a:r>
          </a:p>
        </p:txBody>
      </p:sp>
      <p:sp>
        <p:nvSpPr>
          <p:cNvPr id="30" name="Rectangle 29"/>
          <p:cNvSpPr/>
          <p:nvPr/>
        </p:nvSpPr>
        <p:spPr>
          <a:xfrm>
            <a:off x="1461290" y="3491871"/>
            <a:ext cx="2183940" cy="1938992"/>
          </a:xfrm>
          <a:prstGeom prst="rect">
            <a:avLst/>
          </a:prstGeom>
        </p:spPr>
        <p:txBody>
          <a:bodyPr wrap="square">
            <a:spAutoFit/>
          </a:bodyPr>
          <a:lstStyle/>
          <a:p>
            <a:pPr lvl="0" algn="ctr" eaLnBrk="0" hangingPunct="0">
              <a:buClr>
                <a:schemeClr val="bg1"/>
              </a:buClr>
            </a:pPr>
            <a:r>
              <a:rPr lang="en-GB" dirty="0" smtClean="0">
                <a:latin typeface="Calibri"/>
                <a:cs typeface="Calibri"/>
              </a:rPr>
              <a:t>Clarifying, sharing and understanding </a:t>
            </a:r>
            <a:r>
              <a:rPr lang="en-GB" dirty="0">
                <a:latin typeface="Calibri"/>
                <a:cs typeface="Calibri"/>
              </a:rPr>
              <a:t>learning intentions</a:t>
            </a:r>
          </a:p>
        </p:txBody>
      </p:sp>
      <p:sp>
        <p:nvSpPr>
          <p:cNvPr id="33" name="Rectangle 32"/>
          <p:cNvSpPr/>
          <p:nvPr/>
        </p:nvSpPr>
        <p:spPr>
          <a:xfrm>
            <a:off x="3655022" y="2528702"/>
            <a:ext cx="3058137" cy="1569660"/>
          </a:xfrm>
          <a:prstGeom prst="rect">
            <a:avLst/>
          </a:prstGeom>
        </p:spPr>
        <p:txBody>
          <a:bodyPr wrap="square">
            <a:spAutoFit/>
          </a:bodyPr>
          <a:lstStyle/>
          <a:p>
            <a:pPr lvl="0" algn="ctr" eaLnBrk="0" hangingPunct="0">
              <a:buClr>
                <a:schemeClr val="bg1"/>
              </a:buClr>
            </a:pPr>
            <a:r>
              <a:rPr lang="en-GB" dirty="0">
                <a:latin typeface="Calibri"/>
                <a:cs typeface="Calibri"/>
              </a:rPr>
              <a:t>Engineering effective discussions, tasks, and activities that elicit evidence of learning</a:t>
            </a:r>
          </a:p>
        </p:txBody>
      </p:sp>
      <p:sp>
        <p:nvSpPr>
          <p:cNvPr id="34" name="Rectangle 33"/>
          <p:cNvSpPr/>
          <p:nvPr/>
        </p:nvSpPr>
        <p:spPr>
          <a:xfrm>
            <a:off x="6640483" y="2485647"/>
            <a:ext cx="2315896" cy="1569660"/>
          </a:xfrm>
          <a:prstGeom prst="rect">
            <a:avLst/>
          </a:prstGeom>
        </p:spPr>
        <p:txBody>
          <a:bodyPr wrap="square">
            <a:spAutoFit/>
          </a:bodyPr>
          <a:lstStyle/>
          <a:p>
            <a:pPr lvl="0" algn="ctr" eaLnBrk="0" hangingPunct="0">
              <a:buClr>
                <a:schemeClr val="bg1"/>
              </a:buClr>
            </a:pPr>
            <a:r>
              <a:rPr lang="en-GB" dirty="0">
                <a:latin typeface="Calibri"/>
                <a:cs typeface="Calibri"/>
              </a:rPr>
              <a:t>Providing feedback that moves learners forward</a:t>
            </a:r>
          </a:p>
        </p:txBody>
      </p:sp>
      <p:sp>
        <p:nvSpPr>
          <p:cNvPr id="35" name="Rectangle 34"/>
          <p:cNvSpPr/>
          <p:nvPr/>
        </p:nvSpPr>
        <p:spPr>
          <a:xfrm>
            <a:off x="4001402" y="4461891"/>
            <a:ext cx="4572000" cy="830997"/>
          </a:xfrm>
          <a:prstGeom prst="rect">
            <a:avLst/>
          </a:prstGeom>
        </p:spPr>
        <p:txBody>
          <a:bodyPr>
            <a:spAutoFit/>
          </a:bodyPr>
          <a:lstStyle/>
          <a:p>
            <a:pPr lvl="0" algn="ctr" eaLnBrk="0" hangingPunct="0">
              <a:buClr>
                <a:schemeClr val="bg1"/>
              </a:buClr>
            </a:pPr>
            <a:r>
              <a:rPr lang="en-GB" dirty="0">
                <a:latin typeface="Calibri"/>
                <a:cs typeface="Calibri"/>
              </a:rPr>
              <a:t>Activating students as learning</a:t>
            </a:r>
          </a:p>
          <a:p>
            <a:pPr lvl="0" algn="ctr" eaLnBrk="0" hangingPunct="0">
              <a:buClr>
                <a:schemeClr val="bg1"/>
              </a:buClr>
            </a:pPr>
            <a:r>
              <a:rPr lang="en-GB" dirty="0">
                <a:latin typeface="Calibri"/>
                <a:cs typeface="Calibri"/>
              </a:rPr>
              <a:t>resources for one another</a:t>
            </a:r>
          </a:p>
        </p:txBody>
      </p:sp>
      <p:sp>
        <p:nvSpPr>
          <p:cNvPr id="36" name="Rectangle 35"/>
          <p:cNvSpPr/>
          <p:nvPr/>
        </p:nvSpPr>
        <p:spPr>
          <a:xfrm>
            <a:off x="3918931" y="5583584"/>
            <a:ext cx="4572000" cy="830997"/>
          </a:xfrm>
          <a:prstGeom prst="rect">
            <a:avLst/>
          </a:prstGeom>
        </p:spPr>
        <p:txBody>
          <a:bodyPr>
            <a:spAutoFit/>
          </a:bodyPr>
          <a:lstStyle/>
          <a:p>
            <a:pPr lvl="0" algn="ctr" eaLnBrk="0" hangingPunct="0">
              <a:buClr>
                <a:schemeClr val="bg1"/>
              </a:buClr>
            </a:pPr>
            <a:r>
              <a:rPr lang="en-GB" dirty="0">
                <a:latin typeface="Calibri"/>
                <a:cs typeface="Calibri"/>
              </a:rPr>
              <a:t>Activating students as owners</a:t>
            </a:r>
            <a:br>
              <a:rPr lang="en-GB" dirty="0">
                <a:latin typeface="Calibri"/>
                <a:cs typeface="Calibri"/>
              </a:rPr>
            </a:br>
            <a:r>
              <a:rPr lang="en-GB" dirty="0">
                <a:latin typeface="Calibri"/>
                <a:cs typeface="Calibri"/>
              </a:rPr>
              <a:t>of their own learning</a:t>
            </a:r>
          </a:p>
        </p:txBody>
      </p:sp>
      <p:sp>
        <p:nvSpPr>
          <p:cNvPr id="38" name="Rounded Rectangle 37"/>
          <p:cNvSpPr/>
          <p:nvPr/>
        </p:nvSpPr>
        <p:spPr>
          <a:xfrm>
            <a:off x="1533965" y="2589792"/>
            <a:ext cx="2028793" cy="3909431"/>
          </a:xfrm>
          <a:prstGeom prst="roundRect">
            <a:avLst/>
          </a:prstGeom>
          <a:solidFill>
            <a:srgbClr val="0000FF">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Rounded Rectangle 38"/>
          <p:cNvSpPr/>
          <p:nvPr/>
        </p:nvSpPr>
        <p:spPr>
          <a:xfrm>
            <a:off x="3711206" y="2523809"/>
            <a:ext cx="2837011" cy="1567072"/>
          </a:xfrm>
          <a:prstGeom prst="roundRect">
            <a:avLst/>
          </a:prstGeom>
          <a:solidFill>
            <a:srgbClr val="008000">
              <a:alpha val="21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Rounded Rectangle 39"/>
          <p:cNvSpPr/>
          <p:nvPr/>
        </p:nvSpPr>
        <p:spPr>
          <a:xfrm>
            <a:off x="6696666" y="2556800"/>
            <a:ext cx="2061781" cy="1550577"/>
          </a:xfrm>
          <a:prstGeom prst="roundRect">
            <a:avLst/>
          </a:prstGeom>
          <a:solidFill>
            <a:srgbClr val="3366FF">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Rounded Rectangle 40"/>
          <p:cNvSpPr/>
          <p:nvPr/>
        </p:nvSpPr>
        <p:spPr>
          <a:xfrm>
            <a:off x="3711206" y="4288827"/>
            <a:ext cx="5030747" cy="1105198"/>
          </a:xfrm>
          <a:prstGeom prst="roundRect">
            <a:avLst/>
          </a:prstGeom>
          <a:solidFill>
            <a:srgbClr val="FF0000">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Rounded Rectangle 41"/>
          <p:cNvSpPr/>
          <p:nvPr/>
        </p:nvSpPr>
        <p:spPr>
          <a:xfrm>
            <a:off x="3711206" y="5542485"/>
            <a:ext cx="5047240" cy="956739"/>
          </a:xfrm>
          <a:prstGeom prst="roundRect">
            <a:avLst/>
          </a:prstGeom>
          <a:solidFill>
            <a:srgbClr val="FFFF00">
              <a:alpha val="20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normAutofit fontScale="92500" lnSpcReduction="10000"/>
          </a:bodyPr>
          <a:lstStyle/>
          <a:p>
            <a:pPr>
              <a:defRPr/>
            </a:pPr>
            <a:fld id="{19ABF79A-F4A3-5E49-A6CE-5B8CF779BC37}" type="slidenum">
              <a:rPr lang="en-GB" smtClean="0"/>
              <a:pPr>
                <a:defRPr/>
              </a:pPr>
              <a:t>18</a:t>
            </a:fld>
            <a:endParaRPr lang="en-GB" dirty="0"/>
          </a:p>
        </p:txBody>
      </p:sp>
    </p:spTree>
    <p:extLst>
      <p:ext uri="{BB962C8B-B14F-4D97-AF65-F5344CB8AC3E}">
        <p14:creationId xmlns:p14="http://schemas.microsoft.com/office/powerpoint/2010/main" val="8727095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3"/>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0"/>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35"/>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1"/>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23" grpId="0"/>
      <p:bldP spid="24" grpId="0"/>
      <p:bldP spid="25" grpId="0"/>
      <p:bldP spid="27" grpId="0"/>
      <p:bldP spid="28" grpId="0"/>
      <p:bldP spid="29" grpId="0"/>
      <p:bldP spid="30" grpId="0"/>
      <p:bldP spid="33" grpId="0"/>
      <p:bldP spid="34" grpId="0"/>
      <p:bldP spid="35" grpId="0"/>
      <p:bldP spid="36" grpId="0"/>
      <p:bldP spid="38" grpId="0" animBg="1"/>
      <p:bldP spid="39" grpId="0" animBg="1"/>
      <p:bldP spid="40" grpId="0" animBg="1"/>
      <p:bldP spid="41" grpId="0" animBg="1"/>
      <p:bldP spid="4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one big idea</a:t>
            </a:r>
            <a:endParaRPr lang="en-US" dirty="0"/>
          </a:p>
        </p:txBody>
      </p:sp>
      <p:sp>
        <p:nvSpPr>
          <p:cNvPr id="5" name="Rectangle 4"/>
          <p:cNvSpPr/>
          <p:nvPr/>
        </p:nvSpPr>
        <p:spPr>
          <a:xfrm>
            <a:off x="346379" y="1616558"/>
            <a:ext cx="8494539" cy="4981638"/>
          </a:xfrm>
          <a:prstGeom prst="rect">
            <a:avLst/>
          </a:prstGeom>
          <a:noFill/>
          <a:ln w="38100" cmpd="sng">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7" name="Straight Connector 6"/>
          <p:cNvCxnSpPr/>
          <p:nvPr/>
        </p:nvCxnSpPr>
        <p:spPr>
          <a:xfrm>
            <a:off x="316497" y="2475877"/>
            <a:ext cx="8461551"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351692" y="4230077"/>
            <a:ext cx="8479693" cy="1"/>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3636982" y="1600062"/>
            <a:ext cx="0" cy="4981638"/>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341923" y="5431692"/>
            <a:ext cx="8466007" cy="11819"/>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1415964" y="1621692"/>
            <a:ext cx="0" cy="4972539"/>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6613769" y="1611923"/>
            <a:ext cx="426" cy="4969778"/>
          </a:xfrm>
          <a:prstGeom prst="line">
            <a:avLst/>
          </a:prstGeom>
          <a:effectLst/>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1356042" y="1614602"/>
            <a:ext cx="2487118" cy="830997"/>
          </a:xfrm>
          <a:prstGeom prst="rect">
            <a:avLst/>
          </a:prstGeom>
        </p:spPr>
        <p:txBody>
          <a:bodyPr wrap="square">
            <a:spAutoFit/>
          </a:bodyPr>
          <a:lstStyle/>
          <a:p>
            <a:pPr lvl="0" algn="ctr" eaLnBrk="0" hangingPunct="0">
              <a:buClr>
                <a:schemeClr val="bg1"/>
              </a:buClr>
            </a:pPr>
            <a:r>
              <a:rPr lang="en-GB" b="1" dirty="0">
                <a:latin typeface="Calibri"/>
                <a:cs typeface="Calibri"/>
              </a:rPr>
              <a:t>Where the learner is going</a:t>
            </a:r>
          </a:p>
        </p:txBody>
      </p:sp>
      <p:sp>
        <p:nvSpPr>
          <p:cNvPr id="24" name="Rectangle 23"/>
          <p:cNvSpPr/>
          <p:nvPr/>
        </p:nvSpPr>
        <p:spPr>
          <a:xfrm>
            <a:off x="3782355" y="1862033"/>
            <a:ext cx="2799865" cy="461665"/>
          </a:xfrm>
          <a:prstGeom prst="rect">
            <a:avLst/>
          </a:prstGeom>
        </p:spPr>
        <p:txBody>
          <a:bodyPr wrap="none">
            <a:spAutoFit/>
          </a:bodyPr>
          <a:lstStyle/>
          <a:p>
            <a:pPr lvl="0" algn="ctr" eaLnBrk="0" hangingPunct="0">
              <a:buClr>
                <a:schemeClr val="bg1"/>
              </a:buClr>
            </a:pPr>
            <a:r>
              <a:rPr lang="en-GB" b="1" dirty="0">
                <a:latin typeface="Calibri"/>
                <a:cs typeface="Calibri"/>
              </a:rPr>
              <a:t>Where the learner is</a:t>
            </a:r>
          </a:p>
        </p:txBody>
      </p:sp>
      <p:sp>
        <p:nvSpPr>
          <p:cNvPr id="25" name="Rectangle 24"/>
          <p:cNvSpPr/>
          <p:nvPr/>
        </p:nvSpPr>
        <p:spPr>
          <a:xfrm>
            <a:off x="6551633" y="1862032"/>
            <a:ext cx="2340755" cy="461665"/>
          </a:xfrm>
          <a:prstGeom prst="rect">
            <a:avLst/>
          </a:prstGeom>
        </p:spPr>
        <p:txBody>
          <a:bodyPr wrap="none">
            <a:spAutoFit/>
          </a:bodyPr>
          <a:lstStyle/>
          <a:p>
            <a:pPr lvl="0" algn="ctr" eaLnBrk="0" hangingPunct="0">
              <a:buClr>
                <a:schemeClr val="bg1"/>
              </a:buClr>
            </a:pPr>
            <a:r>
              <a:rPr lang="en-GB" b="1" dirty="0">
                <a:latin typeface="Calibri"/>
                <a:cs typeface="Calibri"/>
              </a:rPr>
              <a:t>How to get there</a:t>
            </a:r>
          </a:p>
        </p:txBody>
      </p:sp>
      <p:sp>
        <p:nvSpPr>
          <p:cNvPr id="27" name="Rectangle 26"/>
          <p:cNvSpPr/>
          <p:nvPr/>
        </p:nvSpPr>
        <p:spPr>
          <a:xfrm>
            <a:off x="271109" y="3049709"/>
            <a:ext cx="1175622" cy="461665"/>
          </a:xfrm>
          <a:prstGeom prst="rect">
            <a:avLst/>
          </a:prstGeom>
        </p:spPr>
        <p:txBody>
          <a:bodyPr wrap="none">
            <a:spAutoFit/>
          </a:bodyPr>
          <a:lstStyle/>
          <a:p>
            <a:pPr lvl="0" eaLnBrk="0" hangingPunct="0">
              <a:buClr>
                <a:schemeClr val="bg1"/>
              </a:buClr>
            </a:pPr>
            <a:r>
              <a:rPr lang="en-GB" b="1" dirty="0">
                <a:latin typeface="Calibri"/>
                <a:cs typeface="Calibri"/>
              </a:rPr>
              <a:t>Teacher</a:t>
            </a:r>
          </a:p>
        </p:txBody>
      </p:sp>
      <p:sp>
        <p:nvSpPr>
          <p:cNvPr id="28" name="Rectangle 27"/>
          <p:cNvSpPr/>
          <p:nvPr/>
        </p:nvSpPr>
        <p:spPr>
          <a:xfrm>
            <a:off x="362874" y="4385843"/>
            <a:ext cx="899886" cy="461665"/>
          </a:xfrm>
          <a:prstGeom prst="rect">
            <a:avLst/>
          </a:prstGeom>
        </p:spPr>
        <p:txBody>
          <a:bodyPr wrap="square">
            <a:spAutoFit/>
          </a:bodyPr>
          <a:lstStyle/>
          <a:p>
            <a:pPr lvl="0" eaLnBrk="0" hangingPunct="0">
              <a:buClr>
                <a:schemeClr val="bg1"/>
              </a:buClr>
            </a:pPr>
            <a:r>
              <a:rPr lang="en-GB" b="1" dirty="0" smtClean="0">
                <a:latin typeface="Calibri"/>
                <a:cs typeface="Calibri"/>
              </a:rPr>
              <a:t>Peer</a:t>
            </a:r>
            <a:endParaRPr lang="en-GB" b="1" dirty="0">
              <a:latin typeface="Calibri"/>
              <a:cs typeface="Calibri"/>
            </a:endParaRPr>
          </a:p>
        </p:txBody>
      </p:sp>
      <p:sp>
        <p:nvSpPr>
          <p:cNvPr id="29" name="Rectangle 28"/>
          <p:cNvSpPr/>
          <p:nvPr/>
        </p:nvSpPr>
        <p:spPr>
          <a:xfrm>
            <a:off x="319664" y="5705482"/>
            <a:ext cx="1160594" cy="461665"/>
          </a:xfrm>
          <a:prstGeom prst="rect">
            <a:avLst/>
          </a:prstGeom>
        </p:spPr>
        <p:txBody>
          <a:bodyPr wrap="none">
            <a:spAutoFit/>
          </a:bodyPr>
          <a:lstStyle/>
          <a:p>
            <a:pPr lvl="0" eaLnBrk="0" hangingPunct="0">
              <a:buClr>
                <a:schemeClr val="bg1"/>
              </a:buClr>
            </a:pPr>
            <a:r>
              <a:rPr lang="en-GB" b="1" dirty="0">
                <a:latin typeface="Calibri"/>
                <a:cs typeface="Calibri"/>
              </a:rPr>
              <a:t>Learner</a:t>
            </a:r>
          </a:p>
        </p:txBody>
      </p:sp>
      <p:sp>
        <p:nvSpPr>
          <p:cNvPr id="3" name="Slide Number Placeholder 2"/>
          <p:cNvSpPr>
            <a:spLocks noGrp="1"/>
          </p:cNvSpPr>
          <p:nvPr>
            <p:ph type="sldNum" sz="quarter" idx="12"/>
          </p:nvPr>
        </p:nvSpPr>
        <p:spPr/>
        <p:txBody>
          <a:bodyPr>
            <a:normAutofit fontScale="92500" lnSpcReduction="10000"/>
          </a:bodyPr>
          <a:lstStyle/>
          <a:p>
            <a:pPr>
              <a:defRPr/>
            </a:pPr>
            <a:fld id="{19ABF79A-F4A3-5E49-A6CE-5B8CF779BC37}" type="slidenum">
              <a:rPr lang="en-GB" smtClean="0"/>
              <a:pPr>
                <a:defRPr/>
              </a:pPr>
              <a:t>19</a:t>
            </a:fld>
            <a:endParaRPr lang="en-GB" dirty="0"/>
          </a:p>
        </p:txBody>
      </p:sp>
      <p:sp>
        <p:nvSpPr>
          <p:cNvPr id="8" name="Rounded Rectangle 7"/>
          <p:cNvSpPr/>
          <p:nvPr/>
        </p:nvSpPr>
        <p:spPr>
          <a:xfrm>
            <a:off x="1458931" y="2521518"/>
            <a:ext cx="7291295" cy="3974353"/>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1890931" y="2918261"/>
            <a:ext cx="6320118" cy="3166824"/>
          </a:xfrm>
          <a:prstGeom prst="roundRect">
            <a:avLst/>
          </a:prstGeom>
          <a:noFill/>
        </p:spPr>
        <p:txBody>
          <a:bodyPr wrap="square" rtlCol="0">
            <a:spAutoFit/>
          </a:bodyPr>
          <a:lstStyle/>
          <a:p>
            <a:pPr algn="ctr"/>
            <a:r>
              <a:rPr lang="en-US" sz="3600" dirty="0" smtClean="0">
                <a:solidFill>
                  <a:schemeClr val="bg1"/>
                </a:solidFill>
              </a:rPr>
              <a:t>Using evidence of achievement to adapt what happens in classrooms to meet learner needs</a:t>
            </a:r>
            <a:endParaRPr lang="en-US" sz="3600" dirty="0">
              <a:solidFill>
                <a:schemeClr val="bg1"/>
              </a:solidFill>
            </a:endParaRPr>
          </a:p>
        </p:txBody>
      </p:sp>
    </p:spTree>
    <p:extLst>
      <p:ext uri="{BB962C8B-B14F-4D97-AF65-F5344CB8AC3E}">
        <p14:creationId xmlns:p14="http://schemas.microsoft.com/office/powerpoint/2010/main" val="9768566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23" grpId="0"/>
      <p:bldP spid="24" grpId="0"/>
      <p:bldP spid="25" grpId="0"/>
      <p:bldP spid="27" grpId="0"/>
      <p:bldP spid="28" grpId="0"/>
      <p:bldP spid="29" grpId="0"/>
      <p:bldP spid="8" grpId="0" animBg="1"/>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mtClean="0"/>
              <a:t>Overview: Science and Design</a:t>
            </a:r>
            <a:endParaRPr lang="en-US" dirty="0"/>
          </a:p>
        </p:txBody>
      </p:sp>
      <p:sp>
        <p:nvSpPr>
          <p:cNvPr id="826371" name="Rectangle 3"/>
          <p:cNvSpPr>
            <a:spLocks noGrp="1" noChangeArrowheads="1"/>
          </p:cNvSpPr>
          <p:nvPr>
            <p:ph sz="quarter" idx="4294967295"/>
          </p:nvPr>
        </p:nvSpPr>
        <p:spPr>
          <a:xfrm>
            <a:off x="350359" y="1600200"/>
            <a:ext cx="7805738" cy="4525963"/>
          </a:xfrm>
        </p:spPr>
        <p:txBody>
          <a:bodyPr>
            <a:normAutofit/>
          </a:bodyPr>
          <a:lstStyle/>
          <a:p>
            <a:r>
              <a:rPr lang="en-US" sz="2600" dirty="0" smtClean="0"/>
              <a:t>We need to improve student achievement</a:t>
            </a:r>
          </a:p>
          <a:p>
            <a:r>
              <a:rPr lang="en-US" sz="2600" dirty="0" smtClean="0"/>
              <a:t>This requires improving teacher quality</a:t>
            </a:r>
          </a:p>
          <a:p>
            <a:r>
              <a:rPr lang="en-US" sz="2600" dirty="0" smtClean="0"/>
              <a:t>Improving the quality of entrants takes too long</a:t>
            </a:r>
          </a:p>
          <a:p>
            <a:r>
              <a:rPr lang="en-US" sz="2600" dirty="0" smtClean="0"/>
              <a:t>So we have to make the teachers we have better</a:t>
            </a:r>
          </a:p>
          <a:p>
            <a:r>
              <a:rPr lang="en-US" sz="2600" dirty="0" smtClean="0"/>
              <a:t>We can change teachers in a range of ways</a:t>
            </a:r>
          </a:p>
          <a:p>
            <a:r>
              <a:rPr lang="en-US" sz="2600" dirty="0" smtClean="0"/>
              <a:t>Some will benefit students, and some will not</a:t>
            </a:r>
          </a:p>
          <a:p>
            <a:r>
              <a:rPr lang="en-US" sz="2600" dirty="0" smtClean="0"/>
              <a:t>Those that do involve changes in teacher practice</a:t>
            </a:r>
          </a:p>
          <a:p>
            <a:endParaRPr lang="en-US" sz="2600" dirty="0" smtClean="0"/>
          </a:p>
          <a:p>
            <a:r>
              <a:rPr lang="en-US" sz="2600" dirty="0" smtClean="0"/>
              <a:t>Changing practice requires new kinds of teacher learning</a:t>
            </a:r>
          </a:p>
          <a:p>
            <a:r>
              <a:rPr lang="en-US" sz="2600" dirty="0" smtClean="0"/>
              <a:t>And new models of professional development</a:t>
            </a:r>
            <a:endParaRPr lang="en-US" sz="2600" dirty="0"/>
          </a:p>
        </p:txBody>
      </p:sp>
      <p:grpSp>
        <p:nvGrpSpPr>
          <p:cNvPr id="2" name="Group 7"/>
          <p:cNvGrpSpPr>
            <a:grpSpLocks/>
          </p:cNvGrpSpPr>
          <p:nvPr/>
        </p:nvGrpSpPr>
        <p:grpSpPr bwMode="auto">
          <a:xfrm>
            <a:off x="272770" y="4706471"/>
            <a:ext cx="8647112" cy="1676399"/>
            <a:chOff x="153" y="3499"/>
            <a:chExt cx="5387" cy="629"/>
          </a:xfrm>
          <a:solidFill>
            <a:srgbClr val="3488B6">
              <a:alpha val="50000"/>
            </a:srgbClr>
          </a:solidFill>
        </p:grpSpPr>
        <p:sp>
          <p:nvSpPr>
            <p:cNvPr id="8198" name="Rectangle 8"/>
            <p:cNvSpPr>
              <a:spLocks noChangeArrowheads="1"/>
            </p:cNvSpPr>
            <p:nvPr/>
          </p:nvSpPr>
          <p:spPr bwMode="auto">
            <a:xfrm>
              <a:off x="153" y="3499"/>
              <a:ext cx="5387" cy="629"/>
            </a:xfrm>
            <a:prstGeom prst="rect">
              <a:avLst/>
            </a:prstGeom>
            <a:solidFill>
              <a:srgbClr val="3488B6">
                <a:alpha val="25000"/>
              </a:srgbClr>
            </a:solidFill>
            <a:ln w="12700">
              <a:solidFill>
                <a:srgbClr val="786E69"/>
              </a:solidFill>
              <a:miter lim="800000"/>
              <a:headEnd/>
              <a:tailEnd/>
            </a:ln>
          </p:spPr>
          <p:txBody>
            <a:bodyPr wrap="none" anchor="ctr">
              <a:prstTxWarp prst="textNoShape">
                <a:avLst/>
              </a:prstTxWarp>
            </a:bodyPr>
            <a:lstStyle/>
            <a:p>
              <a:pPr>
                <a:defRPr/>
              </a:pPr>
              <a:endParaRPr lang="en-US"/>
            </a:p>
          </p:txBody>
        </p:sp>
        <p:sp>
          <p:nvSpPr>
            <p:cNvPr id="8199" name="Text Box 9"/>
            <p:cNvSpPr txBox="1">
              <a:spLocks noChangeArrowheads="1"/>
            </p:cNvSpPr>
            <p:nvPr/>
          </p:nvSpPr>
          <p:spPr bwMode="auto">
            <a:xfrm>
              <a:off x="4437" y="3673"/>
              <a:ext cx="991" cy="219"/>
            </a:xfrm>
            <a:prstGeom prst="rect">
              <a:avLst/>
            </a:prstGeom>
            <a:noFill/>
            <a:ln w="12700">
              <a:noFill/>
              <a:miter lim="800000"/>
              <a:headEnd/>
              <a:tailEnd/>
            </a:ln>
          </p:spPr>
          <p:txBody>
            <a:bodyPr wrap="square">
              <a:prstTxWarp prst="textNoShape">
                <a:avLst/>
              </a:prstTxWarp>
              <a:spAutoFit/>
            </a:bodyPr>
            <a:lstStyle/>
            <a:p>
              <a:pPr algn="r" defTabSz="762000">
                <a:spcBef>
                  <a:spcPct val="50000"/>
                </a:spcBef>
                <a:defRPr/>
              </a:pPr>
              <a:r>
                <a:rPr lang="en-US" sz="3200" b="1" dirty="0">
                  <a:solidFill>
                    <a:srgbClr val="73786E"/>
                  </a:solidFill>
                  <a:latin typeface="+mj-lt"/>
                </a:rPr>
                <a:t>Design</a:t>
              </a:r>
              <a:endParaRPr lang="en-US" sz="3200" b="1" dirty="0">
                <a:latin typeface="+mj-lt"/>
              </a:endParaRPr>
            </a:p>
          </p:txBody>
        </p:sp>
      </p:grpSp>
      <p:grpSp>
        <p:nvGrpSpPr>
          <p:cNvPr id="3" name="Group 4"/>
          <p:cNvGrpSpPr>
            <a:grpSpLocks/>
          </p:cNvGrpSpPr>
          <p:nvPr/>
        </p:nvGrpSpPr>
        <p:grpSpPr bwMode="auto">
          <a:xfrm>
            <a:off x="256285" y="1631932"/>
            <a:ext cx="8647111" cy="2963334"/>
            <a:chOff x="-1182" y="913"/>
            <a:chExt cx="5387" cy="1919"/>
          </a:xfrm>
          <a:solidFill>
            <a:srgbClr val="EDAA61">
              <a:alpha val="59000"/>
            </a:srgbClr>
          </a:solidFill>
        </p:grpSpPr>
        <p:sp>
          <p:nvSpPr>
            <p:cNvPr id="8200" name="Rectangle 5"/>
            <p:cNvSpPr>
              <a:spLocks noChangeArrowheads="1"/>
            </p:cNvSpPr>
            <p:nvPr/>
          </p:nvSpPr>
          <p:spPr bwMode="auto">
            <a:xfrm>
              <a:off x="-1182" y="913"/>
              <a:ext cx="5387" cy="1919"/>
            </a:xfrm>
            <a:prstGeom prst="rect">
              <a:avLst/>
            </a:prstGeom>
            <a:solidFill>
              <a:srgbClr val="EDAA61">
                <a:alpha val="25000"/>
              </a:srgbClr>
            </a:solidFill>
            <a:ln w="12700">
              <a:solidFill>
                <a:srgbClr val="786E69"/>
              </a:solidFill>
              <a:miter lim="800000"/>
              <a:headEnd/>
              <a:tailEnd/>
            </a:ln>
          </p:spPr>
          <p:txBody>
            <a:bodyPr wrap="none" anchor="ctr">
              <a:prstTxWarp prst="textNoShape">
                <a:avLst/>
              </a:prstTxWarp>
            </a:bodyPr>
            <a:lstStyle/>
            <a:p>
              <a:pPr>
                <a:defRPr/>
              </a:pPr>
              <a:endParaRPr lang="en-US"/>
            </a:p>
          </p:txBody>
        </p:sp>
        <p:sp>
          <p:nvSpPr>
            <p:cNvPr id="8201" name="Text Box 6"/>
            <p:cNvSpPr txBox="1">
              <a:spLocks noChangeArrowheads="1"/>
            </p:cNvSpPr>
            <p:nvPr/>
          </p:nvSpPr>
          <p:spPr bwMode="auto">
            <a:xfrm>
              <a:off x="3040" y="1641"/>
              <a:ext cx="1063" cy="379"/>
            </a:xfrm>
            <a:prstGeom prst="rect">
              <a:avLst/>
            </a:prstGeom>
            <a:noFill/>
            <a:ln w="12700">
              <a:noFill/>
              <a:miter lim="800000"/>
              <a:headEnd/>
              <a:tailEnd/>
            </a:ln>
          </p:spPr>
          <p:txBody>
            <a:bodyPr wrap="square">
              <a:prstTxWarp prst="textNoShape">
                <a:avLst/>
              </a:prstTxWarp>
              <a:spAutoFit/>
            </a:bodyPr>
            <a:lstStyle/>
            <a:p>
              <a:pPr algn="r" defTabSz="762000">
                <a:spcBef>
                  <a:spcPct val="50000"/>
                </a:spcBef>
                <a:defRPr/>
              </a:pPr>
              <a:r>
                <a:rPr lang="en-US" sz="3200" b="1" dirty="0">
                  <a:solidFill>
                    <a:srgbClr val="73786E"/>
                  </a:solidFill>
                  <a:latin typeface="+mj-lt"/>
                </a:rPr>
                <a:t>Science</a:t>
              </a:r>
              <a:endParaRPr lang="en-US" sz="3200" b="1" dirty="0">
                <a:latin typeface="+mj-lt"/>
              </a:endParaRPr>
            </a:p>
          </p:txBody>
        </p:sp>
      </p:grpSp>
      <p:sp>
        <p:nvSpPr>
          <p:cNvPr id="5" name="Slide Number Placeholder 4"/>
          <p:cNvSpPr>
            <a:spLocks noGrp="1"/>
          </p:cNvSpPr>
          <p:nvPr>
            <p:ph type="sldNum" sz="quarter" idx="12"/>
          </p:nvPr>
        </p:nvSpPr>
        <p:spPr/>
        <p:txBody>
          <a:bodyPr>
            <a:normAutofit fontScale="92500" lnSpcReduction="10000"/>
          </a:bodyPr>
          <a:lstStyle/>
          <a:p>
            <a:pPr>
              <a:defRPr/>
            </a:pPr>
            <a:fld id="{19ABF79A-F4A3-5E49-A6CE-5B8CF779BC37}" type="slidenum">
              <a:rPr lang="en-GB" smtClean="0"/>
              <a:pPr>
                <a:defRPr/>
              </a:pPr>
              <a:t>2</a:t>
            </a:fld>
            <a:endParaRPr lang="en-GB" dirty="0"/>
          </a:p>
        </p:txBody>
      </p:sp>
    </p:spTree>
    <p:extLst>
      <p:ext uri="{BB962C8B-B14F-4D97-AF65-F5344CB8AC3E}">
        <p14:creationId xmlns:p14="http://schemas.microsoft.com/office/powerpoint/2010/main" val="153552176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263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263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263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263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2637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2637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826371">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26371">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26371">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6371"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4"/>
          <p:cNvSpPr>
            <a:spLocks noGrp="1" noChangeArrowheads="1"/>
          </p:cNvSpPr>
          <p:nvPr>
            <p:ph type="title"/>
          </p:nvPr>
        </p:nvSpPr>
        <p:spPr/>
        <p:txBody>
          <a:bodyPr/>
          <a:lstStyle/>
          <a:p>
            <a:r>
              <a:rPr lang="en-US" smtClean="0"/>
              <a:t>An educational positioning system</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fld id="{2D6238C2-C284-AD4D-8FB8-9663937FCA09}" type="slidenum">
              <a:rPr lang="en-GB" smtClean="0"/>
              <a:pPr/>
              <a:t>20</a:t>
            </a:fld>
            <a:endParaRPr lang="en-GB" dirty="0"/>
          </a:p>
        </p:txBody>
      </p:sp>
      <p:sp>
        <p:nvSpPr>
          <p:cNvPr id="58370" name="Rectangle 5"/>
          <p:cNvSpPr>
            <a:spLocks noGrp="1" noChangeArrowheads="1"/>
          </p:cNvSpPr>
          <p:nvPr>
            <p:ph sz="quarter" idx="1"/>
          </p:nvPr>
        </p:nvSpPr>
        <p:spPr/>
        <p:txBody>
          <a:bodyPr/>
          <a:lstStyle/>
          <a:p>
            <a:r>
              <a:rPr lang="en-US" smtClean="0"/>
              <a:t>A good teacher:</a:t>
            </a:r>
          </a:p>
          <a:p>
            <a:pPr lvl="1"/>
            <a:r>
              <a:rPr lang="en-US" smtClean="0"/>
              <a:t>Establishes where the students are in their learning</a:t>
            </a:r>
          </a:p>
          <a:p>
            <a:pPr lvl="1"/>
            <a:r>
              <a:rPr lang="en-US" smtClean="0"/>
              <a:t>Identifies the learning destination</a:t>
            </a:r>
          </a:p>
          <a:p>
            <a:pPr lvl="1"/>
            <a:r>
              <a:rPr lang="en-US" smtClean="0"/>
              <a:t>Carefully plans a route</a:t>
            </a:r>
          </a:p>
          <a:p>
            <a:pPr lvl="1"/>
            <a:r>
              <a:rPr lang="en-US" smtClean="0"/>
              <a:t>Begins the learning journey</a:t>
            </a:r>
          </a:p>
          <a:p>
            <a:pPr lvl="1"/>
            <a:r>
              <a:rPr lang="en-US" smtClean="0"/>
              <a:t>Makes regular checks on progress on the way</a:t>
            </a:r>
          </a:p>
          <a:p>
            <a:pPr lvl="1"/>
            <a:r>
              <a:rPr lang="en-US" smtClean="0"/>
              <a:t>Makes adjustments to the course as conditions dictate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3" name="Rectangle 2"/>
          <p:cNvSpPr>
            <a:spLocks noGrp="1" noChangeArrowheads="1"/>
          </p:cNvSpPr>
          <p:nvPr>
            <p:ph type="title"/>
          </p:nvPr>
        </p:nvSpPr>
        <p:spPr/>
        <p:txBody>
          <a:bodyPr/>
          <a:lstStyle/>
          <a:p>
            <a:r>
              <a:rPr lang="en-US" smtClean="0"/>
              <a:t>Summary</a:t>
            </a:r>
            <a:endParaRPr lang="en-US" dirty="0"/>
          </a:p>
        </p:txBody>
      </p:sp>
      <p:sp>
        <p:nvSpPr>
          <p:cNvPr id="156674" name="Rectangle 3"/>
          <p:cNvSpPr>
            <a:spLocks noGrp="1" noChangeArrowheads="1"/>
          </p:cNvSpPr>
          <p:nvPr>
            <p:ph sz="quarter" idx="1"/>
          </p:nvPr>
        </p:nvSpPr>
        <p:spPr>
          <a:xfrm>
            <a:off x="612648" y="1478610"/>
            <a:ext cx="8153400" cy="5100858"/>
          </a:xfrm>
        </p:spPr>
        <p:txBody>
          <a:bodyPr>
            <a:normAutofit lnSpcReduction="10000"/>
          </a:bodyPr>
          <a:lstStyle/>
          <a:p>
            <a:r>
              <a:rPr lang="en-US" dirty="0" smtClean="0"/>
              <a:t>Raising achievement is important</a:t>
            </a:r>
          </a:p>
          <a:p>
            <a:r>
              <a:rPr lang="en-US" dirty="0" smtClean="0"/>
              <a:t>Raising achievement requires improving teacher quality</a:t>
            </a:r>
          </a:p>
          <a:p>
            <a:r>
              <a:rPr lang="en-US" dirty="0" smtClean="0"/>
              <a:t>Improving teacher quality requires teacher professional development</a:t>
            </a:r>
          </a:p>
          <a:p>
            <a:r>
              <a:rPr lang="en-US" dirty="0" smtClean="0"/>
              <a:t>To be effective, teacher professional development must address:</a:t>
            </a:r>
          </a:p>
          <a:p>
            <a:pPr lvl="1"/>
            <a:r>
              <a:rPr lang="en-US" dirty="0" smtClean="0"/>
              <a:t>What teachers do in the classroom</a:t>
            </a:r>
          </a:p>
          <a:p>
            <a:pPr lvl="1"/>
            <a:r>
              <a:rPr lang="en-US" dirty="0" smtClean="0"/>
              <a:t>How teachers change what they do in the classroom</a:t>
            </a:r>
          </a:p>
          <a:p>
            <a:r>
              <a:rPr lang="en-US" dirty="0" smtClean="0"/>
              <a:t>Formative assessment + teacher learning communities:</a:t>
            </a:r>
          </a:p>
          <a:p>
            <a:pPr lvl="1"/>
            <a:r>
              <a:rPr lang="en-US" dirty="0" smtClean="0"/>
              <a:t>A point of (</a:t>
            </a:r>
            <a:r>
              <a:rPr lang="en-US" smtClean="0"/>
              <a:t>uniquely?) high </a:t>
            </a:r>
            <a:r>
              <a:rPr lang="en-US" dirty="0" smtClean="0"/>
              <a:t>leverage</a:t>
            </a:r>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21</a:t>
            </a:fld>
            <a:endParaRPr lang="en-GB"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667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667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667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667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56674">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667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56674">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5667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
        <p:nvSpPr>
          <p:cNvPr id="3" name="Subtitle 2"/>
          <p:cNvSpPr>
            <a:spLocks noGrp="1"/>
          </p:cNvSpPr>
          <p:nvPr>
            <p:ph type="subTitle" idx="1"/>
          </p:nvPr>
        </p:nvSpPr>
        <p:spPr/>
        <p:txBody>
          <a:bodyPr/>
          <a:lstStyle/>
          <a:p>
            <a:r>
              <a:rPr lang="en-US" smtClean="0"/>
              <a:t>www.dylanwiliam.net</a:t>
            </a:r>
            <a:endParaRPr lang="en-US" dirty="0"/>
          </a:p>
        </p:txBody>
      </p:sp>
    </p:spTree>
    <p:extLst>
      <p:ext uri="{BB962C8B-B14F-4D97-AF65-F5344CB8AC3E}">
        <p14:creationId xmlns:p14="http://schemas.microsoft.com/office/powerpoint/2010/main" val="287811767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education</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3</a:t>
            </a:fld>
            <a:endParaRPr lang="en-GB" dirty="0"/>
          </a:p>
        </p:txBody>
      </p:sp>
      <p:sp>
        <p:nvSpPr>
          <p:cNvPr id="4" name="Content Placeholder 3"/>
          <p:cNvSpPr>
            <a:spLocks noGrp="1"/>
          </p:cNvSpPr>
          <p:nvPr>
            <p:ph sz="quarter" idx="1"/>
          </p:nvPr>
        </p:nvSpPr>
        <p:spPr>
          <a:xfrm>
            <a:off x="612648" y="1600200"/>
            <a:ext cx="8153400" cy="5257800"/>
          </a:xfrm>
        </p:spPr>
        <p:txBody>
          <a:bodyPr>
            <a:normAutofit/>
          </a:bodyPr>
          <a:lstStyle/>
          <a:p>
            <a:r>
              <a:rPr lang="en-US" dirty="0" smtClean="0"/>
              <a:t>More educated students</a:t>
            </a:r>
          </a:p>
          <a:p>
            <a:pPr lvl="1"/>
            <a:r>
              <a:rPr lang="en-US" dirty="0" smtClean="0"/>
              <a:t>live longer</a:t>
            </a:r>
          </a:p>
          <a:p>
            <a:pPr lvl="1"/>
            <a:r>
              <a:rPr lang="en-US" dirty="0" smtClean="0"/>
              <a:t>are healthier</a:t>
            </a:r>
          </a:p>
          <a:p>
            <a:pPr lvl="1"/>
            <a:r>
              <a:rPr lang="en-US" dirty="0" smtClean="0"/>
              <a:t>have less disability towards the end of their lives</a:t>
            </a:r>
          </a:p>
          <a:p>
            <a:pPr lvl="1"/>
            <a:r>
              <a:rPr lang="en-US" dirty="0" smtClean="0"/>
              <a:t>are more tolerant</a:t>
            </a:r>
          </a:p>
          <a:p>
            <a:pPr lvl="1"/>
            <a:r>
              <a:rPr lang="en-US" dirty="0" smtClean="0"/>
              <a:t>are less likely to be teenage parents</a:t>
            </a:r>
          </a:p>
          <a:p>
            <a:pPr lvl="1"/>
            <a:r>
              <a:rPr lang="en-US" dirty="0" smtClean="0"/>
              <a:t>are less likely to be incarcerated</a:t>
            </a:r>
          </a:p>
          <a:p>
            <a:pPr lvl="1"/>
            <a:r>
              <a:rPr lang="en-US" dirty="0" smtClean="0"/>
              <a:t>are less likely to commit suicide</a:t>
            </a:r>
            <a:endParaRPr lang="en-US" dirty="0"/>
          </a:p>
          <a:p>
            <a:pPr lvl="1"/>
            <a:r>
              <a:rPr lang="en-US" dirty="0" smtClean="0"/>
              <a:t>increase </a:t>
            </a:r>
            <a:r>
              <a:rPr lang="en-US" dirty="0"/>
              <a:t>economic growth:</a:t>
            </a:r>
          </a:p>
          <a:p>
            <a:pPr lvl="2"/>
            <a:r>
              <a:rPr lang="en-US" dirty="0"/>
              <a:t>v</a:t>
            </a:r>
            <a:r>
              <a:rPr lang="en-US" dirty="0" smtClean="0"/>
              <a:t>alue </a:t>
            </a:r>
            <a:r>
              <a:rPr lang="en-US" dirty="0"/>
              <a:t>to Canada of a 25-point increase on PISA: $4 trillion</a:t>
            </a:r>
          </a:p>
          <a:p>
            <a:endParaRPr lang="en-US" dirty="0"/>
          </a:p>
        </p:txBody>
      </p:sp>
      <p:sp>
        <p:nvSpPr>
          <p:cNvPr id="5" name="TextBox 4"/>
          <p:cNvSpPr txBox="1"/>
          <p:nvPr/>
        </p:nvSpPr>
        <p:spPr>
          <a:xfrm>
            <a:off x="537882" y="6358395"/>
            <a:ext cx="6932706" cy="738664"/>
          </a:xfrm>
          <a:prstGeom prst="rect">
            <a:avLst/>
          </a:prstGeom>
          <a:noFill/>
        </p:spPr>
        <p:txBody>
          <a:bodyPr wrap="square" rtlCol="0">
            <a:spAutoFit/>
          </a:bodyPr>
          <a:lstStyle/>
          <a:p>
            <a:r>
              <a:rPr lang="en-US" sz="1800" dirty="0" smtClean="0">
                <a:solidFill>
                  <a:schemeClr val="accent1"/>
                </a:solidFill>
                <a:latin typeface="+mn-lt"/>
              </a:rPr>
              <a:t>Sources: </a:t>
            </a:r>
            <a:r>
              <a:rPr lang="en-US" sz="1800" dirty="0" err="1" smtClean="0">
                <a:solidFill>
                  <a:schemeClr val="accent1"/>
                </a:solidFill>
                <a:latin typeface="+mn-lt"/>
              </a:rPr>
              <a:t>www.learningbenefits.net</a:t>
            </a:r>
            <a:r>
              <a:rPr lang="en-US" sz="1800" dirty="0" smtClean="0">
                <a:solidFill>
                  <a:schemeClr val="accent1"/>
                </a:solidFill>
                <a:latin typeface="+mn-lt"/>
              </a:rPr>
              <a:t>; </a:t>
            </a:r>
            <a:r>
              <a:rPr lang="en-US" sz="1800" dirty="0" err="1" smtClean="0">
                <a:solidFill>
                  <a:schemeClr val="accent1"/>
                </a:solidFill>
                <a:latin typeface="+mn-lt"/>
              </a:rPr>
              <a:t>Hanushek</a:t>
            </a:r>
            <a:r>
              <a:rPr lang="en-US" sz="1800" dirty="0" smtClean="0">
                <a:solidFill>
                  <a:schemeClr val="accent1"/>
                </a:solidFill>
                <a:latin typeface="+mn-lt"/>
              </a:rPr>
              <a:t> &amp; </a:t>
            </a:r>
            <a:r>
              <a:rPr lang="en-US" sz="1800" dirty="0" err="1" smtClean="0">
                <a:solidFill>
                  <a:schemeClr val="accent1"/>
                </a:solidFill>
                <a:latin typeface="+mn-lt"/>
              </a:rPr>
              <a:t>Wössman</a:t>
            </a:r>
            <a:r>
              <a:rPr lang="en-US" sz="1800" dirty="0">
                <a:solidFill>
                  <a:schemeClr val="accent1"/>
                </a:solidFill>
                <a:latin typeface="+mn-lt"/>
              </a:rPr>
              <a:t> </a:t>
            </a:r>
            <a:r>
              <a:rPr lang="en-US" sz="1800" dirty="0" smtClean="0">
                <a:solidFill>
                  <a:schemeClr val="accent1"/>
                </a:solidFill>
                <a:latin typeface="+mn-lt"/>
              </a:rPr>
              <a:t>(2010)</a:t>
            </a:r>
            <a:endParaRPr lang="en-US" sz="1800" dirty="0">
              <a:solidFill>
                <a:schemeClr val="accent1"/>
              </a:solidFill>
              <a:latin typeface="+mn-lt"/>
            </a:endParaRPr>
          </a:p>
          <a:p>
            <a:endParaRPr lang="en-US" dirty="0"/>
          </a:p>
        </p:txBody>
      </p:sp>
    </p:spTree>
    <p:extLst>
      <p:ext uri="{BB962C8B-B14F-4D97-AF65-F5344CB8AC3E}">
        <p14:creationId xmlns:p14="http://schemas.microsoft.com/office/powerpoint/2010/main" val="20530005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xEl>
                                              <p:pRg st="8" end="8"/>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coming war for jobs (Clifton, 2011)</a:t>
            </a:r>
            <a:endParaRPr lang="en-US" dirty="0"/>
          </a:p>
        </p:txBody>
      </p:sp>
      <p:sp>
        <p:nvSpPr>
          <p:cNvPr id="3" name="Content Placeholder 2"/>
          <p:cNvSpPr>
            <a:spLocks noGrp="1"/>
          </p:cNvSpPr>
          <p:nvPr>
            <p:ph sz="quarter" idx="1"/>
          </p:nvPr>
        </p:nvSpPr>
        <p:spPr>
          <a:xfrm>
            <a:off x="612648" y="1600200"/>
            <a:ext cx="8153400" cy="5108388"/>
          </a:xfrm>
        </p:spPr>
        <p:txBody>
          <a:bodyPr>
            <a:normAutofit/>
          </a:bodyPr>
          <a:lstStyle/>
          <a:p>
            <a:r>
              <a:rPr lang="en-US" dirty="0" smtClean="0"/>
              <a:t>Right now</a:t>
            </a:r>
          </a:p>
          <a:p>
            <a:pPr lvl="1"/>
            <a:r>
              <a:rPr lang="en-US" dirty="0" smtClean="0"/>
              <a:t>7 billion people on earth</a:t>
            </a:r>
          </a:p>
          <a:p>
            <a:pPr lvl="1"/>
            <a:r>
              <a:rPr lang="en-US" dirty="0" smtClean="0"/>
              <a:t>5 billion adults</a:t>
            </a:r>
          </a:p>
          <a:p>
            <a:pPr lvl="1"/>
            <a:r>
              <a:rPr lang="en-US" dirty="0" smtClean="0"/>
              <a:t>3 billion people who want to work</a:t>
            </a:r>
          </a:p>
          <a:p>
            <a:pPr lvl="1"/>
            <a:r>
              <a:rPr lang="en-US" dirty="0" smtClean="0"/>
              <a:t>90% of these want to work full time</a:t>
            </a:r>
          </a:p>
          <a:p>
            <a:r>
              <a:rPr lang="en-US" dirty="0" smtClean="0"/>
              <a:t>As a consequence</a:t>
            </a:r>
          </a:p>
          <a:p>
            <a:pPr lvl="1"/>
            <a:r>
              <a:rPr lang="en-US" dirty="0" smtClean="0"/>
              <a:t>2.7 billion full-time formal jobs are wanted</a:t>
            </a:r>
          </a:p>
          <a:p>
            <a:pPr lvl="1"/>
            <a:r>
              <a:rPr lang="en-US" dirty="0" smtClean="0"/>
              <a:t>with only 1.2 billion full-time formal jobs available</a:t>
            </a:r>
          </a:p>
          <a:p>
            <a:r>
              <a:rPr lang="en-US" dirty="0" smtClean="0"/>
              <a:t>A shortfall of 1.5 billion jobs</a:t>
            </a:r>
          </a:p>
          <a:p>
            <a:r>
              <a:rPr lang="en-US" dirty="0" smtClean="0"/>
              <a:t>So, for every Canadian worker, there are 80 people on the planet who would like their job…</a:t>
            </a:r>
          </a:p>
          <a:p>
            <a:endParaRPr lang="en-US" dirty="0" smtClean="0"/>
          </a:p>
          <a:p>
            <a:endParaRPr lang="en-US" dirty="0"/>
          </a:p>
        </p:txBody>
      </p:sp>
    </p:spTree>
    <p:extLst>
      <p:ext uri="{BB962C8B-B14F-4D97-AF65-F5344CB8AC3E}">
        <p14:creationId xmlns:p14="http://schemas.microsoft.com/office/powerpoint/2010/main" val="62827603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12648" y="213658"/>
            <a:ext cx="8153400" cy="990600"/>
          </a:xfrm>
        </p:spPr>
        <p:txBody>
          <a:bodyPr>
            <a:normAutofit/>
          </a:bodyPr>
          <a:lstStyle/>
          <a:p>
            <a:r>
              <a:rPr lang="en-US" dirty="0" smtClean="0"/>
              <a:t>…because the world of work is changing</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31578112"/>
              </p:ext>
            </p:extLst>
          </p:nvPr>
        </p:nvGraphicFramePr>
        <p:xfrm>
          <a:off x="612587" y="1728694"/>
          <a:ext cx="8090087" cy="3108960"/>
        </p:xfrm>
        <a:graphic>
          <a:graphicData uri="http://schemas.openxmlformats.org/drawingml/2006/table">
            <a:tbl>
              <a:tblPr firstRow="1" bandRow="1">
                <a:tableStyleId>{5C22544A-7EE6-4342-B048-85BDC9FD1C3A}</a:tableStyleId>
              </a:tblPr>
              <a:tblGrid>
                <a:gridCol w="4207345"/>
                <a:gridCol w="3882742"/>
              </a:tblGrid>
              <a:tr h="370840">
                <a:tc>
                  <a:txBody>
                    <a:bodyPr/>
                    <a:lstStyle/>
                    <a:p>
                      <a:r>
                        <a:rPr lang="en-US" sz="2400" dirty="0" smtClean="0">
                          <a:latin typeface="Calibri"/>
                          <a:cs typeface="Calibri"/>
                        </a:rPr>
                        <a:t>Skill category</a:t>
                      </a:r>
                      <a:endParaRPr lang="en-US" sz="2400" dirty="0">
                        <a:latin typeface="Calibri"/>
                        <a:cs typeface="Calibri"/>
                      </a:endParaRPr>
                    </a:p>
                  </a:txBody>
                  <a:tcPr/>
                </a:tc>
                <a:tc>
                  <a:txBody>
                    <a:bodyPr/>
                    <a:lstStyle/>
                    <a:p>
                      <a:pPr algn="ctr"/>
                      <a:r>
                        <a:rPr lang="en-US" sz="2400" dirty="0" smtClean="0">
                          <a:latin typeface="Calibri"/>
                          <a:cs typeface="Calibri"/>
                        </a:rPr>
                        <a:t>Percentage change</a:t>
                      </a:r>
                      <a:r>
                        <a:rPr lang="en-US" sz="2400" baseline="0" dirty="0" smtClean="0">
                          <a:latin typeface="Calibri"/>
                          <a:cs typeface="Calibri"/>
                        </a:rPr>
                        <a:t> 1969-1999</a:t>
                      </a:r>
                      <a:endParaRPr lang="en-US" sz="2400" dirty="0">
                        <a:latin typeface="Calibri"/>
                        <a:cs typeface="Calibri"/>
                      </a:endParaRPr>
                    </a:p>
                  </a:txBody>
                  <a:tcPr/>
                </a:tc>
              </a:tr>
              <a:tr h="370840">
                <a:tc>
                  <a:txBody>
                    <a:bodyPr/>
                    <a:lstStyle/>
                    <a:p>
                      <a:r>
                        <a:rPr lang="en-US" sz="2400" dirty="0" smtClean="0">
                          <a:latin typeface="Calibri"/>
                          <a:cs typeface="Calibri"/>
                        </a:rPr>
                        <a:t>Complex communication</a:t>
                      </a:r>
                      <a:endParaRPr lang="en-US" sz="2400" dirty="0">
                        <a:latin typeface="Calibri"/>
                        <a:cs typeface="Calibri"/>
                      </a:endParaRPr>
                    </a:p>
                  </a:txBody>
                  <a:tcPr/>
                </a:tc>
                <a:tc>
                  <a:txBody>
                    <a:bodyPr/>
                    <a:lstStyle/>
                    <a:p>
                      <a:pPr algn="ctr"/>
                      <a:r>
                        <a:rPr lang="en-US" sz="2400" dirty="0" smtClean="0">
                          <a:latin typeface="Calibri"/>
                          <a:cs typeface="Calibri"/>
                        </a:rPr>
                        <a:t>+14%</a:t>
                      </a:r>
                      <a:endParaRPr lang="en-US" sz="2400" dirty="0">
                        <a:latin typeface="Calibri"/>
                        <a:cs typeface="Calibri"/>
                      </a:endParaRPr>
                    </a:p>
                  </a:txBody>
                  <a:tcPr/>
                </a:tc>
              </a:tr>
              <a:tr h="370840">
                <a:tc>
                  <a:txBody>
                    <a:bodyPr/>
                    <a:lstStyle/>
                    <a:p>
                      <a:r>
                        <a:rPr lang="en-US" sz="2400" dirty="0" smtClean="0">
                          <a:latin typeface="Calibri"/>
                          <a:cs typeface="Calibri"/>
                        </a:rPr>
                        <a:t>Expert</a:t>
                      </a:r>
                      <a:r>
                        <a:rPr lang="en-US" sz="2400" baseline="0" dirty="0" smtClean="0">
                          <a:latin typeface="Calibri"/>
                          <a:cs typeface="Calibri"/>
                        </a:rPr>
                        <a:t> thinking/problem solving</a:t>
                      </a:r>
                      <a:endParaRPr lang="en-US" sz="2400" dirty="0">
                        <a:latin typeface="Calibri"/>
                        <a:cs typeface="Calibri"/>
                      </a:endParaRPr>
                    </a:p>
                  </a:txBody>
                  <a:tcPr/>
                </a:tc>
                <a:tc>
                  <a:txBody>
                    <a:bodyPr/>
                    <a:lstStyle/>
                    <a:p>
                      <a:pPr algn="ctr"/>
                      <a:r>
                        <a:rPr lang="en-US" sz="2400" dirty="0" smtClean="0">
                          <a:latin typeface="Calibri"/>
                          <a:cs typeface="Calibri"/>
                        </a:rPr>
                        <a:t>+8%</a:t>
                      </a:r>
                      <a:endParaRPr lang="en-US" sz="2400" dirty="0">
                        <a:latin typeface="Calibri"/>
                        <a:cs typeface="Calibri"/>
                      </a:endParaRPr>
                    </a:p>
                  </a:txBody>
                  <a:tcPr/>
                </a:tc>
              </a:tr>
              <a:tr h="370840">
                <a:tc>
                  <a:txBody>
                    <a:bodyPr/>
                    <a:lstStyle/>
                    <a:p>
                      <a:r>
                        <a:rPr lang="en-US" sz="2400" dirty="0" smtClean="0">
                          <a:latin typeface="Calibri"/>
                          <a:cs typeface="Calibri"/>
                        </a:rPr>
                        <a:t>Routine</a:t>
                      </a:r>
                      <a:r>
                        <a:rPr lang="en-US" sz="2400" baseline="0" dirty="0" smtClean="0">
                          <a:latin typeface="Calibri"/>
                          <a:cs typeface="Calibri"/>
                        </a:rPr>
                        <a:t> manual</a:t>
                      </a:r>
                      <a:endParaRPr lang="en-US" sz="2400" dirty="0">
                        <a:latin typeface="Calibri"/>
                        <a:cs typeface="Calibri"/>
                      </a:endParaRPr>
                    </a:p>
                  </a:txBody>
                  <a:tcPr/>
                </a:tc>
                <a:tc>
                  <a:txBody>
                    <a:bodyPr/>
                    <a:lstStyle/>
                    <a:p>
                      <a:pPr algn="ctr"/>
                      <a:r>
                        <a:rPr lang="en-US" sz="2400" dirty="0" smtClean="0">
                          <a:latin typeface="Calibri"/>
                          <a:cs typeface="Calibri"/>
                        </a:rPr>
                        <a:t>–3%</a:t>
                      </a:r>
                      <a:endParaRPr lang="en-US" sz="2400" dirty="0">
                        <a:latin typeface="Calibri"/>
                        <a:cs typeface="Calibri"/>
                      </a:endParaRPr>
                    </a:p>
                  </a:txBody>
                  <a:tcPr/>
                </a:tc>
              </a:tr>
              <a:tr h="370840">
                <a:tc>
                  <a:txBody>
                    <a:bodyPr/>
                    <a:lstStyle/>
                    <a:p>
                      <a:r>
                        <a:rPr lang="en-US" sz="2400" dirty="0" smtClean="0">
                          <a:latin typeface="Calibri"/>
                          <a:cs typeface="Calibri"/>
                        </a:rPr>
                        <a:t>Non-routine</a:t>
                      </a:r>
                      <a:r>
                        <a:rPr lang="en-US" sz="2400" baseline="0" dirty="0" smtClean="0">
                          <a:latin typeface="Calibri"/>
                          <a:cs typeface="Calibri"/>
                        </a:rPr>
                        <a:t> manual</a:t>
                      </a:r>
                      <a:endParaRPr lang="en-US" sz="2400" dirty="0">
                        <a:latin typeface="Calibri"/>
                        <a:cs typeface="Calibri"/>
                      </a:endParaRPr>
                    </a:p>
                  </a:txBody>
                  <a:tcPr/>
                </a:tc>
                <a:tc>
                  <a:txBody>
                    <a:bodyPr/>
                    <a:lstStyle/>
                    <a:p>
                      <a:pPr algn="ctr"/>
                      <a:r>
                        <a:rPr lang="en-US" sz="2400" dirty="0" smtClean="0">
                          <a:latin typeface="Calibri"/>
                          <a:cs typeface="Calibri"/>
                        </a:rPr>
                        <a:t>–5%</a:t>
                      </a:r>
                      <a:endParaRPr lang="en-US" sz="2400" dirty="0">
                        <a:latin typeface="Calibri"/>
                        <a:cs typeface="Calibri"/>
                      </a:endParaRPr>
                    </a:p>
                  </a:txBody>
                  <a:tcPr/>
                </a:tc>
              </a:tr>
              <a:tr h="370840">
                <a:tc>
                  <a:txBody>
                    <a:bodyPr/>
                    <a:lstStyle/>
                    <a:p>
                      <a:r>
                        <a:rPr lang="en-US" sz="2400" dirty="0" smtClean="0">
                          <a:latin typeface="Calibri"/>
                          <a:cs typeface="Calibri"/>
                        </a:rPr>
                        <a:t>Routine cognitive</a:t>
                      </a:r>
                      <a:endParaRPr lang="en-US" sz="2400" dirty="0">
                        <a:latin typeface="Calibri"/>
                        <a:cs typeface="Calibri"/>
                      </a:endParaRPr>
                    </a:p>
                  </a:txBody>
                  <a:tcPr/>
                </a:tc>
                <a:tc>
                  <a:txBody>
                    <a:bodyPr/>
                    <a:lstStyle/>
                    <a:p>
                      <a:pPr algn="ctr"/>
                      <a:r>
                        <a:rPr lang="en-US" sz="2400" dirty="0" smtClean="0">
                          <a:latin typeface="Calibri"/>
                          <a:cs typeface="Calibri"/>
                        </a:rPr>
                        <a:t>–8%</a:t>
                      </a:r>
                      <a:endParaRPr lang="en-US" sz="2400" dirty="0">
                        <a:latin typeface="Calibri"/>
                        <a:cs typeface="Calibri"/>
                      </a:endParaRPr>
                    </a:p>
                  </a:txBody>
                  <a:tcPr/>
                </a:tc>
              </a:tr>
            </a:tbl>
          </a:graphicData>
        </a:graphic>
      </p:graphicFrame>
      <p:sp>
        <p:nvSpPr>
          <p:cNvPr id="23556" name="Text Box 4"/>
          <p:cNvSpPr txBox="1">
            <a:spLocks noChangeArrowheads="1"/>
          </p:cNvSpPr>
          <p:nvPr/>
        </p:nvSpPr>
        <p:spPr bwMode="auto">
          <a:xfrm>
            <a:off x="608106" y="5012111"/>
            <a:ext cx="3276600" cy="366712"/>
          </a:xfrm>
          <a:prstGeom prst="rect">
            <a:avLst/>
          </a:prstGeom>
          <a:noFill/>
          <a:ln w="12700">
            <a:noFill/>
            <a:miter lim="800000"/>
            <a:headEnd/>
            <a:tailEnd/>
          </a:ln>
        </p:spPr>
        <p:txBody>
          <a:bodyPr>
            <a:prstTxWarp prst="textNoShape">
              <a:avLst/>
            </a:prstTxWarp>
            <a:spAutoFit/>
          </a:bodyPr>
          <a:lstStyle/>
          <a:p>
            <a:pPr defTabSz="762000">
              <a:spcBef>
                <a:spcPct val="50000"/>
              </a:spcBef>
            </a:pPr>
            <a:r>
              <a:rPr lang="en-US" sz="1800" dirty="0" err="1">
                <a:solidFill>
                  <a:schemeClr val="tx2"/>
                </a:solidFill>
                <a:latin typeface="+mn-lt"/>
              </a:rPr>
              <a:t>Autor</a:t>
            </a:r>
            <a:r>
              <a:rPr lang="en-US" sz="1800" dirty="0">
                <a:solidFill>
                  <a:schemeClr val="tx2"/>
                </a:solidFill>
                <a:latin typeface="+mn-lt"/>
              </a:rPr>
              <a:t>, Levy &amp; </a:t>
            </a:r>
            <a:r>
              <a:rPr lang="en-US" sz="1800" dirty="0" err="1" smtClean="0">
                <a:solidFill>
                  <a:schemeClr val="tx2"/>
                </a:solidFill>
                <a:latin typeface="+mn-lt"/>
              </a:rPr>
              <a:t>Murnane</a:t>
            </a:r>
            <a:r>
              <a:rPr lang="en-US" sz="1800" dirty="0">
                <a:solidFill>
                  <a:schemeClr val="tx2"/>
                </a:solidFill>
                <a:latin typeface="+mn-lt"/>
              </a:rPr>
              <a:t> </a:t>
            </a:r>
            <a:r>
              <a:rPr lang="en-US" sz="1800" dirty="0" smtClean="0">
                <a:solidFill>
                  <a:schemeClr val="tx2"/>
                </a:solidFill>
                <a:latin typeface="+mn-lt"/>
              </a:rPr>
              <a:t>(2003)</a:t>
            </a:r>
            <a:endParaRPr lang="en-US" dirty="0">
              <a:solidFill>
                <a:schemeClr val="tx2"/>
              </a:solidFill>
              <a:latin typeface="+mn-lt"/>
            </a:endParaRP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5</a:t>
            </a:fld>
            <a:endParaRPr lang="en-GB" dirty="0"/>
          </a:p>
        </p:txBody>
      </p:sp>
    </p:spTree>
    <p:extLst>
      <p:ext uri="{BB962C8B-B14F-4D97-AF65-F5344CB8AC3E}">
        <p14:creationId xmlns:p14="http://schemas.microsoft.com/office/powerpoint/2010/main" val="203436630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Computers in medical diagnosis</a:t>
            </a:r>
            <a:endParaRPr lang="en-US" dirty="0"/>
          </a:p>
        </p:txBody>
      </p:sp>
      <p:sp>
        <p:nvSpPr>
          <p:cNvPr id="3" name="Slide Number Placeholder 2"/>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6</a:t>
            </a:fld>
            <a:endParaRPr lang="en-GB" dirty="0"/>
          </a:p>
        </p:txBody>
      </p:sp>
      <p:sp>
        <p:nvSpPr>
          <p:cNvPr id="4" name="Content Placeholder 3"/>
          <p:cNvSpPr>
            <a:spLocks noGrp="1"/>
          </p:cNvSpPr>
          <p:nvPr>
            <p:ph sz="quarter" idx="1"/>
          </p:nvPr>
        </p:nvSpPr>
        <p:spPr>
          <a:xfrm>
            <a:off x="612648" y="1600199"/>
            <a:ext cx="8153400" cy="4858657"/>
          </a:xfrm>
        </p:spPr>
        <p:txBody>
          <a:bodyPr/>
          <a:lstStyle/>
          <a:p>
            <a:r>
              <a:rPr lang="en-US" dirty="0" smtClean="0"/>
              <a:t>Pilot study of the use of neural nets to predict</a:t>
            </a:r>
          </a:p>
          <a:p>
            <a:pPr lvl="1"/>
            <a:r>
              <a:rPr lang="en-US" dirty="0" smtClean="0"/>
              <a:t>biopsy results</a:t>
            </a:r>
            <a:endParaRPr lang="en-US" dirty="0"/>
          </a:p>
          <a:p>
            <a:pPr lvl="1"/>
            <a:r>
              <a:rPr lang="en-US" dirty="0" smtClean="0"/>
              <a:t>cancer recurrence after radical prostatectomy</a:t>
            </a:r>
          </a:p>
          <a:p>
            <a:r>
              <a:rPr lang="en-US" dirty="0" smtClean="0"/>
              <a:t> Samples</a:t>
            </a:r>
          </a:p>
          <a:p>
            <a:pPr lvl="1"/>
            <a:r>
              <a:rPr lang="en-US" dirty="0" smtClean="0"/>
              <a:t>1,787 </a:t>
            </a:r>
            <a:r>
              <a:rPr lang="en-US" dirty="0"/>
              <a:t>men with a serum </a:t>
            </a:r>
            <a:r>
              <a:rPr lang="en-US" dirty="0" smtClean="0"/>
              <a:t>prostate-specific antigen (PSA) </a:t>
            </a:r>
            <a:r>
              <a:rPr lang="en-US" dirty="0"/>
              <a:t>concentration </a:t>
            </a:r>
            <a:r>
              <a:rPr lang="en-US" dirty="0" smtClean="0"/>
              <a:t>&gt; </a:t>
            </a:r>
            <a:r>
              <a:rPr lang="en-US" dirty="0"/>
              <a:t>4.0 </a:t>
            </a:r>
            <a:r>
              <a:rPr lang="en-US" dirty="0" err="1" smtClean="0"/>
              <a:t>ng</a:t>
            </a:r>
            <a:r>
              <a:rPr lang="en-US" dirty="0" smtClean="0"/>
              <a:t>/ml</a:t>
            </a:r>
          </a:p>
          <a:p>
            <a:pPr lvl="1"/>
            <a:r>
              <a:rPr lang="en-US" dirty="0" smtClean="0"/>
              <a:t>240 men who had undergone radical prostatectomy</a:t>
            </a:r>
          </a:p>
          <a:p>
            <a:r>
              <a:rPr lang="en-US" dirty="0" smtClean="0"/>
              <a:t>Prediction accuracy</a:t>
            </a:r>
          </a:p>
          <a:p>
            <a:pPr lvl="1"/>
            <a:r>
              <a:rPr lang="en-US" dirty="0" smtClean="0"/>
              <a:t>Specialist urologists:	50%</a:t>
            </a:r>
          </a:p>
          <a:p>
            <a:pPr lvl="1"/>
            <a:r>
              <a:rPr lang="en-US" dirty="0" smtClean="0"/>
              <a:t>Artificial neural nets:	90%</a:t>
            </a:r>
            <a:endParaRPr lang="en-US" dirty="0"/>
          </a:p>
        </p:txBody>
      </p:sp>
      <p:sp>
        <p:nvSpPr>
          <p:cNvPr id="5" name="TextBox 4"/>
          <p:cNvSpPr txBox="1"/>
          <p:nvPr/>
        </p:nvSpPr>
        <p:spPr>
          <a:xfrm>
            <a:off x="616856" y="6488668"/>
            <a:ext cx="5061857" cy="369332"/>
          </a:xfrm>
          <a:prstGeom prst="rect">
            <a:avLst/>
          </a:prstGeom>
          <a:noFill/>
        </p:spPr>
        <p:txBody>
          <a:bodyPr wrap="square" rtlCol="0">
            <a:spAutoFit/>
          </a:bodyPr>
          <a:lstStyle/>
          <a:p>
            <a:r>
              <a:rPr lang="en-US" sz="1800" dirty="0" smtClean="0">
                <a:solidFill>
                  <a:schemeClr val="accent1"/>
                </a:solidFill>
                <a:latin typeface="+mj-lt"/>
              </a:rPr>
              <a:t>Snow, Smith and </a:t>
            </a:r>
            <a:r>
              <a:rPr lang="en-US" sz="1800" dirty="0" err="1" smtClean="0">
                <a:solidFill>
                  <a:schemeClr val="accent1"/>
                </a:solidFill>
                <a:latin typeface="+mj-lt"/>
              </a:rPr>
              <a:t>Catalona</a:t>
            </a:r>
            <a:r>
              <a:rPr lang="en-US" sz="1800" dirty="0" smtClean="0">
                <a:solidFill>
                  <a:schemeClr val="accent1"/>
                </a:solidFill>
                <a:latin typeface="+mj-lt"/>
              </a:rPr>
              <a:t> (1994)</a:t>
            </a:r>
            <a:endParaRPr lang="en-US" sz="1800" dirty="0">
              <a:solidFill>
                <a:schemeClr val="accent1"/>
              </a:solidFill>
              <a:latin typeface="+mj-lt"/>
            </a:endParaRPr>
          </a:p>
        </p:txBody>
      </p:sp>
    </p:spTree>
    <p:extLst>
      <p:ext uri="{BB962C8B-B14F-4D97-AF65-F5344CB8AC3E}">
        <p14:creationId xmlns:p14="http://schemas.microsoft.com/office/powerpoint/2010/main" val="17235003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3"/>
          <p:cNvSpPr>
            <a:spLocks noGrp="1"/>
          </p:cNvSpPr>
          <p:nvPr>
            <p:ph type="title"/>
          </p:nvPr>
        </p:nvSpPr>
        <p:spPr/>
        <p:txBody>
          <a:bodyPr/>
          <a:lstStyle/>
          <a:p>
            <a:pPr eaLnBrk="1" hangingPunct="1"/>
            <a:r>
              <a:rPr lang="en-US">
                <a:latin typeface="Arial" charset="0"/>
                <a:ea typeface="ＭＳ Ｐゴシック" charset="0"/>
                <a:cs typeface="ＭＳ Ｐゴシック" charset="0"/>
              </a:rPr>
              <a:t>Which jobs are off-shoreable?</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56296952"/>
              </p:ext>
            </p:extLst>
          </p:nvPr>
        </p:nvGraphicFramePr>
        <p:xfrm>
          <a:off x="612588" y="1784459"/>
          <a:ext cx="7871011" cy="4057541"/>
        </p:xfrm>
        <a:graphic>
          <a:graphicData uri="http://schemas.openxmlformats.org/drawingml/2006/table">
            <a:tbl>
              <a:tblPr firstRow="1" bandRow="1">
                <a:tableStyleId>{5C22544A-7EE6-4342-B048-85BDC9FD1C3A}</a:tableStyleId>
              </a:tblPr>
              <a:tblGrid>
                <a:gridCol w="1403894"/>
                <a:gridCol w="3004690"/>
                <a:gridCol w="3462427"/>
              </a:tblGrid>
              <a:tr h="666495">
                <a:tc>
                  <a:txBody>
                    <a:bodyPr/>
                    <a:lstStyle/>
                    <a:p>
                      <a:endParaRPr lang="en-US" sz="2400" dirty="0">
                        <a:latin typeface="Calibri"/>
                        <a:cs typeface="Calibri"/>
                      </a:endParaRPr>
                    </a:p>
                  </a:txBody>
                  <a:tcPr anchor="ctr"/>
                </a:tc>
                <a:tc>
                  <a:txBody>
                    <a:bodyPr/>
                    <a:lstStyle/>
                    <a:p>
                      <a:pPr algn="ctr"/>
                      <a:r>
                        <a:rPr lang="en-US" sz="2400" dirty="0" smtClean="0">
                          <a:latin typeface="Calibri"/>
                          <a:cs typeface="Calibri"/>
                        </a:rPr>
                        <a:t>Off-</a:t>
                      </a:r>
                      <a:r>
                        <a:rPr lang="en-US" sz="2400" dirty="0" err="1" smtClean="0">
                          <a:latin typeface="Calibri"/>
                          <a:cs typeface="Calibri"/>
                        </a:rPr>
                        <a:t>shoreable</a:t>
                      </a:r>
                      <a:endParaRPr lang="en-US" sz="2400" dirty="0">
                        <a:latin typeface="Calibri"/>
                        <a:cs typeface="Calibri"/>
                      </a:endParaRPr>
                    </a:p>
                  </a:txBody>
                  <a:tcPr anchor="ctr"/>
                </a:tc>
                <a:tc>
                  <a:txBody>
                    <a:bodyPr/>
                    <a:lstStyle/>
                    <a:p>
                      <a:pPr algn="ctr"/>
                      <a:r>
                        <a:rPr lang="en-US" sz="2400" dirty="0" smtClean="0">
                          <a:latin typeface="Calibri"/>
                          <a:cs typeface="Calibri"/>
                        </a:rPr>
                        <a:t>Not off-</a:t>
                      </a:r>
                      <a:r>
                        <a:rPr lang="en-US" sz="2400" dirty="0" err="1" smtClean="0">
                          <a:latin typeface="Calibri"/>
                          <a:cs typeface="Calibri"/>
                        </a:rPr>
                        <a:t>shoreable</a:t>
                      </a:r>
                      <a:endParaRPr lang="en-US" sz="2400" dirty="0">
                        <a:latin typeface="Calibri"/>
                        <a:cs typeface="Calibri"/>
                      </a:endParaRPr>
                    </a:p>
                  </a:txBody>
                  <a:tcPr anchor="ctr"/>
                </a:tc>
              </a:tr>
              <a:tr h="1695523">
                <a:tc>
                  <a:txBody>
                    <a:bodyPr/>
                    <a:lstStyle/>
                    <a:p>
                      <a:r>
                        <a:rPr lang="en-US" sz="2400" dirty="0" smtClean="0">
                          <a:latin typeface="Calibri"/>
                          <a:cs typeface="Calibri"/>
                        </a:rPr>
                        <a:t>Skilled</a:t>
                      </a:r>
                      <a:endParaRPr lang="en-US" sz="2400" dirty="0">
                        <a:latin typeface="Calibri"/>
                        <a:cs typeface="Calibri"/>
                      </a:endParaRPr>
                    </a:p>
                  </a:txBody>
                  <a:tcPr anchor="ctr"/>
                </a:tc>
                <a:tc>
                  <a:txBody>
                    <a:bodyPr/>
                    <a:lstStyle/>
                    <a:p>
                      <a:r>
                        <a:rPr lang="en-US" sz="2400" dirty="0" smtClean="0">
                          <a:latin typeface="Calibri"/>
                          <a:cs typeface="Calibri"/>
                        </a:rPr>
                        <a:t>Radiographer</a:t>
                      </a:r>
                    </a:p>
                    <a:p>
                      <a:r>
                        <a:rPr lang="en-US" sz="2400" dirty="0" smtClean="0">
                          <a:latin typeface="Calibri"/>
                          <a:cs typeface="Calibri"/>
                        </a:rPr>
                        <a:t>Security analyst</a:t>
                      </a:r>
                    </a:p>
                    <a:p>
                      <a:r>
                        <a:rPr lang="en-US" sz="2400" dirty="0" smtClean="0">
                          <a:latin typeface="Calibri"/>
                          <a:cs typeface="Calibri"/>
                        </a:rPr>
                        <a:t>Tax accountant</a:t>
                      </a:r>
                      <a:endParaRPr lang="en-US" sz="2400" dirty="0">
                        <a:latin typeface="Calibri"/>
                        <a:cs typeface="Calibri"/>
                      </a:endParaRPr>
                    </a:p>
                  </a:txBody>
                  <a:tcPr anchor="ctr"/>
                </a:tc>
                <a:tc>
                  <a:txBody>
                    <a:bodyPr/>
                    <a:lstStyle/>
                    <a:p>
                      <a:r>
                        <a:rPr lang="en-US" sz="2400" dirty="0" smtClean="0">
                          <a:latin typeface="Calibri"/>
                          <a:cs typeface="Calibri"/>
                        </a:rPr>
                        <a:t>Surgeon (?)</a:t>
                      </a:r>
                    </a:p>
                    <a:p>
                      <a:r>
                        <a:rPr lang="en-US" sz="2400" dirty="0" smtClean="0">
                          <a:latin typeface="Calibri"/>
                          <a:cs typeface="Calibri"/>
                        </a:rPr>
                        <a:t>Bricklayer</a:t>
                      </a:r>
                    </a:p>
                    <a:p>
                      <a:r>
                        <a:rPr lang="en-US" sz="2400" dirty="0" smtClean="0">
                          <a:latin typeface="Calibri"/>
                          <a:cs typeface="Calibri"/>
                        </a:rPr>
                        <a:t>Hairdresser</a:t>
                      </a:r>
                      <a:endParaRPr lang="en-US" sz="2400" dirty="0">
                        <a:latin typeface="Calibri"/>
                        <a:cs typeface="Calibri"/>
                      </a:endParaRPr>
                    </a:p>
                  </a:txBody>
                  <a:tcPr anchor="ctr"/>
                </a:tc>
              </a:tr>
              <a:tr h="1695523">
                <a:tc>
                  <a:txBody>
                    <a:bodyPr/>
                    <a:lstStyle/>
                    <a:p>
                      <a:r>
                        <a:rPr lang="en-US" sz="2400" dirty="0" smtClean="0">
                          <a:latin typeface="Calibri"/>
                          <a:cs typeface="Calibri"/>
                        </a:rPr>
                        <a:t>Unskilled</a:t>
                      </a:r>
                      <a:endParaRPr lang="en-US" sz="2400" dirty="0">
                        <a:latin typeface="Calibri"/>
                        <a:cs typeface="Calibri"/>
                      </a:endParaRPr>
                    </a:p>
                  </a:txBody>
                  <a:tcPr anchor="ctr"/>
                </a:tc>
                <a:tc>
                  <a:txBody>
                    <a:bodyPr/>
                    <a:lstStyle/>
                    <a:p>
                      <a:r>
                        <a:rPr lang="en-US" sz="2400" dirty="0" smtClean="0">
                          <a:latin typeface="Calibri"/>
                          <a:cs typeface="Calibri"/>
                        </a:rPr>
                        <a:t>Food packager</a:t>
                      </a:r>
                    </a:p>
                    <a:p>
                      <a:r>
                        <a:rPr lang="en-US" sz="2400" dirty="0" smtClean="0">
                          <a:latin typeface="Calibri"/>
                          <a:cs typeface="Calibri"/>
                        </a:rPr>
                        <a:t>Data entry clerk</a:t>
                      </a:r>
                    </a:p>
                    <a:p>
                      <a:r>
                        <a:rPr lang="en-US" sz="2400" dirty="0" smtClean="0">
                          <a:latin typeface="Calibri"/>
                          <a:cs typeface="Calibri"/>
                        </a:rPr>
                        <a:t>Call</a:t>
                      </a:r>
                      <a:r>
                        <a:rPr lang="en-US" sz="2400" baseline="0" dirty="0" smtClean="0">
                          <a:latin typeface="Calibri"/>
                          <a:cs typeface="Calibri"/>
                        </a:rPr>
                        <a:t> </a:t>
                      </a:r>
                      <a:r>
                        <a:rPr lang="en-US" sz="2400" baseline="0" dirty="0" err="1" smtClean="0">
                          <a:latin typeface="Calibri"/>
                          <a:cs typeface="Calibri"/>
                        </a:rPr>
                        <a:t>centre</a:t>
                      </a:r>
                      <a:r>
                        <a:rPr lang="en-US" sz="2400" baseline="0" dirty="0" smtClean="0">
                          <a:latin typeface="Calibri"/>
                          <a:cs typeface="Calibri"/>
                        </a:rPr>
                        <a:t> operator</a:t>
                      </a:r>
                      <a:endParaRPr lang="en-US" sz="2400" dirty="0">
                        <a:latin typeface="Calibri"/>
                        <a:cs typeface="Calibri"/>
                      </a:endParaRPr>
                    </a:p>
                  </a:txBody>
                  <a:tcPr anchor="ctr"/>
                </a:tc>
                <a:tc>
                  <a:txBody>
                    <a:bodyPr/>
                    <a:lstStyle/>
                    <a:p>
                      <a:r>
                        <a:rPr lang="en-US" sz="2400" dirty="0" smtClean="0">
                          <a:latin typeface="Calibri"/>
                          <a:cs typeface="Calibri"/>
                        </a:rPr>
                        <a:t>Grocery</a:t>
                      </a:r>
                      <a:r>
                        <a:rPr lang="en-US" sz="2400" baseline="0" dirty="0" smtClean="0">
                          <a:latin typeface="Calibri"/>
                          <a:cs typeface="Calibri"/>
                        </a:rPr>
                        <a:t> store clerk</a:t>
                      </a:r>
                    </a:p>
                    <a:p>
                      <a:r>
                        <a:rPr lang="en-US" sz="2400" dirty="0" smtClean="0">
                          <a:latin typeface="Calibri"/>
                          <a:cs typeface="Calibri"/>
                        </a:rPr>
                        <a:t>Receptionist</a:t>
                      </a:r>
                    </a:p>
                    <a:p>
                      <a:r>
                        <a:rPr lang="en-US" sz="2400" dirty="0" smtClean="0">
                          <a:latin typeface="Calibri"/>
                          <a:cs typeface="Calibri"/>
                        </a:rPr>
                        <a:t>Retail salesperson</a:t>
                      </a:r>
                      <a:endParaRPr lang="en-US" sz="2400" dirty="0">
                        <a:latin typeface="Calibri"/>
                        <a:cs typeface="Calibri"/>
                      </a:endParaRPr>
                    </a:p>
                  </a:txBody>
                  <a:tcPr anchor="ctr"/>
                </a:tc>
              </a:tr>
            </a:tbl>
          </a:graphicData>
        </a:graphic>
      </p:graphicFrame>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7</a:t>
            </a:fld>
            <a:endParaRPr lang="en-GB" dirty="0"/>
          </a:p>
        </p:txBody>
      </p:sp>
    </p:spTree>
    <p:extLst>
      <p:ext uri="{BB962C8B-B14F-4D97-AF65-F5344CB8AC3E}">
        <p14:creationId xmlns:p14="http://schemas.microsoft.com/office/powerpoint/2010/main" val="210966915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838823" y="5405438"/>
            <a:ext cx="5091683" cy="381000"/>
          </a:xfrm>
          <a:prstGeom prst="rect">
            <a:avLst/>
          </a:prstGeom>
          <a:solidFill>
            <a:srgbClr val="FFFF00">
              <a:alpha val="33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612588" y="5782235"/>
            <a:ext cx="7321176" cy="821765"/>
          </a:xfrm>
          <a:prstGeom prst="rect">
            <a:avLst/>
          </a:prstGeom>
          <a:solidFill>
            <a:srgbClr val="FFFF00">
              <a:alpha val="33000"/>
            </a:srgbClr>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602" name="Rectangle 2"/>
          <p:cNvSpPr>
            <a:spLocks noGrp="1" noChangeArrowheads="1"/>
          </p:cNvSpPr>
          <p:nvPr>
            <p:ph type="title"/>
          </p:nvPr>
        </p:nvSpPr>
        <p:spPr/>
        <p:txBody>
          <a:bodyPr>
            <a:normAutofit/>
          </a:bodyPr>
          <a:lstStyle/>
          <a:p>
            <a:r>
              <a:rPr lang="en-US">
                <a:latin typeface="Arial" charset="0"/>
                <a:ea typeface="ＭＳ Ｐゴシック" charset="0"/>
                <a:cs typeface="ＭＳ Ｐゴシック" charset="0"/>
              </a:rPr>
              <a:t>There is only one 21st century skill</a:t>
            </a:r>
          </a:p>
        </p:txBody>
      </p:sp>
      <p:sp>
        <p:nvSpPr>
          <p:cNvPr id="25603" name="Rectangle 3"/>
          <p:cNvSpPr>
            <a:spLocks noGrp="1" noChangeArrowheads="1"/>
          </p:cNvSpPr>
          <p:nvPr>
            <p:ph idx="1"/>
          </p:nvPr>
        </p:nvSpPr>
        <p:spPr>
          <a:xfrm>
            <a:off x="597647" y="1507066"/>
            <a:ext cx="7860553" cy="5181600"/>
          </a:xfrm>
          <a:noFill/>
        </p:spPr>
        <p:txBody>
          <a:bodyPr>
            <a:normAutofit fontScale="85000" lnSpcReduction="20000"/>
          </a:bodyPr>
          <a:lstStyle/>
          <a:p>
            <a:pPr marL="0" indent="0">
              <a:lnSpc>
                <a:spcPct val="120000"/>
              </a:lnSpc>
              <a:buNone/>
            </a:pPr>
            <a:r>
              <a:rPr lang="en-US" b="0" dirty="0">
                <a:ea typeface="ＭＳ Ｐゴシック" charset="0"/>
              </a:rPr>
              <a:t>So the model that says learn while you</a:t>
            </a:r>
            <a:r>
              <a:rPr lang="ja-JP" altLang="en-GB" b="0" dirty="0">
                <a:ea typeface="ヒラギノ角ゴ ProN W3" charset="0"/>
              </a:rPr>
              <a:t>’</a:t>
            </a:r>
            <a:r>
              <a:rPr lang="en-GB" b="0" dirty="0">
                <a:ea typeface="ＭＳ Ｐゴシック" charset="0"/>
              </a:rPr>
              <a:t>r</a:t>
            </a:r>
            <a:r>
              <a:rPr lang="en-US" b="0" dirty="0">
                <a:ea typeface="ＭＳ Ｐゴシック" charset="0"/>
              </a:rPr>
              <a:t>e at school, while you</a:t>
            </a:r>
            <a:r>
              <a:rPr lang="ja-JP" altLang="en-GB" b="0" dirty="0">
                <a:ea typeface="ヒラギノ角ゴ ProN W3" charset="0"/>
              </a:rPr>
              <a:t>’</a:t>
            </a:r>
            <a:r>
              <a:rPr lang="en-GB" b="0" dirty="0">
                <a:ea typeface="ＭＳ Ｐゴシック" charset="0"/>
              </a:rPr>
              <a:t>r</a:t>
            </a:r>
            <a:r>
              <a:rPr lang="en-US" b="0" dirty="0">
                <a:ea typeface="ＭＳ Ｐゴシック" charset="0"/>
              </a:rPr>
              <a:t>e young, the skills that you will apply during your lifetime is no longer tenable. The skills that you can learn when you</a:t>
            </a:r>
            <a:r>
              <a:rPr lang="ja-JP" altLang="en-GB" b="0" dirty="0">
                <a:ea typeface="ヒラギノ角ゴ ProN W3" charset="0"/>
              </a:rPr>
              <a:t>’</a:t>
            </a:r>
            <a:r>
              <a:rPr lang="en-GB" b="0" dirty="0">
                <a:ea typeface="ＭＳ Ｐゴシック" charset="0"/>
              </a:rPr>
              <a:t>r</a:t>
            </a:r>
            <a:r>
              <a:rPr lang="en-US" b="0" dirty="0">
                <a:ea typeface="ＭＳ Ｐゴシック" charset="0"/>
              </a:rPr>
              <a:t>e at school will not be applicable. They will be obsolete by the time you get into the workplace and need them, except for one skill. The one really competitive skill is the skill of being able to learn. It is the skill of being able not to give the right answer to questions about what you were taught in school, but to make the right response to situations that are outside the scope of what you were taught in school. We need to produce people who know how to act when they</a:t>
            </a:r>
            <a:r>
              <a:rPr lang="ja-JP" altLang="en-GB" b="0" dirty="0">
                <a:ea typeface="ヒラギノ角ゴ ProN W3" charset="0"/>
              </a:rPr>
              <a:t>’</a:t>
            </a:r>
            <a:r>
              <a:rPr lang="en-GB" b="0" dirty="0">
                <a:ea typeface="ＭＳ Ｐゴシック" charset="0"/>
              </a:rPr>
              <a:t>r</a:t>
            </a:r>
            <a:r>
              <a:rPr lang="en-US" b="0" dirty="0">
                <a:ea typeface="ＭＳ Ｐゴシック" charset="0"/>
              </a:rPr>
              <a:t>e faced with situations for which they were not specifically prepared.</a:t>
            </a:r>
            <a:r>
              <a:rPr lang="en-GB" b="0" dirty="0">
                <a:ea typeface="ヒラギノ角ゴ ProN W3" charset="0"/>
              </a:rPr>
              <a:t> (</a:t>
            </a:r>
            <a:r>
              <a:rPr lang="en-GB" b="0" dirty="0" err="1">
                <a:ea typeface="ヒラギノ角ゴ ProN W3" charset="0"/>
              </a:rPr>
              <a:t>Papert</a:t>
            </a:r>
            <a:r>
              <a:rPr lang="en-GB" b="0" dirty="0">
                <a:ea typeface="ヒラギノ角ゴ ProN W3" charset="0"/>
              </a:rPr>
              <a:t>, 1998)</a:t>
            </a:r>
            <a:endParaRPr lang="en-US" b="0" dirty="0">
              <a:ea typeface="ＭＳ Ｐゴシック" charset="0"/>
            </a:endParaRP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8</a:t>
            </a:fld>
            <a:endParaRPr lang="en-GB" dirty="0"/>
          </a:p>
        </p:txBody>
      </p:sp>
    </p:spTree>
    <p:extLst>
      <p:ext uri="{BB962C8B-B14F-4D97-AF65-F5344CB8AC3E}">
        <p14:creationId xmlns:p14="http://schemas.microsoft.com/office/powerpoint/2010/main" val="11758494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latin typeface="Arial" charset="0"/>
                <a:ea typeface="ＭＳ Ｐゴシック" charset="0"/>
                <a:cs typeface="ＭＳ Ｐゴシック" charset="0"/>
              </a:rPr>
              <a:t>Successful education?</a:t>
            </a:r>
            <a:endParaRPr lang="en-US" dirty="0">
              <a:latin typeface="Arial" charset="0"/>
              <a:ea typeface="ＭＳ Ｐゴシック" charset="0"/>
              <a:cs typeface="ＭＳ Ｐゴシック" charset="0"/>
            </a:endParaRPr>
          </a:p>
        </p:txBody>
      </p:sp>
      <p:sp>
        <p:nvSpPr>
          <p:cNvPr id="3" name="Content Placeholder 2"/>
          <p:cNvSpPr>
            <a:spLocks noGrp="1"/>
          </p:cNvSpPr>
          <p:nvPr>
            <p:ph idx="1"/>
          </p:nvPr>
        </p:nvSpPr>
        <p:spPr>
          <a:xfrm>
            <a:off x="612588" y="1600200"/>
            <a:ext cx="8153460" cy="4495800"/>
          </a:xfrm>
        </p:spPr>
        <p:txBody>
          <a:bodyPr/>
          <a:lstStyle/>
          <a:p>
            <a:pPr marL="0" indent="0" defTabSz="762000">
              <a:buNone/>
            </a:pPr>
            <a:r>
              <a:rPr lang="en-GB" sz="2400" dirty="0">
                <a:ea typeface="ＭＳ Ｐゴシック" charset="0"/>
              </a:rPr>
              <a:t>T</a:t>
            </a:r>
            <a:r>
              <a:rPr lang="en-US" sz="2400" dirty="0">
                <a:ea typeface="ＭＳ Ｐゴシック" charset="0"/>
              </a:rPr>
              <a:t>he test of successful education is not the amount of knowledge that a pupil takes away from school, but his appetite to know and his capacity to learn. If the school sends out children with the desire for knowledge and some idea how to acquire it, it will have done its work. Too many leave school with the appetite killed and the mind loaded with undigested lumps of information. The good schoolmaster is known by the number of valuable subjects which he declines to teach.</a:t>
            </a:r>
          </a:p>
          <a:p>
            <a:pPr marL="0" indent="0" algn="r" defTabSz="762000">
              <a:buNone/>
            </a:pPr>
            <a:r>
              <a:rPr lang="en-US" sz="2400" i="1" dirty="0">
                <a:ea typeface="ＭＳ Ｐゴシック" charset="0"/>
              </a:rPr>
              <a:t>The Future of Education</a:t>
            </a:r>
            <a:r>
              <a:rPr lang="en-US" sz="2400" dirty="0">
                <a:ea typeface="ＭＳ Ｐゴシック" charset="0"/>
              </a:rPr>
              <a:t> (Livingstone, 1941 p. 28)</a:t>
            </a:r>
          </a:p>
          <a:p>
            <a:pPr marL="4763" indent="-4763" defTabSz="762000"/>
            <a:endParaRPr lang="en-US" dirty="0">
              <a:latin typeface="Arial" charset="0"/>
              <a:ea typeface="ＭＳ Ｐゴシック" charset="0"/>
              <a:cs typeface="ＭＳ Ｐゴシック" charset="0"/>
            </a:endParaRPr>
          </a:p>
        </p:txBody>
      </p:sp>
      <p:sp>
        <p:nvSpPr>
          <p:cNvPr id="2" name="Slide Number Placeholder 1"/>
          <p:cNvSpPr>
            <a:spLocks noGrp="1"/>
          </p:cNvSpPr>
          <p:nvPr>
            <p:ph type="sldNum" sz="quarter" idx="12"/>
          </p:nvPr>
        </p:nvSpPr>
        <p:spPr/>
        <p:txBody>
          <a:bodyPr>
            <a:normAutofit fontScale="85000" lnSpcReduction="20000"/>
          </a:bodyPr>
          <a:lstStyle/>
          <a:p>
            <a:pPr>
              <a:defRPr/>
            </a:pPr>
            <a:fld id="{2D6238C2-C284-AD4D-8FB8-9663937FCA09}" type="slidenum">
              <a:rPr lang="en-GB" smtClean="0"/>
              <a:pPr>
                <a:defRPr/>
              </a:pPr>
              <a:t>9</a:t>
            </a:fld>
            <a:endParaRPr lang="en-GB" dirty="0"/>
          </a:p>
        </p:txBody>
      </p:sp>
    </p:spTree>
    <p:extLst>
      <p:ext uri="{BB962C8B-B14F-4D97-AF65-F5344CB8AC3E}">
        <p14:creationId xmlns:p14="http://schemas.microsoft.com/office/powerpoint/2010/main" val="233351867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itle and content (no logo)">
  <a:themeElements>
    <a:clrScheme name="Custom 6">
      <a:dk1>
        <a:sysClr val="windowText" lastClr="000000"/>
      </a:dk1>
      <a:lt1>
        <a:sysClr val="window" lastClr="FFFFFF"/>
      </a:lt1>
      <a:dk2>
        <a:srgbClr val="3488B6"/>
      </a:dk2>
      <a:lt2>
        <a:srgbClr val="EBDDC3"/>
      </a:lt2>
      <a:accent1>
        <a:srgbClr val="525A93"/>
      </a:accent1>
      <a:accent2>
        <a:srgbClr val="EDAA61"/>
      </a:accent2>
      <a:accent3>
        <a:srgbClr val="2973AC"/>
      </a:accent3>
      <a:accent4>
        <a:srgbClr val="EDAA61"/>
      </a:accent4>
      <a:accent5>
        <a:srgbClr val="7BA79D"/>
      </a:accent5>
      <a:accent6>
        <a:srgbClr val="968C8C"/>
      </a:accent6>
      <a:hlink>
        <a:srgbClr val="F7B615"/>
      </a:hlink>
      <a:folHlink>
        <a:srgbClr val="704404"/>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53426</TotalTime>
  <Words>1551</Words>
  <Application>Microsoft Macintosh PowerPoint</Application>
  <PresentationFormat>On-screen Show (4:3)</PresentationFormat>
  <Paragraphs>239</Paragraphs>
  <Slides>22</Slides>
  <Notes>12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Title and content (no logo)</vt:lpstr>
      <vt:lpstr>How do we prepare young people for a world we cannot imagine?</vt:lpstr>
      <vt:lpstr>Overview: Science and Design</vt:lpstr>
      <vt:lpstr>Benefits of education</vt:lpstr>
      <vt:lpstr>The coming war for jobs (Clifton, 2011)</vt:lpstr>
      <vt:lpstr>…because the world of work is changing</vt:lpstr>
      <vt:lpstr>Computers in medical diagnosis</vt:lpstr>
      <vt:lpstr>Which jobs are off-shoreable?</vt:lpstr>
      <vt:lpstr>There is only one 21st century skill</vt:lpstr>
      <vt:lpstr>Successful education?</vt:lpstr>
      <vt:lpstr>Principles of curriculum design</vt:lpstr>
      <vt:lpstr>Where’s the solution?</vt:lpstr>
      <vt:lpstr>We need to focus on classrooms, not schools</vt:lpstr>
      <vt:lpstr>And most of all, on teachers</vt:lpstr>
      <vt:lpstr>Improving teacher quality takes time</vt:lpstr>
      <vt:lpstr>How do we help teachers improve faster?</vt:lpstr>
      <vt:lpstr>Relevant studies</vt:lpstr>
      <vt:lpstr>The formative assessment hijack</vt:lpstr>
      <vt:lpstr>Unpacking formative assessment</vt:lpstr>
      <vt:lpstr>And one big idea</vt:lpstr>
      <vt:lpstr>An educational positioning system</vt:lpstr>
      <vt:lpstr>Summary</vt:lpstr>
      <vt:lpstr>Thank You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Inside the black box: Raising standards through classroom assessment</dc:title>
  <dc:creator>Dylan Wiliam</dc:creator>
  <cp:lastModifiedBy>Dylan Wiliam</cp:lastModifiedBy>
  <cp:revision>431</cp:revision>
  <cp:lastPrinted>2007-02-01T19:02:41Z</cp:lastPrinted>
  <dcterms:created xsi:type="dcterms:W3CDTF">2010-07-29T23:31:26Z</dcterms:created>
  <dcterms:modified xsi:type="dcterms:W3CDTF">2013-04-11T18:20:29Z</dcterms:modified>
</cp:coreProperties>
</file>