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flv"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3.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12" r:id="rId1"/>
  </p:sldMasterIdLst>
  <p:notesMasterIdLst>
    <p:notesMasterId r:id="rId48"/>
  </p:notesMasterIdLst>
  <p:handoutMasterIdLst>
    <p:handoutMasterId r:id="rId49"/>
  </p:handoutMasterIdLst>
  <p:sldIdLst>
    <p:sldId id="256" r:id="rId2"/>
    <p:sldId id="947" r:id="rId3"/>
    <p:sldId id="1065" r:id="rId4"/>
    <p:sldId id="1066" r:id="rId5"/>
    <p:sldId id="1067" r:id="rId6"/>
    <p:sldId id="1070" r:id="rId7"/>
    <p:sldId id="1068" r:id="rId8"/>
    <p:sldId id="1069" r:id="rId9"/>
    <p:sldId id="1071" r:id="rId10"/>
    <p:sldId id="1059" r:id="rId11"/>
    <p:sldId id="1061" r:id="rId12"/>
    <p:sldId id="1062" r:id="rId13"/>
    <p:sldId id="1038" r:id="rId14"/>
    <p:sldId id="1047" r:id="rId15"/>
    <p:sldId id="1039" r:id="rId16"/>
    <p:sldId id="1048" r:id="rId17"/>
    <p:sldId id="1046" r:id="rId18"/>
    <p:sldId id="1041" r:id="rId19"/>
    <p:sldId id="1044" r:id="rId20"/>
    <p:sldId id="1045" r:id="rId21"/>
    <p:sldId id="1040" r:id="rId22"/>
    <p:sldId id="1064" r:id="rId23"/>
    <p:sldId id="1050" r:id="rId24"/>
    <p:sldId id="1051" r:id="rId25"/>
    <p:sldId id="1052" r:id="rId26"/>
    <p:sldId id="1053" r:id="rId27"/>
    <p:sldId id="1054" r:id="rId28"/>
    <p:sldId id="1055" r:id="rId29"/>
    <p:sldId id="1056" r:id="rId30"/>
    <p:sldId id="984" r:id="rId31"/>
    <p:sldId id="782" r:id="rId32"/>
    <p:sldId id="937" r:id="rId33"/>
    <p:sldId id="938" r:id="rId34"/>
    <p:sldId id="939" r:id="rId35"/>
    <p:sldId id="940" r:id="rId36"/>
    <p:sldId id="1019" r:id="rId37"/>
    <p:sldId id="1020" r:id="rId38"/>
    <p:sldId id="1021" r:id="rId39"/>
    <p:sldId id="1022" r:id="rId40"/>
    <p:sldId id="1023" r:id="rId41"/>
    <p:sldId id="941" r:id="rId42"/>
    <p:sldId id="1015" r:id="rId43"/>
    <p:sldId id="1017" r:id="rId44"/>
    <p:sldId id="1018" r:id="rId45"/>
    <p:sldId id="768" r:id="rId46"/>
    <p:sldId id="1057" r:id="rId47"/>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GB"/>
    </a:defPPr>
    <a:lvl1pPr algn="l" rtl="0" fontAlgn="base">
      <a:spcBef>
        <a:spcPct val="0"/>
      </a:spcBef>
      <a:spcAft>
        <a:spcPct val="0"/>
      </a:spcAft>
      <a:defRPr sz="2400" kern="1200">
        <a:solidFill>
          <a:schemeClr val="tx1"/>
        </a:solidFill>
        <a:latin typeface="Geneva"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5pPr>
    <a:lvl6pPr marL="2286000" algn="l" defTabSz="457200" rtl="0" eaLnBrk="1" latinLnBrk="0" hangingPunct="1">
      <a:defRPr sz="2400" kern="1200">
        <a:solidFill>
          <a:schemeClr val="tx1"/>
        </a:solidFill>
        <a:latin typeface="Geneva" charset="0"/>
        <a:ea typeface="ＭＳ Ｐゴシック" charset="0"/>
        <a:cs typeface="ＭＳ Ｐゴシック" charset="0"/>
      </a:defRPr>
    </a:lvl6pPr>
    <a:lvl7pPr marL="2743200" algn="l" defTabSz="457200" rtl="0" eaLnBrk="1" latinLnBrk="0" hangingPunct="1">
      <a:defRPr sz="2400" kern="1200">
        <a:solidFill>
          <a:schemeClr val="tx1"/>
        </a:solidFill>
        <a:latin typeface="Geneva" charset="0"/>
        <a:ea typeface="ＭＳ Ｐゴシック" charset="0"/>
        <a:cs typeface="ＭＳ Ｐゴシック" charset="0"/>
      </a:defRPr>
    </a:lvl7pPr>
    <a:lvl8pPr marL="3200400" algn="l" defTabSz="457200" rtl="0" eaLnBrk="1" latinLnBrk="0" hangingPunct="1">
      <a:defRPr sz="2400" kern="1200">
        <a:solidFill>
          <a:schemeClr val="tx1"/>
        </a:solidFill>
        <a:latin typeface="Geneva" charset="0"/>
        <a:ea typeface="ＭＳ Ｐゴシック" charset="0"/>
        <a:cs typeface="ＭＳ Ｐゴシック" charset="0"/>
      </a:defRPr>
    </a:lvl8pPr>
    <a:lvl9pPr marL="3657600" algn="l" defTabSz="457200" rtl="0" eaLnBrk="1" latinLnBrk="0" hangingPunct="1">
      <a:defRPr sz="2400" kern="1200">
        <a:solidFill>
          <a:schemeClr val="tx1"/>
        </a:solidFill>
        <a:latin typeface="Genev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0D1DC"/>
    <a:srgbClr val="3488B6"/>
    <a:srgbClr val="EDAA61"/>
    <a:srgbClr val="8C357B"/>
    <a:srgbClr val="9E2487"/>
    <a:srgbClr val="A68AAC"/>
    <a:srgbClr val="F1DFED"/>
    <a:srgbClr val="80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autoAdjust="0"/>
    <p:restoredTop sz="94606" autoAdjust="0"/>
  </p:normalViewPr>
  <p:slideViewPr>
    <p:cSldViewPr snapToGrid="0">
      <p:cViewPr>
        <p:scale>
          <a:sx n="85" d="100"/>
          <a:sy n="85" d="100"/>
        </p:scale>
        <p:origin x="-2208" y="-624"/>
      </p:cViewPr>
      <p:guideLst>
        <p:guide orient="horz" pos="2160"/>
        <p:guide pos="2890"/>
      </p:guideLst>
    </p:cSldViewPr>
  </p:slideViewPr>
  <p:outlineViewPr>
    <p:cViewPr>
      <p:scale>
        <a:sx n="33" d="100"/>
        <a:sy n="33" d="100"/>
      </p:scale>
      <p:origin x="0" y="2680"/>
    </p:cViewPr>
  </p:outlineViewPr>
  <p:notesTextViewPr>
    <p:cViewPr>
      <p:scale>
        <a:sx n="100" d="100"/>
        <a:sy n="100" d="100"/>
      </p:scale>
      <p:origin x="0" y="0"/>
    </p:cViewPr>
  </p:notesTextViewPr>
  <p:sorterViewPr showFormatting="0">
    <p:cViewPr>
      <p:scale>
        <a:sx n="76" d="100"/>
        <a:sy n="76" d="100"/>
      </p:scale>
      <p:origin x="0" y="3712"/>
    </p:cViewPr>
  </p:sorterViewPr>
  <p:notesViewPr>
    <p:cSldViewPr snapToGrid="0" snapToObjects="1">
      <p:cViewPr varScale="1">
        <p:scale>
          <a:sx n="72" d="100"/>
          <a:sy n="72" d="100"/>
        </p:scale>
        <p:origin x="-2520"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Workbook3"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Workbook3"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Not%20me%20work:S:Sartain:Teacher%20evaluation%20in%20Chicag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Not%20me%20work:S:Sartain:Teacher%20evaluation%20in%20Chicag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Not%20me%20work:S:Sartain:Teacher%20evaluation%20in%20Chicago.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Not%20me%20work:A:Atteberry:Do%20first%20impressions%20matter?%20Improvement%20in%20early%20career%20teacher%20effectiveness%20(CALDER%20201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Not%20me%20work:A:Atteberry:Do%20first%20impressions%20matter?%20Improvement%20in%20early%20career%20teacher%20effectiveness%20(CALDER%202013).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Not%20me%20work:A:Atteberry:Do%20first%20impressions%20matter?%20Improvement%20in%20early%20career%20teacher%20effectiveness%20(CALDER%202013).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Not%20me%20work:E:Ericsson:The%20role%20of%20deliberate%20practice%20(PR%201993)%20figure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Not%20me%20work:E:Ericsson:The%20role%20of%20deliberate%20practice%20(PR%201993)%20figu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scatterChart>
        <c:scatterStyle val="lineMarker"/>
        <c:varyColors val="0"/>
        <c:ser>
          <c:idx val="0"/>
          <c:order val="0"/>
          <c:tx>
            <c:strRef>
              <c:f>Sheet1!$B$1</c:f>
              <c:strCache>
                <c:ptCount val="1"/>
                <c:pt idx="0">
                  <c:v>annual growth</c:v>
                </c:pt>
              </c:strCache>
            </c:strRef>
          </c:tx>
          <c:spPr>
            <a:ln w="47625">
              <a:noFill/>
            </a:ln>
          </c:spPr>
          <c:xVal>
            <c:numRef>
              <c:f>Sheet1!$A$2:$A$12</c:f>
              <c:numCache>
                <c:formatCode>General</c:formatCode>
                <c:ptCount val="11"/>
                <c:pt idx="0">
                  <c:v>6.0</c:v>
                </c:pt>
                <c:pt idx="1">
                  <c:v>7.0</c:v>
                </c:pt>
                <c:pt idx="2">
                  <c:v>8.0</c:v>
                </c:pt>
                <c:pt idx="3">
                  <c:v>9.0</c:v>
                </c:pt>
                <c:pt idx="4">
                  <c:v>10.0</c:v>
                </c:pt>
                <c:pt idx="5">
                  <c:v>11.0</c:v>
                </c:pt>
                <c:pt idx="6">
                  <c:v>12.0</c:v>
                </c:pt>
                <c:pt idx="7">
                  <c:v>13.0</c:v>
                </c:pt>
                <c:pt idx="8">
                  <c:v>14.0</c:v>
                </c:pt>
                <c:pt idx="9">
                  <c:v>15.0</c:v>
                </c:pt>
                <c:pt idx="10">
                  <c:v>16.0</c:v>
                </c:pt>
              </c:numCache>
            </c:numRef>
          </c:xVal>
          <c:yVal>
            <c:numRef>
              <c:f>Sheet1!$B$2:$B$12</c:f>
              <c:numCache>
                <c:formatCode>General</c:formatCode>
                <c:ptCount val="11"/>
                <c:pt idx="0">
                  <c:v>1.52</c:v>
                </c:pt>
                <c:pt idx="1">
                  <c:v>0.97</c:v>
                </c:pt>
                <c:pt idx="2">
                  <c:v>0.6</c:v>
                </c:pt>
                <c:pt idx="3">
                  <c:v>0.36</c:v>
                </c:pt>
                <c:pt idx="4">
                  <c:v>0.4</c:v>
                </c:pt>
                <c:pt idx="5">
                  <c:v>0.32</c:v>
                </c:pt>
                <c:pt idx="6">
                  <c:v>0.23</c:v>
                </c:pt>
                <c:pt idx="7">
                  <c:v>0.26</c:v>
                </c:pt>
                <c:pt idx="8">
                  <c:v>0.24</c:v>
                </c:pt>
                <c:pt idx="9">
                  <c:v>0.19</c:v>
                </c:pt>
                <c:pt idx="10">
                  <c:v>0.19</c:v>
                </c:pt>
              </c:numCache>
            </c:numRef>
          </c:yVal>
          <c:smooth val="0"/>
        </c:ser>
        <c:dLbls>
          <c:showLegendKey val="0"/>
          <c:showVal val="0"/>
          <c:showCatName val="0"/>
          <c:showSerName val="0"/>
          <c:showPercent val="0"/>
          <c:showBubbleSize val="0"/>
        </c:dLbls>
        <c:axId val="-2052527288"/>
        <c:axId val="1805709784"/>
      </c:scatterChart>
      <c:valAx>
        <c:axId val="-2052527288"/>
        <c:scaling>
          <c:orientation val="minMax"/>
          <c:max val="16.0"/>
          <c:min val="5.0"/>
        </c:scaling>
        <c:delete val="0"/>
        <c:axPos val="b"/>
        <c:title>
          <c:tx>
            <c:rich>
              <a:bodyPr/>
              <a:lstStyle/>
              <a:p>
                <a:pPr>
                  <a:defRPr/>
                </a:pPr>
                <a:r>
                  <a:rPr lang="en-US"/>
                  <a:t>Age</a:t>
                </a:r>
              </a:p>
            </c:rich>
          </c:tx>
          <c:layout/>
          <c:overlay val="0"/>
        </c:title>
        <c:numFmt formatCode="General" sourceLinked="1"/>
        <c:majorTickMark val="out"/>
        <c:minorTickMark val="none"/>
        <c:tickLblPos val="nextTo"/>
        <c:crossAx val="1805709784"/>
        <c:crosses val="autoZero"/>
        <c:crossBetween val="midCat"/>
        <c:majorUnit val="1.0"/>
      </c:valAx>
      <c:valAx>
        <c:axId val="1805709784"/>
        <c:scaling>
          <c:orientation val="minMax"/>
        </c:scaling>
        <c:delete val="0"/>
        <c:axPos val="l"/>
        <c:majorGridlines/>
        <c:title>
          <c:tx>
            <c:rich>
              <a:bodyPr rot="-5400000" vert="horz"/>
              <a:lstStyle/>
              <a:p>
                <a:pPr>
                  <a:defRPr/>
                </a:pPr>
                <a:r>
                  <a:rPr lang="en-US"/>
                  <a:t>annual growth (SDs)</a:t>
                </a:r>
              </a:p>
            </c:rich>
          </c:tx>
          <c:layout/>
          <c:overlay val="0"/>
        </c:title>
        <c:numFmt formatCode="#,##0.0" sourceLinked="0"/>
        <c:majorTickMark val="out"/>
        <c:minorTickMark val="none"/>
        <c:tickLblPos val="nextTo"/>
        <c:crossAx val="-2052527288"/>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Sheet1!$B$18</c:f>
              <c:strCache>
                <c:ptCount val="1"/>
                <c:pt idx="0">
                  <c:v>Model 1</c:v>
                </c:pt>
              </c:strCache>
            </c:strRef>
          </c:tx>
          <c:cat>
            <c:strRef>
              <c:f>Sheet1!$A$19:$A$22</c:f>
              <c:strCache>
                <c:ptCount val="4"/>
                <c:pt idx="0">
                  <c:v>0</c:v>
                </c:pt>
                <c:pt idx="1">
                  <c:v>1</c:v>
                </c:pt>
                <c:pt idx="2">
                  <c:v>2</c:v>
                </c:pt>
                <c:pt idx="3">
                  <c:v>3 to 5</c:v>
                </c:pt>
              </c:strCache>
            </c:strRef>
          </c:cat>
          <c:val>
            <c:numRef>
              <c:f>Sheet1!$B$19:$B$22</c:f>
              <c:numCache>
                <c:formatCode>General</c:formatCode>
                <c:ptCount val="4"/>
                <c:pt idx="0">
                  <c:v>-2.55</c:v>
                </c:pt>
                <c:pt idx="1">
                  <c:v>-1.29</c:v>
                </c:pt>
                <c:pt idx="2">
                  <c:v>-0.54</c:v>
                </c:pt>
                <c:pt idx="3">
                  <c:v>-0.36</c:v>
                </c:pt>
              </c:numCache>
            </c:numRef>
          </c:val>
          <c:smooth val="0"/>
        </c:ser>
        <c:ser>
          <c:idx val="1"/>
          <c:order val="1"/>
          <c:tx>
            <c:strRef>
              <c:f>Sheet1!$C$18</c:f>
              <c:strCache>
                <c:ptCount val="1"/>
                <c:pt idx="0">
                  <c:v>Model 2</c:v>
                </c:pt>
              </c:strCache>
            </c:strRef>
          </c:tx>
          <c:cat>
            <c:strRef>
              <c:f>Sheet1!$A$19:$A$22</c:f>
              <c:strCache>
                <c:ptCount val="4"/>
                <c:pt idx="0">
                  <c:v>0</c:v>
                </c:pt>
                <c:pt idx="1">
                  <c:v>1</c:v>
                </c:pt>
                <c:pt idx="2">
                  <c:v>2</c:v>
                </c:pt>
                <c:pt idx="3">
                  <c:v>3 to 5</c:v>
                </c:pt>
              </c:strCache>
            </c:strRef>
          </c:cat>
          <c:val>
            <c:numRef>
              <c:f>Sheet1!$C$19:$C$22</c:f>
              <c:numCache>
                <c:formatCode>General</c:formatCode>
                <c:ptCount val="4"/>
                <c:pt idx="0">
                  <c:v>-3.089999999999999</c:v>
                </c:pt>
                <c:pt idx="1">
                  <c:v>-1.98</c:v>
                </c:pt>
                <c:pt idx="2">
                  <c:v>-1.35</c:v>
                </c:pt>
                <c:pt idx="3">
                  <c:v>-0.93</c:v>
                </c:pt>
              </c:numCache>
            </c:numRef>
          </c:val>
          <c:smooth val="0"/>
        </c:ser>
        <c:ser>
          <c:idx val="2"/>
          <c:order val="2"/>
          <c:tx>
            <c:strRef>
              <c:f>Sheet1!$D$18</c:f>
              <c:strCache>
                <c:ptCount val="1"/>
                <c:pt idx="0">
                  <c:v>Model 3</c:v>
                </c:pt>
              </c:strCache>
            </c:strRef>
          </c:tx>
          <c:cat>
            <c:strRef>
              <c:f>Sheet1!$A$19:$A$22</c:f>
              <c:strCache>
                <c:ptCount val="4"/>
                <c:pt idx="0">
                  <c:v>0</c:v>
                </c:pt>
                <c:pt idx="1">
                  <c:v>1</c:v>
                </c:pt>
                <c:pt idx="2">
                  <c:v>2</c:v>
                </c:pt>
                <c:pt idx="3">
                  <c:v>3 to 5</c:v>
                </c:pt>
              </c:strCache>
            </c:strRef>
          </c:cat>
          <c:val>
            <c:numRef>
              <c:f>Sheet1!$D$19:$D$22</c:f>
              <c:numCache>
                <c:formatCode>General</c:formatCode>
                <c:ptCount val="4"/>
                <c:pt idx="0">
                  <c:v>-3.84</c:v>
                </c:pt>
                <c:pt idx="1">
                  <c:v>-1.65</c:v>
                </c:pt>
                <c:pt idx="2">
                  <c:v>-1.65</c:v>
                </c:pt>
                <c:pt idx="3">
                  <c:v>-0.9</c:v>
                </c:pt>
              </c:numCache>
            </c:numRef>
          </c:val>
          <c:smooth val="0"/>
        </c:ser>
        <c:ser>
          <c:idx val="3"/>
          <c:order val="3"/>
          <c:tx>
            <c:strRef>
              <c:f>Sheet1!$E$18</c:f>
              <c:strCache>
                <c:ptCount val="1"/>
                <c:pt idx="0">
                  <c:v>Model 4</c:v>
                </c:pt>
              </c:strCache>
            </c:strRef>
          </c:tx>
          <c:spPr>
            <a:ln>
              <a:solidFill>
                <a:schemeClr val="tx2"/>
              </a:solidFill>
            </a:ln>
          </c:spPr>
          <c:marker>
            <c:spPr>
              <a:ln>
                <a:solidFill>
                  <a:schemeClr val="tx2"/>
                </a:solidFill>
              </a:ln>
            </c:spPr>
          </c:marker>
          <c:cat>
            <c:strRef>
              <c:f>Sheet1!$A$19:$A$22</c:f>
              <c:strCache>
                <c:ptCount val="4"/>
                <c:pt idx="0">
                  <c:v>0</c:v>
                </c:pt>
                <c:pt idx="1">
                  <c:v>1</c:v>
                </c:pt>
                <c:pt idx="2">
                  <c:v>2</c:v>
                </c:pt>
                <c:pt idx="3">
                  <c:v>3 to 5</c:v>
                </c:pt>
              </c:strCache>
            </c:strRef>
          </c:cat>
          <c:val>
            <c:numRef>
              <c:f>Sheet1!$E$19:$E$22</c:f>
              <c:numCache>
                <c:formatCode>General</c:formatCode>
                <c:ptCount val="4"/>
                <c:pt idx="0">
                  <c:v>-2.19</c:v>
                </c:pt>
                <c:pt idx="1">
                  <c:v>-0.06</c:v>
                </c:pt>
                <c:pt idx="2">
                  <c:v>-0.06</c:v>
                </c:pt>
                <c:pt idx="3">
                  <c:v>-0.51</c:v>
                </c:pt>
              </c:numCache>
            </c:numRef>
          </c:val>
          <c:smooth val="0"/>
        </c:ser>
        <c:dLbls>
          <c:showLegendKey val="0"/>
          <c:showVal val="0"/>
          <c:showCatName val="0"/>
          <c:showSerName val="0"/>
          <c:showPercent val="0"/>
          <c:showBubbleSize val="0"/>
        </c:dLbls>
        <c:marker val="1"/>
        <c:smooth val="0"/>
        <c:axId val="-2052792104"/>
        <c:axId val="-2052810232"/>
      </c:lineChart>
      <c:catAx>
        <c:axId val="-2052792104"/>
        <c:scaling>
          <c:orientation val="minMax"/>
        </c:scaling>
        <c:delete val="0"/>
        <c:axPos val="b"/>
        <c:title>
          <c:tx>
            <c:rich>
              <a:bodyPr/>
              <a:lstStyle/>
              <a:p>
                <a:pPr>
                  <a:defRPr/>
                </a:pPr>
                <a:r>
                  <a:rPr lang="en-US"/>
                  <a:t>Years of</a:t>
                </a:r>
                <a:r>
                  <a:rPr lang="en-US" baseline="0"/>
                  <a:t> teaching experience</a:t>
                </a:r>
                <a:endParaRPr lang="en-US"/>
              </a:p>
            </c:rich>
          </c:tx>
          <c:layout>
            <c:manualLayout>
              <c:xMode val="edge"/>
              <c:yMode val="edge"/>
              <c:x val="0.308006999125109"/>
              <c:y val="0.791237311450527"/>
            </c:manualLayout>
          </c:layout>
          <c:overlay val="0"/>
        </c:title>
        <c:majorTickMark val="out"/>
        <c:minorTickMark val="none"/>
        <c:tickLblPos val="nextTo"/>
        <c:crossAx val="-2052810232"/>
        <c:crossesAt val="-5.0"/>
        <c:auto val="1"/>
        <c:lblAlgn val="ctr"/>
        <c:lblOffset val="100"/>
        <c:noMultiLvlLbl val="0"/>
      </c:catAx>
      <c:valAx>
        <c:axId val="-2052810232"/>
        <c:scaling>
          <c:orientation val="minMax"/>
          <c:max val="1.0"/>
          <c:min val="-5.0"/>
        </c:scaling>
        <c:delete val="0"/>
        <c:axPos val="l"/>
        <c:majorGridlines/>
        <c:title>
          <c:tx>
            <c:rich>
              <a:bodyPr rot="-5400000" vert="horz"/>
              <a:lstStyle/>
              <a:p>
                <a:pPr>
                  <a:defRPr/>
                </a:pPr>
                <a:r>
                  <a:rPr lang="en-US"/>
                  <a:t>Extra months per year o f learning</a:t>
                </a:r>
              </a:p>
            </c:rich>
          </c:tx>
          <c:layout/>
          <c:overlay val="0"/>
        </c:title>
        <c:numFmt formatCode="General" sourceLinked="1"/>
        <c:majorTickMark val="out"/>
        <c:minorTickMark val="none"/>
        <c:tickLblPos val="nextTo"/>
        <c:crossAx val="-2052792104"/>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Sheet1!$B$18</c:f>
              <c:strCache>
                <c:ptCount val="1"/>
                <c:pt idx="0">
                  <c:v>Model 1</c:v>
                </c:pt>
              </c:strCache>
            </c:strRef>
          </c:tx>
          <c:cat>
            <c:strRef>
              <c:f>Sheet1!$A$27:$A$30</c:f>
              <c:strCache>
                <c:ptCount val="4"/>
                <c:pt idx="0">
                  <c:v>0</c:v>
                </c:pt>
                <c:pt idx="1">
                  <c:v>1</c:v>
                </c:pt>
                <c:pt idx="2">
                  <c:v>2</c:v>
                </c:pt>
                <c:pt idx="3">
                  <c:v>3 to 5</c:v>
                </c:pt>
              </c:strCache>
            </c:strRef>
          </c:cat>
          <c:val>
            <c:numRef>
              <c:f>Sheet1!$B$27:$B$30</c:f>
              <c:numCache>
                <c:formatCode>General</c:formatCode>
                <c:ptCount val="4"/>
                <c:pt idx="0">
                  <c:v>-1.23</c:v>
                </c:pt>
                <c:pt idx="1">
                  <c:v>-1.11</c:v>
                </c:pt>
                <c:pt idx="2">
                  <c:v>-0.12</c:v>
                </c:pt>
                <c:pt idx="3">
                  <c:v>0.03</c:v>
                </c:pt>
              </c:numCache>
            </c:numRef>
          </c:val>
          <c:smooth val="0"/>
        </c:ser>
        <c:ser>
          <c:idx val="1"/>
          <c:order val="1"/>
          <c:tx>
            <c:strRef>
              <c:f>Sheet1!$C$18</c:f>
              <c:strCache>
                <c:ptCount val="1"/>
                <c:pt idx="0">
                  <c:v>Model 2</c:v>
                </c:pt>
              </c:strCache>
            </c:strRef>
          </c:tx>
          <c:cat>
            <c:strRef>
              <c:f>Sheet1!$A$27:$A$30</c:f>
              <c:strCache>
                <c:ptCount val="4"/>
                <c:pt idx="0">
                  <c:v>0</c:v>
                </c:pt>
                <c:pt idx="1">
                  <c:v>1</c:v>
                </c:pt>
                <c:pt idx="2">
                  <c:v>2</c:v>
                </c:pt>
                <c:pt idx="3">
                  <c:v>3 to 5</c:v>
                </c:pt>
              </c:strCache>
            </c:strRef>
          </c:cat>
          <c:val>
            <c:numRef>
              <c:f>Sheet1!$C$27:$C$30</c:f>
              <c:numCache>
                <c:formatCode>General</c:formatCode>
                <c:ptCount val="4"/>
                <c:pt idx="0">
                  <c:v>-1.35</c:v>
                </c:pt>
                <c:pt idx="1">
                  <c:v>-1.26</c:v>
                </c:pt>
                <c:pt idx="2">
                  <c:v>-0.18</c:v>
                </c:pt>
                <c:pt idx="3">
                  <c:v>0.42</c:v>
                </c:pt>
              </c:numCache>
            </c:numRef>
          </c:val>
          <c:smooth val="0"/>
        </c:ser>
        <c:ser>
          <c:idx val="2"/>
          <c:order val="2"/>
          <c:tx>
            <c:strRef>
              <c:f>Sheet1!$D$18</c:f>
              <c:strCache>
                <c:ptCount val="1"/>
                <c:pt idx="0">
                  <c:v>Model 3</c:v>
                </c:pt>
              </c:strCache>
            </c:strRef>
          </c:tx>
          <c:cat>
            <c:strRef>
              <c:f>Sheet1!$A$27:$A$30</c:f>
              <c:strCache>
                <c:ptCount val="4"/>
                <c:pt idx="0">
                  <c:v>0</c:v>
                </c:pt>
                <c:pt idx="1">
                  <c:v>1</c:v>
                </c:pt>
                <c:pt idx="2">
                  <c:v>2</c:v>
                </c:pt>
                <c:pt idx="3">
                  <c:v>3 to 5</c:v>
                </c:pt>
              </c:strCache>
            </c:strRef>
          </c:cat>
          <c:val>
            <c:numRef>
              <c:f>Sheet1!$D$27:$D$30</c:f>
              <c:numCache>
                <c:formatCode>General</c:formatCode>
                <c:ptCount val="4"/>
                <c:pt idx="0">
                  <c:v>-1.92</c:v>
                </c:pt>
                <c:pt idx="1">
                  <c:v>-2.1</c:v>
                </c:pt>
                <c:pt idx="2">
                  <c:v>-0.54</c:v>
                </c:pt>
                <c:pt idx="3">
                  <c:v>0.06</c:v>
                </c:pt>
              </c:numCache>
            </c:numRef>
          </c:val>
          <c:smooth val="0"/>
        </c:ser>
        <c:ser>
          <c:idx val="3"/>
          <c:order val="3"/>
          <c:tx>
            <c:strRef>
              <c:f>Sheet1!$E$18</c:f>
              <c:strCache>
                <c:ptCount val="1"/>
                <c:pt idx="0">
                  <c:v>Model 4</c:v>
                </c:pt>
              </c:strCache>
            </c:strRef>
          </c:tx>
          <c:spPr>
            <a:ln>
              <a:solidFill>
                <a:srgbClr val="3488B6"/>
              </a:solidFill>
            </a:ln>
          </c:spPr>
          <c:marker>
            <c:spPr>
              <a:ln>
                <a:solidFill>
                  <a:srgbClr val="3488B6"/>
                </a:solidFill>
              </a:ln>
            </c:spPr>
          </c:marker>
          <c:cat>
            <c:strRef>
              <c:f>Sheet1!$A$27:$A$30</c:f>
              <c:strCache>
                <c:ptCount val="4"/>
                <c:pt idx="0">
                  <c:v>0</c:v>
                </c:pt>
                <c:pt idx="1">
                  <c:v>1</c:v>
                </c:pt>
                <c:pt idx="2">
                  <c:v>2</c:v>
                </c:pt>
                <c:pt idx="3">
                  <c:v>3 to 5</c:v>
                </c:pt>
              </c:strCache>
            </c:strRef>
          </c:cat>
          <c:val>
            <c:numRef>
              <c:f>Sheet1!$E$27:$E$30</c:f>
              <c:numCache>
                <c:formatCode>General</c:formatCode>
                <c:ptCount val="4"/>
                <c:pt idx="0">
                  <c:v>-0.78</c:v>
                </c:pt>
                <c:pt idx="1">
                  <c:v>-0.06</c:v>
                </c:pt>
                <c:pt idx="2">
                  <c:v>0.06</c:v>
                </c:pt>
                <c:pt idx="3">
                  <c:v>0.54</c:v>
                </c:pt>
              </c:numCache>
            </c:numRef>
          </c:val>
          <c:smooth val="0"/>
        </c:ser>
        <c:dLbls>
          <c:showLegendKey val="0"/>
          <c:showVal val="0"/>
          <c:showCatName val="0"/>
          <c:showSerName val="0"/>
          <c:showPercent val="0"/>
          <c:showBubbleSize val="0"/>
        </c:dLbls>
        <c:marker val="1"/>
        <c:smooth val="0"/>
        <c:axId val="-2052772952"/>
        <c:axId val="-2052720728"/>
      </c:lineChart>
      <c:catAx>
        <c:axId val="-2052772952"/>
        <c:scaling>
          <c:orientation val="minMax"/>
        </c:scaling>
        <c:delete val="0"/>
        <c:axPos val="b"/>
        <c:title>
          <c:tx>
            <c:rich>
              <a:bodyPr/>
              <a:lstStyle/>
              <a:p>
                <a:pPr>
                  <a:defRPr/>
                </a:pPr>
                <a:r>
                  <a:rPr lang="en-US"/>
                  <a:t>Years of</a:t>
                </a:r>
                <a:r>
                  <a:rPr lang="en-US" baseline="0"/>
                  <a:t> teaching experience</a:t>
                </a:r>
                <a:endParaRPr lang="en-US"/>
              </a:p>
            </c:rich>
          </c:tx>
          <c:layout>
            <c:manualLayout>
              <c:xMode val="edge"/>
              <c:yMode val="edge"/>
              <c:x val="0.308006999125109"/>
              <c:y val="0.791237311450527"/>
            </c:manualLayout>
          </c:layout>
          <c:overlay val="0"/>
        </c:title>
        <c:majorTickMark val="out"/>
        <c:minorTickMark val="none"/>
        <c:tickLblPos val="nextTo"/>
        <c:crossAx val="-2052720728"/>
        <c:crossesAt val="-5.0"/>
        <c:auto val="1"/>
        <c:lblAlgn val="ctr"/>
        <c:lblOffset val="100"/>
        <c:noMultiLvlLbl val="0"/>
      </c:catAx>
      <c:valAx>
        <c:axId val="-2052720728"/>
        <c:scaling>
          <c:orientation val="minMax"/>
          <c:max val="1.0"/>
          <c:min val="-5.0"/>
        </c:scaling>
        <c:delete val="0"/>
        <c:axPos val="l"/>
        <c:majorGridlines/>
        <c:numFmt formatCode="General" sourceLinked="1"/>
        <c:majorTickMark val="out"/>
        <c:minorTickMark val="none"/>
        <c:tickLblPos val="nextTo"/>
        <c:crossAx val="-2052772952"/>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Sheet1!$A$17</c:f>
              <c:strCache>
                <c:ptCount val="1"/>
                <c:pt idx="0">
                  <c:v>2a</c:v>
                </c:pt>
              </c:strCache>
            </c:strRef>
          </c:tx>
          <c:cat>
            <c:strRef>
              <c:f>Sheet1!$B$16:$E$16</c:f>
              <c:strCache>
                <c:ptCount val="4"/>
                <c:pt idx="0">
                  <c:v>Unsatisfactory</c:v>
                </c:pt>
                <c:pt idx="1">
                  <c:v>Basic</c:v>
                </c:pt>
                <c:pt idx="2">
                  <c:v>Proficient</c:v>
                </c:pt>
                <c:pt idx="3">
                  <c:v>Distinguished</c:v>
                </c:pt>
              </c:strCache>
            </c:strRef>
          </c:cat>
          <c:val>
            <c:numRef>
              <c:f>Sheet1!$B$17:$E$17</c:f>
              <c:numCache>
                <c:formatCode>General</c:formatCode>
                <c:ptCount val="4"/>
                <c:pt idx="0">
                  <c:v>-0.041</c:v>
                </c:pt>
                <c:pt idx="1">
                  <c:v>-0.162</c:v>
                </c:pt>
                <c:pt idx="2">
                  <c:v>0.226</c:v>
                </c:pt>
                <c:pt idx="3">
                  <c:v>0.264</c:v>
                </c:pt>
              </c:numCache>
            </c:numRef>
          </c:val>
          <c:smooth val="0"/>
        </c:ser>
        <c:ser>
          <c:idx val="1"/>
          <c:order val="1"/>
          <c:tx>
            <c:strRef>
              <c:f>Sheet1!$A$18</c:f>
              <c:strCache>
                <c:ptCount val="1"/>
                <c:pt idx="0">
                  <c:v>2b</c:v>
                </c:pt>
              </c:strCache>
            </c:strRef>
          </c:tx>
          <c:cat>
            <c:strRef>
              <c:f>Sheet1!$B$16:$E$16</c:f>
              <c:strCache>
                <c:ptCount val="4"/>
                <c:pt idx="0">
                  <c:v>Unsatisfactory</c:v>
                </c:pt>
                <c:pt idx="1">
                  <c:v>Basic</c:v>
                </c:pt>
                <c:pt idx="2">
                  <c:v>Proficient</c:v>
                </c:pt>
                <c:pt idx="3">
                  <c:v>Distinguished</c:v>
                </c:pt>
              </c:strCache>
            </c:strRef>
          </c:cat>
          <c:val>
            <c:numRef>
              <c:f>Sheet1!$B$18:$E$18</c:f>
              <c:numCache>
                <c:formatCode>General</c:formatCode>
                <c:ptCount val="4"/>
                <c:pt idx="0">
                  <c:v>-0.47</c:v>
                </c:pt>
                <c:pt idx="1">
                  <c:v>-0.086</c:v>
                </c:pt>
                <c:pt idx="2">
                  <c:v>0.186</c:v>
                </c:pt>
                <c:pt idx="3">
                  <c:v>0.411</c:v>
                </c:pt>
              </c:numCache>
            </c:numRef>
          </c:val>
          <c:smooth val="0"/>
        </c:ser>
        <c:ser>
          <c:idx val="2"/>
          <c:order val="2"/>
          <c:tx>
            <c:strRef>
              <c:f>Sheet1!$A$19</c:f>
              <c:strCache>
                <c:ptCount val="1"/>
                <c:pt idx="0">
                  <c:v>2c</c:v>
                </c:pt>
              </c:strCache>
            </c:strRef>
          </c:tx>
          <c:cat>
            <c:strRef>
              <c:f>Sheet1!$B$16:$E$16</c:f>
              <c:strCache>
                <c:ptCount val="4"/>
                <c:pt idx="0">
                  <c:v>Unsatisfactory</c:v>
                </c:pt>
                <c:pt idx="1">
                  <c:v>Basic</c:v>
                </c:pt>
                <c:pt idx="2">
                  <c:v>Proficient</c:v>
                </c:pt>
                <c:pt idx="3">
                  <c:v>Distinguished</c:v>
                </c:pt>
              </c:strCache>
            </c:strRef>
          </c:cat>
          <c:val>
            <c:numRef>
              <c:f>Sheet1!$B$19:$E$19</c:f>
              <c:numCache>
                <c:formatCode>General</c:formatCode>
                <c:ptCount val="4"/>
                <c:pt idx="0">
                  <c:v>-0.212</c:v>
                </c:pt>
                <c:pt idx="1">
                  <c:v>-0.083</c:v>
                </c:pt>
                <c:pt idx="2">
                  <c:v>0.17</c:v>
                </c:pt>
                <c:pt idx="3">
                  <c:v>0.364</c:v>
                </c:pt>
              </c:numCache>
            </c:numRef>
          </c:val>
          <c:smooth val="0"/>
        </c:ser>
        <c:ser>
          <c:idx val="3"/>
          <c:order val="3"/>
          <c:tx>
            <c:strRef>
              <c:f>Sheet1!$A$20</c:f>
              <c:strCache>
                <c:ptCount val="1"/>
                <c:pt idx="0">
                  <c:v>2d</c:v>
                </c:pt>
              </c:strCache>
            </c:strRef>
          </c:tx>
          <c:cat>
            <c:strRef>
              <c:f>Sheet1!$B$16:$E$16</c:f>
              <c:strCache>
                <c:ptCount val="4"/>
                <c:pt idx="0">
                  <c:v>Unsatisfactory</c:v>
                </c:pt>
                <c:pt idx="1">
                  <c:v>Basic</c:v>
                </c:pt>
                <c:pt idx="2">
                  <c:v>Proficient</c:v>
                </c:pt>
                <c:pt idx="3">
                  <c:v>Distinguished</c:v>
                </c:pt>
              </c:strCache>
            </c:strRef>
          </c:cat>
          <c:val>
            <c:numRef>
              <c:f>Sheet1!$B$20:$E$20</c:f>
              <c:numCache>
                <c:formatCode>General</c:formatCode>
                <c:ptCount val="4"/>
                <c:pt idx="0">
                  <c:v>-0.158</c:v>
                </c:pt>
                <c:pt idx="1">
                  <c:v>-0.04</c:v>
                </c:pt>
                <c:pt idx="2">
                  <c:v>0.175</c:v>
                </c:pt>
                <c:pt idx="3">
                  <c:v>0.326</c:v>
                </c:pt>
              </c:numCache>
            </c:numRef>
          </c:val>
          <c:smooth val="0"/>
        </c:ser>
        <c:ser>
          <c:idx val="4"/>
          <c:order val="4"/>
          <c:tx>
            <c:strRef>
              <c:f>Sheet1!$A$21</c:f>
              <c:strCache>
                <c:ptCount val="1"/>
                <c:pt idx="0">
                  <c:v>2e</c:v>
                </c:pt>
              </c:strCache>
            </c:strRef>
          </c:tx>
          <c:cat>
            <c:strRef>
              <c:f>Sheet1!$B$16:$E$16</c:f>
              <c:strCache>
                <c:ptCount val="4"/>
                <c:pt idx="0">
                  <c:v>Unsatisfactory</c:v>
                </c:pt>
                <c:pt idx="1">
                  <c:v>Basic</c:v>
                </c:pt>
                <c:pt idx="2">
                  <c:v>Proficient</c:v>
                </c:pt>
                <c:pt idx="3">
                  <c:v>Distinguished</c:v>
                </c:pt>
              </c:strCache>
            </c:strRef>
          </c:cat>
          <c:val>
            <c:numRef>
              <c:f>Sheet1!$B$21:$E$21</c:f>
              <c:numCache>
                <c:formatCode>General</c:formatCode>
                <c:ptCount val="4"/>
                <c:pt idx="0">
                  <c:v>-0.353</c:v>
                </c:pt>
                <c:pt idx="1">
                  <c:v>-0.026</c:v>
                </c:pt>
                <c:pt idx="2">
                  <c:v>0.18</c:v>
                </c:pt>
                <c:pt idx="3">
                  <c:v>0.43</c:v>
                </c:pt>
              </c:numCache>
            </c:numRef>
          </c:val>
          <c:smooth val="0"/>
        </c:ser>
        <c:ser>
          <c:idx val="5"/>
          <c:order val="5"/>
          <c:tx>
            <c:strRef>
              <c:f>Sheet1!$A$22</c:f>
              <c:strCache>
                <c:ptCount val="1"/>
                <c:pt idx="0">
                  <c:v>3a</c:v>
                </c:pt>
              </c:strCache>
            </c:strRef>
          </c:tx>
          <c:cat>
            <c:strRef>
              <c:f>Sheet1!$B$16:$E$16</c:f>
              <c:strCache>
                <c:ptCount val="4"/>
                <c:pt idx="0">
                  <c:v>Unsatisfactory</c:v>
                </c:pt>
                <c:pt idx="1">
                  <c:v>Basic</c:v>
                </c:pt>
                <c:pt idx="2">
                  <c:v>Proficient</c:v>
                </c:pt>
                <c:pt idx="3">
                  <c:v>Distinguished</c:v>
                </c:pt>
              </c:strCache>
            </c:strRef>
          </c:cat>
          <c:val>
            <c:numRef>
              <c:f>Sheet1!$B$22:$E$22</c:f>
              <c:numCache>
                <c:formatCode>General</c:formatCode>
                <c:ptCount val="4"/>
                <c:pt idx="0">
                  <c:v>-0.376</c:v>
                </c:pt>
                <c:pt idx="1">
                  <c:v>-0.054</c:v>
                </c:pt>
                <c:pt idx="2">
                  <c:v>0.191</c:v>
                </c:pt>
                <c:pt idx="3">
                  <c:v>0.305</c:v>
                </c:pt>
              </c:numCache>
            </c:numRef>
          </c:val>
          <c:smooth val="0"/>
        </c:ser>
        <c:ser>
          <c:idx val="6"/>
          <c:order val="6"/>
          <c:tx>
            <c:strRef>
              <c:f>Sheet1!$A$23</c:f>
              <c:strCache>
                <c:ptCount val="1"/>
                <c:pt idx="0">
                  <c:v>3b</c:v>
                </c:pt>
              </c:strCache>
            </c:strRef>
          </c:tx>
          <c:cat>
            <c:strRef>
              <c:f>Sheet1!$B$16:$E$16</c:f>
              <c:strCache>
                <c:ptCount val="4"/>
                <c:pt idx="0">
                  <c:v>Unsatisfactory</c:v>
                </c:pt>
                <c:pt idx="1">
                  <c:v>Basic</c:v>
                </c:pt>
                <c:pt idx="2">
                  <c:v>Proficient</c:v>
                </c:pt>
                <c:pt idx="3">
                  <c:v>Distinguished</c:v>
                </c:pt>
              </c:strCache>
            </c:strRef>
          </c:cat>
          <c:val>
            <c:numRef>
              <c:f>Sheet1!$B$23:$E$23</c:f>
              <c:numCache>
                <c:formatCode>General</c:formatCode>
                <c:ptCount val="4"/>
                <c:pt idx="0">
                  <c:v>-0.352</c:v>
                </c:pt>
                <c:pt idx="1">
                  <c:v>0.142</c:v>
                </c:pt>
                <c:pt idx="2">
                  <c:v>0.145</c:v>
                </c:pt>
                <c:pt idx="3">
                  <c:v>0.32</c:v>
                </c:pt>
              </c:numCache>
            </c:numRef>
          </c:val>
          <c:smooth val="0"/>
        </c:ser>
        <c:ser>
          <c:idx val="7"/>
          <c:order val="7"/>
          <c:tx>
            <c:strRef>
              <c:f>Sheet1!$A$24</c:f>
              <c:strCache>
                <c:ptCount val="1"/>
                <c:pt idx="0">
                  <c:v>3c</c:v>
                </c:pt>
              </c:strCache>
            </c:strRef>
          </c:tx>
          <c:cat>
            <c:strRef>
              <c:f>Sheet1!$B$16:$E$16</c:f>
              <c:strCache>
                <c:ptCount val="4"/>
                <c:pt idx="0">
                  <c:v>Unsatisfactory</c:v>
                </c:pt>
                <c:pt idx="1">
                  <c:v>Basic</c:v>
                </c:pt>
                <c:pt idx="2">
                  <c:v>Proficient</c:v>
                </c:pt>
                <c:pt idx="3">
                  <c:v>Distinguished</c:v>
                </c:pt>
              </c:strCache>
            </c:strRef>
          </c:cat>
          <c:val>
            <c:numRef>
              <c:f>Sheet1!$B$24:$E$24</c:f>
              <c:numCache>
                <c:formatCode>General</c:formatCode>
                <c:ptCount val="4"/>
                <c:pt idx="0">
                  <c:v>-0.111</c:v>
                </c:pt>
                <c:pt idx="1">
                  <c:v>-0.052</c:v>
                </c:pt>
                <c:pt idx="2">
                  <c:v>0.19</c:v>
                </c:pt>
                <c:pt idx="3">
                  <c:v>0.323</c:v>
                </c:pt>
              </c:numCache>
            </c:numRef>
          </c:val>
          <c:smooth val="0"/>
        </c:ser>
        <c:ser>
          <c:idx val="8"/>
          <c:order val="8"/>
          <c:tx>
            <c:strRef>
              <c:f>Sheet1!$A$25</c:f>
              <c:strCache>
                <c:ptCount val="1"/>
                <c:pt idx="0">
                  <c:v>3d</c:v>
                </c:pt>
              </c:strCache>
            </c:strRef>
          </c:tx>
          <c:cat>
            <c:strRef>
              <c:f>Sheet1!$B$16:$E$16</c:f>
              <c:strCache>
                <c:ptCount val="4"/>
                <c:pt idx="0">
                  <c:v>Unsatisfactory</c:v>
                </c:pt>
                <c:pt idx="1">
                  <c:v>Basic</c:v>
                </c:pt>
                <c:pt idx="2">
                  <c:v>Proficient</c:v>
                </c:pt>
                <c:pt idx="3">
                  <c:v>Distinguished</c:v>
                </c:pt>
              </c:strCache>
            </c:strRef>
          </c:cat>
          <c:val>
            <c:numRef>
              <c:f>Sheet1!$B$25:$E$25</c:f>
              <c:numCache>
                <c:formatCode>General</c:formatCode>
                <c:ptCount val="4"/>
                <c:pt idx="0">
                  <c:v>-0.338</c:v>
                </c:pt>
                <c:pt idx="1">
                  <c:v>0.005</c:v>
                </c:pt>
                <c:pt idx="2">
                  <c:v>0.239</c:v>
                </c:pt>
                <c:pt idx="3">
                  <c:v>0.391</c:v>
                </c:pt>
              </c:numCache>
            </c:numRef>
          </c:val>
          <c:smooth val="0"/>
        </c:ser>
        <c:ser>
          <c:idx val="9"/>
          <c:order val="9"/>
          <c:tx>
            <c:strRef>
              <c:f>Sheet1!$A$26</c:f>
              <c:strCache>
                <c:ptCount val="1"/>
                <c:pt idx="0">
                  <c:v>3e</c:v>
                </c:pt>
              </c:strCache>
            </c:strRef>
          </c:tx>
          <c:cat>
            <c:strRef>
              <c:f>Sheet1!$B$16:$E$16</c:f>
              <c:strCache>
                <c:ptCount val="4"/>
                <c:pt idx="0">
                  <c:v>Unsatisfactory</c:v>
                </c:pt>
                <c:pt idx="1">
                  <c:v>Basic</c:v>
                </c:pt>
                <c:pt idx="2">
                  <c:v>Proficient</c:v>
                </c:pt>
                <c:pt idx="3">
                  <c:v>Distinguished</c:v>
                </c:pt>
              </c:strCache>
            </c:strRef>
          </c:cat>
          <c:val>
            <c:numRef>
              <c:f>Sheet1!$B$26:$E$26</c:f>
              <c:numCache>
                <c:formatCode>General</c:formatCode>
                <c:ptCount val="4"/>
                <c:pt idx="0">
                  <c:v>-0.397</c:v>
                </c:pt>
                <c:pt idx="1">
                  <c:v>-0.087</c:v>
                </c:pt>
                <c:pt idx="2">
                  <c:v>0.201</c:v>
                </c:pt>
                <c:pt idx="3">
                  <c:v>0.429</c:v>
                </c:pt>
              </c:numCache>
            </c:numRef>
          </c:val>
          <c:smooth val="0"/>
        </c:ser>
        <c:dLbls>
          <c:showLegendKey val="0"/>
          <c:showVal val="0"/>
          <c:showCatName val="0"/>
          <c:showSerName val="0"/>
          <c:showPercent val="0"/>
          <c:showBubbleSize val="0"/>
        </c:dLbls>
        <c:marker val="1"/>
        <c:smooth val="0"/>
        <c:axId val="-2075411528"/>
        <c:axId val="-2075418728"/>
      </c:lineChart>
      <c:catAx>
        <c:axId val="-2075411528"/>
        <c:scaling>
          <c:orientation val="minMax"/>
        </c:scaling>
        <c:delete val="0"/>
        <c:axPos val="b"/>
        <c:majorTickMark val="out"/>
        <c:minorTickMark val="none"/>
        <c:tickLblPos val="nextTo"/>
        <c:txPr>
          <a:bodyPr/>
          <a:lstStyle/>
          <a:p>
            <a:pPr>
              <a:defRPr sz="1800"/>
            </a:pPr>
            <a:endParaRPr lang="en-US"/>
          </a:p>
        </c:txPr>
        <c:crossAx val="-2075418728"/>
        <c:crossesAt val="-0.47"/>
        <c:auto val="1"/>
        <c:lblAlgn val="ctr"/>
        <c:lblOffset val="100"/>
        <c:noMultiLvlLbl val="0"/>
      </c:catAx>
      <c:valAx>
        <c:axId val="-2075418728"/>
        <c:scaling>
          <c:orientation val="minMax"/>
        </c:scaling>
        <c:delete val="0"/>
        <c:axPos val="l"/>
        <c:majorGridlines>
          <c:spPr>
            <a:ln>
              <a:noFill/>
            </a:ln>
          </c:spPr>
        </c:majorGridlines>
        <c:title>
          <c:tx>
            <c:rich>
              <a:bodyPr rot="-5400000" vert="horz"/>
              <a:lstStyle/>
              <a:p>
                <a:pPr>
                  <a:defRPr/>
                </a:pPr>
                <a:r>
                  <a:rPr lang="en-US" sz="1800"/>
                  <a:t>Teacher value-added</a:t>
                </a:r>
              </a:p>
            </c:rich>
          </c:tx>
          <c:layout/>
          <c:overlay val="0"/>
        </c:title>
        <c:numFmt formatCode="General" sourceLinked="1"/>
        <c:majorTickMark val="out"/>
        <c:minorTickMark val="none"/>
        <c:tickLblPos val="nextTo"/>
        <c:txPr>
          <a:bodyPr/>
          <a:lstStyle/>
          <a:p>
            <a:pPr>
              <a:defRPr sz="1800"/>
            </a:pPr>
            <a:endParaRPr lang="en-US"/>
          </a:p>
        </c:txPr>
        <c:crossAx val="-2075411528"/>
        <c:crosses val="autoZero"/>
        <c:crossBetween val="between"/>
      </c:valAx>
    </c:plotArea>
    <c:legend>
      <c:legendPos val="r"/>
      <c:layout/>
      <c:overlay val="0"/>
      <c:txPr>
        <a:bodyPr/>
        <a:lstStyle/>
        <a:p>
          <a:pPr>
            <a:defRPr sz="18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Sheet1!$A$30</c:f>
              <c:strCache>
                <c:ptCount val="1"/>
                <c:pt idx="0">
                  <c:v>2a</c:v>
                </c:pt>
              </c:strCache>
            </c:strRef>
          </c:tx>
          <c:cat>
            <c:strRef>
              <c:f>Sheet1!$B$29:$E$29</c:f>
              <c:strCache>
                <c:ptCount val="4"/>
                <c:pt idx="0">
                  <c:v>Unsatisfactory</c:v>
                </c:pt>
                <c:pt idx="1">
                  <c:v>Basic</c:v>
                </c:pt>
                <c:pt idx="2">
                  <c:v>Proficient</c:v>
                </c:pt>
                <c:pt idx="3">
                  <c:v>Distinguished</c:v>
                </c:pt>
              </c:strCache>
            </c:strRef>
          </c:cat>
          <c:val>
            <c:numRef>
              <c:f>Sheet1!$B$30:$E$30</c:f>
              <c:numCache>
                <c:formatCode>General</c:formatCode>
                <c:ptCount val="4"/>
                <c:pt idx="0">
                  <c:v>-0.03</c:v>
                </c:pt>
                <c:pt idx="1">
                  <c:v>-0.237</c:v>
                </c:pt>
                <c:pt idx="2">
                  <c:v>0.042</c:v>
                </c:pt>
                <c:pt idx="3">
                  <c:v>0.327</c:v>
                </c:pt>
              </c:numCache>
            </c:numRef>
          </c:val>
          <c:smooth val="0"/>
        </c:ser>
        <c:ser>
          <c:idx val="1"/>
          <c:order val="1"/>
          <c:tx>
            <c:strRef>
              <c:f>Sheet1!$A$31</c:f>
              <c:strCache>
                <c:ptCount val="1"/>
                <c:pt idx="0">
                  <c:v>2b</c:v>
                </c:pt>
              </c:strCache>
            </c:strRef>
          </c:tx>
          <c:cat>
            <c:strRef>
              <c:f>Sheet1!$B$29:$E$29</c:f>
              <c:strCache>
                <c:ptCount val="4"/>
                <c:pt idx="0">
                  <c:v>Unsatisfactory</c:v>
                </c:pt>
                <c:pt idx="1">
                  <c:v>Basic</c:v>
                </c:pt>
                <c:pt idx="2">
                  <c:v>Proficient</c:v>
                </c:pt>
                <c:pt idx="3">
                  <c:v>Distinguished</c:v>
                </c:pt>
              </c:strCache>
            </c:strRef>
          </c:cat>
          <c:val>
            <c:numRef>
              <c:f>Sheet1!$B$31:$E$31</c:f>
              <c:numCache>
                <c:formatCode>General</c:formatCode>
                <c:ptCount val="4"/>
                <c:pt idx="0">
                  <c:v>-0.552</c:v>
                </c:pt>
                <c:pt idx="1">
                  <c:v>-0.301</c:v>
                </c:pt>
                <c:pt idx="2">
                  <c:v>0.083</c:v>
                </c:pt>
                <c:pt idx="3">
                  <c:v>0.368</c:v>
                </c:pt>
              </c:numCache>
            </c:numRef>
          </c:val>
          <c:smooth val="0"/>
        </c:ser>
        <c:ser>
          <c:idx val="2"/>
          <c:order val="2"/>
          <c:tx>
            <c:strRef>
              <c:f>Sheet1!$A$32</c:f>
              <c:strCache>
                <c:ptCount val="1"/>
                <c:pt idx="0">
                  <c:v>2c</c:v>
                </c:pt>
              </c:strCache>
            </c:strRef>
          </c:tx>
          <c:cat>
            <c:strRef>
              <c:f>Sheet1!$B$29:$E$29</c:f>
              <c:strCache>
                <c:ptCount val="4"/>
                <c:pt idx="0">
                  <c:v>Unsatisfactory</c:v>
                </c:pt>
                <c:pt idx="1">
                  <c:v>Basic</c:v>
                </c:pt>
                <c:pt idx="2">
                  <c:v>Proficient</c:v>
                </c:pt>
                <c:pt idx="3">
                  <c:v>Distinguished</c:v>
                </c:pt>
              </c:strCache>
            </c:strRef>
          </c:cat>
          <c:val>
            <c:numRef>
              <c:f>Sheet1!$B$32:$E$32</c:f>
              <c:numCache>
                <c:formatCode>General</c:formatCode>
                <c:ptCount val="4"/>
                <c:pt idx="0">
                  <c:v>-0.105</c:v>
                </c:pt>
                <c:pt idx="1">
                  <c:v>-0.196</c:v>
                </c:pt>
                <c:pt idx="2">
                  <c:v>0.0</c:v>
                </c:pt>
                <c:pt idx="3">
                  <c:v>0.434</c:v>
                </c:pt>
              </c:numCache>
            </c:numRef>
          </c:val>
          <c:smooth val="0"/>
        </c:ser>
        <c:ser>
          <c:idx val="3"/>
          <c:order val="3"/>
          <c:tx>
            <c:strRef>
              <c:f>Sheet1!$A$33</c:f>
              <c:strCache>
                <c:ptCount val="1"/>
                <c:pt idx="0">
                  <c:v>2d</c:v>
                </c:pt>
              </c:strCache>
            </c:strRef>
          </c:tx>
          <c:cat>
            <c:strRef>
              <c:f>Sheet1!$B$29:$E$29</c:f>
              <c:strCache>
                <c:ptCount val="4"/>
                <c:pt idx="0">
                  <c:v>Unsatisfactory</c:v>
                </c:pt>
                <c:pt idx="1">
                  <c:v>Basic</c:v>
                </c:pt>
                <c:pt idx="2">
                  <c:v>Proficient</c:v>
                </c:pt>
                <c:pt idx="3">
                  <c:v>Distinguished</c:v>
                </c:pt>
              </c:strCache>
            </c:strRef>
          </c:cat>
          <c:val>
            <c:numRef>
              <c:f>Sheet1!$B$33:$E$33</c:f>
              <c:numCache>
                <c:formatCode>General</c:formatCode>
                <c:ptCount val="4"/>
                <c:pt idx="0">
                  <c:v>-0.359</c:v>
                </c:pt>
                <c:pt idx="1">
                  <c:v>-0.351</c:v>
                </c:pt>
                <c:pt idx="2">
                  <c:v>0.068</c:v>
                </c:pt>
                <c:pt idx="3">
                  <c:v>0.436</c:v>
                </c:pt>
              </c:numCache>
            </c:numRef>
          </c:val>
          <c:smooth val="0"/>
        </c:ser>
        <c:ser>
          <c:idx val="4"/>
          <c:order val="4"/>
          <c:tx>
            <c:strRef>
              <c:f>Sheet1!$A$34</c:f>
              <c:strCache>
                <c:ptCount val="1"/>
                <c:pt idx="0">
                  <c:v>2e</c:v>
                </c:pt>
              </c:strCache>
            </c:strRef>
          </c:tx>
          <c:cat>
            <c:strRef>
              <c:f>Sheet1!$B$29:$E$29</c:f>
              <c:strCache>
                <c:ptCount val="4"/>
                <c:pt idx="0">
                  <c:v>Unsatisfactory</c:v>
                </c:pt>
                <c:pt idx="1">
                  <c:v>Basic</c:v>
                </c:pt>
                <c:pt idx="2">
                  <c:v>Proficient</c:v>
                </c:pt>
                <c:pt idx="3">
                  <c:v>Distinguished</c:v>
                </c:pt>
              </c:strCache>
            </c:strRef>
          </c:cat>
          <c:val>
            <c:numRef>
              <c:f>Sheet1!$B$34:$E$34</c:f>
              <c:numCache>
                <c:formatCode>General</c:formatCode>
                <c:ptCount val="4"/>
                <c:pt idx="0">
                  <c:v>-0.165</c:v>
                </c:pt>
                <c:pt idx="1">
                  <c:v>-0.221</c:v>
                </c:pt>
                <c:pt idx="2">
                  <c:v>0.07</c:v>
                </c:pt>
                <c:pt idx="3">
                  <c:v>0.45</c:v>
                </c:pt>
              </c:numCache>
            </c:numRef>
          </c:val>
          <c:smooth val="0"/>
        </c:ser>
        <c:ser>
          <c:idx val="5"/>
          <c:order val="5"/>
          <c:tx>
            <c:strRef>
              <c:f>Sheet1!$A$35</c:f>
              <c:strCache>
                <c:ptCount val="1"/>
                <c:pt idx="0">
                  <c:v>3a</c:v>
                </c:pt>
              </c:strCache>
            </c:strRef>
          </c:tx>
          <c:cat>
            <c:strRef>
              <c:f>Sheet1!$B$29:$E$29</c:f>
              <c:strCache>
                <c:ptCount val="4"/>
                <c:pt idx="0">
                  <c:v>Unsatisfactory</c:v>
                </c:pt>
                <c:pt idx="1">
                  <c:v>Basic</c:v>
                </c:pt>
                <c:pt idx="2">
                  <c:v>Proficient</c:v>
                </c:pt>
                <c:pt idx="3">
                  <c:v>Distinguished</c:v>
                </c:pt>
              </c:strCache>
            </c:strRef>
          </c:cat>
          <c:val>
            <c:numRef>
              <c:f>Sheet1!$B$35:$E$35</c:f>
              <c:numCache>
                <c:formatCode>General</c:formatCode>
                <c:ptCount val="4"/>
                <c:pt idx="0">
                  <c:v>-0.639</c:v>
                </c:pt>
                <c:pt idx="1">
                  <c:v>-0.141</c:v>
                </c:pt>
                <c:pt idx="2">
                  <c:v>-0.011</c:v>
                </c:pt>
                <c:pt idx="3">
                  <c:v>0.37</c:v>
                </c:pt>
              </c:numCache>
            </c:numRef>
          </c:val>
          <c:smooth val="0"/>
        </c:ser>
        <c:ser>
          <c:idx val="6"/>
          <c:order val="6"/>
          <c:tx>
            <c:strRef>
              <c:f>Sheet1!$A$36</c:f>
              <c:strCache>
                <c:ptCount val="1"/>
                <c:pt idx="0">
                  <c:v>3b</c:v>
                </c:pt>
              </c:strCache>
            </c:strRef>
          </c:tx>
          <c:cat>
            <c:strRef>
              <c:f>Sheet1!$B$29:$E$29</c:f>
              <c:strCache>
                <c:ptCount val="4"/>
                <c:pt idx="0">
                  <c:v>Unsatisfactory</c:v>
                </c:pt>
                <c:pt idx="1">
                  <c:v>Basic</c:v>
                </c:pt>
                <c:pt idx="2">
                  <c:v>Proficient</c:v>
                </c:pt>
                <c:pt idx="3">
                  <c:v>Distinguished</c:v>
                </c:pt>
              </c:strCache>
            </c:strRef>
          </c:cat>
          <c:val>
            <c:numRef>
              <c:f>Sheet1!$B$36:$E$36</c:f>
              <c:numCache>
                <c:formatCode>General</c:formatCode>
                <c:ptCount val="4"/>
                <c:pt idx="0">
                  <c:v>-0.597</c:v>
                </c:pt>
                <c:pt idx="1">
                  <c:v>-0.043</c:v>
                </c:pt>
                <c:pt idx="2">
                  <c:v>0.085</c:v>
                </c:pt>
                <c:pt idx="3">
                  <c:v>0.299</c:v>
                </c:pt>
              </c:numCache>
            </c:numRef>
          </c:val>
          <c:smooth val="0"/>
        </c:ser>
        <c:ser>
          <c:idx val="7"/>
          <c:order val="7"/>
          <c:tx>
            <c:strRef>
              <c:f>Sheet1!$A$37</c:f>
              <c:strCache>
                <c:ptCount val="1"/>
                <c:pt idx="0">
                  <c:v>3c</c:v>
                </c:pt>
              </c:strCache>
            </c:strRef>
          </c:tx>
          <c:cat>
            <c:strRef>
              <c:f>Sheet1!$B$29:$E$29</c:f>
              <c:strCache>
                <c:ptCount val="4"/>
                <c:pt idx="0">
                  <c:v>Unsatisfactory</c:v>
                </c:pt>
                <c:pt idx="1">
                  <c:v>Basic</c:v>
                </c:pt>
                <c:pt idx="2">
                  <c:v>Proficient</c:v>
                </c:pt>
                <c:pt idx="3">
                  <c:v>Distinguished</c:v>
                </c:pt>
              </c:strCache>
            </c:strRef>
          </c:cat>
          <c:val>
            <c:numRef>
              <c:f>Sheet1!$B$37:$E$37</c:f>
              <c:numCache>
                <c:formatCode>General</c:formatCode>
                <c:ptCount val="4"/>
                <c:pt idx="0">
                  <c:v>-0.422</c:v>
                </c:pt>
                <c:pt idx="1">
                  <c:v>-0.16</c:v>
                </c:pt>
                <c:pt idx="2">
                  <c:v>0.062</c:v>
                </c:pt>
                <c:pt idx="3">
                  <c:v>0.335</c:v>
                </c:pt>
              </c:numCache>
            </c:numRef>
          </c:val>
          <c:smooth val="0"/>
        </c:ser>
        <c:ser>
          <c:idx val="8"/>
          <c:order val="8"/>
          <c:tx>
            <c:strRef>
              <c:f>Sheet1!$A$38</c:f>
              <c:strCache>
                <c:ptCount val="1"/>
                <c:pt idx="0">
                  <c:v>3d</c:v>
                </c:pt>
              </c:strCache>
            </c:strRef>
          </c:tx>
          <c:cat>
            <c:strRef>
              <c:f>Sheet1!$B$29:$E$29</c:f>
              <c:strCache>
                <c:ptCount val="4"/>
                <c:pt idx="0">
                  <c:v>Unsatisfactory</c:v>
                </c:pt>
                <c:pt idx="1">
                  <c:v>Basic</c:v>
                </c:pt>
                <c:pt idx="2">
                  <c:v>Proficient</c:v>
                </c:pt>
                <c:pt idx="3">
                  <c:v>Distinguished</c:v>
                </c:pt>
              </c:strCache>
            </c:strRef>
          </c:cat>
          <c:val>
            <c:numRef>
              <c:f>Sheet1!$B$38:$E$38</c:f>
              <c:numCache>
                <c:formatCode>General</c:formatCode>
                <c:ptCount val="4"/>
                <c:pt idx="0">
                  <c:v>-0.424</c:v>
                </c:pt>
                <c:pt idx="1">
                  <c:v>-0.076</c:v>
                </c:pt>
                <c:pt idx="2">
                  <c:v>0.08</c:v>
                </c:pt>
                <c:pt idx="3">
                  <c:v>0.424</c:v>
                </c:pt>
              </c:numCache>
            </c:numRef>
          </c:val>
          <c:smooth val="0"/>
        </c:ser>
        <c:ser>
          <c:idx val="9"/>
          <c:order val="9"/>
          <c:tx>
            <c:strRef>
              <c:f>Sheet1!$A$39</c:f>
              <c:strCache>
                <c:ptCount val="1"/>
                <c:pt idx="0">
                  <c:v>3e</c:v>
                </c:pt>
              </c:strCache>
            </c:strRef>
          </c:tx>
          <c:cat>
            <c:strRef>
              <c:f>Sheet1!$B$29:$E$29</c:f>
              <c:strCache>
                <c:ptCount val="4"/>
                <c:pt idx="0">
                  <c:v>Unsatisfactory</c:v>
                </c:pt>
                <c:pt idx="1">
                  <c:v>Basic</c:v>
                </c:pt>
                <c:pt idx="2">
                  <c:v>Proficient</c:v>
                </c:pt>
                <c:pt idx="3">
                  <c:v>Distinguished</c:v>
                </c:pt>
              </c:strCache>
            </c:strRef>
          </c:cat>
          <c:val>
            <c:numRef>
              <c:f>Sheet1!$B$39:$E$39</c:f>
              <c:numCache>
                <c:formatCode>General</c:formatCode>
                <c:ptCount val="4"/>
                <c:pt idx="0">
                  <c:v>-0.281</c:v>
                </c:pt>
                <c:pt idx="1">
                  <c:v>-0.104</c:v>
                </c:pt>
                <c:pt idx="2">
                  <c:v>-0.006</c:v>
                </c:pt>
                <c:pt idx="3">
                  <c:v>0.522</c:v>
                </c:pt>
              </c:numCache>
            </c:numRef>
          </c:val>
          <c:smooth val="0"/>
        </c:ser>
        <c:dLbls>
          <c:showLegendKey val="0"/>
          <c:showVal val="0"/>
          <c:showCatName val="0"/>
          <c:showSerName val="0"/>
          <c:showPercent val="0"/>
          <c:showBubbleSize val="0"/>
        </c:dLbls>
        <c:marker val="1"/>
        <c:smooth val="0"/>
        <c:axId val="-2075447704"/>
        <c:axId val="-2075453288"/>
      </c:lineChart>
      <c:catAx>
        <c:axId val="-2075447704"/>
        <c:scaling>
          <c:orientation val="minMax"/>
        </c:scaling>
        <c:delete val="0"/>
        <c:axPos val="b"/>
        <c:majorTickMark val="out"/>
        <c:minorTickMark val="none"/>
        <c:tickLblPos val="nextTo"/>
        <c:txPr>
          <a:bodyPr/>
          <a:lstStyle/>
          <a:p>
            <a:pPr>
              <a:defRPr sz="1800"/>
            </a:pPr>
            <a:endParaRPr lang="en-US"/>
          </a:p>
        </c:txPr>
        <c:crossAx val="-2075453288"/>
        <c:crossesAt val="-0.65"/>
        <c:auto val="1"/>
        <c:lblAlgn val="ctr"/>
        <c:lblOffset val="100"/>
        <c:noMultiLvlLbl val="0"/>
      </c:catAx>
      <c:valAx>
        <c:axId val="-2075453288"/>
        <c:scaling>
          <c:orientation val="minMax"/>
        </c:scaling>
        <c:delete val="0"/>
        <c:axPos val="l"/>
        <c:majorGridlines>
          <c:spPr>
            <a:ln>
              <a:noFill/>
            </a:ln>
          </c:spPr>
        </c:majorGridlines>
        <c:title>
          <c:tx>
            <c:rich>
              <a:bodyPr rot="-5400000" vert="horz"/>
              <a:lstStyle/>
              <a:p>
                <a:pPr>
                  <a:defRPr/>
                </a:pPr>
                <a:r>
                  <a:rPr lang="en-US" sz="1800"/>
                  <a:t>Teacher value-added</a:t>
                </a:r>
              </a:p>
            </c:rich>
          </c:tx>
          <c:layout/>
          <c:overlay val="0"/>
        </c:title>
        <c:numFmt formatCode="General" sourceLinked="1"/>
        <c:majorTickMark val="out"/>
        <c:minorTickMark val="none"/>
        <c:tickLblPos val="nextTo"/>
        <c:txPr>
          <a:bodyPr/>
          <a:lstStyle/>
          <a:p>
            <a:pPr>
              <a:defRPr sz="1800"/>
            </a:pPr>
            <a:endParaRPr lang="en-US"/>
          </a:p>
        </c:txPr>
        <c:crossAx val="-2075447704"/>
        <c:crosses val="autoZero"/>
        <c:crossBetween val="between"/>
      </c:valAx>
    </c:plotArea>
    <c:legend>
      <c:legendPos val="r"/>
      <c:layout/>
      <c:overlay val="0"/>
      <c:txPr>
        <a:bodyPr/>
        <a:lstStyle/>
        <a:p>
          <a:pPr>
            <a:defRPr sz="18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36141062724302"/>
          <c:y val="0.151772546288857"/>
          <c:w val="0.811137848840324"/>
          <c:h val="0.715574392486653"/>
        </c:manualLayout>
      </c:layout>
      <c:lineChart>
        <c:grouping val="standard"/>
        <c:varyColors val="0"/>
        <c:ser>
          <c:idx val="0"/>
          <c:order val="0"/>
          <c:tx>
            <c:strRef>
              <c:f>Sheet1!$B$1</c:f>
              <c:strCache>
                <c:ptCount val="1"/>
                <c:pt idx="0">
                  <c:v>Reading</c:v>
                </c:pt>
              </c:strCache>
            </c:strRef>
          </c:tx>
          <c:cat>
            <c:strRef>
              <c:f>Sheet1!$A$9:$A$12</c:f>
              <c:strCache>
                <c:ptCount val="4"/>
                <c:pt idx="0">
                  <c:v>Unsatisfactory</c:v>
                </c:pt>
                <c:pt idx="1">
                  <c:v>Basic</c:v>
                </c:pt>
                <c:pt idx="2">
                  <c:v>Proficient</c:v>
                </c:pt>
                <c:pt idx="3">
                  <c:v>Distinguished</c:v>
                </c:pt>
              </c:strCache>
            </c:strRef>
          </c:cat>
          <c:val>
            <c:numRef>
              <c:f>Sheet1!$B$9:$B$12</c:f>
              <c:numCache>
                <c:formatCode>0.000</c:formatCode>
                <c:ptCount val="4"/>
                <c:pt idx="0">
                  <c:v>-13.23333333333333</c:v>
                </c:pt>
                <c:pt idx="1">
                  <c:v>-2.9</c:v>
                </c:pt>
                <c:pt idx="2">
                  <c:v>6.7</c:v>
                </c:pt>
                <c:pt idx="3">
                  <c:v>14.3</c:v>
                </c:pt>
              </c:numCache>
            </c:numRef>
          </c:val>
          <c:smooth val="0"/>
        </c:ser>
        <c:ser>
          <c:idx val="1"/>
          <c:order val="1"/>
          <c:tx>
            <c:strRef>
              <c:f>Sheet1!$C$1</c:f>
              <c:strCache>
                <c:ptCount val="1"/>
                <c:pt idx="0">
                  <c:v>Mathematics</c:v>
                </c:pt>
              </c:strCache>
            </c:strRef>
          </c:tx>
          <c:cat>
            <c:strRef>
              <c:f>Sheet1!$A$9:$A$12</c:f>
              <c:strCache>
                <c:ptCount val="4"/>
                <c:pt idx="0">
                  <c:v>Unsatisfactory</c:v>
                </c:pt>
                <c:pt idx="1">
                  <c:v>Basic</c:v>
                </c:pt>
                <c:pt idx="2">
                  <c:v>Proficient</c:v>
                </c:pt>
                <c:pt idx="3">
                  <c:v>Distinguished</c:v>
                </c:pt>
              </c:strCache>
            </c:strRef>
          </c:cat>
          <c:val>
            <c:numRef>
              <c:f>Sheet1!$C$9:$C$12</c:f>
              <c:numCache>
                <c:formatCode>0.000</c:formatCode>
                <c:ptCount val="4"/>
                <c:pt idx="0">
                  <c:v>-9.36666666666667</c:v>
                </c:pt>
                <c:pt idx="1">
                  <c:v>-3.466666666666666</c:v>
                </c:pt>
                <c:pt idx="2">
                  <c:v>-0.2</c:v>
                </c:pt>
                <c:pt idx="3">
                  <c:v>17.4</c:v>
                </c:pt>
              </c:numCache>
            </c:numRef>
          </c:val>
          <c:smooth val="0"/>
        </c:ser>
        <c:dLbls>
          <c:showLegendKey val="0"/>
          <c:showVal val="0"/>
          <c:showCatName val="0"/>
          <c:showSerName val="0"/>
          <c:showPercent val="0"/>
          <c:showBubbleSize val="0"/>
        </c:dLbls>
        <c:marker val="1"/>
        <c:smooth val="0"/>
        <c:axId val="1771441176"/>
        <c:axId val="1771193208"/>
      </c:lineChart>
      <c:catAx>
        <c:axId val="1771441176"/>
        <c:scaling>
          <c:orientation val="minMax"/>
        </c:scaling>
        <c:delete val="0"/>
        <c:axPos val="b"/>
        <c:majorTickMark val="out"/>
        <c:minorTickMark val="none"/>
        <c:tickLblPos val="nextTo"/>
        <c:crossAx val="1771193208"/>
        <c:crossesAt val="-15.0"/>
        <c:auto val="1"/>
        <c:lblAlgn val="ctr"/>
        <c:lblOffset val="100"/>
        <c:noMultiLvlLbl val="0"/>
      </c:catAx>
      <c:valAx>
        <c:axId val="1771193208"/>
        <c:scaling>
          <c:orientation val="minMax"/>
        </c:scaling>
        <c:delete val="0"/>
        <c:axPos val="l"/>
        <c:majorGridlines>
          <c:spPr>
            <a:ln>
              <a:noFill/>
            </a:ln>
          </c:spPr>
        </c:majorGridlines>
        <c:title>
          <c:tx>
            <c:rich>
              <a:bodyPr rot="-5400000" vert="horz"/>
              <a:lstStyle/>
              <a:p>
                <a:pPr>
                  <a:defRPr/>
                </a:pPr>
                <a:r>
                  <a:rPr lang="en-US" dirty="0"/>
                  <a:t>Percentage </a:t>
                </a:r>
                <a:r>
                  <a:rPr lang="en-US" dirty="0" smtClean="0"/>
                  <a:t>change </a:t>
                </a:r>
                <a:r>
                  <a:rPr lang="en-US" dirty="0"/>
                  <a:t>in rate of learning</a:t>
                </a:r>
              </a:p>
            </c:rich>
          </c:tx>
          <c:layout/>
          <c:overlay val="0"/>
        </c:title>
        <c:numFmt formatCode="0" sourceLinked="0"/>
        <c:majorTickMark val="out"/>
        <c:minorTickMark val="none"/>
        <c:tickLblPos val="nextTo"/>
        <c:crossAx val="1771441176"/>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Quintile of teacher value-added</a:t>
            </a:r>
          </a:p>
        </c:rich>
      </c:tx>
      <c:layout/>
      <c:overlay val="0"/>
    </c:title>
    <c:autoTitleDeleted val="0"/>
    <c:plotArea>
      <c:layout/>
      <c:lineChart>
        <c:grouping val="standard"/>
        <c:varyColors val="0"/>
        <c:ser>
          <c:idx val="0"/>
          <c:order val="0"/>
          <c:tx>
            <c:strRef>
              <c:f>'[Do first impressions matter? Improvement in early career teacher effectiveness (CALDER 2013).xlsx]Sheet1'!$B$3</c:f>
              <c:strCache>
                <c:ptCount val="1"/>
                <c:pt idx="0">
                  <c:v>5th</c:v>
                </c:pt>
              </c:strCache>
            </c:strRef>
          </c:tx>
          <c:cat>
            <c:numRef>
              <c:f>'[Do first impressions matter? Improvement in early career teacher effectiveness (CALDER 2013).xlsx]Sheet1'!$C$2:$G$2</c:f>
              <c:numCache>
                <c:formatCode>General</c:formatCode>
                <c:ptCount val="5"/>
                <c:pt idx="0">
                  <c:v>0.0</c:v>
                </c:pt>
                <c:pt idx="1">
                  <c:v>1.0</c:v>
                </c:pt>
                <c:pt idx="2">
                  <c:v>2.0</c:v>
                </c:pt>
                <c:pt idx="3">
                  <c:v>3.0</c:v>
                </c:pt>
                <c:pt idx="4">
                  <c:v>4.0</c:v>
                </c:pt>
              </c:numCache>
            </c:numRef>
          </c:cat>
          <c:val>
            <c:numRef>
              <c:f>'[Do first impressions matter? Improvement in early career teacher effectiveness (CALDER 2013).xlsx]Sheet1'!$C$3:$G$3</c:f>
              <c:numCache>
                <c:formatCode>General</c:formatCode>
                <c:ptCount val="5"/>
                <c:pt idx="0">
                  <c:v>0.29</c:v>
                </c:pt>
                <c:pt idx="1">
                  <c:v>0.4</c:v>
                </c:pt>
                <c:pt idx="2">
                  <c:v>0.28</c:v>
                </c:pt>
                <c:pt idx="3">
                  <c:v>0.29</c:v>
                </c:pt>
                <c:pt idx="4">
                  <c:v>0.27</c:v>
                </c:pt>
              </c:numCache>
            </c:numRef>
          </c:val>
          <c:smooth val="0"/>
        </c:ser>
        <c:ser>
          <c:idx val="1"/>
          <c:order val="1"/>
          <c:tx>
            <c:strRef>
              <c:f>'[Do first impressions matter? Improvement in early career teacher effectiveness (CALDER 2013).xlsx]Sheet1'!$B$4</c:f>
              <c:strCache>
                <c:ptCount val="1"/>
                <c:pt idx="0">
                  <c:v>4th</c:v>
                </c:pt>
              </c:strCache>
            </c:strRef>
          </c:tx>
          <c:cat>
            <c:numRef>
              <c:f>'[Do first impressions matter? Improvement in early career teacher effectiveness (CALDER 2013).xlsx]Sheet1'!$C$2:$G$2</c:f>
              <c:numCache>
                <c:formatCode>General</c:formatCode>
                <c:ptCount val="5"/>
                <c:pt idx="0">
                  <c:v>0.0</c:v>
                </c:pt>
                <c:pt idx="1">
                  <c:v>1.0</c:v>
                </c:pt>
                <c:pt idx="2">
                  <c:v>2.0</c:v>
                </c:pt>
                <c:pt idx="3">
                  <c:v>3.0</c:v>
                </c:pt>
                <c:pt idx="4">
                  <c:v>4.0</c:v>
                </c:pt>
              </c:numCache>
            </c:numRef>
          </c:cat>
          <c:val>
            <c:numRef>
              <c:f>'[Do first impressions matter? Improvement in early career teacher effectiveness (CALDER 2013).xlsx]Sheet1'!$C$4:$G$4</c:f>
              <c:numCache>
                <c:formatCode>General</c:formatCode>
                <c:ptCount val="5"/>
                <c:pt idx="0">
                  <c:v>0.16</c:v>
                </c:pt>
                <c:pt idx="1">
                  <c:v>0.21</c:v>
                </c:pt>
                <c:pt idx="2">
                  <c:v>0.19</c:v>
                </c:pt>
                <c:pt idx="3">
                  <c:v>0.22</c:v>
                </c:pt>
                <c:pt idx="4">
                  <c:v>0.19</c:v>
                </c:pt>
              </c:numCache>
            </c:numRef>
          </c:val>
          <c:smooth val="0"/>
        </c:ser>
        <c:ser>
          <c:idx val="2"/>
          <c:order val="2"/>
          <c:tx>
            <c:strRef>
              <c:f>'[Do first impressions matter? Improvement in early career teacher effectiveness (CALDER 2013).xlsx]Sheet1'!$B$5</c:f>
              <c:strCache>
                <c:ptCount val="1"/>
                <c:pt idx="0">
                  <c:v>3rd</c:v>
                </c:pt>
              </c:strCache>
            </c:strRef>
          </c:tx>
          <c:cat>
            <c:numRef>
              <c:f>'[Do first impressions matter? Improvement in early career teacher effectiveness (CALDER 2013).xlsx]Sheet1'!$C$2:$G$2</c:f>
              <c:numCache>
                <c:formatCode>General</c:formatCode>
                <c:ptCount val="5"/>
                <c:pt idx="0">
                  <c:v>0.0</c:v>
                </c:pt>
                <c:pt idx="1">
                  <c:v>1.0</c:v>
                </c:pt>
                <c:pt idx="2">
                  <c:v>2.0</c:v>
                </c:pt>
                <c:pt idx="3">
                  <c:v>3.0</c:v>
                </c:pt>
                <c:pt idx="4">
                  <c:v>4.0</c:v>
                </c:pt>
              </c:numCache>
            </c:numRef>
          </c:cat>
          <c:val>
            <c:numRef>
              <c:f>'[Do first impressions matter? Improvement in early career teacher effectiveness (CALDER 2013).xlsx]Sheet1'!$C$5:$G$5</c:f>
              <c:numCache>
                <c:formatCode>General</c:formatCode>
                <c:ptCount val="5"/>
                <c:pt idx="0">
                  <c:v>0.08</c:v>
                </c:pt>
                <c:pt idx="1">
                  <c:v>0.13</c:v>
                </c:pt>
                <c:pt idx="2">
                  <c:v>0.14</c:v>
                </c:pt>
                <c:pt idx="3">
                  <c:v>0.13</c:v>
                </c:pt>
                <c:pt idx="4">
                  <c:v>0.13</c:v>
                </c:pt>
              </c:numCache>
            </c:numRef>
          </c:val>
          <c:smooth val="0"/>
        </c:ser>
        <c:ser>
          <c:idx val="3"/>
          <c:order val="3"/>
          <c:tx>
            <c:strRef>
              <c:f>'[Do first impressions matter? Improvement in early career teacher effectiveness (CALDER 2013).xlsx]Sheet1'!$B$6</c:f>
              <c:strCache>
                <c:ptCount val="1"/>
                <c:pt idx="0">
                  <c:v>2nd</c:v>
                </c:pt>
              </c:strCache>
            </c:strRef>
          </c:tx>
          <c:cat>
            <c:numRef>
              <c:f>'[Do first impressions matter? Improvement in early career teacher effectiveness (CALDER 2013).xlsx]Sheet1'!$C$2:$G$2</c:f>
              <c:numCache>
                <c:formatCode>General</c:formatCode>
                <c:ptCount val="5"/>
                <c:pt idx="0">
                  <c:v>0.0</c:v>
                </c:pt>
                <c:pt idx="1">
                  <c:v>1.0</c:v>
                </c:pt>
                <c:pt idx="2">
                  <c:v>2.0</c:v>
                </c:pt>
                <c:pt idx="3">
                  <c:v>3.0</c:v>
                </c:pt>
                <c:pt idx="4">
                  <c:v>4.0</c:v>
                </c:pt>
              </c:numCache>
            </c:numRef>
          </c:cat>
          <c:val>
            <c:numRef>
              <c:f>'[Do first impressions matter? Improvement in early career teacher effectiveness (CALDER 2013).xlsx]Sheet1'!$C$6:$G$6</c:f>
              <c:numCache>
                <c:formatCode>General</c:formatCode>
                <c:ptCount val="5"/>
                <c:pt idx="0">
                  <c:v>-0.02</c:v>
                </c:pt>
                <c:pt idx="1">
                  <c:v>0.04</c:v>
                </c:pt>
                <c:pt idx="2">
                  <c:v>0.1</c:v>
                </c:pt>
                <c:pt idx="3">
                  <c:v>0.11</c:v>
                </c:pt>
                <c:pt idx="4">
                  <c:v>0.09</c:v>
                </c:pt>
              </c:numCache>
            </c:numRef>
          </c:val>
          <c:smooth val="0"/>
        </c:ser>
        <c:ser>
          <c:idx val="4"/>
          <c:order val="4"/>
          <c:tx>
            <c:strRef>
              <c:f>'[Do first impressions matter? Improvement in early career teacher effectiveness (CALDER 2013).xlsx]Sheet1'!$B$7</c:f>
              <c:strCache>
                <c:ptCount val="1"/>
                <c:pt idx="0">
                  <c:v>1st</c:v>
                </c:pt>
              </c:strCache>
            </c:strRef>
          </c:tx>
          <c:cat>
            <c:numRef>
              <c:f>'[Do first impressions matter? Improvement in early career teacher effectiveness (CALDER 2013).xlsx]Sheet1'!$C$2:$G$2</c:f>
              <c:numCache>
                <c:formatCode>General</c:formatCode>
                <c:ptCount val="5"/>
                <c:pt idx="0">
                  <c:v>0.0</c:v>
                </c:pt>
                <c:pt idx="1">
                  <c:v>1.0</c:v>
                </c:pt>
                <c:pt idx="2">
                  <c:v>2.0</c:v>
                </c:pt>
                <c:pt idx="3">
                  <c:v>3.0</c:v>
                </c:pt>
                <c:pt idx="4">
                  <c:v>4.0</c:v>
                </c:pt>
              </c:numCache>
            </c:numRef>
          </c:cat>
          <c:val>
            <c:numRef>
              <c:f>'[Do first impressions matter? Improvement in early career teacher effectiveness (CALDER 2013).xlsx]Sheet1'!$C$7:$G$7</c:f>
              <c:numCache>
                <c:formatCode>General</c:formatCode>
                <c:ptCount val="5"/>
                <c:pt idx="0">
                  <c:v>-0.15</c:v>
                </c:pt>
                <c:pt idx="1">
                  <c:v>-0.1</c:v>
                </c:pt>
                <c:pt idx="2">
                  <c:v>0.02</c:v>
                </c:pt>
                <c:pt idx="3">
                  <c:v>0.06</c:v>
                </c:pt>
                <c:pt idx="4">
                  <c:v>0.03</c:v>
                </c:pt>
              </c:numCache>
            </c:numRef>
          </c:val>
          <c:smooth val="0"/>
        </c:ser>
        <c:dLbls>
          <c:showLegendKey val="0"/>
          <c:showVal val="0"/>
          <c:showCatName val="0"/>
          <c:showSerName val="0"/>
          <c:showPercent val="0"/>
          <c:showBubbleSize val="0"/>
        </c:dLbls>
        <c:marker val="1"/>
        <c:smooth val="0"/>
        <c:axId val="-2051410024"/>
        <c:axId val="-2076124008"/>
      </c:lineChart>
      <c:catAx>
        <c:axId val="-2051410024"/>
        <c:scaling>
          <c:orientation val="minMax"/>
        </c:scaling>
        <c:delete val="0"/>
        <c:axPos val="b"/>
        <c:title>
          <c:tx>
            <c:rich>
              <a:bodyPr/>
              <a:lstStyle/>
              <a:p>
                <a:pPr>
                  <a:defRPr/>
                </a:pPr>
                <a:r>
                  <a:rPr lang="en-US"/>
                  <a:t>Years of teaching experience</a:t>
                </a:r>
              </a:p>
            </c:rich>
          </c:tx>
          <c:layout/>
          <c:overlay val="0"/>
        </c:title>
        <c:numFmt formatCode="General" sourceLinked="1"/>
        <c:majorTickMark val="out"/>
        <c:minorTickMark val="none"/>
        <c:tickLblPos val="nextTo"/>
        <c:crossAx val="-2076124008"/>
        <c:crossesAt val="-0.2"/>
        <c:auto val="1"/>
        <c:lblAlgn val="ctr"/>
        <c:lblOffset val="100"/>
        <c:noMultiLvlLbl val="0"/>
      </c:catAx>
      <c:valAx>
        <c:axId val="-2076124008"/>
        <c:scaling>
          <c:orientation val="minMax"/>
          <c:min val="-0.3"/>
        </c:scaling>
        <c:delete val="0"/>
        <c:axPos val="l"/>
        <c:majorGridlines/>
        <c:title>
          <c:tx>
            <c:rich>
              <a:bodyPr rot="-5400000" vert="horz"/>
              <a:lstStyle/>
              <a:p>
                <a:pPr>
                  <a:defRPr/>
                </a:pPr>
                <a:r>
                  <a:rPr lang="en-US"/>
                  <a:t>Value-added (student SDs)</a:t>
                </a:r>
              </a:p>
            </c:rich>
          </c:tx>
          <c:layout/>
          <c:overlay val="0"/>
        </c:title>
        <c:numFmt formatCode="General" sourceLinked="1"/>
        <c:majorTickMark val="out"/>
        <c:minorTickMark val="none"/>
        <c:tickLblPos val="nextTo"/>
        <c:crossAx val="-2051410024"/>
        <c:crosses val="autoZero"/>
        <c:crossBetween val="midCat"/>
      </c:valAx>
      <c:spPr>
        <a:ln>
          <a:noFill/>
        </a:ln>
      </c:spPr>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'[Do first impressions matter? Improvement in early career teacher effectiveness (CALDER 2013).xlsx]Table 5'!$B$2</c:f>
              <c:strCache>
                <c:ptCount val="1"/>
                <c:pt idx="0">
                  <c:v>All teachers</c:v>
                </c:pt>
              </c:strCache>
            </c:strRef>
          </c:tx>
          <c:cat>
            <c:strRef>
              <c:f>'[Do first impressions matter? Improvement in early career teacher effectiveness (CALDER 2013).xlsx]Table 5'!$C$1:$G$1</c:f>
              <c:strCache>
                <c:ptCount val="5"/>
                <c:pt idx="0">
                  <c:v>Base+1</c:v>
                </c:pt>
                <c:pt idx="1">
                  <c:v>Base+2</c:v>
                </c:pt>
                <c:pt idx="2">
                  <c:v>Base+3</c:v>
                </c:pt>
                <c:pt idx="3">
                  <c:v>Base+4</c:v>
                </c:pt>
                <c:pt idx="4">
                  <c:v>Base+5</c:v>
                </c:pt>
              </c:strCache>
            </c:strRef>
          </c:cat>
          <c:val>
            <c:numRef>
              <c:f>'[Do first impressions matter? Improvement in early career teacher effectiveness (CALDER 2013).xlsx]Table 5'!$C$2:$G$2</c:f>
              <c:numCache>
                <c:formatCode>General</c:formatCode>
                <c:ptCount val="5"/>
                <c:pt idx="0">
                  <c:v>0.436</c:v>
                </c:pt>
                <c:pt idx="1">
                  <c:v>0.386</c:v>
                </c:pt>
                <c:pt idx="2">
                  <c:v>0.343</c:v>
                </c:pt>
                <c:pt idx="3">
                  <c:v>0.308</c:v>
                </c:pt>
                <c:pt idx="4">
                  <c:v>0.291</c:v>
                </c:pt>
              </c:numCache>
            </c:numRef>
          </c:val>
          <c:smooth val="0"/>
        </c:ser>
        <c:ser>
          <c:idx val="1"/>
          <c:order val="1"/>
          <c:tx>
            <c:strRef>
              <c:f>'[Do first impressions matter? Improvement in early career teacher effectiveness (CALDER 2013).xlsx]Table 5'!$B$3</c:f>
              <c:strCache>
                <c:ptCount val="1"/>
                <c:pt idx="0">
                  <c:v>New teachers</c:v>
                </c:pt>
              </c:strCache>
            </c:strRef>
          </c:tx>
          <c:cat>
            <c:strRef>
              <c:f>'[Do first impressions matter? Improvement in early career teacher effectiveness (CALDER 2013).xlsx]Table 5'!$C$1:$G$1</c:f>
              <c:strCache>
                <c:ptCount val="5"/>
                <c:pt idx="0">
                  <c:v>Base+1</c:v>
                </c:pt>
                <c:pt idx="1">
                  <c:v>Base+2</c:v>
                </c:pt>
                <c:pt idx="2">
                  <c:v>Base+3</c:v>
                </c:pt>
                <c:pt idx="3">
                  <c:v>Base+4</c:v>
                </c:pt>
                <c:pt idx="4">
                  <c:v>Base+5</c:v>
                </c:pt>
              </c:strCache>
            </c:strRef>
          </c:cat>
          <c:val>
            <c:numRef>
              <c:f>'[Do first impressions matter? Improvement in early career teacher effectiveness (CALDER 2013).xlsx]Table 5'!$C$3:$G$3</c:f>
              <c:numCache>
                <c:formatCode>General</c:formatCode>
                <c:ptCount val="5"/>
                <c:pt idx="0">
                  <c:v>0.373</c:v>
                </c:pt>
                <c:pt idx="1">
                  <c:v>0.328</c:v>
                </c:pt>
                <c:pt idx="2">
                  <c:v>0.288</c:v>
                </c:pt>
                <c:pt idx="3">
                  <c:v>0.246</c:v>
                </c:pt>
                <c:pt idx="4">
                  <c:v>0.175</c:v>
                </c:pt>
              </c:numCache>
            </c:numRef>
          </c:val>
          <c:smooth val="0"/>
        </c:ser>
        <c:dLbls>
          <c:showLegendKey val="0"/>
          <c:showVal val="0"/>
          <c:showCatName val="0"/>
          <c:showSerName val="0"/>
          <c:showPercent val="0"/>
          <c:showBubbleSize val="0"/>
        </c:dLbls>
        <c:marker val="1"/>
        <c:smooth val="0"/>
        <c:axId val="-2051806488"/>
        <c:axId val="-2051797384"/>
      </c:lineChart>
      <c:catAx>
        <c:axId val="-2051806488"/>
        <c:scaling>
          <c:orientation val="minMax"/>
        </c:scaling>
        <c:delete val="0"/>
        <c:axPos val="b"/>
        <c:title>
          <c:tx>
            <c:rich>
              <a:bodyPr/>
              <a:lstStyle/>
              <a:p>
                <a:pPr>
                  <a:defRPr/>
                </a:pPr>
                <a:r>
                  <a:rPr lang="en-US"/>
                  <a:t>Year of prediction</a:t>
                </a:r>
              </a:p>
            </c:rich>
          </c:tx>
          <c:layout/>
          <c:overlay val="0"/>
        </c:title>
        <c:majorTickMark val="out"/>
        <c:minorTickMark val="none"/>
        <c:tickLblPos val="nextTo"/>
        <c:crossAx val="-2051797384"/>
        <c:crosses val="autoZero"/>
        <c:auto val="1"/>
        <c:lblAlgn val="ctr"/>
        <c:lblOffset val="100"/>
        <c:noMultiLvlLbl val="0"/>
      </c:catAx>
      <c:valAx>
        <c:axId val="-2051797384"/>
        <c:scaling>
          <c:orientation val="minMax"/>
        </c:scaling>
        <c:delete val="0"/>
        <c:axPos val="l"/>
        <c:majorGridlines/>
        <c:title>
          <c:tx>
            <c:rich>
              <a:bodyPr rot="-5400000" vert="horz"/>
              <a:lstStyle/>
              <a:p>
                <a:pPr>
                  <a:defRPr/>
                </a:pPr>
                <a:r>
                  <a:rPr lang="en-US" dirty="0"/>
                  <a:t>Correlation </a:t>
                </a:r>
                <a:r>
                  <a:rPr lang="en-US" dirty="0" smtClean="0"/>
                  <a:t>of value-added with </a:t>
                </a:r>
                <a:r>
                  <a:rPr lang="en-US" dirty="0"/>
                  <a:t>base year</a:t>
                </a:r>
              </a:p>
            </c:rich>
          </c:tx>
          <c:layout/>
          <c:overlay val="0"/>
        </c:title>
        <c:numFmt formatCode="General" sourceLinked="1"/>
        <c:majorTickMark val="out"/>
        <c:minorTickMark val="none"/>
        <c:tickLblPos val="nextTo"/>
        <c:crossAx val="-2051806488"/>
        <c:crosses val="autoZero"/>
        <c:crossBetween val="between"/>
        <c:majorUnit val="0.1"/>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'[Do first impressions matter? Improvement in early career teacher effectiveness (CALDER 2013).xlsx]Table 5'!$B$6</c:f>
              <c:strCache>
                <c:ptCount val="1"/>
                <c:pt idx="0">
                  <c:v>All teachers</c:v>
                </c:pt>
              </c:strCache>
            </c:strRef>
          </c:tx>
          <c:cat>
            <c:strRef>
              <c:f>'[Do first impressions matter? Improvement in early career teacher effectiveness (CALDER 2013).xlsx]Table 5'!$C$5:$G$5</c:f>
              <c:strCache>
                <c:ptCount val="5"/>
                <c:pt idx="0">
                  <c:v>Base+1</c:v>
                </c:pt>
                <c:pt idx="1">
                  <c:v>Base+2</c:v>
                </c:pt>
                <c:pt idx="2">
                  <c:v>Base+3</c:v>
                </c:pt>
                <c:pt idx="3">
                  <c:v>Base+4</c:v>
                </c:pt>
                <c:pt idx="4">
                  <c:v>Base+5</c:v>
                </c:pt>
              </c:strCache>
            </c:strRef>
          </c:cat>
          <c:val>
            <c:numRef>
              <c:f>'[Do first impressions matter? Improvement in early career teacher effectiveness (CALDER 2013).xlsx]Table 5'!$C$6:$G$6</c:f>
              <c:numCache>
                <c:formatCode>General</c:formatCode>
                <c:ptCount val="5"/>
                <c:pt idx="0">
                  <c:v>0.436</c:v>
                </c:pt>
                <c:pt idx="1">
                  <c:v>0.386</c:v>
                </c:pt>
                <c:pt idx="2">
                  <c:v>0.343</c:v>
                </c:pt>
                <c:pt idx="3">
                  <c:v>0.308</c:v>
                </c:pt>
                <c:pt idx="4">
                  <c:v>0.291</c:v>
                </c:pt>
              </c:numCache>
            </c:numRef>
          </c:val>
          <c:smooth val="0"/>
        </c:ser>
        <c:ser>
          <c:idx val="1"/>
          <c:order val="1"/>
          <c:tx>
            <c:strRef>
              <c:f>'[Do first impressions matter? Improvement in early career teacher effectiveness (CALDER 2013).xlsx]Table 5'!$B$7</c:f>
              <c:strCache>
                <c:ptCount val="1"/>
                <c:pt idx="0">
                  <c:v>New teachers</c:v>
                </c:pt>
              </c:strCache>
            </c:strRef>
          </c:tx>
          <c:cat>
            <c:strRef>
              <c:f>'[Do first impressions matter? Improvement in early career teacher effectiveness (CALDER 2013).xlsx]Table 5'!$C$5:$G$5</c:f>
              <c:strCache>
                <c:ptCount val="5"/>
                <c:pt idx="0">
                  <c:v>Base+1</c:v>
                </c:pt>
                <c:pt idx="1">
                  <c:v>Base+2</c:v>
                </c:pt>
                <c:pt idx="2">
                  <c:v>Base+3</c:v>
                </c:pt>
                <c:pt idx="3">
                  <c:v>Base+4</c:v>
                </c:pt>
                <c:pt idx="4">
                  <c:v>Base+5</c:v>
                </c:pt>
              </c:strCache>
            </c:strRef>
          </c:cat>
          <c:val>
            <c:numRef>
              <c:f>'[Do first impressions matter? Improvement in early career teacher effectiveness (CALDER 2013).xlsx]Table 5'!$C$7:$G$7</c:f>
              <c:numCache>
                <c:formatCode>General</c:formatCode>
                <c:ptCount val="5"/>
                <c:pt idx="0">
                  <c:v>0.373</c:v>
                </c:pt>
                <c:pt idx="1">
                  <c:v>0.328</c:v>
                </c:pt>
                <c:pt idx="2">
                  <c:v>0.288</c:v>
                </c:pt>
                <c:pt idx="3">
                  <c:v>0.246</c:v>
                </c:pt>
                <c:pt idx="4">
                  <c:v>0.175</c:v>
                </c:pt>
              </c:numCache>
            </c:numRef>
          </c:val>
          <c:smooth val="0"/>
        </c:ser>
        <c:dLbls>
          <c:showLegendKey val="0"/>
          <c:showVal val="0"/>
          <c:showCatName val="0"/>
          <c:showSerName val="0"/>
          <c:showPercent val="0"/>
          <c:showBubbleSize val="0"/>
        </c:dLbls>
        <c:marker val="1"/>
        <c:smooth val="0"/>
        <c:axId val="1803767864"/>
        <c:axId val="1804295192"/>
      </c:lineChart>
      <c:catAx>
        <c:axId val="1803767864"/>
        <c:scaling>
          <c:orientation val="minMax"/>
        </c:scaling>
        <c:delete val="0"/>
        <c:axPos val="b"/>
        <c:title>
          <c:tx>
            <c:rich>
              <a:bodyPr/>
              <a:lstStyle/>
              <a:p>
                <a:pPr>
                  <a:defRPr/>
                </a:pPr>
                <a:r>
                  <a:rPr lang="en-US"/>
                  <a:t>Year of prediction</a:t>
                </a:r>
              </a:p>
            </c:rich>
          </c:tx>
          <c:layout/>
          <c:overlay val="0"/>
        </c:title>
        <c:majorTickMark val="out"/>
        <c:minorTickMark val="none"/>
        <c:tickLblPos val="nextTo"/>
        <c:crossAx val="1804295192"/>
        <c:crosses val="autoZero"/>
        <c:auto val="1"/>
        <c:lblAlgn val="ctr"/>
        <c:lblOffset val="100"/>
        <c:noMultiLvlLbl val="0"/>
      </c:catAx>
      <c:valAx>
        <c:axId val="1804295192"/>
        <c:scaling>
          <c:orientation val="minMax"/>
        </c:scaling>
        <c:delete val="0"/>
        <c:axPos val="l"/>
        <c:majorGridlines/>
        <c:title>
          <c:tx>
            <c:rich>
              <a:bodyPr rot="-5400000" vert="horz"/>
              <a:lstStyle/>
              <a:p>
                <a:pPr>
                  <a:defRPr/>
                </a:pPr>
                <a:r>
                  <a:rPr lang="en-US"/>
                  <a:t>Correlation of value-added with base year</a:t>
                </a:r>
              </a:p>
            </c:rich>
          </c:tx>
          <c:layout/>
          <c:overlay val="0"/>
        </c:title>
        <c:numFmt formatCode="General" sourceLinked="1"/>
        <c:majorTickMark val="out"/>
        <c:minorTickMark val="none"/>
        <c:tickLblPos val="nextTo"/>
        <c:crossAx val="1803767864"/>
        <c:crosses val="autoZero"/>
        <c:crossBetween val="between"/>
        <c:majorUnit val="0.1"/>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lineMarker"/>
        <c:varyColors val="0"/>
        <c:ser>
          <c:idx val="0"/>
          <c:order val="0"/>
          <c:tx>
            <c:strRef>
              <c:f>Weekly!$B$1</c:f>
              <c:strCache>
                <c:ptCount val="1"/>
                <c:pt idx="0">
                  <c:v>Music Ed</c:v>
                </c:pt>
              </c:strCache>
            </c:strRef>
          </c:tx>
          <c:xVal>
            <c:numRef>
              <c:f>Weekly!$A$2:$A$17</c:f>
              <c:numCache>
                <c:formatCode>General</c:formatCode>
                <c:ptCount val="16"/>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numCache>
            </c:numRef>
          </c:xVal>
          <c:yVal>
            <c:numRef>
              <c:f>Weekly!$B$2:$B$17</c:f>
              <c:numCache>
                <c:formatCode>0.0</c:formatCode>
                <c:ptCount val="16"/>
                <c:pt idx="0">
                  <c:v>0.2</c:v>
                </c:pt>
                <c:pt idx="1">
                  <c:v>0.3</c:v>
                </c:pt>
                <c:pt idx="2">
                  <c:v>1.6</c:v>
                </c:pt>
                <c:pt idx="3">
                  <c:v>1.7</c:v>
                </c:pt>
                <c:pt idx="4">
                  <c:v>2.1</c:v>
                </c:pt>
                <c:pt idx="5">
                  <c:v>3.2</c:v>
                </c:pt>
                <c:pt idx="6">
                  <c:v>3.2</c:v>
                </c:pt>
                <c:pt idx="7">
                  <c:v>4.1</c:v>
                </c:pt>
                <c:pt idx="8">
                  <c:v>6.2</c:v>
                </c:pt>
                <c:pt idx="9">
                  <c:v>7.8</c:v>
                </c:pt>
                <c:pt idx="10">
                  <c:v>8.8</c:v>
                </c:pt>
                <c:pt idx="11">
                  <c:v>8.9</c:v>
                </c:pt>
                <c:pt idx="12">
                  <c:v>9.4</c:v>
                </c:pt>
                <c:pt idx="13">
                  <c:v>8.0</c:v>
                </c:pt>
                <c:pt idx="14">
                  <c:v>13.4</c:v>
                </c:pt>
                <c:pt idx="15">
                  <c:v>11.0</c:v>
                </c:pt>
              </c:numCache>
            </c:numRef>
          </c:yVal>
          <c:smooth val="0"/>
        </c:ser>
        <c:ser>
          <c:idx val="1"/>
          <c:order val="1"/>
          <c:tx>
            <c:strRef>
              <c:f>Weekly!$C$1</c:f>
              <c:strCache>
                <c:ptCount val="1"/>
                <c:pt idx="0">
                  <c:v>Good</c:v>
                </c:pt>
              </c:strCache>
            </c:strRef>
          </c:tx>
          <c:xVal>
            <c:numRef>
              <c:f>Weekly!$A$2:$A$17</c:f>
              <c:numCache>
                <c:formatCode>General</c:formatCode>
                <c:ptCount val="16"/>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numCache>
            </c:numRef>
          </c:xVal>
          <c:yVal>
            <c:numRef>
              <c:f>Weekly!$C$2:$C$17</c:f>
              <c:numCache>
                <c:formatCode>0.0</c:formatCode>
                <c:ptCount val="16"/>
                <c:pt idx="0">
                  <c:v>0.8</c:v>
                </c:pt>
                <c:pt idx="1">
                  <c:v>1.6</c:v>
                </c:pt>
                <c:pt idx="2">
                  <c:v>0.8</c:v>
                </c:pt>
                <c:pt idx="3">
                  <c:v>1.7</c:v>
                </c:pt>
                <c:pt idx="4">
                  <c:v>3.6</c:v>
                </c:pt>
                <c:pt idx="5">
                  <c:v>4.2</c:v>
                </c:pt>
                <c:pt idx="6">
                  <c:v>4.6</c:v>
                </c:pt>
                <c:pt idx="7">
                  <c:v>6.9</c:v>
                </c:pt>
                <c:pt idx="8">
                  <c:v>8.8</c:v>
                </c:pt>
                <c:pt idx="9">
                  <c:v>10.1</c:v>
                </c:pt>
                <c:pt idx="10">
                  <c:v>12.5</c:v>
                </c:pt>
                <c:pt idx="11">
                  <c:v>12.0</c:v>
                </c:pt>
                <c:pt idx="12">
                  <c:v>16.6</c:v>
                </c:pt>
                <c:pt idx="13">
                  <c:v>20.2</c:v>
                </c:pt>
                <c:pt idx="14">
                  <c:v>23.5</c:v>
                </c:pt>
                <c:pt idx="15">
                  <c:v>24.0</c:v>
                </c:pt>
              </c:numCache>
            </c:numRef>
          </c:yVal>
          <c:smooth val="0"/>
        </c:ser>
        <c:ser>
          <c:idx val="2"/>
          <c:order val="2"/>
          <c:tx>
            <c:strRef>
              <c:f>Weekly!$D$1</c:f>
              <c:strCache>
                <c:ptCount val="1"/>
                <c:pt idx="0">
                  <c:v>Best </c:v>
                </c:pt>
              </c:strCache>
            </c:strRef>
          </c:tx>
          <c:xVal>
            <c:numRef>
              <c:f>Weekly!$A$2:$A$17</c:f>
              <c:numCache>
                <c:formatCode>General</c:formatCode>
                <c:ptCount val="16"/>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numCache>
            </c:numRef>
          </c:xVal>
          <c:yVal>
            <c:numRef>
              <c:f>Weekly!$D$2:$D$17</c:f>
              <c:numCache>
                <c:formatCode>0.0</c:formatCode>
                <c:ptCount val="16"/>
                <c:pt idx="0">
                  <c:v>1.6</c:v>
                </c:pt>
                <c:pt idx="1">
                  <c:v>1.4</c:v>
                </c:pt>
                <c:pt idx="2">
                  <c:v>1.0</c:v>
                </c:pt>
                <c:pt idx="3">
                  <c:v>3.6</c:v>
                </c:pt>
                <c:pt idx="4">
                  <c:v>5.6</c:v>
                </c:pt>
                <c:pt idx="5">
                  <c:v>8.0</c:v>
                </c:pt>
                <c:pt idx="6">
                  <c:v>8.5</c:v>
                </c:pt>
                <c:pt idx="7">
                  <c:v>8.6</c:v>
                </c:pt>
                <c:pt idx="8">
                  <c:v>12.5</c:v>
                </c:pt>
                <c:pt idx="9">
                  <c:v>16.2</c:v>
                </c:pt>
                <c:pt idx="10">
                  <c:v>18.4</c:v>
                </c:pt>
                <c:pt idx="11">
                  <c:v>18.4</c:v>
                </c:pt>
                <c:pt idx="12">
                  <c:v>19.1</c:v>
                </c:pt>
                <c:pt idx="13">
                  <c:v>19.3</c:v>
                </c:pt>
                <c:pt idx="14">
                  <c:v>16.2</c:v>
                </c:pt>
                <c:pt idx="15">
                  <c:v>29.1</c:v>
                </c:pt>
              </c:numCache>
            </c:numRef>
          </c:yVal>
          <c:smooth val="0"/>
        </c:ser>
        <c:ser>
          <c:idx val="3"/>
          <c:order val="3"/>
          <c:tx>
            <c:strRef>
              <c:f>Weekly!$E$1</c:f>
              <c:strCache>
                <c:ptCount val="1"/>
                <c:pt idx="0">
                  <c:v>Professionals</c:v>
                </c:pt>
              </c:strCache>
            </c:strRef>
          </c:tx>
          <c:spPr>
            <a:ln>
              <a:solidFill>
                <a:schemeClr val="tx2"/>
              </a:solidFill>
            </a:ln>
          </c:spPr>
          <c:xVal>
            <c:numRef>
              <c:f>Weekly!$A$2:$A$17</c:f>
              <c:numCache>
                <c:formatCode>General</c:formatCode>
                <c:ptCount val="16"/>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numCache>
            </c:numRef>
          </c:xVal>
          <c:yVal>
            <c:numRef>
              <c:f>Weekly!$E$2:$E$17</c:f>
              <c:numCache>
                <c:formatCode>0.0</c:formatCode>
                <c:ptCount val="16"/>
                <c:pt idx="0">
                  <c:v>0.8</c:v>
                </c:pt>
                <c:pt idx="1">
                  <c:v>0.8</c:v>
                </c:pt>
                <c:pt idx="2">
                  <c:v>1.0</c:v>
                </c:pt>
                <c:pt idx="3">
                  <c:v>1.7</c:v>
                </c:pt>
                <c:pt idx="4">
                  <c:v>4.0</c:v>
                </c:pt>
                <c:pt idx="5">
                  <c:v>5.1</c:v>
                </c:pt>
                <c:pt idx="6">
                  <c:v>6.0</c:v>
                </c:pt>
                <c:pt idx="7">
                  <c:v>7.4</c:v>
                </c:pt>
                <c:pt idx="8">
                  <c:v>12.0</c:v>
                </c:pt>
                <c:pt idx="9">
                  <c:v>14.5</c:v>
                </c:pt>
                <c:pt idx="10">
                  <c:v>16.0</c:v>
                </c:pt>
                <c:pt idx="11">
                  <c:v>22.4</c:v>
                </c:pt>
                <c:pt idx="12">
                  <c:v>22.7</c:v>
                </c:pt>
                <c:pt idx="13">
                  <c:v>24.9</c:v>
                </c:pt>
                <c:pt idx="14">
                  <c:v>26.1</c:v>
                </c:pt>
                <c:pt idx="15">
                  <c:v>31.4</c:v>
                </c:pt>
              </c:numCache>
            </c:numRef>
          </c:yVal>
          <c:smooth val="0"/>
        </c:ser>
        <c:dLbls>
          <c:showLegendKey val="0"/>
          <c:showVal val="0"/>
          <c:showCatName val="0"/>
          <c:showSerName val="0"/>
          <c:showPercent val="0"/>
          <c:showBubbleSize val="0"/>
        </c:dLbls>
        <c:axId val="-2077474168"/>
        <c:axId val="-2077474648"/>
      </c:scatterChart>
      <c:valAx>
        <c:axId val="-2077474168"/>
        <c:scaling>
          <c:orientation val="minMax"/>
          <c:max val="21.0"/>
          <c:min val="4.0"/>
        </c:scaling>
        <c:delete val="0"/>
        <c:axPos val="b"/>
        <c:title>
          <c:tx>
            <c:rich>
              <a:bodyPr/>
              <a:lstStyle/>
              <a:p>
                <a:pPr>
                  <a:defRPr sz="1800"/>
                </a:pPr>
                <a:r>
                  <a:rPr lang="en-US" sz="1800"/>
                  <a:t>Age</a:t>
                </a:r>
              </a:p>
            </c:rich>
          </c:tx>
          <c:layout/>
          <c:overlay val="0"/>
        </c:title>
        <c:numFmt formatCode="General" sourceLinked="1"/>
        <c:majorTickMark val="out"/>
        <c:minorTickMark val="none"/>
        <c:tickLblPos val="nextTo"/>
        <c:txPr>
          <a:bodyPr/>
          <a:lstStyle/>
          <a:p>
            <a:pPr>
              <a:defRPr sz="1800"/>
            </a:pPr>
            <a:endParaRPr lang="en-US"/>
          </a:p>
        </c:txPr>
        <c:crossAx val="-2077474648"/>
        <c:crosses val="autoZero"/>
        <c:crossBetween val="midCat"/>
      </c:valAx>
      <c:valAx>
        <c:axId val="-2077474648"/>
        <c:scaling>
          <c:orientation val="minMax"/>
        </c:scaling>
        <c:delete val="0"/>
        <c:axPos val="l"/>
        <c:majorGridlines/>
        <c:title>
          <c:tx>
            <c:rich>
              <a:bodyPr rot="-5400000" vert="horz"/>
              <a:lstStyle/>
              <a:p>
                <a:pPr>
                  <a:defRPr/>
                </a:pPr>
                <a:r>
                  <a:rPr lang="en-US" sz="1800"/>
                  <a:t>Hours of practie per week</a:t>
                </a:r>
              </a:p>
            </c:rich>
          </c:tx>
          <c:layout/>
          <c:overlay val="0"/>
        </c:title>
        <c:numFmt formatCode="0" sourceLinked="0"/>
        <c:majorTickMark val="out"/>
        <c:minorTickMark val="none"/>
        <c:tickLblPos val="nextTo"/>
        <c:txPr>
          <a:bodyPr/>
          <a:lstStyle/>
          <a:p>
            <a:pPr>
              <a:defRPr sz="1800"/>
            </a:pPr>
            <a:endParaRPr lang="en-US"/>
          </a:p>
        </c:txPr>
        <c:crossAx val="-2077474168"/>
        <c:crosses val="autoZero"/>
        <c:crossBetween val="midCat"/>
      </c:valAx>
    </c:plotArea>
    <c:legend>
      <c:legendPos val="t"/>
      <c:layout/>
      <c:overlay val="0"/>
      <c:txPr>
        <a:bodyPr/>
        <a:lstStyle/>
        <a:p>
          <a:pPr>
            <a:defRPr sz="1800"/>
          </a:pPr>
          <a:endParaRPr lang="en-US"/>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lineMarker"/>
        <c:varyColors val="0"/>
        <c:ser>
          <c:idx val="0"/>
          <c:order val="0"/>
          <c:tx>
            <c:strRef>
              <c:f>Cumulative!$B$1</c:f>
              <c:strCache>
                <c:ptCount val="1"/>
                <c:pt idx="0">
                  <c:v>Music Ed</c:v>
                </c:pt>
              </c:strCache>
            </c:strRef>
          </c:tx>
          <c:xVal>
            <c:numRef>
              <c:f>Cumulative!$A$2:$A$17</c:f>
              <c:numCache>
                <c:formatCode>General</c:formatCode>
                <c:ptCount val="16"/>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numCache>
            </c:numRef>
          </c:xVal>
          <c:yVal>
            <c:numRef>
              <c:f>Cumulative!$B$2:$B$17</c:f>
              <c:numCache>
                <c:formatCode>General</c:formatCode>
                <c:ptCount val="16"/>
                <c:pt idx="0">
                  <c:v>0.0</c:v>
                </c:pt>
                <c:pt idx="1">
                  <c:v>50.0</c:v>
                </c:pt>
                <c:pt idx="2">
                  <c:v>100.0</c:v>
                </c:pt>
                <c:pt idx="3">
                  <c:v>160.0</c:v>
                </c:pt>
                <c:pt idx="4">
                  <c:v>300.0</c:v>
                </c:pt>
                <c:pt idx="5">
                  <c:v>500.0</c:v>
                </c:pt>
                <c:pt idx="6">
                  <c:v>700.0</c:v>
                </c:pt>
                <c:pt idx="7">
                  <c:v>900.0</c:v>
                </c:pt>
                <c:pt idx="8">
                  <c:v>1100.0</c:v>
                </c:pt>
                <c:pt idx="9">
                  <c:v>1600.0</c:v>
                </c:pt>
                <c:pt idx="10">
                  <c:v>2000.0</c:v>
                </c:pt>
                <c:pt idx="11">
                  <c:v>2400.0</c:v>
                </c:pt>
                <c:pt idx="12">
                  <c:v>3000.0</c:v>
                </c:pt>
                <c:pt idx="13">
                  <c:v>3500.0</c:v>
                </c:pt>
                <c:pt idx="14">
                  <c:v>4000.0</c:v>
                </c:pt>
                <c:pt idx="15">
                  <c:v>4600.0</c:v>
                </c:pt>
              </c:numCache>
            </c:numRef>
          </c:yVal>
          <c:smooth val="0"/>
        </c:ser>
        <c:ser>
          <c:idx val="1"/>
          <c:order val="1"/>
          <c:tx>
            <c:strRef>
              <c:f>Cumulative!$C$1</c:f>
              <c:strCache>
                <c:ptCount val="1"/>
                <c:pt idx="0">
                  <c:v>Good</c:v>
                </c:pt>
              </c:strCache>
            </c:strRef>
          </c:tx>
          <c:xVal>
            <c:numRef>
              <c:f>Cumulative!$A$2:$A$17</c:f>
              <c:numCache>
                <c:formatCode>General</c:formatCode>
                <c:ptCount val="16"/>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numCache>
            </c:numRef>
          </c:xVal>
          <c:yVal>
            <c:numRef>
              <c:f>Cumulative!$C$2:$C$17</c:f>
              <c:numCache>
                <c:formatCode>General</c:formatCode>
                <c:ptCount val="16"/>
                <c:pt idx="0">
                  <c:v>0.0</c:v>
                </c:pt>
                <c:pt idx="1">
                  <c:v>50.0</c:v>
                </c:pt>
                <c:pt idx="2">
                  <c:v>100.0</c:v>
                </c:pt>
                <c:pt idx="3">
                  <c:v>160.0</c:v>
                </c:pt>
                <c:pt idx="4">
                  <c:v>300.0</c:v>
                </c:pt>
                <c:pt idx="5">
                  <c:v>500.0</c:v>
                </c:pt>
                <c:pt idx="6">
                  <c:v>800.0</c:v>
                </c:pt>
                <c:pt idx="7">
                  <c:v>1100.0</c:v>
                </c:pt>
                <c:pt idx="8">
                  <c:v>1500.0</c:v>
                </c:pt>
                <c:pt idx="9">
                  <c:v>2100.0</c:v>
                </c:pt>
                <c:pt idx="10">
                  <c:v>2800.0</c:v>
                </c:pt>
                <c:pt idx="11">
                  <c:v>3300.0</c:v>
                </c:pt>
                <c:pt idx="12">
                  <c:v>4200.0</c:v>
                </c:pt>
                <c:pt idx="13">
                  <c:v>5200.0</c:v>
                </c:pt>
                <c:pt idx="14">
                  <c:v>6500.0</c:v>
                </c:pt>
                <c:pt idx="15">
                  <c:v>7800.0</c:v>
                </c:pt>
              </c:numCache>
            </c:numRef>
          </c:yVal>
          <c:smooth val="0"/>
        </c:ser>
        <c:ser>
          <c:idx val="2"/>
          <c:order val="2"/>
          <c:tx>
            <c:strRef>
              <c:f>Cumulative!$D$1</c:f>
              <c:strCache>
                <c:ptCount val="1"/>
                <c:pt idx="0">
                  <c:v>Best </c:v>
                </c:pt>
              </c:strCache>
            </c:strRef>
          </c:tx>
          <c:xVal>
            <c:numRef>
              <c:f>Cumulative!$A$2:$A$17</c:f>
              <c:numCache>
                <c:formatCode>General</c:formatCode>
                <c:ptCount val="16"/>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numCache>
            </c:numRef>
          </c:xVal>
          <c:yVal>
            <c:numRef>
              <c:f>Cumulative!$D$2:$D$17</c:f>
              <c:numCache>
                <c:formatCode>General</c:formatCode>
                <c:ptCount val="16"/>
                <c:pt idx="0">
                  <c:v>0.0</c:v>
                </c:pt>
                <c:pt idx="1">
                  <c:v>100.0</c:v>
                </c:pt>
                <c:pt idx="2">
                  <c:v>200.0</c:v>
                </c:pt>
                <c:pt idx="3">
                  <c:v>400.0</c:v>
                </c:pt>
                <c:pt idx="4">
                  <c:v>700.0</c:v>
                </c:pt>
                <c:pt idx="5">
                  <c:v>1100.0</c:v>
                </c:pt>
                <c:pt idx="6">
                  <c:v>1500.0</c:v>
                </c:pt>
                <c:pt idx="7">
                  <c:v>1900.0</c:v>
                </c:pt>
                <c:pt idx="8">
                  <c:v>2600.0</c:v>
                </c:pt>
                <c:pt idx="9">
                  <c:v>3500.0</c:v>
                </c:pt>
                <c:pt idx="10">
                  <c:v>4400.0</c:v>
                </c:pt>
                <c:pt idx="11">
                  <c:v>5500.0</c:v>
                </c:pt>
                <c:pt idx="12">
                  <c:v>6400.0</c:v>
                </c:pt>
                <c:pt idx="13">
                  <c:v>7300.0</c:v>
                </c:pt>
                <c:pt idx="14">
                  <c:v>8700.0</c:v>
                </c:pt>
                <c:pt idx="15">
                  <c:v>10300.0</c:v>
                </c:pt>
              </c:numCache>
            </c:numRef>
          </c:yVal>
          <c:smooth val="0"/>
        </c:ser>
        <c:ser>
          <c:idx val="3"/>
          <c:order val="3"/>
          <c:tx>
            <c:strRef>
              <c:f>Cumulative!$E$1</c:f>
              <c:strCache>
                <c:ptCount val="1"/>
                <c:pt idx="0">
                  <c:v>Professionals</c:v>
                </c:pt>
              </c:strCache>
            </c:strRef>
          </c:tx>
          <c:spPr>
            <a:ln>
              <a:solidFill>
                <a:schemeClr val="tx2"/>
              </a:solidFill>
            </a:ln>
          </c:spPr>
          <c:xVal>
            <c:numRef>
              <c:f>Cumulative!$A$2:$A$17</c:f>
              <c:numCache>
                <c:formatCode>General</c:formatCode>
                <c:ptCount val="16"/>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numCache>
            </c:numRef>
          </c:xVal>
          <c:yVal>
            <c:numRef>
              <c:f>Cumulative!$E$2:$E$17</c:f>
              <c:numCache>
                <c:formatCode>General</c:formatCode>
                <c:ptCount val="16"/>
                <c:pt idx="0">
                  <c:v>0.0</c:v>
                </c:pt>
                <c:pt idx="1">
                  <c:v>50.0</c:v>
                </c:pt>
                <c:pt idx="2">
                  <c:v>100.0</c:v>
                </c:pt>
                <c:pt idx="3">
                  <c:v>300.0</c:v>
                </c:pt>
                <c:pt idx="4">
                  <c:v>500.0</c:v>
                </c:pt>
                <c:pt idx="5">
                  <c:v>700.0</c:v>
                </c:pt>
                <c:pt idx="6">
                  <c:v>900.0</c:v>
                </c:pt>
                <c:pt idx="7">
                  <c:v>1400.0</c:v>
                </c:pt>
                <c:pt idx="8">
                  <c:v>1900.0</c:v>
                </c:pt>
                <c:pt idx="9">
                  <c:v>2800.0</c:v>
                </c:pt>
                <c:pt idx="10">
                  <c:v>3700.0</c:v>
                </c:pt>
                <c:pt idx="11">
                  <c:v>4800.0</c:v>
                </c:pt>
                <c:pt idx="12">
                  <c:v>6000.0</c:v>
                </c:pt>
                <c:pt idx="13">
                  <c:v>7300.0</c:v>
                </c:pt>
                <c:pt idx="14">
                  <c:v>8700.0</c:v>
                </c:pt>
                <c:pt idx="15">
                  <c:v>10300.0</c:v>
                </c:pt>
              </c:numCache>
            </c:numRef>
          </c:yVal>
          <c:smooth val="0"/>
        </c:ser>
        <c:dLbls>
          <c:showLegendKey val="0"/>
          <c:showVal val="0"/>
          <c:showCatName val="0"/>
          <c:showSerName val="0"/>
          <c:showPercent val="0"/>
          <c:showBubbleSize val="0"/>
        </c:dLbls>
        <c:axId val="-2077904392"/>
        <c:axId val="-2053070536"/>
      </c:scatterChart>
      <c:valAx>
        <c:axId val="-2077904392"/>
        <c:scaling>
          <c:orientation val="minMax"/>
          <c:max val="20.0"/>
          <c:min val="4.0"/>
        </c:scaling>
        <c:delete val="0"/>
        <c:axPos val="b"/>
        <c:title>
          <c:tx>
            <c:rich>
              <a:bodyPr/>
              <a:lstStyle/>
              <a:p>
                <a:pPr>
                  <a:defRPr sz="1800"/>
                </a:pPr>
                <a:r>
                  <a:rPr lang="en-US" sz="1800"/>
                  <a:t>Age</a:t>
                </a:r>
              </a:p>
            </c:rich>
          </c:tx>
          <c:layout/>
          <c:overlay val="0"/>
        </c:title>
        <c:numFmt formatCode="General" sourceLinked="1"/>
        <c:majorTickMark val="out"/>
        <c:minorTickMark val="none"/>
        <c:tickLblPos val="nextTo"/>
        <c:txPr>
          <a:bodyPr/>
          <a:lstStyle/>
          <a:p>
            <a:pPr>
              <a:defRPr sz="1800"/>
            </a:pPr>
            <a:endParaRPr lang="en-US"/>
          </a:p>
        </c:txPr>
        <c:crossAx val="-2053070536"/>
        <c:crosses val="autoZero"/>
        <c:crossBetween val="midCat"/>
      </c:valAx>
      <c:valAx>
        <c:axId val="-2053070536"/>
        <c:scaling>
          <c:orientation val="minMax"/>
          <c:max val="11000.0"/>
          <c:min val="0.0"/>
        </c:scaling>
        <c:delete val="0"/>
        <c:axPos val="l"/>
        <c:majorGridlines/>
        <c:title>
          <c:tx>
            <c:rich>
              <a:bodyPr rot="-5400000" vert="horz"/>
              <a:lstStyle/>
              <a:p>
                <a:pPr>
                  <a:defRPr sz="1800"/>
                </a:pPr>
                <a:r>
                  <a:rPr lang="en-US" sz="1800"/>
                  <a:t>Cumulative</a:t>
                </a:r>
                <a:r>
                  <a:rPr lang="en-US" sz="1800" baseline="0"/>
                  <a:t> hours of practice</a:t>
                </a:r>
                <a:endParaRPr lang="en-US" sz="1800"/>
              </a:p>
            </c:rich>
          </c:tx>
          <c:layout/>
          <c:overlay val="0"/>
        </c:title>
        <c:numFmt formatCode="General" sourceLinked="1"/>
        <c:majorTickMark val="out"/>
        <c:minorTickMark val="none"/>
        <c:tickLblPos val="nextTo"/>
        <c:txPr>
          <a:bodyPr/>
          <a:lstStyle/>
          <a:p>
            <a:pPr>
              <a:defRPr sz="1800"/>
            </a:pPr>
            <a:endParaRPr lang="en-US"/>
          </a:p>
        </c:txPr>
        <c:crossAx val="-2077904392"/>
        <c:crosses val="autoZero"/>
        <c:crossBetween val="midCat"/>
      </c:valAx>
    </c:plotArea>
    <c:legend>
      <c:legendPos val="t"/>
      <c:layout/>
      <c:overlay val="0"/>
      <c:spPr>
        <a:solidFill>
          <a:schemeClr val="bg1"/>
        </a:solidFill>
        <a:ln>
          <a:noFill/>
        </a:ln>
      </c:spPr>
      <c:txPr>
        <a:bodyPr/>
        <a:lstStyle/>
        <a:p>
          <a:pPr>
            <a:defRPr sz="18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609600" y="8458200"/>
            <a:ext cx="5638800" cy="2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63" tIns="46038" rIns="93663" bIns="46038">
            <a:spAutoFit/>
          </a:bodyPr>
          <a:lstStyle/>
          <a:p>
            <a:pPr defTabSz="950913" eaLnBrk="0" hangingPunct="0"/>
            <a:r>
              <a:rPr lang="en-GB" sz="1000">
                <a:latin typeface="Times New Roman" charset="0"/>
              </a:rPr>
              <a:t>© 2010 Dylan Wiliam, Institute of Education, 20 Bedford Way, London WC1H 0AL, UK; 020 7612 6000</a:t>
            </a:r>
          </a:p>
        </p:txBody>
      </p:sp>
      <p:sp>
        <p:nvSpPr>
          <p:cNvPr id="2051" name="Rectangle 3"/>
          <p:cNvSpPr>
            <a:spLocks noChangeArrowheads="1"/>
          </p:cNvSpPr>
          <p:nvPr/>
        </p:nvSpPr>
        <p:spPr bwMode="auto">
          <a:xfrm>
            <a:off x="795338" y="503767"/>
            <a:ext cx="6028135" cy="25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2052" name="Rectangle 4"/>
          <p:cNvSpPr>
            <a:spLocks noChangeArrowheads="1"/>
          </p:cNvSpPr>
          <p:nvPr/>
        </p:nvSpPr>
        <p:spPr bwMode="auto">
          <a:xfrm>
            <a:off x="3492104" y="8775700"/>
            <a:ext cx="531019" cy="24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63" tIns="46038" rIns="93663" bIns="46038">
            <a:spAutoFit/>
          </a:bodyPr>
          <a:lstStyle/>
          <a:p>
            <a:pPr defTabSz="950913" eaLnBrk="0" hangingPunct="0"/>
            <a:fld id="{9211D485-12F2-B442-964B-E824A1BD6F81}" type="slidenum">
              <a:rPr lang="en-GB" sz="1000">
                <a:latin typeface="Times New Roman" charset="0"/>
              </a:rPr>
              <a:pPr defTabSz="950913" eaLnBrk="0" hangingPunct="0"/>
              <a:t>‹#›</a:t>
            </a:fld>
            <a:endParaRPr lang="en-GB" sz="1000">
              <a:latin typeface="Times New Roman" charset="0"/>
            </a:endParaRPr>
          </a:p>
        </p:txBody>
      </p:sp>
    </p:spTree>
    <p:extLst>
      <p:ext uri="{BB962C8B-B14F-4D97-AF65-F5344CB8AC3E}">
        <p14:creationId xmlns:p14="http://schemas.microsoft.com/office/powerpoint/2010/main" val="3537101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9885" y="4343400"/>
            <a:ext cx="5386388" cy="4114800"/>
          </a:xfrm>
          <a:prstGeom prst="rect">
            <a:avLst/>
          </a:prstGeom>
          <a:noFill/>
          <a:ln w="12700">
            <a:noFill/>
            <a:miter lim="800000"/>
            <a:headEnd/>
            <a:tailEnd/>
          </a:ln>
          <a:effectLst/>
        </p:spPr>
        <p:txBody>
          <a:bodyPr vert="horz" wrap="square" lIns="93663" tIns="46038" rIns="93663" bIns="46038"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5" name="Rectangle 3"/>
          <p:cNvSpPr>
            <a:spLocks noGrp="1" noRot="1" noChangeAspect="1" noChangeArrowheads="1" noTextEdit="1"/>
          </p:cNvSpPr>
          <p:nvPr>
            <p:ph type="sldImg" idx="2"/>
          </p:nvPr>
        </p:nvSpPr>
        <p:spPr bwMode="auto">
          <a:xfrm>
            <a:off x="1292225" y="798513"/>
            <a:ext cx="4275138" cy="3206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888990054"/>
      </p:ext>
    </p:extLst>
  </p:cSld>
  <p:clrMap bg1="lt1" tx1="dk1" bg2="lt2" tx2="dk2" accent1="accent1" accent2="accent2" accent3="accent3" accent4="accent4" accent5="accent5" accent6="accent6" hlink="hlink" folHlink="folHlink"/>
  <p:hf hdr="0" ftr="0" dt="0"/>
  <p:notesStyle>
    <a:lvl1pPr algn="l" defTabSz="950913"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476250" algn="l" defTabSz="950913"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950913" algn="l" defTabSz="950913"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1427163" algn="l" defTabSz="950913"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1901825" algn="l" defTabSz="950913"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cap="flat"/>
        </p:spPr>
      </p:sp>
      <p:sp>
        <p:nvSpPr>
          <p:cNvPr id="512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solidFill>
                  <a:srgbClr val="000000"/>
                </a:solidFill>
                <a:latin typeface="Arial" charset="0"/>
                <a:ea typeface="ＭＳ Ｐゴシック" charset="0"/>
                <a:cs typeface="ＭＳ Ｐゴシック" charset="0"/>
              </a:rP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a:xfrm>
            <a:off x="1292225" y="798513"/>
            <a:ext cx="4273550" cy="3206750"/>
          </a:xfrm>
          <a:ln cap="flat"/>
        </p:spPr>
      </p:sp>
      <p:sp>
        <p:nvSpPr>
          <p:cNvPr id="13824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Rot="1" noChangeAspect="1" noChangeArrowheads="1"/>
          </p:cNvSpPr>
          <p:nvPr>
            <p:ph type="sldImg"/>
          </p:nvPr>
        </p:nvSpPr>
        <p:spPr>
          <a:solidFill>
            <a:srgbClr val="FFFFFF"/>
          </a:solidFill>
          <a:ln/>
        </p:spPr>
      </p:sp>
      <p:sp>
        <p:nvSpPr>
          <p:cNvPr id="12083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p:cNvSpPr>
          <p:nvPr>
            <p:ph type="sldImg"/>
          </p:nvPr>
        </p:nvSpPr>
        <p:spPr>
          <a:solidFill>
            <a:srgbClr val="FFFFFF"/>
          </a:solidFill>
          <a:ln/>
        </p:spPr>
      </p:sp>
      <p:sp>
        <p:nvSpPr>
          <p:cNvPr id="13824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dirty="0" smtClean="0"/>
              <a:t>Click to edit Master title style</a:t>
            </a:r>
            <a:endParaRPr kumimoji="0"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000000"/>
                </a:solidFill>
              </a:defRPr>
            </a:lvl1pPr>
          </a:lstStyle>
          <a:p>
            <a:pPr>
              <a:defRPr/>
            </a:pPr>
            <a:fld id="{2D6238C2-C284-AD4D-8FB8-9663937FCA09}" type="slidenum">
              <a:rPr lang="en-GB" smtClean="0"/>
              <a:pPr>
                <a:defRPr/>
              </a:pPr>
              <a:t>‹#›</a:t>
            </a:fld>
            <a:endParaRPr lang="en-GB"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pic>
        <p:nvPicPr>
          <p:cNvPr id="7" name="Picture 6"/>
          <p:cNvPicPr>
            <a:picLocks noChangeAspect="1"/>
          </p:cNvPicPr>
          <p:nvPr userDrawn="1"/>
        </p:nvPicPr>
        <p:blipFill>
          <a:blip r:embed="rId2"/>
          <a:stretch>
            <a:fillRect/>
          </a:stretch>
        </p:blipFill>
        <p:spPr>
          <a:xfrm>
            <a:off x="8064500" y="6184900"/>
            <a:ext cx="1079500" cy="6731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hasCustomPrompt="1"/>
          </p:nvPr>
        </p:nvSpPr>
        <p:spPr>
          <a:xfrm>
            <a:off x="383618" y="595342"/>
            <a:ext cx="8426370" cy="3777092"/>
          </a:xfrm>
        </p:spPr>
        <p:txBody>
          <a:bodyPr anchor="ctr">
            <a:normAutofit/>
          </a:bodyPr>
          <a:lstStyle>
            <a:lvl1pPr>
              <a:defRPr sz="4400" cap="none" baseline="0">
                <a:latin typeface="Calibri"/>
                <a:cs typeface="Calibri"/>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351512" y="4713827"/>
            <a:ext cx="6705600" cy="685800"/>
          </a:xfrm>
        </p:spPr>
        <p:txBody>
          <a:bodyPr anchor="ctr">
            <a:normAutofit/>
          </a:bodyPr>
          <a:lstStyle>
            <a:lvl1pPr marL="0" indent="0" algn="l">
              <a:buNone/>
              <a:defRPr sz="2600">
                <a:solidFill>
                  <a:srgbClr val="FFFFFF"/>
                </a:solidFill>
                <a:latin typeface="Calibri"/>
                <a:cs typeface="Calibri"/>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a:xfrm>
            <a:off x="7086600" y="6038817"/>
            <a:ext cx="2057400" cy="685800"/>
          </a:xfrm>
          <a:prstGeom prst="rect">
            <a:avLst/>
          </a:prstGeom>
        </p:spPr>
        <p:txBody>
          <a:bodyPr>
            <a:noAutofit/>
          </a:bodyPr>
          <a:lstStyle>
            <a:lvl1pPr algn="ctr">
              <a:defRPr sz="2000">
                <a:solidFill>
                  <a:srgbClr val="FFFFFF"/>
                </a:solidFill>
              </a:defRPr>
            </a:lvl1pPr>
          </a:lstStyle>
          <a:p>
            <a:pPr>
              <a:defRPr/>
            </a:pPr>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a:p>
        </p:txBody>
      </p:sp>
      <p:sp>
        <p:nvSpPr>
          <p:cNvPr id="29" name="Slide Number Placeholder 28"/>
          <p:cNvSpPr>
            <a:spLocks noGrp="1"/>
          </p:cNvSpPr>
          <p:nvPr>
            <p:ph type="sldNum" sz="quarter" idx="12"/>
          </p:nvPr>
        </p:nvSpPr>
        <p:spPr>
          <a:xfrm>
            <a:off x="739588" y="6208059"/>
            <a:ext cx="838200" cy="381000"/>
          </a:xfrm>
        </p:spPr>
        <p:txBody>
          <a:bodyPr/>
          <a:lstStyle>
            <a:lvl1pPr>
              <a:defRPr>
                <a:solidFill>
                  <a:schemeClr val="tx2"/>
                </a:solidFill>
              </a:defRPr>
            </a:lvl1pPr>
          </a:lstStyle>
          <a:p>
            <a:pPr>
              <a:defRPr/>
            </a:pPr>
            <a:fld id="{D52799CE-711A-FA44-BA4E-E463DA170A36}"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Slide Number Placeholder 9"/>
          <p:cNvSpPr>
            <a:spLocks noGrp="1"/>
          </p:cNvSpPr>
          <p:nvPr>
            <p:ph type="sldNum" sz="quarter" idx="16"/>
          </p:nvPr>
        </p:nvSpPr>
        <p:spPr/>
        <p:txBody>
          <a:bodyPr rtlCol="0"/>
          <a:lstStyle/>
          <a:p>
            <a:pPr>
              <a:defRPr/>
            </a:pPr>
            <a:fld id="{5C50C641-66DE-184E-B016-D253D8CA36FC}" type="slidenum">
              <a:rPr lang="en-GB" smtClean="0"/>
              <a:pPr>
                <a:defRPr/>
              </a:pPr>
              <a:t>‹#›</a:t>
            </a:fld>
            <a:endParaRPr lang="en-GB"/>
          </a:p>
        </p:txBody>
      </p:sp>
      <p:sp>
        <p:nvSpPr>
          <p:cNvPr id="12" name="Footer Placeholder 11"/>
          <p:cNvSpPr>
            <a:spLocks noGrp="1"/>
          </p:cNvSpPr>
          <p:nvPr>
            <p:ph type="ftr" sz="quarter" idx="17"/>
          </p:nvPr>
        </p:nvSpPr>
        <p:spPr/>
        <p:txBody>
          <a:bodyPr rtlCol="0"/>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dirty="0" smtClean="0"/>
              <a:t>Click to edit Master title style</a:t>
            </a:r>
            <a:endParaRPr kumimoji="0" lang="en-US" dirty="0"/>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2" name="Slide Number Placeholder 11"/>
          <p:cNvSpPr>
            <a:spLocks noGrp="1"/>
          </p:cNvSpPr>
          <p:nvPr>
            <p:ph type="sldNum" sz="quarter" idx="16"/>
          </p:nvPr>
        </p:nvSpPr>
        <p:spPr/>
        <p:txBody>
          <a:bodyPr rtlCol="0"/>
          <a:lstStyle/>
          <a:p>
            <a:pPr>
              <a:defRPr/>
            </a:pPr>
            <a:fld id="{27179BD9-65CB-694A-A2D4-7B548DC60A53}" type="slidenum">
              <a:rPr lang="en-GB" smtClean="0"/>
              <a:pPr>
                <a:defRPr/>
              </a:pPr>
              <a:t>‹#›</a:t>
            </a:fld>
            <a:endParaRPr lang="en-GB"/>
          </a:p>
        </p:txBody>
      </p:sp>
      <p:sp>
        <p:nvSpPr>
          <p:cNvPr id="14" name="Footer Placeholder 13"/>
          <p:cNvSpPr>
            <a:spLocks noGrp="1"/>
          </p:cNvSpPr>
          <p:nvPr>
            <p:ph type="ftr" sz="quarter" idx="17"/>
          </p:nvPr>
        </p:nvSpPr>
        <p:spPr/>
        <p:txBody>
          <a:bodyPr rtlCol="0"/>
          <a:lstStyle/>
          <a:p>
            <a:pPr>
              <a:defRPr/>
            </a:pP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000000"/>
                </a:solidFill>
              </a:defRPr>
            </a:lvl1pPr>
          </a:lstStyle>
          <a:p>
            <a:pPr>
              <a:defRPr/>
            </a:pPr>
            <a:fld id="{19ABF79A-F4A3-5E49-A6CE-5B8CF779BC37}" type="slidenum">
              <a:rPr lang="en-GB" smtClean="0"/>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rgbClr val="000000"/>
                </a:solidFill>
              </a:defRPr>
            </a:lvl1pPr>
          </a:lstStyle>
          <a:p>
            <a:pPr>
              <a:defRPr/>
            </a:pPr>
            <a:fld id="{810F0876-9936-0A4D-A655-DB5D8150D4AA}" type="slidenum">
              <a:rPr lang="en-GB" smtClean="0"/>
              <a:pPr>
                <a:defRPr/>
              </a:pPr>
              <a:t>‹#›</a:t>
            </a:fld>
            <a:endParaRPr lang="en-GB" dirty="0"/>
          </a:p>
        </p:txBody>
      </p:sp>
      <p:pic>
        <p:nvPicPr>
          <p:cNvPr id="5" name="Picture 4"/>
          <p:cNvPicPr>
            <a:picLocks noChangeAspect="1"/>
          </p:cNvPicPr>
          <p:nvPr userDrawn="1"/>
        </p:nvPicPr>
        <p:blipFill>
          <a:blip r:embed="rId2"/>
          <a:stretch>
            <a:fillRect/>
          </a:stretch>
        </p:blipFill>
        <p:spPr>
          <a:xfrm>
            <a:off x="7862081" y="6036346"/>
            <a:ext cx="1079500" cy="6731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normAutofit/>
          </a:bodyPr>
          <a:lstStyle>
            <a:lvl1pPr algn="l">
              <a:buNone/>
              <a:defRPr sz="3600" b="0"/>
            </a:lvl1pPr>
          </a:lstStyle>
          <a:p>
            <a:r>
              <a:rPr kumimoji="0" lang="en-US" dirty="0" smtClean="0"/>
              <a:t>Click to edit Master title style</a:t>
            </a:r>
            <a:endParaRPr kumimoji="0"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000000"/>
                </a:solidFill>
              </a:defRPr>
            </a:lvl1pPr>
          </a:lstStyle>
          <a:p>
            <a:pPr>
              <a:defRPr/>
            </a:pPr>
            <a:fld id="{50E85CD4-01C3-DE45-A238-CA0781C7043D}" type="slidenum">
              <a:rPr lang="en-GB" smtClean="0"/>
              <a:pPr>
                <a:defRPr/>
              </a:pPr>
              <a:t>‹#›</a:t>
            </a:fld>
            <a:endParaRPr lang="en-GB"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pPr>
              <a:defRPr/>
            </a:pPr>
            <a:fld id="{C0E1A288-A284-C044-9F77-46138F160E24}" type="slidenum">
              <a:rPr lang="en-US"/>
              <a:pPr>
                <a:defRPr/>
              </a:pPr>
              <a:t>‹#›</a:t>
            </a:fld>
            <a:endParaRPr lang="en-US"/>
          </a:p>
        </p:txBody>
      </p:sp>
    </p:spTree>
    <p:extLst>
      <p:ext uri="{BB962C8B-B14F-4D97-AF65-F5344CB8AC3E}">
        <p14:creationId xmlns:p14="http://schemas.microsoft.com/office/powerpoint/2010/main" val="35400901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chemeClr val="tx1"/>
                </a:solidFill>
              </a:defRPr>
            </a:lvl1pPr>
          </a:lstStyle>
          <a:p>
            <a:pPr>
              <a:defRPr/>
            </a:pPr>
            <a:fld id="{0BCA7252-6283-0043-95DE-9CBA704BC554}" type="slidenum">
              <a:rPr lang="en-GB" smtClean="0"/>
              <a:pPr>
                <a:defRPr/>
              </a:pPr>
              <a:t>‹#›</a:t>
            </a:fld>
            <a:endParaRPr lang="en-GB" dirty="0"/>
          </a:p>
        </p:txBody>
      </p:sp>
    </p:spTree>
  </p:cSld>
  <p:clrMap bg1="lt1" tx1="dk1" bg2="lt2" tx2="dk2" accent1="accent1" accent2="accent2" accent3="accent3" accent4="accent4" accent5="accent5" accent6="accent6" hlink="hlink" folHlink="folHlink"/>
  <p:sldLayoutIdLst>
    <p:sldLayoutId id="2147483914" r:id="rId1"/>
    <p:sldLayoutId id="2147483913" r:id="rId2"/>
    <p:sldLayoutId id="2147483916" r:id="rId3"/>
    <p:sldLayoutId id="2147483917" r:id="rId4"/>
    <p:sldLayoutId id="2147483918" r:id="rId5"/>
    <p:sldLayoutId id="2147483919" r:id="rId6"/>
    <p:sldLayoutId id="2147483920" r:id="rId7"/>
    <p:sldLayoutId id="2147483921" r:id="rId8"/>
  </p:sldLayoutIdLst>
  <p:hf hdr="0" ftr="0" dt="0"/>
  <p:txStyles>
    <p:titleStyle>
      <a:lvl1pPr algn="l" rtl="0" eaLnBrk="1" latinLnBrk="0" hangingPunct="1">
        <a:spcBef>
          <a:spcPct val="0"/>
        </a:spcBef>
        <a:buNone/>
        <a:defRPr kumimoji="0" sz="3600" kern="1200">
          <a:solidFill>
            <a:schemeClr val="tx2"/>
          </a:solidFill>
          <a:latin typeface="Calibri"/>
          <a:ea typeface="+mj-ea"/>
          <a:cs typeface="Calibri"/>
        </a:defRPr>
      </a:lvl1pPr>
    </p:titleStyle>
    <p:bodyStyle>
      <a:lvl1pPr marL="320040" indent="-320040" algn="l" rtl="0" eaLnBrk="1" latinLnBrk="0" hangingPunct="1">
        <a:spcBef>
          <a:spcPts val="0"/>
        </a:spcBef>
        <a:buClr>
          <a:schemeClr val="accent2"/>
        </a:buClr>
        <a:buSzPct val="60000"/>
        <a:buFont typeface="Wingdings"/>
        <a:buChar char=""/>
        <a:defRPr kumimoji="0" sz="2900" kern="1200">
          <a:solidFill>
            <a:schemeClr val="tx1"/>
          </a:solidFill>
          <a:latin typeface="Calibri"/>
          <a:ea typeface="+mn-ea"/>
          <a:cs typeface="Calibri"/>
        </a:defRPr>
      </a:lvl1pPr>
      <a:lvl2pPr marL="640080" indent="-274320" algn="l" rtl="0" eaLnBrk="1" latinLnBrk="0" hangingPunct="1">
        <a:spcBef>
          <a:spcPts val="0"/>
        </a:spcBef>
        <a:buClr>
          <a:schemeClr val="accent1"/>
        </a:buClr>
        <a:buSzPct val="70000"/>
        <a:buFont typeface="Wingdings 2"/>
        <a:buChar char=""/>
        <a:defRPr kumimoji="0" sz="2600" kern="1200">
          <a:solidFill>
            <a:schemeClr val="tx1"/>
          </a:solidFill>
          <a:latin typeface="Calibri"/>
          <a:ea typeface="+mn-ea"/>
          <a:cs typeface="Calibri"/>
        </a:defRPr>
      </a:lvl2pPr>
      <a:lvl3pPr marL="914400" indent="-228600" algn="l" rtl="0" eaLnBrk="1" latinLnBrk="0" hangingPunct="1">
        <a:spcBef>
          <a:spcPts val="0"/>
        </a:spcBef>
        <a:buClr>
          <a:schemeClr val="accent2"/>
        </a:buClr>
        <a:buSzPct val="75000"/>
        <a:buFont typeface="Wingdings"/>
        <a:buChar char=""/>
        <a:defRPr kumimoji="0" sz="2300" kern="1200">
          <a:solidFill>
            <a:schemeClr val="tx1"/>
          </a:solidFill>
          <a:latin typeface="Calibri"/>
          <a:ea typeface="+mn-ea"/>
          <a:cs typeface="Calibri"/>
        </a:defRPr>
      </a:lvl3pPr>
      <a:lvl4pPr marL="1371600" indent="-228600" algn="l" rtl="0" eaLnBrk="1" latinLnBrk="0" hangingPunct="1">
        <a:spcBef>
          <a:spcPts val="0"/>
        </a:spcBef>
        <a:buClr>
          <a:schemeClr val="accent3"/>
        </a:buClr>
        <a:buSzPct val="75000"/>
        <a:buFont typeface="Wingdings"/>
        <a:buChar char=""/>
        <a:defRPr kumimoji="0" sz="2000" kern="1200">
          <a:solidFill>
            <a:schemeClr val="tx1"/>
          </a:solidFill>
          <a:latin typeface="Calibri"/>
          <a:ea typeface="+mn-ea"/>
          <a:cs typeface="Calibri"/>
        </a:defRPr>
      </a:lvl4pPr>
      <a:lvl5pPr marL="1828800" indent="-228600" algn="l" rtl="0" eaLnBrk="1" latinLnBrk="0" hangingPunct="1">
        <a:spcBef>
          <a:spcPts val="0"/>
        </a:spcBef>
        <a:buClr>
          <a:schemeClr val="accent4"/>
        </a:buClr>
        <a:buSzPct val="65000"/>
        <a:buFont typeface="Wingdings"/>
        <a:buChar char=""/>
        <a:defRPr kumimoji="0" sz="2000" kern="1200">
          <a:solidFill>
            <a:schemeClr val="tx1"/>
          </a:solidFill>
          <a:latin typeface="Calibri"/>
          <a:ea typeface="+mn-ea"/>
          <a:cs typeface="Calibri"/>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g"/><Relationship Id="rId3" Type="http://schemas.openxmlformats.org/officeDocument/2006/relationships/image" Target="../media/image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7.png"/><Relationship Id="rId1" Type="http://schemas.microsoft.com/office/2007/relationships/media" Target="../media/media1.flv"/><Relationship Id="rId2" Type="http://schemas.openxmlformats.org/officeDocument/2006/relationships/video" Target="../media/media1.flv"/></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1.xml"/><Relationship Id="rId2" Type="http://schemas.openxmlformats.org/officeDocument/2006/relationships/image" Target="../media/image8.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10.xml"/><Relationship Id="rId3" Type="http://schemas.openxmlformats.org/officeDocument/2006/relationships/chart" Target="../charts/char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ctrTitle"/>
          </p:nvPr>
        </p:nvSpPr>
        <p:spPr>
          <a:xfrm>
            <a:off x="889001" y="1507066"/>
            <a:ext cx="6267823" cy="3020109"/>
          </a:xfrm>
        </p:spPr>
        <p:txBody>
          <a:bodyPr rtlCol="0">
            <a:noAutofit/>
          </a:bodyPr>
          <a:lstStyle/>
          <a:p>
            <a:pPr fontAlgn="auto">
              <a:spcAft>
                <a:spcPts val="0"/>
              </a:spcAft>
              <a:defRPr/>
            </a:pPr>
            <a:r>
              <a:rPr lang="en-US" sz="5000" cap="none" dirty="0" smtClean="0"/>
              <a:t>Leadershi</a:t>
            </a:r>
            <a:r>
              <a:rPr lang="en-US" sz="5000" dirty="0" smtClean="0"/>
              <a:t>p for teacher learning</a:t>
            </a:r>
            <a:endParaRPr lang="en-GB" sz="5000" cap="none" dirty="0" smtClean="0">
              <a:latin typeface="Arial" charset="0"/>
            </a:endParaRPr>
          </a:p>
        </p:txBody>
      </p:sp>
      <p:sp>
        <p:nvSpPr>
          <p:cNvPr id="16387" name="Rectangle 7"/>
          <p:cNvSpPr>
            <a:spLocks noGrp="1" noChangeArrowheads="1"/>
          </p:cNvSpPr>
          <p:nvPr>
            <p:ph type="subTitle" idx="1"/>
          </p:nvPr>
        </p:nvSpPr>
        <p:spPr>
          <a:xfrm>
            <a:off x="904455" y="4377765"/>
            <a:ext cx="6400800" cy="1374588"/>
          </a:xfrm>
        </p:spPr>
        <p:txBody>
          <a:bodyPr rtlCol="0">
            <a:normAutofit/>
          </a:bodyPr>
          <a:lstStyle/>
          <a:p>
            <a:pPr fontAlgn="auto">
              <a:spcAft>
                <a:spcPts val="0"/>
              </a:spcAft>
              <a:buFont typeface="Arial"/>
              <a:buNone/>
              <a:defRPr/>
            </a:pPr>
            <a:r>
              <a:rPr lang="en-GB" sz="3200" dirty="0" smtClean="0">
                <a:latin typeface="+mj-lt"/>
              </a:rPr>
              <a:t>Dylan Wiliam</a:t>
            </a:r>
          </a:p>
          <a:p>
            <a:pPr fontAlgn="auto">
              <a:spcAft>
                <a:spcPts val="0"/>
              </a:spcAft>
              <a:buFont typeface="Arial"/>
              <a:buNone/>
              <a:defRPr/>
            </a:pPr>
            <a:endParaRPr lang="en-GB" dirty="0" smtClean="0">
              <a:latin typeface="Arial" charset="0"/>
            </a:endParaRPr>
          </a:p>
        </p:txBody>
      </p:sp>
      <p:sp>
        <p:nvSpPr>
          <p:cNvPr id="2" name="TextBox 1"/>
          <p:cNvSpPr txBox="1"/>
          <p:nvPr/>
        </p:nvSpPr>
        <p:spPr>
          <a:xfrm>
            <a:off x="3585883" y="6170706"/>
            <a:ext cx="4123765" cy="461665"/>
          </a:xfrm>
          <a:prstGeom prst="rect">
            <a:avLst/>
          </a:prstGeom>
          <a:noFill/>
        </p:spPr>
        <p:txBody>
          <a:bodyPr wrap="square" rtlCol="0">
            <a:spAutoFit/>
          </a:bodyPr>
          <a:lstStyle/>
          <a:p>
            <a:pPr fontAlgn="auto">
              <a:spcAft>
                <a:spcPts val="0"/>
              </a:spcAft>
              <a:buFont typeface="Arial"/>
              <a:buNone/>
              <a:defRPr/>
            </a:pPr>
            <a:r>
              <a:rPr lang="en-GB" dirty="0"/>
              <a:t>www.dylanwiliam.net</a:t>
            </a:r>
          </a:p>
        </p:txBody>
      </p:sp>
      <p:sp>
        <p:nvSpPr>
          <p:cNvPr id="3" name="Slide Number Placeholder 2"/>
          <p:cNvSpPr>
            <a:spLocks noGrp="1"/>
          </p:cNvSpPr>
          <p:nvPr>
            <p:ph type="sldNum" sz="quarter" idx="12"/>
          </p:nvPr>
        </p:nvSpPr>
        <p:spPr/>
        <p:txBody>
          <a:bodyPr/>
          <a:lstStyle/>
          <a:p>
            <a:pPr>
              <a:defRPr/>
            </a:pPr>
            <a:fld id="{D52799CE-711A-FA44-BA4E-E463DA170A36}" type="slidenum">
              <a:rPr lang="en-US" smtClean="0"/>
              <a:pPr>
                <a:defRPr/>
              </a:pPr>
              <a:t>1</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quality and student learning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4399319"/>
              </p:ext>
            </p:extLst>
          </p:nvPr>
        </p:nvGraphicFramePr>
        <p:xfrm>
          <a:off x="616138" y="1694330"/>
          <a:ext cx="8154332" cy="3825318"/>
        </p:xfrm>
        <a:graphic>
          <a:graphicData uri="http://schemas.openxmlformats.org/drawingml/2006/table">
            <a:tbl>
              <a:tblPr firstRow="1" bandRow="1">
                <a:tableStyleId>{5C22544A-7EE6-4342-B048-85BDC9FD1C3A}</a:tableStyleId>
              </a:tblPr>
              <a:tblGrid>
                <a:gridCol w="3879521"/>
                <a:gridCol w="2347642"/>
                <a:gridCol w="1927169"/>
              </a:tblGrid>
              <a:tr h="546474">
                <a:tc>
                  <a:txBody>
                    <a:bodyPr/>
                    <a:lstStyle/>
                    <a:p>
                      <a:endParaRPr lang="en-US" dirty="0"/>
                    </a:p>
                  </a:txBody>
                  <a:tcPr/>
                </a:tc>
                <a:tc>
                  <a:txBody>
                    <a:bodyPr/>
                    <a:lstStyle/>
                    <a:p>
                      <a:r>
                        <a:rPr lang="en-US" dirty="0" smtClean="0"/>
                        <a:t>Subject</a:t>
                      </a:r>
                      <a:endParaRPr lang="en-US" dirty="0"/>
                    </a:p>
                  </a:txBody>
                  <a:tcPr/>
                </a:tc>
                <a:tc>
                  <a:txBody>
                    <a:bodyPr/>
                    <a:lstStyle/>
                    <a:p>
                      <a:pPr algn="ctr"/>
                      <a:r>
                        <a:rPr lang="en-US" dirty="0" smtClean="0"/>
                        <a:t>Correlation</a:t>
                      </a:r>
                      <a:endParaRPr lang="en-US" dirty="0"/>
                    </a:p>
                  </a:txBody>
                  <a:tcPr/>
                </a:tc>
              </a:tr>
              <a:tr h="546474">
                <a:tc>
                  <a:txBody>
                    <a:bodyPr/>
                    <a:lstStyle/>
                    <a:p>
                      <a:r>
                        <a:rPr lang="en-US" dirty="0" err="1" smtClean="0"/>
                        <a:t>Woodhead</a:t>
                      </a:r>
                      <a:endParaRPr lang="en-US" dirty="0"/>
                    </a:p>
                  </a:txBody>
                  <a:tcPr/>
                </a:tc>
                <a:tc>
                  <a:txBody>
                    <a:bodyPr/>
                    <a:lstStyle/>
                    <a:p>
                      <a:r>
                        <a:rPr lang="en-US" dirty="0" smtClean="0"/>
                        <a:t>All</a:t>
                      </a:r>
                      <a:endParaRPr lang="en-US" dirty="0"/>
                    </a:p>
                  </a:txBody>
                  <a:tcPr/>
                </a:tc>
                <a:tc>
                  <a:txBody>
                    <a:bodyPr/>
                    <a:lstStyle/>
                    <a:p>
                      <a:pPr algn="ctr"/>
                      <a:r>
                        <a:rPr lang="en-US" dirty="0" smtClean="0"/>
                        <a:t>0*</a:t>
                      </a:r>
                      <a:endParaRPr lang="en-US" dirty="0"/>
                    </a:p>
                  </a:txBody>
                  <a:tcPr/>
                </a:tc>
              </a:tr>
              <a:tr h="546474">
                <a:tc>
                  <a:txBody>
                    <a:bodyPr/>
                    <a:lstStyle/>
                    <a:p>
                      <a:r>
                        <a:rPr lang="en-US" dirty="0" err="1" smtClean="0"/>
                        <a:t>Rivkin</a:t>
                      </a:r>
                      <a:r>
                        <a:rPr lang="en-US" dirty="0" smtClean="0"/>
                        <a:t>, </a:t>
                      </a:r>
                      <a:r>
                        <a:rPr lang="en-US" dirty="0" err="1" smtClean="0"/>
                        <a:t>Hanushek</a:t>
                      </a:r>
                      <a:r>
                        <a:rPr lang="en-US" dirty="0" smtClean="0"/>
                        <a:t> and </a:t>
                      </a:r>
                      <a:r>
                        <a:rPr lang="en-US" dirty="0" err="1" smtClean="0"/>
                        <a:t>Kain</a:t>
                      </a:r>
                      <a:r>
                        <a:rPr lang="en-US" dirty="0" smtClean="0"/>
                        <a:t> (2005)</a:t>
                      </a:r>
                      <a:endParaRPr lang="en-US" dirty="0"/>
                    </a:p>
                  </a:txBody>
                  <a:tcPr/>
                </a:tc>
                <a:tc>
                  <a:txBody>
                    <a:bodyPr/>
                    <a:lstStyle/>
                    <a:p>
                      <a:r>
                        <a:rPr lang="en-US" dirty="0" smtClean="0"/>
                        <a:t>Reading</a:t>
                      </a:r>
                      <a:endParaRPr lang="en-US" dirty="0"/>
                    </a:p>
                  </a:txBody>
                  <a:tcPr/>
                </a:tc>
                <a:tc>
                  <a:txBody>
                    <a:bodyPr/>
                    <a:lstStyle/>
                    <a:p>
                      <a:pPr algn="ctr"/>
                      <a:r>
                        <a:rPr lang="en-US" dirty="0" smtClean="0"/>
                        <a:t>&gt;0.10</a:t>
                      </a:r>
                      <a:endParaRPr lang="en-US" dirty="0"/>
                    </a:p>
                  </a:txBody>
                  <a:tcPr/>
                </a:tc>
              </a:tr>
              <a:tr h="5464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Rivkin</a:t>
                      </a:r>
                      <a:r>
                        <a:rPr lang="en-US" dirty="0" smtClean="0"/>
                        <a:t>, </a:t>
                      </a:r>
                      <a:r>
                        <a:rPr lang="en-US" dirty="0" err="1" smtClean="0"/>
                        <a:t>Hanushek</a:t>
                      </a:r>
                      <a:r>
                        <a:rPr lang="en-US" dirty="0" smtClean="0"/>
                        <a:t> and </a:t>
                      </a:r>
                      <a:r>
                        <a:rPr lang="en-US" dirty="0" err="1" smtClean="0"/>
                        <a:t>Kain</a:t>
                      </a:r>
                      <a:r>
                        <a:rPr lang="en-US" dirty="0" smtClean="0"/>
                        <a:t> (2005)</a:t>
                      </a:r>
                    </a:p>
                  </a:txBody>
                  <a:tcPr/>
                </a:tc>
                <a:tc>
                  <a:txBody>
                    <a:bodyPr/>
                    <a:lstStyle/>
                    <a:p>
                      <a:r>
                        <a:rPr lang="en-US" dirty="0" smtClean="0"/>
                        <a:t>Mathematics</a:t>
                      </a:r>
                      <a:endParaRPr lang="en-US" dirty="0"/>
                    </a:p>
                  </a:txBody>
                  <a:tcPr/>
                </a:tc>
                <a:tc>
                  <a:txBody>
                    <a:bodyPr/>
                    <a:lstStyle/>
                    <a:p>
                      <a:pPr algn="ctr"/>
                      <a:r>
                        <a:rPr lang="en-US" dirty="0" smtClean="0"/>
                        <a:t>&gt;0.11</a:t>
                      </a:r>
                      <a:endParaRPr lang="en-US" dirty="0"/>
                    </a:p>
                  </a:txBody>
                  <a:tcPr/>
                </a:tc>
              </a:tr>
              <a:tr h="546474">
                <a:tc>
                  <a:txBody>
                    <a:bodyPr/>
                    <a:lstStyle/>
                    <a:p>
                      <a:r>
                        <a:rPr lang="en-US" dirty="0" err="1" smtClean="0"/>
                        <a:t>Rockoff</a:t>
                      </a:r>
                      <a:r>
                        <a:rPr lang="en-US" dirty="0" smtClean="0"/>
                        <a:t> (2004)</a:t>
                      </a:r>
                      <a:endParaRPr lang="en-US" dirty="0"/>
                    </a:p>
                  </a:txBody>
                  <a:tcPr/>
                </a:tc>
                <a:tc>
                  <a:txBody>
                    <a:bodyPr/>
                    <a:lstStyle/>
                    <a:p>
                      <a:r>
                        <a:rPr lang="en-US" dirty="0" smtClean="0"/>
                        <a:t>Reading</a:t>
                      </a:r>
                      <a:endParaRPr lang="en-US" dirty="0"/>
                    </a:p>
                  </a:txBody>
                  <a:tcPr/>
                </a:tc>
                <a:tc>
                  <a:txBody>
                    <a:bodyPr/>
                    <a:lstStyle/>
                    <a:p>
                      <a:pPr algn="ctr"/>
                      <a:r>
                        <a:rPr lang="en-US" dirty="0" smtClean="0"/>
                        <a:t>0.20</a:t>
                      </a:r>
                      <a:endParaRPr lang="en-US" dirty="0"/>
                    </a:p>
                  </a:txBody>
                  <a:tcPr/>
                </a:tc>
              </a:tr>
              <a:tr h="5464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Rockoff</a:t>
                      </a:r>
                      <a:r>
                        <a:rPr lang="en-US" dirty="0" smtClean="0"/>
                        <a:t> (2004)</a:t>
                      </a:r>
                    </a:p>
                  </a:txBody>
                  <a:tcPr/>
                </a:tc>
                <a:tc>
                  <a:txBody>
                    <a:bodyPr/>
                    <a:lstStyle/>
                    <a:p>
                      <a:r>
                        <a:rPr lang="en-US" dirty="0" smtClean="0"/>
                        <a:t>Mathematics</a:t>
                      </a:r>
                      <a:endParaRPr lang="en-US" dirty="0"/>
                    </a:p>
                  </a:txBody>
                  <a:tcPr/>
                </a:tc>
                <a:tc>
                  <a:txBody>
                    <a:bodyPr/>
                    <a:lstStyle/>
                    <a:p>
                      <a:pPr algn="ctr"/>
                      <a:r>
                        <a:rPr lang="en-US" dirty="0" smtClean="0"/>
                        <a:t>0.25</a:t>
                      </a:r>
                      <a:endParaRPr lang="en-US" dirty="0"/>
                    </a:p>
                  </a:txBody>
                  <a:tcPr/>
                </a:tc>
              </a:tr>
              <a:tr h="5464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Aaronson,</a:t>
                      </a:r>
                      <a:r>
                        <a:rPr lang="en-US" baseline="0" dirty="0" smtClean="0"/>
                        <a:t> Barrow and  Sander (2007)</a:t>
                      </a:r>
                      <a:endParaRPr lang="en-US" dirty="0" smtClean="0"/>
                    </a:p>
                  </a:txBody>
                  <a:tcPr/>
                </a:tc>
                <a:tc>
                  <a:txBody>
                    <a:bodyPr/>
                    <a:lstStyle/>
                    <a:p>
                      <a:r>
                        <a:rPr lang="en-US" dirty="0" smtClean="0"/>
                        <a:t>Mathematics</a:t>
                      </a:r>
                      <a:endParaRPr lang="en-US" dirty="0"/>
                    </a:p>
                  </a:txBody>
                  <a:tcPr/>
                </a:tc>
                <a:tc>
                  <a:txBody>
                    <a:bodyPr/>
                    <a:lstStyle/>
                    <a:p>
                      <a:pPr algn="ctr"/>
                      <a:r>
                        <a:rPr lang="en-US" dirty="0" smtClean="0"/>
                        <a:t>0.13</a:t>
                      </a:r>
                      <a:endParaRPr lang="en-US" dirty="0"/>
                    </a:p>
                  </a:txBody>
                  <a:tcPr/>
                </a:tc>
              </a:tr>
            </a:tbl>
          </a:graphicData>
        </a:graphic>
      </p:graphicFrame>
    </p:spTree>
    <p:extLst>
      <p:ext uri="{BB962C8B-B14F-4D97-AF65-F5344CB8AC3E}">
        <p14:creationId xmlns:p14="http://schemas.microsoft.com/office/powerpoint/2010/main" val="226550390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growth in achievement, by age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11</a:t>
            </a:fld>
            <a:endParaRPr lang="en-GB" dirty="0"/>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316499117"/>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672353" y="6006353"/>
            <a:ext cx="6245412" cy="369332"/>
          </a:xfrm>
          <a:prstGeom prst="rect">
            <a:avLst/>
          </a:prstGeom>
          <a:noFill/>
        </p:spPr>
        <p:txBody>
          <a:bodyPr wrap="square" rtlCol="0">
            <a:spAutoFit/>
          </a:bodyPr>
          <a:lstStyle/>
          <a:p>
            <a:r>
              <a:rPr lang="nl-NL" sz="1800" dirty="0" err="1">
                <a:solidFill>
                  <a:schemeClr val="accent1"/>
                </a:solidFill>
                <a:latin typeface="+mj-lt"/>
              </a:rPr>
              <a:t>Bloom</a:t>
            </a:r>
            <a:r>
              <a:rPr lang="nl-NL" sz="1800" dirty="0">
                <a:solidFill>
                  <a:schemeClr val="accent1"/>
                </a:solidFill>
                <a:latin typeface="+mj-lt"/>
              </a:rPr>
              <a:t>, </a:t>
            </a:r>
            <a:r>
              <a:rPr lang="nl-NL" sz="1800" dirty="0" smtClean="0">
                <a:solidFill>
                  <a:schemeClr val="accent1"/>
                </a:solidFill>
                <a:latin typeface="+mj-lt"/>
              </a:rPr>
              <a:t>Hill</a:t>
            </a:r>
            <a:r>
              <a:rPr lang="nl-NL" sz="1800" dirty="0">
                <a:solidFill>
                  <a:schemeClr val="accent1"/>
                </a:solidFill>
                <a:latin typeface="+mj-lt"/>
              </a:rPr>
              <a:t>, </a:t>
            </a:r>
            <a:r>
              <a:rPr lang="nl-NL" sz="1800" dirty="0" smtClean="0">
                <a:solidFill>
                  <a:schemeClr val="accent1"/>
                </a:solidFill>
                <a:latin typeface="+mj-lt"/>
              </a:rPr>
              <a:t>Black</a:t>
            </a:r>
            <a:r>
              <a:rPr lang="nl-NL" sz="1800" dirty="0">
                <a:solidFill>
                  <a:schemeClr val="accent1"/>
                </a:solidFill>
                <a:latin typeface="+mj-lt"/>
              </a:rPr>
              <a:t>, </a:t>
            </a:r>
            <a:r>
              <a:rPr lang="nl-NL" sz="1800" dirty="0" err="1" smtClean="0">
                <a:solidFill>
                  <a:schemeClr val="accent1"/>
                </a:solidFill>
                <a:latin typeface="+mj-lt"/>
              </a:rPr>
              <a:t>and</a:t>
            </a:r>
            <a:r>
              <a:rPr lang="nl-NL" sz="1800" dirty="0" smtClean="0">
                <a:solidFill>
                  <a:schemeClr val="accent1"/>
                </a:solidFill>
                <a:latin typeface="+mj-lt"/>
              </a:rPr>
              <a:t> </a:t>
            </a:r>
            <a:r>
              <a:rPr lang="nl-NL" sz="1800" dirty="0" err="1" smtClean="0">
                <a:solidFill>
                  <a:schemeClr val="accent1"/>
                </a:solidFill>
                <a:latin typeface="+mj-lt"/>
              </a:rPr>
              <a:t>Lipsey</a:t>
            </a:r>
            <a:r>
              <a:rPr lang="nl-NL" sz="1800" dirty="0" smtClean="0">
                <a:solidFill>
                  <a:schemeClr val="accent1"/>
                </a:solidFill>
                <a:latin typeface="+mj-lt"/>
              </a:rPr>
              <a:t> </a:t>
            </a:r>
            <a:r>
              <a:rPr lang="nl-NL" sz="1800" dirty="0">
                <a:solidFill>
                  <a:schemeClr val="accent1"/>
                </a:solidFill>
                <a:latin typeface="+mj-lt"/>
              </a:rPr>
              <a:t>(2008)</a:t>
            </a:r>
            <a:endParaRPr lang="en-US" sz="1800" dirty="0">
              <a:solidFill>
                <a:schemeClr val="accent1"/>
              </a:solidFill>
              <a:latin typeface="+mj-lt"/>
            </a:endParaRPr>
          </a:p>
        </p:txBody>
      </p:sp>
    </p:spTree>
    <p:extLst>
      <p:ext uri="{BB962C8B-B14F-4D97-AF65-F5344CB8AC3E}">
        <p14:creationId xmlns:p14="http://schemas.microsoft.com/office/powerpoint/2010/main" val="4911333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12</a:t>
            </a:fld>
            <a:endParaRPr lang="en-GB" dirty="0"/>
          </a:p>
        </p:txBody>
      </p:sp>
      <p:sp>
        <p:nvSpPr>
          <p:cNvPr id="4" name="Content Placeholder 3"/>
          <p:cNvSpPr>
            <a:spLocks noGrp="1"/>
          </p:cNvSpPr>
          <p:nvPr>
            <p:ph sz="quarter" idx="1"/>
          </p:nvPr>
        </p:nvSpPr>
        <p:spPr/>
        <p:txBody>
          <a:bodyPr>
            <a:normAutofit fontScale="92500" lnSpcReduction="20000"/>
          </a:bodyPr>
          <a:lstStyle/>
          <a:p>
            <a:pPr>
              <a:lnSpc>
                <a:spcPct val="120000"/>
              </a:lnSpc>
            </a:pPr>
            <a:r>
              <a:rPr lang="en-US" dirty="0" smtClean="0"/>
              <a:t>Assuming that</a:t>
            </a:r>
          </a:p>
          <a:p>
            <a:pPr lvl="1">
              <a:lnSpc>
                <a:spcPct val="120000"/>
              </a:lnSpc>
            </a:pPr>
            <a:r>
              <a:rPr lang="en-US" dirty="0" smtClean="0"/>
              <a:t>one year’s student growth is 0.3 standard deviations</a:t>
            </a:r>
          </a:p>
          <a:p>
            <a:pPr lvl="1">
              <a:lnSpc>
                <a:spcPct val="120000"/>
              </a:lnSpc>
            </a:pPr>
            <a:r>
              <a:rPr lang="en-US" dirty="0" smtClean="0"/>
              <a:t>the correlation between teacher quality and student achievement is 0.15</a:t>
            </a:r>
          </a:p>
          <a:p>
            <a:pPr>
              <a:lnSpc>
                <a:spcPct val="120000"/>
              </a:lnSpc>
            </a:pPr>
            <a:r>
              <a:rPr lang="en-US" dirty="0" smtClean="0"/>
              <a:t>Then with a good teacher (1sd above the mean) students learn 50% more</a:t>
            </a:r>
          </a:p>
          <a:p>
            <a:pPr>
              <a:lnSpc>
                <a:spcPct val="120000"/>
              </a:lnSpc>
            </a:pPr>
            <a:r>
              <a:rPr lang="en-US" dirty="0" smtClean="0"/>
              <a:t>And with an outstanding teacher (2sd above the mean) they learn 100% more</a:t>
            </a:r>
          </a:p>
          <a:p>
            <a:pPr>
              <a:lnSpc>
                <a:spcPct val="120000"/>
              </a:lnSpc>
            </a:pPr>
            <a:r>
              <a:rPr lang="en-US" dirty="0" smtClean="0"/>
              <a:t>Note also that students make some progress through maturation so these are probably underestimates of the true effect (Fitzpatrick, </a:t>
            </a:r>
            <a:r>
              <a:rPr lang="en-US" dirty="0" err="1"/>
              <a:t>Grissmer</a:t>
            </a:r>
            <a:r>
              <a:rPr lang="en-US" dirty="0"/>
              <a:t>, </a:t>
            </a:r>
            <a:r>
              <a:rPr lang="en-US" dirty="0" smtClean="0"/>
              <a:t>&amp; </a:t>
            </a:r>
            <a:r>
              <a:rPr lang="en-US" dirty="0" err="1"/>
              <a:t>Hastedt</a:t>
            </a:r>
            <a:r>
              <a:rPr lang="en-US" dirty="0"/>
              <a:t>, </a:t>
            </a:r>
            <a:r>
              <a:rPr lang="en-US" dirty="0" smtClean="0"/>
              <a:t>2011</a:t>
            </a:r>
            <a:r>
              <a:rPr lang="en-US" dirty="0"/>
              <a:t>)</a:t>
            </a:r>
            <a:endParaRPr lang="en-US" dirty="0" smtClean="0"/>
          </a:p>
          <a:p>
            <a:endParaRPr lang="en-US" dirty="0"/>
          </a:p>
        </p:txBody>
      </p:sp>
    </p:spTree>
    <p:extLst>
      <p:ext uri="{BB962C8B-B14F-4D97-AF65-F5344CB8AC3E}">
        <p14:creationId xmlns:p14="http://schemas.microsoft.com/office/powerpoint/2010/main" val="13164047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quality</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13</a:t>
            </a:fld>
            <a:endParaRPr lang="en-GB" dirty="0"/>
          </a:p>
        </p:txBody>
      </p:sp>
      <p:sp>
        <p:nvSpPr>
          <p:cNvPr id="4" name="Content Placeholder 3"/>
          <p:cNvSpPr>
            <a:spLocks noGrp="1"/>
          </p:cNvSpPr>
          <p:nvPr>
            <p:ph sz="quarter" idx="1"/>
          </p:nvPr>
        </p:nvSpPr>
        <p:spPr>
          <a:xfrm>
            <a:off x="612647" y="1600200"/>
            <a:ext cx="8396881" cy="5257800"/>
          </a:xfrm>
        </p:spPr>
        <p:txBody>
          <a:bodyPr>
            <a:normAutofit fontScale="92500"/>
          </a:bodyPr>
          <a:lstStyle/>
          <a:p>
            <a:r>
              <a:rPr lang="en-US" dirty="0" smtClean="0"/>
              <a:t>The impact of teacher quality (</a:t>
            </a:r>
            <a:r>
              <a:rPr lang="en-US" dirty="0" err="1" smtClean="0"/>
              <a:t>Hanushek</a:t>
            </a:r>
            <a:r>
              <a:rPr lang="en-US" dirty="0" smtClean="0"/>
              <a:t> &amp; </a:t>
            </a:r>
            <a:r>
              <a:rPr lang="en-US" dirty="0" err="1" smtClean="0"/>
              <a:t>Rivkin</a:t>
            </a:r>
            <a:r>
              <a:rPr lang="en-US" dirty="0" smtClean="0"/>
              <a:t>, 2006)</a:t>
            </a:r>
          </a:p>
          <a:p>
            <a:pPr lvl="1"/>
            <a:r>
              <a:rPr lang="en-US" dirty="0" smtClean="0"/>
              <a:t>In the classroom of the best teacher in a group of 50 teachers, students learn twice as fast as average.</a:t>
            </a:r>
          </a:p>
          <a:p>
            <a:pPr lvl="1"/>
            <a:r>
              <a:rPr lang="en-US" dirty="0" smtClean="0"/>
              <a:t>In the classroom of the least effective teacher in a group of 50, students learn half as fast as average</a:t>
            </a:r>
          </a:p>
          <a:p>
            <a:pPr lvl="1"/>
            <a:r>
              <a:rPr lang="en-US" dirty="0" smtClean="0"/>
              <a:t>And in the classrooms of the best teachers, students from disadvantaged backgrounds learn as much as others (</a:t>
            </a:r>
            <a:r>
              <a:rPr lang="en-US" dirty="0" err="1" smtClean="0"/>
              <a:t>Hamre</a:t>
            </a:r>
            <a:r>
              <a:rPr lang="en-US" dirty="0" smtClean="0"/>
              <a:t> &amp; </a:t>
            </a:r>
            <a:r>
              <a:rPr lang="en-US" dirty="0" err="1" smtClean="0"/>
              <a:t>Pianta</a:t>
            </a:r>
            <a:r>
              <a:rPr lang="en-US" dirty="0" smtClean="0"/>
              <a:t>, 2005)</a:t>
            </a:r>
          </a:p>
          <a:p>
            <a:r>
              <a:rPr lang="en-US" dirty="0" smtClean="0"/>
              <a:t>Teachers make a difference</a:t>
            </a:r>
          </a:p>
          <a:p>
            <a:r>
              <a:rPr lang="en-US" dirty="0" smtClean="0"/>
              <a:t>But what makes the difference in teachers?</a:t>
            </a:r>
          </a:p>
          <a:p>
            <a:pPr lvl="1"/>
            <a:r>
              <a:rPr lang="en-US" dirty="0" smtClean="0"/>
              <a:t>In particular, can we predict student progress from:</a:t>
            </a:r>
          </a:p>
          <a:p>
            <a:pPr lvl="2"/>
            <a:r>
              <a:rPr lang="en-US" dirty="0" smtClean="0"/>
              <a:t>Teacher qualifications?</a:t>
            </a:r>
          </a:p>
          <a:p>
            <a:pPr lvl="2"/>
            <a:r>
              <a:rPr lang="en-US" dirty="0" smtClean="0"/>
              <a:t>Value-added?</a:t>
            </a:r>
          </a:p>
          <a:p>
            <a:pPr lvl="2"/>
            <a:r>
              <a:rPr lang="en-US" dirty="0" smtClean="0"/>
              <a:t>Teacher observation?</a:t>
            </a:r>
          </a:p>
          <a:p>
            <a:pPr marL="0" indent="0">
              <a:buNone/>
            </a:pPr>
            <a:endParaRPr lang="en-US" dirty="0"/>
          </a:p>
        </p:txBody>
      </p:sp>
    </p:spTree>
    <p:extLst>
      <p:ext uri="{BB962C8B-B14F-4D97-AF65-F5344CB8AC3E}">
        <p14:creationId xmlns:p14="http://schemas.microsoft.com/office/powerpoint/2010/main" val="115387118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Teacher qualifications</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52799CE-711A-FA44-BA4E-E463DA170A36}" type="slidenum">
              <a:rPr lang="en-US" smtClean="0"/>
              <a:pPr>
                <a:defRPr/>
              </a:pPr>
              <a:t>14</a:t>
            </a:fld>
            <a:endParaRPr lang="en-US" dirty="0"/>
          </a:p>
        </p:txBody>
      </p:sp>
    </p:spTree>
    <p:extLst>
      <p:ext uri="{BB962C8B-B14F-4D97-AF65-F5344CB8AC3E}">
        <p14:creationId xmlns:p14="http://schemas.microsoft.com/office/powerpoint/2010/main" val="29051854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rmAutofit/>
          </a:bodyPr>
          <a:lstStyle/>
          <a:p>
            <a:r>
              <a:rPr lang="en-US" dirty="0" smtClean="0"/>
              <a:t>Teacher qualifications and student progress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15</a:t>
            </a:fld>
            <a:endParaRPr lang="en-GB"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596794241"/>
              </p:ext>
            </p:extLst>
          </p:nvPr>
        </p:nvGraphicFramePr>
        <p:xfrm>
          <a:off x="611872" y="1796314"/>
          <a:ext cx="8142834" cy="3942080"/>
        </p:xfrm>
        <a:graphic>
          <a:graphicData uri="http://schemas.openxmlformats.org/drawingml/2006/table">
            <a:tbl>
              <a:tblPr firstRow="1" bandRow="1">
                <a:tableStyleId>{5C22544A-7EE6-4342-B048-85BDC9FD1C3A}</a:tableStyleId>
              </a:tblPr>
              <a:tblGrid>
                <a:gridCol w="2020391"/>
                <a:gridCol w="991262"/>
                <a:gridCol w="1130657"/>
                <a:gridCol w="882843"/>
                <a:gridCol w="1068703"/>
                <a:gridCol w="1084193"/>
                <a:gridCol w="964785"/>
              </a:tblGrid>
              <a:tr h="370840">
                <a:tc>
                  <a:txBody>
                    <a:bodyPr/>
                    <a:lstStyle/>
                    <a:p>
                      <a:endParaRPr lang="en-US" dirty="0"/>
                    </a:p>
                  </a:txBody>
                  <a:tcPr/>
                </a:tc>
                <a:tc gridSpan="3">
                  <a:txBody>
                    <a:bodyPr/>
                    <a:lstStyle/>
                    <a:p>
                      <a:pPr algn="ctr"/>
                      <a:r>
                        <a:rPr lang="en-US" dirty="0" smtClean="0"/>
                        <a:t>Mathematics</a:t>
                      </a:r>
                      <a:endParaRPr lang="en-US" dirty="0"/>
                    </a:p>
                  </a:txBody>
                  <a:tcPr/>
                </a:tc>
                <a:tc hMerge="1">
                  <a:txBody>
                    <a:bodyPr/>
                    <a:lstStyle/>
                    <a:p>
                      <a:endParaRPr lang="en-US" dirty="0"/>
                    </a:p>
                  </a:txBody>
                  <a:tcPr/>
                </a:tc>
                <a:tc hMerge="1">
                  <a:txBody>
                    <a:bodyPr/>
                    <a:lstStyle/>
                    <a:p>
                      <a:endParaRPr lang="en-US" dirty="0"/>
                    </a:p>
                  </a:txBody>
                  <a:tcPr/>
                </a:tc>
                <a:tc gridSpan="3">
                  <a:txBody>
                    <a:bodyPr/>
                    <a:lstStyle/>
                    <a:p>
                      <a:pPr algn="ctr"/>
                      <a:r>
                        <a:rPr lang="en-US" dirty="0" smtClean="0"/>
                        <a:t>Reading</a:t>
                      </a:r>
                      <a:endParaRPr lang="en-US" dirty="0"/>
                    </a:p>
                  </a:txBody>
                  <a:tcPr/>
                </a:tc>
                <a:tc hMerge="1">
                  <a:txBody>
                    <a:bodyPr/>
                    <a:lstStyle/>
                    <a:p>
                      <a:endParaRPr lang="en-US"/>
                    </a:p>
                  </a:txBody>
                  <a:tcPr/>
                </a:tc>
                <a:tc hMerge="1">
                  <a:txBody>
                    <a:bodyPr/>
                    <a:lstStyle/>
                    <a:p>
                      <a:endParaRPr lang="en-US" dirty="0"/>
                    </a:p>
                  </a:txBody>
                  <a:tcPr/>
                </a:tc>
              </a:tr>
              <a:tr h="370840">
                <a:tc>
                  <a:txBody>
                    <a:bodyPr/>
                    <a:lstStyle/>
                    <a:p>
                      <a:endParaRPr lang="en-US"/>
                    </a:p>
                  </a:txBody>
                  <a:tcPr/>
                </a:tc>
                <a:tc>
                  <a:txBody>
                    <a:bodyPr/>
                    <a:lstStyle/>
                    <a:p>
                      <a:pPr algn="ctr"/>
                      <a:r>
                        <a:rPr lang="en-US" dirty="0" smtClean="0"/>
                        <a:t>Primary</a:t>
                      </a:r>
                      <a:endParaRPr lang="en-US" dirty="0"/>
                    </a:p>
                  </a:txBody>
                  <a:tcPr/>
                </a:tc>
                <a:tc>
                  <a:txBody>
                    <a:bodyPr/>
                    <a:lstStyle/>
                    <a:p>
                      <a:pPr algn="ctr"/>
                      <a:r>
                        <a:rPr lang="en-US" dirty="0" smtClean="0"/>
                        <a:t>Middle</a:t>
                      </a:r>
                      <a:endParaRPr lang="en-US" dirty="0"/>
                    </a:p>
                  </a:txBody>
                  <a:tcPr/>
                </a:tc>
                <a:tc>
                  <a:txBody>
                    <a:bodyPr/>
                    <a:lstStyle/>
                    <a:p>
                      <a:pPr algn="ctr"/>
                      <a:r>
                        <a:rPr lang="en-US" dirty="0" smtClean="0"/>
                        <a:t>High</a:t>
                      </a:r>
                      <a:endParaRPr lang="en-US" dirty="0"/>
                    </a:p>
                  </a:txBody>
                  <a:tcPr/>
                </a:tc>
                <a:tc>
                  <a:txBody>
                    <a:bodyPr/>
                    <a:lstStyle/>
                    <a:p>
                      <a:pPr algn="ctr"/>
                      <a:r>
                        <a:rPr lang="en-US" dirty="0" smtClean="0"/>
                        <a:t>Primary</a:t>
                      </a:r>
                      <a:endParaRPr lang="en-US" dirty="0"/>
                    </a:p>
                  </a:txBody>
                  <a:tcPr/>
                </a:tc>
                <a:tc>
                  <a:txBody>
                    <a:bodyPr/>
                    <a:lstStyle/>
                    <a:p>
                      <a:pPr algn="ctr"/>
                      <a:r>
                        <a:rPr lang="en-US" dirty="0" smtClean="0"/>
                        <a:t>Middle</a:t>
                      </a:r>
                      <a:endParaRPr lang="en-US" dirty="0"/>
                    </a:p>
                  </a:txBody>
                  <a:tcPr/>
                </a:tc>
                <a:tc>
                  <a:txBody>
                    <a:bodyPr/>
                    <a:lstStyle/>
                    <a:p>
                      <a:pPr algn="ctr"/>
                      <a:r>
                        <a:rPr lang="en-US" dirty="0" smtClean="0"/>
                        <a:t>High</a:t>
                      </a:r>
                      <a:endParaRPr lang="en-US" dirty="0"/>
                    </a:p>
                  </a:txBody>
                  <a:tcPr/>
                </a:tc>
              </a:tr>
              <a:tr h="370840">
                <a:tc>
                  <a:txBody>
                    <a:bodyPr/>
                    <a:lstStyle/>
                    <a:p>
                      <a:r>
                        <a:rPr lang="en-US" dirty="0" smtClean="0">
                          <a:solidFill>
                            <a:schemeClr val="tx1"/>
                          </a:solidFill>
                        </a:rPr>
                        <a:t>General</a:t>
                      </a:r>
                      <a:r>
                        <a:rPr lang="en-US" baseline="0" dirty="0" smtClean="0">
                          <a:solidFill>
                            <a:schemeClr val="tx1"/>
                          </a:solidFill>
                        </a:rPr>
                        <a:t> theory of education </a:t>
                      </a:r>
                      <a:r>
                        <a:rPr lang="en-US" dirty="0" smtClean="0">
                          <a:solidFill>
                            <a:schemeClr val="tx1"/>
                          </a:solidFill>
                        </a:rPr>
                        <a:t>courses</a:t>
                      </a:r>
                      <a:endParaRPr lang="en-US" dirty="0">
                        <a:solidFill>
                          <a:schemeClr val="tx1"/>
                        </a:solidFill>
                      </a:endParaRPr>
                    </a:p>
                  </a:txBody>
                  <a:tcP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b="1" dirty="0">
                        <a:solidFill>
                          <a:srgbClr val="FF0000"/>
                        </a:solidFill>
                      </a:endParaRPr>
                    </a:p>
                  </a:txBody>
                  <a:tcPr anchor="ctr"/>
                </a:tc>
                <a:tc>
                  <a:txBody>
                    <a:bodyPr/>
                    <a:lstStyle/>
                    <a:p>
                      <a:pPr algn="ctr"/>
                      <a:endParaRPr lang="en-US" sz="3600" dirty="0"/>
                    </a:p>
                  </a:txBody>
                  <a:tcPr anchor="ctr"/>
                </a:tc>
              </a:tr>
              <a:tr h="370840">
                <a:tc>
                  <a:txBody>
                    <a:bodyPr/>
                    <a:lstStyle/>
                    <a:p>
                      <a:r>
                        <a:rPr lang="en-US" dirty="0" smtClean="0"/>
                        <a:t>Teaching</a:t>
                      </a:r>
                      <a:r>
                        <a:rPr lang="en-US" baseline="0" dirty="0" smtClean="0"/>
                        <a:t> p</a:t>
                      </a:r>
                      <a:r>
                        <a:rPr lang="en-US" dirty="0" smtClean="0"/>
                        <a:t>ractice courses</a:t>
                      </a:r>
                      <a:endParaRPr lang="en-US" dirty="0"/>
                    </a:p>
                  </a:txBody>
                  <a:tcPr/>
                </a:tc>
                <a:tc>
                  <a:txBody>
                    <a:bodyPr/>
                    <a:lstStyle/>
                    <a:p>
                      <a:pPr algn="ctr"/>
                      <a:endParaRPr lang="en-US" sz="3600"/>
                    </a:p>
                  </a:txBody>
                  <a:tcPr anchor="ct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b="1" dirty="0">
                        <a:solidFill>
                          <a:srgbClr val="FF0000"/>
                        </a:solidFill>
                      </a:endParaRPr>
                    </a:p>
                  </a:txBody>
                  <a:tcPr anchor="ctr"/>
                </a:tc>
                <a:tc>
                  <a:txBody>
                    <a:bodyPr/>
                    <a:lstStyle/>
                    <a:p>
                      <a:pPr algn="ctr"/>
                      <a:endParaRPr lang="en-US" sz="3600" b="1" dirty="0">
                        <a:solidFill>
                          <a:srgbClr val="008000"/>
                        </a:solidFill>
                      </a:endParaRPr>
                    </a:p>
                  </a:txBody>
                  <a:tcPr anchor="ctr"/>
                </a:tc>
                <a:tc>
                  <a:txBody>
                    <a:bodyPr/>
                    <a:lstStyle/>
                    <a:p>
                      <a:pPr algn="ctr"/>
                      <a:endParaRPr lang="en-US" sz="3600" dirty="0"/>
                    </a:p>
                  </a:txBody>
                  <a:tcPr anchor="ctr"/>
                </a:tc>
              </a:tr>
              <a:tr h="370840">
                <a:tc>
                  <a:txBody>
                    <a:bodyPr/>
                    <a:lstStyle/>
                    <a:p>
                      <a:r>
                        <a:rPr lang="en-US" dirty="0" smtClean="0"/>
                        <a:t>Pedagogical content courses</a:t>
                      </a:r>
                      <a:endParaRPr lang="en-US" dirty="0"/>
                    </a:p>
                  </a:txBody>
                  <a:tcPr/>
                </a:tc>
                <a:tc>
                  <a:txBody>
                    <a:bodyPr/>
                    <a:lstStyle/>
                    <a:p>
                      <a:pPr algn="ctr"/>
                      <a:endParaRPr lang="en-US" sz="3600" b="1" dirty="0">
                        <a:solidFill>
                          <a:srgbClr val="008000"/>
                        </a:solidFill>
                      </a:endParaRPr>
                    </a:p>
                  </a:txBody>
                  <a:tcPr anchor="ctr"/>
                </a:tc>
                <a:tc>
                  <a:txBody>
                    <a:bodyPr/>
                    <a:lstStyle/>
                    <a:p>
                      <a:pPr algn="ctr"/>
                      <a:endParaRPr lang="en-US" sz="3600" b="1" dirty="0">
                        <a:solidFill>
                          <a:srgbClr val="008000"/>
                        </a:solidFill>
                      </a:endParaRPr>
                    </a:p>
                  </a:txBody>
                  <a:tcPr anchor="ct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dirty="0"/>
                    </a:p>
                  </a:txBody>
                  <a:tcPr anchor="ctr"/>
                </a:tc>
              </a:tr>
              <a:tr h="370840">
                <a:tc>
                  <a:txBody>
                    <a:bodyPr/>
                    <a:lstStyle/>
                    <a:p>
                      <a:r>
                        <a:rPr lang="en-US" dirty="0" smtClean="0"/>
                        <a:t>Advanced university courses</a:t>
                      </a:r>
                      <a:endParaRPr lang="en-US" dirty="0"/>
                    </a:p>
                  </a:txBody>
                  <a:tcPr/>
                </a:tc>
                <a:tc>
                  <a:txBody>
                    <a:bodyPr/>
                    <a:lstStyle/>
                    <a:p>
                      <a:pPr algn="ctr"/>
                      <a:endParaRPr lang="en-US" sz="3600"/>
                    </a:p>
                  </a:txBody>
                  <a:tcPr anchor="ctr"/>
                </a:tc>
                <a:tc>
                  <a:txBody>
                    <a:bodyPr/>
                    <a:lstStyle/>
                    <a:p>
                      <a:pPr algn="ctr"/>
                      <a:endParaRPr lang="en-US" sz="3600"/>
                    </a:p>
                  </a:txBody>
                  <a:tcPr anchor="ctr"/>
                </a:tc>
                <a:tc>
                  <a:txBody>
                    <a:bodyPr/>
                    <a:lstStyle/>
                    <a:p>
                      <a:pPr algn="ctr"/>
                      <a:endParaRPr lang="en-US" sz="3600" b="1" dirty="0">
                        <a:solidFill>
                          <a:srgbClr val="FF0000"/>
                        </a:solidFill>
                      </a:endParaRPr>
                    </a:p>
                  </a:txBody>
                  <a:tcPr anchor="ctr"/>
                </a:tc>
                <a:tc>
                  <a:txBody>
                    <a:bodyPr/>
                    <a:lstStyle/>
                    <a:p>
                      <a:pPr algn="ctr"/>
                      <a:endParaRPr lang="en-US" sz="3600"/>
                    </a:p>
                  </a:txBody>
                  <a:tcPr anchor="ctr"/>
                </a:tc>
                <a:tc>
                  <a:txBody>
                    <a:bodyPr/>
                    <a:lstStyle/>
                    <a:p>
                      <a:pPr algn="ctr"/>
                      <a:endParaRPr lang="en-US" sz="3600" dirty="0"/>
                    </a:p>
                  </a:txBody>
                  <a:tcPr anchor="ctr"/>
                </a:tc>
                <a:tc>
                  <a:txBody>
                    <a:bodyPr/>
                    <a:lstStyle/>
                    <a:p>
                      <a:pPr algn="ctr"/>
                      <a:endParaRPr lang="en-US" sz="3600" b="1" dirty="0">
                        <a:solidFill>
                          <a:srgbClr val="008000"/>
                        </a:solidFill>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Aptitude test scores</a:t>
                      </a:r>
                    </a:p>
                  </a:txBody>
                  <a:tcP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b="1" dirty="0">
                        <a:solidFill>
                          <a:srgbClr val="FF0000"/>
                        </a:solidFill>
                      </a:endParaRPr>
                    </a:p>
                  </a:txBody>
                  <a:tcPr anchor="ctr"/>
                </a:tc>
                <a:tc>
                  <a:txBody>
                    <a:bodyPr/>
                    <a:lstStyle/>
                    <a:p>
                      <a:pPr algn="ctr"/>
                      <a:endParaRPr lang="en-US" sz="3600"/>
                    </a:p>
                  </a:txBody>
                  <a:tcPr anchor="ctr"/>
                </a:tc>
                <a:tc>
                  <a:txBody>
                    <a:bodyPr/>
                    <a:lstStyle/>
                    <a:p>
                      <a:pPr algn="ctr"/>
                      <a:endParaRPr lang="en-US" sz="3600" dirty="0"/>
                    </a:p>
                  </a:txBody>
                  <a:tcPr anchor="ctr"/>
                </a:tc>
                <a:tc>
                  <a:txBody>
                    <a:bodyPr/>
                    <a:lstStyle/>
                    <a:p>
                      <a:pPr algn="ctr"/>
                      <a:endParaRPr lang="en-US" sz="3600" dirty="0"/>
                    </a:p>
                  </a:txBody>
                  <a:tcPr anchor="ctr"/>
                </a:tc>
              </a:tr>
            </a:tbl>
          </a:graphicData>
        </a:graphic>
      </p:graphicFrame>
      <p:sp>
        <p:nvSpPr>
          <p:cNvPr id="6" name="TextBox 5"/>
          <p:cNvSpPr txBox="1"/>
          <p:nvPr/>
        </p:nvSpPr>
        <p:spPr>
          <a:xfrm>
            <a:off x="612648" y="6242290"/>
            <a:ext cx="3445329" cy="369332"/>
          </a:xfrm>
          <a:prstGeom prst="rect">
            <a:avLst/>
          </a:prstGeom>
          <a:noFill/>
        </p:spPr>
        <p:txBody>
          <a:bodyPr wrap="square" rtlCol="0">
            <a:spAutoFit/>
          </a:bodyPr>
          <a:lstStyle/>
          <a:p>
            <a:r>
              <a:rPr lang="en-US" sz="1800" dirty="0" smtClean="0">
                <a:solidFill>
                  <a:schemeClr val="accent1"/>
                </a:solidFill>
                <a:latin typeface="+mj-lt"/>
              </a:rPr>
              <a:t>Harris and Sass (2007)</a:t>
            </a:r>
            <a:endParaRPr lang="en-US" sz="1800" dirty="0">
              <a:solidFill>
                <a:schemeClr val="accent1"/>
              </a:solidFill>
              <a:latin typeface="+mj-lt"/>
            </a:endParaRPr>
          </a:p>
        </p:txBody>
      </p:sp>
      <p:graphicFrame>
        <p:nvGraphicFramePr>
          <p:cNvPr id="7" name="Content Placeholder 4"/>
          <p:cNvGraphicFramePr>
            <a:graphicFrameLocks/>
          </p:cNvGraphicFramePr>
          <p:nvPr>
            <p:extLst>
              <p:ext uri="{D42A27DB-BD31-4B8C-83A1-F6EECF244321}">
                <p14:modId xmlns:p14="http://schemas.microsoft.com/office/powerpoint/2010/main" val="3747256098"/>
              </p:ext>
            </p:extLst>
          </p:nvPr>
        </p:nvGraphicFramePr>
        <p:xfrm>
          <a:off x="611872" y="1796314"/>
          <a:ext cx="8142834" cy="3942080"/>
        </p:xfrm>
        <a:graphic>
          <a:graphicData uri="http://schemas.openxmlformats.org/drawingml/2006/table">
            <a:tbl>
              <a:tblPr firstRow="1" bandRow="1">
                <a:tableStyleId>{5C22544A-7EE6-4342-B048-85BDC9FD1C3A}</a:tableStyleId>
              </a:tblPr>
              <a:tblGrid>
                <a:gridCol w="2020391"/>
                <a:gridCol w="991262"/>
                <a:gridCol w="1130657"/>
                <a:gridCol w="882843"/>
                <a:gridCol w="1068703"/>
                <a:gridCol w="1084193"/>
                <a:gridCol w="964785"/>
              </a:tblGrid>
              <a:tr h="370840">
                <a:tc>
                  <a:txBody>
                    <a:bodyPr/>
                    <a:lstStyle/>
                    <a:p>
                      <a:endParaRPr lang="en-US" dirty="0"/>
                    </a:p>
                  </a:txBody>
                  <a:tcPr/>
                </a:tc>
                <a:tc gridSpan="3">
                  <a:txBody>
                    <a:bodyPr/>
                    <a:lstStyle/>
                    <a:p>
                      <a:pPr algn="ctr"/>
                      <a:r>
                        <a:rPr lang="en-US" dirty="0" smtClean="0"/>
                        <a:t>Mathematics</a:t>
                      </a:r>
                      <a:endParaRPr lang="en-US" dirty="0"/>
                    </a:p>
                  </a:txBody>
                  <a:tcPr/>
                </a:tc>
                <a:tc hMerge="1">
                  <a:txBody>
                    <a:bodyPr/>
                    <a:lstStyle/>
                    <a:p>
                      <a:endParaRPr lang="en-US" dirty="0"/>
                    </a:p>
                  </a:txBody>
                  <a:tcPr/>
                </a:tc>
                <a:tc hMerge="1">
                  <a:txBody>
                    <a:bodyPr/>
                    <a:lstStyle/>
                    <a:p>
                      <a:endParaRPr lang="en-US" dirty="0"/>
                    </a:p>
                  </a:txBody>
                  <a:tcPr/>
                </a:tc>
                <a:tc gridSpan="3">
                  <a:txBody>
                    <a:bodyPr/>
                    <a:lstStyle/>
                    <a:p>
                      <a:pPr algn="ctr"/>
                      <a:r>
                        <a:rPr lang="en-US" dirty="0" smtClean="0"/>
                        <a:t>Reading</a:t>
                      </a:r>
                      <a:endParaRPr lang="en-US" dirty="0"/>
                    </a:p>
                  </a:txBody>
                  <a:tcPr/>
                </a:tc>
                <a:tc hMerge="1">
                  <a:txBody>
                    <a:bodyPr/>
                    <a:lstStyle/>
                    <a:p>
                      <a:endParaRPr lang="en-US"/>
                    </a:p>
                  </a:txBody>
                  <a:tcPr/>
                </a:tc>
                <a:tc hMerge="1">
                  <a:txBody>
                    <a:bodyPr/>
                    <a:lstStyle/>
                    <a:p>
                      <a:endParaRPr lang="en-US" dirty="0"/>
                    </a:p>
                  </a:txBody>
                  <a:tcPr/>
                </a:tc>
              </a:tr>
              <a:tr h="370840">
                <a:tc>
                  <a:txBody>
                    <a:bodyPr/>
                    <a:lstStyle/>
                    <a:p>
                      <a:endParaRPr lang="en-US"/>
                    </a:p>
                  </a:txBody>
                  <a:tcPr/>
                </a:tc>
                <a:tc>
                  <a:txBody>
                    <a:bodyPr/>
                    <a:lstStyle/>
                    <a:p>
                      <a:pPr algn="ctr"/>
                      <a:r>
                        <a:rPr lang="en-US" dirty="0" smtClean="0"/>
                        <a:t>Primary</a:t>
                      </a:r>
                      <a:endParaRPr lang="en-US" dirty="0"/>
                    </a:p>
                  </a:txBody>
                  <a:tcPr/>
                </a:tc>
                <a:tc>
                  <a:txBody>
                    <a:bodyPr/>
                    <a:lstStyle/>
                    <a:p>
                      <a:pPr algn="ctr"/>
                      <a:r>
                        <a:rPr lang="en-US" dirty="0" smtClean="0"/>
                        <a:t>Middle</a:t>
                      </a:r>
                      <a:endParaRPr lang="en-US" dirty="0"/>
                    </a:p>
                  </a:txBody>
                  <a:tcPr/>
                </a:tc>
                <a:tc>
                  <a:txBody>
                    <a:bodyPr/>
                    <a:lstStyle/>
                    <a:p>
                      <a:pPr algn="ctr"/>
                      <a:r>
                        <a:rPr lang="en-US" dirty="0" smtClean="0"/>
                        <a:t>High</a:t>
                      </a:r>
                      <a:endParaRPr lang="en-US" dirty="0"/>
                    </a:p>
                  </a:txBody>
                  <a:tcPr/>
                </a:tc>
                <a:tc>
                  <a:txBody>
                    <a:bodyPr/>
                    <a:lstStyle/>
                    <a:p>
                      <a:pPr algn="ctr"/>
                      <a:r>
                        <a:rPr lang="en-US" dirty="0" smtClean="0"/>
                        <a:t>Primary</a:t>
                      </a:r>
                      <a:endParaRPr lang="en-US" dirty="0"/>
                    </a:p>
                  </a:txBody>
                  <a:tcPr/>
                </a:tc>
                <a:tc>
                  <a:txBody>
                    <a:bodyPr/>
                    <a:lstStyle/>
                    <a:p>
                      <a:pPr algn="ctr"/>
                      <a:r>
                        <a:rPr lang="en-US" dirty="0" smtClean="0"/>
                        <a:t>Middle</a:t>
                      </a:r>
                      <a:endParaRPr lang="en-US" dirty="0"/>
                    </a:p>
                  </a:txBody>
                  <a:tcPr/>
                </a:tc>
                <a:tc>
                  <a:txBody>
                    <a:bodyPr/>
                    <a:lstStyle/>
                    <a:p>
                      <a:pPr algn="ctr"/>
                      <a:r>
                        <a:rPr lang="en-US" dirty="0" smtClean="0"/>
                        <a:t>High</a:t>
                      </a:r>
                      <a:endParaRPr lang="en-US" dirty="0"/>
                    </a:p>
                  </a:txBody>
                  <a:tcPr/>
                </a:tc>
              </a:tr>
              <a:tr h="370840">
                <a:tc>
                  <a:txBody>
                    <a:bodyPr/>
                    <a:lstStyle/>
                    <a:p>
                      <a:r>
                        <a:rPr lang="en-US" dirty="0" smtClean="0">
                          <a:solidFill>
                            <a:schemeClr val="tx1"/>
                          </a:solidFill>
                        </a:rPr>
                        <a:t>General</a:t>
                      </a:r>
                      <a:r>
                        <a:rPr lang="en-US" baseline="0" dirty="0" smtClean="0">
                          <a:solidFill>
                            <a:schemeClr val="tx1"/>
                          </a:solidFill>
                        </a:rPr>
                        <a:t> theory of education </a:t>
                      </a:r>
                      <a:r>
                        <a:rPr lang="en-US" dirty="0" smtClean="0">
                          <a:solidFill>
                            <a:schemeClr val="tx1"/>
                          </a:solidFill>
                        </a:rPr>
                        <a:t>courses</a:t>
                      </a:r>
                      <a:endParaRPr lang="en-US" dirty="0">
                        <a:solidFill>
                          <a:schemeClr val="tx1"/>
                        </a:solidFill>
                      </a:endParaRPr>
                    </a:p>
                  </a:txBody>
                  <a:tcP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dirty="0"/>
                    </a:p>
                  </a:txBody>
                  <a:tcPr anchor="ctr"/>
                </a:tc>
                <a:tc>
                  <a:txBody>
                    <a:bodyPr/>
                    <a:lstStyle/>
                    <a:p>
                      <a:pPr algn="ctr"/>
                      <a:r>
                        <a:rPr lang="en-US" sz="3600" b="1" dirty="0" smtClean="0">
                          <a:solidFill>
                            <a:srgbClr val="FF0000"/>
                          </a:solidFill>
                        </a:rPr>
                        <a:t>—</a:t>
                      </a:r>
                      <a:endParaRPr lang="en-US" sz="3600" b="1" dirty="0">
                        <a:solidFill>
                          <a:srgbClr val="FF0000"/>
                        </a:solidFill>
                      </a:endParaRPr>
                    </a:p>
                  </a:txBody>
                  <a:tcPr anchor="ctr"/>
                </a:tc>
                <a:tc>
                  <a:txBody>
                    <a:bodyPr/>
                    <a:lstStyle/>
                    <a:p>
                      <a:pPr algn="ctr"/>
                      <a:endParaRPr lang="en-US" sz="3600" dirty="0"/>
                    </a:p>
                  </a:txBody>
                  <a:tcPr anchor="ctr"/>
                </a:tc>
              </a:tr>
              <a:tr h="370840">
                <a:tc>
                  <a:txBody>
                    <a:bodyPr/>
                    <a:lstStyle/>
                    <a:p>
                      <a:r>
                        <a:rPr lang="en-US" dirty="0" smtClean="0"/>
                        <a:t>Teaching</a:t>
                      </a:r>
                      <a:r>
                        <a:rPr lang="en-US" baseline="0" dirty="0" smtClean="0"/>
                        <a:t> p</a:t>
                      </a:r>
                      <a:r>
                        <a:rPr lang="en-US" dirty="0" smtClean="0"/>
                        <a:t>ractice courses</a:t>
                      </a:r>
                      <a:endParaRPr lang="en-US" dirty="0"/>
                    </a:p>
                  </a:txBody>
                  <a:tcPr/>
                </a:tc>
                <a:tc>
                  <a:txBody>
                    <a:bodyPr/>
                    <a:lstStyle/>
                    <a:p>
                      <a:pPr algn="ctr"/>
                      <a:endParaRPr lang="en-US" sz="3600"/>
                    </a:p>
                  </a:txBody>
                  <a:tcPr anchor="ctr"/>
                </a:tc>
                <a:tc>
                  <a:txBody>
                    <a:bodyPr/>
                    <a:lstStyle/>
                    <a:p>
                      <a:pPr algn="ctr"/>
                      <a:endParaRPr lang="en-US" sz="3600" dirty="0"/>
                    </a:p>
                  </a:txBody>
                  <a:tcPr anchor="ctr"/>
                </a:tc>
                <a:tc>
                  <a:txBody>
                    <a:bodyPr/>
                    <a:lstStyle/>
                    <a:p>
                      <a:pPr algn="ctr"/>
                      <a:endParaRPr lang="en-US" sz="3600" dirty="0"/>
                    </a:p>
                  </a:txBody>
                  <a:tcPr anchor="ctr"/>
                </a:tc>
                <a:tc>
                  <a:txBody>
                    <a:bodyPr/>
                    <a:lstStyle/>
                    <a:p>
                      <a:pPr algn="ctr"/>
                      <a:r>
                        <a:rPr lang="en-US" sz="3600" b="1" dirty="0" smtClean="0">
                          <a:solidFill>
                            <a:srgbClr val="FF0000"/>
                          </a:solidFill>
                        </a:rPr>
                        <a:t>—</a:t>
                      </a:r>
                      <a:endParaRPr lang="en-US" sz="3600" b="1" dirty="0">
                        <a:solidFill>
                          <a:srgbClr val="FF0000"/>
                        </a:solidFill>
                      </a:endParaRPr>
                    </a:p>
                  </a:txBody>
                  <a:tcPr anchor="ctr"/>
                </a:tc>
                <a:tc>
                  <a:txBody>
                    <a:bodyPr/>
                    <a:lstStyle/>
                    <a:p>
                      <a:pPr algn="ctr"/>
                      <a:r>
                        <a:rPr lang="en-US" sz="3600" b="1" dirty="0" smtClean="0">
                          <a:solidFill>
                            <a:srgbClr val="008000"/>
                          </a:solidFill>
                        </a:rPr>
                        <a:t>+</a:t>
                      </a:r>
                      <a:endParaRPr lang="en-US" sz="3600" b="1" dirty="0">
                        <a:solidFill>
                          <a:srgbClr val="008000"/>
                        </a:solidFill>
                      </a:endParaRPr>
                    </a:p>
                  </a:txBody>
                  <a:tcPr anchor="ctr"/>
                </a:tc>
                <a:tc>
                  <a:txBody>
                    <a:bodyPr/>
                    <a:lstStyle/>
                    <a:p>
                      <a:pPr algn="ctr"/>
                      <a:endParaRPr lang="en-US" sz="3600" dirty="0"/>
                    </a:p>
                  </a:txBody>
                  <a:tcPr anchor="ctr"/>
                </a:tc>
              </a:tr>
              <a:tr h="370840">
                <a:tc>
                  <a:txBody>
                    <a:bodyPr/>
                    <a:lstStyle/>
                    <a:p>
                      <a:r>
                        <a:rPr lang="en-US" dirty="0" smtClean="0"/>
                        <a:t>Pedagogical content courses</a:t>
                      </a:r>
                      <a:endParaRPr lang="en-US" dirty="0"/>
                    </a:p>
                  </a:txBody>
                  <a:tcPr/>
                </a:tc>
                <a:tc>
                  <a:txBody>
                    <a:bodyPr/>
                    <a:lstStyle/>
                    <a:p>
                      <a:pPr algn="ctr"/>
                      <a:r>
                        <a:rPr lang="en-US" sz="3600" b="1" dirty="0" smtClean="0">
                          <a:solidFill>
                            <a:srgbClr val="008000"/>
                          </a:solidFill>
                        </a:rPr>
                        <a:t>+</a:t>
                      </a:r>
                      <a:endParaRPr lang="en-US" sz="3600" b="1" dirty="0">
                        <a:solidFill>
                          <a:srgbClr val="008000"/>
                        </a:solidFill>
                      </a:endParaRPr>
                    </a:p>
                  </a:txBody>
                  <a:tcPr anchor="ctr"/>
                </a:tc>
                <a:tc>
                  <a:txBody>
                    <a:bodyPr/>
                    <a:lstStyle/>
                    <a:p>
                      <a:pPr algn="ctr"/>
                      <a:r>
                        <a:rPr lang="en-US" sz="3600" b="1" dirty="0" smtClean="0">
                          <a:solidFill>
                            <a:srgbClr val="008000"/>
                          </a:solidFill>
                        </a:rPr>
                        <a:t>+</a:t>
                      </a:r>
                      <a:endParaRPr lang="en-US" sz="3600" b="1" dirty="0">
                        <a:solidFill>
                          <a:srgbClr val="008000"/>
                        </a:solidFill>
                      </a:endParaRPr>
                    </a:p>
                  </a:txBody>
                  <a:tcPr anchor="ct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dirty="0"/>
                    </a:p>
                  </a:txBody>
                  <a:tcPr anchor="ctr"/>
                </a:tc>
              </a:tr>
              <a:tr h="370840">
                <a:tc>
                  <a:txBody>
                    <a:bodyPr/>
                    <a:lstStyle/>
                    <a:p>
                      <a:r>
                        <a:rPr lang="en-US" dirty="0" smtClean="0"/>
                        <a:t>Advanced university courses</a:t>
                      </a:r>
                      <a:endParaRPr lang="en-US" dirty="0"/>
                    </a:p>
                  </a:txBody>
                  <a:tcPr/>
                </a:tc>
                <a:tc>
                  <a:txBody>
                    <a:bodyPr/>
                    <a:lstStyle/>
                    <a:p>
                      <a:pPr algn="ctr"/>
                      <a:endParaRPr lang="en-US" sz="3600"/>
                    </a:p>
                  </a:txBody>
                  <a:tcPr anchor="ctr"/>
                </a:tc>
                <a:tc>
                  <a:txBody>
                    <a:bodyPr/>
                    <a:lstStyle/>
                    <a:p>
                      <a:pPr algn="ctr"/>
                      <a:endParaRPr lang="en-US" sz="3600"/>
                    </a:p>
                  </a:txBody>
                  <a:tcPr anchor="ctr"/>
                </a:tc>
                <a:tc>
                  <a:txBody>
                    <a:bodyPr/>
                    <a:lstStyle/>
                    <a:p>
                      <a:pPr algn="ctr"/>
                      <a:r>
                        <a:rPr lang="en-US" sz="3600" b="1" dirty="0" smtClean="0">
                          <a:solidFill>
                            <a:srgbClr val="FF0000"/>
                          </a:solidFill>
                        </a:rPr>
                        <a:t>—</a:t>
                      </a:r>
                      <a:endParaRPr lang="en-US" sz="3600" b="1" dirty="0">
                        <a:solidFill>
                          <a:srgbClr val="FF0000"/>
                        </a:solidFill>
                      </a:endParaRPr>
                    </a:p>
                  </a:txBody>
                  <a:tcPr anchor="ctr"/>
                </a:tc>
                <a:tc>
                  <a:txBody>
                    <a:bodyPr/>
                    <a:lstStyle/>
                    <a:p>
                      <a:pPr algn="ctr"/>
                      <a:endParaRPr lang="en-US" sz="3600"/>
                    </a:p>
                  </a:txBody>
                  <a:tcPr anchor="ctr"/>
                </a:tc>
                <a:tc>
                  <a:txBody>
                    <a:bodyPr/>
                    <a:lstStyle/>
                    <a:p>
                      <a:pPr algn="ctr"/>
                      <a:endParaRPr lang="en-US" sz="3600" dirty="0"/>
                    </a:p>
                  </a:txBody>
                  <a:tcPr anchor="ctr"/>
                </a:tc>
                <a:tc>
                  <a:txBody>
                    <a:bodyPr/>
                    <a:lstStyle/>
                    <a:p>
                      <a:pPr algn="ctr"/>
                      <a:r>
                        <a:rPr lang="en-US" sz="3600" b="1" dirty="0" smtClean="0">
                          <a:solidFill>
                            <a:srgbClr val="008000"/>
                          </a:solidFill>
                        </a:rPr>
                        <a:t>+</a:t>
                      </a:r>
                      <a:endParaRPr lang="en-US" sz="3600" b="1" dirty="0">
                        <a:solidFill>
                          <a:srgbClr val="008000"/>
                        </a:solidFill>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Aptitude test scores</a:t>
                      </a:r>
                    </a:p>
                  </a:txBody>
                  <a:tcPr/>
                </a:tc>
                <a:tc>
                  <a:txBody>
                    <a:bodyPr/>
                    <a:lstStyle/>
                    <a:p>
                      <a:pPr algn="ctr"/>
                      <a:endParaRPr lang="en-US" sz="3600" dirty="0"/>
                    </a:p>
                  </a:txBody>
                  <a:tcPr anchor="ctr"/>
                </a:tc>
                <a:tc>
                  <a:txBody>
                    <a:bodyPr/>
                    <a:lstStyle/>
                    <a:p>
                      <a:pPr algn="ctr"/>
                      <a:endParaRPr lang="en-US" sz="3600" dirty="0"/>
                    </a:p>
                  </a:txBody>
                  <a:tcPr anchor="ctr"/>
                </a:tc>
                <a:tc>
                  <a:txBody>
                    <a:bodyPr/>
                    <a:lstStyle/>
                    <a:p>
                      <a:pPr algn="ctr"/>
                      <a:r>
                        <a:rPr lang="en-US" sz="3600" b="1" dirty="0" smtClean="0">
                          <a:solidFill>
                            <a:srgbClr val="FF0000"/>
                          </a:solidFill>
                        </a:rPr>
                        <a:t>—</a:t>
                      </a:r>
                      <a:endParaRPr lang="en-US" sz="3600" b="1" dirty="0">
                        <a:solidFill>
                          <a:srgbClr val="FF0000"/>
                        </a:solidFill>
                      </a:endParaRPr>
                    </a:p>
                  </a:txBody>
                  <a:tcPr anchor="ctr"/>
                </a:tc>
                <a:tc>
                  <a:txBody>
                    <a:bodyPr/>
                    <a:lstStyle/>
                    <a:p>
                      <a:pPr algn="ctr"/>
                      <a:endParaRPr lang="en-US" sz="3600"/>
                    </a:p>
                  </a:txBody>
                  <a:tcPr anchor="ctr"/>
                </a:tc>
                <a:tc>
                  <a:txBody>
                    <a:bodyPr/>
                    <a:lstStyle/>
                    <a:p>
                      <a:pPr algn="ctr"/>
                      <a:endParaRPr lang="en-US" sz="3600" dirty="0"/>
                    </a:p>
                  </a:txBody>
                  <a:tcPr anchor="ctr"/>
                </a:tc>
                <a:tc>
                  <a:txBody>
                    <a:bodyPr/>
                    <a:lstStyle/>
                    <a:p>
                      <a:pPr algn="ctr"/>
                      <a:endParaRPr lang="en-US" sz="3600" dirty="0"/>
                    </a:p>
                  </a:txBody>
                  <a:tcPr anchor="ctr"/>
                </a:tc>
              </a:tr>
            </a:tbl>
          </a:graphicData>
        </a:graphic>
      </p:graphicFrame>
    </p:spTree>
    <p:extLst>
      <p:ext uri="{BB962C8B-B14F-4D97-AF65-F5344CB8AC3E}">
        <p14:creationId xmlns:p14="http://schemas.microsoft.com/office/powerpoint/2010/main" val="22986746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Teacher observations</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52799CE-711A-FA44-BA4E-E463DA170A36}" type="slidenum">
              <a:rPr lang="en-US" smtClean="0"/>
              <a:pPr>
                <a:defRPr/>
              </a:pPr>
              <a:t>16</a:t>
            </a:fld>
            <a:endParaRPr lang="en-US" dirty="0"/>
          </a:p>
        </p:txBody>
      </p:sp>
    </p:spTree>
    <p:extLst>
      <p:ext uri="{BB962C8B-B14F-4D97-AF65-F5344CB8AC3E}">
        <p14:creationId xmlns:p14="http://schemas.microsoft.com/office/powerpoint/2010/main" val="18403715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 for teaching (Danielson 1996)</a:t>
            </a:r>
            <a:endParaRPr lang="en-US" dirty="0"/>
          </a:p>
        </p:txBody>
      </p:sp>
      <p:sp>
        <p:nvSpPr>
          <p:cNvPr id="3" name="Content Placeholder 2"/>
          <p:cNvSpPr>
            <a:spLocks noGrp="1"/>
          </p:cNvSpPr>
          <p:nvPr>
            <p:ph sz="quarter" idx="1"/>
          </p:nvPr>
        </p:nvSpPr>
        <p:spPr>
          <a:xfrm>
            <a:off x="612648" y="1600200"/>
            <a:ext cx="8531352" cy="4495800"/>
          </a:xfrm>
        </p:spPr>
        <p:txBody>
          <a:bodyPr/>
          <a:lstStyle/>
          <a:p>
            <a:r>
              <a:rPr lang="en-US" dirty="0" smtClean="0"/>
              <a:t>Four domains of professional practice</a:t>
            </a:r>
          </a:p>
          <a:p>
            <a:pPr marL="880110" lvl="1" indent="-514350">
              <a:buSzPct val="100000"/>
              <a:buFont typeface="+mj-lt"/>
              <a:buAutoNum type="arabicPeriod"/>
            </a:pPr>
            <a:r>
              <a:rPr lang="en-US" dirty="0" smtClean="0"/>
              <a:t>Planning and preparation</a:t>
            </a:r>
          </a:p>
          <a:p>
            <a:pPr marL="880110" lvl="1" indent="-514350">
              <a:buSzPct val="100000"/>
              <a:buFont typeface="+mj-lt"/>
              <a:buAutoNum type="arabicPeriod"/>
            </a:pPr>
            <a:r>
              <a:rPr lang="en-US" dirty="0" smtClean="0"/>
              <a:t>Classroom environment</a:t>
            </a:r>
          </a:p>
          <a:p>
            <a:pPr marL="880110" lvl="1" indent="-514350">
              <a:buSzPct val="100000"/>
              <a:buFont typeface="+mj-lt"/>
              <a:buAutoNum type="arabicPeriod"/>
            </a:pPr>
            <a:r>
              <a:rPr lang="en-US" dirty="0" smtClean="0"/>
              <a:t>Instruction</a:t>
            </a:r>
          </a:p>
          <a:p>
            <a:pPr marL="880110" lvl="1" indent="-514350">
              <a:buSzPct val="100000"/>
              <a:buFont typeface="+mj-lt"/>
              <a:buAutoNum type="arabicPeriod"/>
            </a:pPr>
            <a:r>
              <a:rPr lang="en-US" dirty="0" smtClean="0"/>
              <a:t>Professional responsibilities</a:t>
            </a:r>
          </a:p>
          <a:p>
            <a:r>
              <a:rPr lang="en-US" dirty="0" smtClean="0"/>
              <a:t>Links with student achievement (</a:t>
            </a:r>
            <a:r>
              <a:rPr lang="en-US" dirty="0" err="1" smtClean="0"/>
              <a:t>Sartain</a:t>
            </a:r>
            <a:r>
              <a:rPr lang="en-US" dirty="0" smtClean="0"/>
              <a:t>, et al. 2011)</a:t>
            </a:r>
          </a:p>
          <a:p>
            <a:pPr lvl="1"/>
            <a:r>
              <a:rPr lang="en-US" dirty="0" smtClean="0"/>
              <a:t>Domains 1 and 4: no impact on student achievement</a:t>
            </a:r>
          </a:p>
          <a:p>
            <a:pPr lvl="1"/>
            <a:r>
              <a:rPr lang="en-US" dirty="0" smtClean="0"/>
              <a:t>Domains 2 and 3: some impact on student achievement</a:t>
            </a:r>
          </a:p>
          <a:p>
            <a:endParaRPr lang="en-US" dirty="0" smtClean="0"/>
          </a:p>
          <a:p>
            <a:pPr marL="560070" indent="-514350">
              <a:buSzPct val="100000"/>
            </a:pPr>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17</a:t>
            </a:fld>
            <a:endParaRPr lang="en-GB" dirty="0"/>
          </a:p>
        </p:txBody>
      </p:sp>
    </p:spTree>
    <p:extLst>
      <p:ext uri="{BB962C8B-B14F-4D97-AF65-F5344CB8AC3E}">
        <p14:creationId xmlns:p14="http://schemas.microsoft.com/office/powerpoint/2010/main" val="84997598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smtClean="0"/>
              <a:t>A framework for teaching (Danielson, 1996)</a:t>
            </a:r>
            <a:endParaRPr lang="en-US" sz="3200" dirty="0"/>
          </a:p>
        </p:txBody>
      </p:sp>
      <p:sp>
        <p:nvSpPr>
          <p:cNvPr id="5" name="Content Placeholder 4"/>
          <p:cNvSpPr>
            <a:spLocks noGrp="1"/>
          </p:cNvSpPr>
          <p:nvPr>
            <p:ph idx="1"/>
          </p:nvPr>
        </p:nvSpPr>
        <p:spPr/>
        <p:txBody>
          <a:bodyPr>
            <a:normAutofit fontScale="92500" lnSpcReduction="10000"/>
          </a:bodyPr>
          <a:lstStyle/>
          <a:p>
            <a:r>
              <a:rPr lang="en-US" dirty="0"/>
              <a:t>Domain 2: The classroom environment</a:t>
            </a:r>
          </a:p>
          <a:p>
            <a:pPr lvl="1"/>
            <a:r>
              <a:rPr lang="en-US" dirty="0"/>
              <a:t>2a: Creating an environment of respect and rapport</a:t>
            </a:r>
          </a:p>
          <a:p>
            <a:pPr lvl="1"/>
            <a:r>
              <a:rPr lang="en-US" dirty="0"/>
              <a:t>2b: Establishing a culture for learning</a:t>
            </a:r>
          </a:p>
          <a:p>
            <a:pPr lvl="1"/>
            <a:r>
              <a:rPr lang="en-US" dirty="0"/>
              <a:t>2c: Managing classroom procedures</a:t>
            </a:r>
          </a:p>
          <a:p>
            <a:pPr lvl="1"/>
            <a:r>
              <a:rPr lang="en-US" dirty="0"/>
              <a:t>2d: Managing student behavior</a:t>
            </a:r>
          </a:p>
          <a:p>
            <a:pPr lvl="1"/>
            <a:r>
              <a:rPr lang="en-US" dirty="0"/>
              <a:t>2e: Organizing physical </a:t>
            </a:r>
            <a:r>
              <a:rPr lang="en-US" dirty="0" smtClean="0"/>
              <a:t>space</a:t>
            </a:r>
          </a:p>
          <a:p>
            <a:pPr lvl="1"/>
            <a:endParaRPr lang="en-US" dirty="0"/>
          </a:p>
          <a:p>
            <a:r>
              <a:rPr lang="en-US" dirty="0"/>
              <a:t>Domain 3: Instruction</a:t>
            </a:r>
          </a:p>
          <a:p>
            <a:pPr lvl="1"/>
            <a:r>
              <a:rPr lang="en-US" dirty="0"/>
              <a:t>3a: Communicating with students</a:t>
            </a:r>
          </a:p>
          <a:p>
            <a:pPr lvl="1"/>
            <a:r>
              <a:rPr lang="en-US" dirty="0"/>
              <a:t>3b: Using questioning and discussion techniques</a:t>
            </a:r>
          </a:p>
          <a:p>
            <a:pPr lvl="1"/>
            <a:r>
              <a:rPr lang="en-US" dirty="0"/>
              <a:t>3c: Engaging students in learning</a:t>
            </a:r>
          </a:p>
          <a:p>
            <a:pPr lvl="1"/>
            <a:r>
              <a:rPr lang="en-US" dirty="0"/>
              <a:t>3d: Using assessment in instruction</a:t>
            </a:r>
          </a:p>
          <a:p>
            <a:pPr lvl="1"/>
            <a:r>
              <a:rPr lang="en-US" dirty="0"/>
              <a:t>3e: Demonstrating flexibility and responsiveness</a:t>
            </a:r>
          </a:p>
          <a:p>
            <a:endParaRPr lang="en-US" dirty="0"/>
          </a:p>
        </p:txBody>
      </p:sp>
    </p:spTree>
    <p:extLst>
      <p:ext uri="{BB962C8B-B14F-4D97-AF65-F5344CB8AC3E}">
        <p14:creationId xmlns:p14="http://schemas.microsoft.com/office/powerpoint/2010/main" val="199691328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574417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37505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a:xfrm>
            <a:off x="612648" y="1600199"/>
            <a:ext cx="8153400" cy="5123329"/>
          </a:xfrm>
        </p:spPr>
        <p:txBody>
          <a:bodyPr>
            <a:normAutofit lnSpcReduction="10000"/>
          </a:bodyPr>
          <a:lstStyle/>
          <a:p>
            <a:pPr>
              <a:lnSpc>
                <a:spcPct val="110000"/>
              </a:lnSpc>
            </a:pPr>
            <a:r>
              <a:rPr lang="en-US" dirty="0" smtClean="0"/>
              <a:t>In the UK, teacher quality is</a:t>
            </a:r>
          </a:p>
          <a:p>
            <a:pPr lvl="1">
              <a:lnSpc>
                <a:spcPct val="110000"/>
              </a:lnSpc>
            </a:pPr>
            <a:r>
              <a:rPr lang="en-US" dirty="0" smtClean="0"/>
              <a:t>highly consequential, and</a:t>
            </a:r>
          </a:p>
          <a:p>
            <a:pPr lvl="1">
              <a:lnSpc>
                <a:spcPct val="110000"/>
              </a:lnSpc>
            </a:pPr>
            <a:r>
              <a:rPr lang="en-US" dirty="0" smtClean="0"/>
              <a:t>highly variable</a:t>
            </a:r>
          </a:p>
          <a:p>
            <a:pPr>
              <a:lnSpc>
                <a:spcPct val="110000"/>
              </a:lnSpc>
            </a:pPr>
            <a:r>
              <a:rPr lang="en-US" dirty="0" smtClean="0"/>
              <a:t>Teacher quality can be improved by</a:t>
            </a:r>
          </a:p>
          <a:p>
            <a:pPr lvl="1">
              <a:lnSpc>
                <a:spcPct val="110000"/>
              </a:lnSpc>
            </a:pPr>
            <a:r>
              <a:rPr lang="en-US" dirty="0" smtClean="0"/>
              <a:t>replacing existing teachers with better ones</a:t>
            </a:r>
            <a:endParaRPr lang="en-US" dirty="0"/>
          </a:p>
          <a:p>
            <a:pPr lvl="1">
              <a:lnSpc>
                <a:spcPct val="110000"/>
              </a:lnSpc>
            </a:pPr>
            <a:r>
              <a:rPr lang="en-US" dirty="0" smtClean="0"/>
              <a:t>by investing in the teachers we already have</a:t>
            </a:r>
          </a:p>
          <a:p>
            <a:pPr>
              <a:lnSpc>
                <a:spcPct val="110000"/>
              </a:lnSpc>
            </a:pPr>
            <a:r>
              <a:rPr lang="en-US" dirty="0" smtClean="0"/>
              <a:t>Only investing in existing teachers produces enough improvement to produce the changes that we need</a:t>
            </a:r>
          </a:p>
          <a:p>
            <a:pPr>
              <a:lnSpc>
                <a:spcPct val="110000"/>
              </a:lnSpc>
            </a:pPr>
            <a:r>
              <a:rPr lang="en-US" dirty="0" smtClean="0"/>
              <a:t>This is not happening systematically in most schools, but could be</a:t>
            </a:r>
          </a:p>
          <a:p>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2</a:t>
            </a:fld>
            <a:endParaRPr lang="en-GB" dirty="0"/>
          </a:p>
        </p:txBody>
      </p:sp>
    </p:spTree>
    <p:extLst>
      <p:ext uri="{BB962C8B-B14F-4D97-AF65-F5344CB8AC3E}">
        <p14:creationId xmlns:p14="http://schemas.microsoft.com/office/powerpoint/2010/main" val="22225331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540222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303549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and teacher quality</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21</a:t>
            </a:fld>
            <a:endParaRPr lang="en-GB"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613361761"/>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20700" y="6327948"/>
            <a:ext cx="7794752" cy="353943"/>
          </a:xfrm>
          <a:prstGeom prst="rect">
            <a:avLst/>
          </a:prstGeom>
          <a:noFill/>
        </p:spPr>
        <p:txBody>
          <a:bodyPr wrap="square" rtlCol="0">
            <a:spAutoFit/>
          </a:bodyPr>
          <a:lstStyle/>
          <a:p>
            <a:r>
              <a:rPr lang="en-US" sz="1700" dirty="0" err="1">
                <a:solidFill>
                  <a:srgbClr val="525A93"/>
                </a:solidFill>
                <a:latin typeface="+mj-lt"/>
              </a:rPr>
              <a:t>Sartain</a:t>
            </a:r>
            <a:r>
              <a:rPr lang="en-US" sz="1700" dirty="0">
                <a:solidFill>
                  <a:srgbClr val="525A93"/>
                </a:solidFill>
                <a:latin typeface="+mj-lt"/>
              </a:rPr>
              <a:t>, </a:t>
            </a:r>
            <a:r>
              <a:rPr lang="en-US" sz="1700" dirty="0" err="1" smtClean="0">
                <a:solidFill>
                  <a:srgbClr val="525A93"/>
                </a:solidFill>
                <a:latin typeface="+mj-lt"/>
              </a:rPr>
              <a:t>Stoelinga</a:t>
            </a:r>
            <a:r>
              <a:rPr lang="en-US" sz="1700" dirty="0">
                <a:solidFill>
                  <a:srgbClr val="525A93"/>
                </a:solidFill>
                <a:latin typeface="+mj-lt"/>
              </a:rPr>
              <a:t>, </a:t>
            </a:r>
            <a:r>
              <a:rPr lang="en-US" sz="1700" dirty="0" smtClean="0">
                <a:solidFill>
                  <a:srgbClr val="525A93"/>
                </a:solidFill>
                <a:latin typeface="+mj-lt"/>
              </a:rPr>
              <a:t>Brown,</a:t>
            </a:r>
            <a:r>
              <a:rPr lang="en-US" sz="1700" dirty="0">
                <a:solidFill>
                  <a:srgbClr val="525A93"/>
                </a:solidFill>
                <a:latin typeface="+mj-lt"/>
              </a:rPr>
              <a:t> </a:t>
            </a:r>
            <a:r>
              <a:rPr lang="en-US" sz="1700" dirty="0" err="1" smtClean="0">
                <a:solidFill>
                  <a:srgbClr val="525A93"/>
                </a:solidFill>
                <a:latin typeface="+mj-lt"/>
              </a:rPr>
              <a:t>Luppescu</a:t>
            </a:r>
            <a:r>
              <a:rPr lang="en-US" sz="1700" dirty="0">
                <a:solidFill>
                  <a:srgbClr val="525A93"/>
                </a:solidFill>
                <a:latin typeface="+mj-lt"/>
              </a:rPr>
              <a:t>, </a:t>
            </a:r>
            <a:r>
              <a:rPr lang="en-US" sz="1700" dirty="0" err="1" smtClean="0">
                <a:solidFill>
                  <a:srgbClr val="525A93"/>
                </a:solidFill>
                <a:latin typeface="+mj-lt"/>
              </a:rPr>
              <a:t>Matsko</a:t>
            </a:r>
            <a:r>
              <a:rPr lang="en-US" sz="1700" dirty="0">
                <a:solidFill>
                  <a:srgbClr val="525A93"/>
                </a:solidFill>
                <a:latin typeface="+mj-lt"/>
              </a:rPr>
              <a:t>, </a:t>
            </a:r>
            <a:r>
              <a:rPr lang="en-US" sz="1700" dirty="0" smtClean="0">
                <a:solidFill>
                  <a:srgbClr val="525A93"/>
                </a:solidFill>
                <a:latin typeface="+mj-lt"/>
              </a:rPr>
              <a:t>Miller</a:t>
            </a:r>
            <a:r>
              <a:rPr lang="en-US" sz="1700" dirty="0">
                <a:solidFill>
                  <a:srgbClr val="525A93"/>
                </a:solidFill>
                <a:latin typeface="+mj-lt"/>
              </a:rPr>
              <a:t>, </a:t>
            </a:r>
            <a:r>
              <a:rPr lang="en-US" sz="1700" dirty="0" err="1" smtClean="0">
                <a:solidFill>
                  <a:srgbClr val="525A93"/>
                </a:solidFill>
                <a:latin typeface="+mj-lt"/>
              </a:rPr>
              <a:t>Durwood</a:t>
            </a:r>
            <a:r>
              <a:rPr lang="en-US" sz="1700" dirty="0">
                <a:solidFill>
                  <a:srgbClr val="525A93"/>
                </a:solidFill>
                <a:latin typeface="+mj-lt"/>
              </a:rPr>
              <a:t>, </a:t>
            </a:r>
            <a:r>
              <a:rPr lang="en-US" sz="1700" dirty="0" smtClean="0">
                <a:solidFill>
                  <a:srgbClr val="525A93"/>
                </a:solidFill>
                <a:latin typeface="+mj-lt"/>
              </a:rPr>
              <a:t>Jiang</a:t>
            </a:r>
            <a:r>
              <a:rPr lang="en-US" sz="1700" dirty="0">
                <a:solidFill>
                  <a:srgbClr val="525A93"/>
                </a:solidFill>
                <a:latin typeface="+mj-lt"/>
              </a:rPr>
              <a:t>, </a:t>
            </a:r>
            <a:r>
              <a:rPr lang="en-US" sz="1700" dirty="0" smtClean="0">
                <a:solidFill>
                  <a:srgbClr val="525A93"/>
                </a:solidFill>
                <a:latin typeface="+mj-lt"/>
              </a:rPr>
              <a:t>and Glazer (2011)</a:t>
            </a:r>
            <a:endParaRPr lang="en-US" sz="1700" dirty="0">
              <a:solidFill>
                <a:srgbClr val="525A93"/>
              </a:solidFill>
              <a:latin typeface="+mj-lt"/>
            </a:endParaRPr>
          </a:p>
        </p:txBody>
      </p:sp>
      <p:sp>
        <p:nvSpPr>
          <p:cNvPr id="7" name="TextBox 6"/>
          <p:cNvSpPr txBox="1"/>
          <p:nvPr/>
        </p:nvSpPr>
        <p:spPr>
          <a:xfrm>
            <a:off x="1828800" y="2108200"/>
            <a:ext cx="5067300" cy="830997"/>
          </a:xfrm>
          <a:prstGeom prst="rect">
            <a:avLst/>
          </a:prstGeom>
          <a:solidFill>
            <a:srgbClr val="525A93"/>
          </a:solidFill>
        </p:spPr>
        <p:txBody>
          <a:bodyPr wrap="square" rtlCol="0">
            <a:spAutoFit/>
          </a:bodyPr>
          <a:lstStyle/>
          <a:p>
            <a:r>
              <a:rPr lang="en-US" dirty="0" smtClean="0">
                <a:solidFill>
                  <a:schemeClr val="bg1"/>
                </a:solidFill>
                <a:latin typeface="+mj-lt"/>
              </a:rPr>
              <a:t>So, the highest rated teachers are 30% more productive than the lowest rated</a:t>
            </a:r>
            <a:endParaRPr lang="en-US" dirty="0">
              <a:solidFill>
                <a:schemeClr val="bg1"/>
              </a:solidFill>
              <a:latin typeface="+mj-lt"/>
            </a:endParaRPr>
          </a:p>
        </p:txBody>
      </p:sp>
      <p:sp>
        <p:nvSpPr>
          <p:cNvPr id="8" name="TextBox 7"/>
          <p:cNvSpPr txBox="1"/>
          <p:nvPr/>
        </p:nvSpPr>
        <p:spPr>
          <a:xfrm>
            <a:off x="3975100" y="4622800"/>
            <a:ext cx="5067300" cy="830997"/>
          </a:xfrm>
          <a:prstGeom prst="rect">
            <a:avLst/>
          </a:prstGeom>
          <a:solidFill>
            <a:srgbClr val="525A93"/>
          </a:solidFill>
        </p:spPr>
        <p:txBody>
          <a:bodyPr wrap="square" rtlCol="0">
            <a:spAutoFit/>
          </a:bodyPr>
          <a:lstStyle/>
          <a:p>
            <a:r>
              <a:rPr lang="en-US" dirty="0" smtClean="0">
                <a:solidFill>
                  <a:schemeClr val="bg1"/>
                </a:solidFill>
                <a:latin typeface="+mj-lt"/>
              </a:rPr>
              <a:t>But the best teachers are 400% more productive than the least effective</a:t>
            </a:r>
            <a:endParaRPr lang="en-US" dirty="0">
              <a:solidFill>
                <a:schemeClr val="bg1"/>
              </a:solidFill>
              <a:latin typeface="+mj-lt"/>
            </a:endParaRPr>
          </a:p>
        </p:txBody>
      </p:sp>
    </p:spTree>
    <p:extLst>
      <p:ext uri="{BB962C8B-B14F-4D97-AF65-F5344CB8AC3E}">
        <p14:creationId xmlns:p14="http://schemas.microsoft.com/office/powerpoint/2010/main" val="29996145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5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2000"/>
                                        <p:tgtEl>
                                          <p:spTgt spid="5">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Imprecision of lesson observations</a:t>
            </a:r>
            <a:endParaRPr lang="en-US" dirty="0"/>
          </a:p>
        </p:txBody>
      </p:sp>
      <p:pic>
        <p:nvPicPr>
          <p:cNvPr id="8" name="Content Placeholder 7" descr="HIll (2012) Figure 2.jpg"/>
          <p:cNvPicPr>
            <a:picLocks noGrp="1" noChangeAspect="1"/>
          </p:cNvPicPr>
          <p:nvPr>
            <p:ph sz="quarter" idx="1"/>
          </p:nvPr>
        </p:nvPicPr>
        <p:blipFill>
          <a:blip r:embed="rId2">
            <a:extLst>
              <a:ext uri="{28A0092B-C50C-407E-A947-70E740481C1C}">
                <a14:useLocalDpi xmlns:a14="http://schemas.microsoft.com/office/drawing/2010/main" val="0"/>
              </a:ext>
            </a:extLst>
          </a:blip>
          <a:srcRect l="8093" r="8093"/>
          <a:stretch>
            <a:fillRect/>
          </a:stretch>
        </p:blipFill>
        <p:spPr/>
      </p:pic>
      <p:sp>
        <p:nvSpPr>
          <p:cNvPr id="4" name="Slide Number Placeholder 3"/>
          <p:cNvSpPr>
            <a:spLocks noGrp="1"/>
          </p:cNvSpPr>
          <p:nvPr>
            <p:ph type="sldNum" sz="quarter" idx="16"/>
          </p:nvPr>
        </p:nvSpPr>
        <p:spPr/>
        <p:txBody>
          <a:bodyPr>
            <a:normAutofit fontScale="85000" lnSpcReduction="20000"/>
          </a:bodyPr>
          <a:lstStyle/>
          <a:p>
            <a:pPr>
              <a:defRPr/>
            </a:pPr>
            <a:fld id="{D52799CE-711A-FA44-BA4E-E463DA170A36}" type="slidenum">
              <a:rPr lang="en-US" smtClean="0"/>
              <a:pPr>
                <a:defRPr/>
              </a:pPr>
              <a:t>22</a:t>
            </a:fld>
            <a:endParaRPr lang="en-US" dirty="0"/>
          </a:p>
        </p:txBody>
      </p:sp>
      <p:sp>
        <p:nvSpPr>
          <p:cNvPr id="10" name="Content Placeholder 9"/>
          <p:cNvSpPr>
            <a:spLocks noGrp="1"/>
          </p:cNvSpPr>
          <p:nvPr>
            <p:ph sz="quarter" idx="2"/>
          </p:nvPr>
        </p:nvSpPr>
        <p:spPr/>
        <p:txBody>
          <a:bodyPr>
            <a:normAutofit/>
          </a:bodyPr>
          <a:lstStyle/>
          <a:p>
            <a:pPr marL="0" indent="0">
              <a:buNone/>
            </a:pPr>
            <a:r>
              <a:rPr lang="en-US" dirty="0" smtClean="0"/>
              <a:t>Achieving a reliability of 0.9 in judging teacher quality through lesson observation is likely to require observing a teacher teaching 6 different classes, and for each lesson to be judged by 5 independent observers.</a:t>
            </a:r>
            <a:endParaRPr lang="en-US" dirty="0"/>
          </a:p>
        </p:txBody>
      </p:sp>
      <p:pic>
        <p:nvPicPr>
          <p:cNvPr id="11" name="Picture 10" descr="Hill (2012) lege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0871" y="3965388"/>
            <a:ext cx="1701918" cy="1651115"/>
          </a:xfrm>
          <a:prstGeom prst="rect">
            <a:avLst/>
          </a:prstGeom>
        </p:spPr>
      </p:pic>
      <p:sp>
        <p:nvSpPr>
          <p:cNvPr id="12" name="TextBox 11"/>
          <p:cNvSpPr txBox="1"/>
          <p:nvPr/>
        </p:nvSpPr>
        <p:spPr>
          <a:xfrm>
            <a:off x="612588" y="6211669"/>
            <a:ext cx="3735294" cy="369332"/>
          </a:xfrm>
          <a:prstGeom prst="rect">
            <a:avLst/>
          </a:prstGeom>
          <a:noFill/>
        </p:spPr>
        <p:txBody>
          <a:bodyPr wrap="square" rtlCol="0">
            <a:spAutoFit/>
          </a:bodyPr>
          <a:lstStyle/>
          <a:p>
            <a:r>
              <a:rPr lang="en-US" sz="1800" dirty="0" smtClean="0">
                <a:solidFill>
                  <a:srgbClr val="525A93"/>
                </a:solidFill>
                <a:latin typeface="Calibri"/>
                <a:cs typeface="Calibri"/>
              </a:rPr>
              <a:t>Hill, </a:t>
            </a:r>
            <a:r>
              <a:rPr lang="en-US" sz="1800" dirty="0" err="1" smtClean="0">
                <a:solidFill>
                  <a:srgbClr val="525A93"/>
                </a:solidFill>
                <a:latin typeface="Calibri"/>
                <a:cs typeface="Calibri"/>
              </a:rPr>
              <a:t>Charalambous</a:t>
            </a:r>
            <a:r>
              <a:rPr lang="en-US" sz="1800" dirty="0" smtClean="0">
                <a:solidFill>
                  <a:srgbClr val="525A93"/>
                </a:solidFill>
                <a:latin typeface="Calibri"/>
                <a:cs typeface="Calibri"/>
              </a:rPr>
              <a:t> and Kraft </a:t>
            </a:r>
            <a:r>
              <a:rPr lang="en-US" sz="1800" dirty="0">
                <a:solidFill>
                  <a:srgbClr val="525A93"/>
                </a:solidFill>
                <a:latin typeface="Calibri"/>
                <a:cs typeface="Calibri"/>
              </a:rPr>
              <a:t>(2012) </a:t>
            </a:r>
          </a:p>
        </p:txBody>
      </p:sp>
    </p:spTree>
    <p:extLst>
      <p:ext uri="{BB962C8B-B14F-4D97-AF65-F5344CB8AC3E}">
        <p14:creationId xmlns:p14="http://schemas.microsoft.com/office/powerpoint/2010/main" val="296854045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23</a:t>
            </a:fld>
            <a:endParaRPr lang="en-GB" dirty="0"/>
          </a:p>
        </p:txBody>
      </p:sp>
      <p:sp>
        <p:nvSpPr>
          <p:cNvPr id="4" name="Content Placeholder 3"/>
          <p:cNvSpPr>
            <a:spLocks noGrp="1"/>
          </p:cNvSpPr>
          <p:nvPr>
            <p:ph sz="quarter" idx="1"/>
          </p:nvPr>
        </p:nvSpPr>
        <p:spPr/>
        <p:txBody>
          <a:bodyPr>
            <a:normAutofit fontScale="92500"/>
          </a:bodyPr>
          <a:lstStyle/>
          <a:p>
            <a:r>
              <a:rPr lang="en-US" dirty="0" smtClean="0"/>
              <a:t>To recap</a:t>
            </a:r>
          </a:p>
          <a:p>
            <a:pPr lvl="1"/>
            <a:r>
              <a:rPr lang="en-US" dirty="0" smtClean="0"/>
              <a:t>The highest rated teachers generate learning 30% faster than the lowest rated teachers</a:t>
            </a:r>
          </a:p>
          <a:p>
            <a:pPr lvl="1"/>
            <a:r>
              <a:rPr lang="en-US" dirty="0" smtClean="0"/>
              <a:t>But the most effective teachers generate learning 400% faster than the least effective teachers</a:t>
            </a:r>
          </a:p>
          <a:p>
            <a:pPr lvl="1"/>
            <a:r>
              <a:rPr lang="en-US" dirty="0" smtClean="0"/>
              <a:t>So the best observation systems we have capture less than 10% of teacher quality (in reality, less than this because most teachers are in the middle two categories)</a:t>
            </a:r>
          </a:p>
          <a:p>
            <a:r>
              <a:rPr lang="en-US" dirty="0" smtClean="0"/>
              <a:t>There is therefore a real danger that teachers will “game the system” by aping features of observation protocols while becoming </a:t>
            </a:r>
            <a:r>
              <a:rPr lang="en-US" i="1" dirty="0" smtClean="0"/>
              <a:t>less</a:t>
            </a:r>
            <a:r>
              <a:rPr lang="en-US" dirty="0" smtClean="0"/>
              <a:t> effective.</a:t>
            </a:r>
          </a:p>
          <a:p>
            <a:endParaRPr lang="en-US" dirty="0" smtClean="0"/>
          </a:p>
          <a:p>
            <a:pPr lvl="1"/>
            <a:endParaRPr lang="en-US" dirty="0"/>
          </a:p>
        </p:txBody>
      </p:sp>
    </p:spTree>
    <p:extLst>
      <p:ext uri="{BB962C8B-B14F-4D97-AF65-F5344CB8AC3E}">
        <p14:creationId xmlns:p14="http://schemas.microsoft.com/office/powerpoint/2010/main" val="307852970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Teacher value-added</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52799CE-711A-FA44-BA4E-E463DA170A36}" type="slidenum">
              <a:rPr lang="en-US" smtClean="0"/>
              <a:pPr>
                <a:defRPr/>
              </a:pPr>
              <a:t>24</a:t>
            </a:fld>
            <a:endParaRPr lang="en-US" dirty="0"/>
          </a:p>
        </p:txBody>
      </p:sp>
    </p:spTree>
    <p:extLst>
      <p:ext uri="{BB962C8B-B14F-4D97-AF65-F5344CB8AC3E}">
        <p14:creationId xmlns:p14="http://schemas.microsoft.com/office/powerpoint/2010/main" val="420970986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Teacher value-added</a:t>
            </a:r>
            <a:endParaRPr lang="en-US" dirty="0"/>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3581361106"/>
              </p:ext>
            </p:extLst>
          </p:nvPr>
        </p:nvGraphicFramePr>
        <p:xfrm>
          <a:off x="612643" y="1835058"/>
          <a:ext cx="8153402" cy="4096619"/>
        </p:xfrm>
        <a:graphic>
          <a:graphicData uri="http://schemas.openxmlformats.org/drawingml/2006/table">
            <a:tbl>
              <a:tblPr firstRow="1" firstCol="1" bandRow="1">
                <a:tableStyleId>{5C22544A-7EE6-4342-B048-85BDC9FD1C3A}</a:tableStyleId>
              </a:tblPr>
              <a:tblGrid>
                <a:gridCol w="672899"/>
                <a:gridCol w="526608"/>
                <a:gridCol w="1390779"/>
                <a:gridCol w="1390779"/>
                <a:gridCol w="1390779"/>
                <a:gridCol w="1390779"/>
                <a:gridCol w="1390779"/>
              </a:tblGrid>
              <a:tr h="482322">
                <a:tc>
                  <a:txBody>
                    <a:bodyPr/>
                    <a:lstStyle/>
                    <a:p>
                      <a:pPr algn="l" fontAlgn="b"/>
                      <a:endParaRPr lang="en-US" sz="1800" b="0" i="0" u="none" strike="noStrike" dirty="0">
                        <a:solidFill>
                          <a:srgbClr val="000000"/>
                        </a:solidFill>
                        <a:effectLst/>
                        <a:latin typeface="+mj-lt"/>
                      </a:endParaRPr>
                    </a:p>
                  </a:txBody>
                  <a:tcPr marL="12700" marR="12700" marT="12700" marB="0" anchor="b"/>
                </a:tc>
                <a:tc gridSpan="6">
                  <a:txBody>
                    <a:bodyPr/>
                    <a:lstStyle/>
                    <a:p>
                      <a:pPr algn="ctr" fontAlgn="b"/>
                      <a:r>
                        <a:rPr lang="en-US" sz="2400" u="none" strike="noStrike" dirty="0" smtClean="0">
                          <a:effectLst/>
                        </a:rPr>
                        <a:t>Value-added quintile: Student </a:t>
                      </a:r>
                      <a:r>
                        <a:rPr lang="en-US" sz="2400" u="none" strike="noStrike" dirty="0">
                          <a:effectLst/>
                        </a:rPr>
                        <a:t>fixed-effects model</a:t>
                      </a:r>
                      <a:endParaRPr lang="en-US" sz="2400" b="0" i="0" u="none" strike="noStrike" dirty="0">
                        <a:solidFill>
                          <a:srgbClr val="000000"/>
                        </a:solidFill>
                        <a:effectLst/>
                        <a:latin typeface="+mj-lt"/>
                      </a:endParaRPr>
                    </a:p>
                  </a:txBody>
                  <a:tcPr marL="12700" marR="12700" marT="12700" marB="0" anchor="b"/>
                </a:tc>
                <a:tc hMerge="1">
                  <a:txBody>
                    <a:bodyPr/>
                    <a:lstStyle/>
                    <a:p>
                      <a:pPr algn="ctr" fontAlgn="b"/>
                      <a:endParaRPr lang="en-US" sz="2400" b="0" i="0" u="none" strike="noStrike" dirty="0">
                        <a:solidFill>
                          <a:srgbClr val="000000"/>
                        </a:solidFill>
                        <a:effectLst/>
                        <a:latin typeface="+mj-lt"/>
                      </a:endParaRPr>
                    </a:p>
                  </a:txBody>
                  <a:tcPr marL="12700" marR="12700" marT="12700" marB="0" anchor="ctr">
                    <a:lnL w="28575" cap="flat" cmpd="sng" algn="ctr">
                      <a:solidFill>
                        <a:srgbClr val="525A93"/>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2322">
                <a:tc rowSpan="6">
                  <a:txBody>
                    <a:bodyPr/>
                    <a:lstStyle/>
                    <a:p>
                      <a:pPr algn="ctr" fontAlgn="ctr"/>
                      <a:r>
                        <a:rPr lang="en-US" sz="2400" u="none" strike="noStrike" dirty="0" smtClean="0">
                          <a:effectLst/>
                        </a:rPr>
                        <a:t>Value-added quintile: Traditional </a:t>
                      </a:r>
                      <a:r>
                        <a:rPr lang="en-US" sz="2400" u="none" strike="noStrike" dirty="0">
                          <a:effectLst/>
                        </a:rPr>
                        <a:t>model</a:t>
                      </a:r>
                      <a:endParaRPr lang="en-US" sz="2400" b="0" i="0" u="none" strike="noStrike" dirty="0">
                        <a:solidFill>
                          <a:srgbClr val="000000"/>
                        </a:solidFill>
                        <a:effectLst/>
                        <a:latin typeface="+mj-lt"/>
                      </a:endParaRPr>
                    </a:p>
                  </a:txBody>
                  <a:tcPr marL="12700" marR="12700" marT="12700" marB="0" vert="vert270" anchor="ctr" anchorCtr="1"/>
                </a:tc>
                <a:tc>
                  <a:txBody>
                    <a:bodyPr/>
                    <a:lstStyle/>
                    <a:p>
                      <a:pPr algn="l" fontAlgn="b"/>
                      <a:endParaRPr lang="en-US" sz="2400" b="0" i="0" u="none" strike="noStrike" dirty="0">
                        <a:solidFill>
                          <a:srgbClr val="000000"/>
                        </a:solidFill>
                        <a:effectLst/>
                        <a:latin typeface="+mj-lt"/>
                      </a:endParaRPr>
                    </a:p>
                  </a:txBody>
                  <a:tcPr marL="12700" marR="12700" marT="12700" marB="0" anchor="b">
                    <a:lnR w="28575" cap="flat" cmpd="sng" algn="ctr">
                      <a:solidFill>
                        <a:srgbClr val="525A93"/>
                      </a:solidFill>
                      <a:prstDash val="solid"/>
                      <a:round/>
                      <a:headEnd type="none" w="med" len="med"/>
                      <a:tailEnd type="none" w="med" len="med"/>
                    </a:lnR>
                    <a:lnB w="28575" cap="flat" cmpd="sng" algn="ctr">
                      <a:solidFill>
                        <a:srgbClr val="525A93"/>
                      </a:solidFill>
                      <a:prstDash val="solid"/>
                      <a:round/>
                      <a:headEnd type="none" w="med" len="med"/>
                      <a:tailEnd type="none" w="med" len="med"/>
                    </a:lnB>
                  </a:tcPr>
                </a:tc>
                <a:tc>
                  <a:txBody>
                    <a:bodyPr/>
                    <a:lstStyle/>
                    <a:p>
                      <a:pPr algn="r" fontAlgn="ctr"/>
                      <a:r>
                        <a:rPr lang="en-US" sz="2400" u="none" strike="noStrike" dirty="0">
                          <a:effectLst/>
                        </a:rPr>
                        <a:t>1</a:t>
                      </a:r>
                      <a:endParaRPr lang="en-US" sz="2400" b="0" i="0" u="none" strike="noStrike" dirty="0">
                        <a:solidFill>
                          <a:srgbClr val="000000"/>
                        </a:solidFill>
                        <a:effectLst/>
                        <a:latin typeface="+mj-lt"/>
                      </a:endParaRPr>
                    </a:p>
                  </a:txBody>
                  <a:tcPr marL="12700" marR="180000" marT="12700" marB="0" anchor="ctr">
                    <a:lnL w="28575" cap="flat" cmpd="sng" algn="ctr">
                      <a:solidFill>
                        <a:srgbClr val="525A93"/>
                      </a:solidFill>
                      <a:prstDash val="solid"/>
                      <a:round/>
                      <a:headEnd type="none" w="med" len="med"/>
                      <a:tailEnd type="none" w="med" len="med"/>
                    </a:lnL>
                    <a:lnB w="28575" cap="flat" cmpd="sng" algn="ctr">
                      <a:solidFill>
                        <a:srgbClr val="525A93"/>
                      </a:solidFill>
                      <a:prstDash val="solid"/>
                      <a:round/>
                      <a:headEnd type="none" w="med" len="med"/>
                      <a:tailEnd type="none" w="med" len="med"/>
                    </a:lnB>
                  </a:tcPr>
                </a:tc>
                <a:tc>
                  <a:txBody>
                    <a:bodyPr/>
                    <a:lstStyle/>
                    <a:p>
                      <a:pPr algn="r" fontAlgn="ctr"/>
                      <a:r>
                        <a:rPr lang="en-US" sz="2400" u="none" strike="noStrike" dirty="0">
                          <a:effectLst/>
                        </a:rPr>
                        <a:t>2</a:t>
                      </a:r>
                      <a:endParaRPr lang="en-US" sz="2400" b="0" i="0" u="none" strike="noStrike" dirty="0">
                        <a:solidFill>
                          <a:srgbClr val="000000"/>
                        </a:solidFill>
                        <a:effectLst/>
                        <a:latin typeface="+mj-lt"/>
                      </a:endParaRPr>
                    </a:p>
                  </a:txBody>
                  <a:tcPr marL="12700" marR="180000" marT="12700" marB="0" anchor="ctr">
                    <a:lnB w="28575" cap="flat" cmpd="sng" algn="ctr">
                      <a:solidFill>
                        <a:srgbClr val="525A93"/>
                      </a:solidFill>
                      <a:prstDash val="solid"/>
                      <a:round/>
                      <a:headEnd type="none" w="med" len="med"/>
                      <a:tailEnd type="none" w="med" len="med"/>
                    </a:lnB>
                  </a:tcPr>
                </a:tc>
                <a:tc>
                  <a:txBody>
                    <a:bodyPr/>
                    <a:lstStyle/>
                    <a:p>
                      <a:pPr algn="r" fontAlgn="ctr"/>
                      <a:r>
                        <a:rPr lang="en-US" sz="2400" u="none" strike="noStrike" dirty="0">
                          <a:effectLst/>
                        </a:rPr>
                        <a:t>3</a:t>
                      </a:r>
                      <a:endParaRPr lang="en-US" sz="2400" b="0" i="0" u="none" strike="noStrike" dirty="0">
                        <a:solidFill>
                          <a:srgbClr val="000000"/>
                        </a:solidFill>
                        <a:effectLst/>
                        <a:latin typeface="+mj-lt"/>
                      </a:endParaRPr>
                    </a:p>
                  </a:txBody>
                  <a:tcPr marL="12700" marR="180000" marT="12700" marB="0" anchor="ctr">
                    <a:lnB w="28575" cap="flat" cmpd="sng" algn="ctr">
                      <a:solidFill>
                        <a:srgbClr val="525A93"/>
                      </a:solidFill>
                      <a:prstDash val="solid"/>
                      <a:round/>
                      <a:headEnd type="none" w="med" len="med"/>
                      <a:tailEnd type="none" w="med" len="med"/>
                    </a:lnB>
                  </a:tcPr>
                </a:tc>
                <a:tc>
                  <a:txBody>
                    <a:bodyPr/>
                    <a:lstStyle/>
                    <a:p>
                      <a:pPr algn="r" fontAlgn="ctr"/>
                      <a:r>
                        <a:rPr lang="en-US" sz="2400" u="none" strike="noStrike">
                          <a:effectLst/>
                        </a:rPr>
                        <a:t>4</a:t>
                      </a:r>
                      <a:endParaRPr lang="en-US" sz="2400" b="0" i="0" u="none" strike="noStrike">
                        <a:solidFill>
                          <a:srgbClr val="000000"/>
                        </a:solidFill>
                        <a:effectLst/>
                        <a:latin typeface="+mj-lt"/>
                      </a:endParaRPr>
                    </a:p>
                  </a:txBody>
                  <a:tcPr marL="12700" marR="180000" marT="12700" marB="0" anchor="ctr">
                    <a:lnB w="28575" cap="flat" cmpd="sng" algn="ctr">
                      <a:solidFill>
                        <a:srgbClr val="525A93"/>
                      </a:solidFill>
                      <a:prstDash val="solid"/>
                      <a:round/>
                      <a:headEnd type="none" w="med" len="med"/>
                      <a:tailEnd type="none" w="med" len="med"/>
                    </a:lnB>
                  </a:tcPr>
                </a:tc>
                <a:tc>
                  <a:txBody>
                    <a:bodyPr/>
                    <a:lstStyle/>
                    <a:p>
                      <a:pPr algn="r" fontAlgn="ctr"/>
                      <a:r>
                        <a:rPr lang="en-US" sz="2400" u="none" strike="noStrike" dirty="0">
                          <a:effectLst/>
                        </a:rPr>
                        <a:t>5</a:t>
                      </a:r>
                      <a:endParaRPr lang="en-US" sz="2400" b="0" i="0" u="none" strike="noStrike" dirty="0">
                        <a:solidFill>
                          <a:srgbClr val="000000"/>
                        </a:solidFill>
                        <a:effectLst/>
                        <a:latin typeface="+mj-lt"/>
                      </a:endParaRPr>
                    </a:p>
                  </a:txBody>
                  <a:tcPr marL="12700" marR="180000" marT="12700" marB="0" anchor="ctr">
                    <a:lnB w="28575" cap="flat" cmpd="sng" algn="ctr">
                      <a:solidFill>
                        <a:srgbClr val="525A93"/>
                      </a:solidFill>
                      <a:prstDash val="solid"/>
                      <a:round/>
                      <a:headEnd type="none" w="med" len="med"/>
                      <a:tailEnd type="none" w="med" len="med"/>
                    </a:lnB>
                  </a:tcPr>
                </a:tc>
              </a:tr>
              <a:tr h="626395">
                <a:tc vMerge="1">
                  <a:txBody>
                    <a:bodyPr/>
                    <a:lstStyle/>
                    <a:p>
                      <a:pPr algn="ctr" fontAlgn="ctr"/>
                      <a:endParaRPr lang="en-US" sz="2400" b="0" i="0" u="none" strike="noStrike" dirty="0">
                        <a:solidFill>
                          <a:srgbClr val="000000"/>
                        </a:solidFill>
                        <a:effectLst/>
                        <a:latin typeface="+mj-lt"/>
                      </a:endParaRPr>
                    </a:p>
                  </a:txBody>
                  <a:tcPr marL="12700" marR="12700" marT="12700" marB="0" vert="vert270" anchor="ctr">
                    <a:lnT w="28575" cap="flat" cmpd="sng" algn="ctr">
                      <a:solidFill>
                        <a:srgbClr val="525A93"/>
                      </a:solidFill>
                      <a:prstDash val="solid"/>
                      <a:round/>
                      <a:headEnd type="none" w="med" len="med"/>
                      <a:tailEnd type="none" w="med" len="med"/>
                    </a:lnT>
                  </a:tcPr>
                </a:tc>
                <a:tc>
                  <a:txBody>
                    <a:bodyPr/>
                    <a:lstStyle/>
                    <a:p>
                      <a:pPr algn="r" fontAlgn="ctr"/>
                      <a:r>
                        <a:rPr lang="en-US" sz="2400" u="none" strike="noStrike" dirty="0">
                          <a:effectLst/>
                        </a:rPr>
                        <a:t>1</a:t>
                      </a:r>
                      <a:endParaRPr lang="en-US" sz="2400" b="0" i="0" u="none" strike="noStrike" dirty="0">
                        <a:solidFill>
                          <a:srgbClr val="000000"/>
                        </a:solidFill>
                        <a:effectLst/>
                        <a:latin typeface="+mj-lt"/>
                      </a:endParaRPr>
                    </a:p>
                  </a:txBody>
                  <a:tcPr marL="12700" marR="180000" marT="12700" marB="0" anchor="ctr">
                    <a:lnR w="28575" cap="flat" cmpd="sng" algn="ctr">
                      <a:solidFill>
                        <a:srgbClr val="525A93"/>
                      </a:solidFill>
                      <a:prstDash val="solid"/>
                      <a:round/>
                      <a:headEnd type="none" w="med" len="med"/>
                      <a:tailEnd type="none" w="med" len="med"/>
                    </a:lnR>
                    <a:lnT w="28575" cap="flat" cmpd="sng" algn="ctr">
                      <a:solidFill>
                        <a:srgbClr val="525A93"/>
                      </a:solidFill>
                      <a:prstDash val="solid"/>
                      <a:round/>
                      <a:headEnd type="none" w="med" len="med"/>
                      <a:tailEnd type="none" w="med" len="med"/>
                    </a:lnT>
                  </a:tcPr>
                </a:tc>
                <a:tc>
                  <a:txBody>
                    <a:bodyPr/>
                    <a:lstStyle/>
                    <a:p>
                      <a:pPr algn="r" fontAlgn="ctr"/>
                      <a:r>
                        <a:rPr lang="en-US" sz="2400" u="none" strike="noStrike" dirty="0">
                          <a:effectLst/>
                        </a:rPr>
                        <a:t>38</a:t>
                      </a:r>
                      <a:endParaRPr lang="en-US" sz="2400" b="0" i="0" u="none" strike="noStrike" dirty="0">
                        <a:solidFill>
                          <a:srgbClr val="000000"/>
                        </a:solidFill>
                        <a:effectLst/>
                        <a:latin typeface="+mj-lt"/>
                      </a:endParaRPr>
                    </a:p>
                  </a:txBody>
                  <a:tcPr marL="12700" marR="180000" marT="12700" marB="0" anchor="ctr">
                    <a:lnL w="28575" cap="flat" cmpd="sng" algn="ctr">
                      <a:solidFill>
                        <a:srgbClr val="525A93"/>
                      </a:solidFill>
                      <a:prstDash val="solid"/>
                      <a:round/>
                      <a:headEnd type="none" w="med" len="med"/>
                      <a:tailEnd type="none" w="med" len="med"/>
                    </a:lnL>
                    <a:lnT w="28575" cap="flat" cmpd="sng" algn="ctr">
                      <a:solidFill>
                        <a:srgbClr val="525A93"/>
                      </a:solidFill>
                      <a:prstDash val="solid"/>
                      <a:round/>
                      <a:headEnd type="none" w="med" len="med"/>
                      <a:tailEnd type="none" w="med" len="med"/>
                    </a:lnT>
                  </a:tcPr>
                </a:tc>
                <a:tc>
                  <a:txBody>
                    <a:bodyPr/>
                    <a:lstStyle/>
                    <a:p>
                      <a:pPr algn="r" fontAlgn="ctr"/>
                      <a:r>
                        <a:rPr lang="en-US" sz="2400" u="none" strike="noStrike" dirty="0">
                          <a:effectLst/>
                        </a:rPr>
                        <a:t>22</a:t>
                      </a:r>
                      <a:endParaRPr lang="en-US" sz="2400" b="0" i="0" u="none" strike="noStrike" dirty="0">
                        <a:solidFill>
                          <a:srgbClr val="000000"/>
                        </a:solidFill>
                        <a:effectLst/>
                        <a:latin typeface="+mj-lt"/>
                      </a:endParaRPr>
                    </a:p>
                  </a:txBody>
                  <a:tcPr marL="12700" marR="180000" marT="12700" marB="0" anchor="ctr">
                    <a:lnT w="28575" cap="flat" cmpd="sng" algn="ctr">
                      <a:solidFill>
                        <a:srgbClr val="525A93"/>
                      </a:solidFill>
                      <a:prstDash val="solid"/>
                      <a:round/>
                      <a:headEnd type="none" w="med" len="med"/>
                      <a:tailEnd type="none" w="med" len="med"/>
                    </a:lnT>
                  </a:tcPr>
                </a:tc>
                <a:tc>
                  <a:txBody>
                    <a:bodyPr/>
                    <a:lstStyle/>
                    <a:p>
                      <a:pPr algn="r" fontAlgn="ctr"/>
                      <a:r>
                        <a:rPr lang="en-US" sz="2400" u="none" strike="noStrike" dirty="0">
                          <a:effectLst/>
                        </a:rPr>
                        <a:t>24</a:t>
                      </a:r>
                      <a:endParaRPr lang="en-US" sz="2400" b="0" i="0" u="none" strike="noStrike" dirty="0">
                        <a:solidFill>
                          <a:srgbClr val="000000"/>
                        </a:solidFill>
                        <a:effectLst/>
                        <a:latin typeface="+mj-lt"/>
                      </a:endParaRPr>
                    </a:p>
                  </a:txBody>
                  <a:tcPr marL="12700" marR="180000" marT="12700" marB="0" anchor="ctr">
                    <a:lnT w="28575" cap="flat" cmpd="sng" algn="ctr">
                      <a:solidFill>
                        <a:srgbClr val="525A93"/>
                      </a:solidFill>
                      <a:prstDash val="solid"/>
                      <a:round/>
                      <a:headEnd type="none" w="med" len="med"/>
                      <a:tailEnd type="none" w="med" len="med"/>
                    </a:lnT>
                  </a:tcPr>
                </a:tc>
                <a:tc>
                  <a:txBody>
                    <a:bodyPr/>
                    <a:lstStyle/>
                    <a:p>
                      <a:pPr algn="r" fontAlgn="ctr"/>
                      <a:r>
                        <a:rPr lang="en-US" sz="2400" u="none" strike="noStrike" dirty="0">
                          <a:effectLst/>
                        </a:rPr>
                        <a:t>16</a:t>
                      </a:r>
                      <a:endParaRPr lang="en-US" sz="2400" b="0" i="0" u="none" strike="noStrike" dirty="0">
                        <a:solidFill>
                          <a:srgbClr val="000000"/>
                        </a:solidFill>
                        <a:effectLst/>
                        <a:latin typeface="+mj-lt"/>
                      </a:endParaRPr>
                    </a:p>
                  </a:txBody>
                  <a:tcPr marL="12700" marR="180000" marT="12700" marB="0" anchor="ctr">
                    <a:lnT w="28575" cap="flat" cmpd="sng" algn="ctr">
                      <a:solidFill>
                        <a:srgbClr val="525A93"/>
                      </a:solidFill>
                      <a:prstDash val="solid"/>
                      <a:round/>
                      <a:headEnd type="none" w="med" len="med"/>
                      <a:tailEnd type="none" w="med" len="med"/>
                    </a:lnT>
                  </a:tcPr>
                </a:tc>
                <a:tc>
                  <a:txBody>
                    <a:bodyPr/>
                    <a:lstStyle/>
                    <a:p>
                      <a:pPr algn="r" fontAlgn="ctr"/>
                      <a:r>
                        <a:rPr lang="en-US" sz="2400" u="none" strike="noStrike" dirty="0">
                          <a:effectLst/>
                        </a:rPr>
                        <a:t>0</a:t>
                      </a:r>
                      <a:endParaRPr lang="en-US" sz="2400" b="0" i="0" u="none" strike="noStrike" dirty="0">
                        <a:solidFill>
                          <a:srgbClr val="000000"/>
                        </a:solidFill>
                        <a:effectLst/>
                        <a:latin typeface="+mj-lt"/>
                      </a:endParaRPr>
                    </a:p>
                  </a:txBody>
                  <a:tcPr marL="12700" marR="180000" marT="12700" marB="0" anchor="ctr">
                    <a:lnT w="28575" cap="flat" cmpd="sng" algn="ctr">
                      <a:solidFill>
                        <a:srgbClr val="525A93"/>
                      </a:solidFill>
                      <a:prstDash val="solid"/>
                      <a:round/>
                      <a:headEnd type="none" w="med" len="med"/>
                      <a:tailEnd type="none" w="med" len="med"/>
                    </a:lnT>
                  </a:tcPr>
                </a:tc>
              </a:tr>
              <a:tr h="626395">
                <a:tc vMerge="1">
                  <a:txBody>
                    <a:bodyPr/>
                    <a:lstStyle/>
                    <a:p>
                      <a:endParaRPr lang="en-US"/>
                    </a:p>
                  </a:txBody>
                  <a:tcPr/>
                </a:tc>
                <a:tc>
                  <a:txBody>
                    <a:bodyPr/>
                    <a:lstStyle/>
                    <a:p>
                      <a:pPr algn="r" fontAlgn="ctr"/>
                      <a:r>
                        <a:rPr lang="en-US" sz="2400" u="none" strike="noStrike" dirty="0">
                          <a:effectLst/>
                        </a:rPr>
                        <a:t>2</a:t>
                      </a:r>
                      <a:endParaRPr lang="en-US" sz="2400" b="0" i="0" u="none" strike="noStrike" dirty="0">
                        <a:solidFill>
                          <a:srgbClr val="000000"/>
                        </a:solidFill>
                        <a:effectLst/>
                        <a:latin typeface="+mj-lt"/>
                      </a:endParaRPr>
                    </a:p>
                  </a:txBody>
                  <a:tcPr marL="12700" marR="180000" marT="12700" marB="0" anchor="ctr">
                    <a:lnR w="28575" cap="flat" cmpd="sng" algn="ctr">
                      <a:solidFill>
                        <a:srgbClr val="525A93"/>
                      </a:solidFill>
                      <a:prstDash val="solid"/>
                      <a:round/>
                      <a:headEnd type="none" w="med" len="med"/>
                      <a:tailEnd type="none" w="med" len="med"/>
                    </a:lnR>
                  </a:tcPr>
                </a:tc>
                <a:tc>
                  <a:txBody>
                    <a:bodyPr/>
                    <a:lstStyle/>
                    <a:p>
                      <a:pPr algn="r" fontAlgn="ctr"/>
                      <a:r>
                        <a:rPr lang="en-US" sz="2400" u="none" strike="noStrike">
                          <a:effectLst/>
                        </a:rPr>
                        <a:t>26</a:t>
                      </a:r>
                      <a:endParaRPr lang="en-US" sz="2400" b="0" i="0" u="none" strike="noStrike">
                        <a:solidFill>
                          <a:srgbClr val="000000"/>
                        </a:solidFill>
                        <a:effectLst/>
                        <a:latin typeface="+mj-lt"/>
                      </a:endParaRPr>
                    </a:p>
                  </a:txBody>
                  <a:tcPr marL="12700" marR="180000" marT="12700" marB="0" anchor="ctr">
                    <a:lnL w="28575" cap="flat" cmpd="sng" algn="ctr">
                      <a:solidFill>
                        <a:srgbClr val="525A93"/>
                      </a:solidFill>
                      <a:prstDash val="solid"/>
                      <a:round/>
                      <a:headEnd type="none" w="med" len="med"/>
                      <a:tailEnd type="none" w="med" len="med"/>
                    </a:lnL>
                  </a:tcPr>
                </a:tc>
                <a:tc>
                  <a:txBody>
                    <a:bodyPr/>
                    <a:lstStyle/>
                    <a:p>
                      <a:pPr algn="r" fontAlgn="ctr"/>
                      <a:r>
                        <a:rPr lang="en-US" sz="2400" u="none" strike="noStrike">
                          <a:effectLst/>
                        </a:rPr>
                        <a:t>28</a:t>
                      </a:r>
                      <a:endParaRPr lang="en-US" sz="2400" b="0" i="0" u="none" strike="noStrike">
                        <a:solidFill>
                          <a:srgbClr val="000000"/>
                        </a:solidFill>
                        <a:effectLst/>
                        <a:latin typeface="+mj-lt"/>
                      </a:endParaRPr>
                    </a:p>
                  </a:txBody>
                  <a:tcPr marL="12700" marR="180000" marT="12700" marB="0" anchor="ctr"/>
                </a:tc>
                <a:tc>
                  <a:txBody>
                    <a:bodyPr/>
                    <a:lstStyle/>
                    <a:p>
                      <a:pPr algn="r" fontAlgn="ctr"/>
                      <a:r>
                        <a:rPr lang="en-US" sz="2400" u="none" strike="noStrike" dirty="0">
                          <a:effectLst/>
                        </a:rPr>
                        <a:t>15</a:t>
                      </a:r>
                      <a:endParaRPr lang="en-US" sz="2400" b="0" i="0" u="none" strike="noStrike" dirty="0">
                        <a:solidFill>
                          <a:srgbClr val="000000"/>
                        </a:solidFill>
                        <a:effectLst/>
                        <a:latin typeface="+mj-lt"/>
                      </a:endParaRPr>
                    </a:p>
                  </a:txBody>
                  <a:tcPr marL="12700" marR="180000" marT="12700" marB="0" anchor="ctr"/>
                </a:tc>
                <a:tc>
                  <a:txBody>
                    <a:bodyPr/>
                    <a:lstStyle/>
                    <a:p>
                      <a:pPr algn="r" fontAlgn="ctr"/>
                      <a:r>
                        <a:rPr lang="en-US" sz="2400" u="none" strike="noStrike" dirty="0">
                          <a:effectLst/>
                        </a:rPr>
                        <a:t>20</a:t>
                      </a:r>
                      <a:endParaRPr lang="en-US" sz="2400" b="0" i="0" u="none" strike="noStrike" dirty="0">
                        <a:solidFill>
                          <a:srgbClr val="000000"/>
                        </a:solidFill>
                        <a:effectLst/>
                        <a:latin typeface="+mj-lt"/>
                      </a:endParaRPr>
                    </a:p>
                  </a:txBody>
                  <a:tcPr marL="12700" marR="180000" marT="12700" marB="0" anchor="ctr"/>
                </a:tc>
                <a:tc>
                  <a:txBody>
                    <a:bodyPr/>
                    <a:lstStyle/>
                    <a:p>
                      <a:pPr algn="r" fontAlgn="ctr"/>
                      <a:r>
                        <a:rPr lang="en-US" sz="2400" u="none" strike="noStrike" dirty="0">
                          <a:effectLst/>
                        </a:rPr>
                        <a:t>11</a:t>
                      </a:r>
                      <a:endParaRPr lang="en-US" sz="2400" b="0" i="0" u="none" strike="noStrike" dirty="0">
                        <a:solidFill>
                          <a:srgbClr val="000000"/>
                        </a:solidFill>
                        <a:effectLst/>
                        <a:latin typeface="+mj-lt"/>
                      </a:endParaRPr>
                    </a:p>
                  </a:txBody>
                  <a:tcPr marL="12700" marR="180000" marT="12700" marB="0" anchor="ctr"/>
                </a:tc>
              </a:tr>
              <a:tr h="626395">
                <a:tc vMerge="1">
                  <a:txBody>
                    <a:bodyPr/>
                    <a:lstStyle/>
                    <a:p>
                      <a:endParaRPr lang="en-US"/>
                    </a:p>
                  </a:txBody>
                  <a:tcPr/>
                </a:tc>
                <a:tc>
                  <a:txBody>
                    <a:bodyPr/>
                    <a:lstStyle/>
                    <a:p>
                      <a:pPr algn="r" fontAlgn="ctr"/>
                      <a:r>
                        <a:rPr lang="en-US" sz="2400" u="none" strike="noStrike" dirty="0">
                          <a:effectLst/>
                        </a:rPr>
                        <a:t>3</a:t>
                      </a:r>
                      <a:endParaRPr lang="en-US" sz="2400" b="0" i="0" u="none" strike="noStrike" dirty="0">
                        <a:solidFill>
                          <a:srgbClr val="000000"/>
                        </a:solidFill>
                        <a:effectLst/>
                        <a:latin typeface="+mj-lt"/>
                      </a:endParaRPr>
                    </a:p>
                  </a:txBody>
                  <a:tcPr marL="12700" marR="180000" marT="12700" marB="0" anchor="ctr">
                    <a:lnR w="28575" cap="flat" cmpd="sng" algn="ctr">
                      <a:solidFill>
                        <a:srgbClr val="525A93"/>
                      </a:solidFill>
                      <a:prstDash val="solid"/>
                      <a:round/>
                      <a:headEnd type="none" w="med" len="med"/>
                      <a:tailEnd type="none" w="med" len="med"/>
                    </a:lnR>
                  </a:tcPr>
                </a:tc>
                <a:tc>
                  <a:txBody>
                    <a:bodyPr/>
                    <a:lstStyle/>
                    <a:p>
                      <a:pPr algn="r" fontAlgn="ctr"/>
                      <a:r>
                        <a:rPr lang="en-US" sz="2400" u="none" strike="noStrike">
                          <a:effectLst/>
                        </a:rPr>
                        <a:t>20</a:t>
                      </a:r>
                      <a:endParaRPr lang="en-US" sz="2400" b="0" i="0" u="none" strike="noStrike">
                        <a:solidFill>
                          <a:srgbClr val="000000"/>
                        </a:solidFill>
                        <a:effectLst/>
                        <a:latin typeface="+mj-lt"/>
                      </a:endParaRPr>
                    </a:p>
                  </a:txBody>
                  <a:tcPr marL="12700" marR="180000" marT="12700" marB="0" anchor="ctr">
                    <a:lnL w="28575" cap="flat" cmpd="sng" algn="ctr">
                      <a:solidFill>
                        <a:srgbClr val="525A93"/>
                      </a:solidFill>
                      <a:prstDash val="solid"/>
                      <a:round/>
                      <a:headEnd type="none" w="med" len="med"/>
                      <a:tailEnd type="none" w="med" len="med"/>
                    </a:lnL>
                  </a:tcPr>
                </a:tc>
                <a:tc>
                  <a:txBody>
                    <a:bodyPr/>
                    <a:lstStyle/>
                    <a:p>
                      <a:pPr algn="r" fontAlgn="ctr"/>
                      <a:r>
                        <a:rPr lang="en-US" sz="2400" u="none" strike="noStrike" dirty="0" smtClean="0">
                          <a:effectLst/>
                        </a:rPr>
                        <a:t>20</a:t>
                      </a:r>
                      <a:endParaRPr lang="en-US" sz="2400" b="0" i="0" u="none" strike="noStrike" dirty="0">
                        <a:solidFill>
                          <a:srgbClr val="000000"/>
                        </a:solidFill>
                        <a:effectLst/>
                        <a:latin typeface="+mj-lt"/>
                      </a:endParaRPr>
                    </a:p>
                  </a:txBody>
                  <a:tcPr marL="12700" marR="180000" marT="12700" marB="0" anchor="ctr"/>
                </a:tc>
                <a:tc>
                  <a:txBody>
                    <a:bodyPr/>
                    <a:lstStyle/>
                    <a:p>
                      <a:pPr algn="r" fontAlgn="ctr"/>
                      <a:r>
                        <a:rPr lang="en-US" sz="2400" u="none" strike="noStrike">
                          <a:effectLst/>
                        </a:rPr>
                        <a:t>20</a:t>
                      </a:r>
                      <a:endParaRPr lang="en-US" sz="2400" b="0" i="0" u="none" strike="noStrike">
                        <a:solidFill>
                          <a:srgbClr val="000000"/>
                        </a:solidFill>
                        <a:effectLst/>
                        <a:latin typeface="+mj-lt"/>
                      </a:endParaRPr>
                    </a:p>
                  </a:txBody>
                  <a:tcPr marL="12700" marR="180000" marT="12700" marB="0" anchor="ctr"/>
                </a:tc>
                <a:tc>
                  <a:txBody>
                    <a:bodyPr/>
                    <a:lstStyle/>
                    <a:p>
                      <a:pPr algn="r" fontAlgn="ctr"/>
                      <a:r>
                        <a:rPr lang="en-US" sz="2400" u="none" strike="noStrike" dirty="0">
                          <a:effectLst/>
                        </a:rPr>
                        <a:t>24</a:t>
                      </a:r>
                      <a:endParaRPr lang="en-US" sz="2400" b="0" i="0" u="none" strike="noStrike" dirty="0">
                        <a:solidFill>
                          <a:srgbClr val="000000"/>
                        </a:solidFill>
                        <a:effectLst/>
                        <a:latin typeface="+mj-lt"/>
                      </a:endParaRPr>
                    </a:p>
                  </a:txBody>
                  <a:tcPr marL="12700" marR="180000" marT="12700" marB="0" anchor="ctr"/>
                </a:tc>
                <a:tc>
                  <a:txBody>
                    <a:bodyPr/>
                    <a:lstStyle/>
                    <a:p>
                      <a:pPr algn="r" fontAlgn="ctr"/>
                      <a:r>
                        <a:rPr lang="en-US" sz="2400" u="none" strike="noStrike" dirty="0">
                          <a:effectLst/>
                        </a:rPr>
                        <a:t>16</a:t>
                      </a:r>
                      <a:endParaRPr lang="en-US" sz="2400" b="0" i="0" u="none" strike="noStrike" dirty="0">
                        <a:solidFill>
                          <a:srgbClr val="000000"/>
                        </a:solidFill>
                        <a:effectLst/>
                        <a:latin typeface="+mj-lt"/>
                      </a:endParaRPr>
                    </a:p>
                  </a:txBody>
                  <a:tcPr marL="12700" marR="180000" marT="12700" marB="0" anchor="ctr"/>
                </a:tc>
              </a:tr>
              <a:tr h="626395">
                <a:tc vMerge="1">
                  <a:txBody>
                    <a:bodyPr/>
                    <a:lstStyle/>
                    <a:p>
                      <a:endParaRPr lang="en-US"/>
                    </a:p>
                  </a:txBody>
                  <a:tcPr/>
                </a:tc>
                <a:tc>
                  <a:txBody>
                    <a:bodyPr/>
                    <a:lstStyle/>
                    <a:p>
                      <a:pPr algn="r" fontAlgn="ctr"/>
                      <a:r>
                        <a:rPr lang="en-US" sz="2400" u="none" strike="noStrike" dirty="0">
                          <a:effectLst/>
                        </a:rPr>
                        <a:t>4</a:t>
                      </a:r>
                      <a:endParaRPr lang="en-US" sz="2400" b="0" i="0" u="none" strike="noStrike" dirty="0">
                        <a:solidFill>
                          <a:srgbClr val="000000"/>
                        </a:solidFill>
                        <a:effectLst/>
                        <a:latin typeface="+mj-lt"/>
                      </a:endParaRPr>
                    </a:p>
                  </a:txBody>
                  <a:tcPr marL="12700" marR="180000" marT="12700" marB="0" anchor="ctr">
                    <a:lnR w="28575" cap="flat" cmpd="sng" algn="ctr">
                      <a:solidFill>
                        <a:srgbClr val="525A93"/>
                      </a:solidFill>
                      <a:prstDash val="solid"/>
                      <a:round/>
                      <a:headEnd type="none" w="med" len="med"/>
                      <a:tailEnd type="none" w="med" len="med"/>
                    </a:lnR>
                  </a:tcPr>
                </a:tc>
                <a:tc>
                  <a:txBody>
                    <a:bodyPr/>
                    <a:lstStyle/>
                    <a:p>
                      <a:pPr algn="r" fontAlgn="ctr"/>
                      <a:r>
                        <a:rPr lang="en-US" sz="2400" u="none" strike="noStrike">
                          <a:effectLst/>
                        </a:rPr>
                        <a:t>13</a:t>
                      </a:r>
                      <a:endParaRPr lang="en-US" sz="2400" b="0" i="0" u="none" strike="noStrike">
                        <a:solidFill>
                          <a:srgbClr val="000000"/>
                        </a:solidFill>
                        <a:effectLst/>
                        <a:latin typeface="+mj-lt"/>
                      </a:endParaRPr>
                    </a:p>
                  </a:txBody>
                  <a:tcPr marL="12700" marR="180000" marT="12700" marB="0" anchor="ctr">
                    <a:lnL w="28575" cap="flat" cmpd="sng" algn="ctr">
                      <a:solidFill>
                        <a:srgbClr val="525A93"/>
                      </a:solidFill>
                      <a:prstDash val="solid"/>
                      <a:round/>
                      <a:headEnd type="none" w="med" len="med"/>
                      <a:tailEnd type="none" w="med" len="med"/>
                    </a:lnL>
                  </a:tcPr>
                </a:tc>
                <a:tc>
                  <a:txBody>
                    <a:bodyPr/>
                    <a:lstStyle/>
                    <a:p>
                      <a:pPr algn="r" fontAlgn="ctr"/>
                      <a:r>
                        <a:rPr lang="en-US" sz="2400" u="none" strike="noStrike">
                          <a:effectLst/>
                        </a:rPr>
                        <a:t>24</a:t>
                      </a:r>
                      <a:endParaRPr lang="en-US" sz="2400" b="0" i="0" u="none" strike="noStrike">
                        <a:solidFill>
                          <a:srgbClr val="000000"/>
                        </a:solidFill>
                        <a:effectLst/>
                        <a:latin typeface="+mj-lt"/>
                      </a:endParaRPr>
                    </a:p>
                  </a:txBody>
                  <a:tcPr marL="12700" marR="180000" marT="12700" marB="0" anchor="ctr"/>
                </a:tc>
                <a:tc>
                  <a:txBody>
                    <a:bodyPr/>
                    <a:lstStyle/>
                    <a:p>
                      <a:pPr algn="r" fontAlgn="ctr"/>
                      <a:r>
                        <a:rPr lang="en-US" sz="2400" u="none" strike="noStrike">
                          <a:effectLst/>
                        </a:rPr>
                        <a:t>26</a:t>
                      </a:r>
                      <a:endParaRPr lang="en-US" sz="2400" b="0" i="0" u="none" strike="noStrike">
                        <a:solidFill>
                          <a:srgbClr val="000000"/>
                        </a:solidFill>
                        <a:effectLst/>
                        <a:latin typeface="+mj-lt"/>
                      </a:endParaRPr>
                    </a:p>
                  </a:txBody>
                  <a:tcPr marL="12700" marR="180000" marT="12700" marB="0" anchor="ctr"/>
                </a:tc>
                <a:tc>
                  <a:txBody>
                    <a:bodyPr/>
                    <a:lstStyle/>
                    <a:p>
                      <a:pPr algn="r" fontAlgn="ctr"/>
                      <a:r>
                        <a:rPr lang="en-US" sz="2400" u="none" strike="noStrike" dirty="0">
                          <a:effectLst/>
                        </a:rPr>
                        <a:t>13</a:t>
                      </a:r>
                      <a:endParaRPr lang="en-US" sz="2400" b="0" i="0" u="none" strike="noStrike" dirty="0">
                        <a:solidFill>
                          <a:srgbClr val="000000"/>
                        </a:solidFill>
                        <a:effectLst/>
                        <a:latin typeface="+mj-lt"/>
                      </a:endParaRPr>
                    </a:p>
                  </a:txBody>
                  <a:tcPr marL="12700" marR="180000" marT="12700" marB="0" anchor="ctr"/>
                </a:tc>
                <a:tc>
                  <a:txBody>
                    <a:bodyPr/>
                    <a:lstStyle/>
                    <a:p>
                      <a:pPr algn="r" fontAlgn="ctr"/>
                      <a:r>
                        <a:rPr lang="en-US" sz="2400" u="none" strike="noStrike" dirty="0">
                          <a:effectLst/>
                        </a:rPr>
                        <a:t>24</a:t>
                      </a:r>
                      <a:endParaRPr lang="en-US" sz="2400" b="0" i="0" u="none" strike="noStrike" dirty="0">
                        <a:solidFill>
                          <a:srgbClr val="000000"/>
                        </a:solidFill>
                        <a:effectLst/>
                        <a:latin typeface="+mj-lt"/>
                      </a:endParaRPr>
                    </a:p>
                  </a:txBody>
                  <a:tcPr marL="12700" marR="180000" marT="12700" marB="0" anchor="ctr"/>
                </a:tc>
              </a:tr>
              <a:tr h="626395">
                <a:tc vMerge="1">
                  <a:txBody>
                    <a:bodyPr/>
                    <a:lstStyle/>
                    <a:p>
                      <a:endParaRPr lang="en-US"/>
                    </a:p>
                  </a:txBody>
                  <a:tcPr/>
                </a:tc>
                <a:tc>
                  <a:txBody>
                    <a:bodyPr/>
                    <a:lstStyle/>
                    <a:p>
                      <a:pPr algn="r" fontAlgn="ctr"/>
                      <a:r>
                        <a:rPr lang="en-US" sz="2400" u="none" strike="noStrike" dirty="0">
                          <a:effectLst/>
                        </a:rPr>
                        <a:t>5</a:t>
                      </a:r>
                      <a:endParaRPr lang="en-US" sz="2400" b="0" i="0" u="none" strike="noStrike" dirty="0">
                        <a:solidFill>
                          <a:srgbClr val="000000"/>
                        </a:solidFill>
                        <a:effectLst/>
                        <a:latin typeface="+mj-lt"/>
                      </a:endParaRPr>
                    </a:p>
                  </a:txBody>
                  <a:tcPr marL="12700" marR="180000" marT="12700" marB="0" anchor="ctr">
                    <a:lnR w="28575" cap="flat" cmpd="sng" algn="ctr">
                      <a:solidFill>
                        <a:srgbClr val="525A93"/>
                      </a:solidFill>
                      <a:prstDash val="solid"/>
                      <a:round/>
                      <a:headEnd type="none" w="med" len="med"/>
                      <a:tailEnd type="none" w="med" len="med"/>
                    </a:lnR>
                  </a:tcPr>
                </a:tc>
                <a:tc>
                  <a:txBody>
                    <a:bodyPr/>
                    <a:lstStyle/>
                    <a:p>
                      <a:pPr algn="r" fontAlgn="ctr"/>
                      <a:r>
                        <a:rPr lang="en-US" sz="2400" u="none" strike="noStrike">
                          <a:effectLst/>
                        </a:rPr>
                        <a:t>9</a:t>
                      </a:r>
                      <a:endParaRPr lang="en-US" sz="2400" b="0" i="0" u="none" strike="noStrike">
                        <a:solidFill>
                          <a:srgbClr val="000000"/>
                        </a:solidFill>
                        <a:effectLst/>
                        <a:latin typeface="+mj-lt"/>
                      </a:endParaRPr>
                    </a:p>
                  </a:txBody>
                  <a:tcPr marL="12700" marR="180000" marT="12700" marB="0" anchor="ctr">
                    <a:lnL w="28575" cap="flat" cmpd="sng" algn="ctr">
                      <a:solidFill>
                        <a:srgbClr val="525A93"/>
                      </a:solidFill>
                      <a:prstDash val="solid"/>
                      <a:round/>
                      <a:headEnd type="none" w="med" len="med"/>
                      <a:tailEnd type="none" w="med" len="med"/>
                    </a:lnL>
                  </a:tcPr>
                </a:tc>
                <a:tc>
                  <a:txBody>
                    <a:bodyPr/>
                    <a:lstStyle/>
                    <a:p>
                      <a:pPr algn="r" fontAlgn="ctr"/>
                      <a:r>
                        <a:rPr lang="en-US" sz="2400" u="none" strike="noStrike">
                          <a:effectLst/>
                        </a:rPr>
                        <a:t>5</a:t>
                      </a:r>
                      <a:endParaRPr lang="en-US" sz="2400" b="0" i="0" u="none" strike="noStrike">
                        <a:solidFill>
                          <a:srgbClr val="000000"/>
                        </a:solidFill>
                        <a:effectLst/>
                        <a:latin typeface="+mj-lt"/>
                      </a:endParaRPr>
                    </a:p>
                  </a:txBody>
                  <a:tcPr marL="12700" marR="180000" marT="12700" marB="0" anchor="ctr"/>
                </a:tc>
                <a:tc>
                  <a:txBody>
                    <a:bodyPr/>
                    <a:lstStyle/>
                    <a:p>
                      <a:pPr algn="r" fontAlgn="ctr"/>
                      <a:r>
                        <a:rPr lang="en-US" sz="2400" u="none" strike="noStrike">
                          <a:effectLst/>
                        </a:rPr>
                        <a:t>12</a:t>
                      </a:r>
                      <a:endParaRPr lang="en-US" sz="2400" b="0" i="0" u="none" strike="noStrike">
                        <a:solidFill>
                          <a:srgbClr val="000000"/>
                        </a:solidFill>
                        <a:effectLst/>
                        <a:latin typeface="+mj-lt"/>
                      </a:endParaRPr>
                    </a:p>
                  </a:txBody>
                  <a:tcPr marL="12700" marR="180000" marT="12700" marB="0" anchor="ctr"/>
                </a:tc>
                <a:tc>
                  <a:txBody>
                    <a:bodyPr/>
                    <a:lstStyle/>
                    <a:p>
                      <a:pPr algn="r" fontAlgn="ctr"/>
                      <a:r>
                        <a:rPr lang="en-US" sz="2400" u="none" strike="noStrike" dirty="0">
                          <a:effectLst/>
                        </a:rPr>
                        <a:t>28</a:t>
                      </a:r>
                      <a:endParaRPr lang="en-US" sz="2400" b="0" i="0" u="none" strike="noStrike" dirty="0">
                        <a:solidFill>
                          <a:srgbClr val="000000"/>
                        </a:solidFill>
                        <a:effectLst/>
                        <a:latin typeface="+mj-lt"/>
                      </a:endParaRPr>
                    </a:p>
                  </a:txBody>
                  <a:tcPr marL="12700" marR="180000" marT="12700" marB="0" anchor="ctr"/>
                </a:tc>
                <a:tc>
                  <a:txBody>
                    <a:bodyPr/>
                    <a:lstStyle/>
                    <a:p>
                      <a:pPr algn="r" fontAlgn="ctr"/>
                      <a:r>
                        <a:rPr lang="en-US" sz="2400" u="none" strike="noStrike" dirty="0">
                          <a:effectLst/>
                        </a:rPr>
                        <a:t>47</a:t>
                      </a:r>
                      <a:endParaRPr lang="en-US" sz="2400" b="0" i="0" u="none" strike="noStrike" dirty="0">
                        <a:solidFill>
                          <a:srgbClr val="000000"/>
                        </a:solidFill>
                        <a:effectLst/>
                        <a:latin typeface="+mj-lt"/>
                      </a:endParaRPr>
                    </a:p>
                  </a:txBody>
                  <a:tcPr marL="12700" marR="180000" marT="12700" marB="0" anchor="ctr"/>
                </a:tc>
              </a:tr>
            </a:tbl>
          </a:graphicData>
        </a:graphic>
      </p:graphicFrame>
      <p:sp>
        <p:nvSpPr>
          <p:cNvPr id="9" name="TextBox 8"/>
          <p:cNvSpPr txBox="1"/>
          <p:nvPr/>
        </p:nvSpPr>
        <p:spPr>
          <a:xfrm>
            <a:off x="612643" y="6028521"/>
            <a:ext cx="5335981" cy="369332"/>
          </a:xfrm>
          <a:prstGeom prst="rect">
            <a:avLst/>
          </a:prstGeom>
          <a:noFill/>
        </p:spPr>
        <p:txBody>
          <a:bodyPr wrap="square" rtlCol="0">
            <a:spAutoFit/>
          </a:bodyPr>
          <a:lstStyle/>
          <a:p>
            <a:r>
              <a:rPr lang="en-US" sz="1800" dirty="0" err="1" smtClean="0">
                <a:solidFill>
                  <a:srgbClr val="525A93"/>
                </a:solidFill>
                <a:latin typeface="+mj-lt"/>
              </a:rPr>
              <a:t>Goldhaber</a:t>
            </a:r>
            <a:r>
              <a:rPr lang="en-US" sz="1800" dirty="0" smtClean="0">
                <a:solidFill>
                  <a:srgbClr val="525A93"/>
                </a:solidFill>
                <a:latin typeface="+mj-lt"/>
              </a:rPr>
              <a:t>, Goldschmidt, and Tseng (2013)</a:t>
            </a:r>
            <a:endParaRPr lang="en-US" sz="1800" dirty="0">
              <a:solidFill>
                <a:srgbClr val="525A93"/>
              </a:solidFill>
              <a:latin typeface="+mj-lt"/>
            </a:endParaRPr>
          </a:p>
        </p:txBody>
      </p:sp>
    </p:spTree>
    <p:extLst>
      <p:ext uri="{BB962C8B-B14F-4D97-AF65-F5344CB8AC3E}">
        <p14:creationId xmlns:p14="http://schemas.microsoft.com/office/powerpoint/2010/main" val="368873802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Mathematics</a:t>
            </a:r>
            <a:endParaRPr lang="en-US" dirty="0"/>
          </a:p>
        </p:txBody>
      </p:sp>
      <p:graphicFrame>
        <p:nvGraphicFramePr>
          <p:cNvPr id="16" name="Content Placeholder 15"/>
          <p:cNvGraphicFramePr>
            <a:graphicFrameLocks noGrp="1"/>
          </p:cNvGraphicFramePr>
          <p:nvPr>
            <p:ph sz="quarter" idx="1"/>
            <p:extLst>
              <p:ext uri="{D42A27DB-BD31-4B8C-83A1-F6EECF244321}">
                <p14:modId xmlns:p14="http://schemas.microsoft.com/office/powerpoint/2010/main" val="2806740347"/>
              </p:ext>
            </p:extLst>
          </p:nvPr>
        </p:nvGraphicFramePr>
        <p:xfrm>
          <a:off x="612775" y="1425039"/>
          <a:ext cx="8153400" cy="503410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612589" y="6350000"/>
            <a:ext cx="6275294" cy="369332"/>
          </a:xfrm>
          <a:prstGeom prst="rect">
            <a:avLst/>
          </a:prstGeom>
          <a:noFill/>
        </p:spPr>
        <p:txBody>
          <a:bodyPr wrap="square" rtlCol="0">
            <a:spAutoFit/>
          </a:bodyPr>
          <a:lstStyle/>
          <a:p>
            <a:r>
              <a:rPr lang="en-US" sz="1800" dirty="0" err="1" smtClean="0">
                <a:solidFill>
                  <a:srgbClr val="525A93"/>
                </a:solidFill>
                <a:latin typeface="+mj-lt"/>
              </a:rPr>
              <a:t>Atteberry</a:t>
            </a:r>
            <a:r>
              <a:rPr lang="en-US" sz="1800" dirty="0" smtClean="0">
                <a:solidFill>
                  <a:srgbClr val="525A93"/>
                </a:solidFill>
                <a:latin typeface="+mj-lt"/>
              </a:rPr>
              <a:t>, Loeb and Wyckoff (2013)</a:t>
            </a:r>
            <a:endParaRPr lang="en-US" sz="1800" dirty="0">
              <a:solidFill>
                <a:srgbClr val="525A93"/>
              </a:solidFill>
              <a:latin typeface="+mj-lt"/>
            </a:endParaRPr>
          </a:p>
        </p:txBody>
      </p:sp>
    </p:spTree>
    <p:extLst>
      <p:ext uri="{BB962C8B-B14F-4D97-AF65-F5344CB8AC3E}">
        <p14:creationId xmlns:p14="http://schemas.microsoft.com/office/powerpoint/2010/main" val="286168899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 of initial and later performance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27</a:t>
            </a:fld>
            <a:endParaRPr lang="en-GB"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1813917133"/>
              </p:ext>
            </p:extLst>
          </p:nvPr>
        </p:nvGraphicFramePr>
        <p:xfrm>
          <a:off x="612775" y="1600200"/>
          <a:ext cx="7530166"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856941" y="2420471"/>
            <a:ext cx="1927413" cy="461665"/>
          </a:xfrm>
          <a:prstGeom prst="rect">
            <a:avLst/>
          </a:prstGeom>
          <a:solidFill>
            <a:schemeClr val="accent1"/>
          </a:solidFill>
        </p:spPr>
        <p:txBody>
          <a:bodyPr wrap="square" rtlCol="0">
            <a:spAutoFit/>
          </a:bodyPr>
          <a:lstStyle/>
          <a:p>
            <a:pPr algn="ctr"/>
            <a:r>
              <a:rPr lang="en-US" dirty="0" smtClean="0">
                <a:solidFill>
                  <a:schemeClr val="bg1"/>
                </a:solidFill>
                <a:latin typeface="+mj-lt"/>
              </a:rPr>
              <a:t>Mathematics</a:t>
            </a:r>
            <a:endParaRPr lang="en-US" dirty="0">
              <a:solidFill>
                <a:schemeClr val="bg1"/>
              </a:solidFill>
              <a:latin typeface="+mj-lt"/>
            </a:endParaRPr>
          </a:p>
        </p:txBody>
      </p:sp>
    </p:spTree>
    <p:extLst>
      <p:ext uri="{BB962C8B-B14F-4D97-AF65-F5344CB8AC3E}">
        <p14:creationId xmlns:p14="http://schemas.microsoft.com/office/powerpoint/2010/main" val="57959646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 of initial and later performance</a:t>
            </a:r>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28</a:t>
            </a:fld>
            <a:endParaRPr lang="en-GB"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3255421867"/>
              </p:ext>
            </p:extLst>
          </p:nvPr>
        </p:nvGraphicFramePr>
        <p:xfrm>
          <a:off x="612776" y="1600200"/>
          <a:ext cx="7545106"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096000" y="2420471"/>
            <a:ext cx="1927413" cy="461665"/>
          </a:xfrm>
          <a:prstGeom prst="rect">
            <a:avLst/>
          </a:prstGeom>
          <a:solidFill>
            <a:schemeClr val="accent1"/>
          </a:solidFill>
        </p:spPr>
        <p:txBody>
          <a:bodyPr wrap="square" rtlCol="0" anchor="ctr">
            <a:spAutoFit/>
          </a:bodyPr>
          <a:lstStyle/>
          <a:p>
            <a:pPr algn="ctr"/>
            <a:r>
              <a:rPr lang="en-US" dirty="0" smtClean="0">
                <a:solidFill>
                  <a:schemeClr val="bg1"/>
                </a:solidFill>
                <a:latin typeface="+mj-lt"/>
              </a:rPr>
              <a:t>Reading</a:t>
            </a:r>
            <a:endParaRPr lang="en-US" dirty="0">
              <a:solidFill>
                <a:schemeClr val="bg1"/>
              </a:solidFill>
              <a:latin typeface="+mj-lt"/>
            </a:endParaRPr>
          </a:p>
        </p:txBody>
      </p:sp>
    </p:spTree>
    <p:extLst>
      <p:ext uri="{BB962C8B-B14F-4D97-AF65-F5344CB8AC3E}">
        <p14:creationId xmlns:p14="http://schemas.microsoft.com/office/powerpoint/2010/main" val="195351613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rmAutofit/>
          </a:bodyPr>
          <a:lstStyle/>
          <a:p>
            <a:r>
              <a:rPr lang="en-US" dirty="0" smtClean="0"/>
              <a:t>Issues with value-added models for teachers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29</a:t>
            </a:fld>
            <a:endParaRPr lang="en-GB" dirty="0"/>
          </a:p>
        </p:txBody>
      </p:sp>
      <p:sp>
        <p:nvSpPr>
          <p:cNvPr id="4" name="Content Placeholder 3"/>
          <p:cNvSpPr>
            <a:spLocks noGrp="1"/>
          </p:cNvSpPr>
          <p:nvPr>
            <p:ph sz="quarter" idx="1"/>
          </p:nvPr>
        </p:nvSpPr>
        <p:spPr/>
        <p:txBody>
          <a:bodyPr/>
          <a:lstStyle/>
          <a:p>
            <a:r>
              <a:rPr lang="en-US" dirty="0" smtClean="0"/>
              <a:t>Different (reasonable) models of value-added give very different estimates of teacher quality (</a:t>
            </a:r>
            <a:r>
              <a:rPr lang="en-US" dirty="0" err="1" smtClean="0"/>
              <a:t>Goldhaber</a:t>
            </a:r>
            <a:r>
              <a:rPr lang="en-US" dirty="0" smtClean="0"/>
              <a:t>, Goldschmidt and Tseng, 2013)</a:t>
            </a:r>
          </a:p>
          <a:p>
            <a:r>
              <a:rPr lang="en-US" dirty="0" smtClean="0"/>
              <a:t>Teacher value-added in their first year accounts for less than 5% of the variation in teacher quality in their fifth year of teaching (</a:t>
            </a:r>
            <a:r>
              <a:rPr lang="en-US" dirty="0" err="1" smtClean="0"/>
              <a:t>Atteberry</a:t>
            </a:r>
            <a:r>
              <a:rPr lang="en-US" dirty="0" smtClean="0"/>
              <a:t>, Loeb and Wyckoff, 2013)</a:t>
            </a:r>
          </a:p>
          <a:p>
            <a:r>
              <a:rPr lang="en-US" dirty="0" smtClean="0"/>
              <a:t>Teachers benefit students for at least three years after they stop teaching them (Rothstein, 2010)</a:t>
            </a:r>
            <a:endParaRPr lang="en-US" dirty="0"/>
          </a:p>
        </p:txBody>
      </p:sp>
    </p:spTree>
    <p:extLst>
      <p:ext uri="{BB962C8B-B14F-4D97-AF65-F5344CB8AC3E}">
        <p14:creationId xmlns:p14="http://schemas.microsoft.com/office/powerpoint/2010/main" val="4407389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Educational Endowment Fund (EEF) toolkit</a:t>
            </a:r>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3</a:t>
            </a:fld>
            <a:endParaRPr lang="en-GB" dirty="0"/>
          </a:p>
        </p:txBody>
      </p:sp>
      <p:graphicFrame>
        <p:nvGraphicFramePr>
          <p:cNvPr id="5" name="Content Placeholder 4"/>
          <p:cNvGraphicFramePr>
            <a:graphicFrameLocks noGrp="1"/>
          </p:cNvGraphicFramePr>
          <p:nvPr>
            <p:ph sz="quarter" idx="4294967295"/>
            <p:extLst>
              <p:ext uri="{D42A27DB-BD31-4B8C-83A1-F6EECF244321}">
                <p14:modId xmlns:p14="http://schemas.microsoft.com/office/powerpoint/2010/main" val="1571184133"/>
              </p:ext>
            </p:extLst>
          </p:nvPr>
        </p:nvGraphicFramePr>
        <p:xfrm>
          <a:off x="617070" y="1600200"/>
          <a:ext cx="8153400" cy="5090160"/>
        </p:xfrm>
        <a:graphic>
          <a:graphicData uri="http://schemas.openxmlformats.org/drawingml/2006/table">
            <a:tbl>
              <a:tblPr firstRow="1" bandRow="1">
                <a:tableStyleId>{5C22544A-7EE6-4342-B048-85BDC9FD1C3A}</a:tableStyleId>
              </a:tblPr>
              <a:tblGrid>
                <a:gridCol w="3671048"/>
                <a:gridCol w="1404470"/>
                <a:gridCol w="1419412"/>
                <a:gridCol w="1658470"/>
              </a:tblGrid>
              <a:tr h="370840">
                <a:tc>
                  <a:txBody>
                    <a:bodyPr/>
                    <a:lstStyle/>
                    <a:p>
                      <a:r>
                        <a:rPr lang="en-US" dirty="0" smtClean="0"/>
                        <a:t>Intervention</a:t>
                      </a:r>
                      <a:endParaRPr lang="en-US" dirty="0"/>
                    </a:p>
                  </a:txBody>
                  <a:tcPr/>
                </a:tc>
                <a:tc>
                  <a:txBody>
                    <a:bodyPr/>
                    <a:lstStyle/>
                    <a:p>
                      <a:pPr algn="ctr"/>
                      <a:r>
                        <a:rPr lang="en-US" dirty="0" smtClean="0"/>
                        <a:t>Cost</a:t>
                      </a:r>
                      <a:endParaRPr lang="en-US" dirty="0"/>
                    </a:p>
                  </a:txBody>
                  <a:tcPr/>
                </a:tc>
                <a:tc>
                  <a:txBody>
                    <a:bodyPr/>
                    <a:lstStyle/>
                    <a:p>
                      <a:pPr algn="ctr"/>
                      <a:r>
                        <a:rPr lang="en-US" dirty="0" smtClean="0"/>
                        <a:t>Quality</a:t>
                      </a:r>
                      <a:r>
                        <a:rPr lang="en-US" baseline="0" dirty="0" smtClean="0"/>
                        <a:t> of evidence</a:t>
                      </a:r>
                      <a:endParaRPr lang="en-US" dirty="0"/>
                    </a:p>
                  </a:txBody>
                  <a:tcPr/>
                </a:tc>
                <a:tc>
                  <a:txBody>
                    <a:bodyPr/>
                    <a:lstStyle/>
                    <a:p>
                      <a:pPr algn="ctr"/>
                      <a:r>
                        <a:rPr lang="en-US" dirty="0" smtClean="0"/>
                        <a:t>Extra</a:t>
                      </a:r>
                      <a:r>
                        <a:rPr lang="en-US" baseline="0" dirty="0" smtClean="0"/>
                        <a:t> months of learning</a:t>
                      </a:r>
                      <a:endParaRPr lang="en-US" dirty="0"/>
                    </a:p>
                  </a:txBody>
                  <a:tcPr/>
                </a:tc>
              </a:tr>
              <a:tr h="370840">
                <a:tc>
                  <a:txBody>
                    <a:bodyPr/>
                    <a:lstStyle/>
                    <a:p>
                      <a:r>
                        <a:rPr lang="en-US" dirty="0" smtClean="0"/>
                        <a:t>Feedback</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+8</a:t>
                      </a:r>
                      <a:endParaRPr lang="en-US" dirty="0">
                        <a:solidFill>
                          <a:srgbClr val="008000"/>
                        </a:solidFill>
                      </a:endParaRPr>
                    </a:p>
                  </a:txBody>
                  <a:tcPr/>
                </a:tc>
              </a:tr>
              <a:tr h="370840">
                <a:tc>
                  <a:txBody>
                    <a:bodyPr/>
                    <a:lstStyle/>
                    <a:p>
                      <a:r>
                        <a:rPr lang="en-US" dirty="0" smtClean="0"/>
                        <a:t>Metacognition and self-regulation</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+8</a:t>
                      </a:r>
                      <a:endParaRPr lang="en-US" dirty="0">
                        <a:solidFill>
                          <a:srgbClr val="008000"/>
                        </a:solidFill>
                      </a:endParaRPr>
                    </a:p>
                  </a:txBody>
                  <a:tcPr/>
                </a:tc>
              </a:tr>
              <a:tr h="370840">
                <a:tc>
                  <a:txBody>
                    <a:bodyPr/>
                    <a:lstStyle/>
                    <a:p>
                      <a:r>
                        <a:rPr lang="en-US" dirty="0" smtClean="0"/>
                        <a:t>Peer tutoring</a:t>
                      </a:r>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+6</a:t>
                      </a:r>
                      <a:endParaRPr lang="en-US" dirty="0">
                        <a:solidFill>
                          <a:srgbClr val="008000"/>
                        </a:solidFill>
                      </a:endParaRPr>
                    </a:p>
                  </a:txBody>
                  <a:tcPr/>
                </a:tc>
              </a:tr>
              <a:tr h="370840">
                <a:tc>
                  <a:txBody>
                    <a:bodyPr/>
                    <a:lstStyle/>
                    <a:p>
                      <a:r>
                        <a:rPr lang="en-US" dirty="0" smtClean="0"/>
                        <a:t>Early years intervention</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+6</a:t>
                      </a:r>
                      <a:endParaRPr lang="en-US" dirty="0">
                        <a:solidFill>
                          <a:srgbClr val="008000"/>
                        </a:solidFill>
                      </a:endParaRPr>
                    </a:p>
                  </a:txBody>
                  <a:tcPr/>
                </a:tc>
              </a:tr>
              <a:tr h="370840">
                <a:tc>
                  <a:txBody>
                    <a:bodyPr/>
                    <a:lstStyle/>
                    <a:p>
                      <a:r>
                        <a:rPr lang="en-US" dirty="0" smtClean="0"/>
                        <a:t>One to one tuition</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+5</a:t>
                      </a:r>
                      <a:endParaRPr lang="en-US" dirty="0">
                        <a:solidFill>
                          <a:srgbClr val="008000"/>
                        </a:solidFill>
                      </a:endParaRPr>
                    </a:p>
                  </a:txBody>
                  <a:tcPr/>
                </a:tc>
              </a:tr>
              <a:tr h="370840">
                <a:tc>
                  <a:txBody>
                    <a:bodyPr/>
                    <a:lstStyle/>
                    <a:p>
                      <a:r>
                        <a:rPr lang="en-US" dirty="0" smtClean="0"/>
                        <a:t>Homework (secondary)</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+5</a:t>
                      </a:r>
                      <a:endParaRPr lang="en-US" dirty="0">
                        <a:solidFill>
                          <a:srgbClr val="008000"/>
                        </a:solidFill>
                      </a:endParaRPr>
                    </a:p>
                  </a:txBody>
                  <a:tcPr/>
                </a:tc>
              </a:tr>
              <a:tr h="370840">
                <a:tc>
                  <a:txBody>
                    <a:bodyPr/>
                    <a:lstStyle/>
                    <a:p>
                      <a:r>
                        <a:rPr lang="en-US" dirty="0" smtClean="0"/>
                        <a:t>Collaborative learning</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+5</a:t>
                      </a:r>
                      <a:endParaRPr lang="en-US" dirty="0">
                        <a:solidFill>
                          <a:srgbClr val="008000"/>
                        </a:solidFill>
                      </a:endParaRPr>
                    </a:p>
                  </a:txBody>
                  <a:tcPr/>
                </a:tc>
              </a:tr>
              <a:tr h="370840">
                <a:tc>
                  <a:txBody>
                    <a:bodyPr/>
                    <a:lstStyle/>
                    <a:p>
                      <a:r>
                        <a:rPr lang="en-US" dirty="0" smtClean="0"/>
                        <a:t>Phonics</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+4</a:t>
                      </a:r>
                      <a:endParaRPr lang="en-US" dirty="0">
                        <a:solidFill>
                          <a:srgbClr val="008000"/>
                        </a:solidFill>
                      </a:endParaRPr>
                    </a:p>
                  </a:txBody>
                  <a:tcPr/>
                </a:tc>
              </a:tr>
              <a:tr h="370840">
                <a:tc>
                  <a:txBody>
                    <a:bodyPr/>
                    <a:lstStyle/>
                    <a:p>
                      <a:r>
                        <a:rPr lang="en-US" dirty="0" smtClean="0"/>
                        <a:t>Small group tuition</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+4</a:t>
                      </a:r>
                      <a:endParaRPr lang="en-US" dirty="0">
                        <a:solidFill>
                          <a:srgbClr val="008000"/>
                        </a:solidFill>
                      </a:endParaRPr>
                    </a:p>
                  </a:txBody>
                  <a:tcPr/>
                </a:tc>
              </a:tr>
              <a:tr h="370840">
                <a:tc>
                  <a:txBody>
                    <a:bodyPr/>
                    <a:lstStyle/>
                    <a:p>
                      <a:r>
                        <a:rPr lang="en-US" dirty="0" err="1" smtClean="0"/>
                        <a:t>Behaviour</a:t>
                      </a:r>
                      <a:r>
                        <a:rPr lang="en-US" dirty="0" smtClean="0"/>
                        <a:t> interventions</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+4</a:t>
                      </a:r>
                      <a:endParaRPr lang="en-US" dirty="0">
                        <a:solidFill>
                          <a:srgbClr val="008000"/>
                        </a:solidFill>
                      </a:endParaRPr>
                    </a:p>
                  </a:txBody>
                  <a:tcPr/>
                </a:tc>
              </a:tr>
              <a:tr h="370840">
                <a:tc>
                  <a:txBody>
                    <a:bodyPr/>
                    <a:lstStyle/>
                    <a:p>
                      <a:r>
                        <a:rPr lang="en-US" dirty="0" smtClean="0"/>
                        <a:t>Digital technology</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+4</a:t>
                      </a:r>
                      <a:endParaRPr lang="en-US" dirty="0">
                        <a:solidFill>
                          <a:srgbClr val="008000"/>
                        </a:solidFill>
                      </a:endParaRPr>
                    </a:p>
                  </a:txBody>
                  <a:tcPr/>
                </a:tc>
              </a:tr>
              <a:tr h="370840">
                <a:tc>
                  <a:txBody>
                    <a:bodyPr/>
                    <a:lstStyle/>
                    <a:p>
                      <a:r>
                        <a:rPr lang="en-US" dirty="0" smtClean="0"/>
                        <a:t>Social and emotional learning</a:t>
                      </a:r>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+4</a:t>
                      </a:r>
                      <a:endParaRPr lang="en-US" dirty="0">
                        <a:solidFill>
                          <a:srgbClr val="008000"/>
                        </a:solidFill>
                      </a:endParaRPr>
                    </a:p>
                  </a:txBody>
                  <a:tcPr/>
                </a:tc>
              </a:tr>
            </a:tbl>
          </a:graphicData>
        </a:graphic>
      </p:graphicFrame>
    </p:spTree>
    <p:extLst>
      <p:ext uri="{BB962C8B-B14F-4D97-AF65-F5344CB8AC3E}">
        <p14:creationId xmlns:p14="http://schemas.microsoft.com/office/powerpoint/2010/main" val="414854736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makes effective teacher learning?</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52799CE-711A-FA44-BA4E-E463DA170A36}" type="slidenum">
              <a:rPr lang="en-US" smtClean="0"/>
              <a:pPr>
                <a:defRPr/>
              </a:pPr>
              <a:t>30</a:t>
            </a:fld>
            <a:endParaRPr lang="en-US"/>
          </a:p>
        </p:txBody>
      </p:sp>
    </p:spTree>
    <p:extLst>
      <p:ext uri="{BB962C8B-B14F-4D97-AF65-F5344CB8AC3E}">
        <p14:creationId xmlns:p14="http://schemas.microsoft.com/office/powerpoint/2010/main" val="12686361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a:lstStyle/>
          <a:p>
            <a:r>
              <a:rPr lang="en-US" smtClean="0"/>
              <a:t>Expertise</a:t>
            </a:r>
            <a:endParaRPr lang="en-US" dirty="0"/>
          </a:p>
        </p:txBody>
      </p:sp>
      <p:sp>
        <p:nvSpPr>
          <p:cNvPr id="119810" name="Rectangle 3"/>
          <p:cNvSpPr>
            <a:spLocks noGrp="1" noChangeArrowheads="1"/>
          </p:cNvSpPr>
          <p:nvPr>
            <p:ph sz="quarter" idx="1"/>
          </p:nvPr>
        </p:nvSpPr>
        <p:spPr>
          <a:xfrm>
            <a:off x="612648" y="1600200"/>
            <a:ext cx="8153400" cy="5257800"/>
          </a:xfrm>
        </p:spPr>
        <p:txBody>
          <a:bodyPr>
            <a:normAutofit fontScale="85000" lnSpcReduction="20000"/>
          </a:bodyPr>
          <a:lstStyle/>
          <a:p>
            <a:pPr>
              <a:lnSpc>
                <a:spcPct val="120000"/>
              </a:lnSpc>
            </a:pPr>
            <a:r>
              <a:rPr lang="en-US" dirty="0" smtClean="0"/>
              <a:t>According to Berliner (1994), experts:</a:t>
            </a:r>
          </a:p>
          <a:p>
            <a:pPr lvl="1">
              <a:lnSpc>
                <a:spcPct val="120000"/>
              </a:lnSpc>
            </a:pPr>
            <a:r>
              <a:rPr lang="en-US" dirty="0" smtClean="0"/>
              <a:t>Excel mainly in their own domain</a:t>
            </a:r>
          </a:p>
          <a:p>
            <a:pPr lvl="1">
              <a:lnSpc>
                <a:spcPct val="120000"/>
              </a:lnSpc>
            </a:pPr>
            <a:r>
              <a:rPr lang="en-US" dirty="0" smtClean="0"/>
              <a:t>Often develop automaticity for the repetitive operations that are needed to accomplish their goals</a:t>
            </a:r>
          </a:p>
          <a:p>
            <a:pPr lvl="1">
              <a:lnSpc>
                <a:spcPct val="120000"/>
              </a:lnSpc>
            </a:pPr>
            <a:r>
              <a:rPr lang="en-US" dirty="0" smtClean="0"/>
              <a:t>Are more sensitive to the task demands and social situation when solving problems</a:t>
            </a:r>
          </a:p>
          <a:p>
            <a:pPr lvl="1">
              <a:lnSpc>
                <a:spcPct val="120000"/>
              </a:lnSpc>
            </a:pPr>
            <a:r>
              <a:rPr lang="en-US" dirty="0" smtClean="0"/>
              <a:t>Are more opportunistic and flexible in their teaching than novices</a:t>
            </a:r>
          </a:p>
          <a:p>
            <a:pPr lvl="1">
              <a:lnSpc>
                <a:spcPct val="120000"/>
              </a:lnSpc>
            </a:pPr>
            <a:r>
              <a:rPr lang="en-US" dirty="0" smtClean="0"/>
              <a:t>Represent problems in qualitatively different ways than novices</a:t>
            </a:r>
          </a:p>
          <a:p>
            <a:pPr lvl="1">
              <a:lnSpc>
                <a:spcPct val="120000"/>
              </a:lnSpc>
            </a:pPr>
            <a:r>
              <a:rPr lang="en-US" dirty="0" smtClean="0"/>
              <a:t>Have faster and more accurate pattern recognition capabilities</a:t>
            </a:r>
          </a:p>
          <a:p>
            <a:pPr lvl="1">
              <a:lnSpc>
                <a:spcPct val="120000"/>
              </a:lnSpc>
            </a:pPr>
            <a:r>
              <a:rPr lang="en-US" dirty="0" smtClean="0"/>
              <a:t>Perceive meaningful patterns in the domain in which they are experienced</a:t>
            </a:r>
          </a:p>
          <a:p>
            <a:pPr lvl="1">
              <a:lnSpc>
                <a:spcPct val="120000"/>
              </a:lnSpc>
            </a:pPr>
            <a:r>
              <a:rPr lang="en-US" dirty="0" smtClean="0"/>
              <a:t>Begin to solve problems slower but bring richer and more personal sources of information to bear</a:t>
            </a:r>
            <a:endParaRPr lang="en-US" dirty="0"/>
          </a:p>
        </p:txBody>
      </p:sp>
      <p:sp>
        <p:nvSpPr>
          <p:cNvPr id="2" name="Slide Number Placeholder 1"/>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31</a:t>
            </a:fld>
            <a:endParaRPr lang="en-GB"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deliberate practice</a:t>
            </a:r>
            <a:endParaRPr lang="en-US" dirty="0"/>
          </a:p>
        </p:txBody>
      </p:sp>
      <p:sp>
        <p:nvSpPr>
          <p:cNvPr id="4" name="Content Placeholder 3"/>
          <p:cNvSpPr>
            <a:spLocks noGrp="1"/>
          </p:cNvSpPr>
          <p:nvPr>
            <p:ph sz="quarter" idx="1"/>
          </p:nvPr>
        </p:nvSpPr>
        <p:spPr>
          <a:xfrm>
            <a:off x="612648" y="1600200"/>
            <a:ext cx="8531352" cy="4948553"/>
          </a:xfrm>
        </p:spPr>
        <p:txBody>
          <a:bodyPr>
            <a:normAutofit lnSpcReduction="10000"/>
          </a:bodyPr>
          <a:lstStyle/>
          <a:p>
            <a:r>
              <a:rPr lang="en-US" sz="2600" dirty="0" smtClean="0"/>
              <a:t>Music professors at the </a:t>
            </a:r>
            <a:r>
              <a:rPr lang="en-US" sz="2600" dirty="0" err="1" smtClean="0"/>
              <a:t>Hochschule</a:t>
            </a:r>
            <a:r>
              <a:rPr lang="en-US" sz="2600" dirty="0" smtClean="0"/>
              <a:t> der </a:t>
            </a:r>
            <a:r>
              <a:rPr lang="en-US" sz="2600" dirty="0" err="1" smtClean="0"/>
              <a:t>Kuenst</a:t>
            </a:r>
            <a:r>
              <a:rPr lang="en-US" sz="2600" dirty="0" smtClean="0"/>
              <a:t> (Academy of Music) Berlin identified 10 violin students who had the potential for careers as international soloists (“best” students)</a:t>
            </a:r>
          </a:p>
          <a:p>
            <a:r>
              <a:rPr lang="en-US" sz="2600" dirty="0" smtClean="0"/>
              <a:t>The professors also identified a sample of 10 good, but not outstanding students (“good” students)</a:t>
            </a:r>
          </a:p>
          <a:p>
            <a:r>
              <a:rPr lang="en-US" sz="2600" dirty="0" smtClean="0"/>
              <a:t>Researchers recruited another 10 students training  to be music teachers who </a:t>
            </a:r>
            <a:r>
              <a:rPr lang="en-US" sz="2600" dirty="0" err="1" smtClean="0"/>
              <a:t>specialised</a:t>
            </a:r>
            <a:r>
              <a:rPr lang="en-US" sz="2600" dirty="0" smtClean="0"/>
              <a:t> in the violin (“Music Ed” students)</a:t>
            </a:r>
          </a:p>
          <a:p>
            <a:r>
              <a:rPr lang="en-US" sz="2600" dirty="0" smtClean="0"/>
              <a:t>An additional 10 middle-aged professional violinists from two local orchestras were recruited to the study</a:t>
            </a:r>
          </a:p>
          <a:p>
            <a:r>
              <a:rPr lang="en-US" sz="2600" dirty="0" smtClean="0"/>
              <a:t>Groups were matched in sex (</a:t>
            </a:r>
            <a:r>
              <a:rPr lang="en-US" sz="2600" dirty="0"/>
              <a:t>7f, 3m) </a:t>
            </a:r>
            <a:r>
              <a:rPr lang="en-US" sz="2600" dirty="0" smtClean="0"/>
              <a:t>and for the first three groups, age</a:t>
            </a:r>
          </a:p>
          <a:p>
            <a:endParaRPr lang="en-US" dirty="0" smtClean="0"/>
          </a:p>
          <a:p>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32</a:t>
            </a:fld>
            <a:endParaRPr lang="en-GB" dirty="0"/>
          </a:p>
        </p:txBody>
      </p:sp>
    </p:spTree>
    <p:extLst>
      <p:ext uri="{BB962C8B-B14F-4D97-AF65-F5344CB8AC3E}">
        <p14:creationId xmlns:p14="http://schemas.microsoft.com/office/powerpoint/2010/main" val="221257852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much do violinists practice?</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1706698462"/>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93693" y="6096000"/>
            <a:ext cx="5516163" cy="369332"/>
          </a:xfrm>
          <a:prstGeom prst="rect">
            <a:avLst/>
          </a:prstGeom>
          <a:noFill/>
        </p:spPr>
        <p:txBody>
          <a:bodyPr wrap="square" rtlCol="0">
            <a:spAutoFit/>
          </a:bodyPr>
          <a:lstStyle/>
          <a:p>
            <a:r>
              <a:rPr lang="en-US" sz="1800" dirty="0" smtClean="0">
                <a:solidFill>
                  <a:schemeClr val="accent1"/>
                </a:solidFill>
                <a:latin typeface="+mj-lt"/>
              </a:rPr>
              <a:t>Ericsson, </a:t>
            </a:r>
            <a:r>
              <a:rPr lang="en-US" sz="1800" dirty="0" err="1" smtClean="0">
                <a:solidFill>
                  <a:schemeClr val="accent1"/>
                </a:solidFill>
                <a:latin typeface="+mj-lt"/>
              </a:rPr>
              <a:t>Krampe</a:t>
            </a:r>
            <a:r>
              <a:rPr lang="en-US" sz="1800" dirty="0" smtClean="0">
                <a:solidFill>
                  <a:schemeClr val="accent1"/>
                </a:solidFill>
                <a:latin typeface="+mj-lt"/>
              </a:rPr>
              <a:t>, &amp; </a:t>
            </a:r>
            <a:r>
              <a:rPr lang="en-US" sz="1800" dirty="0" err="1" smtClean="0">
                <a:solidFill>
                  <a:schemeClr val="accent1"/>
                </a:solidFill>
                <a:latin typeface="+mj-lt"/>
              </a:rPr>
              <a:t>Tesch-Römer</a:t>
            </a:r>
            <a:r>
              <a:rPr lang="en-US" sz="1800" dirty="0">
                <a:solidFill>
                  <a:schemeClr val="accent1"/>
                </a:solidFill>
                <a:latin typeface="+mj-lt"/>
              </a:rPr>
              <a:t> </a:t>
            </a:r>
            <a:r>
              <a:rPr lang="en-US" sz="1800" dirty="0" smtClean="0">
                <a:solidFill>
                  <a:schemeClr val="accent1"/>
                </a:solidFill>
                <a:latin typeface="+mj-lt"/>
              </a:rPr>
              <a:t>(1993)</a:t>
            </a:r>
            <a:endParaRPr lang="en-US" sz="1800" dirty="0">
              <a:solidFill>
                <a:schemeClr val="accent1"/>
              </a:solidFill>
              <a:latin typeface="+mj-lt"/>
            </a:endParaRPr>
          </a:p>
        </p:txBody>
      </p:sp>
      <p:sp>
        <p:nvSpPr>
          <p:cNvPr id="2" name="Slide Number Placeholder 1"/>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33</a:t>
            </a:fld>
            <a:endParaRPr lang="en-GB" dirty="0"/>
          </a:p>
        </p:txBody>
      </p:sp>
    </p:spTree>
    <p:extLst>
      <p:ext uri="{BB962C8B-B14F-4D97-AF65-F5344CB8AC3E}">
        <p14:creationId xmlns:p14="http://schemas.microsoft.com/office/powerpoint/2010/main" val="19170751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down)">
                                      <p:cBhvr>
                                        <p:cTn id="7" dur="500"/>
                                        <p:tgtEl>
                                          <p:spTgt spid="6">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down)">
                                      <p:cBhvr>
                                        <p:cTn id="12" dur="500"/>
                                        <p:tgtEl>
                                          <p:spTgt spid="6">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down)">
                                      <p:cBhvr>
                                        <p:cTn id="17" dur="500"/>
                                        <p:tgtEl>
                                          <p:spTgt spid="6">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wipe(down)">
                                      <p:cBhvr>
                                        <p:cTn id="22" dur="500"/>
                                        <p:tgtEl>
                                          <p:spTgt spid="6">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Violinists’ hours of practice (cumulative)</a:t>
            </a:r>
            <a:endParaRPr lang="en-US"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1362649993"/>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34</a:t>
            </a:fld>
            <a:endParaRPr lang="en-GB" dirty="0"/>
          </a:p>
        </p:txBody>
      </p:sp>
    </p:spTree>
    <p:extLst>
      <p:ext uri="{BB962C8B-B14F-4D97-AF65-F5344CB8AC3E}">
        <p14:creationId xmlns:p14="http://schemas.microsoft.com/office/powerpoint/2010/main" val="282012370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These differences are substantial…</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006235272"/>
              </p:ext>
            </p:extLst>
          </p:nvPr>
        </p:nvGraphicFramePr>
        <p:xfrm>
          <a:off x="609598" y="1589088"/>
          <a:ext cx="7962282" cy="2435234"/>
        </p:xfrm>
        <a:graphic>
          <a:graphicData uri="http://schemas.openxmlformats.org/drawingml/2006/table">
            <a:tbl>
              <a:tblPr firstRow="1" bandRow="1">
                <a:tableStyleId>{5C22544A-7EE6-4342-B048-85BDC9FD1C3A}</a:tableStyleId>
              </a:tblPr>
              <a:tblGrid>
                <a:gridCol w="3981141"/>
                <a:gridCol w="3981141"/>
              </a:tblGrid>
              <a:tr h="531817">
                <a:tc>
                  <a:txBody>
                    <a:bodyPr/>
                    <a:lstStyle/>
                    <a:p>
                      <a:pPr>
                        <a:lnSpc>
                          <a:spcPct val="100000"/>
                        </a:lnSpc>
                      </a:pPr>
                      <a:endParaRPr lang="en-US" dirty="0"/>
                    </a:p>
                  </a:txBody>
                  <a:tcPr marL="43584" marR="43584"/>
                </a:tc>
                <a:tc>
                  <a:txBody>
                    <a:bodyPr/>
                    <a:lstStyle/>
                    <a:p>
                      <a:pPr algn="ctr">
                        <a:lnSpc>
                          <a:spcPct val="100000"/>
                        </a:lnSpc>
                      </a:pPr>
                      <a:r>
                        <a:rPr lang="en-US" sz="2400" dirty="0" smtClean="0"/>
                        <a:t>Hours of practice by age</a:t>
                      </a:r>
                      <a:r>
                        <a:rPr lang="en-US" sz="2400" baseline="0" dirty="0" smtClean="0"/>
                        <a:t> 18</a:t>
                      </a:r>
                      <a:endParaRPr lang="en-US" sz="2400" dirty="0"/>
                    </a:p>
                  </a:txBody>
                  <a:tcPr marL="43584" marR="43584"/>
                </a:tc>
              </a:tr>
              <a:tr h="531817">
                <a:tc>
                  <a:txBody>
                    <a:bodyPr/>
                    <a:lstStyle/>
                    <a:p>
                      <a:pPr>
                        <a:lnSpc>
                          <a:spcPct val="100000"/>
                        </a:lnSpc>
                      </a:pPr>
                      <a:r>
                        <a:rPr lang="en-US" sz="2400" dirty="0" smtClean="0"/>
                        <a:t>Music</a:t>
                      </a:r>
                      <a:r>
                        <a:rPr lang="en-US" sz="2400" baseline="0" dirty="0" smtClean="0"/>
                        <a:t> Education students</a:t>
                      </a:r>
                      <a:endParaRPr lang="en-US" sz="2400" dirty="0"/>
                    </a:p>
                  </a:txBody>
                  <a:tcPr marL="43584" marR="43584"/>
                </a:tc>
                <a:tc>
                  <a:txBody>
                    <a:bodyPr/>
                    <a:lstStyle/>
                    <a:p>
                      <a:pPr algn="ctr">
                        <a:lnSpc>
                          <a:spcPct val="100000"/>
                        </a:lnSpc>
                      </a:pPr>
                      <a:r>
                        <a:rPr lang="en-US" sz="2400" dirty="0" smtClean="0"/>
                        <a:t>3420</a:t>
                      </a:r>
                      <a:endParaRPr lang="en-US" sz="2400" dirty="0"/>
                    </a:p>
                  </a:txBody>
                  <a:tcPr marL="43584" marR="43584"/>
                </a:tc>
              </a:tr>
              <a:tr h="368181">
                <a:tc>
                  <a:txBody>
                    <a:bodyPr/>
                    <a:lstStyle/>
                    <a:p>
                      <a:pPr>
                        <a:lnSpc>
                          <a:spcPct val="100000"/>
                        </a:lnSpc>
                      </a:pPr>
                      <a:r>
                        <a:rPr lang="en-US" sz="2400" dirty="0" smtClean="0"/>
                        <a:t>Good violin students</a:t>
                      </a:r>
                      <a:endParaRPr lang="en-US" sz="2400" dirty="0"/>
                    </a:p>
                  </a:txBody>
                  <a:tcPr marL="43584" marR="43584"/>
                </a:tc>
                <a:tc>
                  <a:txBody>
                    <a:bodyPr/>
                    <a:lstStyle/>
                    <a:p>
                      <a:pPr algn="ctr">
                        <a:lnSpc>
                          <a:spcPct val="100000"/>
                        </a:lnSpc>
                      </a:pPr>
                      <a:r>
                        <a:rPr lang="en-US" sz="2400" dirty="0" smtClean="0"/>
                        <a:t>5301</a:t>
                      </a:r>
                      <a:endParaRPr lang="en-US" sz="2400" dirty="0"/>
                    </a:p>
                  </a:txBody>
                  <a:tcPr marL="43584" marR="43584"/>
                </a:tc>
              </a:tr>
              <a:tr h="368181">
                <a:tc>
                  <a:txBody>
                    <a:bodyPr/>
                    <a:lstStyle/>
                    <a:p>
                      <a:pPr>
                        <a:lnSpc>
                          <a:spcPct val="100000"/>
                        </a:lnSpc>
                      </a:pPr>
                      <a:r>
                        <a:rPr lang="en-US" sz="2400" dirty="0" smtClean="0"/>
                        <a:t>Best violin students</a:t>
                      </a:r>
                      <a:endParaRPr lang="en-US" sz="2400" dirty="0"/>
                    </a:p>
                  </a:txBody>
                  <a:tcPr marL="43584" marR="43584"/>
                </a:tc>
                <a:tc>
                  <a:txBody>
                    <a:bodyPr/>
                    <a:lstStyle/>
                    <a:p>
                      <a:pPr algn="ctr">
                        <a:lnSpc>
                          <a:spcPct val="100000"/>
                        </a:lnSpc>
                      </a:pPr>
                      <a:r>
                        <a:rPr lang="en-US" sz="2400" dirty="0" smtClean="0"/>
                        <a:t>7410</a:t>
                      </a:r>
                      <a:endParaRPr lang="en-US" sz="2400" dirty="0"/>
                    </a:p>
                  </a:txBody>
                  <a:tcPr marL="43584" marR="43584"/>
                </a:tc>
              </a:tr>
              <a:tr h="368181">
                <a:tc>
                  <a:txBody>
                    <a:bodyPr/>
                    <a:lstStyle/>
                    <a:p>
                      <a:pPr>
                        <a:lnSpc>
                          <a:spcPct val="100000"/>
                        </a:lnSpc>
                      </a:pPr>
                      <a:r>
                        <a:rPr lang="en-US" sz="2400" dirty="0" smtClean="0"/>
                        <a:t>Professional musicians</a:t>
                      </a:r>
                      <a:endParaRPr lang="en-US" sz="2400" dirty="0"/>
                    </a:p>
                  </a:txBody>
                  <a:tcPr marL="43584" marR="43584"/>
                </a:tc>
                <a:tc>
                  <a:txBody>
                    <a:bodyPr/>
                    <a:lstStyle/>
                    <a:p>
                      <a:pPr algn="ctr">
                        <a:lnSpc>
                          <a:spcPct val="100000"/>
                        </a:lnSpc>
                      </a:pPr>
                      <a:r>
                        <a:rPr lang="en-US" sz="2400" dirty="0" smtClean="0"/>
                        <a:t>7336</a:t>
                      </a:r>
                      <a:endParaRPr lang="en-US" sz="2400" dirty="0"/>
                    </a:p>
                  </a:txBody>
                  <a:tcPr marL="43584" marR="43584"/>
                </a:tc>
              </a:tr>
            </a:tbl>
          </a:graphicData>
        </a:graphic>
      </p:graphicFrame>
      <p:sp>
        <p:nvSpPr>
          <p:cNvPr id="7" name="Content Placeholder 6"/>
          <p:cNvSpPr>
            <a:spLocks noGrp="1"/>
          </p:cNvSpPr>
          <p:nvPr>
            <p:ph sz="quarter" idx="2"/>
          </p:nvPr>
        </p:nvSpPr>
        <p:spPr>
          <a:xfrm>
            <a:off x="609600" y="4288446"/>
            <a:ext cx="7856454" cy="2569553"/>
          </a:xfrm>
        </p:spPr>
        <p:txBody>
          <a:bodyPr>
            <a:normAutofit/>
          </a:bodyPr>
          <a:lstStyle/>
          <a:p>
            <a:r>
              <a:rPr lang="en-US" sz="2400" dirty="0"/>
              <a:t>By the age of 18, the best </a:t>
            </a:r>
            <a:r>
              <a:rPr lang="en-US" sz="2400" dirty="0" smtClean="0"/>
              <a:t>violinists have accumulated 40% more practice than good violinists</a:t>
            </a:r>
            <a:endParaRPr lang="en-US" dirty="0" smtClean="0"/>
          </a:p>
          <a:p>
            <a:r>
              <a:rPr lang="en-US" sz="2400" dirty="0" smtClean="0"/>
              <a:t>Since the amount of deliberate practice being undertaken by the best students once they are adults is close to the maximum possible, it is, essentially, impossible for the good students to catch up to the best.</a:t>
            </a:r>
            <a:endParaRPr lang="en-US" sz="2400" dirty="0"/>
          </a:p>
        </p:txBody>
      </p:sp>
      <p:sp>
        <p:nvSpPr>
          <p:cNvPr id="3" name="Slide Number Placeholder 2"/>
          <p:cNvSpPr>
            <a:spLocks noGrp="1"/>
          </p:cNvSpPr>
          <p:nvPr>
            <p:ph type="sldNum" sz="quarter" idx="16"/>
          </p:nvPr>
        </p:nvSpPr>
        <p:spPr/>
        <p:txBody>
          <a:bodyPr>
            <a:normAutofit fontScale="85000" lnSpcReduction="20000"/>
          </a:bodyPr>
          <a:lstStyle/>
          <a:p>
            <a:pPr>
              <a:defRPr/>
            </a:pPr>
            <a:fld id="{2D6238C2-C284-AD4D-8FB8-9663937FCA09}" type="slidenum">
              <a:rPr lang="en-GB" smtClean="0"/>
              <a:pPr>
                <a:defRPr/>
              </a:pPr>
              <a:t>35</a:t>
            </a:fld>
            <a:endParaRPr lang="en-GB" dirty="0"/>
          </a:p>
        </p:txBody>
      </p:sp>
    </p:spTree>
    <p:extLst>
      <p:ext uri="{BB962C8B-B14F-4D97-AF65-F5344CB8AC3E}">
        <p14:creationId xmlns:p14="http://schemas.microsoft.com/office/powerpoint/2010/main" val="383548429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Psychomotor skills and surgical skill…</a:t>
            </a:r>
            <a:endParaRPr lang="en-US" dirty="0"/>
          </a:p>
        </p:txBody>
      </p:sp>
      <p:sp>
        <p:nvSpPr>
          <p:cNvPr id="5" name="Content Placeholder 4"/>
          <p:cNvSpPr>
            <a:spLocks noGrp="1"/>
          </p:cNvSpPr>
          <p:nvPr>
            <p:ph sz="quarter" idx="1"/>
          </p:nvPr>
        </p:nvSpPr>
        <p:spPr>
          <a:xfrm>
            <a:off x="612648" y="1600200"/>
            <a:ext cx="8153400" cy="5257800"/>
          </a:xfrm>
        </p:spPr>
        <p:txBody>
          <a:bodyPr>
            <a:normAutofit/>
          </a:bodyPr>
          <a:lstStyle/>
          <a:p>
            <a:r>
              <a:rPr lang="en-US" sz="2600" dirty="0" smtClean="0"/>
              <a:t>Ten junior surgical residents were tested on their ability to perform five anastomoses on fresh porcine </a:t>
            </a:r>
            <a:r>
              <a:rPr lang="en-US" sz="2600" dirty="0" err="1" smtClean="0"/>
              <a:t>jenunum</a:t>
            </a:r>
            <a:endParaRPr lang="en-US" sz="2600" dirty="0" smtClean="0"/>
          </a:p>
          <a:p>
            <a:r>
              <a:rPr lang="en-US" sz="2600" dirty="0" smtClean="0"/>
              <a:t>Performance evaluated on:</a:t>
            </a:r>
          </a:p>
          <a:p>
            <a:pPr marL="714375" lvl="1" indent="-349250">
              <a:buSzPct val="100000"/>
              <a:buFont typeface="+mj-lt"/>
              <a:buAutoNum type="alphaLcPeriod"/>
            </a:pPr>
            <a:r>
              <a:rPr lang="en-US" sz="2400" dirty="0" smtClean="0"/>
              <a:t>Time taken in minutes</a:t>
            </a:r>
          </a:p>
          <a:p>
            <a:pPr marL="714375" lvl="1" indent="-349250">
              <a:buSzPct val="100000"/>
              <a:buFont typeface="+mj-lt"/>
              <a:buAutoNum type="alphaLcPeriod"/>
            </a:pPr>
            <a:r>
              <a:rPr lang="en-US" sz="2400" dirty="0" smtClean="0"/>
              <a:t>A “clumsiness” score (0 to 100), taking into account “unproductive movements, fumbles and gross errors”</a:t>
            </a:r>
          </a:p>
          <a:p>
            <a:pPr marL="714375" lvl="1" indent="-349250">
              <a:buSzPct val="100000"/>
              <a:buFont typeface="+mj-lt"/>
              <a:buAutoNum type="alphaLcPeriod"/>
            </a:pPr>
            <a:r>
              <a:rPr lang="en-US" sz="2400" dirty="0" smtClean="0"/>
              <a:t>An anastomosis score found by rating on a 1 to 3 scale:</a:t>
            </a:r>
          </a:p>
          <a:p>
            <a:pPr lvl="2"/>
            <a:r>
              <a:rPr lang="en-US" sz="2000" dirty="0" smtClean="0"/>
              <a:t>suture spacing</a:t>
            </a:r>
          </a:p>
          <a:p>
            <a:pPr lvl="2"/>
            <a:r>
              <a:rPr lang="en-US" sz="2000" dirty="0" smtClean="0"/>
              <a:t>knots</a:t>
            </a:r>
          </a:p>
          <a:p>
            <a:pPr lvl="2"/>
            <a:r>
              <a:rPr lang="en-US" sz="2000" dirty="0" smtClean="0"/>
              <a:t>overall tidiness</a:t>
            </a:r>
          </a:p>
          <a:p>
            <a:pPr lvl="2"/>
            <a:r>
              <a:rPr lang="en-US" sz="2000" dirty="0" smtClean="0"/>
              <a:t>integrity of the anastomosis (tested with 10 cm head of water)</a:t>
            </a:r>
          </a:p>
          <a:p>
            <a:pPr lvl="2"/>
            <a:r>
              <a:rPr lang="en-US" sz="2000" dirty="0" smtClean="0"/>
              <a:t>accuracy of suture in terms of </a:t>
            </a:r>
            <a:r>
              <a:rPr lang="en-US" sz="2000" dirty="0" err="1" smtClean="0"/>
              <a:t>extramucosal</a:t>
            </a:r>
            <a:r>
              <a:rPr lang="en-US" sz="2000" dirty="0" smtClean="0"/>
              <a:t> placement</a:t>
            </a:r>
          </a:p>
          <a:p>
            <a:r>
              <a:rPr lang="en-US" dirty="0" smtClean="0"/>
              <a:t>Cumulative error score: a + b + 2 x (15 – c)</a:t>
            </a:r>
            <a:endParaRPr lang="en-US" dirty="0"/>
          </a:p>
        </p:txBody>
      </p:sp>
    </p:spTree>
    <p:extLst>
      <p:ext uri="{BB962C8B-B14F-4D97-AF65-F5344CB8AC3E}">
        <p14:creationId xmlns:p14="http://schemas.microsoft.com/office/powerpoint/2010/main" val="307295104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…are only weakly related</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2D6238C2-C284-AD4D-8FB8-9663937FCA09}" type="slidenum">
              <a:rPr lang="en-GB" smtClean="0"/>
              <a:pPr/>
              <a:t>37</a:t>
            </a:fld>
            <a:endParaRPr lang="en-GB" dirty="0"/>
          </a:p>
        </p:txBody>
      </p:sp>
      <p:sp>
        <p:nvSpPr>
          <p:cNvPr id="4" name="Content Placeholder 3"/>
          <p:cNvSpPr>
            <a:spLocks noGrp="1"/>
          </p:cNvSpPr>
          <p:nvPr>
            <p:ph sz="quarter" idx="1"/>
          </p:nvPr>
        </p:nvSpPr>
        <p:spPr/>
        <p:txBody>
          <a:bodyPr>
            <a:normAutofit fontScale="85000" lnSpcReduction="20000"/>
          </a:bodyPr>
          <a:lstStyle/>
          <a:p>
            <a:pPr>
              <a:lnSpc>
                <a:spcPct val="120000"/>
              </a:lnSpc>
            </a:pPr>
            <a:r>
              <a:rPr lang="en-US" dirty="0" smtClean="0"/>
              <a:t>Residents also took three psychomotor tests:</a:t>
            </a:r>
          </a:p>
          <a:p>
            <a:pPr lvl="1">
              <a:lnSpc>
                <a:spcPct val="120000"/>
              </a:lnSpc>
            </a:pPr>
            <a:r>
              <a:rPr lang="en-US" dirty="0" smtClean="0"/>
              <a:t>Small parts manual dexterity test (Crawford &amp; Crawford, 1981)</a:t>
            </a:r>
          </a:p>
          <a:p>
            <a:pPr lvl="1">
              <a:lnSpc>
                <a:spcPct val="120000"/>
              </a:lnSpc>
            </a:pPr>
            <a:r>
              <a:rPr lang="en-US" dirty="0" smtClean="0"/>
              <a:t>Spiral maze test (Gibson, 1961)</a:t>
            </a:r>
          </a:p>
          <a:p>
            <a:pPr lvl="1">
              <a:lnSpc>
                <a:spcPct val="120000"/>
              </a:lnSpc>
            </a:pPr>
            <a:r>
              <a:rPr lang="en-US" dirty="0" smtClean="0"/>
              <a:t>Embedded figures test (</a:t>
            </a:r>
            <a:r>
              <a:rPr lang="en-US" dirty="0" err="1" smtClean="0"/>
              <a:t>Witkin</a:t>
            </a:r>
            <a:r>
              <a:rPr lang="en-US" dirty="0" smtClean="0"/>
              <a:t>, </a:t>
            </a:r>
            <a:r>
              <a:rPr lang="en-US" dirty="0" err="1" smtClean="0"/>
              <a:t>Oltman</a:t>
            </a:r>
            <a:r>
              <a:rPr lang="en-US" dirty="0" smtClean="0"/>
              <a:t>, &amp; Karp, 1971)</a:t>
            </a:r>
          </a:p>
          <a:p>
            <a:pPr>
              <a:lnSpc>
                <a:spcPct val="120000"/>
              </a:lnSpc>
            </a:pPr>
            <a:r>
              <a:rPr lang="en-US" dirty="0" smtClean="0"/>
              <a:t>Results:</a:t>
            </a:r>
          </a:p>
          <a:p>
            <a:pPr lvl="1">
              <a:lnSpc>
                <a:spcPct val="120000"/>
              </a:lnSpc>
            </a:pPr>
            <a:r>
              <a:rPr lang="en-US" dirty="0" smtClean="0"/>
              <a:t>Surgical performance correlated </a:t>
            </a:r>
            <a:r>
              <a:rPr lang="en-US" i="1" dirty="0" smtClean="0"/>
              <a:t>negatively</a:t>
            </a:r>
            <a:r>
              <a:rPr lang="en-US" dirty="0" smtClean="0"/>
              <a:t> with tests of manual dexterity, but</a:t>
            </a:r>
          </a:p>
          <a:p>
            <a:pPr lvl="1">
              <a:lnSpc>
                <a:spcPct val="120000"/>
              </a:lnSpc>
            </a:pPr>
            <a:r>
              <a:rPr lang="en-US" i="1" dirty="0" smtClean="0"/>
              <a:t>Improvement</a:t>
            </a:r>
            <a:r>
              <a:rPr lang="en-US" dirty="0" smtClean="0"/>
              <a:t> in surgical skill correlated </a:t>
            </a:r>
            <a:r>
              <a:rPr lang="en-US" i="1" dirty="0" smtClean="0"/>
              <a:t>positively</a:t>
            </a:r>
            <a:r>
              <a:rPr lang="en-US" dirty="0" smtClean="0"/>
              <a:t> with the hidden figures score</a:t>
            </a:r>
          </a:p>
          <a:p>
            <a:pPr>
              <a:lnSpc>
                <a:spcPct val="120000"/>
              </a:lnSpc>
            </a:pPr>
            <a:r>
              <a:rPr lang="en-US" dirty="0" smtClean="0"/>
              <a:t>The ability to create, and hold in mind, mental representations appears to be more important than manual dexterity in predicting surgical performance</a:t>
            </a:r>
            <a:endParaRPr lang="en-US" dirty="0"/>
          </a:p>
        </p:txBody>
      </p:sp>
      <p:sp>
        <p:nvSpPr>
          <p:cNvPr id="5" name="TextBox 4"/>
          <p:cNvSpPr txBox="1"/>
          <p:nvPr/>
        </p:nvSpPr>
        <p:spPr>
          <a:xfrm>
            <a:off x="612647" y="6401894"/>
            <a:ext cx="5786458" cy="369332"/>
          </a:xfrm>
          <a:prstGeom prst="rect">
            <a:avLst/>
          </a:prstGeom>
          <a:noFill/>
        </p:spPr>
        <p:txBody>
          <a:bodyPr wrap="square" rtlCol="0">
            <a:spAutoFit/>
          </a:bodyPr>
          <a:lstStyle/>
          <a:p>
            <a:r>
              <a:rPr lang="en-US" sz="1800" dirty="0" smtClean="0">
                <a:solidFill>
                  <a:srgbClr val="525A93"/>
                </a:solidFill>
                <a:latin typeface="Calibri"/>
                <a:cs typeface="Calibri"/>
              </a:rPr>
              <a:t>Steele, </a:t>
            </a:r>
            <a:r>
              <a:rPr lang="en-US" sz="1800" dirty="0" err="1" smtClean="0">
                <a:solidFill>
                  <a:srgbClr val="525A93"/>
                </a:solidFill>
                <a:latin typeface="Calibri"/>
                <a:cs typeface="Calibri"/>
              </a:rPr>
              <a:t>Walder</a:t>
            </a:r>
            <a:r>
              <a:rPr lang="en-US" sz="1800" dirty="0" smtClean="0">
                <a:solidFill>
                  <a:srgbClr val="525A93"/>
                </a:solidFill>
                <a:latin typeface="Calibri"/>
                <a:cs typeface="Calibri"/>
              </a:rPr>
              <a:t>, and Herbert (1992)</a:t>
            </a:r>
            <a:endParaRPr lang="en-US" sz="1800" dirty="0">
              <a:solidFill>
                <a:srgbClr val="525A93"/>
              </a:solidFill>
              <a:latin typeface="Calibri"/>
              <a:cs typeface="Calibri"/>
            </a:endParaRPr>
          </a:p>
        </p:txBody>
      </p:sp>
    </p:spTree>
    <p:extLst>
      <p:ext uri="{BB962C8B-B14F-4D97-AF65-F5344CB8AC3E}">
        <p14:creationId xmlns:p14="http://schemas.microsoft.com/office/powerpoint/2010/main" val="227733865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Visual-spatial ability and surgical skill</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2D6238C2-C284-AD4D-8FB8-9663937FCA09}" type="slidenum">
              <a:rPr lang="en-GB" smtClean="0"/>
              <a:pPr/>
              <a:t>38</a:t>
            </a:fld>
            <a:endParaRPr lang="en-GB" dirty="0"/>
          </a:p>
        </p:txBody>
      </p:sp>
      <p:sp>
        <p:nvSpPr>
          <p:cNvPr id="4" name="Content Placeholder 3"/>
          <p:cNvSpPr>
            <a:spLocks noGrp="1"/>
          </p:cNvSpPr>
          <p:nvPr>
            <p:ph sz="quarter" idx="1"/>
          </p:nvPr>
        </p:nvSpPr>
        <p:spPr/>
        <p:txBody>
          <a:bodyPr/>
          <a:lstStyle/>
          <a:p>
            <a:r>
              <a:rPr lang="en-US" dirty="0" smtClean="0"/>
              <a:t>37 junior surgical residents at the University of Toronto given six tests of visual/spatial ability</a:t>
            </a:r>
          </a:p>
          <a:p>
            <a:pPr lvl="1"/>
            <a:r>
              <a:rPr lang="en-US" dirty="0" smtClean="0"/>
              <a:t>Snowy pictures test (</a:t>
            </a:r>
            <a:r>
              <a:rPr lang="en-US" dirty="0" err="1" smtClean="0"/>
              <a:t>Ekstrom</a:t>
            </a:r>
            <a:r>
              <a:rPr lang="en-US" dirty="0" smtClean="0"/>
              <a:t> et al., 1976)</a:t>
            </a:r>
          </a:p>
          <a:p>
            <a:pPr lvl="1"/>
            <a:r>
              <a:rPr lang="en-US" dirty="0" smtClean="0"/>
              <a:t>Gestalt completion test (Street, 1931)</a:t>
            </a:r>
          </a:p>
          <a:p>
            <a:pPr lvl="1"/>
            <a:r>
              <a:rPr lang="en-US" dirty="0" smtClean="0"/>
              <a:t>Shape memory test (</a:t>
            </a:r>
            <a:r>
              <a:rPr lang="en-US" dirty="0" err="1" smtClean="0"/>
              <a:t>Ekstrom</a:t>
            </a:r>
            <a:r>
              <a:rPr lang="en-US" dirty="0" smtClean="0"/>
              <a:t> et al., 1976)</a:t>
            </a:r>
          </a:p>
          <a:p>
            <a:pPr lvl="1"/>
            <a:r>
              <a:rPr lang="en-US" dirty="0" smtClean="0"/>
              <a:t>Cube comparison test (</a:t>
            </a:r>
            <a:r>
              <a:rPr lang="en-US" dirty="0" err="1" smtClean="0"/>
              <a:t>Ekstrom</a:t>
            </a:r>
            <a:r>
              <a:rPr lang="en-US" dirty="0" smtClean="0"/>
              <a:t> et al., 1976)</a:t>
            </a:r>
          </a:p>
          <a:p>
            <a:pPr lvl="1"/>
            <a:r>
              <a:rPr lang="en-US" dirty="0" smtClean="0"/>
              <a:t>Form board test (Sylvester, 1881)</a:t>
            </a:r>
          </a:p>
          <a:p>
            <a:pPr lvl="1"/>
            <a:r>
              <a:rPr lang="en-US" dirty="0" smtClean="0"/>
              <a:t>Mental rotations test (Vandenberg &amp; </a:t>
            </a:r>
            <a:r>
              <a:rPr lang="en-US" dirty="0" err="1" smtClean="0"/>
              <a:t>Kuse</a:t>
            </a:r>
            <a:r>
              <a:rPr lang="en-US" dirty="0" smtClean="0"/>
              <a:t>, 1978)</a:t>
            </a:r>
            <a:endParaRPr lang="en-US" dirty="0"/>
          </a:p>
        </p:txBody>
      </p:sp>
    </p:spTree>
    <p:extLst>
      <p:ext uri="{BB962C8B-B14F-4D97-AF65-F5344CB8AC3E}">
        <p14:creationId xmlns:p14="http://schemas.microsoft.com/office/powerpoint/2010/main" val="380410358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Visual-spatial ability and surgery skills</a:t>
            </a:r>
            <a:endParaRPr lang="en-US" dirty="0"/>
          </a:p>
        </p:txBody>
      </p:sp>
      <p:sp>
        <p:nvSpPr>
          <p:cNvPr id="7" name="Content Placeholder 6"/>
          <p:cNvSpPr>
            <a:spLocks noGrp="1"/>
          </p:cNvSpPr>
          <p:nvPr>
            <p:ph sz="quarter" idx="1"/>
          </p:nvPr>
        </p:nvSpPr>
        <p:spPr>
          <a:xfrm>
            <a:off x="612648" y="1600200"/>
            <a:ext cx="8153400" cy="1574939"/>
          </a:xfrm>
        </p:spPr>
        <p:txBody>
          <a:bodyPr/>
          <a:lstStyle/>
          <a:p>
            <a:r>
              <a:rPr lang="en-US" dirty="0" smtClean="0"/>
              <a:t>Residents were then tested on their ability to learn and perform complex surgical procedures (two-flap and four-flap Z–</a:t>
            </a:r>
            <a:r>
              <a:rPr lang="en-US" dirty="0" err="1" smtClean="0"/>
              <a:t>plasty</a:t>
            </a:r>
            <a:r>
              <a:rPr lang="en-US" dirty="0" smtClean="0"/>
              <a:t> on pig thighs)</a:t>
            </a:r>
            <a:endParaRPr lang="en-US" dirty="0"/>
          </a:p>
        </p:txBody>
      </p:sp>
      <p:pic>
        <p:nvPicPr>
          <p:cNvPr id="8" name="Virtual Z-plasty (YouTube J4gqR7J9QXg).fl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551814" y="3175139"/>
            <a:ext cx="4043794" cy="3032846"/>
          </a:xfrm>
          <a:prstGeom prst="rect">
            <a:avLst/>
          </a:prstGeom>
        </p:spPr>
      </p:pic>
    </p:spTree>
    <p:extLst>
      <p:ext uri="{BB962C8B-B14F-4D97-AF65-F5344CB8AC3E}">
        <p14:creationId xmlns:p14="http://schemas.microsoft.com/office/powerpoint/2010/main" val="3268499563"/>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fullScrn="1">
              <p:cMediaNode vol="80000">
                <p:cTn id="7" fill="hold" display="0">
                  <p:stCondLst>
                    <p:cond delay="indefinite"/>
                  </p:stCondLst>
                </p:cTn>
                <p:tgtEl>
                  <p:spTgt spid="8"/>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Educational Endowment Fund (EEF) toolkit</a:t>
            </a:r>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4</a:t>
            </a:fld>
            <a:endParaRPr lang="en-GB" dirty="0"/>
          </a:p>
        </p:txBody>
      </p:sp>
      <p:graphicFrame>
        <p:nvGraphicFramePr>
          <p:cNvPr id="5" name="Content Placeholder 4"/>
          <p:cNvGraphicFramePr>
            <a:graphicFrameLocks noGrp="1"/>
          </p:cNvGraphicFramePr>
          <p:nvPr>
            <p:ph sz="quarter" idx="4294967295"/>
            <p:extLst>
              <p:ext uri="{D42A27DB-BD31-4B8C-83A1-F6EECF244321}">
                <p14:modId xmlns:p14="http://schemas.microsoft.com/office/powerpoint/2010/main" val="192391022"/>
              </p:ext>
            </p:extLst>
          </p:nvPr>
        </p:nvGraphicFramePr>
        <p:xfrm>
          <a:off x="617070" y="1600200"/>
          <a:ext cx="8153400" cy="5090160"/>
        </p:xfrm>
        <a:graphic>
          <a:graphicData uri="http://schemas.openxmlformats.org/drawingml/2006/table">
            <a:tbl>
              <a:tblPr firstRow="1" bandRow="1">
                <a:tableStyleId>{5C22544A-7EE6-4342-B048-85BDC9FD1C3A}</a:tableStyleId>
              </a:tblPr>
              <a:tblGrid>
                <a:gridCol w="3671048"/>
                <a:gridCol w="1404470"/>
                <a:gridCol w="1419412"/>
                <a:gridCol w="1658470"/>
              </a:tblGrid>
              <a:tr h="370840">
                <a:tc>
                  <a:txBody>
                    <a:bodyPr/>
                    <a:lstStyle/>
                    <a:p>
                      <a:r>
                        <a:rPr lang="en-US" dirty="0" smtClean="0"/>
                        <a:t>Intervention</a:t>
                      </a:r>
                      <a:endParaRPr lang="en-US" dirty="0"/>
                    </a:p>
                  </a:txBody>
                  <a:tcPr/>
                </a:tc>
                <a:tc>
                  <a:txBody>
                    <a:bodyPr/>
                    <a:lstStyle/>
                    <a:p>
                      <a:pPr algn="ctr"/>
                      <a:r>
                        <a:rPr lang="en-US" dirty="0" smtClean="0"/>
                        <a:t>Cost</a:t>
                      </a:r>
                      <a:endParaRPr lang="en-US" dirty="0"/>
                    </a:p>
                  </a:txBody>
                  <a:tcPr/>
                </a:tc>
                <a:tc>
                  <a:txBody>
                    <a:bodyPr/>
                    <a:lstStyle/>
                    <a:p>
                      <a:pPr algn="ctr"/>
                      <a:r>
                        <a:rPr lang="en-US" dirty="0" smtClean="0"/>
                        <a:t>Quality</a:t>
                      </a:r>
                      <a:r>
                        <a:rPr lang="en-US" baseline="0" dirty="0" smtClean="0"/>
                        <a:t> of evidence</a:t>
                      </a:r>
                      <a:endParaRPr lang="en-US" dirty="0"/>
                    </a:p>
                  </a:txBody>
                  <a:tcPr/>
                </a:tc>
                <a:tc>
                  <a:txBody>
                    <a:bodyPr/>
                    <a:lstStyle/>
                    <a:p>
                      <a:pPr algn="ctr"/>
                      <a:r>
                        <a:rPr lang="en-US" dirty="0" smtClean="0"/>
                        <a:t>Extra</a:t>
                      </a:r>
                      <a:r>
                        <a:rPr lang="en-US" baseline="0" dirty="0" smtClean="0"/>
                        <a:t> months of learning</a:t>
                      </a:r>
                      <a:endParaRPr lang="en-US" dirty="0"/>
                    </a:p>
                  </a:txBody>
                  <a:tcPr/>
                </a:tc>
              </a:tr>
              <a:tr h="370840">
                <a:tc>
                  <a:txBody>
                    <a:bodyPr/>
                    <a:lstStyle/>
                    <a:p>
                      <a:r>
                        <a:rPr lang="en-US" dirty="0" smtClean="0"/>
                        <a:t>Parental involvement</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+3</a:t>
                      </a:r>
                      <a:endParaRPr lang="en-US" dirty="0">
                        <a:solidFill>
                          <a:srgbClr val="008000"/>
                        </a:solidFill>
                      </a:endParaRPr>
                    </a:p>
                  </a:txBody>
                  <a:tcPr/>
                </a:tc>
              </a:tr>
              <a:tr h="370840">
                <a:tc>
                  <a:txBody>
                    <a:bodyPr/>
                    <a:lstStyle/>
                    <a:p>
                      <a:r>
                        <a:rPr lang="en-US" dirty="0" smtClean="0"/>
                        <a:t>Reducing class</a:t>
                      </a:r>
                      <a:r>
                        <a:rPr lang="en-US" baseline="0" dirty="0" smtClean="0"/>
                        <a:t> size</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+3</a:t>
                      </a:r>
                      <a:endParaRPr lang="en-US" dirty="0">
                        <a:solidFill>
                          <a:srgbClr val="008000"/>
                        </a:solidFill>
                      </a:endParaRPr>
                    </a:p>
                  </a:txBody>
                  <a:tcPr/>
                </a:tc>
              </a:tr>
              <a:tr h="370840">
                <a:tc>
                  <a:txBody>
                    <a:bodyPr/>
                    <a:lstStyle/>
                    <a:p>
                      <a:r>
                        <a:rPr lang="en-US" dirty="0" smtClean="0"/>
                        <a:t>Summer schools</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+3</a:t>
                      </a:r>
                      <a:endParaRPr lang="en-US" dirty="0">
                        <a:solidFill>
                          <a:srgbClr val="008000"/>
                        </a:solidFill>
                      </a:endParaRPr>
                    </a:p>
                  </a:txBody>
                  <a:tcPr/>
                </a:tc>
              </a:tr>
              <a:tr h="370840">
                <a:tc>
                  <a:txBody>
                    <a:bodyPr/>
                    <a:lstStyle/>
                    <a:p>
                      <a:r>
                        <a:rPr lang="en-US" dirty="0" smtClean="0"/>
                        <a:t>Sports participation</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+2</a:t>
                      </a:r>
                      <a:endParaRPr lang="en-US" dirty="0">
                        <a:solidFill>
                          <a:srgbClr val="008000"/>
                        </a:solidFill>
                      </a:endParaRPr>
                    </a:p>
                  </a:txBody>
                  <a:tcPr/>
                </a:tc>
              </a:tr>
              <a:tr h="370840">
                <a:tc>
                  <a:txBody>
                    <a:bodyPr/>
                    <a:lstStyle/>
                    <a:p>
                      <a:r>
                        <a:rPr lang="en-US" dirty="0" smtClean="0"/>
                        <a:t>Arts</a:t>
                      </a:r>
                      <a:r>
                        <a:rPr lang="en-US" baseline="0" dirty="0" smtClean="0"/>
                        <a:t> participation</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+2</a:t>
                      </a:r>
                      <a:endParaRPr lang="en-US" dirty="0">
                        <a:solidFill>
                          <a:srgbClr val="008000"/>
                        </a:solidFill>
                      </a:endParaRPr>
                    </a:p>
                  </a:txBody>
                  <a:tcPr/>
                </a:tc>
              </a:tr>
              <a:tr h="370840">
                <a:tc>
                  <a:txBody>
                    <a:bodyPr/>
                    <a:lstStyle/>
                    <a:p>
                      <a:r>
                        <a:rPr lang="en-US" dirty="0" smtClean="0"/>
                        <a:t>Extended school time</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+2</a:t>
                      </a:r>
                      <a:endParaRPr lang="en-US" dirty="0">
                        <a:solidFill>
                          <a:srgbClr val="008000"/>
                        </a:solidFill>
                      </a:endParaRPr>
                    </a:p>
                  </a:txBody>
                  <a:tcPr/>
                </a:tc>
              </a:tr>
              <a:tr h="370840">
                <a:tc>
                  <a:txBody>
                    <a:bodyPr/>
                    <a:lstStyle/>
                    <a:p>
                      <a:r>
                        <a:rPr lang="en-US" dirty="0" smtClean="0"/>
                        <a:t>Individualized instruction</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+2</a:t>
                      </a:r>
                      <a:endParaRPr lang="en-US" dirty="0">
                        <a:solidFill>
                          <a:srgbClr val="008000"/>
                        </a:solidFill>
                      </a:endParaRPr>
                    </a:p>
                  </a:txBody>
                  <a:tcPr/>
                </a:tc>
              </a:tr>
              <a:tr h="370840">
                <a:tc>
                  <a:txBody>
                    <a:bodyPr/>
                    <a:lstStyle/>
                    <a:p>
                      <a:r>
                        <a:rPr lang="en-US" dirty="0" smtClean="0"/>
                        <a:t>After school programmes</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+2</a:t>
                      </a:r>
                      <a:endParaRPr lang="en-US" dirty="0">
                        <a:solidFill>
                          <a:srgbClr val="008000"/>
                        </a:solidFill>
                      </a:endParaRPr>
                    </a:p>
                  </a:txBody>
                  <a:tcPr/>
                </a:tc>
              </a:tr>
              <a:tr h="370840">
                <a:tc>
                  <a:txBody>
                    <a:bodyPr/>
                    <a:lstStyle/>
                    <a:p>
                      <a:r>
                        <a:rPr lang="en-US" dirty="0" smtClean="0"/>
                        <a:t>Learning styles</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+2</a:t>
                      </a:r>
                      <a:endParaRPr lang="en-US" dirty="0">
                        <a:solidFill>
                          <a:srgbClr val="008000"/>
                        </a:solidFill>
                      </a:endParaRPr>
                    </a:p>
                  </a:txBody>
                  <a:tcPr/>
                </a:tc>
              </a:tr>
              <a:tr h="370840">
                <a:tc>
                  <a:txBody>
                    <a:bodyPr/>
                    <a:lstStyle/>
                    <a:p>
                      <a:r>
                        <a:rPr lang="en-US" dirty="0" smtClean="0"/>
                        <a:t>Mentoring</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+1</a:t>
                      </a:r>
                      <a:endParaRPr lang="en-US" dirty="0">
                        <a:solidFill>
                          <a:srgbClr val="008000"/>
                        </a:solidFill>
                      </a:endParaRPr>
                    </a:p>
                  </a:txBody>
                  <a:tcPr/>
                </a:tc>
              </a:tr>
              <a:tr h="370840">
                <a:tc>
                  <a:txBody>
                    <a:bodyPr/>
                    <a:lstStyle/>
                    <a:p>
                      <a:r>
                        <a:rPr lang="en-US" dirty="0" smtClean="0"/>
                        <a:t>Homework (primary)</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008000"/>
                          </a:solidFill>
                        </a:rPr>
                        <a:t>+1</a:t>
                      </a:r>
                      <a:endParaRPr lang="en-US" dirty="0">
                        <a:solidFill>
                          <a:srgbClr val="008000"/>
                        </a:solidFill>
                      </a:endParaRPr>
                    </a:p>
                  </a:txBody>
                  <a:tcPr/>
                </a:tc>
              </a:tr>
              <a:tr h="370840">
                <a:tc>
                  <a:txBody>
                    <a:bodyPr/>
                    <a:lstStyle/>
                    <a:p>
                      <a:endParaRPr lang="en-US" dirty="0" smtClean="0"/>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latin typeface="Zapf Dingbats" charset="2"/>
                        <a:cs typeface="Zapf Dingbats" charset="2"/>
                      </a:endParaRPr>
                    </a:p>
                  </a:txBody>
                  <a:tcPr/>
                </a:tc>
                <a:tc>
                  <a:txBody>
                    <a:bodyPr/>
                    <a:lstStyle/>
                    <a:p>
                      <a:pPr algn="ctr"/>
                      <a:endParaRPr lang="en-US" dirty="0"/>
                    </a:p>
                  </a:txBody>
                  <a:tcPr/>
                </a:tc>
              </a:tr>
            </a:tbl>
          </a:graphicData>
        </a:graphic>
      </p:graphicFrame>
    </p:spTree>
    <p:extLst>
      <p:ext uri="{BB962C8B-B14F-4D97-AF65-F5344CB8AC3E}">
        <p14:creationId xmlns:p14="http://schemas.microsoft.com/office/powerpoint/2010/main" val="34407394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rmAutofit fontScale="90000"/>
          </a:bodyPr>
          <a:lstStyle/>
          <a:p>
            <a:r>
              <a:rPr lang="en-US" dirty="0" smtClean="0"/>
              <a:t>Correlation of surgical skill with spatial ability  </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40</a:t>
            </a:fld>
            <a:endParaRPr lang="en-GB"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532000258"/>
              </p:ext>
            </p:extLst>
          </p:nvPr>
        </p:nvGraphicFramePr>
        <p:xfrm>
          <a:off x="612649" y="1600197"/>
          <a:ext cx="8153397" cy="3599841"/>
        </p:xfrm>
        <a:graphic>
          <a:graphicData uri="http://schemas.openxmlformats.org/drawingml/2006/table">
            <a:tbl>
              <a:tblPr firstRow="1" bandRow="1">
                <a:tableStyleId>{5C22544A-7EE6-4342-B048-85BDC9FD1C3A}</a:tableStyleId>
              </a:tblPr>
              <a:tblGrid>
                <a:gridCol w="1340148"/>
                <a:gridCol w="1210015"/>
                <a:gridCol w="587037"/>
                <a:gridCol w="970408"/>
                <a:gridCol w="718821"/>
                <a:gridCol w="910506"/>
                <a:gridCol w="802683"/>
                <a:gridCol w="838625"/>
                <a:gridCol w="775154"/>
              </a:tblGrid>
              <a:tr h="514263">
                <a:tc>
                  <a:txBody>
                    <a:bodyPr/>
                    <a:lstStyle/>
                    <a:p>
                      <a:endParaRPr lang="en-US" sz="1800" dirty="0">
                        <a:solidFill>
                          <a:schemeClr val="bg1"/>
                        </a:solidFill>
                      </a:endParaRPr>
                    </a:p>
                  </a:txBody>
                  <a:tcPr/>
                </a:tc>
                <a:tc>
                  <a:txBody>
                    <a:bodyPr/>
                    <a:lstStyle/>
                    <a:p>
                      <a:r>
                        <a:rPr lang="en-US" sz="1800" dirty="0" smtClean="0">
                          <a:solidFill>
                            <a:schemeClr val="bg1"/>
                          </a:solidFill>
                        </a:rPr>
                        <a:t>Procedure</a:t>
                      </a:r>
                      <a:endParaRPr lang="en-US" sz="1800" dirty="0">
                        <a:solidFill>
                          <a:schemeClr val="bg1"/>
                        </a:solidFill>
                      </a:endParaRPr>
                    </a:p>
                  </a:txBody>
                  <a:tcPr anchor="b"/>
                </a:tc>
                <a:tc>
                  <a:txBody>
                    <a:bodyPr/>
                    <a:lstStyle/>
                    <a:p>
                      <a:pPr algn="ctr"/>
                      <a:r>
                        <a:rPr lang="en-US" sz="1800" dirty="0" smtClean="0">
                          <a:solidFill>
                            <a:schemeClr val="bg1"/>
                          </a:solidFill>
                        </a:rPr>
                        <a:t>Try</a:t>
                      </a:r>
                      <a:endParaRPr lang="en-US" sz="1800" dirty="0">
                        <a:solidFill>
                          <a:schemeClr val="bg1"/>
                        </a:solidFill>
                      </a:endParaRPr>
                    </a:p>
                  </a:txBody>
                  <a:tcPr anchor="b"/>
                </a:tc>
                <a:tc>
                  <a:txBody>
                    <a:bodyPr/>
                    <a:lstStyle/>
                    <a:p>
                      <a:pPr algn="ctr" fontAlgn="b"/>
                      <a:r>
                        <a:rPr lang="en-US" sz="1800" b="1" i="0" u="none" strike="noStrike" dirty="0">
                          <a:solidFill>
                            <a:schemeClr val="bg1"/>
                          </a:solidFill>
                          <a:effectLst/>
                          <a:latin typeface="Calibri"/>
                        </a:rPr>
                        <a:t>SPT</a:t>
                      </a:r>
                    </a:p>
                  </a:txBody>
                  <a:tcPr marL="12700" marR="12700" marT="12700" marB="0" anchor="b"/>
                </a:tc>
                <a:tc>
                  <a:txBody>
                    <a:bodyPr/>
                    <a:lstStyle/>
                    <a:p>
                      <a:pPr algn="ctr" fontAlgn="b"/>
                      <a:r>
                        <a:rPr lang="en-US" sz="1800" b="1" i="0" u="none" strike="noStrike" dirty="0">
                          <a:solidFill>
                            <a:schemeClr val="bg1"/>
                          </a:solidFill>
                          <a:effectLst/>
                          <a:latin typeface="Calibri"/>
                        </a:rPr>
                        <a:t>GCT</a:t>
                      </a:r>
                    </a:p>
                  </a:txBody>
                  <a:tcPr marL="12700" marR="12700" marT="12700" marB="0" anchor="b"/>
                </a:tc>
                <a:tc>
                  <a:txBody>
                    <a:bodyPr/>
                    <a:lstStyle/>
                    <a:p>
                      <a:pPr algn="ctr" fontAlgn="b"/>
                      <a:r>
                        <a:rPr lang="en-US" sz="1800" b="1" i="0" u="none" strike="noStrike" dirty="0">
                          <a:solidFill>
                            <a:schemeClr val="bg1"/>
                          </a:solidFill>
                          <a:effectLst/>
                          <a:latin typeface="Calibri"/>
                        </a:rPr>
                        <a:t>SMT</a:t>
                      </a:r>
                    </a:p>
                  </a:txBody>
                  <a:tcPr marL="12700" marR="12700" marT="12700" marB="0" anchor="b"/>
                </a:tc>
                <a:tc>
                  <a:txBody>
                    <a:bodyPr/>
                    <a:lstStyle/>
                    <a:p>
                      <a:pPr algn="ctr" fontAlgn="b"/>
                      <a:r>
                        <a:rPr lang="en-US" sz="1800" b="1" i="0" u="none" strike="noStrike" dirty="0">
                          <a:solidFill>
                            <a:schemeClr val="bg1"/>
                          </a:solidFill>
                          <a:effectLst/>
                          <a:latin typeface="Calibri"/>
                        </a:rPr>
                        <a:t>CCT</a:t>
                      </a:r>
                    </a:p>
                  </a:txBody>
                  <a:tcPr marL="12700" marR="12700" marT="12700" marB="0" anchor="b"/>
                </a:tc>
                <a:tc>
                  <a:txBody>
                    <a:bodyPr/>
                    <a:lstStyle/>
                    <a:p>
                      <a:pPr algn="ctr" fontAlgn="b"/>
                      <a:r>
                        <a:rPr lang="en-US" sz="1800" b="1" i="0" u="none" strike="noStrike" dirty="0">
                          <a:solidFill>
                            <a:schemeClr val="bg1"/>
                          </a:solidFill>
                          <a:effectLst/>
                          <a:latin typeface="Calibri"/>
                        </a:rPr>
                        <a:t>FBT</a:t>
                      </a:r>
                    </a:p>
                  </a:txBody>
                  <a:tcPr marL="12700" marR="12700" marT="12700" marB="0" anchor="b"/>
                </a:tc>
                <a:tc>
                  <a:txBody>
                    <a:bodyPr/>
                    <a:lstStyle/>
                    <a:p>
                      <a:pPr algn="ctr" fontAlgn="b"/>
                      <a:r>
                        <a:rPr lang="en-US" sz="1800" b="1" i="0" u="none" strike="noStrike" dirty="0">
                          <a:solidFill>
                            <a:schemeClr val="bg1"/>
                          </a:solidFill>
                          <a:effectLst/>
                          <a:latin typeface="Calibri"/>
                        </a:rPr>
                        <a:t>MRT</a:t>
                      </a:r>
                    </a:p>
                  </a:txBody>
                  <a:tcPr marL="12700" marR="12700" marT="12700" marB="0" anchor="b"/>
                </a:tc>
              </a:tr>
              <a:tr h="514263">
                <a:tc rowSpan="3">
                  <a:txBody>
                    <a:bodyPr/>
                    <a:lstStyle/>
                    <a:p>
                      <a:pPr algn="ctr" fontAlgn="b"/>
                      <a:r>
                        <a:rPr lang="en-US" sz="1800" b="0" i="0" u="none" strike="noStrike" dirty="0" smtClean="0">
                          <a:solidFill>
                            <a:srgbClr val="000000"/>
                          </a:solidFill>
                          <a:effectLst/>
                          <a:latin typeface="+mn-lt"/>
                        </a:rPr>
                        <a:t>Total global rating</a:t>
                      </a:r>
                      <a:endParaRPr lang="en-US" sz="1800" b="0" i="0" u="none" strike="noStrike" dirty="0">
                        <a:solidFill>
                          <a:srgbClr val="000000"/>
                        </a:solidFill>
                        <a:effectLst/>
                        <a:latin typeface="Calibri"/>
                      </a:endParaRPr>
                    </a:p>
                  </a:txBody>
                  <a:tcPr marL="12700" marR="12700" marT="1270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n-lt"/>
                        </a:rPr>
                        <a:t>Two-flap</a:t>
                      </a:r>
                    </a:p>
                  </a:txBody>
                  <a:tcPr marL="12700" marR="12700" marT="12700" marB="0" anchor="ctr"/>
                </a:tc>
                <a:tc>
                  <a:txBody>
                    <a:bodyPr/>
                    <a:lstStyle/>
                    <a:p>
                      <a:pPr algn="ctr" fontAlgn="b"/>
                      <a:r>
                        <a:rPr lang="en-US" sz="1800" b="0" i="0" u="none" strike="noStrike" dirty="0" smtClean="0">
                          <a:solidFill>
                            <a:srgbClr val="000000"/>
                          </a:solidFill>
                          <a:effectLst/>
                          <a:latin typeface="Calibri"/>
                        </a:rPr>
                        <a:t>1st</a:t>
                      </a:r>
                      <a:endParaRPr lang="en-US" sz="1800" b="0" i="0" u="none" strike="noStrike" dirty="0">
                        <a:solidFill>
                          <a:srgbClr val="000000"/>
                        </a:solidFill>
                        <a:effectLst/>
                        <a:latin typeface="Calibri"/>
                      </a:endParaRPr>
                    </a:p>
                  </a:txBody>
                  <a:tcPr marL="12700" marR="12700" marT="12700" marB="0" anchor="ctr"/>
                </a:tc>
                <a:tc>
                  <a:txBody>
                    <a:bodyPr/>
                    <a:lstStyle/>
                    <a:p>
                      <a:pPr algn="ctr" fontAlgn="b"/>
                      <a:r>
                        <a:rPr lang="en-US" sz="1800" b="1" i="0" u="none" strike="noStrike" dirty="0" smtClean="0">
                          <a:solidFill>
                            <a:srgbClr val="000000"/>
                          </a:solidFill>
                          <a:effectLst/>
                          <a:latin typeface="Calibri"/>
                        </a:rPr>
                        <a:t>—</a:t>
                      </a:r>
                      <a:endParaRPr lang="en-US" sz="1800" b="1" i="0" u="none" strike="noStrike" dirty="0">
                        <a:solidFill>
                          <a:srgbClr val="000000"/>
                        </a:solidFill>
                        <a:effectLst/>
                        <a:latin typeface="Calibri"/>
                      </a:endParaRPr>
                    </a:p>
                  </a:txBody>
                  <a:tcPr marL="12700" marR="12700" marT="1270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mn-lt"/>
                        </a:rPr>
                        <a:t>—</a:t>
                      </a:r>
                    </a:p>
                  </a:txBody>
                  <a:tcPr marL="12700" marR="12700" marT="1270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mn-lt"/>
                        </a:rPr>
                        <a:t>—</a:t>
                      </a:r>
                    </a:p>
                  </a:txBody>
                  <a:tcPr marL="12700" marR="12700" marT="1270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mn-lt"/>
                        </a:rPr>
                        <a:t>—</a:t>
                      </a:r>
                    </a:p>
                  </a:txBody>
                  <a:tcPr marL="12700" marR="12700" marT="1270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mn-lt"/>
                        </a:rPr>
                        <a:t>—</a:t>
                      </a:r>
                    </a:p>
                  </a:txBody>
                  <a:tcPr marL="12700" marR="12700" marT="12700" marB="0" anchor="ctr"/>
                </a:tc>
                <a:tc>
                  <a:txBody>
                    <a:bodyPr/>
                    <a:lstStyle/>
                    <a:p>
                      <a:pPr algn="ctr" fontAlgn="b"/>
                      <a:r>
                        <a:rPr lang="en-US" sz="1800" b="1" i="0" u="none" strike="noStrike">
                          <a:solidFill>
                            <a:srgbClr val="000000"/>
                          </a:solidFill>
                          <a:effectLst/>
                          <a:latin typeface="Calibri"/>
                        </a:rPr>
                        <a:t>0.40</a:t>
                      </a:r>
                    </a:p>
                  </a:txBody>
                  <a:tcPr marL="12700" marR="12700" marT="12700" marB="0" anchor="ctr"/>
                </a:tc>
              </a:tr>
              <a:tr h="514263">
                <a:tc vMerge="1">
                  <a:txBody>
                    <a:bodyPr/>
                    <a:lstStyle/>
                    <a:p>
                      <a:pPr algn="l" fontAlgn="b"/>
                      <a:endParaRPr lang="en-US" sz="1200" b="0" i="0" u="none" strike="noStrike" dirty="0">
                        <a:solidFill>
                          <a:srgbClr val="000000"/>
                        </a:solidFill>
                        <a:effectLst/>
                        <a:latin typeface="Calibri"/>
                      </a:endParaRPr>
                    </a:p>
                  </a:txBody>
                  <a:tcPr marL="12700" marR="12700" marT="1270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n-lt"/>
                        </a:rPr>
                        <a:t>Two-flap</a:t>
                      </a:r>
                    </a:p>
                  </a:txBody>
                  <a:tcPr marL="12700" marR="12700" marT="12700" marB="0" anchor="ctr"/>
                </a:tc>
                <a:tc>
                  <a:txBody>
                    <a:bodyPr/>
                    <a:lstStyle/>
                    <a:p>
                      <a:pPr algn="ctr" fontAlgn="b"/>
                      <a:r>
                        <a:rPr lang="en-US" sz="1800" b="0" i="0" u="none" strike="noStrike" dirty="0" smtClean="0">
                          <a:solidFill>
                            <a:srgbClr val="000000"/>
                          </a:solidFill>
                          <a:effectLst/>
                          <a:latin typeface="Calibri"/>
                        </a:rPr>
                        <a:t>2nd</a:t>
                      </a:r>
                      <a:endParaRPr lang="en-US" sz="1800" b="0" i="0" u="none" strike="noStrike" dirty="0">
                        <a:solidFill>
                          <a:srgbClr val="000000"/>
                        </a:solidFill>
                        <a:effectLst/>
                        <a:latin typeface="Calibri"/>
                      </a:endParaRPr>
                    </a:p>
                  </a:txBody>
                  <a:tcPr marL="12700" marR="12700" marT="12700" marB="0" anchor="ctr"/>
                </a:tc>
                <a:tc>
                  <a:txBody>
                    <a:bodyPr/>
                    <a:lstStyle/>
                    <a:p>
                      <a:pPr algn="ctr" fontAlgn="b"/>
                      <a:r>
                        <a:rPr lang="en-US" sz="1800" b="1" i="0" u="none" strike="noStrike" dirty="0" smtClean="0">
                          <a:solidFill>
                            <a:srgbClr val="000000"/>
                          </a:solidFill>
                          <a:effectLst/>
                          <a:latin typeface="Calibri"/>
                        </a:rPr>
                        <a:t>—</a:t>
                      </a:r>
                      <a:endParaRPr lang="en-US" sz="1800" b="1" i="0" u="none" strike="noStrike" dirty="0">
                        <a:solidFill>
                          <a:srgbClr val="000000"/>
                        </a:solidFill>
                        <a:effectLst/>
                        <a:latin typeface="Calibri"/>
                      </a:endParaRPr>
                    </a:p>
                  </a:txBody>
                  <a:tcPr marL="12700" marR="12700" marT="1270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mn-lt"/>
                        </a:rPr>
                        <a:t>—</a:t>
                      </a:r>
                    </a:p>
                  </a:txBody>
                  <a:tcPr marL="12700" marR="12700" marT="1270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mn-lt"/>
                        </a:rPr>
                        <a:t>—</a:t>
                      </a:r>
                    </a:p>
                  </a:txBody>
                  <a:tcPr marL="12700" marR="12700" marT="1270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mn-lt"/>
                        </a:rPr>
                        <a:t>—</a:t>
                      </a:r>
                    </a:p>
                  </a:txBody>
                  <a:tcPr marL="12700" marR="12700" marT="1270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mn-lt"/>
                        </a:rPr>
                        <a:t>—</a:t>
                      </a:r>
                    </a:p>
                  </a:txBody>
                  <a:tcPr marL="12700" marR="12700" marT="1270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mn-lt"/>
                        </a:rPr>
                        <a:t>—</a:t>
                      </a:r>
                    </a:p>
                  </a:txBody>
                  <a:tcPr marL="12700" marR="12700" marT="12700" marB="0" anchor="ctr"/>
                </a:tc>
              </a:tr>
              <a:tr h="514263">
                <a:tc v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0" i="0" u="none" strike="noStrike" dirty="0" smtClean="0">
                        <a:solidFill>
                          <a:srgbClr val="000000"/>
                        </a:solidFill>
                        <a:effectLst/>
                        <a:latin typeface="+mn-lt"/>
                      </a:endParaRPr>
                    </a:p>
                  </a:txBody>
                  <a:tcPr marL="12700" marR="12700" marT="1270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n-lt"/>
                        </a:rPr>
                        <a:t>Four-flap</a:t>
                      </a:r>
                    </a:p>
                  </a:txBody>
                  <a:tcPr marL="12700" marR="12700" marT="12700" marB="0" anchor="ctr"/>
                </a:tc>
                <a:tc>
                  <a:txBody>
                    <a:bodyPr/>
                    <a:lstStyle/>
                    <a:p>
                      <a:pPr algn="ctr" fontAlgn="b"/>
                      <a:endParaRPr lang="en-US" sz="1800" b="0" i="0" u="none" strike="noStrike" dirty="0">
                        <a:solidFill>
                          <a:srgbClr val="000000"/>
                        </a:solidFill>
                        <a:effectLst/>
                        <a:latin typeface="Calibri"/>
                      </a:endParaRPr>
                    </a:p>
                  </a:txBody>
                  <a:tcPr marL="12700" marR="12700" marT="12700" marB="0" anchor="ctr"/>
                </a:tc>
                <a:tc>
                  <a:txBody>
                    <a:bodyPr/>
                    <a:lstStyle/>
                    <a:p>
                      <a:pPr algn="ctr" fontAlgn="b"/>
                      <a:r>
                        <a:rPr lang="en-US" sz="1800" b="1" i="0" u="none" strike="noStrike" dirty="0" smtClean="0">
                          <a:solidFill>
                            <a:srgbClr val="000000"/>
                          </a:solidFill>
                          <a:effectLst/>
                          <a:latin typeface="Calibri"/>
                        </a:rPr>
                        <a:t>—</a:t>
                      </a:r>
                      <a:endParaRPr lang="en-US" sz="1800" b="1" i="0" u="none" strike="noStrike" dirty="0">
                        <a:solidFill>
                          <a:srgbClr val="000000"/>
                        </a:solidFill>
                        <a:effectLst/>
                        <a:latin typeface="Calibri"/>
                      </a:endParaRPr>
                    </a:p>
                  </a:txBody>
                  <a:tcPr marL="12700" marR="12700" marT="1270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mn-lt"/>
                        </a:rPr>
                        <a:t>—</a:t>
                      </a:r>
                    </a:p>
                  </a:txBody>
                  <a:tcPr marL="12700" marR="12700" marT="1270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mn-lt"/>
                        </a:rPr>
                        <a:t>—</a:t>
                      </a:r>
                    </a:p>
                  </a:txBody>
                  <a:tcPr marL="12700" marR="12700" marT="1270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mn-lt"/>
                        </a:rPr>
                        <a:t>—</a:t>
                      </a:r>
                    </a:p>
                  </a:txBody>
                  <a:tcPr marL="12700" marR="12700" marT="12700" marB="0" anchor="ctr"/>
                </a:tc>
                <a:tc>
                  <a:txBody>
                    <a:bodyPr/>
                    <a:lstStyle/>
                    <a:p>
                      <a:pPr algn="ctr" fontAlgn="b"/>
                      <a:r>
                        <a:rPr lang="en-US" sz="1800" b="1" i="0" u="none" strike="noStrike" dirty="0">
                          <a:solidFill>
                            <a:srgbClr val="000000"/>
                          </a:solidFill>
                          <a:effectLst/>
                          <a:latin typeface="Calibri"/>
                        </a:rPr>
                        <a:t>0.34</a:t>
                      </a:r>
                    </a:p>
                  </a:txBody>
                  <a:tcPr marL="12700" marR="12700" marT="12700" marB="0" anchor="ctr"/>
                </a:tc>
                <a:tc>
                  <a:txBody>
                    <a:bodyPr/>
                    <a:lstStyle/>
                    <a:p>
                      <a:pPr algn="ctr" fontAlgn="b"/>
                      <a:r>
                        <a:rPr lang="en-US" sz="1800" b="1" i="0" u="none" strike="noStrike" dirty="0">
                          <a:solidFill>
                            <a:srgbClr val="000000"/>
                          </a:solidFill>
                          <a:effectLst/>
                          <a:latin typeface="Calibri"/>
                        </a:rPr>
                        <a:t>0.47</a:t>
                      </a:r>
                    </a:p>
                  </a:txBody>
                  <a:tcPr marL="12700" marR="12700" marT="12700" marB="0" anchor="ctr"/>
                </a:tc>
              </a:tr>
              <a:tr h="514263">
                <a:tc row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n-lt"/>
                        </a:rPr>
                        <a:t>Quality of result</a:t>
                      </a:r>
                    </a:p>
                  </a:txBody>
                  <a:tcPr marL="12700" marR="12700" marT="1270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n-lt"/>
                        </a:rPr>
                        <a:t>Two-flap</a:t>
                      </a:r>
                    </a:p>
                  </a:txBody>
                  <a:tcPr marL="12700" marR="12700" marT="12700" marB="0" anchor="ctr">
                    <a:solidFill>
                      <a:srgbClr val="E4E5EA"/>
                    </a:solidFill>
                  </a:tcPr>
                </a:tc>
                <a:tc>
                  <a:txBody>
                    <a:bodyPr/>
                    <a:lstStyle/>
                    <a:p>
                      <a:pPr algn="ctr" fontAlgn="b"/>
                      <a:r>
                        <a:rPr lang="en-US" sz="1800" b="0" i="0" u="none" strike="noStrike" dirty="0" smtClean="0">
                          <a:solidFill>
                            <a:srgbClr val="000000"/>
                          </a:solidFill>
                          <a:effectLst/>
                          <a:latin typeface="Calibri"/>
                        </a:rPr>
                        <a:t>1st</a:t>
                      </a:r>
                      <a:endParaRPr lang="en-US" sz="1800" b="0" i="0" u="none" strike="noStrike" dirty="0">
                        <a:solidFill>
                          <a:srgbClr val="000000"/>
                        </a:solidFill>
                        <a:effectLst/>
                        <a:latin typeface="Calibri"/>
                      </a:endParaRPr>
                    </a:p>
                  </a:txBody>
                  <a:tcPr marL="12700" marR="12700" marT="12700" marB="0" anchor="ctr"/>
                </a:tc>
                <a:tc>
                  <a:txBody>
                    <a:bodyPr/>
                    <a:lstStyle/>
                    <a:p>
                      <a:pPr algn="ctr" fontAlgn="b"/>
                      <a:r>
                        <a:rPr lang="en-US" sz="1800" b="1" i="0" u="none" strike="noStrike" dirty="0" smtClean="0">
                          <a:solidFill>
                            <a:srgbClr val="000000"/>
                          </a:solidFill>
                          <a:effectLst/>
                          <a:latin typeface="Calibri"/>
                        </a:rPr>
                        <a:t>—</a:t>
                      </a:r>
                      <a:endParaRPr lang="en-US" sz="1800" b="1" i="0" u="none" strike="noStrike" dirty="0">
                        <a:solidFill>
                          <a:srgbClr val="000000"/>
                        </a:solidFill>
                        <a:effectLst/>
                        <a:latin typeface="Calibri"/>
                      </a:endParaRPr>
                    </a:p>
                  </a:txBody>
                  <a:tcPr marL="12700" marR="12700" marT="1270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mn-lt"/>
                        </a:rPr>
                        <a:t>—</a:t>
                      </a:r>
                    </a:p>
                  </a:txBody>
                  <a:tcPr marL="12700" marR="12700" marT="1270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mn-lt"/>
                        </a:rPr>
                        <a:t>—</a:t>
                      </a:r>
                    </a:p>
                  </a:txBody>
                  <a:tcPr marL="12700" marR="12700" marT="1270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mn-lt"/>
                        </a:rPr>
                        <a:t>—</a:t>
                      </a:r>
                    </a:p>
                  </a:txBody>
                  <a:tcPr marL="12700" marR="12700" marT="1270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mn-lt"/>
                        </a:rPr>
                        <a:t>—</a:t>
                      </a:r>
                    </a:p>
                  </a:txBody>
                  <a:tcPr marL="12700" marR="12700" marT="12700" marB="0" anchor="ctr"/>
                </a:tc>
                <a:tc>
                  <a:txBody>
                    <a:bodyPr/>
                    <a:lstStyle/>
                    <a:p>
                      <a:pPr algn="ctr" fontAlgn="b"/>
                      <a:r>
                        <a:rPr lang="en-US" sz="1800" b="1" i="0" u="none" strike="noStrike" dirty="0">
                          <a:solidFill>
                            <a:srgbClr val="000000"/>
                          </a:solidFill>
                          <a:effectLst/>
                          <a:latin typeface="Calibri"/>
                        </a:rPr>
                        <a:t>0.40</a:t>
                      </a:r>
                    </a:p>
                  </a:txBody>
                  <a:tcPr marL="12700" marR="12700" marT="12700" marB="0" anchor="ctr"/>
                </a:tc>
              </a:tr>
              <a:tr h="514263">
                <a:tc vMerge="1">
                  <a:txBody>
                    <a:bodyPr/>
                    <a:lstStyle/>
                    <a:p>
                      <a:pPr algn="l" fontAlgn="b"/>
                      <a:endParaRPr lang="en-US" sz="1200" b="0" i="0" u="none" strike="noStrike" dirty="0">
                        <a:solidFill>
                          <a:srgbClr val="000000"/>
                        </a:solidFill>
                        <a:effectLst/>
                        <a:latin typeface="Calibri"/>
                      </a:endParaRPr>
                    </a:p>
                  </a:txBody>
                  <a:tcPr marL="12700" marR="12700" marT="1270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n-lt"/>
                        </a:rPr>
                        <a:t>Two-flap</a:t>
                      </a:r>
                    </a:p>
                  </a:txBody>
                  <a:tcPr marL="12700" marR="12700" marT="12700" marB="0" anchor="ctr"/>
                </a:tc>
                <a:tc>
                  <a:txBody>
                    <a:bodyPr/>
                    <a:lstStyle/>
                    <a:p>
                      <a:pPr algn="ctr" fontAlgn="b"/>
                      <a:r>
                        <a:rPr lang="en-US" sz="1800" b="0" i="0" u="none" strike="noStrike" dirty="0" smtClean="0">
                          <a:solidFill>
                            <a:srgbClr val="000000"/>
                          </a:solidFill>
                          <a:effectLst/>
                          <a:latin typeface="Calibri"/>
                        </a:rPr>
                        <a:t>2nd</a:t>
                      </a:r>
                      <a:endParaRPr lang="en-US" sz="1800" b="0" i="0" u="none" strike="noStrike" dirty="0">
                        <a:solidFill>
                          <a:srgbClr val="000000"/>
                        </a:solidFill>
                        <a:effectLst/>
                        <a:latin typeface="Calibri"/>
                      </a:endParaRPr>
                    </a:p>
                  </a:txBody>
                  <a:tcPr marL="12700" marR="12700" marT="12700" marB="0" anchor="ctr"/>
                </a:tc>
                <a:tc>
                  <a:txBody>
                    <a:bodyPr/>
                    <a:lstStyle/>
                    <a:p>
                      <a:pPr algn="ctr" fontAlgn="b"/>
                      <a:r>
                        <a:rPr lang="en-US" sz="1800" b="1" i="0" u="none" strike="noStrike" dirty="0" smtClean="0">
                          <a:solidFill>
                            <a:srgbClr val="000000"/>
                          </a:solidFill>
                          <a:effectLst/>
                          <a:latin typeface="Calibri"/>
                        </a:rPr>
                        <a:t>—</a:t>
                      </a:r>
                      <a:endParaRPr lang="en-US" sz="1800" b="1" i="0" u="none" strike="noStrike" dirty="0">
                        <a:solidFill>
                          <a:srgbClr val="000000"/>
                        </a:solidFill>
                        <a:effectLst/>
                        <a:latin typeface="Calibri"/>
                      </a:endParaRPr>
                    </a:p>
                  </a:txBody>
                  <a:tcPr marL="12700" marR="12700" marT="1270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mn-lt"/>
                        </a:rPr>
                        <a:t>—</a:t>
                      </a:r>
                    </a:p>
                  </a:txBody>
                  <a:tcPr marL="12700" marR="12700" marT="1270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mn-lt"/>
                        </a:rPr>
                        <a:t>—</a:t>
                      </a:r>
                    </a:p>
                  </a:txBody>
                  <a:tcPr marL="12700" marR="12700" marT="1270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mn-lt"/>
                        </a:rPr>
                        <a:t>—</a:t>
                      </a:r>
                    </a:p>
                  </a:txBody>
                  <a:tcPr marL="12700" marR="12700" marT="1270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mn-lt"/>
                        </a:rPr>
                        <a:t>—</a:t>
                      </a:r>
                    </a:p>
                  </a:txBody>
                  <a:tcPr marL="12700" marR="12700" marT="1270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mn-lt"/>
                        </a:rPr>
                        <a:t>—</a:t>
                      </a:r>
                    </a:p>
                  </a:txBody>
                  <a:tcPr marL="12700" marR="12700" marT="12700" marB="0" anchor="ctr"/>
                </a:tc>
              </a:tr>
              <a:tr h="514263">
                <a:tc v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0" i="0" u="none" strike="noStrike" dirty="0" smtClean="0">
                        <a:solidFill>
                          <a:srgbClr val="000000"/>
                        </a:solidFill>
                        <a:effectLst/>
                        <a:latin typeface="+mn-lt"/>
                      </a:endParaRPr>
                    </a:p>
                  </a:txBody>
                  <a:tcPr marL="12700" marR="12700" marT="1270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n-lt"/>
                        </a:rPr>
                        <a:t>Four-flap</a:t>
                      </a:r>
                    </a:p>
                  </a:txBody>
                  <a:tcPr marL="12700" marR="12700" marT="12700" marB="0" anchor="ctr"/>
                </a:tc>
                <a:tc>
                  <a:txBody>
                    <a:bodyPr/>
                    <a:lstStyle/>
                    <a:p>
                      <a:pPr algn="ctr" fontAlgn="b"/>
                      <a:endParaRPr lang="en-US" sz="1800" b="0" i="0" u="none" strike="noStrike" dirty="0">
                        <a:solidFill>
                          <a:srgbClr val="000000"/>
                        </a:solidFill>
                        <a:effectLst/>
                        <a:latin typeface="Calibri"/>
                      </a:endParaRPr>
                    </a:p>
                  </a:txBody>
                  <a:tcPr marL="12700" marR="12700" marT="12700" marB="0" anchor="ctr"/>
                </a:tc>
                <a:tc>
                  <a:txBody>
                    <a:bodyPr/>
                    <a:lstStyle/>
                    <a:p>
                      <a:pPr algn="ctr" fontAlgn="b"/>
                      <a:r>
                        <a:rPr lang="en-US" sz="1800" b="1" i="0" u="none" strike="noStrike" dirty="0" smtClean="0">
                          <a:solidFill>
                            <a:srgbClr val="000000"/>
                          </a:solidFill>
                          <a:effectLst/>
                          <a:latin typeface="Calibri"/>
                        </a:rPr>
                        <a:t>—</a:t>
                      </a:r>
                      <a:endParaRPr lang="en-US" sz="1800" b="1" i="0" u="none" strike="noStrike" dirty="0">
                        <a:solidFill>
                          <a:srgbClr val="000000"/>
                        </a:solidFill>
                        <a:effectLst/>
                        <a:latin typeface="Calibri"/>
                      </a:endParaRPr>
                    </a:p>
                  </a:txBody>
                  <a:tcPr marL="12700" marR="12700" marT="1270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mn-lt"/>
                        </a:rPr>
                        <a:t>—</a:t>
                      </a:r>
                    </a:p>
                  </a:txBody>
                  <a:tcPr marL="12700" marR="12700" marT="1270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mn-lt"/>
                        </a:rPr>
                        <a:t>—</a:t>
                      </a:r>
                    </a:p>
                  </a:txBody>
                  <a:tcPr marL="12700" marR="12700" marT="1270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mn-lt"/>
                        </a:rPr>
                        <a:t>—</a:t>
                      </a:r>
                    </a:p>
                  </a:txBody>
                  <a:tcPr marL="12700" marR="12700" marT="12700" marB="0" anchor="ctr"/>
                </a:tc>
                <a:tc>
                  <a:txBody>
                    <a:bodyPr/>
                    <a:lstStyle/>
                    <a:p>
                      <a:pPr algn="ctr" fontAlgn="b"/>
                      <a:r>
                        <a:rPr lang="en-US" sz="1800" b="1" i="0" u="none" strike="noStrike" dirty="0">
                          <a:solidFill>
                            <a:srgbClr val="000000"/>
                          </a:solidFill>
                          <a:effectLst/>
                          <a:latin typeface="Calibri"/>
                        </a:rPr>
                        <a:t>0.40</a:t>
                      </a:r>
                    </a:p>
                  </a:txBody>
                  <a:tcPr marL="12700" marR="12700" marT="12700" marB="0" anchor="ctr"/>
                </a:tc>
                <a:tc>
                  <a:txBody>
                    <a:bodyPr/>
                    <a:lstStyle/>
                    <a:p>
                      <a:pPr algn="ctr" fontAlgn="b"/>
                      <a:r>
                        <a:rPr lang="en-US" sz="1800" b="1" i="0" u="none" strike="noStrike" dirty="0">
                          <a:solidFill>
                            <a:srgbClr val="000000"/>
                          </a:solidFill>
                          <a:effectLst/>
                          <a:latin typeface="Calibri"/>
                        </a:rPr>
                        <a:t>0.49</a:t>
                      </a:r>
                    </a:p>
                  </a:txBody>
                  <a:tcPr marL="12700" marR="12700" marT="12700" marB="0" anchor="ctr"/>
                </a:tc>
              </a:tr>
            </a:tbl>
          </a:graphicData>
        </a:graphic>
      </p:graphicFrame>
      <p:sp>
        <p:nvSpPr>
          <p:cNvPr id="6" name="TextBox 5"/>
          <p:cNvSpPr txBox="1"/>
          <p:nvPr/>
        </p:nvSpPr>
        <p:spPr>
          <a:xfrm>
            <a:off x="612648" y="5300321"/>
            <a:ext cx="6551600" cy="461665"/>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612648" y="5200038"/>
            <a:ext cx="6192189" cy="369332"/>
          </a:xfrm>
          <a:prstGeom prst="rect">
            <a:avLst/>
          </a:prstGeom>
          <a:noFill/>
        </p:spPr>
        <p:txBody>
          <a:bodyPr wrap="square" rtlCol="0">
            <a:spAutoFit/>
          </a:bodyPr>
          <a:lstStyle/>
          <a:p>
            <a:r>
              <a:rPr lang="en-US" sz="1800" dirty="0" err="1">
                <a:solidFill>
                  <a:schemeClr val="accent1"/>
                </a:solidFill>
                <a:latin typeface="+mj-lt"/>
              </a:rPr>
              <a:t>Wanzel</a:t>
            </a:r>
            <a:r>
              <a:rPr lang="en-US" sz="1800" dirty="0">
                <a:solidFill>
                  <a:schemeClr val="accent1"/>
                </a:solidFill>
                <a:latin typeface="+mj-lt"/>
              </a:rPr>
              <a:t>, </a:t>
            </a:r>
            <a:r>
              <a:rPr lang="en-US" sz="1800" dirty="0" err="1" smtClean="0">
                <a:solidFill>
                  <a:schemeClr val="accent1"/>
                </a:solidFill>
                <a:latin typeface="+mj-lt"/>
              </a:rPr>
              <a:t>Hamstra</a:t>
            </a:r>
            <a:r>
              <a:rPr lang="en-US" sz="1800" dirty="0">
                <a:solidFill>
                  <a:schemeClr val="accent1"/>
                </a:solidFill>
                <a:latin typeface="+mj-lt"/>
              </a:rPr>
              <a:t>, </a:t>
            </a:r>
            <a:r>
              <a:rPr lang="en-US" sz="1800" dirty="0" err="1" smtClean="0">
                <a:solidFill>
                  <a:schemeClr val="accent1"/>
                </a:solidFill>
                <a:latin typeface="+mj-lt"/>
              </a:rPr>
              <a:t>Anastakis</a:t>
            </a:r>
            <a:r>
              <a:rPr lang="en-US" sz="1800" dirty="0">
                <a:solidFill>
                  <a:schemeClr val="accent1"/>
                </a:solidFill>
                <a:latin typeface="+mj-lt"/>
              </a:rPr>
              <a:t>, </a:t>
            </a:r>
            <a:r>
              <a:rPr lang="en-US" sz="1800" dirty="0" smtClean="0">
                <a:solidFill>
                  <a:schemeClr val="accent1"/>
                </a:solidFill>
                <a:latin typeface="+mj-lt"/>
              </a:rPr>
              <a:t>Matsumoto </a:t>
            </a:r>
            <a:r>
              <a:rPr lang="en-US" sz="1800" dirty="0">
                <a:solidFill>
                  <a:schemeClr val="accent1"/>
                </a:solidFill>
                <a:latin typeface="+mj-lt"/>
              </a:rPr>
              <a:t>&amp; </a:t>
            </a:r>
            <a:r>
              <a:rPr lang="en-US" sz="1800" dirty="0" err="1" smtClean="0">
                <a:solidFill>
                  <a:schemeClr val="accent1"/>
                </a:solidFill>
                <a:latin typeface="+mj-lt"/>
              </a:rPr>
              <a:t>Cusimano</a:t>
            </a:r>
            <a:r>
              <a:rPr lang="en-US" sz="1800" dirty="0" smtClean="0">
                <a:solidFill>
                  <a:schemeClr val="accent1"/>
                </a:solidFill>
                <a:latin typeface="+mj-lt"/>
              </a:rPr>
              <a:t> </a:t>
            </a:r>
            <a:r>
              <a:rPr lang="en-US" sz="1800" dirty="0">
                <a:solidFill>
                  <a:schemeClr val="accent1"/>
                </a:solidFill>
                <a:latin typeface="+mj-lt"/>
              </a:rPr>
              <a:t>(2002)</a:t>
            </a:r>
          </a:p>
        </p:txBody>
      </p:sp>
    </p:spTree>
    <p:extLst>
      <p:ext uri="{BB962C8B-B14F-4D97-AF65-F5344CB8AC3E}">
        <p14:creationId xmlns:p14="http://schemas.microsoft.com/office/powerpoint/2010/main" val="195792234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conclusions about expertise</a:t>
            </a:r>
            <a:endParaRPr lang="en-US" dirty="0"/>
          </a:p>
        </p:txBody>
      </p:sp>
      <p:sp>
        <p:nvSpPr>
          <p:cNvPr id="4" name="Content Placeholder 3"/>
          <p:cNvSpPr>
            <a:spLocks noGrp="1"/>
          </p:cNvSpPr>
          <p:nvPr>
            <p:ph sz="quarter" idx="1"/>
          </p:nvPr>
        </p:nvSpPr>
        <p:spPr/>
        <p:txBody>
          <a:bodyPr>
            <a:normAutofit lnSpcReduction="10000"/>
          </a:bodyPr>
          <a:lstStyle/>
          <a:p>
            <a:r>
              <a:rPr lang="en-US" dirty="0" smtClean="0"/>
              <a:t>Elite performance is the result of at least a decade of maximal efforts to improve performance through an optimal distribution of deliberate practice</a:t>
            </a:r>
          </a:p>
          <a:p>
            <a:r>
              <a:rPr lang="en-US" dirty="0" smtClean="0"/>
              <a:t>What distinguishes experts from others is the commitment to deliberate practice</a:t>
            </a:r>
          </a:p>
          <a:p>
            <a:r>
              <a:rPr lang="en-US" dirty="0" smtClean="0"/>
              <a:t>Deliberate practice is</a:t>
            </a:r>
          </a:p>
          <a:p>
            <a:pPr lvl="1"/>
            <a:r>
              <a:rPr lang="en-US" dirty="0" smtClean="0"/>
              <a:t>an effortful activity that can be sustained only for a limited time each day</a:t>
            </a:r>
          </a:p>
          <a:p>
            <a:pPr lvl="1"/>
            <a:r>
              <a:rPr lang="en-US" dirty="0" smtClean="0"/>
              <a:t>neither motivating nor enjoyable—it is instrumental in achieving further improvement in performance</a:t>
            </a:r>
          </a:p>
          <a:p>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41</a:t>
            </a:fld>
            <a:endParaRPr lang="en-GB" dirty="0"/>
          </a:p>
        </p:txBody>
      </p:sp>
    </p:spTree>
    <p:extLst>
      <p:ext uri="{BB962C8B-B14F-4D97-AF65-F5344CB8AC3E}">
        <p14:creationId xmlns:p14="http://schemas.microsoft.com/office/powerpoint/2010/main" val="227942964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Talent is over-rated…</a:t>
            </a:r>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42</a:t>
            </a:fld>
            <a:endParaRPr lang="en-GB" dirty="0"/>
          </a:p>
        </p:txBody>
      </p:sp>
      <p:pic>
        <p:nvPicPr>
          <p:cNvPr id="5" name="Picture 4" descr="Bounc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916" y="2041023"/>
            <a:ext cx="2312648" cy="3477667"/>
          </a:xfrm>
          <a:prstGeom prst="rect">
            <a:avLst/>
          </a:prstGeom>
        </p:spPr>
      </p:pic>
      <p:pic>
        <p:nvPicPr>
          <p:cNvPr id="4" name="Picture 3" descr="talent-is-overrated-225x3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1732" y="2041023"/>
            <a:ext cx="2600452" cy="3467269"/>
          </a:xfrm>
          <a:prstGeom prst="rect">
            <a:avLst/>
          </a:prstGeom>
        </p:spPr>
      </p:pic>
      <p:pic>
        <p:nvPicPr>
          <p:cNvPr id="10" name="Picture 9" descr="978014103625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648" y="2041023"/>
            <a:ext cx="2324100" cy="3477667"/>
          </a:xfrm>
          <a:prstGeom prst="rect">
            <a:avLst/>
          </a:prstGeom>
        </p:spPr>
      </p:pic>
    </p:spTree>
    <p:extLst>
      <p:ext uri="{BB962C8B-B14F-4D97-AF65-F5344CB8AC3E}">
        <p14:creationId xmlns:p14="http://schemas.microsoft.com/office/powerpoint/2010/main" val="42865426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Effects of experience in teaching</a:t>
            </a:r>
            <a:endParaRPr lang="en-US" dirty="0"/>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3641796306"/>
              </p:ext>
            </p:extLst>
          </p:nvPr>
        </p:nvGraphicFramePr>
        <p:xfrm>
          <a:off x="294281" y="1589088"/>
          <a:ext cx="4212861"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6"/>
          </p:nvPr>
        </p:nvSpPr>
        <p:spPr/>
        <p:txBody>
          <a:bodyPr>
            <a:normAutofit fontScale="85000" lnSpcReduction="20000"/>
          </a:bodyPr>
          <a:lstStyle/>
          <a:p>
            <a:pPr>
              <a:defRPr/>
            </a:pPr>
            <a:fld id="{27179BD9-65CB-694A-A2D4-7B548DC60A53}" type="slidenum">
              <a:rPr lang="en-GB" smtClean="0"/>
              <a:pPr>
                <a:defRPr/>
              </a:pPr>
              <a:t>43</a:t>
            </a:fld>
            <a:endParaRPr lang="en-GB"/>
          </a:p>
        </p:txBody>
      </p:sp>
      <p:graphicFrame>
        <p:nvGraphicFramePr>
          <p:cNvPr id="11" name="Content Placeholder 10"/>
          <p:cNvGraphicFramePr>
            <a:graphicFrameLocks noGrp="1"/>
          </p:cNvGraphicFramePr>
          <p:nvPr>
            <p:ph sz="quarter" idx="2"/>
            <p:extLst>
              <p:ext uri="{D42A27DB-BD31-4B8C-83A1-F6EECF244321}">
                <p14:modId xmlns:p14="http://schemas.microsoft.com/office/powerpoint/2010/main" val="3443719909"/>
              </p:ext>
            </p:extLst>
          </p:nvPr>
        </p:nvGraphicFramePr>
        <p:xfrm>
          <a:off x="4507142" y="1589088"/>
          <a:ext cx="422410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208100" y="1782809"/>
            <a:ext cx="3175134" cy="461665"/>
          </a:xfrm>
          <a:prstGeom prst="rect">
            <a:avLst/>
          </a:prstGeom>
          <a:noFill/>
        </p:spPr>
        <p:txBody>
          <a:bodyPr wrap="square" rtlCol="0">
            <a:spAutoFit/>
          </a:bodyPr>
          <a:lstStyle/>
          <a:p>
            <a:pPr algn="ctr"/>
            <a:r>
              <a:rPr lang="en-US" dirty="0" smtClean="0">
                <a:latin typeface="+mj-lt"/>
              </a:rPr>
              <a:t>Mathematics</a:t>
            </a:r>
            <a:endParaRPr lang="en-US" dirty="0">
              <a:latin typeface="+mj-lt"/>
            </a:endParaRPr>
          </a:p>
        </p:txBody>
      </p:sp>
      <p:sp>
        <p:nvSpPr>
          <p:cNvPr id="13" name="TextBox 12"/>
          <p:cNvSpPr txBox="1"/>
          <p:nvPr/>
        </p:nvSpPr>
        <p:spPr>
          <a:xfrm>
            <a:off x="5000288" y="1782809"/>
            <a:ext cx="3175134" cy="461665"/>
          </a:xfrm>
          <a:prstGeom prst="rect">
            <a:avLst/>
          </a:prstGeom>
          <a:noFill/>
        </p:spPr>
        <p:txBody>
          <a:bodyPr wrap="square" rtlCol="0">
            <a:spAutoFit/>
          </a:bodyPr>
          <a:lstStyle/>
          <a:p>
            <a:pPr algn="ctr"/>
            <a:r>
              <a:rPr lang="en-US" dirty="0">
                <a:latin typeface="+mj-lt"/>
              </a:rPr>
              <a:t>R</a:t>
            </a:r>
            <a:r>
              <a:rPr lang="en-US" dirty="0" smtClean="0">
                <a:latin typeface="+mj-lt"/>
              </a:rPr>
              <a:t>eading</a:t>
            </a:r>
            <a:endParaRPr lang="en-US" dirty="0">
              <a:latin typeface="+mj-lt"/>
            </a:endParaRPr>
          </a:p>
        </p:txBody>
      </p:sp>
      <p:sp>
        <p:nvSpPr>
          <p:cNvPr id="14" name="TextBox 13"/>
          <p:cNvSpPr txBox="1"/>
          <p:nvPr/>
        </p:nvSpPr>
        <p:spPr>
          <a:xfrm>
            <a:off x="609600" y="6273269"/>
            <a:ext cx="3324469" cy="369332"/>
          </a:xfrm>
          <a:prstGeom prst="rect">
            <a:avLst/>
          </a:prstGeom>
          <a:noFill/>
        </p:spPr>
        <p:txBody>
          <a:bodyPr wrap="square" rtlCol="0">
            <a:spAutoFit/>
          </a:bodyPr>
          <a:lstStyle/>
          <a:p>
            <a:r>
              <a:rPr lang="en-US" sz="1800" dirty="0" err="1" smtClean="0">
                <a:solidFill>
                  <a:schemeClr val="accent1"/>
                </a:solidFill>
                <a:latin typeface="+mj-lt"/>
              </a:rPr>
              <a:t>Rivkin</a:t>
            </a:r>
            <a:r>
              <a:rPr lang="en-US" sz="1800" dirty="0" smtClean="0">
                <a:solidFill>
                  <a:schemeClr val="accent1"/>
                </a:solidFill>
                <a:latin typeface="+mj-lt"/>
              </a:rPr>
              <a:t>, </a:t>
            </a:r>
            <a:r>
              <a:rPr lang="en-US" sz="1800" dirty="0" err="1" smtClean="0">
                <a:solidFill>
                  <a:schemeClr val="accent1"/>
                </a:solidFill>
                <a:latin typeface="+mj-lt"/>
              </a:rPr>
              <a:t>Hanushek</a:t>
            </a:r>
            <a:r>
              <a:rPr lang="en-US" sz="1800" dirty="0" smtClean="0">
                <a:solidFill>
                  <a:schemeClr val="accent1"/>
                </a:solidFill>
                <a:latin typeface="+mj-lt"/>
              </a:rPr>
              <a:t> and </a:t>
            </a:r>
            <a:r>
              <a:rPr lang="en-US" sz="1800" dirty="0" err="1" smtClean="0">
                <a:solidFill>
                  <a:schemeClr val="accent1"/>
                </a:solidFill>
                <a:latin typeface="+mj-lt"/>
              </a:rPr>
              <a:t>Kain</a:t>
            </a:r>
            <a:r>
              <a:rPr lang="en-US" sz="1800" dirty="0" smtClean="0">
                <a:solidFill>
                  <a:schemeClr val="accent1"/>
                </a:solidFill>
                <a:latin typeface="+mj-lt"/>
              </a:rPr>
              <a:t> (2005)</a:t>
            </a:r>
            <a:endParaRPr lang="en-US" sz="1800" dirty="0">
              <a:solidFill>
                <a:schemeClr val="accent1"/>
              </a:solidFill>
              <a:latin typeface="+mj-lt"/>
            </a:endParaRPr>
          </a:p>
        </p:txBody>
      </p:sp>
    </p:spTree>
    <p:extLst>
      <p:ext uri="{BB962C8B-B14F-4D97-AF65-F5344CB8AC3E}">
        <p14:creationId xmlns:p14="http://schemas.microsoft.com/office/powerpoint/2010/main" val="40657278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left)">
                                      <p:cBhvr>
                                        <p:cTn id="7" dur="5000"/>
                                        <p:tgtEl>
                                          <p:spTgt spid="8">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left)">
                                      <p:cBhvr>
                                        <p:cTn id="12" dur="3000"/>
                                        <p:tgtEl>
                                          <p:spTgt spid="8">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graphicEl>
                                              <a:chart seriesIdx="2" categoryIdx="-4" bldStep="series"/>
                                            </p:graphicEl>
                                          </p:spTgt>
                                        </p:tgtEl>
                                        <p:attrNameLst>
                                          <p:attrName>style.visibility</p:attrName>
                                        </p:attrNameLst>
                                      </p:cBhvr>
                                      <p:to>
                                        <p:strVal val="visible"/>
                                      </p:to>
                                    </p:set>
                                    <p:animEffect transition="in" filter="wipe(left)">
                                      <p:cBhvr>
                                        <p:cTn id="17" dur="2000"/>
                                        <p:tgtEl>
                                          <p:spTgt spid="8">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graphicEl>
                                              <a:chart seriesIdx="3" categoryIdx="-4" bldStep="series"/>
                                            </p:graphicEl>
                                          </p:spTgt>
                                        </p:tgtEl>
                                        <p:attrNameLst>
                                          <p:attrName>style.visibility</p:attrName>
                                        </p:attrNameLst>
                                      </p:cBhvr>
                                      <p:to>
                                        <p:strVal val="visible"/>
                                      </p:to>
                                    </p:set>
                                    <p:animEffect transition="in" filter="wipe(left)">
                                      <p:cBhvr>
                                        <p:cTn id="22" dur="1000"/>
                                        <p:tgtEl>
                                          <p:spTgt spid="8">
                                            <p:graphicEl>
                                              <a:chart seriesIdx="3"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Graphic spid="11" grpId="0">
        <p:bldAsOne/>
      </p:bldGraphic>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education systems</a:t>
            </a:r>
            <a:endParaRPr lang="en-US" dirty="0"/>
          </a:p>
        </p:txBody>
      </p:sp>
      <p:sp>
        <p:nvSpPr>
          <p:cNvPr id="3" name="Content Placeholder 2"/>
          <p:cNvSpPr>
            <a:spLocks noGrp="1"/>
          </p:cNvSpPr>
          <p:nvPr>
            <p:ph sz="quarter" idx="1"/>
          </p:nvPr>
        </p:nvSpPr>
        <p:spPr>
          <a:xfrm>
            <a:off x="612648" y="1600200"/>
            <a:ext cx="8153400" cy="5257800"/>
          </a:xfrm>
        </p:spPr>
        <p:txBody>
          <a:bodyPr>
            <a:normAutofit fontScale="92500" lnSpcReduction="10000"/>
          </a:bodyPr>
          <a:lstStyle/>
          <a:p>
            <a:r>
              <a:rPr lang="en-US" dirty="0" smtClean="0"/>
              <a:t>Pursuing a strategy of getting the “best and brightest” into teaching is unlikely to succeed</a:t>
            </a:r>
          </a:p>
          <a:p>
            <a:r>
              <a:rPr lang="en-US" smtClean="0"/>
              <a:t>Currently all </a:t>
            </a:r>
            <a:r>
              <a:rPr lang="en-US" dirty="0" smtClean="0"/>
              <a:t>teachers slow, and most actually stop, improving after two or three years in the classroom</a:t>
            </a:r>
          </a:p>
          <a:p>
            <a:r>
              <a:rPr lang="en-US" dirty="0" smtClean="0"/>
              <a:t>Expertise research therefore suggests that they are only beginning to scratch the surface of what they are capable of</a:t>
            </a:r>
          </a:p>
          <a:p>
            <a:r>
              <a:rPr lang="en-US" dirty="0" smtClean="0"/>
              <a:t>What we need is to persuade those with a real passion for working with young people to become teachers, and to continue to improve as long as they stay in the job.</a:t>
            </a:r>
          </a:p>
          <a:p>
            <a:r>
              <a:rPr lang="en-US" dirty="0" smtClean="0"/>
              <a:t>There is no limit to what we can achieve if we support our teachers in the right way</a:t>
            </a:r>
          </a:p>
          <a:p>
            <a:endParaRPr lang="en-US" dirty="0" smtClean="0"/>
          </a:p>
        </p:txBody>
      </p:sp>
    </p:spTree>
    <p:extLst>
      <p:ext uri="{BB962C8B-B14F-4D97-AF65-F5344CB8AC3E}">
        <p14:creationId xmlns:p14="http://schemas.microsoft.com/office/powerpoint/2010/main" val="6027247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4"/>
          <p:cNvSpPr>
            <a:spLocks noGrp="1" noChangeArrowheads="1"/>
          </p:cNvSpPr>
          <p:nvPr>
            <p:ph type="title"/>
          </p:nvPr>
        </p:nvSpPr>
        <p:spPr/>
        <p:txBody>
          <a:bodyPr/>
          <a:lstStyle/>
          <a:p>
            <a:r>
              <a:rPr lang="en-US" dirty="0" smtClean="0"/>
              <a:t>Supportive accountability</a:t>
            </a:r>
            <a:endParaRPr lang="en-US" dirty="0"/>
          </a:p>
        </p:txBody>
      </p:sp>
      <p:sp>
        <p:nvSpPr>
          <p:cNvPr id="137218" name="Rectangle 5"/>
          <p:cNvSpPr>
            <a:spLocks noGrp="1" noChangeArrowheads="1"/>
          </p:cNvSpPr>
          <p:nvPr>
            <p:ph sz="quarter" idx="1"/>
          </p:nvPr>
        </p:nvSpPr>
        <p:spPr>
          <a:xfrm>
            <a:off x="612648" y="1600199"/>
            <a:ext cx="8153400" cy="5257801"/>
          </a:xfrm>
        </p:spPr>
        <p:txBody>
          <a:bodyPr>
            <a:normAutofit/>
          </a:bodyPr>
          <a:lstStyle/>
          <a:p>
            <a:r>
              <a:rPr lang="en-US" dirty="0" smtClean="0"/>
              <a:t>What is needed from teachers:</a:t>
            </a:r>
          </a:p>
          <a:p>
            <a:pPr lvl="1"/>
            <a:r>
              <a:rPr lang="en-US" dirty="0" smtClean="0"/>
              <a:t>A commitment to:</a:t>
            </a:r>
          </a:p>
          <a:p>
            <a:pPr lvl="2"/>
            <a:r>
              <a:rPr lang="en-US" dirty="0" smtClean="0"/>
              <a:t>The continual improvement of practice</a:t>
            </a:r>
          </a:p>
          <a:p>
            <a:pPr lvl="2"/>
            <a:r>
              <a:rPr lang="en-US" dirty="0" smtClean="0"/>
              <a:t>Focus on those things that make a difference to students</a:t>
            </a:r>
          </a:p>
          <a:p>
            <a:r>
              <a:rPr lang="en-US" dirty="0" smtClean="0"/>
              <a:t>What is needed from leaders:</a:t>
            </a:r>
          </a:p>
          <a:p>
            <a:pPr lvl="1"/>
            <a:r>
              <a:rPr lang="en-US" dirty="0" smtClean="0"/>
              <a:t>A commitment to engineer effective learning environments for teachers by:</a:t>
            </a:r>
          </a:p>
          <a:p>
            <a:pPr lvl="2"/>
            <a:r>
              <a:rPr lang="en-US" dirty="0" smtClean="0"/>
              <a:t>Creating expectations for continually improving practice</a:t>
            </a:r>
          </a:p>
          <a:p>
            <a:pPr lvl="2"/>
            <a:r>
              <a:rPr lang="en-US" dirty="0" smtClean="0"/>
              <a:t>Keeping the focus on the things that make a difference to students</a:t>
            </a:r>
          </a:p>
          <a:p>
            <a:pPr lvl="2"/>
            <a:r>
              <a:rPr lang="en-US" dirty="0" smtClean="0"/>
              <a:t>Providing the time, space, dispensation, and support for innovation</a:t>
            </a:r>
          </a:p>
          <a:p>
            <a:pPr lvl="2"/>
            <a:r>
              <a:rPr lang="en-US" dirty="0" smtClean="0"/>
              <a:t>Supporting risk-taking</a:t>
            </a:r>
            <a:endParaRPr lang="en-US" dirty="0"/>
          </a:p>
        </p:txBody>
      </p:sp>
      <p:sp>
        <p:nvSpPr>
          <p:cNvPr id="2" name="Slide Number Placeholder 1"/>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45</a:t>
            </a:fld>
            <a:endParaRPr lang="en-GB" dirty="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4" name="Content Placeholder 3"/>
          <p:cNvSpPr>
            <a:spLocks noGrp="1"/>
          </p:cNvSpPr>
          <p:nvPr>
            <p:ph sz="quarter" idx="1"/>
          </p:nvPr>
        </p:nvSpPr>
        <p:spPr>
          <a:xfrm>
            <a:off x="609599" y="1589566"/>
            <a:ext cx="4096871" cy="5268433"/>
          </a:xfrm>
        </p:spPr>
        <p:txBody>
          <a:bodyPr>
            <a:normAutofit fontScale="25000" lnSpcReduction="20000"/>
          </a:bodyPr>
          <a:lstStyle/>
          <a:p>
            <a:pPr marL="88900" indent="-88900">
              <a:lnSpc>
                <a:spcPct val="110000"/>
              </a:lnSpc>
              <a:buNone/>
            </a:pPr>
            <a:r>
              <a:rPr lang="en-US" sz="4400" dirty="0"/>
              <a:t>Aaronson, D., Barrow, L., &amp; Sander, W. (2007). Teachers and student achievement in the Chicago Public High Schools. </a:t>
            </a:r>
            <a:r>
              <a:rPr lang="en-US" sz="4400" i="1" dirty="0"/>
              <a:t>Journal of Labor Economics, 25</a:t>
            </a:r>
            <a:r>
              <a:rPr lang="en-US" sz="4400" dirty="0"/>
              <a:t>(1), 95-135</a:t>
            </a:r>
            <a:r>
              <a:rPr lang="en-US" sz="4400" dirty="0" smtClean="0"/>
              <a:t>.</a:t>
            </a:r>
          </a:p>
          <a:p>
            <a:pPr marL="88900" indent="-88900">
              <a:lnSpc>
                <a:spcPct val="110000"/>
              </a:lnSpc>
              <a:buNone/>
            </a:pPr>
            <a:r>
              <a:rPr lang="en-US" sz="4400" dirty="0" err="1"/>
              <a:t>Atteberry</a:t>
            </a:r>
            <a:r>
              <a:rPr lang="en-US" sz="4400" dirty="0"/>
              <a:t>, A., Loeb, S., &amp; Wyckoff, J. (2013). </a:t>
            </a:r>
            <a:r>
              <a:rPr lang="en-US" sz="4400" i="1" dirty="0"/>
              <a:t>Do first impressions matter? Improvement in early career teacher effectiveness</a:t>
            </a:r>
            <a:r>
              <a:rPr lang="en-US" sz="4400" dirty="0"/>
              <a:t>. Washington, DC: Center for Analysis of Longitudinal Data in Educational Research</a:t>
            </a:r>
            <a:r>
              <a:rPr lang="en-US" sz="4400" dirty="0" smtClean="0"/>
              <a:t>.</a:t>
            </a:r>
          </a:p>
          <a:p>
            <a:pPr marL="88900" indent="-88900">
              <a:lnSpc>
                <a:spcPct val="110000"/>
              </a:lnSpc>
              <a:buNone/>
            </a:pPr>
            <a:r>
              <a:rPr lang="en-US" sz="4400" dirty="0"/>
              <a:t>Berliner, D. C. (1994). Expertise: the wonder of exemplary performances. In J. N. </a:t>
            </a:r>
            <a:r>
              <a:rPr lang="en-US" sz="4400" dirty="0" err="1"/>
              <a:t>Mangieri</a:t>
            </a:r>
            <a:r>
              <a:rPr lang="en-US" sz="4400" dirty="0"/>
              <a:t> &amp; C. C. Block (Eds.), </a:t>
            </a:r>
            <a:r>
              <a:rPr lang="en-US" sz="4400" i="1" dirty="0"/>
              <a:t>Creating powerful thinking in teachers and students: diverse perspectives</a:t>
            </a:r>
            <a:r>
              <a:rPr lang="en-US" sz="4400" dirty="0"/>
              <a:t> (pp. 161-186). Fort Worth, TX: Harcourt Brace College</a:t>
            </a:r>
            <a:r>
              <a:rPr lang="en-US" sz="4400" dirty="0" smtClean="0"/>
              <a:t>.</a:t>
            </a:r>
            <a:endParaRPr lang="en-US" sz="4400" dirty="0"/>
          </a:p>
          <a:p>
            <a:pPr marL="88900" indent="-88900">
              <a:lnSpc>
                <a:spcPct val="110000"/>
              </a:lnSpc>
              <a:buNone/>
            </a:pPr>
            <a:r>
              <a:rPr lang="en-US" sz="4400" dirty="0" smtClean="0"/>
              <a:t>Danielson, C. (1996). </a:t>
            </a:r>
            <a:r>
              <a:rPr lang="en-US" sz="4400" i="1" dirty="0" smtClean="0"/>
              <a:t>Enhancing professional practice: a framework for teaching</a:t>
            </a:r>
            <a:r>
              <a:rPr lang="en-US" sz="4400" dirty="0" smtClean="0"/>
              <a:t>. Alexandria, VA: ASCD.</a:t>
            </a:r>
          </a:p>
          <a:p>
            <a:pPr marL="88900" indent="-88900">
              <a:lnSpc>
                <a:spcPct val="110000"/>
              </a:lnSpc>
              <a:buNone/>
            </a:pPr>
            <a:r>
              <a:rPr lang="en-US" sz="4400" dirty="0"/>
              <a:t>Ericsson, K. A., </a:t>
            </a:r>
            <a:r>
              <a:rPr lang="en-US" sz="4400" dirty="0" err="1"/>
              <a:t>Krampe</a:t>
            </a:r>
            <a:r>
              <a:rPr lang="en-US" sz="4400" dirty="0"/>
              <a:t>, R. T., &amp; </a:t>
            </a:r>
            <a:r>
              <a:rPr lang="en-US" sz="4400" dirty="0" err="1"/>
              <a:t>Tesch-Römer</a:t>
            </a:r>
            <a:r>
              <a:rPr lang="en-US" sz="4400" dirty="0"/>
              <a:t>, C. (1993). The role of deliberate practice in the acquisition of expert performance. </a:t>
            </a:r>
            <a:r>
              <a:rPr lang="en-US" sz="4400" i="1" dirty="0"/>
              <a:t>Psychological Review, 100</a:t>
            </a:r>
            <a:r>
              <a:rPr lang="en-US" sz="4400" dirty="0"/>
              <a:t>(3), 363-406. </a:t>
            </a:r>
            <a:endParaRPr lang="en-US" sz="4400" dirty="0" smtClean="0"/>
          </a:p>
          <a:p>
            <a:pPr marL="88900" indent="-88900">
              <a:lnSpc>
                <a:spcPct val="110000"/>
              </a:lnSpc>
              <a:buNone/>
            </a:pPr>
            <a:r>
              <a:rPr lang="en-US" sz="4400" dirty="0" smtClean="0"/>
              <a:t>Fitzpatrick</a:t>
            </a:r>
            <a:r>
              <a:rPr lang="en-US" sz="4400" dirty="0"/>
              <a:t>, M. D., </a:t>
            </a:r>
            <a:r>
              <a:rPr lang="en-US" sz="4400" dirty="0" err="1"/>
              <a:t>Grissmer</a:t>
            </a:r>
            <a:r>
              <a:rPr lang="en-US" sz="4400" dirty="0"/>
              <a:t>, D., &amp; </a:t>
            </a:r>
            <a:r>
              <a:rPr lang="en-US" sz="4400" dirty="0" err="1"/>
              <a:t>Hastedt</a:t>
            </a:r>
            <a:r>
              <a:rPr lang="en-US" sz="4400" dirty="0"/>
              <a:t>, S. (2011). What a difference a day makes: Estimating daily learning gains during kindergarten and first grade using a natural experiment. </a:t>
            </a:r>
            <a:r>
              <a:rPr lang="en-US" sz="4400" i="1" dirty="0"/>
              <a:t>Economics of Education Review, 30</a:t>
            </a:r>
            <a:r>
              <a:rPr lang="en-US" sz="4400" dirty="0"/>
              <a:t>(2), 269-279. </a:t>
            </a:r>
          </a:p>
          <a:p>
            <a:pPr marL="88900" indent="-88900">
              <a:lnSpc>
                <a:spcPct val="110000"/>
              </a:lnSpc>
              <a:buNone/>
            </a:pPr>
            <a:r>
              <a:rPr lang="en-US" sz="4400" dirty="0" err="1" smtClean="0"/>
              <a:t>Goldhaber</a:t>
            </a:r>
            <a:r>
              <a:rPr lang="en-US" sz="4400" dirty="0"/>
              <a:t>, D. D., Goldschmidt, P., &amp; Tseng, F. (2013). Teacher value-added at the high-school level: Different models, different answers? </a:t>
            </a:r>
            <a:r>
              <a:rPr lang="en-US" sz="4400" i="1" dirty="0"/>
              <a:t>Educational Evaluation and Policy Analysis</a:t>
            </a:r>
            <a:r>
              <a:rPr lang="en-US" sz="4400" dirty="0"/>
              <a:t>. </a:t>
            </a:r>
            <a:r>
              <a:rPr lang="en-US" sz="4400" dirty="0" err="1"/>
              <a:t>doi</a:t>
            </a:r>
            <a:r>
              <a:rPr lang="en-US" sz="4400" dirty="0"/>
              <a:t>: 10.3102/</a:t>
            </a:r>
            <a:r>
              <a:rPr lang="en-US" sz="4400" dirty="0" smtClean="0"/>
              <a:t>0162373712466938</a:t>
            </a:r>
          </a:p>
          <a:p>
            <a:pPr marL="88900" indent="-88900">
              <a:lnSpc>
                <a:spcPct val="110000"/>
              </a:lnSpc>
              <a:buNone/>
            </a:pPr>
            <a:r>
              <a:rPr lang="en-US" sz="4400" dirty="0" err="1"/>
              <a:t>Hamre</a:t>
            </a:r>
            <a:r>
              <a:rPr lang="en-US" sz="4400" dirty="0"/>
              <a:t>, B. K., &amp; </a:t>
            </a:r>
            <a:r>
              <a:rPr lang="en-US" sz="4400" dirty="0" err="1"/>
              <a:t>Pianta</a:t>
            </a:r>
            <a:r>
              <a:rPr lang="en-US" sz="4400" dirty="0"/>
              <a:t>, R. C. (2005). Academic and social advantages for at-risk students placed in high quality first grade classrooms. </a:t>
            </a:r>
            <a:r>
              <a:rPr lang="en-US" sz="4400" i="1" dirty="0"/>
              <a:t>Child Development, 76</a:t>
            </a:r>
            <a:r>
              <a:rPr lang="en-US" sz="4400" dirty="0"/>
              <a:t>(5), 949-967</a:t>
            </a:r>
            <a:r>
              <a:rPr lang="en-US" sz="4400" dirty="0" smtClean="0"/>
              <a:t>.</a:t>
            </a:r>
          </a:p>
          <a:p>
            <a:pPr marL="88900" indent="-88900">
              <a:lnSpc>
                <a:spcPct val="110000"/>
              </a:lnSpc>
              <a:buNone/>
            </a:pPr>
            <a:r>
              <a:rPr lang="en-US" sz="4400" dirty="0" err="1"/>
              <a:t>Hanushek</a:t>
            </a:r>
            <a:r>
              <a:rPr lang="en-US" sz="4400" dirty="0"/>
              <a:t>, E. A., &amp; </a:t>
            </a:r>
            <a:r>
              <a:rPr lang="en-US" sz="4400" dirty="0" err="1"/>
              <a:t>Rivkin</a:t>
            </a:r>
            <a:r>
              <a:rPr lang="en-US" sz="4400" dirty="0"/>
              <a:t>, S. G. (2006). Teacher quality. In E. A. </a:t>
            </a:r>
            <a:r>
              <a:rPr lang="en-US" sz="4400" dirty="0" err="1"/>
              <a:t>Hanushek</a:t>
            </a:r>
            <a:r>
              <a:rPr lang="en-US" sz="4400" dirty="0"/>
              <a:t> &amp; F. Welsh (Eds.), </a:t>
            </a:r>
            <a:r>
              <a:rPr lang="en-US" sz="4400" i="1" dirty="0"/>
              <a:t>Handbook of the Economics of Education</a:t>
            </a:r>
            <a:r>
              <a:rPr lang="en-US" sz="4400" dirty="0"/>
              <a:t> (Vol. 2, pp. 1051-1078). Amsterdam, Netherlands: Elsevier</a:t>
            </a:r>
            <a:r>
              <a:rPr lang="en-US" sz="4400" dirty="0" smtClean="0"/>
              <a:t>.</a:t>
            </a:r>
          </a:p>
          <a:p>
            <a:pPr marL="88900" indent="-88900">
              <a:buNone/>
            </a:pPr>
            <a:endParaRPr lang="en-US" sz="4400" dirty="0" smtClean="0"/>
          </a:p>
          <a:p>
            <a:pPr marL="88900" indent="-88900">
              <a:buNone/>
            </a:pPr>
            <a:r>
              <a:rPr lang="en-US" dirty="0" smtClean="0"/>
              <a:t> </a:t>
            </a:r>
            <a:endParaRPr lang="en-US" dirty="0"/>
          </a:p>
          <a:p>
            <a:pPr marL="88900" indent="-88900">
              <a:buNone/>
            </a:pPr>
            <a:endParaRPr lang="en-US" dirty="0"/>
          </a:p>
          <a:p>
            <a:endParaRPr lang="en-US" dirty="0" smtClean="0"/>
          </a:p>
          <a:p>
            <a:endParaRPr lang="en-US" dirty="0"/>
          </a:p>
          <a:p>
            <a:endParaRPr lang="en-US" dirty="0"/>
          </a:p>
        </p:txBody>
      </p:sp>
      <p:sp>
        <p:nvSpPr>
          <p:cNvPr id="6" name="Content Placeholder 5"/>
          <p:cNvSpPr>
            <a:spLocks noGrp="1"/>
          </p:cNvSpPr>
          <p:nvPr>
            <p:ph sz="quarter" idx="2"/>
          </p:nvPr>
        </p:nvSpPr>
        <p:spPr>
          <a:xfrm>
            <a:off x="4844901" y="1589566"/>
            <a:ext cx="4134746" cy="5268433"/>
          </a:xfrm>
        </p:spPr>
        <p:txBody>
          <a:bodyPr>
            <a:noAutofit/>
          </a:bodyPr>
          <a:lstStyle/>
          <a:p>
            <a:pPr marL="88900" indent="-88900">
              <a:lnSpc>
                <a:spcPct val="90000"/>
              </a:lnSpc>
              <a:buNone/>
            </a:pPr>
            <a:r>
              <a:rPr lang="en-US" sz="1100" dirty="0"/>
              <a:t>Harris, D. N., &amp; Sass, T. R. (2007). </a:t>
            </a:r>
            <a:r>
              <a:rPr lang="en-US" sz="1100" i="1" dirty="0"/>
              <a:t>Teacher training, teacher quality and student achievement</a:t>
            </a:r>
            <a:r>
              <a:rPr lang="en-US" sz="1100" dirty="0"/>
              <a:t> (Vol. 3). Washington, DC: National Center for Analysis of Longitudinal Data in Education Research.</a:t>
            </a:r>
          </a:p>
          <a:p>
            <a:pPr marL="88900" indent="-88900">
              <a:lnSpc>
                <a:spcPct val="90000"/>
              </a:lnSpc>
              <a:buNone/>
            </a:pPr>
            <a:r>
              <a:rPr lang="en-US" sz="1100" dirty="0" smtClean="0"/>
              <a:t>Hill</a:t>
            </a:r>
            <a:r>
              <a:rPr lang="en-US" sz="1100" dirty="0"/>
              <a:t>, H. C., </a:t>
            </a:r>
            <a:r>
              <a:rPr lang="en-US" sz="1100" dirty="0" err="1"/>
              <a:t>Charalambous</a:t>
            </a:r>
            <a:r>
              <a:rPr lang="en-US" sz="1100" dirty="0"/>
              <a:t>, C. Y., &amp; Kraft, M. A. (2012). When rater reliability Is not enough: Teacher observation systems and a case for the generalizability study. </a:t>
            </a:r>
            <a:r>
              <a:rPr lang="en-US" sz="1100" i="1" dirty="0"/>
              <a:t>Educational Researcher, 41</a:t>
            </a:r>
            <a:r>
              <a:rPr lang="en-US" sz="1100" dirty="0"/>
              <a:t>(2), 56-84.</a:t>
            </a:r>
          </a:p>
          <a:p>
            <a:pPr marL="88900" indent="-88900">
              <a:lnSpc>
                <a:spcPct val="90000"/>
              </a:lnSpc>
              <a:buNone/>
            </a:pPr>
            <a:r>
              <a:rPr lang="en-US" sz="1100" dirty="0" err="1"/>
              <a:t>Kluger</a:t>
            </a:r>
            <a:r>
              <a:rPr lang="en-US" sz="1100" dirty="0"/>
              <a:t>, A. N., &amp; </a:t>
            </a:r>
            <a:r>
              <a:rPr lang="en-US" sz="1100" dirty="0" err="1"/>
              <a:t>DeNisi</a:t>
            </a:r>
            <a:r>
              <a:rPr lang="en-US" sz="1100" dirty="0"/>
              <a:t>, A. (1996). The effects of feedback interventions on performance: a historical review, a meta-analysis, and a preliminary feedback intervention theory. </a:t>
            </a:r>
            <a:r>
              <a:rPr lang="en-US" sz="1100" i="1" dirty="0"/>
              <a:t>Psychological Bulletin, 119</a:t>
            </a:r>
            <a:r>
              <a:rPr lang="en-US" sz="1100" dirty="0"/>
              <a:t>(2), 254-284.</a:t>
            </a:r>
          </a:p>
          <a:p>
            <a:pPr marL="88900" indent="-88900">
              <a:lnSpc>
                <a:spcPct val="90000"/>
              </a:lnSpc>
              <a:buNone/>
            </a:pPr>
            <a:r>
              <a:rPr lang="en-US" sz="1100" dirty="0" err="1"/>
              <a:t>Rivkin</a:t>
            </a:r>
            <a:r>
              <a:rPr lang="en-US" sz="1100" dirty="0"/>
              <a:t>, S. G., </a:t>
            </a:r>
            <a:r>
              <a:rPr lang="en-US" sz="1100" dirty="0" err="1"/>
              <a:t>Hanushek</a:t>
            </a:r>
            <a:r>
              <a:rPr lang="en-US" sz="1100" dirty="0"/>
              <a:t>, E. A., &amp; </a:t>
            </a:r>
            <a:r>
              <a:rPr lang="en-US" sz="1100" dirty="0" err="1"/>
              <a:t>Kain</a:t>
            </a:r>
            <a:r>
              <a:rPr lang="en-US" sz="1100" dirty="0"/>
              <a:t>, J. F. (2005). Teachers, schools and academic achievement. </a:t>
            </a:r>
            <a:r>
              <a:rPr lang="en-US" sz="1100" i="1" dirty="0" err="1"/>
              <a:t>Econometrica</a:t>
            </a:r>
            <a:r>
              <a:rPr lang="en-US" sz="1100" i="1" dirty="0"/>
              <a:t>, 73</a:t>
            </a:r>
            <a:r>
              <a:rPr lang="en-US" sz="1100" dirty="0"/>
              <a:t>(2), 417-458. </a:t>
            </a:r>
          </a:p>
          <a:p>
            <a:pPr marL="88900" indent="-88900">
              <a:lnSpc>
                <a:spcPct val="90000"/>
              </a:lnSpc>
              <a:buNone/>
            </a:pPr>
            <a:r>
              <a:rPr lang="en-US" sz="1100" dirty="0" err="1"/>
              <a:t>Rockoff</a:t>
            </a:r>
            <a:r>
              <a:rPr lang="en-US" sz="1100" dirty="0"/>
              <a:t>, J. E. (2004). The impact of individual teachers on student achievement: evidence from panel data. </a:t>
            </a:r>
            <a:r>
              <a:rPr lang="en-US" sz="1100" i="1" dirty="0"/>
              <a:t>American Economic Review, 94</a:t>
            </a:r>
            <a:r>
              <a:rPr lang="en-US" sz="1100" dirty="0"/>
              <a:t>(2), 247-252. </a:t>
            </a:r>
          </a:p>
          <a:p>
            <a:pPr marL="88900" indent="-88900">
              <a:lnSpc>
                <a:spcPct val="90000"/>
              </a:lnSpc>
              <a:buNone/>
            </a:pPr>
            <a:r>
              <a:rPr lang="en-US" sz="1100" dirty="0"/>
              <a:t>Rothstein, J. (2010). Teacher quality in educational production: Tracking, decay, and student achievement. </a:t>
            </a:r>
            <a:r>
              <a:rPr lang="en-US" sz="1100" i="1" dirty="0"/>
              <a:t>Quarterly Journal of Economics, 125</a:t>
            </a:r>
            <a:r>
              <a:rPr lang="en-US" sz="1100" dirty="0"/>
              <a:t>(1), 175–214.</a:t>
            </a:r>
          </a:p>
          <a:p>
            <a:pPr marL="88900" indent="-88900">
              <a:lnSpc>
                <a:spcPct val="90000"/>
              </a:lnSpc>
              <a:buNone/>
            </a:pPr>
            <a:r>
              <a:rPr lang="en-US" sz="1100" dirty="0" err="1"/>
              <a:t>Sartain</a:t>
            </a:r>
            <a:r>
              <a:rPr lang="en-US" sz="1100" dirty="0"/>
              <a:t>, L., </a:t>
            </a:r>
            <a:r>
              <a:rPr lang="en-US" sz="1100" dirty="0" err="1"/>
              <a:t>Stoelinga</a:t>
            </a:r>
            <a:r>
              <a:rPr lang="en-US" sz="1100" dirty="0"/>
              <a:t>, S. R., Brown, E. R., </a:t>
            </a:r>
            <a:r>
              <a:rPr lang="en-US" sz="1100" dirty="0" err="1"/>
              <a:t>Luppescu</a:t>
            </a:r>
            <a:r>
              <a:rPr lang="en-US" sz="1100" dirty="0"/>
              <a:t>, S., </a:t>
            </a:r>
            <a:r>
              <a:rPr lang="en-US" sz="1100" dirty="0" err="1"/>
              <a:t>Matsko</a:t>
            </a:r>
            <a:r>
              <a:rPr lang="en-US" sz="1100" dirty="0"/>
              <a:t>, K. K., Miller, F. K., </a:t>
            </a:r>
            <a:r>
              <a:rPr lang="en-US" sz="1100" dirty="0" err="1"/>
              <a:t>Durwood</a:t>
            </a:r>
            <a:r>
              <a:rPr lang="en-US" sz="1100" dirty="0"/>
              <a:t>, C.E., Jiang, J.Y., &amp; Glazer, D. (2011). </a:t>
            </a:r>
            <a:r>
              <a:rPr lang="en-US" sz="1100" i="1" dirty="0"/>
              <a:t>Rethinking teacher evaluation in Chicago: Lessons learned from classroom observations, principal-teacher conferences, and district implementation</a:t>
            </a:r>
            <a:r>
              <a:rPr lang="en-US" sz="1100" dirty="0"/>
              <a:t>. Chicago, IL: Consortium on Chicago School Research.</a:t>
            </a:r>
          </a:p>
          <a:p>
            <a:pPr marL="88900" indent="-88900">
              <a:lnSpc>
                <a:spcPct val="90000"/>
              </a:lnSpc>
              <a:buNone/>
            </a:pPr>
            <a:r>
              <a:rPr lang="en-US" sz="1100" dirty="0"/>
              <a:t>Steele, R. J. C., </a:t>
            </a:r>
            <a:r>
              <a:rPr lang="en-US" sz="1100" dirty="0" err="1"/>
              <a:t>Walder</a:t>
            </a:r>
            <a:r>
              <a:rPr lang="en-US" sz="1100" dirty="0"/>
              <a:t>, C., &amp; Herbert, M. (1992). Psychomotor testing and the ability to perform an anastomosis in junior surgical trainees. </a:t>
            </a:r>
            <a:r>
              <a:rPr lang="en-US" sz="1100" i="1" dirty="0"/>
              <a:t>British Journal of Surgery, 79</a:t>
            </a:r>
            <a:r>
              <a:rPr lang="en-US" sz="1100" dirty="0"/>
              <a:t>(10), 1065–1067. </a:t>
            </a:r>
          </a:p>
          <a:p>
            <a:pPr marL="88900" indent="-88900">
              <a:lnSpc>
                <a:spcPct val="90000"/>
              </a:lnSpc>
              <a:buNone/>
            </a:pPr>
            <a:r>
              <a:rPr lang="en-US" sz="1100" dirty="0" err="1"/>
              <a:t>Wanzel</a:t>
            </a:r>
            <a:r>
              <a:rPr lang="en-US" sz="1100" dirty="0"/>
              <a:t>, K. R., </a:t>
            </a:r>
            <a:r>
              <a:rPr lang="en-US" sz="1100" dirty="0" err="1"/>
              <a:t>Hamstra</a:t>
            </a:r>
            <a:r>
              <a:rPr lang="en-US" sz="1100" dirty="0"/>
              <a:t>, S. J., </a:t>
            </a:r>
            <a:r>
              <a:rPr lang="en-US" sz="1100" dirty="0" err="1"/>
              <a:t>Anastakis</a:t>
            </a:r>
            <a:r>
              <a:rPr lang="en-US" sz="1100" dirty="0"/>
              <a:t>, D., Matsumoto, E. D., &amp; </a:t>
            </a:r>
            <a:r>
              <a:rPr lang="en-US" sz="1100" dirty="0" err="1"/>
              <a:t>Cusimano</a:t>
            </a:r>
            <a:r>
              <a:rPr lang="en-US" sz="1100" dirty="0"/>
              <a:t>, M. D. (2002). Effects of visual-spatial ability on learning of spatially-complex surgical skills. </a:t>
            </a:r>
            <a:r>
              <a:rPr lang="en-US" sz="1100" i="1" dirty="0"/>
              <a:t>Lancet, 359</a:t>
            </a:r>
            <a:r>
              <a:rPr lang="en-US" sz="1100" dirty="0"/>
              <a:t>(9302), 230–231.</a:t>
            </a:r>
          </a:p>
        </p:txBody>
      </p:sp>
      <p:sp>
        <p:nvSpPr>
          <p:cNvPr id="3" name="Slide Number Placeholder 2"/>
          <p:cNvSpPr>
            <a:spLocks noGrp="1"/>
          </p:cNvSpPr>
          <p:nvPr>
            <p:ph type="sldNum" sz="quarter" idx="16"/>
          </p:nvPr>
        </p:nvSpPr>
        <p:spPr/>
        <p:txBody>
          <a:bodyPr>
            <a:normAutofit fontScale="85000" lnSpcReduction="20000"/>
          </a:bodyPr>
          <a:lstStyle/>
          <a:p>
            <a:pPr>
              <a:defRPr/>
            </a:pPr>
            <a:fld id="{2D6238C2-C284-AD4D-8FB8-9663937FCA09}" type="slidenum">
              <a:rPr lang="en-GB" smtClean="0"/>
              <a:pPr>
                <a:defRPr/>
              </a:pPr>
              <a:t>46</a:t>
            </a:fld>
            <a:endParaRPr lang="en-GB" dirty="0"/>
          </a:p>
        </p:txBody>
      </p:sp>
    </p:spTree>
    <p:extLst>
      <p:ext uri="{BB962C8B-B14F-4D97-AF65-F5344CB8AC3E}">
        <p14:creationId xmlns:p14="http://schemas.microsoft.com/office/powerpoint/2010/main" val="31350804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Educational Endowment Fund (EEF) toolkit</a:t>
            </a:r>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5</a:t>
            </a:fld>
            <a:endParaRPr lang="en-GB"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005330548"/>
              </p:ext>
            </p:extLst>
          </p:nvPr>
        </p:nvGraphicFramePr>
        <p:xfrm>
          <a:off x="612775" y="1600200"/>
          <a:ext cx="8153400" cy="3235960"/>
        </p:xfrm>
        <a:graphic>
          <a:graphicData uri="http://schemas.openxmlformats.org/drawingml/2006/table">
            <a:tbl>
              <a:tblPr firstRow="1" bandRow="1">
                <a:tableStyleId>{5C22544A-7EE6-4342-B048-85BDC9FD1C3A}</a:tableStyleId>
              </a:tblPr>
              <a:tblGrid>
                <a:gridCol w="3671048"/>
                <a:gridCol w="1404470"/>
                <a:gridCol w="1419412"/>
                <a:gridCol w="1658470"/>
              </a:tblGrid>
              <a:tr h="370840">
                <a:tc>
                  <a:txBody>
                    <a:bodyPr/>
                    <a:lstStyle/>
                    <a:p>
                      <a:r>
                        <a:rPr lang="en-US" dirty="0" smtClean="0"/>
                        <a:t>Intervention</a:t>
                      </a:r>
                      <a:endParaRPr lang="en-US" dirty="0"/>
                    </a:p>
                  </a:txBody>
                  <a:tcPr/>
                </a:tc>
                <a:tc>
                  <a:txBody>
                    <a:bodyPr/>
                    <a:lstStyle/>
                    <a:p>
                      <a:pPr algn="ctr"/>
                      <a:r>
                        <a:rPr lang="en-US" dirty="0" smtClean="0"/>
                        <a:t>Cost</a:t>
                      </a:r>
                      <a:endParaRPr lang="en-US" dirty="0"/>
                    </a:p>
                  </a:txBody>
                  <a:tcPr/>
                </a:tc>
                <a:tc>
                  <a:txBody>
                    <a:bodyPr/>
                    <a:lstStyle/>
                    <a:p>
                      <a:pPr algn="ctr"/>
                      <a:r>
                        <a:rPr lang="en-US" dirty="0" smtClean="0"/>
                        <a:t>Quality</a:t>
                      </a:r>
                      <a:r>
                        <a:rPr lang="en-US" baseline="0" dirty="0" smtClean="0"/>
                        <a:t> of evidence</a:t>
                      </a:r>
                      <a:endParaRPr lang="en-US" dirty="0"/>
                    </a:p>
                  </a:txBody>
                  <a:tcPr/>
                </a:tc>
                <a:tc>
                  <a:txBody>
                    <a:bodyPr/>
                    <a:lstStyle/>
                    <a:p>
                      <a:pPr algn="ctr"/>
                      <a:r>
                        <a:rPr lang="en-US" dirty="0" smtClean="0"/>
                        <a:t>Extra</a:t>
                      </a:r>
                      <a:r>
                        <a:rPr lang="en-US" baseline="0" dirty="0" smtClean="0"/>
                        <a:t> months of learning</a:t>
                      </a:r>
                      <a:endParaRPr lang="en-US" dirty="0"/>
                    </a:p>
                  </a:txBody>
                  <a:tcPr/>
                </a:tc>
              </a:tr>
              <a:tr h="370840">
                <a:tc>
                  <a:txBody>
                    <a:bodyPr/>
                    <a:lstStyle/>
                    <a:p>
                      <a:r>
                        <a:rPr lang="en-US" dirty="0" smtClean="0"/>
                        <a:t>Teaching</a:t>
                      </a:r>
                      <a:r>
                        <a:rPr lang="en-US" baseline="0" dirty="0" smtClean="0"/>
                        <a:t> assistants</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FF0000"/>
                          </a:solidFill>
                        </a:rPr>
                        <a:t>0</a:t>
                      </a:r>
                      <a:endParaRPr lang="en-US" dirty="0">
                        <a:solidFill>
                          <a:srgbClr val="FF0000"/>
                        </a:solidFill>
                      </a:endParaRPr>
                    </a:p>
                  </a:txBody>
                  <a:tcPr/>
                </a:tc>
              </a:tr>
              <a:tr h="370840">
                <a:tc>
                  <a:txBody>
                    <a:bodyPr/>
                    <a:lstStyle/>
                    <a:p>
                      <a:r>
                        <a:rPr lang="en-US" dirty="0" smtClean="0"/>
                        <a:t>Performance</a:t>
                      </a:r>
                      <a:r>
                        <a:rPr lang="en-US" baseline="0" dirty="0" smtClean="0"/>
                        <a:t> pay</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FF0000"/>
                          </a:solidFill>
                        </a:rPr>
                        <a:t>0</a:t>
                      </a:r>
                      <a:endParaRPr lang="en-US" dirty="0">
                        <a:solidFill>
                          <a:srgbClr val="FF0000"/>
                        </a:solidFill>
                      </a:endParaRPr>
                    </a:p>
                  </a:txBody>
                  <a:tcPr/>
                </a:tc>
              </a:tr>
              <a:tr h="370840">
                <a:tc>
                  <a:txBody>
                    <a:bodyPr/>
                    <a:lstStyle/>
                    <a:p>
                      <a:r>
                        <a:rPr lang="en-US" dirty="0" smtClean="0"/>
                        <a:t>Aspiration interventions</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FF0000"/>
                          </a:solidFill>
                        </a:rPr>
                        <a:t>0</a:t>
                      </a:r>
                      <a:endParaRPr lang="en-US" dirty="0">
                        <a:solidFill>
                          <a:srgbClr val="FF0000"/>
                        </a:solidFill>
                      </a:endParaRPr>
                    </a:p>
                  </a:txBody>
                  <a:tcPr/>
                </a:tc>
              </a:tr>
              <a:tr h="370840">
                <a:tc>
                  <a:txBody>
                    <a:bodyPr/>
                    <a:lstStyle/>
                    <a:p>
                      <a:r>
                        <a:rPr lang="en-US" dirty="0" smtClean="0"/>
                        <a:t>Block scheduling</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FF0000"/>
                          </a:solidFill>
                        </a:rPr>
                        <a:t>0</a:t>
                      </a:r>
                      <a:endParaRPr lang="en-US" dirty="0">
                        <a:solidFill>
                          <a:srgbClr val="FF0000"/>
                        </a:solidFill>
                      </a:endParaRPr>
                    </a:p>
                  </a:txBody>
                  <a:tcPr/>
                </a:tc>
              </a:tr>
              <a:tr h="370840">
                <a:tc>
                  <a:txBody>
                    <a:bodyPr/>
                    <a:lstStyle/>
                    <a:p>
                      <a:r>
                        <a:rPr lang="en-US" dirty="0" smtClean="0"/>
                        <a:t>School uniform</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FF0000"/>
                          </a:solidFill>
                        </a:rPr>
                        <a:t>0</a:t>
                      </a:r>
                      <a:endParaRPr lang="en-US" dirty="0">
                        <a:solidFill>
                          <a:srgbClr val="FF0000"/>
                        </a:solidFill>
                      </a:endParaRPr>
                    </a:p>
                  </a:txBody>
                  <a:tcPr/>
                </a:tc>
              </a:tr>
              <a:tr h="370840">
                <a:tc>
                  <a:txBody>
                    <a:bodyPr/>
                    <a:lstStyle/>
                    <a:p>
                      <a:r>
                        <a:rPr lang="en-US" dirty="0" smtClean="0"/>
                        <a:t>Physical environment</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FF0000"/>
                          </a:solidFill>
                        </a:rPr>
                        <a:t>0</a:t>
                      </a:r>
                      <a:endParaRPr lang="en-US" dirty="0">
                        <a:solidFill>
                          <a:srgbClr val="FF0000"/>
                        </a:solidFill>
                      </a:endParaRPr>
                    </a:p>
                  </a:txBody>
                  <a:tcPr/>
                </a:tc>
              </a:tr>
              <a:tr h="370840">
                <a:tc>
                  <a:txBody>
                    <a:bodyPr/>
                    <a:lstStyle/>
                    <a:p>
                      <a:r>
                        <a:rPr lang="en-US" dirty="0" smtClean="0"/>
                        <a:t>Ability grouping</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charset="2"/>
                          <a:cs typeface="Zapf Dingbats" charset="2"/>
                        </a:rPr>
                        <a:t>★★★</a:t>
                      </a:r>
                    </a:p>
                  </a:txBody>
                  <a:tcPr/>
                </a:tc>
                <a:tc>
                  <a:txBody>
                    <a:bodyPr/>
                    <a:lstStyle/>
                    <a:p>
                      <a:pPr algn="ctr"/>
                      <a:r>
                        <a:rPr lang="en-US" dirty="0" smtClean="0">
                          <a:solidFill>
                            <a:srgbClr val="FF0000"/>
                          </a:solidFill>
                        </a:rPr>
                        <a:t>-1</a:t>
                      </a:r>
                      <a:endParaRPr lang="en-US" dirty="0">
                        <a:solidFill>
                          <a:srgbClr val="FF0000"/>
                        </a:solidFill>
                      </a:endParaRPr>
                    </a:p>
                  </a:txBody>
                  <a:tcPr/>
                </a:tc>
              </a:tr>
            </a:tbl>
          </a:graphicData>
        </a:graphic>
      </p:graphicFrame>
    </p:spTree>
    <p:extLst>
      <p:ext uri="{BB962C8B-B14F-4D97-AF65-F5344CB8AC3E}">
        <p14:creationId xmlns:p14="http://schemas.microsoft.com/office/powerpoint/2010/main" val="23170054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caveats about research findings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6</a:t>
            </a:fld>
            <a:endParaRPr lang="en-GB" dirty="0"/>
          </a:p>
        </p:txBody>
      </p:sp>
      <p:sp>
        <p:nvSpPr>
          <p:cNvPr id="4" name="Content Placeholder 3"/>
          <p:cNvSpPr>
            <a:spLocks noGrp="1"/>
          </p:cNvSpPr>
          <p:nvPr>
            <p:ph sz="quarter" idx="1"/>
          </p:nvPr>
        </p:nvSpPr>
        <p:spPr/>
        <p:txBody>
          <a:bodyPr/>
          <a:lstStyle/>
          <a:p>
            <a:r>
              <a:rPr lang="en-US" dirty="0" smtClean="0"/>
              <a:t>Educational research can only tell us what was, not what might be.</a:t>
            </a:r>
            <a:endParaRPr lang="en-US" dirty="0"/>
          </a:p>
          <a:p>
            <a:r>
              <a:rPr lang="en-US" dirty="0" smtClean="0"/>
              <a:t>Moreover, in education, “</a:t>
            </a:r>
            <a:r>
              <a:rPr lang="en-US" dirty="0"/>
              <a:t>W</a:t>
            </a:r>
            <a:r>
              <a:rPr lang="en-US" dirty="0" smtClean="0"/>
              <a:t>hat works?” is rarely the right question, because</a:t>
            </a:r>
          </a:p>
          <a:p>
            <a:pPr lvl="1"/>
            <a:r>
              <a:rPr lang="en-US" dirty="0" smtClean="0"/>
              <a:t>everything works somewhere, and</a:t>
            </a:r>
          </a:p>
          <a:p>
            <a:pPr lvl="1"/>
            <a:r>
              <a:rPr lang="en-US" dirty="0" smtClean="0"/>
              <a:t>nothing works everywhere, which is why</a:t>
            </a:r>
          </a:p>
          <a:p>
            <a:pPr lvl="1"/>
            <a:r>
              <a:rPr lang="en-US" dirty="0"/>
              <a:t>i</a:t>
            </a:r>
            <a:r>
              <a:rPr lang="en-US" dirty="0" smtClean="0"/>
              <a:t>n education, the right question is, “Under what conditions does this work?”</a:t>
            </a:r>
            <a:endParaRPr lang="en-US" dirty="0"/>
          </a:p>
        </p:txBody>
      </p:sp>
    </p:spTree>
    <p:extLst>
      <p:ext uri="{BB962C8B-B14F-4D97-AF65-F5344CB8AC3E}">
        <p14:creationId xmlns:p14="http://schemas.microsoft.com/office/powerpoint/2010/main" val="6928091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title"/>
          </p:nvPr>
        </p:nvSpPr>
        <p:spPr/>
        <p:txBody>
          <a:bodyPr/>
          <a:lstStyle/>
          <a:p>
            <a:r>
              <a:rPr lang="en-GB" dirty="0" smtClean="0"/>
              <a:t>An illustrative example: feedback</a:t>
            </a:r>
            <a:endParaRPr lang="en-GB" dirty="0"/>
          </a:p>
        </p:txBody>
      </p:sp>
      <p:sp>
        <p:nvSpPr>
          <p:cNvPr id="3" name="Slide Number Placeholder 2"/>
          <p:cNvSpPr>
            <a:spLocks noGrp="1"/>
          </p:cNvSpPr>
          <p:nvPr>
            <p:ph type="sldNum" sz="quarter" idx="12"/>
          </p:nvPr>
        </p:nvSpPr>
        <p:spPr/>
        <p:txBody>
          <a:bodyPr>
            <a:normAutofit fontScale="85000" lnSpcReduction="20000"/>
          </a:bodyPr>
          <a:lstStyle/>
          <a:p>
            <a:fld id="{2D6238C2-C284-AD4D-8FB8-9663937FCA09}" type="slidenum">
              <a:rPr lang="en-GB" smtClean="0"/>
              <a:pPr/>
              <a:t>7</a:t>
            </a:fld>
            <a:endParaRPr lang="en-GB" dirty="0"/>
          </a:p>
        </p:txBody>
      </p:sp>
      <p:sp>
        <p:nvSpPr>
          <p:cNvPr id="137218" name="Rectangle 3"/>
          <p:cNvSpPr>
            <a:spLocks noGrp="1" noChangeArrowheads="1"/>
          </p:cNvSpPr>
          <p:nvPr>
            <p:ph idx="1"/>
          </p:nvPr>
        </p:nvSpPr>
        <p:spPr>
          <a:xfrm>
            <a:off x="612648" y="1600200"/>
            <a:ext cx="8153400" cy="5048624"/>
          </a:xfrm>
        </p:spPr>
        <p:txBody>
          <a:bodyPr>
            <a:normAutofit fontScale="85000" lnSpcReduction="10000"/>
          </a:bodyPr>
          <a:lstStyle/>
          <a:p>
            <a:pPr>
              <a:lnSpc>
                <a:spcPct val="120000"/>
              </a:lnSpc>
            </a:pPr>
            <a:r>
              <a:rPr lang="en-GB" dirty="0" err="1" smtClean="0"/>
              <a:t>Kluger</a:t>
            </a:r>
            <a:r>
              <a:rPr lang="en-GB" dirty="0" smtClean="0"/>
              <a:t> and </a:t>
            </a:r>
            <a:r>
              <a:rPr lang="en-GB" dirty="0" err="1" smtClean="0"/>
              <a:t>DeNisi</a:t>
            </a:r>
            <a:r>
              <a:rPr lang="en-GB" dirty="0" smtClean="0"/>
              <a:t> (1996) review of 3000 research reports</a:t>
            </a:r>
          </a:p>
          <a:p>
            <a:pPr>
              <a:lnSpc>
                <a:spcPct val="120000"/>
              </a:lnSpc>
            </a:pPr>
            <a:r>
              <a:rPr lang="en-GB" dirty="0" smtClean="0"/>
              <a:t>Excluding those:</a:t>
            </a:r>
          </a:p>
          <a:p>
            <a:pPr lvl="1">
              <a:lnSpc>
                <a:spcPct val="120000"/>
              </a:lnSpc>
            </a:pPr>
            <a:r>
              <a:rPr lang="en-GB" dirty="0" smtClean="0"/>
              <a:t>without adequate controls</a:t>
            </a:r>
          </a:p>
          <a:p>
            <a:pPr lvl="1">
              <a:lnSpc>
                <a:spcPct val="120000"/>
              </a:lnSpc>
            </a:pPr>
            <a:r>
              <a:rPr lang="en-GB" dirty="0" smtClean="0"/>
              <a:t>with poor design</a:t>
            </a:r>
          </a:p>
          <a:p>
            <a:pPr lvl="1">
              <a:lnSpc>
                <a:spcPct val="120000"/>
              </a:lnSpc>
            </a:pPr>
            <a:r>
              <a:rPr lang="en-GB" dirty="0" smtClean="0"/>
              <a:t>with fewer than 10 participants</a:t>
            </a:r>
          </a:p>
          <a:p>
            <a:pPr lvl="1">
              <a:lnSpc>
                <a:spcPct val="120000"/>
              </a:lnSpc>
            </a:pPr>
            <a:r>
              <a:rPr lang="en-GB" dirty="0" smtClean="0"/>
              <a:t>where performance was not measured</a:t>
            </a:r>
          </a:p>
          <a:p>
            <a:pPr lvl="1">
              <a:lnSpc>
                <a:spcPct val="120000"/>
              </a:lnSpc>
            </a:pPr>
            <a:r>
              <a:rPr lang="en-GB" dirty="0" smtClean="0"/>
              <a:t>without details of effect sizes</a:t>
            </a:r>
          </a:p>
          <a:p>
            <a:pPr>
              <a:lnSpc>
                <a:spcPct val="120000"/>
              </a:lnSpc>
            </a:pPr>
            <a:r>
              <a:rPr lang="en-GB" dirty="0" smtClean="0"/>
              <a:t>left 131 reports, 607 effect sizes, involving 12652 individuals</a:t>
            </a:r>
          </a:p>
          <a:p>
            <a:pPr>
              <a:lnSpc>
                <a:spcPct val="120000"/>
              </a:lnSpc>
            </a:pPr>
            <a:r>
              <a:rPr lang="en-GB" dirty="0" smtClean="0"/>
              <a:t>On average, feedback increases achievement</a:t>
            </a:r>
          </a:p>
          <a:p>
            <a:pPr lvl="1">
              <a:lnSpc>
                <a:spcPct val="120000"/>
              </a:lnSpc>
            </a:pPr>
            <a:r>
              <a:rPr lang="en-GB" dirty="0" smtClean="0"/>
              <a:t>Effect sizes highly variable</a:t>
            </a:r>
          </a:p>
          <a:p>
            <a:pPr lvl="1">
              <a:lnSpc>
                <a:spcPct val="120000"/>
              </a:lnSpc>
            </a:pPr>
            <a:r>
              <a:rPr lang="en-GB" dirty="0" smtClean="0"/>
              <a:t>38% (50 out of 131) of effect sizes were negative</a:t>
            </a:r>
            <a:endParaRPr lang="en-GB" dirty="0"/>
          </a:p>
        </p:txBody>
      </p:sp>
    </p:spTree>
    <p:extLst>
      <p:ext uri="{BB962C8B-B14F-4D97-AF65-F5344CB8AC3E}">
        <p14:creationId xmlns:p14="http://schemas.microsoft.com/office/powerpoint/2010/main" val="25604258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2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2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72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72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72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721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721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721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721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Getting feedback right is hard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4601004"/>
              </p:ext>
            </p:extLst>
          </p:nvPr>
        </p:nvGraphicFramePr>
        <p:xfrm>
          <a:off x="642470" y="1676400"/>
          <a:ext cx="8298329" cy="4168774"/>
        </p:xfrm>
        <a:graphic>
          <a:graphicData uri="http://schemas.openxmlformats.org/drawingml/2006/table">
            <a:tbl>
              <a:tblPr firstRow="1" bandRow="1">
                <a:tableStyleId>{5C22544A-7EE6-4342-B048-85BDC9FD1C3A}</a:tableStyleId>
              </a:tblPr>
              <a:tblGrid>
                <a:gridCol w="2147933"/>
                <a:gridCol w="2985894"/>
                <a:gridCol w="3164502"/>
              </a:tblGrid>
              <a:tr h="711144">
                <a:tc>
                  <a:txBody>
                    <a:bodyPr/>
                    <a:lstStyle/>
                    <a:p>
                      <a:pPr marL="0" indent="0">
                        <a:spcAft>
                          <a:spcPts val="400"/>
                        </a:spcAft>
                      </a:pPr>
                      <a:r>
                        <a:rPr lang="en-US" sz="2000" dirty="0"/>
                        <a:t>Response type</a:t>
                      </a:r>
                      <a:endParaRPr lang="en-GB" sz="2000" dirty="0">
                        <a:latin typeface="Palatino"/>
                        <a:ea typeface="Times New Roman"/>
                        <a:cs typeface="Palatino"/>
                      </a:endParaRPr>
                    </a:p>
                  </a:txBody>
                  <a:tcPr marL="0" marR="0" marT="0" marB="0"/>
                </a:tc>
                <a:tc gridSpan="2">
                  <a:txBody>
                    <a:bodyPr/>
                    <a:lstStyle/>
                    <a:p>
                      <a:pPr marL="84138" indent="0" algn="ctr">
                        <a:spcAft>
                          <a:spcPts val="400"/>
                        </a:spcAft>
                      </a:pPr>
                      <a:r>
                        <a:rPr lang="en-US" sz="2000" dirty="0"/>
                        <a:t>Feedback</a:t>
                      </a:r>
                      <a:r>
                        <a:rPr lang="en-US" sz="2000" dirty="0" smtClean="0"/>
                        <a:t> indicates performance…</a:t>
                      </a:r>
                      <a:endParaRPr lang="en-GB" sz="2000" dirty="0">
                        <a:latin typeface="Palatino"/>
                        <a:ea typeface="Times New Roman"/>
                        <a:cs typeface="Palatino"/>
                      </a:endParaRPr>
                    </a:p>
                  </a:txBody>
                  <a:tcPr marL="0" marR="0" marT="0" marB="0"/>
                </a:tc>
                <a:tc hMerge="1">
                  <a:txBody>
                    <a:bodyPr/>
                    <a:lstStyle/>
                    <a:p>
                      <a:pPr marL="84138" indent="0">
                        <a:spcAft>
                          <a:spcPts val="400"/>
                        </a:spcAft>
                      </a:pPr>
                      <a:endParaRPr lang="en-GB" sz="2400" dirty="0">
                        <a:latin typeface="Palatino"/>
                        <a:ea typeface="Times New Roman"/>
                        <a:cs typeface="Palatino"/>
                      </a:endParaRPr>
                    </a:p>
                  </a:txBody>
                  <a:tcPr marL="0" marR="0" marT="0" marB="0"/>
                </a:tc>
              </a:tr>
              <a:tr h="691526">
                <a:tc>
                  <a:txBody>
                    <a:bodyPr/>
                    <a:lstStyle/>
                    <a:p>
                      <a:pPr marL="0" indent="0">
                        <a:spcAft>
                          <a:spcPts val="400"/>
                        </a:spcAft>
                      </a:pPr>
                      <a:endParaRPr lang="en-GB" sz="2000" dirty="0">
                        <a:solidFill>
                          <a:schemeClr val="bg1"/>
                        </a:solidFill>
                        <a:latin typeface="Palatino"/>
                        <a:ea typeface="Times New Roman"/>
                        <a:cs typeface="Palatino"/>
                      </a:endParaRPr>
                    </a:p>
                  </a:txBody>
                  <a:tcPr marL="0" marR="0" marT="0" marB="0">
                    <a:solidFill>
                      <a:srgbClr val="525A93"/>
                    </a:solidFill>
                  </a:tcPr>
                </a:tc>
                <a:tc>
                  <a:txBody>
                    <a:bodyPr/>
                    <a:lstStyle/>
                    <a:p>
                      <a:pPr marL="84138" indent="0">
                        <a:spcAft>
                          <a:spcPts val="400"/>
                        </a:spcAft>
                      </a:pPr>
                      <a:r>
                        <a:rPr lang="en-US" sz="2000" dirty="0" smtClean="0">
                          <a:solidFill>
                            <a:schemeClr val="bg1"/>
                          </a:solidFill>
                        </a:rPr>
                        <a:t>falls short of goal</a:t>
                      </a:r>
                      <a:endParaRPr lang="en-GB" sz="2000" dirty="0">
                        <a:solidFill>
                          <a:schemeClr val="bg1"/>
                        </a:solidFill>
                        <a:latin typeface="Palatino"/>
                        <a:ea typeface="Times New Roman"/>
                        <a:cs typeface="Palatino"/>
                      </a:endParaRPr>
                    </a:p>
                  </a:txBody>
                  <a:tcPr marL="0" marR="0" marT="0" marB="0">
                    <a:solidFill>
                      <a:srgbClr val="525A93"/>
                    </a:solidFill>
                  </a:tcPr>
                </a:tc>
                <a:tc>
                  <a:txBody>
                    <a:bodyPr/>
                    <a:lstStyle/>
                    <a:p>
                      <a:pPr marL="84138" marR="0" indent="0" algn="l" defTabSz="914400" rtl="0" eaLnBrk="1" fontAlgn="auto" latinLnBrk="0" hangingPunct="1">
                        <a:lnSpc>
                          <a:spcPct val="100000"/>
                        </a:lnSpc>
                        <a:spcBef>
                          <a:spcPts val="0"/>
                        </a:spcBef>
                        <a:spcAft>
                          <a:spcPts val="400"/>
                        </a:spcAft>
                        <a:buClrTx/>
                        <a:buSzTx/>
                        <a:buFontTx/>
                        <a:buNone/>
                        <a:tabLst/>
                        <a:defRPr/>
                      </a:pPr>
                      <a:r>
                        <a:rPr lang="en-US" sz="2000" dirty="0" smtClean="0">
                          <a:solidFill>
                            <a:schemeClr val="bg1"/>
                          </a:solidFill>
                        </a:rPr>
                        <a:t>exceeds goal</a:t>
                      </a:r>
                      <a:endParaRPr lang="en-GB" sz="2000" dirty="0" smtClean="0">
                        <a:solidFill>
                          <a:schemeClr val="bg1"/>
                        </a:solidFill>
                        <a:latin typeface="Palatino"/>
                        <a:ea typeface="Times New Roman"/>
                        <a:cs typeface="Palatino"/>
                      </a:endParaRPr>
                    </a:p>
                    <a:p>
                      <a:pPr marL="84138" indent="0">
                        <a:spcAft>
                          <a:spcPts val="400"/>
                        </a:spcAft>
                      </a:pPr>
                      <a:endParaRPr lang="en-GB" sz="2000" dirty="0">
                        <a:solidFill>
                          <a:schemeClr val="bg1"/>
                        </a:solidFill>
                        <a:latin typeface="Palatino"/>
                        <a:ea typeface="Times New Roman"/>
                        <a:cs typeface="Palatino"/>
                      </a:endParaRPr>
                    </a:p>
                  </a:txBody>
                  <a:tcPr marL="0" marR="0" marT="0" marB="0">
                    <a:solidFill>
                      <a:srgbClr val="525A93"/>
                    </a:solidFill>
                  </a:tcPr>
                </a:tc>
              </a:tr>
              <a:tr h="691526">
                <a:tc>
                  <a:txBody>
                    <a:bodyPr/>
                    <a:lstStyle/>
                    <a:p>
                      <a:pPr marL="0" indent="0">
                        <a:spcAft>
                          <a:spcPts val="400"/>
                        </a:spcAft>
                      </a:pPr>
                      <a:r>
                        <a:rPr lang="en-US" sz="2000" dirty="0" smtClean="0"/>
                        <a:t>Change </a:t>
                      </a:r>
                      <a:r>
                        <a:rPr lang="en-US" sz="2000" dirty="0"/>
                        <a:t>behavior</a:t>
                      </a:r>
                      <a:endParaRPr lang="en-GB" sz="2000" dirty="0">
                        <a:latin typeface="Palatino"/>
                        <a:ea typeface="Times New Roman"/>
                        <a:cs typeface="Palatino"/>
                      </a:endParaRPr>
                    </a:p>
                  </a:txBody>
                  <a:tcPr marL="0" marR="0" marT="0" marB="0"/>
                </a:tc>
                <a:tc>
                  <a:txBody>
                    <a:bodyPr/>
                    <a:lstStyle/>
                    <a:p>
                      <a:pPr marL="84138" indent="0">
                        <a:spcAft>
                          <a:spcPts val="400"/>
                        </a:spcAft>
                      </a:pPr>
                      <a:r>
                        <a:rPr lang="en-US" sz="2000" b="1" dirty="0"/>
                        <a:t>Increase effort</a:t>
                      </a:r>
                      <a:endParaRPr lang="en-GB" sz="2000" b="1" dirty="0">
                        <a:latin typeface="Palatino"/>
                        <a:ea typeface="Times New Roman"/>
                        <a:cs typeface="Palatino"/>
                      </a:endParaRPr>
                    </a:p>
                  </a:txBody>
                  <a:tcPr marL="0" marR="0" marT="0" marB="0"/>
                </a:tc>
                <a:tc>
                  <a:txBody>
                    <a:bodyPr/>
                    <a:lstStyle/>
                    <a:p>
                      <a:pPr marL="84138" indent="0">
                        <a:spcAft>
                          <a:spcPts val="400"/>
                        </a:spcAft>
                      </a:pPr>
                      <a:r>
                        <a:rPr lang="en-US" sz="2000" dirty="0"/>
                        <a:t>Exert less effort</a:t>
                      </a:r>
                      <a:endParaRPr lang="en-GB" sz="2000" dirty="0">
                        <a:latin typeface="Palatino"/>
                        <a:ea typeface="Times New Roman"/>
                        <a:cs typeface="Palatino"/>
                      </a:endParaRPr>
                    </a:p>
                  </a:txBody>
                  <a:tcPr marL="0" marR="0" marT="0" marB="0"/>
                </a:tc>
              </a:tr>
              <a:tr h="691526">
                <a:tc>
                  <a:txBody>
                    <a:bodyPr/>
                    <a:lstStyle/>
                    <a:p>
                      <a:pPr marL="0" indent="0">
                        <a:spcAft>
                          <a:spcPts val="400"/>
                        </a:spcAft>
                      </a:pPr>
                      <a:r>
                        <a:rPr lang="en-US" sz="2000" dirty="0"/>
                        <a:t>Change goal</a:t>
                      </a:r>
                      <a:endParaRPr lang="en-GB" sz="2000" dirty="0">
                        <a:latin typeface="Palatino"/>
                        <a:ea typeface="Times New Roman"/>
                        <a:cs typeface="Palatino"/>
                      </a:endParaRPr>
                    </a:p>
                  </a:txBody>
                  <a:tcPr marL="0" marR="0" marT="0" marB="0"/>
                </a:tc>
                <a:tc>
                  <a:txBody>
                    <a:bodyPr/>
                    <a:lstStyle/>
                    <a:p>
                      <a:pPr marL="84138" indent="0">
                        <a:spcAft>
                          <a:spcPts val="400"/>
                        </a:spcAft>
                      </a:pPr>
                      <a:r>
                        <a:rPr lang="en-US" sz="2000" dirty="0"/>
                        <a:t>Reduce aspiration</a:t>
                      </a:r>
                      <a:endParaRPr lang="en-GB" sz="2000" dirty="0">
                        <a:latin typeface="Palatino"/>
                        <a:ea typeface="Times New Roman"/>
                        <a:cs typeface="Palatino"/>
                      </a:endParaRPr>
                    </a:p>
                  </a:txBody>
                  <a:tcPr marL="0" marR="0" marT="0" marB="0"/>
                </a:tc>
                <a:tc>
                  <a:txBody>
                    <a:bodyPr/>
                    <a:lstStyle/>
                    <a:p>
                      <a:pPr marL="84138" indent="0">
                        <a:spcAft>
                          <a:spcPts val="400"/>
                        </a:spcAft>
                      </a:pPr>
                      <a:r>
                        <a:rPr lang="en-US" sz="2000" b="1" dirty="0"/>
                        <a:t>Increase aspiration</a:t>
                      </a:r>
                      <a:endParaRPr lang="en-GB" sz="2000" b="1" dirty="0">
                        <a:latin typeface="Palatino"/>
                        <a:ea typeface="Times New Roman"/>
                        <a:cs typeface="Palatino"/>
                      </a:endParaRPr>
                    </a:p>
                  </a:txBody>
                  <a:tcPr marL="0" marR="0" marT="0" marB="0"/>
                </a:tc>
              </a:tr>
              <a:tr h="691526">
                <a:tc>
                  <a:txBody>
                    <a:bodyPr/>
                    <a:lstStyle/>
                    <a:p>
                      <a:pPr marL="0" indent="0">
                        <a:spcAft>
                          <a:spcPts val="400"/>
                        </a:spcAft>
                      </a:pPr>
                      <a:r>
                        <a:rPr lang="en-US" sz="2000" dirty="0"/>
                        <a:t>Abandon goal</a:t>
                      </a:r>
                      <a:endParaRPr lang="en-GB" sz="2000" dirty="0">
                        <a:latin typeface="Palatino"/>
                        <a:ea typeface="Times New Roman"/>
                        <a:cs typeface="Palatino"/>
                      </a:endParaRPr>
                    </a:p>
                  </a:txBody>
                  <a:tcPr marL="0" marR="0" marT="0" marB="0"/>
                </a:tc>
                <a:tc>
                  <a:txBody>
                    <a:bodyPr/>
                    <a:lstStyle/>
                    <a:p>
                      <a:pPr marL="84138" indent="0">
                        <a:spcAft>
                          <a:spcPts val="400"/>
                        </a:spcAft>
                      </a:pPr>
                      <a:r>
                        <a:rPr lang="en-US" sz="2000" dirty="0"/>
                        <a:t>Decide goal is too hard</a:t>
                      </a:r>
                      <a:endParaRPr lang="en-GB" sz="2000" dirty="0">
                        <a:latin typeface="Palatino"/>
                        <a:ea typeface="Times New Roman"/>
                        <a:cs typeface="Palatino"/>
                      </a:endParaRPr>
                    </a:p>
                  </a:txBody>
                  <a:tcPr marL="0" marR="0" marT="0" marB="0"/>
                </a:tc>
                <a:tc>
                  <a:txBody>
                    <a:bodyPr/>
                    <a:lstStyle/>
                    <a:p>
                      <a:pPr marL="84138" indent="0">
                        <a:spcAft>
                          <a:spcPts val="400"/>
                        </a:spcAft>
                      </a:pPr>
                      <a:r>
                        <a:rPr lang="en-US" sz="2000" dirty="0"/>
                        <a:t>Decide goal is too easy</a:t>
                      </a:r>
                      <a:endParaRPr lang="en-GB" sz="2000" dirty="0">
                        <a:latin typeface="Palatino"/>
                        <a:ea typeface="Times New Roman"/>
                        <a:cs typeface="Palatino"/>
                      </a:endParaRPr>
                    </a:p>
                  </a:txBody>
                  <a:tcPr marL="0" marR="0" marT="0" marB="0"/>
                </a:tc>
              </a:tr>
              <a:tr h="691526">
                <a:tc>
                  <a:txBody>
                    <a:bodyPr/>
                    <a:lstStyle/>
                    <a:p>
                      <a:pPr>
                        <a:spcAft>
                          <a:spcPts val="400"/>
                        </a:spcAft>
                      </a:pPr>
                      <a:r>
                        <a:rPr lang="en-US" sz="2000" dirty="0"/>
                        <a:t>Reject feedback</a:t>
                      </a:r>
                      <a:endParaRPr lang="en-GB" sz="2000" dirty="0">
                        <a:latin typeface="Palatino"/>
                        <a:ea typeface="Times New Roman"/>
                        <a:cs typeface="Palatino"/>
                      </a:endParaRPr>
                    </a:p>
                  </a:txBody>
                  <a:tcPr marL="0" marR="0" marT="0" marB="0"/>
                </a:tc>
                <a:tc>
                  <a:txBody>
                    <a:bodyPr/>
                    <a:lstStyle/>
                    <a:p>
                      <a:pPr marL="84138" indent="0">
                        <a:spcAft>
                          <a:spcPts val="400"/>
                        </a:spcAft>
                      </a:pPr>
                      <a:r>
                        <a:rPr lang="en-US" sz="2000" dirty="0"/>
                        <a:t>Feedback is ignored</a:t>
                      </a:r>
                      <a:endParaRPr lang="en-GB" sz="2000" dirty="0">
                        <a:latin typeface="Palatino"/>
                        <a:ea typeface="Times New Roman"/>
                        <a:cs typeface="Palatino"/>
                      </a:endParaRPr>
                    </a:p>
                  </a:txBody>
                  <a:tcPr marL="0" marR="0" marT="0" marB="0"/>
                </a:tc>
                <a:tc>
                  <a:txBody>
                    <a:bodyPr/>
                    <a:lstStyle/>
                    <a:p>
                      <a:pPr marL="84138" indent="0">
                        <a:spcAft>
                          <a:spcPts val="400"/>
                        </a:spcAft>
                      </a:pPr>
                      <a:r>
                        <a:rPr lang="en-US" sz="2000" dirty="0"/>
                        <a:t>Feedback is ignored</a:t>
                      </a:r>
                      <a:endParaRPr lang="en-GB" sz="2000" dirty="0">
                        <a:latin typeface="Palatino"/>
                        <a:ea typeface="Times New Roman"/>
                        <a:cs typeface="Palatino"/>
                      </a:endParaRPr>
                    </a:p>
                  </a:txBody>
                  <a:tcPr marL="0" marR="0" marT="0" marB="0"/>
                </a:tc>
              </a:tr>
            </a:tbl>
          </a:graphicData>
        </a:graphic>
      </p:graphicFrame>
    </p:spTree>
    <p:extLst>
      <p:ext uri="{BB962C8B-B14F-4D97-AF65-F5344CB8AC3E}">
        <p14:creationId xmlns:p14="http://schemas.microsoft.com/office/powerpoint/2010/main" val="25957473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Teacher quality</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52799CE-711A-FA44-BA4E-E463DA170A36}" type="slidenum">
              <a:rPr lang="en-US" smtClean="0"/>
              <a:pPr>
                <a:defRPr/>
              </a:pPr>
              <a:t>9</a:t>
            </a:fld>
            <a:endParaRPr lang="en-US" dirty="0"/>
          </a:p>
        </p:txBody>
      </p:sp>
    </p:spTree>
    <p:extLst>
      <p:ext uri="{BB962C8B-B14F-4D97-AF65-F5344CB8AC3E}">
        <p14:creationId xmlns:p14="http://schemas.microsoft.com/office/powerpoint/2010/main" val="353641265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itle and content (no logo)">
  <a:themeElements>
    <a:clrScheme name="DWE presentation">
      <a:dk1>
        <a:sysClr val="windowText" lastClr="000000"/>
      </a:dk1>
      <a:lt1>
        <a:sysClr val="window" lastClr="FFFFFF"/>
      </a:lt1>
      <a:dk2>
        <a:srgbClr val="3488B6"/>
      </a:dk2>
      <a:lt2>
        <a:srgbClr val="EBDDC3"/>
      </a:lt2>
      <a:accent1>
        <a:srgbClr val="525A93"/>
      </a:accent1>
      <a:accent2>
        <a:srgbClr val="EDAA61"/>
      </a:accent2>
      <a:accent3>
        <a:srgbClr val="2973AC"/>
      </a:accent3>
      <a:accent4>
        <a:srgbClr val="EDAA61"/>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64978</TotalTime>
  <Words>3480</Words>
  <Application>Microsoft Macintosh PowerPoint</Application>
  <PresentationFormat>On-screen Show (4:3)</PresentationFormat>
  <Paragraphs>579</Paragraphs>
  <Slides>46</Slides>
  <Notes>4</Notes>
  <HiddenSlides>0</HiddenSlides>
  <MMClips>1</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Title and content (no logo)</vt:lpstr>
      <vt:lpstr>Leadership for teacher learning</vt:lpstr>
      <vt:lpstr>Outline</vt:lpstr>
      <vt:lpstr>Educational Endowment Fund (EEF) toolkit</vt:lpstr>
      <vt:lpstr>Educational Endowment Fund (EEF) toolkit</vt:lpstr>
      <vt:lpstr>Educational Endowment Fund (EEF) toolkit</vt:lpstr>
      <vt:lpstr>Important caveats about research findings</vt:lpstr>
      <vt:lpstr>An illustrative example: feedback</vt:lpstr>
      <vt:lpstr>Getting feedback right is hard</vt:lpstr>
      <vt:lpstr>Teacher quality</vt:lpstr>
      <vt:lpstr>Teacher quality and student learning</vt:lpstr>
      <vt:lpstr>Annual growth in achievement, by age</vt:lpstr>
      <vt:lpstr>PowerPoint Presentation</vt:lpstr>
      <vt:lpstr>Teacher quality</vt:lpstr>
      <vt:lpstr>Teacher qualifications</vt:lpstr>
      <vt:lpstr>Teacher qualifications and student progress</vt:lpstr>
      <vt:lpstr>Teacher observations</vt:lpstr>
      <vt:lpstr>Framework for teaching (Danielson 1996)</vt:lpstr>
      <vt:lpstr>A framework for teaching (Danielson, 1996)</vt:lpstr>
      <vt:lpstr>Reading</vt:lpstr>
      <vt:lpstr>Mathematics</vt:lpstr>
      <vt:lpstr>Observations and teacher quality</vt:lpstr>
      <vt:lpstr>Imprecision of lesson observations</vt:lpstr>
      <vt:lpstr>PowerPoint Presentation</vt:lpstr>
      <vt:lpstr>Teacher value-added</vt:lpstr>
      <vt:lpstr>Teacher value-added</vt:lpstr>
      <vt:lpstr>Mathematics</vt:lpstr>
      <vt:lpstr>Correlation of initial and later performance</vt:lpstr>
      <vt:lpstr>Correlation of initial and later performance</vt:lpstr>
      <vt:lpstr>Issues with value-added models for teachers</vt:lpstr>
      <vt:lpstr>What makes effective teacher learning?</vt:lpstr>
      <vt:lpstr>Expertise</vt:lpstr>
      <vt:lpstr>The role of deliberate practice</vt:lpstr>
      <vt:lpstr>How much do violinists practice?</vt:lpstr>
      <vt:lpstr>Violinists’ hours of practice (cumulative)</vt:lpstr>
      <vt:lpstr>These differences are substantial…</vt:lpstr>
      <vt:lpstr>Psychomotor skills and surgical skill…</vt:lpstr>
      <vt:lpstr>…are only weakly related</vt:lpstr>
      <vt:lpstr>Visual-spatial ability and surgical skill</vt:lpstr>
      <vt:lpstr>Visual-spatial ability and surgery skills</vt:lpstr>
      <vt:lpstr>Correlation of surgical skill with spatial ability  </vt:lpstr>
      <vt:lpstr>General conclusions about expertise</vt:lpstr>
      <vt:lpstr>Talent is over-rated…</vt:lpstr>
      <vt:lpstr>Effects of experience in teaching</vt:lpstr>
      <vt:lpstr>Implications for education systems</vt:lpstr>
      <vt:lpstr>Supportive accountability</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Inside the black box: Raising standards through classroom assessment</dc:title>
  <dc:creator>Dylan Wiliam</dc:creator>
  <cp:lastModifiedBy>Dylan Wiliam</cp:lastModifiedBy>
  <cp:revision>463</cp:revision>
  <cp:lastPrinted>2007-02-01T19:02:41Z</cp:lastPrinted>
  <dcterms:created xsi:type="dcterms:W3CDTF">2010-07-29T23:31:26Z</dcterms:created>
  <dcterms:modified xsi:type="dcterms:W3CDTF">2013-06-26T15:42:48Z</dcterms:modified>
</cp:coreProperties>
</file>