
<file path=[Content_Types].xml><?xml version="1.0" encoding="utf-8"?>
<Types xmlns="http://schemas.openxmlformats.org/package/2006/content-types">
  <Default Extension="xml" ContentType="application/xml"/>
  <Default Extension="png" ContentType="image/png"/>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embeddings/oleObject1.bin" ContentType="application/vnd.openxmlformats-officedocument.oleObject"/>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embeddings/oleObject2.bin" ContentType="application/vnd.openxmlformats-officedocument.oleObject"/>
  <Override PartName="/ppt/embeddings/oleObject3.bin" ContentType="application/vnd.openxmlformats-officedocument.oleObject"/>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912" r:id="rId1"/>
  </p:sldMasterIdLst>
  <p:notesMasterIdLst>
    <p:notesMasterId r:id="rId43"/>
  </p:notesMasterIdLst>
  <p:handoutMasterIdLst>
    <p:handoutMasterId r:id="rId44"/>
  </p:handoutMasterIdLst>
  <p:sldIdLst>
    <p:sldId id="890" r:id="rId2"/>
    <p:sldId id="859" r:id="rId3"/>
    <p:sldId id="892" r:id="rId4"/>
    <p:sldId id="863" r:id="rId5"/>
    <p:sldId id="794" r:id="rId6"/>
    <p:sldId id="864" r:id="rId7"/>
    <p:sldId id="412" r:id="rId8"/>
    <p:sldId id="673" r:id="rId9"/>
    <p:sldId id="805" r:id="rId10"/>
    <p:sldId id="924" r:id="rId11"/>
    <p:sldId id="925" r:id="rId12"/>
    <p:sldId id="926" r:id="rId13"/>
    <p:sldId id="927" r:id="rId14"/>
    <p:sldId id="712" r:id="rId15"/>
    <p:sldId id="803" r:id="rId16"/>
    <p:sldId id="866" r:id="rId17"/>
    <p:sldId id="904" r:id="rId18"/>
    <p:sldId id="1073" r:id="rId19"/>
    <p:sldId id="1072" r:id="rId20"/>
    <p:sldId id="816" r:id="rId21"/>
    <p:sldId id="817" r:id="rId22"/>
    <p:sldId id="830" r:id="rId23"/>
    <p:sldId id="917" r:id="rId24"/>
    <p:sldId id="1062" r:id="rId25"/>
    <p:sldId id="1063" r:id="rId26"/>
    <p:sldId id="1069" r:id="rId27"/>
    <p:sldId id="1070" r:id="rId28"/>
    <p:sldId id="834" r:id="rId29"/>
    <p:sldId id="835" r:id="rId30"/>
    <p:sldId id="836" r:id="rId31"/>
    <p:sldId id="837" r:id="rId32"/>
    <p:sldId id="838" r:id="rId33"/>
    <p:sldId id="941" r:id="rId34"/>
    <p:sldId id="708" r:id="rId35"/>
    <p:sldId id="841" r:id="rId36"/>
    <p:sldId id="932" r:id="rId37"/>
    <p:sldId id="787" r:id="rId38"/>
    <p:sldId id="901" r:id="rId39"/>
    <p:sldId id="716" r:id="rId40"/>
    <p:sldId id="1074" r:id="rId41"/>
    <p:sldId id="968" r:id="rId42"/>
  </p:sldIdLst>
  <p:sldSz cx="9144000" cy="6858000" type="screen4x3"/>
  <p:notesSz cx="6858000" cy="9144000"/>
  <p:kinsoku lang="ja-JP" invalStChars="、。，．・：；？！゛゜ヽヾゝゞ々ー’”）〕］｝〉》」』】°‰′″℃￠％ぁぃぅぇぉっゃゅょゎァィゥェォッャュョヮヵヶ!%),.:;?]}｡｣､･ｧｨｩｪｫｬｭｮｯｰﾞﾟ" invalEndChars="‘“（〔［｛〈《「『【￥＄$([\{｢￡"/>
  <p:defaultTextStyle>
    <a:defPPr>
      <a:defRPr lang="en-GB"/>
    </a:defPPr>
    <a:lvl1pPr algn="l" rtl="0" fontAlgn="base">
      <a:spcBef>
        <a:spcPct val="0"/>
      </a:spcBef>
      <a:spcAft>
        <a:spcPct val="0"/>
      </a:spcAft>
      <a:defRPr sz="2400" kern="1200">
        <a:solidFill>
          <a:schemeClr val="tx1"/>
        </a:solidFill>
        <a:latin typeface="Geneva" charset="0"/>
        <a:ea typeface="ＭＳ Ｐゴシック" charset="0"/>
        <a:cs typeface="ＭＳ Ｐゴシック" charset="0"/>
      </a:defRPr>
    </a:lvl1pPr>
    <a:lvl2pPr marL="4572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5pPr>
    <a:lvl6pPr marL="2286000" algn="l" defTabSz="457200" rtl="0" eaLnBrk="1" latinLnBrk="0" hangingPunct="1">
      <a:defRPr sz="2400" kern="1200">
        <a:solidFill>
          <a:schemeClr val="tx1"/>
        </a:solidFill>
        <a:latin typeface="Geneva" charset="0"/>
        <a:ea typeface="ＭＳ Ｐゴシック" charset="0"/>
        <a:cs typeface="ＭＳ Ｐゴシック" charset="0"/>
      </a:defRPr>
    </a:lvl6pPr>
    <a:lvl7pPr marL="2743200" algn="l" defTabSz="457200" rtl="0" eaLnBrk="1" latinLnBrk="0" hangingPunct="1">
      <a:defRPr sz="2400" kern="1200">
        <a:solidFill>
          <a:schemeClr val="tx1"/>
        </a:solidFill>
        <a:latin typeface="Geneva" charset="0"/>
        <a:ea typeface="ＭＳ Ｐゴシック" charset="0"/>
        <a:cs typeface="ＭＳ Ｐゴシック" charset="0"/>
      </a:defRPr>
    </a:lvl7pPr>
    <a:lvl8pPr marL="3200400" algn="l" defTabSz="457200" rtl="0" eaLnBrk="1" latinLnBrk="0" hangingPunct="1">
      <a:defRPr sz="2400" kern="1200">
        <a:solidFill>
          <a:schemeClr val="tx1"/>
        </a:solidFill>
        <a:latin typeface="Geneva" charset="0"/>
        <a:ea typeface="ＭＳ Ｐゴシック" charset="0"/>
        <a:cs typeface="ＭＳ Ｐゴシック" charset="0"/>
      </a:defRPr>
    </a:lvl8pPr>
    <a:lvl9pPr marL="3657600" algn="l" defTabSz="457200" rtl="0" eaLnBrk="1" latinLnBrk="0" hangingPunct="1">
      <a:defRPr sz="2400" kern="1200">
        <a:solidFill>
          <a:schemeClr val="tx1"/>
        </a:solidFill>
        <a:latin typeface="Geneva"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D0D1DC"/>
    <a:srgbClr val="3488B6"/>
    <a:srgbClr val="EDAA61"/>
    <a:srgbClr val="8C357B"/>
    <a:srgbClr val="9E2487"/>
    <a:srgbClr val="A68AAC"/>
    <a:srgbClr val="F1DFED"/>
    <a:srgbClr val="8000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075" autoAdjust="0"/>
    <p:restoredTop sz="53929" autoAdjust="0"/>
  </p:normalViewPr>
  <p:slideViewPr>
    <p:cSldViewPr snapToGrid="0">
      <p:cViewPr>
        <p:scale>
          <a:sx n="85" d="100"/>
          <a:sy n="85" d="100"/>
        </p:scale>
        <p:origin x="-1752" y="-80"/>
      </p:cViewPr>
      <p:guideLst>
        <p:guide orient="horz" pos="2160"/>
        <p:guide pos="2890"/>
      </p:guideLst>
    </p:cSldViewPr>
  </p:slideViewPr>
  <p:outlineViewPr>
    <p:cViewPr>
      <p:scale>
        <a:sx n="33" d="100"/>
        <a:sy n="33" d="100"/>
      </p:scale>
      <p:origin x="0" y="0"/>
    </p:cViewPr>
  </p:outlineViewPr>
  <p:notesTextViewPr>
    <p:cViewPr>
      <p:scale>
        <a:sx n="100" d="100"/>
        <a:sy n="100" d="100"/>
      </p:scale>
      <p:origin x="0" y="0"/>
    </p:cViewPr>
  </p:notesTextViewPr>
  <p:sorterViewPr showFormatting="0">
    <p:cViewPr>
      <p:scale>
        <a:sx n="80" d="100"/>
        <a:sy n="80" d="100"/>
      </p:scale>
      <p:origin x="0" y="0"/>
    </p:cViewPr>
  </p:sorterViewPr>
  <p:notesViewPr>
    <p:cSldViewPr snapToGrid="0" snapToObjects="1">
      <p:cViewPr varScale="1">
        <p:scale>
          <a:sx n="72" d="100"/>
          <a:sy n="72" d="100"/>
        </p:scale>
        <p:origin x="-2520" y="-10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presProps" Target="presProps.xml"/><Relationship Id="rId47" Type="http://schemas.openxmlformats.org/officeDocument/2006/relationships/viewProps" Target="viewProps.xml"/><Relationship Id="rId48" Type="http://schemas.openxmlformats.org/officeDocument/2006/relationships/theme" Target="theme/theme1.xml"/><Relationship Id="rId49"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notesMaster" Target="notesMasters/notesMaster1.xml"/><Relationship Id="rId44" Type="http://schemas.openxmlformats.org/officeDocument/2006/relationships/handoutMaster" Target="handoutMasters/handoutMaster1.xml"/><Relationship Id="rId45" Type="http://schemas.openxmlformats.org/officeDocument/2006/relationships/printerSettings" Target="printerSettings/printerSettings1.bin"/></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wmf"/><Relationship Id="rId2" Type="http://schemas.openxmlformats.org/officeDocument/2006/relationships/image" Target="../media/image1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ChangeArrowheads="1"/>
          </p:cNvSpPr>
          <p:nvPr/>
        </p:nvSpPr>
        <p:spPr bwMode="auto">
          <a:xfrm>
            <a:off x="609600" y="8458200"/>
            <a:ext cx="5638800" cy="24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63" tIns="46038" rIns="93663" bIns="46038">
            <a:spAutoFit/>
          </a:bodyPr>
          <a:lstStyle/>
          <a:p>
            <a:pPr defTabSz="950913" eaLnBrk="0" hangingPunct="0"/>
            <a:r>
              <a:rPr lang="en-GB" sz="1000">
                <a:latin typeface="Times New Roman" charset="0"/>
              </a:rPr>
              <a:t>© 2010 Dylan Wiliam, Institute of Education, 20 Bedford Way, London WC1H 0AL, UK; 020 7612 6000</a:t>
            </a:r>
          </a:p>
        </p:txBody>
      </p:sp>
      <p:sp>
        <p:nvSpPr>
          <p:cNvPr id="2051" name="Rectangle 3"/>
          <p:cNvSpPr>
            <a:spLocks noChangeArrowheads="1"/>
          </p:cNvSpPr>
          <p:nvPr/>
        </p:nvSpPr>
        <p:spPr bwMode="auto">
          <a:xfrm>
            <a:off x="795338" y="503767"/>
            <a:ext cx="6028135" cy="256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p>
        </p:txBody>
      </p:sp>
      <p:sp>
        <p:nvSpPr>
          <p:cNvPr id="2052" name="Rectangle 4"/>
          <p:cNvSpPr>
            <a:spLocks noChangeArrowheads="1"/>
          </p:cNvSpPr>
          <p:nvPr/>
        </p:nvSpPr>
        <p:spPr bwMode="auto">
          <a:xfrm>
            <a:off x="3492104" y="8775700"/>
            <a:ext cx="531019" cy="245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63" tIns="46038" rIns="93663" bIns="46038">
            <a:spAutoFit/>
          </a:bodyPr>
          <a:lstStyle/>
          <a:p>
            <a:pPr defTabSz="950913" eaLnBrk="0" hangingPunct="0"/>
            <a:fld id="{9211D485-12F2-B442-964B-E824A1BD6F81}" type="slidenum">
              <a:rPr lang="en-GB" sz="1000">
                <a:latin typeface="Times New Roman" charset="0"/>
              </a:rPr>
              <a:pPr defTabSz="950913" eaLnBrk="0" hangingPunct="0"/>
              <a:t>‹#›</a:t>
            </a:fld>
            <a:endParaRPr lang="en-GB" sz="1000">
              <a:latin typeface="Times New Roman" charset="0"/>
            </a:endParaRPr>
          </a:p>
        </p:txBody>
      </p:sp>
    </p:spTree>
    <p:extLst>
      <p:ext uri="{BB962C8B-B14F-4D97-AF65-F5344CB8AC3E}">
        <p14:creationId xmlns:p14="http://schemas.microsoft.com/office/powerpoint/2010/main" val="353710152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79885" y="4343400"/>
            <a:ext cx="5386388" cy="4114800"/>
          </a:xfrm>
          <a:prstGeom prst="rect">
            <a:avLst/>
          </a:prstGeom>
          <a:noFill/>
          <a:ln w="12700">
            <a:noFill/>
            <a:miter lim="800000"/>
            <a:headEnd/>
            <a:tailEnd/>
          </a:ln>
          <a:effectLst/>
        </p:spPr>
        <p:txBody>
          <a:bodyPr vert="horz" wrap="square" lIns="93663" tIns="46038" rIns="93663" bIns="46038"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3075" name="Rectangle 3"/>
          <p:cNvSpPr>
            <a:spLocks noGrp="1" noRot="1" noChangeAspect="1" noChangeArrowheads="1" noTextEdit="1"/>
          </p:cNvSpPr>
          <p:nvPr>
            <p:ph type="sldImg" idx="2"/>
          </p:nvPr>
        </p:nvSpPr>
        <p:spPr bwMode="auto">
          <a:xfrm>
            <a:off x="1292225" y="798513"/>
            <a:ext cx="4275138" cy="32067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Tree>
    <p:extLst>
      <p:ext uri="{BB962C8B-B14F-4D97-AF65-F5344CB8AC3E}">
        <p14:creationId xmlns:p14="http://schemas.microsoft.com/office/powerpoint/2010/main" val="888990054"/>
      </p:ext>
    </p:extLst>
  </p:cSld>
  <p:clrMap bg1="lt1" tx1="dk1" bg2="lt2" tx2="dk2" accent1="accent1" accent2="accent2" accent3="accent3" accent4="accent4" accent5="accent5" accent6="accent6" hlink="hlink" folHlink="folHlink"/>
  <p:hf hdr="0" ftr="0" dt="0"/>
  <p:notesStyle>
    <a:lvl1pPr algn="l" defTabSz="950913"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476250" algn="l" defTabSz="950913"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950913" algn="l" defTabSz="950913"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1427163" algn="l" defTabSz="950913"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1901825" algn="l" defTabSz="950913"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Times New Roman" pitchFamily="-109" charset="0"/>
                <a:ea typeface="ＭＳ Ｐゴシック" pitchFamily="-65" charset="-128"/>
                <a:cs typeface="ＭＳ Ｐゴシック" pitchFamily="-65" charset="-128"/>
              </a:rPr>
              <a:t>Assessment: the Bridge Between Teaching and Learning </a:t>
            </a:r>
            <a:r>
              <a:rPr lang="en-US" sz="1200" b="1" kern="1200" dirty="0" smtClean="0">
                <a:solidFill>
                  <a:schemeClr val="tx1"/>
                </a:solidFill>
                <a:effectLst/>
                <a:latin typeface="Times New Roman" pitchFamily="-109" charset="0"/>
                <a:ea typeface="ＭＳ Ｐゴシック" pitchFamily="-65" charset="-128"/>
                <a:cs typeface="ＭＳ Ｐゴシック" pitchFamily="-65" charset="-128"/>
              </a:rPr>
              <a:t>for </a:t>
            </a:r>
            <a:r>
              <a:rPr lang="en-US" sz="1200" b="1" kern="1200" smtClean="0">
                <a:solidFill>
                  <a:schemeClr val="tx1"/>
                </a:solidFill>
                <a:effectLst/>
                <a:latin typeface="Times New Roman" pitchFamily="-109" charset="0"/>
                <a:ea typeface="ＭＳ Ｐゴシック" pitchFamily="-65" charset="-128"/>
                <a:cs typeface="ＭＳ Ｐゴシック" pitchFamily="-65" charset="-128"/>
              </a:rPr>
              <a:t>High School </a:t>
            </a:r>
            <a:r>
              <a:rPr lang="en-US" sz="1200" b="1" kern="1200" dirty="0" smtClean="0">
                <a:solidFill>
                  <a:schemeClr val="tx1"/>
                </a:solidFill>
                <a:effectLst/>
                <a:latin typeface="Times New Roman" pitchFamily="-109" charset="0"/>
                <a:ea typeface="ＭＳ Ｐゴシック" pitchFamily="-65" charset="-128"/>
                <a:cs typeface="ＭＳ Ｐゴシック" pitchFamily="-65" charset="-128"/>
              </a:rPr>
              <a:t>Math</a:t>
            </a:r>
            <a:endParaRPr lang="en-GB" sz="1200" kern="1200" dirty="0" smtClean="0">
              <a:solidFill>
                <a:schemeClr val="tx1"/>
              </a:solidFill>
              <a:effectLst/>
              <a:latin typeface="Times New Roman" pitchFamily="-109" charset="0"/>
              <a:ea typeface="ＭＳ Ｐゴシック" pitchFamily="-65" charset="-128"/>
              <a:cs typeface="ＭＳ Ｐゴシック" pitchFamily="-65" charset="-128"/>
            </a:endParaRPr>
          </a:p>
          <a:p>
            <a:r>
              <a:rPr lang="en-US" sz="1200" b="1" kern="1200" dirty="0" smtClean="0">
                <a:solidFill>
                  <a:schemeClr val="tx1"/>
                </a:solidFill>
                <a:effectLst/>
                <a:latin typeface="Times New Roman" pitchFamily="-109" charset="0"/>
                <a:ea typeface="ＭＳ Ｐゴシック" pitchFamily="-65" charset="-128"/>
                <a:cs typeface="ＭＳ Ｐゴシック" pitchFamily="-65" charset="-128"/>
              </a:rPr>
              <a:t> </a:t>
            </a:r>
            <a:endParaRPr lang="en-GB" sz="1200" kern="1200" dirty="0" smtClean="0">
              <a:solidFill>
                <a:schemeClr val="tx1"/>
              </a:solidFill>
              <a:effectLst/>
              <a:latin typeface="Times New Roman" pitchFamily="-109" charset="0"/>
              <a:ea typeface="ＭＳ Ｐゴシック" pitchFamily="-65" charset="-128"/>
              <a:cs typeface="ＭＳ Ｐゴシック" pitchFamily="-65" charset="-128"/>
            </a:endParaRPr>
          </a:p>
          <a:p>
            <a:r>
              <a:rPr lang="en-US" sz="1200" b="1" kern="1200" dirty="0" smtClean="0">
                <a:solidFill>
                  <a:schemeClr val="tx1"/>
                </a:solidFill>
                <a:effectLst/>
                <a:latin typeface="Times New Roman" pitchFamily="-109" charset="0"/>
                <a:ea typeface="ＭＳ Ｐゴシック" pitchFamily="-65" charset="-128"/>
                <a:cs typeface="ＭＳ Ｐゴシック" pitchFamily="-65" charset="-128"/>
              </a:rPr>
              <a:t>As every teacher knows, what students learn as a result of any particular sequence of instruction is hard to predict—what students learning is not necessarily what we teach. This is why assessment is perhaps the central feature of effective practice—assessment is the bridge between teaching and learning. It is only by assessing that we can find out whether the instructional activities in which students have engaged have resulted in the intended learning. Without assessment, we might as well be speaking our lessons into a video camera that is relayed to students in another room.</a:t>
            </a:r>
            <a:endParaRPr lang="en-GB" sz="1200" kern="1200" dirty="0" smtClean="0">
              <a:solidFill>
                <a:schemeClr val="tx1"/>
              </a:solidFill>
              <a:effectLst/>
              <a:latin typeface="Times New Roman" pitchFamily="-109" charset="0"/>
              <a:ea typeface="ＭＳ Ｐゴシック" pitchFamily="-65" charset="-128"/>
              <a:cs typeface="ＭＳ Ｐゴシック" pitchFamily="-65" charset="-128"/>
            </a:endParaRPr>
          </a:p>
          <a:p>
            <a:r>
              <a:rPr lang="en-US" sz="1200" b="1" kern="1200" dirty="0" smtClean="0">
                <a:solidFill>
                  <a:schemeClr val="tx1"/>
                </a:solidFill>
                <a:effectLst/>
                <a:latin typeface="Times New Roman" pitchFamily="-109" charset="0"/>
                <a:ea typeface="ＭＳ Ｐゴシック" pitchFamily="-65" charset="-128"/>
                <a:cs typeface="ＭＳ Ｐゴシック" pitchFamily="-65" charset="-128"/>
              </a:rPr>
              <a:t> </a:t>
            </a:r>
            <a:endParaRPr lang="en-GB" sz="1200" kern="1200" dirty="0" smtClean="0">
              <a:solidFill>
                <a:schemeClr val="tx1"/>
              </a:solidFill>
              <a:effectLst/>
              <a:latin typeface="Times New Roman" pitchFamily="-109" charset="0"/>
              <a:ea typeface="ＭＳ Ｐゴシック" pitchFamily="-65" charset="-128"/>
              <a:cs typeface="ＭＳ Ｐゴシック" pitchFamily="-65" charset="-128"/>
            </a:endParaRPr>
          </a:p>
          <a:p>
            <a:r>
              <a:rPr lang="en-US" sz="1200" b="1" kern="1200" dirty="0" smtClean="0">
                <a:solidFill>
                  <a:schemeClr val="tx1"/>
                </a:solidFill>
                <a:effectLst/>
                <a:latin typeface="Times New Roman" pitchFamily="-109" charset="0"/>
                <a:ea typeface="ＭＳ Ｐゴシック" pitchFamily="-65" charset="-128"/>
                <a:cs typeface="ＭＳ Ｐゴシック" pitchFamily="-65" charset="-128"/>
              </a:rPr>
              <a:t>Of course the idea that assessment can support student learning as well as measure its extent is nothing new—the term “Formative assessment” has been around for 50 years—but over the last few years, evidence has been accumulating that attention to assessment as part of instruction is one of the most powerful ways of increasing student engagement and achievement. As a result, formative assessment, or “assessment for learning” as it is sometimes called, has become a policy priority for many states and districts. Unfortunately, however, in many cases, attention has focused on benchmark, interim and common formative assessments which have limited impact on student achievement. In this seminar participants will learn:</a:t>
            </a:r>
            <a:endParaRPr lang="en-GB" sz="1200" kern="1200" dirty="0" smtClean="0">
              <a:solidFill>
                <a:schemeClr val="tx1"/>
              </a:solidFill>
              <a:effectLst/>
              <a:latin typeface="Times New Roman" pitchFamily="-109" charset="0"/>
              <a:ea typeface="ＭＳ Ｐゴシック" pitchFamily="-65" charset="-128"/>
              <a:cs typeface="ＭＳ Ｐゴシック" pitchFamily="-65" charset="-128"/>
            </a:endParaRPr>
          </a:p>
          <a:p>
            <a:r>
              <a:rPr lang="en-US" sz="1200" b="1" kern="1200" dirty="0" smtClean="0">
                <a:solidFill>
                  <a:schemeClr val="tx1"/>
                </a:solidFill>
                <a:effectLst/>
                <a:latin typeface="Times New Roman" pitchFamily="-109" charset="0"/>
                <a:ea typeface="ＭＳ Ｐゴシック" pitchFamily="-65" charset="-128"/>
                <a:cs typeface="ＭＳ Ｐゴシック" pitchFamily="-65" charset="-128"/>
              </a:rPr>
              <a:t> </a:t>
            </a:r>
            <a:endParaRPr lang="en-GB" sz="1200" kern="1200" dirty="0" smtClean="0">
              <a:solidFill>
                <a:schemeClr val="tx1"/>
              </a:solidFill>
              <a:effectLst/>
              <a:latin typeface="Times New Roman" pitchFamily="-109" charset="0"/>
              <a:ea typeface="ＭＳ Ｐゴシック" pitchFamily="-65" charset="-128"/>
              <a:cs typeface="ＭＳ Ｐゴシック" pitchFamily="-65" charset="-128"/>
            </a:endParaRPr>
          </a:p>
          <a:p>
            <a:pPr lvl="0"/>
            <a:r>
              <a:rPr lang="en-US" sz="1200" b="1" kern="1200" dirty="0" smtClean="0">
                <a:solidFill>
                  <a:schemeClr val="tx1"/>
                </a:solidFill>
                <a:effectLst/>
                <a:latin typeface="Times New Roman" pitchFamily="-109" charset="0"/>
                <a:ea typeface="ＭＳ Ｐゴシック" pitchFamily="-65" charset="-128"/>
                <a:cs typeface="ＭＳ Ｐゴシック" pitchFamily="-65" charset="-128"/>
              </a:rPr>
              <a:t>which kinds of formative assessment have most impact on achievement</a:t>
            </a:r>
            <a:endParaRPr lang="en-GB" sz="1200" kern="1200" dirty="0" smtClean="0">
              <a:solidFill>
                <a:schemeClr val="tx1"/>
              </a:solidFill>
              <a:effectLst/>
              <a:latin typeface="Times New Roman" pitchFamily="-109" charset="0"/>
              <a:ea typeface="ＭＳ Ｐゴシック" pitchFamily="-65" charset="-128"/>
              <a:cs typeface="ＭＳ Ｐゴシック" pitchFamily="-65" charset="-128"/>
            </a:endParaRPr>
          </a:p>
          <a:p>
            <a:pPr lvl="0"/>
            <a:r>
              <a:rPr lang="en-US" sz="1200" b="1" kern="1200" dirty="0" smtClean="0">
                <a:solidFill>
                  <a:schemeClr val="tx1"/>
                </a:solidFill>
                <a:effectLst/>
                <a:latin typeface="Times New Roman" pitchFamily="-109" charset="0"/>
                <a:ea typeface="ＭＳ Ｐゴシック" pitchFamily="-65" charset="-128"/>
                <a:cs typeface="ＭＳ Ｐゴシック" pitchFamily="-65" charset="-128"/>
              </a:rPr>
              <a:t>the five strategies of formative assessment</a:t>
            </a:r>
            <a:endParaRPr lang="en-GB" sz="1200" kern="1200" dirty="0" smtClean="0">
              <a:solidFill>
                <a:schemeClr val="tx1"/>
              </a:solidFill>
              <a:effectLst/>
              <a:latin typeface="Times New Roman" pitchFamily="-109" charset="0"/>
              <a:ea typeface="ＭＳ Ｐゴシック" pitchFamily="-65" charset="-128"/>
              <a:cs typeface="ＭＳ Ｐゴシック" pitchFamily="-65" charset="-128"/>
            </a:endParaRPr>
          </a:p>
          <a:p>
            <a:pPr lvl="0"/>
            <a:r>
              <a:rPr lang="en-US" sz="1200" b="1" kern="1200" dirty="0" smtClean="0">
                <a:solidFill>
                  <a:schemeClr val="tx1"/>
                </a:solidFill>
                <a:effectLst/>
                <a:latin typeface="Times New Roman" pitchFamily="-109" charset="0"/>
                <a:ea typeface="ＭＳ Ｐゴシック" pitchFamily="-65" charset="-128"/>
                <a:cs typeface="ＭＳ Ｐゴシック" pitchFamily="-65" charset="-128"/>
              </a:rPr>
              <a:t>twenty practical classroom techniques for implementing formative assessment</a:t>
            </a:r>
            <a:endParaRPr lang="en-GB" sz="1200" kern="1200" dirty="0" smtClean="0">
              <a:solidFill>
                <a:schemeClr val="tx1"/>
              </a:solidFill>
              <a:effectLst/>
              <a:latin typeface="Times New Roman" pitchFamily="-109" charset="0"/>
              <a:ea typeface="ＭＳ Ｐゴシック" pitchFamily="-65" charset="-128"/>
              <a:cs typeface="ＭＳ Ｐゴシック" pitchFamily="-65" charset="-128"/>
            </a:endParaRPr>
          </a:p>
          <a:p>
            <a:r>
              <a:rPr lang="en-US" sz="1200" b="1" kern="1200" dirty="0" smtClean="0">
                <a:solidFill>
                  <a:schemeClr val="tx1"/>
                </a:solidFill>
                <a:effectLst/>
                <a:latin typeface="Times New Roman" pitchFamily="-109" charset="0"/>
                <a:ea typeface="ＭＳ Ｐゴシック" pitchFamily="-65" charset="-128"/>
                <a:cs typeface="ＭＳ Ｐゴシック" pitchFamily="-65" charset="-128"/>
              </a:rPr>
              <a:t> </a:t>
            </a:r>
            <a:endParaRPr lang="en-GB" sz="1200" kern="1200" dirty="0" smtClean="0">
              <a:solidFill>
                <a:schemeClr val="tx1"/>
              </a:solidFill>
              <a:effectLst/>
              <a:latin typeface="Times New Roman" pitchFamily="-109" charset="0"/>
              <a:ea typeface="ＭＳ Ｐゴシック" pitchFamily="-65" charset="-128"/>
              <a:cs typeface="ＭＳ Ｐゴシック" pitchFamily="-65" charset="-128"/>
            </a:endParaRPr>
          </a:p>
          <a:p>
            <a:endParaRPr lang="en-US" dirty="0"/>
          </a:p>
        </p:txBody>
      </p:sp>
    </p:spTree>
    <p:extLst>
      <p:ext uri="{BB962C8B-B14F-4D97-AF65-F5344CB8AC3E}">
        <p14:creationId xmlns:p14="http://schemas.microsoft.com/office/powerpoint/2010/main" val="2156223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2"/>
          <p:cNvSpPr>
            <a:spLocks noGrp="1" noRot="1" noChangeAspect="1" noChangeArrowheads="1" noTextEdit="1"/>
          </p:cNvSpPr>
          <p:nvPr>
            <p:ph type="sldImg"/>
          </p:nvPr>
        </p:nvSpPr>
        <p:spPr>
          <a:ln cap="flat"/>
        </p:spPr>
      </p:sp>
      <p:sp>
        <p:nvSpPr>
          <p:cNvPr id="81922"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2"/>
          <p:cNvSpPr>
            <a:spLocks noGrp="1" noRot="1" noChangeAspect="1" noChangeArrowheads="1" noTextEdit="1"/>
          </p:cNvSpPr>
          <p:nvPr>
            <p:ph type="sldImg"/>
          </p:nvPr>
        </p:nvSpPr>
        <p:spPr>
          <a:xfrm>
            <a:off x="1524000" y="533400"/>
            <a:ext cx="3810000" cy="2857500"/>
          </a:xfrm>
          <a:solidFill>
            <a:srgbClr val="FFFFFF"/>
          </a:solidFill>
          <a:ln/>
        </p:spPr>
      </p:sp>
      <p:sp>
        <p:nvSpPr>
          <p:cNvPr id="91138" name="Rectangle 3"/>
          <p:cNvSpPr>
            <a:spLocks noGrp="1" noChangeArrowheads="1"/>
          </p:cNvSpPr>
          <p:nvPr>
            <p:ph type="body" idx="1"/>
          </p:nvPr>
        </p:nvSpPr>
        <p:spPr>
          <a:xfrm>
            <a:off x="533400" y="3581400"/>
            <a:ext cx="5867400" cy="5562600"/>
          </a:xfrm>
          <a:solidFill>
            <a:srgbClr val="FFFFFF"/>
          </a:solidFill>
          <a:ln>
            <a:solidFill>
              <a:srgbClr val="000000"/>
            </a:solidFill>
          </a:ln>
        </p:spPr>
        <p:txBody>
          <a:bodyPr/>
          <a:lstStyle/>
          <a:p>
            <a:endParaRPr lang="en-GB">
              <a:latin typeface="Times New Roman" charset="0"/>
              <a:ea typeface="ＭＳ Ｐゴシック" charset="0"/>
              <a:cs typeface="ＭＳ Ｐゴシック" charset="0"/>
            </a:endParaRPr>
          </a:p>
          <a:p>
            <a:endParaRPr lang="en-GB">
              <a:latin typeface="Times New Roman" charset="0"/>
              <a:ea typeface="ＭＳ Ｐゴシック" charset="0"/>
              <a:cs typeface="ＭＳ Ｐゴシック"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2"/>
          <p:cNvSpPr>
            <a:spLocks noGrp="1" noRot="1" noChangeAspect="1" noChangeArrowheads="1" noTextEdit="1"/>
          </p:cNvSpPr>
          <p:nvPr>
            <p:ph type="sldImg"/>
          </p:nvPr>
        </p:nvSpPr>
        <p:spPr>
          <a:xfrm>
            <a:off x="1295400" y="798513"/>
            <a:ext cx="4270375" cy="3203575"/>
          </a:xfrm>
          <a:solidFill>
            <a:srgbClr val="FFFFFF"/>
          </a:solidFill>
          <a:ln/>
        </p:spPr>
      </p:sp>
      <p:sp>
        <p:nvSpPr>
          <p:cNvPr id="93186"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95234" name="Rectangle 3"/>
          <p:cNvSpPr>
            <a:spLocks noGrp="1" noChangeArrowheads="1"/>
          </p:cNvSpPr>
          <p:nvPr>
            <p:ph type="body" idx="1"/>
          </p:nvPr>
        </p:nvSpPr>
        <p:spPr>
          <a:xfrm>
            <a:off x="914400" y="4343400"/>
            <a:ext cx="5029200" cy="4114800"/>
          </a:xfrm>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Rectangle 2"/>
          <p:cNvSpPr>
            <a:spLocks noGrp="1" noRot="1" noChangeAspect="1" noChangeArrowheads="1" noTextEdit="1"/>
          </p:cNvSpPr>
          <p:nvPr>
            <p:ph type="sldImg"/>
          </p:nvPr>
        </p:nvSpPr>
        <p:spPr>
          <a:xfrm>
            <a:off x="1144588" y="685800"/>
            <a:ext cx="4572000" cy="3429000"/>
          </a:xfrm>
          <a:solidFill>
            <a:srgbClr val="FFFFFF"/>
          </a:solidFill>
          <a:ln/>
        </p:spPr>
      </p:sp>
      <p:sp>
        <p:nvSpPr>
          <p:cNvPr id="119810" name="Rectangle 3"/>
          <p:cNvSpPr>
            <a:spLocks noGrp="1" noChangeArrowheads="1"/>
          </p:cNvSpPr>
          <p:nvPr>
            <p:ph type="body" idx="1"/>
          </p:nvPr>
        </p:nvSpPr>
        <p:spPr>
          <a:xfrm>
            <a:off x="685800" y="4343400"/>
            <a:ext cx="5486400" cy="4114800"/>
          </a:xfrm>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454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0045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0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0752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8290" name="Rectangle 2"/>
          <p:cNvSpPr>
            <a:spLocks noGrp="1" noRot="1" noChangeAspect="1" noChangeArrowheads="1" noTextEdit="1"/>
          </p:cNvSpPr>
          <p:nvPr>
            <p:ph type="sldImg"/>
          </p:nvPr>
        </p:nvSpPr>
        <p:spPr bwMode="auto">
          <a:xfrm>
            <a:off x="1144588"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90829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en-US"/>
              <a:t>Q8-61-05</a:t>
            </a:r>
          </a:p>
          <a:p>
            <a:r>
              <a:rPr lang="en-US"/>
              <a:t>Key: C</a:t>
            </a:r>
          </a:p>
          <a:p>
            <a:endParaRPr lang="en-US"/>
          </a:p>
          <a:p>
            <a:r>
              <a:rPr lang="en-US"/>
              <a:t>(Mis)conceptions: median has to be a number in the data set, cannot calculate median with an even number of elements</a:t>
            </a:r>
          </a:p>
          <a:p>
            <a:endParaRPr lang="en-US"/>
          </a:p>
          <a:p>
            <a:r>
              <a:rPr lang="en-US"/>
              <a:t>(B) And (F) would not be included – stick out as longer – neither correct</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0338" name="Rectangle 2"/>
          <p:cNvSpPr>
            <a:spLocks noGrp="1" noRot="1" noChangeAspect="1" noChangeArrowheads="1" noTextEdit="1"/>
          </p:cNvSpPr>
          <p:nvPr>
            <p:ph type="sldImg"/>
          </p:nvPr>
        </p:nvSpPr>
        <p:spPr bwMode="auto">
          <a:xfrm>
            <a:off x="1144588"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91033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en-US"/>
              <a:t>Q4-67-02</a:t>
            </a:r>
          </a:p>
          <a:p>
            <a:r>
              <a:rPr lang="en-US"/>
              <a:t>Key: B</a:t>
            </a:r>
          </a:p>
          <a:p>
            <a:endParaRPr lang="en-US"/>
          </a:p>
          <a:p>
            <a:r>
              <a:rPr lang="en-US"/>
              <a:t>(Mis)conception – added a zero to data set does not impact the mean – A and C variations of each other</a:t>
            </a:r>
          </a:p>
          <a:p>
            <a:endParaRPr lang="en-US"/>
          </a:p>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49" name="Rectangle 2"/>
          <p:cNvSpPr>
            <a:spLocks noGrp="1" noRot="1" noChangeAspect="1" noChangeArrowheads="1" noTextEdit="1"/>
          </p:cNvSpPr>
          <p:nvPr>
            <p:ph type="sldImg"/>
          </p:nvPr>
        </p:nvSpPr>
        <p:spPr>
          <a:xfrm>
            <a:off x="1144588" y="685800"/>
            <a:ext cx="4572000" cy="3429000"/>
          </a:xfrm>
          <a:solidFill>
            <a:srgbClr val="FFFFFF"/>
          </a:solidFill>
          <a:ln/>
        </p:spPr>
      </p:sp>
      <p:sp>
        <p:nvSpPr>
          <p:cNvPr id="130050" name="Rectangle 3"/>
          <p:cNvSpPr>
            <a:spLocks noGrp="1" noChangeArrowheads="1"/>
          </p:cNvSpPr>
          <p:nvPr>
            <p:ph type="body" idx="1"/>
          </p:nvPr>
        </p:nvSpPr>
        <p:spPr>
          <a:xfrm>
            <a:off x="685800" y="4343400"/>
            <a:ext cx="5486400" cy="4114800"/>
          </a:xfrm>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026"/>
          <p:cNvSpPr>
            <a:spLocks noGrp="1" noRot="1" noChangeAspect="1" noChangeArrowheads="1"/>
          </p:cNvSpPr>
          <p:nvPr>
            <p:ph type="sldImg"/>
          </p:nvPr>
        </p:nvSpPr>
        <p:spPr>
          <a:solidFill>
            <a:srgbClr val="FFFFFF"/>
          </a:solidFill>
          <a:ln/>
        </p:spPr>
      </p:sp>
      <p:sp>
        <p:nvSpPr>
          <p:cNvPr id="41986" name="Rectangle 1027"/>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7" name="Rectangle 2"/>
          <p:cNvSpPr>
            <a:spLocks noGrp="1" noRot="1" noChangeAspect="1" noChangeArrowheads="1" noTextEdit="1"/>
          </p:cNvSpPr>
          <p:nvPr>
            <p:ph type="sldImg"/>
          </p:nvPr>
        </p:nvSpPr>
        <p:spPr>
          <a:xfrm>
            <a:off x="1290638" y="798513"/>
            <a:ext cx="4275137" cy="3206750"/>
          </a:xfrm>
          <a:ln cap="flat"/>
        </p:spPr>
      </p:sp>
      <p:sp>
        <p:nvSpPr>
          <p:cNvPr id="132098"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5" name="Rectangle 2"/>
          <p:cNvSpPr>
            <a:spLocks noGrp="1" noRot="1" noChangeAspect="1" noChangeArrowheads="1" noTextEdit="1"/>
          </p:cNvSpPr>
          <p:nvPr>
            <p:ph type="sldImg"/>
          </p:nvPr>
        </p:nvSpPr>
        <p:spPr>
          <a:xfrm>
            <a:off x="1290638" y="798513"/>
            <a:ext cx="4275137" cy="3206750"/>
          </a:xfrm>
          <a:ln cap="flat"/>
        </p:spPr>
      </p:sp>
      <p:sp>
        <p:nvSpPr>
          <p:cNvPr id="134146"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3" name="Rectangle 2"/>
          <p:cNvSpPr>
            <a:spLocks noGrp="1" noRot="1" noChangeAspect="1" noChangeArrowheads="1" noTextEdit="1"/>
          </p:cNvSpPr>
          <p:nvPr>
            <p:ph type="sldImg"/>
          </p:nvPr>
        </p:nvSpPr>
        <p:spPr>
          <a:xfrm>
            <a:off x="1290638" y="798513"/>
            <a:ext cx="4275137" cy="3206750"/>
          </a:xfrm>
          <a:ln cap="flat"/>
        </p:spPr>
      </p:sp>
      <p:sp>
        <p:nvSpPr>
          <p:cNvPr id="13619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1" name="Rectangle 2"/>
          <p:cNvSpPr>
            <a:spLocks noGrp="1" noRot="1" noChangeAspect="1" noChangeArrowheads="1" noTextEdit="1"/>
          </p:cNvSpPr>
          <p:nvPr>
            <p:ph type="sldImg"/>
          </p:nvPr>
        </p:nvSpPr>
        <p:spPr>
          <a:xfrm>
            <a:off x="1290638" y="798513"/>
            <a:ext cx="4275137" cy="3206750"/>
          </a:xfrm>
          <a:ln cap="flat"/>
        </p:spPr>
      </p:sp>
      <p:sp>
        <p:nvSpPr>
          <p:cNvPr id="138242"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2"/>
          <p:cNvSpPr>
            <a:spLocks noGrp="1" noRot="1" noChangeAspect="1" noChangeArrowheads="1"/>
          </p:cNvSpPr>
          <p:nvPr>
            <p:ph type="sldImg"/>
          </p:nvPr>
        </p:nvSpPr>
        <p:spPr>
          <a:xfrm>
            <a:off x="1524000" y="533400"/>
            <a:ext cx="3810000" cy="2857500"/>
          </a:xfrm>
          <a:solidFill>
            <a:srgbClr val="FFFFFF"/>
          </a:solidFill>
          <a:ln/>
        </p:spPr>
      </p:sp>
      <p:sp>
        <p:nvSpPr>
          <p:cNvPr id="105474" name="Rectangle 3"/>
          <p:cNvSpPr>
            <a:spLocks noGrp="1" noChangeArrowheads="1"/>
          </p:cNvSpPr>
          <p:nvPr>
            <p:ph type="body" idx="1"/>
          </p:nvPr>
        </p:nvSpPr>
        <p:spPr>
          <a:xfrm>
            <a:off x="533400" y="3581400"/>
            <a:ext cx="5791200" cy="4876800"/>
          </a:xfrm>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3"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151554" name="Rectangle 3"/>
          <p:cNvSpPr>
            <a:spLocks noGrp="1" noChangeArrowheads="1"/>
          </p:cNvSpPr>
          <p:nvPr>
            <p:ph type="body" idx="1"/>
          </p:nvPr>
        </p:nvSpPr>
        <p:spPr>
          <a:xfrm>
            <a:off x="914400" y="4343400"/>
            <a:ext cx="5029200" cy="4114800"/>
          </a:xfrm>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Rectangle 2"/>
          <p:cNvSpPr>
            <a:spLocks noGrp="1" noRot="1" noChangeAspect="1" noChangeArrowheads="1"/>
          </p:cNvSpPr>
          <p:nvPr>
            <p:ph type="sldImg"/>
          </p:nvPr>
        </p:nvSpPr>
        <p:spPr>
          <a:xfrm>
            <a:off x="1524000" y="533400"/>
            <a:ext cx="3810000" cy="2857500"/>
          </a:xfrm>
          <a:solidFill>
            <a:srgbClr val="FFFFFF"/>
          </a:solidFill>
          <a:ln/>
        </p:spPr>
      </p:sp>
      <p:sp>
        <p:nvSpPr>
          <p:cNvPr id="109570" name="Rectangle 3"/>
          <p:cNvSpPr>
            <a:spLocks noGrp="1" noChangeArrowheads="1"/>
          </p:cNvSpPr>
          <p:nvPr>
            <p:ph type="body" idx="1"/>
          </p:nvPr>
        </p:nvSpPr>
        <p:spPr>
          <a:xfrm>
            <a:off x="533400" y="3581400"/>
            <a:ext cx="5791200" cy="4876800"/>
          </a:xfrm>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3"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151554" name="Rectangle 3"/>
          <p:cNvSpPr>
            <a:spLocks noGrp="1" noChangeArrowheads="1"/>
          </p:cNvSpPr>
          <p:nvPr>
            <p:ph type="body" idx="1"/>
          </p:nvPr>
        </p:nvSpPr>
        <p:spPr>
          <a:xfrm>
            <a:off x="914400" y="4343400"/>
            <a:ext cx="5029200" cy="4114800"/>
          </a:xfrm>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Rectangle 2"/>
          <p:cNvSpPr>
            <a:spLocks noGrp="1" noRot="1" noChangeAspect="1" noChangeArrowheads="1"/>
          </p:cNvSpPr>
          <p:nvPr>
            <p:ph type="sldImg"/>
          </p:nvPr>
        </p:nvSpPr>
        <p:spPr>
          <a:xfrm>
            <a:off x="1524000" y="533400"/>
            <a:ext cx="3810000" cy="2857500"/>
          </a:xfrm>
          <a:solidFill>
            <a:srgbClr val="FFFFFF"/>
          </a:solidFill>
          <a:ln/>
        </p:spPr>
      </p:sp>
      <p:sp>
        <p:nvSpPr>
          <p:cNvPr id="109570" name="Rectangle 3"/>
          <p:cNvSpPr>
            <a:spLocks noGrp="1" noChangeArrowheads="1"/>
          </p:cNvSpPr>
          <p:nvPr>
            <p:ph type="body" idx="1"/>
          </p:nvPr>
        </p:nvSpPr>
        <p:spPr>
          <a:xfrm>
            <a:off x="533400" y="3581400"/>
            <a:ext cx="5791200" cy="4876800"/>
          </a:xfrm>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Rectangle 2"/>
          <p:cNvSpPr>
            <a:spLocks noGrp="1" noRot="1" noChangeAspect="1" noChangeArrowheads="1"/>
          </p:cNvSpPr>
          <p:nvPr>
            <p:ph type="sldImg"/>
          </p:nvPr>
        </p:nvSpPr>
        <p:spPr>
          <a:xfrm>
            <a:off x="1143000" y="685800"/>
            <a:ext cx="4572000" cy="3429000"/>
          </a:xfrm>
          <a:solidFill>
            <a:srgbClr val="FFFFFF"/>
          </a:solidFill>
          <a:ln/>
        </p:spPr>
      </p:sp>
      <p:sp>
        <p:nvSpPr>
          <p:cNvPr id="114690" name="Rectangle 3"/>
          <p:cNvSpPr>
            <a:spLocks noGrp="1" noChangeArrowheads="1"/>
          </p:cNvSpPr>
          <p:nvPr>
            <p:ph type="body" idx="1"/>
          </p:nvPr>
        </p:nvSpPr>
        <p:spPr>
          <a:xfrm>
            <a:off x="914400" y="4343400"/>
            <a:ext cx="5029200" cy="4114800"/>
          </a:xfrm>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Rot="1" noChangeAspect="1" noChangeArrowheads="1" noTextEdit="1"/>
          </p:cNvSpPr>
          <p:nvPr>
            <p:ph type="sldImg"/>
          </p:nvPr>
        </p:nvSpPr>
        <p:spPr>
          <a:xfrm>
            <a:off x="2143125" y="685800"/>
            <a:ext cx="2571750" cy="3429000"/>
          </a:xfrm>
          <a:solidFill>
            <a:srgbClr val="FFFFFF"/>
          </a:solidFill>
          <a:ln/>
        </p:spPr>
      </p:sp>
      <p:sp>
        <p:nvSpPr>
          <p:cNvPr id="54274" name="Rectangle 3"/>
          <p:cNvSpPr>
            <a:spLocks noGrp="1" noChangeArrowheads="1"/>
          </p:cNvSpPr>
          <p:nvPr>
            <p:ph type="body" idx="1"/>
          </p:nvPr>
        </p:nvSpPr>
        <p:spPr>
          <a:xfrm>
            <a:off x="914400" y="4343400"/>
            <a:ext cx="5029200" cy="4114800"/>
          </a:xfrm>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Rot="1" noChangeAspect="1" noChangeArrowheads="1"/>
          </p:cNvSpPr>
          <p:nvPr>
            <p:ph type="sldImg"/>
          </p:nvPr>
        </p:nvSpPr>
        <p:spPr>
          <a:xfrm>
            <a:off x="1143000" y="685800"/>
            <a:ext cx="4572000" cy="3429000"/>
          </a:xfrm>
          <a:solidFill>
            <a:srgbClr val="FFFFFF"/>
          </a:solidFill>
          <a:ln/>
        </p:spPr>
      </p:sp>
      <p:sp>
        <p:nvSpPr>
          <p:cNvPr id="45058" name="Rectangle 3"/>
          <p:cNvSpPr>
            <a:spLocks noGrp="1" noChangeArrowheads="1"/>
          </p:cNvSpPr>
          <p:nvPr>
            <p:ph type="body" idx="1"/>
          </p:nvPr>
        </p:nvSpPr>
        <p:spPr>
          <a:xfrm>
            <a:off x="914400" y="4343400"/>
            <a:ext cx="5029200" cy="4114800"/>
          </a:xfrm>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noRot="1" noChangeAspect="1" noChangeArrowheads="1"/>
          </p:cNvSpPr>
          <p:nvPr>
            <p:ph type="sldImg"/>
          </p:nvPr>
        </p:nvSpPr>
        <p:spPr>
          <a:xfrm>
            <a:off x="1143000" y="685800"/>
            <a:ext cx="4572000" cy="3429000"/>
          </a:xfrm>
          <a:solidFill>
            <a:srgbClr val="FFFFFF"/>
          </a:solidFill>
          <a:ln/>
        </p:spPr>
      </p:sp>
      <p:sp>
        <p:nvSpPr>
          <p:cNvPr id="59394" name="Rectangle 3"/>
          <p:cNvSpPr>
            <a:spLocks noGrp="1" noChangeArrowheads="1"/>
          </p:cNvSpPr>
          <p:nvPr>
            <p:ph type="body" idx="1"/>
          </p:nvPr>
        </p:nvSpPr>
        <p:spPr>
          <a:xfrm>
            <a:off x="914400" y="4343400"/>
            <a:ext cx="5029200" cy="4114800"/>
          </a:xfrm>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p:cNvSpPr>
            <a:spLocks noGrp="1" noRot="1" noChangeAspect="1" noChangeArrowheads="1" noTextEdit="1"/>
          </p:cNvSpPr>
          <p:nvPr>
            <p:ph type="sldImg"/>
          </p:nvPr>
        </p:nvSpPr>
        <p:spPr>
          <a:ln cap="flat"/>
        </p:spPr>
      </p:sp>
      <p:sp>
        <p:nvSpPr>
          <p:cNvPr id="61442"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600">
                <a:solidFill>
                  <a:srgbClr val="000000"/>
                </a:solidFill>
                <a:latin typeface="Arial" charset="0"/>
                <a:ea typeface="ＭＳ Ｐゴシック" charset="0"/>
                <a:cs typeface="ＭＳ Ｐゴシック" charset="0"/>
              </a:rPr>
              <a:t>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5" name="Rectangle 2"/>
          <p:cNvSpPr>
            <a:spLocks noGrp="1" noRot="1" noChangeAspect="1" noChangeArrowheads="1" noTextEdit="1"/>
          </p:cNvSpPr>
          <p:nvPr>
            <p:ph type="sldImg"/>
          </p:nvPr>
        </p:nvSpPr>
        <p:spPr>
          <a:xfrm>
            <a:off x="1144588" y="685800"/>
            <a:ext cx="4572000" cy="3429000"/>
          </a:xfrm>
          <a:solidFill>
            <a:srgbClr val="FFFFFF"/>
          </a:solidFill>
          <a:ln/>
        </p:spPr>
      </p:sp>
      <p:sp>
        <p:nvSpPr>
          <p:cNvPr id="129026" name="Rectangle 3"/>
          <p:cNvSpPr>
            <a:spLocks noGrp="1" noChangeArrowheads="1"/>
          </p:cNvSpPr>
          <p:nvPr>
            <p:ph type="body" idx="1"/>
          </p:nvPr>
        </p:nvSpPr>
        <p:spPr>
          <a:xfrm>
            <a:off x="685800" y="4343400"/>
            <a:ext cx="5486400" cy="4114800"/>
          </a:xfrm>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Rectangle 2"/>
          <p:cNvSpPr>
            <a:spLocks noGrp="1" noRot="1" noChangeAspect="1" noChangeArrowheads="1"/>
          </p:cNvSpPr>
          <p:nvPr>
            <p:ph type="sldImg"/>
          </p:nvPr>
        </p:nvSpPr>
        <p:spPr>
          <a:xfrm>
            <a:off x="1524000" y="533400"/>
            <a:ext cx="3810000" cy="2857500"/>
          </a:xfrm>
          <a:solidFill>
            <a:srgbClr val="FFFFFF"/>
          </a:solidFill>
          <a:ln/>
        </p:spPr>
      </p:sp>
      <p:sp>
        <p:nvSpPr>
          <p:cNvPr id="107522" name="Rectangle 3"/>
          <p:cNvSpPr>
            <a:spLocks noGrp="1" noChangeArrowheads="1"/>
          </p:cNvSpPr>
          <p:nvPr>
            <p:ph type="body" idx="1"/>
          </p:nvPr>
        </p:nvSpPr>
        <p:spPr>
          <a:xfrm>
            <a:off x="533400" y="3581400"/>
            <a:ext cx="5791200" cy="4876800"/>
          </a:xfrm>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79874" name="Rectangle 3"/>
          <p:cNvSpPr>
            <a:spLocks noGrp="1" noChangeArrowheads="1"/>
          </p:cNvSpPr>
          <p:nvPr>
            <p:ph type="body" idx="1"/>
          </p:nvPr>
        </p:nvSpPr>
        <p:spPr>
          <a:xfrm>
            <a:off x="914400" y="4343400"/>
            <a:ext cx="5029200" cy="4114800"/>
          </a:xfrm>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e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emf"/></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dirty="0" smtClean="0"/>
              <a:t>Click to edit Master title style</a:t>
            </a:r>
            <a:endParaRPr kumimoji="0"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lvl1pPr>
              <a:defRPr>
                <a:solidFill>
                  <a:srgbClr val="000000"/>
                </a:solidFill>
              </a:defRPr>
            </a:lvl1pPr>
          </a:lstStyle>
          <a:p>
            <a:pPr>
              <a:defRPr/>
            </a:pPr>
            <a:fld id="{2D6238C2-C284-AD4D-8FB8-9663937FCA09}" type="slidenum">
              <a:rPr lang="en-GB" smtClean="0"/>
              <a:pPr>
                <a:defRPr/>
              </a:pPr>
              <a:t>‹#›</a:t>
            </a:fld>
            <a:endParaRPr lang="en-GB" dirty="0"/>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pic>
        <p:nvPicPr>
          <p:cNvPr id="7" name="Picture 6"/>
          <p:cNvPicPr>
            <a:picLocks noChangeAspect="1"/>
          </p:cNvPicPr>
          <p:nvPr userDrawn="1"/>
        </p:nvPicPr>
        <p:blipFill>
          <a:blip r:embed="rId2"/>
          <a:stretch>
            <a:fillRect/>
          </a:stretch>
        </p:blipFill>
        <p:spPr>
          <a:xfrm>
            <a:off x="7862080" y="6023117"/>
            <a:ext cx="1079500" cy="67310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hasCustomPrompt="1"/>
          </p:nvPr>
        </p:nvSpPr>
        <p:spPr>
          <a:xfrm>
            <a:off x="383618" y="595342"/>
            <a:ext cx="8426370" cy="3777092"/>
          </a:xfrm>
        </p:spPr>
        <p:txBody>
          <a:bodyPr anchor="ctr">
            <a:normAutofit/>
          </a:bodyPr>
          <a:lstStyle>
            <a:lvl1pPr>
              <a:defRPr sz="4400" cap="none" baseline="0">
                <a:latin typeface="Calibri"/>
                <a:cs typeface="Calibri"/>
              </a:defRPr>
            </a:lvl1pPr>
          </a:lstStyle>
          <a:p>
            <a:r>
              <a:rPr kumimoji="0" lang="en-US" dirty="0" smtClean="0"/>
              <a:t>Click to edit master title style</a:t>
            </a:r>
            <a:endParaRPr kumimoji="0" lang="en-US" dirty="0"/>
          </a:p>
        </p:txBody>
      </p:sp>
      <p:sp>
        <p:nvSpPr>
          <p:cNvPr id="9" name="Subtitle 8"/>
          <p:cNvSpPr>
            <a:spLocks noGrp="1"/>
          </p:cNvSpPr>
          <p:nvPr>
            <p:ph type="subTitle" idx="1"/>
          </p:nvPr>
        </p:nvSpPr>
        <p:spPr>
          <a:xfrm>
            <a:off x="351512" y="4713827"/>
            <a:ext cx="6705600" cy="685800"/>
          </a:xfrm>
        </p:spPr>
        <p:txBody>
          <a:bodyPr anchor="ctr">
            <a:normAutofit/>
          </a:bodyPr>
          <a:lstStyle>
            <a:lvl1pPr marL="0" indent="0" algn="l">
              <a:buNone/>
              <a:defRPr sz="2600">
                <a:solidFill>
                  <a:srgbClr val="FFFFFF"/>
                </a:solidFill>
                <a:latin typeface="Calibri"/>
                <a:cs typeface="Calibri"/>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smtClean="0"/>
              <a:t>Click to edit Master subtitle style</a:t>
            </a:r>
            <a:endParaRPr kumimoji="0" lang="en-US" dirty="0"/>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defRPr/>
            </a:pPr>
            <a:endParaRPr lang="en-US"/>
          </a:p>
        </p:txBody>
      </p:sp>
      <p:sp>
        <p:nvSpPr>
          <p:cNvPr id="29" name="Slide Number Placeholder 28"/>
          <p:cNvSpPr>
            <a:spLocks noGrp="1"/>
          </p:cNvSpPr>
          <p:nvPr>
            <p:ph type="sldNum" sz="quarter" idx="12"/>
          </p:nvPr>
        </p:nvSpPr>
        <p:spPr>
          <a:xfrm>
            <a:off x="694764" y="6249894"/>
            <a:ext cx="838200" cy="381000"/>
          </a:xfrm>
        </p:spPr>
        <p:txBody>
          <a:bodyPr/>
          <a:lstStyle>
            <a:lvl1pPr>
              <a:defRPr>
                <a:solidFill>
                  <a:schemeClr val="tx2"/>
                </a:solidFill>
              </a:defRPr>
            </a:lvl1pPr>
          </a:lstStyle>
          <a:p>
            <a:pPr>
              <a:defRPr/>
            </a:pPr>
            <a:fld id="{D52799CE-711A-FA44-BA4E-E463DA170A36}"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dirty="0" smtClean="0"/>
              <a:t>Click to edit Master title style</a:t>
            </a:r>
            <a:endParaRPr kumimoji="0" lang="en-US" dirty="0"/>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10" name="Slide Number Placeholder 9"/>
          <p:cNvSpPr>
            <a:spLocks noGrp="1"/>
          </p:cNvSpPr>
          <p:nvPr>
            <p:ph type="sldNum" sz="quarter" idx="16"/>
          </p:nvPr>
        </p:nvSpPr>
        <p:spPr/>
        <p:txBody>
          <a:bodyPr rtlCol="0"/>
          <a:lstStyle/>
          <a:p>
            <a:pPr>
              <a:defRPr/>
            </a:pPr>
            <a:fld id="{5C50C641-66DE-184E-B016-D253D8CA36FC}" type="slidenum">
              <a:rPr lang="en-GB" smtClean="0"/>
              <a:pPr>
                <a:defRPr/>
              </a:pPr>
              <a:t>‹#›</a:t>
            </a:fld>
            <a:endParaRPr lang="en-GB"/>
          </a:p>
        </p:txBody>
      </p:sp>
      <p:sp>
        <p:nvSpPr>
          <p:cNvPr id="12" name="Footer Placeholder 11"/>
          <p:cNvSpPr>
            <a:spLocks noGrp="1"/>
          </p:cNvSpPr>
          <p:nvPr>
            <p:ph type="ftr" sz="quarter" idx="17"/>
          </p:nvPr>
        </p:nvSpPr>
        <p:spPr/>
        <p:txBody>
          <a:bodyPr rtlCol="0"/>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dirty="0" smtClean="0"/>
              <a:t>Click to edit Master title style</a:t>
            </a:r>
            <a:endParaRPr kumimoji="0" lang="en-US" dirty="0"/>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12" name="Slide Number Placeholder 11"/>
          <p:cNvSpPr>
            <a:spLocks noGrp="1"/>
          </p:cNvSpPr>
          <p:nvPr>
            <p:ph type="sldNum" sz="quarter" idx="16"/>
          </p:nvPr>
        </p:nvSpPr>
        <p:spPr/>
        <p:txBody>
          <a:bodyPr rtlCol="0"/>
          <a:lstStyle/>
          <a:p>
            <a:pPr>
              <a:defRPr/>
            </a:pPr>
            <a:fld id="{27179BD9-65CB-694A-A2D4-7B548DC60A53}" type="slidenum">
              <a:rPr lang="en-GB" smtClean="0"/>
              <a:pPr>
                <a:defRPr/>
              </a:pPr>
              <a:t>‹#›</a:t>
            </a:fld>
            <a:endParaRPr lang="en-GB"/>
          </a:p>
        </p:txBody>
      </p:sp>
      <p:sp>
        <p:nvSpPr>
          <p:cNvPr id="14" name="Footer Placeholder 13"/>
          <p:cNvSpPr>
            <a:spLocks noGrp="1"/>
          </p:cNvSpPr>
          <p:nvPr>
            <p:ph type="ftr" sz="quarter" idx="17"/>
          </p:nvPr>
        </p:nvSpPr>
        <p:spPr/>
        <p:txBody>
          <a:bodyPr rtlCol="0"/>
          <a:lstStyle/>
          <a:p>
            <a:pPr>
              <a:defRPr/>
            </a:pP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dirty="0" smtClean="0"/>
              <a:t>Click to edit Master title style</a:t>
            </a:r>
            <a:endParaRPr kumimoji="0" lang="en-US" dirty="0"/>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lvl1pPr>
              <a:defRPr>
                <a:solidFill>
                  <a:srgbClr val="000000"/>
                </a:solidFill>
              </a:defRPr>
            </a:lvl1pPr>
          </a:lstStyle>
          <a:p>
            <a:pPr>
              <a:defRPr/>
            </a:pPr>
            <a:fld id="{19ABF79A-F4A3-5E49-A6CE-5B8CF779BC37}" type="slidenum">
              <a:rPr lang="en-GB" smtClean="0"/>
              <a:pPr>
                <a:defRPr/>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rgbClr val="000000"/>
                </a:solidFill>
              </a:defRPr>
            </a:lvl1pPr>
          </a:lstStyle>
          <a:p>
            <a:pPr>
              <a:defRPr/>
            </a:pPr>
            <a:fld id="{810F0876-9936-0A4D-A655-DB5D8150D4AA}" type="slidenum">
              <a:rPr lang="en-GB" smtClean="0"/>
              <a:pPr>
                <a:defRPr/>
              </a:pPr>
              <a:t>‹#›</a:t>
            </a:fld>
            <a:endParaRPr lang="en-GB" dirty="0"/>
          </a:p>
        </p:txBody>
      </p:sp>
      <p:pic>
        <p:nvPicPr>
          <p:cNvPr id="5" name="Picture 4"/>
          <p:cNvPicPr>
            <a:picLocks noChangeAspect="1"/>
          </p:cNvPicPr>
          <p:nvPr userDrawn="1"/>
        </p:nvPicPr>
        <p:blipFill>
          <a:blip r:embed="rId2"/>
          <a:stretch>
            <a:fillRect/>
          </a:stretch>
        </p:blipFill>
        <p:spPr>
          <a:xfrm>
            <a:off x="7862081" y="6036346"/>
            <a:ext cx="1079500" cy="673100"/>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normAutofit/>
          </a:bodyPr>
          <a:lstStyle>
            <a:lvl1pPr algn="l">
              <a:buNone/>
              <a:defRPr sz="3600" b="0"/>
            </a:lvl1pPr>
          </a:lstStyle>
          <a:p>
            <a:r>
              <a:rPr kumimoji="0" lang="en-US" dirty="0" smtClean="0"/>
              <a:t>Click to edit Master title style</a:t>
            </a:r>
            <a:endParaRPr kumimoji="0"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lvl1pPr>
              <a:defRPr>
                <a:solidFill>
                  <a:srgbClr val="000000"/>
                </a:solidFill>
              </a:defRPr>
            </a:lvl1pPr>
          </a:lstStyle>
          <a:p>
            <a:pPr>
              <a:defRPr/>
            </a:pPr>
            <a:fld id="{50E85CD4-01C3-DE45-A238-CA0781C7043D}" type="slidenum">
              <a:rPr lang="en-GB" smtClean="0"/>
              <a:pPr>
                <a:defRPr/>
              </a:pPr>
              <a:t>‹#›</a:t>
            </a:fld>
            <a:endParaRPr lang="en-GB" dirty="0"/>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a:defRPr/>
            </a:pPr>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chemeClr val="tx1"/>
                </a:solidFill>
              </a:defRPr>
            </a:lvl1pPr>
          </a:lstStyle>
          <a:p>
            <a:pPr>
              <a:defRPr/>
            </a:pPr>
            <a:fld id="{0BCA7252-6283-0043-95DE-9CBA704BC554}" type="slidenum">
              <a:rPr lang="en-GB" smtClean="0"/>
              <a:pPr>
                <a:defRPr/>
              </a:pPr>
              <a:t>‹#›</a:t>
            </a:fld>
            <a:endParaRPr lang="en-GB" dirty="0"/>
          </a:p>
        </p:txBody>
      </p:sp>
    </p:spTree>
  </p:cSld>
  <p:clrMap bg1="lt1" tx1="dk1" bg2="lt2" tx2="dk2" accent1="accent1" accent2="accent2" accent3="accent3" accent4="accent4" accent5="accent5" accent6="accent6" hlink="hlink" folHlink="folHlink"/>
  <p:sldLayoutIdLst>
    <p:sldLayoutId id="2147483914" r:id="rId1"/>
    <p:sldLayoutId id="2147483913" r:id="rId2"/>
    <p:sldLayoutId id="2147483916" r:id="rId3"/>
    <p:sldLayoutId id="2147483917" r:id="rId4"/>
    <p:sldLayoutId id="2147483918" r:id="rId5"/>
    <p:sldLayoutId id="2147483919" r:id="rId6"/>
    <p:sldLayoutId id="2147483920" r:id="rId7"/>
  </p:sldLayoutIdLst>
  <p:hf hdr="0" ftr="0" dt="0"/>
  <p:txStyles>
    <p:titleStyle>
      <a:lvl1pPr algn="l" rtl="0" eaLnBrk="1" latinLnBrk="0" hangingPunct="1">
        <a:spcBef>
          <a:spcPct val="0"/>
        </a:spcBef>
        <a:buNone/>
        <a:defRPr kumimoji="0" sz="3600" kern="1200">
          <a:solidFill>
            <a:schemeClr val="tx2"/>
          </a:solidFill>
          <a:latin typeface="Calibri"/>
          <a:ea typeface="+mj-ea"/>
          <a:cs typeface="Calibri"/>
        </a:defRPr>
      </a:lvl1pPr>
    </p:titleStyle>
    <p:bodyStyle>
      <a:lvl1pPr marL="320040" indent="-320040" algn="l" rtl="0" eaLnBrk="1" latinLnBrk="0" hangingPunct="1">
        <a:spcBef>
          <a:spcPts val="0"/>
        </a:spcBef>
        <a:buClr>
          <a:schemeClr val="accent2"/>
        </a:buClr>
        <a:buSzPct val="60000"/>
        <a:buFont typeface="Wingdings"/>
        <a:buChar char=""/>
        <a:defRPr kumimoji="0" sz="2900" kern="1200">
          <a:solidFill>
            <a:schemeClr val="tx1"/>
          </a:solidFill>
          <a:latin typeface="Calibri"/>
          <a:ea typeface="+mn-ea"/>
          <a:cs typeface="Calibri"/>
        </a:defRPr>
      </a:lvl1pPr>
      <a:lvl2pPr marL="640080" indent="-274320" algn="l" rtl="0" eaLnBrk="1" latinLnBrk="0" hangingPunct="1">
        <a:spcBef>
          <a:spcPts val="0"/>
        </a:spcBef>
        <a:buClr>
          <a:schemeClr val="accent1"/>
        </a:buClr>
        <a:buSzPct val="70000"/>
        <a:buFont typeface="Wingdings 2"/>
        <a:buChar char=""/>
        <a:defRPr kumimoji="0" sz="2600" kern="1200">
          <a:solidFill>
            <a:schemeClr val="tx1"/>
          </a:solidFill>
          <a:latin typeface="Calibri"/>
          <a:ea typeface="+mn-ea"/>
          <a:cs typeface="Calibri"/>
        </a:defRPr>
      </a:lvl2pPr>
      <a:lvl3pPr marL="914400" indent="-228600" algn="l" rtl="0" eaLnBrk="1" latinLnBrk="0" hangingPunct="1">
        <a:spcBef>
          <a:spcPts val="0"/>
        </a:spcBef>
        <a:buClr>
          <a:schemeClr val="accent2"/>
        </a:buClr>
        <a:buSzPct val="75000"/>
        <a:buFont typeface="Wingdings"/>
        <a:buChar char=""/>
        <a:defRPr kumimoji="0" sz="2300" kern="1200">
          <a:solidFill>
            <a:schemeClr val="tx1"/>
          </a:solidFill>
          <a:latin typeface="Calibri"/>
          <a:ea typeface="+mn-ea"/>
          <a:cs typeface="Calibri"/>
        </a:defRPr>
      </a:lvl3pPr>
      <a:lvl4pPr marL="1371600" indent="-228600" algn="l" rtl="0" eaLnBrk="1" latinLnBrk="0" hangingPunct="1">
        <a:spcBef>
          <a:spcPts val="0"/>
        </a:spcBef>
        <a:buClr>
          <a:schemeClr val="accent3"/>
        </a:buClr>
        <a:buSzPct val="75000"/>
        <a:buFont typeface="Wingdings"/>
        <a:buChar char=""/>
        <a:defRPr kumimoji="0" sz="2000" kern="1200">
          <a:solidFill>
            <a:schemeClr val="tx1"/>
          </a:solidFill>
          <a:latin typeface="Calibri"/>
          <a:ea typeface="+mn-ea"/>
          <a:cs typeface="Calibri"/>
        </a:defRPr>
      </a:lvl4pPr>
      <a:lvl5pPr marL="1828800" indent="-228600" algn="l" rtl="0" eaLnBrk="1" latinLnBrk="0" hangingPunct="1">
        <a:spcBef>
          <a:spcPts val="0"/>
        </a:spcBef>
        <a:buClr>
          <a:schemeClr val="accent4"/>
        </a:buClr>
        <a:buSzPct val="65000"/>
        <a:buFont typeface="Wingdings"/>
        <a:buChar char=""/>
        <a:defRPr kumimoji="0" sz="2000" kern="1200">
          <a:solidFill>
            <a:schemeClr val="tx1"/>
          </a:solidFill>
          <a:latin typeface="Calibri"/>
          <a:ea typeface="+mn-ea"/>
          <a:cs typeface="Calibri"/>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hyperlink" Target="http://www.dylanwiliam.or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5.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6.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7.emf"/></Relationships>
</file>

<file path=ppt/slides/_rels/slide13.xml.rels><?xml version="1.0" encoding="UTF-8" standalone="yes"?>
<Relationships xmlns="http://schemas.openxmlformats.org/package/2006/relationships"><Relationship Id="rId3" Type="http://schemas.openxmlformats.org/officeDocument/2006/relationships/image" Target="../media/image9.emf"/><Relationship Id="rId4" Type="http://schemas.openxmlformats.org/officeDocument/2006/relationships/oleObject" Target="../embeddings/oleObject1.bin"/><Relationship Id="rId5" Type="http://schemas.openxmlformats.org/officeDocument/2006/relationships/image" Target="../media/image8.emf"/><Relationship Id="rId1" Type="http://schemas.openxmlformats.org/officeDocument/2006/relationships/vmlDrawing" Target="../drawings/vmlDrawing1.vml"/><Relationship Id="rId2"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0.xml"/><Relationship Id="rId4" Type="http://schemas.openxmlformats.org/officeDocument/2006/relationships/oleObject" Target="../embeddings/oleObject2.bin"/><Relationship Id="rId5" Type="http://schemas.openxmlformats.org/officeDocument/2006/relationships/image" Target="../media/image10.wmf"/><Relationship Id="rId6" Type="http://schemas.openxmlformats.org/officeDocument/2006/relationships/oleObject" Target="../embeddings/oleObject3.bin"/><Relationship Id="rId7" Type="http://schemas.openxmlformats.org/officeDocument/2006/relationships/image" Target="../media/image11.wmf"/><Relationship Id="rId1" Type="http://schemas.openxmlformats.org/officeDocument/2006/relationships/vmlDrawing" Target="../drawings/vmlDrawing2.vml"/><Relationship Id="rId2"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2.png"/><Relationship Id="rId3" Type="http://schemas.openxmlformats.org/officeDocument/2006/relationships/image" Target="../media/image13.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9.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ctrTitle"/>
          </p:nvPr>
        </p:nvSpPr>
        <p:spPr>
          <a:xfrm>
            <a:off x="383618" y="595342"/>
            <a:ext cx="8426370" cy="3020423"/>
          </a:xfrm>
        </p:spPr>
        <p:txBody>
          <a:bodyPr>
            <a:normAutofit/>
          </a:bodyPr>
          <a:lstStyle/>
          <a:p>
            <a:r>
              <a:rPr lang="en-US" sz="4200" dirty="0" smtClean="0">
                <a:solidFill>
                  <a:schemeClr val="tx1"/>
                </a:solidFill>
                <a:latin typeface="+mn-lt"/>
                <a:ea typeface="ＭＳ Ｐゴシック" pitchFamily="-65" charset="-128"/>
                <a:cs typeface="ＭＳ Ｐゴシック" pitchFamily="-65" charset="-128"/>
              </a:rPr>
              <a:t>Formative a</a:t>
            </a:r>
            <a:r>
              <a:rPr lang="en-US" sz="4200" dirty="0" smtClean="0">
                <a:solidFill>
                  <a:schemeClr val="tx1"/>
                </a:solidFill>
                <a:latin typeface="+mn-lt"/>
                <a:ea typeface="ＭＳ Ｐゴシック" pitchFamily="-65" charset="-128"/>
                <a:cs typeface="ＭＳ Ｐゴシック" pitchFamily="-65" charset="-128"/>
              </a:rPr>
              <a:t>ssessment:</a:t>
            </a:r>
            <a:br>
              <a:rPr lang="en-US" sz="4200" dirty="0" smtClean="0">
                <a:solidFill>
                  <a:schemeClr val="tx1"/>
                </a:solidFill>
                <a:latin typeface="+mn-lt"/>
                <a:ea typeface="ＭＳ Ｐゴシック" pitchFamily="-65" charset="-128"/>
                <a:cs typeface="ＭＳ Ｐゴシック" pitchFamily="-65" charset="-128"/>
              </a:rPr>
            </a:br>
            <a:r>
              <a:rPr lang="en-US" sz="4200" dirty="0" smtClean="0">
                <a:solidFill>
                  <a:schemeClr val="tx1"/>
                </a:solidFill>
                <a:latin typeface="+mn-lt"/>
                <a:ea typeface="ＭＳ Ｐゴシック" pitchFamily="-65" charset="-128"/>
                <a:cs typeface="ＭＳ Ｐゴシック" pitchFamily="-65" charset="-128"/>
              </a:rPr>
              <a:t>The </a:t>
            </a:r>
            <a:r>
              <a:rPr lang="en-US" sz="4200" dirty="0" smtClean="0">
                <a:solidFill>
                  <a:schemeClr val="tx1"/>
                </a:solidFill>
                <a:latin typeface="+mn-lt"/>
                <a:ea typeface="ＭＳ Ｐゴシック" pitchFamily="-65" charset="-128"/>
                <a:cs typeface="ＭＳ Ｐゴシック" pitchFamily="-65" charset="-128"/>
              </a:rPr>
              <a:t>bridge between teaching </a:t>
            </a:r>
            <a:r>
              <a:rPr lang="en-US" sz="4200" dirty="0">
                <a:solidFill>
                  <a:schemeClr val="tx1"/>
                </a:solidFill>
                <a:latin typeface="+mn-lt"/>
                <a:ea typeface="ＭＳ Ｐゴシック" pitchFamily="-65" charset="-128"/>
                <a:cs typeface="ＭＳ Ｐゴシック" pitchFamily="-65" charset="-128"/>
              </a:rPr>
              <a:t>and </a:t>
            </a:r>
            <a:r>
              <a:rPr lang="en-US" sz="4200" dirty="0" smtClean="0">
                <a:solidFill>
                  <a:schemeClr val="tx1"/>
                </a:solidFill>
                <a:latin typeface="+mn-lt"/>
                <a:ea typeface="ＭＳ Ｐゴシック" pitchFamily="-65" charset="-128"/>
                <a:cs typeface="ＭＳ Ｐゴシック" pitchFamily="-65" charset="-128"/>
              </a:rPr>
              <a:t>learning </a:t>
            </a:r>
            <a:r>
              <a:rPr lang="en-US" sz="4200" dirty="0" smtClean="0">
                <a:solidFill>
                  <a:schemeClr val="tx1"/>
                </a:solidFill>
                <a:latin typeface="+mn-lt"/>
                <a:ea typeface="ＭＳ Ｐゴシック" pitchFamily="-65" charset="-128"/>
                <a:cs typeface="ＭＳ Ｐゴシック" pitchFamily="-65" charset="-128"/>
              </a:rPr>
              <a:t>in high school  </a:t>
            </a:r>
            <a:r>
              <a:rPr lang="en-US" sz="4200" dirty="0" smtClean="0">
                <a:solidFill>
                  <a:schemeClr val="tx1"/>
                </a:solidFill>
                <a:latin typeface="+mn-lt"/>
                <a:ea typeface="ＭＳ Ｐゴシック" pitchFamily="-65" charset="-128"/>
                <a:cs typeface="ＭＳ Ｐゴシック" pitchFamily="-65" charset="-128"/>
              </a:rPr>
              <a:t>mathematics</a:t>
            </a:r>
            <a:endParaRPr lang="en-GB" sz="4200" dirty="0">
              <a:solidFill>
                <a:schemeClr val="tx1"/>
              </a:solidFill>
              <a:latin typeface="+mn-lt"/>
              <a:ea typeface="ＭＳ Ｐゴシック" pitchFamily="-65" charset="-128"/>
              <a:cs typeface="ＭＳ Ｐゴシック" pitchFamily="-65" charset="-128"/>
            </a:endParaRPr>
          </a:p>
        </p:txBody>
      </p:sp>
      <p:sp>
        <p:nvSpPr>
          <p:cNvPr id="3" name="Subtitle 2"/>
          <p:cNvSpPr>
            <a:spLocks noGrp="1"/>
          </p:cNvSpPr>
          <p:nvPr>
            <p:ph type="subTitle" idx="1"/>
          </p:nvPr>
        </p:nvSpPr>
        <p:spPr>
          <a:xfrm>
            <a:off x="351511" y="3242236"/>
            <a:ext cx="8418959" cy="2157392"/>
          </a:xfrm>
        </p:spPr>
        <p:txBody>
          <a:bodyPr>
            <a:normAutofit/>
          </a:bodyPr>
          <a:lstStyle/>
          <a:p>
            <a:pPr>
              <a:buFont typeface="Wingdings" charset="2"/>
              <a:buNone/>
              <a:defRPr/>
            </a:pPr>
            <a:r>
              <a:rPr lang="en-US" dirty="0" smtClean="0"/>
              <a:t>NCTM High School Interactive Institute,</a:t>
            </a:r>
          </a:p>
          <a:p>
            <a:pPr>
              <a:buFont typeface="Wingdings" charset="2"/>
              <a:buNone/>
              <a:defRPr/>
            </a:pPr>
            <a:r>
              <a:rPr lang="en-US" dirty="0" smtClean="0"/>
              <a:t>August 2</a:t>
            </a:r>
            <a:r>
              <a:rPr lang="en-US" baseline="30000" dirty="0" smtClean="0"/>
              <a:t>nd</a:t>
            </a:r>
            <a:r>
              <a:rPr lang="en-US" dirty="0" smtClean="0"/>
              <a:t> , 2013: Washington, DC</a:t>
            </a:r>
            <a:endParaRPr lang="en-US" dirty="0" smtClean="0"/>
          </a:p>
        </p:txBody>
      </p:sp>
      <p:sp>
        <p:nvSpPr>
          <p:cNvPr id="4" name="TextBox 3"/>
          <p:cNvSpPr txBox="1"/>
          <p:nvPr/>
        </p:nvSpPr>
        <p:spPr>
          <a:xfrm>
            <a:off x="0" y="6211669"/>
            <a:ext cx="2256118" cy="461665"/>
          </a:xfrm>
          <a:prstGeom prst="rect">
            <a:avLst/>
          </a:prstGeom>
          <a:noFill/>
        </p:spPr>
        <p:txBody>
          <a:bodyPr wrap="square" rtlCol="0" anchor="ctr">
            <a:spAutoFit/>
          </a:bodyPr>
          <a:lstStyle/>
          <a:p>
            <a:pPr algn="ctr"/>
            <a:r>
              <a:rPr lang="en-US" dirty="0" smtClean="0"/>
              <a:t>Dylan Wiliam</a:t>
            </a:r>
            <a:endParaRPr lang="en-US" dirty="0"/>
          </a:p>
        </p:txBody>
      </p:sp>
      <p:sp>
        <p:nvSpPr>
          <p:cNvPr id="5" name="Rectangle 4"/>
          <p:cNvSpPr/>
          <p:nvPr/>
        </p:nvSpPr>
        <p:spPr>
          <a:xfrm>
            <a:off x="2360706" y="6171462"/>
            <a:ext cx="6783293" cy="461665"/>
          </a:xfrm>
          <a:prstGeom prst="rect">
            <a:avLst/>
          </a:prstGeom>
        </p:spPr>
        <p:txBody>
          <a:bodyPr wrap="square">
            <a:spAutoFit/>
          </a:bodyPr>
          <a:lstStyle/>
          <a:p>
            <a:pPr>
              <a:buFont typeface="Wingdings" charset="2"/>
              <a:buNone/>
              <a:tabLst>
                <a:tab pos="6454775" algn="r"/>
              </a:tabLst>
              <a:defRPr/>
            </a:pPr>
            <a:r>
              <a:rPr lang="en-US" dirty="0" smtClean="0">
                <a:hlinkClick r:id="rId3"/>
              </a:rPr>
              <a:t>www.dylanwiliam.org</a:t>
            </a:r>
            <a:r>
              <a:rPr lang="en-US" dirty="0"/>
              <a:t>	</a:t>
            </a:r>
            <a:r>
              <a:rPr lang="en-US" dirty="0" smtClean="0"/>
              <a:t>@dylanwiliam</a:t>
            </a:r>
            <a:endParaRPr lang="en-US" dirty="0"/>
          </a:p>
        </p:txBody>
      </p:sp>
    </p:spTree>
    <p:extLst>
      <p:ext uri="{BB962C8B-B14F-4D97-AF65-F5344CB8AC3E}">
        <p14:creationId xmlns:p14="http://schemas.microsoft.com/office/powerpoint/2010/main" val="128990493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4"/>
          <p:cNvSpPr>
            <a:spLocks noGrp="1"/>
          </p:cNvSpPr>
          <p:nvPr>
            <p:ph type="title"/>
          </p:nvPr>
        </p:nvSpPr>
        <p:spPr/>
        <p:txBody>
          <a:bodyPr/>
          <a:lstStyle/>
          <a:p>
            <a:r>
              <a:rPr lang="en-US" dirty="0">
                <a:latin typeface="Calibri" charset="0"/>
                <a:ea typeface="ＭＳ Ｐゴシック" charset="0"/>
                <a:cs typeface="ＭＳ Ｐゴシック" charset="0"/>
              </a:rPr>
              <a:t>A standard middle school </a:t>
            </a:r>
            <a:r>
              <a:rPr lang="en-US" dirty="0" smtClean="0">
                <a:latin typeface="Calibri" charset="0"/>
                <a:ea typeface="ＭＳ Ｐゴシック" charset="0"/>
                <a:cs typeface="ＭＳ Ｐゴシック" charset="0"/>
              </a:rPr>
              <a:t>math problem</a:t>
            </a:r>
            <a:r>
              <a:rPr lang="en-US" dirty="0">
                <a:latin typeface="Calibri" charset="0"/>
                <a:ea typeface="ＭＳ Ｐゴシック" charset="0"/>
                <a:cs typeface="ＭＳ Ｐゴシック" charset="0"/>
              </a:rPr>
              <a:t>…</a:t>
            </a:r>
          </a:p>
        </p:txBody>
      </p:sp>
      <p:sp>
        <p:nvSpPr>
          <p:cNvPr id="12290" name="Content Placeholder 5"/>
          <p:cNvSpPr>
            <a:spLocks noGrp="1"/>
          </p:cNvSpPr>
          <p:nvPr>
            <p:ph idx="1"/>
          </p:nvPr>
        </p:nvSpPr>
        <p:spPr>
          <a:xfrm>
            <a:off x="457200" y="1600200"/>
            <a:ext cx="6215063" cy="4525963"/>
          </a:xfrm>
        </p:spPr>
        <p:txBody>
          <a:bodyPr/>
          <a:lstStyle/>
          <a:p>
            <a:r>
              <a:rPr lang="en-US">
                <a:latin typeface="Calibri" charset="0"/>
                <a:ea typeface="ＭＳ Ｐゴシック" charset="0"/>
                <a:cs typeface="ＭＳ Ｐゴシック" charset="0"/>
              </a:rPr>
              <a:t>Two farmer have adjoining fields with a common boundary that is not straight.</a:t>
            </a:r>
          </a:p>
          <a:p>
            <a:r>
              <a:rPr lang="en-US">
                <a:latin typeface="Calibri" charset="0"/>
                <a:ea typeface="ＭＳ Ｐゴシック" charset="0"/>
                <a:cs typeface="ＭＳ Ｐゴシック" charset="0"/>
              </a:rPr>
              <a:t>This is inconvenient for ploughing.</a:t>
            </a:r>
          </a:p>
          <a:p>
            <a:r>
              <a:rPr lang="en-US">
                <a:latin typeface="Calibri" charset="0"/>
                <a:ea typeface="ＭＳ Ｐゴシック" charset="0"/>
                <a:cs typeface="ＭＳ Ｐゴシック" charset="0"/>
              </a:rPr>
              <a:t>How can they divide the two</a:t>
            </a:r>
            <a:br>
              <a:rPr lang="en-US">
                <a:latin typeface="Calibri" charset="0"/>
                <a:ea typeface="ＭＳ Ｐゴシック" charset="0"/>
                <a:cs typeface="ＭＳ Ｐゴシック" charset="0"/>
              </a:rPr>
            </a:br>
            <a:r>
              <a:rPr lang="en-US">
                <a:latin typeface="Calibri" charset="0"/>
                <a:ea typeface="ＭＳ Ｐゴシック" charset="0"/>
                <a:cs typeface="ＭＳ Ｐゴシック" charset="0"/>
              </a:rPr>
              <a:t>fields so that the boundary</a:t>
            </a:r>
            <a:br>
              <a:rPr lang="en-US">
                <a:latin typeface="Calibri" charset="0"/>
                <a:ea typeface="ＭＳ Ｐゴシック" charset="0"/>
                <a:cs typeface="ＭＳ Ｐゴシック" charset="0"/>
              </a:rPr>
            </a:br>
            <a:r>
              <a:rPr lang="en-US">
                <a:latin typeface="Calibri" charset="0"/>
                <a:ea typeface="ＭＳ Ｐゴシック" charset="0"/>
                <a:cs typeface="ＭＳ Ｐゴシック" charset="0"/>
              </a:rPr>
              <a:t>is straight, but the two</a:t>
            </a:r>
            <a:br>
              <a:rPr lang="en-US">
                <a:latin typeface="Calibri" charset="0"/>
                <a:ea typeface="ＭＳ Ｐゴシック" charset="0"/>
                <a:cs typeface="ＭＳ Ｐゴシック" charset="0"/>
              </a:rPr>
            </a:br>
            <a:r>
              <a:rPr lang="en-US">
                <a:latin typeface="Calibri" charset="0"/>
                <a:ea typeface="ＭＳ Ｐゴシック" charset="0"/>
                <a:cs typeface="ＭＳ Ｐゴシック" charset="0"/>
              </a:rPr>
              <a:t>fields have the</a:t>
            </a:r>
            <a:br>
              <a:rPr lang="en-US">
                <a:latin typeface="Calibri" charset="0"/>
                <a:ea typeface="ＭＳ Ｐゴシック" charset="0"/>
                <a:cs typeface="ＭＳ Ｐゴシック" charset="0"/>
              </a:rPr>
            </a:br>
            <a:r>
              <a:rPr lang="en-US">
                <a:latin typeface="Calibri" charset="0"/>
                <a:ea typeface="ＭＳ Ｐゴシック" charset="0"/>
                <a:cs typeface="ＭＳ Ｐゴシック" charset="0"/>
              </a:rPr>
              <a:t>same area as</a:t>
            </a:r>
            <a:br>
              <a:rPr lang="en-US">
                <a:latin typeface="Calibri" charset="0"/>
                <a:ea typeface="ＭＳ Ｐゴシック" charset="0"/>
                <a:cs typeface="ＭＳ Ｐゴシック" charset="0"/>
              </a:rPr>
            </a:br>
            <a:r>
              <a:rPr lang="en-US">
                <a:latin typeface="Calibri" charset="0"/>
                <a:ea typeface="ＭＳ Ｐゴシック" charset="0"/>
                <a:cs typeface="ＭＳ Ｐゴシック" charset="0"/>
              </a:rPr>
              <a:t>they had before? </a:t>
            </a:r>
          </a:p>
        </p:txBody>
      </p:sp>
      <p:pic>
        <p:nvPicPr>
          <p:cNvPr id="12291"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391646" y="3368086"/>
            <a:ext cx="4991011" cy="33703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7116840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title"/>
          </p:nvPr>
        </p:nvSpPr>
        <p:spPr/>
        <p:txBody>
          <a:bodyPr/>
          <a:lstStyle/>
          <a:p>
            <a:endParaRPr lang="en-US">
              <a:latin typeface="Calibri" charset="0"/>
              <a:ea typeface="ＭＳ Ｐゴシック" charset="0"/>
              <a:cs typeface="ＭＳ Ｐゴシック" charset="0"/>
            </a:endParaRPr>
          </a:p>
        </p:txBody>
      </p:sp>
      <p:pic>
        <p:nvPicPr>
          <p:cNvPr id="13314"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39863" y="1435100"/>
            <a:ext cx="6365875" cy="5138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7215455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lstStyle/>
          <a:p>
            <a:endParaRPr lang="en-US">
              <a:latin typeface="Calibri" charset="0"/>
              <a:ea typeface="ＭＳ Ｐゴシック" charset="0"/>
              <a:cs typeface="ＭＳ Ｐゴシック" charset="0"/>
            </a:endParaRPr>
          </a:p>
        </p:txBody>
      </p:sp>
      <p:pic>
        <p:nvPicPr>
          <p:cNvPr id="14338"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625600" y="1516063"/>
            <a:ext cx="5808663" cy="508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0927916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Title 1"/>
          <p:cNvSpPr>
            <a:spLocks noGrp="1"/>
          </p:cNvSpPr>
          <p:nvPr>
            <p:ph type="title"/>
          </p:nvPr>
        </p:nvSpPr>
        <p:spPr/>
        <p:txBody>
          <a:bodyPr/>
          <a:lstStyle/>
          <a:p>
            <a:r>
              <a:rPr lang="en-US">
                <a:latin typeface="Calibri" charset="0"/>
                <a:ea typeface="ＭＳ Ｐゴシック" charset="0"/>
                <a:cs typeface="ＭＳ Ｐゴシック" charset="0"/>
              </a:rPr>
              <a:t>How many rectangles?</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998663" y="1524000"/>
            <a:ext cx="4781550" cy="3538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 name="Object 4"/>
          <p:cNvGraphicFramePr>
            <a:graphicFrameLocks noChangeAspect="1"/>
          </p:cNvGraphicFramePr>
          <p:nvPr/>
        </p:nvGraphicFramePr>
        <p:xfrm>
          <a:off x="2919413" y="5335588"/>
          <a:ext cx="2967037" cy="1031875"/>
        </p:xfrm>
        <a:graphic>
          <a:graphicData uri="http://schemas.openxmlformats.org/presentationml/2006/ole">
            <mc:AlternateContent xmlns:mc="http://schemas.openxmlformats.org/markup-compatibility/2006">
              <mc:Choice xmlns:v="urn:schemas-microsoft-com:vml" Requires="v">
                <p:oleObj spid="_x0000_s81970" name="Equation" r:id="rId4" imgW="1206500" imgH="419100" progId="Equation.3">
                  <p:embed/>
                </p:oleObj>
              </mc:Choice>
              <mc:Fallback>
                <p:oleObj name="Equation" r:id="rId4" imgW="1206500" imgH="4191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19413" y="5335588"/>
                        <a:ext cx="2967037" cy="103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30605865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Rectangle 2"/>
          <p:cNvSpPr>
            <a:spLocks noGrp="1" noChangeArrowheads="1"/>
          </p:cNvSpPr>
          <p:nvPr>
            <p:ph type="title"/>
          </p:nvPr>
        </p:nvSpPr>
        <p:spPr/>
        <p:txBody>
          <a:bodyPr/>
          <a:lstStyle/>
          <a:p>
            <a:r>
              <a:rPr lang="en-GB" dirty="0" smtClean="0"/>
              <a:t>Share learning intentions</a:t>
            </a:r>
            <a:endParaRPr lang="en-GB" dirty="0"/>
          </a:p>
        </p:txBody>
      </p:sp>
      <p:sp>
        <p:nvSpPr>
          <p:cNvPr id="1022979" name="Rectangle 3"/>
          <p:cNvSpPr>
            <a:spLocks noGrp="1" noChangeArrowheads="1"/>
          </p:cNvSpPr>
          <p:nvPr>
            <p:ph sz="quarter" idx="4294967295"/>
          </p:nvPr>
        </p:nvSpPr>
        <p:spPr>
          <a:xfrm>
            <a:off x="820738" y="1585913"/>
            <a:ext cx="8323262" cy="5272087"/>
          </a:xfrm>
        </p:spPr>
        <p:txBody>
          <a:bodyPr>
            <a:normAutofit lnSpcReduction="10000"/>
          </a:bodyPr>
          <a:lstStyle/>
          <a:p>
            <a:pPr>
              <a:lnSpc>
                <a:spcPct val="110000"/>
              </a:lnSpc>
            </a:pPr>
            <a:r>
              <a:rPr lang="en-GB" sz="2800" dirty="0" smtClean="0">
                <a:latin typeface="+mj-lt"/>
              </a:rPr>
              <a:t>Explain learning intentions at start of lesson/unit:</a:t>
            </a:r>
          </a:p>
          <a:p>
            <a:pPr lvl="1">
              <a:lnSpc>
                <a:spcPct val="110000"/>
              </a:lnSpc>
            </a:pPr>
            <a:r>
              <a:rPr lang="en-GB" dirty="0" smtClean="0">
                <a:latin typeface="+mj-lt"/>
              </a:rPr>
              <a:t>Learning intentions</a:t>
            </a:r>
          </a:p>
          <a:p>
            <a:pPr lvl="1">
              <a:lnSpc>
                <a:spcPct val="110000"/>
              </a:lnSpc>
            </a:pPr>
            <a:r>
              <a:rPr lang="en-GB" dirty="0" smtClean="0">
                <a:latin typeface="+mj-lt"/>
              </a:rPr>
              <a:t>Success criteria</a:t>
            </a:r>
          </a:p>
          <a:p>
            <a:pPr>
              <a:lnSpc>
                <a:spcPct val="110000"/>
              </a:lnSpc>
            </a:pPr>
            <a:r>
              <a:rPr lang="en-GB" sz="2800" dirty="0" smtClean="0">
                <a:latin typeface="+mj-lt"/>
              </a:rPr>
              <a:t>Consider providing learning intentions</a:t>
            </a:r>
            <a:r>
              <a:rPr lang="en-GB" sz="2800" dirty="0">
                <a:latin typeface="+mj-lt"/>
              </a:rPr>
              <a:t> </a:t>
            </a:r>
            <a:r>
              <a:rPr lang="en-GB" sz="2800" dirty="0" smtClean="0">
                <a:latin typeface="+mj-lt"/>
              </a:rPr>
              <a:t>and success criteria in students</a:t>
            </a:r>
            <a:r>
              <a:rPr lang="ja-JP" altLang="en-GB" sz="2800" dirty="0" smtClean="0">
                <a:latin typeface="+mj-lt"/>
              </a:rPr>
              <a:t>’</a:t>
            </a:r>
            <a:r>
              <a:rPr lang="en-GB" altLang="ja-JP" sz="2800" dirty="0" smtClean="0">
                <a:latin typeface="+mj-lt"/>
              </a:rPr>
              <a:t> language</a:t>
            </a:r>
          </a:p>
          <a:p>
            <a:pPr>
              <a:lnSpc>
                <a:spcPct val="110000"/>
              </a:lnSpc>
            </a:pPr>
            <a:r>
              <a:rPr lang="en-GB" sz="2800" dirty="0" smtClean="0">
                <a:latin typeface="+mj-lt"/>
              </a:rPr>
              <a:t>Use posters of key words to talk about learning:</a:t>
            </a:r>
          </a:p>
          <a:p>
            <a:pPr lvl="1">
              <a:lnSpc>
                <a:spcPct val="110000"/>
              </a:lnSpc>
            </a:pPr>
            <a:r>
              <a:rPr lang="en-GB" dirty="0" smtClean="0">
                <a:latin typeface="+mj-lt"/>
              </a:rPr>
              <a:t>E.g., describe, explain, evaluate</a:t>
            </a:r>
          </a:p>
          <a:p>
            <a:pPr>
              <a:lnSpc>
                <a:spcPct val="110000"/>
              </a:lnSpc>
            </a:pPr>
            <a:r>
              <a:rPr lang="en-GB" sz="2800" dirty="0" smtClean="0">
                <a:latin typeface="+mj-lt"/>
              </a:rPr>
              <a:t>Use planning</a:t>
            </a:r>
            <a:r>
              <a:rPr lang="en-GB" sz="2800" dirty="0">
                <a:latin typeface="+mj-lt"/>
              </a:rPr>
              <a:t> </a:t>
            </a:r>
            <a:r>
              <a:rPr lang="en-GB" sz="2800" dirty="0" smtClean="0">
                <a:latin typeface="+mj-lt"/>
              </a:rPr>
              <a:t>and writing frames judiciously</a:t>
            </a:r>
          </a:p>
          <a:p>
            <a:pPr>
              <a:lnSpc>
                <a:spcPct val="110000"/>
              </a:lnSpc>
            </a:pPr>
            <a:r>
              <a:rPr lang="en-GB" sz="2800" dirty="0" smtClean="0">
                <a:latin typeface="+mj-lt"/>
              </a:rPr>
              <a:t>Use annotated examples of different standards to </a:t>
            </a:r>
            <a:r>
              <a:rPr lang="en-US" sz="2800" dirty="0" smtClean="0">
                <a:latin typeface="+mj-lt"/>
              </a:rPr>
              <a:t>“</a:t>
            </a:r>
            <a:r>
              <a:rPr lang="en-GB" altLang="ja-JP" sz="2800" dirty="0" smtClean="0">
                <a:latin typeface="+mj-lt"/>
              </a:rPr>
              <a:t>flesh out</a:t>
            </a:r>
            <a:r>
              <a:rPr lang="en-US" altLang="ja-JP" sz="2800" dirty="0" smtClean="0">
                <a:latin typeface="+mj-lt"/>
              </a:rPr>
              <a:t>”</a:t>
            </a:r>
            <a:r>
              <a:rPr lang="en-GB" altLang="ja-JP" sz="2800" dirty="0" smtClean="0">
                <a:latin typeface="+mj-lt"/>
              </a:rPr>
              <a:t> assessment rubrics (e.g., lab reports).</a:t>
            </a:r>
          </a:p>
          <a:p>
            <a:pPr>
              <a:lnSpc>
                <a:spcPct val="110000"/>
              </a:lnSpc>
            </a:pPr>
            <a:r>
              <a:rPr lang="en-GB" sz="2800" dirty="0" smtClean="0">
                <a:latin typeface="+mj-lt"/>
              </a:rPr>
              <a:t>Provide opportunities for students to design their own tests.</a:t>
            </a:r>
            <a:endParaRPr lang="en-GB" sz="2800" dirty="0">
              <a:latin typeface="+mj-lt"/>
            </a:endParaRPr>
          </a:p>
        </p:txBody>
      </p:sp>
      <p:sp>
        <p:nvSpPr>
          <p:cNvPr id="3" name="Slide Number Placeholder 2"/>
          <p:cNvSpPr>
            <a:spLocks noGrp="1"/>
          </p:cNvSpPr>
          <p:nvPr>
            <p:ph type="sldNum" sz="quarter" idx="12"/>
          </p:nvPr>
        </p:nvSpPr>
        <p:spPr/>
        <p:txBody>
          <a:bodyPr>
            <a:normAutofit fontScale="85000" lnSpcReduction="20000"/>
          </a:bodyPr>
          <a:lstStyle/>
          <a:p>
            <a:pPr>
              <a:defRPr/>
            </a:pPr>
            <a:fld id="{19ABF79A-F4A3-5E49-A6CE-5B8CF779BC37}" type="slidenum">
              <a:rPr lang="en-GB" smtClean="0"/>
              <a:pPr>
                <a:defRPr/>
              </a:pPr>
              <a:t>14</a:t>
            </a:fld>
            <a:endParaRPr lang="en-GB" dirty="0"/>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2297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102297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1022979">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022979">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022979">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1022979">
                                            <p:txEl>
                                              <p:pRg st="5" end="5"/>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1022979">
                                            <p:txEl>
                                              <p:pRg st="6" end="6"/>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499"/>
                                          </p:stCondLst>
                                        </p:cTn>
                                        <p:tgtEl>
                                          <p:spTgt spid="1022979">
                                            <p:txEl>
                                              <p:pRg st="7" end="7"/>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499"/>
                                          </p:stCondLst>
                                        </p:cTn>
                                        <p:tgtEl>
                                          <p:spTgt spid="102297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2979"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2"/>
          <p:cNvSpPr>
            <a:spLocks noGrp="1" noChangeArrowheads="1"/>
          </p:cNvSpPr>
          <p:nvPr>
            <p:ph type="ctrTitle"/>
          </p:nvPr>
        </p:nvSpPr>
        <p:spPr/>
        <p:txBody>
          <a:bodyPr/>
          <a:lstStyle/>
          <a:p>
            <a:pPr eaLnBrk="1" hangingPunct="1"/>
            <a:r>
              <a:rPr lang="en-US" sz="4000">
                <a:latin typeface="Calibri" charset="0"/>
                <a:ea typeface="ＭＳ Ｐゴシック" charset="0"/>
                <a:cs typeface="ＭＳ Ｐゴシック" charset="0"/>
              </a:rPr>
              <a:t>Engineering effective discussions, activities, and classroom tasks that elicit evidence of learning</a:t>
            </a:r>
          </a:p>
        </p:txBody>
      </p:sp>
      <p:sp>
        <p:nvSpPr>
          <p:cNvPr id="2" name="Slide Number Placeholder 1"/>
          <p:cNvSpPr>
            <a:spLocks noGrp="1"/>
          </p:cNvSpPr>
          <p:nvPr>
            <p:ph type="sldNum" sz="quarter" idx="12"/>
          </p:nvPr>
        </p:nvSpPr>
        <p:spPr/>
        <p:txBody>
          <a:bodyPr/>
          <a:lstStyle/>
          <a:p>
            <a:pPr>
              <a:defRPr/>
            </a:pPr>
            <a:fld id="{D52799CE-711A-FA44-BA4E-E463DA170A36}" type="slidenum">
              <a:rPr lang="en-US" smtClean="0"/>
              <a:pPr>
                <a:defRPr/>
              </a:pPr>
              <a:t>15</a:t>
            </a:fld>
            <a:endParaRPr lang="en-US"/>
          </a:p>
        </p:txBody>
      </p:sp>
    </p:spTree>
    <p:extLst>
      <p:ext uri="{BB962C8B-B14F-4D97-AF65-F5344CB8AC3E}">
        <p14:creationId xmlns:p14="http://schemas.microsoft.com/office/powerpoint/2010/main" val="311425972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2"/>
          <p:cNvSpPr>
            <a:spLocks noGrp="1" noChangeArrowheads="1"/>
          </p:cNvSpPr>
          <p:nvPr>
            <p:ph type="title"/>
          </p:nvPr>
        </p:nvSpPr>
        <p:spPr/>
        <p:txBody>
          <a:bodyPr/>
          <a:lstStyle/>
          <a:p>
            <a:r>
              <a:rPr lang="en-GB" smtClean="0"/>
              <a:t>Kinds of questions: Israel</a:t>
            </a:r>
            <a:endParaRPr lang="en-GB"/>
          </a:p>
        </p:txBody>
      </p:sp>
      <p:sp>
        <p:nvSpPr>
          <p:cNvPr id="80898" name="Rectangle 3"/>
          <p:cNvSpPr>
            <a:spLocks noChangeArrowheads="1"/>
          </p:cNvSpPr>
          <p:nvPr/>
        </p:nvSpPr>
        <p:spPr bwMode="auto">
          <a:xfrm>
            <a:off x="613243" y="2816225"/>
            <a:ext cx="4006657" cy="45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pPr eaLnBrk="0" hangingPunct="0"/>
            <a:r>
              <a:rPr lang="en-GB" dirty="0">
                <a:latin typeface="Calibri"/>
                <a:cs typeface="Calibri"/>
              </a:rPr>
              <a:t>Which fraction is the smallest?</a:t>
            </a:r>
          </a:p>
        </p:txBody>
      </p:sp>
      <p:graphicFrame>
        <p:nvGraphicFramePr>
          <p:cNvPr id="80899" name="Object 2"/>
          <p:cNvGraphicFramePr>
            <a:graphicFrameLocks/>
          </p:cNvGraphicFramePr>
          <p:nvPr/>
        </p:nvGraphicFramePr>
        <p:xfrm>
          <a:off x="5265738" y="2706688"/>
          <a:ext cx="3213100" cy="673100"/>
        </p:xfrm>
        <a:graphic>
          <a:graphicData uri="http://schemas.openxmlformats.org/presentationml/2006/ole">
            <mc:AlternateContent xmlns:mc="http://schemas.openxmlformats.org/markup-compatibility/2006">
              <mc:Choice xmlns:v="urn:schemas-microsoft-com:vml" Requires="v">
                <p:oleObj spid="_x0000_s32898" name="Equation" r:id="rId4" imgW="3213100" imgH="673100" progId="Equation.3">
                  <p:embed/>
                </p:oleObj>
              </mc:Choice>
              <mc:Fallback>
                <p:oleObj name="Equation" r:id="rId4" imgW="3213100" imgH="673100" progId="Equation.3">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65738" y="2706688"/>
                        <a:ext cx="3213100" cy="673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pic>
                </p:oleObj>
              </mc:Fallback>
            </mc:AlternateContent>
          </a:graphicData>
        </a:graphic>
      </p:graphicFrame>
      <p:sp>
        <p:nvSpPr>
          <p:cNvPr id="80900" name="Rectangle 5"/>
          <p:cNvSpPr>
            <a:spLocks noChangeArrowheads="1"/>
          </p:cNvSpPr>
          <p:nvPr/>
        </p:nvSpPr>
        <p:spPr bwMode="auto">
          <a:xfrm>
            <a:off x="3910013" y="3632200"/>
            <a:ext cx="2311531" cy="45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pPr eaLnBrk="0" hangingPunct="0"/>
            <a:r>
              <a:rPr lang="en-GB" dirty="0">
                <a:latin typeface="Calibri"/>
                <a:cs typeface="Calibri"/>
              </a:rPr>
              <a:t>Success rate 88%</a:t>
            </a:r>
          </a:p>
        </p:txBody>
      </p:sp>
      <p:sp>
        <p:nvSpPr>
          <p:cNvPr id="80901" name="Rectangle 6"/>
          <p:cNvSpPr>
            <a:spLocks noChangeArrowheads="1"/>
          </p:cNvSpPr>
          <p:nvPr/>
        </p:nvSpPr>
        <p:spPr bwMode="auto">
          <a:xfrm>
            <a:off x="613242" y="4587875"/>
            <a:ext cx="3815198" cy="45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pPr eaLnBrk="0" hangingPunct="0"/>
            <a:r>
              <a:rPr lang="en-GB" dirty="0">
                <a:latin typeface="Calibri"/>
                <a:cs typeface="Calibri"/>
              </a:rPr>
              <a:t>Which fraction is the largest?</a:t>
            </a:r>
          </a:p>
        </p:txBody>
      </p:sp>
      <p:sp>
        <p:nvSpPr>
          <p:cNvPr id="80902" name="Rectangle 7"/>
          <p:cNvSpPr>
            <a:spLocks noChangeArrowheads="1"/>
          </p:cNvSpPr>
          <p:nvPr/>
        </p:nvSpPr>
        <p:spPr bwMode="auto">
          <a:xfrm>
            <a:off x="3841750" y="5314950"/>
            <a:ext cx="4208785" cy="45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pPr eaLnBrk="0" hangingPunct="0"/>
            <a:r>
              <a:rPr lang="en-GB" dirty="0">
                <a:latin typeface="Calibri"/>
                <a:cs typeface="Calibri"/>
              </a:rPr>
              <a:t>Success rate 46%; 39% chose (b)</a:t>
            </a:r>
          </a:p>
        </p:txBody>
      </p:sp>
      <p:graphicFrame>
        <p:nvGraphicFramePr>
          <p:cNvPr id="80903" name="Object 3"/>
          <p:cNvGraphicFramePr>
            <a:graphicFrameLocks/>
          </p:cNvGraphicFramePr>
          <p:nvPr/>
        </p:nvGraphicFramePr>
        <p:xfrm>
          <a:off x="5265738" y="4478338"/>
          <a:ext cx="3352800" cy="673100"/>
        </p:xfrm>
        <a:graphic>
          <a:graphicData uri="http://schemas.openxmlformats.org/presentationml/2006/ole">
            <mc:AlternateContent xmlns:mc="http://schemas.openxmlformats.org/markup-compatibility/2006">
              <mc:Choice xmlns:v="urn:schemas-microsoft-com:vml" Requires="v">
                <p:oleObj spid="_x0000_s32899" name="Equation" r:id="rId6" imgW="3352800" imgH="673100" progId="Equation.3">
                  <p:embed/>
                </p:oleObj>
              </mc:Choice>
              <mc:Fallback>
                <p:oleObj name="Equation" r:id="rId6" imgW="3352800" imgH="673100" progId="Equation.3">
                  <p:embed/>
                  <p:pic>
                    <p:nvPicPr>
                      <p:cNvPr id="0" name=""/>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265738" y="4478338"/>
                        <a:ext cx="3352800" cy="673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pic>
                </p:oleObj>
              </mc:Fallback>
            </mc:AlternateContent>
          </a:graphicData>
        </a:graphic>
      </p:graphicFrame>
      <p:sp>
        <p:nvSpPr>
          <p:cNvPr id="80904" name="Rectangle 9"/>
          <p:cNvSpPr>
            <a:spLocks noChangeArrowheads="1"/>
          </p:cNvSpPr>
          <p:nvPr/>
        </p:nvSpPr>
        <p:spPr bwMode="auto">
          <a:xfrm>
            <a:off x="612869" y="5956207"/>
            <a:ext cx="1502478" cy="366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pPr eaLnBrk="0" hangingPunct="0"/>
            <a:r>
              <a:rPr lang="en-GB" sz="1800" dirty="0" err="1" smtClean="0">
                <a:solidFill>
                  <a:srgbClr val="525A93"/>
                </a:solidFill>
                <a:latin typeface="Calibri"/>
                <a:cs typeface="Calibri"/>
              </a:rPr>
              <a:t>Vinner</a:t>
            </a:r>
            <a:r>
              <a:rPr lang="en-GB" sz="1800" dirty="0" smtClean="0">
                <a:solidFill>
                  <a:srgbClr val="525A93"/>
                </a:solidFill>
                <a:latin typeface="Calibri"/>
                <a:cs typeface="Calibri"/>
              </a:rPr>
              <a:t> (1997)</a:t>
            </a:r>
            <a:endParaRPr lang="en-GB" sz="1800" dirty="0">
              <a:solidFill>
                <a:srgbClr val="525A93"/>
              </a:solidFill>
              <a:latin typeface="Calibri"/>
              <a:cs typeface="Calibri"/>
            </a:endParaRPr>
          </a:p>
        </p:txBody>
      </p:sp>
    </p:spTree>
    <p:extLst>
      <p:ext uri="{BB962C8B-B14F-4D97-AF65-F5344CB8AC3E}">
        <p14:creationId xmlns:p14="http://schemas.microsoft.com/office/powerpoint/2010/main" val="291440946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2"/>
          <p:cNvSpPr>
            <a:spLocks noGrp="1" noChangeArrowheads="1"/>
          </p:cNvSpPr>
          <p:nvPr>
            <p:ph type="title"/>
          </p:nvPr>
        </p:nvSpPr>
        <p:spPr/>
        <p:txBody>
          <a:bodyPr/>
          <a:lstStyle/>
          <a:p>
            <a:pPr eaLnBrk="1" hangingPunct="1"/>
            <a:r>
              <a:rPr lang="en-GB">
                <a:latin typeface="Calibri" charset="0"/>
                <a:ea typeface="ＭＳ Ｐゴシック" charset="0"/>
                <a:cs typeface="ＭＳ Ｐゴシック" charset="0"/>
              </a:rPr>
              <a:t>Eliciting evidence</a:t>
            </a:r>
          </a:p>
        </p:txBody>
      </p:sp>
      <p:sp>
        <p:nvSpPr>
          <p:cNvPr id="942083" name="Rectangle 3"/>
          <p:cNvSpPr>
            <a:spLocks noGrp="1" noChangeArrowheads="1"/>
          </p:cNvSpPr>
          <p:nvPr>
            <p:ph idx="1"/>
          </p:nvPr>
        </p:nvSpPr>
        <p:spPr>
          <a:xfrm>
            <a:off x="612648" y="1600200"/>
            <a:ext cx="8153400" cy="5257800"/>
          </a:xfrm>
        </p:spPr>
        <p:txBody>
          <a:bodyPr>
            <a:normAutofit/>
          </a:bodyPr>
          <a:lstStyle/>
          <a:p>
            <a:pPr eaLnBrk="1" hangingPunct="1"/>
            <a:r>
              <a:rPr lang="en-GB" sz="2400" dirty="0">
                <a:latin typeface="Calibri" charset="0"/>
                <a:ea typeface="ＭＳ Ｐゴシック" charset="0"/>
                <a:cs typeface="ＭＳ Ｐゴシック" charset="0"/>
              </a:rPr>
              <a:t>Key idea: questioning should</a:t>
            </a:r>
          </a:p>
          <a:p>
            <a:pPr lvl="1" eaLnBrk="1" hangingPunct="1"/>
            <a:r>
              <a:rPr lang="en-GB" sz="2400" dirty="0">
                <a:latin typeface="Calibri" charset="0"/>
                <a:ea typeface="ＭＳ Ｐゴシック" charset="0"/>
              </a:rPr>
              <a:t>cause thinking</a:t>
            </a:r>
          </a:p>
          <a:p>
            <a:pPr lvl="1" eaLnBrk="1" hangingPunct="1"/>
            <a:r>
              <a:rPr lang="en-GB" sz="2400" dirty="0">
                <a:latin typeface="Calibri" charset="0"/>
                <a:ea typeface="ＭＳ Ｐゴシック" charset="0"/>
              </a:rPr>
              <a:t>provide data that informs teaching</a:t>
            </a:r>
          </a:p>
          <a:p>
            <a:pPr eaLnBrk="1" hangingPunct="1"/>
            <a:r>
              <a:rPr lang="en-GB" sz="2400" dirty="0">
                <a:latin typeface="Calibri" charset="0"/>
                <a:ea typeface="ＭＳ Ｐゴシック" charset="0"/>
                <a:cs typeface="ＭＳ Ｐゴシック" charset="0"/>
              </a:rPr>
              <a:t>Improving teacher questioning</a:t>
            </a:r>
          </a:p>
          <a:p>
            <a:pPr lvl="1" eaLnBrk="1" hangingPunct="1"/>
            <a:r>
              <a:rPr lang="en-GB" sz="2400" dirty="0">
                <a:latin typeface="Calibri" charset="0"/>
                <a:ea typeface="ＭＳ Ｐゴシック" charset="0"/>
              </a:rPr>
              <a:t>generating questions with colleagues </a:t>
            </a:r>
          </a:p>
          <a:p>
            <a:pPr lvl="1"/>
            <a:r>
              <a:rPr lang="en-GB" sz="2400" dirty="0" smtClean="0">
                <a:latin typeface="Calibri" charset="0"/>
                <a:ea typeface="ＭＳ Ｐゴシック" charset="0"/>
              </a:rPr>
              <a:t>low</a:t>
            </a:r>
            <a:r>
              <a:rPr lang="en-GB" sz="2400" dirty="0">
                <a:latin typeface="Calibri" charset="0"/>
                <a:ea typeface="ＭＳ Ｐゴシック" charset="0"/>
              </a:rPr>
              <a:t>-order </a:t>
            </a:r>
            <a:r>
              <a:rPr lang="en-GB" sz="2400" dirty="0" smtClean="0">
                <a:latin typeface="Calibri" charset="0"/>
                <a:ea typeface="ＭＳ Ｐゴシック" charset="0"/>
              </a:rPr>
              <a:t>vs. </a:t>
            </a:r>
            <a:r>
              <a:rPr lang="en-GB" sz="2400" dirty="0">
                <a:latin typeface="Calibri" charset="0"/>
                <a:ea typeface="ＭＳ Ｐゴシック" charset="0"/>
              </a:rPr>
              <a:t>high-order not closed </a:t>
            </a:r>
            <a:r>
              <a:rPr lang="en-GB" sz="2400" dirty="0" smtClean="0">
                <a:latin typeface="Calibri" charset="0"/>
                <a:ea typeface="ＭＳ Ｐゴシック" charset="0"/>
              </a:rPr>
              <a:t>vs. open</a:t>
            </a:r>
            <a:endParaRPr lang="en-GB" sz="2400" dirty="0">
              <a:latin typeface="Calibri" charset="0"/>
              <a:ea typeface="ＭＳ Ｐゴシック" charset="0"/>
            </a:endParaRPr>
          </a:p>
          <a:p>
            <a:pPr lvl="1" eaLnBrk="1" hangingPunct="1"/>
            <a:r>
              <a:rPr lang="en-GB" sz="2400" dirty="0">
                <a:latin typeface="Calibri" charset="0"/>
                <a:ea typeface="ＭＳ Ｐゴシック" charset="0"/>
              </a:rPr>
              <a:t>appropriate wait-time</a:t>
            </a:r>
          </a:p>
          <a:p>
            <a:pPr eaLnBrk="1" hangingPunct="1"/>
            <a:r>
              <a:rPr lang="en-GB" sz="2400" dirty="0">
                <a:latin typeface="Calibri" charset="0"/>
                <a:ea typeface="ＭＳ Ｐゴシック" charset="0"/>
                <a:cs typeface="ＭＳ Ｐゴシック" charset="0"/>
              </a:rPr>
              <a:t>Getting away from I-R-E</a:t>
            </a:r>
          </a:p>
          <a:p>
            <a:pPr lvl="1" eaLnBrk="1" hangingPunct="1"/>
            <a:r>
              <a:rPr lang="en-GB" sz="2400" dirty="0">
                <a:latin typeface="Calibri" charset="0"/>
                <a:ea typeface="ＭＳ Ｐゴシック" charset="0"/>
              </a:rPr>
              <a:t>basketball rather than serial table-tennis</a:t>
            </a:r>
          </a:p>
          <a:p>
            <a:pPr lvl="1" eaLnBrk="1" hangingPunct="1"/>
            <a:r>
              <a:rPr lang="ja-JP" altLang="en-GB" sz="2400" dirty="0">
                <a:latin typeface="Calibri" charset="0"/>
                <a:ea typeface="ＭＳ Ｐゴシック" charset="0"/>
              </a:rPr>
              <a:t>‘</a:t>
            </a:r>
            <a:r>
              <a:rPr lang="en-GB" altLang="ja-JP" sz="2400" dirty="0">
                <a:latin typeface="Calibri" charset="0"/>
                <a:ea typeface="ＭＳ Ｐゴシック" charset="0"/>
              </a:rPr>
              <a:t>No hands up</a:t>
            </a:r>
            <a:r>
              <a:rPr lang="ja-JP" altLang="en-GB" sz="2400" dirty="0">
                <a:latin typeface="Calibri" charset="0"/>
                <a:ea typeface="ＭＳ Ｐゴシック" charset="0"/>
              </a:rPr>
              <a:t>’</a:t>
            </a:r>
            <a:r>
              <a:rPr lang="en-GB" altLang="ja-JP" sz="2400" dirty="0">
                <a:latin typeface="Calibri" charset="0"/>
                <a:ea typeface="ＭＳ Ｐゴシック" charset="0"/>
              </a:rPr>
              <a:t> (except to ask a question)</a:t>
            </a:r>
          </a:p>
          <a:p>
            <a:pPr lvl="1" eaLnBrk="1" hangingPunct="1"/>
            <a:r>
              <a:rPr lang="ja-JP" altLang="en-GB" sz="2400" dirty="0">
                <a:latin typeface="Calibri" charset="0"/>
                <a:ea typeface="ＭＳ Ｐゴシック" charset="0"/>
              </a:rPr>
              <a:t>‘</a:t>
            </a:r>
            <a:r>
              <a:rPr lang="en-GB" altLang="ja-JP" sz="2400" dirty="0">
                <a:latin typeface="Calibri" charset="0"/>
                <a:ea typeface="ＭＳ Ｐゴシック" charset="0"/>
              </a:rPr>
              <a:t>Hot Seat</a:t>
            </a:r>
            <a:r>
              <a:rPr lang="ja-JP" altLang="en-GB" sz="2400" dirty="0">
                <a:latin typeface="Calibri" charset="0"/>
                <a:ea typeface="ＭＳ Ｐゴシック" charset="0"/>
              </a:rPr>
              <a:t>’</a:t>
            </a:r>
            <a:r>
              <a:rPr lang="en-GB" altLang="ja-JP" sz="2400" dirty="0">
                <a:latin typeface="Calibri" charset="0"/>
                <a:ea typeface="ＭＳ Ｐゴシック" charset="0"/>
              </a:rPr>
              <a:t> questioning</a:t>
            </a:r>
          </a:p>
          <a:p>
            <a:pPr eaLnBrk="1" hangingPunct="1"/>
            <a:r>
              <a:rPr lang="en-GB" sz="2400" dirty="0">
                <a:latin typeface="Calibri" charset="0"/>
                <a:ea typeface="ＭＳ Ｐゴシック" charset="0"/>
                <a:cs typeface="ＭＳ Ｐゴシック" charset="0"/>
              </a:rPr>
              <a:t>All-student response systems</a:t>
            </a:r>
          </a:p>
          <a:p>
            <a:pPr lvl="1" eaLnBrk="1" hangingPunct="1"/>
            <a:r>
              <a:rPr lang="en-GB" sz="2400" dirty="0" smtClean="0">
                <a:latin typeface="Calibri" charset="0"/>
                <a:ea typeface="ＭＳ Ｐゴシック" charset="0"/>
              </a:rPr>
              <a:t>ABCD </a:t>
            </a:r>
            <a:r>
              <a:rPr lang="en-GB" sz="2400" dirty="0">
                <a:latin typeface="Calibri" charset="0"/>
                <a:ea typeface="ＭＳ Ｐゴシック" charset="0"/>
              </a:rPr>
              <a:t>cards, </a:t>
            </a:r>
            <a:r>
              <a:rPr lang="en-GB" sz="2400" dirty="0" smtClean="0">
                <a:latin typeface="Calibri" charset="0"/>
                <a:ea typeface="ＭＳ Ｐゴシック" charset="0"/>
              </a:rPr>
              <a:t>“show-me” boards</a:t>
            </a:r>
            <a:r>
              <a:rPr lang="en-GB" sz="2400" dirty="0">
                <a:latin typeface="Calibri" charset="0"/>
                <a:ea typeface="ＭＳ Ｐゴシック" charset="0"/>
              </a:rPr>
              <a:t>, </a:t>
            </a:r>
            <a:r>
              <a:rPr lang="en-GB" sz="2400" dirty="0" smtClean="0">
                <a:latin typeface="Calibri" charset="0"/>
                <a:ea typeface="ＭＳ Ｐゴシック" charset="0"/>
              </a:rPr>
              <a:t>exit passes</a:t>
            </a:r>
            <a:endParaRPr lang="en-GB" sz="2400" dirty="0">
              <a:latin typeface="Calibri" charset="0"/>
              <a:ea typeface="ＭＳ Ｐゴシック" charset="0"/>
            </a:endParaRPr>
          </a:p>
        </p:txBody>
      </p:sp>
    </p:spTree>
    <p:extLst>
      <p:ext uri="{BB962C8B-B14F-4D97-AF65-F5344CB8AC3E}">
        <p14:creationId xmlns:p14="http://schemas.microsoft.com/office/powerpoint/2010/main" val="332466072"/>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42083">
                                            <p:txEl>
                                              <p:pRg st="11" end="1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94208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083"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smtClean="0"/>
              <a:t>A closed question in calculus…</a:t>
            </a:r>
            <a:endParaRPr lang="en-US" dirty="0"/>
          </a:p>
        </p:txBody>
      </p:sp>
      <p:sp>
        <p:nvSpPr>
          <p:cNvPr id="4" name="Slide Number Placeholder 3"/>
          <p:cNvSpPr>
            <a:spLocks noGrp="1"/>
          </p:cNvSpPr>
          <p:nvPr>
            <p:ph type="sldNum" sz="quarter" idx="16"/>
          </p:nvPr>
        </p:nvSpPr>
        <p:spPr/>
        <p:txBody>
          <a:bodyPr>
            <a:normAutofit fontScale="85000" lnSpcReduction="20000"/>
          </a:bodyPr>
          <a:lstStyle/>
          <a:p>
            <a:pPr>
              <a:defRPr/>
            </a:pPr>
            <a:fld id="{D52799CE-711A-FA44-BA4E-E463DA170A36}" type="slidenum">
              <a:rPr lang="en-US" smtClean="0"/>
              <a:pPr>
                <a:defRPr/>
              </a:pPr>
              <a:t>18</a:t>
            </a:fld>
            <a:endParaRPr lang="en-US" dirty="0"/>
          </a:p>
        </p:txBody>
      </p:sp>
      <p:pic>
        <p:nvPicPr>
          <p:cNvPr id="19" name="Picture 18" descr="Screen Shot 2013-08-02 at 5.25.52 PM.png"/>
          <p:cNvPicPr>
            <a:picLocks noChangeAspect="1"/>
          </p:cNvPicPr>
          <p:nvPr/>
        </p:nvPicPr>
        <p:blipFill rotWithShape="1">
          <a:blip r:embed="rId2">
            <a:extLst>
              <a:ext uri="{28A0092B-C50C-407E-A947-70E740481C1C}">
                <a14:useLocalDpi xmlns:a14="http://schemas.microsoft.com/office/drawing/2010/main" val="0"/>
              </a:ext>
            </a:extLst>
          </a:blip>
          <a:srcRect l="6602" r="6370"/>
          <a:stretch/>
        </p:blipFill>
        <p:spPr>
          <a:xfrm>
            <a:off x="612589" y="1650252"/>
            <a:ext cx="4332941" cy="3861068"/>
          </a:xfrm>
          <a:prstGeom prst="rect">
            <a:avLst/>
          </a:prstGeom>
        </p:spPr>
      </p:pic>
      <p:pic>
        <p:nvPicPr>
          <p:cNvPr id="20" name="Picture 19" descr="Screen Shot 2013-08-02 at 5.28.28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42111" y="1497106"/>
            <a:ext cx="3505443" cy="2972006"/>
          </a:xfrm>
          <a:prstGeom prst="rect">
            <a:avLst/>
          </a:prstGeom>
        </p:spPr>
      </p:pic>
      <p:sp>
        <p:nvSpPr>
          <p:cNvPr id="21" name="TextBox 20"/>
          <p:cNvSpPr txBox="1"/>
          <p:nvPr/>
        </p:nvSpPr>
        <p:spPr>
          <a:xfrm>
            <a:off x="537882" y="5677647"/>
            <a:ext cx="8411883" cy="523220"/>
          </a:xfrm>
          <a:prstGeom prst="rect">
            <a:avLst/>
          </a:prstGeom>
          <a:noFill/>
        </p:spPr>
        <p:txBody>
          <a:bodyPr wrap="square" rtlCol="0">
            <a:spAutoFit/>
          </a:bodyPr>
          <a:lstStyle/>
          <a:p>
            <a:r>
              <a:rPr lang="en-US" sz="2800" dirty="0" smtClean="0">
                <a:latin typeface="Cambria"/>
                <a:cs typeface="Cambria"/>
              </a:rPr>
              <a:t>So, is the derivative of </a:t>
            </a:r>
            <a:r>
              <a:rPr lang="en-US" sz="2800" i="1" dirty="0" smtClean="0">
                <a:latin typeface="Cambria"/>
                <a:cs typeface="Cambria"/>
              </a:rPr>
              <a:t>x</a:t>
            </a:r>
            <a:r>
              <a:rPr lang="en-US" sz="2800" baseline="30000" dirty="0" smtClean="0">
                <a:latin typeface="Cambria"/>
                <a:cs typeface="Cambria"/>
              </a:rPr>
              <a:t>2</a:t>
            </a:r>
            <a:r>
              <a:rPr lang="en-US" sz="2800" dirty="0" smtClean="0">
                <a:latin typeface="Cambria"/>
                <a:cs typeface="Cambria"/>
              </a:rPr>
              <a:t> approximately, or exactly, 2</a:t>
            </a:r>
            <a:r>
              <a:rPr lang="en-US" sz="2800" i="1" dirty="0" smtClean="0">
                <a:latin typeface="Cambria"/>
                <a:cs typeface="Cambria"/>
              </a:rPr>
              <a:t>x</a:t>
            </a:r>
            <a:r>
              <a:rPr lang="en-US" sz="2800" dirty="0" smtClean="0">
                <a:latin typeface="Cambria"/>
                <a:cs typeface="Cambria"/>
              </a:rPr>
              <a:t>?</a:t>
            </a:r>
            <a:endParaRPr lang="en-US" sz="2800" dirty="0">
              <a:latin typeface="Cambria"/>
              <a:cs typeface="Cambria"/>
            </a:endParaRPr>
          </a:p>
        </p:txBody>
      </p:sp>
    </p:spTree>
    <p:extLst>
      <p:ext uri="{BB962C8B-B14F-4D97-AF65-F5344CB8AC3E}">
        <p14:creationId xmlns:p14="http://schemas.microsoft.com/office/powerpoint/2010/main" val="320665352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Kinds of questions</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D52799CE-711A-FA44-BA4E-E463DA170A36}" type="slidenum">
              <a:rPr lang="en-US" smtClean="0"/>
              <a:pPr>
                <a:defRPr/>
              </a:pPr>
              <a:t>19</a:t>
            </a:fld>
            <a:endParaRPr lang="en-US" dirty="0"/>
          </a:p>
        </p:txBody>
      </p:sp>
    </p:spTree>
    <p:extLst>
      <p:ext uri="{BB962C8B-B14F-4D97-AF65-F5344CB8AC3E}">
        <p14:creationId xmlns:p14="http://schemas.microsoft.com/office/powerpoint/2010/main" val="303354927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026"/>
          <p:cNvSpPr>
            <a:spLocks noGrp="1" noChangeArrowheads="1"/>
          </p:cNvSpPr>
          <p:nvPr>
            <p:ph type="title"/>
          </p:nvPr>
        </p:nvSpPr>
        <p:spPr>
          <a:xfrm>
            <a:off x="609600" y="228600"/>
            <a:ext cx="8534400" cy="990600"/>
          </a:xfrm>
        </p:spPr>
        <p:txBody>
          <a:bodyPr>
            <a:normAutofit/>
          </a:bodyPr>
          <a:lstStyle/>
          <a:p>
            <a:r>
              <a:rPr lang="en-US" dirty="0" smtClean="0"/>
              <a:t>The evidence base for formative assessment</a:t>
            </a:r>
            <a:endParaRPr lang="en-US" dirty="0"/>
          </a:p>
        </p:txBody>
      </p:sp>
      <p:sp>
        <p:nvSpPr>
          <p:cNvPr id="40962" name="Rectangle 1027"/>
          <p:cNvSpPr>
            <a:spLocks noGrp="1" noChangeArrowheads="1"/>
          </p:cNvSpPr>
          <p:nvPr>
            <p:ph sz="quarter" idx="1"/>
          </p:nvPr>
        </p:nvSpPr>
        <p:spPr>
          <a:xfrm>
            <a:off x="609599" y="1589567"/>
            <a:ext cx="4201459" cy="4572000"/>
          </a:xfrm>
        </p:spPr>
        <p:txBody>
          <a:bodyPr>
            <a:normAutofit/>
          </a:bodyPr>
          <a:lstStyle/>
          <a:p>
            <a:r>
              <a:rPr lang="en-US" sz="2400" dirty="0" smtClean="0"/>
              <a:t>Fuchs &amp; Fuchs (1986)</a:t>
            </a:r>
          </a:p>
          <a:p>
            <a:r>
              <a:rPr lang="en-US" sz="2400" dirty="0" err="1" smtClean="0"/>
              <a:t>Natriello</a:t>
            </a:r>
            <a:r>
              <a:rPr lang="en-US" sz="2400" dirty="0" smtClean="0"/>
              <a:t> (1987)</a:t>
            </a:r>
          </a:p>
          <a:p>
            <a:r>
              <a:rPr lang="en-US" sz="2400" dirty="0" smtClean="0"/>
              <a:t>Crooks (1988)</a:t>
            </a:r>
          </a:p>
          <a:p>
            <a:r>
              <a:rPr lang="en-US" sz="2400" dirty="0" err="1" smtClean="0"/>
              <a:t>Bangert</a:t>
            </a:r>
            <a:r>
              <a:rPr lang="en-US" sz="2400" dirty="0" smtClean="0"/>
              <a:t>-Drowns, et al. (1991)</a:t>
            </a:r>
          </a:p>
          <a:p>
            <a:r>
              <a:rPr lang="en-US" sz="2400" dirty="0" err="1" smtClean="0"/>
              <a:t>Dempster</a:t>
            </a:r>
            <a:r>
              <a:rPr lang="en-US" sz="2400" dirty="0" smtClean="0"/>
              <a:t> (1991, 1992)</a:t>
            </a:r>
          </a:p>
          <a:p>
            <a:r>
              <a:rPr lang="en-US" sz="2400" dirty="0" err="1" smtClean="0"/>
              <a:t>Elshout</a:t>
            </a:r>
            <a:r>
              <a:rPr lang="en-US" sz="2400" dirty="0"/>
              <a:t>-Mohr (1994</a:t>
            </a:r>
            <a:r>
              <a:rPr lang="en-US" sz="2400" dirty="0" smtClean="0"/>
              <a:t>)</a:t>
            </a:r>
          </a:p>
          <a:p>
            <a:r>
              <a:rPr lang="en-US" sz="2400" dirty="0" err="1" smtClean="0"/>
              <a:t>Kluger</a:t>
            </a:r>
            <a:r>
              <a:rPr lang="en-US" sz="2400" dirty="0" smtClean="0"/>
              <a:t> &amp; </a:t>
            </a:r>
            <a:r>
              <a:rPr lang="en-US" sz="2400" dirty="0" err="1" smtClean="0"/>
              <a:t>DeNisi</a:t>
            </a:r>
            <a:r>
              <a:rPr lang="en-US" sz="2400" dirty="0" smtClean="0"/>
              <a:t> (1996)</a:t>
            </a:r>
          </a:p>
          <a:p>
            <a:r>
              <a:rPr lang="en-US" sz="2400" dirty="0" smtClean="0"/>
              <a:t>Black &amp; Wiliam (1998)</a:t>
            </a:r>
          </a:p>
        </p:txBody>
      </p:sp>
      <p:sp>
        <p:nvSpPr>
          <p:cNvPr id="40963" name="Rectangle 1028"/>
          <p:cNvSpPr>
            <a:spLocks noGrp="1" noChangeArrowheads="1"/>
          </p:cNvSpPr>
          <p:nvPr>
            <p:ph sz="quarter" idx="2"/>
          </p:nvPr>
        </p:nvSpPr>
        <p:spPr/>
        <p:txBody>
          <a:bodyPr>
            <a:normAutofit/>
          </a:bodyPr>
          <a:lstStyle/>
          <a:p>
            <a:r>
              <a:rPr lang="en-US" sz="2400" dirty="0" err="1"/>
              <a:t>Nyquist</a:t>
            </a:r>
            <a:r>
              <a:rPr lang="en-US" sz="2400" dirty="0"/>
              <a:t> (2003)</a:t>
            </a:r>
          </a:p>
          <a:p>
            <a:r>
              <a:rPr lang="en-US" sz="2400" dirty="0" err="1" smtClean="0"/>
              <a:t>Brookhart</a:t>
            </a:r>
            <a:r>
              <a:rPr lang="en-US" sz="2400" dirty="0" smtClean="0"/>
              <a:t> (2004)</a:t>
            </a:r>
          </a:p>
          <a:p>
            <a:r>
              <a:rPr lang="en-US" sz="2400" dirty="0" err="1" smtClean="0"/>
              <a:t>Allal</a:t>
            </a:r>
            <a:r>
              <a:rPr lang="en-US" sz="2400" dirty="0" smtClean="0"/>
              <a:t> &amp; Lopez (2005)</a:t>
            </a:r>
          </a:p>
          <a:p>
            <a:r>
              <a:rPr lang="en-US" sz="2400" dirty="0" err="1" smtClean="0"/>
              <a:t>Köller</a:t>
            </a:r>
            <a:r>
              <a:rPr lang="en-US" sz="2400" dirty="0" smtClean="0"/>
              <a:t> (2005)</a:t>
            </a:r>
          </a:p>
          <a:p>
            <a:r>
              <a:rPr lang="en-US" sz="2400" dirty="0" err="1" smtClean="0"/>
              <a:t>Brookhart</a:t>
            </a:r>
            <a:r>
              <a:rPr lang="en-US" sz="2400" dirty="0" smtClean="0"/>
              <a:t> (2007)</a:t>
            </a:r>
          </a:p>
          <a:p>
            <a:r>
              <a:rPr lang="en-US" sz="2400" dirty="0" smtClean="0"/>
              <a:t>Wiliam (2007)</a:t>
            </a:r>
          </a:p>
          <a:p>
            <a:r>
              <a:rPr lang="en-US" sz="2400" dirty="0" smtClean="0"/>
              <a:t>Hattie &amp; </a:t>
            </a:r>
            <a:r>
              <a:rPr lang="en-US" sz="2400" dirty="0" err="1" smtClean="0"/>
              <a:t>Timperley</a:t>
            </a:r>
            <a:r>
              <a:rPr lang="en-US" sz="2400" dirty="0" smtClean="0"/>
              <a:t> (2007)</a:t>
            </a:r>
          </a:p>
          <a:p>
            <a:r>
              <a:rPr lang="en-US" sz="2400" dirty="0" smtClean="0"/>
              <a:t>Shute (2008)</a:t>
            </a:r>
            <a:endParaRPr lang="en-US" sz="2400" dirty="0"/>
          </a:p>
        </p:txBody>
      </p:sp>
      <p:sp>
        <p:nvSpPr>
          <p:cNvPr id="2" name="Slide Number Placeholder 1"/>
          <p:cNvSpPr>
            <a:spLocks noGrp="1"/>
          </p:cNvSpPr>
          <p:nvPr>
            <p:ph type="sldNum" sz="quarter" idx="16"/>
          </p:nvPr>
        </p:nvSpPr>
        <p:spPr/>
        <p:txBody>
          <a:bodyPr>
            <a:normAutofit fontScale="85000" lnSpcReduction="20000"/>
          </a:bodyPr>
          <a:lstStyle/>
          <a:p>
            <a:fld id="{5C50C641-66DE-184E-B016-D253D8CA36FC}" type="slidenum">
              <a:rPr lang="en-GB" smtClean="0"/>
              <a:pPr/>
              <a:t>2</a:t>
            </a:fld>
            <a:endParaRPr lang="en-GB"/>
          </a:p>
        </p:txBody>
      </p:sp>
    </p:spTree>
    <p:extLst>
      <p:ext uri="{BB962C8B-B14F-4D97-AF65-F5344CB8AC3E}">
        <p14:creationId xmlns:p14="http://schemas.microsoft.com/office/powerpoint/2010/main" val="942161365"/>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2"/>
          <p:cNvSpPr>
            <a:spLocks noGrp="1" noChangeArrowheads="1"/>
          </p:cNvSpPr>
          <p:nvPr>
            <p:ph type="title"/>
          </p:nvPr>
        </p:nvSpPr>
        <p:spPr/>
        <p:txBody>
          <a:bodyPr/>
          <a:lstStyle/>
          <a:p>
            <a:pPr eaLnBrk="1" hangingPunct="1"/>
            <a:r>
              <a:rPr lang="en-US" dirty="0">
                <a:latin typeface="Calibri" charset="0"/>
                <a:ea typeface="ＭＳ Ｐゴシック" charset="0"/>
                <a:cs typeface="ＭＳ Ｐゴシック" charset="0"/>
              </a:rPr>
              <a:t>Questioning in </a:t>
            </a:r>
            <a:r>
              <a:rPr lang="en-US" dirty="0" smtClean="0">
                <a:latin typeface="Calibri" charset="0"/>
                <a:ea typeface="ＭＳ Ｐゴシック" charset="0"/>
                <a:cs typeface="ＭＳ Ｐゴシック" charset="0"/>
              </a:rPr>
              <a:t>math: Discussion</a:t>
            </a:r>
            <a:endParaRPr lang="en-US" dirty="0">
              <a:latin typeface="Calibri" charset="0"/>
              <a:ea typeface="ＭＳ Ｐゴシック" charset="0"/>
              <a:cs typeface="ＭＳ Ｐゴシック" charset="0"/>
            </a:endParaRPr>
          </a:p>
        </p:txBody>
      </p:sp>
      <p:sp>
        <p:nvSpPr>
          <p:cNvPr id="92162" name="Rectangle 3"/>
          <p:cNvSpPr>
            <a:spLocks noGrp="1" noChangeArrowheads="1"/>
          </p:cNvSpPr>
          <p:nvPr>
            <p:ph idx="1"/>
          </p:nvPr>
        </p:nvSpPr>
        <p:spPr/>
        <p:txBody>
          <a:bodyPr/>
          <a:lstStyle/>
          <a:p>
            <a:pPr marL="457200" indent="-457200" eaLnBrk="1" hangingPunct="1">
              <a:buFont typeface="Wingdings" charset="0"/>
              <a:buNone/>
            </a:pPr>
            <a:r>
              <a:rPr lang="en-US" dirty="0">
                <a:latin typeface="Calibri" charset="0"/>
                <a:ea typeface="ＭＳ Ｐゴシック" charset="0"/>
                <a:cs typeface="ＭＳ Ｐゴシック" charset="0"/>
              </a:rPr>
              <a:t>Look at the following sequence:</a:t>
            </a:r>
          </a:p>
          <a:p>
            <a:pPr marL="457200" indent="-457200" eaLnBrk="1" hangingPunct="1">
              <a:buFont typeface="Wingdings" charset="0"/>
              <a:buNone/>
            </a:pPr>
            <a:r>
              <a:rPr lang="en-US" dirty="0">
                <a:latin typeface="Calibri" charset="0"/>
                <a:ea typeface="ＭＳ Ｐゴシック" charset="0"/>
                <a:cs typeface="ＭＳ Ｐゴシック" charset="0"/>
              </a:rPr>
              <a:t>3, 7, 11, 15, 19, ….</a:t>
            </a:r>
          </a:p>
          <a:p>
            <a:pPr marL="457200" indent="-457200" eaLnBrk="1" hangingPunct="1"/>
            <a:endParaRPr lang="en-US" dirty="0">
              <a:latin typeface="Calibri" charset="0"/>
              <a:ea typeface="ＭＳ Ｐゴシック" charset="0"/>
              <a:cs typeface="ＭＳ Ｐゴシック" charset="0"/>
            </a:endParaRPr>
          </a:p>
          <a:p>
            <a:pPr marL="457200" indent="-457200" eaLnBrk="1" hangingPunct="1">
              <a:buFont typeface="Wingdings" charset="0"/>
              <a:buNone/>
            </a:pPr>
            <a:r>
              <a:rPr lang="en-US" dirty="0">
                <a:latin typeface="Calibri" charset="0"/>
                <a:ea typeface="ＭＳ Ｐゴシック" charset="0"/>
                <a:cs typeface="ＭＳ Ｐゴシック" charset="0"/>
              </a:rPr>
              <a:t>Which is the best rule to describe the sequence?</a:t>
            </a:r>
          </a:p>
          <a:p>
            <a:pPr marL="838200" lvl="1" indent="-381000" eaLnBrk="1" hangingPunct="1">
              <a:buSzPct val="100000"/>
              <a:buFont typeface="Arial" charset="0"/>
              <a:buAutoNum type="alphaUcPeriod"/>
            </a:pPr>
            <a:r>
              <a:rPr lang="en-US" dirty="0">
                <a:latin typeface="Calibri" charset="0"/>
                <a:ea typeface="ＭＳ Ｐゴシック" charset="0"/>
              </a:rPr>
              <a:t>n + 4</a:t>
            </a:r>
          </a:p>
          <a:p>
            <a:pPr marL="838200" lvl="1" indent="-381000" eaLnBrk="1" hangingPunct="1">
              <a:buSzPct val="100000"/>
              <a:buFont typeface="Arial" charset="0"/>
              <a:buAutoNum type="alphaUcPeriod"/>
            </a:pPr>
            <a:r>
              <a:rPr lang="en-US" dirty="0">
                <a:latin typeface="Calibri" charset="0"/>
                <a:ea typeface="ＭＳ Ｐゴシック" charset="0"/>
              </a:rPr>
              <a:t>3 + n</a:t>
            </a:r>
          </a:p>
          <a:p>
            <a:pPr marL="838200" lvl="1" indent="-381000" eaLnBrk="1" hangingPunct="1">
              <a:buSzPct val="100000"/>
              <a:buFont typeface="Arial" charset="0"/>
              <a:buAutoNum type="alphaUcPeriod"/>
            </a:pPr>
            <a:r>
              <a:rPr lang="en-US" dirty="0">
                <a:latin typeface="Calibri" charset="0"/>
                <a:ea typeface="ＭＳ Ｐゴシック" charset="0"/>
              </a:rPr>
              <a:t>4n - 1</a:t>
            </a:r>
          </a:p>
          <a:p>
            <a:pPr marL="838200" lvl="1" indent="-381000" eaLnBrk="1" hangingPunct="1">
              <a:buSzPct val="100000"/>
              <a:buFont typeface="Arial" charset="0"/>
              <a:buAutoNum type="alphaUcPeriod"/>
            </a:pPr>
            <a:r>
              <a:rPr lang="en-US" dirty="0">
                <a:latin typeface="Calibri" charset="0"/>
                <a:ea typeface="ＭＳ Ｐゴシック" charset="0"/>
              </a:rPr>
              <a:t>4n + 3</a:t>
            </a:r>
          </a:p>
        </p:txBody>
      </p:sp>
    </p:spTree>
    <p:extLst>
      <p:ext uri="{BB962C8B-B14F-4D97-AF65-F5344CB8AC3E}">
        <p14:creationId xmlns:p14="http://schemas.microsoft.com/office/powerpoint/2010/main" val="450126584"/>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2"/>
          <p:cNvSpPr>
            <a:spLocks noGrp="1" noChangeArrowheads="1"/>
          </p:cNvSpPr>
          <p:nvPr>
            <p:ph type="title"/>
          </p:nvPr>
        </p:nvSpPr>
        <p:spPr/>
        <p:txBody>
          <a:bodyPr/>
          <a:lstStyle/>
          <a:p>
            <a:pPr eaLnBrk="1" hangingPunct="1"/>
            <a:r>
              <a:rPr lang="en-US" dirty="0">
                <a:latin typeface="Calibri" charset="0"/>
                <a:ea typeface="ＭＳ Ｐゴシック" charset="0"/>
                <a:cs typeface="ＭＳ Ｐゴシック" charset="0"/>
              </a:rPr>
              <a:t>Questioning in </a:t>
            </a:r>
            <a:r>
              <a:rPr lang="en-US" dirty="0" smtClean="0">
                <a:latin typeface="Calibri" charset="0"/>
                <a:ea typeface="ＭＳ Ｐゴシック" charset="0"/>
                <a:cs typeface="ＭＳ Ｐゴシック" charset="0"/>
              </a:rPr>
              <a:t>math: Diagnosis</a:t>
            </a:r>
            <a:endParaRPr lang="en-US" dirty="0">
              <a:latin typeface="Calibri" charset="0"/>
              <a:ea typeface="ＭＳ Ｐゴシック" charset="0"/>
              <a:cs typeface="ＭＳ Ｐゴシック" charset="0"/>
            </a:endParaRPr>
          </a:p>
        </p:txBody>
      </p:sp>
      <p:sp>
        <p:nvSpPr>
          <p:cNvPr id="94210" name="Rectangle 3"/>
          <p:cNvSpPr>
            <a:spLocks noGrp="1" noChangeArrowheads="1"/>
          </p:cNvSpPr>
          <p:nvPr>
            <p:ph idx="1"/>
          </p:nvPr>
        </p:nvSpPr>
        <p:spPr>
          <a:xfrm>
            <a:off x="490538" y="1762125"/>
            <a:ext cx="8653462" cy="558800"/>
          </a:xfrm>
        </p:spPr>
        <p:txBody>
          <a:bodyPr/>
          <a:lstStyle/>
          <a:p>
            <a:pPr eaLnBrk="1" hangingPunct="1">
              <a:buFont typeface="Wingdings" charset="0"/>
              <a:buNone/>
            </a:pPr>
            <a:r>
              <a:rPr lang="en-US" sz="3000" dirty="0">
                <a:latin typeface="Calibri" charset="0"/>
                <a:ea typeface="ＭＳ Ｐゴシック" charset="0"/>
                <a:cs typeface="ＭＳ Ｐゴシック" charset="0"/>
              </a:rPr>
              <a:t>In which of these </a:t>
            </a:r>
            <a:r>
              <a:rPr lang="en-US" sz="3000" dirty="0" smtClean="0">
                <a:latin typeface="Calibri" charset="0"/>
                <a:ea typeface="ＭＳ Ｐゴシック" charset="0"/>
                <a:cs typeface="ＭＳ Ｐゴシック" charset="0"/>
              </a:rPr>
              <a:t>right </a:t>
            </a:r>
            <a:r>
              <a:rPr lang="en-US" sz="3000" dirty="0">
                <a:latin typeface="Calibri" charset="0"/>
                <a:ea typeface="ＭＳ Ｐゴシック" charset="0"/>
                <a:cs typeface="ＭＳ Ｐゴシック" charset="0"/>
              </a:rPr>
              <a:t>triangles is a</a:t>
            </a:r>
            <a:r>
              <a:rPr lang="en-US" sz="3000" baseline="30000" dirty="0">
                <a:latin typeface="Calibri" charset="0"/>
                <a:ea typeface="ＭＳ Ｐゴシック" charset="0"/>
                <a:cs typeface="ＭＳ Ｐゴシック" charset="0"/>
              </a:rPr>
              <a:t>2</a:t>
            </a:r>
            <a:r>
              <a:rPr lang="en-US" sz="3000" dirty="0">
                <a:latin typeface="Calibri" charset="0"/>
                <a:ea typeface="ＭＳ Ｐゴシック" charset="0"/>
                <a:cs typeface="ＭＳ Ｐゴシック" charset="0"/>
              </a:rPr>
              <a:t> + b</a:t>
            </a:r>
            <a:r>
              <a:rPr lang="en-US" sz="3000" baseline="30000" dirty="0">
                <a:latin typeface="Calibri" charset="0"/>
                <a:ea typeface="ＭＳ Ｐゴシック" charset="0"/>
                <a:cs typeface="ＭＳ Ｐゴシック" charset="0"/>
              </a:rPr>
              <a:t>2</a:t>
            </a:r>
            <a:r>
              <a:rPr lang="en-US" sz="3000" dirty="0">
                <a:latin typeface="Calibri" charset="0"/>
                <a:ea typeface="ＭＳ Ｐゴシック" charset="0"/>
                <a:cs typeface="ＭＳ Ｐゴシック" charset="0"/>
              </a:rPr>
              <a:t> = c</a:t>
            </a:r>
            <a:r>
              <a:rPr lang="en-US" sz="3000" baseline="30000" dirty="0">
                <a:latin typeface="Calibri" charset="0"/>
                <a:ea typeface="ＭＳ Ｐゴシック" charset="0"/>
                <a:cs typeface="ＭＳ Ｐゴシック" charset="0"/>
              </a:rPr>
              <a:t>2 </a:t>
            </a:r>
            <a:r>
              <a:rPr lang="en-US" sz="3000" dirty="0">
                <a:latin typeface="Calibri" charset="0"/>
                <a:ea typeface="ＭＳ Ｐゴシック" charset="0"/>
                <a:cs typeface="ＭＳ Ｐゴシック" charset="0"/>
              </a:rPr>
              <a:t>?</a:t>
            </a:r>
          </a:p>
        </p:txBody>
      </p:sp>
      <p:grpSp>
        <p:nvGrpSpPr>
          <p:cNvPr id="94211" name="Group 4"/>
          <p:cNvGrpSpPr>
            <a:grpSpLocks/>
          </p:cNvGrpSpPr>
          <p:nvPr/>
        </p:nvGrpSpPr>
        <p:grpSpPr bwMode="auto">
          <a:xfrm>
            <a:off x="1447800" y="3048000"/>
            <a:ext cx="5616575" cy="3810000"/>
            <a:chOff x="1358" y="1397"/>
            <a:chExt cx="3538" cy="2400"/>
          </a:xfrm>
        </p:grpSpPr>
        <p:sp>
          <p:nvSpPr>
            <p:cNvPr id="94212" name="AutoShape 5"/>
            <p:cNvSpPr>
              <a:spLocks noChangeArrowheads="1"/>
            </p:cNvSpPr>
            <p:nvPr/>
          </p:nvSpPr>
          <p:spPr bwMode="auto">
            <a:xfrm>
              <a:off x="1920" y="1397"/>
              <a:ext cx="864" cy="480"/>
            </a:xfrm>
            <a:prstGeom prst="rtTriangle">
              <a:avLst/>
            </a:prstGeom>
            <a:solidFill>
              <a:schemeClr val="accent1"/>
            </a:solidFill>
            <a:ln w="9525">
              <a:solidFill>
                <a:schemeClr val="tx1"/>
              </a:solidFill>
              <a:miter lim="800000"/>
              <a:headEnd/>
              <a:tailEnd/>
            </a:ln>
          </p:spPr>
          <p:txBody>
            <a:bodyPr wrap="none" anchor="ctr"/>
            <a:lstStyle/>
            <a:p>
              <a:endParaRPr lang="en-US"/>
            </a:p>
          </p:txBody>
        </p:sp>
        <p:sp>
          <p:nvSpPr>
            <p:cNvPr id="94213" name="Text Box 6"/>
            <p:cNvSpPr txBox="1">
              <a:spLocks noChangeArrowheads="1"/>
            </p:cNvSpPr>
            <p:nvPr/>
          </p:nvSpPr>
          <p:spPr bwMode="auto">
            <a:xfrm>
              <a:off x="1358" y="1440"/>
              <a:ext cx="27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Geneva" charset="0"/>
                  <a:ea typeface="ＭＳ Ｐゴシック" charset="0"/>
                  <a:cs typeface="ＭＳ Ｐゴシック" charset="0"/>
                </a:defRPr>
              </a:lvl1pPr>
              <a:lvl2pPr marL="742950" indent="-285750" eaLnBrk="0" hangingPunct="0">
                <a:defRPr sz="2400">
                  <a:solidFill>
                    <a:schemeClr val="tx1"/>
                  </a:solidFill>
                  <a:latin typeface="Geneva" charset="0"/>
                  <a:ea typeface="ＭＳ Ｐゴシック" charset="0"/>
                </a:defRPr>
              </a:lvl2pPr>
              <a:lvl3pPr marL="1143000" indent="-228600" eaLnBrk="0" hangingPunct="0">
                <a:defRPr sz="2400">
                  <a:solidFill>
                    <a:schemeClr val="tx1"/>
                  </a:solidFill>
                  <a:latin typeface="Geneva" charset="0"/>
                  <a:ea typeface="ＭＳ Ｐゴシック" charset="0"/>
                </a:defRPr>
              </a:lvl3pPr>
              <a:lvl4pPr marL="1600200" indent="-228600" eaLnBrk="0" hangingPunct="0">
                <a:defRPr sz="2400">
                  <a:solidFill>
                    <a:schemeClr val="tx1"/>
                  </a:solidFill>
                  <a:latin typeface="Geneva" charset="0"/>
                  <a:ea typeface="ＭＳ Ｐゴシック" charset="0"/>
                </a:defRPr>
              </a:lvl4pPr>
              <a:lvl5pPr marL="2057400" indent="-228600" eaLnBrk="0" hangingPunct="0">
                <a:defRPr sz="2400">
                  <a:solidFill>
                    <a:schemeClr val="tx1"/>
                  </a:solidFill>
                  <a:latin typeface="Geneva" charset="0"/>
                  <a:ea typeface="ＭＳ Ｐゴシック" charset="0"/>
                </a:defRPr>
              </a:lvl5pPr>
              <a:lvl6pPr marL="2514600" indent="-228600" eaLnBrk="0" fontAlgn="base" hangingPunct="0">
                <a:spcBef>
                  <a:spcPct val="0"/>
                </a:spcBef>
                <a:spcAft>
                  <a:spcPct val="0"/>
                </a:spcAft>
                <a:defRPr sz="2400">
                  <a:solidFill>
                    <a:schemeClr val="tx1"/>
                  </a:solidFill>
                  <a:latin typeface="Geneva" charset="0"/>
                  <a:ea typeface="ＭＳ Ｐゴシック" charset="0"/>
                </a:defRPr>
              </a:lvl6pPr>
              <a:lvl7pPr marL="2971800" indent="-228600" eaLnBrk="0" fontAlgn="base" hangingPunct="0">
                <a:spcBef>
                  <a:spcPct val="0"/>
                </a:spcBef>
                <a:spcAft>
                  <a:spcPct val="0"/>
                </a:spcAft>
                <a:defRPr sz="2400">
                  <a:solidFill>
                    <a:schemeClr val="tx1"/>
                  </a:solidFill>
                  <a:latin typeface="Geneva" charset="0"/>
                  <a:ea typeface="ＭＳ Ｐゴシック" charset="0"/>
                </a:defRPr>
              </a:lvl7pPr>
              <a:lvl8pPr marL="3429000" indent="-228600" eaLnBrk="0" fontAlgn="base" hangingPunct="0">
                <a:spcBef>
                  <a:spcPct val="0"/>
                </a:spcBef>
                <a:spcAft>
                  <a:spcPct val="0"/>
                </a:spcAft>
                <a:defRPr sz="2400">
                  <a:solidFill>
                    <a:schemeClr val="tx1"/>
                  </a:solidFill>
                  <a:latin typeface="Geneva" charset="0"/>
                  <a:ea typeface="ＭＳ Ｐゴシック" charset="0"/>
                </a:defRPr>
              </a:lvl8pPr>
              <a:lvl9pPr marL="3886200" indent="-228600" eaLnBrk="0" fontAlgn="base" hangingPunct="0">
                <a:spcBef>
                  <a:spcPct val="0"/>
                </a:spcBef>
                <a:spcAft>
                  <a:spcPct val="0"/>
                </a:spcAft>
                <a:defRPr sz="2400">
                  <a:solidFill>
                    <a:schemeClr val="tx1"/>
                  </a:solidFill>
                  <a:latin typeface="Geneva" charset="0"/>
                  <a:ea typeface="ＭＳ Ｐゴシック" charset="0"/>
                </a:defRPr>
              </a:lvl9pPr>
            </a:lstStyle>
            <a:p>
              <a:pPr>
                <a:spcBef>
                  <a:spcPct val="50000"/>
                </a:spcBef>
              </a:pPr>
              <a:r>
                <a:rPr lang="en-US">
                  <a:solidFill>
                    <a:srgbClr val="000000"/>
                  </a:solidFill>
                  <a:latin typeface="Times" charset="0"/>
                </a:rPr>
                <a:t>A</a:t>
              </a:r>
              <a:endParaRPr lang="en-US">
                <a:latin typeface="Times" charset="0"/>
              </a:endParaRPr>
            </a:p>
          </p:txBody>
        </p:sp>
        <p:sp>
          <p:nvSpPr>
            <p:cNvPr id="94214" name="Text Box 7"/>
            <p:cNvSpPr txBox="1">
              <a:spLocks noChangeArrowheads="1"/>
            </p:cNvSpPr>
            <p:nvPr/>
          </p:nvSpPr>
          <p:spPr bwMode="auto">
            <a:xfrm>
              <a:off x="1714" y="1541"/>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Geneva" charset="0"/>
                  <a:ea typeface="ＭＳ Ｐゴシック" charset="0"/>
                  <a:cs typeface="ＭＳ Ｐゴシック" charset="0"/>
                </a:defRPr>
              </a:lvl1pPr>
              <a:lvl2pPr marL="742950" indent="-285750" eaLnBrk="0" hangingPunct="0">
                <a:defRPr sz="2400">
                  <a:solidFill>
                    <a:schemeClr val="tx1"/>
                  </a:solidFill>
                  <a:latin typeface="Geneva" charset="0"/>
                  <a:ea typeface="ＭＳ Ｐゴシック" charset="0"/>
                </a:defRPr>
              </a:lvl2pPr>
              <a:lvl3pPr marL="1143000" indent="-228600" eaLnBrk="0" hangingPunct="0">
                <a:defRPr sz="2400">
                  <a:solidFill>
                    <a:schemeClr val="tx1"/>
                  </a:solidFill>
                  <a:latin typeface="Geneva" charset="0"/>
                  <a:ea typeface="ＭＳ Ｐゴシック" charset="0"/>
                </a:defRPr>
              </a:lvl3pPr>
              <a:lvl4pPr marL="1600200" indent="-228600" eaLnBrk="0" hangingPunct="0">
                <a:defRPr sz="2400">
                  <a:solidFill>
                    <a:schemeClr val="tx1"/>
                  </a:solidFill>
                  <a:latin typeface="Geneva" charset="0"/>
                  <a:ea typeface="ＭＳ Ｐゴシック" charset="0"/>
                </a:defRPr>
              </a:lvl4pPr>
              <a:lvl5pPr marL="2057400" indent="-228600" eaLnBrk="0" hangingPunct="0">
                <a:defRPr sz="2400">
                  <a:solidFill>
                    <a:schemeClr val="tx1"/>
                  </a:solidFill>
                  <a:latin typeface="Geneva" charset="0"/>
                  <a:ea typeface="ＭＳ Ｐゴシック" charset="0"/>
                </a:defRPr>
              </a:lvl5pPr>
              <a:lvl6pPr marL="2514600" indent="-228600" eaLnBrk="0" fontAlgn="base" hangingPunct="0">
                <a:spcBef>
                  <a:spcPct val="0"/>
                </a:spcBef>
                <a:spcAft>
                  <a:spcPct val="0"/>
                </a:spcAft>
                <a:defRPr sz="2400">
                  <a:solidFill>
                    <a:schemeClr val="tx1"/>
                  </a:solidFill>
                  <a:latin typeface="Geneva" charset="0"/>
                  <a:ea typeface="ＭＳ Ｐゴシック" charset="0"/>
                </a:defRPr>
              </a:lvl6pPr>
              <a:lvl7pPr marL="2971800" indent="-228600" eaLnBrk="0" fontAlgn="base" hangingPunct="0">
                <a:spcBef>
                  <a:spcPct val="0"/>
                </a:spcBef>
                <a:spcAft>
                  <a:spcPct val="0"/>
                </a:spcAft>
                <a:defRPr sz="2400">
                  <a:solidFill>
                    <a:schemeClr val="tx1"/>
                  </a:solidFill>
                  <a:latin typeface="Geneva" charset="0"/>
                  <a:ea typeface="ＭＳ Ｐゴシック" charset="0"/>
                </a:defRPr>
              </a:lvl7pPr>
              <a:lvl8pPr marL="3429000" indent="-228600" eaLnBrk="0" fontAlgn="base" hangingPunct="0">
                <a:spcBef>
                  <a:spcPct val="0"/>
                </a:spcBef>
                <a:spcAft>
                  <a:spcPct val="0"/>
                </a:spcAft>
                <a:defRPr sz="2400">
                  <a:solidFill>
                    <a:schemeClr val="tx1"/>
                  </a:solidFill>
                  <a:latin typeface="Geneva" charset="0"/>
                  <a:ea typeface="ＭＳ Ｐゴシック" charset="0"/>
                </a:defRPr>
              </a:lvl8pPr>
              <a:lvl9pPr marL="3886200" indent="-228600" eaLnBrk="0" fontAlgn="base" hangingPunct="0">
                <a:spcBef>
                  <a:spcPct val="0"/>
                </a:spcBef>
                <a:spcAft>
                  <a:spcPct val="0"/>
                </a:spcAft>
                <a:defRPr sz="2400">
                  <a:solidFill>
                    <a:schemeClr val="tx1"/>
                  </a:solidFill>
                  <a:latin typeface="Geneva" charset="0"/>
                  <a:ea typeface="ＭＳ Ｐゴシック" charset="0"/>
                </a:defRPr>
              </a:lvl9pPr>
            </a:lstStyle>
            <a:p>
              <a:pPr>
                <a:spcBef>
                  <a:spcPct val="50000"/>
                </a:spcBef>
              </a:pPr>
              <a:r>
                <a:rPr lang="en-US">
                  <a:solidFill>
                    <a:srgbClr val="000000"/>
                  </a:solidFill>
                  <a:latin typeface="Times" charset="0"/>
                </a:rPr>
                <a:t>a</a:t>
              </a:r>
            </a:p>
          </p:txBody>
        </p:sp>
        <p:sp>
          <p:nvSpPr>
            <p:cNvPr id="94215" name="Rectangle 8"/>
            <p:cNvSpPr>
              <a:spLocks noChangeArrowheads="1"/>
            </p:cNvSpPr>
            <p:nvPr/>
          </p:nvSpPr>
          <p:spPr bwMode="auto">
            <a:xfrm>
              <a:off x="2194" y="1877"/>
              <a:ext cx="20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spcBef>
                  <a:spcPct val="50000"/>
                </a:spcBef>
              </a:pPr>
              <a:r>
                <a:rPr lang="en-US">
                  <a:solidFill>
                    <a:srgbClr val="000000"/>
                  </a:solidFill>
                  <a:latin typeface="Times" charset="0"/>
                </a:rPr>
                <a:t>c</a:t>
              </a:r>
            </a:p>
          </p:txBody>
        </p:sp>
        <p:sp>
          <p:nvSpPr>
            <p:cNvPr id="94216" name="Rectangle 9"/>
            <p:cNvSpPr>
              <a:spLocks noChangeArrowheads="1"/>
            </p:cNvSpPr>
            <p:nvPr/>
          </p:nvSpPr>
          <p:spPr bwMode="auto">
            <a:xfrm>
              <a:off x="2290" y="1397"/>
              <a:ext cx="21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spcBef>
                  <a:spcPct val="50000"/>
                </a:spcBef>
              </a:pPr>
              <a:r>
                <a:rPr lang="en-US">
                  <a:solidFill>
                    <a:srgbClr val="000000"/>
                  </a:solidFill>
                  <a:latin typeface="Times" charset="0"/>
                </a:rPr>
                <a:t>b</a:t>
              </a:r>
            </a:p>
          </p:txBody>
        </p:sp>
        <p:sp>
          <p:nvSpPr>
            <p:cNvPr id="94217" name="AutoShape 10"/>
            <p:cNvSpPr>
              <a:spLocks noChangeArrowheads="1"/>
            </p:cNvSpPr>
            <p:nvPr/>
          </p:nvSpPr>
          <p:spPr bwMode="auto">
            <a:xfrm>
              <a:off x="1920" y="2213"/>
              <a:ext cx="864" cy="480"/>
            </a:xfrm>
            <a:prstGeom prst="rtTriangle">
              <a:avLst/>
            </a:prstGeom>
            <a:solidFill>
              <a:schemeClr val="accent1"/>
            </a:solidFill>
            <a:ln w="9525">
              <a:solidFill>
                <a:schemeClr val="tx1"/>
              </a:solidFill>
              <a:miter lim="800000"/>
              <a:headEnd/>
              <a:tailEnd/>
            </a:ln>
          </p:spPr>
          <p:txBody>
            <a:bodyPr wrap="none" anchor="ctr"/>
            <a:lstStyle/>
            <a:p>
              <a:endParaRPr lang="en-US"/>
            </a:p>
          </p:txBody>
        </p:sp>
        <p:sp>
          <p:nvSpPr>
            <p:cNvPr id="94218" name="Text Box 11"/>
            <p:cNvSpPr txBox="1">
              <a:spLocks noChangeArrowheads="1"/>
            </p:cNvSpPr>
            <p:nvPr/>
          </p:nvSpPr>
          <p:spPr bwMode="auto">
            <a:xfrm>
              <a:off x="1358" y="2256"/>
              <a:ext cx="27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Geneva" charset="0"/>
                  <a:ea typeface="ＭＳ Ｐゴシック" charset="0"/>
                  <a:cs typeface="ＭＳ Ｐゴシック" charset="0"/>
                </a:defRPr>
              </a:lvl1pPr>
              <a:lvl2pPr marL="742950" indent="-285750" eaLnBrk="0" hangingPunct="0">
                <a:defRPr sz="2400">
                  <a:solidFill>
                    <a:schemeClr val="tx1"/>
                  </a:solidFill>
                  <a:latin typeface="Geneva" charset="0"/>
                  <a:ea typeface="ＭＳ Ｐゴシック" charset="0"/>
                </a:defRPr>
              </a:lvl2pPr>
              <a:lvl3pPr marL="1143000" indent="-228600" eaLnBrk="0" hangingPunct="0">
                <a:defRPr sz="2400">
                  <a:solidFill>
                    <a:schemeClr val="tx1"/>
                  </a:solidFill>
                  <a:latin typeface="Geneva" charset="0"/>
                  <a:ea typeface="ＭＳ Ｐゴシック" charset="0"/>
                </a:defRPr>
              </a:lvl3pPr>
              <a:lvl4pPr marL="1600200" indent="-228600" eaLnBrk="0" hangingPunct="0">
                <a:defRPr sz="2400">
                  <a:solidFill>
                    <a:schemeClr val="tx1"/>
                  </a:solidFill>
                  <a:latin typeface="Geneva" charset="0"/>
                  <a:ea typeface="ＭＳ Ｐゴシック" charset="0"/>
                </a:defRPr>
              </a:lvl4pPr>
              <a:lvl5pPr marL="2057400" indent="-228600" eaLnBrk="0" hangingPunct="0">
                <a:defRPr sz="2400">
                  <a:solidFill>
                    <a:schemeClr val="tx1"/>
                  </a:solidFill>
                  <a:latin typeface="Geneva" charset="0"/>
                  <a:ea typeface="ＭＳ Ｐゴシック" charset="0"/>
                </a:defRPr>
              </a:lvl5pPr>
              <a:lvl6pPr marL="2514600" indent="-228600" eaLnBrk="0" fontAlgn="base" hangingPunct="0">
                <a:spcBef>
                  <a:spcPct val="0"/>
                </a:spcBef>
                <a:spcAft>
                  <a:spcPct val="0"/>
                </a:spcAft>
                <a:defRPr sz="2400">
                  <a:solidFill>
                    <a:schemeClr val="tx1"/>
                  </a:solidFill>
                  <a:latin typeface="Geneva" charset="0"/>
                  <a:ea typeface="ＭＳ Ｐゴシック" charset="0"/>
                </a:defRPr>
              </a:lvl6pPr>
              <a:lvl7pPr marL="2971800" indent="-228600" eaLnBrk="0" fontAlgn="base" hangingPunct="0">
                <a:spcBef>
                  <a:spcPct val="0"/>
                </a:spcBef>
                <a:spcAft>
                  <a:spcPct val="0"/>
                </a:spcAft>
                <a:defRPr sz="2400">
                  <a:solidFill>
                    <a:schemeClr val="tx1"/>
                  </a:solidFill>
                  <a:latin typeface="Geneva" charset="0"/>
                  <a:ea typeface="ＭＳ Ｐゴシック" charset="0"/>
                </a:defRPr>
              </a:lvl7pPr>
              <a:lvl8pPr marL="3429000" indent="-228600" eaLnBrk="0" fontAlgn="base" hangingPunct="0">
                <a:spcBef>
                  <a:spcPct val="0"/>
                </a:spcBef>
                <a:spcAft>
                  <a:spcPct val="0"/>
                </a:spcAft>
                <a:defRPr sz="2400">
                  <a:solidFill>
                    <a:schemeClr val="tx1"/>
                  </a:solidFill>
                  <a:latin typeface="Geneva" charset="0"/>
                  <a:ea typeface="ＭＳ Ｐゴシック" charset="0"/>
                </a:defRPr>
              </a:lvl8pPr>
              <a:lvl9pPr marL="3886200" indent="-228600" eaLnBrk="0" fontAlgn="base" hangingPunct="0">
                <a:spcBef>
                  <a:spcPct val="0"/>
                </a:spcBef>
                <a:spcAft>
                  <a:spcPct val="0"/>
                </a:spcAft>
                <a:defRPr sz="2400">
                  <a:solidFill>
                    <a:schemeClr val="tx1"/>
                  </a:solidFill>
                  <a:latin typeface="Geneva" charset="0"/>
                  <a:ea typeface="ＭＳ Ｐゴシック" charset="0"/>
                </a:defRPr>
              </a:lvl9pPr>
            </a:lstStyle>
            <a:p>
              <a:pPr>
                <a:spcBef>
                  <a:spcPct val="50000"/>
                </a:spcBef>
              </a:pPr>
              <a:r>
                <a:rPr lang="en-US">
                  <a:solidFill>
                    <a:srgbClr val="000000"/>
                  </a:solidFill>
                  <a:latin typeface="Times" charset="0"/>
                </a:rPr>
                <a:t>C</a:t>
              </a:r>
              <a:endParaRPr lang="en-US">
                <a:latin typeface="Times" charset="0"/>
              </a:endParaRPr>
            </a:p>
          </p:txBody>
        </p:sp>
        <p:sp>
          <p:nvSpPr>
            <p:cNvPr id="94219" name="Text Box 12"/>
            <p:cNvSpPr txBox="1">
              <a:spLocks noChangeArrowheads="1"/>
            </p:cNvSpPr>
            <p:nvPr/>
          </p:nvSpPr>
          <p:spPr bwMode="auto">
            <a:xfrm>
              <a:off x="1714" y="2357"/>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Geneva" charset="0"/>
                  <a:ea typeface="ＭＳ Ｐゴシック" charset="0"/>
                  <a:cs typeface="ＭＳ Ｐゴシック" charset="0"/>
                </a:defRPr>
              </a:lvl1pPr>
              <a:lvl2pPr marL="742950" indent="-285750" eaLnBrk="0" hangingPunct="0">
                <a:defRPr sz="2400">
                  <a:solidFill>
                    <a:schemeClr val="tx1"/>
                  </a:solidFill>
                  <a:latin typeface="Geneva" charset="0"/>
                  <a:ea typeface="ＭＳ Ｐゴシック" charset="0"/>
                </a:defRPr>
              </a:lvl2pPr>
              <a:lvl3pPr marL="1143000" indent="-228600" eaLnBrk="0" hangingPunct="0">
                <a:defRPr sz="2400">
                  <a:solidFill>
                    <a:schemeClr val="tx1"/>
                  </a:solidFill>
                  <a:latin typeface="Geneva" charset="0"/>
                  <a:ea typeface="ＭＳ Ｐゴシック" charset="0"/>
                </a:defRPr>
              </a:lvl3pPr>
              <a:lvl4pPr marL="1600200" indent="-228600" eaLnBrk="0" hangingPunct="0">
                <a:defRPr sz="2400">
                  <a:solidFill>
                    <a:schemeClr val="tx1"/>
                  </a:solidFill>
                  <a:latin typeface="Geneva" charset="0"/>
                  <a:ea typeface="ＭＳ Ｐゴシック" charset="0"/>
                </a:defRPr>
              </a:lvl4pPr>
              <a:lvl5pPr marL="2057400" indent="-228600" eaLnBrk="0" hangingPunct="0">
                <a:defRPr sz="2400">
                  <a:solidFill>
                    <a:schemeClr val="tx1"/>
                  </a:solidFill>
                  <a:latin typeface="Geneva" charset="0"/>
                  <a:ea typeface="ＭＳ Ｐゴシック" charset="0"/>
                </a:defRPr>
              </a:lvl5pPr>
              <a:lvl6pPr marL="2514600" indent="-228600" eaLnBrk="0" fontAlgn="base" hangingPunct="0">
                <a:spcBef>
                  <a:spcPct val="0"/>
                </a:spcBef>
                <a:spcAft>
                  <a:spcPct val="0"/>
                </a:spcAft>
                <a:defRPr sz="2400">
                  <a:solidFill>
                    <a:schemeClr val="tx1"/>
                  </a:solidFill>
                  <a:latin typeface="Geneva" charset="0"/>
                  <a:ea typeface="ＭＳ Ｐゴシック" charset="0"/>
                </a:defRPr>
              </a:lvl6pPr>
              <a:lvl7pPr marL="2971800" indent="-228600" eaLnBrk="0" fontAlgn="base" hangingPunct="0">
                <a:spcBef>
                  <a:spcPct val="0"/>
                </a:spcBef>
                <a:spcAft>
                  <a:spcPct val="0"/>
                </a:spcAft>
                <a:defRPr sz="2400">
                  <a:solidFill>
                    <a:schemeClr val="tx1"/>
                  </a:solidFill>
                  <a:latin typeface="Geneva" charset="0"/>
                  <a:ea typeface="ＭＳ Ｐゴシック" charset="0"/>
                </a:defRPr>
              </a:lvl7pPr>
              <a:lvl8pPr marL="3429000" indent="-228600" eaLnBrk="0" fontAlgn="base" hangingPunct="0">
                <a:spcBef>
                  <a:spcPct val="0"/>
                </a:spcBef>
                <a:spcAft>
                  <a:spcPct val="0"/>
                </a:spcAft>
                <a:defRPr sz="2400">
                  <a:solidFill>
                    <a:schemeClr val="tx1"/>
                  </a:solidFill>
                  <a:latin typeface="Geneva" charset="0"/>
                  <a:ea typeface="ＭＳ Ｐゴシック" charset="0"/>
                </a:defRPr>
              </a:lvl8pPr>
              <a:lvl9pPr marL="3886200" indent="-228600" eaLnBrk="0" fontAlgn="base" hangingPunct="0">
                <a:spcBef>
                  <a:spcPct val="0"/>
                </a:spcBef>
                <a:spcAft>
                  <a:spcPct val="0"/>
                </a:spcAft>
                <a:defRPr sz="2400">
                  <a:solidFill>
                    <a:schemeClr val="tx1"/>
                  </a:solidFill>
                  <a:latin typeface="Geneva" charset="0"/>
                  <a:ea typeface="ＭＳ Ｐゴシック" charset="0"/>
                </a:defRPr>
              </a:lvl9pPr>
            </a:lstStyle>
            <a:p>
              <a:pPr>
                <a:spcBef>
                  <a:spcPct val="50000"/>
                </a:spcBef>
              </a:pPr>
              <a:r>
                <a:rPr lang="en-US">
                  <a:solidFill>
                    <a:srgbClr val="000000"/>
                  </a:solidFill>
                  <a:latin typeface="Times" charset="0"/>
                </a:rPr>
                <a:t>b</a:t>
              </a:r>
            </a:p>
          </p:txBody>
        </p:sp>
        <p:sp>
          <p:nvSpPr>
            <p:cNvPr id="94220" name="Rectangle 13"/>
            <p:cNvSpPr>
              <a:spLocks noChangeArrowheads="1"/>
            </p:cNvSpPr>
            <p:nvPr/>
          </p:nvSpPr>
          <p:spPr bwMode="auto">
            <a:xfrm>
              <a:off x="2194" y="2693"/>
              <a:ext cx="20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spcBef>
                  <a:spcPct val="50000"/>
                </a:spcBef>
              </a:pPr>
              <a:r>
                <a:rPr lang="en-US">
                  <a:solidFill>
                    <a:srgbClr val="000000"/>
                  </a:solidFill>
                  <a:latin typeface="Times" charset="0"/>
                </a:rPr>
                <a:t>c</a:t>
              </a:r>
            </a:p>
          </p:txBody>
        </p:sp>
        <p:sp>
          <p:nvSpPr>
            <p:cNvPr id="94221" name="Rectangle 14"/>
            <p:cNvSpPr>
              <a:spLocks noChangeArrowheads="1"/>
            </p:cNvSpPr>
            <p:nvPr/>
          </p:nvSpPr>
          <p:spPr bwMode="auto">
            <a:xfrm>
              <a:off x="2290" y="2213"/>
              <a:ext cx="20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spcBef>
                  <a:spcPct val="50000"/>
                </a:spcBef>
              </a:pPr>
              <a:r>
                <a:rPr lang="en-US">
                  <a:solidFill>
                    <a:srgbClr val="000000"/>
                  </a:solidFill>
                  <a:latin typeface="Times" charset="0"/>
                </a:rPr>
                <a:t>a</a:t>
              </a:r>
            </a:p>
          </p:txBody>
        </p:sp>
        <p:sp>
          <p:nvSpPr>
            <p:cNvPr id="94222" name="AutoShape 15"/>
            <p:cNvSpPr>
              <a:spLocks noChangeArrowheads="1"/>
            </p:cNvSpPr>
            <p:nvPr/>
          </p:nvSpPr>
          <p:spPr bwMode="auto">
            <a:xfrm>
              <a:off x="1920" y="3029"/>
              <a:ext cx="864" cy="480"/>
            </a:xfrm>
            <a:prstGeom prst="rtTriangle">
              <a:avLst/>
            </a:prstGeom>
            <a:solidFill>
              <a:schemeClr val="accent1"/>
            </a:solidFill>
            <a:ln w="9525">
              <a:solidFill>
                <a:schemeClr val="tx1"/>
              </a:solidFill>
              <a:miter lim="800000"/>
              <a:headEnd/>
              <a:tailEnd/>
            </a:ln>
          </p:spPr>
          <p:txBody>
            <a:bodyPr wrap="none" anchor="ctr"/>
            <a:lstStyle/>
            <a:p>
              <a:endParaRPr lang="en-US"/>
            </a:p>
          </p:txBody>
        </p:sp>
        <p:sp>
          <p:nvSpPr>
            <p:cNvPr id="94223" name="Text Box 16"/>
            <p:cNvSpPr txBox="1">
              <a:spLocks noChangeArrowheads="1"/>
            </p:cNvSpPr>
            <p:nvPr/>
          </p:nvSpPr>
          <p:spPr bwMode="auto">
            <a:xfrm>
              <a:off x="1358" y="3072"/>
              <a:ext cx="27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Geneva" charset="0"/>
                  <a:ea typeface="ＭＳ Ｐゴシック" charset="0"/>
                  <a:cs typeface="ＭＳ Ｐゴシック" charset="0"/>
                </a:defRPr>
              </a:lvl1pPr>
              <a:lvl2pPr marL="742950" indent="-285750" eaLnBrk="0" hangingPunct="0">
                <a:defRPr sz="2400">
                  <a:solidFill>
                    <a:schemeClr val="tx1"/>
                  </a:solidFill>
                  <a:latin typeface="Geneva" charset="0"/>
                  <a:ea typeface="ＭＳ Ｐゴシック" charset="0"/>
                </a:defRPr>
              </a:lvl2pPr>
              <a:lvl3pPr marL="1143000" indent="-228600" eaLnBrk="0" hangingPunct="0">
                <a:defRPr sz="2400">
                  <a:solidFill>
                    <a:schemeClr val="tx1"/>
                  </a:solidFill>
                  <a:latin typeface="Geneva" charset="0"/>
                  <a:ea typeface="ＭＳ Ｐゴシック" charset="0"/>
                </a:defRPr>
              </a:lvl3pPr>
              <a:lvl4pPr marL="1600200" indent="-228600" eaLnBrk="0" hangingPunct="0">
                <a:defRPr sz="2400">
                  <a:solidFill>
                    <a:schemeClr val="tx1"/>
                  </a:solidFill>
                  <a:latin typeface="Geneva" charset="0"/>
                  <a:ea typeface="ＭＳ Ｐゴシック" charset="0"/>
                </a:defRPr>
              </a:lvl4pPr>
              <a:lvl5pPr marL="2057400" indent="-228600" eaLnBrk="0" hangingPunct="0">
                <a:defRPr sz="2400">
                  <a:solidFill>
                    <a:schemeClr val="tx1"/>
                  </a:solidFill>
                  <a:latin typeface="Geneva" charset="0"/>
                  <a:ea typeface="ＭＳ Ｐゴシック" charset="0"/>
                </a:defRPr>
              </a:lvl5pPr>
              <a:lvl6pPr marL="2514600" indent="-228600" eaLnBrk="0" fontAlgn="base" hangingPunct="0">
                <a:spcBef>
                  <a:spcPct val="0"/>
                </a:spcBef>
                <a:spcAft>
                  <a:spcPct val="0"/>
                </a:spcAft>
                <a:defRPr sz="2400">
                  <a:solidFill>
                    <a:schemeClr val="tx1"/>
                  </a:solidFill>
                  <a:latin typeface="Geneva" charset="0"/>
                  <a:ea typeface="ＭＳ Ｐゴシック" charset="0"/>
                </a:defRPr>
              </a:lvl6pPr>
              <a:lvl7pPr marL="2971800" indent="-228600" eaLnBrk="0" fontAlgn="base" hangingPunct="0">
                <a:spcBef>
                  <a:spcPct val="0"/>
                </a:spcBef>
                <a:spcAft>
                  <a:spcPct val="0"/>
                </a:spcAft>
                <a:defRPr sz="2400">
                  <a:solidFill>
                    <a:schemeClr val="tx1"/>
                  </a:solidFill>
                  <a:latin typeface="Geneva" charset="0"/>
                  <a:ea typeface="ＭＳ Ｐゴシック" charset="0"/>
                </a:defRPr>
              </a:lvl7pPr>
              <a:lvl8pPr marL="3429000" indent="-228600" eaLnBrk="0" fontAlgn="base" hangingPunct="0">
                <a:spcBef>
                  <a:spcPct val="0"/>
                </a:spcBef>
                <a:spcAft>
                  <a:spcPct val="0"/>
                </a:spcAft>
                <a:defRPr sz="2400">
                  <a:solidFill>
                    <a:schemeClr val="tx1"/>
                  </a:solidFill>
                  <a:latin typeface="Geneva" charset="0"/>
                  <a:ea typeface="ＭＳ Ｐゴシック" charset="0"/>
                </a:defRPr>
              </a:lvl8pPr>
              <a:lvl9pPr marL="3886200" indent="-228600" eaLnBrk="0" fontAlgn="base" hangingPunct="0">
                <a:spcBef>
                  <a:spcPct val="0"/>
                </a:spcBef>
                <a:spcAft>
                  <a:spcPct val="0"/>
                </a:spcAft>
                <a:defRPr sz="2400">
                  <a:solidFill>
                    <a:schemeClr val="tx1"/>
                  </a:solidFill>
                  <a:latin typeface="Geneva" charset="0"/>
                  <a:ea typeface="ＭＳ Ｐゴシック" charset="0"/>
                </a:defRPr>
              </a:lvl9pPr>
            </a:lstStyle>
            <a:p>
              <a:pPr>
                <a:spcBef>
                  <a:spcPct val="50000"/>
                </a:spcBef>
              </a:pPr>
              <a:r>
                <a:rPr lang="en-US">
                  <a:solidFill>
                    <a:srgbClr val="000000"/>
                  </a:solidFill>
                  <a:latin typeface="Times" charset="0"/>
                </a:rPr>
                <a:t>E</a:t>
              </a:r>
              <a:endParaRPr lang="en-US">
                <a:latin typeface="Times" charset="0"/>
              </a:endParaRPr>
            </a:p>
          </p:txBody>
        </p:sp>
        <p:sp>
          <p:nvSpPr>
            <p:cNvPr id="94224" name="Text Box 17"/>
            <p:cNvSpPr txBox="1">
              <a:spLocks noChangeArrowheads="1"/>
            </p:cNvSpPr>
            <p:nvPr/>
          </p:nvSpPr>
          <p:spPr bwMode="auto">
            <a:xfrm>
              <a:off x="1714" y="3173"/>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Geneva" charset="0"/>
                  <a:ea typeface="ＭＳ Ｐゴシック" charset="0"/>
                  <a:cs typeface="ＭＳ Ｐゴシック" charset="0"/>
                </a:defRPr>
              </a:lvl1pPr>
              <a:lvl2pPr marL="742950" indent="-285750" eaLnBrk="0" hangingPunct="0">
                <a:defRPr sz="2400">
                  <a:solidFill>
                    <a:schemeClr val="tx1"/>
                  </a:solidFill>
                  <a:latin typeface="Geneva" charset="0"/>
                  <a:ea typeface="ＭＳ Ｐゴシック" charset="0"/>
                </a:defRPr>
              </a:lvl2pPr>
              <a:lvl3pPr marL="1143000" indent="-228600" eaLnBrk="0" hangingPunct="0">
                <a:defRPr sz="2400">
                  <a:solidFill>
                    <a:schemeClr val="tx1"/>
                  </a:solidFill>
                  <a:latin typeface="Geneva" charset="0"/>
                  <a:ea typeface="ＭＳ Ｐゴシック" charset="0"/>
                </a:defRPr>
              </a:lvl3pPr>
              <a:lvl4pPr marL="1600200" indent="-228600" eaLnBrk="0" hangingPunct="0">
                <a:defRPr sz="2400">
                  <a:solidFill>
                    <a:schemeClr val="tx1"/>
                  </a:solidFill>
                  <a:latin typeface="Geneva" charset="0"/>
                  <a:ea typeface="ＭＳ Ｐゴシック" charset="0"/>
                </a:defRPr>
              </a:lvl4pPr>
              <a:lvl5pPr marL="2057400" indent="-228600" eaLnBrk="0" hangingPunct="0">
                <a:defRPr sz="2400">
                  <a:solidFill>
                    <a:schemeClr val="tx1"/>
                  </a:solidFill>
                  <a:latin typeface="Geneva" charset="0"/>
                  <a:ea typeface="ＭＳ Ｐゴシック" charset="0"/>
                </a:defRPr>
              </a:lvl5pPr>
              <a:lvl6pPr marL="2514600" indent="-228600" eaLnBrk="0" fontAlgn="base" hangingPunct="0">
                <a:spcBef>
                  <a:spcPct val="0"/>
                </a:spcBef>
                <a:spcAft>
                  <a:spcPct val="0"/>
                </a:spcAft>
                <a:defRPr sz="2400">
                  <a:solidFill>
                    <a:schemeClr val="tx1"/>
                  </a:solidFill>
                  <a:latin typeface="Geneva" charset="0"/>
                  <a:ea typeface="ＭＳ Ｐゴシック" charset="0"/>
                </a:defRPr>
              </a:lvl6pPr>
              <a:lvl7pPr marL="2971800" indent="-228600" eaLnBrk="0" fontAlgn="base" hangingPunct="0">
                <a:spcBef>
                  <a:spcPct val="0"/>
                </a:spcBef>
                <a:spcAft>
                  <a:spcPct val="0"/>
                </a:spcAft>
                <a:defRPr sz="2400">
                  <a:solidFill>
                    <a:schemeClr val="tx1"/>
                  </a:solidFill>
                  <a:latin typeface="Geneva" charset="0"/>
                  <a:ea typeface="ＭＳ Ｐゴシック" charset="0"/>
                </a:defRPr>
              </a:lvl7pPr>
              <a:lvl8pPr marL="3429000" indent="-228600" eaLnBrk="0" fontAlgn="base" hangingPunct="0">
                <a:spcBef>
                  <a:spcPct val="0"/>
                </a:spcBef>
                <a:spcAft>
                  <a:spcPct val="0"/>
                </a:spcAft>
                <a:defRPr sz="2400">
                  <a:solidFill>
                    <a:schemeClr val="tx1"/>
                  </a:solidFill>
                  <a:latin typeface="Geneva" charset="0"/>
                  <a:ea typeface="ＭＳ Ｐゴシック" charset="0"/>
                </a:defRPr>
              </a:lvl8pPr>
              <a:lvl9pPr marL="3886200" indent="-228600" eaLnBrk="0" fontAlgn="base" hangingPunct="0">
                <a:spcBef>
                  <a:spcPct val="0"/>
                </a:spcBef>
                <a:spcAft>
                  <a:spcPct val="0"/>
                </a:spcAft>
                <a:defRPr sz="2400">
                  <a:solidFill>
                    <a:schemeClr val="tx1"/>
                  </a:solidFill>
                  <a:latin typeface="Geneva" charset="0"/>
                  <a:ea typeface="ＭＳ Ｐゴシック" charset="0"/>
                </a:defRPr>
              </a:lvl9pPr>
            </a:lstStyle>
            <a:p>
              <a:pPr>
                <a:spcBef>
                  <a:spcPct val="50000"/>
                </a:spcBef>
              </a:pPr>
              <a:r>
                <a:rPr lang="en-US">
                  <a:solidFill>
                    <a:srgbClr val="000000"/>
                  </a:solidFill>
                  <a:latin typeface="Times" charset="0"/>
                </a:rPr>
                <a:t>c</a:t>
              </a:r>
            </a:p>
          </p:txBody>
        </p:sp>
        <p:sp>
          <p:nvSpPr>
            <p:cNvPr id="94225" name="Rectangle 18"/>
            <p:cNvSpPr>
              <a:spLocks noChangeArrowheads="1"/>
            </p:cNvSpPr>
            <p:nvPr/>
          </p:nvSpPr>
          <p:spPr bwMode="auto">
            <a:xfrm>
              <a:off x="2194" y="3509"/>
              <a:ext cx="21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spcBef>
                  <a:spcPct val="50000"/>
                </a:spcBef>
              </a:pPr>
              <a:r>
                <a:rPr lang="en-US">
                  <a:solidFill>
                    <a:srgbClr val="000000"/>
                  </a:solidFill>
                  <a:latin typeface="Times" charset="0"/>
                </a:rPr>
                <a:t>b</a:t>
              </a:r>
            </a:p>
          </p:txBody>
        </p:sp>
        <p:sp>
          <p:nvSpPr>
            <p:cNvPr id="94226" name="Rectangle 19"/>
            <p:cNvSpPr>
              <a:spLocks noChangeArrowheads="1"/>
            </p:cNvSpPr>
            <p:nvPr/>
          </p:nvSpPr>
          <p:spPr bwMode="auto">
            <a:xfrm>
              <a:off x="2290" y="3029"/>
              <a:ext cx="20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spcBef>
                  <a:spcPct val="50000"/>
                </a:spcBef>
              </a:pPr>
              <a:r>
                <a:rPr lang="en-US">
                  <a:solidFill>
                    <a:srgbClr val="000000"/>
                  </a:solidFill>
                  <a:latin typeface="Times" charset="0"/>
                </a:rPr>
                <a:t>a</a:t>
              </a:r>
            </a:p>
          </p:txBody>
        </p:sp>
        <p:sp>
          <p:nvSpPr>
            <p:cNvPr id="94227" name="AutoShape 20"/>
            <p:cNvSpPr>
              <a:spLocks noChangeArrowheads="1"/>
            </p:cNvSpPr>
            <p:nvPr/>
          </p:nvSpPr>
          <p:spPr bwMode="auto">
            <a:xfrm>
              <a:off x="4032" y="1397"/>
              <a:ext cx="864" cy="480"/>
            </a:xfrm>
            <a:prstGeom prst="rtTriangle">
              <a:avLst/>
            </a:prstGeom>
            <a:solidFill>
              <a:schemeClr val="accent1"/>
            </a:solidFill>
            <a:ln w="9525">
              <a:solidFill>
                <a:schemeClr val="tx1"/>
              </a:solidFill>
              <a:miter lim="800000"/>
              <a:headEnd/>
              <a:tailEnd/>
            </a:ln>
          </p:spPr>
          <p:txBody>
            <a:bodyPr wrap="none" anchor="ctr"/>
            <a:lstStyle/>
            <a:p>
              <a:endParaRPr lang="en-US"/>
            </a:p>
          </p:txBody>
        </p:sp>
        <p:sp>
          <p:nvSpPr>
            <p:cNvPr id="94228" name="Text Box 21"/>
            <p:cNvSpPr txBox="1">
              <a:spLocks noChangeArrowheads="1"/>
            </p:cNvSpPr>
            <p:nvPr/>
          </p:nvSpPr>
          <p:spPr bwMode="auto">
            <a:xfrm>
              <a:off x="3470" y="1440"/>
              <a:ext cx="27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Geneva" charset="0"/>
                  <a:ea typeface="ＭＳ Ｐゴシック" charset="0"/>
                  <a:cs typeface="ＭＳ Ｐゴシック" charset="0"/>
                </a:defRPr>
              </a:lvl1pPr>
              <a:lvl2pPr marL="742950" indent="-285750" eaLnBrk="0" hangingPunct="0">
                <a:defRPr sz="2400">
                  <a:solidFill>
                    <a:schemeClr val="tx1"/>
                  </a:solidFill>
                  <a:latin typeface="Geneva" charset="0"/>
                  <a:ea typeface="ＭＳ Ｐゴシック" charset="0"/>
                </a:defRPr>
              </a:lvl2pPr>
              <a:lvl3pPr marL="1143000" indent="-228600" eaLnBrk="0" hangingPunct="0">
                <a:defRPr sz="2400">
                  <a:solidFill>
                    <a:schemeClr val="tx1"/>
                  </a:solidFill>
                  <a:latin typeface="Geneva" charset="0"/>
                  <a:ea typeface="ＭＳ Ｐゴシック" charset="0"/>
                </a:defRPr>
              </a:lvl3pPr>
              <a:lvl4pPr marL="1600200" indent="-228600" eaLnBrk="0" hangingPunct="0">
                <a:defRPr sz="2400">
                  <a:solidFill>
                    <a:schemeClr val="tx1"/>
                  </a:solidFill>
                  <a:latin typeface="Geneva" charset="0"/>
                  <a:ea typeface="ＭＳ Ｐゴシック" charset="0"/>
                </a:defRPr>
              </a:lvl4pPr>
              <a:lvl5pPr marL="2057400" indent="-228600" eaLnBrk="0" hangingPunct="0">
                <a:defRPr sz="2400">
                  <a:solidFill>
                    <a:schemeClr val="tx1"/>
                  </a:solidFill>
                  <a:latin typeface="Geneva" charset="0"/>
                  <a:ea typeface="ＭＳ Ｐゴシック" charset="0"/>
                </a:defRPr>
              </a:lvl5pPr>
              <a:lvl6pPr marL="2514600" indent="-228600" eaLnBrk="0" fontAlgn="base" hangingPunct="0">
                <a:spcBef>
                  <a:spcPct val="0"/>
                </a:spcBef>
                <a:spcAft>
                  <a:spcPct val="0"/>
                </a:spcAft>
                <a:defRPr sz="2400">
                  <a:solidFill>
                    <a:schemeClr val="tx1"/>
                  </a:solidFill>
                  <a:latin typeface="Geneva" charset="0"/>
                  <a:ea typeface="ＭＳ Ｐゴシック" charset="0"/>
                </a:defRPr>
              </a:lvl6pPr>
              <a:lvl7pPr marL="2971800" indent="-228600" eaLnBrk="0" fontAlgn="base" hangingPunct="0">
                <a:spcBef>
                  <a:spcPct val="0"/>
                </a:spcBef>
                <a:spcAft>
                  <a:spcPct val="0"/>
                </a:spcAft>
                <a:defRPr sz="2400">
                  <a:solidFill>
                    <a:schemeClr val="tx1"/>
                  </a:solidFill>
                  <a:latin typeface="Geneva" charset="0"/>
                  <a:ea typeface="ＭＳ Ｐゴシック" charset="0"/>
                </a:defRPr>
              </a:lvl7pPr>
              <a:lvl8pPr marL="3429000" indent="-228600" eaLnBrk="0" fontAlgn="base" hangingPunct="0">
                <a:spcBef>
                  <a:spcPct val="0"/>
                </a:spcBef>
                <a:spcAft>
                  <a:spcPct val="0"/>
                </a:spcAft>
                <a:defRPr sz="2400">
                  <a:solidFill>
                    <a:schemeClr val="tx1"/>
                  </a:solidFill>
                  <a:latin typeface="Geneva" charset="0"/>
                  <a:ea typeface="ＭＳ Ｐゴシック" charset="0"/>
                </a:defRPr>
              </a:lvl8pPr>
              <a:lvl9pPr marL="3886200" indent="-228600" eaLnBrk="0" fontAlgn="base" hangingPunct="0">
                <a:spcBef>
                  <a:spcPct val="0"/>
                </a:spcBef>
                <a:spcAft>
                  <a:spcPct val="0"/>
                </a:spcAft>
                <a:defRPr sz="2400">
                  <a:solidFill>
                    <a:schemeClr val="tx1"/>
                  </a:solidFill>
                  <a:latin typeface="Geneva" charset="0"/>
                  <a:ea typeface="ＭＳ Ｐゴシック" charset="0"/>
                </a:defRPr>
              </a:lvl9pPr>
            </a:lstStyle>
            <a:p>
              <a:pPr>
                <a:spcBef>
                  <a:spcPct val="50000"/>
                </a:spcBef>
              </a:pPr>
              <a:r>
                <a:rPr lang="en-US">
                  <a:solidFill>
                    <a:srgbClr val="000000"/>
                  </a:solidFill>
                  <a:latin typeface="Times" charset="0"/>
                </a:rPr>
                <a:t>B</a:t>
              </a:r>
              <a:endParaRPr lang="en-US">
                <a:latin typeface="Times" charset="0"/>
              </a:endParaRPr>
            </a:p>
          </p:txBody>
        </p:sp>
        <p:sp>
          <p:nvSpPr>
            <p:cNvPr id="94229" name="Text Box 22"/>
            <p:cNvSpPr txBox="1">
              <a:spLocks noChangeArrowheads="1"/>
            </p:cNvSpPr>
            <p:nvPr/>
          </p:nvSpPr>
          <p:spPr bwMode="auto">
            <a:xfrm>
              <a:off x="3826" y="1541"/>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Geneva" charset="0"/>
                  <a:ea typeface="ＭＳ Ｐゴシック" charset="0"/>
                  <a:cs typeface="ＭＳ Ｐゴシック" charset="0"/>
                </a:defRPr>
              </a:lvl1pPr>
              <a:lvl2pPr marL="742950" indent="-285750" eaLnBrk="0" hangingPunct="0">
                <a:defRPr sz="2400">
                  <a:solidFill>
                    <a:schemeClr val="tx1"/>
                  </a:solidFill>
                  <a:latin typeface="Geneva" charset="0"/>
                  <a:ea typeface="ＭＳ Ｐゴシック" charset="0"/>
                </a:defRPr>
              </a:lvl2pPr>
              <a:lvl3pPr marL="1143000" indent="-228600" eaLnBrk="0" hangingPunct="0">
                <a:defRPr sz="2400">
                  <a:solidFill>
                    <a:schemeClr val="tx1"/>
                  </a:solidFill>
                  <a:latin typeface="Geneva" charset="0"/>
                  <a:ea typeface="ＭＳ Ｐゴシック" charset="0"/>
                </a:defRPr>
              </a:lvl3pPr>
              <a:lvl4pPr marL="1600200" indent="-228600" eaLnBrk="0" hangingPunct="0">
                <a:defRPr sz="2400">
                  <a:solidFill>
                    <a:schemeClr val="tx1"/>
                  </a:solidFill>
                  <a:latin typeface="Geneva" charset="0"/>
                  <a:ea typeface="ＭＳ Ｐゴシック" charset="0"/>
                </a:defRPr>
              </a:lvl4pPr>
              <a:lvl5pPr marL="2057400" indent="-228600" eaLnBrk="0" hangingPunct="0">
                <a:defRPr sz="2400">
                  <a:solidFill>
                    <a:schemeClr val="tx1"/>
                  </a:solidFill>
                  <a:latin typeface="Geneva" charset="0"/>
                  <a:ea typeface="ＭＳ Ｐゴシック" charset="0"/>
                </a:defRPr>
              </a:lvl5pPr>
              <a:lvl6pPr marL="2514600" indent="-228600" eaLnBrk="0" fontAlgn="base" hangingPunct="0">
                <a:spcBef>
                  <a:spcPct val="0"/>
                </a:spcBef>
                <a:spcAft>
                  <a:spcPct val="0"/>
                </a:spcAft>
                <a:defRPr sz="2400">
                  <a:solidFill>
                    <a:schemeClr val="tx1"/>
                  </a:solidFill>
                  <a:latin typeface="Geneva" charset="0"/>
                  <a:ea typeface="ＭＳ Ｐゴシック" charset="0"/>
                </a:defRPr>
              </a:lvl6pPr>
              <a:lvl7pPr marL="2971800" indent="-228600" eaLnBrk="0" fontAlgn="base" hangingPunct="0">
                <a:spcBef>
                  <a:spcPct val="0"/>
                </a:spcBef>
                <a:spcAft>
                  <a:spcPct val="0"/>
                </a:spcAft>
                <a:defRPr sz="2400">
                  <a:solidFill>
                    <a:schemeClr val="tx1"/>
                  </a:solidFill>
                  <a:latin typeface="Geneva" charset="0"/>
                  <a:ea typeface="ＭＳ Ｐゴシック" charset="0"/>
                </a:defRPr>
              </a:lvl7pPr>
              <a:lvl8pPr marL="3429000" indent="-228600" eaLnBrk="0" fontAlgn="base" hangingPunct="0">
                <a:spcBef>
                  <a:spcPct val="0"/>
                </a:spcBef>
                <a:spcAft>
                  <a:spcPct val="0"/>
                </a:spcAft>
                <a:defRPr sz="2400">
                  <a:solidFill>
                    <a:schemeClr val="tx1"/>
                  </a:solidFill>
                  <a:latin typeface="Geneva" charset="0"/>
                  <a:ea typeface="ＭＳ Ｐゴシック" charset="0"/>
                </a:defRPr>
              </a:lvl8pPr>
              <a:lvl9pPr marL="3886200" indent="-228600" eaLnBrk="0" fontAlgn="base" hangingPunct="0">
                <a:spcBef>
                  <a:spcPct val="0"/>
                </a:spcBef>
                <a:spcAft>
                  <a:spcPct val="0"/>
                </a:spcAft>
                <a:defRPr sz="2400">
                  <a:solidFill>
                    <a:schemeClr val="tx1"/>
                  </a:solidFill>
                  <a:latin typeface="Geneva" charset="0"/>
                  <a:ea typeface="ＭＳ Ｐゴシック" charset="0"/>
                </a:defRPr>
              </a:lvl9pPr>
            </a:lstStyle>
            <a:p>
              <a:pPr>
                <a:spcBef>
                  <a:spcPct val="50000"/>
                </a:spcBef>
              </a:pPr>
              <a:r>
                <a:rPr lang="en-US">
                  <a:solidFill>
                    <a:srgbClr val="000000"/>
                  </a:solidFill>
                  <a:latin typeface="Times" charset="0"/>
                </a:rPr>
                <a:t>a</a:t>
              </a:r>
            </a:p>
          </p:txBody>
        </p:sp>
        <p:sp>
          <p:nvSpPr>
            <p:cNvPr id="94230" name="Rectangle 23"/>
            <p:cNvSpPr>
              <a:spLocks noChangeArrowheads="1"/>
            </p:cNvSpPr>
            <p:nvPr/>
          </p:nvSpPr>
          <p:spPr bwMode="auto">
            <a:xfrm>
              <a:off x="4306" y="1877"/>
              <a:ext cx="21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spcBef>
                  <a:spcPct val="50000"/>
                </a:spcBef>
              </a:pPr>
              <a:r>
                <a:rPr lang="en-US">
                  <a:solidFill>
                    <a:srgbClr val="000000"/>
                  </a:solidFill>
                  <a:latin typeface="Times" charset="0"/>
                </a:rPr>
                <a:t>b</a:t>
              </a:r>
            </a:p>
          </p:txBody>
        </p:sp>
        <p:sp>
          <p:nvSpPr>
            <p:cNvPr id="94231" name="Rectangle 24"/>
            <p:cNvSpPr>
              <a:spLocks noChangeArrowheads="1"/>
            </p:cNvSpPr>
            <p:nvPr/>
          </p:nvSpPr>
          <p:spPr bwMode="auto">
            <a:xfrm>
              <a:off x="4402" y="1397"/>
              <a:ext cx="20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spcBef>
                  <a:spcPct val="50000"/>
                </a:spcBef>
              </a:pPr>
              <a:r>
                <a:rPr lang="en-US">
                  <a:solidFill>
                    <a:srgbClr val="000000"/>
                  </a:solidFill>
                  <a:latin typeface="Times" charset="0"/>
                </a:rPr>
                <a:t>c</a:t>
              </a:r>
            </a:p>
          </p:txBody>
        </p:sp>
        <p:sp>
          <p:nvSpPr>
            <p:cNvPr id="94232" name="AutoShape 25"/>
            <p:cNvSpPr>
              <a:spLocks noChangeArrowheads="1"/>
            </p:cNvSpPr>
            <p:nvPr/>
          </p:nvSpPr>
          <p:spPr bwMode="auto">
            <a:xfrm>
              <a:off x="4032" y="2213"/>
              <a:ext cx="864" cy="480"/>
            </a:xfrm>
            <a:prstGeom prst="rtTriangle">
              <a:avLst/>
            </a:prstGeom>
            <a:solidFill>
              <a:schemeClr val="accent1"/>
            </a:solidFill>
            <a:ln w="9525">
              <a:solidFill>
                <a:schemeClr val="tx1"/>
              </a:solidFill>
              <a:miter lim="800000"/>
              <a:headEnd/>
              <a:tailEnd/>
            </a:ln>
          </p:spPr>
          <p:txBody>
            <a:bodyPr wrap="none" anchor="ctr"/>
            <a:lstStyle/>
            <a:p>
              <a:endParaRPr lang="en-US"/>
            </a:p>
          </p:txBody>
        </p:sp>
        <p:sp>
          <p:nvSpPr>
            <p:cNvPr id="94233" name="Text Box 26"/>
            <p:cNvSpPr txBox="1">
              <a:spLocks noChangeArrowheads="1"/>
            </p:cNvSpPr>
            <p:nvPr/>
          </p:nvSpPr>
          <p:spPr bwMode="auto">
            <a:xfrm>
              <a:off x="3470" y="2256"/>
              <a:ext cx="27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Geneva" charset="0"/>
                  <a:ea typeface="ＭＳ Ｐゴシック" charset="0"/>
                  <a:cs typeface="ＭＳ Ｐゴシック" charset="0"/>
                </a:defRPr>
              </a:lvl1pPr>
              <a:lvl2pPr marL="742950" indent="-285750" eaLnBrk="0" hangingPunct="0">
                <a:defRPr sz="2400">
                  <a:solidFill>
                    <a:schemeClr val="tx1"/>
                  </a:solidFill>
                  <a:latin typeface="Geneva" charset="0"/>
                  <a:ea typeface="ＭＳ Ｐゴシック" charset="0"/>
                </a:defRPr>
              </a:lvl2pPr>
              <a:lvl3pPr marL="1143000" indent="-228600" eaLnBrk="0" hangingPunct="0">
                <a:defRPr sz="2400">
                  <a:solidFill>
                    <a:schemeClr val="tx1"/>
                  </a:solidFill>
                  <a:latin typeface="Geneva" charset="0"/>
                  <a:ea typeface="ＭＳ Ｐゴシック" charset="0"/>
                </a:defRPr>
              </a:lvl3pPr>
              <a:lvl4pPr marL="1600200" indent="-228600" eaLnBrk="0" hangingPunct="0">
                <a:defRPr sz="2400">
                  <a:solidFill>
                    <a:schemeClr val="tx1"/>
                  </a:solidFill>
                  <a:latin typeface="Geneva" charset="0"/>
                  <a:ea typeface="ＭＳ Ｐゴシック" charset="0"/>
                </a:defRPr>
              </a:lvl4pPr>
              <a:lvl5pPr marL="2057400" indent="-228600" eaLnBrk="0" hangingPunct="0">
                <a:defRPr sz="2400">
                  <a:solidFill>
                    <a:schemeClr val="tx1"/>
                  </a:solidFill>
                  <a:latin typeface="Geneva" charset="0"/>
                  <a:ea typeface="ＭＳ Ｐゴシック" charset="0"/>
                </a:defRPr>
              </a:lvl5pPr>
              <a:lvl6pPr marL="2514600" indent="-228600" eaLnBrk="0" fontAlgn="base" hangingPunct="0">
                <a:spcBef>
                  <a:spcPct val="0"/>
                </a:spcBef>
                <a:spcAft>
                  <a:spcPct val="0"/>
                </a:spcAft>
                <a:defRPr sz="2400">
                  <a:solidFill>
                    <a:schemeClr val="tx1"/>
                  </a:solidFill>
                  <a:latin typeface="Geneva" charset="0"/>
                  <a:ea typeface="ＭＳ Ｐゴシック" charset="0"/>
                </a:defRPr>
              </a:lvl6pPr>
              <a:lvl7pPr marL="2971800" indent="-228600" eaLnBrk="0" fontAlgn="base" hangingPunct="0">
                <a:spcBef>
                  <a:spcPct val="0"/>
                </a:spcBef>
                <a:spcAft>
                  <a:spcPct val="0"/>
                </a:spcAft>
                <a:defRPr sz="2400">
                  <a:solidFill>
                    <a:schemeClr val="tx1"/>
                  </a:solidFill>
                  <a:latin typeface="Geneva" charset="0"/>
                  <a:ea typeface="ＭＳ Ｐゴシック" charset="0"/>
                </a:defRPr>
              </a:lvl7pPr>
              <a:lvl8pPr marL="3429000" indent="-228600" eaLnBrk="0" fontAlgn="base" hangingPunct="0">
                <a:spcBef>
                  <a:spcPct val="0"/>
                </a:spcBef>
                <a:spcAft>
                  <a:spcPct val="0"/>
                </a:spcAft>
                <a:defRPr sz="2400">
                  <a:solidFill>
                    <a:schemeClr val="tx1"/>
                  </a:solidFill>
                  <a:latin typeface="Geneva" charset="0"/>
                  <a:ea typeface="ＭＳ Ｐゴシック" charset="0"/>
                </a:defRPr>
              </a:lvl8pPr>
              <a:lvl9pPr marL="3886200" indent="-228600" eaLnBrk="0" fontAlgn="base" hangingPunct="0">
                <a:spcBef>
                  <a:spcPct val="0"/>
                </a:spcBef>
                <a:spcAft>
                  <a:spcPct val="0"/>
                </a:spcAft>
                <a:defRPr sz="2400">
                  <a:solidFill>
                    <a:schemeClr val="tx1"/>
                  </a:solidFill>
                  <a:latin typeface="Geneva" charset="0"/>
                  <a:ea typeface="ＭＳ Ｐゴシック" charset="0"/>
                </a:defRPr>
              </a:lvl9pPr>
            </a:lstStyle>
            <a:p>
              <a:pPr>
                <a:spcBef>
                  <a:spcPct val="50000"/>
                </a:spcBef>
              </a:pPr>
              <a:r>
                <a:rPr lang="en-US">
                  <a:solidFill>
                    <a:srgbClr val="000000"/>
                  </a:solidFill>
                  <a:latin typeface="Times" charset="0"/>
                </a:rPr>
                <a:t>D</a:t>
              </a:r>
              <a:endParaRPr lang="en-US">
                <a:latin typeface="Times" charset="0"/>
              </a:endParaRPr>
            </a:p>
          </p:txBody>
        </p:sp>
        <p:sp>
          <p:nvSpPr>
            <p:cNvPr id="94234" name="Text Box 27"/>
            <p:cNvSpPr txBox="1">
              <a:spLocks noChangeArrowheads="1"/>
            </p:cNvSpPr>
            <p:nvPr/>
          </p:nvSpPr>
          <p:spPr bwMode="auto">
            <a:xfrm>
              <a:off x="3826" y="2357"/>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Geneva" charset="0"/>
                  <a:ea typeface="ＭＳ Ｐゴシック" charset="0"/>
                  <a:cs typeface="ＭＳ Ｐゴシック" charset="0"/>
                </a:defRPr>
              </a:lvl1pPr>
              <a:lvl2pPr marL="742950" indent="-285750" eaLnBrk="0" hangingPunct="0">
                <a:defRPr sz="2400">
                  <a:solidFill>
                    <a:schemeClr val="tx1"/>
                  </a:solidFill>
                  <a:latin typeface="Geneva" charset="0"/>
                  <a:ea typeface="ＭＳ Ｐゴシック" charset="0"/>
                </a:defRPr>
              </a:lvl2pPr>
              <a:lvl3pPr marL="1143000" indent="-228600" eaLnBrk="0" hangingPunct="0">
                <a:defRPr sz="2400">
                  <a:solidFill>
                    <a:schemeClr val="tx1"/>
                  </a:solidFill>
                  <a:latin typeface="Geneva" charset="0"/>
                  <a:ea typeface="ＭＳ Ｐゴシック" charset="0"/>
                </a:defRPr>
              </a:lvl3pPr>
              <a:lvl4pPr marL="1600200" indent="-228600" eaLnBrk="0" hangingPunct="0">
                <a:defRPr sz="2400">
                  <a:solidFill>
                    <a:schemeClr val="tx1"/>
                  </a:solidFill>
                  <a:latin typeface="Geneva" charset="0"/>
                  <a:ea typeface="ＭＳ Ｐゴシック" charset="0"/>
                </a:defRPr>
              </a:lvl4pPr>
              <a:lvl5pPr marL="2057400" indent="-228600" eaLnBrk="0" hangingPunct="0">
                <a:defRPr sz="2400">
                  <a:solidFill>
                    <a:schemeClr val="tx1"/>
                  </a:solidFill>
                  <a:latin typeface="Geneva" charset="0"/>
                  <a:ea typeface="ＭＳ Ｐゴシック" charset="0"/>
                </a:defRPr>
              </a:lvl5pPr>
              <a:lvl6pPr marL="2514600" indent="-228600" eaLnBrk="0" fontAlgn="base" hangingPunct="0">
                <a:spcBef>
                  <a:spcPct val="0"/>
                </a:spcBef>
                <a:spcAft>
                  <a:spcPct val="0"/>
                </a:spcAft>
                <a:defRPr sz="2400">
                  <a:solidFill>
                    <a:schemeClr val="tx1"/>
                  </a:solidFill>
                  <a:latin typeface="Geneva" charset="0"/>
                  <a:ea typeface="ＭＳ Ｐゴシック" charset="0"/>
                </a:defRPr>
              </a:lvl6pPr>
              <a:lvl7pPr marL="2971800" indent="-228600" eaLnBrk="0" fontAlgn="base" hangingPunct="0">
                <a:spcBef>
                  <a:spcPct val="0"/>
                </a:spcBef>
                <a:spcAft>
                  <a:spcPct val="0"/>
                </a:spcAft>
                <a:defRPr sz="2400">
                  <a:solidFill>
                    <a:schemeClr val="tx1"/>
                  </a:solidFill>
                  <a:latin typeface="Geneva" charset="0"/>
                  <a:ea typeface="ＭＳ Ｐゴシック" charset="0"/>
                </a:defRPr>
              </a:lvl7pPr>
              <a:lvl8pPr marL="3429000" indent="-228600" eaLnBrk="0" fontAlgn="base" hangingPunct="0">
                <a:spcBef>
                  <a:spcPct val="0"/>
                </a:spcBef>
                <a:spcAft>
                  <a:spcPct val="0"/>
                </a:spcAft>
                <a:defRPr sz="2400">
                  <a:solidFill>
                    <a:schemeClr val="tx1"/>
                  </a:solidFill>
                  <a:latin typeface="Geneva" charset="0"/>
                  <a:ea typeface="ＭＳ Ｐゴシック" charset="0"/>
                </a:defRPr>
              </a:lvl8pPr>
              <a:lvl9pPr marL="3886200" indent="-228600" eaLnBrk="0" fontAlgn="base" hangingPunct="0">
                <a:spcBef>
                  <a:spcPct val="0"/>
                </a:spcBef>
                <a:spcAft>
                  <a:spcPct val="0"/>
                </a:spcAft>
                <a:defRPr sz="2400">
                  <a:solidFill>
                    <a:schemeClr val="tx1"/>
                  </a:solidFill>
                  <a:latin typeface="Geneva" charset="0"/>
                  <a:ea typeface="ＭＳ Ｐゴシック" charset="0"/>
                </a:defRPr>
              </a:lvl9pPr>
            </a:lstStyle>
            <a:p>
              <a:pPr>
                <a:spcBef>
                  <a:spcPct val="50000"/>
                </a:spcBef>
              </a:pPr>
              <a:r>
                <a:rPr lang="en-US">
                  <a:solidFill>
                    <a:srgbClr val="000000"/>
                  </a:solidFill>
                  <a:latin typeface="Times" charset="0"/>
                </a:rPr>
                <a:t>b</a:t>
              </a:r>
            </a:p>
          </p:txBody>
        </p:sp>
        <p:sp>
          <p:nvSpPr>
            <p:cNvPr id="94235" name="Rectangle 28"/>
            <p:cNvSpPr>
              <a:spLocks noChangeArrowheads="1"/>
            </p:cNvSpPr>
            <p:nvPr/>
          </p:nvSpPr>
          <p:spPr bwMode="auto">
            <a:xfrm>
              <a:off x="4306" y="2693"/>
              <a:ext cx="20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spcBef>
                  <a:spcPct val="50000"/>
                </a:spcBef>
              </a:pPr>
              <a:r>
                <a:rPr lang="en-US">
                  <a:solidFill>
                    <a:srgbClr val="000000"/>
                  </a:solidFill>
                  <a:latin typeface="Times" charset="0"/>
                </a:rPr>
                <a:t>a</a:t>
              </a:r>
            </a:p>
          </p:txBody>
        </p:sp>
        <p:sp>
          <p:nvSpPr>
            <p:cNvPr id="94236" name="Rectangle 29"/>
            <p:cNvSpPr>
              <a:spLocks noChangeArrowheads="1"/>
            </p:cNvSpPr>
            <p:nvPr/>
          </p:nvSpPr>
          <p:spPr bwMode="auto">
            <a:xfrm>
              <a:off x="4402" y="2213"/>
              <a:ext cx="20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spcBef>
                  <a:spcPct val="50000"/>
                </a:spcBef>
              </a:pPr>
              <a:r>
                <a:rPr lang="en-US">
                  <a:solidFill>
                    <a:srgbClr val="000000"/>
                  </a:solidFill>
                  <a:latin typeface="Times" charset="0"/>
                </a:rPr>
                <a:t>c</a:t>
              </a:r>
            </a:p>
          </p:txBody>
        </p:sp>
        <p:sp>
          <p:nvSpPr>
            <p:cNvPr id="94237" name="AutoShape 30"/>
            <p:cNvSpPr>
              <a:spLocks noChangeArrowheads="1"/>
            </p:cNvSpPr>
            <p:nvPr/>
          </p:nvSpPr>
          <p:spPr bwMode="auto">
            <a:xfrm>
              <a:off x="4032" y="3029"/>
              <a:ext cx="864" cy="480"/>
            </a:xfrm>
            <a:prstGeom prst="rtTriangle">
              <a:avLst/>
            </a:prstGeom>
            <a:solidFill>
              <a:schemeClr val="accent1"/>
            </a:solidFill>
            <a:ln w="9525">
              <a:solidFill>
                <a:schemeClr val="tx1"/>
              </a:solidFill>
              <a:miter lim="800000"/>
              <a:headEnd/>
              <a:tailEnd/>
            </a:ln>
          </p:spPr>
          <p:txBody>
            <a:bodyPr wrap="none" anchor="ctr"/>
            <a:lstStyle/>
            <a:p>
              <a:endParaRPr lang="en-US"/>
            </a:p>
          </p:txBody>
        </p:sp>
        <p:sp>
          <p:nvSpPr>
            <p:cNvPr id="94238" name="Text Box 31"/>
            <p:cNvSpPr txBox="1">
              <a:spLocks noChangeArrowheads="1"/>
            </p:cNvSpPr>
            <p:nvPr/>
          </p:nvSpPr>
          <p:spPr bwMode="auto">
            <a:xfrm>
              <a:off x="3470" y="3072"/>
              <a:ext cx="27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Geneva" charset="0"/>
                  <a:ea typeface="ＭＳ Ｐゴシック" charset="0"/>
                  <a:cs typeface="ＭＳ Ｐゴシック" charset="0"/>
                </a:defRPr>
              </a:lvl1pPr>
              <a:lvl2pPr marL="742950" indent="-285750" eaLnBrk="0" hangingPunct="0">
                <a:defRPr sz="2400">
                  <a:solidFill>
                    <a:schemeClr val="tx1"/>
                  </a:solidFill>
                  <a:latin typeface="Geneva" charset="0"/>
                  <a:ea typeface="ＭＳ Ｐゴシック" charset="0"/>
                </a:defRPr>
              </a:lvl2pPr>
              <a:lvl3pPr marL="1143000" indent="-228600" eaLnBrk="0" hangingPunct="0">
                <a:defRPr sz="2400">
                  <a:solidFill>
                    <a:schemeClr val="tx1"/>
                  </a:solidFill>
                  <a:latin typeface="Geneva" charset="0"/>
                  <a:ea typeface="ＭＳ Ｐゴシック" charset="0"/>
                </a:defRPr>
              </a:lvl3pPr>
              <a:lvl4pPr marL="1600200" indent="-228600" eaLnBrk="0" hangingPunct="0">
                <a:defRPr sz="2400">
                  <a:solidFill>
                    <a:schemeClr val="tx1"/>
                  </a:solidFill>
                  <a:latin typeface="Geneva" charset="0"/>
                  <a:ea typeface="ＭＳ Ｐゴシック" charset="0"/>
                </a:defRPr>
              </a:lvl4pPr>
              <a:lvl5pPr marL="2057400" indent="-228600" eaLnBrk="0" hangingPunct="0">
                <a:defRPr sz="2400">
                  <a:solidFill>
                    <a:schemeClr val="tx1"/>
                  </a:solidFill>
                  <a:latin typeface="Geneva" charset="0"/>
                  <a:ea typeface="ＭＳ Ｐゴシック" charset="0"/>
                </a:defRPr>
              </a:lvl5pPr>
              <a:lvl6pPr marL="2514600" indent="-228600" eaLnBrk="0" fontAlgn="base" hangingPunct="0">
                <a:spcBef>
                  <a:spcPct val="0"/>
                </a:spcBef>
                <a:spcAft>
                  <a:spcPct val="0"/>
                </a:spcAft>
                <a:defRPr sz="2400">
                  <a:solidFill>
                    <a:schemeClr val="tx1"/>
                  </a:solidFill>
                  <a:latin typeface="Geneva" charset="0"/>
                  <a:ea typeface="ＭＳ Ｐゴシック" charset="0"/>
                </a:defRPr>
              </a:lvl6pPr>
              <a:lvl7pPr marL="2971800" indent="-228600" eaLnBrk="0" fontAlgn="base" hangingPunct="0">
                <a:spcBef>
                  <a:spcPct val="0"/>
                </a:spcBef>
                <a:spcAft>
                  <a:spcPct val="0"/>
                </a:spcAft>
                <a:defRPr sz="2400">
                  <a:solidFill>
                    <a:schemeClr val="tx1"/>
                  </a:solidFill>
                  <a:latin typeface="Geneva" charset="0"/>
                  <a:ea typeface="ＭＳ Ｐゴシック" charset="0"/>
                </a:defRPr>
              </a:lvl7pPr>
              <a:lvl8pPr marL="3429000" indent="-228600" eaLnBrk="0" fontAlgn="base" hangingPunct="0">
                <a:spcBef>
                  <a:spcPct val="0"/>
                </a:spcBef>
                <a:spcAft>
                  <a:spcPct val="0"/>
                </a:spcAft>
                <a:defRPr sz="2400">
                  <a:solidFill>
                    <a:schemeClr val="tx1"/>
                  </a:solidFill>
                  <a:latin typeface="Geneva" charset="0"/>
                  <a:ea typeface="ＭＳ Ｐゴシック" charset="0"/>
                </a:defRPr>
              </a:lvl8pPr>
              <a:lvl9pPr marL="3886200" indent="-228600" eaLnBrk="0" fontAlgn="base" hangingPunct="0">
                <a:spcBef>
                  <a:spcPct val="0"/>
                </a:spcBef>
                <a:spcAft>
                  <a:spcPct val="0"/>
                </a:spcAft>
                <a:defRPr sz="2400">
                  <a:solidFill>
                    <a:schemeClr val="tx1"/>
                  </a:solidFill>
                  <a:latin typeface="Geneva" charset="0"/>
                  <a:ea typeface="ＭＳ Ｐゴシック" charset="0"/>
                </a:defRPr>
              </a:lvl9pPr>
            </a:lstStyle>
            <a:p>
              <a:pPr>
                <a:spcBef>
                  <a:spcPct val="50000"/>
                </a:spcBef>
              </a:pPr>
              <a:r>
                <a:rPr lang="en-US">
                  <a:solidFill>
                    <a:srgbClr val="000000"/>
                  </a:solidFill>
                  <a:latin typeface="Times" charset="0"/>
                </a:rPr>
                <a:t>F</a:t>
              </a:r>
              <a:endParaRPr lang="en-US">
                <a:latin typeface="Times" charset="0"/>
              </a:endParaRPr>
            </a:p>
          </p:txBody>
        </p:sp>
        <p:sp>
          <p:nvSpPr>
            <p:cNvPr id="94239" name="Text Box 32"/>
            <p:cNvSpPr txBox="1">
              <a:spLocks noChangeArrowheads="1"/>
            </p:cNvSpPr>
            <p:nvPr/>
          </p:nvSpPr>
          <p:spPr bwMode="auto">
            <a:xfrm>
              <a:off x="3826" y="3173"/>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Geneva" charset="0"/>
                  <a:ea typeface="ＭＳ Ｐゴシック" charset="0"/>
                  <a:cs typeface="ＭＳ Ｐゴシック" charset="0"/>
                </a:defRPr>
              </a:lvl1pPr>
              <a:lvl2pPr marL="742950" indent="-285750" eaLnBrk="0" hangingPunct="0">
                <a:defRPr sz="2400">
                  <a:solidFill>
                    <a:schemeClr val="tx1"/>
                  </a:solidFill>
                  <a:latin typeface="Geneva" charset="0"/>
                  <a:ea typeface="ＭＳ Ｐゴシック" charset="0"/>
                </a:defRPr>
              </a:lvl2pPr>
              <a:lvl3pPr marL="1143000" indent="-228600" eaLnBrk="0" hangingPunct="0">
                <a:defRPr sz="2400">
                  <a:solidFill>
                    <a:schemeClr val="tx1"/>
                  </a:solidFill>
                  <a:latin typeface="Geneva" charset="0"/>
                  <a:ea typeface="ＭＳ Ｐゴシック" charset="0"/>
                </a:defRPr>
              </a:lvl3pPr>
              <a:lvl4pPr marL="1600200" indent="-228600" eaLnBrk="0" hangingPunct="0">
                <a:defRPr sz="2400">
                  <a:solidFill>
                    <a:schemeClr val="tx1"/>
                  </a:solidFill>
                  <a:latin typeface="Geneva" charset="0"/>
                  <a:ea typeface="ＭＳ Ｐゴシック" charset="0"/>
                </a:defRPr>
              </a:lvl4pPr>
              <a:lvl5pPr marL="2057400" indent="-228600" eaLnBrk="0" hangingPunct="0">
                <a:defRPr sz="2400">
                  <a:solidFill>
                    <a:schemeClr val="tx1"/>
                  </a:solidFill>
                  <a:latin typeface="Geneva" charset="0"/>
                  <a:ea typeface="ＭＳ Ｐゴシック" charset="0"/>
                </a:defRPr>
              </a:lvl5pPr>
              <a:lvl6pPr marL="2514600" indent="-228600" eaLnBrk="0" fontAlgn="base" hangingPunct="0">
                <a:spcBef>
                  <a:spcPct val="0"/>
                </a:spcBef>
                <a:spcAft>
                  <a:spcPct val="0"/>
                </a:spcAft>
                <a:defRPr sz="2400">
                  <a:solidFill>
                    <a:schemeClr val="tx1"/>
                  </a:solidFill>
                  <a:latin typeface="Geneva" charset="0"/>
                  <a:ea typeface="ＭＳ Ｐゴシック" charset="0"/>
                </a:defRPr>
              </a:lvl6pPr>
              <a:lvl7pPr marL="2971800" indent="-228600" eaLnBrk="0" fontAlgn="base" hangingPunct="0">
                <a:spcBef>
                  <a:spcPct val="0"/>
                </a:spcBef>
                <a:spcAft>
                  <a:spcPct val="0"/>
                </a:spcAft>
                <a:defRPr sz="2400">
                  <a:solidFill>
                    <a:schemeClr val="tx1"/>
                  </a:solidFill>
                  <a:latin typeface="Geneva" charset="0"/>
                  <a:ea typeface="ＭＳ Ｐゴシック" charset="0"/>
                </a:defRPr>
              </a:lvl7pPr>
              <a:lvl8pPr marL="3429000" indent="-228600" eaLnBrk="0" fontAlgn="base" hangingPunct="0">
                <a:spcBef>
                  <a:spcPct val="0"/>
                </a:spcBef>
                <a:spcAft>
                  <a:spcPct val="0"/>
                </a:spcAft>
                <a:defRPr sz="2400">
                  <a:solidFill>
                    <a:schemeClr val="tx1"/>
                  </a:solidFill>
                  <a:latin typeface="Geneva" charset="0"/>
                  <a:ea typeface="ＭＳ Ｐゴシック" charset="0"/>
                </a:defRPr>
              </a:lvl8pPr>
              <a:lvl9pPr marL="3886200" indent="-228600" eaLnBrk="0" fontAlgn="base" hangingPunct="0">
                <a:spcBef>
                  <a:spcPct val="0"/>
                </a:spcBef>
                <a:spcAft>
                  <a:spcPct val="0"/>
                </a:spcAft>
                <a:defRPr sz="2400">
                  <a:solidFill>
                    <a:schemeClr val="tx1"/>
                  </a:solidFill>
                  <a:latin typeface="Geneva" charset="0"/>
                  <a:ea typeface="ＭＳ Ｐゴシック" charset="0"/>
                </a:defRPr>
              </a:lvl9pPr>
            </a:lstStyle>
            <a:p>
              <a:pPr>
                <a:spcBef>
                  <a:spcPct val="50000"/>
                </a:spcBef>
              </a:pPr>
              <a:r>
                <a:rPr lang="en-US">
                  <a:solidFill>
                    <a:srgbClr val="000000"/>
                  </a:solidFill>
                  <a:latin typeface="Times" charset="0"/>
                </a:rPr>
                <a:t>c</a:t>
              </a:r>
            </a:p>
          </p:txBody>
        </p:sp>
        <p:sp>
          <p:nvSpPr>
            <p:cNvPr id="94240" name="Rectangle 33"/>
            <p:cNvSpPr>
              <a:spLocks noChangeArrowheads="1"/>
            </p:cNvSpPr>
            <p:nvPr/>
          </p:nvSpPr>
          <p:spPr bwMode="auto">
            <a:xfrm>
              <a:off x="4306" y="3509"/>
              <a:ext cx="20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spcBef>
                  <a:spcPct val="50000"/>
                </a:spcBef>
              </a:pPr>
              <a:r>
                <a:rPr lang="en-US">
                  <a:solidFill>
                    <a:srgbClr val="000000"/>
                  </a:solidFill>
                  <a:latin typeface="Times" charset="0"/>
                </a:rPr>
                <a:t>a</a:t>
              </a:r>
            </a:p>
          </p:txBody>
        </p:sp>
        <p:sp>
          <p:nvSpPr>
            <p:cNvPr id="94241" name="Rectangle 34"/>
            <p:cNvSpPr>
              <a:spLocks noChangeArrowheads="1"/>
            </p:cNvSpPr>
            <p:nvPr/>
          </p:nvSpPr>
          <p:spPr bwMode="auto">
            <a:xfrm>
              <a:off x="4402" y="3029"/>
              <a:ext cx="21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spcBef>
                  <a:spcPct val="50000"/>
                </a:spcBef>
              </a:pPr>
              <a:r>
                <a:rPr lang="en-US">
                  <a:solidFill>
                    <a:srgbClr val="000000"/>
                  </a:solidFill>
                  <a:latin typeface="Times" charset="0"/>
                </a:rPr>
                <a:t>b</a:t>
              </a:r>
            </a:p>
          </p:txBody>
        </p:sp>
      </p:grpSp>
    </p:spTree>
    <p:extLst>
      <p:ext uri="{BB962C8B-B14F-4D97-AF65-F5344CB8AC3E}">
        <p14:creationId xmlns:p14="http://schemas.microsoft.com/office/powerpoint/2010/main" val="3134694793"/>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Rectangle 2"/>
          <p:cNvSpPr>
            <a:spLocks noGrp="1" noChangeArrowheads="1"/>
          </p:cNvSpPr>
          <p:nvPr>
            <p:ph type="title"/>
          </p:nvPr>
        </p:nvSpPr>
        <p:spPr/>
        <p:txBody>
          <a:bodyPr/>
          <a:lstStyle/>
          <a:p>
            <a:pPr eaLnBrk="1" hangingPunct="1"/>
            <a:r>
              <a:rPr lang="en-US" dirty="0">
                <a:latin typeface="Calibri" charset="0"/>
                <a:ea typeface="ＭＳ Ｐゴシック" charset="0"/>
                <a:cs typeface="ＭＳ Ｐゴシック" charset="0"/>
              </a:rPr>
              <a:t>Hinge </a:t>
            </a:r>
            <a:r>
              <a:rPr lang="en-US" dirty="0" smtClean="0">
                <a:latin typeface="Calibri" charset="0"/>
                <a:ea typeface="ＭＳ Ｐゴシック" charset="0"/>
                <a:cs typeface="ＭＳ Ｐゴシック" charset="0"/>
              </a:rPr>
              <a:t>questions</a:t>
            </a:r>
            <a:endParaRPr lang="en-US" dirty="0">
              <a:latin typeface="Calibri" charset="0"/>
              <a:ea typeface="ＭＳ Ｐゴシック" charset="0"/>
              <a:cs typeface="ＭＳ Ｐゴシック" charset="0"/>
            </a:endParaRPr>
          </a:p>
        </p:txBody>
      </p:sp>
      <p:sp>
        <p:nvSpPr>
          <p:cNvPr id="118786" name="Rectangle 3"/>
          <p:cNvSpPr>
            <a:spLocks noGrp="1" noChangeArrowheads="1"/>
          </p:cNvSpPr>
          <p:nvPr>
            <p:ph idx="1"/>
          </p:nvPr>
        </p:nvSpPr>
        <p:spPr/>
        <p:txBody>
          <a:bodyPr/>
          <a:lstStyle/>
          <a:p>
            <a:pPr eaLnBrk="1" hangingPunct="1">
              <a:lnSpc>
                <a:spcPct val="80000"/>
              </a:lnSpc>
            </a:pPr>
            <a:r>
              <a:rPr lang="en-US" sz="2500">
                <a:latin typeface="Calibri" charset="0"/>
                <a:ea typeface="ＭＳ Ｐゴシック" charset="0"/>
                <a:cs typeface="ＭＳ Ｐゴシック" charset="0"/>
              </a:rPr>
              <a:t>A hinge question is based on the important concept in a lesson that is critical for students to understand before you move on in the lesson.</a:t>
            </a:r>
          </a:p>
          <a:p>
            <a:pPr eaLnBrk="1" hangingPunct="1">
              <a:lnSpc>
                <a:spcPct val="80000"/>
              </a:lnSpc>
            </a:pPr>
            <a:endParaRPr lang="en-US" sz="2500">
              <a:latin typeface="Calibri" charset="0"/>
              <a:ea typeface="ＭＳ Ｐゴシック" charset="0"/>
              <a:cs typeface="ＭＳ Ｐゴシック" charset="0"/>
            </a:endParaRPr>
          </a:p>
          <a:p>
            <a:pPr eaLnBrk="1" hangingPunct="1">
              <a:lnSpc>
                <a:spcPct val="80000"/>
              </a:lnSpc>
            </a:pPr>
            <a:r>
              <a:rPr lang="en-US" sz="2500">
                <a:latin typeface="Calibri" charset="0"/>
                <a:ea typeface="ＭＳ Ｐゴシック" charset="0"/>
                <a:cs typeface="ＭＳ Ｐゴシック" charset="0"/>
              </a:rPr>
              <a:t>The question should fall about midway during the lesson.</a:t>
            </a:r>
          </a:p>
          <a:p>
            <a:pPr eaLnBrk="1" hangingPunct="1">
              <a:lnSpc>
                <a:spcPct val="80000"/>
              </a:lnSpc>
            </a:pPr>
            <a:endParaRPr lang="en-US" sz="2500">
              <a:latin typeface="Calibri" charset="0"/>
              <a:ea typeface="ＭＳ Ｐゴシック" charset="0"/>
              <a:cs typeface="ＭＳ Ｐゴシック" charset="0"/>
            </a:endParaRPr>
          </a:p>
          <a:p>
            <a:pPr eaLnBrk="1" hangingPunct="1">
              <a:lnSpc>
                <a:spcPct val="80000"/>
              </a:lnSpc>
            </a:pPr>
            <a:r>
              <a:rPr lang="en-US" sz="2500">
                <a:latin typeface="Calibri" charset="0"/>
                <a:ea typeface="ＭＳ Ｐゴシック" charset="0"/>
                <a:cs typeface="ＭＳ Ｐゴシック" charset="0"/>
              </a:rPr>
              <a:t>Every student must respond to the question within two minutes.</a:t>
            </a:r>
          </a:p>
          <a:p>
            <a:pPr eaLnBrk="1" hangingPunct="1">
              <a:lnSpc>
                <a:spcPct val="80000"/>
              </a:lnSpc>
            </a:pPr>
            <a:endParaRPr lang="en-US" sz="2500">
              <a:latin typeface="Calibri" charset="0"/>
              <a:ea typeface="ＭＳ Ｐゴシック" charset="0"/>
              <a:cs typeface="ＭＳ Ｐゴシック" charset="0"/>
            </a:endParaRPr>
          </a:p>
          <a:p>
            <a:pPr eaLnBrk="1" hangingPunct="1">
              <a:lnSpc>
                <a:spcPct val="80000"/>
              </a:lnSpc>
            </a:pPr>
            <a:r>
              <a:rPr lang="en-US" sz="2500">
                <a:latin typeface="Calibri" charset="0"/>
                <a:ea typeface="ＭＳ Ｐゴシック" charset="0"/>
                <a:cs typeface="ＭＳ Ｐゴシック" charset="0"/>
              </a:rPr>
              <a:t>You must be able to collect and interpret the responses from all students in 30 seconds</a:t>
            </a:r>
          </a:p>
        </p:txBody>
      </p:sp>
    </p:spTree>
    <p:extLst>
      <p:ext uri="{BB962C8B-B14F-4D97-AF65-F5344CB8AC3E}">
        <p14:creationId xmlns:p14="http://schemas.microsoft.com/office/powerpoint/2010/main" val="2395817733"/>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Real-time test: equations</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pPr>
              <a:defRPr/>
            </a:pPr>
            <a:fld id="{D52799CE-711A-FA44-BA4E-E463DA170A36}" type="slidenum">
              <a:rPr lang="en-US" smtClean="0"/>
              <a:pPr>
                <a:defRPr/>
              </a:pPr>
              <a:t>23</a:t>
            </a:fld>
            <a:endParaRPr lang="en-US"/>
          </a:p>
        </p:txBody>
      </p:sp>
      <p:sp>
        <p:nvSpPr>
          <p:cNvPr id="6" name="Content Placeholder 5"/>
          <p:cNvSpPr>
            <a:spLocks noGrp="1"/>
          </p:cNvSpPr>
          <p:nvPr>
            <p:ph sz="quarter" idx="1"/>
          </p:nvPr>
        </p:nvSpPr>
        <p:spPr/>
        <p:txBody>
          <a:bodyPr/>
          <a:lstStyle/>
          <a:p>
            <a:r>
              <a:rPr lang="en-US" dirty="0" smtClean="0"/>
              <a:t>Solve the following equations</a:t>
            </a:r>
          </a:p>
          <a:p>
            <a:pPr marL="880110" lvl="1" indent="-514350">
              <a:buSzPct val="100000"/>
              <a:buFont typeface="+mj-lt"/>
              <a:buAutoNum type="arabicPeriod"/>
            </a:pPr>
            <a:r>
              <a:rPr lang="en-US" dirty="0" smtClean="0"/>
              <a:t>3x + 3 = 12</a:t>
            </a:r>
          </a:p>
          <a:p>
            <a:pPr marL="880110" lvl="1" indent="-514350">
              <a:buSzPct val="100000"/>
              <a:buFont typeface="+mj-lt"/>
              <a:buAutoNum type="arabicPeriod"/>
            </a:pPr>
            <a:r>
              <a:rPr lang="en-US" dirty="0"/>
              <a:t>5</a:t>
            </a:r>
            <a:r>
              <a:rPr lang="en-US" dirty="0" smtClean="0"/>
              <a:t>x</a:t>
            </a:r>
            <a:r>
              <a:rPr lang="en-US" dirty="0"/>
              <a:t> – </a:t>
            </a:r>
            <a:r>
              <a:rPr lang="en-US" dirty="0" smtClean="0"/>
              <a:t>1</a:t>
            </a:r>
            <a:r>
              <a:rPr lang="en-US" dirty="0"/>
              <a:t> = </a:t>
            </a:r>
            <a:r>
              <a:rPr lang="en-US" dirty="0" smtClean="0"/>
              <a:t>19</a:t>
            </a:r>
          </a:p>
          <a:p>
            <a:pPr marL="880110" lvl="1" indent="-514350">
              <a:buSzPct val="100000"/>
              <a:buFont typeface="+mj-lt"/>
              <a:buAutoNum type="arabicPeriod"/>
            </a:pPr>
            <a:r>
              <a:rPr lang="en-US" dirty="0" smtClean="0"/>
              <a:t>12 – 2x = 3</a:t>
            </a:r>
          </a:p>
          <a:p>
            <a:pPr marL="880110" lvl="1" indent="-514350">
              <a:buSzPct val="100000"/>
              <a:buFont typeface="+mj-lt"/>
              <a:buAutoNum type="arabicPeriod"/>
            </a:pPr>
            <a:r>
              <a:rPr lang="en-US" dirty="0" smtClean="0"/>
              <a:t>4 = 31 – 3x</a:t>
            </a:r>
          </a:p>
          <a:p>
            <a:pPr marL="880110" lvl="1" indent="-514350">
              <a:buSzPct val="100000"/>
              <a:buFont typeface="+mj-lt"/>
              <a:buAutoNum type="arabicPeriod"/>
            </a:pPr>
            <a:r>
              <a:rPr lang="en-US" dirty="0" smtClean="0"/>
              <a:t>4x – 3 = 2x + 5</a:t>
            </a:r>
          </a:p>
          <a:p>
            <a:pPr marL="880110" lvl="1" indent="-514350">
              <a:buSzPct val="100000"/>
              <a:buFont typeface="+mj-lt"/>
              <a:buAutoNum type="arabicPeriod"/>
            </a:pPr>
            <a:r>
              <a:rPr lang="en-US" dirty="0" smtClean="0"/>
              <a:t>3 – 2x = 4 – 4x</a:t>
            </a:r>
          </a:p>
          <a:p>
            <a:pPr marL="880110" lvl="1" indent="-514350">
              <a:buFont typeface="+mj-lt"/>
              <a:buAutoNum type="arabicPeriod"/>
            </a:pPr>
            <a:endParaRPr lang="en-US" dirty="0"/>
          </a:p>
        </p:txBody>
      </p:sp>
    </p:spTree>
    <p:extLst>
      <p:ext uri="{BB962C8B-B14F-4D97-AF65-F5344CB8AC3E}">
        <p14:creationId xmlns:p14="http://schemas.microsoft.com/office/powerpoint/2010/main" val="1708134855"/>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0450" name="Rectangle 2"/>
          <p:cNvSpPr>
            <a:spLocks noGrp="1" noChangeArrowheads="1"/>
          </p:cNvSpPr>
          <p:nvPr>
            <p:ph type="ctrTitle"/>
          </p:nvPr>
        </p:nvSpPr>
        <p:spPr/>
        <p:txBody>
          <a:bodyPr/>
          <a:lstStyle/>
          <a:p>
            <a:r>
              <a:rPr lang="en-US"/>
              <a:t>Constructing hinge-point questions</a:t>
            </a:r>
          </a:p>
        </p:txBody>
      </p:sp>
      <p:sp>
        <p:nvSpPr>
          <p:cNvPr id="1000451" name="Rectangle 3"/>
          <p:cNvSpPr>
            <a:spLocks noGrp="1" noChangeArrowheads="1"/>
          </p:cNvSpPr>
          <p:nvPr>
            <p:ph type="subTitle" idx="1"/>
          </p:nvPr>
        </p:nvSpPr>
        <p:spPr/>
        <p:txBody>
          <a:bodyPr/>
          <a:lstStyle/>
          <a:p>
            <a:endParaRPr lang="en-US"/>
          </a:p>
        </p:txBody>
      </p:sp>
    </p:spTree>
    <p:extLst>
      <p:ext uri="{BB962C8B-B14F-4D97-AF65-F5344CB8AC3E}">
        <p14:creationId xmlns:p14="http://schemas.microsoft.com/office/powerpoint/2010/main" val="1747421231"/>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1657" name="Rectangle 9"/>
          <p:cNvSpPr>
            <a:spLocks noGrp="1" noChangeArrowheads="1"/>
          </p:cNvSpPr>
          <p:nvPr>
            <p:ph type="title"/>
          </p:nvPr>
        </p:nvSpPr>
        <p:spPr/>
        <p:txBody>
          <a:bodyPr/>
          <a:lstStyle/>
          <a:p>
            <a:r>
              <a:rPr lang="en-US" smtClean="0"/>
              <a:t>Discriminate incorrect cognitive rules</a:t>
            </a:r>
            <a:endParaRPr lang="en-US"/>
          </a:p>
        </p:txBody>
      </p:sp>
      <p:sp>
        <p:nvSpPr>
          <p:cNvPr id="1051658" name="Rectangle 10"/>
          <p:cNvSpPr>
            <a:spLocks noGrp="1" noChangeArrowheads="1"/>
          </p:cNvSpPr>
          <p:nvPr>
            <p:ph sz="quarter" idx="2"/>
          </p:nvPr>
        </p:nvSpPr>
        <p:spPr/>
        <p:txBody>
          <a:bodyPr/>
          <a:lstStyle/>
          <a:p>
            <a:pPr marL="0" indent="0">
              <a:buNone/>
            </a:pPr>
            <a:r>
              <a:rPr lang="en-US" dirty="0" smtClean="0"/>
              <a:t>If </a:t>
            </a:r>
            <a:r>
              <a:rPr lang="en-US" dirty="0" err="1" smtClean="0"/>
              <a:t>e+f</a:t>
            </a:r>
            <a:r>
              <a:rPr lang="en-US" dirty="0" smtClean="0"/>
              <a:t> = 8, then </a:t>
            </a:r>
            <a:r>
              <a:rPr lang="en-US" dirty="0" err="1" smtClean="0"/>
              <a:t>e+f+g</a:t>
            </a:r>
            <a:r>
              <a:rPr lang="en-US" dirty="0" smtClean="0"/>
              <a:t> = </a:t>
            </a:r>
          </a:p>
          <a:p>
            <a:pPr marL="447675" lvl="1" indent="-447675">
              <a:buSzPct val="100000"/>
              <a:buFont typeface="+mj-lt"/>
              <a:buAutoNum type="alphaLcPeriod"/>
            </a:pPr>
            <a:r>
              <a:rPr lang="en-US" dirty="0" smtClean="0"/>
              <a:t>9</a:t>
            </a:r>
          </a:p>
          <a:p>
            <a:pPr marL="447675" lvl="1" indent="-447675">
              <a:buSzPct val="100000"/>
              <a:buFont typeface="+mj-lt"/>
              <a:buAutoNum type="alphaLcPeriod"/>
            </a:pPr>
            <a:r>
              <a:rPr lang="en-US" dirty="0" smtClean="0"/>
              <a:t>12</a:t>
            </a:r>
          </a:p>
          <a:p>
            <a:pPr marL="447675" lvl="1" indent="-447675">
              <a:buSzPct val="100000"/>
              <a:buFont typeface="+mj-lt"/>
              <a:buAutoNum type="alphaLcPeriod"/>
            </a:pPr>
            <a:r>
              <a:rPr lang="en-US" dirty="0" smtClean="0"/>
              <a:t>15</a:t>
            </a:r>
          </a:p>
          <a:p>
            <a:pPr marL="447675" lvl="1" indent="-447675">
              <a:buSzPct val="100000"/>
              <a:buFont typeface="+mj-lt"/>
              <a:buAutoNum type="alphaLcPeriod"/>
            </a:pPr>
            <a:r>
              <a:rPr lang="en-US" dirty="0" smtClean="0"/>
              <a:t>8+g</a:t>
            </a:r>
            <a:endParaRPr lang="en-US" dirty="0"/>
          </a:p>
        </p:txBody>
      </p:sp>
      <p:sp>
        <p:nvSpPr>
          <p:cNvPr id="1051659" name="Rectangle 11"/>
          <p:cNvSpPr>
            <a:spLocks noGrp="1" noChangeArrowheads="1"/>
          </p:cNvSpPr>
          <p:nvPr>
            <p:ph sz="quarter" idx="4"/>
          </p:nvPr>
        </p:nvSpPr>
        <p:spPr/>
        <p:txBody>
          <a:bodyPr/>
          <a:lstStyle/>
          <a:p>
            <a:pPr marL="0" indent="0">
              <a:buNone/>
            </a:pPr>
            <a:r>
              <a:rPr lang="en-US" dirty="0" smtClean="0"/>
              <a:t>If </a:t>
            </a:r>
            <a:r>
              <a:rPr lang="en-US" dirty="0" err="1" smtClean="0"/>
              <a:t>f+g</a:t>
            </a:r>
            <a:r>
              <a:rPr lang="en-US" dirty="0" smtClean="0"/>
              <a:t> = 8, then </a:t>
            </a:r>
            <a:r>
              <a:rPr lang="en-US" dirty="0" err="1" smtClean="0"/>
              <a:t>f+g+h</a:t>
            </a:r>
            <a:r>
              <a:rPr lang="en-US" dirty="0" smtClean="0"/>
              <a:t> = </a:t>
            </a:r>
          </a:p>
          <a:p>
            <a:pPr marL="880110" lvl="1" indent="-514350">
              <a:buSzPct val="100000"/>
              <a:buFont typeface="+mj-lt"/>
              <a:buAutoNum type="alphaLcPeriod"/>
            </a:pPr>
            <a:r>
              <a:rPr lang="en-US" dirty="0" smtClean="0"/>
              <a:t>9</a:t>
            </a:r>
          </a:p>
          <a:p>
            <a:pPr marL="880110" lvl="1" indent="-514350">
              <a:buSzPct val="100000"/>
              <a:buFont typeface="+mj-lt"/>
              <a:buAutoNum type="alphaLcPeriod"/>
            </a:pPr>
            <a:r>
              <a:rPr lang="en-US" dirty="0" smtClean="0"/>
              <a:t>12</a:t>
            </a:r>
          </a:p>
          <a:p>
            <a:pPr marL="880110" lvl="1" indent="-514350">
              <a:buSzPct val="100000"/>
              <a:buFont typeface="+mj-lt"/>
              <a:buAutoNum type="alphaLcPeriod"/>
            </a:pPr>
            <a:r>
              <a:rPr lang="en-US" dirty="0" smtClean="0"/>
              <a:t>15</a:t>
            </a:r>
          </a:p>
          <a:p>
            <a:pPr marL="880110" lvl="1" indent="-514350">
              <a:buSzPct val="100000"/>
              <a:buFont typeface="+mj-lt"/>
              <a:buAutoNum type="alphaLcPeriod"/>
            </a:pPr>
            <a:r>
              <a:rPr lang="en-US" dirty="0" smtClean="0"/>
              <a:t>16</a:t>
            </a:r>
          </a:p>
          <a:p>
            <a:pPr marL="880110" lvl="1" indent="-514350">
              <a:buSzPct val="100000"/>
              <a:buFont typeface="+mj-lt"/>
              <a:buAutoNum type="alphaLcPeriod"/>
            </a:pPr>
            <a:r>
              <a:rPr lang="en-US" dirty="0" smtClean="0"/>
              <a:t>8+h</a:t>
            </a:r>
            <a:endParaRPr lang="en-US" dirty="0"/>
          </a:p>
        </p:txBody>
      </p:sp>
      <p:sp>
        <p:nvSpPr>
          <p:cNvPr id="5" name="Text Placeholder 4"/>
          <p:cNvSpPr>
            <a:spLocks noGrp="1"/>
          </p:cNvSpPr>
          <p:nvPr>
            <p:ph type="body" sz="quarter" idx="1"/>
          </p:nvPr>
        </p:nvSpPr>
        <p:spPr/>
        <p:txBody>
          <a:bodyPr/>
          <a:lstStyle/>
          <a:p>
            <a:r>
              <a:rPr lang="en-US" dirty="0"/>
              <a:t>Version 1 (Hart, 1981</a:t>
            </a:r>
            <a:r>
              <a:rPr lang="en-US" dirty="0" smtClean="0"/>
              <a:t>)</a:t>
            </a:r>
            <a:endParaRPr lang="en-US" dirty="0"/>
          </a:p>
        </p:txBody>
      </p:sp>
      <p:sp>
        <p:nvSpPr>
          <p:cNvPr id="6" name="Text Placeholder 5"/>
          <p:cNvSpPr>
            <a:spLocks noGrp="1"/>
          </p:cNvSpPr>
          <p:nvPr>
            <p:ph type="body" sz="quarter" idx="3"/>
          </p:nvPr>
        </p:nvSpPr>
        <p:spPr/>
        <p:txBody>
          <a:bodyPr/>
          <a:lstStyle/>
          <a:p>
            <a:r>
              <a:rPr lang="en-US" dirty="0"/>
              <a:t>Version </a:t>
            </a:r>
            <a:r>
              <a:rPr lang="en-US" dirty="0" smtClean="0"/>
              <a:t>2</a:t>
            </a:r>
            <a:endParaRPr lang="en-US" dirty="0"/>
          </a:p>
        </p:txBody>
      </p:sp>
    </p:spTree>
    <p:extLst>
      <p:ext uri="{BB962C8B-B14F-4D97-AF65-F5344CB8AC3E}">
        <p14:creationId xmlns:p14="http://schemas.microsoft.com/office/powerpoint/2010/main" val="214028357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5165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5165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5165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51659">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51659">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5165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1659"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7266" name="Rectangle 2"/>
          <p:cNvSpPr>
            <a:spLocks noGrp="1" noChangeArrowheads="1"/>
          </p:cNvSpPr>
          <p:nvPr>
            <p:ph type="title"/>
          </p:nvPr>
        </p:nvSpPr>
        <p:spPr/>
        <p:txBody>
          <a:bodyPr/>
          <a:lstStyle/>
          <a:p>
            <a:r>
              <a:rPr lang="en-US"/>
              <a:t>Diagnostic item: medians</a:t>
            </a:r>
          </a:p>
        </p:txBody>
      </p:sp>
      <p:sp>
        <p:nvSpPr>
          <p:cNvPr id="907267" name="Rectangle 3"/>
          <p:cNvSpPr>
            <a:spLocks noGrp="1" noChangeArrowheads="1"/>
          </p:cNvSpPr>
          <p:nvPr>
            <p:ph type="body" idx="1"/>
          </p:nvPr>
        </p:nvSpPr>
        <p:spPr/>
        <p:txBody>
          <a:bodyPr/>
          <a:lstStyle/>
          <a:p>
            <a:pPr marL="0" indent="0">
              <a:lnSpc>
                <a:spcPct val="90000"/>
              </a:lnSpc>
              <a:buNone/>
            </a:pPr>
            <a:r>
              <a:rPr lang="en-US" dirty="0"/>
              <a:t>What is the median for the following data set?</a:t>
            </a:r>
          </a:p>
          <a:p>
            <a:pPr marL="457200" indent="-457200">
              <a:lnSpc>
                <a:spcPct val="90000"/>
              </a:lnSpc>
            </a:pPr>
            <a:endParaRPr lang="en-US" dirty="0"/>
          </a:p>
          <a:p>
            <a:pPr marL="0" indent="0">
              <a:lnSpc>
                <a:spcPct val="90000"/>
              </a:lnSpc>
              <a:buNone/>
            </a:pPr>
            <a:r>
              <a:rPr lang="en-US" dirty="0"/>
              <a:t>38      74      22      44      96      22      19      53</a:t>
            </a:r>
          </a:p>
          <a:p>
            <a:pPr marL="874713" lvl="1" indent="-419100">
              <a:lnSpc>
                <a:spcPct val="90000"/>
              </a:lnSpc>
            </a:pPr>
            <a:endParaRPr lang="en-US" dirty="0"/>
          </a:p>
          <a:p>
            <a:pPr marL="649923" indent="-514350">
              <a:lnSpc>
                <a:spcPct val="90000"/>
              </a:lnSpc>
              <a:buClr>
                <a:schemeClr val="accent1"/>
              </a:buClr>
              <a:buSzPct val="100000"/>
              <a:buFont typeface="+mj-lt"/>
              <a:buAutoNum type="alphaLcPeriod"/>
            </a:pPr>
            <a:r>
              <a:rPr lang="en-US" dirty="0"/>
              <a:t>22</a:t>
            </a:r>
          </a:p>
          <a:p>
            <a:pPr marL="649923" indent="-514350">
              <a:lnSpc>
                <a:spcPct val="90000"/>
              </a:lnSpc>
              <a:buClr>
                <a:schemeClr val="accent1"/>
              </a:buClr>
              <a:buSzPct val="100000"/>
              <a:buFont typeface="+mj-lt"/>
              <a:buAutoNum type="alphaLcPeriod"/>
            </a:pPr>
            <a:r>
              <a:rPr lang="en-US" dirty="0"/>
              <a:t>38 and 44</a:t>
            </a:r>
          </a:p>
          <a:p>
            <a:pPr marL="649923" indent="-514350">
              <a:lnSpc>
                <a:spcPct val="90000"/>
              </a:lnSpc>
              <a:buClr>
                <a:schemeClr val="accent1"/>
              </a:buClr>
              <a:buSzPct val="100000"/>
              <a:buFont typeface="+mj-lt"/>
              <a:buAutoNum type="alphaLcPeriod"/>
            </a:pPr>
            <a:r>
              <a:rPr lang="en-US" dirty="0"/>
              <a:t>41</a:t>
            </a:r>
          </a:p>
          <a:p>
            <a:pPr marL="649923" indent="-514350">
              <a:lnSpc>
                <a:spcPct val="90000"/>
              </a:lnSpc>
              <a:buClr>
                <a:schemeClr val="accent1"/>
              </a:buClr>
              <a:buSzPct val="100000"/>
              <a:buFont typeface="+mj-lt"/>
              <a:buAutoNum type="alphaLcPeriod"/>
            </a:pPr>
            <a:r>
              <a:rPr lang="en-US" dirty="0"/>
              <a:t>46</a:t>
            </a:r>
          </a:p>
          <a:p>
            <a:pPr marL="649923" indent="-514350">
              <a:lnSpc>
                <a:spcPct val="90000"/>
              </a:lnSpc>
              <a:buClr>
                <a:schemeClr val="accent1"/>
              </a:buClr>
              <a:buSzPct val="100000"/>
              <a:buFont typeface="+mj-lt"/>
              <a:buAutoNum type="alphaLcPeriod"/>
            </a:pPr>
            <a:r>
              <a:rPr lang="en-US" dirty="0"/>
              <a:t>70</a:t>
            </a:r>
          </a:p>
          <a:p>
            <a:pPr marL="649923" indent="-514350">
              <a:lnSpc>
                <a:spcPct val="90000"/>
              </a:lnSpc>
              <a:buClr>
                <a:schemeClr val="accent1"/>
              </a:buClr>
              <a:buSzPct val="100000"/>
              <a:buFont typeface="+mj-lt"/>
              <a:buAutoNum type="alphaLcPeriod"/>
            </a:pPr>
            <a:r>
              <a:rPr lang="en-US" dirty="0"/>
              <a:t>77</a:t>
            </a:r>
          </a:p>
          <a:p>
            <a:pPr marL="649923" indent="-514350">
              <a:lnSpc>
                <a:spcPct val="90000"/>
              </a:lnSpc>
              <a:buClr>
                <a:schemeClr val="accent1"/>
              </a:buClr>
              <a:buSzPct val="100000"/>
              <a:buFont typeface="+mj-lt"/>
              <a:buAutoNum type="alphaLcPeriod"/>
            </a:pPr>
            <a:r>
              <a:rPr lang="en-US" dirty="0"/>
              <a:t>This data set has no median</a:t>
            </a:r>
          </a:p>
        </p:txBody>
      </p:sp>
    </p:spTree>
    <p:extLst>
      <p:ext uri="{BB962C8B-B14F-4D97-AF65-F5344CB8AC3E}">
        <p14:creationId xmlns:p14="http://schemas.microsoft.com/office/powerpoint/2010/main" val="65860814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9314" name="Rectangle 2"/>
          <p:cNvSpPr>
            <a:spLocks noGrp="1" noChangeArrowheads="1"/>
          </p:cNvSpPr>
          <p:nvPr>
            <p:ph type="title"/>
          </p:nvPr>
        </p:nvSpPr>
        <p:spPr/>
        <p:txBody>
          <a:bodyPr/>
          <a:lstStyle/>
          <a:p>
            <a:r>
              <a:rPr lang="en-US"/>
              <a:t>Diagnostic item: means</a:t>
            </a:r>
          </a:p>
        </p:txBody>
      </p:sp>
      <p:sp>
        <p:nvSpPr>
          <p:cNvPr id="909315" name="Rectangle 3"/>
          <p:cNvSpPr>
            <a:spLocks noGrp="1" noChangeArrowheads="1"/>
          </p:cNvSpPr>
          <p:nvPr>
            <p:ph type="body" idx="1"/>
          </p:nvPr>
        </p:nvSpPr>
        <p:spPr/>
        <p:txBody>
          <a:bodyPr/>
          <a:lstStyle/>
          <a:p>
            <a:pPr marL="0" indent="0">
              <a:buNone/>
            </a:pPr>
            <a:r>
              <a:rPr lang="en-US" dirty="0"/>
              <a:t>What can you say about the means of the following two data sets?</a:t>
            </a:r>
            <a:br>
              <a:rPr lang="en-US" dirty="0"/>
            </a:br>
            <a:endParaRPr lang="en-US" dirty="0"/>
          </a:p>
          <a:p>
            <a:pPr marL="0" indent="0">
              <a:buNone/>
            </a:pPr>
            <a:r>
              <a:rPr lang="en-US" dirty="0"/>
              <a:t>Set 1: 	10	12	13	15</a:t>
            </a:r>
          </a:p>
          <a:p>
            <a:pPr marL="0" indent="0">
              <a:buNone/>
            </a:pPr>
            <a:r>
              <a:rPr lang="en-US" dirty="0"/>
              <a:t>Set 2: 	10	12	13	15	0</a:t>
            </a:r>
          </a:p>
          <a:p>
            <a:pPr marL="361950" indent="-361950"/>
            <a:endParaRPr lang="en-US" dirty="0"/>
          </a:p>
          <a:p>
            <a:pPr marL="673100" lvl="1" indent="-419100">
              <a:buSzPct val="100000"/>
              <a:buFont typeface="Arial" charset="0"/>
              <a:buAutoNum type="alphaUcPeriod"/>
            </a:pPr>
            <a:r>
              <a:rPr lang="en-US" dirty="0"/>
              <a:t>The two sets have the same mean.</a:t>
            </a:r>
          </a:p>
          <a:p>
            <a:pPr marL="673100" lvl="1" indent="-419100">
              <a:buSzPct val="100000"/>
              <a:buFont typeface="Arial" charset="0"/>
              <a:buAutoNum type="alphaUcPeriod"/>
            </a:pPr>
            <a:r>
              <a:rPr lang="en-US" dirty="0"/>
              <a:t>The two sets have different means.</a:t>
            </a:r>
          </a:p>
          <a:p>
            <a:pPr marL="673100" lvl="1" indent="-419100">
              <a:buSzPct val="100000"/>
              <a:buFont typeface="Arial" charset="0"/>
              <a:buAutoNum type="alphaUcPeriod"/>
            </a:pPr>
            <a:r>
              <a:rPr lang="en-US" dirty="0"/>
              <a:t>It depends on whether you choose to count the zero.</a:t>
            </a:r>
          </a:p>
        </p:txBody>
      </p:sp>
    </p:spTree>
    <p:extLst>
      <p:ext uri="{BB962C8B-B14F-4D97-AF65-F5344CB8AC3E}">
        <p14:creationId xmlns:p14="http://schemas.microsoft.com/office/powerpoint/2010/main" val="3886197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5" name="Rectangle 2"/>
          <p:cNvSpPr>
            <a:spLocks noGrp="1" noChangeArrowheads="1"/>
          </p:cNvSpPr>
          <p:nvPr>
            <p:ph type="ctrTitle"/>
          </p:nvPr>
        </p:nvSpPr>
        <p:spPr/>
        <p:txBody>
          <a:bodyPr/>
          <a:lstStyle/>
          <a:p>
            <a:pPr eaLnBrk="1" hangingPunct="1"/>
            <a:r>
              <a:rPr lang="en-US">
                <a:latin typeface="Calibri" charset="0"/>
                <a:ea typeface="ＭＳ Ｐゴシック" charset="0"/>
                <a:cs typeface="ＭＳ Ｐゴシック" charset="0"/>
              </a:rPr>
              <a:t>Providing feedback that moves learners forward</a:t>
            </a:r>
          </a:p>
        </p:txBody>
      </p:sp>
    </p:spTree>
    <p:extLst>
      <p:ext uri="{BB962C8B-B14F-4D97-AF65-F5344CB8AC3E}">
        <p14:creationId xmlns:p14="http://schemas.microsoft.com/office/powerpoint/2010/main" val="638942551"/>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3" name="Rectangle 5"/>
          <p:cNvSpPr>
            <a:spLocks noGrp="1" noChangeArrowheads="1"/>
          </p:cNvSpPr>
          <p:nvPr>
            <p:ph type="title"/>
          </p:nvPr>
        </p:nvSpPr>
        <p:spPr/>
        <p:txBody>
          <a:bodyPr/>
          <a:lstStyle/>
          <a:p>
            <a:pPr eaLnBrk="1" hangingPunct="1"/>
            <a:r>
              <a:rPr lang="en-GB">
                <a:latin typeface="Calibri" charset="0"/>
                <a:ea typeface="ＭＳ Ｐゴシック" charset="0"/>
                <a:cs typeface="ＭＳ Ｐゴシック" charset="0"/>
              </a:rPr>
              <a:t>Kinds of feedback: Israel</a:t>
            </a:r>
          </a:p>
        </p:txBody>
      </p:sp>
      <p:sp>
        <p:nvSpPr>
          <p:cNvPr id="131074" name="Rectangle 2"/>
          <p:cNvSpPr>
            <a:spLocks noGrp="1" noChangeArrowheads="1"/>
          </p:cNvSpPr>
          <p:nvPr>
            <p:ph idx="1"/>
          </p:nvPr>
        </p:nvSpPr>
        <p:spPr>
          <a:xfrm>
            <a:off x="484188" y="1625600"/>
            <a:ext cx="8353425" cy="1387475"/>
          </a:xfrm>
        </p:spPr>
        <p:txBody>
          <a:bodyPr>
            <a:noAutofit/>
          </a:bodyPr>
          <a:lstStyle/>
          <a:p>
            <a:pPr eaLnBrk="1" hangingPunct="1">
              <a:lnSpc>
                <a:spcPct val="80000"/>
              </a:lnSpc>
            </a:pPr>
            <a:r>
              <a:rPr lang="en-GB" sz="2400" dirty="0">
                <a:latin typeface="Calibri" charset="0"/>
                <a:ea typeface="ＭＳ Ｐゴシック" charset="0"/>
                <a:cs typeface="ＭＳ Ｐゴシック" charset="0"/>
              </a:rPr>
              <a:t>264 low and high ability grade 6 students in 12 classes in 4 schools; analysis of 132 students at top and bottom of each class</a:t>
            </a:r>
          </a:p>
          <a:p>
            <a:pPr eaLnBrk="1" hangingPunct="1">
              <a:lnSpc>
                <a:spcPct val="80000"/>
              </a:lnSpc>
            </a:pPr>
            <a:r>
              <a:rPr lang="en-GB" sz="2400" dirty="0">
                <a:latin typeface="Calibri" charset="0"/>
                <a:ea typeface="ＭＳ Ｐゴシック" charset="0"/>
                <a:cs typeface="ＭＳ Ｐゴシック" charset="0"/>
              </a:rPr>
              <a:t>Same teaching, same aims, same teachers, same classwork</a:t>
            </a:r>
          </a:p>
          <a:p>
            <a:pPr eaLnBrk="1" hangingPunct="1">
              <a:lnSpc>
                <a:spcPct val="80000"/>
              </a:lnSpc>
            </a:pPr>
            <a:r>
              <a:rPr lang="en-GB" sz="2400" dirty="0">
                <a:latin typeface="Calibri" charset="0"/>
                <a:ea typeface="ＭＳ Ｐゴシック" charset="0"/>
                <a:cs typeface="ＭＳ Ｐゴシック" charset="0"/>
              </a:rPr>
              <a:t>Three kinds of feedback: scores, comments, </a:t>
            </a:r>
            <a:r>
              <a:rPr lang="en-GB" sz="2400" dirty="0" err="1">
                <a:latin typeface="Calibri" charset="0"/>
                <a:ea typeface="ＭＳ Ｐゴシック" charset="0"/>
                <a:cs typeface="ＭＳ Ｐゴシック" charset="0"/>
              </a:rPr>
              <a:t>scores+comments</a:t>
            </a:r>
            <a:endParaRPr lang="en-GB" sz="2400" dirty="0">
              <a:latin typeface="Calibri" charset="0"/>
              <a:ea typeface="ＭＳ Ｐゴシック" charset="0"/>
              <a:cs typeface="ＭＳ Ｐゴシック" charset="0"/>
            </a:endParaRPr>
          </a:p>
        </p:txBody>
      </p:sp>
      <p:sp>
        <p:nvSpPr>
          <p:cNvPr id="131075" name="Rectangle 3"/>
          <p:cNvSpPr>
            <a:spLocks noChangeArrowheads="1"/>
          </p:cNvSpPr>
          <p:nvPr/>
        </p:nvSpPr>
        <p:spPr bwMode="auto">
          <a:xfrm>
            <a:off x="807757" y="5971522"/>
            <a:ext cx="1363167" cy="366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pPr eaLnBrk="0" hangingPunct="0"/>
            <a:r>
              <a:rPr lang="en-GB" sz="1800" dirty="0" smtClean="0">
                <a:solidFill>
                  <a:srgbClr val="525A93"/>
                </a:solidFill>
                <a:latin typeface="Calibri"/>
                <a:cs typeface="Calibri"/>
              </a:rPr>
              <a:t>Butler</a:t>
            </a:r>
            <a:r>
              <a:rPr lang="en-GB" sz="1800" dirty="0">
                <a:solidFill>
                  <a:srgbClr val="525A93"/>
                </a:solidFill>
                <a:latin typeface="Calibri"/>
                <a:cs typeface="Calibri"/>
              </a:rPr>
              <a:t>(1988</a:t>
            </a:r>
            <a:r>
              <a:rPr lang="en-GB" sz="1800" dirty="0" smtClean="0">
                <a:solidFill>
                  <a:srgbClr val="525A93"/>
                </a:solidFill>
                <a:latin typeface="Calibri"/>
                <a:cs typeface="Calibri"/>
              </a:rPr>
              <a:t>)</a:t>
            </a:r>
            <a:endParaRPr lang="en-GB" sz="1800" dirty="0">
              <a:solidFill>
                <a:srgbClr val="525A93"/>
              </a:solidFill>
              <a:latin typeface="Calibri"/>
              <a:cs typeface="Calibri"/>
            </a:endParaRPr>
          </a:p>
        </p:txBody>
      </p:sp>
      <p:sp>
        <p:nvSpPr>
          <p:cNvPr id="131076" name="Rectangle 4"/>
          <p:cNvSpPr>
            <a:spLocks noChangeArrowheads="1"/>
          </p:cNvSpPr>
          <p:nvPr/>
        </p:nvSpPr>
        <p:spPr bwMode="auto">
          <a:xfrm>
            <a:off x="7326313" y="533400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p>
            <a:pPr defTabSz="762000"/>
            <a:endParaRPr lang="en-US"/>
          </a:p>
        </p:txBody>
      </p:sp>
      <p:graphicFrame>
        <p:nvGraphicFramePr>
          <p:cNvPr id="8" name="Group 5"/>
          <p:cNvGraphicFramePr>
            <a:graphicFrameLocks noGrp="1"/>
          </p:cNvGraphicFramePr>
          <p:nvPr>
            <p:extLst>
              <p:ext uri="{D42A27DB-BD31-4B8C-83A1-F6EECF244321}">
                <p14:modId xmlns:p14="http://schemas.microsoft.com/office/powerpoint/2010/main" val="1635842116"/>
              </p:ext>
            </p:extLst>
          </p:nvPr>
        </p:nvGraphicFramePr>
        <p:xfrm>
          <a:off x="812800" y="3425825"/>
          <a:ext cx="7339013" cy="2163763"/>
        </p:xfrm>
        <a:graphic>
          <a:graphicData uri="http://schemas.openxmlformats.org/drawingml/2006/table">
            <a:tbl>
              <a:tblPr firstRow="1" bandRow="1">
                <a:tableStyleId>{5C22544A-7EE6-4342-B048-85BDC9FD1C3A}</a:tableStyleId>
              </a:tblPr>
              <a:tblGrid>
                <a:gridCol w="2445757"/>
                <a:gridCol w="2135682"/>
                <a:gridCol w="2757574"/>
              </a:tblGrid>
              <a:tr h="6397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rgbClr val="FFFFFF"/>
                        </a:solidFill>
                        <a:effectLst/>
                        <a:latin typeface="Calibri"/>
                        <a:cs typeface="Calibri"/>
                      </a:endParaRPr>
                    </a:p>
                  </a:txBody>
                  <a:tcPr marL="91433" marR="91433"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u="none" strike="noStrike" cap="none" normalizeH="0" baseline="0" dirty="0">
                          <a:ln>
                            <a:noFill/>
                          </a:ln>
                          <a:effectLst/>
                          <a:latin typeface="Calibri"/>
                          <a:cs typeface="Calibri"/>
                        </a:rPr>
                        <a:t>Achievement</a:t>
                      </a:r>
                      <a:endParaRPr kumimoji="0" lang="en-US" sz="2000" b="1" i="0" u="none" strike="noStrike" cap="none" normalizeH="0" baseline="0" dirty="0">
                        <a:ln>
                          <a:noFill/>
                        </a:ln>
                        <a:solidFill>
                          <a:srgbClr val="FFFFFF"/>
                        </a:solidFill>
                        <a:effectLst/>
                        <a:latin typeface="Calibri"/>
                        <a:cs typeface="Calibri"/>
                      </a:endParaRPr>
                    </a:p>
                  </a:txBody>
                  <a:tcPr marL="91433" marR="91433"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u="none" strike="noStrike" cap="none" normalizeH="0" baseline="0" dirty="0">
                          <a:ln>
                            <a:noFill/>
                          </a:ln>
                          <a:effectLst/>
                          <a:latin typeface="Calibri"/>
                          <a:cs typeface="Calibri"/>
                        </a:rPr>
                        <a:t>Attitude</a:t>
                      </a:r>
                      <a:endParaRPr kumimoji="0" lang="en-US" sz="2000" b="1" i="0" u="none" strike="noStrike" cap="none" normalizeH="0" baseline="0" dirty="0">
                        <a:ln>
                          <a:noFill/>
                        </a:ln>
                        <a:solidFill>
                          <a:srgbClr val="FFFFFF"/>
                        </a:solidFill>
                        <a:effectLst/>
                        <a:latin typeface="Calibri"/>
                        <a:cs typeface="Calibri"/>
                      </a:endParaRPr>
                    </a:p>
                  </a:txBody>
                  <a:tcPr marL="91433" marR="91433" horzOverflow="overflow"/>
                </a:tc>
              </a:tr>
              <a:tr h="7493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u="none" strike="noStrike" cap="none" normalizeH="0" baseline="0" dirty="0">
                          <a:ln>
                            <a:noFill/>
                          </a:ln>
                          <a:effectLst/>
                          <a:latin typeface="Calibri"/>
                          <a:cs typeface="Calibri"/>
                        </a:rPr>
                        <a:t>Scores</a:t>
                      </a:r>
                      <a:endParaRPr kumimoji="0" lang="en-US" sz="2000" b="1" i="0" u="none" strike="noStrike" cap="none" normalizeH="0" baseline="0" dirty="0">
                        <a:ln>
                          <a:noFill/>
                        </a:ln>
                        <a:solidFill>
                          <a:schemeClr val="tx1"/>
                        </a:solidFill>
                        <a:effectLst/>
                        <a:latin typeface="Calibri"/>
                        <a:cs typeface="Calibri"/>
                      </a:endParaRPr>
                    </a:p>
                  </a:txBody>
                  <a:tcPr marL="91433" marR="91433"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u="none" strike="noStrike" cap="none" normalizeH="0" baseline="0" dirty="0">
                          <a:ln>
                            <a:noFill/>
                          </a:ln>
                          <a:effectLst/>
                          <a:latin typeface="Calibri"/>
                          <a:cs typeface="Calibri"/>
                        </a:rPr>
                        <a:t> no gain</a:t>
                      </a:r>
                      <a:endParaRPr kumimoji="0" lang="en-US" sz="2000" b="1" i="0" u="none" strike="noStrike" cap="none" normalizeH="0" baseline="0" dirty="0">
                        <a:ln>
                          <a:noFill/>
                        </a:ln>
                        <a:solidFill>
                          <a:schemeClr val="tx1"/>
                        </a:solidFill>
                        <a:effectLst/>
                        <a:latin typeface="Calibri"/>
                        <a:cs typeface="Calibri"/>
                      </a:endParaRPr>
                    </a:p>
                  </a:txBody>
                  <a:tcPr marL="91433" marR="91433"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u="none" strike="noStrike" cap="none" normalizeH="0" baseline="0" dirty="0">
                          <a:ln>
                            <a:noFill/>
                          </a:ln>
                          <a:effectLst/>
                          <a:latin typeface="Calibri"/>
                          <a:cs typeface="Calibri"/>
                        </a:rPr>
                        <a:t>High scorers : positive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u="none" strike="noStrike" cap="none" normalizeH="0" baseline="0" dirty="0">
                          <a:ln>
                            <a:noFill/>
                          </a:ln>
                          <a:effectLst/>
                          <a:latin typeface="Calibri"/>
                          <a:cs typeface="Calibri"/>
                        </a:rPr>
                        <a:t>Low scorers: negative</a:t>
                      </a:r>
                      <a:endParaRPr kumimoji="0" lang="en-US" sz="2000" b="1" i="0" u="none" strike="noStrike" cap="none" normalizeH="0" baseline="0" dirty="0">
                        <a:ln>
                          <a:noFill/>
                        </a:ln>
                        <a:solidFill>
                          <a:schemeClr val="tx1"/>
                        </a:solidFill>
                        <a:effectLst/>
                        <a:latin typeface="Calibri"/>
                        <a:cs typeface="Calibri"/>
                      </a:endParaRPr>
                    </a:p>
                  </a:txBody>
                  <a:tcPr marL="91433" marR="91433" horzOverflow="overflow"/>
                </a:tc>
              </a:tr>
              <a:tr h="7493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u="none" strike="noStrike" cap="none" normalizeH="0" baseline="0">
                          <a:ln>
                            <a:noFill/>
                          </a:ln>
                          <a:effectLst/>
                          <a:latin typeface="Calibri"/>
                          <a:cs typeface="Calibri"/>
                        </a:rPr>
                        <a:t>Comments</a:t>
                      </a:r>
                      <a:endParaRPr kumimoji="0" lang="en-US" sz="2000" b="1" i="0" u="none" strike="noStrike" cap="none" normalizeH="0" baseline="0">
                        <a:ln>
                          <a:noFill/>
                        </a:ln>
                        <a:solidFill>
                          <a:schemeClr val="tx1"/>
                        </a:solidFill>
                        <a:effectLst/>
                        <a:latin typeface="Calibri"/>
                        <a:cs typeface="Calibri"/>
                      </a:endParaRPr>
                    </a:p>
                  </a:txBody>
                  <a:tcPr marL="91433" marR="91433"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u="none" strike="noStrike" cap="none" normalizeH="0" baseline="0">
                          <a:ln>
                            <a:noFill/>
                          </a:ln>
                          <a:effectLst/>
                          <a:latin typeface="Calibri"/>
                          <a:cs typeface="Calibri"/>
                        </a:rPr>
                        <a:t>30% gain</a:t>
                      </a:r>
                      <a:endParaRPr kumimoji="0" lang="en-US" sz="2000" b="1" i="0" u="none" strike="noStrike" cap="none" normalizeH="0" baseline="0">
                        <a:ln>
                          <a:noFill/>
                        </a:ln>
                        <a:solidFill>
                          <a:schemeClr val="tx1"/>
                        </a:solidFill>
                        <a:effectLst/>
                        <a:latin typeface="Calibri"/>
                        <a:cs typeface="Calibri"/>
                      </a:endParaRPr>
                    </a:p>
                  </a:txBody>
                  <a:tcPr marL="91433" marR="91433"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u="none" strike="noStrike" cap="none" normalizeH="0" baseline="0" dirty="0">
                          <a:ln>
                            <a:noFill/>
                          </a:ln>
                          <a:effectLst/>
                          <a:latin typeface="Calibri"/>
                          <a:cs typeface="Calibri"/>
                        </a:rPr>
                        <a:t>High scorers : positive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u="none" strike="noStrike" cap="none" normalizeH="0" baseline="0" dirty="0">
                          <a:ln>
                            <a:noFill/>
                          </a:ln>
                          <a:effectLst/>
                          <a:latin typeface="Calibri"/>
                          <a:cs typeface="Calibri"/>
                        </a:rPr>
                        <a:t>Low scorers : positive</a:t>
                      </a:r>
                      <a:endParaRPr kumimoji="0" lang="en-US" sz="2000" b="1" i="0" u="none" strike="noStrike" cap="none" normalizeH="0" baseline="0" dirty="0">
                        <a:ln>
                          <a:noFill/>
                        </a:ln>
                        <a:solidFill>
                          <a:schemeClr val="tx1"/>
                        </a:solidFill>
                        <a:effectLst/>
                        <a:latin typeface="Calibri"/>
                        <a:cs typeface="Calibri"/>
                      </a:endParaRPr>
                    </a:p>
                  </a:txBody>
                  <a:tcPr marL="91433" marR="91433" horzOverflow="overflow"/>
                </a:tc>
              </a:tr>
            </a:tbl>
          </a:graphicData>
        </a:graphic>
      </p:graphicFrame>
    </p:spTree>
    <p:extLst>
      <p:ext uri="{BB962C8B-B14F-4D97-AF65-F5344CB8AC3E}">
        <p14:creationId xmlns:p14="http://schemas.microsoft.com/office/powerpoint/2010/main" val="605890249"/>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p:txBody>
          <a:bodyPr/>
          <a:lstStyle/>
          <a:p>
            <a:r>
              <a:rPr lang="en-US">
                <a:latin typeface="Calibri" charset="0"/>
                <a:ea typeface="ＭＳ Ｐゴシック" charset="0"/>
                <a:cs typeface="ＭＳ Ｐゴシック" charset="0"/>
              </a:rPr>
              <a:t>Cost/effect comparisons</a:t>
            </a:r>
          </a:p>
        </p:txBody>
      </p:sp>
      <p:graphicFrame>
        <p:nvGraphicFramePr>
          <p:cNvPr id="840707" name="Group 3"/>
          <p:cNvGraphicFramePr>
            <a:graphicFrameLocks noGrp="1"/>
          </p:cNvGraphicFramePr>
          <p:nvPr>
            <p:ph sz="quarter" idx="1"/>
          </p:nvPr>
        </p:nvGraphicFramePr>
        <p:xfrm>
          <a:off x="612775" y="1600200"/>
          <a:ext cx="8153401" cy="3240088"/>
        </p:xfrm>
        <a:graphic>
          <a:graphicData uri="http://schemas.openxmlformats.org/drawingml/2006/table">
            <a:tbl>
              <a:tblPr firstRow="1" bandRow="1">
                <a:tableStyleId>{5C22544A-7EE6-4342-B048-85BDC9FD1C3A}</a:tableStyleId>
              </a:tblPr>
              <a:tblGrid>
                <a:gridCol w="3485327"/>
                <a:gridCol w="2390657"/>
                <a:gridCol w="2277417"/>
              </a:tblGrid>
              <a:tr h="8032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u="none" strike="noStrike" cap="none" normalizeH="0" baseline="0">
                          <a:ln>
                            <a:noFill/>
                          </a:ln>
                          <a:effectLst/>
                        </a:rPr>
                        <a:t>Intervention</a:t>
                      </a:r>
                      <a:endParaRPr kumimoji="0" lang="en-US" sz="2000" b="0" i="0" u="none" strike="noStrike" cap="none" normalizeH="0" baseline="0">
                        <a:ln>
                          <a:noFill/>
                        </a:ln>
                        <a:solidFill>
                          <a:schemeClr val="tx1"/>
                        </a:solidFill>
                        <a:effectLst/>
                        <a:latin typeface="Helvetica" charset="0"/>
                        <a:ea typeface="ＭＳ Ｐゴシック" charset="-128"/>
                        <a:cs typeface="ＭＳ Ｐゴシック" charset="-128"/>
                      </a:endParaRPr>
                    </a:p>
                  </a:txBody>
                  <a:tcPr marL="88494" marR="88494"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u="none" strike="noStrike" cap="none" normalizeH="0" baseline="0">
                          <a:ln>
                            <a:noFill/>
                          </a:ln>
                          <a:effectLst/>
                        </a:rPr>
                        <a:t>Extra months of learning per year</a:t>
                      </a:r>
                      <a:endParaRPr kumimoji="0" lang="en-US" sz="2000" b="0" i="0" u="none" strike="noStrike" cap="none" normalizeH="0" baseline="0">
                        <a:ln>
                          <a:noFill/>
                        </a:ln>
                        <a:solidFill>
                          <a:schemeClr val="tx1"/>
                        </a:solidFill>
                        <a:effectLst/>
                        <a:latin typeface="Helvetica" charset="0"/>
                        <a:ea typeface="ＭＳ Ｐゴシック" charset="-128"/>
                        <a:cs typeface="ＭＳ Ｐゴシック" charset="-128"/>
                      </a:endParaRPr>
                    </a:p>
                  </a:txBody>
                  <a:tcPr marL="88494" marR="88494"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u="none" strike="noStrike" cap="none" normalizeH="0" baseline="0">
                          <a:ln>
                            <a:noFill/>
                          </a:ln>
                          <a:effectLst/>
                        </a:rPr>
                        <a:t>Cost/class-room/yr</a:t>
                      </a:r>
                      <a:endParaRPr kumimoji="0" lang="en-US" sz="2000" b="0" i="0" u="none" strike="noStrike" cap="none" normalizeH="0" baseline="0">
                        <a:ln>
                          <a:noFill/>
                        </a:ln>
                        <a:solidFill>
                          <a:schemeClr val="tx1"/>
                        </a:solidFill>
                        <a:effectLst/>
                        <a:latin typeface="Helvetica" charset="0"/>
                        <a:ea typeface="ＭＳ Ｐゴシック" charset="-128"/>
                        <a:cs typeface="ＭＳ Ｐゴシック" charset="-128"/>
                      </a:endParaRPr>
                    </a:p>
                  </a:txBody>
                  <a:tcPr marL="88494" marR="88494" horzOverflow="overflow"/>
                </a:tc>
              </a:tr>
              <a:tr h="7604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u="none" strike="noStrike" cap="none" normalizeH="0" baseline="0">
                          <a:ln>
                            <a:noFill/>
                          </a:ln>
                          <a:effectLst/>
                        </a:rPr>
                        <a:t>Class-size reduction (by 30%)</a:t>
                      </a:r>
                      <a:endParaRPr kumimoji="0" lang="en-US" sz="2000" b="0" i="0" u="none" strike="noStrike" cap="none" normalizeH="0" baseline="0">
                        <a:ln>
                          <a:noFill/>
                        </a:ln>
                        <a:solidFill>
                          <a:schemeClr val="tx1"/>
                        </a:solidFill>
                        <a:effectLst/>
                        <a:latin typeface="Helvetica" charset="0"/>
                        <a:ea typeface="ＭＳ Ｐゴシック" charset="-128"/>
                        <a:cs typeface="ＭＳ Ｐゴシック" charset="-128"/>
                      </a:endParaRPr>
                    </a:p>
                  </a:txBody>
                  <a:tcPr marL="88494" marR="88494"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u="none" strike="noStrike" cap="none" normalizeH="0" baseline="0">
                          <a:ln>
                            <a:noFill/>
                          </a:ln>
                          <a:effectLst/>
                        </a:rPr>
                        <a:t>4</a:t>
                      </a:r>
                      <a:endParaRPr kumimoji="0" lang="en-US" sz="2000" b="0" i="0" u="none" strike="noStrike" cap="none" normalizeH="0" baseline="0">
                        <a:ln>
                          <a:noFill/>
                        </a:ln>
                        <a:solidFill>
                          <a:schemeClr val="tx1"/>
                        </a:solidFill>
                        <a:effectLst/>
                        <a:latin typeface="Helvetica" charset="0"/>
                        <a:ea typeface="ＭＳ Ｐゴシック" charset="-128"/>
                        <a:cs typeface="ＭＳ Ｐゴシック" charset="-128"/>
                      </a:endParaRPr>
                    </a:p>
                  </a:txBody>
                  <a:tcPr marL="88494" marR="88494"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u="none" strike="noStrike" cap="none" normalizeH="0" baseline="0" dirty="0" smtClean="0">
                          <a:ln>
                            <a:noFill/>
                          </a:ln>
                          <a:effectLst/>
                        </a:rPr>
                        <a:t>$30k</a:t>
                      </a:r>
                      <a:endParaRPr kumimoji="0" lang="en-US" sz="2000" b="0" i="0" u="none" strike="noStrike" cap="none" normalizeH="0" baseline="0" dirty="0">
                        <a:ln>
                          <a:noFill/>
                        </a:ln>
                        <a:solidFill>
                          <a:schemeClr val="tx1"/>
                        </a:solidFill>
                        <a:effectLst/>
                        <a:latin typeface="Helvetica" charset="0"/>
                        <a:ea typeface="ＭＳ Ｐゴシック" charset="-128"/>
                        <a:cs typeface="ＭＳ Ｐゴシック" charset="-128"/>
                      </a:endParaRPr>
                    </a:p>
                  </a:txBody>
                  <a:tcPr marL="88494" marR="88494" horzOverflow="overflow"/>
                </a:tc>
              </a:tr>
              <a:tr h="8032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u="none" strike="noStrike" cap="none" normalizeH="0" baseline="0">
                          <a:ln>
                            <a:noFill/>
                          </a:ln>
                          <a:effectLst/>
                        </a:rPr>
                        <a:t>Increase teacher content knowledge from weak to strong</a:t>
                      </a:r>
                      <a:endParaRPr kumimoji="0" lang="en-US" sz="2000" b="0" i="0" u="none" strike="noStrike" cap="none" normalizeH="0" baseline="0">
                        <a:ln>
                          <a:noFill/>
                        </a:ln>
                        <a:solidFill>
                          <a:schemeClr val="tx1"/>
                        </a:solidFill>
                        <a:effectLst/>
                        <a:latin typeface="Helvetica" charset="0"/>
                        <a:ea typeface="ＭＳ Ｐゴシック" charset="-128"/>
                        <a:cs typeface="ＭＳ Ｐゴシック" charset="-128"/>
                      </a:endParaRPr>
                    </a:p>
                  </a:txBody>
                  <a:tcPr marL="88494" marR="88494"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u="none" strike="noStrike" cap="none" normalizeH="0" baseline="0">
                          <a:ln>
                            <a:noFill/>
                          </a:ln>
                          <a:effectLst/>
                        </a:rPr>
                        <a:t>2</a:t>
                      </a:r>
                      <a:endParaRPr kumimoji="0" lang="en-US" sz="2000" b="0" i="0" u="none" strike="noStrike" cap="none" normalizeH="0" baseline="0">
                        <a:ln>
                          <a:noFill/>
                        </a:ln>
                        <a:solidFill>
                          <a:schemeClr val="tx1"/>
                        </a:solidFill>
                        <a:effectLst/>
                        <a:latin typeface="Helvetica" charset="0"/>
                        <a:ea typeface="ＭＳ Ｐゴシック" charset="-128"/>
                        <a:cs typeface="ＭＳ Ｐゴシック" charset="-128"/>
                      </a:endParaRPr>
                    </a:p>
                  </a:txBody>
                  <a:tcPr marL="88494" marR="88494"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u="none" strike="noStrike" cap="none" normalizeH="0" baseline="0">
                          <a:ln>
                            <a:noFill/>
                          </a:ln>
                          <a:effectLst/>
                        </a:rPr>
                        <a:t>?</a:t>
                      </a:r>
                      <a:endParaRPr kumimoji="0" lang="en-US" sz="2000" b="0" i="0" u="none" strike="noStrike" cap="none" normalizeH="0" baseline="0">
                        <a:ln>
                          <a:noFill/>
                        </a:ln>
                        <a:solidFill>
                          <a:schemeClr val="tx1"/>
                        </a:solidFill>
                        <a:effectLst/>
                        <a:latin typeface="Helvetica" charset="0"/>
                        <a:ea typeface="ＭＳ Ｐゴシック" charset="-128"/>
                        <a:cs typeface="ＭＳ Ｐゴシック" charset="-128"/>
                      </a:endParaRPr>
                    </a:p>
                  </a:txBody>
                  <a:tcPr marL="88494" marR="88494" horzOverflow="overflow"/>
                </a:tc>
              </a:tr>
              <a:tr h="8731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u="none" strike="noStrike" cap="none" normalizeH="0" baseline="0">
                          <a:ln>
                            <a:noFill/>
                          </a:ln>
                          <a:effectLst/>
                        </a:rPr>
                        <a:t>Formative assessment/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u="none" strike="noStrike" cap="none" normalizeH="0" baseline="0">
                          <a:ln>
                            <a:noFill/>
                          </a:ln>
                          <a:effectLst/>
                        </a:rPr>
                        <a:t>Assessment for learning</a:t>
                      </a:r>
                      <a:endParaRPr kumimoji="0" lang="en-US" sz="2000" b="0" i="0" u="none" strike="noStrike" cap="none" normalizeH="0" baseline="0">
                        <a:ln>
                          <a:noFill/>
                        </a:ln>
                        <a:solidFill>
                          <a:schemeClr val="tx1"/>
                        </a:solidFill>
                        <a:effectLst/>
                        <a:latin typeface="Helvetica" charset="0"/>
                        <a:ea typeface="ＭＳ Ｐゴシック" charset="-128"/>
                        <a:cs typeface="ＭＳ Ｐゴシック" charset="-128"/>
                      </a:endParaRPr>
                    </a:p>
                  </a:txBody>
                  <a:tcPr marL="88494" marR="88494"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u="none" strike="noStrike" cap="none" normalizeH="0" baseline="0">
                          <a:ln>
                            <a:noFill/>
                          </a:ln>
                          <a:effectLst/>
                        </a:rPr>
                        <a:t>8</a:t>
                      </a:r>
                      <a:endParaRPr kumimoji="0" lang="en-US" sz="2000" b="0" i="0" u="none" strike="noStrike" cap="none" normalizeH="0" baseline="0">
                        <a:ln>
                          <a:noFill/>
                        </a:ln>
                        <a:solidFill>
                          <a:schemeClr val="tx1"/>
                        </a:solidFill>
                        <a:effectLst/>
                        <a:latin typeface="Helvetica" charset="0"/>
                        <a:ea typeface="ＭＳ Ｐゴシック" charset="-128"/>
                        <a:cs typeface="ＭＳ Ｐゴシック" charset="-128"/>
                      </a:endParaRPr>
                    </a:p>
                  </a:txBody>
                  <a:tcPr marL="88494" marR="88494"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u="none" strike="noStrike" cap="none" normalizeH="0" baseline="0" dirty="0" smtClean="0">
                          <a:ln>
                            <a:noFill/>
                          </a:ln>
                          <a:effectLst/>
                        </a:rPr>
                        <a:t>$3k</a:t>
                      </a:r>
                      <a:endParaRPr kumimoji="0" lang="en-US" sz="2000" b="0" i="0" u="none" strike="noStrike" cap="none" normalizeH="0" baseline="0" dirty="0">
                        <a:ln>
                          <a:noFill/>
                        </a:ln>
                        <a:solidFill>
                          <a:schemeClr val="tx1"/>
                        </a:solidFill>
                        <a:effectLst/>
                        <a:latin typeface="Helvetica" charset="0"/>
                        <a:ea typeface="ＭＳ Ｐゴシック" charset="-128"/>
                        <a:cs typeface="ＭＳ Ｐゴシック" charset="-128"/>
                      </a:endParaRPr>
                    </a:p>
                  </a:txBody>
                  <a:tcPr marL="88494" marR="88494" horzOverflow="overflow"/>
                </a:tc>
              </a:tr>
            </a:tbl>
          </a:graphicData>
        </a:graphic>
      </p:graphicFrame>
    </p:spTree>
    <p:extLst>
      <p:ext uri="{BB962C8B-B14F-4D97-AF65-F5344CB8AC3E}">
        <p14:creationId xmlns:p14="http://schemas.microsoft.com/office/powerpoint/2010/main" val="3735793801"/>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23" name="Rectangle 4"/>
          <p:cNvSpPr>
            <a:spLocks noGrp="1" noChangeArrowheads="1"/>
          </p:cNvSpPr>
          <p:nvPr>
            <p:ph sz="quarter" idx="1"/>
          </p:nvPr>
        </p:nvSpPr>
        <p:spPr>
          <a:xfrm>
            <a:off x="612648" y="4049060"/>
            <a:ext cx="8531352" cy="2808940"/>
          </a:xfrm>
        </p:spPr>
        <p:txBody>
          <a:bodyPr>
            <a:normAutofit/>
          </a:bodyPr>
          <a:lstStyle/>
          <a:p>
            <a:pPr marL="4763" indent="-4763" eaLnBrk="1" hangingPunct="1">
              <a:buFont typeface="Wingdings" charset="0"/>
              <a:buNone/>
            </a:pPr>
            <a:r>
              <a:rPr lang="en-US" sz="2500" dirty="0" smtClean="0">
                <a:latin typeface="Calibri" charset="0"/>
                <a:ea typeface="ＭＳ Ｐゴシック" charset="0"/>
                <a:cs typeface="ＭＳ Ｐゴシック" charset="0"/>
              </a:rPr>
              <a:t>What happened for the students given both scores and comments?</a:t>
            </a:r>
          </a:p>
          <a:p>
            <a:pPr marL="358775" lvl="1" indent="-358775" eaLnBrk="1" hangingPunct="1">
              <a:buSzPct val="100000"/>
              <a:buFont typeface="Arial" charset="0"/>
              <a:buAutoNum type="alphaUcPeriod"/>
            </a:pPr>
            <a:r>
              <a:rPr lang="en-US" sz="2400" dirty="0" smtClean="0">
                <a:latin typeface="Calibri" charset="0"/>
                <a:ea typeface="ＭＳ Ｐゴシック" charset="0"/>
              </a:rPr>
              <a:t>Gain: 30%; Attitude: all positive</a:t>
            </a:r>
          </a:p>
          <a:p>
            <a:pPr marL="358775" lvl="1" indent="-358775" eaLnBrk="1" hangingPunct="1">
              <a:buSzPct val="100000"/>
              <a:buFont typeface="Arial" charset="0"/>
              <a:buAutoNum type="alphaUcPeriod"/>
            </a:pPr>
            <a:r>
              <a:rPr lang="en-US" sz="2400" dirty="0" smtClean="0">
                <a:latin typeface="Calibri" charset="0"/>
                <a:ea typeface="ＭＳ Ｐゴシック" charset="0"/>
              </a:rPr>
              <a:t>Gain: 30%; Attitude: high scorers positive, low scorers negative</a:t>
            </a:r>
          </a:p>
          <a:p>
            <a:pPr marL="358775" lvl="1" indent="-358775" eaLnBrk="1" hangingPunct="1">
              <a:buSzPct val="100000"/>
              <a:buFont typeface="Arial" charset="0"/>
              <a:buAutoNum type="alphaUcPeriod"/>
            </a:pPr>
            <a:r>
              <a:rPr lang="en-US" sz="2400" dirty="0" smtClean="0">
                <a:latin typeface="Calibri" charset="0"/>
                <a:ea typeface="ＭＳ Ｐゴシック" charset="0"/>
              </a:rPr>
              <a:t>Gain: 0%; Attitude: all positive</a:t>
            </a:r>
          </a:p>
          <a:p>
            <a:pPr marL="358775" lvl="1" indent="-358775" eaLnBrk="1" hangingPunct="1">
              <a:buSzPct val="100000"/>
              <a:buFont typeface="Arial" charset="0"/>
              <a:buAutoNum type="alphaUcPeriod"/>
            </a:pPr>
            <a:r>
              <a:rPr lang="en-US" sz="2400" dirty="0" smtClean="0">
                <a:latin typeface="Calibri" charset="0"/>
                <a:ea typeface="ＭＳ Ｐゴシック" charset="0"/>
              </a:rPr>
              <a:t>Gain: 0%; Attitude: high scorers positive, low scorers negative</a:t>
            </a:r>
          </a:p>
          <a:p>
            <a:pPr marL="358775" lvl="1" indent="-358775" eaLnBrk="1" hangingPunct="1">
              <a:buSzPct val="100000"/>
              <a:buFont typeface="Arial" charset="0"/>
              <a:buAutoNum type="alphaUcPeriod"/>
            </a:pPr>
            <a:r>
              <a:rPr lang="en-US" sz="2400" dirty="0" smtClean="0">
                <a:latin typeface="Calibri" charset="0"/>
                <a:ea typeface="ＭＳ Ｐゴシック" charset="0"/>
              </a:rPr>
              <a:t>Something else</a:t>
            </a:r>
          </a:p>
          <a:p>
            <a:pPr marL="4763" indent="-4763" eaLnBrk="1" hangingPunct="1">
              <a:lnSpc>
                <a:spcPct val="70000"/>
              </a:lnSpc>
            </a:pPr>
            <a:endParaRPr lang="en-US" sz="2500" dirty="0">
              <a:latin typeface="Calibri" charset="0"/>
              <a:ea typeface="ＭＳ Ｐゴシック" charset="0"/>
              <a:cs typeface="ＭＳ Ｐゴシック" charset="0"/>
            </a:endParaRPr>
          </a:p>
        </p:txBody>
      </p:sp>
      <p:sp>
        <p:nvSpPr>
          <p:cNvPr id="133122" name="Rectangle 3"/>
          <p:cNvSpPr>
            <a:spLocks noGrp="1" noChangeArrowheads="1"/>
          </p:cNvSpPr>
          <p:nvPr>
            <p:ph type="title"/>
          </p:nvPr>
        </p:nvSpPr>
        <p:spPr/>
        <p:txBody>
          <a:bodyPr/>
          <a:lstStyle/>
          <a:p>
            <a:pPr eaLnBrk="1" hangingPunct="1"/>
            <a:r>
              <a:rPr lang="en-GB" smtClean="0">
                <a:latin typeface="Calibri" charset="0"/>
                <a:ea typeface="ＭＳ Ｐゴシック" charset="0"/>
                <a:cs typeface="ＭＳ Ｐゴシック" charset="0"/>
              </a:rPr>
              <a:t>Responses</a:t>
            </a:r>
            <a:endParaRPr lang="en-GB">
              <a:latin typeface="Calibri" charset="0"/>
              <a:ea typeface="ＭＳ Ｐゴシック" charset="0"/>
              <a:cs typeface="ＭＳ Ｐゴシック" charset="0"/>
            </a:endParaRPr>
          </a:p>
        </p:txBody>
      </p:sp>
      <p:graphicFrame>
        <p:nvGraphicFramePr>
          <p:cNvPr id="6" name="Group 5"/>
          <p:cNvGraphicFramePr>
            <a:graphicFrameLocks noGrp="1"/>
          </p:cNvGraphicFramePr>
          <p:nvPr>
            <p:extLst>
              <p:ext uri="{D42A27DB-BD31-4B8C-83A1-F6EECF244321}">
                <p14:modId xmlns:p14="http://schemas.microsoft.com/office/powerpoint/2010/main" val="1253796077"/>
              </p:ext>
            </p:extLst>
          </p:nvPr>
        </p:nvGraphicFramePr>
        <p:xfrm>
          <a:off x="609601" y="1658284"/>
          <a:ext cx="7339013" cy="2163763"/>
        </p:xfrm>
        <a:graphic>
          <a:graphicData uri="http://schemas.openxmlformats.org/drawingml/2006/table">
            <a:tbl>
              <a:tblPr firstRow="1" bandRow="1">
                <a:tableStyleId>{5C22544A-7EE6-4342-B048-85BDC9FD1C3A}</a:tableStyleId>
              </a:tblPr>
              <a:tblGrid>
                <a:gridCol w="2445757"/>
                <a:gridCol w="2135682"/>
                <a:gridCol w="2757574"/>
              </a:tblGrid>
              <a:tr h="6397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rgbClr val="FFFFFF"/>
                        </a:solidFill>
                        <a:effectLst/>
                        <a:latin typeface="Calibri"/>
                        <a:cs typeface="Calibri"/>
                      </a:endParaRPr>
                    </a:p>
                  </a:txBody>
                  <a:tcPr marL="91433" marR="91433"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u="none" strike="noStrike" cap="none" normalizeH="0" baseline="0" dirty="0">
                          <a:ln>
                            <a:noFill/>
                          </a:ln>
                          <a:effectLst/>
                          <a:latin typeface="Calibri"/>
                          <a:cs typeface="Calibri"/>
                        </a:rPr>
                        <a:t>Achievement</a:t>
                      </a:r>
                      <a:endParaRPr kumimoji="0" lang="en-US" sz="2000" b="1" i="0" u="none" strike="noStrike" cap="none" normalizeH="0" baseline="0" dirty="0">
                        <a:ln>
                          <a:noFill/>
                        </a:ln>
                        <a:solidFill>
                          <a:srgbClr val="FFFFFF"/>
                        </a:solidFill>
                        <a:effectLst/>
                        <a:latin typeface="Calibri"/>
                        <a:cs typeface="Calibri"/>
                      </a:endParaRPr>
                    </a:p>
                  </a:txBody>
                  <a:tcPr marL="91433" marR="91433"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u="none" strike="noStrike" cap="none" normalizeH="0" baseline="0" dirty="0">
                          <a:ln>
                            <a:noFill/>
                          </a:ln>
                          <a:effectLst/>
                          <a:latin typeface="Calibri"/>
                          <a:cs typeface="Calibri"/>
                        </a:rPr>
                        <a:t>Attitude</a:t>
                      </a:r>
                      <a:endParaRPr kumimoji="0" lang="en-US" sz="2000" b="1" i="0" u="none" strike="noStrike" cap="none" normalizeH="0" baseline="0" dirty="0">
                        <a:ln>
                          <a:noFill/>
                        </a:ln>
                        <a:solidFill>
                          <a:srgbClr val="FFFFFF"/>
                        </a:solidFill>
                        <a:effectLst/>
                        <a:latin typeface="Calibri"/>
                        <a:cs typeface="Calibri"/>
                      </a:endParaRPr>
                    </a:p>
                  </a:txBody>
                  <a:tcPr marL="91433" marR="91433" horzOverflow="overflow"/>
                </a:tc>
              </a:tr>
              <a:tr h="7493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u="none" strike="noStrike" cap="none" normalizeH="0" baseline="0" dirty="0">
                          <a:ln>
                            <a:noFill/>
                          </a:ln>
                          <a:effectLst/>
                          <a:latin typeface="Calibri"/>
                          <a:cs typeface="Calibri"/>
                        </a:rPr>
                        <a:t>Scores</a:t>
                      </a:r>
                      <a:endParaRPr kumimoji="0" lang="en-US" sz="2000" b="1" i="0" u="none" strike="noStrike" cap="none" normalizeH="0" baseline="0" dirty="0">
                        <a:ln>
                          <a:noFill/>
                        </a:ln>
                        <a:solidFill>
                          <a:schemeClr val="tx1"/>
                        </a:solidFill>
                        <a:effectLst/>
                        <a:latin typeface="Calibri"/>
                        <a:cs typeface="Calibri"/>
                      </a:endParaRPr>
                    </a:p>
                  </a:txBody>
                  <a:tcPr marL="91433" marR="91433"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u="none" strike="noStrike" cap="none" normalizeH="0" baseline="0" dirty="0">
                          <a:ln>
                            <a:noFill/>
                          </a:ln>
                          <a:effectLst/>
                          <a:latin typeface="Calibri"/>
                          <a:cs typeface="Calibri"/>
                        </a:rPr>
                        <a:t> no gain</a:t>
                      </a:r>
                      <a:endParaRPr kumimoji="0" lang="en-US" sz="2000" b="1" i="0" u="none" strike="noStrike" cap="none" normalizeH="0" baseline="0" dirty="0">
                        <a:ln>
                          <a:noFill/>
                        </a:ln>
                        <a:solidFill>
                          <a:schemeClr val="tx1"/>
                        </a:solidFill>
                        <a:effectLst/>
                        <a:latin typeface="Calibri"/>
                        <a:cs typeface="Calibri"/>
                      </a:endParaRPr>
                    </a:p>
                  </a:txBody>
                  <a:tcPr marL="91433" marR="91433"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u="none" strike="noStrike" cap="none" normalizeH="0" baseline="0" dirty="0">
                          <a:ln>
                            <a:noFill/>
                          </a:ln>
                          <a:effectLst/>
                          <a:latin typeface="Calibri"/>
                          <a:cs typeface="Calibri"/>
                        </a:rPr>
                        <a:t>High scorers : positive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u="none" strike="noStrike" cap="none" normalizeH="0" baseline="0" dirty="0">
                          <a:ln>
                            <a:noFill/>
                          </a:ln>
                          <a:effectLst/>
                          <a:latin typeface="Calibri"/>
                          <a:cs typeface="Calibri"/>
                        </a:rPr>
                        <a:t>Low scorers: negative</a:t>
                      </a:r>
                      <a:endParaRPr kumimoji="0" lang="en-US" sz="2000" b="1" i="0" u="none" strike="noStrike" cap="none" normalizeH="0" baseline="0" dirty="0">
                        <a:ln>
                          <a:noFill/>
                        </a:ln>
                        <a:solidFill>
                          <a:schemeClr val="tx1"/>
                        </a:solidFill>
                        <a:effectLst/>
                        <a:latin typeface="Calibri"/>
                        <a:cs typeface="Calibri"/>
                      </a:endParaRPr>
                    </a:p>
                  </a:txBody>
                  <a:tcPr marL="91433" marR="91433" horzOverflow="overflow"/>
                </a:tc>
              </a:tr>
              <a:tr h="7493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u="none" strike="noStrike" cap="none" normalizeH="0" baseline="0">
                          <a:ln>
                            <a:noFill/>
                          </a:ln>
                          <a:effectLst/>
                          <a:latin typeface="Calibri"/>
                          <a:cs typeface="Calibri"/>
                        </a:rPr>
                        <a:t>Comments</a:t>
                      </a:r>
                      <a:endParaRPr kumimoji="0" lang="en-US" sz="2000" b="1" i="0" u="none" strike="noStrike" cap="none" normalizeH="0" baseline="0">
                        <a:ln>
                          <a:noFill/>
                        </a:ln>
                        <a:solidFill>
                          <a:schemeClr val="tx1"/>
                        </a:solidFill>
                        <a:effectLst/>
                        <a:latin typeface="Calibri"/>
                        <a:cs typeface="Calibri"/>
                      </a:endParaRPr>
                    </a:p>
                  </a:txBody>
                  <a:tcPr marL="91433" marR="91433"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u="none" strike="noStrike" cap="none" normalizeH="0" baseline="0">
                          <a:ln>
                            <a:noFill/>
                          </a:ln>
                          <a:effectLst/>
                          <a:latin typeface="Calibri"/>
                          <a:cs typeface="Calibri"/>
                        </a:rPr>
                        <a:t>30% gain</a:t>
                      </a:r>
                      <a:endParaRPr kumimoji="0" lang="en-US" sz="2000" b="1" i="0" u="none" strike="noStrike" cap="none" normalizeH="0" baseline="0">
                        <a:ln>
                          <a:noFill/>
                        </a:ln>
                        <a:solidFill>
                          <a:schemeClr val="tx1"/>
                        </a:solidFill>
                        <a:effectLst/>
                        <a:latin typeface="Calibri"/>
                        <a:cs typeface="Calibri"/>
                      </a:endParaRPr>
                    </a:p>
                  </a:txBody>
                  <a:tcPr marL="91433" marR="91433"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u="none" strike="noStrike" cap="none" normalizeH="0" baseline="0" dirty="0">
                          <a:ln>
                            <a:noFill/>
                          </a:ln>
                          <a:effectLst/>
                          <a:latin typeface="Calibri"/>
                          <a:cs typeface="Calibri"/>
                        </a:rPr>
                        <a:t>High scorers : positive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u="none" strike="noStrike" cap="none" normalizeH="0" baseline="0" dirty="0">
                          <a:ln>
                            <a:noFill/>
                          </a:ln>
                          <a:effectLst/>
                          <a:latin typeface="Calibri"/>
                          <a:cs typeface="Calibri"/>
                        </a:rPr>
                        <a:t>Low scorers : positive</a:t>
                      </a:r>
                      <a:endParaRPr kumimoji="0" lang="en-US" sz="2000" b="1" i="0" u="none" strike="noStrike" cap="none" normalizeH="0" baseline="0" dirty="0">
                        <a:ln>
                          <a:noFill/>
                        </a:ln>
                        <a:solidFill>
                          <a:schemeClr val="tx1"/>
                        </a:solidFill>
                        <a:effectLst/>
                        <a:latin typeface="Calibri"/>
                        <a:cs typeface="Calibri"/>
                      </a:endParaRPr>
                    </a:p>
                  </a:txBody>
                  <a:tcPr marL="91433" marR="91433" horzOverflow="overflow"/>
                </a:tc>
              </a:tr>
            </a:tbl>
          </a:graphicData>
        </a:graphic>
      </p:graphicFrame>
      <p:sp>
        <p:nvSpPr>
          <p:cNvPr id="7" name="Rectangle 6"/>
          <p:cNvSpPr/>
          <p:nvPr/>
        </p:nvSpPr>
        <p:spPr>
          <a:xfrm>
            <a:off x="590550" y="1268207"/>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Slide Number Placeholder 22"/>
          <p:cNvSpPr txBox="1">
            <a:spLocks/>
          </p:cNvSpPr>
          <p:nvPr/>
        </p:nvSpPr>
        <p:spPr>
          <a:xfrm>
            <a:off x="0" y="1260269"/>
            <a:ext cx="533400" cy="244476"/>
          </a:xfrm>
          <a:prstGeom prst="rect">
            <a:avLst/>
          </a:prstGeom>
          <a:solidFill>
            <a:srgbClr val="EDAA61"/>
          </a:solidFill>
        </p:spPr>
        <p:txBody>
          <a:bodyPr vert="horz" anchor="ctr" anchorCtr="0">
            <a:normAutofit fontScale="85000" lnSpcReduction="20000"/>
          </a:bodyPr>
          <a:lstStyle>
            <a:defPPr>
              <a:defRPr lang="en-GB"/>
            </a:defPPr>
            <a:lvl1pPr algn="ctr" rtl="0" eaLnBrk="1" fontAlgn="base" latinLnBrk="0" hangingPunct="1">
              <a:spcBef>
                <a:spcPct val="0"/>
              </a:spcBef>
              <a:spcAft>
                <a:spcPct val="0"/>
              </a:spcAft>
              <a:defRPr kumimoji="0" sz="1400" b="1" kern="1200">
                <a:solidFill>
                  <a:schemeClr val="tx1"/>
                </a:solidFill>
                <a:latin typeface="Geneva" charset="0"/>
                <a:ea typeface="ＭＳ Ｐゴシック" charset="0"/>
                <a:cs typeface="ＭＳ Ｐゴシック" charset="0"/>
              </a:defRPr>
            </a:lvl1pPr>
            <a:lvl2pPr marL="4572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5pPr>
            <a:lvl6pPr marL="2286000" algn="l" defTabSz="457200" rtl="0" eaLnBrk="1" latinLnBrk="0" hangingPunct="1">
              <a:defRPr sz="2400" kern="1200">
                <a:solidFill>
                  <a:schemeClr val="tx1"/>
                </a:solidFill>
                <a:latin typeface="Geneva" charset="0"/>
                <a:ea typeface="ＭＳ Ｐゴシック" charset="0"/>
                <a:cs typeface="ＭＳ Ｐゴシック" charset="0"/>
              </a:defRPr>
            </a:lvl6pPr>
            <a:lvl7pPr marL="2743200" algn="l" defTabSz="457200" rtl="0" eaLnBrk="1" latinLnBrk="0" hangingPunct="1">
              <a:defRPr sz="2400" kern="1200">
                <a:solidFill>
                  <a:schemeClr val="tx1"/>
                </a:solidFill>
                <a:latin typeface="Geneva" charset="0"/>
                <a:ea typeface="ＭＳ Ｐゴシック" charset="0"/>
                <a:cs typeface="ＭＳ Ｐゴシック" charset="0"/>
              </a:defRPr>
            </a:lvl7pPr>
            <a:lvl8pPr marL="3200400" algn="l" defTabSz="457200" rtl="0" eaLnBrk="1" latinLnBrk="0" hangingPunct="1">
              <a:defRPr sz="2400" kern="1200">
                <a:solidFill>
                  <a:schemeClr val="tx1"/>
                </a:solidFill>
                <a:latin typeface="Geneva" charset="0"/>
                <a:ea typeface="ＭＳ Ｐゴシック" charset="0"/>
                <a:cs typeface="ＭＳ Ｐゴシック" charset="0"/>
              </a:defRPr>
            </a:lvl8pPr>
            <a:lvl9pPr marL="3657600" algn="l" defTabSz="457200" rtl="0" eaLnBrk="1" latinLnBrk="0" hangingPunct="1">
              <a:defRPr sz="2400" kern="1200">
                <a:solidFill>
                  <a:schemeClr val="tx1"/>
                </a:solidFill>
                <a:latin typeface="Geneva" charset="0"/>
                <a:ea typeface="ＭＳ Ｐゴシック" charset="0"/>
                <a:cs typeface="ＭＳ Ｐゴシック" charset="0"/>
              </a:defRPr>
            </a:lvl9pPr>
          </a:lstStyle>
          <a:p>
            <a:pPr>
              <a:defRPr/>
            </a:pPr>
            <a:fld id="{0BCA7252-6283-0043-95DE-9CBA704BC554}" type="slidenum">
              <a:rPr lang="en-GB" smtClean="0"/>
              <a:pPr>
                <a:defRPr/>
              </a:pPr>
              <a:t>30</a:t>
            </a:fld>
            <a:endParaRPr lang="en-GB" dirty="0"/>
          </a:p>
        </p:txBody>
      </p:sp>
    </p:spTree>
    <p:extLst>
      <p:ext uri="{BB962C8B-B14F-4D97-AF65-F5344CB8AC3E}">
        <p14:creationId xmlns:p14="http://schemas.microsoft.com/office/powerpoint/2010/main" val="3689106202"/>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1" name="Rectangle 4"/>
          <p:cNvSpPr>
            <a:spLocks noGrp="1" noChangeArrowheads="1"/>
          </p:cNvSpPr>
          <p:nvPr>
            <p:ph idx="1"/>
          </p:nvPr>
        </p:nvSpPr>
        <p:spPr>
          <a:xfrm>
            <a:off x="612648" y="1600200"/>
            <a:ext cx="8153400" cy="4301565"/>
          </a:xfrm>
        </p:spPr>
        <p:txBody>
          <a:bodyPr>
            <a:normAutofit lnSpcReduction="10000"/>
          </a:bodyPr>
          <a:lstStyle/>
          <a:p>
            <a:r>
              <a:rPr lang="en-GB" dirty="0" smtClean="0"/>
              <a:t>200  grade 5 and 6 Israeli students</a:t>
            </a:r>
          </a:p>
          <a:p>
            <a:r>
              <a:rPr lang="en-GB" dirty="0" smtClean="0"/>
              <a:t>Divergent thinking tasks</a:t>
            </a:r>
          </a:p>
          <a:p>
            <a:r>
              <a:rPr lang="en-GB" dirty="0" smtClean="0"/>
              <a:t>4 matched groups</a:t>
            </a:r>
          </a:p>
          <a:p>
            <a:pPr lvl="1"/>
            <a:r>
              <a:rPr lang="en-GB" dirty="0" smtClean="0"/>
              <a:t>experimental group 1 (EG1); comments</a:t>
            </a:r>
          </a:p>
          <a:p>
            <a:pPr lvl="1"/>
            <a:r>
              <a:rPr lang="en-GB" dirty="0" smtClean="0"/>
              <a:t>experimental group 2 (EG2); grades</a:t>
            </a:r>
          </a:p>
          <a:p>
            <a:pPr lvl="1"/>
            <a:r>
              <a:rPr lang="en-GB" dirty="0" smtClean="0"/>
              <a:t>experimental group 3 (EG3); praise</a:t>
            </a:r>
          </a:p>
          <a:p>
            <a:pPr lvl="1"/>
            <a:r>
              <a:rPr lang="en-GB" dirty="0" smtClean="0"/>
              <a:t>control group (CG); no feedback</a:t>
            </a:r>
          </a:p>
          <a:p>
            <a:r>
              <a:rPr lang="en-GB" dirty="0" smtClean="0"/>
              <a:t>Achievement</a:t>
            </a:r>
          </a:p>
          <a:p>
            <a:pPr lvl="1"/>
            <a:r>
              <a:rPr lang="en-GB" dirty="0" smtClean="0"/>
              <a:t>EG1&gt;(EG2≈EG3≈CG)</a:t>
            </a:r>
          </a:p>
          <a:p>
            <a:r>
              <a:rPr lang="en-GB" dirty="0" smtClean="0"/>
              <a:t>Ego-involvement</a:t>
            </a:r>
          </a:p>
          <a:p>
            <a:pPr lvl="1"/>
            <a:r>
              <a:rPr lang="en-GB" dirty="0" smtClean="0"/>
              <a:t>(EG2≈EG3)&gt;(EG1≈CG)</a:t>
            </a:r>
            <a:endParaRPr lang="en-GB" dirty="0"/>
          </a:p>
        </p:txBody>
      </p:sp>
      <p:sp>
        <p:nvSpPr>
          <p:cNvPr id="135169" name="Rectangle 2"/>
          <p:cNvSpPr>
            <a:spLocks noChangeArrowheads="1"/>
          </p:cNvSpPr>
          <p:nvPr/>
        </p:nvSpPr>
        <p:spPr bwMode="auto">
          <a:xfrm>
            <a:off x="542646" y="6105993"/>
            <a:ext cx="1415352" cy="366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pPr eaLnBrk="0" hangingPunct="0"/>
            <a:r>
              <a:rPr lang="en-GB" sz="1800" dirty="0" smtClean="0">
                <a:solidFill>
                  <a:srgbClr val="525A93"/>
                </a:solidFill>
                <a:latin typeface="+mn-lt"/>
              </a:rPr>
              <a:t>Butler </a:t>
            </a:r>
            <a:r>
              <a:rPr lang="en-GB" sz="1800" dirty="0">
                <a:solidFill>
                  <a:srgbClr val="525A93"/>
                </a:solidFill>
                <a:latin typeface="+mn-lt"/>
              </a:rPr>
              <a:t>(1987</a:t>
            </a:r>
            <a:r>
              <a:rPr lang="en-GB" sz="1800" dirty="0" smtClean="0">
                <a:solidFill>
                  <a:srgbClr val="525A93"/>
                </a:solidFill>
                <a:latin typeface="+mn-lt"/>
              </a:rPr>
              <a:t>)</a:t>
            </a:r>
            <a:endParaRPr lang="en-GB" sz="1800" dirty="0">
              <a:solidFill>
                <a:srgbClr val="525A93"/>
              </a:solidFill>
              <a:latin typeface="+mn-lt"/>
            </a:endParaRPr>
          </a:p>
        </p:txBody>
      </p:sp>
      <p:sp>
        <p:nvSpPr>
          <p:cNvPr id="135170" name="Rectangle 3"/>
          <p:cNvSpPr>
            <a:spLocks noGrp="1" noChangeArrowheads="1"/>
          </p:cNvSpPr>
          <p:nvPr>
            <p:ph type="title"/>
          </p:nvPr>
        </p:nvSpPr>
        <p:spPr/>
        <p:txBody>
          <a:bodyPr/>
          <a:lstStyle/>
          <a:p>
            <a:r>
              <a:rPr lang="en-GB" smtClean="0"/>
              <a:t>Kinds of feedback: Israel (2)</a:t>
            </a:r>
            <a:endParaRPr lang="en-GB"/>
          </a:p>
        </p:txBody>
      </p:sp>
      <p:sp>
        <p:nvSpPr>
          <p:cNvPr id="2" name="TextBox 1"/>
          <p:cNvSpPr txBox="1"/>
          <p:nvPr/>
        </p:nvSpPr>
        <p:spPr>
          <a:xfrm>
            <a:off x="1972235" y="6544235"/>
            <a:ext cx="184666" cy="461665"/>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84037068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7" name="Rectangle 2"/>
          <p:cNvSpPr>
            <a:spLocks noGrp="1" noChangeArrowheads="1"/>
          </p:cNvSpPr>
          <p:nvPr>
            <p:ph type="title"/>
          </p:nvPr>
        </p:nvSpPr>
        <p:spPr/>
        <p:txBody>
          <a:bodyPr/>
          <a:lstStyle/>
          <a:p>
            <a:r>
              <a:rPr lang="en-GB" smtClean="0"/>
              <a:t>Effects of feedback</a:t>
            </a:r>
            <a:endParaRPr lang="en-GB"/>
          </a:p>
        </p:txBody>
      </p:sp>
      <p:sp>
        <p:nvSpPr>
          <p:cNvPr id="137218" name="Rectangle 3"/>
          <p:cNvSpPr>
            <a:spLocks noGrp="1" noChangeArrowheads="1"/>
          </p:cNvSpPr>
          <p:nvPr>
            <p:ph idx="1"/>
          </p:nvPr>
        </p:nvSpPr>
        <p:spPr>
          <a:xfrm>
            <a:off x="612648" y="1600200"/>
            <a:ext cx="8153400" cy="5048624"/>
          </a:xfrm>
        </p:spPr>
        <p:txBody>
          <a:bodyPr>
            <a:normAutofit fontScale="85000" lnSpcReduction="20000"/>
          </a:bodyPr>
          <a:lstStyle/>
          <a:p>
            <a:pPr>
              <a:lnSpc>
                <a:spcPct val="120000"/>
              </a:lnSpc>
            </a:pPr>
            <a:r>
              <a:rPr lang="en-GB" dirty="0" err="1" smtClean="0"/>
              <a:t>Kluger</a:t>
            </a:r>
            <a:r>
              <a:rPr lang="en-GB" dirty="0" smtClean="0"/>
              <a:t> &amp; </a:t>
            </a:r>
            <a:r>
              <a:rPr lang="en-GB" dirty="0" err="1" smtClean="0"/>
              <a:t>DeNisi</a:t>
            </a:r>
            <a:r>
              <a:rPr lang="en-GB" dirty="0" smtClean="0"/>
              <a:t> (1996) review of 3000 research reports</a:t>
            </a:r>
          </a:p>
          <a:p>
            <a:pPr>
              <a:lnSpc>
                <a:spcPct val="120000"/>
              </a:lnSpc>
            </a:pPr>
            <a:r>
              <a:rPr lang="en-GB" dirty="0" smtClean="0"/>
              <a:t>Excluding those:</a:t>
            </a:r>
          </a:p>
          <a:p>
            <a:pPr lvl="1">
              <a:lnSpc>
                <a:spcPct val="120000"/>
              </a:lnSpc>
            </a:pPr>
            <a:r>
              <a:rPr lang="en-GB" dirty="0" smtClean="0"/>
              <a:t>without adequate controls</a:t>
            </a:r>
          </a:p>
          <a:p>
            <a:pPr lvl="1">
              <a:lnSpc>
                <a:spcPct val="120000"/>
              </a:lnSpc>
            </a:pPr>
            <a:r>
              <a:rPr lang="en-GB" dirty="0" smtClean="0"/>
              <a:t>with poor design</a:t>
            </a:r>
          </a:p>
          <a:p>
            <a:pPr lvl="1">
              <a:lnSpc>
                <a:spcPct val="120000"/>
              </a:lnSpc>
            </a:pPr>
            <a:r>
              <a:rPr lang="en-GB" dirty="0" smtClean="0"/>
              <a:t>with fewer than 10 participants</a:t>
            </a:r>
          </a:p>
          <a:p>
            <a:pPr lvl="1">
              <a:lnSpc>
                <a:spcPct val="120000"/>
              </a:lnSpc>
            </a:pPr>
            <a:r>
              <a:rPr lang="en-GB" dirty="0" smtClean="0"/>
              <a:t>where performance was not measured</a:t>
            </a:r>
          </a:p>
          <a:p>
            <a:pPr lvl="1">
              <a:lnSpc>
                <a:spcPct val="120000"/>
              </a:lnSpc>
            </a:pPr>
            <a:r>
              <a:rPr lang="en-GB" dirty="0" smtClean="0"/>
              <a:t>without details of effect sizes</a:t>
            </a:r>
          </a:p>
          <a:p>
            <a:pPr>
              <a:lnSpc>
                <a:spcPct val="120000"/>
              </a:lnSpc>
            </a:pPr>
            <a:r>
              <a:rPr lang="en-GB" dirty="0" smtClean="0"/>
              <a:t>left 131 reports, 607 effect sizes, involving 12652 individuals</a:t>
            </a:r>
          </a:p>
          <a:p>
            <a:pPr>
              <a:lnSpc>
                <a:spcPct val="120000"/>
              </a:lnSpc>
            </a:pPr>
            <a:endParaRPr lang="en-GB" dirty="0" smtClean="0"/>
          </a:p>
          <a:p>
            <a:pPr>
              <a:lnSpc>
                <a:spcPct val="120000"/>
              </a:lnSpc>
            </a:pPr>
            <a:r>
              <a:rPr lang="en-GB" dirty="0" smtClean="0"/>
              <a:t>On average, feedback increases achievement</a:t>
            </a:r>
          </a:p>
          <a:p>
            <a:pPr lvl="1">
              <a:lnSpc>
                <a:spcPct val="120000"/>
              </a:lnSpc>
            </a:pPr>
            <a:r>
              <a:rPr lang="en-GB" dirty="0" smtClean="0"/>
              <a:t>Effect sizes highly variable</a:t>
            </a:r>
          </a:p>
          <a:p>
            <a:pPr lvl="1">
              <a:lnSpc>
                <a:spcPct val="120000"/>
              </a:lnSpc>
            </a:pPr>
            <a:r>
              <a:rPr lang="en-GB" dirty="0" smtClean="0"/>
              <a:t>38% (50 out of 131) of effect sizes were negative</a:t>
            </a:r>
            <a:endParaRPr lang="en-GB" dirty="0"/>
          </a:p>
        </p:txBody>
      </p:sp>
    </p:spTree>
    <p:extLst>
      <p:ext uri="{BB962C8B-B14F-4D97-AF65-F5344CB8AC3E}">
        <p14:creationId xmlns:p14="http://schemas.microsoft.com/office/powerpoint/2010/main" val="317813790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itle 1"/>
          <p:cNvSpPr>
            <a:spLocks noGrp="1"/>
          </p:cNvSpPr>
          <p:nvPr>
            <p:ph type="title"/>
          </p:nvPr>
        </p:nvSpPr>
        <p:spPr/>
        <p:txBody>
          <a:bodyPr/>
          <a:lstStyle/>
          <a:p>
            <a:pPr eaLnBrk="1" hangingPunct="1"/>
            <a:r>
              <a:rPr lang="en-US">
                <a:latin typeface="Calibri" charset="0"/>
                <a:ea typeface="ＭＳ Ｐゴシック" charset="0"/>
                <a:cs typeface="ＭＳ Ｐゴシック" charset="0"/>
              </a:rPr>
              <a:t>Getting feedback right is hard</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67962775"/>
              </p:ext>
            </p:extLst>
          </p:nvPr>
        </p:nvGraphicFramePr>
        <p:xfrm>
          <a:off x="490538" y="1676400"/>
          <a:ext cx="8450262" cy="4168774"/>
        </p:xfrm>
        <a:graphic>
          <a:graphicData uri="http://schemas.openxmlformats.org/drawingml/2006/table">
            <a:tbl>
              <a:tblPr firstRow="1" bandRow="1">
                <a:tableStyleId>{5C22544A-7EE6-4342-B048-85BDC9FD1C3A}</a:tableStyleId>
              </a:tblPr>
              <a:tblGrid>
                <a:gridCol w="2295133"/>
                <a:gridCol w="2990627"/>
                <a:gridCol w="3164502"/>
              </a:tblGrid>
              <a:tr h="711144">
                <a:tc>
                  <a:txBody>
                    <a:bodyPr/>
                    <a:lstStyle/>
                    <a:p>
                      <a:pPr marL="0" indent="0">
                        <a:spcAft>
                          <a:spcPts val="400"/>
                        </a:spcAft>
                      </a:pPr>
                      <a:r>
                        <a:rPr lang="en-US" sz="2000" dirty="0"/>
                        <a:t>Response type</a:t>
                      </a:r>
                      <a:endParaRPr lang="en-GB" sz="2000" dirty="0">
                        <a:latin typeface="Palatino"/>
                        <a:ea typeface="Times New Roman"/>
                        <a:cs typeface="Palatino"/>
                      </a:endParaRPr>
                    </a:p>
                  </a:txBody>
                  <a:tcPr marL="0" marR="0" marT="0" marB="0"/>
                </a:tc>
                <a:tc gridSpan="2">
                  <a:txBody>
                    <a:bodyPr/>
                    <a:lstStyle/>
                    <a:p>
                      <a:pPr marL="84138" indent="0" algn="ctr">
                        <a:spcAft>
                          <a:spcPts val="400"/>
                        </a:spcAft>
                      </a:pPr>
                      <a:r>
                        <a:rPr lang="en-US" sz="2000" dirty="0"/>
                        <a:t>Feedback</a:t>
                      </a:r>
                      <a:r>
                        <a:rPr lang="en-US" sz="2000" dirty="0" smtClean="0"/>
                        <a:t> indicates performance…</a:t>
                      </a:r>
                      <a:endParaRPr lang="en-GB" sz="2000" dirty="0">
                        <a:latin typeface="Palatino"/>
                        <a:ea typeface="Times New Roman"/>
                        <a:cs typeface="Palatino"/>
                      </a:endParaRPr>
                    </a:p>
                  </a:txBody>
                  <a:tcPr marL="0" marR="0" marT="0" marB="0"/>
                </a:tc>
                <a:tc hMerge="1">
                  <a:txBody>
                    <a:bodyPr/>
                    <a:lstStyle/>
                    <a:p>
                      <a:pPr marL="84138" indent="0">
                        <a:spcAft>
                          <a:spcPts val="400"/>
                        </a:spcAft>
                      </a:pPr>
                      <a:endParaRPr lang="en-GB" sz="2400" dirty="0">
                        <a:latin typeface="Palatino"/>
                        <a:ea typeface="Times New Roman"/>
                        <a:cs typeface="Palatino"/>
                      </a:endParaRPr>
                    </a:p>
                  </a:txBody>
                  <a:tcPr marL="0" marR="0" marT="0" marB="0"/>
                </a:tc>
              </a:tr>
              <a:tr h="691526">
                <a:tc>
                  <a:txBody>
                    <a:bodyPr/>
                    <a:lstStyle/>
                    <a:p>
                      <a:pPr marL="0" indent="0">
                        <a:spcAft>
                          <a:spcPts val="400"/>
                        </a:spcAft>
                      </a:pPr>
                      <a:endParaRPr lang="en-GB" sz="2000" dirty="0">
                        <a:solidFill>
                          <a:schemeClr val="bg1"/>
                        </a:solidFill>
                        <a:latin typeface="Palatino"/>
                        <a:ea typeface="Times New Roman"/>
                        <a:cs typeface="Palatino"/>
                      </a:endParaRPr>
                    </a:p>
                  </a:txBody>
                  <a:tcPr marL="0" marR="0" marT="0" marB="0">
                    <a:solidFill>
                      <a:srgbClr val="525A93"/>
                    </a:solidFill>
                  </a:tcPr>
                </a:tc>
                <a:tc>
                  <a:txBody>
                    <a:bodyPr/>
                    <a:lstStyle/>
                    <a:p>
                      <a:pPr marL="84138" indent="0">
                        <a:spcAft>
                          <a:spcPts val="400"/>
                        </a:spcAft>
                      </a:pPr>
                      <a:r>
                        <a:rPr lang="en-US" sz="2000" dirty="0" smtClean="0">
                          <a:solidFill>
                            <a:schemeClr val="bg1"/>
                          </a:solidFill>
                        </a:rPr>
                        <a:t>falls short of goal</a:t>
                      </a:r>
                      <a:endParaRPr lang="en-GB" sz="2000" dirty="0">
                        <a:solidFill>
                          <a:schemeClr val="bg1"/>
                        </a:solidFill>
                        <a:latin typeface="Palatino"/>
                        <a:ea typeface="Times New Roman"/>
                        <a:cs typeface="Palatino"/>
                      </a:endParaRPr>
                    </a:p>
                  </a:txBody>
                  <a:tcPr marL="0" marR="0" marT="0" marB="0">
                    <a:solidFill>
                      <a:srgbClr val="525A93"/>
                    </a:solidFill>
                  </a:tcPr>
                </a:tc>
                <a:tc>
                  <a:txBody>
                    <a:bodyPr/>
                    <a:lstStyle/>
                    <a:p>
                      <a:pPr marL="84138" indent="0">
                        <a:spcAft>
                          <a:spcPts val="400"/>
                        </a:spcAft>
                      </a:pPr>
                      <a:r>
                        <a:rPr lang="en-US" sz="2000" dirty="0" smtClean="0">
                          <a:solidFill>
                            <a:schemeClr val="bg1"/>
                          </a:solidFill>
                        </a:rPr>
                        <a:t>exceeds goal</a:t>
                      </a:r>
                      <a:endParaRPr lang="en-GB" sz="2000" dirty="0">
                        <a:solidFill>
                          <a:schemeClr val="bg1"/>
                        </a:solidFill>
                        <a:latin typeface="Palatino"/>
                        <a:ea typeface="Times New Roman"/>
                        <a:cs typeface="Palatino"/>
                      </a:endParaRPr>
                    </a:p>
                  </a:txBody>
                  <a:tcPr marL="0" marR="0" marT="0" marB="0">
                    <a:solidFill>
                      <a:srgbClr val="525A93"/>
                    </a:solidFill>
                  </a:tcPr>
                </a:tc>
              </a:tr>
              <a:tr h="691526">
                <a:tc>
                  <a:txBody>
                    <a:bodyPr/>
                    <a:lstStyle/>
                    <a:p>
                      <a:pPr marL="0" indent="0">
                        <a:spcAft>
                          <a:spcPts val="400"/>
                        </a:spcAft>
                      </a:pPr>
                      <a:r>
                        <a:rPr lang="en-US" sz="2000" dirty="0" smtClean="0"/>
                        <a:t>Change </a:t>
                      </a:r>
                      <a:r>
                        <a:rPr lang="en-US" sz="2000" dirty="0"/>
                        <a:t>behavior</a:t>
                      </a:r>
                      <a:endParaRPr lang="en-GB" sz="2000" dirty="0">
                        <a:latin typeface="Palatino"/>
                        <a:ea typeface="Times New Roman"/>
                        <a:cs typeface="Palatino"/>
                      </a:endParaRPr>
                    </a:p>
                  </a:txBody>
                  <a:tcPr marL="0" marR="0" marT="0" marB="0"/>
                </a:tc>
                <a:tc>
                  <a:txBody>
                    <a:bodyPr/>
                    <a:lstStyle/>
                    <a:p>
                      <a:pPr marL="84138" indent="0">
                        <a:spcAft>
                          <a:spcPts val="400"/>
                        </a:spcAft>
                      </a:pPr>
                      <a:r>
                        <a:rPr lang="en-US" sz="2000" b="1" dirty="0"/>
                        <a:t>Increase effort</a:t>
                      </a:r>
                      <a:endParaRPr lang="en-GB" sz="2000" b="1" dirty="0">
                        <a:latin typeface="Palatino"/>
                        <a:ea typeface="Times New Roman"/>
                        <a:cs typeface="Palatino"/>
                      </a:endParaRPr>
                    </a:p>
                  </a:txBody>
                  <a:tcPr marL="0" marR="0" marT="0" marB="0"/>
                </a:tc>
                <a:tc>
                  <a:txBody>
                    <a:bodyPr/>
                    <a:lstStyle/>
                    <a:p>
                      <a:pPr marL="84138" indent="0">
                        <a:spcAft>
                          <a:spcPts val="400"/>
                        </a:spcAft>
                      </a:pPr>
                      <a:r>
                        <a:rPr lang="en-US" sz="2000" dirty="0"/>
                        <a:t>Exert less effort</a:t>
                      </a:r>
                      <a:endParaRPr lang="en-GB" sz="2000" dirty="0">
                        <a:latin typeface="Palatino"/>
                        <a:ea typeface="Times New Roman"/>
                        <a:cs typeface="Palatino"/>
                      </a:endParaRPr>
                    </a:p>
                  </a:txBody>
                  <a:tcPr marL="0" marR="0" marT="0" marB="0"/>
                </a:tc>
              </a:tr>
              <a:tr h="691526">
                <a:tc>
                  <a:txBody>
                    <a:bodyPr/>
                    <a:lstStyle/>
                    <a:p>
                      <a:pPr marL="0" indent="0">
                        <a:spcAft>
                          <a:spcPts val="400"/>
                        </a:spcAft>
                      </a:pPr>
                      <a:r>
                        <a:rPr lang="en-US" sz="2000" dirty="0"/>
                        <a:t>Change goal</a:t>
                      </a:r>
                      <a:endParaRPr lang="en-GB" sz="2000" dirty="0">
                        <a:latin typeface="Palatino"/>
                        <a:ea typeface="Times New Roman"/>
                        <a:cs typeface="Palatino"/>
                      </a:endParaRPr>
                    </a:p>
                  </a:txBody>
                  <a:tcPr marL="0" marR="0" marT="0" marB="0"/>
                </a:tc>
                <a:tc>
                  <a:txBody>
                    <a:bodyPr/>
                    <a:lstStyle/>
                    <a:p>
                      <a:pPr marL="84138" indent="0">
                        <a:spcAft>
                          <a:spcPts val="400"/>
                        </a:spcAft>
                      </a:pPr>
                      <a:r>
                        <a:rPr lang="en-US" sz="2000" dirty="0"/>
                        <a:t>Reduce aspiration</a:t>
                      </a:r>
                      <a:endParaRPr lang="en-GB" sz="2000" dirty="0">
                        <a:latin typeface="Palatino"/>
                        <a:ea typeface="Times New Roman"/>
                        <a:cs typeface="Palatino"/>
                      </a:endParaRPr>
                    </a:p>
                  </a:txBody>
                  <a:tcPr marL="0" marR="0" marT="0" marB="0"/>
                </a:tc>
                <a:tc>
                  <a:txBody>
                    <a:bodyPr/>
                    <a:lstStyle/>
                    <a:p>
                      <a:pPr marL="84138" indent="0">
                        <a:spcAft>
                          <a:spcPts val="400"/>
                        </a:spcAft>
                      </a:pPr>
                      <a:r>
                        <a:rPr lang="en-US" sz="2000" b="1" dirty="0"/>
                        <a:t>Increase aspiration</a:t>
                      </a:r>
                      <a:endParaRPr lang="en-GB" sz="2000" b="1" dirty="0">
                        <a:latin typeface="Palatino"/>
                        <a:ea typeface="Times New Roman"/>
                        <a:cs typeface="Palatino"/>
                      </a:endParaRPr>
                    </a:p>
                  </a:txBody>
                  <a:tcPr marL="0" marR="0" marT="0" marB="0"/>
                </a:tc>
              </a:tr>
              <a:tr h="691526">
                <a:tc>
                  <a:txBody>
                    <a:bodyPr/>
                    <a:lstStyle/>
                    <a:p>
                      <a:pPr marL="0" indent="0">
                        <a:spcAft>
                          <a:spcPts val="400"/>
                        </a:spcAft>
                      </a:pPr>
                      <a:r>
                        <a:rPr lang="en-US" sz="2000" dirty="0"/>
                        <a:t>Abandon goal</a:t>
                      </a:r>
                      <a:endParaRPr lang="en-GB" sz="2000" dirty="0">
                        <a:latin typeface="Palatino"/>
                        <a:ea typeface="Times New Roman"/>
                        <a:cs typeface="Palatino"/>
                      </a:endParaRPr>
                    </a:p>
                  </a:txBody>
                  <a:tcPr marL="0" marR="0" marT="0" marB="0"/>
                </a:tc>
                <a:tc>
                  <a:txBody>
                    <a:bodyPr/>
                    <a:lstStyle/>
                    <a:p>
                      <a:pPr marL="84138" indent="0">
                        <a:spcAft>
                          <a:spcPts val="400"/>
                        </a:spcAft>
                      </a:pPr>
                      <a:r>
                        <a:rPr lang="en-US" sz="2000" dirty="0"/>
                        <a:t>Decide goal is too hard</a:t>
                      </a:r>
                      <a:endParaRPr lang="en-GB" sz="2000" dirty="0">
                        <a:latin typeface="Palatino"/>
                        <a:ea typeface="Times New Roman"/>
                        <a:cs typeface="Palatino"/>
                      </a:endParaRPr>
                    </a:p>
                  </a:txBody>
                  <a:tcPr marL="0" marR="0" marT="0" marB="0"/>
                </a:tc>
                <a:tc>
                  <a:txBody>
                    <a:bodyPr/>
                    <a:lstStyle/>
                    <a:p>
                      <a:pPr marL="84138" indent="0">
                        <a:spcAft>
                          <a:spcPts val="400"/>
                        </a:spcAft>
                      </a:pPr>
                      <a:r>
                        <a:rPr lang="en-US" sz="2000" dirty="0"/>
                        <a:t>Decide goal is too easy</a:t>
                      </a:r>
                      <a:endParaRPr lang="en-GB" sz="2000" dirty="0">
                        <a:latin typeface="Palatino"/>
                        <a:ea typeface="Times New Roman"/>
                        <a:cs typeface="Palatino"/>
                      </a:endParaRPr>
                    </a:p>
                  </a:txBody>
                  <a:tcPr marL="0" marR="0" marT="0" marB="0"/>
                </a:tc>
              </a:tr>
              <a:tr h="691526">
                <a:tc>
                  <a:txBody>
                    <a:bodyPr/>
                    <a:lstStyle/>
                    <a:p>
                      <a:pPr>
                        <a:spcAft>
                          <a:spcPts val="400"/>
                        </a:spcAft>
                      </a:pPr>
                      <a:r>
                        <a:rPr lang="en-US" sz="2000" dirty="0"/>
                        <a:t>Reject feedback</a:t>
                      </a:r>
                      <a:endParaRPr lang="en-GB" sz="2000" dirty="0">
                        <a:latin typeface="Palatino"/>
                        <a:ea typeface="Times New Roman"/>
                        <a:cs typeface="Palatino"/>
                      </a:endParaRPr>
                    </a:p>
                  </a:txBody>
                  <a:tcPr marL="0" marR="0" marT="0" marB="0"/>
                </a:tc>
                <a:tc>
                  <a:txBody>
                    <a:bodyPr/>
                    <a:lstStyle/>
                    <a:p>
                      <a:pPr marL="84138" indent="0">
                        <a:spcAft>
                          <a:spcPts val="400"/>
                        </a:spcAft>
                      </a:pPr>
                      <a:r>
                        <a:rPr lang="en-US" sz="2000" dirty="0"/>
                        <a:t>Feedback is ignored</a:t>
                      </a:r>
                      <a:endParaRPr lang="en-GB" sz="2000" dirty="0">
                        <a:latin typeface="Palatino"/>
                        <a:ea typeface="Times New Roman"/>
                        <a:cs typeface="Palatino"/>
                      </a:endParaRPr>
                    </a:p>
                  </a:txBody>
                  <a:tcPr marL="0" marR="0" marT="0" marB="0"/>
                </a:tc>
                <a:tc>
                  <a:txBody>
                    <a:bodyPr/>
                    <a:lstStyle/>
                    <a:p>
                      <a:pPr marL="84138" indent="0">
                        <a:spcAft>
                          <a:spcPts val="400"/>
                        </a:spcAft>
                      </a:pPr>
                      <a:r>
                        <a:rPr lang="en-US" sz="2000" dirty="0"/>
                        <a:t>Feedback is ignored</a:t>
                      </a:r>
                      <a:endParaRPr lang="en-GB" sz="2000" dirty="0">
                        <a:latin typeface="Palatino"/>
                        <a:ea typeface="Times New Roman"/>
                        <a:cs typeface="Palatino"/>
                      </a:endParaRPr>
                    </a:p>
                  </a:txBody>
                  <a:tcPr marL="0" marR="0" marT="0" marB="0"/>
                </a:tc>
              </a:tr>
            </a:tbl>
          </a:graphicData>
        </a:graphic>
      </p:graphicFrame>
    </p:spTree>
    <p:extLst>
      <p:ext uri="{BB962C8B-B14F-4D97-AF65-F5344CB8AC3E}">
        <p14:creationId xmlns:p14="http://schemas.microsoft.com/office/powerpoint/2010/main" val="796775661"/>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Rectangle 2"/>
          <p:cNvSpPr>
            <a:spLocks noGrp="1" noChangeArrowheads="1"/>
          </p:cNvSpPr>
          <p:nvPr>
            <p:ph type="title"/>
          </p:nvPr>
        </p:nvSpPr>
        <p:spPr/>
        <p:txBody>
          <a:bodyPr>
            <a:normAutofit/>
          </a:bodyPr>
          <a:lstStyle/>
          <a:p>
            <a:r>
              <a:rPr lang="en-GB" dirty="0" smtClean="0"/>
              <a:t>Provide feedback that moves learning on</a:t>
            </a:r>
            <a:endParaRPr lang="en-GB" dirty="0"/>
          </a:p>
        </p:txBody>
      </p:sp>
      <p:sp>
        <p:nvSpPr>
          <p:cNvPr id="1014787" name="Rectangle 3"/>
          <p:cNvSpPr>
            <a:spLocks noGrp="1" noChangeArrowheads="1"/>
          </p:cNvSpPr>
          <p:nvPr>
            <p:ph sz="quarter" idx="1"/>
          </p:nvPr>
        </p:nvSpPr>
        <p:spPr/>
        <p:txBody>
          <a:bodyPr>
            <a:normAutofit/>
          </a:bodyPr>
          <a:lstStyle/>
          <a:p>
            <a:r>
              <a:rPr lang="en-GB" dirty="0" smtClean="0"/>
              <a:t>Key idea: feedback should:</a:t>
            </a:r>
          </a:p>
          <a:p>
            <a:pPr lvl="1"/>
            <a:r>
              <a:rPr lang="en-GB" dirty="0" smtClean="0"/>
              <a:t>Cause thinking</a:t>
            </a:r>
          </a:p>
          <a:p>
            <a:pPr lvl="1"/>
            <a:r>
              <a:rPr lang="en-GB" dirty="0" smtClean="0"/>
              <a:t>Provide guidance on how to improve</a:t>
            </a:r>
          </a:p>
          <a:p>
            <a:r>
              <a:rPr lang="en-GB" dirty="0" smtClean="0"/>
              <a:t>Comment-only </a:t>
            </a:r>
            <a:r>
              <a:rPr lang="en-GB" dirty="0" smtClean="0"/>
              <a:t>grading</a:t>
            </a:r>
            <a:endParaRPr lang="en-GB" dirty="0" smtClean="0"/>
          </a:p>
          <a:p>
            <a:r>
              <a:rPr lang="en-GB" dirty="0" smtClean="0"/>
              <a:t>Focused </a:t>
            </a:r>
            <a:r>
              <a:rPr lang="en-GB" dirty="0" smtClean="0"/>
              <a:t>grading</a:t>
            </a:r>
            <a:endParaRPr lang="en-GB" dirty="0" smtClean="0"/>
          </a:p>
          <a:p>
            <a:r>
              <a:rPr lang="en-GB" dirty="0" smtClean="0"/>
              <a:t>Explicit reference to mark-schemes/rubrics</a:t>
            </a:r>
          </a:p>
          <a:p>
            <a:r>
              <a:rPr lang="en-GB" dirty="0" smtClean="0"/>
              <a:t>Suggestions on how to improve:</a:t>
            </a:r>
          </a:p>
          <a:p>
            <a:pPr lvl="1"/>
            <a:r>
              <a:rPr lang="en-GB" dirty="0" smtClean="0"/>
              <a:t>Not giving complete solutions</a:t>
            </a:r>
          </a:p>
          <a:p>
            <a:r>
              <a:rPr lang="en-GB" dirty="0" smtClean="0"/>
              <a:t>Re-timing assessment:</a:t>
            </a:r>
          </a:p>
          <a:p>
            <a:pPr lvl="1"/>
            <a:r>
              <a:rPr lang="en-GB" dirty="0" smtClean="0"/>
              <a:t>E.g., three-fourths-of-the-way-through-a-unit test</a:t>
            </a:r>
            <a:endParaRPr lang="en-GB" dirty="0"/>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1478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101478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1014787">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014787">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014787">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014787">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014787">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499"/>
                                          </p:stCondLst>
                                        </p:cTn>
                                        <p:tgtEl>
                                          <p:spTgt spid="1014787">
                                            <p:txEl>
                                              <p:pRg st="7" end="7"/>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499"/>
                                          </p:stCondLst>
                                        </p:cTn>
                                        <p:tgtEl>
                                          <p:spTgt spid="1014787">
                                            <p:txEl>
                                              <p:pRg st="8" end="8"/>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499"/>
                                          </p:stCondLst>
                                        </p:cTn>
                                        <p:tgtEl>
                                          <p:spTgt spid="101478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4787" grpId="0"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29" name="Rectangle 2"/>
          <p:cNvSpPr>
            <a:spLocks noGrp="1" noChangeArrowheads="1"/>
          </p:cNvSpPr>
          <p:nvPr>
            <p:ph type="ctrTitle"/>
          </p:nvPr>
        </p:nvSpPr>
        <p:spPr/>
        <p:txBody>
          <a:bodyPr lIns="121871" tIns="60936" rIns="121871" bIns="60936"/>
          <a:lstStyle/>
          <a:p>
            <a:pPr eaLnBrk="1" hangingPunct="1"/>
            <a:r>
              <a:rPr lang="en-US" sz="4000" dirty="0">
                <a:latin typeface="Calibri" charset="0"/>
                <a:ea typeface="ＭＳ Ｐゴシック" charset="0"/>
                <a:cs typeface="ＭＳ Ｐゴシック" charset="0"/>
              </a:rPr>
              <a:t>Activating students as </a:t>
            </a:r>
            <a:r>
              <a:rPr lang="en-US" sz="4000" dirty="0" smtClean="0">
                <a:latin typeface="Calibri" charset="0"/>
                <a:ea typeface="ＭＳ Ｐゴシック" charset="0"/>
                <a:cs typeface="ＭＳ Ｐゴシック" charset="0"/>
              </a:rPr>
              <a:t>learning resources for one another</a:t>
            </a:r>
            <a:endParaRPr lang="en-US" sz="4000" dirty="0">
              <a:latin typeface="Calibri" charset="0"/>
              <a:ea typeface="ＭＳ Ｐゴシック" charset="0"/>
              <a:cs typeface="ＭＳ Ｐゴシック" charset="0"/>
            </a:endParaRPr>
          </a:p>
        </p:txBody>
      </p:sp>
      <p:sp>
        <p:nvSpPr>
          <p:cNvPr id="2" name="Slide Number Placeholder 1"/>
          <p:cNvSpPr>
            <a:spLocks noGrp="1"/>
          </p:cNvSpPr>
          <p:nvPr>
            <p:ph type="sldNum" sz="quarter" idx="12"/>
          </p:nvPr>
        </p:nvSpPr>
        <p:spPr/>
        <p:txBody>
          <a:bodyPr/>
          <a:lstStyle/>
          <a:p>
            <a:pPr>
              <a:defRPr/>
            </a:pPr>
            <a:fld id="{D52799CE-711A-FA44-BA4E-E463DA170A36}" type="slidenum">
              <a:rPr lang="en-US" smtClean="0"/>
              <a:pPr>
                <a:defRPr/>
              </a:pPr>
              <a:t>35</a:t>
            </a:fld>
            <a:endParaRPr lang="en-US"/>
          </a:p>
        </p:txBody>
      </p:sp>
    </p:spTree>
    <p:extLst>
      <p:ext uri="{BB962C8B-B14F-4D97-AF65-F5344CB8AC3E}">
        <p14:creationId xmlns:p14="http://schemas.microsoft.com/office/powerpoint/2010/main" val="2834934715"/>
      </p:ext>
    </p:extLst>
  </p:cSld>
  <p:clrMapOvr>
    <a:masterClrMapping/>
  </p:clrMapOvr>
  <mc:AlternateContent xmlns:mc="http://schemas.openxmlformats.org/markup-compatibility/2006" xmlns:p14="http://schemas.microsoft.com/office/powerpoint/2010/main">
    <mc:Choice Requires="p14">
      <p:transition spd="slow" p14:dur="2000" advClick="0" advTm="7000"/>
    </mc:Choice>
    <mc:Fallback xmlns="">
      <p:transition xmlns:p14="http://schemas.microsoft.com/office/powerpoint/2010/main" spd="slow" advClick="0" advTm="7000"/>
    </mc:Fallback>
  </mc:AlternateContent>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a:xfrm>
            <a:off x="612648" y="228600"/>
            <a:ext cx="8531352" cy="990600"/>
          </a:xfrm>
        </p:spPr>
        <p:txBody>
          <a:bodyPr>
            <a:normAutofit fontScale="90000"/>
          </a:bodyPr>
          <a:lstStyle/>
          <a:p>
            <a:r>
              <a:rPr lang="en-US" dirty="0" smtClean="0">
                <a:latin typeface="Calibri" charset="0"/>
                <a:ea typeface="ＭＳ Ｐゴシック" charset="0"/>
                <a:cs typeface="ＭＳ Ｐゴシック" charset="0"/>
              </a:rPr>
              <a:t>Collaborative learning: </a:t>
            </a:r>
            <a:r>
              <a:rPr lang="en-US" dirty="0">
                <a:latin typeface="Calibri" charset="0"/>
                <a:ea typeface="ＭＳ Ｐゴシック" charset="0"/>
                <a:cs typeface="ＭＳ Ｐゴシック" charset="0"/>
              </a:rPr>
              <a:t>a research success story</a:t>
            </a:r>
          </a:p>
        </p:txBody>
      </p:sp>
      <p:sp>
        <p:nvSpPr>
          <p:cNvPr id="23554" name="Content Placeholder 2"/>
          <p:cNvSpPr>
            <a:spLocks noGrp="1"/>
          </p:cNvSpPr>
          <p:nvPr>
            <p:ph idx="1"/>
          </p:nvPr>
        </p:nvSpPr>
        <p:spPr/>
        <p:txBody>
          <a:bodyPr>
            <a:normAutofit fontScale="92500"/>
          </a:bodyPr>
          <a:lstStyle/>
          <a:p>
            <a:r>
              <a:rPr lang="en-US">
                <a:latin typeface="Calibri" charset="0"/>
                <a:ea typeface="ＭＳ Ｐゴシック" charset="0"/>
                <a:cs typeface="ＭＳ Ｐゴシック" charset="0"/>
              </a:rPr>
              <a:t>Four mechanisms</a:t>
            </a:r>
          </a:p>
          <a:p>
            <a:pPr lvl="1"/>
            <a:r>
              <a:rPr lang="en-US">
                <a:latin typeface="Calibri" charset="0"/>
                <a:ea typeface="ＭＳ Ｐゴシック" charset="0"/>
              </a:rPr>
              <a:t>Motivation: students help their peers to learn because, in well-structured cooperative learning settings, it is in their own interests to do so, and so effort is increased;</a:t>
            </a:r>
          </a:p>
          <a:p>
            <a:pPr lvl="1"/>
            <a:r>
              <a:rPr lang="en-US">
                <a:latin typeface="Calibri" charset="0"/>
                <a:ea typeface="ＭＳ Ｐゴシック" charset="0"/>
              </a:rPr>
              <a:t>Social cohesion: students help their peers because they care about the group, again leading to increased effort;</a:t>
            </a:r>
          </a:p>
          <a:p>
            <a:pPr lvl="1"/>
            <a:r>
              <a:rPr lang="en-US">
                <a:latin typeface="Calibri" charset="0"/>
                <a:ea typeface="ＭＳ Ｐゴシック" charset="0"/>
              </a:rPr>
              <a:t>Personalization: students learn more because more able peers can engage with the particular difficulties a student is having;</a:t>
            </a:r>
          </a:p>
          <a:p>
            <a:pPr lvl="1"/>
            <a:r>
              <a:rPr lang="en-US">
                <a:latin typeface="Calibri" charset="0"/>
                <a:ea typeface="ＭＳ Ｐゴシック" charset="0"/>
              </a:rPr>
              <a:t>Cognitive elaboration: those who provide help in group settings are forced to think through the ideas more clearly. </a:t>
            </a:r>
          </a:p>
        </p:txBody>
      </p:sp>
    </p:spTree>
    <p:extLst>
      <p:ext uri="{BB962C8B-B14F-4D97-AF65-F5344CB8AC3E}">
        <p14:creationId xmlns:p14="http://schemas.microsoft.com/office/powerpoint/2010/main" val="4027447804"/>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Rectangle 2"/>
          <p:cNvSpPr>
            <a:spLocks noGrp="1" noChangeArrowheads="1"/>
          </p:cNvSpPr>
          <p:nvPr>
            <p:ph type="title"/>
          </p:nvPr>
        </p:nvSpPr>
        <p:spPr/>
        <p:txBody>
          <a:bodyPr>
            <a:normAutofit/>
          </a:bodyPr>
          <a:lstStyle/>
          <a:p>
            <a:r>
              <a:rPr lang="en-GB" dirty="0" smtClean="0"/>
              <a:t>Help students be learning resources</a:t>
            </a:r>
            <a:endParaRPr lang="en-GB" dirty="0"/>
          </a:p>
        </p:txBody>
      </p:sp>
      <p:sp>
        <p:nvSpPr>
          <p:cNvPr id="1029123" name="Rectangle 3"/>
          <p:cNvSpPr>
            <a:spLocks noGrp="1" noChangeArrowheads="1"/>
          </p:cNvSpPr>
          <p:nvPr>
            <p:ph sz="quarter" idx="1"/>
          </p:nvPr>
        </p:nvSpPr>
        <p:spPr/>
        <p:txBody>
          <a:bodyPr/>
          <a:lstStyle/>
          <a:p>
            <a:r>
              <a:rPr lang="en-GB" dirty="0" smtClean="0"/>
              <a:t>Students assessing their peers</a:t>
            </a:r>
            <a:r>
              <a:rPr lang="ja-JP" altLang="en-GB" dirty="0" smtClean="0"/>
              <a:t>’</a:t>
            </a:r>
            <a:r>
              <a:rPr lang="en-GB" altLang="ja-JP" dirty="0" smtClean="0"/>
              <a:t> work:</a:t>
            </a:r>
          </a:p>
          <a:p>
            <a:pPr lvl="1"/>
            <a:r>
              <a:rPr lang="en-GB" dirty="0" smtClean="0"/>
              <a:t>“Pre-flight checklist”</a:t>
            </a:r>
          </a:p>
          <a:p>
            <a:pPr lvl="1"/>
            <a:r>
              <a:rPr lang="ja-JP" altLang="en-GB" dirty="0" smtClean="0"/>
              <a:t>“</a:t>
            </a:r>
            <a:r>
              <a:rPr lang="en-GB" altLang="ja-JP" dirty="0" smtClean="0"/>
              <a:t>Two stars and a wish</a:t>
            </a:r>
            <a:r>
              <a:rPr lang="ja-JP" altLang="en-GB" dirty="0" smtClean="0"/>
              <a:t>”</a:t>
            </a:r>
            <a:endParaRPr lang="en-GB" altLang="ja-JP" dirty="0" smtClean="0"/>
          </a:p>
          <a:p>
            <a:pPr lvl="1"/>
            <a:r>
              <a:rPr lang="en-GB" dirty="0"/>
              <a:t>Choose-swap-choose</a:t>
            </a:r>
          </a:p>
          <a:p>
            <a:pPr lvl="1"/>
            <a:r>
              <a:rPr lang="en-GB" dirty="0"/>
              <a:t>Daily sign-</a:t>
            </a:r>
            <a:r>
              <a:rPr lang="en-GB" dirty="0" smtClean="0"/>
              <a:t>in</a:t>
            </a:r>
            <a:endParaRPr lang="en-GB" altLang="ja-JP" dirty="0" smtClean="0"/>
          </a:p>
          <a:p>
            <a:r>
              <a:rPr lang="en-GB" dirty="0" smtClean="0"/>
              <a:t>Training students to pose questions/identifying group weaknesses</a:t>
            </a:r>
          </a:p>
          <a:p>
            <a:r>
              <a:rPr lang="en-GB" dirty="0" smtClean="0"/>
              <a:t>End-of-lesson students</a:t>
            </a:r>
            <a:r>
              <a:rPr lang="ja-JP" altLang="en-GB" dirty="0" smtClean="0"/>
              <a:t>’</a:t>
            </a:r>
            <a:r>
              <a:rPr lang="en-GB" altLang="ja-JP" dirty="0" smtClean="0"/>
              <a:t> review</a:t>
            </a:r>
            <a:endParaRPr lang="en-GB" dirty="0"/>
          </a:p>
        </p:txBody>
      </p:sp>
    </p:spTree>
    <p:extLst>
      <p:ext uri="{BB962C8B-B14F-4D97-AF65-F5344CB8AC3E}">
        <p14:creationId xmlns:p14="http://schemas.microsoft.com/office/powerpoint/2010/main" val="3357110291"/>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2912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102912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102912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102912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1029123">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029123">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02912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9123" grpId="0" build="p"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29" name="Rectangle 2"/>
          <p:cNvSpPr>
            <a:spLocks noGrp="1" noChangeArrowheads="1"/>
          </p:cNvSpPr>
          <p:nvPr>
            <p:ph type="ctrTitle"/>
          </p:nvPr>
        </p:nvSpPr>
        <p:spPr/>
        <p:txBody>
          <a:bodyPr lIns="121871" tIns="60936" rIns="121871" bIns="60936"/>
          <a:lstStyle/>
          <a:p>
            <a:pPr eaLnBrk="1" hangingPunct="1"/>
            <a:r>
              <a:rPr lang="en-US" sz="4000" dirty="0">
                <a:latin typeface="Calibri" charset="0"/>
                <a:ea typeface="ＭＳ Ｐゴシック" charset="0"/>
                <a:cs typeface="ＭＳ Ｐゴシック" charset="0"/>
              </a:rPr>
              <a:t>Activating students as owners of their own learning</a:t>
            </a:r>
          </a:p>
        </p:txBody>
      </p:sp>
      <p:sp>
        <p:nvSpPr>
          <p:cNvPr id="2" name="Slide Number Placeholder 1"/>
          <p:cNvSpPr>
            <a:spLocks noGrp="1"/>
          </p:cNvSpPr>
          <p:nvPr>
            <p:ph type="sldNum" sz="quarter" idx="12"/>
          </p:nvPr>
        </p:nvSpPr>
        <p:spPr/>
        <p:txBody>
          <a:bodyPr/>
          <a:lstStyle/>
          <a:p>
            <a:pPr>
              <a:defRPr/>
            </a:pPr>
            <a:fld id="{D52799CE-711A-FA44-BA4E-E463DA170A36}" type="slidenum">
              <a:rPr lang="en-US" smtClean="0"/>
              <a:pPr>
                <a:defRPr/>
              </a:pPr>
              <a:t>38</a:t>
            </a:fld>
            <a:endParaRPr lang="en-US" dirty="0"/>
          </a:p>
        </p:txBody>
      </p:sp>
    </p:spTree>
    <p:extLst>
      <p:ext uri="{BB962C8B-B14F-4D97-AF65-F5344CB8AC3E}">
        <p14:creationId xmlns:p14="http://schemas.microsoft.com/office/powerpoint/2010/main" val="2620722333"/>
      </p:ext>
    </p:extLst>
  </p:cSld>
  <p:clrMapOvr>
    <a:masterClrMapping/>
  </p:clrMapOvr>
  <mc:AlternateContent xmlns:mc="http://schemas.openxmlformats.org/markup-compatibility/2006" xmlns:p14="http://schemas.microsoft.com/office/powerpoint/2010/main">
    <mc:Choice Requires="p14">
      <p:transition spd="slow" p14:dur="2000" advClick="0" advTm="7000"/>
    </mc:Choice>
    <mc:Fallback xmlns="">
      <p:transition xmlns:p14="http://schemas.microsoft.com/office/powerpoint/2010/main" spd="slow" advClick="0" advTm="7000"/>
    </mc:Fallback>
  </mc:AlternateContent>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Rectangle 2"/>
          <p:cNvSpPr>
            <a:spLocks noGrp="1" noChangeArrowheads="1"/>
          </p:cNvSpPr>
          <p:nvPr>
            <p:ph type="title"/>
          </p:nvPr>
        </p:nvSpPr>
        <p:spPr/>
        <p:txBody>
          <a:bodyPr/>
          <a:lstStyle/>
          <a:p>
            <a:r>
              <a:rPr lang="en-GB" dirty="0" smtClean="0"/>
              <a:t>Help students own their own learning</a:t>
            </a:r>
            <a:endParaRPr lang="en-GB" dirty="0"/>
          </a:p>
        </p:txBody>
      </p:sp>
      <p:sp>
        <p:nvSpPr>
          <p:cNvPr id="1029123" name="Rectangle 3"/>
          <p:cNvSpPr>
            <a:spLocks noGrp="1" noChangeArrowheads="1"/>
          </p:cNvSpPr>
          <p:nvPr>
            <p:ph sz="quarter" idx="1"/>
          </p:nvPr>
        </p:nvSpPr>
        <p:spPr/>
        <p:txBody>
          <a:bodyPr>
            <a:normAutofit/>
          </a:bodyPr>
          <a:lstStyle/>
          <a:p>
            <a:r>
              <a:rPr lang="en-GB" dirty="0" smtClean="0"/>
              <a:t>Students assessing their own</a:t>
            </a:r>
            <a:r>
              <a:rPr lang="en-GB" altLang="ja-JP" dirty="0" smtClean="0"/>
              <a:t> work: </a:t>
            </a:r>
          </a:p>
          <a:p>
            <a:pPr lvl="1"/>
            <a:r>
              <a:rPr lang="en-GB" dirty="0" smtClean="0"/>
              <a:t>With rubrics</a:t>
            </a:r>
          </a:p>
          <a:p>
            <a:pPr lvl="1"/>
            <a:r>
              <a:rPr lang="en-GB" dirty="0" smtClean="0"/>
              <a:t>With exemplars</a:t>
            </a:r>
          </a:p>
          <a:p>
            <a:r>
              <a:rPr lang="en-GB" dirty="0" smtClean="0"/>
              <a:t>Self-assessment of understanding:</a:t>
            </a:r>
          </a:p>
          <a:p>
            <a:pPr lvl="1"/>
            <a:r>
              <a:rPr lang="en-GB" dirty="0" smtClean="0"/>
              <a:t>Learning portfolio</a:t>
            </a:r>
          </a:p>
          <a:p>
            <a:pPr lvl="1"/>
            <a:r>
              <a:rPr lang="en-GB" dirty="0" smtClean="0"/>
              <a:t>Traffic lights</a:t>
            </a:r>
          </a:p>
          <a:p>
            <a:pPr lvl="1"/>
            <a:r>
              <a:rPr lang="en-GB" dirty="0" smtClean="0"/>
              <a:t>Red/green discs</a:t>
            </a:r>
          </a:p>
          <a:p>
            <a:pPr lvl="1"/>
            <a:r>
              <a:rPr lang="en-GB" dirty="0" err="1" smtClean="0"/>
              <a:t>Colored</a:t>
            </a:r>
            <a:r>
              <a:rPr lang="en-GB" dirty="0" smtClean="0"/>
              <a:t> cups</a:t>
            </a:r>
          </a:p>
          <a:p>
            <a:pPr lvl="1"/>
            <a:r>
              <a:rPr lang="en-GB" dirty="0" smtClean="0"/>
              <a:t>Plus/minus/interesting</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2912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102912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102912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02912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102912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102912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102912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102912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102912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9123"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p:nvPr>
        </p:nvSpPr>
        <p:spPr/>
        <p:txBody>
          <a:bodyPr/>
          <a:lstStyle/>
          <a:p>
            <a:r>
              <a:rPr lang="en-US" dirty="0" smtClean="0"/>
              <a:t>The formative assessment hijack</a:t>
            </a:r>
            <a:endParaRPr lang="en-US" dirty="0"/>
          </a:p>
        </p:txBody>
      </p:sp>
      <p:sp>
        <p:nvSpPr>
          <p:cNvPr id="44034" name="Rectangle 3"/>
          <p:cNvSpPr>
            <a:spLocks noGrp="1" noChangeArrowheads="1"/>
          </p:cNvSpPr>
          <p:nvPr>
            <p:ph sz="quarter" idx="1"/>
          </p:nvPr>
        </p:nvSpPr>
        <p:spPr>
          <a:xfrm>
            <a:off x="612648" y="1483218"/>
            <a:ext cx="8153400" cy="5115457"/>
          </a:xfrm>
        </p:spPr>
        <p:txBody>
          <a:bodyPr>
            <a:normAutofit fontScale="92500" lnSpcReduction="10000"/>
          </a:bodyPr>
          <a:lstStyle/>
          <a:p>
            <a:r>
              <a:rPr lang="en-US" dirty="0" smtClean="0"/>
              <a:t>Long-cycle:</a:t>
            </a:r>
          </a:p>
          <a:p>
            <a:pPr lvl="1"/>
            <a:r>
              <a:rPr lang="en-US" dirty="0" smtClean="0"/>
              <a:t>Span: across units, terms</a:t>
            </a:r>
          </a:p>
          <a:p>
            <a:pPr lvl="1"/>
            <a:r>
              <a:rPr lang="en-US" dirty="0" smtClean="0"/>
              <a:t>Length: four weeks to one year</a:t>
            </a:r>
          </a:p>
          <a:p>
            <a:pPr lvl="1"/>
            <a:r>
              <a:rPr lang="en-US" dirty="0" smtClean="0"/>
              <a:t>Impact: Student monitoring; curriculum alignment</a:t>
            </a:r>
          </a:p>
          <a:p>
            <a:r>
              <a:rPr lang="en-US" dirty="0" smtClean="0"/>
              <a:t>Medium-cycle:</a:t>
            </a:r>
          </a:p>
          <a:p>
            <a:pPr lvl="1"/>
            <a:r>
              <a:rPr lang="en-US" dirty="0" smtClean="0"/>
              <a:t>Span: within and between teaching units</a:t>
            </a:r>
          </a:p>
          <a:p>
            <a:pPr lvl="1"/>
            <a:r>
              <a:rPr lang="en-US" dirty="0" smtClean="0"/>
              <a:t>Length: one to four weeks</a:t>
            </a:r>
          </a:p>
          <a:p>
            <a:pPr lvl="1"/>
            <a:r>
              <a:rPr lang="en-US" dirty="0" smtClean="0"/>
              <a:t>Impact: Improved, student-involved assessment; teacher cognition about learning</a:t>
            </a:r>
          </a:p>
          <a:p>
            <a:r>
              <a:rPr lang="en-US" dirty="0" smtClean="0"/>
              <a:t>Short-cycle:</a:t>
            </a:r>
          </a:p>
          <a:p>
            <a:pPr lvl="1"/>
            <a:r>
              <a:rPr lang="en-US" dirty="0" smtClean="0"/>
              <a:t>Span: within and between lessons</a:t>
            </a:r>
          </a:p>
          <a:p>
            <a:pPr lvl="1"/>
            <a:r>
              <a:rPr lang="en-US" dirty="0" smtClean="0"/>
              <a:t>Length:</a:t>
            </a:r>
          </a:p>
          <a:p>
            <a:pPr lvl="2"/>
            <a:r>
              <a:rPr lang="en-US" dirty="0" smtClean="0"/>
              <a:t> day-by-day: 24 to 48 hours</a:t>
            </a:r>
          </a:p>
          <a:p>
            <a:pPr lvl="2"/>
            <a:r>
              <a:rPr lang="en-US" dirty="0" smtClean="0"/>
              <a:t> minute-by-minute: five seconds to two hours</a:t>
            </a:r>
          </a:p>
          <a:p>
            <a:pPr lvl="1"/>
            <a:r>
              <a:rPr lang="en-US" dirty="0" smtClean="0"/>
              <a:t>Impact: classroom practice; student engagement</a:t>
            </a:r>
            <a:endParaRPr lang="en-US" dirty="0"/>
          </a:p>
        </p:txBody>
      </p:sp>
    </p:spTree>
    <p:extLst>
      <p:ext uri="{BB962C8B-B14F-4D97-AF65-F5344CB8AC3E}">
        <p14:creationId xmlns:p14="http://schemas.microsoft.com/office/powerpoint/2010/main" val="127045025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403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4034">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4034">
                                            <p:txEl>
                                              <p:pRg st="8" end="8"/>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4034">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4034">
                                            <p:txEl>
                                              <p:pRg st="2" end="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403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4034">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4034">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4034">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4034">
                                            <p:txEl>
                                              <p:pRg st="7" end="7"/>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4034">
                                            <p:txEl>
                                              <p:pRg st="8" end="8"/>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44034">
                                            <p:txEl>
                                              <p:pRg st="9" end="9"/>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44034">
                                            <p:txEl>
                                              <p:pRg st="10" end="10"/>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44034">
                                            <p:txEl>
                                              <p:pRg st="11" end="11"/>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44034">
                                            <p:txEl>
                                              <p:pRg st="12" end="12"/>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44034">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Rectangle 2"/>
          <p:cNvSpPr>
            <a:spLocks noGrp="1" noChangeArrowheads="1"/>
          </p:cNvSpPr>
          <p:nvPr>
            <p:ph type="title"/>
          </p:nvPr>
        </p:nvSpPr>
        <p:spPr/>
        <p:txBody>
          <a:bodyPr/>
          <a:lstStyle/>
          <a:p>
            <a:r>
              <a:rPr lang="en-US" dirty="0" smtClean="0"/>
              <a:t>A model for teacher learning</a:t>
            </a:r>
            <a:endParaRPr lang="en-US" dirty="0"/>
          </a:p>
        </p:txBody>
      </p:sp>
      <p:sp>
        <p:nvSpPr>
          <p:cNvPr id="113666" name="Rectangle 3"/>
          <p:cNvSpPr>
            <a:spLocks noGrp="1" noChangeArrowheads="1"/>
          </p:cNvSpPr>
          <p:nvPr>
            <p:ph sz="quarter" idx="1"/>
          </p:nvPr>
        </p:nvSpPr>
        <p:spPr/>
        <p:txBody>
          <a:bodyPr>
            <a:normAutofit/>
          </a:bodyPr>
          <a:lstStyle/>
          <a:p>
            <a:r>
              <a:rPr lang="en-US" dirty="0" smtClean="0"/>
              <a:t>Content, then process</a:t>
            </a:r>
          </a:p>
          <a:p>
            <a:r>
              <a:rPr lang="en-US" dirty="0" smtClean="0"/>
              <a:t>Content (what we want teachers to change):</a:t>
            </a:r>
          </a:p>
          <a:p>
            <a:pPr lvl="1"/>
            <a:r>
              <a:rPr lang="en-US" dirty="0" smtClean="0"/>
              <a:t>Evidence (formative assessment)</a:t>
            </a:r>
            <a:endParaRPr lang="en-US" dirty="0" smtClean="0"/>
          </a:p>
          <a:p>
            <a:pPr lvl="1"/>
            <a:r>
              <a:rPr lang="en-US" dirty="0" smtClean="0"/>
              <a:t>Ideas (strategies and techniques)</a:t>
            </a:r>
          </a:p>
          <a:p>
            <a:r>
              <a:rPr lang="en-US" dirty="0" smtClean="0"/>
              <a:t>Process (how to go about change):</a:t>
            </a:r>
          </a:p>
          <a:p>
            <a:pPr lvl="1"/>
            <a:r>
              <a:rPr lang="en-US" dirty="0" smtClean="0"/>
              <a:t>Choice</a:t>
            </a:r>
          </a:p>
          <a:p>
            <a:pPr lvl="1"/>
            <a:r>
              <a:rPr lang="en-US" dirty="0" smtClean="0"/>
              <a:t>Flexibility</a:t>
            </a:r>
          </a:p>
          <a:p>
            <a:pPr lvl="1"/>
            <a:r>
              <a:rPr lang="en-US" dirty="0" smtClean="0"/>
              <a:t>Small steps</a:t>
            </a:r>
          </a:p>
          <a:p>
            <a:pPr lvl="1"/>
            <a:r>
              <a:rPr lang="en-US" dirty="0" smtClean="0"/>
              <a:t>Accountability</a:t>
            </a:r>
          </a:p>
          <a:p>
            <a:pPr lvl="1"/>
            <a:r>
              <a:rPr lang="en-US" dirty="0" smtClean="0"/>
              <a:t>Support</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40</a:t>
            </a:fld>
            <a:endParaRPr lang="en-GB" dirty="0"/>
          </a:p>
        </p:txBody>
      </p:sp>
    </p:spTree>
    <p:extLst>
      <p:ext uri="{BB962C8B-B14F-4D97-AF65-F5344CB8AC3E}">
        <p14:creationId xmlns:p14="http://schemas.microsoft.com/office/powerpoint/2010/main" val="2721990870"/>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Questions? Comments?</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D52799CE-711A-FA44-BA4E-E463DA170A36}" type="slidenum">
              <a:rPr lang="en-US" smtClean="0"/>
              <a:pPr>
                <a:defRPr/>
              </a:pPr>
              <a:t>41</a:t>
            </a:fld>
            <a:endParaRPr lang="en-US"/>
          </a:p>
        </p:txBody>
      </p:sp>
    </p:spTree>
    <p:extLst>
      <p:ext uri="{BB962C8B-B14F-4D97-AF65-F5344CB8AC3E}">
        <p14:creationId xmlns:p14="http://schemas.microsoft.com/office/powerpoint/2010/main" val="148149529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Unpacking </a:t>
            </a:r>
            <a:r>
              <a:rPr lang="en-GB" dirty="0"/>
              <a:t>f</a:t>
            </a:r>
            <a:r>
              <a:rPr lang="en-GB" dirty="0" smtClean="0"/>
              <a:t>ormative </a:t>
            </a:r>
            <a:r>
              <a:rPr lang="en-GB" dirty="0"/>
              <a:t>a</a:t>
            </a:r>
            <a:r>
              <a:rPr lang="en-GB" dirty="0" smtClean="0"/>
              <a:t>ssessment</a:t>
            </a:r>
            <a:endParaRPr lang="en-US" dirty="0"/>
          </a:p>
        </p:txBody>
      </p:sp>
      <p:sp>
        <p:nvSpPr>
          <p:cNvPr id="5" name="Rectangle 4"/>
          <p:cNvSpPr/>
          <p:nvPr/>
        </p:nvSpPr>
        <p:spPr>
          <a:xfrm>
            <a:off x="346379" y="1616558"/>
            <a:ext cx="8494539" cy="4981638"/>
          </a:xfrm>
          <a:prstGeom prst="rect">
            <a:avLst/>
          </a:prstGeom>
          <a:noFill/>
          <a:ln w="38100"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7" name="Straight Connector 6"/>
          <p:cNvCxnSpPr/>
          <p:nvPr/>
        </p:nvCxnSpPr>
        <p:spPr>
          <a:xfrm>
            <a:off x="346379" y="2490819"/>
            <a:ext cx="8461551" cy="0"/>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V="1">
            <a:off x="351692" y="4230077"/>
            <a:ext cx="8479693" cy="1"/>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3636982" y="1600062"/>
            <a:ext cx="0" cy="4981638"/>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341923" y="5431692"/>
            <a:ext cx="8466007" cy="11819"/>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1445846" y="1621692"/>
            <a:ext cx="0" cy="4972539"/>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a:off x="6613769" y="1611923"/>
            <a:ext cx="426" cy="4969778"/>
          </a:xfrm>
          <a:prstGeom prst="line">
            <a:avLst/>
          </a:prstGeom>
          <a:effectLst/>
        </p:spPr>
        <p:style>
          <a:lnRef idx="2">
            <a:schemeClr val="accent1"/>
          </a:lnRef>
          <a:fillRef idx="0">
            <a:schemeClr val="accent1"/>
          </a:fillRef>
          <a:effectRef idx="1">
            <a:schemeClr val="accent1"/>
          </a:effectRef>
          <a:fontRef idx="minor">
            <a:schemeClr val="tx1"/>
          </a:fontRef>
        </p:style>
      </p:cxnSp>
      <p:sp>
        <p:nvSpPr>
          <p:cNvPr id="23" name="Rectangle 22"/>
          <p:cNvSpPr/>
          <p:nvPr/>
        </p:nvSpPr>
        <p:spPr>
          <a:xfrm>
            <a:off x="1356042" y="1614602"/>
            <a:ext cx="2487118" cy="830997"/>
          </a:xfrm>
          <a:prstGeom prst="rect">
            <a:avLst/>
          </a:prstGeom>
        </p:spPr>
        <p:txBody>
          <a:bodyPr wrap="square">
            <a:spAutoFit/>
          </a:bodyPr>
          <a:lstStyle/>
          <a:p>
            <a:pPr lvl="0" algn="ctr" eaLnBrk="0" hangingPunct="0">
              <a:buClr>
                <a:schemeClr val="bg1"/>
              </a:buClr>
            </a:pPr>
            <a:r>
              <a:rPr lang="en-GB" b="1" dirty="0">
                <a:latin typeface="Calibri"/>
                <a:cs typeface="Calibri"/>
              </a:rPr>
              <a:t>Where the learner is going</a:t>
            </a:r>
          </a:p>
        </p:txBody>
      </p:sp>
      <p:sp>
        <p:nvSpPr>
          <p:cNvPr id="24" name="Rectangle 23"/>
          <p:cNvSpPr/>
          <p:nvPr/>
        </p:nvSpPr>
        <p:spPr>
          <a:xfrm>
            <a:off x="3782355" y="1862033"/>
            <a:ext cx="2799865" cy="461665"/>
          </a:xfrm>
          <a:prstGeom prst="rect">
            <a:avLst/>
          </a:prstGeom>
        </p:spPr>
        <p:txBody>
          <a:bodyPr wrap="none">
            <a:spAutoFit/>
          </a:bodyPr>
          <a:lstStyle/>
          <a:p>
            <a:pPr lvl="0" algn="ctr" eaLnBrk="0" hangingPunct="0">
              <a:buClr>
                <a:schemeClr val="bg1"/>
              </a:buClr>
            </a:pPr>
            <a:r>
              <a:rPr lang="en-GB" b="1" dirty="0">
                <a:latin typeface="Calibri"/>
                <a:cs typeface="Calibri"/>
              </a:rPr>
              <a:t>Where the learner is</a:t>
            </a:r>
          </a:p>
        </p:txBody>
      </p:sp>
      <p:sp>
        <p:nvSpPr>
          <p:cNvPr id="25" name="Rectangle 24"/>
          <p:cNvSpPr/>
          <p:nvPr/>
        </p:nvSpPr>
        <p:spPr>
          <a:xfrm>
            <a:off x="6551633" y="1862032"/>
            <a:ext cx="2340755" cy="461665"/>
          </a:xfrm>
          <a:prstGeom prst="rect">
            <a:avLst/>
          </a:prstGeom>
        </p:spPr>
        <p:txBody>
          <a:bodyPr wrap="none">
            <a:spAutoFit/>
          </a:bodyPr>
          <a:lstStyle/>
          <a:p>
            <a:pPr lvl="0" algn="ctr" eaLnBrk="0" hangingPunct="0">
              <a:buClr>
                <a:schemeClr val="bg1"/>
              </a:buClr>
            </a:pPr>
            <a:r>
              <a:rPr lang="en-GB" b="1" dirty="0">
                <a:latin typeface="Calibri"/>
                <a:cs typeface="Calibri"/>
              </a:rPr>
              <a:t>How to get there</a:t>
            </a:r>
          </a:p>
        </p:txBody>
      </p:sp>
      <p:sp>
        <p:nvSpPr>
          <p:cNvPr id="27" name="Rectangle 26"/>
          <p:cNvSpPr/>
          <p:nvPr/>
        </p:nvSpPr>
        <p:spPr>
          <a:xfrm>
            <a:off x="271109" y="3049709"/>
            <a:ext cx="1175622" cy="461665"/>
          </a:xfrm>
          <a:prstGeom prst="rect">
            <a:avLst/>
          </a:prstGeom>
        </p:spPr>
        <p:txBody>
          <a:bodyPr wrap="none">
            <a:spAutoFit/>
          </a:bodyPr>
          <a:lstStyle/>
          <a:p>
            <a:pPr lvl="0" eaLnBrk="0" hangingPunct="0">
              <a:buClr>
                <a:schemeClr val="bg1"/>
              </a:buClr>
            </a:pPr>
            <a:r>
              <a:rPr lang="en-GB" b="1" dirty="0">
                <a:latin typeface="Calibri"/>
                <a:cs typeface="Calibri"/>
              </a:rPr>
              <a:t>Teacher</a:t>
            </a:r>
          </a:p>
        </p:txBody>
      </p:sp>
      <p:sp>
        <p:nvSpPr>
          <p:cNvPr id="28" name="Rectangle 27"/>
          <p:cNvSpPr/>
          <p:nvPr/>
        </p:nvSpPr>
        <p:spPr>
          <a:xfrm>
            <a:off x="362874" y="4385843"/>
            <a:ext cx="899886" cy="461665"/>
          </a:xfrm>
          <a:prstGeom prst="rect">
            <a:avLst/>
          </a:prstGeom>
        </p:spPr>
        <p:txBody>
          <a:bodyPr wrap="square">
            <a:spAutoFit/>
          </a:bodyPr>
          <a:lstStyle/>
          <a:p>
            <a:pPr lvl="0" eaLnBrk="0" hangingPunct="0">
              <a:buClr>
                <a:schemeClr val="bg1"/>
              </a:buClr>
            </a:pPr>
            <a:r>
              <a:rPr lang="en-GB" b="1" dirty="0" smtClean="0">
                <a:latin typeface="Calibri"/>
                <a:cs typeface="Calibri"/>
              </a:rPr>
              <a:t>Peer</a:t>
            </a:r>
            <a:endParaRPr lang="en-GB" b="1" dirty="0">
              <a:latin typeface="Calibri"/>
              <a:cs typeface="Calibri"/>
            </a:endParaRPr>
          </a:p>
        </p:txBody>
      </p:sp>
      <p:sp>
        <p:nvSpPr>
          <p:cNvPr id="29" name="Rectangle 28"/>
          <p:cNvSpPr/>
          <p:nvPr/>
        </p:nvSpPr>
        <p:spPr>
          <a:xfrm>
            <a:off x="319664" y="5705482"/>
            <a:ext cx="1160594" cy="461665"/>
          </a:xfrm>
          <a:prstGeom prst="rect">
            <a:avLst/>
          </a:prstGeom>
        </p:spPr>
        <p:txBody>
          <a:bodyPr wrap="none">
            <a:spAutoFit/>
          </a:bodyPr>
          <a:lstStyle/>
          <a:p>
            <a:pPr lvl="0" eaLnBrk="0" hangingPunct="0">
              <a:buClr>
                <a:schemeClr val="bg1"/>
              </a:buClr>
            </a:pPr>
            <a:r>
              <a:rPr lang="en-GB" b="1" dirty="0">
                <a:latin typeface="Calibri"/>
                <a:cs typeface="Calibri"/>
              </a:rPr>
              <a:t>Learner</a:t>
            </a:r>
          </a:p>
        </p:txBody>
      </p:sp>
      <p:sp>
        <p:nvSpPr>
          <p:cNvPr id="30" name="Rectangle 29"/>
          <p:cNvSpPr/>
          <p:nvPr/>
        </p:nvSpPr>
        <p:spPr>
          <a:xfrm>
            <a:off x="1461290" y="3491871"/>
            <a:ext cx="2183940" cy="1938992"/>
          </a:xfrm>
          <a:prstGeom prst="rect">
            <a:avLst/>
          </a:prstGeom>
        </p:spPr>
        <p:txBody>
          <a:bodyPr wrap="square">
            <a:spAutoFit/>
          </a:bodyPr>
          <a:lstStyle/>
          <a:p>
            <a:pPr lvl="0" algn="ctr" eaLnBrk="0" hangingPunct="0">
              <a:buClr>
                <a:schemeClr val="bg1"/>
              </a:buClr>
            </a:pPr>
            <a:r>
              <a:rPr lang="en-GB" dirty="0" smtClean="0">
                <a:latin typeface="Calibri"/>
                <a:cs typeface="Calibri"/>
              </a:rPr>
              <a:t>Clarifying, sharing and understanding </a:t>
            </a:r>
            <a:r>
              <a:rPr lang="en-GB" dirty="0">
                <a:latin typeface="Calibri"/>
                <a:cs typeface="Calibri"/>
              </a:rPr>
              <a:t>learning intentions</a:t>
            </a:r>
          </a:p>
        </p:txBody>
      </p:sp>
      <p:sp>
        <p:nvSpPr>
          <p:cNvPr id="33" name="Rectangle 32"/>
          <p:cNvSpPr/>
          <p:nvPr/>
        </p:nvSpPr>
        <p:spPr>
          <a:xfrm>
            <a:off x="3655022" y="2528702"/>
            <a:ext cx="3058137" cy="1569660"/>
          </a:xfrm>
          <a:prstGeom prst="rect">
            <a:avLst/>
          </a:prstGeom>
        </p:spPr>
        <p:txBody>
          <a:bodyPr wrap="square">
            <a:spAutoFit/>
          </a:bodyPr>
          <a:lstStyle/>
          <a:p>
            <a:pPr lvl="0" algn="ctr" eaLnBrk="0" hangingPunct="0">
              <a:buClr>
                <a:schemeClr val="bg1"/>
              </a:buClr>
            </a:pPr>
            <a:r>
              <a:rPr lang="en-GB" dirty="0">
                <a:latin typeface="Calibri"/>
                <a:cs typeface="Calibri"/>
              </a:rPr>
              <a:t>Engineering effective discussions, tasks, and activities that elicit evidence of learning</a:t>
            </a:r>
          </a:p>
        </p:txBody>
      </p:sp>
      <p:sp>
        <p:nvSpPr>
          <p:cNvPr id="34" name="Rectangle 33"/>
          <p:cNvSpPr/>
          <p:nvPr/>
        </p:nvSpPr>
        <p:spPr>
          <a:xfrm>
            <a:off x="6640483" y="2485647"/>
            <a:ext cx="2315896" cy="1569660"/>
          </a:xfrm>
          <a:prstGeom prst="rect">
            <a:avLst/>
          </a:prstGeom>
        </p:spPr>
        <p:txBody>
          <a:bodyPr wrap="square">
            <a:spAutoFit/>
          </a:bodyPr>
          <a:lstStyle/>
          <a:p>
            <a:pPr lvl="0" algn="ctr" eaLnBrk="0" hangingPunct="0">
              <a:buClr>
                <a:schemeClr val="bg1"/>
              </a:buClr>
            </a:pPr>
            <a:r>
              <a:rPr lang="en-GB" dirty="0">
                <a:latin typeface="Calibri"/>
                <a:cs typeface="Calibri"/>
              </a:rPr>
              <a:t>Providing feedback that moves learners forward</a:t>
            </a:r>
          </a:p>
        </p:txBody>
      </p:sp>
      <p:sp>
        <p:nvSpPr>
          <p:cNvPr id="35" name="Rectangle 34"/>
          <p:cNvSpPr/>
          <p:nvPr/>
        </p:nvSpPr>
        <p:spPr>
          <a:xfrm>
            <a:off x="4001402" y="4461891"/>
            <a:ext cx="4572000" cy="830997"/>
          </a:xfrm>
          <a:prstGeom prst="rect">
            <a:avLst/>
          </a:prstGeom>
        </p:spPr>
        <p:txBody>
          <a:bodyPr>
            <a:spAutoFit/>
          </a:bodyPr>
          <a:lstStyle/>
          <a:p>
            <a:pPr lvl="0" algn="ctr" eaLnBrk="0" hangingPunct="0">
              <a:buClr>
                <a:schemeClr val="bg1"/>
              </a:buClr>
            </a:pPr>
            <a:r>
              <a:rPr lang="en-GB" dirty="0">
                <a:latin typeface="Calibri"/>
                <a:cs typeface="Calibri"/>
              </a:rPr>
              <a:t>Activating students as learning</a:t>
            </a:r>
          </a:p>
          <a:p>
            <a:pPr lvl="0" algn="ctr" eaLnBrk="0" hangingPunct="0">
              <a:buClr>
                <a:schemeClr val="bg1"/>
              </a:buClr>
            </a:pPr>
            <a:r>
              <a:rPr lang="en-GB" dirty="0">
                <a:latin typeface="Calibri"/>
                <a:cs typeface="Calibri"/>
              </a:rPr>
              <a:t>resources for one another</a:t>
            </a:r>
          </a:p>
        </p:txBody>
      </p:sp>
      <p:sp>
        <p:nvSpPr>
          <p:cNvPr id="36" name="Rectangle 35"/>
          <p:cNvSpPr/>
          <p:nvPr/>
        </p:nvSpPr>
        <p:spPr>
          <a:xfrm>
            <a:off x="3918931" y="5583584"/>
            <a:ext cx="4572000" cy="830997"/>
          </a:xfrm>
          <a:prstGeom prst="rect">
            <a:avLst/>
          </a:prstGeom>
        </p:spPr>
        <p:txBody>
          <a:bodyPr>
            <a:spAutoFit/>
          </a:bodyPr>
          <a:lstStyle/>
          <a:p>
            <a:pPr lvl="0" algn="ctr" eaLnBrk="0" hangingPunct="0">
              <a:buClr>
                <a:schemeClr val="bg1"/>
              </a:buClr>
            </a:pPr>
            <a:r>
              <a:rPr lang="en-GB" dirty="0">
                <a:latin typeface="Calibri"/>
                <a:cs typeface="Calibri"/>
              </a:rPr>
              <a:t>Activating students as owners</a:t>
            </a:r>
            <a:br>
              <a:rPr lang="en-GB" dirty="0">
                <a:latin typeface="Calibri"/>
                <a:cs typeface="Calibri"/>
              </a:rPr>
            </a:br>
            <a:r>
              <a:rPr lang="en-GB" dirty="0">
                <a:latin typeface="Calibri"/>
                <a:cs typeface="Calibri"/>
              </a:rPr>
              <a:t>of their own learning</a:t>
            </a:r>
          </a:p>
        </p:txBody>
      </p:sp>
      <p:sp>
        <p:nvSpPr>
          <p:cNvPr id="38" name="Rounded Rectangle 37"/>
          <p:cNvSpPr/>
          <p:nvPr/>
        </p:nvSpPr>
        <p:spPr>
          <a:xfrm>
            <a:off x="1533965" y="2589792"/>
            <a:ext cx="2028793" cy="3909431"/>
          </a:xfrm>
          <a:prstGeom prst="roundRect">
            <a:avLst/>
          </a:prstGeom>
          <a:solidFill>
            <a:srgbClr val="0000FF">
              <a:alpha val="20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Rounded Rectangle 38"/>
          <p:cNvSpPr/>
          <p:nvPr/>
        </p:nvSpPr>
        <p:spPr>
          <a:xfrm>
            <a:off x="3711206" y="2523809"/>
            <a:ext cx="2837011" cy="1567072"/>
          </a:xfrm>
          <a:prstGeom prst="roundRect">
            <a:avLst/>
          </a:prstGeom>
          <a:solidFill>
            <a:srgbClr val="008000">
              <a:alpha val="21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Rounded Rectangle 39"/>
          <p:cNvSpPr/>
          <p:nvPr/>
        </p:nvSpPr>
        <p:spPr>
          <a:xfrm>
            <a:off x="6696666" y="2556800"/>
            <a:ext cx="2061781" cy="1550577"/>
          </a:xfrm>
          <a:prstGeom prst="roundRect">
            <a:avLst/>
          </a:prstGeom>
          <a:solidFill>
            <a:srgbClr val="3366FF">
              <a:alpha val="20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Rounded Rectangle 40"/>
          <p:cNvSpPr/>
          <p:nvPr/>
        </p:nvSpPr>
        <p:spPr>
          <a:xfrm>
            <a:off x="3711206" y="4288827"/>
            <a:ext cx="5030747" cy="1105198"/>
          </a:xfrm>
          <a:prstGeom prst="roundRect">
            <a:avLst/>
          </a:prstGeom>
          <a:solidFill>
            <a:srgbClr val="FF0000">
              <a:alpha val="20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Rounded Rectangle 41"/>
          <p:cNvSpPr/>
          <p:nvPr/>
        </p:nvSpPr>
        <p:spPr>
          <a:xfrm>
            <a:off x="3711206" y="5542485"/>
            <a:ext cx="5047240" cy="956739"/>
          </a:xfrm>
          <a:prstGeom prst="roundRect">
            <a:avLst/>
          </a:prstGeom>
          <a:solidFill>
            <a:srgbClr val="FFFF00">
              <a:alpha val="20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Slide Number Placeholder 2"/>
          <p:cNvSpPr>
            <a:spLocks noGrp="1"/>
          </p:cNvSpPr>
          <p:nvPr>
            <p:ph type="sldNum" sz="quarter" idx="12"/>
          </p:nvPr>
        </p:nvSpPr>
        <p:spPr/>
        <p:txBody>
          <a:bodyPr>
            <a:normAutofit fontScale="85000" lnSpcReduction="20000"/>
          </a:bodyPr>
          <a:lstStyle/>
          <a:p>
            <a:pPr>
              <a:defRPr/>
            </a:pPr>
            <a:fld id="{19ABF79A-F4A3-5E49-A6CE-5B8CF779BC37}" type="slidenum">
              <a:rPr lang="en-GB" smtClean="0"/>
              <a:pPr>
                <a:defRPr/>
              </a:pPr>
              <a:t>5</a:t>
            </a:fld>
            <a:endParaRPr lang="en-GB" dirty="0"/>
          </a:p>
        </p:txBody>
      </p:sp>
    </p:spTree>
    <p:extLst>
      <p:ext uri="{BB962C8B-B14F-4D97-AF65-F5344CB8AC3E}">
        <p14:creationId xmlns:p14="http://schemas.microsoft.com/office/powerpoint/2010/main" val="87270951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8"/>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13"/>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0"/>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38"/>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33"/>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9"/>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4"/>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40"/>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35"/>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41"/>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36"/>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P spid="23" grpId="0"/>
      <p:bldP spid="24" grpId="0"/>
      <p:bldP spid="25" grpId="0"/>
      <p:bldP spid="27" grpId="0"/>
      <p:bldP spid="28" grpId="0"/>
      <p:bldP spid="29" grpId="0"/>
      <p:bldP spid="30" grpId="0"/>
      <p:bldP spid="33" grpId="0"/>
      <p:bldP spid="34" grpId="0"/>
      <p:bldP spid="35" grpId="0"/>
      <p:bldP spid="36" grpId="0"/>
      <p:bldP spid="38" grpId="0" animBg="1"/>
      <p:bldP spid="39" grpId="0" animBg="1"/>
      <p:bldP spid="40" grpId="0" animBg="1"/>
      <p:bldP spid="41" grpId="0" animBg="1"/>
      <p:bldP spid="4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And one big idea</a:t>
            </a:r>
            <a:endParaRPr lang="en-US" dirty="0"/>
          </a:p>
        </p:txBody>
      </p:sp>
      <p:sp>
        <p:nvSpPr>
          <p:cNvPr id="5" name="Rectangle 4"/>
          <p:cNvSpPr/>
          <p:nvPr/>
        </p:nvSpPr>
        <p:spPr>
          <a:xfrm>
            <a:off x="346379" y="1616558"/>
            <a:ext cx="8494539" cy="4981638"/>
          </a:xfrm>
          <a:prstGeom prst="rect">
            <a:avLst/>
          </a:prstGeom>
          <a:noFill/>
          <a:ln w="38100"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7" name="Straight Connector 6"/>
          <p:cNvCxnSpPr/>
          <p:nvPr/>
        </p:nvCxnSpPr>
        <p:spPr>
          <a:xfrm>
            <a:off x="316497" y="2475877"/>
            <a:ext cx="8461551" cy="0"/>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V="1">
            <a:off x="351692" y="4230077"/>
            <a:ext cx="8479693" cy="1"/>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3636982" y="1600062"/>
            <a:ext cx="0" cy="4981638"/>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341923" y="5431692"/>
            <a:ext cx="8466007" cy="11819"/>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1415964" y="1621692"/>
            <a:ext cx="0" cy="4972539"/>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a:off x="6613769" y="1611923"/>
            <a:ext cx="426" cy="4969778"/>
          </a:xfrm>
          <a:prstGeom prst="line">
            <a:avLst/>
          </a:prstGeom>
          <a:effectLst/>
        </p:spPr>
        <p:style>
          <a:lnRef idx="2">
            <a:schemeClr val="accent1"/>
          </a:lnRef>
          <a:fillRef idx="0">
            <a:schemeClr val="accent1"/>
          </a:fillRef>
          <a:effectRef idx="1">
            <a:schemeClr val="accent1"/>
          </a:effectRef>
          <a:fontRef idx="minor">
            <a:schemeClr val="tx1"/>
          </a:fontRef>
        </p:style>
      </p:cxnSp>
      <p:sp>
        <p:nvSpPr>
          <p:cNvPr id="23" name="Rectangle 22"/>
          <p:cNvSpPr/>
          <p:nvPr/>
        </p:nvSpPr>
        <p:spPr>
          <a:xfrm>
            <a:off x="1356042" y="1614602"/>
            <a:ext cx="2487118" cy="830997"/>
          </a:xfrm>
          <a:prstGeom prst="rect">
            <a:avLst/>
          </a:prstGeom>
        </p:spPr>
        <p:txBody>
          <a:bodyPr wrap="square">
            <a:spAutoFit/>
          </a:bodyPr>
          <a:lstStyle/>
          <a:p>
            <a:pPr lvl="0" algn="ctr" eaLnBrk="0" hangingPunct="0">
              <a:buClr>
                <a:schemeClr val="bg1"/>
              </a:buClr>
            </a:pPr>
            <a:r>
              <a:rPr lang="en-GB" b="1" dirty="0">
                <a:latin typeface="Calibri"/>
                <a:cs typeface="Calibri"/>
              </a:rPr>
              <a:t>Where the learner is going</a:t>
            </a:r>
          </a:p>
        </p:txBody>
      </p:sp>
      <p:sp>
        <p:nvSpPr>
          <p:cNvPr id="24" name="Rectangle 23"/>
          <p:cNvSpPr/>
          <p:nvPr/>
        </p:nvSpPr>
        <p:spPr>
          <a:xfrm>
            <a:off x="3782355" y="1862033"/>
            <a:ext cx="2799865" cy="461665"/>
          </a:xfrm>
          <a:prstGeom prst="rect">
            <a:avLst/>
          </a:prstGeom>
        </p:spPr>
        <p:txBody>
          <a:bodyPr wrap="none">
            <a:spAutoFit/>
          </a:bodyPr>
          <a:lstStyle/>
          <a:p>
            <a:pPr lvl="0" algn="ctr" eaLnBrk="0" hangingPunct="0">
              <a:buClr>
                <a:schemeClr val="bg1"/>
              </a:buClr>
            </a:pPr>
            <a:r>
              <a:rPr lang="en-GB" b="1" dirty="0">
                <a:latin typeface="Calibri"/>
                <a:cs typeface="Calibri"/>
              </a:rPr>
              <a:t>Where the learner is</a:t>
            </a:r>
          </a:p>
        </p:txBody>
      </p:sp>
      <p:sp>
        <p:nvSpPr>
          <p:cNvPr id="25" name="Rectangle 24"/>
          <p:cNvSpPr/>
          <p:nvPr/>
        </p:nvSpPr>
        <p:spPr>
          <a:xfrm>
            <a:off x="6551633" y="1862032"/>
            <a:ext cx="2340755" cy="461665"/>
          </a:xfrm>
          <a:prstGeom prst="rect">
            <a:avLst/>
          </a:prstGeom>
        </p:spPr>
        <p:txBody>
          <a:bodyPr wrap="none">
            <a:spAutoFit/>
          </a:bodyPr>
          <a:lstStyle/>
          <a:p>
            <a:pPr lvl="0" algn="ctr" eaLnBrk="0" hangingPunct="0">
              <a:buClr>
                <a:schemeClr val="bg1"/>
              </a:buClr>
            </a:pPr>
            <a:r>
              <a:rPr lang="en-GB" b="1" dirty="0">
                <a:latin typeface="Calibri"/>
                <a:cs typeface="Calibri"/>
              </a:rPr>
              <a:t>How to get there</a:t>
            </a:r>
          </a:p>
        </p:txBody>
      </p:sp>
      <p:sp>
        <p:nvSpPr>
          <p:cNvPr id="27" name="Rectangle 26"/>
          <p:cNvSpPr/>
          <p:nvPr/>
        </p:nvSpPr>
        <p:spPr>
          <a:xfrm>
            <a:off x="271109" y="3049709"/>
            <a:ext cx="1175622" cy="461665"/>
          </a:xfrm>
          <a:prstGeom prst="rect">
            <a:avLst/>
          </a:prstGeom>
        </p:spPr>
        <p:txBody>
          <a:bodyPr wrap="none">
            <a:spAutoFit/>
          </a:bodyPr>
          <a:lstStyle/>
          <a:p>
            <a:pPr lvl="0" eaLnBrk="0" hangingPunct="0">
              <a:buClr>
                <a:schemeClr val="bg1"/>
              </a:buClr>
            </a:pPr>
            <a:r>
              <a:rPr lang="en-GB" b="1" dirty="0">
                <a:latin typeface="Calibri"/>
                <a:cs typeface="Calibri"/>
              </a:rPr>
              <a:t>Teacher</a:t>
            </a:r>
          </a:p>
        </p:txBody>
      </p:sp>
      <p:sp>
        <p:nvSpPr>
          <p:cNvPr id="28" name="Rectangle 27"/>
          <p:cNvSpPr/>
          <p:nvPr/>
        </p:nvSpPr>
        <p:spPr>
          <a:xfrm>
            <a:off x="362874" y="4385843"/>
            <a:ext cx="899886" cy="461665"/>
          </a:xfrm>
          <a:prstGeom prst="rect">
            <a:avLst/>
          </a:prstGeom>
        </p:spPr>
        <p:txBody>
          <a:bodyPr wrap="square">
            <a:spAutoFit/>
          </a:bodyPr>
          <a:lstStyle/>
          <a:p>
            <a:pPr lvl="0" eaLnBrk="0" hangingPunct="0">
              <a:buClr>
                <a:schemeClr val="bg1"/>
              </a:buClr>
            </a:pPr>
            <a:r>
              <a:rPr lang="en-GB" b="1" dirty="0" smtClean="0">
                <a:latin typeface="Calibri"/>
                <a:cs typeface="Calibri"/>
              </a:rPr>
              <a:t>Peer</a:t>
            </a:r>
            <a:endParaRPr lang="en-GB" b="1" dirty="0">
              <a:latin typeface="Calibri"/>
              <a:cs typeface="Calibri"/>
            </a:endParaRPr>
          </a:p>
        </p:txBody>
      </p:sp>
      <p:sp>
        <p:nvSpPr>
          <p:cNvPr id="29" name="Rectangle 28"/>
          <p:cNvSpPr/>
          <p:nvPr/>
        </p:nvSpPr>
        <p:spPr>
          <a:xfrm>
            <a:off x="319664" y="5705482"/>
            <a:ext cx="1160594" cy="461665"/>
          </a:xfrm>
          <a:prstGeom prst="rect">
            <a:avLst/>
          </a:prstGeom>
        </p:spPr>
        <p:txBody>
          <a:bodyPr wrap="none">
            <a:spAutoFit/>
          </a:bodyPr>
          <a:lstStyle/>
          <a:p>
            <a:pPr lvl="0" eaLnBrk="0" hangingPunct="0">
              <a:buClr>
                <a:schemeClr val="bg1"/>
              </a:buClr>
            </a:pPr>
            <a:r>
              <a:rPr lang="en-GB" b="1" dirty="0">
                <a:latin typeface="Calibri"/>
                <a:cs typeface="Calibri"/>
              </a:rPr>
              <a:t>Learner</a:t>
            </a:r>
          </a:p>
        </p:txBody>
      </p:sp>
      <p:sp>
        <p:nvSpPr>
          <p:cNvPr id="3" name="Slide Number Placeholder 2"/>
          <p:cNvSpPr>
            <a:spLocks noGrp="1"/>
          </p:cNvSpPr>
          <p:nvPr>
            <p:ph type="sldNum" sz="quarter" idx="12"/>
          </p:nvPr>
        </p:nvSpPr>
        <p:spPr/>
        <p:txBody>
          <a:bodyPr>
            <a:normAutofit fontScale="85000" lnSpcReduction="20000"/>
          </a:bodyPr>
          <a:lstStyle/>
          <a:p>
            <a:pPr>
              <a:defRPr/>
            </a:pPr>
            <a:fld id="{19ABF79A-F4A3-5E49-A6CE-5B8CF779BC37}" type="slidenum">
              <a:rPr lang="en-GB" smtClean="0"/>
              <a:pPr>
                <a:defRPr/>
              </a:pPr>
              <a:t>6</a:t>
            </a:fld>
            <a:endParaRPr lang="en-GB" dirty="0"/>
          </a:p>
        </p:txBody>
      </p:sp>
      <p:sp>
        <p:nvSpPr>
          <p:cNvPr id="8" name="Rounded Rectangle 7"/>
          <p:cNvSpPr/>
          <p:nvPr/>
        </p:nvSpPr>
        <p:spPr>
          <a:xfrm>
            <a:off x="1458931" y="2521518"/>
            <a:ext cx="7291295" cy="3974353"/>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p:cNvSpPr txBox="1"/>
          <p:nvPr/>
        </p:nvSpPr>
        <p:spPr>
          <a:xfrm>
            <a:off x="1890931" y="2918261"/>
            <a:ext cx="6320118" cy="3166824"/>
          </a:xfrm>
          <a:prstGeom prst="roundRect">
            <a:avLst/>
          </a:prstGeom>
          <a:noFill/>
        </p:spPr>
        <p:txBody>
          <a:bodyPr wrap="square" rtlCol="0">
            <a:spAutoFit/>
          </a:bodyPr>
          <a:lstStyle/>
          <a:p>
            <a:pPr algn="ctr"/>
            <a:r>
              <a:rPr lang="en-US" sz="3600" dirty="0" smtClean="0">
                <a:solidFill>
                  <a:schemeClr val="bg1"/>
                </a:solidFill>
              </a:rPr>
              <a:t>Using evidence of achievement to adapt what happens in classrooms to meet learner needs</a:t>
            </a:r>
            <a:endParaRPr lang="en-US" sz="3600" dirty="0">
              <a:solidFill>
                <a:schemeClr val="bg1"/>
              </a:solidFill>
            </a:endParaRPr>
          </a:p>
        </p:txBody>
      </p:sp>
    </p:spTree>
    <p:extLst>
      <p:ext uri="{BB962C8B-B14F-4D97-AF65-F5344CB8AC3E}">
        <p14:creationId xmlns:p14="http://schemas.microsoft.com/office/powerpoint/2010/main" val="3268424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5"/>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7"/>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8"/>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9"/>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P spid="23" grpId="0"/>
      <p:bldP spid="24" grpId="0"/>
      <p:bldP spid="25" grpId="0"/>
      <p:bldP spid="27" grpId="0"/>
      <p:bldP spid="28" grpId="0"/>
      <p:bldP spid="29" grpId="0"/>
      <p:bldP spid="8" grpId="0" animBg="1"/>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4"/>
          <p:cNvSpPr>
            <a:spLocks noGrp="1" noChangeArrowheads="1"/>
          </p:cNvSpPr>
          <p:nvPr>
            <p:ph type="title"/>
          </p:nvPr>
        </p:nvSpPr>
        <p:spPr/>
        <p:txBody>
          <a:bodyPr/>
          <a:lstStyle/>
          <a:p>
            <a:r>
              <a:rPr lang="en-US" dirty="0" smtClean="0"/>
              <a:t>An educational positioning system</a:t>
            </a:r>
            <a:endParaRPr lang="en-US" dirty="0"/>
          </a:p>
        </p:txBody>
      </p:sp>
      <p:sp>
        <p:nvSpPr>
          <p:cNvPr id="58370" name="Rectangle 5"/>
          <p:cNvSpPr>
            <a:spLocks noGrp="1" noChangeArrowheads="1"/>
          </p:cNvSpPr>
          <p:nvPr>
            <p:ph sz="quarter" idx="1"/>
          </p:nvPr>
        </p:nvSpPr>
        <p:spPr/>
        <p:txBody>
          <a:bodyPr/>
          <a:lstStyle/>
          <a:p>
            <a:r>
              <a:rPr lang="en-US" smtClean="0"/>
              <a:t>A good teacher:</a:t>
            </a:r>
          </a:p>
          <a:p>
            <a:pPr lvl="1"/>
            <a:r>
              <a:rPr lang="en-US" smtClean="0"/>
              <a:t>Establishes where the students are in their learning</a:t>
            </a:r>
          </a:p>
          <a:p>
            <a:pPr lvl="1"/>
            <a:r>
              <a:rPr lang="en-US" smtClean="0"/>
              <a:t>Identifies the learning destination</a:t>
            </a:r>
          </a:p>
          <a:p>
            <a:pPr lvl="1"/>
            <a:r>
              <a:rPr lang="en-US" smtClean="0"/>
              <a:t>Carefully plans a route</a:t>
            </a:r>
          </a:p>
          <a:p>
            <a:pPr lvl="1"/>
            <a:r>
              <a:rPr lang="en-US" smtClean="0"/>
              <a:t>Begins the learning journey</a:t>
            </a:r>
          </a:p>
          <a:p>
            <a:pPr lvl="1"/>
            <a:r>
              <a:rPr lang="en-US" smtClean="0"/>
              <a:t>Makes regular checks on progress on the way</a:t>
            </a:r>
          </a:p>
          <a:p>
            <a:pPr lvl="1"/>
            <a:r>
              <a:rPr lang="en-US" smtClean="0"/>
              <a:t>Makes adjustments to the course as conditions dictate</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6"/>
          <p:cNvSpPr>
            <a:spLocks noGrp="1" noChangeArrowheads="1"/>
          </p:cNvSpPr>
          <p:nvPr>
            <p:ph type="ctrTitle"/>
          </p:nvPr>
        </p:nvSpPr>
        <p:spPr>
          <a:xfrm>
            <a:off x="904168" y="2130425"/>
            <a:ext cx="7772400" cy="2069042"/>
          </a:xfrm>
        </p:spPr>
        <p:txBody>
          <a:bodyPr>
            <a:noAutofit/>
          </a:bodyPr>
          <a:lstStyle/>
          <a:p>
            <a:r>
              <a:rPr lang="en-US" sz="5000" cap="none" dirty="0" smtClean="0"/>
              <a:t>Strategies and practical techniques for classroom formative assessment</a:t>
            </a:r>
            <a:endParaRPr lang="en-GB" sz="5000" cap="none" dirty="0"/>
          </a:p>
        </p:txBody>
      </p:sp>
      <p:sp>
        <p:nvSpPr>
          <p:cNvPr id="2" name="Slide Number Placeholder 1"/>
          <p:cNvSpPr>
            <a:spLocks noGrp="1"/>
          </p:cNvSpPr>
          <p:nvPr>
            <p:ph type="sldNum" sz="quarter" idx="12"/>
          </p:nvPr>
        </p:nvSpPr>
        <p:spPr/>
        <p:txBody>
          <a:bodyPr/>
          <a:lstStyle/>
          <a:p>
            <a:pPr>
              <a:defRPr/>
            </a:pPr>
            <a:fld id="{D52799CE-711A-FA44-BA4E-E463DA170A36}" type="slidenum">
              <a:rPr lang="en-US" smtClean="0"/>
              <a:pPr>
                <a:defRPr/>
              </a:pPr>
              <a:t>8</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1" name="Rectangle 2"/>
          <p:cNvSpPr>
            <a:spLocks noGrp="1" noChangeArrowheads="1"/>
          </p:cNvSpPr>
          <p:nvPr>
            <p:ph type="ctrTitle"/>
          </p:nvPr>
        </p:nvSpPr>
        <p:spPr/>
        <p:txBody>
          <a:bodyPr/>
          <a:lstStyle/>
          <a:p>
            <a:r>
              <a:rPr lang="en-US" smtClean="0"/>
              <a:t>Clarifying, sharing and understanding learning intentions</a:t>
            </a:r>
            <a:endParaRPr lang="en-US" dirty="0"/>
          </a:p>
        </p:txBody>
      </p:sp>
      <p:sp>
        <p:nvSpPr>
          <p:cNvPr id="3" name="Subtitle 2"/>
          <p:cNvSpPr>
            <a:spLocks noGrp="1"/>
          </p:cNvSpPr>
          <p:nvPr>
            <p:ph type="subTitle" idx="1"/>
          </p:nvPr>
        </p:nvSpPr>
        <p:spPr/>
        <p:txBody>
          <a:bodyPr/>
          <a:lstStyle/>
          <a:p>
            <a:endParaRPr lang="en-US"/>
          </a:p>
        </p:txBody>
      </p:sp>
      <p:sp>
        <p:nvSpPr>
          <p:cNvPr id="2" name="Slide Number Placeholder 1"/>
          <p:cNvSpPr>
            <a:spLocks noGrp="1"/>
          </p:cNvSpPr>
          <p:nvPr>
            <p:ph type="sldNum" sz="quarter" idx="12"/>
          </p:nvPr>
        </p:nvSpPr>
        <p:spPr/>
        <p:txBody>
          <a:bodyPr/>
          <a:lstStyle/>
          <a:p>
            <a:pPr>
              <a:defRPr/>
            </a:pPr>
            <a:fld id="{D52799CE-711A-FA44-BA4E-E463DA170A36}" type="slidenum">
              <a:rPr lang="en-US" smtClean="0"/>
              <a:pPr>
                <a:defRPr/>
              </a:pPr>
              <a:t>9</a:t>
            </a:fld>
            <a:endParaRPr lang="en-US"/>
          </a:p>
        </p:txBody>
      </p:sp>
    </p:spTree>
    <p:extLst>
      <p:ext uri="{BB962C8B-B14F-4D97-AF65-F5344CB8AC3E}">
        <p14:creationId xmlns:p14="http://schemas.microsoft.com/office/powerpoint/2010/main" val="67079486"/>
      </p:ext>
    </p:extLst>
  </p:cSld>
  <p:clrMapOvr>
    <a:masterClrMapping/>
  </p:clrMapOvr>
  <mc:AlternateContent xmlns:mc="http://schemas.openxmlformats.org/markup-compatibility/2006" xmlns:p14="http://schemas.microsoft.com/office/powerpoint/2010/main">
    <mc:Choice Requires="p14">
      <p:transition spd="slow" p14:dur="2000" advClick="0" advTm="7000"/>
    </mc:Choice>
    <mc:Fallback xmlns="">
      <p:transition xmlns:p14="http://schemas.microsoft.com/office/powerpoint/2010/main" spd="slow" advClick="0" advTm="7000"/>
    </mc:Fallback>
  </mc:AlternateContent>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Title and content (no logo)">
  <a:themeElements>
    <a:clrScheme name="DWE presentation">
      <a:dk1>
        <a:sysClr val="windowText" lastClr="000000"/>
      </a:dk1>
      <a:lt1>
        <a:sysClr val="window" lastClr="FFFFFF"/>
      </a:lt1>
      <a:dk2>
        <a:srgbClr val="3488B6"/>
      </a:dk2>
      <a:lt2>
        <a:srgbClr val="EBDDC3"/>
      </a:lt2>
      <a:accent1>
        <a:srgbClr val="525A93"/>
      </a:accent1>
      <a:accent2>
        <a:srgbClr val="EDAA61"/>
      </a:accent2>
      <a:accent3>
        <a:srgbClr val="2973AC"/>
      </a:accent3>
      <a:accent4>
        <a:srgbClr val="EDAA61"/>
      </a:accent4>
      <a:accent5>
        <a:srgbClr val="7BA79D"/>
      </a:accent5>
      <a:accent6>
        <a:srgbClr val="968C8C"/>
      </a:accent6>
      <a:hlink>
        <a:srgbClr val="F7B615"/>
      </a:hlink>
      <a:folHlink>
        <a:srgbClr val="70440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37878</TotalTime>
  <Words>1747</Words>
  <Application>Microsoft Macintosh PowerPoint</Application>
  <PresentationFormat>On-screen Show (4:3)</PresentationFormat>
  <Paragraphs>368</Paragraphs>
  <Slides>41</Slides>
  <Notes>29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41</vt:i4>
      </vt:variant>
    </vt:vector>
  </HeadingPairs>
  <TitlesOfParts>
    <vt:vector size="43" baseType="lpstr">
      <vt:lpstr>Title and content (no logo)</vt:lpstr>
      <vt:lpstr>Equation</vt:lpstr>
      <vt:lpstr>Formative assessment: The bridge between teaching and learning in high school  mathematics</vt:lpstr>
      <vt:lpstr>The evidence base for formative assessment</vt:lpstr>
      <vt:lpstr>Cost/effect comparisons</vt:lpstr>
      <vt:lpstr>The formative assessment hijack</vt:lpstr>
      <vt:lpstr>Unpacking formative assessment</vt:lpstr>
      <vt:lpstr>And one big idea</vt:lpstr>
      <vt:lpstr>An educational positioning system</vt:lpstr>
      <vt:lpstr>Strategies and practical techniques for classroom formative assessment</vt:lpstr>
      <vt:lpstr>Clarifying, sharing and understanding learning intentions</vt:lpstr>
      <vt:lpstr>A standard middle school math problem…</vt:lpstr>
      <vt:lpstr>PowerPoint Presentation</vt:lpstr>
      <vt:lpstr>PowerPoint Presentation</vt:lpstr>
      <vt:lpstr>How many rectangles?</vt:lpstr>
      <vt:lpstr>Share learning intentions</vt:lpstr>
      <vt:lpstr>Engineering effective discussions, activities, and classroom tasks that elicit evidence of learning</vt:lpstr>
      <vt:lpstr>Kinds of questions: Israel</vt:lpstr>
      <vt:lpstr>Eliciting evidence</vt:lpstr>
      <vt:lpstr>A closed question in calculus…</vt:lpstr>
      <vt:lpstr>Kinds of questions</vt:lpstr>
      <vt:lpstr>Questioning in math: Discussion</vt:lpstr>
      <vt:lpstr>Questioning in math: Diagnosis</vt:lpstr>
      <vt:lpstr>Hinge questions</vt:lpstr>
      <vt:lpstr>Real-time test: equations</vt:lpstr>
      <vt:lpstr>Constructing hinge-point questions</vt:lpstr>
      <vt:lpstr>Discriminate incorrect cognitive rules</vt:lpstr>
      <vt:lpstr>Diagnostic item: medians</vt:lpstr>
      <vt:lpstr>Diagnostic item: means</vt:lpstr>
      <vt:lpstr>Providing feedback that moves learners forward</vt:lpstr>
      <vt:lpstr>Kinds of feedback: Israel</vt:lpstr>
      <vt:lpstr>Responses</vt:lpstr>
      <vt:lpstr>Kinds of feedback: Israel (2)</vt:lpstr>
      <vt:lpstr>Effects of feedback</vt:lpstr>
      <vt:lpstr>Getting feedback right is hard</vt:lpstr>
      <vt:lpstr>Provide feedback that moves learning on</vt:lpstr>
      <vt:lpstr>Activating students as learning resources for one another</vt:lpstr>
      <vt:lpstr>Collaborative learning: a research success story</vt:lpstr>
      <vt:lpstr>Help students be learning resources</vt:lpstr>
      <vt:lpstr>Activating students as owners of their own learning</vt:lpstr>
      <vt:lpstr>Help students own their own learning</vt:lpstr>
      <vt:lpstr>A model for teacher learning</vt:lpstr>
      <vt:lpstr>Questions? Comments?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Inside the black box: Raising standards through classroom assessment</dc:title>
  <dc:creator>Dylan Wiliam</dc:creator>
  <cp:lastModifiedBy>Dylan Wiliam</cp:lastModifiedBy>
  <cp:revision>380</cp:revision>
  <cp:lastPrinted>2007-02-01T19:02:41Z</cp:lastPrinted>
  <dcterms:created xsi:type="dcterms:W3CDTF">2010-07-29T23:31:26Z</dcterms:created>
  <dcterms:modified xsi:type="dcterms:W3CDTF">2013-08-02T16:54:15Z</dcterms:modified>
</cp:coreProperties>
</file>