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12" r:id="rId1"/>
  </p:sldMasterIdLst>
  <p:notesMasterIdLst>
    <p:notesMasterId r:id="rId59"/>
  </p:notesMasterIdLst>
  <p:handoutMasterIdLst>
    <p:handoutMasterId r:id="rId60"/>
  </p:handoutMasterIdLst>
  <p:sldIdLst>
    <p:sldId id="972" r:id="rId2"/>
    <p:sldId id="973" r:id="rId3"/>
    <p:sldId id="980" r:id="rId4"/>
    <p:sldId id="859" r:id="rId5"/>
    <p:sldId id="974" r:id="rId6"/>
    <p:sldId id="975" r:id="rId7"/>
    <p:sldId id="976" r:id="rId8"/>
    <p:sldId id="978" r:id="rId9"/>
    <p:sldId id="977" r:id="rId10"/>
    <p:sldId id="794" r:id="rId11"/>
    <p:sldId id="983" r:id="rId12"/>
    <p:sldId id="894" r:id="rId13"/>
    <p:sldId id="1040" r:id="rId14"/>
    <p:sldId id="1000" r:id="rId15"/>
    <p:sldId id="1007" r:id="rId16"/>
    <p:sldId id="1008" r:id="rId17"/>
    <p:sldId id="1009" r:id="rId18"/>
    <p:sldId id="1010" r:id="rId19"/>
    <p:sldId id="899" r:id="rId20"/>
    <p:sldId id="907" r:id="rId21"/>
    <p:sldId id="1011" r:id="rId22"/>
    <p:sldId id="1012" r:id="rId23"/>
    <p:sldId id="923" r:id="rId24"/>
    <p:sldId id="950" r:id="rId25"/>
    <p:sldId id="954" r:id="rId26"/>
    <p:sldId id="940" r:id="rId27"/>
    <p:sldId id="941" r:id="rId28"/>
    <p:sldId id="942" r:id="rId29"/>
    <p:sldId id="982" r:id="rId30"/>
    <p:sldId id="984" r:id="rId31"/>
    <p:sldId id="985" r:id="rId32"/>
    <p:sldId id="986" r:id="rId33"/>
    <p:sldId id="987" r:id="rId34"/>
    <p:sldId id="998" r:id="rId35"/>
    <p:sldId id="999" r:id="rId36"/>
    <p:sldId id="988" r:id="rId37"/>
    <p:sldId id="989" r:id="rId38"/>
    <p:sldId id="990" r:id="rId39"/>
    <p:sldId id="991" r:id="rId40"/>
    <p:sldId id="992" r:id="rId41"/>
    <p:sldId id="993" r:id="rId42"/>
    <p:sldId id="994" r:id="rId43"/>
    <p:sldId id="995" r:id="rId44"/>
    <p:sldId id="996" r:id="rId45"/>
    <p:sldId id="997" r:id="rId46"/>
    <p:sldId id="1041" r:id="rId47"/>
    <p:sldId id="1013" r:id="rId48"/>
    <p:sldId id="1014" r:id="rId49"/>
    <p:sldId id="1015" r:id="rId50"/>
    <p:sldId id="1016" r:id="rId51"/>
    <p:sldId id="1017" r:id="rId52"/>
    <p:sldId id="1044" r:id="rId53"/>
    <p:sldId id="1025" r:id="rId54"/>
    <p:sldId id="1026" r:id="rId55"/>
    <p:sldId id="1038" r:id="rId56"/>
    <p:sldId id="1039" r:id="rId57"/>
    <p:sldId id="792" r:id="rId58"/>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0D1DC"/>
    <a:srgbClr val="3488B6"/>
    <a:srgbClr val="EDAA61"/>
    <a:srgbClr val="8C357B"/>
    <a:srgbClr val="9E2487"/>
    <a:srgbClr val="A68AAC"/>
    <a:srgbClr val="F1DFED"/>
    <a:srgbClr val="80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5" d="100"/>
          <a:sy n="85" d="100"/>
        </p:scale>
        <p:origin x="-808" y="-80"/>
      </p:cViewPr>
      <p:guideLst>
        <p:guide orient="horz" pos="2160"/>
        <p:guide pos="289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76" d="100"/>
        <a:sy n="76" d="100"/>
      </p:scale>
      <p:origin x="0" y="1056"/>
    </p:cViewPr>
  </p:sorterViewPr>
  <p:notesViewPr>
    <p:cSldViewPr snapToGrid="0" snapToObjects="1">
      <p:cViewPr varScale="1">
        <p:scale>
          <a:sx n="72" d="100"/>
          <a:sy n="72" d="100"/>
        </p:scale>
        <p:origin x="-2520"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notesMaster" Target="notesMasters/notes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handoutMaster" Target="handoutMasters/handoutMaster1.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Not%20me%20work:B:Bloom%20HS:Achievement%20Effect-%20Size%20Benchmarks%20for%20Educational%20Interventions%20(200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scatterChart>
        <c:scatterStyle val="lineMarker"/>
        <c:varyColors val="0"/>
        <c:ser>
          <c:idx val="0"/>
          <c:order val="0"/>
          <c:tx>
            <c:strRef>
              <c:f>Sheet1!$B$1</c:f>
              <c:strCache>
                <c:ptCount val="1"/>
                <c:pt idx="0">
                  <c:v>annual growth</c:v>
                </c:pt>
              </c:strCache>
            </c:strRef>
          </c:tx>
          <c:spPr>
            <a:ln w="47625">
              <a:noFill/>
            </a:ln>
          </c:spPr>
          <c:xVal>
            <c:numRef>
              <c:f>Sheet1!$A$2:$A$12</c:f>
              <c:numCache>
                <c:formatCode>General</c:formatCode>
                <c:ptCount val="11"/>
                <c:pt idx="0">
                  <c:v>6.0</c:v>
                </c:pt>
                <c:pt idx="1">
                  <c:v>7.0</c:v>
                </c:pt>
                <c:pt idx="2">
                  <c:v>8.0</c:v>
                </c:pt>
                <c:pt idx="3">
                  <c:v>9.0</c:v>
                </c:pt>
                <c:pt idx="4">
                  <c:v>10.0</c:v>
                </c:pt>
                <c:pt idx="5">
                  <c:v>11.0</c:v>
                </c:pt>
                <c:pt idx="6">
                  <c:v>12.0</c:v>
                </c:pt>
                <c:pt idx="7">
                  <c:v>13.0</c:v>
                </c:pt>
                <c:pt idx="8">
                  <c:v>14.0</c:v>
                </c:pt>
                <c:pt idx="9">
                  <c:v>15.0</c:v>
                </c:pt>
                <c:pt idx="10">
                  <c:v>16.0</c:v>
                </c:pt>
              </c:numCache>
            </c:numRef>
          </c:xVal>
          <c:yVal>
            <c:numRef>
              <c:f>Sheet1!$B$2:$B$12</c:f>
              <c:numCache>
                <c:formatCode>General</c:formatCode>
                <c:ptCount val="11"/>
                <c:pt idx="0">
                  <c:v>1.52</c:v>
                </c:pt>
                <c:pt idx="1">
                  <c:v>0.97</c:v>
                </c:pt>
                <c:pt idx="2">
                  <c:v>0.6</c:v>
                </c:pt>
                <c:pt idx="3">
                  <c:v>0.36</c:v>
                </c:pt>
                <c:pt idx="4">
                  <c:v>0.4</c:v>
                </c:pt>
                <c:pt idx="5">
                  <c:v>0.32</c:v>
                </c:pt>
                <c:pt idx="6">
                  <c:v>0.23</c:v>
                </c:pt>
                <c:pt idx="7">
                  <c:v>0.26</c:v>
                </c:pt>
                <c:pt idx="8">
                  <c:v>0.24</c:v>
                </c:pt>
                <c:pt idx="9">
                  <c:v>0.19</c:v>
                </c:pt>
                <c:pt idx="10">
                  <c:v>0.19</c:v>
                </c:pt>
              </c:numCache>
            </c:numRef>
          </c:yVal>
          <c:smooth val="0"/>
        </c:ser>
        <c:dLbls>
          <c:showLegendKey val="0"/>
          <c:showVal val="0"/>
          <c:showCatName val="0"/>
          <c:showSerName val="0"/>
          <c:showPercent val="0"/>
          <c:showBubbleSize val="0"/>
        </c:dLbls>
        <c:axId val="-2036369688"/>
        <c:axId val="-2036364136"/>
      </c:scatterChart>
      <c:valAx>
        <c:axId val="-2036369688"/>
        <c:scaling>
          <c:orientation val="minMax"/>
          <c:max val="16.0"/>
          <c:min val="5.0"/>
        </c:scaling>
        <c:delete val="0"/>
        <c:axPos val="b"/>
        <c:title>
          <c:tx>
            <c:rich>
              <a:bodyPr/>
              <a:lstStyle/>
              <a:p>
                <a:pPr>
                  <a:defRPr/>
                </a:pPr>
                <a:r>
                  <a:rPr lang="en-US"/>
                  <a:t>Age</a:t>
                </a:r>
              </a:p>
            </c:rich>
          </c:tx>
          <c:layout/>
          <c:overlay val="0"/>
        </c:title>
        <c:numFmt formatCode="General" sourceLinked="1"/>
        <c:majorTickMark val="out"/>
        <c:minorTickMark val="none"/>
        <c:tickLblPos val="nextTo"/>
        <c:crossAx val="-2036364136"/>
        <c:crosses val="autoZero"/>
        <c:crossBetween val="midCat"/>
        <c:majorUnit val="1.0"/>
      </c:valAx>
      <c:valAx>
        <c:axId val="-2036364136"/>
        <c:scaling>
          <c:orientation val="minMax"/>
        </c:scaling>
        <c:delete val="0"/>
        <c:axPos val="l"/>
        <c:title>
          <c:tx>
            <c:rich>
              <a:bodyPr rot="-5400000" vert="horz"/>
              <a:lstStyle/>
              <a:p>
                <a:pPr>
                  <a:defRPr/>
                </a:pPr>
                <a:r>
                  <a:rPr lang="en-US"/>
                  <a:t>annual growth (SDs)</a:t>
                </a:r>
              </a:p>
            </c:rich>
          </c:tx>
          <c:layout/>
          <c:overlay val="0"/>
        </c:title>
        <c:numFmt formatCode="#,##0.0" sourceLinked="0"/>
        <c:majorTickMark val="out"/>
        <c:minorTickMark val="none"/>
        <c:tickLblPos val="nextTo"/>
        <c:crossAx val="-2036369688"/>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609600" y="8458200"/>
            <a:ext cx="5638800" cy="24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63" tIns="46038" rIns="93663" bIns="46038">
            <a:spAutoFit/>
          </a:bodyPr>
          <a:lstStyle/>
          <a:p>
            <a:pPr defTabSz="950913" eaLnBrk="0" hangingPunct="0"/>
            <a:r>
              <a:rPr lang="en-GB" sz="1000">
                <a:latin typeface="Times New Roman" charset="0"/>
              </a:rPr>
              <a:t>© 2010 Dylan Wiliam, Institute of Education, 20 Bedford Way, London WC1H 0AL, UK; 020 7612 6000</a:t>
            </a:r>
          </a:p>
        </p:txBody>
      </p:sp>
      <p:sp>
        <p:nvSpPr>
          <p:cNvPr id="2051" name="Rectangle 3"/>
          <p:cNvSpPr>
            <a:spLocks noChangeArrowheads="1"/>
          </p:cNvSpPr>
          <p:nvPr/>
        </p:nvSpPr>
        <p:spPr bwMode="auto">
          <a:xfrm>
            <a:off x="795338" y="503767"/>
            <a:ext cx="6028135" cy="256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2052" name="Rectangle 4"/>
          <p:cNvSpPr>
            <a:spLocks noChangeArrowheads="1"/>
          </p:cNvSpPr>
          <p:nvPr/>
        </p:nvSpPr>
        <p:spPr bwMode="auto">
          <a:xfrm>
            <a:off x="3492104" y="8775700"/>
            <a:ext cx="531019" cy="245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63" tIns="46038" rIns="93663" bIns="46038">
            <a:spAutoFit/>
          </a:bodyPr>
          <a:lstStyle/>
          <a:p>
            <a:pPr defTabSz="950913" eaLnBrk="0" hangingPunct="0"/>
            <a:fld id="{9211D485-12F2-B442-964B-E824A1BD6F81}" type="slidenum">
              <a:rPr lang="en-GB" sz="1000">
                <a:latin typeface="Times New Roman" charset="0"/>
              </a:rPr>
              <a:pPr defTabSz="950913" eaLnBrk="0" hangingPunct="0"/>
              <a:t>‹#›</a:t>
            </a:fld>
            <a:endParaRPr lang="en-GB" sz="1000">
              <a:latin typeface="Times New Roman" charset="0"/>
            </a:endParaRPr>
          </a:p>
        </p:txBody>
      </p:sp>
    </p:spTree>
    <p:extLst>
      <p:ext uri="{BB962C8B-B14F-4D97-AF65-F5344CB8AC3E}">
        <p14:creationId xmlns:p14="http://schemas.microsoft.com/office/powerpoint/2010/main" val="35371015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79885" y="4343400"/>
            <a:ext cx="5386388" cy="4114800"/>
          </a:xfrm>
          <a:prstGeom prst="rect">
            <a:avLst/>
          </a:prstGeom>
          <a:noFill/>
          <a:ln w="12700">
            <a:noFill/>
            <a:miter lim="800000"/>
            <a:headEnd/>
            <a:tailEnd/>
          </a:ln>
          <a:effectLst/>
        </p:spPr>
        <p:txBody>
          <a:bodyPr vert="horz" wrap="square" lIns="93663" tIns="46038" rIns="93663" bIns="46038"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5" name="Rectangle 3"/>
          <p:cNvSpPr>
            <a:spLocks noGrp="1" noRot="1" noChangeAspect="1" noChangeArrowheads="1" noTextEdit="1"/>
          </p:cNvSpPr>
          <p:nvPr>
            <p:ph type="sldImg" idx="2"/>
          </p:nvPr>
        </p:nvSpPr>
        <p:spPr bwMode="auto">
          <a:xfrm>
            <a:off x="1292225" y="798513"/>
            <a:ext cx="4275138" cy="32067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888990054"/>
      </p:ext>
    </p:extLst>
  </p:cSld>
  <p:clrMap bg1="lt1" tx1="dk1" bg2="lt2" tx2="dk2" accent1="accent1" accent2="accent2" accent3="accent3" accent4="accent4" accent5="accent5" accent6="accent6" hlink="hlink" folHlink="folHlink"/>
  <p:hf hdr="0" ftr="0" dt="0"/>
  <p:notesStyle>
    <a:lvl1pPr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476250"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950913"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1427163"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1901825"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026"/>
          <p:cNvSpPr>
            <a:spLocks noGrp="1" noRot="1" noChangeAspect="1" noChangeArrowheads="1"/>
          </p:cNvSpPr>
          <p:nvPr>
            <p:ph type="sldImg"/>
          </p:nvPr>
        </p:nvSpPr>
        <p:spPr>
          <a:xfrm>
            <a:off x="1292225" y="798513"/>
            <a:ext cx="4275138" cy="3206750"/>
          </a:xfrm>
          <a:solidFill>
            <a:srgbClr val="FFFFFF"/>
          </a:solidFill>
          <a:ln/>
        </p:spPr>
      </p:sp>
      <p:sp>
        <p:nvSpPr>
          <p:cNvPr id="41986" name="Rectangle 1027"/>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a:ln cap="flat"/>
        </p:spPr>
      </p:sp>
      <p:sp>
        <p:nvSpPr>
          <p:cNvPr id="165891" name="Rectangle 3"/>
          <p:cNvSpPr>
            <a:spLocks noGrp="1" noChangeArrowheads="1"/>
          </p:cNvSpPr>
          <p:nvPr>
            <p:ph type="body" idx="1"/>
          </p:nvPr>
        </p:nvSpPr>
        <p:spPr>
          <a:noFill/>
          <a:ln w="9525"/>
        </p:spPr>
        <p:txBody>
          <a:bodyPr/>
          <a:lstStyle/>
          <a:p>
            <a:endParaRPr lang="en-US" sz="1600">
              <a:solidFill>
                <a:srgbClr val="000000"/>
              </a:solidFill>
              <a:latin typeface="Arial" charset="0"/>
              <a:ea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54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045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a:xfrm>
            <a:off x="1292225" y="798513"/>
            <a:ext cx="4275138" cy="3206750"/>
          </a:xfrm>
          <a:ln cap="flat"/>
        </p:spPr>
      </p:sp>
      <p:sp>
        <p:nvSpPr>
          <p:cNvPr id="6144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a:solidFill>
                  <a:srgbClr val="000000"/>
                </a:solidFill>
                <a:latin typeface="Arial" charset="0"/>
                <a:ea typeface="ＭＳ Ｐゴシック" charset="0"/>
                <a:cs typeface="ＭＳ Ｐゴシック" charset="0"/>
              </a:rPr>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129026" name="Rectangle 3"/>
          <p:cNvSpPr>
            <a:spLocks noGrp="1" noChangeArrowheads="1"/>
          </p:cNvSpPr>
          <p:nvPr>
            <p:ph type="body" idx="1"/>
          </p:nvPr>
        </p:nvSpPr>
        <p:spPr>
          <a:xfrm>
            <a:off x="685800" y="4343400"/>
            <a:ext cx="54864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79874"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95234"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Rectangle 2"/>
          <p:cNvSpPr>
            <a:spLocks noGrp="1" noRot="1" noChangeAspect="1" noChangeArrowheads="1" noTextEdit="1"/>
          </p:cNvSpPr>
          <p:nvPr>
            <p:ph type="sldImg"/>
          </p:nvPr>
        </p:nvSpPr>
        <p:spPr bwMode="auto">
          <a:xfrm>
            <a:off x="1144588"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9082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Q8-61-05</a:t>
            </a:r>
          </a:p>
          <a:p>
            <a:r>
              <a:rPr lang="en-US"/>
              <a:t>Key: C</a:t>
            </a:r>
          </a:p>
          <a:p>
            <a:endParaRPr lang="en-US"/>
          </a:p>
          <a:p>
            <a:r>
              <a:rPr lang="en-US"/>
              <a:t>(Mis)conceptions: median has to be a number in the data set, cannot calculate median with an even number of elements</a:t>
            </a:r>
          </a:p>
          <a:p>
            <a:endParaRPr lang="en-US"/>
          </a:p>
          <a:p>
            <a:r>
              <a:rPr lang="en-US"/>
              <a:t>(B) And (F) would not be included – stick out as longer – neither correct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Rot="1" noChangeAspect="1" noChangeArrowheads="1" noTextEdit="1"/>
          </p:cNvSpPr>
          <p:nvPr>
            <p:ph type="sldImg"/>
          </p:nvPr>
        </p:nvSpPr>
        <p:spPr bwMode="auto">
          <a:xfrm>
            <a:off x="1144588"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9103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Q4-67-02</a:t>
            </a:r>
          </a:p>
          <a:p>
            <a:r>
              <a:rPr lang="en-US"/>
              <a:t>Key: B</a:t>
            </a:r>
          </a:p>
          <a:p>
            <a:endParaRPr lang="en-US"/>
          </a:p>
          <a:p>
            <a:r>
              <a:rPr lang="en-US"/>
              <a:t>(Mis)conception – added a zero to data set does not impact the mean – A and C variations of each other</a:t>
            </a:r>
          </a:p>
          <a:p>
            <a:endParaRPr lang="en-US"/>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130050" name="Rectangle 3"/>
          <p:cNvSpPr>
            <a:spLocks noGrp="1" noChangeArrowheads="1"/>
          </p:cNvSpPr>
          <p:nvPr>
            <p:ph type="body" idx="1"/>
          </p:nvPr>
        </p:nvSpPr>
        <p:spPr>
          <a:xfrm>
            <a:off x="685800" y="4343400"/>
            <a:ext cx="54864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151554"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000000"/>
                </a:solidFill>
              </a:defRPr>
            </a:lvl1pPr>
          </a:lstStyle>
          <a:p>
            <a:pPr>
              <a:defRPr/>
            </a:pPr>
            <a:fld id="{2D6238C2-C284-AD4D-8FB8-9663937FCA09}" type="slidenum">
              <a:rPr lang="en-GB" smtClean="0"/>
              <a:pPr>
                <a:defRPr/>
              </a:pPr>
              <a:t>‹#›</a:t>
            </a:fld>
            <a:endParaRPr lang="en-GB"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6"/>
          <p:cNvPicPr>
            <a:picLocks noChangeAspect="1"/>
          </p:cNvPicPr>
          <p:nvPr userDrawn="1"/>
        </p:nvPicPr>
        <p:blipFill>
          <a:blip r:embed="rId2"/>
          <a:stretch>
            <a:fillRect/>
          </a:stretch>
        </p:blipFill>
        <p:spPr>
          <a:xfrm>
            <a:off x="8064500" y="6184900"/>
            <a:ext cx="1079500" cy="6731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383618" y="595342"/>
            <a:ext cx="8426370" cy="3777092"/>
          </a:xfrm>
        </p:spPr>
        <p:txBody>
          <a:bodyPr anchor="ctr">
            <a:normAutofit/>
          </a:bodyPr>
          <a:lstStyle>
            <a:lvl1pPr>
              <a:defRPr sz="4400" cap="none" baseline="0">
                <a:latin typeface="Calibri"/>
                <a:cs typeface="Calibri"/>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351512" y="4713827"/>
            <a:ext cx="6705600" cy="685800"/>
          </a:xfrm>
        </p:spPr>
        <p:txBody>
          <a:bodyPr anchor="ctr">
            <a:normAutofit/>
          </a:bodyPr>
          <a:lstStyle>
            <a:lvl1pPr marL="0" indent="0" algn="l">
              <a:buNone/>
              <a:defRPr sz="2600">
                <a:solidFill>
                  <a:srgbClr val="FFFFFF"/>
                </a:solidFill>
                <a:latin typeface="Calibri"/>
                <a:cs typeface="Calibri"/>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40"/>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D52799CE-711A-FA44-BA4E-E463DA170A3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0" name="Slide Number Placeholder 9"/>
          <p:cNvSpPr>
            <a:spLocks noGrp="1"/>
          </p:cNvSpPr>
          <p:nvPr>
            <p:ph type="sldNum" sz="quarter" idx="16"/>
          </p:nvPr>
        </p:nvSpPr>
        <p:spPr/>
        <p:txBody>
          <a:bodyPr rtlCol="0"/>
          <a:lstStyle/>
          <a:p>
            <a:pPr>
              <a:defRPr/>
            </a:pPr>
            <a:fld id="{5C50C641-66DE-184E-B016-D253D8CA36FC}" type="slidenum">
              <a:rPr lang="en-GB" smtClean="0"/>
              <a:pPr>
                <a:defRPr/>
              </a:pPr>
              <a:t>‹#›</a:t>
            </a:fld>
            <a:endParaRPr lang="en-GB"/>
          </a:p>
        </p:txBody>
      </p:sp>
      <p:sp>
        <p:nvSpPr>
          <p:cNvPr id="12" name="Footer Placeholder 11"/>
          <p:cNvSpPr>
            <a:spLocks noGrp="1"/>
          </p:cNvSpPr>
          <p:nvPr>
            <p:ph type="ftr" sz="quarter" idx="17"/>
          </p:nvPr>
        </p:nvSpPr>
        <p:spPr/>
        <p:txBody>
          <a:bodyPr rtlCol="0"/>
          <a:lstStyle/>
          <a:p>
            <a:pPr>
              <a:defRPr/>
            </a:pPr>
            <a:endParaRPr lang="en-US"/>
          </a:p>
        </p:txBody>
      </p:sp>
      <p:pic>
        <p:nvPicPr>
          <p:cNvPr id="7" name="Picture 6"/>
          <p:cNvPicPr>
            <a:picLocks noChangeAspect="1"/>
          </p:cNvPicPr>
          <p:nvPr userDrawn="1"/>
        </p:nvPicPr>
        <p:blipFill>
          <a:blip r:embed="rId2"/>
          <a:stretch>
            <a:fillRect/>
          </a:stretch>
        </p:blipFill>
        <p:spPr>
          <a:xfrm>
            <a:off x="8064500" y="6184900"/>
            <a:ext cx="1079500" cy="6731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dirty="0"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2" name="Slide Number Placeholder 11"/>
          <p:cNvSpPr>
            <a:spLocks noGrp="1"/>
          </p:cNvSpPr>
          <p:nvPr>
            <p:ph type="sldNum" sz="quarter" idx="16"/>
          </p:nvPr>
        </p:nvSpPr>
        <p:spPr/>
        <p:txBody>
          <a:bodyPr rtlCol="0"/>
          <a:lstStyle/>
          <a:p>
            <a:pPr>
              <a:defRPr/>
            </a:pPr>
            <a:fld id="{27179BD9-65CB-694A-A2D4-7B548DC60A53}" type="slidenum">
              <a:rPr lang="en-GB" smtClean="0"/>
              <a:pPr>
                <a:defRPr/>
              </a:pPr>
              <a:t>‹#›</a:t>
            </a:fld>
            <a:endParaRPr lang="en-GB"/>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pic>
        <p:nvPicPr>
          <p:cNvPr id="9" name="Picture 8"/>
          <p:cNvPicPr>
            <a:picLocks noChangeAspect="1"/>
          </p:cNvPicPr>
          <p:nvPr userDrawn="1"/>
        </p:nvPicPr>
        <p:blipFill>
          <a:blip r:embed="rId2"/>
          <a:stretch>
            <a:fillRect/>
          </a:stretch>
        </p:blipFill>
        <p:spPr>
          <a:xfrm>
            <a:off x="8064500" y="6184900"/>
            <a:ext cx="1079500" cy="6731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000000"/>
                </a:solidFill>
              </a:defRPr>
            </a:lvl1pPr>
          </a:lstStyle>
          <a:p>
            <a:pPr>
              <a:defRPr/>
            </a:pPr>
            <a:fld id="{19ABF79A-F4A3-5E49-A6CE-5B8CF779BC37}" type="slidenum">
              <a:rPr lang="en-GB" smtClean="0"/>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userDrawn="1"/>
        </p:nvPicPr>
        <p:blipFill>
          <a:blip r:embed="rId2"/>
          <a:stretch>
            <a:fillRect/>
          </a:stretch>
        </p:blipFill>
        <p:spPr>
          <a:xfrm>
            <a:off x="7862081" y="6036346"/>
            <a:ext cx="1079500" cy="6731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normAutofit/>
          </a:bodyPr>
          <a:lstStyle>
            <a:lvl1pPr algn="l">
              <a:buNone/>
              <a:defRPr sz="3600" b="0"/>
            </a:lvl1pPr>
          </a:lstStyle>
          <a:p>
            <a:r>
              <a:rPr kumimoji="0" lang="en-US" dirty="0" smtClean="0"/>
              <a:t>Click to edit Master title style</a:t>
            </a:r>
            <a:endParaRPr kumimoji="0"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000000"/>
                </a:solidFill>
              </a:defRPr>
            </a:lvl1pPr>
          </a:lstStyle>
          <a:p>
            <a:pPr>
              <a:defRPr/>
            </a:pPr>
            <a:fld id="{50E85CD4-01C3-DE45-A238-CA0781C7043D}" type="slidenum">
              <a:rPr lang="en-GB" smtClean="0"/>
              <a:pPr>
                <a:defRPr/>
              </a:pPr>
              <a:t>‹#›</a:t>
            </a:fld>
            <a:endParaRPr lang="en-GB"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609601" y="6248208"/>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chemeClr val="tx1"/>
                </a:solidFill>
              </a:defRPr>
            </a:lvl1pPr>
          </a:lstStyle>
          <a:p>
            <a:pPr>
              <a:defRPr/>
            </a:pPr>
            <a:fld id="{0BCA7252-6283-0043-95DE-9CBA704BC554}"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3914" r:id="rId1"/>
    <p:sldLayoutId id="2147483913" r:id="rId2"/>
    <p:sldLayoutId id="2147483916" r:id="rId3"/>
    <p:sldLayoutId id="2147483917" r:id="rId4"/>
    <p:sldLayoutId id="2147483918" r:id="rId5"/>
    <p:sldLayoutId id="2147483919" r:id="rId6"/>
    <p:sldLayoutId id="2147483920" r:id="rId7"/>
  </p:sldLayoutIdLst>
  <p:hf hdr="0" ftr="0" dt="0"/>
  <p:txStyles>
    <p:titleStyle>
      <a:lvl1pPr algn="l" rtl="0" eaLnBrk="1" latinLnBrk="0" hangingPunct="1">
        <a:spcBef>
          <a:spcPct val="0"/>
        </a:spcBef>
        <a:buNone/>
        <a:defRPr kumimoji="0" sz="3600" kern="1200">
          <a:solidFill>
            <a:schemeClr val="tx2"/>
          </a:solidFill>
          <a:latin typeface="Calibri"/>
          <a:ea typeface="+mj-ea"/>
          <a:cs typeface="Calibri"/>
        </a:defRPr>
      </a:lvl1pPr>
    </p:titleStyle>
    <p:bodyStyle>
      <a:lvl1pPr marL="320040" indent="-320040" algn="l" rtl="0" eaLnBrk="1" latinLnBrk="0" hangingPunct="1">
        <a:spcBef>
          <a:spcPts val="0"/>
        </a:spcBef>
        <a:buClr>
          <a:schemeClr val="accent2"/>
        </a:buClr>
        <a:buSzPct val="60000"/>
        <a:buFont typeface="Wingdings"/>
        <a:buChar char=""/>
        <a:defRPr kumimoji="0" sz="2900" kern="1200">
          <a:solidFill>
            <a:schemeClr val="tx1"/>
          </a:solidFill>
          <a:latin typeface="Calibri"/>
          <a:ea typeface="+mn-ea"/>
          <a:cs typeface="Calibri"/>
        </a:defRPr>
      </a:lvl1pPr>
      <a:lvl2pPr marL="640080" indent="-274320" algn="l" rtl="0" eaLnBrk="1" latinLnBrk="0" hangingPunct="1">
        <a:spcBef>
          <a:spcPts val="0"/>
        </a:spcBef>
        <a:buClr>
          <a:schemeClr val="accent1"/>
        </a:buClr>
        <a:buSzPct val="70000"/>
        <a:buFont typeface="Wingdings 2"/>
        <a:buChar char=""/>
        <a:defRPr kumimoji="0" sz="2600" kern="1200">
          <a:solidFill>
            <a:schemeClr val="tx1"/>
          </a:solidFill>
          <a:latin typeface="Calibri"/>
          <a:ea typeface="+mn-ea"/>
          <a:cs typeface="Calibri"/>
        </a:defRPr>
      </a:lvl2pPr>
      <a:lvl3pPr marL="914400" indent="-228600" algn="l" rtl="0" eaLnBrk="1" latinLnBrk="0" hangingPunct="1">
        <a:spcBef>
          <a:spcPts val="0"/>
        </a:spcBef>
        <a:buClr>
          <a:schemeClr val="accent2"/>
        </a:buClr>
        <a:buSzPct val="75000"/>
        <a:buFont typeface="Wingdings"/>
        <a:buChar char=""/>
        <a:defRPr kumimoji="0" sz="2300" kern="1200">
          <a:solidFill>
            <a:schemeClr val="tx1"/>
          </a:solidFill>
          <a:latin typeface="Calibri"/>
          <a:ea typeface="+mn-ea"/>
          <a:cs typeface="Calibri"/>
        </a:defRPr>
      </a:lvl3pPr>
      <a:lvl4pPr marL="1371600" indent="-228600" algn="l" rtl="0" eaLnBrk="1" latinLnBrk="0" hangingPunct="1">
        <a:spcBef>
          <a:spcPts val="0"/>
        </a:spcBef>
        <a:buClr>
          <a:schemeClr val="accent3"/>
        </a:buClr>
        <a:buSzPct val="75000"/>
        <a:buFont typeface="Wingdings"/>
        <a:buChar char=""/>
        <a:defRPr kumimoji="0" sz="2000" kern="1200">
          <a:solidFill>
            <a:schemeClr val="tx1"/>
          </a:solidFill>
          <a:latin typeface="Calibri"/>
          <a:ea typeface="+mn-ea"/>
          <a:cs typeface="Calibri"/>
        </a:defRPr>
      </a:lvl4pPr>
      <a:lvl5pPr marL="1828800" indent="-228600" algn="l" rtl="0" eaLnBrk="1" latinLnBrk="0" hangingPunct="1">
        <a:spcBef>
          <a:spcPts val="0"/>
        </a:spcBef>
        <a:buClr>
          <a:schemeClr val="accent4"/>
        </a:buClr>
        <a:buSzPct val="65000"/>
        <a:buFont typeface="Wingdings"/>
        <a:buChar char=""/>
        <a:defRPr kumimoji="0" sz="2000" kern="1200">
          <a:solidFill>
            <a:schemeClr val="tx1"/>
          </a:solidFill>
          <a:latin typeface="Calibri"/>
          <a:ea typeface="+mn-ea"/>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emf"/></Relationships>
</file>

<file path=ppt/slides/_rels/slide18.x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oleObject" Target="../embeddings/oleObject1.bin"/><Relationship Id="rId5" Type="http://schemas.openxmlformats.org/officeDocument/2006/relationships/image" Target="../media/image8.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10.emf"/><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1.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t>Formative assessment in </a:t>
            </a:r>
            <a:r>
              <a:rPr lang="en-US" sz="4000" dirty="0" smtClean="0"/>
              <a:t>mathematics:</a:t>
            </a:r>
            <a:br>
              <a:rPr lang="en-US" sz="4000" dirty="0" smtClean="0"/>
            </a:br>
            <a:r>
              <a:rPr lang="en-US" sz="4000" dirty="0" smtClean="0"/>
              <a:t>opportunities </a:t>
            </a:r>
            <a:r>
              <a:rPr lang="en-US" sz="4000" dirty="0"/>
              <a:t>and challenges</a:t>
            </a:r>
          </a:p>
        </p:txBody>
      </p:sp>
      <p:sp>
        <p:nvSpPr>
          <p:cNvPr id="3" name="Subtitle 2"/>
          <p:cNvSpPr>
            <a:spLocks noGrp="1"/>
          </p:cNvSpPr>
          <p:nvPr>
            <p:ph type="subTitle" idx="1"/>
          </p:nvPr>
        </p:nvSpPr>
        <p:spPr>
          <a:xfrm>
            <a:off x="383618" y="3654405"/>
            <a:ext cx="8601642" cy="1821212"/>
          </a:xfrm>
        </p:spPr>
        <p:txBody>
          <a:bodyPr>
            <a:normAutofit/>
          </a:bodyPr>
          <a:lstStyle/>
          <a:p>
            <a:r>
              <a:rPr lang="en-US" dirty="0" smtClean="0"/>
              <a:t>Dylan Wiliam (@dylanwiliam)</a:t>
            </a:r>
          </a:p>
          <a:p>
            <a:endParaRPr lang="en-US" dirty="0"/>
          </a:p>
          <a:p>
            <a:r>
              <a:rPr lang="en-US" dirty="0" smtClean="0"/>
              <a:t>Seminar at Teachers College, </a:t>
            </a:r>
            <a:r>
              <a:rPr lang="en-US" smtClean="0"/>
              <a:t>Columbia University</a:t>
            </a:r>
            <a:endParaRPr lang="en-US" dirty="0" smtClean="0"/>
          </a:p>
          <a:p>
            <a:r>
              <a:rPr lang="en-US" dirty="0" smtClean="0"/>
              <a:t>October 2013</a:t>
            </a:r>
            <a:endParaRPr lang="en-US" dirty="0"/>
          </a:p>
        </p:txBody>
      </p:sp>
    </p:spTree>
    <p:extLst>
      <p:ext uri="{BB962C8B-B14F-4D97-AF65-F5344CB8AC3E}">
        <p14:creationId xmlns:p14="http://schemas.microsoft.com/office/powerpoint/2010/main" val="83824961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Unpacking </a:t>
            </a:r>
            <a:r>
              <a:rPr lang="en-GB" dirty="0"/>
              <a:t>f</a:t>
            </a:r>
            <a:r>
              <a:rPr lang="en-GB" dirty="0" smtClean="0"/>
              <a:t>ormative </a:t>
            </a:r>
            <a:r>
              <a:rPr lang="en-GB" dirty="0"/>
              <a:t>a</a:t>
            </a:r>
            <a:r>
              <a:rPr lang="en-GB" dirty="0" smtClean="0"/>
              <a:t>ssessment</a:t>
            </a:r>
            <a:endParaRPr lang="en-US" dirty="0"/>
          </a:p>
        </p:txBody>
      </p:sp>
      <p:sp>
        <p:nvSpPr>
          <p:cNvPr id="5" name="Rectangle 4"/>
          <p:cNvSpPr/>
          <p:nvPr/>
        </p:nvSpPr>
        <p:spPr>
          <a:xfrm>
            <a:off x="346380" y="1616558"/>
            <a:ext cx="8494539" cy="4981638"/>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346380" y="2490819"/>
            <a:ext cx="846155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351692" y="4230079"/>
            <a:ext cx="8479693" cy="1"/>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636982" y="1600062"/>
            <a:ext cx="0" cy="498163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341924" y="5431694"/>
            <a:ext cx="8466007" cy="11819"/>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445846" y="1621693"/>
            <a:ext cx="0" cy="4972539"/>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6613769" y="1611923"/>
            <a:ext cx="426" cy="496977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1356042" y="1614604"/>
            <a:ext cx="2487118" cy="830997"/>
          </a:xfrm>
          <a:prstGeom prst="rect">
            <a:avLst/>
          </a:prstGeom>
        </p:spPr>
        <p:txBody>
          <a:bodyPr wrap="square">
            <a:spAutoFit/>
          </a:bodyPr>
          <a:lstStyle/>
          <a:p>
            <a:pPr lvl="0" algn="ctr" eaLnBrk="0" hangingPunct="0">
              <a:buClr>
                <a:schemeClr val="bg1"/>
              </a:buClr>
            </a:pPr>
            <a:r>
              <a:rPr lang="en-GB" b="1" dirty="0">
                <a:latin typeface="Calibri"/>
                <a:cs typeface="Calibri"/>
              </a:rPr>
              <a:t>Where the learner is going</a:t>
            </a:r>
          </a:p>
        </p:txBody>
      </p:sp>
      <p:sp>
        <p:nvSpPr>
          <p:cNvPr id="24" name="Rectangle 23"/>
          <p:cNvSpPr/>
          <p:nvPr/>
        </p:nvSpPr>
        <p:spPr>
          <a:xfrm>
            <a:off x="3782356" y="1862034"/>
            <a:ext cx="2799865" cy="461665"/>
          </a:xfrm>
          <a:prstGeom prst="rect">
            <a:avLst/>
          </a:prstGeom>
        </p:spPr>
        <p:txBody>
          <a:bodyPr wrap="none">
            <a:spAutoFit/>
          </a:bodyPr>
          <a:lstStyle/>
          <a:p>
            <a:pPr lvl="0" algn="ctr" eaLnBrk="0" hangingPunct="0">
              <a:buClr>
                <a:schemeClr val="bg1"/>
              </a:buClr>
            </a:pPr>
            <a:r>
              <a:rPr lang="en-GB" b="1" dirty="0">
                <a:latin typeface="Calibri"/>
                <a:cs typeface="Calibri"/>
              </a:rPr>
              <a:t>Where the learner is</a:t>
            </a:r>
          </a:p>
        </p:txBody>
      </p:sp>
      <p:sp>
        <p:nvSpPr>
          <p:cNvPr id="25" name="Rectangle 24"/>
          <p:cNvSpPr/>
          <p:nvPr/>
        </p:nvSpPr>
        <p:spPr>
          <a:xfrm>
            <a:off x="6551634" y="1862034"/>
            <a:ext cx="2340755" cy="461665"/>
          </a:xfrm>
          <a:prstGeom prst="rect">
            <a:avLst/>
          </a:prstGeom>
        </p:spPr>
        <p:txBody>
          <a:bodyPr wrap="none">
            <a:spAutoFit/>
          </a:bodyPr>
          <a:lstStyle/>
          <a:p>
            <a:pPr lvl="0" algn="ctr" eaLnBrk="0" hangingPunct="0">
              <a:buClr>
                <a:schemeClr val="bg1"/>
              </a:buClr>
            </a:pPr>
            <a:r>
              <a:rPr lang="en-GB" b="1" dirty="0">
                <a:latin typeface="Calibri"/>
                <a:cs typeface="Calibri"/>
              </a:rPr>
              <a:t>How to get there</a:t>
            </a:r>
          </a:p>
        </p:txBody>
      </p:sp>
      <p:sp>
        <p:nvSpPr>
          <p:cNvPr id="27" name="Rectangle 26"/>
          <p:cNvSpPr/>
          <p:nvPr/>
        </p:nvSpPr>
        <p:spPr>
          <a:xfrm>
            <a:off x="271108" y="3049711"/>
            <a:ext cx="1175622" cy="461665"/>
          </a:xfrm>
          <a:prstGeom prst="rect">
            <a:avLst/>
          </a:prstGeom>
        </p:spPr>
        <p:txBody>
          <a:bodyPr wrap="none">
            <a:spAutoFit/>
          </a:bodyPr>
          <a:lstStyle/>
          <a:p>
            <a:pPr lvl="0" eaLnBrk="0" hangingPunct="0">
              <a:buClr>
                <a:schemeClr val="bg1"/>
              </a:buClr>
            </a:pPr>
            <a:r>
              <a:rPr lang="en-GB" b="1" dirty="0">
                <a:latin typeface="Calibri"/>
                <a:cs typeface="Calibri"/>
              </a:rPr>
              <a:t>Teacher</a:t>
            </a:r>
          </a:p>
        </p:txBody>
      </p:sp>
      <p:sp>
        <p:nvSpPr>
          <p:cNvPr id="28" name="Rectangle 27"/>
          <p:cNvSpPr/>
          <p:nvPr/>
        </p:nvSpPr>
        <p:spPr>
          <a:xfrm>
            <a:off x="362874" y="4385845"/>
            <a:ext cx="899886" cy="461665"/>
          </a:xfrm>
          <a:prstGeom prst="rect">
            <a:avLst/>
          </a:prstGeom>
        </p:spPr>
        <p:txBody>
          <a:bodyPr wrap="square">
            <a:spAutoFit/>
          </a:bodyPr>
          <a:lstStyle/>
          <a:p>
            <a:pPr lvl="0" eaLnBrk="0" hangingPunct="0">
              <a:buClr>
                <a:schemeClr val="bg1"/>
              </a:buClr>
            </a:pPr>
            <a:r>
              <a:rPr lang="en-GB" b="1" dirty="0" smtClean="0">
                <a:latin typeface="Calibri"/>
                <a:cs typeface="Calibri"/>
              </a:rPr>
              <a:t>Peer</a:t>
            </a:r>
            <a:endParaRPr lang="en-GB" b="1" dirty="0">
              <a:latin typeface="Calibri"/>
              <a:cs typeface="Calibri"/>
            </a:endParaRPr>
          </a:p>
        </p:txBody>
      </p:sp>
      <p:sp>
        <p:nvSpPr>
          <p:cNvPr id="29" name="Rectangle 28"/>
          <p:cNvSpPr/>
          <p:nvPr/>
        </p:nvSpPr>
        <p:spPr>
          <a:xfrm>
            <a:off x="319664" y="5705484"/>
            <a:ext cx="1160594" cy="461665"/>
          </a:xfrm>
          <a:prstGeom prst="rect">
            <a:avLst/>
          </a:prstGeom>
        </p:spPr>
        <p:txBody>
          <a:bodyPr wrap="none">
            <a:spAutoFit/>
          </a:bodyPr>
          <a:lstStyle/>
          <a:p>
            <a:pPr lvl="0" eaLnBrk="0" hangingPunct="0">
              <a:buClr>
                <a:schemeClr val="bg1"/>
              </a:buClr>
            </a:pPr>
            <a:r>
              <a:rPr lang="en-GB" b="1" dirty="0">
                <a:latin typeface="Calibri"/>
                <a:cs typeface="Calibri"/>
              </a:rPr>
              <a:t>Learner</a:t>
            </a:r>
          </a:p>
        </p:txBody>
      </p:sp>
      <p:sp>
        <p:nvSpPr>
          <p:cNvPr id="30" name="Rectangle 29"/>
          <p:cNvSpPr/>
          <p:nvPr/>
        </p:nvSpPr>
        <p:spPr>
          <a:xfrm>
            <a:off x="1461290" y="3491871"/>
            <a:ext cx="2183940" cy="1938992"/>
          </a:xfrm>
          <a:prstGeom prst="rect">
            <a:avLst/>
          </a:prstGeom>
        </p:spPr>
        <p:txBody>
          <a:bodyPr wrap="square">
            <a:spAutoFit/>
          </a:bodyPr>
          <a:lstStyle/>
          <a:p>
            <a:pPr lvl="0" algn="ctr" eaLnBrk="0" hangingPunct="0">
              <a:buClr>
                <a:schemeClr val="bg1"/>
              </a:buClr>
            </a:pPr>
            <a:r>
              <a:rPr lang="en-GB" dirty="0" smtClean="0">
                <a:latin typeface="Calibri"/>
                <a:cs typeface="Calibri"/>
              </a:rPr>
              <a:t>Clarifying, sharing and understanding </a:t>
            </a:r>
            <a:r>
              <a:rPr lang="en-GB" dirty="0">
                <a:latin typeface="Calibri"/>
                <a:cs typeface="Calibri"/>
              </a:rPr>
              <a:t>learning intentions</a:t>
            </a:r>
          </a:p>
        </p:txBody>
      </p:sp>
      <p:sp>
        <p:nvSpPr>
          <p:cNvPr id="33" name="Rectangle 32"/>
          <p:cNvSpPr/>
          <p:nvPr/>
        </p:nvSpPr>
        <p:spPr>
          <a:xfrm>
            <a:off x="3655023" y="2528702"/>
            <a:ext cx="3058137" cy="1569660"/>
          </a:xfrm>
          <a:prstGeom prst="rect">
            <a:avLst/>
          </a:prstGeom>
        </p:spPr>
        <p:txBody>
          <a:bodyPr wrap="square">
            <a:spAutoFit/>
          </a:bodyPr>
          <a:lstStyle/>
          <a:p>
            <a:pPr lvl="0" algn="ctr" eaLnBrk="0" hangingPunct="0">
              <a:buClr>
                <a:schemeClr val="bg1"/>
              </a:buClr>
            </a:pPr>
            <a:r>
              <a:rPr lang="en-GB" dirty="0">
                <a:latin typeface="Calibri"/>
                <a:cs typeface="Calibri"/>
              </a:rPr>
              <a:t>Engineering effective discussions, tasks, and activities that elicit evidence of learning</a:t>
            </a:r>
          </a:p>
        </p:txBody>
      </p:sp>
      <p:sp>
        <p:nvSpPr>
          <p:cNvPr id="34" name="Rectangle 33"/>
          <p:cNvSpPr/>
          <p:nvPr/>
        </p:nvSpPr>
        <p:spPr>
          <a:xfrm>
            <a:off x="6640484" y="2485647"/>
            <a:ext cx="2315896" cy="1569660"/>
          </a:xfrm>
          <a:prstGeom prst="rect">
            <a:avLst/>
          </a:prstGeom>
        </p:spPr>
        <p:txBody>
          <a:bodyPr wrap="square">
            <a:spAutoFit/>
          </a:bodyPr>
          <a:lstStyle/>
          <a:p>
            <a:pPr lvl="0" algn="ctr" eaLnBrk="0" hangingPunct="0">
              <a:buClr>
                <a:schemeClr val="bg1"/>
              </a:buClr>
            </a:pPr>
            <a:r>
              <a:rPr lang="en-GB" dirty="0">
                <a:latin typeface="Calibri"/>
                <a:cs typeface="Calibri"/>
              </a:rPr>
              <a:t>Providing feedback that moves learners forward</a:t>
            </a:r>
          </a:p>
        </p:txBody>
      </p:sp>
      <p:sp>
        <p:nvSpPr>
          <p:cNvPr id="35" name="Rectangle 34"/>
          <p:cNvSpPr/>
          <p:nvPr/>
        </p:nvSpPr>
        <p:spPr>
          <a:xfrm>
            <a:off x="4001402" y="4461893"/>
            <a:ext cx="4572000" cy="830997"/>
          </a:xfrm>
          <a:prstGeom prst="rect">
            <a:avLst/>
          </a:prstGeom>
        </p:spPr>
        <p:txBody>
          <a:bodyPr>
            <a:spAutoFit/>
          </a:bodyPr>
          <a:lstStyle/>
          <a:p>
            <a:pPr lvl="0" algn="ctr" eaLnBrk="0" hangingPunct="0">
              <a:buClr>
                <a:schemeClr val="bg1"/>
              </a:buClr>
            </a:pPr>
            <a:r>
              <a:rPr lang="en-GB" dirty="0">
                <a:latin typeface="Calibri"/>
                <a:cs typeface="Calibri"/>
              </a:rPr>
              <a:t>Activating students as learning</a:t>
            </a:r>
          </a:p>
          <a:p>
            <a:pPr lvl="0" algn="ctr" eaLnBrk="0" hangingPunct="0">
              <a:buClr>
                <a:schemeClr val="bg1"/>
              </a:buClr>
            </a:pPr>
            <a:r>
              <a:rPr lang="en-GB" dirty="0">
                <a:latin typeface="Calibri"/>
                <a:cs typeface="Calibri"/>
              </a:rPr>
              <a:t>resources for one another</a:t>
            </a:r>
          </a:p>
        </p:txBody>
      </p:sp>
      <p:sp>
        <p:nvSpPr>
          <p:cNvPr id="36" name="Rectangle 35"/>
          <p:cNvSpPr/>
          <p:nvPr/>
        </p:nvSpPr>
        <p:spPr>
          <a:xfrm>
            <a:off x="3918931" y="5583586"/>
            <a:ext cx="4572000" cy="830997"/>
          </a:xfrm>
          <a:prstGeom prst="rect">
            <a:avLst/>
          </a:prstGeom>
        </p:spPr>
        <p:txBody>
          <a:bodyPr>
            <a:spAutoFit/>
          </a:bodyPr>
          <a:lstStyle/>
          <a:p>
            <a:pPr lvl="0" algn="ctr" eaLnBrk="0" hangingPunct="0">
              <a:buClr>
                <a:schemeClr val="bg1"/>
              </a:buClr>
            </a:pPr>
            <a:r>
              <a:rPr lang="en-GB" dirty="0">
                <a:latin typeface="Calibri"/>
                <a:cs typeface="Calibri"/>
              </a:rPr>
              <a:t>Activating students as owners</a:t>
            </a:r>
            <a:br>
              <a:rPr lang="en-GB" dirty="0">
                <a:latin typeface="Calibri"/>
                <a:cs typeface="Calibri"/>
              </a:rPr>
            </a:br>
            <a:r>
              <a:rPr lang="en-GB" dirty="0">
                <a:latin typeface="Calibri"/>
                <a:cs typeface="Calibri"/>
              </a:rPr>
              <a:t>of their own learning</a:t>
            </a:r>
          </a:p>
        </p:txBody>
      </p:sp>
      <p:sp>
        <p:nvSpPr>
          <p:cNvPr id="38" name="Rounded Rectangle 37"/>
          <p:cNvSpPr/>
          <p:nvPr/>
        </p:nvSpPr>
        <p:spPr>
          <a:xfrm>
            <a:off x="1533966" y="2589794"/>
            <a:ext cx="2028793" cy="3909431"/>
          </a:xfrm>
          <a:prstGeom prst="roundRect">
            <a:avLst/>
          </a:prstGeom>
          <a:solidFill>
            <a:srgbClr val="0000FF">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ounded Rectangle 38"/>
          <p:cNvSpPr/>
          <p:nvPr/>
        </p:nvSpPr>
        <p:spPr>
          <a:xfrm>
            <a:off x="3711207" y="2523809"/>
            <a:ext cx="2837011" cy="1567072"/>
          </a:xfrm>
          <a:prstGeom prst="roundRect">
            <a:avLst/>
          </a:prstGeom>
          <a:solidFill>
            <a:srgbClr val="008000">
              <a:alpha val="21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ounded Rectangle 39"/>
          <p:cNvSpPr/>
          <p:nvPr/>
        </p:nvSpPr>
        <p:spPr>
          <a:xfrm>
            <a:off x="6696666" y="2556802"/>
            <a:ext cx="2061781" cy="1550577"/>
          </a:xfrm>
          <a:prstGeom prst="roundRect">
            <a:avLst/>
          </a:prstGeom>
          <a:solidFill>
            <a:srgbClr val="3366FF">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ounded Rectangle 40"/>
          <p:cNvSpPr/>
          <p:nvPr/>
        </p:nvSpPr>
        <p:spPr>
          <a:xfrm>
            <a:off x="3711207" y="4288827"/>
            <a:ext cx="5030747" cy="1105198"/>
          </a:xfrm>
          <a:prstGeom prst="roundRect">
            <a:avLst/>
          </a:prstGeom>
          <a:solidFill>
            <a:srgbClr val="FF0000">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ounded Rectangle 41"/>
          <p:cNvSpPr/>
          <p:nvPr/>
        </p:nvSpPr>
        <p:spPr>
          <a:xfrm>
            <a:off x="3711206" y="5542487"/>
            <a:ext cx="5047240" cy="956739"/>
          </a:xfrm>
          <a:prstGeom prst="roundRect">
            <a:avLst/>
          </a:prstGeom>
          <a:solidFill>
            <a:srgbClr val="FFFF00">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10</a:t>
            </a:fld>
            <a:endParaRPr lang="en-GB" dirty="0"/>
          </a:p>
        </p:txBody>
      </p:sp>
    </p:spTree>
    <p:extLst>
      <p:ext uri="{BB962C8B-B14F-4D97-AF65-F5344CB8AC3E}">
        <p14:creationId xmlns:p14="http://schemas.microsoft.com/office/powerpoint/2010/main" val="8727095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23" grpId="0"/>
      <p:bldP spid="24" grpId="0"/>
      <p:bldP spid="25" grpId="0"/>
      <p:bldP spid="27" grpId="0"/>
      <p:bldP spid="28" grpId="0"/>
      <p:bldP spid="29" grpId="0"/>
      <p:bldP spid="30" grpId="0"/>
      <p:bldP spid="33" grpId="0"/>
      <p:bldP spid="34" grpId="0"/>
      <p:bldP spid="35" grpId="0"/>
      <p:bldP spid="36" grpId="0"/>
      <p:bldP spid="38" grpId="0" animBg="1"/>
      <p:bldP spid="39" grpId="0" animBg="1"/>
      <p:bldP spid="40" grpId="0" animBg="1"/>
      <p:bldP spid="41" grpId="0" animBg="1"/>
      <p:bldP spid="4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Definitional issues: potential research</a:t>
            </a:r>
            <a:endParaRPr lang="en-US" dirty="0"/>
          </a:p>
        </p:txBody>
      </p:sp>
      <p:sp>
        <p:nvSpPr>
          <p:cNvPr id="4" name="Text Placeholder 3"/>
          <p:cNvSpPr>
            <a:spLocks noGrp="1"/>
          </p:cNvSpPr>
          <p:nvPr>
            <p:ph type="body" idx="2"/>
          </p:nvPr>
        </p:nvSpPr>
        <p:spPr/>
        <p:txBody>
          <a:bodyPr/>
          <a:lstStyle/>
          <a:p>
            <a:endParaRPr lang="en-US"/>
          </a:p>
        </p:txBody>
      </p:sp>
      <p:sp>
        <p:nvSpPr>
          <p:cNvPr id="3" name="Content Placeholder 2"/>
          <p:cNvSpPr>
            <a:spLocks noGrp="1"/>
          </p:cNvSpPr>
          <p:nvPr>
            <p:ph sz="quarter" idx="1"/>
          </p:nvPr>
        </p:nvSpPr>
        <p:spPr/>
        <p:txBody>
          <a:bodyPr/>
          <a:lstStyle/>
          <a:p>
            <a:r>
              <a:rPr lang="en-US" smtClean="0"/>
              <a:t>How can formative assessment be defined and what are the consequences of different definitions, for psychometrics, for communication, and for adoption?</a:t>
            </a:r>
            <a:endParaRPr lang="en-US" dirty="0"/>
          </a:p>
        </p:txBody>
      </p:sp>
    </p:spTree>
    <p:extLst>
      <p:ext uri="{BB962C8B-B14F-4D97-AF65-F5344CB8AC3E}">
        <p14:creationId xmlns:p14="http://schemas.microsoft.com/office/powerpoint/2010/main" val="295516271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6"/>
          <p:cNvSpPr>
            <a:spLocks noGrp="1" noChangeArrowheads="1"/>
          </p:cNvSpPr>
          <p:nvPr>
            <p:ph type="ctrTitle"/>
          </p:nvPr>
        </p:nvSpPr>
        <p:spPr/>
        <p:txBody>
          <a:bodyPr/>
          <a:lstStyle/>
          <a:p>
            <a:r>
              <a:rPr lang="en-US" smtClean="0"/>
              <a:t>Domain specificity issues</a:t>
            </a:r>
            <a:endParaRPr lang="en-GB"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749586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Pedagogy and didactics</a:t>
            </a:r>
            <a:endParaRPr lang="en-US" dirty="0"/>
          </a:p>
        </p:txBody>
      </p:sp>
      <p:sp>
        <p:nvSpPr>
          <p:cNvPr id="3" name="Content Placeholder 2"/>
          <p:cNvSpPr>
            <a:spLocks noGrp="1"/>
          </p:cNvSpPr>
          <p:nvPr>
            <p:ph sz="quarter" idx="1"/>
          </p:nvPr>
        </p:nvSpPr>
        <p:spPr/>
        <p:txBody>
          <a:bodyPr/>
          <a:lstStyle/>
          <a:p>
            <a:r>
              <a:rPr lang="en-US" dirty="0" smtClean="0"/>
              <a:t>Some aspects of formative assessment are generic</a:t>
            </a:r>
          </a:p>
          <a:p>
            <a:r>
              <a:rPr lang="en-US" dirty="0" smtClean="0"/>
              <a:t>Some aspects of formative assessment are domain-specific</a:t>
            </a:r>
          </a:p>
          <a:p>
            <a:r>
              <a:rPr lang="en-US" dirty="0" smtClean="0"/>
              <a:t>There is a continuing debate about what aspects of formative assessment are generic (pedagogy) and which are domain-specific (didactics)</a:t>
            </a:r>
            <a:endParaRPr lang="en-US" dirty="0"/>
          </a:p>
        </p:txBody>
      </p:sp>
    </p:spTree>
    <p:extLst>
      <p:ext uri="{BB962C8B-B14F-4D97-AF65-F5344CB8AC3E}">
        <p14:creationId xmlns:p14="http://schemas.microsoft.com/office/powerpoint/2010/main" val="229686034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p:cNvSpPr>
            <a:spLocks noGrp="1" noChangeArrowheads="1"/>
          </p:cNvSpPr>
          <p:nvPr>
            <p:ph type="ctrTitle"/>
          </p:nvPr>
        </p:nvSpPr>
        <p:spPr/>
        <p:txBody>
          <a:bodyPr/>
          <a:lstStyle/>
          <a:p>
            <a:r>
              <a:rPr lang="en-US" smtClean="0"/>
              <a:t>Clarifying, sharing and understanding learning intentions</a:t>
            </a:r>
            <a:endParaRPr lang="en-US" dirty="0"/>
          </a:p>
        </p:txBody>
      </p:sp>
      <p:sp>
        <p:nvSpPr>
          <p:cNvPr id="3" name="Subtitle 2"/>
          <p:cNvSpPr>
            <a:spLocks noGrp="1"/>
          </p:cNvSpPr>
          <p:nvPr>
            <p:ph type="subTitle" idx="1"/>
          </p:nvPr>
        </p:nvSpPr>
        <p:spPr/>
        <p:txBody>
          <a:bodyPr/>
          <a:lstStyle/>
          <a:p>
            <a:endParaRPr lang="en-US"/>
          </a:p>
        </p:txBody>
      </p:sp>
      <p:sp>
        <p:nvSpPr>
          <p:cNvPr id="2" name="Slide Number Placeholder 1"/>
          <p:cNvSpPr>
            <a:spLocks noGrp="1"/>
          </p:cNvSpPr>
          <p:nvPr>
            <p:ph type="sldNum" sz="quarter" idx="12"/>
          </p:nvPr>
        </p:nvSpPr>
        <p:spPr/>
        <p:txBody>
          <a:bodyPr/>
          <a:lstStyle/>
          <a:p>
            <a:pPr>
              <a:defRPr/>
            </a:pPr>
            <a:fld id="{D52799CE-711A-FA44-BA4E-E463DA170A36}" type="slidenum">
              <a:rPr lang="en-US" smtClean="0"/>
              <a:pPr>
                <a:defRPr/>
              </a:pPr>
              <a:t>14</a:t>
            </a:fld>
            <a:endParaRPr lang="en-US"/>
          </a:p>
        </p:txBody>
      </p:sp>
    </p:spTree>
    <p:extLst>
      <p:ext uri="{BB962C8B-B14F-4D97-AF65-F5344CB8AC3E}">
        <p14:creationId xmlns:p14="http://schemas.microsoft.com/office/powerpoint/2010/main" val="1790791132"/>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xmlns:p14="http://schemas.microsoft.com/office/powerpoint/2010/main" spd="slow" advClick="0" advTm="7000"/>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4"/>
          <p:cNvSpPr>
            <a:spLocks noGrp="1"/>
          </p:cNvSpPr>
          <p:nvPr>
            <p:ph type="title"/>
          </p:nvPr>
        </p:nvSpPr>
        <p:spPr/>
        <p:txBody>
          <a:bodyPr/>
          <a:lstStyle/>
          <a:p>
            <a:r>
              <a:rPr lang="en-US" dirty="0">
                <a:latin typeface="Calibri" charset="0"/>
                <a:ea typeface="ＭＳ Ｐゴシック" charset="0"/>
                <a:cs typeface="ＭＳ Ｐゴシック" charset="0"/>
              </a:rPr>
              <a:t>A standard middle school </a:t>
            </a:r>
            <a:r>
              <a:rPr lang="en-US" dirty="0" smtClean="0">
                <a:latin typeface="Calibri" charset="0"/>
                <a:ea typeface="ＭＳ Ｐゴシック" charset="0"/>
                <a:cs typeface="ＭＳ Ｐゴシック" charset="0"/>
              </a:rPr>
              <a:t>math problem</a:t>
            </a:r>
            <a:r>
              <a:rPr lang="en-US" dirty="0">
                <a:latin typeface="Calibri" charset="0"/>
                <a:ea typeface="ＭＳ Ｐゴシック" charset="0"/>
                <a:cs typeface="ＭＳ Ｐゴシック" charset="0"/>
              </a:rPr>
              <a:t>…</a:t>
            </a:r>
          </a:p>
        </p:txBody>
      </p:sp>
      <p:sp>
        <p:nvSpPr>
          <p:cNvPr id="12290" name="Content Placeholder 5"/>
          <p:cNvSpPr>
            <a:spLocks noGrp="1"/>
          </p:cNvSpPr>
          <p:nvPr>
            <p:ph idx="1"/>
          </p:nvPr>
        </p:nvSpPr>
        <p:spPr>
          <a:xfrm>
            <a:off x="457200" y="1600200"/>
            <a:ext cx="6215063" cy="4525963"/>
          </a:xfrm>
        </p:spPr>
        <p:txBody>
          <a:bodyPr/>
          <a:lstStyle/>
          <a:p>
            <a:r>
              <a:rPr lang="en-US" dirty="0">
                <a:latin typeface="Calibri" charset="0"/>
                <a:ea typeface="ＭＳ Ｐゴシック" charset="0"/>
                <a:cs typeface="ＭＳ Ｐゴシック" charset="0"/>
              </a:rPr>
              <a:t>Two </a:t>
            </a:r>
            <a:r>
              <a:rPr lang="en-US" dirty="0" smtClean="0">
                <a:latin typeface="Calibri" charset="0"/>
                <a:ea typeface="ＭＳ Ｐゴシック" charset="0"/>
                <a:cs typeface="ＭＳ Ｐゴシック" charset="0"/>
              </a:rPr>
              <a:t>farmers </a:t>
            </a:r>
            <a:r>
              <a:rPr lang="en-US" dirty="0">
                <a:latin typeface="Calibri" charset="0"/>
                <a:ea typeface="ＭＳ Ｐゴシック" charset="0"/>
                <a:cs typeface="ＭＳ Ｐゴシック" charset="0"/>
              </a:rPr>
              <a:t>have adjoining fields with a common boundary that is not straight.</a:t>
            </a:r>
          </a:p>
          <a:p>
            <a:r>
              <a:rPr lang="en-US" dirty="0">
                <a:latin typeface="Calibri" charset="0"/>
                <a:ea typeface="ＭＳ Ｐゴシック" charset="0"/>
                <a:cs typeface="ＭＳ Ｐゴシック" charset="0"/>
              </a:rPr>
              <a:t>This is inconvenient for </a:t>
            </a:r>
            <a:r>
              <a:rPr lang="en-US" dirty="0" smtClean="0">
                <a:latin typeface="Calibri" charset="0"/>
                <a:ea typeface="ＭＳ Ｐゴシック" charset="0"/>
                <a:cs typeface="ＭＳ Ｐゴシック" charset="0"/>
              </a:rPr>
              <a:t>plowing</a:t>
            </a:r>
            <a:r>
              <a:rPr lang="en-US" dirty="0">
                <a:latin typeface="Calibri" charset="0"/>
                <a:ea typeface="ＭＳ Ｐゴシック" charset="0"/>
                <a:cs typeface="ＭＳ Ｐゴシック" charset="0"/>
              </a:rPr>
              <a:t>.</a:t>
            </a:r>
          </a:p>
          <a:p>
            <a:r>
              <a:rPr lang="en-US" dirty="0">
                <a:latin typeface="Calibri" charset="0"/>
                <a:ea typeface="ＭＳ Ｐゴシック" charset="0"/>
                <a:cs typeface="ＭＳ Ｐゴシック" charset="0"/>
              </a:rPr>
              <a:t>How can they divide the two</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fields so that the boundary</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is straight, but the two</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fields have the</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same area as</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they had before? </a:t>
            </a:r>
          </a:p>
        </p:txBody>
      </p:sp>
      <p:pic>
        <p:nvPicPr>
          <p:cNvPr id="12291"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91646" y="3368086"/>
            <a:ext cx="4991011" cy="3370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489309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endParaRPr lang="en-US">
              <a:latin typeface="Calibri" charset="0"/>
              <a:ea typeface="ＭＳ Ｐゴシック" charset="0"/>
              <a:cs typeface="ＭＳ Ｐゴシック" charset="0"/>
            </a:endParaRPr>
          </a:p>
        </p:txBody>
      </p:sp>
      <p:pic>
        <p:nvPicPr>
          <p:cNvPr id="13314"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39863" y="1435100"/>
            <a:ext cx="6365875" cy="513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097096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endParaRPr lang="en-US">
              <a:latin typeface="Calibri" charset="0"/>
              <a:ea typeface="ＭＳ Ｐゴシック" charset="0"/>
              <a:cs typeface="ＭＳ Ｐゴシック" charset="0"/>
            </a:endParaRPr>
          </a:p>
        </p:txBody>
      </p:sp>
      <p:pic>
        <p:nvPicPr>
          <p:cNvPr id="1433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25600" y="1516063"/>
            <a:ext cx="5808663" cy="508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451869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Title 1"/>
          <p:cNvSpPr>
            <a:spLocks noGrp="1"/>
          </p:cNvSpPr>
          <p:nvPr>
            <p:ph type="title"/>
          </p:nvPr>
        </p:nvSpPr>
        <p:spPr/>
        <p:txBody>
          <a:bodyPr/>
          <a:lstStyle/>
          <a:p>
            <a:r>
              <a:rPr lang="en-US">
                <a:latin typeface="Calibri" charset="0"/>
                <a:ea typeface="ＭＳ Ｐゴシック" charset="0"/>
                <a:cs typeface="ＭＳ Ｐゴシック" charset="0"/>
              </a:rPr>
              <a:t>How many rectangles?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98663" y="1524000"/>
            <a:ext cx="4781550" cy="353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Object 4"/>
          <p:cNvGraphicFramePr>
            <a:graphicFrameLocks noChangeAspect="1"/>
          </p:cNvGraphicFramePr>
          <p:nvPr/>
        </p:nvGraphicFramePr>
        <p:xfrm>
          <a:off x="2919413" y="5335588"/>
          <a:ext cx="2967037" cy="1031875"/>
        </p:xfrm>
        <a:graphic>
          <a:graphicData uri="http://schemas.openxmlformats.org/presentationml/2006/ole">
            <mc:AlternateContent xmlns:mc="http://schemas.openxmlformats.org/markup-compatibility/2006">
              <mc:Choice xmlns:v="urn:schemas-microsoft-com:vml" Requires="v">
                <p:oleObj spid="_x0000_s2060" name="Equation" r:id="rId4" imgW="1206500" imgH="419100" progId="Equation.3">
                  <p:embed/>
                </p:oleObj>
              </mc:Choice>
              <mc:Fallback>
                <p:oleObj name="Equation" r:id="rId4" imgW="1206500" imgH="4191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9413" y="5335588"/>
                        <a:ext cx="2967037"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093105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ctrTitle"/>
          </p:nvPr>
        </p:nvSpPr>
        <p:spPr/>
        <p:txBody>
          <a:bodyPr/>
          <a:lstStyle/>
          <a:p>
            <a:pPr eaLnBrk="1" hangingPunct="1"/>
            <a:r>
              <a:rPr lang="en-US" sz="4000">
                <a:latin typeface="Calibri" charset="0"/>
                <a:ea typeface="ＭＳ Ｐゴシック" charset="0"/>
                <a:cs typeface="ＭＳ Ｐゴシック" charset="0"/>
              </a:rPr>
              <a:t>Engineering effective discussions, activities, and classroom tasks that elicit evidence of learning</a:t>
            </a:r>
          </a:p>
        </p:txBody>
      </p:sp>
    </p:spTree>
    <p:extLst>
      <p:ext uri="{BB962C8B-B14F-4D97-AF65-F5344CB8AC3E}">
        <p14:creationId xmlns:p14="http://schemas.microsoft.com/office/powerpoint/2010/main" val="38753909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531352" cy="990600"/>
          </a:xfrm>
        </p:spPr>
        <p:txBody>
          <a:bodyPr>
            <a:normAutofit/>
          </a:bodyPr>
          <a:lstStyle/>
          <a:p>
            <a:r>
              <a:rPr lang="en-US" dirty="0" smtClean="0"/>
              <a:t>A research agenda for formative assessment</a:t>
            </a:r>
            <a:endParaRPr lang="en-US" dirty="0"/>
          </a:p>
        </p:txBody>
      </p:sp>
      <p:sp>
        <p:nvSpPr>
          <p:cNvPr id="3" name="Content Placeholder 2"/>
          <p:cNvSpPr>
            <a:spLocks noGrp="1"/>
          </p:cNvSpPr>
          <p:nvPr>
            <p:ph sz="quarter" idx="1"/>
          </p:nvPr>
        </p:nvSpPr>
        <p:spPr/>
        <p:txBody>
          <a:bodyPr/>
          <a:lstStyle/>
          <a:p>
            <a:r>
              <a:rPr lang="en-US" dirty="0"/>
              <a:t>Definitional issues</a:t>
            </a:r>
          </a:p>
          <a:p>
            <a:r>
              <a:rPr lang="en-US" dirty="0"/>
              <a:t>Domain-specificity issues</a:t>
            </a:r>
          </a:p>
          <a:p>
            <a:r>
              <a:rPr lang="en-US" dirty="0"/>
              <a:t>Effectiveness issues</a:t>
            </a:r>
          </a:p>
          <a:p>
            <a:r>
              <a:rPr lang="en-US" dirty="0"/>
              <a:t>Communication issues</a:t>
            </a:r>
          </a:p>
          <a:p>
            <a:r>
              <a:rPr lang="en-US" dirty="0"/>
              <a:t>Implementation issues</a:t>
            </a:r>
          </a:p>
          <a:p>
            <a:r>
              <a:rPr lang="en-US" dirty="0"/>
              <a:t>Adoption issues</a:t>
            </a:r>
          </a:p>
          <a:p>
            <a:pPr marL="0" indent="0">
              <a:buNone/>
            </a:pPr>
            <a:endParaRPr lang="en-US" dirty="0"/>
          </a:p>
        </p:txBody>
      </p:sp>
    </p:spTree>
    <p:extLst>
      <p:ext uri="{BB962C8B-B14F-4D97-AF65-F5344CB8AC3E}">
        <p14:creationId xmlns:p14="http://schemas.microsoft.com/office/powerpoint/2010/main" val="44404330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p:txBody>
          <a:bodyPr/>
          <a:lstStyle/>
          <a:p>
            <a:pPr eaLnBrk="1" hangingPunct="1"/>
            <a:r>
              <a:rPr lang="en-US" dirty="0">
                <a:latin typeface="Calibri" charset="0"/>
                <a:ea typeface="ＭＳ Ｐゴシック" charset="0"/>
                <a:cs typeface="ＭＳ Ｐゴシック" charset="0"/>
              </a:rPr>
              <a:t>Questioning in </a:t>
            </a:r>
            <a:r>
              <a:rPr lang="en-US" dirty="0" smtClean="0">
                <a:latin typeface="Calibri" charset="0"/>
                <a:ea typeface="ＭＳ Ｐゴシック" charset="0"/>
                <a:cs typeface="ＭＳ Ｐゴシック" charset="0"/>
              </a:rPr>
              <a:t>math: Diagnosis</a:t>
            </a:r>
            <a:endParaRPr lang="en-US" dirty="0">
              <a:latin typeface="Calibri" charset="0"/>
              <a:ea typeface="ＭＳ Ｐゴシック" charset="0"/>
              <a:cs typeface="ＭＳ Ｐゴシック" charset="0"/>
            </a:endParaRPr>
          </a:p>
        </p:txBody>
      </p:sp>
      <p:sp>
        <p:nvSpPr>
          <p:cNvPr id="94210" name="Rectangle 3"/>
          <p:cNvSpPr>
            <a:spLocks noGrp="1" noChangeArrowheads="1"/>
          </p:cNvSpPr>
          <p:nvPr>
            <p:ph idx="1"/>
          </p:nvPr>
        </p:nvSpPr>
        <p:spPr>
          <a:xfrm>
            <a:off x="490538" y="1762125"/>
            <a:ext cx="8653462" cy="558800"/>
          </a:xfrm>
        </p:spPr>
        <p:txBody>
          <a:bodyPr/>
          <a:lstStyle/>
          <a:p>
            <a:pPr eaLnBrk="1" hangingPunct="1">
              <a:buFont typeface="Wingdings" charset="0"/>
              <a:buNone/>
            </a:pPr>
            <a:r>
              <a:rPr lang="en-US" sz="3000">
                <a:latin typeface="Calibri" charset="0"/>
                <a:ea typeface="ＭＳ Ｐゴシック" charset="0"/>
                <a:cs typeface="ＭＳ Ｐゴシック" charset="0"/>
              </a:rPr>
              <a:t>In which of these right-angled triangles is a</a:t>
            </a:r>
            <a:r>
              <a:rPr lang="en-US" sz="3000" baseline="30000">
                <a:latin typeface="Calibri" charset="0"/>
                <a:ea typeface="ＭＳ Ｐゴシック" charset="0"/>
                <a:cs typeface="ＭＳ Ｐゴシック" charset="0"/>
              </a:rPr>
              <a:t>2</a:t>
            </a:r>
            <a:r>
              <a:rPr lang="en-US" sz="3000">
                <a:latin typeface="Calibri" charset="0"/>
                <a:ea typeface="ＭＳ Ｐゴシック" charset="0"/>
                <a:cs typeface="ＭＳ Ｐゴシック" charset="0"/>
              </a:rPr>
              <a:t> + b</a:t>
            </a:r>
            <a:r>
              <a:rPr lang="en-US" sz="3000" baseline="30000">
                <a:latin typeface="Calibri" charset="0"/>
                <a:ea typeface="ＭＳ Ｐゴシック" charset="0"/>
                <a:cs typeface="ＭＳ Ｐゴシック" charset="0"/>
              </a:rPr>
              <a:t>2</a:t>
            </a:r>
            <a:r>
              <a:rPr lang="en-US" sz="3000">
                <a:latin typeface="Calibri" charset="0"/>
                <a:ea typeface="ＭＳ Ｐゴシック" charset="0"/>
                <a:cs typeface="ＭＳ Ｐゴシック" charset="0"/>
              </a:rPr>
              <a:t> = c</a:t>
            </a:r>
            <a:r>
              <a:rPr lang="en-US" sz="3000" baseline="30000">
                <a:latin typeface="Calibri" charset="0"/>
                <a:ea typeface="ＭＳ Ｐゴシック" charset="0"/>
                <a:cs typeface="ＭＳ Ｐゴシック" charset="0"/>
              </a:rPr>
              <a:t>2 </a:t>
            </a:r>
            <a:r>
              <a:rPr lang="en-US" sz="3000">
                <a:latin typeface="Calibri" charset="0"/>
                <a:ea typeface="ＭＳ Ｐゴシック" charset="0"/>
                <a:cs typeface="ＭＳ Ｐゴシック" charset="0"/>
              </a:rPr>
              <a:t>?</a:t>
            </a:r>
          </a:p>
        </p:txBody>
      </p:sp>
      <p:grpSp>
        <p:nvGrpSpPr>
          <p:cNvPr id="94211" name="Group 4"/>
          <p:cNvGrpSpPr>
            <a:grpSpLocks/>
          </p:cNvGrpSpPr>
          <p:nvPr/>
        </p:nvGrpSpPr>
        <p:grpSpPr bwMode="auto">
          <a:xfrm>
            <a:off x="1447801" y="3048001"/>
            <a:ext cx="5616575" cy="3814763"/>
            <a:chOff x="1358" y="1397"/>
            <a:chExt cx="3538" cy="2403"/>
          </a:xfrm>
        </p:grpSpPr>
        <p:sp>
          <p:nvSpPr>
            <p:cNvPr id="94212" name="AutoShape 5"/>
            <p:cNvSpPr>
              <a:spLocks noChangeArrowheads="1"/>
            </p:cNvSpPr>
            <p:nvPr/>
          </p:nvSpPr>
          <p:spPr bwMode="auto">
            <a:xfrm>
              <a:off x="1920" y="1397"/>
              <a:ext cx="864" cy="480"/>
            </a:xfrm>
            <a:prstGeom prst="rtTriangle">
              <a:avLst/>
            </a:prstGeom>
            <a:solidFill>
              <a:schemeClr val="accent1"/>
            </a:solidFill>
            <a:ln w="9525">
              <a:solidFill>
                <a:schemeClr val="tx1"/>
              </a:solidFill>
              <a:miter lim="800000"/>
              <a:headEnd/>
              <a:tailEnd/>
            </a:ln>
          </p:spPr>
          <p:txBody>
            <a:bodyPr wrap="none" anchor="ctr"/>
            <a:lstStyle/>
            <a:p>
              <a:endParaRPr lang="en-US"/>
            </a:p>
          </p:txBody>
        </p:sp>
        <p:sp>
          <p:nvSpPr>
            <p:cNvPr id="94213" name="Text Box 6"/>
            <p:cNvSpPr txBox="1">
              <a:spLocks noChangeArrowheads="1"/>
            </p:cNvSpPr>
            <p:nvPr/>
          </p:nvSpPr>
          <p:spPr bwMode="auto">
            <a:xfrm>
              <a:off x="1358" y="1440"/>
              <a:ext cx="27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A</a:t>
              </a:r>
              <a:endParaRPr lang="en-US">
                <a:latin typeface="Times" charset="0"/>
              </a:endParaRPr>
            </a:p>
          </p:txBody>
        </p:sp>
        <p:sp>
          <p:nvSpPr>
            <p:cNvPr id="94214" name="Text Box 7"/>
            <p:cNvSpPr txBox="1">
              <a:spLocks noChangeArrowheads="1"/>
            </p:cNvSpPr>
            <p:nvPr/>
          </p:nvSpPr>
          <p:spPr bwMode="auto">
            <a:xfrm>
              <a:off x="1714" y="1541"/>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a</a:t>
              </a:r>
            </a:p>
          </p:txBody>
        </p:sp>
        <p:sp>
          <p:nvSpPr>
            <p:cNvPr id="94215" name="Rectangle 8"/>
            <p:cNvSpPr>
              <a:spLocks noChangeArrowheads="1"/>
            </p:cNvSpPr>
            <p:nvPr/>
          </p:nvSpPr>
          <p:spPr bwMode="auto">
            <a:xfrm>
              <a:off x="2194" y="1877"/>
              <a:ext cx="20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c</a:t>
              </a:r>
            </a:p>
          </p:txBody>
        </p:sp>
        <p:sp>
          <p:nvSpPr>
            <p:cNvPr id="94216" name="Rectangle 9"/>
            <p:cNvSpPr>
              <a:spLocks noChangeArrowheads="1"/>
            </p:cNvSpPr>
            <p:nvPr/>
          </p:nvSpPr>
          <p:spPr bwMode="auto">
            <a:xfrm>
              <a:off x="2290" y="1397"/>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b</a:t>
              </a:r>
            </a:p>
          </p:txBody>
        </p:sp>
        <p:sp>
          <p:nvSpPr>
            <p:cNvPr id="94217" name="AutoShape 10"/>
            <p:cNvSpPr>
              <a:spLocks noChangeArrowheads="1"/>
            </p:cNvSpPr>
            <p:nvPr/>
          </p:nvSpPr>
          <p:spPr bwMode="auto">
            <a:xfrm>
              <a:off x="1920" y="2213"/>
              <a:ext cx="864" cy="480"/>
            </a:xfrm>
            <a:prstGeom prst="rtTriangle">
              <a:avLst/>
            </a:prstGeom>
            <a:solidFill>
              <a:schemeClr val="accent1"/>
            </a:solidFill>
            <a:ln w="9525">
              <a:solidFill>
                <a:schemeClr val="tx1"/>
              </a:solidFill>
              <a:miter lim="800000"/>
              <a:headEnd/>
              <a:tailEnd/>
            </a:ln>
          </p:spPr>
          <p:txBody>
            <a:bodyPr wrap="none" anchor="ctr"/>
            <a:lstStyle/>
            <a:p>
              <a:endParaRPr lang="en-US"/>
            </a:p>
          </p:txBody>
        </p:sp>
        <p:sp>
          <p:nvSpPr>
            <p:cNvPr id="94218" name="Text Box 11"/>
            <p:cNvSpPr txBox="1">
              <a:spLocks noChangeArrowheads="1"/>
            </p:cNvSpPr>
            <p:nvPr/>
          </p:nvSpPr>
          <p:spPr bwMode="auto">
            <a:xfrm>
              <a:off x="1358" y="2256"/>
              <a:ext cx="27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C</a:t>
              </a:r>
              <a:endParaRPr lang="en-US">
                <a:latin typeface="Times" charset="0"/>
              </a:endParaRPr>
            </a:p>
          </p:txBody>
        </p:sp>
        <p:sp>
          <p:nvSpPr>
            <p:cNvPr id="94219" name="Text Box 12"/>
            <p:cNvSpPr txBox="1">
              <a:spLocks noChangeArrowheads="1"/>
            </p:cNvSpPr>
            <p:nvPr/>
          </p:nvSpPr>
          <p:spPr bwMode="auto">
            <a:xfrm>
              <a:off x="1714" y="2357"/>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b</a:t>
              </a:r>
            </a:p>
          </p:txBody>
        </p:sp>
        <p:sp>
          <p:nvSpPr>
            <p:cNvPr id="94220" name="Rectangle 13"/>
            <p:cNvSpPr>
              <a:spLocks noChangeArrowheads="1"/>
            </p:cNvSpPr>
            <p:nvPr/>
          </p:nvSpPr>
          <p:spPr bwMode="auto">
            <a:xfrm>
              <a:off x="2194" y="2693"/>
              <a:ext cx="20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c</a:t>
              </a:r>
            </a:p>
          </p:txBody>
        </p:sp>
        <p:sp>
          <p:nvSpPr>
            <p:cNvPr id="94221" name="Rectangle 14"/>
            <p:cNvSpPr>
              <a:spLocks noChangeArrowheads="1"/>
            </p:cNvSpPr>
            <p:nvPr/>
          </p:nvSpPr>
          <p:spPr bwMode="auto">
            <a:xfrm>
              <a:off x="2290" y="2213"/>
              <a:ext cx="20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a</a:t>
              </a:r>
            </a:p>
          </p:txBody>
        </p:sp>
        <p:sp>
          <p:nvSpPr>
            <p:cNvPr id="94222" name="AutoShape 15"/>
            <p:cNvSpPr>
              <a:spLocks noChangeArrowheads="1"/>
            </p:cNvSpPr>
            <p:nvPr/>
          </p:nvSpPr>
          <p:spPr bwMode="auto">
            <a:xfrm>
              <a:off x="1920" y="3029"/>
              <a:ext cx="864" cy="480"/>
            </a:xfrm>
            <a:prstGeom prst="rtTriangle">
              <a:avLst/>
            </a:prstGeom>
            <a:solidFill>
              <a:schemeClr val="accent1"/>
            </a:solidFill>
            <a:ln w="9525">
              <a:solidFill>
                <a:schemeClr val="tx1"/>
              </a:solidFill>
              <a:miter lim="800000"/>
              <a:headEnd/>
              <a:tailEnd/>
            </a:ln>
          </p:spPr>
          <p:txBody>
            <a:bodyPr wrap="none" anchor="ctr"/>
            <a:lstStyle/>
            <a:p>
              <a:endParaRPr lang="en-US"/>
            </a:p>
          </p:txBody>
        </p:sp>
        <p:sp>
          <p:nvSpPr>
            <p:cNvPr id="94223" name="Text Box 16"/>
            <p:cNvSpPr txBox="1">
              <a:spLocks noChangeArrowheads="1"/>
            </p:cNvSpPr>
            <p:nvPr/>
          </p:nvSpPr>
          <p:spPr bwMode="auto">
            <a:xfrm>
              <a:off x="1358" y="3072"/>
              <a:ext cx="27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E</a:t>
              </a:r>
              <a:endParaRPr lang="en-US">
                <a:latin typeface="Times" charset="0"/>
              </a:endParaRPr>
            </a:p>
          </p:txBody>
        </p:sp>
        <p:sp>
          <p:nvSpPr>
            <p:cNvPr id="94224" name="Text Box 17"/>
            <p:cNvSpPr txBox="1">
              <a:spLocks noChangeArrowheads="1"/>
            </p:cNvSpPr>
            <p:nvPr/>
          </p:nvSpPr>
          <p:spPr bwMode="auto">
            <a:xfrm>
              <a:off x="1714" y="3173"/>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c</a:t>
              </a:r>
            </a:p>
          </p:txBody>
        </p:sp>
        <p:sp>
          <p:nvSpPr>
            <p:cNvPr id="94225" name="Rectangle 18"/>
            <p:cNvSpPr>
              <a:spLocks noChangeArrowheads="1"/>
            </p:cNvSpPr>
            <p:nvPr/>
          </p:nvSpPr>
          <p:spPr bwMode="auto">
            <a:xfrm>
              <a:off x="2194" y="3509"/>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b</a:t>
              </a:r>
            </a:p>
          </p:txBody>
        </p:sp>
        <p:sp>
          <p:nvSpPr>
            <p:cNvPr id="94226" name="Rectangle 19"/>
            <p:cNvSpPr>
              <a:spLocks noChangeArrowheads="1"/>
            </p:cNvSpPr>
            <p:nvPr/>
          </p:nvSpPr>
          <p:spPr bwMode="auto">
            <a:xfrm>
              <a:off x="2290" y="3029"/>
              <a:ext cx="20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a</a:t>
              </a:r>
            </a:p>
          </p:txBody>
        </p:sp>
        <p:sp>
          <p:nvSpPr>
            <p:cNvPr id="94227" name="AutoShape 20"/>
            <p:cNvSpPr>
              <a:spLocks noChangeArrowheads="1"/>
            </p:cNvSpPr>
            <p:nvPr/>
          </p:nvSpPr>
          <p:spPr bwMode="auto">
            <a:xfrm>
              <a:off x="4032" y="1397"/>
              <a:ext cx="864" cy="480"/>
            </a:xfrm>
            <a:prstGeom prst="rtTriangle">
              <a:avLst/>
            </a:prstGeom>
            <a:solidFill>
              <a:schemeClr val="accent1"/>
            </a:solidFill>
            <a:ln w="9525">
              <a:solidFill>
                <a:schemeClr val="tx1"/>
              </a:solidFill>
              <a:miter lim="800000"/>
              <a:headEnd/>
              <a:tailEnd/>
            </a:ln>
          </p:spPr>
          <p:txBody>
            <a:bodyPr wrap="none" anchor="ctr"/>
            <a:lstStyle/>
            <a:p>
              <a:endParaRPr lang="en-US"/>
            </a:p>
          </p:txBody>
        </p:sp>
        <p:sp>
          <p:nvSpPr>
            <p:cNvPr id="94228" name="Text Box 21"/>
            <p:cNvSpPr txBox="1">
              <a:spLocks noChangeArrowheads="1"/>
            </p:cNvSpPr>
            <p:nvPr/>
          </p:nvSpPr>
          <p:spPr bwMode="auto">
            <a:xfrm>
              <a:off x="3470" y="1440"/>
              <a:ext cx="27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B</a:t>
              </a:r>
              <a:endParaRPr lang="en-US">
                <a:latin typeface="Times" charset="0"/>
              </a:endParaRPr>
            </a:p>
          </p:txBody>
        </p:sp>
        <p:sp>
          <p:nvSpPr>
            <p:cNvPr id="94229" name="Text Box 22"/>
            <p:cNvSpPr txBox="1">
              <a:spLocks noChangeArrowheads="1"/>
            </p:cNvSpPr>
            <p:nvPr/>
          </p:nvSpPr>
          <p:spPr bwMode="auto">
            <a:xfrm>
              <a:off x="3826" y="1541"/>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a</a:t>
              </a:r>
            </a:p>
          </p:txBody>
        </p:sp>
        <p:sp>
          <p:nvSpPr>
            <p:cNvPr id="94230" name="Rectangle 23"/>
            <p:cNvSpPr>
              <a:spLocks noChangeArrowheads="1"/>
            </p:cNvSpPr>
            <p:nvPr/>
          </p:nvSpPr>
          <p:spPr bwMode="auto">
            <a:xfrm>
              <a:off x="4306" y="1877"/>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b</a:t>
              </a:r>
            </a:p>
          </p:txBody>
        </p:sp>
        <p:sp>
          <p:nvSpPr>
            <p:cNvPr id="94231" name="Rectangle 24"/>
            <p:cNvSpPr>
              <a:spLocks noChangeArrowheads="1"/>
            </p:cNvSpPr>
            <p:nvPr/>
          </p:nvSpPr>
          <p:spPr bwMode="auto">
            <a:xfrm>
              <a:off x="4402" y="1397"/>
              <a:ext cx="20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c</a:t>
              </a:r>
            </a:p>
          </p:txBody>
        </p:sp>
        <p:sp>
          <p:nvSpPr>
            <p:cNvPr id="94232" name="AutoShape 25"/>
            <p:cNvSpPr>
              <a:spLocks noChangeArrowheads="1"/>
            </p:cNvSpPr>
            <p:nvPr/>
          </p:nvSpPr>
          <p:spPr bwMode="auto">
            <a:xfrm>
              <a:off x="4032" y="2213"/>
              <a:ext cx="864" cy="480"/>
            </a:xfrm>
            <a:prstGeom prst="rtTriangle">
              <a:avLst/>
            </a:prstGeom>
            <a:solidFill>
              <a:schemeClr val="accent1"/>
            </a:solidFill>
            <a:ln w="9525">
              <a:solidFill>
                <a:schemeClr val="tx1"/>
              </a:solidFill>
              <a:miter lim="800000"/>
              <a:headEnd/>
              <a:tailEnd/>
            </a:ln>
          </p:spPr>
          <p:txBody>
            <a:bodyPr wrap="none" anchor="ctr"/>
            <a:lstStyle/>
            <a:p>
              <a:endParaRPr lang="en-US"/>
            </a:p>
          </p:txBody>
        </p:sp>
        <p:sp>
          <p:nvSpPr>
            <p:cNvPr id="94233" name="Text Box 26"/>
            <p:cNvSpPr txBox="1">
              <a:spLocks noChangeArrowheads="1"/>
            </p:cNvSpPr>
            <p:nvPr/>
          </p:nvSpPr>
          <p:spPr bwMode="auto">
            <a:xfrm>
              <a:off x="3470" y="2256"/>
              <a:ext cx="27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D</a:t>
              </a:r>
              <a:endParaRPr lang="en-US">
                <a:latin typeface="Times" charset="0"/>
              </a:endParaRPr>
            </a:p>
          </p:txBody>
        </p:sp>
        <p:sp>
          <p:nvSpPr>
            <p:cNvPr id="94234" name="Text Box 27"/>
            <p:cNvSpPr txBox="1">
              <a:spLocks noChangeArrowheads="1"/>
            </p:cNvSpPr>
            <p:nvPr/>
          </p:nvSpPr>
          <p:spPr bwMode="auto">
            <a:xfrm>
              <a:off x="3826" y="2357"/>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b</a:t>
              </a:r>
            </a:p>
          </p:txBody>
        </p:sp>
        <p:sp>
          <p:nvSpPr>
            <p:cNvPr id="94235" name="Rectangle 28"/>
            <p:cNvSpPr>
              <a:spLocks noChangeArrowheads="1"/>
            </p:cNvSpPr>
            <p:nvPr/>
          </p:nvSpPr>
          <p:spPr bwMode="auto">
            <a:xfrm>
              <a:off x="4306" y="2693"/>
              <a:ext cx="20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a</a:t>
              </a:r>
            </a:p>
          </p:txBody>
        </p:sp>
        <p:sp>
          <p:nvSpPr>
            <p:cNvPr id="94236" name="Rectangle 29"/>
            <p:cNvSpPr>
              <a:spLocks noChangeArrowheads="1"/>
            </p:cNvSpPr>
            <p:nvPr/>
          </p:nvSpPr>
          <p:spPr bwMode="auto">
            <a:xfrm>
              <a:off x="4402" y="2213"/>
              <a:ext cx="20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c</a:t>
              </a:r>
            </a:p>
          </p:txBody>
        </p:sp>
        <p:sp>
          <p:nvSpPr>
            <p:cNvPr id="94237" name="AutoShape 30"/>
            <p:cNvSpPr>
              <a:spLocks noChangeArrowheads="1"/>
            </p:cNvSpPr>
            <p:nvPr/>
          </p:nvSpPr>
          <p:spPr bwMode="auto">
            <a:xfrm>
              <a:off x="4032" y="3029"/>
              <a:ext cx="864" cy="480"/>
            </a:xfrm>
            <a:prstGeom prst="rtTriangle">
              <a:avLst/>
            </a:prstGeom>
            <a:solidFill>
              <a:schemeClr val="accent1"/>
            </a:solidFill>
            <a:ln w="9525">
              <a:solidFill>
                <a:schemeClr val="tx1"/>
              </a:solidFill>
              <a:miter lim="800000"/>
              <a:headEnd/>
              <a:tailEnd/>
            </a:ln>
          </p:spPr>
          <p:txBody>
            <a:bodyPr wrap="none" anchor="ctr"/>
            <a:lstStyle/>
            <a:p>
              <a:endParaRPr lang="en-US"/>
            </a:p>
          </p:txBody>
        </p:sp>
        <p:sp>
          <p:nvSpPr>
            <p:cNvPr id="94238" name="Text Box 31"/>
            <p:cNvSpPr txBox="1">
              <a:spLocks noChangeArrowheads="1"/>
            </p:cNvSpPr>
            <p:nvPr/>
          </p:nvSpPr>
          <p:spPr bwMode="auto">
            <a:xfrm>
              <a:off x="3470" y="3072"/>
              <a:ext cx="27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F</a:t>
              </a:r>
              <a:endParaRPr lang="en-US">
                <a:latin typeface="Times" charset="0"/>
              </a:endParaRPr>
            </a:p>
          </p:txBody>
        </p:sp>
        <p:sp>
          <p:nvSpPr>
            <p:cNvPr id="94239" name="Text Box 32"/>
            <p:cNvSpPr txBox="1">
              <a:spLocks noChangeArrowheads="1"/>
            </p:cNvSpPr>
            <p:nvPr/>
          </p:nvSpPr>
          <p:spPr bwMode="auto">
            <a:xfrm>
              <a:off x="3826" y="3173"/>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c</a:t>
              </a:r>
            </a:p>
          </p:txBody>
        </p:sp>
        <p:sp>
          <p:nvSpPr>
            <p:cNvPr id="94240" name="Rectangle 33"/>
            <p:cNvSpPr>
              <a:spLocks noChangeArrowheads="1"/>
            </p:cNvSpPr>
            <p:nvPr/>
          </p:nvSpPr>
          <p:spPr bwMode="auto">
            <a:xfrm>
              <a:off x="4306" y="3509"/>
              <a:ext cx="20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a</a:t>
              </a:r>
            </a:p>
          </p:txBody>
        </p:sp>
        <p:sp>
          <p:nvSpPr>
            <p:cNvPr id="94241" name="Rectangle 34"/>
            <p:cNvSpPr>
              <a:spLocks noChangeArrowheads="1"/>
            </p:cNvSpPr>
            <p:nvPr/>
          </p:nvSpPr>
          <p:spPr bwMode="auto">
            <a:xfrm>
              <a:off x="4402" y="3029"/>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b</a:t>
              </a:r>
            </a:p>
          </p:txBody>
        </p:sp>
      </p:gr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20</a:t>
            </a:fld>
            <a:endParaRPr lang="en-GB" dirty="0"/>
          </a:p>
        </p:txBody>
      </p:sp>
    </p:spTree>
    <p:extLst>
      <p:ext uri="{BB962C8B-B14F-4D97-AF65-F5344CB8AC3E}">
        <p14:creationId xmlns:p14="http://schemas.microsoft.com/office/powerpoint/2010/main" val="328551186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ChangeArrowheads="1"/>
          </p:cNvSpPr>
          <p:nvPr>
            <p:ph type="title"/>
          </p:nvPr>
        </p:nvSpPr>
        <p:spPr/>
        <p:txBody>
          <a:bodyPr/>
          <a:lstStyle/>
          <a:p>
            <a:r>
              <a:rPr lang="en-US"/>
              <a:t>Diagnostic item: medians</a:t>
            </a:r>
          </a:p>
        </p:txBody>
      </p:sp>
      <p:sp>
        <p:nvSpPr>
          <p:cNvPr id="907267" name="Rectangle 3"/>
          <p:cNvSpPr>
            <a:spLocks noGrp="1" noChangeArrowheads="1"/>
          </p:cNvSpPr>
          <p:nvPr>
            <p:ph type="body" idx="1"/>
          </p:nvPr>
        </p:nvSpPr>
        <p:spPr/>
        <p:txBody>
          <a:bodyPr/>
          <a:lstStyle/>
          <a:p>
            <a:pPr marL="0" indent="0">
              <a:lnSpc>
                <a:spcPct val="90000"/>
              </a:lnSpc>
              <a:buNone/>
            </a:pPr>
            <a:r>
              <a:rPr lang="en-US" dirty="0"/>
              <a:t>What is the median for the following data set?</a:t>
            </a:r>
          </a:p>
          <a:p>
            <a:pPr marL="457200" indent="-457200">
              <a:lnSpc>
                <a:spcPct val="90000"/>
              </a:lnSpc>
            </a:pPr>
            <a:endParaRPr lang="en-US" dirty="0"/>
          </a:p>
          <a:p>
            <a:pPr marL="0" indent="0">
              <a:lnSpc>
                <a:spcPct val="90000"/>
              </a:lnSpc>
              <a:buNone/>
            </a:pPr>
            <a:r>
              <a:rPr lang="en-US" dirty="0"/>
              <a:t>38      74      22      44      96      22      19      53</a:t>
            </a:r>
          </a:p>
          <a:p>
            <a:pPr marL="874713" lvl="1" indent="-419100">
              <a:lnSpc>
                <a:spcPct val="90000"/>
              </a:lnSpc>
            </a:pPr>
            <a:endParaRPr lang="en-US" dirty="0"/>
          </a:p>
          <a:p>
            <a:pPr marL="649923" indent="-514350">
              <a:lnSpc>
                <a:spcPct val="90000"/>
              </a:lnSpc>
              <a:buClr>
                <a:schemeClr val="accent1"/>
              </a:buClr>
              <a:buSzPct val="100000"/>
              <a:buFont typeface="+mj-lt"/>
              <a:buAutoNum type="alphaLcPeriod"/>
            </a:pPr>
            <a:r>
              <a:rPr lang="en-US" dirty="0"/>
              <a:t>22</a:t>
            </a:r>
          </a:p>
          <a:p>
            <a:pPr marL="649923" indent="-514350">
              <a:lnSpc>
                <a:spcPct val="90000"/>
              </a:lnSpc>
              <a:buClr>
                <a:schemeClr val="accent1"/>
              </a:buClr>
              <a:buSzPct val="100000"/>
              <a:buFont typeface="+mj-lt"/>
              <a:buAutoNum type="alphaLcPeriod"/>
            </a:pPr>
            <a:r>
              <a:rPr lang="en-US" dirty="0"/>
              <a:t>38 and 44</a:t>
            </a:r>
          </a:p>
          <a:p>
            <a:pPr marL="649923" indent="-514350">
              <a:lnSpc>
                <a:spcPct val="90000"/>
              </a:lnSpc>
              <a:buClr>
                <a:schemeClr val="accent1"/>
              </a:buClr>
              <a:buSzPct val="100000"/>
              <a:buFont typeface="+mj-lt"/>
              <a:buAutoNum type="alphaLcPeriod"/>
            </a:pPr>
            <a:r>
              <a:rPr lang="en-US" dirty="0"/>
              <a:t>41</a:t>
            </a:r>
          </a:p>
          <a:p>
            <a:pPr marL="649923" indent="-514350">
              <a:lnSpc>
                <a:spcPct val="90000"/>
              </a:lnSpc>
              <a:buClr>
                <a:schemeClr val="accent1"/>
              </a:buClr>
              <a:buSzPct val="100000"/>
              <a:buFont typeface="+mj-lt"/>
              <a:buAutoNum type="alphaLcPeriod"/>
            </a:pPr>
            <a:r>
              <a:rPr lang="en-US" dirty="0"/>
              <a:t>46</a:t>
            </a:r>
          </a:p>
          <a:p>
            <a:pPr marL="649923" indent="-514350">
              <a:lnSpc>
                <a:spcPct val="90000"/>
              </a:lnSpc>
              <a:buClr>
                <a:schemeClr val="accent1"/>
              </a:buClr>
              <a:buSzPct val="100000"/>
              <a:buFont typeface="+mj-lt"/>
              <a:buAutoNum type="alphaLcPeriod"/>
            </a:pPr>
            <a:r>
              <a:rPr lang="en-US" dirty="0"/>
              <a:t>70</a:t>
            </a:r>
          </a:p>
          <a:p>
            <a:pPr marL="649923" indent="-514350">
              <a:lnSpc>
                <a:spcPct val="90000"/>
              </a:lnSpc>
              <a:buClr>
                <a:schemeClr val="accent1"/>
              </a:buClr>
              <a:buSzPct val="100000"/>
              <a:buFont typeface="+mj-lt"/>
              <a:buAutoNum type="alphaLcPeriod"/>
            </a:pPr>
            <a:r>
              <a:rPr lang="en-US" dirty="0"/>
              <a:t>77</a:t>
            </a:r>
          </a:p>
          <a:p>
            <a:pPr marL="649923" indent="-514350">
              <a:lnSpc>
                <a:spcPct val="90000"/>
              </a:lnSpc>
              <a:buClr>
                <a:schemeClr val="accent1"/>
              </a:buClr>
              <a:buSzPct val="100000"/>
              <a:buFont typeface="+mj-lt"/>
              <a:buAutoNum type="alphaLcPeriod"/>
            </a:pPr>
            <a:r>
              <a:rPr lang="en-US" dirty="0"/>
              <a:t>This data set has no median</a:t>
            </a:r>
          </a:p>
        </p:txBody>
      </p:sp>
    </p:spTree>
    <p:extLst>
      <p:ext uri="{BB962C8B-B14F-4D97-AF65-F5344CB8AC3E}">
        <p14:creationId xmlns:p14="http://schemas.microsoft.com/office/powerpoint/2010/main" val="14386990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9314" name="Rectangle 2"/>
          <p:cNvSpPr>
            <a:spLocks noGrp="1" noChangeArrowheads="1"/>
          </p:cNvSpPr>
          <p:nvPr>
            <p:ph type="title"/>
          </p:nvPr>
        </p:nvSpPr>
        <p:spPr/>
        <p:txBody>
          <a:bodyPr/>
          <a:lstStyle/>
          <a:p>
            <a:r>
              <a:rPr lang="en-US"/>
              <a:t>Diagnostic item: means</a:t>
            </a:r>
          </a:p>
        </p:txBody>
      </p:sp>
      <p:sp>
        <p:nvSpPr>
          <p:cNvPr id="909315" name="Rectangle 3"/>
          <p:cNvSpPr>
            <a:spLocks noGrp="1" noChangeArrowheads="1"/>
          </p:cNvSpPr>
          <p:nvPr>
            <p:ph type="body" idx="1"/>
          </p:nvPr>
        </p:nvSpPr>
        <p:spPr/>
        <p:txBody>
          <a:bodyPr/>
          <a:lstStyle/>
          <a:p>
            <a:pPr marL="0" indent="0">
              <a:buNone/>
            </a:pPr>
            <a:r>
              <a:rPr lang="en-US" dirty="0"/>
              <a:t>What can you say about the means of the following two data sets?</a:t>
            </a:r>
            <a:br>
              <a:rPr lang="en-US" dirty="0"/>
            </a:br>
            <a:endParaRPr lang="en-US" dirty="0"/>
          </a:p>
          <a:p>
            <a:pPr marL="0" indent="0">
              <a:buNone/>
            </a:pPr>
            <a:r>
              <a:rPr lang="en-US" dirty="0"/>
              <a:t>Set 1: 	10	12	13	15</a:t>
            </a:r>
          </a:p>
          <a:p>
            <a:pPr marL="0" indent="0">
              <a:buNone/>
            </a:pPr>
            <a:r>
              <a:rPr lang="en-US" dirty="0"/>
              <a:t>Set 2: 	10	12	13	15	0</a:t>
            </a:r>
          </a:p>
          <a:p>
            <a:pPr marL="361950" indent="-361950"/>
            <a:endParaRPr lang="en-US" dirty="0"/>
          </a:p>
          <a:p>
            <a:pPr marL="673100" lvl="1" indent="-419100">
              <a:buSzPct val="100000"/>
              <a:buFont typeface="Arial" charset="0"/>
              <a:buAutoNum type="alphaUcPeriod"/>
            </a:pPr>
            <a:r>
              <a:rPr lang="en-US" dirty="0"/>
              <a:t>The two sets have the same mean.</a:t>
            </a:r>
          </a:p>
          <a:p>
            <a:pPr marL="673100" lvl="1" indent="-419100">
              <a:buSzPct val="100000"/>
              <a:buFont typeface="Arial" charset="0"/>
              <a:buAutoNum type="alphaUcPeriod"/>
            </a:pPr>
            <a:r>
              <a:rPr lang="en-US" dirty="0"/>
              <a:t>The two sets have different means.</a:t>
            </a:r>
          </a:p>
          <a:p>
            <a:pPr marL="673100" lvl="1" indent="-419100">
              <a:buSzPct val="100000"/>
              <a:buFont typeface="Arial" charset="0"/>
              <a:buAutoNum type="alphaUcPeriod"/>
            </a:pPr>
            <a:r>
              <a:rPr lang="en-US" dirty="0"/>
              <a:t>It depends on whether you choose to count the zero.</a:t>
            </a:r>
          </a:p>
        </p:txBody>
      </p:sp>
    </p:spTree>
    <p:extLst>
      <p:ext uri="{BB962C8B-B14F-4D97-AF65-F5344CB8AC3E}">
        <p14:creationId xmlns:p14="http://schemas.microsoft.com/office/powerpoint/2010/main" val="93953986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Grp="1" noChangeArrowheads="1"/>
          </p:cNvSpPr>
          <p:nvPr>
            <p:ph type="ctrTitle"/>
          </p:nvPr>
        </p:nvSpPr>
        <p:spPr/>
        <p:txBody>
          <a:bodyPr/>
          <a:lstStyle/>
          <a:p>
            <a:pPr eaLnBrk="1" hangingPunct="1"/>
            <a:r>
              <a:rPr lang="en-US">
                <a:latin typeface="Calibri" charset="0"/>
                <a:ea typeface="ＭＳ Ｐゴシック" charset="0"/>
                <a:cs typeface="ＭＳ Ｐゴシック" charset="0"/>
              </a:rPr>
              <a:t>Providing feedback that moves learners forward</a:t>
            </a:r>
          </a:p>
        </p:txBody>
      </p:sp>
    </p:spTree>
    <p:extLst>
      <p:ext uri="{BB962C8B-B14F-4D97-AF65-F5344CB8AC3E}">
        <p14:creationId xmlns:p14="http://schemas.microsoft.com/office/powerpoint/2010/main" val="151512695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p:txBody>
          <a:bodyPr/>
          <a:lstStyle/>
          <a:p>
            <a:pPr eaLnBrk="1" hangingPunct="1"/>
            <a:r>
              <a:rPr lang="en-US">
                <a:latin typeface="Calibri" charset="0"/>
                <a:ea typeface="ＭＳ Ｐゴシック" charset="0"/>
                <a:cs typeface="ＭＳ Ｐゴシック" charset="0"/>
              </a:rPr>
              <a:t>Getting feedback right is hard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5432883"/>
              </p:ext>
            </p:extLst>
          </p:nvPr>
        </p:nvGraphicFramePr>
        <p:xfrm>
          <a:off x="642471" y="1676400"/>
          <a:ext cx="8298329" cy="4168774"/>
        </p:xfrm>
        <a:graphic>
          <a:graphicData uri="http://schemas.openxmlformats.org/drawingml/2006/table">
            <a:tbl>
              <a:tblPr firstRow="1" bandRow="1">
                <a:tableStyleId>{5C22544A-7EE6-4342-B048-85BDC9FD1C3A}</a:tableStyleId>
              </a:tblPr>
              <a:tblGrid>
                <a:gridCol w="2143200"/>
                <a:gridCol w="2990627"/>
                <a:gridCol w="3164502"/>
              </a:tblGrid>
              <a:tr h="711144">
                <a:tc>
                  <a:txBody>
                    <a:bodyPr/>
                    <a:lstStyle/>
                    <a:p>
                      <a:pPr marL="0" indent="0">
                        <a:spcAft>
                          <a:spcPts val="400"/>
                        </a:spcAft>
                      </a:pPr>
                      <a:r>
                        <a:rPr lang="en-US" sz="2000" dirty="0"/>
                        <a:t>Response type</a:t>
                      </a:r>
                      <a:endParaRPr lang="en-GB" sz="2000" dirty="0">
                        <a:latin typeface="Palatino"/>
                        <a:ea typeface="Times New Roman"/>
                        <a:cs typeface="Palatino"/>
                      </a:endParaRPr>
                    </a:p>
                  </a:txBody>
                  <a:tcPr marL="0" marR="0" marT="0" marB="0"/>
                </a:tc>
                <a:tc gridSpan="2">
                  <a:txBody>
                    <a:bodyPr/>
                    <a:lstStyle/>
                    <a:p>
                      <a:pPr marL="84138" indent="0" algn="ctr">
                        <a:spcAft>
                          <a:spcPts val="400"/>
                        </a:spcAft>
                      </a:pPr>
                      <a:r>
                        <a:rPr lang="en-US" sz="2000" dirty="0"/>
                        <a:t>Feedback</a:t>
                      </a:r>
                      <a:r>
                        <a:rPr lang="en-US" sz="2000" dirty="0" smtClean="0"/>
                        <a:t> indicates performance…</a:t>
                      </a:r>
                      <a:endParaRPr lang="en-GB" sz="2000" dirty="0">
                        <a:latin typeface="Palatino"/>
                        <a:ea typeface="Times New Roman"/>
                        <a:cs typeface="Palatino"/>
                      </a:endParaRPr>
                    </a:p>
                  </a:txBody>
                  <a:tcPr marL="0" marR="0" marT="0" marB="0"/>
                </a:tc>
                <a:tc hMerge="1">
                  <a:txBody>
                    <a:bodyPr/>
                    <a:lstStyle/>
                    <a:p>
                      <a:pPr marL="84138" indent="0">
                        <a:spcAft>
                          <a:spcPts val="400"/>
                        </a:spcAft>
                      </a:pPr>
                      <a:endParaRPr lang="en-GB" sz="2400" dirty="0">
                        <a:latin typeface="Palatino"/>
                        <a:ea typeface="Times New Roman"/>
                        <a:cs typeface="Palatino"/>
                      </a:endParaRPr>
                    </a:p>
                  </a:txBody>
                  <a:tcPr marL="0" marR="0" marT="0" marB="0"/>
                </a:tc>
              </a:tr>
              <a:tr h="691526">
                <a:tc>
                  <a:txBody>
                    <a:bodyPr/>
                    <a:lstStyle/>
                    <a:p>
                      <a:pPr marL="0" indent="0">
                        <a:spcAft>
                          <a:spcPts val="400"/>
                        </a:spcAft>
                      </a:pPr>
                      <a:endParaRPr lang="en-GB" sz="2000" dirty="0">
                        <a:solidFill>
                          <a:schemeClr val="bg1"/>
                        </a:solidFill>
                        <a:latin typeface="Palatino"/>
                        <a:ea typeface="Times New Roman"/>
                        <a:cs typeface="Palatino"/>
                      </a:endParaRPr>
                    </a:p>
                  </a:txBody>
                  <a:tcPr marL="0" marR="0" marT="0" marB="0">
                    <a:solidFill>
                      <a:srgbClr val="525A93"/>
                    </a:solidFill>
                  </a:tcPr>
                </a:tc>
                <a:tc>
                  <a:txBody>
                    <a:bodyPr/>
                    <a:lstStyle/>
                    <a:p>
                      <a:pPr marL="84138" indent="0">
                        <a:spcAft>
                          <a:spcPts val="400"/>
                        </a:spcAft>
                      </a:pPr>
                      <a:r>
                        <a:rPr lang="en-US" sz="2000" dirty="0" smtClean="0">
                          <a:solidFill>
                            <a:schemeClr val="bg1"/>
                          </a:solidFill>
                        </a:rPr>
                        <a:t>falls short of goal</a:t>
                      </a:r>
                      <a:endParaRPr lang="en-GB" sz="2000" dirty="0">
                        <a:solidFill>
                          <a:schemeClr val="bg1"/>
                        </a:solidFill>
                        <a:latin typeface="Palatino"/>
                        <a:ea typeface="Times New Roman"/>
                        <a:cs typeface="Palatino"/>
                      </a:endParaRPr>
                    </a:p>
                  </a:txBody>
                  <a:tcPr marL="0" marR="0" marT="0" marB="0">
                    <a:solidFill>
                      <a:srgbClr val="525A93"/>
                    </a:solidFill>
                  </a:tcPr>
                </a:tc>
                <a:tc>
                  <a:txBody>
                    <a:bodyPr/>
                    <a:lstStyle/>
                    <a:p>
                      <a:pPr marL="84138" indent="0">
                        <a:spcAft>
                          <a:spcPts val="400"/>
                        </a:spcAft>
                      </a:pPr>
                      <a:r>
                        <a:rPr lang="en-US" sz="2000" dirty="0" smtClean="0">
                          <a:solidFill>
                            <a:schemeClr val="bg1"/>
                          </a:solidFill>
                        </a:rPr>
                        <a:t>exceeds goal</a:t>
                      </a:r>
                      <a:endParaRPr lang="en-GB" sz="2000" dirty="0">
                        <a:solidFill>
                          <a:schemeClr val="bg1"/>
                        </a:solidFill>
                        <a:latin typeface="Palatino"/>
                        <a:ea typeface="Times New Roman"/>
                        <a:cs typeface="Palatino"/>
                      </a:endParaRPr>
                    </a:p>
                  </a:txBody>
                  <a:tcPr marL="0" marR="0" marT="0" marB="0">
                    <a:solidFill>
                      <a:srgbClr val="525A93"/>
                    </a:solidFill>
                  </a:tcPr>
                </a:tc>
              </a:tr>
              <a:tr h="691526">
                <a:tc>
                  <a:txBody>
                    <a:bodyPr/>
                    <a:lstStyle/>
                    <a:p>
                      <a:pPr marL="0" indent="0">
                        <a:spcAft>
                          <a:spcPts val="400"/>
                        </a:spcAft>
                      </a:pPr>
                      <a:r>
                        <a:rPr lang="en-US" sz="2000" dirty="0" smtClean="0"/>
                        <a:t>Change </a:t>
                      </a:r>
                      <a:r>
                        <a:rPr lang="en-US" sz="2000" dirty="0"/>
                        <a:t>behavior</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b="1" dirty="0"/>
                        <a:t>Increase effort</a:t>
                      </a:r>
                      <a:endParaRPr lang="en-GB" sz="2000" b="1" dirty="0">
                        <a:latin typeface="Palatino"/>
                        <a:ea typeface="Times New Roman"/>
                        <a:cs typeface="Palatino"/>
                      </a:endParaRPr>
                    </a:p>
                  </a:txBody>
                  <a:tcPr marL="0" marR="0" marT="0" marB="0"/>
                </a:tc>
                <a:tc>
                  <a:txBody>
                    <a:bodyPr/>
                    <a:lstStyle/>
                    <a:p>
                      <a:pPr marL="84138" indent="0">
                        <a:spcAft>
                          <a:spcPts val="400"/>
                        </a:spcAft>
                      </a:pPr>
                      <a:r>
                        <a:rPr lang="en-US" sz="2000" dirty="0"/>
                        <a:t>Exert less effort</a:t>
                      </a:r>
                      <a:endParaRPr lang="en-GB" sz="2000" dirty="0">
                        <a:latin typeface="Palatino"/>
                        <a:ea typeface="Times New Roman"/>
                        <a:cs typeface="Palatino"/>
                      </a:endParaRPr>
                    </a:p>
                  </a:txBody>
                  <a:tcPr marL="0" marR="0" marT="0" marB="0"/>
                </a:tc>
              </a:tr>
              <a:tr h="691526">
                <a:tc>
                  <a:txBody>
                    <a:bodyPr/>
                    <a:lstStyle/>
                    <a:p>
                      <a:pPr marL="0" indent="0">
                        <a:spcAft>
                          <a:spcPts val="400"/>
                        </a:spcAft>
                      </a:pPr>
                      <a:r>
                        <a:rPr lang="en-US" sz="2000" dirty="0"/>
                        <a:t>Change goal</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dirty="0"/>
                        <a:t>Reduce aspiration</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b="1" dirty="0"/>
                        <a:t>Increase aspiration</a:t>
                      </a:r>
                      <a:endParaRPr lang="en-GB" sz="2000" b="1" dirty="0">
                        <a:latin typeface="Palatino"/>
                        <a:ea typeface="Times New Roman"/>
                        <a:cs typeface="Palatino"/>
                      </a:endParaRPr>
                    </a:p>
                  </a:txBody>
                  <a:tcPr marL="0" marR="0" marT="0" marB="0"/>
                </a:tc>
              </a:tr>
              <a:tr h="691526">
                <a:tc>
                  <a:txBody>
                    <a:bodyPr/>
                    <a:lstStyle/>
                    <a:p>
                      <a:pPr marL="0" indent="0">
                        <a:spcAft>
                          <a:spcPts val="400"/>
                        </a:spcAft>
                      </a:pPr>
                      <a:r>
                        <a:rPr lang="en-US" sz="2000" dirty="0"/>
                        <a:t>Abandon goal</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dirty="0"/>
                        <a:t>Decide goal is too hard</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dirty="0"/>
                        <a:t>Decide goal is too easy</a:t>
                      </a:r>
                      <a:endParaRPr lang="en-GB" sz="2000" dirty="0">
                        <a:latin typeface="Palatino"/>
                        <a:ea typeface="Times New Roman"/>
                        <a:cs typeface="Palatino"/>
                      </a:endParaRPr>
                    </a:p>
                  </a:txBody>
                  <a:tcPr marL="0" marR="0" marT="0" marB="0"/>
                </a:tc>
              </a:tr>
              <a:tr h="691526">
                <a:tc>
                  <a:txBody>
                    <a:bodyPr/>
                    <a:lstStyle/>
                    <a:p>
                      <a:pPr>
                        <a:spcAft>
                          <a:spcPts val="400"/>
                        </a:spcAft>
                      </a:pPr>
                      <a:r>
                        <a:rPr lang="en-US" sz="2000" dirty="0"/>
                        <a:t>Reject feedback</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dirty="0"/>
                        <a:t>Feedback is ignored</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dirty="0"/>
                        <a:t>Feedback is ignored</a:t>
                      </a:r>
                      <a:endParaRPr lang="en-GB" sz="2000" dirty="0">
                        <a:latin typeface="Palatino"/>
                        <a:ea typeface="Times New Roman"/>
                        <a:cs typeface="Palatino"/>
                      </a:endParaRPr>
                    </a:p>
                  </a:txBody>
                  <a:tcPr marL="0" marR="0" marT="0" marB="0"/>
                </a:tc>
              </a:tr>
            </a:tbl>
          </a:graphicData>
        </a:graphic>
      </p:graphicFrame>
    </p:spTree>
    <p:extLst>
      <p:ext uri="{BB962C8B-B14F-4D97-AF65-F5344CB8AC3E}">
        <p14:creationId xmlns:p14="http://schemas.microsoft.com/office/powerpoint/2010/main" val="257083272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2"/>
          <p:cNvSpPr>
            <a:spLocks noGrp="1" noChangeArrowheads="1"/>
          </p:cNvSpPr>
          <p:nvPr>
            <p:ph type="ctrTitle"/>
          </p:nvPr>
        </p:nvSpPr>
        <p:spPr/>
        <p:txBody>
          <a:bodyPr lIns="121871" tIns="60936" rIns="121871" bIns="60936"/>
          <a:lstStyle/>
          <a:p>
            <a:pPr eaLnBrk="1" hangingPunct="1"/>
            <a:r>
              <a:rPr lang="en-US" sz="4000" dirty="0">
                <a:latin typeface="Calibri" charset="0"/>
                <a:ea typeface="ＭＳ Ｐゴシック" charset="0"/>
                <a:cs typeface="ＭＳ Ｐゴシック" charset="0"/>
              </a:rPr>
              <a:t>Activating </a:t>
            </a:r>
            <a:r>
              <a:rPr lang="en-US" sz="4000" dirty="0" smtClean="0">
                <a:latin typeface="Calibri" charset="0"/>
                <a:ea typeface="ＭＳ Ｐゴシック" charset="0"/>
                <a:cs typeface="ＭＳ Ｐゴシック" charset="0"/>
              </a:rPr>
              <a:t>students:</a:t>
            </a:r>
            <a:br>
              <a:rPr lang="en-US" sz="4000" dirty="0" smtClean="0">
                <a:latin typeface="Calibri" charset="0"/>
                <a:ea typeface="ＭＳ Ｐゴシック" charset="0"/>
                <a:cs typeface="ＭＳ Ｐゴシック" charset="0"/>
              </a:rPr>
            </a:br>
            <a:r>
              <a:rPr lang="en-US" sz="4000" dirty="0" smtClean="0">
                <a:latin typeface="Calibri" charset="0"/>
                <a:ea typeface="ＭＳ Ｐゴシック" charset="0"/>
                <a:cs typeface="ＭＳ Ｐゴシック" charset="0"/>
              </a:rPr>
              <a:t>as learning resources for one another</a:t>
            </a:r>
            <a:br>
              <a:rPr lang="en-US" sz="4000" dirty="0" smtClean="0">
                <a:latin typeface="Calibri" charset="0"/>
                <a:ea typeface="ＭＳ Ｐゴシック" charset="0"/>
                <a:cs typeface="ＭＳ Ｐゴシック" charset="0"/>
              </a:rPr>
            </a:br>
            <a:r>
              <a:rPr lang="en-US" sz="4000" dirty="0" smtClean="0">
                <a:latin typeface="Calibri" charset="0"/>
                <a:ea typeface="ＭＳ Ｐゴシック" charset="0"/>
                <a:cs typeface="ＭＳ Ｐゴシック" charset="0"/>
              </a:rPr>
              <a:t>as owners of their own learning	</a:t>
            </a:r>
            <a:endParaRPr lang="en-US" sz="4000"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739145909"/>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xmlns:p14="http://schemas.microsoft.com/office/powerpoint/2010/main" spd="slow" advClick="0" advTm="7000"/>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+/–/interesting: responses for “+”</a:t>
            </a:r>
            <a:endParaRPr lang="en-US" dirty="0"/>
          </a:p>
        </p:txBody>
      </p:sp>
      <p:sp>
        <p:nvSpPr>
          <p:cNvPr id="2" name="Slide Number Placeholder 1"/>
          <p:cNvSpPr>
            <a:spLocks noGrp="1"/>
          </p:cNvSpPr>
          <p:nvPr>
            <p:ph type="sldNum" sz="quarter" idx="12"/>
          </p:nvPr>
        </p:nvSpPr>
        <p:spPr/>
        <p:txBody>
          <a:bodyPr>
            <a:normAutofit fontScale="85000" lnSpcReduction="20000"/>
          </a:bodyPr>
          <a:lstStyle/>
          <a:p>
            <a:pPr>
              <a:defRPr/>
            </a:pPr>
            <a:fld id="{810F0876-9936-0A4D-A655-DB5D8150D4AA}" type="slidenum">
              <a:rPr lang="en-GB" smtClean="0"/>
              <a:pPr>
                <a:defRPr/>
              </a:pPr>
              <a:t>26</a:t>
            </a:fld>
            <a:endParaRPr lang="en-GB" dirty="0"/>
          </a:p>
        </p:txBody>
      </p:sp>
      <p:sp>
        <p:nvSpPr>
          <p:cNvPr id="4" name="Content Placeholder 3"/>
          <p:cNvSpPr>
            <a:spLocks noGrp="1"/>
          </p:cNvSpPr>
          <p:nvPr>
            <p:ph sz="quarter" idx="1"/>
          </p:nvPr>
        </p:nvSpPr>
        <p:spPr>
          <a:xfrm>
            <a:off x="612648" y="1600200"/>
            <a:ext cx="8153400" cy="5357436"/>
          </a:xfrm>
        </p:spPr>
        <p:txBody>
          <a:bodyPr>
            <a:normAutofit lnSpcReduction="10000"/>
          </a:bodyPr>
          <a:lstStyle/>
          <a:p>
            <a:r>
              <a:rPr lang="en-US" sz="2400" dirty="0" smtClean="0"/>
              <a:t>I got that ball-park estimates are supposed to be simple</a:t>
            </a:r>
          </a:p>
          <a:p>
            <a:r>
              <a:rPr lang="en-US" sz="2400" dirty="0" smtClean="0"/>
              <a:t>I know that you have to look at it and say “OK”</a:t>
            </a:r>
          </a:p>
          <a:p>
            <a:r>
              <a:rPr lang="en-US" sz="2400" dirty="0" smtClean="0"/>
              <a:t>I know that when I am adding the number I end up with must be bigger than the one I started at</a:t>
            </a:r>
          </a:p>
          <a:p>
            <a:r>
              <a:rPr lang="en-US" sz="2400" dirty="0" smtClean="0"/>
              <a:t>I get most of the problems</a:t>
            </a:r>
          </a:p>
          <a:p>
            <a:r>
              <a:rPr lang="en-US" sz="2400" dirty="0" smtClean="0"/>
              <a:t>It was easy for me because on the first one it says 328 so I took the 2 and made it a 12</a:t>
            </a:r>
          </a:p>
          <a:p>
            <a:r>
              <a:rPr lang="en-US" sz="2400" dirty="0" smtClean="0"/>
              <a:t>I know that we would have to regroup</a:t>
            </a:r>
          </a:p>
          <a:p>
            <a:r>
              <a:rPr lang="en-US" sz="2400" dirty="0" smtClean="0"/>
              <a:t>I know how to do plus and minus because we have been doing it for a long time</a:t>
            </a:r>
          </a:p>
          <a:p>
            <a:r>
              <a:rPr lang="en-US" sz="2400" dirty="0" smtClean="0"/>
              <a:t>I get it when you cross out a number and make it a new one</a:t>
            </a:r>
          </a:p>
          <a:p>
            <a:r>
              <a:rPr lang="en-US" sz="2400" dirty="0" smtClean="0"/>
              <a:t>I know that when you can’t – from both </a:t>
            </a:r>
            <a:r>
              <a:rPr lang="en-US" sz="2400" dirty="0" err="1" smtClean="0"/>
              <a:t>colomes</a:t>
            </a:r>
            <a:r>
              <a:rPr lang="en-US" sz="2400" dirty="0" smtClean="0"/>
              <a:t> you go to the third </a:t>
            </a:r>
            <a:r>
              <a:rPr lang="en-US" sz="2400" dirty="0" err="1" smtClean="0"/>
              <a:t>colome</a:t>
            </a:r>
            <a:r>
              <a:rPr lang="en-US" sz="2400" dirty="0" smtClean="0"/>
              <a:t> and take that from it</a:t>
            </a:r>
          </a:p>
          <a:p>
            <a:r>
              <a:rPr lang="en-US" sz="2400" dirty="0" smtClean="0"/>
              <a:t>I know that when my answer is right the ball park</a:t>
            </a:r>
            <a:br>
              <a:rPr lang="en-US" sz="2400" dirty="0" smtClean="0"/>
            </a:br>
            <a:r>
              <a:rPr lang="en-US" sz="2400" dirty="0" smtClean="0"/>
              <a:t>estimate is close to it</a:t>
            </a:r>
          </a:p>
          <a:p>
            <a:endParaRPr lang="en-US" dirty="0" smtClean="0"/>
          </a:p>
          <a:p>
            <a:endParaRPr lang="en-US" dirty="0" smtClean="0"/>
          </a:p>
          <a:p>
            <a:endParaRPr lang="en-US" dirty="0"/>
          </a:p>
        </p:txBody>
      </p:sp>
    </p:spTree>
    <p:extLst>
      <p:ext uri="{BB962C8B-B14F-4D97-AF65-F5344CB8AC3E}">
        <p14:creationId xmlns:p14="http://schemas.microsoft.com/office/powerpoint/2010/main" val="350444206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+/–/interesting: responses for “–”</a:t>
            </a:r>
            <a:endParaRPr lang="en-US" dirty="0"/>
          </a:p>
        </p:txBody>
      </p:sp>
      <p:sp>
        <p:nvSpPr>
          <p:cNvPr id="2" name="Slide Number Placeholder 1"/>
          <p:cNvSpPr>
            <a:spLocks noGrp="1"/>
          </p:cNvSpPr>
          <p:nvPr>
            <p:ph type="sldNum" sz="quarter" idx="12"/>
          </p:nvPr>
        </p:nvSpPr>
        <p:spPr/>
        <p:txBody>
          <a:bodyPr>
            <a:normAutofit fontScale="85000" lnSpcReduction="20000"/>
          </a:bodyPr>
          <a:lstStyle/>
          <a:p>
            <a:pPr>
              <a:defRPr/>
            </a:pPr>
            <a:fld id="{810F0876-9936-0A4D-A655-DB5D8150D4AA}" type="slidenum">
              <a:rPr lang="en-GB" smtClean="0"/>
              <a:pPr>
                <a:defRPr/>
              </a:pPr>
              <a:t>27</a:t>
            </a:fld>
            <a:endParaRPr lang="en-GB" dirty="0"/>
          </a:p>
        </p:txBody>
      </p:sp>
      <p:sp>
        <p:nvSpPr>
          <p:cNvPr id="4" name="Content Placeholder 3"/>
          <p:cNvSpPr>
            <a:spLocks noGrp="1"/>
          </p:cNvSpPr>
          <p:nvPr>
            <p:ph sz="quarter" idx="1"/>
          </p:nvPr>
        </p:nvSpPr>
        <p:spPr>
          <a:xfrm>
            <a:off x="612648" y="1600200"/>
            <a:ext cx="8153400" cy="5357436"/>
          </a:xfrm>
        </p:spPr>
        <p:txBody>
          <a:bodyPr>
            <a:normAutofit/>
          </a:bodyPr>
          <a:lstStyle/>
          <a:p>
            <a:r>
              <a:rPr lang="en-US" sz="2400" dirty="0" smtClean="0"/>
              <a:t>I am still a tiny bit confused about subtraction regrouping</a:t>
            </a:r>
          </a:p>
          <a:p>
            <a:r>
              <a:rPr lang="en-US" sz="2400" dirty="0" smtClean="0"/>
              <a:t>I am a little bit confused about ball park estimates</a:t>
            </a:r>
          </a:p>
          <a:p>
            <a:r>
              <a:rPr lang="en-US" sz="2400" dirty="0" smtClean="0"/>
              <a:t>I get confused because sometimes I don’t get the problem</a:t>
            </a:r>
          </a:p>
          <a:p>
            <a:r>
              <a:rPr lang="en-US" sz="2400" dirty="0" smtClean="0"/>
              <a:t>I am confused when you subtract really big numbers like 1,000 something</a:t>
            </a:r>
          </a:p>
          <a:p>
            <a:r>
              <a:rPr lang="en-US" sz="2400" dirty="0" smtClean="0"/>
              <a:t>I’m still a little bit confused about regrouping</a:t>
            </a:r>
            <a:endParaRPr lang="en-US" sz="2400" dirty="0"/>
          </a:p>
          <a:p>
            <a:r>
              <a:rPr lang="en-US" sz="2400" dirty="0" smtClean="0"/>
              <a:t>Minus is confusing when you have to regroup twice</a:t>
            </a:r>
          </a:p>
          <a:p>
            <a:r>
              <a:rPr lang="en-US" sz="2400" dirty="0" smtClean="0"/>
              <a:t>Minus is a little bit hard when you have to regroup</a:t>
            </a:r>
          </a:p>
          <a:p>
            <a:r>
              <a:rPr lang="en-US" sz="2400" dirty="0" smtClean="0"/>
              <a:t>I don’t understand when you borrow which </a:t>
            </a:r>
            <a:r>
              <a:rPr lang="en-US" sz="2400" dirty="0" err="1" smtClean="0"/>
              <a:t>colome</a:t>
            </a:r>
            <a:r>
              <a:rPr lang="en-US" sz="2400" dirty="0" smtClean="0"/>
              <a:t> you borrow from when both are 0</a:t>
            </a:r>
          </a:p>
          <a:p>
            <a:r>
              <a:rPr lang="en-US" sz="2400" dirty="0" smtClean="0"/>
              <a:t>I am still confused about showing what I did to solve the problem</a:t>
            </a:r>
          </a:p>
          <a:p>
            <a:r>
              <a:rPr lang="en-US" sz="2400" dirty="0" smtClean="0"/>
              <a:t>I am a little confused about when you need to subtract</a:t>
            </a:r>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46067112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2648" y="228600"/>
            <a:ext cx="8531352" cy="990600"/>
          </a:xfrm>
        </p:spPr>
        <p:txBody>
          <a:bodyPr>
            <a:normAutofit/>
          </a:bodyPr>
          <a:lstStyle/>
          <a:p>
            <a:r>
              <a:rPr lang="en-US" dirty="0" smtClean="0"/>
              <a:t>+/–/interesting: responses for “interesting”</a:t>
            </a:r>
            <a:endParaRPr lang="en-US" dirty="0"/>
          </a:p>
        </p:txBody>
      </p:sp>
      <p:sp>
        <p:nvSpPr>
          <p:cNvPr id="2" name="Slide Number Placeholder 1"/>
          <p:cNvSpPr>
            <a:spLocks noGrp="1"/>
          </p:cNvSpPr>
          <p:nvPr>
            <p:ph type="sldNum" sz="quarter" idx="12"/>
          </p:nvPr>
        </p:nvSpPr>
        <p:spPr/>
        <p:txBody>
          <a:bodyPr>
            <a:normAutofit fontScale="85000" lnSpcReduction="20000"/>
          </a:bodyPr>
          <a:lstStyle/>
          <a:p>
            <a:pPr>
              <a:defRPr/>
            </a:pPr>
            <a:fld id="{810F0876-9936-0A4D-A655-DB5D8150D4AA}" type="slidenum">
              <a:rPr lang="en-GB" smtClean="0"/>
              <a:pPr>
                <a:defRPr/>
              </a:pPr>
              <a:t>28</a:t>
            </a:fld>
            <a:endParaRPr lang="en-GB" dirty="0"/>
          </a:p>
        </p:txBody>
      </p:sp>
      <p:sp>
        <p:nvSpPr>
          <p:cNvPr id="4" name="Content Placeholder 3"/>
          <p:cNvSpPr>
            <a:spLocks noGrp="1"/>
          </p:cNvSpPr>
          <p:nvPr>
            <p:ph sz="quarter" idx="1"/>
          </p:nvPr>
        </p:nvSpPr>
        <p:spPr>
          <a:xfrm>
            <a:off x="612648" y="1600200"/>
            <a:ext cx="8153400" cy="5357436"/>
          </a:xfrm>
        </p:spPr>
        <p:txBody>
          <a:bodyPr>
            <a:normAutofit/>
          </a:bodyPr>
          <a:lstStyle/>
          <a:p>
            <a:r>
              <a:rPr lang="en-US" sz="2400" dirty="0" smtClean="0"/>
              <a:t>Carrying the number over to the next number</a:t>
            </a:r>
          </a:p>
          <a:p>
            <a:r>
              <a:rPr lang="en-US" sz="2400" dirty="0" smtClean="0"/>
              <a:t>It’s interesting how some people go to the nearest hundred while some go to the nearest ten</a:t>
            </a:r>
          </a:p>
          <a:p>
            <a:r>
              <a:rPr lang="en-US" sz="2400" dirty="0" smtClean="0"/>
              <a:t>It’s interesting how some have to regroup twice</a:t>
            </a:r>
          </a:p>
          <a:p>
            <a:r>
              <a:rPr lang="en-US" sz="2400" dirty="0" smtClean="0"/>
              <a:t>It’s pretty interesting about how you have to work really hard</a:t>
            </a:r>
          </a:p>
          <a:p>
            <a:r>
              <a:rPr lang="en-US" sz="2400" dirty="0" smtClean="0"/>
              <a:t>I am interested in borrowing because I didn’t just get it yet. I want to really get to know it</a:t>
            </a:r>
          </a:p>
          <a:p>
            <a:r>
              <a:rPr lang="en-US" sz="2400" dirty="0" smtClean="0"/>
              <a:t>I find it weird that you could just keep going from </a:t>
            </a:r>
            <a:r>
              <a:rPr lang="en-US" sz="2400" dirty="0" err="1" smtClean="0"/>
              <a:t>colome</a:t>
            </a:r>
            <a:r>
              <a:rPr lang="en-US" sz="2400" dirty="0" smtClean="0"/>
              <a:t> to </a:t>
            </a:r>
            <a:r>
              <a:rPr lang="en-US" sz="2400" dirty="0" err="1" smtClean="0"/>
              <a:t>colome</a:t>
            </a:r>
            <a:r>
              <a:rPr lang="en-US" sz="2400" dirty="0" smtClean="0"/>
              <a:t> when you need to borrow</a:t>
            </a:r>
          </a:p>
          <a:p>
            <a:r>
              <a:rPr lang="en-US" sz="2400" dirty="0" smtClean="0"/>
              <a:t>On the ball park estimate it is easy but sometimes hard</a:t>
            </a:r>
          </a:p>
          <a:p>
            <a:r>
              <a:rPr lang="en-US" sz="2400" dirty="0" smtClean="0"/>
              <a:t>I really think that regrouping is pretty amazing</a:t>
            </a:r>
          </a:p>
          <a:p>
            <a:r>
              <a:rPr lang="en-US" sz="2400" dirty="0" smtClean="0"/>
              <a:t>It is cool how addition and subtraction regrouping is just moving numbers and you could get it </a:t>
            </a:r>
            <a:r>
              <a:rPr lang="en-US" sz="2400" smtClean="0"/>
              <a:t>right easily</a:t>
            </a:r>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97774616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Domain-specificity issues: potential research</a:t>
            </a:r>
            <a:endParaRPr lang="en-US" dirty="0"/>
          </a:p>
        </p:txBody>
      </p:sp>
      <p:sp>
        <p:nvSpPr>
          <p:cNvPr id="3" name="Content Placeholder 2"/>
          <p:cNvSpPr>
            <a:spLocks noGrp="1"/>
          </p:cNvSpPr>
          <p:nvPr>
            <p:ph idx="1"/>
          </p:nvPr>
        </p:nvSpPr>
        <p:spPr/>
        <p:txBody>
          <a:bodyPr/>
          <a:lstStyle/>
          <a:p>
            <a:r>
              <a:rPr lang="en-US" smtClean="0"/>
              <a:t>How much domain-specific knowledge does a teacher need in order to be able to implement high-quality formative assessment routines consistently?</a:t>
            </a:r>
          </a:p>
          <a:p>
            <a:r>
              <a:rPr lang="en-US" smtClean="0"/>
              <a:t>Can domain-specific formative assessment tools be independent of a particular curriculum?</a:t>
            </a:r>
            <a:endParaRPr lang="en-US" dirty="0"/>
          </a:p>
        </p:txBody>
      </p:sp>
    </p:spTree>
    <p:extLst>
      <p:ext uri="{BB962C8B-B14F-4D97-AF65-F5344CB8AC3E}">
        <p14:creationId xmlns:p14="http://schemas.microsoft.com/office/powerpoint/2010/main" val="3691590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Definitional issues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3</a:t>
            </a:fld>
            <a:endParaRPr lang="en-US"/>
          </a:p>
        </p:txBody>
      </p:sp>
    </p:spTree>
    <p:extLst>
      <p:ext uri="{BB962C8B-B14F-4D97-AF65-F5344CB8AC3E}">
        <p14:creationId xmlns:p14="http://schemas.microsoft.com/office/powerpoint/2010/main" val="53563995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effectiveness issue</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89772784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Effects of formative assessment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380028"/>
              </p:ext>
            </p:extLst>
          </p:nvPr>
        </p:nvGraphicFramePr>
        <p:xfrm>
          <a:off x="672540" y="2765612"/>
          <a:ext cx="8229600" cy="32004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400" dirty="0" smtClean="0"/>
                        <a:t>Source</a:t>
                      </a:r>
                      <a:endParaRPr lang="en-US" sz="2400" dirty="0"/>
                    </a:p>
                  </a:txBody>
                  <a:tcPr/>
                </a:tc>
                <a:tc>
                  <a:txBody>
                    <a:bodyPr/>
                    <a:lstStyle/>
                    <a:p>
                      <a:pPr algn="ctr"/>
                      <a:r>
                        <a:rPr lang="en-US" sz="2400" dirty="0" smtClean="0"/>
                        <a:t>Effect size</a:t>
                      </a:r>
                      <a:endParaRPr lang="en-US" sz="2400" dirty="0"/>
                    </a:p>
                  </a:txBody>
                  <a:tcPr/>
                </a:tc>
              </a:tr>
              <a:tr h="370840">
                <a:tc>
                  <a:txBody>
                    <a:bodyPr/>
                    <a:lstStyle/>
                    <a:p>
                      <a:r>
                        <a:rPr lang="en-US" sz="2400" dirty="0" err="1" smtClean="0"/>
                        <a:t>Kluger</a:t>
                      </a:r>
                      <a:r>
                        <a:rPr lang="en-US" sz="2400" baseline="0" dirty="0" smtClean="0"/>
                        <a:t> &amp; </a:t>
                      </a:r>
                      <a:r>
                        <a:rPr lang="en-US" sz="2400" baseline="0" dirty="0" err="1" smtClean="0"/>
                        <a:t>DeNisi</a:t>
                      </a:r>
                      <a:r>
                        <a:rPr lang="en-US" sz="2400" baseline="0" dirty="0" smtClean="0"/>
                        <a:t> (1996)</a:t>
                      </a:r>
                      <a:endParaRPr lang="en-US" sz="2400" dirty="0"/>
                    </a:p>
                  </a:txBody>
                  <a:tcPr/>
                </a:tc>
                <a:tc>
                  <a:txBody>
                    <a:bodyPr/>
                    <a:lstStyle/>
                    <a:p>
                      <a:pPr algn="ctr"/>
                      <a:r>
                        <a:rPr lang="en-US" sz="2400" dirty="0" smtClean="0"/>
                        <a:t>0.41</a:t>
                      </a:r>
                      <a:endParaRPr lang="en-US" sz="2400" dirty="0"/>
                    </a:p>
                  </a:txBody>
                  <a:tcPr/>
                </a:tc>
              </a:tr>
              <a:tr h="370840">
                <a:tc>
                  <a:txBody>
                    <a:bodyPr/>
                    <a:lstStyle/>
                    <a:p>
                      <a:r>
                        <a:rPr lang="en-US" sz="2400" dirty="0" smtClean="0"/>
                        <a:t>Black &amp;Wiliam (1998)</a:t>
                      </a:r>
                      <a:endParaRPr lang="en-US" sz="2400" dirty="0"/>
                    </a:p>
                  </a:txBody>
                  <a:tcPr/>
                </a:tc>
                <a:tc>
                  <a:txBody>
                    <a:bodyPr/>
                    <a:lstStyle/>
                    <a:p>
                      <a:pPr algn="ctr"/>
                      <a:r>
                        <a:rPr lang="en-US" sz="2400" dirty="0" smtClean="0"/>
                        <a:t>0.4 to 0.7</a:t>
                      </a:r>
                      <a:endParaRPr lang="en-US" sz="2400" dirty="0"/>
                    </a:p>
                  </a:txBody>
                  <a:tcPr/>
                </a:tc>
              </a:tr>
              <a:tr h="370840">
                <a:tc>
                  <a:txBody>
                    <a:bodyPr/>
                    <a:lstStyle/>
                    <a:p>
                      <a:r>
                        <a:rPr lang="en-US" sz="2400" dirty="0" smtClean="0"/>
                        <a:t>Wiliam et al., (2004)</a:t>
                      </a:r>
                      <a:endParaRPr lang="en-US" sz="2400" dirty="0"/>
                    </a:p>
                  </a:txBody>
                  <a:tcPr/>
                </a:tc>
                <a:tc>
                  <a:txBody>
                    <a:bodyPr/>
                    <a:lstStyle/>
                    <a:p>
                      <a:pPr algn="ctr"/>
                      <a:r>
                        <a:rPr lang="en-US" sz="2400" dirty="0" smtClean="0"/>
                        <a:t>0.32</a:t>
                      </a:r>
                      <a:endParaRPr lang="en-US" sz="2400" dirty="0"/>
                    </a:p>
                  </a:txBody>
                  <a:tcPr/>
                </a:tc>
              </a:tr>
              <a:tr h="370840">
                <a:tc>
                  <a:txBody>
                    <a:bodyPr/>
                    <a:lstStyle/>
                    <a:p>
                      <a:r>
                        <a:rPr lang="en-US" sz="2400" dirty="0" smtClean="0"/>
                        <a:t>Hattie &amp; </a:t>
                      </a:r>
                      <a:r>
                        <a:rPr lang="en-US" sz="2400" dirty="0" err="1" smtClean="0"/>
                        <a:t>Timperley</a:t>
                      </a:r>
                      <a:r>
                        <a:rPr lang="en-US" sz="2400" dirty="0" smtClean="0"/>
                        <a:t> (2007)</a:t>
                      </a:r>
                      <a:endParaRPr lang="en-US" sz="2400" dirty="0"/>
                    </a:p>
                  </a:txBody>
                  <a:tcPr/>
                </a:tc>
                <a:tc>
                  <a:txBody>
                    <a:bodyPr/>
                    <a:lstStyle/>
                    <a:p>
                      <a:pPr algn="ctr"/>
                      <a:r>
                        <a:rPr lang="en-US" sz="2400" dirty="0" smtClean="0"/>
                        <a:t>0.96</a:t>
                      </a:r>
                      <a:endParaRPr lang="en-US" sz="2400" dirty="0"/>
                    </a:p>
                  </a:txBody>
                  <a:tcPr/>
                </a:tc>
              </a:tr>
              <a:tr h="370840">
                <a:tc>
                  <a:txBody>
                    <a:bodyPr/>
                    <a:lstStyle/>
                    <a:p>
                      <a:r>
                        <a:rPr lang="en-US" sz="2400" dirty="0" smtClean="0"/>
                        <a:t>Shute (2008)</a:t>
                      </a:r>
                      <a:endParaRPr lang="en-US" sz="2400" dirty="0"/>
                    </a:p>
                  </a:txBody>
                  <a:tcPr/>
                </a:tc>
                <a:tc>
                  <a:txBody>
                    <a:bodyPr/>
                    <a:lstStyle/>
                    <a:p>
                      <a:pPr algn="ctr"/>
                      <a:r>
                        <a:rPr lang="en-US" sz="2400" dirty="0" smtClean="0"/>
                        <a:t>0.4 to 0.8</a:t>
                      </a:r>
                      <a:endParaRPr lang="en-US" sz="2400" dirty="0"/>
                    </a:p>
                  </a:txBody>
                  <a:tcPr/>
                </a:tc>
              </a:tr>
              <a:tr h="370840">
                <a:tc>
                  <a:txBody>
                    <a:bodyPr/>
                    <a:lstStyle/>
                    <a:p>
                      <a:endParaRPr lang="en-US" sz="2400" dirty="0"/>
                    </a:p>
                  </a:txBody>
                  <a:tcPr/>
                </a:tc>
                <a:tc>
                  <a:txBody>
                    <a:bodyPr/>
                    <a:lstStyle/>
                    <a:p>
                      <a:pPr algn="ctr"/>
                      <a:endParaRPr lang="en-US" sz="2400" dirty="0"/>
                    </a:p>
                  </a:txBody>
                  <a:tcPr/>
                </a:tc>
              </a:tr>
            </a:tbl>
          </a:graphicData>
        </a:graphic>
      </p:graphicFrame>
      <p:sp>
        <p:nvSpPr>
          <p:cNvPr id="5" name="TextBox 4"/>
          <p:cNvSpPr txBox="1"/>
          <p:nvPr/>
        </p:nvSpPr>
        <p:spPr>
          <a:xfrm>
            <a:off x="596900" y="1612900"/>
            <a:ext cx="7962900" cy="830997"/>
          </a:xfrm>
          <a:prstGeom prst="rect">
            <a:avLst/>
          </a:prstGeom>
          <a:noFill/>
        </p:spPr>
        <p:txBody>
          <a:bodyPr wrap="square" rtlCol="0">
            <a:spAutoFit/>
          </a:bodyPr>
          <a:lstStyle/>
          <a:p>
            <a:r>
              <a:rPr lang="en-US" dirty="0" smtClean="0"/>
              <a:t>Standardized effect size: differences in means, measured in population standard deviations</a:t>
            </a:r>
            <a:endParaRPr lang="en-US" dirty="0"/>
          </a:p>
        </p:txBody>
      </p:sp>
    </p:spTree>
    <p:extLst>
      <p:ext uri="{BB962C8B-B14F-4D97-AF65-F5344CB8AC3E}">
        <p14:creationId xmlns:p14="http://schemas.microsoft.com/office/powerpoint/2010/main" val="300052694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Understanding meta-analysis:</a:t>
            </a:r>
            <a:br>
              <a:rPr lang="en-US" sz="3600" dirty="0" smtClean="0"/>
            </a:br>
            <a:r>
              <a:rPr lang="en-US" sz="3600" dirty="0" smtClean="0"/>
              <a:t>“I think you’ll find it’s a bit more complicated than that” (</a:t>
            </a:r>
            <a:r>
              <a:rPr lang="en-US" sz="3600" dirty="0" err="1" smtClean="0"/>
              <a:t>Goldacre</a:t>
            </a:r>
            <a:r>
              <a:rPr lang="en-US" sz="3600" dirty="0" smtClean="0"/>
              <a:t>, 2008)</a:t>
            </a:r>
            <a:endParaRPr lang="en-US" sz="3600"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32</a:t>
            </a:fld>
            <a:endParaRPr lang="en-US" dirty="0"/>
          </a:p>
        </p:txBody>
      </p:sp>
    </p:spTree>
    <p:extLst>
      <p:ext uri="{BB962C8B-B14F-4D97-AF65-F5344CB8AC3E}">
        <p14:creationId xmlns:p14="http://schemas.microsoft.com/office/powerpoint/2010/main" val="189735179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meta-analysis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33</a:t>
            </a:fld>
            <a:endParaRPr lang="en-GB" dirty="0"/>
          </a:p>
        </p:txBody>
      </p:sp>
      <p:sp>
        <p:nvSpPr>
          <p:cNvPr id="4" name="Content Placeholder 3"/>
          <p:cNvSpPr>
            <a:spLocks noGrp="1"/>
          </p:cNvSpPr>
          <p:nvPr>
            <p:ph sz="quarter" idx="1"/>
          </p:nvPr>
        </p:nvSpPr>
        <p:spPr>
          <a:xfrm>
            <a:off x="612648" y="1600199"/>
            <a:ext cx="8153400" cy="5097545"/>
          </a:xfrm>
        </p:spPr>
        <p:txBody>
          <a:bodyPr>
            <a:normAutofit/>
          </a:bodyPr>
          <a:lstStyle/>
          <a:p>
            <a:r>
              <a:rPr lang="en-US" dirty="0" smtClean="0"/>
              <a:t>A technique for aggregating results from different studies by converting empirical results to a common measure (usually </a:t>
            </a:r>
            <a:r>
              <a:rPr lang="en-US" dirty="0"/>
              <a:t>effect </a:t>
            </a:r>
            <a:r>
              <a:rPr lang="en-US" dirty="0" smtClean="0"/>
              <a:t>size)</a:t>
            </a:r>
          </a:p>
          <a:p>
            <a:r>
              <a:rPr lang="en-US" dirty="0" smtClean="0"/>
              <a:t>Standardized effect size is defined as:</a:t>
            </a:r>
            <a:endParaRPr lang="en-US" dirty="0"/>
          </a:p>
          <a:p>
            <a:endParaRPr lang="en-US" dirty="0" smtClean="0"/>
          </a:p>
          <a:p>
            <a:endParaRPr lang="en-US" dirty="0"/>
          </a:p>
          <a:p>
            <a:r>
              <a:rPr lang="en-US" dirty="0"/>
              <a:t>Problems with meta-</a:t>
            </a:r>
            <a:r>
              <a:rPr lang="en-US" dirty="0" smtClean="0"/>
              <a:t>analysis</a:t>
            </a:r>
          </a:p>
          <a:p>
            <a:pPr lvl="1"/>
            <a:r>
              <a:rPr lang="en-US" dirty="0" smtClean="0"/>
              <a:t>The “file drawer” problem</a:t>
            </a:r>
          </a:p>
          <a:p>
            <a:pPr lvl="1"/>
            <a:r>
              <a:rPr lang="en-US" dirty="0" smtClean="0"/>
              <a:t>Variation in population variability</a:t>
            </a:r>
          </a:p>
          <a:p>
            <a:pPr lvl="1"/>
            <a:r>
              <a:rPr lang="en-US" dirty="0" smtClean="0"/>
              <a:t>Selection </a:t>
            </a:r>
            <a:r>
              <a:rPr lang="en-US" dirty="0"/>
              <a:t>of studies</a:t>
            </a:r>
          </a:p>
          <a:p>
            <a:pPr lvl="1"/>
            <a:r>
              <a:rPr lang="en-US" dirty="0"/>
              <a:t>Sensitivity of outcome </a:t>
            </a:r>
            <a:r>
              <a:rPr lang="en-US" dirty="0" smtClean="0"/>
              <a:t>measures</a:t>
            </a:r>
          </a:p>
          <a:p>
            <a:pPr lvl="1"/>
            <a:endParaRPr lang="en-US" dirty="0"/>
          </a:p>
          <a:p>
            <a:pPr lvl="1"/>
            <a:endParaRPr lang="en-US" dirty="0" smtClean="0"/>
          </a:p>
          <a:p>
            <a:pPr lvl="1"/>
            <a:endParaRPr lang="en-US" dirty="0" smtClean="0"/>
          </a:p>
          <a:p>
            <a:pPr lvl="1"/>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611096650"/>
              </p:ext>
            </p:extLst>
          </p:nvPr>
        </p:nvGraphicFramePr>
        <p:xfrm>
          <a:off x="2208700" y="3699780"/>
          <a:ext cx="5397500" cy="635000"/>
        </p:xfrm>
        <a:graphic>
          <a:graphicData uri="http://schemas.openxmlformats.org/presentationml/2006/ole">
            <mc:AlternateContent xmlns:mc="http://schemas.openxmlformats.org/markup-compatibility/2006">
              <mc:Choice xmlns:v="urn:schemas-microsoft-com:vml" Requires="v">
                <p:oleObj spid="_x0000_s1042" name="Document" r:id="rId3" imgW="5397500" imgH="635000" progId="Word.Document.12">
                  <p:embed/>
                </p:oleObj>
              </mc:Choice>
              <mc:Fallback>
                <p:oleObj name="Document" r:id="rId3" imgW="5397500" imgH="635000" progId="Word.Document.12">
                  <p:embed/>
                  <p:pic>
                    <p:nvPicPr>
                      <p:cNvPr id="0" name=""/>
                      <p:cNvPicPr/>
                      <p:nvPr/>
                    </p:nvPicPr>
                    <p:blipFill>
                      <a:blip r:embed="rId4"/>
                      <a:stretch>
                        <a:fillRect/>
                      </a:stretch>
                    </p:blipFill>
                    <p:spPr>
                      <a:xfrm>
                        <a:off x="2208700" y="3699780"/>
                        <a:ext cx="5397500" cy="635000"/>
                      </a:xfrm>
                      <a:prstGeom prst="rect">
                        <a:avLst/>
                      </a:prstGeom>
                    </p:spPr>
                  </p:pic>
                </p:oleObj>
              </mc:Fallback>
            </mc:AlternateContent>
          </a:graphicData>
        </a:graphic>
      </p:graphicFrame>
    </p:spTree>
    <p:extLst>
      <p:ext uri="{BB962C8B-B14F-4D97-AF65-F5344CB8AC3E}">
        <p14:creationId xmlns:p14="http://schemas.microsoft.com/office/powerpoint/2010/main" val="273579415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“file drawer” problem</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34</a:t>
            </a:fld>
            <a:endParaRPr lang="en-US"/>
          </a:p>
        </p:txBody>
      </p:sp>
    </p:spTree>
    <p:extLst>
      <p:ext uri="{BB962C8B-B14F-4D97-AF65-F5344CB8AC3E}">
        <p14:creationId xmlns:p14="http://schemas.microsoft.com/office/powerpoint/2010/main" val="235051923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of statistical power</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a:bodyPr>
          <a:lstStyle/>
          <a:p>
            <a:pPr>
              <a:lnSpc>
                <a:spcPct val="110000"/>
              </a:lnSpc>
            </a:pPr>
            <a:r>
              <a:rPr lang="en-US" dirty="0" smtClean="0"/>
              <a:t>The statistical power of an experiment is the probability that the experiment will yield an effect that is large enough to be statistically significant.</a:t>
            </a:r>
          </a:p>
          <a:p>
            <a:pPr>
              <a:lnSpc>
                <a:spcPct val="110000"/>
              </a:lnSpc>
            </a:pPr>
            <a:r>
              <a:rPr lang="en-US" dirty="0" smtClean="0"/>
              <a:t>In single-level designs, power depends on</a:t>
            </a:r>
          </a:p>
          <a:p>
            <a:pPr lvl="1">
              <a:lnSpc>
                <a:spcPct val="110000"/>
              </a:lnSpc>
            </a:pPr>
            <a:r>
              <a:rPr lang="en-US" dirty="0" smtClean="0"/>
              <a:t>significance level set</a:t>
            </a:r>
          </a:p>
          <a:p>
            <a:pPr lvl="1">
              <a:lnSpc>
                <a:spcPct val="110000"/>
              </a:lnSpc>
            </a:pPr>
            <a:r>
              <a:rPr lang="en-US" dirty="0" smtClean="0"/>
              <a:t>magnitude of effect</a:t>
            </a:r>
          </a:p>
          <a:p>
            <a:pPr lvl="1">
              <a:lnSpc>
                <a:spcPct val="110000"/>
              </a:lnSpc>
            </a:pPr>
            <a:r>
              <a:rPr lang="en-US" dirty="0" smtClean="0"/>
              <a:t>size of experiment</a:t>
            </a:r>
          </a:p>
          <a:p>
            <a:pPr>
              <a:lnSpc>
                <a:spcPct val="110000"/>
              </a:lnSpc>
            </a:pPr>
            <a:r>
              <a:rPr lang="en-US" dirty="0" smtClean="0"/>
              <a:t>The power of most social studies experiments is low</a:t>
            </a:r>
          </a:p>
          <a:p>
            <a:pPr lvl="1">
              <a:lnSpc>
                <a:spcPct val="110000"/>
              </a:lnSpc>
              <a:tabLst>
                <a:tab pos="2689225" algn="l"/>
              </a:tabLst>
            </a:pPr>
            <a:r>
              <a:rPr lang="en-US" dirty="0" smtClean="0"/>
              <a:t>Psychology:	0.4 (</a:t>
            </a:r>
            <a:r>
              <a:rPr lang="en-US" dirty="0" err="1" smtClean="0"/>
              <a:t>Sedlmeier</a:t>
            </a:r>
            <a:r>
              <a:rPr lang="en-US" dirty="0" smtClean="0"/>
              <a:t> &amp; </a:t>
            </a:r>
            <a:r>
              <a:rPr lang="en-US" dirty="0" err="1" smtClean="0"/>
              <a:t>Gigerenzer</a:t>
            </a:r>
            <a:r>
              <a:rPr lang="en-US" dirty="0" smtClean="0"/>
              <a:t>, 1989)</a:t>
            </a:r>
          </a:p>
          <a:p>
            <a:pPr lvl="1">
              <a:lnSpc>
                <a:spcPct val="110000"/>
              </a:lnSpc>
              <a:tabLst>
                <a:tab pos="2689225" algn="l"/>
              </a:tabLst>
            </a:pPr>
            <a:r>
              <a:rPr lang="en-US" dirty="0" smtClean="0"/>
              <a:t>Neuroscience:	0.2 (Burton et al., 2013)</a:t>
            </a:r>
          </a:p>
          <a:p>
            <a:pPr lvl="1">
              <a:lnSpc>
                <a:spcPct val="110000"/>
              </a:lnSpc>
              <a:tabLst>
                <a:tab pos="2689225" algn="l"/>
              </a:tabLst>
            </a:pPr>
            <a:r>
              <a:rPr lang="en-US" dirty="0" smtClean="0"/>
              <a:t>Education:	0.4</a:t>
            </a:r>
          </a:p>
          <a:p>
            <a:pPr>
              <a:lnSpc>
                <a:spcPct val="110000"/>
              </a:lnSpc>
              <a:tabLst>
                <a:tab pos="2689225" algn="l"/>
              </a:tabLst>
            </a:pPr>
            <a:r>
              <a:rPr lang="en-US" dirty="0" smtClean="0"/>
              <a:t>Only lucky experiments get published…</a:t>
            </a:r>
          </a:p>
          <a:p>
            <a:endParaRPr lang="en-US" dirty="0"/>
          </a:p>
        </p:txBody>
      </p:sp>
    </p:spTree>
    <p:extLst>
      <p:ext uri="{BB962C8B-B14F-4D97-AF65-F5344CB8AC3E}">
        <p14:creationId xmlns:p14="http://schemas.microsoft.com/office/powerpoint/2010/main" val="34756395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Variation in variability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2929875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growth in achievement, by age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37</a:t>
            </a:fld>
            <a:endParaRPr lang="en-GB" dirty="0"/>
          </a:p>
        </p:txBody>
      </p:sp>
      <p:sp>
        <p:nvSpPr>
          <p:cNvPr id="9" name="TextBox 8"/>
          <p:cNvSpPr txBox="1"/>
          <p:nvPr/>
        </p:nvSpPr>
        <p:spPr>
          <a:xfrm>
            <a:off x="672353" y="6006353"/>
            <a:ext cx="6245412" cy="369332"/>
          </a:xfrm>
          <a:prstGeom prst="rect">
            <a:avLst/>
          </a:prstGeom>
          <a:noFill/>
        </p:spPr>
        <p:txBody>
          <a:bodyPr wrap="square" rtlCol="0">
            <a:spAutoFit/>
          </a:bodyPr>
          <a:lstStyle/>
          <a:p>
            <a:r>
              <a:rPr lang="nl-NL" sz="1800" dirty="0" err="1">
                <a:solidFill>
                  <a:schemeClr val="accent1"/>
                </a:solidFill>
                <a:latin typeface="+mj-lt"/>
              </a:rPr>
              <a:t>Bloom</a:t>
            </a:r>
            <a:r>
              <a:rPr lang="nl-NL" sz="1800" dirty="0">
                <a:solidFill>
                  <a:schemeClr val="accent1"/>
                </a:solidFill>
                <a:latin typeface="+mj-lt"/>
              </a:rPr>
              <a:t>, </a:t>
            </a:r>
            <a:r>
              <a:rPr lang="nl-NL" sz="1800" dirty="0" smtClean="0">
                <a:solidFill>
                  <a:schemeClr val="accent1"/>
                </a:solidFill>
                <a:latin typeface="+mj-lt"/>
              </a:rPr>
              <a:t>Hill</a:t>
            </a:r>
            <a:r>
              <a:rPr lang="nl-NL" sz="1800" dirty="0">
                <a:solidFill>
                  <a:schemeClr val="accent1"/>
                </a:solidFill>
                <a:latin typeface="+mj-lt"/>
              </a:rPr>
              <a:t>, </a:t>
            </a:r>
            <a:r>
              <a:rPr lang="nl-NL" sz="1800" dirty="0" smtClean="0">
                <a:solidFill>
                  <a:schemeClr val="accent1"/>
                </a:solidFill>
                <a:latin typeface="+mj-lt"/>
              </a:rPr>
              <a:t>Black</a:t>
            </a:r>
            <a:r>
              <a:rPr lang="nl-NL" sz="1800" dirty="0">
                <a:solidFill>
                  <a:schemeClr val="accent1"/>
                </a:solidFill>
                <a:latin typeface="+mj-lt"/>
              </a:rPr>
              <a:t>, </a:t>
            </a:r>
            <a:r>
              <a:rPr lang="nl-NL" sz="1800" dirty="0" err="1" smtClean="0">
                <a:solidFill>
                  <a:schemeClr val="accent1"/>
                </a:solidFill>
                <a:latin typeface="+mj-lt"/>
              </a:rPr>
              <a:t>and</a:t>
            </a:r>
            <a:r>
              <a:rPr lang="nl-NL" sz="1800" dirty="0" smtClean="0">
                <a:solidFill>
                  <a:schemeClr val="accent1"/>
                </a:solidFill>
                <a:latin typeface="+mj-lt"/>
              </a:rPr>
              <a:t> </a:t>
            </a:r>
            <a:r>
              <a:rPr lang="nl-NL" sz="1800" dirty="0" err="1" smtClean="0">
                <a:solidFill>
                  <a:schemeClr val="accent1"/>
                </a:solidFill>
                <a:latin typeface="+mj-lt"/>
              </a:rPr>
              <a:t>Lipsey</a:t>
            </a:r>
            <a:r>
              <a:rPr lang="nl-NL" sz="1800" dirty="0" smtClean="0">
                <a:solidFill>
                  <a:schemeClr val="accent1"/>
                </a:solidFill>
                <a:latin typeface="+mj-lt"/>
              </a:rPr>
              <a:t> </a:t>
            </a:r>
            <a:r>
              <a:rPr lang="nl-NL" sz="1800" dirty="0">
                <a:solidFill>
                  <a:schemeClr val="accent1"/>
                </a:solidFill>
                <a:latin typeface="+mj-lt"/>
              </a:rPr>
              <a:t>(2008)</a:t>
            </a:r>
            <a:endParaRPr lang="en-US" sz="1800" dirty="0">
              <a:solidFill>
                <a:schemeClr val="accent1"/>
              </a:solidFill>
              <a:latin typeface="+mj-lt"/>
            </a:endParaRPr>
          </a:p>
        </p:txBody>
      </p:sp>
      <p:graphicFrame>
        <p:nvGraphicFramePr>
          <p:cNvPr id="10" name="Content Placeholder 9"/>
          <p:cNvGraphicFramePr>
            <a:graphicFrameLocks noGrp="1"/>
          </p:cNvGraphicFramePr>
          <p:nvPr>
            <p:ph sz="quarter" idx="1"/>
            <p:extLst>
              <p:ext uri="{D42A27DB-BD31-4B8C-83A1-F6EECF244321}">
                <p14:modId xmlns:p14="http://schemas.microsoft.com/office/powerpoint/2010/main" val="323276101"/>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11" name="Rounded Rectangular Callout 10"/>
          <p:cNvSpPr/>
          <p:nvPr/>
        </p:nvSpPr>
        <p:spPr>
          <a:xfrm>
            <a:off x="3080447" y="1727604"/>
            <a:ext cx="2695578" cy="1389873"/>
          </a:xfrm>
          <a:prstGeom prst="wedgeRoundRectCallout">
            <a:avLst>
              <a:gd name="adj1" fmla="val -76033"/>
              <a:gd name="adj2" fmla="val -30896"/>
              <a:gd name="adj3" fmla="val 16667"/>
            </a:avLst>
          </a:prstGeom>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800" dirty="0" smtClean="0"/>
              <a:t>A 50% increase in the rate of learning for six-year-olds is equivalent  to an effect size of 0.76</a:t>
            </a:r>
            <a:endParaRPr lang="en-US" sz="1800" dirty="0"/>
          </a:p>
        </p:txBody>
      </p:sp>
      <p:sp>
        <p:nvSpPr>
          <p:cNvPr id="12" name="Rounded Rectangular Callout 11"/>
          <p:cNvSpPr/>
          <p:nvPr/>
        </p:nvSpPr>
        <p:spPr>
          <a:xfrm>
            <a:off x="6070597" y="2590283"/>
            <a:ext cx="2695578" cy="1389873"/>
          </a:xfrm>
          <a:prstGeom prst="wedgeRoundRectCallout">
            <a:avLst>
              <a:gd name="adj1" fmla="val 17745"/>
              <a:gd name="adj2" fmla="val 93242"/>
              <a:gd name="adj3" fmla="val 16667"/>
            </a:avLst>
          </a:prstGeom>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800" dirty="0" smtClean="0"/>
              <a:t>A 50% increase in the rate of learning for 15-year-olds is equivalent  to an effect size of 0.1</a:t>
            </a:r>
            <a:endParaRPr lang="en-US" sz="1800" dirty="0"/>
          </a:p>
        </p:txBody>
      </p:sp>
    </p:spTree>
    <p:extLst>
      <p:ext uri="{BB962C8B-B14F-4D97-AF65-F5344CB8AC3E}">
        <p14:creationId xmlns:p14="http://schemas.microsoft.com/office/powerpoint/2010/main" val="1228492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 in variability</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38</a:t>
            </a:fld>
            <a:endParaRPr lang="en-GB" dirty="0"/>
          </a:p>
        </p:txBody>
      </p:sp>
      <p:sp>
        <p:nvSpPr>
          <p:cNvPr id="4" name="Content Placeholder 3"/>
          <p:cNvSpPr>
            <a:spLocks noGrp="1"/>
          </p:cNvSpPr>
          <p:nvPr>
            <p:ph sz="quarter" idx="1"/>
          </p:nvPr>
        </p:nvSpPr>
        <p:spPr/>
        <p:txBody>
          <a:bodyPr/>
          <a:lstStyle/>
          <a:p>
            <a:r>
              <a:rPr lang="en-US" dirty="0" smtClean="0"/>
              <a:t>Studies with younger children will produce larger effect size estimates</a:t>
            </a:r>
          </a:p>
          <a:p>
            <a:r>
              <a:rPr lang="en-US" dirty="0" smtClean="0"/>
              <a:t>Studies with restricted populations (e.g., children with special needs, gifted students) will produce larger effect size estimates</a:t>
            </a:r>
          </a:p>
        </p:txBody>
      </p:sp>
    </p:spTree>
    <p:extLst>
      <p:ext uri="{BB962C8B-B14F-4D97-AF65-F5344CB8AC3E}">
        <p14:creationId xmlns:p14="http://schemas.microsoft.com/office/powerpoint/2010/main" val="278053328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Selection of studies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5966688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026"/>
          <p:cNvSpPr>
            <a:spLocks noGrp="1" noChangeArrowheads="1"/>
          </p:cNvSpPr>
          <p:nvPr>
            <p:ph type="title"/>
          </p:nvPr>
        </p:nvSpPr>
        <p:spPr>
          <a:xfrm>
            <a:off x="609600" y="228600"/>
            <a:ext cx="8534400" cy="990600"/>
          </a:xfrm>
        </p:spPr>
        <p:txBody>
          <a:bodyPr>
            <a:normAutofit/>
          </a:bodyPr>
          <a:lstStyle/>
          <a:p>
            <a:r>
              <a:rPr lang="en-US" dirty="0" smtClean="0"/>
              <a:t>The evidence base for formative assessment</a:t>
            </a:r>
            <a:endParaRPr lang="en-US" dirty="0"/>
          </a:p>
        </p:txBody>
      </p:sp>
      <p:sp>
        <p:nvSpPr>
          <p:cNvPr id="40962" name="Rectangle 1027"/>
          <p:cNvSpPr>
            <a:spLocks noGrp="1" noChangeArrowheads="1"/>
          </p:cNvSpPr>
          <p:nvPr>
            <p:ph sz="quarter" idx="1"/>
          </p:nvPr>
        </p:nvSpPr>
        <p:spPr>
          <a:xfrm>
            <a:off x="609600" y="1589567"/>
            <a:ext cx="4201459" cy="4572000"/>
          </a:xfrm>
        </p:spPr>
        <p:txBody>
          <a:bodyPr>
            <a:normAutofit/>
          </a:bodyPr>
          <a:lstStyle/>
          <a:p>
            <a:r>
              <a:rPr lang="en-US" sz="2400" dirty="0" smtClean="0"/>
              <a:t>Fuchs &amp; Fuchs (1986)</a:t>
            </a:r>
          </a:p>
          <a:p>
            <a:r>
              <a:rPr lang="en-US" sz="2400" dirty="0" err="1" smtClean="0"/>
              <a:t>Natriello</a:t>
            </a:r>
            <a:r>
              <a:rPr lang="en-US" sz="2400" dirty="0" smtClean="0"/>
              <a:t> (1987)</a:t>
            </a:r>
          </a:p>
          <a:p>
            <a:r>
              <a:rPr lang="en-US" sz="2400" dirty="0" smtClean="0"/>
              <a:t>Crooks (1988)</a:t>
            </a:r>
          </a:p>
          <a:p>
            <a:r>
              <a:rPr lang="en-US" sz="2400" dirty="0" err="1" smtClean="0"/>
              <a:t>Bangert</a:t>
            </a:r>
            <a:r>
              <a:rPr lang="en-US" sz="2400" dirty="0" smtClean="0"/>
              <a:t>-Drowns, et al. (1991)</a:t>
            </a:r>
          </a:p>
          <a:p>
            <a:r>
              <a:rPr lang="en-US" sz="2400" dirty="0" err="1" smtClean="0"/>
              <a:t>Dempster</a:t>
            </a:r>
            <a:r>
              <a:rPr lang="en-US" sz="2400" dirty="0" smtClean="0"/>
              <a:t> (1991, 1992)</a:t>
            </a:r>
          </a:p>
          <a:p>
            <a:r>
              <a:rPr lang="en-US" sz="2400" dirty="0" err="1" smtClean="0"/>
              <a:t>Elshout</a:t>
            </a:r>
            <a:r>
              <a:rPr lang="en-US" sz="2400" dirty="0"/>
              <a:t>-Mohr (1994</a:t>
            </a:r>
            <a:r>
              <a:rPr lang="en-US" sz="2400" dirty="0" smtClean="0"/>
              <a:t>)</a:t>
            </a:r>
          </a:p>
          <a:p>
            <a:r>
              <a:rPr lang="en-US" sz="2400" dirty="0" err="1" smtClean="0"/>
              <a:t>Kluger</a:t>
            </a:r>
            <a:r>
              <a:rPr lang="en-US" sz="2400" dirty="0" smtClean="0"/>
              <a:t> &amp; </a:t>
            </a:r>
            <a:r>
              <a:rPr lang="en-US" sz="2400" dirty="0" err="1" smtClean="0"/>
              <a:t>DeNisi</a:t>
            </a:r>
            <a:r>
              <a:rPr lang="en-US" sz="2400" dirty="0" smtClean="0"/>
              <a:t> (1996)</a:t>
            </a:r>
          </a:p>
          <a:p>
            <a:r>
              <a:rPr lang="en-US" sz="2400" dirty="0" smtClean="0"/>
              <a:t>Black &amp; Wiliam (1998)</a:t>
            </a:r>
          </a:p>
        </p:txBody>
      </p:sp>
      <p:sp>
        <p:nvSpPr>
          <p:cNvPr id="40963" name="Rectangle 1028"/>
          <p:cNvSpPr>
            <a:spLocks noGrp="1" noChangeArrowheads="1"/>
          </p:cNvSpPr>
          <p:nvPr>
            <p:ph sz="quarter" idx="2"/>
          </p:nvPr>
        </p:nvSpPr>
        <p:spPr/>
        <p:txBody>
          <a:bodyPr>
            <a:normAutofit/>
          </a:bodyPr>
          <a:lstStyle/>
          <a:p>
            <a:r>
              <a:rPr lang="en-US" sz="2400" dirty="0" err="1"/>
              <a:t>Nyquist</a:t>
            </a:r>
            <a:r>
              <a:rPr lang="en-US" sz="2400" dirty="0"/>
              <a:t> (2003)</a:t>
            </a:r>
          </a:p>
          <a:p>
            <a:r>
              <a:rPr lang="en-US" sz="2400" dirty="0" err="1" smtClean="0"/>
              <a:t>Brookhart</a:t>
            </a:r>
            <a:r>
              <a:rPr lang="en-US" sz="2400" dirty="0" smtClean="0"/>
              <a:t> (2004)</a:t>
            </a:r>
          </a:p>
          <a:p>
            <a:r>
              <a:rPr lang="en-US" sz="2400" dirty="0" err="1" smtClean="0"/>
              <a:t>Allal</a:t>
            </a:r>
            <a:r>
              <a:rPr lang="en-US" sz="2400" dirty="0" smtClean="0"/>
              <a:t> &amp; Lopez (2005)</a:t>
            </a:r>
          </a:p>
          <a:p>
            <a:r>
              <a:rPr lang="en-US" sz="2400" dirty="0" err="1" smtClean="0"/>
              <a:t>Köller</a:t>
            </a:r>
            <a:r>
              <a:rPr lang="en-US" sz="2400" dirty="0" smtClean="0"/>
              <a:t> (2005)</a:t>
            </a:r>
          </a:p>
          <a:p>
            <a:r>
              <a:rPr lang="en-US" sz="2400" dirty="0" err="1" smtClean="0"/>
              <a:t>Brookhart</a:t>
            </a:r>
            <a:r>
              <a:rPr lang="en-US" sz="2400" dirty="0" smtClean="0"/>
              <a:t> (2007)</a:t>
            </a:r>
          </a:p>
          <a:p>
            <a:r>
              <a:rPr lang="en-US" sz="2400" dirty="0" smtClean="0"/>
              <a:t>Wiliam (2007)</a:t>
            </a:r>
          </a:p>
          <a:p>
            <a:r>
              <a:rPr lang="en-US" sz="2400" dirty="0" smtClean="0"/>
              <a:t>Hattie &amp; </a:t>
            </a:r>
            <a:r>
              <a:rPr lang="en-US" sz="2400" dirty="0" err="1" smtClean="0"/>
              <a:t>Timperley</a:t>
            </a:r>
            <a:r>
              <a:rPr lang="en-US" sz="2400" dirty="0" smtClean="0"/>
              <a:t> (2007)</a:t>
            </a:r>
          </a:p>
          <a:p>
            <a:r>
              <a:rPr lang="en-US" sz="2400" dirty="0" smtClean="0"/>
              <a:t>Shute (2008)</a:t>
            </a:r>
            <a:endParaRPr lang="en-US" sz="2400" dirty="0"/>
          </a:p>
        </p:txBody>
      </p:sp>
      <p:sp>
        <p:nvSpPr>
          <p:cNvPr id="2" name="Slide Number Placeholder 1"/>
          <p:cNvSpPr>
            <a:spLocks noGrp="1"/>
          </p:cNvSpPr>
          <p:nvPr>
            <p:ph type="sldNum" sz="quarter" idx="16"/>
          </p:nvPr>
        </p:nvSpPr>
        <p:spPr/>
        <p:txBody>
          <a:bodyPr>
            <a:normAutofit fontScale="85000" lnSpcReduction="20000"/>
          </a:bodyPr>
          <a:lstStyle/>
          <a:p>
            <a:fld id="{5C50C641-66DE-184E-B016-D253D8CA36FC}" type="slidenum">
              <a:rPr lang="en-GB" smtClean="0"/>
              <a:pPr/>
              <a:t>4</a:t>
            </a:fld>
            <a:endParaRPr lang="en-GB"/>
          </a:p>
        </p:txBody>
      </p:sp>
    </p:spTree>
    <p:extLst>
      <p:ext uri="{BB962C8B-B14F-4D97-AF65-F5344CB8AC3E}">
        <p14:creationId xmlns:p14="http://schemas.microsoft.com/office/powerpoint/2010/main" val="94216136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in STEM subjects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40</a:t>
            </a:fld>
            <a:endParaRPr lang="en-GB" dirty="0"/>
          </a:p>
        </p:txBody>
      </p:sp>
      <p:sp>
        <p:nvSpPr>
          <p:cNvPr id="4" name="Content Placeholder 3"/>
          <p:cNvSpPr>
            <a:spLocks noGrp="1"/>
          </p:cNvSpPr>
          <p:nvPr>
            <p:ph sz="quarter" idx="1"/>
          </p:nvPr>
        </p:nvSpPr>
        <p:spPr/>
        <p:txBody>
          <a:bodyPr>
            <a:normAutofit/>
          </a:bodyPr>
          <a:lstStyle/>
          <a:p>
            <a:r>
              <a:rPr lang="en-US" dirty="0" smtClean="0"/>
              <a:t>Review of 9000 papers on feedback in mathematics, science and technology</a:t>
            </a:r>
          </a:p>
          <a:p>
            <a:r>
              <a:rPr lang="en-US" dirty="0" smtClean="0"/>
              <a:t>Only 238 papers retained</a:t>
            </a:r>
          </a:p>
          <a:p>
            <a:pPr lvl="1">
              <a:tabLst>
                <a:tab pos="4838700" algn="dec"/>
              </a:tabLst>
            </a:pPr>
            <a:r>
              <a:rPr lang="en-US" dirty="0" smtClean="0"/>
              <a:t>Background papers	24</a:t>
            </a:r>
          </a:p>
          <a:p>
            <a:pPr lvl="1">
              <a:tabLst>
                <a:tab pos="4838700" algn="dec"/>
              </a:tabLst>
            </a:pPr>
            <a:r>
              <a:rPr lang="en-US" dirty="0" smtClean="0"/>
              <a:t>Descriptive papers	79</a:t>
            </a:r>
          </a:p>
          <a:p>
            <a:pPr lvl="1">
              <a:tabLst>
                <a:tab pos="4838700" algn="dec"/>
              </a:tabLst>
            </a:pPr>
            <a:r>
              <a:rPr lang="en-US" dirty="0" smtClean="0"/>
              <a:t>Qualitative papers	24</a:t>
            </a:r>
          </a:p>
          <a:p>
            <a:pPr lvl="1">
              <a:tabLst>
                <a:tab pos="4838700" algn="dec"/>
              </a:tabLst>
            </a:pPr>
            <a:r>
              <a:rPr lang="en-US" dirty="0" smtClean="0"/>
              <a:t>Quantitative papers	111</a:t>
            </a:r>
          </a:p>
          <a:p>
            <a:pPr lvl="2">
              <a:tabLst>
                <a:tab pos="5207000" algn="dec"/>
              </a:tabLst>
            </a:pPr>
            <a:r>
              <a:rPr lang="en-US" dirty="0" smtClean="0"/>
              <a:t>Mathematics	60</a:t>
            </a:r>
          </a:p>
          <a:p>
            <a:pPr lvl="2">
              <a:tabLst>
                <a:tab pos="5207000" algn="dec"/>
              </a:tabLst>
            </a:pPr>
            <a:r>
              <a:rPr lang="en-US" dirty="0" smtClean="0"/>
              <a:t>Science	35</a:t>
            </a:r>
          </a:p>
          <a:p>
            <a:pPr lvl="2">
              <a:tabLst>
                <a:tab pos="5207000" algn="dec"/>
              </a:tabLst>
            </a:pPr>
            <a:r>
              <a:rPr lang="en-US" dirty="0" smtClean="0"/>
              <a:t>Technology	16</a:t>
            </a:r>
          </a:p>
          <a:p>
            <a:endParaRPr lang="en-US" dirty="0"/>
          </a:p>
        </p:txBody>
      </p:sp>
      <p:sp>
        <p:nvSpPr>
          <p:cNvPr id="5" name="TextBox 4"/>
          <p:cNvSpPr txBox="1"/>
          <p:nvPr/>
        </p:nvSpPr>
        <p:spPr>
          <a:xfrm>
            <a:off x="612648" y="6299200"/>
            <a:ext cx="4835652" cy="369332"/>
          </a:xfrm>
          <a:prstGeom prst="rect">
            <a:avLst/>
          </a:prstGeom>
          <a:noFill/>
        </p:spPr>
        <p:txBody>
          <a:bodyPr wrap="square" rtlCol="0">
            <a:spAutoFit/>
          </a:bodyPr>
          <a:lstStyle/>
          <a:p>
            <a:r>
              <a:rPr lang="en-US" sz="1800" dirty="0" smtClean="0">
                <a:solidFill>
                  <a:srgbClr val="525A93"/>
                </a:solidFill>
                <a:latin typeface="+mn-lt"/>
              </a:rPr>
              <a:t>Ruiz-Primo and Li (2013)</a:t>
            </a:r>
            <a:endParaRPr lang="en-US" sz="1800" dirty="0">
              <a:solidFill>
                <a:srgbClr val="525A93"/>
              </a:solidFill>
              <a:latin typeface="+mn-lt"/>
            </a:endParaRPr>
          </a:p>
        </p:txBody>
      </p:sp>
    </p:spTree>
    <p:extLst>
      <p:ext uri="{BB962C8B-B14F-4D97-AF65-F5344CB8AC3E}">
        <p14:creationId xmlns:p14="http://schemas.microsoft.com/office/powerpoint/2010/main" val="155893482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feedback studies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41</a:t>
            </a:fld>
            <a:endParaRPr lang="en-GB" dirty="0"/>
          </a:p>
        </p:txBody>
      </p:sp>
      <p:sp>
        <p:nvSpPr>
          <p:cNvPr id="4" name="Content Placeholder 3"/>
          <p:cNvSpPr>
            <a:spLocks noGrp="1"/>
          </p:cNvSpPr>
          <p:nvPr>
            <p:ph sz="quarter" idx="1"/>
          </p:nvPr>
        </p:nvSpPr>
        <p:spPr>
          <a:xfrm>
            <a:off x="612648" y="1600200"/>
            <a:ext cx="8328152" cy="5016500"/>
          </a:xfrm>
        </p:spPr>
        <p:txBody>
          <a:bodyPr>
            <a:noAutofit/>
          </a:bodyPr>
          <a:lstStyle/>
          <a:p>
            <a:pPr marL="355600" indent="-355600">
              <a:spcBef>
                <a:spcPts val="0"/>
              </a:spcBef>
              <a:buSzPct val="100000"/>
              <a:buFont typeface="+mj-lt"/>
              <a:buAutoNum type="arabicPeriod"/>
            </a:pPr>
            <a:r>
              <a:rPr lang="en-US" sz="2100" dirty="0" smtClean="0"/>
              <a:t>Who provided </a:t>
            </a:r>
            <a:r>
              <a:rPr lang="en-US" sz="2100" dirty="0"/>
              <a:t>the feedback </a:t>
            </a:r>
            <a:r>
              <a:rPr lang="en-US" sz="2100" dirty="0" smtClean="0"/>
              <a:t>(teacher</a:t>
            </a:r>
            <a:r>
              <a:rPr lang="en-US" sz="2100" dirty="0"/>
              <a:t>, peer, self, or technology</a:t>
            </a:r>
            <a:r>
              <a:rPr lang="en-US" sz="2100" dirty="0" smtClean="0"/>
              <a:t>-based)?</a:t>
            </a:r>
          </a:p>
          <a:p>
            <a:pPr marL="355600" indent="-355600">
              <a:spcBef>
                <a:spcPts val="0"/>
              </a:spcBef>
              <a:buSzPct val="100000"/>
              <a:buFont typeface="+mj-lt"/>
              <a:buAutoNum type="arabicPeriod"/>
            </a:pPr>
            <a:r>
              <a:rPr lang="en-US" sz="2100" dirty="0" smtClean="0"/>
              <a:t>How was </a:t>
            </a:r>
            <a:r>
              <a:rPr lang="en-US" sz="2100" dirty="0"/>
              <a:t>the feedback </a:t>
            </a:r>
            <a:r>
              <a:rPr lang="en-US" sz="2100" dirty="0" smtClean="0"/>
              <a:t>delivered (individual, </a:t>
            </a:r>
            <a:r>
              <a:rPr lang="en-US" sz="2100" dirty="0"/>
              <a:t>small group, or whole class</a:t>
            </a:r>
            <a:r>
              <a:rPr lang="en-US" sz="2100" dirty="0" smtClean="0"/>
              <a:t>)?</a:t>
            </a:r>
          </a:p>
          <a:p>
            <a:pPr marL="355600" indent="-355600">
              <a:spcBef>
                <a:spcPts val="0"/>
              </a:spcBef>
              <a:buSzPct val="100000"/>
              <a:buFont typeface="+mj-lt"/>
              <a:buAutoNum type="arabicPeriod"/>
            </a:pPr>
            <a:r>
              <a:rPr lang="en-US" sz="2100" dirty="0" smtClean="0"/>
              <a:t>What was the </a:t>
            </a:r>
            <a:r>
              <a:rPr lang="en-US" sz="2100" dirty="0"/>
              <a:t>role of the student in the feedback </a:t>
            </a:r>
            <a:r>
              <a:rPr lang="en-US" sz="2100" dirty="0" smtClean="0"/>
              <a:t>(provider </a:t>
            </a:r>
            <a:r>
              <a:rPr lang="en-US" sz="2100" dirty="0"/>
              <a:t>or receiver</a:t>
            </a:r>
            <a:r>
              <a:rPr lang="en-US" sz="2100" dirty="0" smtClean="0"/>
              <a:t>)</a:t>
            </a:r>
            <a:r>
              <a:rPr lang="en-US" sz="2100" dirty="0"/>
              <a:t>?</a:t>
            </a:r>
            <a:endParaRPr lang="en-US" sz="2100" dirty="0" smtClean="0"/>
          </a:p>
          <a:p>
            <a:pPr marL="355600" indent="-355600">
              <a:spcBef>
                <a:spcPts val="0"/>
              </a:spcBef>
              <a:buSzPct val="100000"/>
              <a:buFont typeface="+mj-lt"/>
              <a:buAutoNum type="arabicPeriod"/>
            </a:pPr>
            <a:r>
              <a:rPr lang="en-US" sz="2100" dirty="0" smtClean="0"/>
              <a:t>What was the </a:t>
            </a:r>
            <a:r>
              <a:rPr lang="en-US" sz="2100" dirty="0"/>
              <a:t>focus of the feedback (e.g., product, </a:t>
            </a:r>
            <a:r>
              <a:rPr lang="en-US" sz="2100" dirty="0" smtClean="0"/>
              <a:t>process</a:t>
            </a:r>
            <a:r>
              <a:rPr lang="en-US" sz="2100" dirty="0"/>
              <a:t>, self-regulation for cognitive feedback; or goal orientation, self-efficacy for affective </a:t>
            </a:r>
            <a:r>
              <a:rPr lang="en-US" sz="2100" dirty="0" smtClean="0"/>
              <a:t>feedback)</a:t>
            </a:r>
          </a:p>
          <a:p>
            <a:pPr marL="355600" indent="-355600">
              <a:spcBef>
                <a:spcPts val="0"/>
              </a:spcBef>
              <a:buSzPct val="100000"/>
              <a:buFont typeface="+mj-lt"/>
              <a:buAutoNum type="arabicPeriod"/>
            </a:pPr>
            <a:r>
              <a:rPr lang="en-US" sz="2100" dirty="0" smtClean="0"/>
              <a:t>On what was the feedback based (student product </a:t>
            </a:r>
            <a:r>
              <a:rPr lang="en-US" sz="2100" dirty="0"/>
              <a:t>or process</a:t>
            </a:r>
            <a:r>
              <a:rPr lang="en-US" sz="2100" dirty="0" smtClean="0"/>
              <a:t>)?</a:t>
            </a:r>
          </a:p>
          <a:p>
            <a:pPr marL="355600" indent="-355600">
              <a:spcBef>
                <a:spcPts val="0"/>
              </a:spcBef>
              <a:buSzPct val="100000"/>
              <a:buFont typeface="+mj-lt"/>
              <a:buAutoNum type="arabicPeriod"/>
            </a:pPr>
            <a:r>
              <a:rPr lang="en-US" sz="2100" dirty="0" smtClean="0"/>
              <a:t>What </a:t>
            </a:r>
            <a:r>
              <a:rPr lang="en-US" sz="2100" dirty="0"/>
              <a:t>type of feedback </a:t>
            </a:r>
            <a:r>
              <a:rPr lang="en-US" sz="2100" dirty="0" smtClean="0"/>
              <a:t>was provided (evaluative</a:t>
            </a:r>
            <a:r>
              <a:rPr lang="en-US" sz="2100" dirty="0"/>
              <a:t>, descriptive, or holistic</a:t>
            </a:r>
            <a:r>
              <a:rPr lang="en-US" sz="2100" dirty="0" smtClean="0"/>
              <a:t>)</a:t>
            </a:r>
            <a:r>
              <a:rPr lang="en-US" sz="2100" dirty="0"/>
              <a:t>?</a:t>
            </a:r>
            <a:endParaRPr lang="en-US" sz="2100" dirty="0" smtClean="0"/>
          </a:p>
          <a:p>
            <a:pPr marL="355600" indent="-355600">
              <a:spcBef>
                <a:spcPts val="0"/>
              </a:spcBef>
              <a:buSzPct val="100000"/>
              <a:buFont typeface="+mj-lt"/>
              <a:buAutoNum type="arabicPeriod"/>
            </a:pPr>
            <a:r>
              <a:rPr lang="en-US" sz="2100" dirty="0"/>
              <a:t>H</a:t>
            </a:r>
            <a:r>
              <a:rPr lang="en-US" sz="2100" dirty="0" smtClean="0"/>
              <a:t>ow was feedback provided </a:t>
            </a:r>
            <a:r>
              <a:rPr lang="en-US" sz="2100" dirty="0"/>
              <a:t>or presented </a:t>
            </a:r>
            <a:r>
              <a:rPr lang="en-US" sz="2100" dirty="0" smtClean="0"/>
              <a:t>(written</a:t>
            </a:r>
            <a:r>
              <a:rPr lang="en-US" sz="2100" dirty="0"/>
              <a:t>, video, oral, or video</a:t>
            </a:r>
            <a:r>
              <a:rPr lang="en-US" sz="2100" dirty="0" smtClean="0"/>
              <a:t>)</a:t>
            </a:r>
            <a:r>
              <a:rPr lang="en-US" sz="2100" dirty="0"/>
              <a:t>?</a:t>
            </a:r>
            <a:endParaRPr lang="en-US" sz="2100" dirty="0" smtClean="0"/>
          </a:p>
          <a:p>
            <a:pPr marL="355600" indent="-355600">
              <a:spcBef>
                <a:spcPts val="0"/>
              </a:spcBef>
              <a:buSzPct val="100000"/>
              <a:buFont typeface="+mj-lt"/>
              <a:buAutoNum type="arabicPeriod"/>
            </a:pPr>
            <a:r>
              <a:rPr lang="en-US" sz="2100" dirty="0" smtClean="0"/>
              <a:t>What was the referent </a:t>
            </a:r>
            <a:r>
              <a:rPr lang="en-US" sz="2100" dirty="0"/>
              <a:t>of feedback </a:t>
            </a:r>
            <a:r>
              <a:rPr lang="en-US" sz="2100" dirty="0" smtClean="0"/>
              <a:t>(self</a:t>
            </a:r>
            <a:r>
              <a:rPr lang="en-US" sz="2100" dirty="0"/>
              <a:t>, others, or mastery criteria</a:t>
            </a:r>
            <a:r>
              <a:rPr lang="en-US" sz="2100" dirty="0" smtClean="0"/>
              <a:t>)</a:t>
            </a:r>
            <a:r>
              <a:rPr lang="en-US" sz="2100" dirty="0"/>
              <a:t>?</a:t>
            </a:r>
            <a:endParaRPr lang="en-US" sz="2100" dirty="0" smtClean="0"/>
          </a:p>
          <a:p>
            <a:pPr marL="355600" indent="-355600">
              <a:spcBef>
                <a:spcPts val="0"/>
              </a:spcBef>
              <a:buSzPct val="100000"/>
              <a:buFont typeface="+mj-lt"/>
              <a:buAutoNum type="arabicPeriod"/>
            </a:pPr>
            <a:r>
              <a:rPr lang="en-US" sz="2100" dirty="0" smtClean="0"/>
              <a:t>How, and how often was feedback given in </a:t>
            </a:r>
            <a:r>
              <a:rPr lang="en-US" sz="2100" dirty="0"/>
              <a:t>the study </a:t>
            </a:r>
            <a:r>
              <a:rPr lang="en-US" sz="2100" dirty="0" smtClean="0"/>
              <a:t>(one </a:t>
            </a:r>
            <a:r>
              <a:rPr lang="en-US" sz="2100" dirty="0"/>
              <a:t>time or </a:t>
            </a:r>
            <a:r>
              <a:rPr lang="en-US" sz="2100" dirty="0" smtClean="0"/>
              <a:t>multiple </a:t>
            </a:r>
            <a:r>
              <a:rPr lang="en-US" sz="2100" dirty="0"/>
              <a:t>times</a:t>
            </a:r>
            <a:r>
              <a:rPr lang="en-US" sz="2100" dirty="0" smtClean="0"/>
              <a:t>; with </a:t>
            </a:r>
            <a:r>
              <a:rPr lang="en-US" sz="2100" dirty="0"/>
              <a:t>or without pedagogical use</a:t>
            </a:r>
            <a:r>
              <a:rPr lang="en-US" sz="2100" dirty="0" smtClean="0"/>
              <a:t>)?</a:t>
            </a:r>
            <a:endParaRPr lang="en-US" sz="2100" dirty="0"/>
          </a:p>
        </p:txBody>
      </p:sp>
    </p:spTree>
    <p:extLst>
      <p:ext uri="{BB962C8B-B14F-4D97-AF65-F5344CB8AC3E}">
        <p14:creationId xmlns:p14="http://schemas.microsoft.com/office/powerpoint/2010/main" val="3743985874"/>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findings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42</a:t>
            </a:fld>
            <a:endParaRPr lang="en-GB"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863026470"/>
              </p:ext>
            </p:extLst>
          </p:nvPr>
        </p:nvGraphicFramePr>
        <p:xfrm>
          <a:off x="612775" y="1600200"/>
          <a:ext cx="8153400" cy="2966720"/>
        </p:xfrm>
        <a:graphic>
          <a:graphicData uri="http://schemas.openxmlformats.org/drawingml/2006/table">
            <a:tbl>
              <a:tblPr firstRow="1" bandRow="1">
                <a:tableStyleId>{5C22544A-7EE6-4342-B048-85BDC9FD1C3A}</a:tableStyleId>
              </a:tblPr>
              <a:tblGrid>
                <a:gridCol w="5227320"/>
                <a:gridCol w="1463040"/>
                <a:gridCol w="1463040"/>
              </a:tblGrid>
              <a:tr h="370840">
                <a:tc>
                  <a:txBody>
                    <a:bodyPr/>
                    <a:lstStyle/>
                    <a:p>
                      <a:r>
                        <a:rPr lang="en-US" dirty="0" smtClean="0"/>
                        <a:t>Characteristic of studies included</a:t>
                      </a:r>
                      <a:endParaRPr lang="en-US" dirty="0"/>
                    </a:p>
                  </a:txBody>
                  <a:tcPr/>
                </a:tc>
                <a:tc>
                  <a:txBody>
                    <a:bodyPr/>
                    <a:lstStyle/>
                    <a:p>
                      <a:pPr algn="ctr"/>
                      <a:r>
                        <a:rPr lang="en-US" dirty="0" smtClean="0"/>
                        <a:t>Maths</a:t>
                      </a:r>
                      <a:endParaRPr lang="en-US" dirty="0"/>
                    </a:p>
                  </a:txBody>
                  <a:tcPr/>
                </a:tc>
                <a:tc>
                  <a:txBody>
                    <a:bodyPr/>
                    <a:lstStyle/>
                    <a:p>
                      <a:pPr algn="ctr"/>
                      <a:r>
                        <a:rPr lang="en-US" dirty="0" smtClean="0"/>
                        <a:t>Science</a:t>
                      </a:r>
                      <a:endParaRPr lang="en-US" dirty="0"/>
                    </a:p>
                  </a:txBody>
                  <a:tcPr/>
                </a:tc>
              </a:tr>
              <a:tr h="370840">
                <a:tc>
                  <a:txBody>
                    <a:bodyPr/>
                    <a:lstStyle/>
                    <a:p>
                      <a:r>
                        <a:rPr lang="en-US" dirty="0" smtClean="0"/>
                        <a:t>Feedback treatment</a:t>
                      </a:r>
                      <a:r>
                        <a:rPr lang="en-US" baseline="0" dirty="0" smtClean="0"/>
                        <a:t> is a single event lasting minutes</a:t>
                      </a:r>
                      <a:endParaRPr lang="en-US" dirty="0"/>
                    </a:p>
                  </a:txBody>
                  <a:tcPr/>
                </a:tc>
                <a:tc>
                  <a:txBody>
                    <a:bodyPr/>
                    <a:lstStyle/>
                    <a:p>
                      <a:pPr algn="r"/>
                      <a:r>
                        <a:rPr lang="en-US" dirty="0" smtClean="0"/>
                        <a:t>85%</a:t>
                      </a:r>
                      <a:endParaRPr lang="en-US" dirty="0"/>
                    </a:p>
                  </a:txBody>
                  <a:tcPr marR="540000"/>
                </a:tc>
                <a:tc>
                  <a:txBody>
                    <a:bodyPr/>
                    <a:lstStyle/>
                    <a:p>
                      <a:pPr algn="r"/>
                      <a:r>
                        <a:rPr lang="en-US" dirty="0" smtClean="0"/>
                        <a:t>72%</a:t>
                      </a:r>
                      <a:endParaRPr lang="en-US" dirty="0"/>
                    </a:p>
                  </a:txBody>
                  <a:tcPr marR="540000"/>
                </a:tc>
              </a:tr>
              <a:tr h="370840">
                <a:tc>
                  <a:txBody>
                    <a:bodyPr/>
                    <a:lstStyle/>
                    <a:p>
                      <a:r>
                        <a:rPr lang="en-US" dirty="0" smtClean="0"/>
                        <a:t>Reliability of outcome measures</a:t>
                      </a:r>
                      <a:endParaRPr lang="en-US" dirty="0"/>
                    </a:p>
                  </a:txBody>
                  <a:tcPr/>
                </a:tc>
                <a:tc>
                  <a:txBody>
                    <a:bodyPr/>
                    <a:lstStyle/>
                    <a:p>
                      <a:pPr algn="r"/>
                      <a:r>
                        <a:rPr lang="en-US" dirty="0" smtClean="0"/>
                        <a:t>39%</a:t>
                      </a:r>
                      <a:endParaRPr lang="en-US" dirty="0"/>
                    </a:p>
                  </a:txBody>
                  <a:tcPr marR="540000"/>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63%</a:t>
                      </a:r>
                    </a:p>
                  </a:txBody>
                  <a:tcPr marR="540000"/>
                </a:tc>
              </a:tr>
              <a:tr h="370840">
                <a:tc>
                  <a:txBody>
                    <a:bodyPr/>
                    <a:lstStyle/>
                    <a:p>
                      <a:r>
                        <a:rPr lang="en-US" dirty="0" smtClean="0"/>
                        <a:t>Validity</a:t>
                      </a:r>
                      <a:r>
                        <a:rPr lang="en-US" baseline="0" dirty="0" smtClean="0"/>
                        <a:t> of outcome measures</a:t>
                      </a:r>
                      <a:endParaRPr lang="en-US" dirty="0"/>
                    </a:p>
                  </a:txBody>
                  <a:tcPr/>
                </a:tc>
                <a:tc>
                  <a:txBody>
                    <a:bodyPr/>
                    <a:lstStyle/>
                    <a:p>
                      <a:pPr algn="r"/>
                      <a:r>
                        <a:rPr lang="en-US" dirty="0" smtClean="0"/>
                        <a:t>24%</a:t>
                      </a:r>
                      <a:endParaRPr lang="en-US" dirty="0"/>
                    </a:p>
                  </a:txBody>
                  <a:tcPr marR="540000"/>
                </a:tc>
                <a:tc>
                  <a:txBody>
                    <a:bodyPr/>
                    <a:lstStyle/>
                    <a:p>
                      <a:pPr algn="r"/>
                      <a:r>
                        <a:rPr lang="en-US" dirty="0" smtClean="0"/>
                        <a:t>3%</a:t>
                      </a:r>
                      <a:endParaRPr lang="en-US" dirty="0"/>
                    </a:p>
                  </a:txBody>
                  <a:tcPr marR="540000"/>
                </a:tc>
              </a:tr>
              <a:tr h="370840">
                <a:tc>
                  <a:txBody>
                    <a:bodyPr/>
                    <a:lstStyle/>
                    <a:p>
                      <a:r>
                        <a:rPr lang="en-US" dirty="0" smtClean="0"/>
                        <a:t>Dealing only or mainly</a:t>
                      </a:r>
                      <a:r>
                        <a:rPr lang="en-US" baseline="0" dirty="0" smtClean="0"/>
                        <a:t> with declarative knowledge</a:t>
                      </a:r>
                      <a:endParaRPr lang="en-US" dirty="0"/>
                    </a:p>
                  </a:txBody>
                  <a:tcPr/>
                </a:tc>
                <a:tc>
                  <a:txBody>
                    <a:bodyPr/>
                    <a:lstStyle/>
                    <a:p>
                      <a:pPr algn="r"/>
                      <a:r>
                        <a:rPr lang="en-US" dirty="0" smtClean="0"/>
                        <a:t>12%</a:t>
                      </a:r>
                      <a:endParaRPr lang="en-US" dirty="0"/>
                    </a:p>
                  </a:txBody>
                  <a:tcPr marR="540000"/>
                </a:tc>
                <a:tc>
                  <a:txBody>
                    <a:bodyPr/>
                    <a:lstStyle/>
                    <a:p>
                      <a:pPr algn="r"/>
                      <a:r>
                        <a:rPr lang="en-US" dirty="0" smtClean="0"/>
                        <a:t>36%</a:t>
                      </a:r>
                      <a:endParaRPr lang="en-US" dirty="0"/>
                    </a:p>
                  </a:txBody>
                  <a:tcPr marR="540000"/>
                </a:tc>
              </a:tr>
              <a:tr h="370840">
                <a:tc>
                  <a:txBody>
                    <a:bodyPr/>
                    <a:lstStyle/>
                    <a:p>
                      <a:r>
                        <a:rPr lang="en-US" dirty="0" smtClean="0"/>
                        <a:t>Schematic knowledge (e.g.,</a:t>
                      </a:r>
                      <a:r>
                        <a:rPr lang="en-US" baseline="0" dirty="0" smtClean="0"/>
                        <a:t> knowing why)</a:t>
                      </a:r>
                      <a:endParaRPr lang="en-US" dirty="0"/>
                    </a:p>
                  </a:txBody>
                  <a:tcPr/>
                </a:tc>
                <a:tc>
                  <a:txBody>
                    <a:bodyPr/>
                    <a:lstStyle/>
                    <a:p>
                      <a:pPr algn="r"/>
                      <a:r>
                        <a:rPr lang="en-US" dirty="0" smtClean="0"/>
                        <a:t>9%</a:t>
                      </a:r>
                      <a:endParaRPr lang="en-US" dirty="0"/>
                    </a:p>
                  </a:txBody>
                  <a:tcPr marR="540000"/>
                </a:tc>
                <a:tc>
                  <a:txBody>
                    <a:bodyPr/>
                    <a:lstStyle/>
                    <a:p>
                      <a:pPr algn="r"/>
                      <a:r>
                        <a:rPr lang="en-US" dirty="0" smtClean="0"/>
                        <a:t>0%</a:t>
                      </a:r>
                      <a:endParaRPr lang="en-US" dirty="0"/>
                    </a:p>
                  </a:txBody>
                  <a:tcPr marR="540000"/>
                </a:tc>
              </a:tr>
              <a:tr h="370840">
                <a:tc>
                  <a:txBody>
                    <a:bodyPr/>
                    <a:lstStyle/>
                    <a:p>
                      <a:r>
                        <a:rPr lang="en-US" dirty="0" smtClean="0"/>
                        <a:t>Multiple feedback events in a week</a:t>
                      </a:r>
                      <a:endParaRPr lang="en-US" dirty="0"/>
                    </a:p>
                  </a:txBody>
                  <a:tcPr/>
                </a:tc>
                <a:tc>
                  <a:txBody>
                    <a:bodyPr/>
                    <a:lstStyle/>
                    <a:p>
                      <a:pPr algn="r"/>
                      <a:r>
                        <a:rPr lang="en-US" dirty="0" smtClean="0"/>
                        <a:t>14%</a:t>
                      </a:r>
                      <a:endParaRPr lang="en-US" dirty="0"/>
                    </a:p>
                  </a:txBody>
                  <a:tcPr marR="540000"/>
                </a:tc>
                <a:tc>
                  <a:txBody>
                    <a:bodyPr/>
                    <a:lstStyle/>
                    <a:p>
                      <a:pPr algn="r"/>
                      <a:r>
                        <a:rPr lang="en-US" dirty="0" smtClean="0"/>
                        <a:t>17%</a:t>
                      </a:r>
                      <a:endParaRPr lang="en-US" dirty="0"/>
                    </a:p>
                  </a:txBody>
                  <a:tcPr marR="540000"/>
                </a:tc>
              </a:tr>
              <a:tr h="370840">
                <a:tc>
                  <a:txBody>
                    <a:bodyPr/>
                    <a:lstStyle/>
                    <a:p>
                      <a:endParaRPr lang="en-US" dirty="0"/>
                    </a:p>
                  </a:txBody>
                  <a:tcPr/>
                </a:tc>
                <a:tc>
                  <a:txBody>
                    <a:bodyPr/>
                    <a:lstStyle/>
                    <a:p>
                      <a:pPr algn="r"/>
                      <a:endParaRPr lang="en-US" dirty="0"/>
                    </a:p>
                  </a:txBody>
                  <a:tcPr marR="540000"/>
                </a:tc>
                <a:tc>
                  <a:txBody>
                    <a:bodyPr/>
                    <a:lstStyle/>
                    <a:p>
                      <a:pPr algn="r"/>
                      <a:endParaRPr lang="en-US" dirty="0"/>
                    </a:p>
                  </a:txBody>
                  <a:tcPr marR="540000"/>
                </a:tc>
              </a:tr>
            </a:tbl>
          </a:graphicData>
        </a:graphic>
      </p:graphicFrame>
    </p:spTree>
    <p:extLst>
      <p:ext uri="{BB962C8B-B14F-4D97-AF65-F5344CB8AC3E}">
        <p14:creationId xmlns:p14="http://schemas.microsoft.com/office/powerpoint/2010/main" val="88857563"/>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Sensitivity to instruction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9519216"/>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Sensitivity of outcome measures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D6238C2-C284-AD4D-8FB8-9663937FCA09}" type="slidenum">
              <a:rPr lang="en-GB" smtClean="0"/>
              <a:pPr/>
              <a:t>44</a:t>
            </a:fld>
            <a:endParaRPr lang="en-GB" dirty="0"/>
          </a:p>
        </p:txBody>
      </p:sp>
      <p:sp>
        <p:nvSpPr>
          <p:cNvPr id="4" name="Content Placeholder 3"/>
          <p:cNvSpPr>
            <a:spLocks noGrp="1"/>
          </p:cNvSpPr>
          <p:nvPr>
            <p:ph sz="quarter" idx="1"/>
          </p:nvPr>
        </p:nvSpPr>
        <p:spPr>
          <a:xfrm>
            <a:off x="612647" y="1600199"/>
            <a:ext cx="8396573" cy="4678187"/>
          </a:xfrm>
        </p:spPr>
        <p:txBody>
          <a:bodyPr>
            <a:normAutofit fontScale="85000" lnSpcReduction="20000"/>
          </a:bodyPr>
          <a:lstStyle/>
          <a:p>
            <a:r>
              <a:rPr lang="en-US" dirty="0" smtClean="0"/>
              <a:t>Distance of assessment from the curriculum</a:t>
            </a:r>
          </a:p>
          <a:p>
            <a:pPr marL="627063" lvl="1" indent="-273050"/>
            <a:r>
              <a:rPr lang="en-US" dirty="0" smtClean="0"/>
              <a:t>Immediate</a:t>
            </a:r>
          </a:p>
          <a:p>
            <a:pPr lvl="2"/>
            <a:r>
              <a:rPr lang="en-US" dirty="0" smtClean="0"/>
              <a:t>e.g., science journals, notebooks, and classroom tests</a:t>
            </a:r>
          </a:p>
          <a:p>
            <a:pPr lvl="1"/>
            <a:r>
              <a:rPr lang="en-US" dirty="0" smtClean="0"/>
              <a:t>Close</a:t>
            </a:r>
          </a:p>
          <a:p>
            <a:pPr lvl="2"/>
            <a:r>
              <a:rPr lang="en-US" dirty="0" smtClean="0"/>
              <a:t> e.g., where an immediate assessment asked about number of pendulum swings in 15 seconds, a close assessment asks about the time taken for 10 swings</a:t>
            </a:r>
          </a:p>
          <a:p>
            <a:pPr lvl="1"/>
            <a:r>
              <a:rPr lang="en-US" dirty="0" smtClean="0"/>
              <a:t>Proximal</a:t>
            </a:r>
          </a:p>
          <a:p>
            <a:pPr lvl="2"/>
            <a:r>
              <a:rPr lang="en-US" dirty="0" smtClean="0"/>
              <a:t>e.g., if an immediate assessment asked students to construct boats out of paper cups, the proximal assessment would ask for an explanation of what makes bottles float</a:t>
            </a:r>
          </a:p>
          <a:p>
            <a:pPr lvl="1"/>
            <a:r>
              <a:rPr lang="en-US" dirty="0" smtClean="0"/>
              <a:t>Distal</a:t>
            </a:r>
          </a:p>
          <a:p>
            <a:pPr lvl="2"/>
            <a:r>
              <a:rPr lang="en-US" dirty="0" smtClean="0"/>
              <a:t>e.g., where the assessment task is sampled from a different domain and where the problem, procedures, materials and measurement methods differed from those used in the original activities</a:t>
            </a:r>
          </a:p>
          <a:p>
            <a:pPr lvl="1"/>
            <a:r>
              <a:rPr lang="en-US" dirty="0" smtClean="0"/>
              <a:t>Remote</a:t>
            </a:r>
          </a:p>
          <a:p>
            <a:pPr lvl="2"/>
            <a:r>
              <a:rPr lang="en-US" dirty="0" smtClean="0"/>
              <a:t>standardized national achievement tests. </a:t>
            </a:r>
          </a:p>
          <a:p>
            <a:endParaRPr lang="en-US" dirty="0"/>
          </a:p>
        </p:txBody>
      </p:sp>
      <p:sp>
        <p:nvSpPr>
          <p:cNvPr id="5" name="TextBox 4"/>
          <p:cNvSpPr txBox="1"/>
          <p:nvPr/>
        </p:nvSpPr>
        <p:spPr>
          <a:xfrm>
            <a:off x="612648" y="6278387"/>
            <a:ext cx="5137919" cy="369332"/>
          </a:xfrm>
          <a:prstGeom prst="rect">
            <a:avLst/>
          </a:prstGeom>
          <a:noFill/>
        </p:spPr>
        <p:txBody>
          <a:bodyPr wrap="square" rtlCol="0">
            <a:spAutoFit/>
          </a:bodyPr>
          <a:lstStyle/>
          <a:p>
            <a:r>
              <a:rPr lang="en-US" sz="1800" dirty="0">
                <a:solidFill>
                  <a:schemeClr val="accent1"/>
                </a:solidFill>
                <a:latin typeface="+mn-lt"/>
              </a:rPr>
              <a:t>Ruiz-Primo, </a:t>
            </a:r>
            <a:r>
              <a:rPr lang="en-US" sz="1800" dirty="0" err="1">
                <a:solidFill>
                  <a:schemeClr val="accent1"/>
                </a:solidFill>
                <a:latin typeface="+mn-lt"/>
              </a:rPr>
              <a:t>Shavelson</a:t>
            </a:r>
            <a:r>
              <a:rPr lang="en-US" sz="1800" dirty="0">
                <a:solidFill>
                  <a:schemeClr val="accent1"/>
                </a:solidFill>
                <a:latin typeface="+mn-lt"/>
              </a:rPr>
              <a:t>, Hamilton, and Klein (2002</a:t>
            </a:r>
            <a:r>
              <a:rPr lang="en-US" sz="1800" dirty="0" smtClean="0">
                <a:solidFill>
                  <a:schemeClr val="accent1"/>
                </a:solidFill>
                <a:latin typeface="+mn-lt"/>
              </a:rPr>
              <a:t>)</a:t>
            </a:r>
            <a:endParaRPr lang="en-US" dirty="0">
              <a:solidFill>
                <a:schemeClr val="accent1"/>
              </a:solidFill>
            </a:endParaRPr>
          </a:p>
        </p:txBody>
      </p:sp>
    </p:spTree>
    <p:extLst>
      <p:ext uri="{BB962C8B-B14F-4D97-AF65-F5344CB8AC3E}">
        <p14:creationId xmlns:p14="http://schemas.microsoft.com/office/powerpoint/2010/main" val="71084620"/>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sensitivity to instruction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45</a:t>
            </a:fld>
            <a:endParaRPr lang="en-GB" dirty="0"/>
          </a:p>
        </p:txBody>
      </p:sp>
      <p:pic>
        <p:nvPicPr>
          <p:cNvPr id="5" name="Content Placeholder 4"/>
          <p:cNvPicPr>
            <a:picLocks noGrp="1" noChangeAspect="1"/>
          </p:cNvPicPr>
          <p:nvPr>
            <p:ph sz="quarter" idx="1"/>
          </p:nvPr>
        </p:nvPicPr>
        <p:blipFill rotWithShape="1">
          <a:blip r:embed="rId2"/>
          <a:srcRect l="3956" r="1459" b="9592"/>
          <a:stretch/>
        </p:blipFill>
        <p:spPr>
          <a:xfrm>
            <a:off x="2084579" y="1600200"/>
            <a:ext cx="5360655" cy="4630262"/>
          </a:xfrm>
        </p:spPr>
      </p:pic>
      <p:sp>
        <p:nvSpPr>
          <p:cNvPr id="4" name="TextBox 3"/>
          <p:cNvSpPr txBox="1"/>
          <p:nvPr/>
        </p:nvSpPr>
        <p:spPr>
          <a:xfrm>
            <a:off x="970407" y="3563493"/>
            <a:ext cx="1114172" cy="369332"/>
          </a:xfrm>
          <a:prstGeom prst="rect">
            <a:avLst/>
          </a:prstGeom>
          <a:noFill/>
        </p:spPr>
        <p:txBody>
          <a:bodyPr wrap="square" rtlCol="0">
            <a:spAutoFit/>
          </a:bodyPr>
          <a:lstStyle/>
          <a:p>
            <a:r>
              <a:rPr lang="en-US" sz="1800" dirty="0" smtClean="0">
                <a:solidFill>
                  <a:srgbClr val="525A93"/>
                </a:solidFill>
                <a:latin typeface="+mj-lt"/>
              </a:rPr>
              <a:t>Effect size</a:t>
            </a:r>
            <a:endParaRPr lang="en-US" sz="1800" dirty="0">
              <a:solidFill>
                <a:srgbClr val="525A93"/>
              </a:solidFill>
              <a:latin typeface="+mj-lt"/>
            </a:endParaRPr>
          </a:p>
        </p:txBody>
      </p:sp>
      <p:sp>
        <p:nvSpPr>
          <p:cNvPr id="6" name="TextBox 5"/>
          <p:cNvSpPr txBox="1"/>
          <p:nvPr/>
        </p:nvSpPr>
        <p:spPr>
          <a:xfrm>
            <a:off x="3642026" y="6326314"/>
            <a:ext cx="1030310" cy="369332"/>
          </a:xfrm>
          <a:prstGeom prst="rect">
            <a:avLst/>
          </a:prstGeom>
          <a:noFill/>
        </p:spPr>
        <p:txBody>
          <a:bodyPr wrap="square" rtlCol="0">
            <a:spAutoFit/>
          </a:bodyPr>
          <a:lstStyle/>
          <a:p>
            <a:pPr algn="ctr"/>
            <a:r>
              <a:rPr lang="en-US" sz="1800" dirty="0" smtClean="0">
                <a:solidFill>
                  <a:srgbClr val="525A93"/>
                </a:solidFill>
                <a:latin typeface="+mj-lt"/>
              </a:rPr>
              <a:t>Close</a:t>
            </a:r>
            <a:endParaRPr lang="en-US" sz="1800" dirty="0">
              <a:solidFill>
                <a:srgbClr val="525A93"/>
              </a:solidFill>
              <a:latin typeface="+mj-lt"/>
            </a:endParaRPr>
          </a:p>
        </p:txBody>
      </p:sp>
      <p:sp>
        <p:nvSpPr>
          <p:cNvPr id="7" name="TextBox 6"/>
          <p:cNvSpPr txBox="1"/>
          <p:nvPr/>
        </p:nvSpPr>
        <p:spPr>
          <a:xfrm>
            <a:off x="5315930" y="6326314"/>
            <a:ext cx="1030310" cy="369332"/>
          </a:xfrm>
          <a:prstGeom prst="rect">
            <a:avLst/>
          </a:prstGeom>
          <a:noFill/>
        </p:spPr>
        <p:txBody>
          <a:bodyPr wrap="square" rtlCol="0">
            <a:spAutoFit/>
          </a:bodyPr>
          <a:lstStyle/>
          <a:p>
            <a:pPr algn="ctr"/>
            <a:r>
              <a:rPr lang="en-US" sz="1800" dirty="0" smtClean="0">
                <a:solidFill>
                  <a:srgbClr val="525A93"/>
                </a:solidFill>
                <a:latin typeface="+mj-lt"/>
              </a:rPr>
              <a:t>Proximal</a:t>
            </a:r>
            <a:endParaRPr lang="en-US" sz="1800" dirty="0">
              <a:solidFill>
                <a:srgbClr val="525A93"/>
              </a:solidFill>
              <a:latin typeface="+mj-lt"/>
            </a:endParaRPr>
          </a:p>
        </p:txBody>
      </p:sp>
    </p:spTree>
    <p:extLst>
      <p:ext uri="{BB962C8B-B14F-4D97-AF65-F5344CB8AC3E}">
        <p14:creationId xmlns:p14="http://schemas.microsoft.com/office/powerpoint/2010/main" val="2721753911"/>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Effectiveness issues: potential research</a:t>
            </a:r>
            <a:endParaRPr lang="en-US" dirty="0"/>
          </a:p>
        </p:txBody>
      </p:sp>
      <p:sp>
        <p:nvSpPr>
          <p:cNvPr id="4" name="Text Placeholder 3"/>
          <p:cNvSpPr>
            <a:spLocks noGrp="1"/>
          </p:cNvSpPr>
          <p:nvPr>
            <p:ph type="body" idx="2"/>
          </p:nvPr>
        </p:nvSpPr>
        <p:spPr/>
        <p:txBody>
          <a:bodyPr/>
          <a:lstStyle/>
          <a:p>
            <a:endParaRPr lang="en-US"/>
          </a:p>
        </p:txBody>
      </p:sp>
      <p:sp>
        <p:nvSpPr>
          <p:cNvPr id="3" name="Content Placeholder 2"/>
          <p:cNvSpPr>
            <a:spLocks noGrp="1"/>
          </p:cNvSpPr>
          <p:nvPr>
            <p:ph sz="quarter" idx="1"/>
          </p:nvPr>
        </p:nvSpPr>
        <p:spPr/>
        <p:txBody>
          <a:bodyPr/>
          <a:lstStyle/>
          <a:p>
            <a:r>
              <a:rPr lang="en-US" dirty="0" smtClean="0"/>
              <a:t>Under what kind of conditions does the implementation of formative assessment practices in classrooms lead to student improvement?</a:t>
            </a:r>
          </a:p>
          <a:p>
            <a:r>
              <a:rPr lang="en-US" dirty="0" smtClean="0"/>
              <a:t>What kinds of increases in the rate of student learning are possible?</a:t>
            </a:r>
            <a:endParaRPr lang="en-US" dirty="0"/>
          </a:p>
        </p:txBody>
      </p:sp>
    </p:spTree>
    <p:extLst>
      <p:ext uri="{BB962C8B-B14F-4D97-AF65-F5344CB8AC3E}">
        <p14:creationId xmlns:p14="http://schemas.microsoft.com/office/powerpoint/2010/main" val="2734265558"/>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Communication issues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87293602"/>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Dissemination models</a:t>
            </a:r>
            <a:endParaRPr lang="en-US" dirty="0"/>
          </a:p>
        </p:txBody>
      </p:sp>
      <p:sp>
        <p:nvSpPr>
          <p:cNvPr id="3" name="Content Placeholder 2"/>
          <p:cNvSpPr>
            <a:spLocks noGrp="1"/>
          </p:cNvSpPr>
          <p:nvPr>
            <p:ph idx="1"/>
          </p:nvPr>
        </p:nvSpPr>
        <p:spPr/>
        <p:txBody>
          <a:bodyPr/>
          <a:lstStyle/>
          <a:p>
            <a:r>
              <a:rPr lang="en-US" dirty="0" smtClean="0"/>
              <a:t>Gas-pump attendant</a:t>
            </a:r>
          </a:p>
          <a:p>
            <a:r>
              <a:rPr lang="en-US" dirty="0" smtClean="0"/>
              <a:t>FedEx</a:t>
            </a:r>
          </a:p>
          <a:p>
            <a:r>
              <a:rPr lang="en-US" dirty="0" smtClean="0"/>
              <a:t>IKEA</a:t>
            </a:r>
          </a:p>
          <a:p>
            <a:r>
              <a:rPr lang="en-US" dirty="0" smtClean="0"/>
              <a:t>Sherpa</a:t>
            </a:r>
          </a:p>
          <a:p>
            <a:r>
              <a:rPr lang="en-US" dirty="0" smtClean="0"/>
              <a:t>Gardener</a:t>
            </a:r>
          </a:p>
          <a:p>
            <a:r>
              <a:rPr lang="en-US" dirty="0" smtClean="0"/>
              <a:t>PhD supervisor</a:t>
            </a:r>
          </a:p>
          <a:p>
            <a:endParaRPr lang="en-US" dirty="0" smtClean="0"/>
          </a:p>
          <a:p>
            <a:endParaRPr lang="en-US" dirty="0"/>
          </a:p>
        </p:txBody>
      </p:sp>
    </p:spTree>
    <p:extLst>
      <p:ext uri="{BB962C8B-B14F-4D97-AF65-F5344CB8AC3E}">
        <p14:creationId xmlns:p14="http://schemas.microsoft.com/office/powerpoint/2010/main" val="269795891"/>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mtClean="0"/>
              <a:t>So much for the easy bit…</a:t>
            </a:r>
          </a:p>
        </p:txBody>
      </p:sp>
      <p:sp>
        <p:nvSpPr>
          <p:cNvPr id="33795" name="Cloud Callout 4"/>
          <p:cNvSpPr>
            <a:spLocks noChangeArrowheads="1"/>
          </p:cNvSpPr>
          <p:nvPr/>
        </p:nvSpPr>
        <p:spPr bwMode="auto">
          <a:xfrm>
            <a:off x="304800" y="2514600"/>
            <a:ext cx="3124200" cy="1447800"/>
          </a:xfrm>
          <a:prstGeom prst="cloudCallout">
            <a:avLst>
              <a:gd name="adj1" fmla="val 73069"/>
              <a:gd name="adj2" fmla="val 45833"/>
            </a:avLst>
          </a:prstGeom>
          <a:solidFill>
            <a:srgbClr val="A68AAC"/>
          </a:solidFill>
          <a:ln w="12700">
            <a:solidFill>
              <a:schemeClr val="tx1"/>
            </a:solidFill>
            <a:round/>
            <a:headEnd/>
            <a:tailEnd/>
          </a:ln>
        </p:spPr>
        <p:txBody>
          <a:bodyPr>
            <a:prstTxWarp prst="textNoShape">
              <a:avLst/>
            </a:prstTxWarp>
          </a:bodyPr>
          <a:lstStyle/>
          <a:p>
            <a:pPr>
              <a:spcBef>
                <a:spcPts val="1000"/>
              </a:spcBef>
            </a:pPr>
            <a:endParaRPr lang="en-US" sz="800">
              <a:solidFill>
                <a:srgbClr val="FFFFFF"/>
              </a:solidFill>
            </a:endParaRPr>
          </a:p>
          <a:p>
            <a:pPr>
              <a:spcBef>
                <a:spcPts val="1000"/>
              </a:spcBef>
            </a:pPr>
            <a:r>
              <a:rPr lang="en-US">
                <a:solidFill>
                  <a:srgbClr val="FFFFFF"/>
                </a:solidFill>
              </a:rPr>
              <a:t>Theorization</a:t>
            </a:r>
          </a:p>
        </p:txBody>
      </p:sp>
      <p:sp>
        <p:nvSpPr>
          <p:cNvPr id="33796" name="Cloud Callout 5"/>
          <p:cNvSpPr>
            <a:spLocks noChangeArrowheads="1"/>
          </p:cNvSpPr>
          <p:nvPr/>
        </p:nvSpPr>
        <p:spPr bwMode="auto">
          <a:xfrm>
            <a:off x="3733800" y="5410200"/>
            <a:ext cx="3124200" cy="1295400"/>
          </a:xfrm>
          <a:prstGeom prst="cloudCallout">
            <a:avLst>
              <a:gd name="adj1" fmla="val -15954"/>
              <a:gd name="adj2" fmla="val -103343"/>
            </a:avLst>
          </a:prstGeom>
          <a:solidFill>
            <a:srgbClr val="A68AAC"/>
          </a:solidFill>
          <a:ln w="12700">
            <a:solidFill>
              <a:schemeClr val="tx1"/>
            </a:solidFill>
            <a:round/>
            <a:headEnd/>
            <a:tailEnd/>
          </a:ln>
        </p:spPr>
        <p:txBody>
          <a:bodyPr>
            <a:prstTxWarp prst="textNoShape">
              <a:avLst/>
            </a:prstTxWarp>
          </a:bodyPr>
          <a:lstStyle/>
          <a:p>
            <a:pPr>
              <a:spcBef>
                <a:spcPts val="1000"/>
              </a:spcBef>
            </a:pPr>
            <a:endParaRPr lang="en-US" sz="800">
              <a:solidFill>
                <a:srgbClr val="FFFFFF"/>
              </a:solidFill>
            </a:endParaRPr>
          </a:p>
          <a:p>
            <a:pPr algn="ctr">
              <a:spcBef>
                <a:spcPts val="1000"/>
              </a:spcBef>
            </a:pPr>
            <a:r>
              <a:rPr lang="en-US">
                <a:solidFill>
                  <a:srgbClr val="FFFFFF"/>
                </a:solidFill>
              </a:rPr>
              <a:t>Advocacy</a:t>
            </a:r>
          </a:p>
        </p:txBody>
      </p:sp>
      <p:sp>
        <p:nvSpPr>
          <p:cNvPr id="33797" name="Cloud Callout 6"/>
          <p:cNvSpPr>
            <a:spLocks noChangeArrowheads="1"/>
          </p:cNvSpPr>
          <p:nvPr/>
        </p:nvSpPr>
        <p:spPr bwMode="auto">
          <a:xfrm flipH="1">
            <a:off x="6172200" y="3886200"/>
            <a:ext cx="2667000" cy="1295400"/>
          </a:xfrm>
          <a:prstGeom prst="cloudCallout">
            <a:avLst>
              <a:gd name="adj1" fmla="val 94884"/>
              <a:gd name="adj2" fmla="val -20833"/>
            </a:avLst>
          </a:prstGeom>
          <a:solidFill>
            <a:srgbClr val="A68AAC"/>
          </a:solidFill>
          <a:ln w="12700">
            <a:solidFill>
              <a:schemeClr val="tx1"/>
            </a:solidFill>
            <a:round/>
            <a:headEnd/>
            <a:tailEnd/>
          </a:ln>
        </p:spPr>
        <p:txBody>
          <a:bodyPr>
            <a:prstTxWarp prst="textNoShape">
              <a:avLst/>
            </a:prstTxWarp>
          </a:bodyPr>
          <a:lstStyle/>
          <a:p>
            <a:endParaRPr lang="en-US" sz="800"/>
          </a:p>
          <a:p>
            <a:r>
              <a:rPr lang="en-US">
                <a:solidFill>
                  <a:srgbClr val="FFFFFF"/>
                </a:solidFill>
              </a:rPr>
              <a:t>Products</a:t>
            </a:r>
          </a:p>
        </p:txBody>
      </p:sp>
      <p:sp>
        <p:nvSpPr>
          <p:cNvPr id="33798" name="Cloud Callout 7"/>
          <p:cNvSpPr>
            <a:spLocks noChangeArrowheads="1"/>
          </p:cNvSpPr>
          <p:nvPr/>
        </p:nvSpPr>
        <p:spPr bwMode="auto">
          <a:xfrm>
            <a:off x="228600" y="4572000"/>
            <a:ext cx="3124200" cy="1447800"/>
          </a:xfrm>
          <a:prstGeom prst="cloudCallout">
            <a:avLst>
              <a:gd name="adj1" fmla="val 69819"/>
              <a:gd name="adj2" fmla="val -51537"/>
            </a:avLst>
          </a:prstGeom>
          <a:solidFill>
            <a:srgbClr val="A68AAC"/>
          </a:solidFill>
          <a:ln w="12700">
            <a:solidFill>
              <a:schemeClr val="tx1"/>
            </a:solidFill>
            <a:round/>
            <a:headEnd/>
            <a:tailEnd/>
          </a:ln>
        </p:spPr>
        <p:txBody>
          <a:bodyPr>
            <a:prstTxWarp prst="textNoShape">
              <a:avLst/>
            </a:prstTxWarp>
          </a:bodyPr>
          <a:lstStyle/>
          <a:p>
            <a:pPr algn="ctr">
              <a:spcBef>
                <a:spcPts val="1000"/>
              </a:spcBef>
            </a:pPr>
            <a:r>
              <a:rPr lang="en-US">
                <a:solidFill>
                  <a:srgbClr val="FFFFFF"/>
                </a:solidFill>
              </a:rPr>
              <a:t>Evidence of impact</a:t>
            </a:r>
            <a:endParaRPr lang="en-US" sz="800">
              <a:solidFill>
                <a:srgbClr val="FFFFFF"/>
              </a:solidFill>
            </a:endParaRPr>
          </a:p>
        </p:txBody>
      </p:sp>
      <p:sp>
        <p:nvSpPr>
          <p:cNvPr id="33799" name="Cloud Callout 9"/>
          <p:cNvSpPr>
            <a:spLocks noChangeArrowheads="1"/>
          </p:cNvSpPr>
          <p:nvPr/>
        </p:nvSpPr>
        <p:spPr bwMode="auto">
          <a:xfrm>
            <a:off x="6019800" y="2514600"/>
            <a:ext cx="1828800" cy="762000"/>
          </a:xfrm>
          <a:prstGeom prst="cloudCallout">
            <a:avLst>
              <a:gd name="adj1" fmla="val -113736"/>
              <a:gd name="adj2" fmla="val 107588"/>
            </a:avLst>
          </a:prstGeom>
          <a:solidFill>
            <a:srgbClr val="A68AAC"/>
          </a:solidFill>
          <a:ln w="12700">
            <a:solidFill>
              <a:schemeClr val="tx1"/>
            </a:solidFill>
            <a:round/>
            <a:headEnd/>
            <a:tailEnd/>
          </a:ln>
        </p:spPr>
        <p:txBody>
          <a:bodyPr>
            <a:prstTxWarp prst="textNoShape">
              <a:avLst/>
            </a:prstTxWarp>
          </a:bodyPr>
          <a:lstStyle/>
          <a:p>
            <a:pPr algn="ctr">
              <a:spcBef>
                <a:spcPts val="1000"/>
              </a:spcBef>
            </a:pPr>
            <a:r>
              <a:rPr lang="en-US">
                <a:solidFill>
                  <a:srgbClr val="FFFFFF"/>
                </a:solidFill>
              </a:rPr>
              <a:t>Ideas</a:t>
            </a:r>
          </a:p>
        </p:txBody>
      </p:sp>
    </p:spTree>
    <p:extLst>
      <p:ext uri="{BB962C8B-B14F-4D97-AF65-F5344CB8AC3E}">
        <p14:creationId xmlns:p14="http://schemas.microsoft.com/office/powerpoint/2010/main" val="24467465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4"/>
          <p:cNvSpPr>
            <a:spLocks noGrp="1"/>
          </p:cNvSpPr>
          <p:nvPr>
            <p:ph type="title"/>
          </p:nvPr>
        </p:nvSpPr>
        <p:spPr/>
        <p:txBody>
          <a:bodyPr/>
          <a:lstStyle/>
          <a:p>
            <a:r>
              <a:rPr lang="en-US" smtClean="0"/>
              <a:t>Definitions of formative assessment</a:t>
            </a:r>
          </a:p>
        </p:txBody>
      </p:sp>
      <p:sp>
        <p:nvSpPr>
          <p:cNvPr id="24579" name="Content Placeholder 5"/>
          <p:cNvSpPr>
            <a:spLocks noGrp="1"/>
          </p:cNvSpPr>
          <p:nvPr>
            <p:ph idx="1"/>
          </p:nvPr>
        </p:nvSpPr>
        <p:spPr/>
        <p:txBody>
          <a:bodyPr>
            <a:normAutofit fontScale="77500" lnSpcReduction="20000"/>
          </a:bodyPr>
          <a:lstStyle/>
          <a:p>
            <a:pPr marL="0" indent="0">
              <a:buNone/>
            </a:pPr>
            <a:r>
              <a:rPr lang="en-US" dirty="0" smtClean="0"/>
              <a:t>We use the general term assessment to refer to all those activities undertaken by teachers—and by their students in assessing themselves—that provide information to be used as feedback to modify teaching and learning activities. Such assessment becomes formative assessment when the evidence is actually used to adapt the teaching to meet student needs</a:t>
            </a:r>
            <a:r>
              <a:rPr lang="en-GB" dirty="0" smtClean="0"/>
              <a:t>” (Black &amp; Wiliam, 1998 p. 140)</a:t>
            </a:r>
          </a:p>
          <a:p>
            <a:endParaRPr lang="en-GB" dirty="0" smtClean="0"/>
          </a:p>
          <a:p>
            <a:pPr marL="0" indent="0">
              <a:buNone/>
            </a:pPr>
            <a:r>
              <a:rPr lang="en-US" dirty="0" smtClean="0"/>
              <a:t>“the process used by teachers and students to </a:t>
            </a:r>
            <a:r>
              <a:rPr lang="en-US" dirty="0" err="1" smtClean="0"/>
              <a:t>recognise</a:t>
            </a:r>
            <a:r>
              <a:rPr lang="en-US" dirty="0" smtClean="0"/>
              <a:t> and respond to student learning in order to enhance that learning, during the learning” (</a:t>
            </a:r>
            <a:r>
              <a:rPr lang="en-US" dirty="0" err="1" smtClean="0"/>
              <a:t>Cowie</a:t>
            </a:r>
            <a:r>
              <a:rPr lang="en-US" dirty="0" smtClean="0"/>
              <a:t> &amp; Bell, 1999 p. 32)</a:t>
            </a:r>
            <a:r>
              <a:rPr lang="en-GB" dirty="0" smtClean="0"/>
              <a:t> </a:t>
            </a:r>
          </a:p>
          <a:p>
            <a:endParaRPr lang="en-GB" dirty="0" smtClean="0"/>
          </a:p>
          <a:p>
            <a:pPr marL="0" indent="0">
              <a:buNone/>
            </a:pPr>
            <a:r>
              <a:rPr lang="en-US" dirty="0" smtClean="0"/>
              <a:t>“assessment carried out during the instructional process for the purpose of improving teaching or learning” (Shepard et al., 2005 p. 275)</a:t>
            </a:r>
            <a:r>
              <a:rPr lang="en-GB" dirty="0" smtClean="0"/>
              <a:t> </a:t>
            </a:r>
            <a:endParaRPr lang="en-US" dirty="0" smtClean="0"/>
          </a:p>
        </p:txBody>
      </p:sp>
    </p:spTree>
    <p:extLst>
      <p:ext uri="{BB962C8B-B14F-4D97-AF65-F5344CB8AC3E}">
        <p14:creationId xmlns:p14="http://schemas.microsoft.com/office/powerpoint/2010/main" val="4229866286"/>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issues: potential research</a:t>
            </a:r>
            <a:endParaRPr lang="en-US" dirty="0"/>
          </a:p>
        </p:txBody>
      </p:sp>
      <p:sp>
        <p:nvSpPr>
          <p:cNvPr id="3" name="Content Placeholder 2"/>
          <p:cNvSpPr>
            <a:spLocks noGrp="1"/>
          </p:cNvSpPr>
          <p:nvPr>
            <p:ph idx="1"/>
          </p:nvPr>
        </p:nvSpPr>
        <p:spPr/>
        <p:txBody>
          <a:bodyPr/>
          <a:lstStyle/>
          <a:p>
            <a:r>
              <a:rPr lang="en-US" dirty="0" smtClean="0"/>
              <a:t>How can the vision of effective formative assessment practice be communicated to teachers?</a:t>
            </a:r>
            <a:endParaRPr lang="en-US" dirty="0"/>
          </a:p>
        </p:txBody>
      </p:sp>
    </p:spTree>
    <p:extLst>
      <p:ext uri="{BB962C8B-B14F-4D97-AF65-F5344CB8AC3E}">
        <p14:creationId xmlns:p14="http://schemas.microsoft.com/office/powerpoint/2010/main" val="348570332"/>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Implementation issues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07296972"/>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1" name="Title 1"/>
          <p:cNvSpPr>
            <a:spLocks noGrp="1"/>
          </p:cNvSpPr>
          <p:nvPr>
            <p:ph type="title" idx="4294967295"/>
          </p:nvPr>
        </p:nvSpPr>
        <p:spPr>
          <a:xfrm>
            <a:off x="790575" y="122238"/>
            <a:ext cx="8353425" cy="644525"/>
          </a:xfrm>
        </p:spPr>
        <p:txBody>
          <a:bodyPr>
            <a:noAutofit/>
          </a:bodyPr>
          <a:lstStyle/>
          <a:p>
            <a:r>
              <a:rPr lang="en-US" dirty="0" smtClean="0"/>
              <a:t>Hand hygiene in hospitals</a:t>
            </a:r>
            <a:endParaRPr lang="en-US" dirty="0"/>
          </a:p>
        </p:txBody>
      </p:sp>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1222915287"/>
              </p:ext>
            </p:extLst>
          </p:nvPr>
        </p:nvGraphicFramePr>
        <p:xfrm>
          <a:off x="357281" y="825500"/>
          <a:ext cx="8353425" cy="5596890"/>
        </p:xfrm>
        <a:graphic>
          <a:graphicData uri="http://schemas.openxmlformats.org/drawingml/2006/table">
            <a:tbl>
              <a:tblPr firstRow="1" bandRow="1">
                <a:tableStyleId>{B301B821-A1FF-4177-AEE7-76D212191A09}</a:tableStyleId>
              </a:tblPr>
              <a:tblGrid>
                <a:gridCol w="3919537"/>
                <a:gridCol w="1981200"/>
                <a:gridCol w="2452688"/>
              </a:tblGrid>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a:ln>
                            <a:noFill/>
                          </a:ln>
                          <a:effectLst>
                            <a:outerShdw blurRad="38100" dist="38100" dir="2700000" algn="tl">
                              <a:srgbClr val="000000">
                                <a:alpha val="43137"/>
                              </a:srgbClr>
                            </a:outerShdw>
                          </a:effectLst>
                        </a:rPr>
                        <a:t>Study</a:t>
                      </a:r>
                      <a:endParaRPr kumimoji="0" lang="en-US" sz="2000" b="1" i="0" u="none" strike="noStrike" cap="none" normalizeH="0" baseline="0" dirty="0">
                        <a:ln>
                          <a:noFill/>
                        </a:ln>
                        <a:solidFill>
                          <a:srgbClr val="FFFFFF"/>
                        </a:solidFill>
                        <a:effectLst>
                          <a:outerShdw blurRad="38100" dist="38100" dir="2700000" algn="tl">
                            <a:srgbClr val="000000">
                              <a:alpha val="43137"/>
                            </a:srgbClr>
                          </a:outerShdw>
                        </a:effectLst>
                        <a:latin typeface="Arial" charset="0"/>
                        <a:ea typeface="ＭＳ Ｐゴシック" charset="0"/>
                        <a:cs typeface="ＭＳ Ｐゴシック" charset="0"/>
                      </a:endParaRPr>
                    </a:p>
                  </a:txBody>
                  <a:tcPr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a:ln>
                            <a:noFill/>
                          </a:ln>
                          <a:effectLst>
                            <a:outerShdw blurRad="38100" dist="38100" dir="2700000" algn="tl">
                              <a:srgbClr val="000000">
                                <a:alpha val="43137"/>
                              </a:srgbClr>
                            </a:outerShdw>
                          </a:effectLst>
                        </a:rPr>
                        <a:t>Focus</a:t>
                      </a:r>
                      <a:endParaRPr kumimoji="0" lang="en-US" sz="2000" b="1" i="0" u="none" strike="noStrike" cap="none" normalizeH="0" baseline="0" dirty="0">
                        <a:ln>
                          <a:noFill/>
                        </a:ln>
                        <a:solidFill>
                          <a:srgbClr val="FFFFFF"/>
                        </a:solidFill>
                        <a:effectLst>
                          <a:outerShdw blurRad="38100" dist="38100" dir="2700000" algn="tl">
                            <a:srgbClr val="000000">
                              <a:alpha val="43137"/>
                            </a:srgbClr>
                          </a:outerShdw>
                        </a:effectLst>
                        <a:latin typeface="Arial" charset="0"/>
                        <a:ea typeface="ＭＳ Ｐゴシック" charset="0"/>
                        <a:cs typeface="ＭＳ Ｐゴシック" charset="0"/>
                      </a:endParaRPr>
                    </a:p>
                  </a:txBody>
                  <a:tcPr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a:ln>
                            <a:noFill/>
                          </a:ln>
                          <a:effectLst>
                            <a:outerShdw blurRad="38100" dist="38100" dir="2700000" algn="tl">
                              <a:srgbClr val="000000">
                                <a:alpha val="43137"/>
                              </a:srgbClr>
                            </a:outerShdw>
                          </a:effectLst>
                        </a:rPr>
                        <a:t>Compliance rate</a:t>
                      </a:r>
                      <a:endParaRPr kumimoji="0" lang="en-US" sz="2000" b="1" i="0" u="none" strike="noStrike" cap="none" normalizeH="0" baseline="0" dirty="0">
                        <a:ln>
                          <a:noFill/>
                        </a:ln>
                        <a:solidFill>
                          <a:srgbClr val="FFFFFF"/>
                        </a:solidFill>
                        <a:effectLst>
                          <a:outerShdw blurRad="38100" dist="38100" dir="2700000" algn="tl">
                            <a:srgbClr val="000000">
                              <a:alpha val="43137"/>
                            </a:srgbClr>
                          </a:outerShdw>
                        </a:effectLst>
                        <a:latin typeface="Arial" charset="0"/>
                        <a:ea typeface="ＭＳ Ｐゴシック" charset="0"/>
                        <a:cs typeface="ＭＳ Ｐゴシック" charset="0"/>
                      </a:endParaRPr>
                    </a:p>
                  </a:txBody>
                  <a:tcPr anchor="ct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Preston, </a:t>
                      </a:r>
                      <a:r>
                        <a:rPr kumimoji="0" lang="en-US" sz="1800" u="none" strike="noStrike" cap="none" normalizeH="0" baseline="0" dirty="0" smtClean="0">
                          <a:ln>
                            <a:noFill/>
                          </a:ln>
                          <a:effectLst/>
                        </a:rPr>
                        <a:t>Larson, </a:t>
                      </a:r>
                      <a:r>
                        <a:rPr kumimoji="0" lang="en-US" sz="1800" u="none" strike="noStrike" cap="none" normalizeH="0" baseline="0" dirty="0">
                          <a:ln>
                            <a:noFill/>
                          </a:ln>
                          <a:effectLst/>
                        </a:rPr>
                        <a:t>&amp; </a:t>
                      </a:r>
                      <a:r>
                        <a:rPr kumimoji="0" lang="en-US" sz="1800" u="none" strike="noStrike" cap="none" normalizeH="0" baseline="0" dirty="0" err="1">
                          <a:ln>
                            <a:noFill/>
                          </a:ln>
                          <a:effectLst/>
                        </a:rPr>
                        <a:t>Stamm</a:t>
                      </a:r>
                      <a:r>
                        <a:rPr kumimoji="0" lang="en-US" sz="1800" u="none" strike="noStrike" cap="none" normalizeH="0" baseline="0" dirty="0">
                          <a:ln>
                            <a:noFill/>
                          </a:ln>
                          <a:effectLst/>
                        </a:rPr>
                        <a:t> (1981)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Open ward</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16%</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30%</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Albert &amp; </a:t>
                      </a:r>
                      <a:r>
                        <a:rPr kumimoji="0" lang="en-US" sz="1800" u="none" strike="noStrike" cap="none" normalizeH="0" baseline="0" dirty="0" err="1">
                          <a:ln>
                            <a:noFill/>
                          </a:ln>
                          <a:effectLst/>
                        </a:rPr>
                        <a:t>Condie</a:t>
                      </a:r>
                      <a:r>
                        <a:rPr kumimoji="0" lang="en-US" sz="1800" u="none" strike="noStrike" cap="none" normalizeH="0" baseline="0" dirty="0">
                          <a:ln>
                            <a:noFill/>
                          </a:ln>
                          <a:effectLst/>
                        </a:rPr>
                        <a:t> (1981)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ICU</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28% to 41%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Larson (1983)</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All wards</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45%</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Donowitz (1987)</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Pediatric 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30%</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Graham (1990)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32%</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Dubbert (1990)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81%</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a:ln>
                            <a:noFill/>
                          </a:ln>
                          <a:effectLst/>
                        </a:rPr>
                        <a:t>Pettinger</a:t>
                      </a:r>
                      <a:r>
                        <a:rPr kumimoji="0" lang="en-US" sz="1800" u="none" strike="noStrike" cap="none" normalizeH="0" baseline="0" dirty="0">
                          <a:ln>
                            <a:noFill/>
                          </a:ln>
                          <a:effectLst/>
                        </a:rPr>
                        <a:t> &amp; </a:t>
                      </a:r>
                      <a:r>
                        <a:rPr kumimoji="0" lang="en-US" sz="1800" u="none" strike="noStrike" cap="none" normalizeH="0" baseline="0" dirty="0" err="1">
                          <a:ln>
                            <a:noFill/>
                          </a:ln>
                          <a:effectLst/>
                        </a:rPr>
                        <a:t>Nettleman</a:t>
                      </a:r>
                      <a:r>
                        <a:rPr kumimoji="0" lang="en-US" sz="1800" u="none" strike="noStrike" cap="none" normalizeH="0" baseline="0" dirty="0">
                          <a:ln>
                            <a:noFill/>
                          </a:ln>
                          <a:effectLst/>
                        </a:rPr>
                        <a:t> (1991)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Surgical 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51%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Larson, et </a:t>
                      </a:r>
                      <a:r>
                        <a:rPr kumimoji="0" lang="en-US" sz="1800" u="none" strike="noStrike" cap="none" normalizeH="0" baseline="0" dirty="0">
                          <a:ln>
                            <a:noFill/>
                          </a:ln>
                          <a:effectLst/>
                        </a:rPr>
                        <a:t>al. (1992)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Neonatal 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29%</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smtClean="0">
                          <a:ln>
                            <a:noFill/>
                          </a:ln>
                          <a:effectLst/>
                        </a:rPr>
                        <a:t>Doebbeling</a:t>
                      </a:r>
                      <a:r>
                        <a:rPr kumimoji="0" lang="en-US" sz="1800" u="none" strike="noStrike" cap="none" normalizeH="0" baseline="0" dirty="0" smtClean="0">
                          <a:ln>
                            <a:noFill/>
                          </a:ln>
                          <a:effectLst/>
                        </a:rPr>
                        <a:t>, </a:t>
                      </a:r>
                      <a:r>
                        <a:rPr kumimoji="0" lang="en-US" sz="1800" u="none" strike="noStrike" cap="none" normalizeH="0" baseline="0" dirty="0">
                          <a:ln>
                            <a:noFill/>
                          </a:ln>
                          <a:effectLst/>
                        </a:rPr>
                        <a:t>et al. (1992)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40%</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smtClean="0">
                          <a:ln>
                            <a:noFill/>
                          </a:ln>
                          <a:effectLst/>
                        </a:rPr>
                        <a:t>Zimakoff</a:t>
                      </a:r>
                      <a:r>
                        <a:rPr kumimoji="0" lang="en-US" sz="1800" u="none" strike="noStrike" cap="none" normalizeH="0" baseline="0" dirty="0" smtClean="0">
                          <a:ln>
                            <a:noFill/>
                          </a:ln>
                          <a:effectLst/>
                        </a:rPr>
                        <a:t>, </a:t>
                      </a:r>
                      <a:r>
                        <a:rPr kumimoji="0" lang="en-US" sz="1800" u="none" strike="noStrike" cap="none" normalizeH="0" baseline="0" dirty="0">
                          <a:ln>
                            <a:noFill/>
                          </a:ln>
                          <a:effectLst/>
                        </a:rPr>
                        <a:t>et al. (1992)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40%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smtClean="0">
                          <a:ln>
                            <a:noFill/>
                          </a:ln>
                          <a:effectLst/>
                        </a:rPr>
                        <a:t>Meengs</a:t>
                      </a:r>
                      <a:r>
                        <a:rPr kumimoji="0" lang="en-US" sz="1800" u="none" strike="noStrike" cap="none" normalizeH="0" baseline="0" dirty="0" smtClean="0">
                          <a:ln>
                            <a:noFill/>
                          </a:ln>
                          <a:effectLst/>
                        </a:rPr>
                        <a:t>, </a:t>
                      </a:r>
                      <a:r>
                        <a:rPr kumimoji="0" lang="en-US" sz="1800" u="none" strike="noStrike" cap="none" normalizeH="0" baseline="0" dirty="0">
                          <a:ln>
                            <a:noFill/>
                          </a:ln>
                          <a:effectLst/>
                        </a:rPr>
                        <a:t>et al. (1994)</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ER (Casualty)</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a:ln>
                            <a:noFill/>
                          </a:ln>
                          <a:effectLst/>
                        </a:rPr>
                        <a:t>Pittet</a:t>
                      </a:r>
                      <a:r>
                        <a:rPr kumimoji="0" lang="en-US" sz="1800" u="none" strike="noStrike" cap="none" normalizeH="0" baseline="0" dirty="0">
                          <a:ln>
                            <a:noFill/>
                          </a:ln>
                          <a:effectLst/>
                        </a:rPr>
                        <a:t>, </a:t>
                      </a:r>
                      <a:r>
                        <a:rPr kumimoji="0" lang="en-US" sz="1800" u="none" strike="noStrike" cap="none" normalizeH="0" baseline="0" dirty="0" err="1" smtClean="0">
                          <a:ln>
                            <a:noFill/>
                          </a:ln>
                          <a:effectLst/>
                        </a:rPr>
                        <a:t>Mourouga</a:t>
                      </a:r>
                      <a:r>
                        <a:rPr kumimoji="0" lang="en-US" sz="1800" u="none" strike="noStrike" cap="none" normalizeH="0" baseline="0" dirty="0" smtClean="0">
                          <a:ln>
                            <a:noFill/>
                          </a:ln>
                          <a:effectLst/>
                        </a:rPr>
                        <a:t>, </a:t>
                      </a:r>
                      <a:r>
                        <a:rPr kumimoji="0" lang="en-US" sz="1800" u="none" strike="noStrike" cap="none" normalizeH="0" baseline="0" dirty="0">
                          <a:ln>
                            <a:noFill/>
                          </a:ln>
                          <a:effectLst/>
                        </a:rPr>
                        <a:t>&amp; </a:t>
                      </a:r>
                      <a:r>
                        <a:rPr kumimoji="0" lang="en-US" sz="1800" u="none" strike="noStrike" cap="none" normalizeH="0" baseline="0" dirty="0" err="1">
                          <a:ln>
                            <a:noFill/>
                          </a:ln>
                          <a:effectLst/>
                        </a:rPr>
                        <a:t>Perneger</a:t>
                      </a:r>
                      <a:r>
                        <a:rPr kumimoji="0" lang="en-US" sz="1800" u="none" strike="noStrike" cap="none" normalizeH="0" baseline="0" dirty="0">
                          <a:ln>
                            <a:noFill/>
                          </a:ln>
                          <a:effectLst/>
                        </a:rPr>
                        <a:t>  (1999)</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All wards</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48%</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ICU</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36%</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bl>
          </a:graphicData>
        </a:graphic>
      </p:graphicFrame>
      <p:sp>
        <p:nvSpPr>
          <p:cNvPr id="5" name="TextBox 4"/>
          <p:cNvSpPr txBox="1"/>
          <p:nvPr/>
        </p:nvSpPr>
        <p:spPr>
          <a:xfrm>
            <a:off x="397436" y="6427115"/>
            <a:ext cx="3321423" cy="430887"/>
          </a:xfrm>
          <a:prstGeom prst="rect">
            <a:avLst/>
          </a:prstGeom>
          <a:noFill/>
        </p:spPr>
        <p:txBody>
          <a:bodyPr wrap="square" rtlCol="0">
            <a:spAutoFit/>
          </a:bodyPr>
          <a:lstStyle/>
          <a:p>
            <a:r>
              <a:rPr lang="en-US" sz="2200" dirty="0" err="1" smtClean="0">
                <a:solidFill>
                  <a:schemeClr val="accent1"/>
                </a:solidFill>
                <a:latin typeface="+mj-lt"/>
              </a:rPr>
              <a:t>Pittet</a:t>
            </a:r>
            <a:r>
              <a:rPr lang="en-US" sz="2200" dirty="0">
                <a:solidFill>
                  <a:schemeClr val="accent1"/>
                </a:solidFill>
                <a:latin typeface="+mj-lt"/>
              </a:rPr>
              <a:t> </a:t>
            </a:r>
            <a:r>
              <a:rPr lang="en-US" sz="2200" dirty="0" smtClean="0">
                <a:solidFill>
                  <a:schemeClr val="accent1"/>
                </a:solidFill>
                <a:latin typeface="+mj-lt"/>
              </a:rPr>
              <a:t>(2001)</a:t>
            </a:r>
            <a:endParaRPr lang="en-US" sz="2200" dirty="0">
              <a:solidFill>
                <a:schemeClr val="accent1"/>
              </a:solidFill>
              <a:latin typeface="+mj-lt"/>
            </a:endParaRPr>
          </a:p>
        </p:txBody>
      </p:sp>
      <p:sp>
        <p:nvSpPr>
          <p:cNvPr id="2" name="Left Arrow 1"/>
          <p:cNvSpPr/>
          <p:nvPr/>
        </p:nvSpPr>
        <p:spPr>
          <a:xfrm>
            <a:off x="7963647" y="4019176"/>
            <a:ext cx="1045882" cy="702236"/>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83561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issues</a:t>
            </a:r>
            <a:endParaRPr lang="en-US" dirty="0"/>
          </a:p>
        </p:txBody>
      </p:sp>
      <p:sp>
        <p:nvSpPr>
          <p:cNvPr id="4" name="Text Placeholder 3"/>
          <p:cNvSpPr>
            <a:spLocks noGrp="1"/>
          </p:cNvSpPr>
          <p:nvPr>
            <p:ph type="body" idx="2"/>
          </p:nvPr>
        </p:nvSpPr>
        <p:spPr/>
        <p:txBody>
          <a:bodyPr/>
          <a:lstStyle/>
          <a:p>
            <a:endParaRPr lang="en-US"/>
          </a:p>
        </p:txBody>
      </p:sp>
      <p:sp>
        <p:nvSpPr>
          <p:cNvPr id="3" name="Content Placeholder 2"/>
          <p:cNvSpPr>
            <a:spLocks noGrp="1"/>
          </p:cNvSpPr>
          <p:nvPr>
            <p:ph sz="quarter" idx="1"/>
          </p:nvPr>
        </p:nvSpPr>
        <p:spPr/>
        <p:txBody>
          <a:bodyPr/>
          <a:lstStyle/>
          <a:p>
            <a:r>
              <a:rPr lang="en-US" dirty="0" smtClean="0"/>
              <a:t>What are the practical obstacles to the introduction of formative assessment practices, and how can they be overcome?</a:t>
            </a:r>
          </a:p>
          <a:p>
            <a:r>
              <a:rPr lang="en-US" dirty="0" smtClean="0"/>
              <a:t>What kinds of tools and supports can be provided for teachers, and what needs to be developed locally?</a:t>
            </a:r>
            <a:endParaRPr lang="en-US" dirty="0"/>
          </a:p>
        </p:txBody>
      </p:sp>
    </p:spTree>
    <p:extLst>
      <p:ext uri="{BB962C8B-B14F-4D97-AF65-F5344CB8AC3E}">
        <p14:creationId xmlns:p14="http://schemas.microsoft.com/office/powerpoint/2010/main" val="1937148000"/>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p:txBody>
          <a:bodyPr/>
          <a:lstStyle/>
          <a:p>
            <a:pPr eaLnBrk="1" hangingPunct="1"/>
            <a:r>
              <a:rPr lang="en-US" sz="4000" dirty="0" smtClean="0">
                <a:ea typeface="ＭＳ Ｐゴシック" charset="-128"/>
              </a:rPr>
              <a:t>Adoption issues</a:t>
            </a:r>
            <a:br>
              <a:rPr lang="en-US" sz="4000" dirty="0" smtClean="0">
                <a:ea typeface="ＭＳ Ｐゴシック" charset="-128"/>
              </a:rPr>
            </a:br>
            <a:endParaRPr lang="en-GB" sz="4000" dirty="0">
              <a:ea typeface="ＭＳ Ｐゴシック" charset="-128"/>
            </a:endParaRPr>
          </a:p>
        </p:txBody>
      </p:sp>
      <p:sp>
        <p:nvSpPr>
          <p:cNvPr id="164867" name="Rectangle 4"/>
          <p:cNvSpPr>
            <a:spLocks noGrp="1" noChangeArrowheads="1"/>
          </p:cNvSpPr>
          <p:nvPr>
            <p:ph type="subTitle" idx="1"/>
          </p:nvPr>
        </p:nvSpPr>
        <p:spPr/>
        <p:txBody>
          <a:bodyPr/>
          <a:lstStyle/>
          <a:p>
            <a:pPr eaLnBrk="1" hangingPunct="1"/>
            <a:endParaRPr lang="en-US">
              <a:solidFill>
                <a:srgbClr val="898989"/>
              </a:solidFill>
              <a:ea typeface="ＭＳ Ｐゴシック" charset="-128"/>
            </a:endParaRPr>
          </a:p>
        </p:txBody>
      </p:sp>
    </p:spTree>
    <p:extLst>
      <p:ext uri="{BB962C8B-B14F-4D97-AF65-F5344CB8AC3E}">
        <p14:creationId xmlns:p14="http://schemas.microsoft.com/office/powerpoint/2010/main" val="217291545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22" name="Rectangle 2"/>
          <p:cNvSpPr>
            <a:spLocks noGrp="1" noChangeArrowheads="1"/>
          </p:cNvSpPr>
          <p:nvPr>
            <p:ph type="title"/>
          </p:nvPr>
        </p:nvSpPr>
        <p:spPr/>
        <p:txBody>
          <a:bodyPr/>
          <a:lstStyle/>
          <a:p>
            <a:r>
              <a:rPr lang="en-US" smtClean="0"/>
              <a:t>The story so far…</a:t>
            </a:r>
            <a:endParaRPr lang="en-US" dirty="0"/>
          </a:p>
        </p:txBody>
      </p:sp>
      <p:sp>
        <p:nvSpPr>
          <p:cNvPr id="1003523" name="Rectangle 3"/>
          <p:cNvSpPr>
            <a:spLocks noGrp="1" noChangeArrowheads="1"/>
          </p:cNvSpPr>
          <p:nvPr>
            <p:ph type="body" idx="1"/>
          </p:nvPr>
        </p:nvSpPr>
        <p:spPr>
          <a:xfrm>
            <a:off x="612648" y="1600200"/>
            <a:ext cx="8531352" cy="4660153"/>
          </a:xfrm>
        </p:spPr>
        <p:txBody>
          <a:bodyPr>
            <a:normAutofit/>
          </a:bodyPr>
          <a:lstStyle/>
          <a:p>
            <a:pPr>
              <a:lnSpc>
                <a:spcPct val="110000"/>
              </a:lnSpc>
            </a:pPr>
            <a:r>
              <a:rPr lang="en-US" dirty="0" smtClean="0"/>
              <a:t>1993-1998</a:t>
            </a:r>
          </a:p>
          <a:p>
            <a:pPr lvl="1">
              <a:lnSpc>
                <a:spcPct val="110000"/>
              </a:lnSpc>
            </a:pPr>
            <a:r>
              <a:rPr lang="en-US" dirty="0" smtClean="0"/>
              <a:t>Review of research on formative assessment</a:t>
            </a:r>
          </a:p>
          <a:p>
            <a:pPr>
              <a:lnSpc>
                <a:spcPct val="110000"/>
              </a:lnSpc>
            </a:pPr>
            <a:r>
              <a:rPr lang="en-US" dirty="0" smtClean="0"/>
              <a:t>1998-2003</a:t>
            </a:r>
          </a:p>
          <a:p>
            <a:pPr lvl="1">
              <a:lnSpc>
                <a:spcPct val="110000"/>
              </a:lnSpc>
            </a:pPr>
            <a:r>
              <a:rPr lang="en-US" dirty="0" smtClean="0"/>
              <a:t>Face-to-face implementations with groups of teachers</a:t>
            </a:r>
          </a:p>
          <a:p>
            <a:pPr>
              <a:lnSpc>
                <a:spcPct val="110000"/>
              </a:lnSpc>
            </a:pPr>
            <a:r>
              <a:rPr lang="en-US" dirty="0" smtClean="0"/>
              <a:t>2003-2008</a:t>
            </a:r>
          </a:p>
          <a:p>
            <a:pPr lvl="1">
              <a:lnSpc>
                <a:spcPct val="110000"/>
              </a:lnSpc>
            </a:pPr>
            <a:r>
              <a:rPr lang="en-US" dirty="0" smtClean="0"/>
              <a:t>Attempts to produce faithful implementations at scale</a:t>
            </a:r>
          </a:p>
          <a:p>
            <a:pPr>
              <a:lnSpc>
                <a:spcPct val="110000"/>
              </a:lnSpc>
            </a:pPr>
            <a:r>
              <a:rPr lang="en-US" dirty="0" smtClean="0"/>
              <a:t>2008-2013</a:t>
            </a:r>
          </a:p>
          <a:p>
            <a:pPr lvl="1">
              <a:lnSpc>
                <a:spcPct val="110000"/>
              </a:lnSpc>
            </a:pPr>
            <a:r>
              <a:rPr lang="en-US" dirty="0" smtClean="0"/>
              <a:t>Creating the conditions for implementations at scale</a:t>
            </a:r>
            <a:endParaRPr lang="en-US" dirty="0"/>
          </a:p>
        </p:txBody>
      </p:sp>
    </p:spTree>
    <p:extLst>
      <p:ext uri="{BB962C8B-B14F-4D97-AF65-F5344CB8AC3E}">
        <p14:creationId xmlns:p14="http://schemas.microsoft.com/office/powerpoint/2010/main" val="1188404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35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0352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0352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035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0352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0352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0352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035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2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Adoption issues: potential research</a:t>
            </a:r>
            <a:endParaRPr lang="en-US" dirty="0"/>
          </a:p>
        </p:txBody>
      </p:sp>
      <p:sp>
        <p:nvSpPr>
          <p:cNvPr id="4" name="Text Placeholder 3"/>
          <p:cNvSpPr>
            <a:spLocks noGrp="1"/>
          </p:cNvSpPr>
          <p:nvPr>
            <p:ph type="body" idx="2"/>
          </p:nvPr>
        </p:nvSpPr>
        <p:spPr/>
        <p:txBody>
          <a:bodyPr/>
          <a:lstStyle/>
          <a:p>
            <a:endParaRPr lang="en-US"/>
          </a:p>
        </p:txBody>
      </p:sp>
      <p:sp>
        <p:nvSpPr>
          <p:cNvPr id="3" name="Content Placeholder 2"/>
          <p:cNvSpPr>
            <a:spLocks noGrp="1"/>
          </p:cNvSpPr>
          <p:nvPr>
            <p:ph sz="quarter" idx="1"/>
          </p:nvPr>
        </p:nvSpPr>
        <p:spPr/>
        <p:txBody>
          <a:bodyPr/>
          <a:lstStyle/>
          <a:p>
            <a:r>
              <a:rPr lang="en-US" dirty="0" smtClean="0"/>
              <a:t>How can we support leaders in prioritizing changes that make the most difference to student outcomes?</a:t>
            </a:r>
          </a:p>
          <a:p>
            <a:endParaRPr lang="en-US" dirty="0"/>
          </a:p>
        </p:txBody>
      </p:sp>
    </p:spTree>
    <p:extLst>
      <p:ext uri="{BB962C8B-B14F-4D97-AF65-F5344CB8AC3E}">
        <p14:creationId xmlns:p14="http://schemas.microsoft.com/office/powerpoint/2010/main" val="21606833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Comments? </a:t>
            </a:r>
            <a:r>
              <a:rPr lang="en-US" smtClean="0"/>
              <a:t>Questions?</a:t>
            </a:r>
            <a:endParaRPr lang="en-US" dirty="0"/>
          </a:p>
        </p:txBody>
      </p:sp>
      <p:sp>
        <p:nvSpPr>
          <p:cNvPr id="3" name="Subtitle 2"/>
          <p:cNvSpPr>
            <a:spLocks noGrp="1"/>
          </p:cNvSpPr>
          <p:nvPr>
            <p:ph type="subTitle" idx="1"/>
          </p:nvPr>
        </p:nvSpPr>
        <p:spPr/>
        <p:txBody>
          <a:bodyPr/>
          <a:lstStyle/>
          <a:p>
            <a:r>
              <a:rPr lang="en-US" smtClean="0"/>
              <a:t>www.dylanwiliam.net</a:t>
            </a:r>
            <a:endParaRPr lang="en-US" dirty="0"/>
          </a:p>
        </p:txBody>
      </p:sp>
    </p:spTree>
    <p:extLst>
      <p:ext uri="{BB962C8B-B14F-4D97-AF65-F5344CB8AC3E}">
        <p14:creationId xmlns:p14="http://schemas.microsoft.com/office/powerpoint/2010/main" val="28781176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endParaRPr lang="en-US" smtClean="0">
              <a:ea typeface="ＭＳ Ｐゴシック" charset="-128"/>
              <a:cs typeface="ＭＳ Ｐゴシック" charset="-128"/>
            </a:endParaRPr>
          </a:p>
        </p:txBody>
      </p:sp>
      <p:sp>
        <p:nvSpPr>
          <p:cNvPr id="25603" name="Content Placeholder 2"/>
          <p:cNvSpPr>
            <a:spLocks noGrp="1"/>
          </p:cNvSpPr>
          <p:nvPr>
            <p:ph idx="1"/>
          </p:nvPr>
        </p:nvSpPr>
        <p:spPr/>
        <p:txBody>
          <a:bodyPr/>
          <a:lstStyle/>
          <a:p>
            <a:pPr marL="0" indent="0" eaLnBrk="1" hangingPunct="1">
              <a:buNone/>
            </a:pPr>
            <a:r>
              <a:rPr lang="en-US" sz="2400" b="0" dirty="0" smtClean="0">
                <a:ea typeface="ＭＳ Ｐゴシック" charset="-128"/>
                <a:cs typeface="ＭＳ Ｐゴシック" charset="-128"/>
              </a:rPr>
              <a:t>“Formative assessment refers to frequent, interactive assessments of students’ progress and understanding to identify learning needs and adjust teaching appropriately” (Looney, 2005, </a:t>
            </a:r>
            <a:r>
              <a:rPr lang="en-US" sz="2400" b="0" dirty="0" err="1" smtClean="0">
                <a:ea typeface="ＭＳ Ｐゴシック" charset="-128"/>
                <a:cs typeface="ＭＳ Ｐゴシック" charset="-128"/>
              </a:rPr>
              <a:t>p</a:t>
            </a:r>
            <a:r>
              <a:rPr lang="en-US" sz="2400" b="0" dirty="0" smtClean="0">
                <a:ea typeface="ＭＳ Ｐゴシック" charset="-128"/>
                <a:cs typeface="ＭＳ Ｐゴシック" charset="-128"/>
              </a:rPr>
              <a:t>. 21)</a:t>
            </a:r>
          </a:p>
          <a:p>
            <a:pPr marL="0" indent="0" eaLnBrk="1" hangingPunct="1">
              <a:buNone/>
            </a:pPr>
            <a:endParaRPr lang="en-US" sz="2400" b="0" dirty="0" smtClean="0">
              <a:ea typeface="ＭＳ Ｐゴシック" charset="-128"/>
              <a:cs typeface="ＭＳ Ｐゴシック" charset="-128"/>
            </a:endParaRPr>
          </a:p>
          <a:p>
            <a:pPr marL="0" indent="0" eaLnBrk="1" hangingPunct="1">
              <a:buNone/>
            </a:pPr>
            <a:r>
              <a:rPr lang="en-US" sz="2400" b="0" dirty="0" smtClean="0">
                <a:ea typeface="ＭＳ Ｐゴシック" charset="-128"/>
                <a:cs typeface="ＭＳ Ｐゴシック" charset="-128"/>
              </a:rPr>
              <a:t>“A formative assessment is a tool that teachers use to measure student grasp of specific topics and skills they are teaching. It’s a ‘midstream’ tool to identify specific student misconceptions and mistakes while the material is being taught” (</a:t>
            </a:r>
            <a:r>
              <a:rPr lang="en-US" sz="2400" b="0" dirty="0" err="1" smtClean="0">
                <a:ea typeface="ＭＳ Ｐゴシック" charset="-128"/>
                <a:cs typeface="ＭＳ Ｐゴシック" charset="-128"/>
              </a:rPr>
              <a:t>Kahl</a:t>
            </a:r>
            <a:r>
              <a:rPr lang="en-US" sz="2400" b="0" dirty="0" smtClean="0">
                <a:ea typeface="ＭＳ Ｐゴシック" charset="-128"/>
                <a:cs typeface="ＭＳ Ｐゴシック" charset="-128"/>
              </a:rPr>
              <a:t>, 2005 </a:t>
            </a:r>
            <a:r>
              <a:rPr lang="en-US" sz="2400" b="0" dirty="0" err="1" smtClean="0">
                <a:ea typeface="ＭＳ Ｐゴシック" charset="-128"/>
                <a:cs typeface="ＭＳ Ｐゴシック" charset="-128"/>
              </a:rPr>
              <a:t>p</a:t>
            </a:r>
            <a:r>
              <a:rPr lang="en-US" sz="2400" b="0" dirty="0" smtClean="0">
                <a:ea typeface="ＭＳ Ｐゴシック" charset="-128"/>
                <a:cs typeface="ＭＳ Ｐゴシック" charset="-128"/>
              </a:rPr>
              <a:t>. 11)</a:t>
            </a:r>
            <a:r>
              <a:rPr lang="en-GB" sz="2400" b="0" dirty="0" smtClean="0">
                <a:ea typeface="ＭＳ Ｐゴシック" charset="-128"/>
                <a:cs typeface="ＭＳ Ｐゴシック" charset="-128"/>
              </a:rPr>
              <a:t> </a:t>
            </a:r>
            <a:endParaRPr lang="en-US" sz="2400" b="0" dirty="0" smtClean="0">
              <a:ea typeface="ＭＳ Ｐゴシック" charset="-128"/>
              <a:cs typeface="ＭＳ Ｐゴシック" charset="-128"/>
            </a:endParaRPr>
          </a:p>
        </p:txBody>
      </p:sp>
    </p:spTree>
    <p:extLst>
      <p:ext uri="{BB962C8B-B14F-4D97-AF65-F5344CB8AC3E}">
        <p14:creationId xmlns:p14="http://schemas.microsoft.com/office/powerpoint/2010/main" val="147685262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6626" name="Content Placeholder 2"/>
          <p:cNvSpPr>
            <a:spLocks noGrp="1"/>
          </p:cNvSpPr>
          <p:nvPr>
            <p:ph idx="1"/>
          </p:nvPr>
        </p:nvSpPr>
        <p:spPr/>
        <p:txBody>
          <a:bodyPr>
            <a:normAutofit fontScale="77500" lnSpcReduction="20000"/>
          </a:bodyPr>
          <a:lstStyle/>
          <a:p>
            <a:pPr marL="0" indent="0">
              <a:buNone/>
            </a:pPr>
            <a:r>
              <a:rPr lang="en-US" dirty="0" smtClean="0"/>
              <a:t>“Assessment for Learning is the process of seeking and interpreting evidence for use by learners and their teachers to decide where the learners are in their learning, where they need to go and how best to get there”</a:t>
            </a:r>
            <a:r>
              <a:rPr lang="en-GB" dirty="0" smtClean="0"/>
              <a:t> </a:t>
            </a:r>
            <a:r>
              <a:rPr lang="en-US" dirty="0" smtClean="0"/>
              <a:t>(Assessment Reform Group,  2002 pp. 2-3)</a:t>
            </a:r>
            <a:endParaRPr lang="en-GB" dirty="0" smtClean="0"/>
          </a:p>
          <a:p>
            <a:endParaRPr lang="en-GB" dirty="0" smtClean="0"/>
          </a:p>
          <a:p>
            <a:pPr marL="0" indent="0">
              <a:buNone/>
            </a:pPr>
            <a:r>
              <a:rPr lang="en-US" dirty="0" smtClean="0"/>
              <a:t>“Assessment for learning is any assessment for which the first priority in its design and practice is to serve the purpose of promoting students’ learning. It thus differs from assessment designed primarily to serve the purposes of accountability, or of ranking, or of certifying competence. An assessment activity can help learning if it provides information that teachers and their students can use as feedback in assessing themselves and one another and in modifying the teaching and learning activities in which they are engaged. Such assessment becomes “formative assessment” when the evidence is actually used to adapt the teaching work to meet learning needs.” (Black, Harrison, Lee, Marshall &amp; Wiliam, 2004 p. 10)</a:t>
            </a:r>
            <a:r>
              <a:rPr lang="en-GB" dirty="0" smtClean="0"/>
              <a:t> </a:t>
            </a:r>
            <a:endParaRPr lang="en-US" dirty="0" smtClean="0"/>
          </a:p>
        </p:txBody>
      </p:sp>
    </p:spTree>
    <p:extLst>
      <p:ext uri="{BB962C8B-B14F-4D97-AF65-F5344CB8AC3E}">
        <p14:creationId xmlns:p14="http://schemas.microsoft.com/office/powerpoint/2010/main" val="42909101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questions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8</a:t>
            </a:fld>
            <a:endParaRPr lang="en-GB" dirty="0"/>
          </a:p>
        </p:txBody>
      </p:sp>
      <p:sp>
        <p:nvSpPr>
          <p:cNvPr id="4" name="Content Placeholder 3"/>
          <p:cNvSpPr>
            <a:spLocks noGrp="1"/>
          </p:cNvSpPr>
          <p:nvPr>
            <p:ph sz="quarter" idx="1"/>
          </p:nvPr>
        </p:nvSpPr>
        <p:spPr/>
        <p:txBody>
          <a:bodyPr>
            <a:normAutofit/>
          </a:bodyPr>
          <a:lstStyle/>
          <a:p>
            <a:r>
              <a:rPr lang="en-US" dirty="0" smtClean="0"/>
              <a:t>Need for clear definitions</a:t>
            </a:r>
          </a:p>
          <a:p>
            <a:pPr lvl="1"/>
            <a:r>
              <a:rPr lang="en-US" dirty="0"/>
              <a:t>S</a:t>
            </a:r>
            <a:r>
              <a:rPr lang="en-US" dirty="0" smtClean="0"/>
              <a:t>o that research outcomes are commensurable</a:t>
            </a:r>
          </a:p>
          <a:p>
            <a:r>
              <a:rPr lang="en-US" dirty="0" smtClean="0"/>
              <a:t>Theorization and definition</a:t>
            </a:r>
          </a:p>
          <a:p>
            <a:pPr lvl="1"/>
            <a:r>
              <a:rPr lang="en-US" dirty="0" smtClean="0"/>
              <a:t>Possible variables</a:t>
            </a:r>
          </a:p>
          <a:p>
            <a:pPr lvl="2"/>
            <a:r>
              <a:rPr lang="en-US" dirty="0" smtClean="0"/>
              <a:t>Category (instruments, outcomes, functions)</a:t>
            </a:r>
          </a:p>
          <a:p>
            <a:pPr lvl="2"/>
            <a:r>
              <a:rPr lang="en-US" dirty="0" smtClean="0"/>
              <a:t>Beneficiaries (teachers, learners)</a:t>
            </a:r>
          </a:p>
          <a:p>
            <a:pPr lvl="2"/>
            <a:r>
              <a:rPr lang="en-US" dirty="0" smtClean="0"/>
              <a:t>Timescale (months, weeks, days, hours, minutes)</a:t>
            </a:r>
          </a:p>
          <a:p>
            <a:pPr lvl="2"/>
            <a:r>
              <a:rPr lang="en-US" dirty="0" smtClean="0"/>
              <a:t>Consequences (outcomes, </a:t>
            </a:r>
            <a:r>
              <a:rPr lang="en-US" dirty="0"/>
              <a:t>instruction, </a:t>
            </a:r>
            <a:r>
              <a:rPr lang="en-US" dirty="0" smtClean="0"/>
              <a:t>decisions)</a:t>
            </a:r>
          </a:p>
          <a:p>
            <a:pPr lvl="2"/>
            <a:r>
              <a:rPr lang="en-US" dirty="0" smtClean="0"/>
              <a:t>Theory of action (what gets </a:t>
            </a:r>
            <a:r>
              <a:rPr lang="en-US" i="1" dirty="0" smtClean="0"/>
              <a:t>formed</a:t>
            </a:r>
            <a:r>
              <a:rPr lang="en-US" dirty="0" smtClean="0"/>
              <a:t>?)</a:t>
            </a:r>
          </a:p>
          <a:p>
            <a:pPr lvl="2"/>
            <a:endParaRPr lang="en-US" dirty="0" smtClean="0"/>
          </a:p>
          <a:p>
            <a:pPr lvl="2"/>
            <a:endParaRPr lang="en-US" dirty="0"/>
          </a:p>
        </p:txBody>
      </p:sp>
    </p:spTree>
    <p:extLst>
      <p:ext uri="{BB962C8B-B14F-4D97-AF65-F5344CB8AC3E}">
        <p14:creationId xmlns:p14="http://schemas.microsoft.com/office/powerpoint/2010/main" val="25395567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26"/>
          <p:cNvSpPr>
            <a:spLocks noGrp="1" noChangeArrowheads="1"/>
          </p:cNvSpPr>
          <p:nvPr>
            <p:ph type="title"/>
          </p:nvPr>
        </p:nvSpPr>
        <p:spPr/>
        <p:txBody>
          <a:bodyPr>
            <a:normAutofit fontScale="90000"/>
          </a:bodyPr>
          <a:lstStyle/>
          <a:p>
            <a:pPr eaLnBrk="1" hangingPunct="1"/>
            <a:r>
              <a:rPr lang="en-US" sz="4000">
                <a:ea typeface="ＭＳ Ｐゴシック" charset="-128"/>
              </a:rPr>
              <a:t>Formative assessment: a new definition</a:t>
            </a:r>
          </a:p>
        </p:txBody>
      </p:sp>
      <p:sp>
        <p:nvSpPr>
          <p:cNvPr id="67587" name="Rectangle 1027"/>
          <p:cNvSpPr>
            <a:spLocks noGrp="1" noChangeArrowheads="1"/>
          </p:cNvSpPr>
          <p:nvPr>
            <p:ph idx="1"/>
          </p:nvPr>
        </p:nvSpPr>
        <p:spPr/>
        <p:txBody>
          <a:bodyPr/>
          <a:lstStyle/>
          <a:p>
            <a:pPr marL="0" indent="0" eaLnBrk="1" hangingPunct="1">
              <a:buNone/>
            </a:pPr>
            <a:r>
              <a:rPr lang="en-GB" sz="2700" dirty="0">
                <a:ea typeface="ＭＳ Ｐゴシック" charset="-128"/>
              </a:rPr>
              <a:t>“An assessment functions formatively to the extent that evidence about student achievement elicited by the assessment is interpreted and </a:t>
            </a:r>
            <a:r>
              <a:rPr lang="en-GB" sz="2700" dirty="0" smtClean="0">
                <a:ea typeface="ＭＳ Ｐゴシック" charset="-128"/>
              </a:rPr>
              <a:t>used, by teachers, learners, or their peers, </a:t>
            </a:r>
            <a:r>
              <a:rPr lang="en-GB" sz="2700" dirty="0">
                <a:ea typeface="ＭＳ Ｐゴシック" charset="-128"/>
              </a:rPr>
              <a:t>to make decisions about the next steps in instruction that are likely to be better, or better founded, than the decisions that would have been taken in the absence of that evidence</a:t>
            </a:r>
            <a:r>
              <a:rPr lang="en-GB" sz="2700" dirty="0" smtClean="0">
                <a:ea typeface="ＭＳ Ｐゴシック" charset="-128"/>
              </a:rPr>
              <a:t>.” </a:t>
            </a:r>
            <a:endParaRPr lang="en-US" sz="2700" dirty="0">
              <a:ea typeface="ＭＳ Ｐゴシック" charset="-128"/>
            </a:endParaRPr>
          </a:p>
        </p:txBody>
      </p:sp>
    </p:spTree>
    <p:extLst>
      <p:ext uri="{BB962C8B-B14F-4D97-AF65-F5344CB8AC3E}">
        <p14:creationId xmlns:p14="http://schemas.microsoft.com/office/powerpoint/2010/main" val="40456060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itle and content (no logo)">
  <a:themeElements>
    <a:clrScheme name="DWE presentation">
      <a:dk1>
        <a:sysClr val="windowText" lastClr="000000"/>
      </a:dk1>
      <a:lt1>
        <a:sysClr val="window" lastClr="FFFFFF"/>
      </a:lt1>
      <a:dk2>
        <a:srgbClr val="3488B6"/>
      </a:dk2>
      <a:lt2>
        <a:srgbClr val="EBDDC3"/>
      </a:lt2>
      <a:accent1>
        <a:srgbClr val="525A93"/>
      </a:accent1>
      <a:accent2>
        <a:srgbClr val="EDAA61"/>
      </a:accent2>
      <a:accent3>
        <a:srgbClr val="2973AC"/>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37513</TotalTime>
  <Words>2645</Words>
  <Application>Microsoft Macintosh PowerPoint</Application>
  <PresentationFormat>On-screen Show (4:3)</PresentationFormat>
  <Paragraphs>429</Paragraphs>
  <Slides>57</Slides>
  <Notes>11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57</vt:i4>
      </vt:variant>
    </vt:vector>
  </HeadingPairs>
  <TitlesOfParts>
    <vt:vector size="60" baseType="lpstr">
      <vt:lpstr>Title and content (no logo)</vt:lpstr>
      <vt:lpstr>Equation</vt:lpstr>
      <vt:lpstr>Document</vt:lpstr>
      <vt:lpstr>Formative assessment in mathematics: opportunities and challenges</vt:lpstr>
      <vt:lpstr>A research agenda for formative assessment</vt:lpstr>
      <vt:lpstr>Definitional issues</vt:lpstr>
      <vt:lpstr>The evidence base for formative assessment</vt:lpstr>
      <vt:lpstr>Definitions of formative assessment</vt:lpstr>
      <vt:lpstr>PowerPoint Presentation</vt:lpstr>
      <vt:lpstr>PowerPoint Presentation</vt:lpstr>
      <vt:lpstr>Theoretical questions</vt:lpstr>
      <vt:lpstr>Formative assessment: a new definition</vt:lpstr>
      <vt:lpstr>Unpacking formative assessment</vt:lpstr>
      <vt:lpstr>Definitional issues: potential research</vt:lpstr>
      <vt:lpstr>Domain specificity issues</vt:lpstr>
      <vt:lpstr>Pedagogy and didactics</vt:lpstr>
      <vt:lpstr>Clarifying, sharing and understanding learning intentions</vt:lpstr>
      <vt:lpstr>A standard middle school math problem…</vt:lpstr>
      <vt:lpstr>PowerPoint Presentation</vt:lpstr>
      <vt:lpstr>PowerPoint Presentation</vt:lpstr>
      <vt:lpstr>How many rectangles?</vt:lpstr>
      <vt:lpstr>Engineering effective discussions, activities, and classroom tasks that elicit evidence of learning</vt:lpstr>
      <vt:lpstr>Questioning in math: Diagnosis</vt:lpstr>
      <vt:lpstr>Diagnostic item: medians</vt:lpstr>
      <vt:lpstr>Diagnostic item: means</vt:lpstr>
      <vt:lpstr>Providing feedback that moves learners forward</vt:lpstr>
      <vt:lpstr>Getting feedback right is hard</vt:lpstr>
      <vt:lpstr>Activating students: as learning resources for one another as owners of their own learning </vt:lpstr>
      <vt:lpstr>+/–/interesting: responses for “+”</vt:lpstr>
      <vt:lpstr>+/–/interesting: responses for “–”</vt:lpstr>
      <vt:lpstr>+/–/interesting: responses for “interesting”</vt:lpstr>
      <vt:lpstr>Domain-specificity issues: potential research</vt:lpstr>
      <vt:lpstr>The effectiveness issue</vt:lpstr>
      <vt:lpstr>Effects of formative assessment</vt:lpstr>
      <vt:lpstr>Understanding meta-analysis: “I think you’ll find it’s a bit more complicated than that” (Goldacre, 2008)</vt:lpstr>
      <vt:lpstr>Understanding meta-analysis</vt:lpstr>
      <vt:lpstr>The “file drawer” problem</vt:lpstr>
      <vt:lpstr>The importance of statistical power</vt:lpstr>
      <vt:lpstr>Variation in variability</vt:lpstr>
      <vt:lpstr>Annual growth in achievement, by age</vt:lpstr>
      <vt:lpstr>Variation in variability</vt:lpstr>
      <vt:lpstr>Selection of studies</vt:lpstr>
      <vt:lpstr>Feedback in STEM subjects</vt:lpstr>
      <vt:lpstr>Classification of feedback studies</vt:lpstr>
      <vt:lpstr>Main findings</vt:lpstr>
      <vt:lpstr>Sensitivity to instruction</vt:lpstr>
      <vt:lpstr>Sensitivity of outcome measures</vt:lpstr>
      <vt:lpstr>Impact of sensitivity to instruction</vt:lpstr>
      <vt:lpstr>Effectiveness issues: potential research</vt:lpstr>
      <vt:lpstr>Communication issues</vt:lpstr>
      <vt:lpstr>Dissemination models</vt:lpstr>
      <vt:lpstr>So much for the easy bit…</vt:lpstr>
      <vt:lpstr>Communication issues: potential research</vt:lpstr>
      <vt:lpstr>Implementation issues</vt:lpstr>
      <vt:lpstr>Hand hygiene in hospitals</vt:lpstr>
      <vt:lpstr>Implementation issues</vt:lpstr>
      <vt:lpstr>Adoption issues </vt:lpstr>
      <vt:lpstr>The story so far…</vt:lpstr>
      <vt:lpstr>Adoption issues: potential research</vt:lpstr>
      <vt:lpstr>Comments?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Inside the black box: Raising standards through classroom assessment</dc:title>
  <dc:creator>Dylan Wiliam</dc:creator>
  <cp:lastModifiedBy>Dylan Wiliam</cp:lastModifiedBy>
  <cp:revision>368</cp:revision>
  <cp:lastPrinted>2007-02-01T19:02:41Z</cp:lastPrinted>
  <dcterms:created xsi:type="dcterms:W3CDTF">2010-07-29T23:31:26Z</dcterms:created>
  <dcterms:modified xsi:type="dcterms:W3CDTF">2013-10-28T23:09:43Z</dcterms:modified>
</cp:coreProperties>
</file>