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28" r:id="rId1"/>
  </p:sldMasterIdLst>
  <p:notesMasterIdLst>
    <p:notesMasterId r:id="rId81"/>
  </p:notesMasterIdLst>
  <p:handoutMasterIdLst>
    <p:handoutMasterId r:id="rId82"/>
  </p:handoutMasterIdLst>
  <p:sldIdLst>
    <p:sldId id="629" r:id="rId2"/>
    <p:sldId id="623" r:id="rId3"/>
    <p:sldId id="619" r:id="rId4"/>
    <p:sldId id="593" r:id="rId5"/>
    <p:sldId id="630" r:id="rId6"/>
    <p:sldId id="631" r:id="rId7"/>
    <p:sldId id="600" r:id="rId8"/>
    <p:sldId id="580" r:id="rId9"/>
    <p:sldId id="611" r:id="rId10"/>
    <p:sldId id="612" r:id="rId11"/>
    <p:sldId id="622" r:id="rId12"/>
    <p:sldId id="616" r:id="rId13"/>
    <p:sldId id="605" r:id="rId14"/>
    <p:sldId id="609" r:id="rId15"/>
    <p:sldId id="608" r:id="rId16"/>
    <p:sldId id="606" r:id="rId17"/>
    <p:sldId id="607" r:id="rId18"/>
    <p:sldId id="610" r:id="rId19"/>
    <p:sldId id="613" r:id="rId20"/>
    <p:sldId id="604" r:id="rId21"/>
    <p:sldId id="595" r:id="rId22"/>
    <p:sldId id="596" r:id="rId23"/>
    <p:sldId id="597" r:id="rId24"/>
    <p:sldId id="601" r:id="rId25"/>
    <p:sldId id="591" r:id="rId26"/>
    <p:sldId id="588" r:id="rId27"/>
    <p:sldId id="590" r:id="rId28"/>
    <p:sldId id="599" r:id="rId29"/>
    <p:sldId id="602" r:id="rId30"/>
    <p:sldId id="603" r:id="rId31"/>
    <p:sldId id="585" r:id="rId32"/>
    <p:sldId id="581" r:id="rId33"/>
    <p:sldId id="586" r:id="rId34"/>
    <p:sldId id="617" r:id="rId35"/>
    <p:sldId id="656" r:id="rId36"/>
    <p:sldId id="657" r:id="rId37"/>
    <p:sldId id="639" r:id="rId38"/>
    <p:sldId id="640" r:id="rId39"/>
    <p:sldId id="641" r:id="rId40"/>
    <p:sldId id="642" r:id="rId41"/>
    <p:sldId id="643" r:id="rId42"/>
    <p:sldId id="644" r:id="rId43"/>
    <p:sldId id="645" r:id="rId44"/>
    <p:sldId id="646" r:id="rId45"/>
    <p:sldId id="647" r:id="rId46"/>
    <p:sldId id="652" r:id="rId47"/>
    <p:sldId id="716" r:id="rId48"/>
    <p:sldId id="653" r:id="rId49"/>
    <p:sldId id="651" r:id="rId50"/>
    <p:sldId id="661" r:id="rId51"/>
    <p:sldId id="662" r:id="rId52"/>
    <p:sldId id="663" r:id="rId53"/>
    <p:sldId id="664" r:id="rId54"/>
    <p:sldId id="714" r:id="rId55"/>
    <p:sldId id="668" r:id="rId56"/>
    <p:sldId id="669" r:id="rId57"/>
    <p:sldId id="679" r:id="rId58"/>
    <p:sldId id="682" r:id="rId59"/>
    <p:sldId id="683" r:id="rId60"/>
    <p:sldId id="685" r:id="rId61"/>
    <p:sldId id="686" r:id="rId62"/>
    <p:sldId id="715" r:id="rId63"/>
    <p:sldId id="688" r:id="rId64"/>
    <p:sldId id="689" r:id="rId65"/>
    <p:sldId id="690" r:id="rId66"/>
    <p:sldId id="694" r:id="rId67"/>
    <p:sldId id="695" r:id="rId68"/>
    <p:sldId id="700" r:id="rId69"/>
    <p:sldId id="701" r:id="rId70"/>
    <p:sldId id="702" r:id="rId71"/>
    <p:sldId id="703" r:id="rId72"/>
    <p:sldId id="705" r:id="rId73"/>
    <p:sldId id="707" r:id="rId74"/>
    <p:sldId id="711" r:id="rId75"/>
    <p:sldId id="712" r:id="rId76"/>
    <p:sldId id="713" r:id="rId77"/>
    <p:sldId id="638" r:id="rId78"/>
    <p:sldId id="687" r:id="rId79"/>
    <p:sldId id="717" r:id="rId80"/>
  </p:sldIdLst>
  <p:sldSz cx="9144000" cy="6858000" type="screen4x3"/>
  <p:notesSz cx="9144000" cy="6858000"/>
  <p:kinsoku lang="ja-JP" invalStChars="、。，．・：；？！゛゜ヽヾゝゞ々ー’”）〕］｝〉》」』】°‰′″℃￠％ぁぃぅぇぉっゃゅょゎァィゥェォッャュョヮヵヶ!%),.:;?]}｡｣､･ｧｨｩｪｫｬｭｮｯｰﾞﾟ" invalEndChars="‘“（〔［｛〈《「『【￥＄$([\{｢￡"/>
  <p:defaultTextStyle>
    <a:defPPr>
      <a:defRPr lang="en-GB"/>
    </a:defPPr>
    <a:lvl1pPr algn="l" rtl="0" fontAlgn="base">
      <a:spcBef>
        <a:spcPct val="0"/>
      </a:spcBef>
      <a:spcAft>
        <a:spcPct val="0"/>
      </a:spcAft>
      <a:defRPr sz="2400" kern="1200">
        <a:solidFill>
          <a:schemeClr val="tx1"/>
        </a:solidFill>
        <a:latin typeface="Geneva"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Geneva"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Geneva"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Geneva"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Geneva" charset="0"/>
        <a:ea typeface="ＭＳ Ｐゴシック" charset="0"/>
        <a:cs typeface="ＭＳ Ｐゴシック" charset="0"/>
      </a:defRPr>
    </a:lvl5pPr>
    <a:lvl6pPr marL="2286000" algn="l" defTabSz="457200" rtl="0" eaLnBrk="1" latinLnBrk="0" hangingPunct="1">
      <a:defRPr sz="2400" kern="1200">
        <a:solidFill>
          <a:schemeClr val="tx1"/>
        </a:solidFill>
        <a:latin typeface="Geneva" charset="0"/>
        <a:ea typeface="ＭＳ Ｐゴシック" charset="0"/>
        <a:cs typeface="ＭＳ Ｐゴシック" charset="0"/>
      </a:defRPr>
    </a:lvl6pPr>
    <a:lvl7pPr marL="2743200" algn="l" defTabSz="457200" rtl="0" eaLnBrk="1" latinLnBrk="0" hangingPunct="1">
      <a:defRPr sz="2400" kern="1200">
        <a:solidFill>
          <a:schemeClr val="tx1"/>
        </a:solidFill>
        <a:latin typeface="Geneva" charset="0"/>
        <a:ea typeface="ＭＳ Ｐゴシック" charset="0"/>
        <a:cs typeface="ＭＳ Ｐゴシック" charset="0"/>
      </a:defRPr>
    </a:lvl7pPr>
    <a:lvl8pPr marL="3200400" algn="l" defTabSz="457200" rtl="0" eaLnBrk="1" latinLnBrk="0" hangingPunct="1">
      <a:defRPr sz="2400" kern="1200">
        <a:solidFill>
          <a:schemeClr val="tx1"/>
        </a:solidFill>
        <a:latin typeface="Geneva" charset="0"/>
        <a:ea typeface="ＭＳ Ｐゴシック" charset="0"/>
        <a:cs typeface="ＭＳ Ｐゴシック" charset="0"/>
      </a:defRPr>
    </a:lvl8pPr>
    <a:lvl9pPr marL="3657600" algn="l" defTabSz="457200" rtl="0" eaLnBrk="1" latinLnBrk="0" hangingPunct="1">
      <a:defRPr sz="2400" kern="1200">
        <a:solidFill>
          <a:schemeClr val="tx1"/>
        </a:solidFill>
        <a:latin typeface="Genev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03B7F"/>
    <a:srgbClr val="2078FF"/>
    <a:srgbClr val="8C357B"/>
    <a:srgbClr val="9E2487"/>
    <a:srgbClr val="A68AAC"/>
    <a:srgbClr val="F1DFED"/>
    <a:srgbClr val="800000"/>
    <a:srgbClr val="185C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15" autoAdjust="0"/>
    <p:restoredTop sz="94660"/>
  </p:normalViewPr>
  <p:slideViewPr>
    <p:cSldViewPr>
      <p:cViewPr>
        <p:scale>
          <a:sx n="100" d="100"/>
          <a:sy n="100" d="100"/>
        </p:scale>
        <p:origin x="-1096"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93" d="100"/>
        <a:sy n="93" d="100"/>
      </p:scale>
      <p:origin x="0" y="6960"/>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notesMaster" Target="notesMasters/notesMaster1.xml"/><Relationship Id="rId82" Type="http://schemas.openxmlformats.org/officeDocument/2006/relationships/handoutMaster" Target="handoutMasters/handoutMaster1.xml"/><Relationship Id="rId83" Type="http://schemas.openxmlformats.org/officeDocument/2006/relationships/printerSettings" Target="printerSettings/printerSettings1.bin"/><Relationship Id="rId84" Type="http://schemas.openxmlformats.org/officeDocument/2006/relationships/presProps" Target="presProps.xml"/><Relationship Id="rId85" Type="http://schemas.openxmlformats.org/officeDocument/2006/relationships/viewProps" Target="viewProps.xml"/><Relationship Id="rId86" Type="http://schemas.openxmlformats.org/officeDocument/2006/relationships/theme" Target="theme/theme1.xml"/><Relationship Id="rId8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Not%20me%20work:K:Koretz:The%20effects%20of%20high-stakes%20testing%20-%20Preliminary%20evidence%20about%20generalization%20across%20tests%20(AERA%20199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Sheet1!$B$1</c:f>
              <c:strCache>
                <c:ptCount val="1"/>
                <c:pt idx="0">
                  <c:v>Test C</c:v>
                </c:pt>
              </c:strCache>
            </c:strRef>
          </c:tx>
          <c:cat>
            <c:numRef>
              <c:f>Sheet1!$A$2:$A$6</c:f>
              <c:numCache>
                <c:formatCode>General</c:formatCode>
                <c:ptCount val="5"/>
                <c:pt idx="0">
                  <c:v>1986.0</c:v>
                </c:pt>
                <c:pt idx="1">
                  <c:v>1987.0</c:v>
                </c:pt>
                <c:pt idx="2">
                  <c:v>1988.0</c:v>
                </c:pt>
                <c:pt idx="3">
                  <c:v>1989.0</c:v>
                </c:pt>
                <c:pt idx="4">
                  <c:v>1990.0</c:v>
                </c:pt>
              </c:numCache>
            </c:numRef>
          </c:cat>
          <c:val>
            <c:numRef>
              <c:f>Sheet1!$B$2:$B$6</c:f>
              <c:numCache>
                <c:formatCode>General</c:formatCode>
                <c:ptCount val="5"/>
                <c:pt idx="0">
                  <c:v>4.3</c:v>
                </c:pt>
              </c:numCache>
            </c:numRef>
          </c:val>
          <c:smooth val="0"/>
        </c:ser>
        <c:ser>
          <c:idx val="1"/>
          <c:order val="1"/>
          <c:tx>
            <c:strRef>
              <c:f>Sheet1!$C$1</c:f>
              <c:strCache>
                <c:ptCount val="1"/>
                <c:pt idx="0">
                  <c:v>Test B</c:v>
                </c:pt>
              </c:strCache>
            </c:strRef>
          </c:tx>
          <c:cat>
            <c:numRef>
              <c:f>Sheet1!$A$2:$A$6</c:f>
              <c:numCache>
                <c:formatCode>General</c:formatCode>
                <c:ptCount val="5"/>
                <c:pt idx="0">
                  <c:v>1986.0</c:v>
                </c:pt>
                <c:pt idx="1">
                  <c:v>1987.0</c:v>
                </c:pt>
                <c:pt idx="2">
                  <c:v>1988.0</c:v>
                </c:pt>
                <c:pt idx="3">
                  <c:v>1989.0</c:v>
                </c:pt>
                <c:pt idx="4">
                  <c:v>1990.0</c:v>
                </c:pt>
              </c:numCache>
            </c:numRef>
          </c:cat>
          <c:val>
            <c:numRef>
              <c:f>Sheet1!$C$2:$C$6</c:f>
              <c:numCache>
                <c:formatCode>General</c:formatCode>
                <c:ptCount val="5"/>
                <c:pt idx="1">
                  <c:v>3.7</c:v>
                </c:pt>
                <c:pt idx="2">
                  <c:v>4.07</c:v>
                </c:pt>
                <c:pt idx="3">
                  <c:v>4.119999999999997</c:v>
                </c:pt>
                <c:pt idx="4">
                  <c:v>4.3</c:v>
                </c:pt>
              </c:numCache>
            </c:numRef>
          </c:val>
          <c:smooth val="0"/>
        </c:ser>
        <c:ser>
          <c:idx val="2"/>
          <c:order val="2"/>
          <c:tx>
            <c:strRef>
              <c:f>Sheet1!$D$1</c:f>
              <c:strCache>
                <c:ptCount val="1"/>
                <c:pt idx="0">
                  <c:v>Test C</c:v>
                </c:pt>
              </c:strCache>
            </c:strRef>
          </c:tx>
          <c:spPr>
            <a:ln>
              <a:solidFill>
                <a:schemeClr val="tx2"/>
              </a:solidFill>
            </a:ln>
          </c:spPr>
          <c:marker>
            <c:spPr>
              <a:solidFill>
                <a:schemeClr val="tx2"/>
              </a:solidFill>
              <a:ln>
                <a:solidFill>
                  <a:schemeClr val="tx2"/>
                </a:solidFill>
              </a:ln>
            </c:spPr>
          </c:marker>
          <c:cat>
            <c:numRef>
              <c:f>Sheet1!$A$2:$A$6</c:f>
              <c:numCache>
                <c:formatCode>General</c:formatCode>
                <c:ptCount val="5"/>
                <c:pt idx="0">
                  <c:v>1986.0</c:v>
                </c:pt>
                <c:pt idx="1">
                  <c:v>1987.0</c:v>
                </c:pt>
                <c:pt idx="2">
                  <c:v>1988.0</c:v>
                </c:pt>
                <c:pt idx="3">
                  <c:v>1989.0</c:v>
                </c:pt>
                <c:pt idx="4">
                  <c:v>1990.0</c:v>
                </c:pt>
              </c:numCache>
            </c:numRef>
          </c:cat>
          <c:val>
            <c:numRef>
              <c:f>Sheet1!$D$2:$D$6</c:f>
              <c:numCache>
                <c:formatCode>General</c:formatCode>
                <c:ptCount val="5"/>
                <c:pt idx="4">
                  <c:v>3.7</c:v>
                </c:pt>
              </c:numCache>
            </c:numRef>
          </c:val>
          <c:smooth val="0"/>
        </c:ser>
        <c:dLbls>
          <c:showLegendKey val="0"/>
          <c:showVal val="0"/>
          <c:showCatName val="0"/>
          <c:showSerName val="0"/>
          <c:showPercent val="0"/>
          <c:showBubbleSize val="0"/>
        </c:dLbls>
        <c:marker val="1"/>
        <c:smooth val="0"/>
        <c:axId val="-2061122840"/>
        <c:axId val="-2061117896"/>
      </c:lineChart>
      <c:catAx>
        <c:axId val="-2061122840"/>
        <c:scaling>
          <c:orientation val="minMax"/>
        </c:scaling>
        <c:delete val="0"/>
        <c:axPos val="b"/>
        <c:numFmt formatCode="General" sourceLinked="1"/>
        <c:majorTickMark val="out"/>
        <c:minorTickMark val="none"/>
        <c:tickLblPos val="nextTo"/>
        <c:txPr>
          <a:bodyPr/>
          <a:lstStyle/>
          <a:p>
            <a:pPr>
              <a:defRPr>
                <a:latin typeface="+mj-lt"/>
              </a:defRPr>
            </a:pPr>
            <a:endParaRPr lang="en-US"/>
          </a:p>
        </c:txPr>
        <c:crossAx val="-2061117896"/>
        <c:crosses val="autoZero"/>
        <c:auto val="1"/>
        <c:lblAlgn val="ctr"/>
        <c:lblOffset val="100"/>
        <c:noMultiLvlLbl val="0"/>
      </c:catAx>
      <c:valAx>
        <c:axId val="-2061117896"/>
        <c:scaling>
          <c:orientation val="minMax"/>
        </c:scaling>
        <c:delete val="0"/>
        <c:axPos val="l"/>
        <c:majorGridlines/>
        <c:title>
          <c:tx>
            <c:rich>
              <a:bodyPr rot="-5400000" vert="horz"/>
              <a:lstStyle/>
              <a:p>
                <a:pPr>
                  <a:defRPr>
                    <a:latin typeface="+mj-lt"/>
                  </a:defRPr>
                </a:pPr>
                <a:r>
                  <a:rPr lang="en-US" dirty="0">
                    <a:latin typeface="Calibri"/>
                  </a:rPr>
                  <a:t>Grade equivalents</a:t>
                </a:r>
              </a:p>
            </c:rich>
          </c:tx>
          <c:layout/>
          <c:overlay val="0"/>
        </c:title>
        <c:numFmt formatCode="#,##0.0" sourceLinked="0"/>
        <c:majorTickMark val="out"/>
        <c:minorTickMark val="none"/>
        <c:tickLblPos val="nextTo"/>
        <c:txPr>
          <a:bodyPr/>
          <a:lstStyle/>
          <a:p>
            <a:pPr>
              <a:defRPr>
                <a:latin typeface="+mj-lt"/>
              </a:defRPr>
            </a:pPr>
            <a:endParaRPr lang="en-US"/>
          </a:p>
        </c:txPr>
        <c:crossAx val="-2061122840"/>
        <c:crosses val="autoZero"/>
        <c:crossBetween val="between"/>
      </c:valAx>
    </c:plotArea>
    <c:legend>
      <c:legendPos val="t"/>
      <c:layout/>
      <c:overlay val="0"/>
      <c:txPr>
        <a:bodyPr/>
        <a:lstStyle/>
        <a:p>
          <a:pPr>
            <a:defRPr>
              <a:latin typeface="+mj-lt"/>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812800" y="6343650"/>
            <a:ext cx="75184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663" tIns="46038" rIns="93663" bIns="46038">
            <a:spAutoFit/>
          </a:bodyPr>
          <a:lstStyle/>
          <a:p>
            <a:pPr defTabSz="950913" eaLnBrk="0" hangingPunct="0">
              <a:defRPr/>
            </a:pPr>
            <a:r>
              <a:rPr lang="en-GB" sz="1000" dirty="0">
                <a:latin typeface="Times New Roman" charset="0"/>
                <a:cs typeface="+mn-cs"/>
              </a:rPr>
              <a:t>© 2011 Dylan Wiliam, Institute of Education, 20 Bedford Way, London WC1H 0AL, UK; 020 7612 6000</a:t>
            </a:r>
          </a:p>
        </p:txBody>
      </p:sp>
      <p:sp>
        <p:nvSpPr>
          <p:cNvPr id="3075" name="Rectangle 3"/>
          <p:cNvSpPr>
            <a:spLocks noChangeArrowheads="1"/>
          </p:cNvSpPr>
          <p:nvPr/>
        </p:nvSpPr>
        <p:spPr bwMode="auto">
          <a:xfrm>
            <a:off x="1060450" y="377825"/>
            <a:ext cx="8037513" cy="1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076" name="Rectangle 4"/>
          <p:cNvSpPr>
            <a:spLocks noChangeArrowheads="1"/>
          </p:cNvSpPr>
          <p:nvPr/>
        </p:nvSpPr>
        <p:spPr bwMode="auto">
          <a:xfrm>
            <a:off x="4656138" y="6581775"/>
            <a:ext cx="708025"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663" tIns="46038" rIns="93663" bIns="46038">
            <a:spAutoFit/>
          </a:bodyPr>
          <a:lstStyle/>
          <a:p>
            <a:pPr defTabSz="950913" eaLnBrk="0" hangingPunct="0">
              <a:defRPr/>
            </a:pPr>
            <a:fld id="{24C152B4-4BCC-1549-B40E-A556FAF8EE1B}" type="slidenum">
              <a:rPr lang="en-GB" sz="1000">
                <a:latin typeface="Times New Roman" charset="0"/>
                <a:cs typeface="+mn-cs"/>
              </a:rPr>
              <a:pPr defTabSz="950913" eaLnBrk="0" hangingPunct="0">
                <a:defRPr/>
              </a:pPr>
              <a:t>‹#›</a:t>
            </a:fld>
            <a:endParaRPr lang="en-GB" sz="1000">
              <a:latin typeface="Times New Roman" charset="0"/>
              <a:cs typeface="+mn-cs"/>
            </a:endParaRPr>
          </a:p>
        </p:txBody>
      </p:sp>
    </p:spTree>
    <p:extLst>
      <p:ext uri="{BB962C8B-B14F-4D97-AF65-F5344CB8AC3E}">
        <p14:creationId xmlns:p14="http://schemas.microsoft.com/office/powerpoint/2010/main" val="1038827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1306513" y="3257550"/>
            <a:ext cx="718185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663" tIns="46038" rIns="93663" bIns="46038"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051" name="Rectangle 3"/>
          <p:cNvSpPr>
            <a:spLocks noGrp="1" noRot="1" noChangeAspect="1" noChangeArrowheads="1" noTextEdit="1"/>
          </p:cNvSpPr>
          <p:nvPr>
            <p:ph type="sldImg" idx="2"/>
          </p:nvPr>
        </p:nvSpPr>
        <p:spPr bwMode="auto">
          <a:xfrm>
            <a:off x="2968625" y="598488"/>
            <a:ext cx="3206750" cy="2405062"/>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152017538"/>
      </p:ext>
    </p:extLst>
  </p:cSld>
  <p:clrMap bg1="lt1" tx1="dk1" bg2="lt2" tx2="dk2" accent1="accent1" accent2="accent2" accent3="accent3" accent4="accent4" accent5="accent5" accent6="accent6" hlink="hlink" folHlink="folHlink"/>
  <p:notesStyle>
    <a:lvl1pPr algn="l" defTabSz="950913"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76250" algn="l" defTabSz="950913"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50913" algn="l" defTabSz="950913"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427163" algn="l" defTabSz="950913"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901825" algn="l" defTabSz="950913"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86819"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4294967295"/>
          </p:nvPr>
        </p:nvSpPr>
        <p:spPr bwMode="auto">
          <a:xfrm>
            <a:off x="5180013" y="6513513"/>
            <a:ext cx="39624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eneva" charset="0"/>
                <a:ea typeface="ＭＳ Ｐゴシック" charset="0"/>
                <a:cs typeface="ＭＳ Ｐゴシック" charset="0"/>
              </a:defRPr>
            </a:lvl1pPr>
            <a:lvl2pPr marL="742950" indent="-285750" eaLnBrk="0" hangingPunct="0">
              <a:defRPr sz="2400">
                <a:solidFill>
                  <a:schemeClr val="tx1"/>
                </a:solidFill>
                <a:latin typeface="Geneva" charset="0"/>
                <a:ea typeface="ＭＳ Ｐゴシック" charset="0"/>
              </a:defRPr>
            </a:lvl2pPr>
            <a:lvl3pPr marL="1143000" indent="-228600" eaLnBrk="0" hangingPunct="0">
              <a:defRPr sz="2400">
                <a:solidFill>
                  <a:schemeClr val="tx1"/>
                </a:solidFill>
                <a:latin typeface="Geneva" charset="0"/>
                <a:ea typeface="ＭＳ Ｐゴシック" charset="0"/>
              </a:defRPr>
            </a:lvl3pPr>
            <a:lvl4pPr marL="1600200" indent="-228600" eaLnBrk="0" hangingPunct="0">
              <a:defRPr sz="2400">
                <a:solidFill>
                  <a:schemeClr val="tx1"/>
                </a:solidFill>
                <a:latin typeface="Geneva" charset="0"/>
                <a:ea typeface="ＭＳ Ｐゴシック" charset="0"/>
              </a:defRPr>
            </a:lvl4pPr>
            <a:lvl5pPr marL="2057400" indent="-228600" eaLnBrk="0" hangingPunct="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pPr eaLnBrk="1" hangingPunct="1"/>
            <a:fld id="{B1265E6F-06AE-C647-B0E0-87CBC23C1036}" type="slidenum">
              <a:rPr lang="en-GB"/>
              <a:pPr eaLnBrk="1" hangingPunct="1"/>
              <a:t>36</a:t>
            </a:fld>
            <a:endParaRPr lang="en-GB"/>
          </a:p>
        </p:txBody>
      </p:sp>
      <p:sp>
        <p:nvSpPr>
          <p:cNvPr id="74754" name="Rectangle 2"/>
          <p:cNvSpPr>
            <a:spLocks noGrp="1" noRot="1" noChangeAspect="1" noChangeArrowheads="1"/>
          </p:cNvSpPr>
          <p:nvPr>
            <p:ph type="sldImg"/>
          </p:nvPr>
        </p:nvSpPr>
        <p:spPr>
          <a:xfrm>
            <a:off x="2857500" y="514350"/>
            <a:ext cx="3429000" cy="2571750"/>
          </a:xfrm>
          <a:solidFill>
            <a:srgbClr val="FFFFFF"/>
          </a:solidFill>
          <a:ln/>
          <a:extLst>
            <a:ext uri="{FAA26D3D-D897-4be2-8F04-BA451C77F1D7}">
              <ma14:placeholderFlag xmlns:ma14="http://schemas.microsoft.com/office/mac/drawingml/2011/main" val="1"/>
            </a:ext>
          </a:extLst>
        </p:spPr>
      </p:sp>
      <p:sp>
        <p:nvSpPr>
          <p:cNvPr id="74755" name="Rectangle 3"/>
          <p:cNvSpPr>
            <a:spLocks noGrp="1" noChangeArrowheads="1"/>
          </p:cNvSpPr>
          <p:nvPr>
            <p:ph type="body" idx="1"/>
          </p:nvPr>
        </p:nvSpPr>
        <p:spPr>
          <a:xfrm>
            <a:off x="1219200" y="3257550"/>
            <a:ext cx="6705600" cy="3086100"/>
          </a:xfrm>
          <a:solidFill>
            <a:srgbClr val="FFFFFF"/>
          </a:solidFill>
          <a:ln>
            <a:solidFill>
              <a:srgbClr val="000000"/>
            </a:solidFill>
            <a:miter lim="800000"/>
            <a:headEnd/>
            <a:tailEnd/>
          </a:ln>
        </p:spPr>
        <p:txBody>
          <a:bodyPr/>
          <a:lstStyle/>
          <a:p>
            <a:pPr>
              <a:defRPr/>
            </a:pP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6" name="Rectangle 2"/>
          <p:cNvSpPr>
            <a:spLocks noGrp="1" noRot="1" noChangeAspect="1" noChangeArrowheads="1"/>
          </p:cNvSpPr>
          <p:nvPr>
            <p:ph type="sldImg"/>
          </p:nvPr>
        </p:nvSpPr>
        <p:spPr bwMode="auto">
          <a:xfrm>
            <a:off x="2857500" y="514350"/>
            <a:ext cx="3429000" cy="257175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830467" name="Rectangle 3"/>
          <p:cNvSpPr>
            <a:spLocks noGrp="1" noChangeArrowheads="1"/>
          </p:cNvSpPr>
          <p:nvPr>
            <p:ph type="body" idx="1"/>
          </p:nvPr>
        </p:nvSpPr>
        <p:spPr bwMode="auto">
          <a:xfrm>
            <a:off x="1219200" y="3257550"/>
            <a:ext cx="6705600" cy="30861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778" name="Rectangle 2"/>
          <p:cNvSpPr>
            <a:spLocks noGrp="1" noRot="1" noChangeAspect="1" noChangeArrowheads="1" noTextEdit="1"/>
          </p:cNvSpPr>
          <p:nvPr>
            <p:ph type="sldImg"/>
          </p:nvPr>
        </p:nvSpPr>
        <p:spPr>
          <a:xfrm>
            <a:off x="2968625" y="598488"/>
            <a:ext cx="3208338" cy="2405062"/>
          </a:xfrm>
          <a:ln/>
          <a:extLst>
            <a:ext uri="{FAA26D3D-D897-4be2-8F04-BA451C77F1D7}">
              <ma14:placeholderFlag xmlns:ma14="http://schemas.microsoft.com/office/mac/drawingml/2011/main" val="1"/>
            </a:ext>
          </a:extLst>
        </p:spPr>
      </p:sp>
      <p:sp>
        <p:nvSpPr>
          <p:cNvPr id="971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7858" name="Rectangle 2"/>
          <p:cNvSpPr>
            <a:spLocks noGrp="1" noChangeArrowheads="1"/>
          </p:cNvSpPr>
          <p:nvPr>
            <p:ph type="body" idx="1"/>
          </p:nvPr>
        </p:nvSpPr>
        <p:spPr bwMode="auto">
          <a:xfrm>
            <a:off x="1219200" y="3259139"/>
            <a:ext cx="6705600" cy="2889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lIns="90487" tIns="44450" rIns="90487" bIns="44450"/>
          <a:lstStyle/>
          <a:p>
            <a:endParaRPr lang="en-US"/>
          </a:p>
        </p:txBody>
      </p:sp>
      <p:sp>
        <p:nvSpPr>
          <p:cNvPr id="1017859" name="Rectangle 3"/>
          <p:cNvSpPr>
            <a:spLocks noGrp="1" noRot="1" noChangeAspect="1" noChangeArrowheads="1"/>
          </p:cNvSpPr>
          <p:nvPr>
            <p:ph type="sldImg"/>
          </p:nvPr>
        </p:nvSpPr>
        <p:spPr bwMode="auto">
          <a:xfrm>
            <a:off x="2968625" y="595313"/>
            <a:ext cx="3209925" cy="2408237"/>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02" name="Rectangle 2"/>
          <p:cNvSpPr>
            <a:spLocks noGrp="1" noRot="1" noChangeAspect="1" noChangeArrowheads="1" noTextEdit="1"/>
          </p:cNvSpPr>
          <p:nvPr>
            <p:ph type="sldImg"/>
          </p:nvPr>
        </p:nvSpPr>
        <p:spPr>
          <a:xfrm>
            <a:off x="2968625" y="598488"/>
            <a:ext cx="3208338" cy="2405062"/>
          </a:xfrm>
          <a:ln/>
          <a:extLst>
            <a:ext uri="{FAA26D3D-D897-4be2-8F04-BA451C77F1D7}">
              <ma14:placeholderFlag xmlns:ma14="http://schemas.microsoft.com/office/mac/drawingml/2011/main" val="1"/>
            </a:ext>
          </a:extLst>
        </p:spPr>
      </p:sp>
      <p:sp>
        <p:nvSpPr>
          <p:cNvPr id="972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5179484" y="6513910"/>
            <a:ext cx="3962400" cy="342900"/>
          </a:xfrm>
          <a:prstGeom prst="rect">
            <a:avLst/>
          </a:prstGeom>
          <a:ln/>
        </p:spPr>
        <p:txBody>
          <a:bodyPr/>
          <a:lstStyle/>
          <a:p>
            <a:fld id="{B1AF395D-7131-0F40-9AFC-17093EA7B6F2}" type="slidenum">
              <a:rPr lang="en-GB"/>
              <a:pPr/>
              <a:t>44</a:t>
            </a:fld>
            <a:endParaRPr lang="en-GB"/>
          </a:p>
        </p:txBody>
      </p:sp>
      <p:sp>
        <p:nvSpPr>
          <p:cNvPr id="169986" name="Rectangle 2"/>
          <p:cNvSpPr>
            <a:spLocks noGrp="1" noRot="1" noChangeAspect="1" noChangeArrowheads="1" noTextEdit="1"/>
          </p:cNvSpPr>
          <p:nvPr>
            <p:ph type="sldImg"/>
          </p:nvPr>
        </p:nvSpPr>
        <p:spPr>
          <a:xfrm>
            <a:off x="2968625" y="598488"/>
            <a:ext cx="3208338" cy="2405062"/>
          </a:xfrm>
          <a:ln/>
          <a:extLst>
            <a:ext uri="{FAA26D3D-D897-4be2-8F04-BA451C77F1D7}">
              <ma14:placeholderFlag xmlns:ma14="http://schemas.microsoft.com/office/mac/drawingml/2011/main" val="1"/>
            </a:ext>
          </a:extLst>
        </p:spPr>
      </p:sp>
      <p:sp>
        <p:nvSpPr>
          <p:cNvPr id="169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5179484" y="6513910"/>
            <a:ext cx="3962400" cy="342900"/>
          </a:xfrm>
          <a:prstGeom prst="rect">
            <a:avLst/>
          </a:prstGeom>
          <a:ln/>
        </p:spPr>
        <p:txBody>
          <a:bodyPr/>
          <a:lstStyle/>
          <a:p>
            <a:fld id="{4CF2421B-CC6F-9A49-AB46-784DCABB43B7}" type="slidenum">
              <a:rPr lang="en-US"/>
              <a:pPr/>
              <a:t>51</a:t>
            </a:fld>
            <a:endParaRPr lang="en-US"/>
          </a:p>
        </p:txBody>
      </p:sp>
      <p:sp>
        <p:nvSpPr>
          <p:cNvPr id="38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9970" name="Rectangle 2"/>
          <p:cNvSpPr>
            <a:spLocks noGrp="1" noRot="1" noChangeAspect="1" noChangeArrowheads="1" noTextEdit="1"/>
          </p:cNvSpPr>
          <p:nvPr>
            <p:ph type="sldImg"/>
          </p:nvPr>
        </p:nvSpPr>
        <p:spPr bwMode="auto">
          <a:xfrm>
            <a:off x="2971800" y="598488"/>
            <a:ext cx="3205163" cy="240347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979971" name="Rectangle 3"/>
          <p:cNvSpPr>
            <a:spLocks noGrp="1" noChangeArrowheads="1"/>
          </p:cNvSpPr>
          <p:nvPr>
            <p:ph type="body" idx="1"/>
          </p:nvPr>
        </p:nvSpPr>
        <p:spPr bwMode="auto">
          <a:xfrm>
            <a:off x="1306513" y="3257550"/>
            <a:ext cx="7181851" cy="30861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ln/>
        </p:spPr>
        <p:txBody>
          <a:bodyPr/>
          <a:lstStyle/>
          <a:p>
            <a:endParaRPr lang="en-US"/>
          </a:p>
        </p:txBody>
      </p:sp>
      <p:sp>
        <p:nvSpPr>
          <p:cNvPr id="52227" name="Rectangle 3"/>
          <p:cNvSpPr>
            <a:spLocks noGrp="1" noRot="1" noChangeAspect="1" noChangeArrowheads="1" noTextEdit="1"/>
          </p:cNvSpPr>
          <p:nvPr>
            <p:ph type="sldImg"/>
          </p:nvPr>
        </p:nvSpPr>
        <p:spPr>
          <a:ln cap="flat"/>
          <a:extLst>
            <a:ext uri="{FAA26D3D-D897-4be2-8F04-BA451C77F1D7}">
              <ma14:placeholderFlag xmlns:ma14="http://schemas.microsoft.com/office/mac/drawingml/2011/main" val="1"/>
            </a:ext>
          </a:extLst>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p:cNvSpPr>
          <p:nvPr>
            <p:ph type="sldImg"/>
          </p:nvPr>
        </p:nvSpPr>
        <p:spPr bwMode="auto">
          <a:xfrm>
            <a:off x="2968625" y="596900"/>
            <a:ext cx="3208338" cy="2405063"/>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233475" name="Rectangle 3"/>
          <p:cNvSpPr>
            <a:spLocks noGrp="1" noChangeArrowheads="1"/>
          </p:cNvSpPr>
          <p:nvPr>
            <p:ph type="body" idx="1"/>
          </p:nvPr>
        </p:nvSpPr>
        <p:spPr bwMode="auto">
          <a:xfrm>
            <a:off x="1305986" y="3258019"/>
            <a:ext cx="7181849" cy="308586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lIns="93663" tIns="46038" rIns="93663" bIns="46038"/>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In the philosophy of Kant the manifold is the unorganized flux presented to the senses, but not experienced, since experience results from the mind structuring the manifold by means of concepts. The nature of the unstructured manifold is unknowable (</a:t>
            </a:r>
            <a:r>
              <a:rPr lang="en-US" smtClean="0"/>
              <a:t>transcendental)</a:t>
            </a:r>
            <a:r>
              <a:rPr lang="en-US" dirty="0" smtClean="0"/>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xfrm>
            <a:off x="0" y="6513910"/>
            <a:ext cx="3962400" cy="342900"/>
          </a:xfrm>
          <a:prstGeom prst="rect">
            <a:avLst/>
          </a:prstGeom>
          <a:ln/>
        </p:spPr>
        <p:txBody>
          <a:bodyPr/>
          <a:lstStyle/>
          <a:p>
            <a:r>
              <a:rPr lang="en-US"/>
              <a:t>KLT Workshop —Introducing the Five Key Strategies and One Big Idea.  Copyright © 2006 ETS. All rights reserved. Reproduction or distribution by permission only.</a:t>
            </a:r>
          </a:p>
        </p:txBody>
      </p:sp>
      <p:sp>
        <p:nvSpPr>
          <p:cNvPr id="6" name="Rectangle 7"/>
          <p:cNvSpPr>
            <a:spLocks noGrp="1" noChangeArrowheads="1"/>
          </p:cNvSpPr>
          <p:nvPr>
            <p:ph type="sldNum" sz="quarter" idx="5"/>
          </p:nvPr>
        </p:nvSpPr>
        <p:spPr>
          <a:xfrm>
            <a:off x="5179484" y="6513910"/>
            <a:ext cx="3962400" cy="342900"/>
          </a:xfrm>
          <a:prstGeom prst="rect">
            <a:avLst/>
          </a:prstGeom>
          <a:ln/>
        </p:spPr>
        <p:txBody>
          <a:bodyPr/>
          <a:lstStyle/>
          <a:p>
            <a:fld id="{AC57BA4C-1D51-604D-9A95-F4C101C4E56B}" type="slidenum">
              <a:rPr lang="en-US"/>
              <a:pPr/>
              <a:t>78</a:t>
            </a:fld>
            <a:endParaRPr lang="en-US"/>
          </a:p>
        </p:txBody>
      </p:sp>
      <p:sp>
        <p:nvSpPr>
          <p:cNvPr id="169986" name="Rectangle 2"/>
          <p:cNvSpPr>
            <a:spLocks noGrp="1" noRot="1" noChangeAspect="1" noChangeArrowheads="1" noTextEdit="1"/>
          </p:cNvSpPr>
          <p:nvPr>
            <p:ph type="sldImg"/>
          </p:nvPr>
        </p:nvSpPr>
        <p:spPr>
          <a:xfrm>
            <a:off x="2967038" y="598488"/>
            <a:ext cx="3208337" cy="2405062"/>
          </a:xfrm>
          <a:ln w="12700" cap="flat">
            <a:solidFill>
              <a:schemeClr val="tx1"/>
            </a:solidFill>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
        <p:nvSpPr>
          <p:cNvPr id="169987" name="Rectangle 3"/>
          <p:cNvSpPr>
            <a:spLocks noGrp="1" noChangeArrowheads="1"/>
          </p:cNvSpPr>
          <p:nvPr>
            <p:ph type="body" idx="1"/>
          </p:nvPr>
        </p:nvSpPr>
        <p:spPr>
          <a:xfrm>
            <a:off x="1308652" y="3258019"/>
            <a:ext cx="7181021" cy="3084695"/>
          </a:xfrm>
          <a:ln/>
          <a:extLst>
            <a:ext uri="{91240B29-F687-4f45-9708-019B960494DF}">
              <a14:hiddenLine xmlns:a14="http://schemas.microsoft.com/office/drawing/2010/main" w="12700">
                <a:solidFill>
                  <a:schemeClr val="tx1"/>
                </a:solidFill>
                <a:miter lim="800000"/>
                <a:headEnd/>
                <a:tailEnd/>
              </a14:hiddenLine>
            </a:ext>
          </a:extLst>
        </p:spPr>
        <p:txBody>
          <a:bodyPr lIns="92120" tIns="45279" rIns="92120" bIns="45279"/>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4294967295"/>
          </p:nvPr>
        </p:nvSpPr>
        <p:spPr bwMode="auto">
          <a:xfrm>
            <a:off x="5180013" y="6513513"/>
            <a:ext cx="39624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eneva" charset="0"/>
                <a:ea typeface="ＭＳ Ｐゴシック" charset="0"/>
                <a:cs typeface="ＭＳ Ｐゴシック" charset="0"/>
              </a:defRPr>
            </a:lvl1pPr>
            <a:lvl2pPr marL="742950" indent="-285750" eaLnBrk="0" hangingPunct="0">
              <a:defRPr sz="2400">
                <a:solidFill>
                  <a:schemeClr val="tx1"/>
                </a:solidFill>
                <a:latin typeface="Geneva" charset="0"/>
                <a:ea typeface="ＭＳ Ｐゴシック" charset="0"/>
              </a:defRPr>
            </a:lvl2pPr>
            <a:lvl3pPr marL="1143000" indent="-228600" eaLnBrk="0" hangingPunct="0">
              <a:defRPr sz="2400">
                <a:solidFill>
                  <a:schemeClr val="tx1"/>
                </a:solidFill>
                <a:latin typeface="Geneva" charset="0"/>
                <a:ea typeface="ＭＳ Ｐゴシック" charset="0"/>
              </a:defRPr>
            </a:lvl3pPr>
            <a:lvl4pPr marL="1600200" indent="-228600" eaLnBrk="0" hangingPunct="0">
              <a:defRPr sz="2400">
                <a:solidFill>
                  <a:schemeClr val="tx1"/>
                </a:solidFill>
                <a:latin typeface="Geneva" charset="0"/>
                <a:ea typeface="ＭＳ Ｐゴシック" charset="0"/>
              </a:defRPr>
            </a:lvl4pPr>
            <a:lvl5pPr marL="2057400" indent="-228600" eaLnBrk="0" hangingPunct="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pPr eaLnBrk="1" hangingPunct="1"/>
            <a:fld id="{39D0BA11-A8EC-404A-94E3-55C8EEDEA2BD}" type="slidenum">
              <a:rPr lang="en-GB"/>
              <a:pPr eaLnBrk="1" hangingPunct="1"/>
              <a:t>25</a:t>
            </a:fld>
            <a:endParaRPr lang="en-GB"/>
          </a:p>
        </p:txBody>
      </p:sp>
      <p:sp>
        <p:nvSpPr>
          <p:cNvPr id="160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077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4294967295"/>
          </p:nvPr>
        </p:nvSpPr>
        <p:spPr bwMode="auto">
          <a:xfrm>
            <a:off x="5180013" y="6513513"/>
            <a:ext cx="39624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eneva" charset="0"/>
                <a:ea typeface="ＭＳ Ｐゴシック" charset="0"/>
                <a:cs typeface="ＭＳ Ｐゴシック" charset="0"/>
              </a:defRPr>
            </a:lvl1pPr>
            <a:lvl2pPr marL="742950" indent="-285750" eaLnBrk="0" hangingPunct="0">
              <a:defRPr sz="2400">
                <a:solidFill>
                  <a:schemeClr val="tx1"/>
                </a:solidFill>
                <a:latin typeface="Geneva" charset="0"/>
                <a:ea typeface="ＭＳ Ｐゴシック" charset="0"/>
              </a:defRPr>
            </a:lvl2pPr>
            <a:lvl3pPr marL="1143000" indent="-228600" eaLnBrk="0" hangingPunct="0">
              <a:defRPr sz="2400">
                <a:solidFill>
                  <a:schemeClr val="tx1"/>
                </a:solidFill>
                <a:latin typeface="Geneva" charset="0"/>
                <a:ea typeface="ＭＳ Ｐゴシック" charset="0"/>
              </a:defRPr>
            </a:lvl3pPr>
            <a:lvl4pPr marL="1600200" indent="-228600" eaLnBrk="0" hangingPunct="0">
              <a:defRPr sz="2400">
                <a:solidFill>
                  <a:schemeClr val="tx1"/>
                </a:solidFill>
                <a:latin typeface="Geneva" charset="0"/>
                <a:ea typeface="ＭＳ Ｐゴシック" charset="0"/>
              </a:defRPr>
            </a:lvl4pPr>
            <a:lvl5pPr marL="2057400" indent="-228600" eaLnBrk="0" hangingPunct="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pPr eaLnBrk="1" hangingPunct="1"/>
            <a:fld id="{C1479D7A-60F2-094D-85D9-BED5012C3BF6}" type="slidenum">
              <a:rPr lang="en-GB"/>
              <a:pPr eaLnBrk="1" hangingPunct="1"/>
              <a:t>26</a:t>
            </a:fld>
            <a:endParaRPr lang="en-GB"/>
          </a:p>
        </p:txBody>
      </p:sp>
      <p:sp>
        <p:nvSpPr>
          <p:cNvPr id="1177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7763"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4294967295"/>
          </p:nvPr>
        </p:nvSpPr>
        <p:spPr bwMode="auto">
          <a:xfrm>
            <a:off x="5180013" y="6513513"/>
            <a:ext cx="39624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eneva" charset="0"/>
                <a:ea typeface="ＭＳ Ｐゴシック" charset="0"/>
                <a:cs typeface="ＭＳ Ｐゴシック" charset="0"/>
              </a:defRPr>
            </a:lvl1pPr>
            <a:lvl2pPr marL="742950" indent="-285750" eaLnBrk="0" hangingPunct="0">
              <a:defRPr sz="2400">
                <a:solidFill>
                  <a:schemeClr val="tx1"/>
                </a:solidFill>
                <a:latin typeface="Geneva" charset="0"/>
                <a:ea typeface="ＭＳ Ｐゴシック" charset="0"/>
              </a:defRPr>
            </a:lvl2pPr>
            <a:lvl3pPr marL="1143000" indent="-228600" eaLnBrk="0" hangingPunct="0">
              <a:defRPr sz="2400">
                <a:solidFill>
                  <a:schemeClr val="tx1"/>
                </a:solidFill>
                <a:latin typeface="Geneva" charset="0"/>
                <a:ea typeface="ＭＳ Ｐゴシック" charset="0"/>
              </a:defRPr>
            </a:lvl3pPr>
            <a:lvl4pPr marL="1600200" indent="-228600" eaLnBrk="0" hangingPunct="0">
              <a:defRPr sz="2400">
                <a:solidFill>
                  <a:schemeClr val="tx1"/>
                </a:solidFill>
                <a:latin typeface="Geneva" charset="0"/>
                <a:ea typeface="ＭＳ Ｐゴシック" charset="0"/>
              </a:defRPr>
            </a:lvl4pPr>
            <a:lvl5pPr marL="2057400" indent="-228600" eaLnBrk="0" hangingPunct="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pPr eaLnBrk="1" hangingPunct="1"/>
            <a:fld id="{19D6A221-BA6E-BB4D-9843-DF4513D0580D}" type="slidenum">
              <a:rPr lang="en-GB"/>
              <a:pPr eaLnBrk="1" hangingPunct="1"/>
              <a:t>27</a:t>
            </a:fld>
            <a:endParaRPr lang="en-GB"/>
          </a:p>
        </p:txBody>
      </p:sp>
      <p:sp>
        <p:nvSpPr>
          <p:cNvPr id="1198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981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5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85795"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87843"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8886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86819"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latin typeface="Calibri"/>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latin typeface="Calibri"/>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latin typeface="Calibri"/>
            </a:endParaRPr>
          </a:p>
        </p:txBody>
      </p:sp>
      <p:sp>
        <p:nvSpPr>
          <p:cNvPr id="8" name="Title 7"/>
          <p:cNvSpPr>
            <a:spLocks noGrp="1"/>
          </p:cNvSpPr>
          <p:nvPr>
            <p:ph type="ctrTitle"/>
          </p:nvPr>
        </p:nvSpPr>
        <p:spPr>
          <a:xfrm>
            <a:off x="383618" y="595342"/>
            <a:ext cx="8426370" cy="3777092"/>
          </a:xfrm>
        </p:spPr>
        <p:txBody>
          <a:bodyPr>
            <a:normAutofit/>
          </a:bodyPr>
          <a:lstStyle>
            <a:lvl1pPr>
              <a:defRPr sz="4400" cap="none" baseline="0">
                <a:latin typeface="Calibri"/>
                <a:cs typeface="Calibri"/>
              </a:defRPr>
            </a:lvl1pPr>
          </a:lstStyle>
          <a:p>
            <a:r>
              <a:rPr lang="en-GB" smtClean="0"/>
              <a:t>Click to edit Master title style</a:t>
            </a:r>
            <a:endParaRPr lang="en-US" dirty="0"/>
          </a:p>
        </p:txBody>
      </p:sp>
      <p:sp>
        <p:nvSpPr>
          <p:cNvPr id="9" name="Subtitle 8"/>
          <p:cNvSpPr>
            <a:spLocks noGrp="1"/>
          </p:cNvSpPr>
          <p:nvPr>
            <p:ph type="subTitle" idx="1"/>
          </p:nvPr>
        </p:nvSpPr>
        <p:spPr>
          <a:xfrm>
            <a:off x="351512" y="4713827"/>
            <a:ext cx="6705600" cy="685800"/>
          </a:xfrm>
        </p:spPr>
        <p:txBody>
          <a:bodyPr anchor="ctr">
            <a:normAutofit/>
          </a:bodyPr>
          <a:lstStyle>
            <a:lvl1pPr marL="0" indent="0" algn="l">
              <a:buNone/>
              <a:defRPr sz="2600">
                <a:solidFill>
                  <a:srgbClr val="FFFFFF"/>
                </a:solidFill>
                <a:latin typeface="Calibri"/>
                <a:cs typeface="Calibri"/>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GB" smtClean="0"/>
              <a:t>Click to edit Master subtitle style</a:t>
            </a:r>
            <a:endParaRPr lang="en-US" dirty="0"/>
          </a:p>
        </p:txBody>
      </p:sp>
      <p:sp>
        <p:nvSpPr>
          <p:cNvPr id="7" name="Date Placeholder 27"/>
          <p:cNvSpPr>
            <a:spLocks noGrp="1"/>
          </p:cNvSpPr>
          <p:nvPr>
            <p:ph type="dt" sz="half" idx="10"/>
          </p:nvPr>
        </p:nvSpPr>
        <p:spPr>
          <a:xfrm>
            <a:off x="76200" y="6069013"/>
            <a:ext cx="2057400" cy="685800"/>
          </a:xfrm>
          <a:prstGeom prst="rect">
            <a:avLst/>
          </a:prstGeom>
        </p:spPr>
        <p:txBody>
          <a:bodyPr>
            <a:noAutofit/>
          </a:bodyPr>
          <a:lstStyle>
            <a:lvl1pPr algn="ctr">
              <a:defRPr sz="2000">
                <a:solidFill>
                  <a:srgbClr val="FFFFFF"/>
                </a:solidFill>
              </a:defRPr>
            </a:lvl1pPr>
          </a:lstStyle>
          <a:p>
            <a:pPr>
              <a:defRPr/>
            </a:pPr>
            <a:fld id="{804075BC-B8D4-8342-8383-1A89DB802E5F}" type="datetimeFigureOut">
              <a:rPr lang="en-US"/>
              <a:pPr>
                <a:defRPr/>
              </a:pPr>
              <a:t>11/14/13</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5D647F68-D0DA-774C-9AF1-F06B303D835B}" type="slidenum">
              <a:rPr lang="en-US"/>
              <a:pPr>
                <a:defRPr/>
              </a:pPr>
              <a:t>‹#›</a:t>
            </a:fld>
            <a:endParaRPr lang="en-US"/>
          </a:p>
        </p:txBody>
      </p:sp>
    </p:spTree>
    <p:extLst>
      <p:ext uri="{BB962C8B-B14F-4D97-AF65-F5344CB8AC3E}">
        <p14:creationId xmlns:p14="http://schemas.microsoft.com/office/powerpoint/2010/main" val="279919654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4500" y="6184900"/>
            <a:ext cx="10795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12648" y="228600"/>
            <a:ext cx="8153400" cy="990600"/>
          </a:xfrm>
        </p:spPr>
        <p:txBody>
          <a:bodyPr/>
          <a:lstStyle/>
          <a:p>
            <a:r>
              <a:rPr lang="en-GB" smtClean="0"/>
              <a:t>Click to edit Master title style</a:t>
            </a:r>
            <a:endParaRPr lang="en-US" dirty="0"/>
          </a:p>
        </p:txBody>
      </p:sp>
      <p:sp>
        <p:nvSpPr>
          <p:cNvPr id="8" name="Content Placeholder 7"/>
          <p:cNvSpPr>
            <a:spLocks noGrp="1"/>
          </p:cNvSpPr>
          <p:nvPr>
            <p:ph sz="quarter" idx="1"/>
          </p:nvPr>
        </p:nvSpPr>
        <p:spPr>
          <a:xfrm>
            <a:off x="612648" y="1600200"/>
            <a:ext cx="8153400" cy="4495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solidFill>
                  <a:srgbClr val="000000"/>
                </a:solidFill>
              </a:defRPr>
            </a:lvl1pPr>
          </a:lstStyle>
          <a:p>
            <a:pPr>
              <a:defRPr/>
            </a:pPr>
            <a:fld id="{5D3BC4C4-2253-7349-A3F8-B9ED2B7FB748}" type="slidenum">
              <a:rPr lang="en-GB"/>
              <a:pPr>
                <a:defRPr/>
              </a:pPr>
              <a:t>‹#›</a:t>
            </a:fld>
            <a:endParaRPr lang="en-GB"/>
          </a:p>
        </p:txBody>
      </p:sp>
    </p:spTree>
    <p:extLst>
      <p:ext uri="{BB962C8B-B14F-4D97-AF65-F5344CB8AC3E}">
        <p14:creationId xmlns:p14="http://schemas.microsoft.com/office/powerpoint/2010/main" val="2114977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9" name="Content Placeholder 8"/>
          <p:cNvSpPr>
            <a:spLocks noGrp="1"/>
          </p:cNvSpPr>
          <p:nvPr>
            <p:ph sz="quarter" idx="1"/>
          </p:nvPr>
        </p:nvSpPr>
        <p:spPr>
          <a:xfrm>
            <a:off x="609600" y="1589567"/>
            <a:ext cx="3886200" cy="45720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Content Placeholder 10"/>
          <p:cNvSpPr>
            <a:spLocks noGrp="1"/>
          </p:cNvSpPr>
          <p:nvPr>
            <p:ph sz="quarter" idx="2"/>
          </p:nvPr>
        </p:nvSpPr>
        <p:spPr>
          <a:xfrm>
            <a:off x="4844901" y="1589567"/>
            <a:ext cx="3886200" cy="45720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Slide Number Placeholder 9"/>
          <p:cNvSpPr>
            <a:spLocks noGrp="1"/>
          </p:cNvSpPr>
          <p:nvPr>
            <p:ph type="sldNum" sz="quarter" idx="10"/>
          </p:nvPr>
        </p:nvSpPr>
        <p:spPr/>
        <p:txBody>
          <a:bodyPr rtlCol="0"/>
          <a:lstStyle>
            <a:lvl1pPr>
              <a:defRPr/>
            </a:lvl1pPr>
          </a:lstStyle>
          <a:p>
            <a:pPr>
              <a:defRPr/>
            </a:pPr>
            <a:fld id="{8215718E-54DA-3943-8671-9E6D329CAE74}" type="slidenum">
              <a:rPr lang="en-GB"/>
              <a:pPr>
                <a:defRPr/>
              </a:pPr>
              <a:t>‹#›</a:t>
            </a:fld>
            <a:endParaRPr lang="en-GB"/>
          </a:p>
        </p:txBody>
      </p:sp>
      <p:sp>
        <p:nvSpPr>
          <p:cNvPr id="6" name="Footer Placeholder 11"/>
          <p:cNvSpPr>
            <a:spLocks noGrp="1"/>
          </p:cNvSpPr>
          <p:nvPr>
            <p:ph type="ftr" sz="quarter" idx="11"/>
          </p:nvPr>
        </p:nvSpPr>
        <p:spPr/>
        <p:txBody>
          <a:bodyPr rtlCol="0"/>
          <a:lstStyle>
            <a:lvl1pPr>
              <a:defRPr/>
            </a:lvl1pPr>
          </a:lstStyle>
          <a:p>
            <a:pPr>
              <a:defRPr/>
            </a:pPr>
            <a:endParaRPr lang="en-US"/>
          </a:p>
        </p:txBody>
      </p:sp>
    </p:spTree>
    <p:extLst>
      <p:ext uri="{BB962C8B-B14F-4D97-AF65-F5344CB8AC3E}">
        <p14:creationId xmlns:p14="http://schemas.microsoft.com/office/powerpoint/2010/main" val="663977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GB" smtClean="0"/>
              <a:t>Click to edit Master title style</a:t>
            </a:r>
            <a:endParaRPr lang="en-US" dirty="0"/>
          </a:p>
        </p:txBody>
      </p:sp>
      <p:sp>
        <p:nvSpPr>
          <p:cNvPr id="11" name="Content Placeholder 10"/>
          <p:cNvSpPr>
            <a:spLocks noGrp="1"/>
          </p:cNvSpPr>
          <p:nvPr>
            <p:ph sz="quarter" idx="2"/>
          </p:nvPr>
        </p:nvSpPr>
        <p:spPr>
          <a:xfrm>
            <a:off x="609600" y="2438400"/>
            <a:ext cx="3886200" cy="35814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3" name="Content Placeholder 12"/>
          <p:cNvSpPr>
            <a:spLocks noGrp="1"/>
          </p:cNvSpPr>
          <p:nvPr>
            <p:ph sz="quarter" idx="4"/>
          </p:nvPr>
        </p:nvSpPr>
        <p:spPr>
          <a:xfrm>
            <a:off x="4800600" y="2438400"/>
            <a:ext cx="3886200" cy="35814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GB"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GB" smtClean="0"/>
              <a:t>Click to edit Master text styles</a:t>
            </a:r>
          </a:p>
        </p:txBody>
      </p:sp>
      <p:sp>
        <p:nvSpPr>
          <p:cNvPr id="7" name="Slide Number Placeholder 11"/>
          <p:cNvSpPr>
            <a:spLocks noGrp="1"/>
          </p:cNvSpPr>
          <p:nvPr>
            <p:ph type="sldNum" sz="quarter" idx="10"/>
          </p:nvPr>
        </p:nvSpPr>
        <p:spPr/>
        <p:txBody>
          <a:bodyPr rtlCol="0"/>
          <a:lstStyle>
            <a:lvl1pPr>
              <a:defRPr/>
            </a:lvl1pPr>
          </a:lstStyle>
          <a:p>
            <a:pPr>
              <a:defRPr/>
            </a:pPr>
            <a:fld id="{1B0A7759-8D84-D84E-99D3-08DD2B2FC203}" type="slidenum">
              <a:rPr lang="en-GB"/>
              <a:pPr>
                <a:defRPr/>
              </a:pPr>
              <a:t>‹#›</a:t>
            </a:fld>
            <a:endParaRPr lang="en-GB"/>
          </a:p>
        </p:txBody>
      </p:sp>
      <p:sp>
        <p:nvSpPr>
          <p:cNvPr id="8" name="Footer Placeholder 13"/>
          <p:cNvSpPr>
            <a:spLocks noGrp="1"/>
          </p:cNvSpPr>
          <p:nvPr>
            <p:ph type="ftr" sz="quarter" idx="11"/>
          </p:nvPr>
        </p:nvSpPr>
        <p:spPr/>
        <p:txBody>
          <a:bodyPr rtlCol="0"/>
          <a:lstStyle>
            <a:lvl1pPr>
              <a:defRPr/>
            </a:lvl1pPr>
          </a:lstStyle>
          <a:p>
            <a:pPr>
              <a:defRPr/>
            </a:pPr>
            <a:endParaRPr lang="en-US"/>
          </a:p>
        </p:txBody>
      </p:sp>
    </p:spTree>
    <p:extLst>
      <p:ext uri="{BB962C8B-B14F-4D97-AF65-F5344CB8AC3E}">
        <p14:creationId xmlns:p14="http://schemas.microsoft.com/office/powerpoint/2010/main" val="3243270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Footer Placeholder 3"/>
          <p:cNvSpPr>
            <a:spLocks noGrp="1"/>
          </p:cNvSpPr>
          <p:nvPr>
            <p:ph type="ftr" sz="quarter" idx="10"/>
          </p:nvPr>
        </p:nvSpPr>
        <p:spPr/>
        <p:txBody>
          <a:bodyPr/>
          <a:lstStyle>
            <a:lvl1pPr>
              <a:defRPr/>
            </a:lvl1pPr>
          </a:lstStyle>
          <a:p>
            <a:pPr>
              <a:defRPr/>
            </a:pPr>
            <a:endParaRPr lang="en-US"/>
          </a:p>
        </p:txBody>
      </p:sp>
      <p:sp>
        <p:nvSpPr>
          <p:cNvPr id="4" name="Slide Number Placeholder 4"/>
          <p:cNvSpPr>
            <a:spLocks noGrp="1"/>
          </p:cNvSpPr>
          <p:nvPr>
            <p:ph type="sldNum" sz="quarter" idx="11"/>
          </p:nvPr>
        </p:nvSpPr>
        <p:spPr/>
        <p:txBody>
          <a:bodyPr/>
          <a:lstStyle>
            <a:lvl1pPr>
              <a:defRPr>
                <a:solidFill>
                  <a:srgbClr val="000000"/>
                </a:solidFill>
              </a:defRPr>
            </a:lvl1pPr>
          </a:lstStyle>
          <a:p>
            <a:pPr>
              <a:defRPr/>
            </a:pPr>
            <a:fld id="{47630D7D-1C8B-1647-8AC7-C827CE207CDA}" type="slidenum">
              <a:rPr lang="en-GB"/>
              <a:pPr>
                <a:defRPr/>
              </a:pPr>
              <a:t>‹#›</a:t>
            </a:fld>
            <a:endParaRPr lang="en-GB"/>
          </a:p>
        </p:txBody>
      </p:sp>
    </p:spTree>
    <p:extLst>
      <p:ext uri="{BB962C8B-B14F-4D97-AF65-F5344CB8AC3E}">
        <p14:creationId xmlns:p14="http://schemas.microsoft.com/office/powerpoint/2010/main" val="3951176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58224" y="6161236"/>
            <a:ext cx="10795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0"/>
          </p:nvPr>
        </p:nvSpPr>
        <p:spPr/>
        <p:txBody>
          <a:bodyPr/>
          <a:lstStyle>
            <a:lvl1pPr>
              <a:defRPr/>
            </a:lvl1pPr>
          </a:lstStyle>
          <a:p>
            <a:pPr>
              <a:defRPr/>
            </a:pPr>
            <a:endParaRPr lang="en-US"/>
          </a:p>
        </p:txBody>
      </p:sp>
      <p:sp>
        <p:nvSpPr>
          <p:cNvPr id="4" name="Slide Number Placeholder 3"/>
          <p:cNvSpPr>
            <a:spLocks noGrp="1"/>
          </p:cNvSpPr>
          <p:nvPr>
            <p:ph type="sldNum" sz="quarter" idx="11"/>
          </p:nvPr>
        </p:nvSpPr>
        <p:spPr>
          <a:xfrm>
            <a:off x="0" y="6248400"/>
            <a:ext cx="533400" cy="381000"/>
          </a:xfrm>
        </p:spPr>
        <p:txBody>
          <a:bodyPr/>
          <a:lstStyle>
            <a:lvl1pPr>
              <a:defRPr>
                <a:solidFill>
                  <a:srgbClr val="000000"/>
                </a:solidFill>
              </a:defRPr>
            </a:lvl1pPr>
          </a:lstStyle>
          <a:p>
            <a:pPr>
              <a:defRPr/>
            </a:pPr>
            <a:fld id="{59FA763B-C05E-FF4F-88F0-EFD433C95E60}" type="slidenum">
              <a:rPr lang="en-GB"/>
              <a:pPr>
                <a:defRPr/>
              </a:pPr>
              <a:t>‹#›</a:t>
            </a:fld>
            <a:endParaRPr lang="en-GB"/>
          </a:p>
        </p:txBody>
      </p:sp>
    </p:spTree>
    <p:extLst>
      <p:ext uri="{BB962C8B-B14F-4D97-AF65-F5344CB8AC3E}">
        <p14:creationId xmlns:p14="http://schemas.microsoft.com/office/powerpoint/2010/main" val="2455933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ormAutofit/>
          </a:bodyPr>
          <a:lstStyle>
            <a:lvl1pPr algn="l">
              <a:buNone/>
              <a:defRPr sz="3600" b="0"/>
            </a:lvl1pPr>
          </a:lstStyle>
          <a:p>
            <a:r>
              <a:rPr lang="en-GB" smtClean="0"/>
              <a:t>Click to edit Master title style</a:t>
            </a:r>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vert="vert270" lIns="137160" tIns="182880" rIns="137160" bIns="91440"/>
          <a:lstStyle>
            <a:lvl1pPr marL="0" indent="0" algn="ctr">
              <a:spcAft>
                <a:spcPts val="1000"/>
              </a:spcAft>
              <a:buNone/>
              <a:defRPr sz="7200">
                <a:solidFill>
                  <a:srgbClr val="F4CCA0"/>
                </a:solidFill>
                <a:latin typeface="Calibri"/>
              </a:defRPr>
            </a:lvl1pPr>
            <a:lvl2pPr>
              <a:buNone/>
              <a:defRPr sz="1200"/>
            </a:lvl2pPr>
            <a:lvl3pPr>
              <a:buNone/>
              <a:defRPr sz="1000"/>
            </a:lvl3pPr>
            <a:lvl4pPr>
              <a:buNone/>
              <a:defRPr sz="900"/>
            </a:lvl4pPr>
            <a:lvl5pPr>
              <a:buNone/>
              <a:defRPr sz="900"/>
            </a:lvl5pPr>
          </a:lstStyle>
          <a:p>
            <a:pPr lvl="0"/>
            <a:r>
              <a:rPr lang="en-GB" dirty="0"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Footer Placeholder 5"/>
          <p:cNvSpPr>
            <a:spLocks noGrp="1"/>
          </p:cNvSpPr>
          <p:nvPr>
            <p:ph type="ftr" sz="quarter" idx="10"/>
          </p:nvPr>
        </p:nvSpPr>
        <p:spPr/>
        <p:txBody>
          <a:bodyPr/>
          <a:lstStyle>
            <a:lvl1pPr>
              <a:defRPr/>
            </a:lvl1pPr>
          </a:lstStyle>
          <a:p>
            <a:pPr>
              <a:defRPr/>
            </a:pPr>
            <a:endParaRPr lang="en-US"/>
          </a:p>
        </p:txBody>
      </p:sp>
      <p:sp>
        <p:nvSpPr>
          <p:cNvPr id="6" name="Slide Number Placeholder 6"/>
          <p:cNvSpPr>
            <a:spLocks noGrp="1"/>
          </p:cNvSpPr>
          <p:nvPr>
            <p:ph type="sldNum" sz="quarter" idx="11"/>
          </p:nvPr>
        </p:nvSpPr>
        <p:spPr/>
        <p:txBody>
          <a:bodyPr/>
          <a:lstStyle>
            <a:lvl1pPr>
              <a:defRPr>
                <a:solidFill>
                  <a:srgbClr val="000000"/>
                </a:solidFill>
              </a:defRPr>
            </a:lvl1pPr>
          </a:lstStyle>
          <a:p>
            <a:pPr>
              <a:defRPr/>
            </a:pPr>
            <a:fld id="{E737680C-8B18-5045-8268-2400D51B23DE}" type="slidenum">
              <a:rPr lang="en-GB"/>
              <a:pPr>
                <a:defRPr/>
              </a:pPr>
              <a:t>‹#›</a:t>
            </a:fld>
            <a:endParaRPr lang="en-GB"/>
          </a:p>
        </p:txBody>
      </p:sp>
    </p:spTree>
    <p:extLst>
      <p:ext uri="{BB962C8B-B14F-4D97-AF65-F5344CB8AC3E}">
        <p14:creationId xmlns:p14="http://schemas.microsoft.com/office/powerpoint/2010/main" val="1801647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9"/>
          <p:cNvSpPr>
            <a:spLocks noGrp="1"/>
          </p:cNvSpPr>
          <p:nvPr>
            <p:ph type="title"/>
          </p:nvPr>
        </p:nvSpPr>
        <p:spPr>
          <a:xfrm>
            <a:off x="612588" y="152400"/>
            <a:ext cx="8074212" cy="1066800"/>
          </a:xfrm>
          <a:prstGeom prst="rect">
            <a:avLst/>
          </a:prstGeom>
        </p:spPr>
        <p:txBody>
          <a:bodyPr>
            <a:normAutofit/>
          </a:bodyPr>
          <a:lstStyle>
            <a:lvl1pPr>
              <a:defRPr sz="3600">
                <a:solidFill>
                  <a:schemeClr val="tx2"/>
                </a:solidFill>
                <a:latin typeface="Calibri"/>
              </a:defRPr>
            </a:lvl1pPr>
          </a:lstStyle>
          <a:p>
            <a:r>
              <a:rPr lang="en-US" dirty="0" smtClean="0"/>
              <a:t>Click to edit Master title style</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anchor="ctr"/>
          <a:lstStyle>
            <a:lvl1pPr>
              <a:defRPr>
                <a:solidFill>
                  <a:srgbClr val="000000"/>
                </a:solidFill>
                <a:latin typeface="Arial" charset="0"/>
                <a:cs typeface="Arial" charset="0"/>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02B601A0-3688-4D07-8CC1-C676D43367B8}" type="slidenum">
              <a:rPr lang="en-US"/>
              <a:pPr>
                <a:defRPr/>
              </a:pPr>
              <a:t>‹#›</a:t>
            </a:fld>
            <a:endParaRPr lang="en-US"/>
          </a:p>
        </p:txBody>
      </p:sp>
    </p:spTree>
    <p:extLst>
      <p:ext uri="{BB962C8B-B14F-4D97-AF65-F5344CB8AC3E}">
        <p14:creationId xmlns:p14="http://schemas.microsoft.com/office/powerpoint/2010/main" val="1394371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1"/>
          </p:nvPr>
        </p:nvSpPr>
        <p:spPr/>
        <p:txBody>
          <a:bodyPr/>
          <a:lstStyle/>
          <a:p>
            <a:pPr>
              <a:defRPr/>
            </a:pPr>
            <a:fld id="{0BCA7252-6283-0043-95DE-9CBA704BC554}" type="slidenum">
              <a:rPr lang="en-GB" smtClean="0"/>
              <a:pPr>
                <a:defRPr/>
              </a:pPr>
              <a:t>‹#›</a:t>
            </a:fld>
            <a:endParaRPr lang="en-GB" dirty="0"/>
          </a:p>
        </p:txBody>
      </p:sp>
      <p:sp>
        <p:nvSpPr>
          <p:cNvPr id="8" name="Content Placeholder 7"/>
          <p:cNvSpPr>
            <a:spLocks noGrp="1"/>
          </p:cNvSpPr>
          <p:nvPr>
            <p:ph sz="quarter" idx="12"/>
          </p:nvPr>
        </p:nvSpPr>
        <p:spPr>
          <a:xfrm>
            <a:off x="609600" y="1739900"/>
            <a:ext cx="2489200" cy="431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9"/>
          <p:cNvSpPr>
            <a:spLocks noGrp="1"/>
          </p:cNvSpPr>
          <p:nvPr>
            <p:ph sz="quarter" idx="13"/>
          </p:nvPr>
        </p:nvSpPr>
        <p:spPr>
          <a:xfrm>
            <a:off x="3276600" y="1739900"/>
            <a:ext cx="2628900" cy="431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9"/>
          <p:cNvSpPr>
            <a:spLocks noGrp="1"/>
          </p:cNvSpPr>
          <p:nvPr>
            <p:ph sz="quarter" idx="14"/>
          </p:nvPr>
        </p:nvSpPr>
        <p:spPr>
          <a:xfrm>
            <a:off x="6121400" y="1739900"/>
            <a:ext cx="2628900" cy="431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5" name="Picture 14"/>
          <p:cNvPicPr>
            <a:picLocks noChangeAspect="1"/>
          </p:cNvPicPr>
          <p:nvPr userDrawn="1"/>
        </p:nvPicPr>
        <p:blipFill>
          <a:blip r:embed="rId2"/>
          <a:stretch>
            <a:fillRect/>
          </a:stretch>
        </p:blipFill>
        <p:spPr>
          <a:xfrm>
            <a:off x="8064500" y="6184900"/>
            <a:ext cx="1079500" cy="673100"/>
          </a:xfrm>
          <a:prstGeom prst="rect">
            <a:avLst/>
          </a:prstGeom>
        </p:spPr>
      </p:pic>
    </p:spTree>
    <p:extLst>
      <p:ext uri="{BB962C8B-B14F-4D97-AF65-F5344CB8AC3E}">
        <p14:creationId xmlns:p14="http://schemas.microsoft.com/office/powerpoint/2010/main" val="10571029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latin typeface="Calibri"/>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latin typeface="Calibri"/>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latin typeface="Calibri"/>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chemeClr val="tx1"/>
                </a:solidFill>
              </a:defRPr>
            </a:lvl1pPr>
          </a:lstStyle>
          <a:p>
            <a:pPr>
              <a:defRPr/>
            </a:pPr>
            <a:fld id="{93F90B9D-22B4-E947-B7C2-42B5505D1DC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Lst>
  <p:txStyles>
    <p:titleStyle>
      <a:lvl1pPr algn="l" rtl="0" eaLnBrk="0" fontAlgn="base" hangingPunct="0">
        <a:spcBef>
          <a:spcPct val="0"/>
        </a:spcBef>
        <a:spcAft>
          <a:spcPct val="0"/>
        </a:spcAft>
        <a:defRPr sz="3600" kern="1200">
          <a:solidFill>
            <a:schemeClr val="tx2"/>
          </a:solidFill>
          <a:latin typeface="Calibri"/>
          <a:ea typeface="ＭＳ Ｐゴシック" charset="0"/>
          <a:cs typeface="Calibri"/>
        </a:defRPr>
      </a:lvl1pPr>
      <a:lvl2pPr algn="l" rtl="0" eaLnBrk="0" fontAlgn="base" hangingPunct="0">
        <a:spcBef>
          <a:spcPct val="0"/>
        </a:spcBef>
        <a:spcAft>
          <a:spcPct val="0"/>
        </a:spcAft>
        <a:defRPr sz="3600">
          <a:solidFill>
            <a:schemeClr val="tx2"/>
          </a:solidFill>
          <a:latin typeface="Calibri" charset="0"/>
          <a:ea typeface="ＭＳ Ｐゴシック" charset="0"/>
        </a:defRPr>
      </a:lvl2pPr>
      <a:lvl3pPr algn="l" rtl="0" eaLnBrk="0" fontAlgn="base" hangingPunct="0">
        <a:spcBef>
          <a:spcPct val="0"/>
        </a:spcBef>
        <a:spcAft>
          <a:spcPct val="0"/>
        </a:spcAft>
        <a:defRPr sz="3600">
          <a:solidFill>
            <a:schemeClr val="tx2"/>
          </a:solidFill>
          <a:latin typeface="Calibri" charset="0"/>
          <a:ea typeface="ＭＳ Ｐゴシック" charset="0"/>
        </a:defRPr>
      </a:lvl3pPr>
      <a:lvl4pPr algn="l" rtl="0" eaLnBrk="0" fontAlgn="base" hangingPunct="0">
        <a:spcBef>
          <a:spcPct val="0"/>
        </a:spcBef>
        <a:spcAft>
          <a:spcPct val="0"/>
        </a:spcAft>
        <a:defRPr sz="3600">
          <a:solidFill>
            <a:schemeClr val="tx2"/>
          </a:solidFill>
          <a:latin typeface="Calibri" charset="0"/>
          <a:ea typeface="ＭＳ Ｐゴシック" charset="0"/>
        </a:defRPr>
      </a:lvl4pPr>
      <a:lvl5pPr algn="l" rtl="0" eaLnBrk="0" fontAlgn="base" hangingPunct="0">
        <a:spcBef>
          <a:spcPct val="0"/>
        </a:spcBef>
        <a:spcAft>
          <a:spcPct val="0"/>
        </a:spcAft>
        <a:defRPr sz="3600">
          <a:solidFill>
            <a:schemeClr val="tx2"/>
          </a:solidFill>
          <a:latin typeface="Calibri" charset="0"/>
          <a:ea typeface="ＭＳ Ｐゴシック" charset="0"/>
        </a:defRPr>
      </a:lvl5pPr>
      <a:lvl6pPr marL="457200" algn="l" rtl="0" fontAlgn="base">
        <a:spcBef>
          <a:spcPct val="0"/>
        </a:spcBef>
        <a:spcAft>
          <a:spcPct val="0"/>
        </a:spcAft>
        <a:defRPr sz="3600">
          <a:solidFill>
            <a:schemeClr val="tx2"/>
          </a:solidFill>
          <a:latin typeface="Calibri" charset="0"/>
          <a:ea typeface="ＭＳ Ｐゴシック" charset="0"/>
        </a:defRPr>
      </a:lvl6pPr>
      <a:lvl7pPr marL="914400" algn="l" rtl="0" fontAlgn="base">
        <a:spcBef>
          <a:spcPct val="0"/>
        </a:spcBef>
        <a:spcAft>
          <a:spcPct val="0"/>
        </a:spcAft>
        <a:defRPr sz="3600">
          <a:solidFill>
            <a:schemeClr val="tx2"/>
          </a:solidFill>
          <a:latin typeface="Calibri" charset="0"/>
          <a:ea typeface="ＭＳ Ｐゴシック" charset="0"/>
        </a:defRPr>
      </a:lvl7pPr>
      <a:lvl8pPr marL="1371600" algn="l" rtl="0" fontAlgn="base">
        <a:spcBef>
          <a:spcPct val="0"/>
        </a:spcBef>
        <a:spcAft>
          <a:spcPct val="0"/>
        </a:spcAft>
        <a:defRPr sz="3600">
          <a:solidFill>
            <a:schemeClr val="tx2"/>
          </a:solidFill>
          <a:latin typeface="Calibri" charset="0"/>
          <a:ea typeface="ＭＳ Ｐゴシック" charset="0"/>
        </a:defRPr>
      </a:lvl8pPr>
      <a:lvl9pPr marL="1828800" algn="l" rtl="0" fontAlgn="base">
        <a:spcBef>
          <a:spcPct val="0"/>
        </a:spcBef>
        <a:spcAft>
          <a:spcPct val="0"/>
        </a:spcAft>
        <a:defRPr sz="3600">
          <a:solidFill>
            <a:schemeClr val="tx2"/>
          </a:solidFill>
          <a:latin typeface="Calibri" charset="0"/>
          <a:ea typeface="ＭＳ Ｐゴシック" charset="0"/>
        </a:defRPr>
      </a:lvl9pPr>
    </p:titleStyle>
    <p:bodyStyle>
      <a:lvl1pPr marL="319088" indent="-319088" algn="l" rtl="0" eaLnBrk="0" fontAlgn="base" hangingPunct="0">
        <a:spcBef>
          <a:spcPts val="700"/>
        </a:spcBef>
        <a:spcAft>
          <a:spcPct val="0"/>
        </a:spcAft>
        <a:buClr>
          <a:schemeClr val="accent2"/>
        </a:buClr>
        <a:buSzPct val="60000"/>
        <a:buFont typeface="Wingdings" charset="0"/>
        <a:buChar char=""/>
        <a:defRPr sz="2900" kern="1200">
          <a:solidFill>
            <a:schemeClr val="tx1"/>
          </a:solidFill>
          <a:latin typeface="Calibri"/>
          <a:ea typeface="ＭＳ Ｐゴシック" charset="0"/>
          <a:cs typeface="Calibri"/>
        </a:defRPr>
      </a:lvl1pPr>
      <a:lvl2pPr marL="639763" indent="-273050" algn="l" rtl="0" eaLnBrk="0" fontAlgn="base" hangingPunct="0">
        <a:spcBef>
          <a:spcPts val="550"/>
        </a:spcBef>
        <a:spcAft>
          <a:spcPct val="0"/>
        </a:spcAft>
        <a:buClr>
          <a:schemeClr val="accent1"/>
        </a:buClr>
        <a:buSzPct val="70000"/>
        <a:buFont typeface="Wingdings 2" charset="0"/>
        <a:buChar char=""/>
        <a:defRPr sz="2600" kern="1200">
          <a:solidFill>
            <a:schemeClr val="tx1"/>
          </a:solidFill>
          <a:latin typeface="Calibri"/>
          <a:ea typeface="ＭＳ Ｐゴシック" charset="0"/>
          <a:cs typeface="Calibri"/>
        </a:defRPr>
      </a:lvl2pPr>
      <a:lvl3pPr marL="914400" indent="-228600" algn="l" rtl="0" eaLnBrk="0" fontAlgn="base" hangingPunct="0">
        <a:spcBef>
          <a:spcPts val="500"/>
        </a:spcBef>
        <a:spcAft>
          <a:spcPct val="0"/>
        </a:spcAft>
        <a:buClr>
          <a:schemeClr val="accent2"/>
        </a:buClr>
        <a:buSzPct val="75000"/>
        <a:buFont typeface="Wingdings" charset="0"/>
        <a:buChar char=""/>
        <a:defRPr sz="2300" kern="1200">
          <a:solidFill>
            <a:schemeClr val="tx1"/>
          </a:solidFill>
          <a:latin typeface="Calibri"/>
          <a:ea typeface="ＭＳ Ｐゴシック" charset="0"/>
          <a:cs typeface="Calibri"/>
        </a:defRPr>
      </a:lvl3pPr>
      <a:lvl4pPr marL="1371600" indent="-228600" algn="l" rtl="0" eaLnBrk="0" fontAlgn="base" hangingPunct="0">
        <a:spcBef>
          <a:spcPts val="400"/>
        </a:spcBef>
        <a:spcAft>
          <a:spcPct val="0"/>
        </a:spcAft>
        <a:buClr>
          <a:srgbClr val="A5AB81"/>
        </a:buClr>
        <a:buSzPct val="75000"/>
        <a:buFont typeface="Wingdings" charset="0"/>
        <a:buChar char=""/>
        <a:defRPr sz="2000" kern="1200">
          <a:solidFill>
            <a:schemeClr val="tx1"/>
          </a:solidFill>
          <a:latin typeface="Calibri"/>
          <a:ea typeface="ＭＳ Ｐゴシック" charset="0"/>
          <a:cs typeface="Calibri"/>
        </a:defRPr>
      </a:lvl4pPr>
      <a:lvl5pPr marL="1828800" indent="-228600" algn="l" rtl="0" eaLnBrk="0" fontAlgn="base" hangingPunct="0">
        <a:spcBef>
          <a:spcPts val="400"/>
        </a:spcBef>
        <a:spcAft>
          <a:spcPct val="0"/>
        </a:spcAft>
        <a:buClr>
          <a:srgbClr val="EDAA61"/>
        </a:buClr>
        <a:buSzPct val="65000"/>
        <a:buFont typeface="Wingdings" charset="0"/>
        <a:buChar char=""/>
        <a:defRPr sz="2000" kern="1200">
          <a:solidFill>
            <a:schemeClr val="tx1"/>
          </a:solidFill>
          <a:latin typeface="Calibri"/>
          <a:ea typeface="ＭＳ Ｐゴシック" charset="0"/>
          <a:cs typeface="Calibri"/>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6.e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Microsoft_Word_97_-_2004_Document1.doc"/><Relationship Id="rId5"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Microsoft_Word_97_-_2004_Document2.doc"/><Relationship Id="rId5" Type="http://schemas.openxmlformats.org/officeDocument/2006/relationships/image" Target="../media/image8.emf"/><Relationship Id="rId1" Type="http://schemas.openxmlformats.org/officeDocument/2006/relationships/vmlDrawing" Target="../drawings/vmlDrawing2.vml"/><Relationship Id="rId2"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package" Target="../embeddings/Microsoft_Word_Document1.docx"/><Relationship Id="rId5" Type="http://schemas.openxmlformats.org/officeDocument/2006/relationships/image" Target="../media/image9.png"/><Relationship Id="rId6" Type="http://schemas.openxmlformats.org/officeDocument/2006/relationships/image" Target="../media/image10.jpeg"/><Relationship Id="rId7" Type="http://schemas.openxmlformats.org/officeDocument/2006/relationships/image" Target="../media/image11.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ctrTitle"/>
          </p:nvPr>
        </p:nvSpPr>
        <p:spPr>
          <a:xfrm>
            <a:off x="384175" y="1052736"/>
            <a:ext cx="8426450" cy="3816423"/>
          </a:xfrm>
        </p:spPr>
        <p:txBody>
          <a:bodyPr/>
          <a:lstStyle/>
          <a:p>
            <a:r>
              <a:rPr lang="en-US" dirty="0"/>
              <a:t>Principled curriculum</a:t>
            </a:r>
            <a:br>
              <a:rPr lang="en-US" dirty="0"/>
            </a:br>
            <a:r>
              <a:rPr lang="en-US" dirty="0"/>
              <a:t>and assessment design:</a:t>
            </a:r>
            <a:br>
              <a:rPr lang="en-US" dirty="0"/>
            </a:br>
            <a:r>
              <a:rPr lang="en-US" dirty="0"/>
              <a:t>Tools for schools</a:t>
            </a:r>
            <a:r>
              <a:rPr lang="en-US" dirty="0">
                <a:latin typeface="Calibri" charset="0"/>
              </a:rPr>
              <a:t/>
            </a:r>
            <a:br>
              <a:rPr lang="en-US" dirty="0">
                <a:latin typeface="Calibri" charset="0"/>
              </a:rPr>
            </a:br>
            <a:r>
              <a:rPr lang="en-US" dirty="0" smtClean="0">
                <a:latin typeface="Calibri" charset="0"/>
              </a:rPr>
              <a:t/>
            </a:r>
            <a:br>
              <a:rPr lang="en-US" dirty="0" smtClean="0">
                <a:latin typeface="Calibri" charset="0"/>
              </a:rPr>
            </a:br>
            <a:r>
              <a:rPr lang="en-US" sz="2400" dirty="0" smtClean="0">
                <a:latin typeface="Calibri" charset="0"/>
              </a:rPr>
              <a:t>Dylan </a:t>
            </a:r>
            <a:r>
              <a:rPr lang="en-US" sz="2400" dirty="0">
                <a:latin typeface="Calibri" charset="0"/>
              </a:rPr>
              <a:t>Wiliam</a:t>
            </a:r>
          </a:p>
        </p:txBody>
      </p:sp>
      <p:sp>
        <p:nvSpPr>
          <p:cNvPr id="3" name="Subtitle 2"/>
          <p:cNvSpPr>
            <a:spLocks noGrp="1"/>
          </p:cNvSpPr>
          <p:nvPr>
            <p:ph type="subTitle" idx="1"/>
          </p:nvPr>
        </p:nvSpPr>
        <p:spPr>
          <a:xfrm>
            <a:off x="350838" y="5013176"/>
            <a:ext cx="8793162" cy="746125"/>
          </a:xfrm>
        </p:spPr>
        <p:txBody>
          <a:bodyPr>
            <a:normAutofit fontScale="85000" lnSpcReduction="20000"/>
          </a:bodyPr>
          <a:lstStyle/>
          <a:p>
            <a:pPr>
              <a:defRPr/>
            </a:pPr>
            <a:r>
              <a:rPr lang="en-US" dirty="0" smtClean="0"/>
              <a:t>British Columbia School Superintendents Association Fall Conference</a:t>
            </a:r>
          </a:p>
          <a:p>
            <a:pPr>
              <a:defRPr/>
            </a:pPr>
            <a:r>
              <a:rPr lang="en-US" dirty="0" smtClean="0"/>
              <a:t>November 2013, Vancouver, BC.</a:t>
            </a:r>
            <a:endParaRPr lang="en-US" dirty="0"/>
          </a:p>
        </p:txBody>
      </p:sp>
      <p:sp>
        <p:nvSpPr>
          <p:cNvPr id="11267" name="TextBox 1"/>
          <p:cNvSpPr txBox="1">
            <a:spLocks noChangeArrowheads="1"/>
          </p:cNvSpPr>
          <p:nvPr/>
        </p:nvSpPr>
        <p:spPr bwMode="auto">
          <a:xfrm>
            <a:off x="2339975" y="6200775"/>
            <a:ext cx="6804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6096000" algn="r"/>
              </a:tabLst>
              <a:defRPr sz="2400">
                <a:solidFill>
                  <a:schemeClr val="tx1"/>
                </a:solidFill>
                <a:latin typeface="Geneva" charset="0"/>
                <a:ea typeface="ＭＳ Ｐゴシック" charset="0"/>
                <a:cs typeface="ＭＳ Ｐゴシック" charset="0"/>
              </a:defRPr>
            </a:lvl1pPr>
            <a:lvl2pPr marL="742950" indent="-285750" eaLnBrk="0" hangingPunct="0">
              <a:tabLst>
                <a:tab pos="6096000" algn="r"/>
              </a:tabLst>
              <a:defRPr sz="2400">
                <a:solidFill>
                  <a:schemeClr val="tx1"/>
                </a:solidFill>
                <a:latin typeface="Geneva" charset="0"/>
                <a:ea typeface="ＭＳ Ｐゴシック" charset="0"/>
              </a:defRPr>
            </a:lvl2pPr>
            <a:lvl3pPr marL="1143000" indent="-228600" eaLnBrk="0" hangingPunct="0">
              <a:tabLst>
                <a:tab pos="6096000" algn="r"/>
              </a:tabLst>
              <a:defRPr sz="2400">
                <a:solidFill>
                  <a:schemeClr val="tx1"/>
                </a:solidFill>
                <a:latin typeface="Geneva" charset="0"/>
                <a:ea typeface="ＭＳ Ｐゴシック" charset="0"/>
              </a:defRPr>
            </a:lvl3pPr>
            <a:lvl4pPr marL="1600200" indent="-228600" eaLnBrk="0" hangingPunct="0">
              <a:tabLst>
                <a:tab pos="6096000" algn="r"/>
              </a:tabLst>
              <a:defRPr sz="2400">
                <a:solidFill>
                  <a:schemeClr val="tx1"/>
                </a:solidFill>
                <a:latin typeface="Geneva" charset="0"/>
                <a:ea typeface="ＭＳ Ｐゴシック" charset="0"/>
              </a:defRPr>
            </a:lvl4pPr>
            <a:lvl5pPr marL="2057400" indent="-228600" eaLnBrk="0" hangingPunct="0">
              <a:tabLst>
                <a:tab pos="6096000" algn="r"/>
              </a:tabLst>
              <a:defRPr sz="2400">
                <a:solidFill>
                  <a:schemeClr val="tx1"/>
                </a:solidFill>
                <a:latin typeface="Geneva" charset="0"/>
                <a:ea typeface="ＭＳ Ｐゴシック" charset="0"/>
              </a:defRPr>
            </a:lvl5pPr>
            <a:lvl6pPr marL="2514600" indent="-228600" eaLnBrk="0" fontAlgn="base" hangingPunct="0">
              <a:spcBef>
                <a:spcPct val="0"/>
              </a:spcBef>
              <a:spcAft>
                <a:spcPct val="0"/>
              </a:spcAft>
              <a:tabLst>
                <a:tab pos="6096000" algn="r"/>
              </a:tabLst>
              <a:defRPr sz="2400">
                <a:solidFill>
                  <a:schemeClr val="tx1"/>
                </a:solidFill>
                <a:latin typeface="Geneva" charset="0"/>
                <a:ea typeface="ＭＳ Ｐゴシック" charset="0"/>
              </a:defRPr>
            </a:lvl6pPr>
            <a:lvl7pPr marL="2971800" indent="-228600" eaLnBrk="0" fontAlgn="base" hangingPunct="0">
              <a:spcBef>
                <a:spcPct val="0"/>
              </a:spcBef>
              <a:spcAft>
                <a:spcPct val="0"/>
              </a:spcAft>
              <a:tabLst>
                <a:tab pos="6096000" algn="r"/>
              </a:tabLst>
              <a:defRPr sz="2400">
                <a:solidFill>
                  <a:schemeClr val="tx1"/>
                </a:solidFill>
                <a:latin typeface="Geneva" charset="0"/>
                <a:ea typeface="ＭＳ Ｐゴシック" charset="0"/>
              </a:defRPr>
            </a:lvl7pPr>
            <a:lvl8pPr marL="3429000" indent="-228600" eaLnBrk="0" fontAlgn="base" hangingPunct="0">
              <a:spcBef>
                <a:spcPct val="0"/>
              </a:spcBef>
              <a:spcAft>
                <a:spcPct val="0"/>
              </a:spcAft>
              <a:tabLst>
                <a:tab pos="6096000" algn="r"/>
              </a:tabLst>
              <a:defRPr sz="2400">
                <a:solidFill>
                  <a:schemeClr val="tx1"/>
                </a:solidFill>
                <a:latin typeface="Geneva" charset="0"/>
                <a:ea typeface="ＭＳ Ｐゴシック" charset="0"/>
              </a:defRPr>
            </a:lvl8pPr>
            <a:lvl9pPr marL="3886200" indent="-228600" eaLnBrk="0" fontAlgn="base" hangingPunct="0">
              <a:spcBef>
                <a:spcPct val="0"/>
              </a:spcBef>
              <a:spcAft>
                <a:spcPct val="0"/>
              </a:spcAft>
              <a:tabLst>
                <a:tab pos="6096000" algn="r"/>
              </a:tabLst>
              <a:defRPr sz="2400">
                <a:solidFill>
                  <a:schemeClr val="tx1"/>
                </a:solidFill>
                <a:latin typeface="Geneva" charset="0"/>
                <a:ea typeface="ＭＳ Ｐゴシック" charset="0"/>
              </a:defRPr>
            </a:lvl9pPr>
          </a:lstStyle>
          <a:p>
            <a:pPr marL="88900" eaLnBrk="1" hangingPunct="1">
              <a:tabLst>
                <a:tab pos="6464300" algn="r"/>
              </a:tabLst>
            </a:pPr>
            <a:r>
              <a:rPr lang="en-US" dirty="0">
                <a:solidFill>
                  <a:srgbClr val="FFFFFF"/>
                </a:solidFill>
              </a:rPr>
              <a:t>www.dylanwiliam.org</a:t>
            </a:r>
            <a:r>
              <a:rPr lang="en-US" dirty="0"/>
              <a:t>	@dylanwiliam</a:t>
            </a:r>
          </a:p>
        </p:txBody>
      </p:sp>
      <p:sp>
        <p:nvSpPr>
          <p:cNvPr id="11268" name="TextBox 3"/>
          <p:cNvSpPr txBox="1">
            <a:spLocks noChangeArrowheads="1"/>
          </p:cNvSpPr>
          <p:nvPr/>
        </p:nvSpPr>
        <p:spPr bwMode="auto">
          <a:xfrm>
            <a:off x="28575" y="6200775"/>
            <a:ext cx="2166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eneva" charset="0"/>
                <a:ea typeface="ＭＳ Ｐゴシック" charset="0"/>
                <a:cs typeface="ＭＳ Ｐゴシック" charset="0"/>
              </a:defRPr>
            </a:lvl1pPr>
            <a:lvl2pPr marL="742950" indent="-285750" eaLnBrk="0" hangingPunct="0">
              <a:defRPr sz="2400">
                <a:solidFill>
                  <a:schemeClr val="tx1"/>
                </a:solidFill>
                <a:latin typeface="Geneva" charset="0"/>
                <a:ea typeface="ＭＳ Ｐゴシック" charset="0"/>
              </a:defRPr>
            </a:lvl2pPr>
            <a:lvl3pPr marL="1143000" indent="-228600" eaLnBrk="0" hangingPunct="0">
              <a:defRPr sz="2400">
                <a:solidFill>
                  <a:schemeClr val="tx1"/>
                </a:solidFill>
                <a:latin typeface="Geneva" charset="0"/>
                <a:ea typeface="ＭＳ Ｐゴシック" charset="0"/>
              </a:defRPr>
            </a:lvl3pPr>
            <a:lvl4pPr marL="1600200" indent="-228600" eaLnBrk="0" hangingPunct="0">
              <a:defRPr sz="2400">
                <a:solidFill>
                  <a:schemeClr val="tx1"/>
                </a:solidFill>
                <a:latin typeface="Geneva" charset="0"/>
                <a:ea typeface="ＭＳ Ｐゴシック" charset="0"/>
              </a:defRPr>
            </a:lvl4pPr>
            <a:lvl5pPr marL="2057400" indent="-228600" eaLnBrk="0" hangingPunct="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pPr algn="ctr" eaLnBrk="1" hangingPunct="1"/>
            <a:r>
              <a:rPr lang="en-US" dirty="0">
                <a:latin typeface="Calibri" charset="0"/>
                <a:cs typeface="Calibri" charset="0"/>
              </a:rPr>
              <a:t>21 </a:t>
            </a:r>
            <a:r>
              <a:rPr lang="en-US" dirty="0" smtClean="0">
                <a:latin typeface="Calibri" charset="0"/>
                <a:cs typeface="Calibri" charset="0"/>
              </a:rPr>
              <a:t>Nov 2013</a:t>
            </a:r>
            <a:endParaRPr lang="en-US" dirty="0">
              <a:latin typeface="Calibri" charset="0"/>
              <a:cs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eaLnBrk="1" hangingPunct="1"/>
            <a:r>
              <a:rPr lang="en-US">
                <a:solidFill>
                  <a:srgbClr val="1F497D"/>
                </a:solidFill>
                <a:latin typeface="Calibri" charset="0"/>
              </a:rPr>
              <a:t>Rigorous</a:t>
            </a:r>
            <a:r>
              <a:rPr lang="en-US">
                <a:latin typeface="Calibri" charset="0"/>
              </a:rPr>
              <a:t>: subjects, disciplines, or skills?</a:t>
            </a:r>
          </a:p>
        </p:txBody>
      </p:sp>
      <p:sp>
        <p:nvSpPr>
          <p:cNvPr id="26626" name="Content Placeholder 2"/>
          <p:cNvSpPr>
            <a:spLocks noGrp="1"/>
          </p:cNvSpPr>
          <p:nvPr>
            <p:ph sz="quarter" idx="1"/>
          </p:nvPr>
        </p:nvSpPr>
        <p:spPr>
          <a:xfrm>
            <a:off x="612775" y="1600200"/>
            <a:ext cx="8153400" cy="4495800"/>
          </a:xfrm>
        </p:spPr>
        <p:txBody>
          <a:bodyPr/>
          <a:lstStyle/>
          <a:p>
            <a:pPr eaLnBrk="1" hangingPunct="1"/>
            <a:r>
              <a:rPr lang="en-US">
                <a:latin typeface="Calibri" charset="0"/>
              </a:rPr>
              <a:t>Disciplinary habits of mind are important, specific, powerful ways of thinking that are developed through sustained engagement with the discipline.</a:t>
            </a:r>
          </a:p>
          <a:p>
            <a:pPr lvl="1" eaLnBrk="1" hangingPunct="1"/>
            <a:r>
              <a:rPr lang="en-US">
                <a:latin typeface="Calibri" charset="0"/>
              </a:rPr>
              <a:t>Mathematics: transformation and invariance</a:t>
            </a:r>
          </a:p>
          <a:p>
            <a:pPr lvl="1" eaLnBrk="1" hangingPunct="1"/>
            <a:r>
              <a:rPr lang="en-US">
                <a:latin typeface="Calibri" charset="0"/>
              </a:rPr>
              <a:t>History: provenance and context</a:t>
            </a:r>
          </a:p>
          <a:p>
            <a:pPr lvl="1" eaLnBrk="1" hangingPunct="1"/>
            <a:r>
              <a:rPr lang="en-US">
                <a:latin typeface="Calibri" charset="0"/>
              </a:rPr>
              <a:t>Statistics: dispersion as well as central tendency</a:t>
            </a:r>
          </a:p>
          <a:p>
            <a:pPr lvl="1" eaLnBrk="1" hangingPunct="1"/>
            <a:r>
              <a:rPr lang="en-US">
                <a:latin typeface="Calibri" charset="0"/>
              </a:rPr>
              <a:t>Sociology: structure and agency</a:t>
            </a:r>
          </a:p>
          <a:p>
            <a:pPr eaLnBrk="1" hangingPunct="1"/>
            <a:endParaRPr lang="en-US">
              <a:latin typeface="Calibri" charset="0"/>
            </a:endParaRPr>
          </a:p>
          <a:p>
            <a:pPr eaLnBrk="1" hangingPunct="1"/>
            <a:endParaRPr lang="en-US">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612775" y="228600"/>
            <a:ext cx="8153400" cy="990600"/>
          </a:xfrm>
        </p:spPr>
        <p:txBody>
          <a:bodyPr/>
          <a:lstStyle/>
          <a:p>
            <a:r>
              <a:rPr lang="en-US">
                <a:latin typeface="Calibri" charset="0"/>
              </a:rPr>
              <a:t>21</a:t>
            </a:r>
            <a:r>
              <a:rPr lang="en-US" baseline="30000">
                <a:latin typeface="Calibri" charset="0"/>
              </a:rPr>
              <a:t>st</a:t>
            </a:r>
            <a:r>
              <a:rPr lang="en-US">
                <a:latin typeface="Calibri" charset="0"/>
              </a:rPr>
              <a:t> Century skills</a:t>
            </a:r>
          </a:p>
        </p:txBody>
      </p:sp>
      <p:sp>
        <p:nvSpPr>
          <p:cNvPr id="27650" name="Content Placeholder 2"/>
          <p:cNvSpPr>
            <a:spLocks noGrp="1"/>
          </p:cNvSpPr>
          <p:nvPr>
            <p:ph sz="quarter" idx="1"/>
          </p:nvPr>
        </p:nvSpPr>
        <p:spPr>
          <a:xfrm>
            <a:off x="612775" y="1600200"/>
            <a:ext cx="8153400" cy="4492625"/>
          </a:xfrm>
        </p:spPr>
        <p:txBody>
          <a:bodyPr/>
          <a:lstStyle/>
          <a:p>
            <a:r>
              <a:rPr lang="en-US" sz="2400">
                <a:latin typeface="Calibri" charset="0"/>
              </a:rPr>
              <a:t>Cognitive competencies</a:t>
            </a:r>
          </a:p>
          <a:p>
            <a:pPr lvl="1"/>
            <a:r>
              <a:rPr lang="en-US" sz="2000">
                <a:latin typeface="Calibri" charset="0"/>
              </a:rPr>
              <a:t>Cognitive processes and strategies</a:t>
            </a:r>
          </a:p>
          <a:p>
            <a:pPr lvl="1"/>
            <a:r>
              <a:rPr lang="en-US" sz="2000">
                <a:latin typeface="Calibri" charset="0"/>
              </a:rPr>
              <a:t>Knowledge</a:t>
            </a:r>
          </a:p>
          <a:p>
            <a:pPr lvl="1"/>
            <a:r>
              <a:rPr lang="en-US" sz="2000">
                <a:latin typeface="Calibri" charset="0"/>
              </a:rPr>
              <a:t>Creativity</a:t>
            </a:r>
          </a:p>
          <a:p>
            <a:r>
              <a:rPr lang="en-US" sz="2400">
                <a:latin typeface="Calibri" charset="0"/>
              </a:rPr>
              <a:t>Intra-personal competencies</a:t>
            </a:r>
          </a:p>
          <a:p>
            <a:pPr lvl="1"/>
            <a:r>
              <a:rPr lang="en-US" sz="2000">
                <a:latin typeface="Calibri" charset="0"/>
              </a:rPr>
              <a:t>Intellectual openness</a:t>
            </a:r>
          </a:p>
          <a:p>
            <a:pPr lvl="1"/>
            <a:r>
              <a:rPr lang="en-US" sz="2000">
                <a:latin typeface="Calibri" charset="0"/>
              </a:rPr>
              <a:t>Work ethic/conscientiousness</a:t>
            </a:r>
          </a:p>
          <a:p>
            <a:pPr lvl="1"/>
            <a:r>
              <a:rPr lang="en-US" sz="2000">
                <a:latin typeface="Calibri" charset="0"/>
              </a:rPr>
              <a:t>Positive core self-evaluation</a:t>
            </a:r>
          </a:p>
          <a:p>
            <a:r>
              <a:rPr lang="en-US" sz="2400">
                <a:latin typeface="Calibri" charset="0"/>
              </a:rPr>
              <a:t>Inter-personal competencies</a:t>
            </a:r>
          </a:p>
          <a:p>
            <a:pPr lvl="1"/>
            <a:r>
              <a:rPr lang="en-US" sz="2000">
                <a:latin typeface="Calibri" charset="0"/>
              </a:rPr>
              <a:t>Team-work</a:t>
            </a:r>
          </a:p>
          <a:p>
            <a:pPr lvl="1"/>
            <a:r>
              <a:rPr lang="en-US" sz="2000">
                <a:latin typeface="Calibri" charset="0"/>
              </a:rPr>
              <a:t>Leadership</a:t>
            </a:r>
          </a:p>
        </p:txBody>
      </p:sp>
      <p:sp>
        <p:nvSpPr>
          <p:cNvPr id="27651" name="TextBox 3"/>
          <p:cNvSpPr txBox="1">
            <a:spLocks noChangeArrowheads="1"/>
          </p:cNvSpPr>
          <p:nvPr/>
        </p:nvSpPr>
        <p:spPr bwMode="auto">
          <a:xfrm>
            <a:off x="611188" y="6237288"/>
            <a:ext cx="35290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eneva" charset="0"/>
                <a:ea typeface="ＭＳ Ｐゴシック" charset="0"/>
                <a:cs typeface="ＭＳ Ｐゴシック" charset="0"/>
              </a:defRPr>
            </a:lvl1pPr>
            <a:lvl2pPr marL="742950" indent="-285750" eaLnBrk="0" hangingPunct="0">
              <a:defRPr sz="2400">
                <a:solidFill>
                  <a:schemeClr val="tx1"/>
                </a:solidFill>
                <a:latin typeface="Geneva" charset="0"/>
                <a:ea typeface="ＭＳ Ｐゴシック" charset="0"/>
              </a:defRPr>
            </a:lvl2pPr>
            <a:lvl3pPr marL="1143000" indent="-228600" eaLnBrk="0" hangingPunct="0">
              <a:defRPr sz="2400">
                <a:solidFill>
                  <a:schemeClr val="tx1"/>
                </a:solidFill>
                <a:latin typeface="Geneva" charset="0"/>
                <a:ea typeface="ＭＳ Ｐゴシック" charset="0"/>
              </a:defRPr>
            </a:lvl3pPr>
            <a:lvl4pPr marL="1600200" indent="-228600" eaLnBrk="0" hangingPunct="0">
              <a:defRPr sz="2400">
                <a:solidFill>
                  <a:schemeClr val="tx1"/>
                </a:solidFill>
                <a:latin typeface="Geneva" charset="0"/>
                <a:ea typeface="ＭＳ Ｐゴシック" charset="0"/>
              </a:defRPr>
            </a:lvl4pPr>
            <a:lvl5pPr marL="2057400" indent="-228600" eaLnBrk="0" hangingPunct="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pPr eaLnBrk="1" hangingPunct="1"/>
            <a:r>
              <a:rPr lang="en-US" sz="1800">
                <a:solidFill>
                  <a:srgbClr val="525A93"/>
                </a:solidFill>
                <a:latin typeface="Calibri" charset="0"/>
                <a:cs typeface="Calibri" charset="0"/>
              </a:rPr>
              <a:t>Pellegrino and Hilton (2012)</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612775" y="228600"/>
            <a:ext cx="8153400" cy="990600"/>
          </a:xfrm>
        </p:spPr>
        <p:txBody>
          <a:bodyPr/>
          <a:lstStyle/>
          <a:p>
            <a:pPr eaLnBrk="1" hangingPunct="1"/>
            <a:r>
              <a:rPr lang="en-US">
                <a:solidFill>
                  <a:srgbClr val="1F497D"/>
                </a:solidFill>
                <a:latin typeface="Calibri" charset="0"/>
              </a:rPr>
              <a:t>Coherent</a:t>
            </a:r>
            <a:r>
              <a:rPr lang="en-US">
                <a:latin typeface="Calibri" charset="0"/>
              </a:rPr>
              <a:t>: subjects or themes?</a:t>
            </a:r>
          </a:p>
        </p:txBody>
      </p:sp>
      <p:sp>
        <p:nvSpPr>
          <p:cNvPr id="3" name="Content Placeholder 2"/>
          <p:cNvSpPr>
            <a:spLocks noGrp="1"/>
          </p:cNvSpPr>
          <p:nvPr>
            <p:ph sz="quarter" idx="1"/>
          </p:nvPr>
        </p:nvSpPr>
        <p:spPr>
          <a:xfrm>
            <a:off x="612775" y="1600200"/>
            <a:ext cx="8153400" cy="4495800"/>
          </a:xfrm>
        </p:spPr>
        <p:txBody>
          <a:bodyPr>
            <a:normAutofit/>
          </a:bodyPr>
          <a:lstStyle/>
          <a:p>
            <a:pPr marL="320040" indent="-320040" eaLnBrk="1" fontAlgn="auto" hangingPunct="1">
              <a:spcAft>
                <a:spcPts val="0"/>
              </a:spcAft>
              <a:buFont typeface="Wingdings"/>
              <a:buChar char=""/>
              <a:defRPr/>
            </a:pPr>
            <a:r>
              <a:rPr lang="en-US" dirty="0" smtClean="0">
                <a:ea typeface="+mn-ea"/>
              </a:rPr>
              <a:t>Subject-based curricula support disciplines but tend to undermine coherence across different aspects of learning</a:t>
            </a:r>
          </a:p>
          <a:p>
            <a:pPr marL="320040" indent="-320040" eaLnBrk="1" fontAlgn="auto" hangingPunct="1">
              <a:spcAft>
                <a:spcPts val="0"/>
              </a:spcAft>
              <a:buFont typeface="Wingdings"/>
              <a:buChar char=""/>
              <a:defRPr/>
            </a:pPr>
            <a:r>
              <a:rPr lang="en-US" dirty="0" smtClean="0">
                <a:ea typeface="+mn-ea"/>
              </a:rPr>
              <a:t>Theme-based curricula support coherence, but tend to undermine disciplinary development</a:t>
            </a:r>
          </a:p>
          <a:p>
            <a:pPr marL="0" indent="0" eaLnBrk="1" fontAlgn="auto" hangingPunct="1">
              <a:spcAft>
                <a:spcPts val="0"/>
              </a:spcAft>
              <a:buFont typeface="Arial" charset="0"/>
              <a:buNone/>
              <a:defRPr/>
            </a:pPr>
            <a:endParaRPr lang="en-US" dirty="0">
              <a:ea typeface="+mn-ea"/>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3"/>
          <p:cNvSpPr>
            <a:spLocks noGrp="1"/>
          </p:cNvSpPr>
          <p:nvPr>
            <p:ph type="title"/>
          </p:nvPr>
        </p:nvSpPr>
        <p:spPr>
          <a:xfrm>
            <a:off x="612775" y="228600"/>
            <a:ext cx="8153400" cy="990600"/>
          </a:xfrm>
        </p:spPr>
        <p:txBody>
          <a:bodyPr/>
          <a:lstStyle/>
          <a:p>
            <a:pPr eaLnBrk="1" hangingPunct="1"/>
            <a:r>
              <a:rPr lang="en-US">
                <a:latin typeface="Calibri" charset="0"/>
              </a:rPr>
              <a:t>Reading skills: what are they really?</a:t>
            </a:r>
          </a:p>
        </p:txBody>
      </p:sp>
      <p:sp>
        <p:nvSpPr>
          <p:cNvPr id="5" name="Content Placeholder 4"/>
          <p:cNvSpPr>
            <a:spLocks noGrp="1"/>
          </p:cNvSpPr>
          <p:nvPr>
            <p:ph sz="quarter" idx="1"/>
          </p:nvPr>
        </p:nvSpPr>
        <p:spPr>
          <a:xfrm>
            <a:off x="612775" y="1600200"/>
            <a:ext cx="8153400" cy="4495800"/>
          </a:xfrm>
        </p:spPr>
        <p:txBody>
          <a:bodyPr>
            <a:normAutofit fontScale="77500" lnSpcReduction="20000"/>
          </a:bodyPr>
          <a:lstStyle/>
          <a:p>
            <a:pPr marL="0" indent="0" eaLnBrk="1" fontAlgn="auto" hangingPunct="1">
              <a:spcAft>
                <a:spcPts val="0"/>
              </a:spcAft>
              <a:buFont typeface="Arial" charset="0"/>
              <a:buNone/>
              <a:defRPr/>
            </a:pPr>
            <a:r>
              <a:rPr lang="en-US" i="1" dirty="0" smtClean="0">
                <a:ea typeface="+mn-ea"/>
              </a:rPr>
              <a:t>A </a:t>
            </a:r>
            <a:r>
              <a:rPr lang="en-US" i="1" dirty="0">
                <a:ea typeface="+mn-ea"/>
              </a:rPr>
              <a:t>manifold, contained in an intuition which I call mine, is represented, by means of the synthesis of the understanding, as belonging to the necessary unity of self-consciousness; and this is effected by means of the </a:t>
            </a:r>
            <a:r>
              <a:rPr lang="en-US" i="1" dirty="0" smtClean="0">
                <a:ea typeface="+mn-ea"/>
              </a:rPr>
              <a:t>category.</a:t>
            </a:r>
          </a:p>
          <a:p>
            <a:pPr marL="0" indent="0" eaLnBrk="1" fontAlgn="auto" hangingPunct="1">
              <a:spcAft>
                <a:spcPts val="0"/>
              </a:spcAft>
              <a:buFont typeface="Arial" charset="0"/>
              <a:buNone/>
              <a:defRPr/>
            </a:pPr>
            <a:endParaRPr lang="en-US" i="1" dirty="0" smtClean="0">
              <a:ea typeface="+mn-ea"/>
            </a:endParaRPr>
          </a:p>
          <a:p>
            <a:pPr marL="320040" indent="-320040" eaLnBrk="1" fontAlgn="auto" hangingPunct="1">
              <a:spcAft>
                <a:spcPts val="0"/>
              </a:spcAft>
              <a:buFont typeface="Arial" charset="0"/>
              <a:buNone/>
              <a:defRPr/>
            </a:pPr>
            <a:r>
              <a:rPr lang="en-US" dirty="0" smtClean="0">
                <a:ea typeface="+mn-ea"/>
              </a:rPr>
              <a:t>What is the </a:t>
            </a:r>
            <a:r>
              <a:rPr lang="en-US" dirty="0">
                <a:ea typeface="+mn-ea"/>
              </a:rPr>
              <a:t>main idea of this </a:t>
            </a:r>
            <a:r>
              <a:rPr lang="en-US" dirty="0" smtClean="0">
                <a:ea typeface="+mn-ea"/>
              </a:rPr>
              <a:t>passage</a:t>
            </a:r>
            <a:r>
              <a:rPr lang="en-US" dirty="0">
                <a:ea typeface="+mn-ea"/>
              </a:rPr>
              <a:t>?</a:t>
            </a:r>
            <a:r>
              <a:rPr lang="en-US" dirty="0" smtClean="0">
                <a:ea typeface="+mn-ea"/>
              </a:rPr>
              <a:t> </a:t>
            </a:r>
            <a:r>
              <a:rPr lang="en-US" dirty="0">
                <a:ea typeface="+mn-ea"/>
              </a:rPr>
              <a:t>  1. Without a manifold, one cannot call an intuition ‘mine.’   2. Intuition must precede understanding.   3. Intuition must occur through a category.   4. Self-consciousness is necessary to understanding</a:t>
            </a:r>
            <a:r>
              <a:rPr lang="en-GB" dirty="0" smtClean="0">
                <a:ea typeface="+mn-ea"/>
              </a:rPr>
              <a:t>  </a:t>
            </a:r>
            <a:endParaRPr lang="en-US" dirty="0">
              <a:ea typeface="+mn-ea"/>
            </a:endParaRPr>
          </a:p>
        </p:txBody>
      </p:sp>
      <p:sp>
        <p:nvSpPr>
          <p:cNvPr id="29699" name="TextBox 5"/>
          <p:cNvSpPr txBox="1">
            <a:spLocks noChangeArrowheads="1"/>
          </p:cNvSpPr>
          <p:nvPr/>
        </p:nvSpPr>
        <p:spPr bwMode="auto">
          <a:xfrm>
            <a:off x="611188" y="6092825"/>
            <a:ext cx="228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eneva" charset="0"/>
                <a:ea typeface="ＭＳ Ｐゴシック" charset="0"/>
                <a:cs typeface="ＭＳ Ｐゴシック" charset="0"/>
              </a:defRPr>
            </a:lvl1pPr>
            <a:lvl2pPr marL="742950" indent="-285750" eaLnBrk="0" hangingPunct="0">
              <a:defRPr sz="2400">
                <a:solidFill>
                  <a:schemeClr val="tx1"/>
                </a:solidFill>
                <a:latin typeface="Geneva" charset="0"/>
                <a:ea typeface="ＭＳ Ｐゴシック" charset="0"/>
              </a:defRPr>
            </a:lvl2pPr>
            <a:lvl3pPr marL="1143000" indent="-228600" eaLnBrk="0" hangingPunct="0">
              <a:defRPr sz="2400">
                <a:solidFill>
                  <a:schemeClr val="tx1"/>
                </a:solidFill>
                <a:latin typeface="Geneva" charset="0"/>
                <a:ea typeface="ＭＳ Ｐゴシック" charset="0"/>
              </a:defRPr>
            </a:lvl3pPr>
            <a:lvl4pPr marL="1600200" indent="-228600" eaLnBrk="0" hangingPunct="0">
              <a:defRPr sz="2400">
                <a:solidFill>
                  <a:schemeClr val="tx1"/>
                </a:solidFill>
                <a:latin typeface="Geneva" charset="0"/>
                <a:ea typeface="ＭＳ Ｐゴシック" charset="0"/>
              </a:defRPr>
            </a:lvl4pPr>
            <a:lvl5pPr marL="2057400" indent="-228600" eaLnBrk="0" hangingPunct="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pPr eaLnBrk="1" hangingPunct="1"/>
            <a:r>
              <a:rPr lang="en-US" sz="1800">
                <a:solidFill>
                  <a:schemeClr val="accent1"/>
                </a:solidFill>
                <a:latin typeface="Calibri" charset="0"/>
                <a:cs typeface="Calibri" charset="0"/>
              </a:rPr>
              <a:t>Hirsch (2006)</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612775" y="228600"/>
            <a:ext cx="8153400" cy="990600"/>
          </a:xfrm>
        </p:spPr>
        <p:txBody>
          <a:bodyPr/>
          <a:lstStyle/>
          <a:p>
            <a:pPr eaLnBrk="1" hangingPunct="1"/>
            <a:endParaRPr lang="en-US">
              <a:latin typeface="Calibri" charset="0"/>
            </a:endParaRPr>
          </a:p>
        </p:txBody>
      </p:sp>
      <p:sp>
        <p:nvSpPr>
          <p:cNvPr id="31746" name="Content Placeholder 2"/>
          <p:cNvSpPr>
            <a:spLocks noGrp="1"/>
          </p:cNvSpPr>
          <p:nvPr>
            <p:ph sz="quarter" idx="1"/>
          </p:nvPr>
        </p:nvSpPr>
        <p:spPr>
          <a:xfrm>
            <a:off x="457200" y="1600200"/>
            <a:ext cx="8229600" cy="5257800"/>
          </a:xfrm>
        </p:spPr>
        <p:txBody>
          <a:bodyPr/>
          <a:lstStyle/>
          <a:p>
            <a:pPr marL="0" indent="0" eaLnBrk="1" hangingPunct="1">
              <a:buFont typeface="Arial" charset="0"/>
              <a:buNone/>
            </a:pPr>
            <a:r>
              <a:rPr lang="en-US">
                <a:latin typeface="Calibri" charset="0"/>
              </a:rPr>
              <a:t>John walked to first, stole second, got bunted over to third, and reached home on a sacrifice fly.</a:t>
            </a:r>
          </a:p>
          <a:p>
            <a:pPr marL="0" indent="0" eaLnBrk="1" hangingPunct="1">
              <a:buFont typeface="Arial" charset="0"/>
              <a:buNone/>
            </a:pPr>
            <a:endParaRPr lang="en-US">
              <a:latin typeface="Calibri" charset="0"/>
            </a:endParaRPr>
          </a:p>
          <a:p>
            <a:pPr marL="0" indent="0" eaLnBrk="1" hangingPunct="1">
              <a:buFont typeface="Arial" charset="0"/>
              <a:buNone/>
            </a:pPr>
            <a:r>
              <a:rPr lang="en-US">
                <a:latin typeface="Calibri" charset="0"/>
              </a:rPr>
              <a:t>How many outs were there when John got to the plate?</a:t>
            </a:r>
          </a:p>
          <a:p>
            <a:pPr marL="914400" lvl="1" indent="-514350" eaLnBrk="1" hangingPunct="1">
              <a:buSzPct val="100000"/>
              <a:buFont typeface="Calibri" charset="0"/>
              <a:buAutoNum type="alphaUcPeriod"/>
            </a:pPr>
            <a:r>
              <a:rPr lang="en-US">
                <a:latin typeface="Calibri" charset="0"/>
              </a:rPr>
              <a:t>0</a:t>
            </a:r>
          </a:p>
          <a:p>
            <a:pPr marL="914400" lvl="1" indent="-514350" eaLnBrk="1" hangingPunct="1">
              <a:buSzPct val="100000"/>
              <a:buFont typeface="Calibri" charset="0"/>
              <a:buAutoNum type="alphaUcPeriod"/>
            </a:pPr>
            <a:r>
              <a:rPr lang="en-US">
                <a:latin typeface="Calibri" charset="0"/>
              </a:rPr>
              <a:t>1</a:t>
            </a:r>
          </a:p>
          <a:p>
            <a:pPr marL="914400" lvl="1" indent="-514350" eaLnBrk="1" hangingPunct="1">
              <a:buSzPct val="100000"/>
              <a:buFont typeface="Calibri" charset="0"/>
              <a:buAutoNum type="alphaUcPeriod"/>
            </a:pPr>
            <a:r>
              <a:rPr lang="en-US">
                <a:latin typeface="Calibri" charset="0"/>
              </a:rPr>
              <a:t>2</a:t>
            </a:r>
          </a:p>
          <a:p>
            <a:pPr marL="0" indent="0" eaLnBrk="1" hangingPunct="1">
              <a:buFont typeface="Arial" charset="0"/>
              <a:buNone/>
            </a:pPr>
            <a:endParaRPr lang="en-US">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612775" y="228600"/>
            <a:ext cx="8153400" cy="990600"/>
          </a:xfrm>
        </p:spPr>
        <p:txBody>
          <a:bodyPr/>
          <a:lstStyle/>
          <a:p>
            <a:pPr eaLnBrk="1" hangingPunct="1"/>
            <a:r>
              <a:rPr lang="en-US">
                <a:latin typeface="Calibri" charset="0"/>
              </a:rPr>
              <a:t>Lost in translation?</a:t>
            </a:r>
          </a:p>
        </p:txBody>
      </p:sp>
      <p:sp>
        <p:nvSpPr>
          <p:cNvPr id="24578" name="Content Placeholder 2"/>
          <p:cNvSpPr>
            <a:spLocks noGrp="1"/>
          </p:cNvSpPr>
          <p:nvPr>
            <p:ph sz="quarter" idx="1"/>
          </p:nvPr>
        </p:nvSpPr>
        <p:spPr>
          <a:xfrm>
            <a:off x="612775" y="1600200"/>
            <a:ext cx="8153400" cy="4495800"/>
          </a:xfrm>
        </p:spPr>
        <p:txBody>
          <a:bodyPr>
            <a:normAutofit/>
          </a:bodyPr>
          <a:lstStyle/>
          <a:p>
            <a:pPr marL="0" indent="0" eaLnBrk="1" fontAlgn="auto" hangingPunct="1">
              <a:spcAft>
                <a:spcPts val="0"/>
              </a:spcAft>
              <a:buFont typeface="Arial" charset="0"/>
              <a:buNone/>
              <a:defRPr/>
            </a:pPr>
            <a:r>
              <a:rPr lang="en-US" sz="2800" dirty="0">
                <a:latin typeface="Calibri" charset="0"/>
                <a:ea typeface="+mn-ea"/>
              </a:rPr>
              <a:t>Comprehension depends on constructing a mental model that makes the elements fall into place and, equally important, enables the listener or reader to supply essential information that is not explicitly stated. In language use, there is always a great deal that is left unsaid and must be inferred. This means that communication depends on both sides, writer and reader, sharing a basis of </a:t>
            </a:r>
            <a:r>
              <a:rPr lang="en-US" sz="2800" i="1" dirty="0">
                <a:latin typeface="Calibri" charset="0"/>
                <a:ea typeface="+mn-ea"/>
              </a:rPr>
              <a:t>unspoken</a:t>
            </a:r>
            <a:r>
              <a:rPr lang="en-US" sz="2800" dirty="0">
                <a:latin typeface="Calibri" charset="0"/>
                <a:ea typeface="+mn-ea"/>
              </a:rPr>
              <a:t> knowledge. This large dimension of tacit knowledge is precisely what is </a:t>
            </a:r>
            <a:r>
              <a:rPr lang="en-US" sz="2800" i="1" dirty="0">
                <a:latin typeface="Calibri" charset="0"/>
                <a:ea typeface="+mn-ea"/>
              </a:rPr>
              <a:t>not</a:t>
            </a:r>
            <a:r>
              <a:rPr lang="en-US" sz="2800" dirty="0">
                <a:latin typeface="Calibri" charset="0"/>
                <a:ea typeface="+mn-ea"/>
              </a:rPr>
              <a:t> being taught adequately in our schools.</a:t>
            </a:r>
          </a:p>
          <a:p>
            <a:pPr marL="0" indent="0" algn="r" eaLnBrk="1" fontAlgn="auto" hangingPunct="1">
              <a:spcAft>
                <a:spcPts val="0"/>
              </a:spcAft>
              <a:buFont typeface="Arial" charset="0"/>
              <a:buNone/>
              <a:tabLst>
                <a:tab pos="3675063" algn="l"/>
              </a:tabLst>
              <a:defRPr/>
            </a:pPr>
            <a:endParaRPr lang="en-US" sz="2800" dirty="0">
              <a:latin typeface="Calibri" charset="0"/>
              <a:ea typeface="+mn-ea"/>
            </a:endParaRPr>
          </a:p>
        </p:txBody>
      </p:sp>
      <p:sp>
        <p:nvSpPr>
          <p:cNvPr id="32771" name="TextBox 1"/>
          <p:cNvSpPr txBox="1">
            <a:spLocks noChangeArrowheads="1"/>
          </p:cNvSpPr>
          <p:nvPr/>
        </p:nvSpPr>
        <p:spPr bwMode="auto">
          <a:xfrm>
            <a:off x="611188" y="6237288"/>
            <a:ext cx="3313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eneva" charset="0"/>
                <a:ea typeface="ＭＳ Ｐゴシック" charset="0"/>
                <a:cs typeface="ＭＳ Ｐゴシック" charset="0"/>
              </a:defRPr>
            </a:lvl1pPr>
            <a:lvl2pPr marL="742950" indent="-285750" eaLnBrk="0" hangingPunct="0">
              <a:defRPr sz="2400">
                <a:solidFill>
                  <a:schemeClr val="tx1"/>
                </a:solidFill>
                <a:latin typeface="Geneva" charset="0"/>
                <a:ea typeface="ＭＳ Ｐゴシック" charset="0"/>
              </a:defRPr>
            </a:lvl2pPr>
            <a:lvl3pPr marL="1143000" indent="-228600" eaLnBrk="0" hangingPunct="0">
              <a:defRPr sz="2400">
                <a:solidFill>
                  <a:schemeClr val="tx1"/>
                </a:solidFill>
                <a:latin typeface="Geneva" charset="0"/>
                <a:ea typeface="ＭＳ Ｐゴシック" charset="0"/>
              </a:defRPr>
            </a:lvl3pPr>
            <a:lvl4pPr marL="1600200" indent="-228600" eaLnBrk="0" hangingPunct="0">
              <a:defRPr sz="2400">
                <a:solidFill>
                  <a:schemeClr val="tx1"/>
                </a:solidFill>
                <a:latin typeface="Geneva" charset="0"/>
                <a:ea typeface="ＭＳ Ｐゴシック" charset="0"/>
              </a:defRPr>
            </a:lvl4pPr>
            <a:lvl5pPr marL="2057400" indent="-228600" eaLnBrk="0" hangingPunct="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pPr eaLnBrk="1" hangingPunct="1"/>
            <a:r>
              <a:rPr lang="en-US" sz="1800">
                <a:solidFill>
                  <a:srgbClr val="525A93"/>
                </a:solidFill>
                <a:latin typeface="Calibri" charset="0"/>
              </a:rPr>
              <a:t>Hirsch (2009 loc. 176)</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612775" y="228600"/>
            <a:ext cx="8153400" cy="990600"/>
          </a:xfrm>
        </p:spPr>
        <p:txBody>
          <a:bodyPr/>
          <a:lstStyle/>
          <a:p>
            <a:pPr eaLnBrk="1" hangingPunct="1"/>
            <a:r>
              <a:rPr lang="en-US">
                <a:latin typeface="Calibri" charset="0"/>
              </a:rPr>
              <a:t>Reading is complex…</a:t>
            </a:r>
          </a:p>
        </p:txBody>
      </p:sp>
      <p:pic>
        <p:nvPicPr>
          <p:cNvPr id="4" name="Content Placeholder 3" descr="Strands of skilled reading.jpg"/>
          <p:cNvPicPr>
            <a:picLocks noGrp="1" noChangeAspect="1"/>
          </p:cNvPicPr>
          <p:nvPr>
            <p:ph sz="quarter" idx="1"/>
          </p:nvPr>
        </p:nvPicPr>
        <p:blipFill>
          <a:blip r:embed="rId2"/>
          <a:srcRect/>
          <a:stretch>
            <a:fillRect/>
          </a:stretch>
        </p:blipFill>
        <p:spPr>
          <a:xfrm>
            <a:off x="683568" y="1628800"/>
            <a:ext cx="7488832" cy="4390671"/>
          </a:xfrm>
          <a:solidFill>
            <a:srgbClr val="FFFFFF">
              <a:shade val="85000"/>
            </a:srgbClr>
          </a:solidFill>
          <a:ln w="88900" cap="sq">
            <a:miter lim="800000"/>
          </a:ln>
          <a:scene3d>
            <a:camera prst="orthographicFront"/>
            <a:lightRig rig="twoPt" dir="t">
              <a:rot lat="0" lon="0" rev="7200000"/>
            </a:lightRig>
          </a:scene3d>
          <a:sp3d>
            <a:bevelT w="25400" h="19050"/>
            <a:contourClr>
              <a:srgbClr val="FFFFFF"/>
            </a:contourClr>
          </a:sp3d>
        </p:spPr>
      </p:pic>
      <p:sp>
        <p:nvSpPr>
          <p:cNvPr id="33795" name="TextBox 4"/>
          <p:cNvSpPr txBox="1">
            <a:spLocks noChangeArrowheads="1"/>
          </p:cNvSpPr>
          <p:nvPr/>
        </p:nvSpPr>
        <p:spPr bwMode="auto">
          <a:xfrm>
            <a:off x="5219700" y="6308725"/>
            <a:ext cx="2679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eneva" charset="0"/>
                <a:ea typeface="ＭＳ Ｐゴシック" charset="0"/>
                <a:cs typeface="ＭＳ Ｐゴシック" charset="0"/>
              </a:defRPr>
            </a:lvl1pPr>
            <a:lvl2pPr marL="742950" indent="-285750" eaLnBrk="0" hangingPunct="0">
              <a:defRPr sz="2400">
                <a:solidFill>
                  <a:schemeClr val="tx1"/>
                </a:solidFill>
                <a:latin typeface="Geneva" charset="0"/>
                <a:ea typeface="ＭＳ Ｐゴシック" charset="0"/>
              </a:defRPr>
            </a:lvl2pPr>
            <a:lvl3pPr marL="1143000" indent="-228600" eaLnBrk="0" hangingPunct="0">
              <a:defRPr sz="2400">
                <a:solidFill>
                  <a:schemeClr val="tx1"/>
                </a:solidFill>
                <a:latin typeface="Geneva" charset="0"/>
                <a:ea typeface="ＭＳ Ｐゴシック" charset="0"/>
              </a:defRPr>
            </a:lvl3pPr>
            <a:lvl4pPr marL="1600200" indent="-228600" eaLnBrk="0" hangingPunct="0">
              <a:defRPr sz="2400">
                <a:solidFill>
                  <a:schemeClr val="tx1"/>
                </a:solidFill>
                <a:latin typeface="Geneva" charset="0"/>
                <a:ea typeface="ＭＳ Ｐゴシック" charset="0"/>
              </a:defRPr>
            </a:lvl4pPr>
            <a:lvl5pPr marL="2057400" indent="-228600" eaLnBrk="0" hangingPunct="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pPr algn="r" eaLnBrk="1" hangingPunct="1"/>
            <a:r>
              <a:rPr lang="en-US" sz="1800">
                <a:solidFill>
                  <a:schemeClr val="tx2"/>
                </a:solidFill>
              </a:rPr>
              <a:t>(Scarborough, 2001)</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612775" y="228600"/>
            <a:ext cx="8153400" cy="990600"/>
          </a:xfrm>
        </p:spPr>
        <p:txBody>
          <a:bodyPr/>
          <a:lstStyle/>
          <a:p>
            <a:pPr eaLnBrk="1" hangingPunct="1"/>
            <a:r>
              <a:rPr lang="en-US">
                <a:latin typeface="Calibri" charset="0"/>
              </a:rPr>
              <a:t>Skill is content, content is skill</a:t>
            </a:r>
          </a:p>
        </p:txBody>
      </p:sp>
      <p:sp>
        <p:nvSpPr>
          <p:cNvPr id="25602" name="Content Placeholder 2"/>
          <p:cNvSpPr>
            <a:spLocks noGrp="1"/>
          </p:cNvSpPr>
          <p:nvPr>
            <p:ph sz="quarter" idx="1"/>
          </p:nvPr>
        </p:nvSpPr>
        <p:spPr>
          <a:xfrm>
            <a:off x="612775" y="1600200"/>
            <a:ext cx="8153400" cy="5257800"/>
          </a:xfrm>
        </p:spPr>
        <p:txBody>
          <a:bodyPr>
            <a:normAutofit lnSpcReduction="10000"/>
          </a:bodyPr>
          <a:lstStyle/>
          <a:p>
            <a:pPr marL="0" indent="0" eaLnBrk="1" fontAlgn="auto" hangingPunct="1">
              <a:spcAft>
                <a:spcPts val="0"/>
              </a:spcAft>
              <a:buFont typeface="Arial" charset="0"/>
              <a:buNone/>
              <a:defRPr/>
            </a:pPr>
            <a:r>
              <a:rPr lang="en-US" sz="2800" dirty="0">
                <a:latin typeface="Calibri" charset="0"/>
                <a:ea typeface="+mn-ea"/>
              </a:rPr>
              <a:t>Five propositions about academic skills (Hirsch, 2009)</a:t>
            </a:r>
          </a:p>
          <a:p>
            <a:pPr marL="457200" lvl="1" indent="-457200" eaLnBrk="1" fontAlgn="auto" hangingPunct="1">
              <a:spcAft>
                <a:spcPts val="0"/>
              </a:spcAft>
              <a:buSzPct val="100000"/>
              <a:buFont typeface="Wingdings" charset="0"/>
              <a:buAutoNum type="arabicPlain"/>
              <a:defRPr/>
            </a:pPr>
            <a:r>
              <a:rPr lang="en-US" sz="2400" dirty="0">
                <a:latin typeface="Calibri" charset="0"/>
                <a:ea typeface="+mn-ea"/>
              </a:rPr>
              <a:t>The character of an academic skill is constrained by the limitations of short-term working memory.</a:t>
            </a:r>
          </a:p>
          <a:p>
            <a:pPr marL="457200" lvl="1" indent="-457200" eaLnBrk="1" fontAlgn="auto" hangingPunct="1">
              <a:spcAft>
                <a:spcPts val="0"/>
              </a:spcAft>
              <a:buSzPct val="100000"/>
              <a:buFont typeface="Wingdings" charset="0"/>
              <a:buAutoNum type="arabicPlain"/>
              <a:defRPr/>
            </a:pPr>
            <a:r>
              <a:rPr lang="en-US" sz="2400" dirty="0">
                <a:latin typeface="Calibri" charset="0"/>
                <a:ea typeface="+mn-ea"/>
              </a:rPr>
              <a:t>Academic skills have two components: procedures and contents.</a:t>
            </a:r>
          </a:p>
          <a:p>
            <a:pPr marL="457200" lvl="1" indent="-457200" eaLnBrk="1" fontAlgn="auto" hangingPunct="1">
              <a:spcAft>
                <a:spcPts val="0"/>
              </a:spcAft>
              <a:buSzPct val="100000"/>
              <a:buFont typeface="Wingdings" charset="0"/>
              <a:buAutoNum type="arabicPlain"/>
              <a:defRPr/>
            </a:pPr>
            <a:r>
              <a:rPr lang="en-US" sz="2400" dirty="0">
                <a:latin typeface="Calibri" charset="0"/>
                <a:ea typeface="+mn-ea"/>
              </a:rPr>
              <a:t>Procedural skills such as turning letters into sounds must initially be learned as content, along with other content necessary to higher-order skills.</a:t>
            </a:r>
          </a:p>
          <a:p>
            <a:pPr marL="457200" lvl="1" indent="-457200" eaLnBrk="1" fontAlgn="auto" hangingPunct="1">
              <a:spcAft>
                <a:spcPts val="0"/>
              </a:spcAft>
              <a:buSzPct val="100000"/>
              <a:buFont typeface="Wingdings" charset="0"/>
              <a:buAutoNum type="arabicPlain"/>
              <a:defRPr/>
            </a:pPr>
            <a:r>
              <a:rPr lang="en-US" sz="2400" dirty="0">
                <a:latin typeface="Calibri" charset="0"/>
                <a:ea typeface="+mn-ea"/>
              </a:rPr>
              <a:t>An advance in skill, whether in procedure or content, entails an advance in speed of processing.</a:t>
            </a:r>
          </a:p>
          <a:p>
            <a:pPr marL="457200" lvl="1" indent="-457200" eaLnBrk="1" fontAlgn="auto" hangingPunct="1">
              <a:spcAft>
                <a:spcPts val="0"/>
              </a:spcAft>
              <a:buSzPct val="100000"/>
              <a:buFont typeface="Wingdings" charset="0"/>
              <a:buAutoNum type="arabicPlain"/>
              <a:defRPr/>
            </a:pPr>
            <a:r>
              <a:rPr lang="en-US" sz="2400" dirty="0">
                <a:latin typeface="Calibri" charset="0"/>
                <a:ea typeface="+mn-ea"/>
              </a:rPr>
              <a:t>A higher-order academic skill such as reading comprehension requires prior knowledge of domain-specific content; the higher-order skills for that domain </a:t>
            </a:r>
            <a:r>
              <a:rPr lang="en-US" sz="2400" dirty="0" smtClean="0">
                <a:latin typeface="Calibri" charset="0"/>
                <a:ea typeface="+mn-ea"/>
              </a:rPr>
              <a:t>does</a:t>
            </a:r>
            <a:br>
              <a:rPr lang="en-US" sz="2400" dirty="0" smtClean="0">
                <a:latin typeface="Calibri" charset="0"/>
                <a:ea typeface="+mn-ea"/>
              </a:rPr>
            </a:br>
            <a:r>
              <a:rPr lang="en-US" sz="2400" dirty="0" smtClean="0">
                <a:latin typeface="Calibri" charset="0"/>
                <a:ea typeface="+mn-ea"/>
              </a:rPr>
              <a:t>not </a:t>
            </a:r>
            <a:r>
              <a:rPr lang="en-US" sz="2400" dirty="0">
                <a:latin typeface="Calibri" charset="0"/>
                <a:ea typeface="+mn-ea"/>
              </a:rPr>
              <a:t>readily transfer to other content domains.</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612775" y="228600"/>
            <a:ext cx="8153400" cy="990600"/>
          </a:xfrm>
        </p:spPr>
        <p:txBody>
          <a:bodyPr/>
          <a:lstStyle/>
          <a:p>
            <a:pPr eaLnBrk="1" hangingPunct="1"/>
            <a:endParaRPr lang="en-US">
              <a:latin typeface="Calibri" charset="0"/>
            </a:endParaRPr>
          </a:p>
        </p:txBody>
      </p:sp>
      <p:sp>
        <p:nvSpPr>
          <p:cNvPr id="35842" name="Content Placeholder 2"/>
          <p:cNvSpPr>
            <a:spLocks noGrp="1"/>
          </p:cNvSpPr>
          <p:nvPr>
            <p:ph sz="quarter" idx="1"/>
          </p:nvPr>
        </p:nvSpPr>
        <p:spPr>
          <a:xfrm>
            <a:off x="457200" y="1600200"/>
            <a:ext cx="8229600" cy="5257800"/>
          </a:xfrm>
        </p:spPr>
        <p:txBody>
          <a:bodyPr/>
          <a:lstStyle/>
          <a:p>
            <a:pPr eaLnBrk="1" hangingPunct="1"/>
            <a:r>
              <a:rPr lang="en-US">
                <a:latin typeface="Calibri" charset="0"/>
              </a:rPr>
              <a:t>SOLO taxonomy (Biggs &amp; Collis, 1982)</a:t>
            </a:r>
          </a:p>
          <a:p>
            <a:pPr lvl="1" eaLnBrk="1" hangingPunct="1"/>
            <a:r>
              <a:rPr lang="en-US">
                <a:latin typeface="Calibri" charset="0"/>
              </a:rPr>
              <a:t>Structure of observed learning outcomes</a:t>
            </a:r>
          </a:p>
          <a:p>
            <a:pPr lvl="1" eaLnBrk="1" hangingPunct="1"/>
            <a:r>
              <a:rPr lang="en-US">
                <a:latin typeface="Calibri" charset="0"/>
              </a:rPr>
              <a:t>Levels of structure</a:t>
            </a:r>
          </a:p>
          <a:p>
            <a:pPr lvl="2" eaLnBrk="1" hangingPunct="1"/>
            <a:r>
              <a:rPr lang="en-US">
                <a:latin typeface="Calibri" charset="0"/>
              </a:rPr>
              <a:t>Unistructural</a:t>
            </a:r>
          </a:p>
          <a:p>
            <a:pPr lvl="2" eaLnBrk="1" hangingPunct="1"/>
            <a:r>
              <a:rPr lang="en-US">
                <a:latin typeface="Calibri" charset="0"/>
              </a:rPr>
              <a:t>Multi-structural</a:t>
            </a:r>
          </a:p>
          <a:p>
            <a:pPr lvl="2" eaLnBrk="1" hangingPunct="1"/>
            <a:r>
              <a:rPr lang="en-US">
                <a:latin typeface="Calibri" charset="0"/>
              </a:rPr>
              <a:t>Relational</a:t>
            </a:r>
          </a:p>
          <a:p>
            <a:pPr eaLnBrk="1" hangingPunct="1"/>
            <a:r>
              <a:rPr lang="en-US">
                <a:latin typeface="Calibri" charset="0"/>
              </a:rPr>
              <a:t>Cause and effect in history</a:t>
            </a:r>
          </a:p>
          <a:p>
            <a:pPr lvl="1" eaLnBrk="1" hangingPunct="1"/>
            <a:r>
              <a:rPr lang="en-US">
                <a:latin typeface="Calibri" charset="0"/>
              </a:rPr>
              <a:t>Single cause</a:t>
            </a:r>
          </a:p>
          <a:p>
            <a:pPr lvl="1" eaLnBrk="1" hangingPunct="1"/>
            <a:r>
              <a:rPr lang="en-US">
                <a:latin typeface="Calibri" charset="0"/>
              </a:rPr>
              <a:t>Multiple causes</a:t>
            </a:r>
          </a:p>
          <a:p>
            <a:pPr lvl="1" eaLnBrk="1" hangingPunct="1"/>
            <a:r>
              <a:rPr lang="en-US">
                <a:latin typeface="Calibri" charset="0"/>
              </a:rPr>
              <a:t>Multiple interacting causes</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a:solidFill>
                  <a:srgbClr val="1F497D"/>
                </a:solidFill>
                <a:latin typeface="Calibri" charset="0"/>
                <a:ea typeface="+mj-ea"/>
              </a:rPr>
              <a:t>Vertically integrated</a:t>
            </a:r>
            <a:r>
              <a:rPr lang="en-US">
                <a:latin typeface="Calibri" charset="0"/>
                <a:ea typeface="+mj-ea"/>
              </a:rPr>
              <a:t>: emphasis on progression</a:t>
            </a:r>
          </a:p>
        </p:txBody>
      </p:sp>
      <p:sp>
        <p:nvSpPr>
          <p:cNvPr id="3" name="Content Placeholder 2"/>
          <p:cNvSpPr>
            <a:spLocks noGrp="1"/>
          </p:cNvSpPr>
          <p:nvPr>
            <p:ph sz="quarter" idx="1"/>
          </p:nvPr>
        </p:nvSpPr>
        <p:spPr>
          <a:xfrm>
            <a:off x="612775" y="1600200"/>
            <a:ext cx="8153400" cy="4495800"/>
          </a:xfrm>
        </p:spPr>
        <p:txBody>
          <a:bodyPr>
            <a:normAutofit/>
          </a:bodyPr>
          <a:lstStyle/>
          <a:p>
            <a:pPr marL="0" indent="0" eaLnBrk="1" fontAlgn="auto" hangingPunct="1">
              <a:spcAft>
                <a:spcPts val="0"/>
              </a:spcAft>
              <a:buFont typeface="Arial" charset="0"/>
              <a:buNone/>
              <a:defRPr/>
            </a:pPr>
            <a:r>
              <a:rPr lang="en-US" dirty="0" smtClean="0">
                <a:latin typeface="Calibri" charset="0"/>
                <a:ea typeface="+mn-ea"/>
              </a:rPr>
              <a:t>In which order would you teach the areas of the following shapes (currently arranged alphabetically)?</a:t>
            </a:r>
          </a:p>
          <a:p>
            <a:pPr marL="640080" lvl="1" indent="-274320" eaLnBrk="1" fontAlgn="auto" hangingPunct="1">
              <a:spcAft>
                <a:spcPts val="0"/>
              </a:spcAft>
              <a:buFont typeface="Wingdings 2"/>
              <a:buChar char=""/>
              <a:defRPr/>
            </a:pPr>
            <a:r>
              <a:rPr lang="en-US" dirty="0" smtClean="0">
                <a:latin typeface="Calibri" charset="0"/>
                <a:ea typeface="+mn-ea"/>
              </a:rPr>
              <a:t>Parallelogram</a:t>
            </a:r>
          </a:p>
          <a:p>
            <a:pPr marL="640080" lvl="1" indent="-274320" eaLnBrk="1" fontAlgn="auto" hangingPunct="1">
              <a:spcAft>
                <a:spcPts val="0"/>
              </a:spcAft>
              <a:buFont typeface="Wingdings 2"/>
              <a:buChar char=""/>
              <a:defRPr/>
            </a:pPr>
            <a:r>
              <a:rPr lang="en-US" dirty="0" smtClean="0">
                <a:latin typeface="Calibri" charset="0"/>
                <a:ea typeface="+mn-ea"/>
              </a:rPr>
              <a:t>Rectangle</a:t>
            </a:r>
          </a:p>
          <a:p>
            <a:pPr marL="640080" lvl="1" indent="-274320" eaLnBrk="1" fontAlgn="auto" hangingPunct="1">
              <a:spcAft>
                <a:spcPts val="0"/>
              </a:spcAft>
              <a:buFont typeface="Wingdings 2"/>
              <a:buChar char=""/>
              <a:defRPr/>
            </a:pPr>
            <a:r>
              <a:rPr lang="en-US" dirty="0" smtClean="0">
                <a:latin typeface="Calibri" charset="0"/>
                <a:ea typeface="+mn-ea"/>
              </a:rPr>
              <a:t>Square</a:t>
            </a:r>
          </a:p>
          <a:p>
            <a:pPr marL="640080" lvl="1" indent="-274320" eaLnBrk="1" fontAlgn="auto" hangingPunct="1">
              <a:spcAft>
                <a:spcPts val="0"/>
              </a:spcAft>
              <a:buFont typeface="Wingdings 2"/>
              <a:buChar char=""/>
              <a:defRPr/>
            </a:pPr>
            <a:r>
              <a:rPr lang="en-US" dirty="0" smtClean="0">
                <a:latin typeface="Calibri" charset="0"/>
                <a:ea typeface="+mn-ea"/>
              </a:rPr>
              <a:t>Trapezium</a:t>
            </a:r>
          </a:p>
          <a:p>
            <a:pPr marL="640080" lvl="1" indent="-274320" eaLnBrk="1" fontAlgn="auto" hangingPunct="1">
              <a:spcAft>
                <a:spcPts val="0"/>
              </a:spcAft>
              <a:buFont typeface="Wingdings 2"/>
              <a:buChar char=""/>
              <a:defRPr/>
            </a:pPr>
            <a:r>
              <a:rPr lang="en-US" dirty="0" smtClean="0">
                <a:latin typeface="Calibri" charset="0"/>
                <a:ea typeface="+mn-ea"/>
              </a:rPr>
              <a:t>Triangle</a:t>
            </a:r>
          </a:p>
          <a:p>
            <a:pPr marL="320040" indent="-320040" eaLnBrk="1" fontAlgn="auto" hangingPunct="1">
              <a:spcAft>
                <a:spcPts val="0"/>
              </a:spcAft>
              <a:buFont typeface="Wingdings"/>
              <a:buChar char=""/>
              <a:defRPr/>
            </a:pPr>
            <a:endParaRPr lang="en-US" dirty="0">
              <a:ea typeface="+mn-ea"/>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612775" y="228600"/>
            <a:ext cx="8153400" cy="990600"/>
          </a:xfrm>
        </p:spPr>
        <p:txBody>
          <a:bodyPr/>
          <a:lstStyle/>
          <a:p>
            <a:r>
              <a:rPr lang="en-US">
                <a:latin typeface="Calibri" charset="0"/>
              </a:rPr>
              <a:t>Outline</a:t>
            </a:r>
          </a:p>
        </p:txBody>
      </p:sp>
      <p:sp>
        <p:nvSpPr>
          <p:cNvPr id="3" name="Content Placeholder 2"/>
          <p:cNvSpPr>
            <a:spLocks noGrp="1"/>
          </p:cNvSpPr>
          <p:nvPr>
            <p:ph sz="quarter" idx="1"/>
          </p:nvPr>
        </p:nvSpPr>
        <p:spPr>
          <a:xfrm>
            <a:off x="612775" y="1600200"/>
            <a:ext cx="8153400" cy="4495800"/>
          </a:xfrm>
        </p:spPr>
        <p:txBody>
          <a:bodyPr/>
          <a:lstStyle/>
          <a:p>
            <a:pPr>
              <a:defRPr/>
            </a:pPr>
            <a:r>
              <a:rPr lang="en-US" dirty="0" smtClean="0"/>
              <a:t>Curriculum</a:t>
            </a:r>
          </a:p>
          <a:p>
            <a:pPr lvl="1">
              <a:defRPr/>
            </a:pPr>
            <a:r>
              <a:rPr lang="en-US" dirty="0" smtClean="0"/>
              <a:t>What is curriculum?</a:t>
            </a:r>
          </a:p>
          <a:p>
            <a:pPr lvl="1">
              <a:defRPr/>
            </a:pPr>
            <a:r>
              <a:rPr lang="en-US" dirty="0" smtClean="0"/>
              <a:t>Seven principles for curriculum design</a:t>
            </a:r>
          </a:p>
          <a:p>
            <a:pPr>
              <a:defRPr/>
            </a:pPr>
            <a:r>
              <a:rPr lang="en-US" dirty="0" smtClean="0"/>
              <a:t>Assessment</a:t>
            </a:r>
          </a:p>
          <a:p>
            <a:pPr lvl="1">
              <a:defRPr/>
            </a:pPr>
            <a:r>
              <a:rPr lang="en-US" dirty="0" smtClean="0"/>
              <a:t>Assessment for accountability</a:t>
            </a:r>
          </a:p>
          <a:p>
            <a:pPr lvl="1">
              <a:defRPr/>
            </a:pPr>
            <a:r>
              <a:rPr lang="en-US" dirty="0" smtClean="0"/>
              <a:t>Quality in assessment	</a:t>
            </a:r>
          </a:p>
          <a:p>
            <a:pPr lvl="1">
              <a:defRPr/>
            </a:pPr>
            <a:endParaRPr lang="en-US" dirty="0" smtClean="0"/>
          </a:p>
          <a:p>
            <a:pPr marL="0" indent="0">
              <a:buFont typeface="Wingdings" charset="0"/>
              <a:buNone/>
              <a:defRP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612775" y="228600"/>
            <a:ext cx="8153400" cy="990600"/>
          </a:xfrm>
        </p:spPr>
        <p:txBody>
          <a:bodyPr/>
          <a:lstStyle/>
          <a:p>
            <a:pPr eaLnBrk="1" hangingPunct="1"/>
            <a:r>
              <a:rPr lang="en-US">
                <a:latin typeface="Calibri" charset="0"/>
              </a:rPr>
              <a:t>Learning hierarchies</a:t>
            </a:r>
          </a:p>
        </p:txBody>
      </p:sp>
      <p:sp>
        <p:nvSpPr>
          <p:cNvPr id="37890" name="Content Placeholder 2"/>
          <p:cNvSpPr>
            <a:spLocks noGrp="1"/>
          </p:cNvSpPr>
          <p:nvPr>
            <p:ph sz="quarter" idx="1"/>
          </p:nvPr>
        </p:nvSpPr>
        <p:spPr>
          <a:xfrm>
            <a:off x="457200" y="1600200"/>
            <a:ext cx="8229600" cy="5141913"/>
          </a:xfrm>
        </p:spPr>
        <p:txBody>
          <a:bodyPr/>
          <a:lstStyle/>
          <a:p>
            <a:pPr eaLnBrk="1" hangingPunct="1"/>
            <a:r>
              <a:rPr lang="en-US">
                <a:latin typeface="Calibri" charset="0"/>
              </a:rPr>
              <a:t>Universal</a:t>
            </a:r>
          </a:p>
          <a:p>
            <a:pPr lvl="1" eaLnBrk="1" hangingPunct="1"/>
            <a:r>
              <a:rPr lang="en-US">
                <a:latin typeface="Calibri" charset="0"/>
              </a:rPr>
              <a:t>Addition before multiplication</a:t>
            </a:r>
          </a:p>
          <a:p>
            <a:pPr eaLnBrk="1" hangingPunct="1"/>
            <a:r>
              <a:rPr lang="en-US">
                <a:latin typeface="Calibri" charset="0"/>
              </a:rPr>
              <a:t>Natural </a:t>
            </a:r>
          </a:p>
          <a:p>
            <a:pPr lvl="1" eaLnBrk="1" hangingPunct="1"/>
            <a:r>
              <a:rPr lang="en-US">
                <a:latin typeface="Calibri" charset="0"/>
              </a:rPr>
              <a:t>Multiplication before division</a:t>
            </a:r>
          </a:p>
          <a:p>
            <a:pPr lvl="1" eaLnBrk="1" hangingPunct="1"/>
            <a:r>
              <a:rPr lang="en-US">
                <a:latin typeface="Calibri" charset="0"/>
              </a:rPr>
              <a:t>Differentiation before integration</a:t>
            </a:r>
          </a:p>
          <a:p>
            <a:pPr eaLnBrk="1" hangingPunct="1"/>
            <a:r>
              <a:rPr lang="en-US">
                <a:latin typeface="Calibri" charset="0"/>
              </a:rPr>
              <a:t>Arbitrary</a:t>
            </a:r>
          </a:p>
          <a:p>
            <a:pPr lvl="1" eaLnBrk="1" hangingPunct="1"/>
            <a:r>
              <a:rPr lang="en-US">
                <a:latin typeface="Calibri" charset="0"/>
              </a:rPr>
              <a:t>Areas of triangles before areas of parallelograms </a:t>
            </a:r>
          </a:p>
          <a:p>
            <a:pPr eaLnBrk="1" hangingPunct="1"/>
            <a:r>
              <a:rPr lang="en-US">
                <a:latin typeface="Calibri" charset="0"/>
              </a:rPr>
              <a:t>Optional</a:t>
            </a:r>
          </a:p>
          <a:p>
            <a:pPr lvl="1" eaLnBrk="1" hangingPunct="1"/>
            <a:r>
              <a:rPr lang="en-US">
                <a:latin typeface="Calibri" charset="0"/>
              </a:rPr>
              <a:t>The Romans before the Vikings</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612775" y="228600"/>
            <a:ext cx="8153400" cy="990600"/>
          </a:xfrm>
        </p:spPr>
        <p:txBody>
          <a:bodyPr/>
          <a:lstStyle/>
          <a:p>
            <a:pPr eaLnBrk="1" hangingPunct="1"/>
            <a:r>
              <a:rPr lang="en-US">
                <a:latin typeface="Calibri" charset="0"/>
              </a:rPr>
              <a:t>The spiral curriculum</a:t>
            </a:r>
          </a:p>
        </p:txBody>
      </p:sp>
      <p:sp>
        <p:nvSpPr>
          <p:cNvPr id="38914" name="Content Placeholder 2"/>
          <p:cNvSpPr>
            <a:spLocks noGrp="1"/>
          </p:cNvSpPr>
          <p:nvPr>
            <p:ph sz="quarter" idx="1"/>
          </p:nvPr>
        </p:nvSpPr>
        <p:spPr>
          <a:xfrm>
            <a:off x="457200" y="1600200"/>
            <a:ext cx="8229600" cy="5257800"/>
          </a:xfrm>
        </p:spPr>
        <p:txBody>
          <a:bodyPr/>
          <a:lstStyle/>
          <a:p>
            <a:pPr marL="0" indent="0" eaLnBrk="1" hangingPunct="1">
              <a:buFont typeface="Arial" charset="0"/>
              <a:buNone/>
            </a:pPr>
            <a:r>
              <a:rPr lang="en-GB" sz="2400" i="1">
                <a:latin typeface="Calibri" charset="0"/>
              </a:rPr>
              <a:t>The “spiral curriculum.” </a:t>
            </a:r>
            <a:r>
              <a:rPr lang="en-GB" sz="2400">
                <a:latin typeface="Calibri" charset="0"/>
              </a:rPr>
              <a:t>If one respects the ways of thought of the growing child, if one is courteous enough to translate material into his logical forms and challenging enough to tempt him in advance, then it is possible to introduce him at an early age to the ideas and styles that in later life make an educated man. We might ask, as a criterion for any subject taught in primary school, whether, when fully developed, it is worth an adult’s knowing, </a:t>
            </a:r>
            <a:r>
              <a:rPr lang="en-GB" sz="2400" i="1">
                <a:latin typeface="Calibri" charset="0"/>
              </a:rPr>
              <a:t>and</a:t>
            </a:r>
            <a:r>
              <a:rPr lang="en-GB" sz="2400">
                <a:latin typeface="Calibri" charset="0"/>
              </a:rPr>
              <a:t> </a:t>
            </a:r>
            <a:r>
              <a:rPr lang="en-GB" sz="2400" i="1">
                <a:latin typeface="Calibri" charset="0"/>
              </a:rPr>
              <a:t>whether having known it as a child makes a person a better adult</a:t>
            </a:r>
            <a:r>
              <a:rPr lang="en-GB" sz="2400">
                <a:latin typeface="Calibri" charset="0"/>
              </a:rPr>
              <a:t>. If the answer to both questions is negative or ambiguous, then the matter is cluttering the curriculum.</a:t>
            </a:r>
          </a:p>
          <a:p>
            <a:pPr marL="0" indent="0" eaLnBrk="1" hangingPunct="1">
              <a:buFont typeface="Arial" charset="0"/>
              <a:buNone/>
            </a:pPr>
            <a:endParaRPr lang="en-GB" sz="2400">
              <a:latin typeface="Calibri" charset="0"/>
            </a:endParaRPr>
          </a:p>
          <a:p>
            <a:pPr marL="0" indent="0" eaLnBrk="1" hangingPunct="1">
              <a:buFont typeface="Arial" charset="0"/>
              <a:buNone/>
            </a:pPr>
            <a:r>
              <a:rPr lang="en-GB" sz="2400">
                <a:latin typeface="Calibri" charset="0"/>
              </a:rPr>
              <a:t>Bruner, J. (1960). </a:t>
            </a:r>
            <a:r>
              <a:rPr lang="en-GB" sz="2400" i="1">
                <a:latin typeface="Calibri" charset="0"/>
              </a:rPr>
              <a:t>The Process of Education, </a:t>
            </a:r>
            <a:r>
              <a:rPr lang="en-GB" sz="2400">
                <a:latin typeface="Calibri" charset="0"/>
              </a:rPr>
              <a:t>Cambridge, MA: Harvard University Press, pp. 52-54</a:t>
            </a:r>
            <a:r>
              <a:rPr lang="en-US" sz="2400">
                <a:latin typeface="Calibri" charset="0"/>
              </a:rPr>
              <a:t> (my emphasis).</a:t>
            </a:r>
          </a:p>
          <a:p>
            <a:pPr marL="0" indent="0" eaLnBrk="1" hangingPunct="1">
              <a:buFont typeface="Arial" charset="0"/>
              <a:buNone/>
            </a:pPr>
            <a:endParaRPr lang="en-US">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612775" y="228600"/>
            <a:ext cx="8153400" cy="990600"/>
          </a:xfrm>
        </p:spPr>
        <p:txBody>
          <a:bodyPr/>
          <a:lstStyle/>
          <a:p>
            <a:pPr eaLnBrk="1" hangingPunct="1"/>
            <a:r>
              <a:rPr lang="en-US">
                <a:latin typeface="Calibri" charset="0"/>
              </a:rPr>
              <a:t>Kinds of spiral</a:t>
            </a:r>
          </a:p>
        </p:txBody>
      </p:sp>
      <p:sp>
        <p:nvSpPr>
          <p:cNvPr id="39938" name="Content Placeholder 2"/>
          <p:cNvSpPr>
            <a:spLocks noGrp="1"/>
          </p:cNvSpPr>
          <p:nvPr>
            <p:ph sz="quarter" idx="1"/>
          </p:nvPr>
        </p:nvSpPr>
        <p:spPr>
          <a:xfrm>
            <a:off x="457200" y="1600200"/>
            <a:ext cx="8686800" cy="5257800"/>
          </a:xfrm>
        </p:spPr>
        <p:txBody>
          <a:bodyPr/>
          <a:lstStyle/>
          <a:p>
            <a:pPr eaLnBrk="1" hangingPunct="1"/>
            <a:r>
              <a:rPr lang="en-US">
                <a:latin typeface="Calibri" charset="0"/>
              </a:rPr>
              <a:t>Kinds of spiral</a:t>
            </a:r>
          </a:p>
          <a:p>
            <a:pPr lvl="1" eaLnBrk="1" hangingPunct="1"/>
            <a:r>
              <a:rPr lang="en-US">
                <a:latin typeface="Calibri" charset="0"/>
              </a:rPr>
              <a:t>Trivial: anything can usefully be revisited</a:t>
            </a:r>
          </a:p>
          <a:p>
            <a:pPr lvl="1" eaLnBrk="1" hangingPunct="1"/>
            <a:r>
              <a:rPr lang="en-US">
                <a:latin typeface="Calibri" charset="0"/>
              </a:rPr>
              <a:t>Deep: spirals are an important part of a curriculum</a:t>
            </a:r>
          </a:p>
          <a:p>
            <a:pPr eaLnBrk="1" hangingPunct="1"/>
            <a:r>
              <a:rPr lang="en-US">
                <a:latin typeface="Calibri" charset="0"/>
              </a:rPr>
              <a:t>Inclusion criteria</a:t>
            </a:r>
          </a:p>
          <a:p>
            <a:pPr lvl="1" eaLnBrk="1" hangingPunct="1"/>
            <a:r>
              <a:rPr lang="en-US">
                <a:latin typeface="Calibri" charset="0"/>
              </a:rPr>
              <a:t>You might need this later</a:t>
            </a:r>
          </a:p>
          <a:p>
            <a:pPr lvl="1" eaLnBrk="1" hangingPunct="1"/>
            <a:r>
              <a:rPr lang="en-US">
                <a:latin typeface="Calibri" charset="0"/>
              </a:rPr>
              <a:t>You will need this later</a:t>
            </a:r>
          </a:p>
          <a:p>
            <a:pPr lvl="1" eaLnBrk="1" hangingPunct="1"/>
            <a:r>
              <a:rPr lang="en-US">
                <a:latin typeface="Calibri" charset="0"/>
              </a:rPr>
              <a:t>This is useful now, even if you do not go further</a:t>
            </a:r>
          </a:p>
          <a:p>
            <a:pPr lvl="1" eaLnBrk="1" hangingPunct="1"/>
            <a:r>
              <a:rPr lang="en-US">
                <a:latin typeface="Calibri" charset="0"/>
              </a:rPr>
              <a:t>You will need this later, and you will be significantly disadvantaged if you do not learn it now</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612775" y="228600"/>
            <a:ext cx="8153400" cy="990600"/>
          </a:xfrm>
        </p:spPr>
        <p:txBody>
          <a:bodyPr/>
          <a:lstStyle/>
          <a:p>
            <a:pPr eaLnBrk="1" hangingPunct="1"/>
            <a:r>
              <a:rPr lang="en-US">
                <a:latin typeface="Calibri" charset="0"/>
              </a:rPr>
              <a:t>Backward design</a:t>
            </a:r>
          </a:p>
        </p:txBody>
      </p:sp>
      <p:sp>
        <p:nvSpPr>
          <p:cNvPr id="40962" name="Content Placeholder 2"/>
          <p:cNvSpPr>
            <a:spLocks noGrp="1"/>
          </p:cNvSpPr>
          <p:nvPr>
            <p:ph sz="quarter" idx="1"/>
          </p:nvPr>
        </p:nvSpPr>
        <p:spPr>
          <a:xfrm>
            <a:off x="457200" y="1600200"/>
            <a:ext cx="8229600" cy="4924425"/>
          </a:xfrm>
        </p:spPr>
        <p:txBody>
          <a:bodyPr/>
          <a:lstStyle/>
          <a:p>
            <a:pPr eaLnBrk="1" hangingPunct="1">
              <a:tabLst>
                <a:tab pos="4927600" algn="l"/>
              </a:tabLst>
            </a:pPr>
            <a:r>
              <a:rPr lang="en-US">
                <a:latin typeface="Calibri" charset="0"/>
              </a:rPr>
              <a:t>The tragedy of life is that </a:t>
            </a:r>
            <a:r>
              <a:rPr lang="en-US" altLang="ja-JP">
                <a:latin typeface="Calibri" charset="0"/>
              </a:rPr>
              <a:t>one can only understand life backwards, but one must live it forwards</a:t>
            </a:r>
            <a:br>
              <a:rPr lang="en-US" altLang="ja-JP">
                <a:latin typeface="Calibri" charset="0"/>
              </a:rPr>
            </a:br>
            <a:r>
              <a:rPr lang="en-US" altLang="ja-JP">
                <a:latin typeface="Calibri" charset="0"/>
              </a:rPr>
              <a:t>	(Søren Kierkegaard)</a:t>
            </a:r>
          </a:p>
          <a:p>
            <a:pPr eaLnBrk="1" hangingPunct="1">
              <a:tabLst>
                <a:tab pos="4927600" algn="l"/>
              </a:tabLst>
            </a:pPr>
            <a:r>
              <a:rPr lang="en-US">
                <a:latin typeface="Calibri" charset="0"/>
              </a:rPr>
              <a:t>In the same way, curricula need to be designed backwards, but delivered forwards</a:t>
            </a:r>
          </a:p>
          <a:p>
            <a:pPr eaLnBrk="1" hangingPunct="1">
              <a:tabLst>
                <a:tab pos="4927600" algn="l"/>
              </a:tabLst>
            </a:pPr>
            <a:r>
              <a:rPr lang="en-US">
                <a:latin typeface="Calibri" charset="0"/>
              </a:rPr>
              <a:t>Should a curriculum be specified in terms of </a:t>
            </a:r>
          </a:p>
          <a:p>
            <a:pPr lvl="1" eaLnBrk="1" hangingPunct="1">
              <a:tabLst>
                <a:tab pos="4927600" algn="l"/>
              </a:tabLst>
            </a:pPr>
            <a:r>
              <a:rPr lang="en-US">
                <a:latin typeface="Calibri" charset="0"/>
              </a:rPr>
              <a:t>Experiences?</a:t>
            </a:r>
          </a:p>
          <a:p>
            <a:pPr lvl="1" eaLnBrk="1" hangingPunct="1">
              <a:tabLst>
                <a:tab pos="4927600" algn="l"/>
              </a:tabLst>
            </a:pPr>
            <a:r>
              <a:rPr lang="en-US">
                <a:latin typeface="Calibri" charset="0"/>
              </a:rPr>
              <a:t>Outcomes?</a:t>
            </a:r>
          </a:p>
          <a:p>
            <a:pPr lvl="1" eaLnBrk="1" hangingPunct="1">
              <a:tabLst>
                <a:tab pos="4927600" algn="l"/>
              </a:tabLst>
            </a:pPr>
            <a:r>
              <a:rPr lang="en-US">
                <a:latin typeface="Calibri" charset="0"/>
              </a:rPr>
              <a:t>Both?</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612775" y="228600"/>
            <a:ext cx="8153400" cy="990600"/>
          </a:xfrm>
        </p:spPr>
        <p:txBody>
          <a:bodyPr/>
          <a:lstStyle/>
          <a:p>
            <a:pPr eaLnBrk="1" hangingPunct="1"/>
            <a:r>
              <a:rPr lang="en-US">
                <a:latin typeface="Calibri" charset="0"/>
              </a:rPr>
              <a:t>Curriculum for excellence: Dance</a:t>
            </a:r>
          </a:p>
        </p:txBody>
      </p:sp>
      <p:sp>
        <p:nvSpPr>
          <p:cNvPr id="31746" name="Content Placeholder 2"/>
          <p:cNvSpPr>
            <a:spLocks noGrp="1"/>
          </p:cNvSpPr>
          <p:nvPr>
            <p:ph sz="quarter" idx="1"/>
          </p:nvPr>
        </p:nvSpPr>
        <p:spPr>
          <a:xfrm>
            <a:off x="612775" y="1600200"/>
            <a:ext cx="8153400" cy="4495800"/>
          </a:xfrm>
        </p:spPr>
        <p:txBody>
          <a:bodyPr>
            <a:normAutofit lnSpcReduction="10000"/>
          </a:bodyPr>
          <a:lstStyle/>
          <a:p>
            <a:pPr marL="0" indent="0" eaLnBrk="1" fontAlgn="auto" hangingPunct="1">
              <a:spcAft>
                <a:spcPts val="0"/>
              </a:spcAft>
              <a:buFont typeface="Arial" charset="0"/>
              <a:buNone/>
              <a:defRPr/>
            </a:pPr>
            <a:r>
              <a:rPr lang="en-US" sz="2400">
                <a:latin typeface="Calibri" charset="0"/>
                <a:ea typeface="+mn-ea"/>
              </a:rPr>
              <a:t>Through dance, learners have rich opportunities to be creative and to experience inspiration and enjoyment. Creating and performing will be the core activities for all learners, and taking part in dance contributes to their physical education and physical activity. Learners develop their technical skills and the quality of their movement, and use their imagination and skills to create and choreograph dance sequences. They further develop their knowledge and understanding and their capacity to enjoy dance through evaluating performances and commenting on their work and the work of others.</a:t>
            </a:r>
          </a:p>
          <a:p>
            <a:pPr marL="0" indent="0" eaLnBrk="1" fontAlgn="auto" hangingPunct="1">
              <a:spcAft>
                <a:spcPts val="0"/>
              </a:spcAft>
              <a:buFont typeface="Arial" charset="0"/>
              <a:buNone/>
              <a:defRPr/>
            </a:pPr>
            <a:r>
              <a:rPr lang="en-US" sz="2400">
                <a:latin typeface="Calibri" charset="0"/>
                <a:ea typeface="+mn-ea"/>
              </a:rPr>
              <a:t>Scottish Government. (2007). “Curriculum for Excellence: expressive arts experiences and outcomes” p. 5.</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pPr eaLnBrk="1" hangingPunct="1"/>
            <a:r>
              <a:rPr lang="en-US">
                <a:solidFill>
                  <a:srgbClr val="1F497D"/>
                </a:solidFill>
                <a:latin typeface="Calibri" charset="0"/>
              </a:rPr>
              <a:t>Appropriate</a:t>
            </a:r>
            <a:r>
              <a:rPr lang="en-US">
                <a:latin typeface="Calibri" charset="0"/>
              </a:rPr>
              <a:t>: 860+570=?</a:t>
            </a:r>
          </a:p>
        </p:txBody>
      </p:sp>
      <p:sp>
        <p:nvSpPr>
          <p:cNvPr id="5" name="Slide Number Placeholder 3"/>
          <p:cNvSpPr>
            <a:spLocks noGrp="1"/>
          </p:cNvSpPr>
          <p:nvPr>
            <p:ph type="sldNum" sz="quarter" idx="11"/>
          </p:nvPr>
        </p:nvSpPr>
        <p:spPr/>
        <p:txBody>
          <a:bodyPr>
            <a:normAutofit fontScale="85000" lnSpcReduction="20000"/>
          </a:bodyPr>
          <a:lstStyle/>
          <a:p>
            <a:pPr algn="l">
              <a:defRPr/>
            </a:pPr>
            <a:fld id="{A6895DCE-D971-E045-AF6F-8B5EB6B015F1}" type="slidenum">
              <a:rPr lang="en-GB"/>
              <a:pPr algn="l">
                <a:defRPr/>
              </a:pPr>
              <a:t>25</a:t>
            </a:fld>
            <a:endParaRPr lang="en-GB"/>
          </a:p>
        </p:txBody>
      </p:sp>
      <p:pic>
        <p:nvPicPr>
          <p:cNvPr id="143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412875"/>
            <a:ext cx="8280400" cy="496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3012" name="Text Box 4"/>
          <p:cNvSpPr txBox="1">
            <a:spLocks noChangeArrowheads="1"/>
          </p:cNvSpPr>
          <p:nvPr/>
        </p:nvSpPr>
        <p:spPr bwMode="auto">
          <a:xfrm>
            <a:off x="4114800" y="6521450"/>
            <a:ext cx="5126038" cy="369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a:solidFill>
                  <a:schemeClr val="tx1"/>
                </a:solidFill>
                <a:latin typeface="Geneva" charset="0"/>
                <a:ea typeface="ＭＳ Ｐゴシック" charset="0"/>
                <a:cs typeface="ＭＳ Ｐゴシック" charset="0"/>
              </a:defRPr>
            </a:lvl1pPr>
            <a:lvl2pPr marL="742950" indent="-285750" eaLnBrk="0" hangingPunct="0">
              <a:defRPr sz="2400">
                <a:solidFill>
                  <a:schemeClr val="tx1"/>
                </a:solidFill>
                <a:latin typeface="Geneva" charset="0"/>
                <a:ea typeface="ＭＳ Ｐゴシック" charset="0"/>
              </a:defRPr>
            </a:lvl2pPr>
            <a:lvl3pPr marL="1143000" indent="-228600" eaLnBrk="0" hangingPunct="0">
              <a:defRPr sz="2400">
                <a:solidFill>
                  <a:schemeClr val="tx1"/>
                </a:solidFill>
                <a:latin typeface="Geneva" charset="0"/>
                <a:ea typeface="ＭＳ Ｐゴシック" charset="0"/>
              </a:defRPr>
            </a:lvl3pPr>
            <a:lvl4pPr marL="1600200" indent="-228600" eaLnBrk="0" hangingPunct="0">
              <a:defRPr sz="2400">
                <a:solidFill>
                  <a:schemeClr val="tx1"/>
                </a:solidFill>
                <a:latin typeface="Geneva" charset="0"/>
                <a:ea typeface="ＭＳ Ｐゴシック" charset="0"/>
              </a:defRPr>
            </a:lvl4pPr>
            <a:lvl5pPr marL="2057400" indent="-228600" eaLnBrk="0" hangingPunct="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1800">
                <a:latin typeface="Calibri" charset="0"/>
                <a:cs typeface="Calibri" charset="0"/>
              </a:rPr>
              <a:t>Source: Leverhulme Numeracy Research Programme</a:t>
            </a:r>
          </a:p>
        </p:txBody>
      </p:sp>
      <p:sp>
        <p:nvSpPr>
          <p:cNvPr id="3" name="TextBox 2"/>
          <p:cNvSpPr txBox="1">
            <a:spLocks noChangeArrowheads="1"/>
          </p:cNvSpPr>
          <p:nvPr/>
        </p:nvSpPr>
        <p:spPr bwMode="auto">
          <a:xfrm>
            <a:off x="1547813" y="1916113"/>
            <a:ext cx="3095625" cy="1016000"/>
          </a:xfrm>
          <a:prstGeom prst="rect">
            <a:avLst/>
          </a:prstGeom>
          <a:solidFill>
            <a:srgbClr val="525A9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eneva" charset="0"/>
                <a:ea typeface="ＭＳ Ｐゴシック" charset="0"/>
                <a:cs typeface="ＭＳ Ｐゴシック" charset="0"/>
              </a:defRPr>
            </a:lvl1pPr>
            <a:lvl2pPr marL="742950" indent="-285750" eaLnBrk="0" hangingPunct="0">
              <a:defRPr sz="2400">
                <a:solidFill>
                  <a:schemeClr val="tx1"/>
                </a:solidFill>
                <a:latin typeface="Geneva" charset="0"/>
                <a:ea typeface="ＭＳ Ｐゴシック" charset="0"/>
              </a:defRPr>
            </a:lvl2pPr>
            <a:lvl3pPr marL="1143000" indent="-228600" eaLnBrk="0" hangingPunct="0">
              <a:defRPr sz="2400">
                <a:solidFill>
                  <a:schemeClr val="tx1"/>
                </a:solidFill>
                <a:latin typeface="Geneva" charset="0"/>
                <a:ea typeface="ＭＳ Ｐゴシック" charset="0"/>
              </a:defRPr>
            </a:lvl3pPr>
            <a:lvl4pPr marL="1600200" indent="-228600" eaLnBrk="0" hangingPunct="0">
              <a:defRPr sz="2400">
                <a:solidFill>
                  <a:schemeClr val="tx1"/>
                </a:solidFill>
                <a:latin typeface="Geneva" charset="0"/>
                <a:ea typeface="ＭＳ Ｐゴシック" charset="0"/>
              </a:defRPr>
            </a:lvl4pPr>
            <a:lvl5pPr marL="2057400" indent="-228600" eaLnBrk="0" hangingPunct="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pPr eaLnBrk="1" hangingPunct="1"/>
            <a:r>
              <a:rPr lang="en-US" sz="2000">
                <a:solidFill>
                  <a:schemeClr val="bg1"/>
                </a:solidFill>
                <a:latin typeface="Calibri" charset="0"/>
                <a:cs typeface="Calibri" charset="0"/>
              </a:rPr>
              <a:t>Over 5 years, the increase in facility is 75%—an average of 15% per year.</a:t>
            </a:r>
          </a:p>
        </p:txBody>
      </p:sp>
      <p:sp>
        <p:nvSpPr>
          <p:cNvPr id="6" name="TextBox 5"/>
          <p:cNvSpPr txBox="1">
            <a:spLocks noChangeArrowheads="1"/>
          </p:cNvSpPr>
          <p:nvPr/>
        </p:nvSpPr>
        <p:spPr bwMode="auto">
          <a:xfrm>
            <a:off x="5003800" y="4292600"/>
            <a:ext cx="3097213" cy="1016000"/>
          </a:xfrm>
          <a:prstGeom prst="rect">
            <a:avLst/>
          </a:prstGeom>
          <a:solidFill>
            <a:srgbClr val="525A9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eneva" charset="0"/>
                <a:ea typeface="ＭＳ Ｐゴシック" charset="0"/>
                <a:cs typeface="ＭＳ Ｐゴシック" charset="0"/>
              </a:defRPr>
            </a:lvl1pPr>
            <a:lvl2pPr marL="742950" indent="-285750" eaLnBrk="0" hangingPunct="0">
              <a:defRPr sz="2400">
                <a:solidFill>
                  <a:schemeClr val="tx1"/>
                </a:solidFill>
                <a:latin typeface="Geneva" charset="0"/>
                <a:ea typeface="ＭＳ Ｐゴシック" charset="0"/>
              </a:defRPr>
            </a:lvl2pPr>
            <a:lvl3pPr marL="1143000" indent="-228600" eaLnBrk="0" hangingPunct="0">
              <a:defRPr sz="2400">
                <a:solidFill>
                  <a:schemeClr val="tx1"/>
                </a:solidFill>
                <a:latin typeface="Geneva" charset="0"/>
                <a:ea typeface="ＭＳ Ｐゴシック" charset="0"/>
              </a:defRPr>
            </a:lvl3pPr>
            <a:lvl4pPr marL="1600200" indent="-228600" eaLnBrk="0" hangingPunct="0">
              <a:defRPr sz="2400">
                <a:solidFill>
                  <a:schemeClr val="tx1"/>
                </a:solidFill>
                <a:latin typeface="Geneva" charset="0"/>
                <a:ea typeface="ＭＳ Ｐゴシック" charset="0"/>
              </a:defRPr>
            </a:lvl4pPr>
            <a:lvl5pPr marL="2057400" indent="-228600" eaLnBrk="0" hangingPunct="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pPr eaLnBrk="1" hangingPunct="1"/>
            <a:r>
              <a:rPr lang="en-US" sz="2000">
                <a:solidFill>
                  <a:srgbClr val="FFFFFF"/>
                </a:solidFill>
                <a:latin typeface="Calibri" charset="0"/>
                <a:cs typeface="Calibri" charset="0"/>
              </a:rPr>
              <a:t>In other words, in a class of 30, only four or five children learn this each year.</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395288" y="260350"/>
            <a:ext cx="8229600" cy="1143000"/>
          </a:xfrm>
        </p:spPr>
        <p:txBody>
          <a:bodyPr/>
          <a:lstStyle/>
          <a:p>
            <a:pPr eaLnBrk="1" hangingPunct="1"/>
            <a:r>
              <a:rPr lang="en-US">
                <a:latin typeface="Calibri" charset="0"/>
              </a:rPr>
              <a:t>Consequences (1)</a:t>
            </a:r>
          </a:p>
        </p:txBody>
      </p:sp>
      <p:sp>
        <p:nvSpPr>
          <p:cNvPr id="4" name="Slide Number Placeholder 3"/>
          <p:cNvSpPr>
            <a:spLocks noGrp="1"/>
          </p:cNvSpPr>
          <p:nvPr>
            <p:ph type="sldNum" sz="quarter" idx="11"/>
          </p:nvPr>
        </p:nvSpPr>
        <p:spPr/>
        <p:txBody>
          <a:bodyPr>
            <a:normAutofit fontScale="85000" lnSpcReduction="20000"/>
          </a:bodyPr>
          <a:lstStyle/>
          <a:p>
            <a:pPr>
              <a:defRPr/>
            </a:pPr>
            <a:fld id="{FDC3BC35-D817-9E4F-91C3-B1BF5F7EBC7D}" type="slidenum">
              <a:rPr lang="en-GB"/>
              <a:pPr>
                <a:defRPr/>
              </a:pPr>
              <a:t>26</a:t>
            </a:fld>
            <a:endParaRPr lang="en-GB"/>
          </a:p>
        </p:txBody>
      </p:sp>
      <p:graphicFrame>
        <p:nvGraphicFramePr>
          <p:cNvPr id="45059" name="Object 3"/>
          <p:cNvGraphicFramePr>
            <a:graphicFrameLocks noChangeAspect="1"/>
          </p:cNvGraphicFramePr>
          <p:nvPr/>
        </p:nvGraphicFramePr>
        <p:xfrm>
          <a:off x="971550" y="1557338"/>
          <a:ext cx="7199313" cy="4964112"/>
        </p:xfrm>
        <a:graphic>
          <a:graphicData uri="http://schemas.openxmlformats.org/presentationml/2006/ole">
            <mc:AlternateContent xmlns:mc="http://schemas.openxmlformats.org/markup-compatibility/2006">
              <mc:Choice xmlns:v="urn:schemas-microsoft-com:vml" Requires="v">
                <p:oleObj spid="_x0000_s45075" name="Document" r:id="rId4" imgW="3238500" imgH="2527300" progId="Word.Document.8">
                  <p:embed/>
                </p:oleObj>
              </mc:Choice>
              <mc:Fallback>
                <p:oleObj name="Document" r:id="rId4" imgW="3238500" imgH="2527300"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50" y="1557338"/>
                        <a:ext cx="7199313" cy="4964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pPr eaLnBrk="1" hangingPunct="1"/>
            <a:r>
              <a:rPr lang="en-US" dirty="0">
                <a:latin typeface="Calibri" charset="0"/>
              </a:rPr>
              <a:t>Consequences </a:t>
            </a:r>
            <a:r>
              <a:rPr lang="en-US" dirty="0" smtClean="0">
                <a:latin typeface="Calibri" charset="0"/>
              </a:rPr>
              <a:t>(2)</a:t>
            </a:r>
            <a:endParaRPr lang="en-US" dirty="0">
              <a:latin typeface="Calibri" charset="0"/>
            </a:endParaRPr>
          </a:p>
        </p:txBody>
      </p:sp>
      <p:sp>
        <p:nvSpPr>
          <p:cNvPr id="4" name="Slide Number Placeholder 3"/>
          <p:cNvSpPr>
            <a:spLocks noGrp="1"/>
          </p:cNvSpPr>
          <p:nvPr>
            <p:ph type="sldNum" sz="quarter" idx="11"/>
          </p:nvPr>
        </p:nvSpPr>
        <p:spPr/>
        <p:txBody>
          <a:bodyPr>
            <a:normAutofit fontScale="85000" lnSpcReduction="20000"/>
          </a:bodyPr>
          <a:lstStyle/>
          <a:p>
            <a:pPr>
              <a:defRPr/>
            </a:pPr>
            <a:fld id="{8E4ABE45-D663-2D4A-A3FD-8395D50DDC15}" type="slidenum">
              <a:rPr lang="en-GB"/>
              <a:pPr>
                <a:defRPr/>
              </a:pPr>
              <a:t>27</a:t>
            </a:fld>
            <a:endParaRPr lang="en-GB"/>
          </a:p>
        </p:txBody>
      </p:sp>
      <p:graphicFrame>
        <p:nvGraphicFramePr>
          <p:cNvPr id="49155" name="Object 3"/>
          <p:cNvGraphicFramePr>
            <a:graphicFrameLocks noChangeAspect="1"/>
          </p:cNvGraphicFramePr>
          <p:nvPr/>
        </p:nvGraphicFramePr>
        <p:xfrm>
          <a:off x="323850" y="1484313"/>
          <a:ext cx="8135938" cy="5049837"/>
        </p:xfrm>
        <a:graphic>
          <a:graphicData uri="http://schemas.openxmlformats.org/presentationml/2006/ole">
            <mc:AlternateContent xmlns:mc="http://schemas.openxmlformats.org/markup-compatibility/2006">
              <mc:Choice xmlns:v="urn:schemas-microsoft-com:vml" Requires="v">
                <p:oleObj spid="_x0000_s49171" name="Document" r:id="rId4" imgW="5994400" imgH="4483100" progId="Word.Document.8">
                  <p:embed/>
                </p:oleObj>
              </mc:Choice>
              <mc:Fallback>
                <p:oleObj name="Document" r:id="rId4" imgW="5994400" imgH="4483100"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1484313"/>
                        <a:ext cx="8135938" cy="504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612775" y="228600"/>
            <a:ext cx="8153400" cy="990600"/>
          </a:xfrm>
        </p:spPr>
        <p:txBody>
          <a:bodyPr/>
          <a:lstStyle/>
          <a:p>
            <a:pPr eaLnBrk="1" hangingPunct="1"/>
            <a:r>
              <a:rPr lang="en-US">
                <a:solidFill>
                  <a:srgbClr val="1F497D"/>
                </a:solidFill>
                <a:latin typeface="Calibri" charset="0"/>
              </a:rPr>
              <a:t>Focused</a:t>
            </a:r>
            <a:r>
              <a:rPr lang="en-US">
                <a:latin typeface="Calibri" charset="0"/>
              </a:rPr>
              <a:t>: Successful education</a:t>
            </a:r>
          </a:p>
        </p:txBody>
      </p:sp>
      <p:sp>
        <p:nvSpPr>
          <p:cNvPr id="41986" name="Content Placeholder 12"/>
          <p:cNvSpPr>
            <a:spLocks noGrp="1"/>
          </p:cNvSpPr>
          <p:nvPr>
            <p:ph sz="quarter" idx="1"/>
          </p:nvPr>
        </p:nvSpPr>
        <p:spPr>
          <a:xfrm>
            <a:off x="612775" y="1600200"/>
            <a:ext cx="8153400" cy="4495800"/>
          </a:xfrm>
        </p:spPr>
        <p:txBody>
          <a:bodyPr>
            <a:normAutofit/>
          </a:bodyPr>
          <a:lstStyle/>
          <a:p>
            <a:pPr marL="0" indent="0" eaLnBrk="1" fontAlgn="auto" hangingPunct="1">
              <a:lnSpc>
                <a:spcPct val="120000"/>
              </a:lnSpc>
              <a:spcAft>
                <a:spcPts val="0"/>
              </a:spcAft>
              <a:buFont typeface="Arial" charset="0"/>
              <a:buNone/>
              <a:defRPr/>
            </a:pPr>
            <a:r>
              <a:rPr lang="en-US" sz="2400" dirty="0" smtClean="0">
                <a:latin typeface="Calibri" charset="0"/>
                <a:ea typeface="+mn-ea"/>
              </a:rPr>
              <a:t>“The test of successful education is not the amount of knowledge that a pupil takes away from school, but his appetite to know and his capacity to learn. If the school sends out children with the desire for knowledge and some idea how to </a:t>
            </a:r>
            <a:r>
              <a:rPr lang="en-US" sz="2400" dirty="0" smtClean="0">
                <a:solidFill>
                  <a:srgbClr val="000000"/>
                </a:solidFill>
                <a:latin typeface="Calibri" charset="0"/>
                <a:ea typeface="+mn-ea"/>
              </a:rPr>
              <a:t>acquire and use it, it will have done its work. </a:t>
            </a:r>
            <a:r>
              <a:rPr lang="en-US" sz="2400" dirty="0" smtClean="0">
                <a:latin typeface="Calibri" charset="0"/>
                <a:ea typeface="+mn-ea"/>
              </a:rPr>
              <a:t>Too many leave school with the appetite killed and the mind loaded with undigested lumps of information. The good schoolmaster is known by the number of valuable subjects that he declines to teach. (Livingstone, 1941 p. 28)”</a:t>
            </a:r>
            <a:endParaRPr lang="en-US" sz="2400" dirty="0">
              <a:latin typeface="Calibri" charset="0"/>
              <a:ea typeface="+mn-ea"/>
            </a:endParaRPr>
          </a:p>
        </p:txBody>
      </p:sp>
      <p:sp>
        <p:nvSpPr>
          <p:cNvPr id="5" name="Content Placeholder 2"/>
          <p:cNvSpPr txBox="1">
            <a:spLocks/>
          </p:cNvSpPr>
          <p:nvPr/>
        </p:nvSpPr>
        <p:spPr>
          <a:xfrm>
            <a:off x="4645025" y="2174875"/>
            <a:ext cx="4041775" cy="3951288"/>
          </a:xfrm>
          <a:prstGeom prst="rect">
            <a:avLst/>
          </a:prstGeom>
        </p:spPr>
        <p:txBody>
          <a:bodyPr>
            <a:norm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buFont typeface="Arial"/>
              <a:buNone/>
              <a:defRPr/>
            </a:pPr>
            <a:endParaRPr lang="en-US" dirty="0" smtClean="0">
              <a:latin typeface="Calibri"/>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US">
                <a:latin typeface="Calibri" charset="0"/>
              </a:rPr>
              <a:t>Big ideas </a:t>
            </a:r>
            <a:r>
              <a:rPr lang="en-US" i="1">
                <a:latin typeface="Calibri" charset="0"/>
              </a:rPr>
              <a:t>of</a:t>
            </a:r>
            <a:r>
              <a:rPr lang="en-US">
                <a:latin typeface="Calibri" charset="0"/>
              </a:rPr>
              <a:t> science (Harlen </a:t>
            </a:r>
            <a:r>
              <a:rPr lang="en-US" i="1">
                <a:latin typeface="Calibri" charset="0"/>
              </a:rPr>
              <a:t>et al</a:t>
            </a:r>
            <a:r>
              <a:rPr lang="en-US">
                <a:latin typeface="Calibri" charset="0"/>
              </a:rPr>
              <a:t>., 2011)</a:t>
            </a:r>
          </a:p>
        </p:txBody>
      </p:sp>
      <p:sp>
        <p:nvSpPr>
          <p:cNvPr id="53250" name="Content Placeholder 2"/>
          <p:cNvSpPr>
            <a:spLocks noGrp="1"/>
          </p:cNvSpPr>
          <p:nvPr>
            <p:ph sz="quarter" idx="4294967295"/>
          </p:nvPr>
        </p:nvSpPr>
        <p:spPr>
          <a:xfrm>
            <a:off x="457200" y="1412875"/>
            <a:ext cx="8686800" cy="5445125"/>
          </a:xfrm>
        </p:spPr>
        <p:txBody>
          <a:bodyPr/>
          <a:lstStyle/>
          <a:p>
            <a:pPr marL="355600" lvl="1" indent="-355600" eaLnBrk="1" hangingPunct="1">
              <a:spcBef>
                <a:spcPct val="0"/>
              </a:spcBef>
              <a:buSzPct val="100000"/>
              <a:buFont typeface="Wingdings" charset="0"/>
              <a:buAutoNum type="arabicPlain"/>
            </a:pPr>
            <a:r>
              <a:rPr lang="en-US" sz="2200" dirty="0">
                <a:latin typeface="Calibri" charset="0"/>
              </a:rPr>
              <a:t>All material in the Universe is made of very small particles. </a:t>
            </a:r>
          </a:p>
          <a:p>
            <a:pPr marL="355600" lvl="1" indent="-355600" eaLnBrk="1" hangingPunct="1">
              <a:spcBef>
                <a:spcPct val="0"/>
              </a:spcBef>
              <a:buSzPct val="100000"/>
              <a:buFont typeface="Wingdings" charset="0"/>
              <a:buAutoNum type="arabicPlain"/>
            </a:pPr>
            <a:r>
              <a:rPr lang="en-US" sz="2200" dirty="0">
                <a:latin typeface="Calibri" charset="0"/>
              </a:rPr>
              <a:t>Objects can affect other objects at a distance. </a:t>
            </a:r>
          </a:p>
          <a:p>
            <a:pPr marL="355600" lvl="1" indent="-355600" eaLnBrk="1" hangingPunct="1">
              <a:spcBef>
                <a:spcPct val="0"/>
              </a:spcBef>
              <a:buSzPct val="100000"/>
              <a:buFont typeface="Wingdings" charset="0"/>
              <a:buAutoNum type="arabicPlain"/>
            </a:pPr>
            <a:r>
              <a:rPr lang="en-US" sz="2200" dirty="0">
                <a:latin typeface="Calibri" charset="0"/>
              </a:rPr>
              <a:t>Changing the movement of an object requires a net force acting on it. </a:t>
            </a:r>
          </a:p>
          <a:p>
            <a:pPr marL="355600" lvl="1" indent="-355600" eaLnBrk="1" hangingPunct="1">
              <a:spcBef>
                <a:spcPct val="0"/>
              </a:spcBef>
              <a:buSzPct val="100000"/>
              <a:buFont typeface="Wingdings" charset="0"/>
              <a:buAutoNum type="arabicPlain"/>
            </a:pPr>
            <a:r>
              <a:rPr lang="en-US" sz="2200" dirty="0">
                <a:latin typeface="Calibri" charset="0"/>
              </a:rPr>
              <a:t>The total amount of energy in the Universe is always the same but energy can be transformed when things change or are made to happen. </a:t>
            </a:r>
          </a:p>
          <a:p>
            <a:pPr marL="355600" lvl="1" indent="-355600" eaLnBrk="1" hangingPunct="1">
              <a:spcBef>
                <a:spcPct val="0"/>
              </a:spcBef>
              <a:buSzPct val="100000"/>
              <a:buFont typeface="Wingdings" charset="0"/>
              <a:buAutoNum type="arabicPlain"/>
            </a:pPr>
            <a:r>
              <a:rPr lang="en-US" sz="2200" dirty="0">
                <a:latin typeface="Calibri" charset="0"/>
              </a:rPr>
              <a:t>The composition of the Earth and its atmosphere and the processes occurring within them </a:t>
            </a:r>
          </a:p>
          <a:p>
            <a:pPr marL="355600" lvl="1" indent="-355600" eaLnBrk="1" hangingPunct="1">
              <a:spcBef>
                <a:spcPct val="0"/>
              </a:spcBef>
              <a:buSzPct val="100000"/>
              <a:buFont typeface="Wingdings" charset="0"/>
              <a:buAutoNum type="arabicPlain"/>
            </a:pPr>
            <a:r>
              <a:rPr lang="en-US" sz="2200" dirty="0">
                <a:latin typeface="Calibri" charset="0"/>
              </a:rPr>
              <a:t>The solar system is a very small part of one of millions of galaxies in the Universe. </a:t>
            </a:r>
          </a:p>
          <a:p>
            <a:pPr marL="355600" lvl="1" indent="-355600" eaLnBrk="1" hangingPunct="1">
              <a:spcBef>
                <a:spcPct val="0"/>
              </a:spcBef>
              <a:buSzPct val="100000"/>
              <a:buFont typeface="Wingdings" charset="0"/>
              <a:buAutoNum type="arabicPlain"/>
            </a:pPr>
            <a:r>
              <a:rPr lang="en-US" sz="2200" dirty="0">
                <a:latin typeface="Calibri" charset="0"/>
              </a:rPr>
              <a:t>Organisms are </a:t>
            </a:r>
            <a:r>
              <a:rPr lang="en-US" sz="2200" dirty="0" err="1">
                <a:latin typeface="Calibri" charset="0"/>
              </a:rPr>
              <a:t>organised</a:t>
            </a:r>
            <a:r>
              <a:rPr lang="en-US" sz="2200" dirty="0">
                <a:latin typeface="Calibri" charset="0"/>
              </a:rPr>
              <a:t> on a cellular basis. </a:t>
            </a:r>
          </a:p>
          <a:p>
            <a:pPr marL="355600" lvl="1" indent="-355600" eaLnBrk="1" hangingPunct="1">
              <a:spcBef>
                <a:spcPct val="0"/>
              </a:spcBef>
              <a:buSzPct val="100000"/>
              <a:buFont typeface="Wingdings" charset="0"/>
              <a:buAutoNum type="arabicPlain"/>
            </a:pPr>
            <a:r>
              <a:rPr lang="en-US" sz="2200" dirty="0">
                <a:latin typeface="Calibri" charset="0"/>
              </a:rPr>
              <a:t>Organisms require a supply of energy and materials for which they are often dependent on or in competition with other organisms. </a:t>
            </a:r>
          </a:p>
          <a:p>
            <a:pPr marL="355600" lvl="1" indent="-355600" eaLnBrk="1" hangingPunct="1">
              <a:spcBef>
                <a:spcPct val="0"/>
              </a:spcBef>
              <a:buSzPct val="100000"/>
              <a:buFont typeface="Wingdings" charset="0"/>
              <a:buAutoNum type="arabicPlain"/>
            </a:pPr>
            <a:r>
              <a:rPr lang="en-US" sz="2200" dirty="0">
                <a:latin typeface="Calibri" charset="0"/>
              </a:rPr>
              <a:t>Genetic information is passed from one generation of organisms to another.</a:t>
            </a:r>
          </a:p>
          <a:p>
            <a:pPr marL="355600" lvl="1" indent="-355600" eaLnBrk="1" hangingPunct="1">
              <a:spcBef>
                <a:spcPct val="0"/>
              </a:spcBef>
              <a:buSzPct val="100000"/>
              <a:buFont typeface="Wingdings" charset="0"/>
              <a:buAutoNum type="arabicPlain"/>
            </a:pPr>
            <a:r>
              <a:rPr lang="en-US" sz="2200" dirty="0">
                <a:latin typeface="Calibri" charset="0"/>
              </a:rPr>
              <a:t>The diversity of organisms, living and extinct, is the result of evolution. </a:t>
            </a:r>
          </a:p>
        </p:txBody>
      </p:sp>
      <p:sp>
        <p:nvSpPr>
          <p:cNvPr id="2" name="Slide Number Placeholder 1"/>
          <p:cNvSpPr>
            <a:spLocks noGrp="1"/>
          </p:cNvSpPr>
          <p:nvPr>
            <p:ph type="sldNum" sz="quarter" idx="11"/>
          </p:nvPr>
        </p:nvSpPr>
        <p:spPr/>
        <p:txBody>
          <a:bodyPr>
            <a:normAutofit fontScale="85000" lnSpcReduction="20000"/>
          </a:bodyPr>
          <a:lstStyle/>
          <a:p>
            <a:pPr>
              <a:defRPr/>
            </a:pPr>
            <a:fld id="{AD424AEF-FE64-864F-A097-29ADE2FBDABE}" type="slidenum">
              <a:rPr lang="en-GB"/>
              <a:pPr>
                <a:defRPr/>
              </a:pPr>
              <a:t>29</a:t>
            </a:fld>
            <a:endParaRPr lang="en-GB"/>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612775" y="228600"/>
            <a:ext cx="8153400" cy="990600"/>
          </a:xfrm>
        </p:spPr>
        <p:txBody>
          <a:bodyPr/>
          <a:lstStyle/>
          <a:p>
            <a:r>
              <a:rPr lang="en-US">
                <a:latin typeface="Calibri" charset="0"/>
              </a:rPr>
              <a:t>Why do we educate young people?</a:t>
            </a:r>
          </a:p>
        </p:txBody>
      </p:sp>
      <p:sp>
        <p:nvSpPr>
          <p:cNvPr id="15362" name="Content Placeholder 2"/>
          <p:cNvSpPr>
            <a:spLocks noGrp="1"/>
          </p:cNvSpPr>
          <p:nvPr>
            <p:ph sz="quarter" idx="1"/>
          </p:nvPr>
        </p:nvSpPr>
        <p:spPr>
          <a:xfrm>
            <a:off x="612775" y="1600200"/>
            <a:ext cx="8153400" cy="4495800"/>
          </a:xfrm>
        </p:spPr>
        <p:txBody>
          <a:bodyPr/>
          <a:lstStyle/>
          <a:p>
            <a:r>
              <a:rPr lang="en-US" dirty="0">
                <a:latin typeface="Calibri" charset="0"/>
              </a:rPr>
              <a:t>Broad views on the philosophy of education (Williams, 1961)</a:t>
            </a:r>
          </a:p>
          <a:p>
            <a:pPr lvl="1"/>
            <a:r>
              <a:rPr lang="en-US" dirty="0">
                <a:latin typeface="Calibri" charset="0"/>
              </a:rPr>
              <a:t>Transmission of culture (e.g., Arnold)</a:t>
            </a:r>
          </a:p>
          <a:p>
            <a:pPr lvl="1"/>
            <a:r>
              <a:rPr lang="en-US" dirty="0">
                <a:latin typeface="Calibri" charset="0"/>
              </a:rPr>
              <a:t>Preparation for work (e.g., OECD)</a:t>
            </a:r>
          </a:p>
          <a:p>
            <a:pPr lvl="1"/>
            <a:r>
              <a:rPr lang="en-US" dirty="0">
                <a:latin typeface="Calibri" charset="0"/>
              </a:rPr>
              <a:t>Preparation for effective citizenship (e.g., </a:t>
            </a:r>
            <a:r>
              <a:rPr lang="en-US" dirty="0" err="1">
                <a:latin typeface="Calibri" charset="0"/>
              </a:rPr>
              <a:t>Freire</a:t>
            </a:r>
            <a:r>
              <a:rPr lang="en-US" dirty="0">
                <a:latin typeface="Calibri" charset="0"/>
              </a:rPr>
              <a:t>)</a:t>
            </a:r>
          </a:p>
          <a:p>
            <a:pPr lvl="1"/>
            <a:r>
              <a:rPr lang="en-US" dirty="0">
                <a:latin typeface="Calibri" charset="0"/>
              </a:rPr>
              <a:t>Preparation for </a:t>
            </a:r>
            <a:r>
              <a:rPr lang="en-US" dirty="0" smtClean="0">
                <a:latin typeface="Calibri" charset="0"/>
              </a:rPr>
              <a:t>life</a:t>
            </a:r>
          </a:p>
          <a:p>
            <a:r>
              <a:rPr lang="en-US" dirty="0" smtClean="0">
                <a:latin typeface="Calibri" charset="0"/>
              </a:rPr>
              <a:t>Any curriculum is a sometimes messy compromise between all of these</a:t>
            </a:r>
            <a:endParaRPr lang="en-US" dirty="0">
              <a:latin typeface="Calibri" charset="0"/>
            </a:endParaRPr>
          </a:p>
          <a:p>
            <a:endParaRPr lang="en-US" dirty="0">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a:latin typeface="Calibri" charset="0"/>
                <a:ea typeface="+mj-ea"/>
              </a:rPr>
              <a:t>Big ideas </a:t>
            </a:r>
            <a:r>
              <a:rPr lang="en-US" i="1" dirty="0">
                <a:latin typeface="Calibri" charset="0"/>
                <a:ea typeface="+mj-ea"/>
              </a:rPr>
              <a:t>about</a:t>
            </a:r>
            <a:r>
              <a:rPr lang="en-US" dirty="0">
                <a:latin typeface="Calibri" charset="0"/>
                <a:ea typeface="+mj-ea"/>
              </a:rPr>
              <a:t> science (</a:t>
            </a:r>
            <a:r>
              <a:rPr lang="en-US" dirty="0" err="1">
                <a:latin typeface="Calibri" charset="0"/>
                <a:ea typeface="+mj-ea"/>
              </a:rPr>
              <a:t>Harlen</a:t>
            </a:r>
            <a:r>
              <a:rPr lang="en-US" dirty="0">
                <a:latin typeface="Calibri" charset="0"/>
                <a:ea typeface="+mj-ea"/>
              </a:rPr>
              <a:t> et al., 2011)</a:t>
            </a:r>
          </a:p>
        </p:txBody>
      </p:sp>
      <p:sp>
        <p:nvSpPr>
          <p:cNvPr id="54274" name="Content Placeholder 2"/>
          <p:cNvSpPr>
            <a:spLocks noGrp="1"/>
          </p:cNvSpPr>
          <p:nvPr>
            <p:ph sz="quarter" idx="1"/>
          </p:nvPr>
        </p:nvSpPr>
        <p:spPr>
          <a:xfrm>
            <a:off x="612775" y="1600200"/>
            <a:ext cx="8153400" cy="4495800"/>
          </a:xfrm>
        </p:spPr>
        <p:txBody>
          <a:bodyPr/>
          <a:lstStyle/>
          <a:p>
            <a:pPr marL="514350" indent="-514350" eaLnBrk="1" hangingPunct="1">
              <a:buClr>
                <a:schemeClr val="accent1"/>
              </a:buClr>
              <a:buSzPct val="100000"/>
              <a:buFont typeface="Wingdings" charset="0"/>
              <a:buAutoNum type="arabicPlain"/>
            </a:pPr>
            <a:r>
              <a:rPr lang="en-US" sz="2200">
                <a:latin typeface="Calibri" charset="0"/>
              </a:rPr>
              <a:t>Science assumes that for every effect there is one or more causes. </a:t>
            </a:r>
          </a:p>
          <a:p>
            <a:pPr marL="514350" indent="-514350" eaLnBrk="1" hangingPunct="1">
              <a:buClr>
                <a:schemeClr val="accent1"/>
              </a:buClr>
              <a:buSzPct val="100000"/>
              <a:buFont typeface="Wingdings" charset="0"/>
              <a:buAutoNum type="arabicPlain"/>
            </a:pPr>
            <a:r>
              <a:rPr lang="en-US" sz="2200">
                <a:latin typeface="Calibri" charset="0"/>
              </a:rPr>
              <a:t>Scientific explanations, theories and models are those that best fit the facts known at a particular time.</a:t>
            </a:r>
          </a:p>
          <a:p>
            <a:pPr marL="514350" indent="-514350" eaLnBrk="1" hangingPunct="1">
              <a:buClr>
                <a:schemeClr val="accent1"/>
              </a:buClr>
              <a:buSzPct val="100000"/>
              <a:buFont typeface="Wingdings" charset="0"/>
              <a:buAutoNum type="arabicPlain"/>
            </a:pPr>
            <a:r>
              <a:rPr lang="en-US" sz="2200">
                <a:latin typeface="Calibri" charset="0"/>
              </a:rPr>
              <a:t>The knowledge produced by science is used in some technologies to create products to serve human ends.</a:t>
            </a:r>
          </a:p>
          <a:p>
            <a:pPr marL="514350" indent="-514350" eaLnBrk="1" hangingPunct="1">
              <a:buClr>
                <a:schemeClr val="accent1"/>
              </a:buClr>
              <a:buSzPct val="100000"/>
              <a:buFont typeface="Wingdings" charset="0"/>
              <a:buAutoNum type="arabicPlain"/>
            </a:pPr>
            <a:r>
              <a:rPr lang="en-US" sz="2200">
                <a:latin typeface="Calibri" charset="0"/>
              </a:rPr>
              <a:t>Applications of science often have ethical, social, economic and political implications. </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3748" name="Rectangle 4"/>
          <p:cNvSpPr>
            <a:spLocks noChangeArrowheads="1"/>
          </p:cNvSpPr>
          <p:nvPr/>
        </p:nvSpPr>
        <p:spPr bwMode="auto">
          <a:xfrm>
            <a:off x="609600" y="5257800"/>
            <a:ext cx="7543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762000">
              <a:defRPr/>
            </a:pPr>
            <a:r>
              <a:rPr lang="en-US" sz="1200">
                <a:solidFill>
                  <a:srgbClr val="000000"/>
                </a:solidFill>
                <a:latin typeface="Verdana" charset="0"/>
                <a:cs typeface="+mn-cs"/>
              </a:rPr>
              <a:t> </a:t>
            </a:r>
          </a:p>
        </p:txBody>
      </p:sp>
      <p:sp>
        <p:nvSpPr>
          <p:cNvPr id="55298" name="Rectangle 5"/>
          <p:cNvSpPr>
            <a:spLocks noGrp="1" noChangeArrowheads="1"/>
          </p:cNvSpPr>
          <p:nvPr>
            <p:ph type="title"/>
          </p:nvPr>
        </p:nvSpPr>
        <p:spPr>
          <a:xfrm>
            <a:off x="612775" y="228600"/>
            <a:ext cx="8153400" cy="990600"/>
          </a:xfrm>
        </p:spPr>
        <p:txBody>
          <a:bodyPr/>
          <a:lstStyle/>
          <a:p>
            <a:pPr eaLnBrk="1" hangingPunct="1"/>
            <a:r>
              <a:rPr lang="en-US">
                <a:solidFill>
                  <a:srgbClr val="1F497D"/>
                </a:solidFill>
                <a:latin typeface="Calibri" charset="0"/>
              </a:rPr>
              <a:t>Relevant</a:t>
            </a:r>
            <a:r>
              <a:rPr lang="en-US">
                <a:latin typeface="Calibri" charset="0"/>
              </a:rPr>
              <a:t>: informed choice</a:t>
            </a:r>
          </a:p>
        </p:txBody>
      </p:sp>
      <p:sp>
        <p:nvSpPr>
          <p:cNvPr id="45059" name="Rectangle 6"/>
          <p:cNvSpPr>
            <a:spLocks noGrp="1" noChangeArrowheads="1"/>
          </p:cNvSpPr>
          <p:nvPr>
            <p:ph sz="quarter" idx="1"/>
          </p:nvPr>
        </p:nvSpPr>
        <p:spPr>
          <a:xfrm>
            <a:off x="612775" y="1600200"/>
            <a:ext cx="8153400" cy="4925144"/>
          </a:xfrm>
        </p:spPr>
        <p:txBody>
          <a:bodyPr>
            <a:normAutofit lnSpcReduction="10000"/>
          </a:bodyPr>
          <a:lstStyle/>
          <a:p>
            <a:pPr marL="320040" indent="-320040" eaLnBrk="1" fontAlgn="auto" hangingPunct="1">
              <a:spcAft>
                <a:spcPts val="0"/>
              </a:spcAft>
              <a:buFont typeface="Wingdings"/>
              <a:buChar char=""/>
              <a:defRPr/>
            </a:pPr>
            <a:r>
              <a:rPr lang="en-US" sz="2400" dirty="0" smtClean="0">
                <a:latin typeface="Calibri" charset="0"/>
                <a:ea typeface="+mn-ea"/>
              </a:rPr>
              <a:t>About how to learn (Pedagogy)</a:t>
            </a:r>
          </a:p>
          <a:p>
            <a:pPr marL="320040" indent="-320040" eaLnBrk="1" fontAlgn="auto" hangingPunct="1">
              <a:spcAft>
                <a:spcPts val="0"/>
              </a:spcAft>
              <a:buFont typeface="Wingdings"/>
              <a:buChar char=""/>
              <a:defRPr/>
            </a:pPr>
            <a:r>
              <a:rPr lang="en-US" sz="2400" dirty="0" smtClean="0">
                <a:latin typeface="Calibri" charset="0"/>
                <a:ea typeface="+mn-ea"/>
              </a:rPr>
              <a:t>About </a:t>
            </a:r>
            <a:r>
              <a:rPr lang="en-US" sz="2400" dirty="0">
                <a:latin typeface="Calibri" charset="0"/>
                <a:ea typeface="+mn-ea"/>
              </a:rPr>
              <a:t>what to learn (Curriculum)</a:t>
            </a:r>
          </a:p>
          <a:p>
            <a:pPr marL="320040" indent="-320040" eaLnBrk="1" fontAlgn="auto" hangingPunct="1">
              <a:spcAft>
                <a:spcPts val="0"/>
              </a:spcAft>
              <a:buFont typeface="Wingdings"/>
              <a:buChar char=""/>
              <a:defRPr/>
            </a:pPr>
            <a:r>
              <a:rPr lang="en-US" sz="2400" dirty="0" smtClean="0">
                <a:latin typeface="Calibri" charset="0"/>
                <a:ea typeface="+mn-ea"/>
              </a:rPr>
              <a:t>Degree </a:t>
            </a:r>
            <a:r>
              <a:rPr lang="en-US" sz="2400" dirty="0">
                <a:latin typeface="Calibri" charset="0"/>
                <a:ea typeface="+mn-ea"/>
              </a:rPr>
              <a:t>of choice should be influenced by</a:t>
            </a:r>
          </a:p>
          <a:p>
            <a:pPr marL="640080" lvl="1" indent="-274320" eaLnBrk="1" fontAlgn="auto" hangingPunct="1">
              <a:spcAft>
                <a:spcPts val="0"/>
              </a:spcAft>
              <a:buFont typeface="Wingdings 2"/>
              <a:buChar char=""/>
              <a:defRPr/>
            </a:pPr>
            <a:r>
              <a:rPr lang="en-US" sz="2000" dirty="0">
                <a:latin typeface="Calibri" charset="0"/>
                <a:ea typeface="+mn-ea"/>
              </a:rPr>
              <a:t>Consequences (for the individual and for society)</a:t>
            </a:r>
          </a:p>
          <a:p>
            <a:pPr marL="640080" lvl="1" indent="-274320" eaLnBrk="1" fontAlgn="auto" hangingPunct="1">
              <a:spcAft>
                <a:spcPts val="0"/>
              </a:spcAft>
              <a:buFont typeface="Wingdings 2"/>
              <a:buChar char=""/>
              <a:defRPr/>
            </a:pPr>
            <a:r>
              <a:rPr lang="en-US" sz="2000" dirty="0">
                <a:latin typeface="Calibri" charset="0"/>
                <a:ea typeface="+mn-ea"/>
              </a:rPr>
              <a:t>Maturity</a:t>
            </a:r>
          </a:p>
          <a:p>
            <a:pPr marL="320040" indent="-320040" eaLnBrk="1" fontAlgn="auto" hangingPunct="1">
              <a:spcAft>
                <a:spcPts val="0"/>
              </a:spcAft>
              <a:buFont typeface="Wingdings"/>
              <a:buChar char=""/>
              <a:defRPr/>
            </a:pPr>
            <a:r>
              <a:rPr lang="en-US" sz="2400" dirty="0">
                <a:latin typeface="Calibri" charset="0"/>
                <a:ea typeface="+mn-ea"/>
              </a:rPr>
              <a:t>Consequences of choices (and especially poor choices) about what is to be learned are generally greater than choices about how learning should be achieved, so</a:t>
            </a:r>
          </a:p>
          <a:p>
            <a:pPr marL="640080" lvl="1" indent="-274320" eaLnBrk="1" fontAlgn="auto" hangingPunct="1">
              <a:spcAft>
                <a:spcPts val="0"/>
              </a:spcAft>
              <a:buFont typeface="Wingdings 2"/>
              <a:buChar char=""/>
              <a:defRPr/>
            </a:pPr>
            <a:r>
              <a:rPr lang="en-US" sz="2000" dirty="0">
                <a:latin typeface="Calibri" charset="0"/>
                <a:ea typeface="+mn-ea"/>
              </a:rPr>
              <a:t>For younger learners, many if not most learning outcomes need to be non-negotiable. As they get older their wishes should become predominate their interests (progressive lowering of the “safety net”)</a:t>
            </a:r>
          </a:p>
          <a:p>
            <a:pPr marL="640080" lvl="1" indent="-274320" eaLnBrk="1" fontAlgn="auto" hangingPunct="1">
              <a:spcAft>
                <a:spcPts val="0"/>
              </a:spcAft>
              <a:buFont typeface="Wingdings 2"/>
              <a:buChar char=""/>
              <a:defRPr/>
            </a:pPr>
            <a:r>
              <a:rPr lang="en-US" sz="2000" dirty="0">
                <a:latin typeface="Calibri" charset="0"/>
                <a:ea typeface="+mn-ea"/>
              </a:rPr>
              <a:t>From the earliest age, however, learners should be involved in decisions about how they learn best.</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612775" y="228600"/>
            <a:ext cx="8153400" cy="990600"/>
          </a:xfrm>
        </p:spPr>
        <p:txBody>
          <a:bodyPr/>
          <a:lstStyle/>
          <a:p>
            <a:pPr eaLnBrk="1" hangingPunct="1"/>
            <a:r>
              <a:rPr lang="en-US">
                <a:latin typeface="Calibri" charset="0"/>
              </a:rPr>
              <a:t>Informed choice about curriculum</a:t>
            </a:r>
          </a:p>
        </p:txBody>
      </p:sp>
      <p:sp>
        <p:nvSpPr>
          <p:cNvPr id="1179651" name="Rectangle 3"/>
          <p:cNvSpPr>
            <a:spLocks noGrp="1" noChangeArrowheads="1"/>
          </p:cNvSpPr>
          <p:nvPr>
            <p:ph sz="quarter" idx="1"/>
          </p:nvPr>
        </p:nvSpPr>
        <p:spPr>
          <a:xfrm>
            <a:off x="612775" y="1600200"/>
            <a:ext cx="8153400" cy="4495800"/>
          </a:xfrm>
        </p:spPr>
        <p:txBody>
          <a:bodyPr rtlCol="0">
            <a:normAutofit fontScale="92500" lnSpcReduction="20000"/>
          </a:bodyPr>
          <a:lstStyle/>
          <a:p>
            <a:pPr marL="320040" indent="-320040" eaLnBrk="1" fontAlgn="auto" hangingPunct="1">
              <a:spcAft>
                <a:spcPts val="0"/>
              </a:spcAft>
              <a:buFont typeface="Arial"/>
              <a:buChar char="•"/>
              <a:defRPr/>
            </a:pPr>
            <a:r>
              <a:rPr lang="en-US" smtClean="0">
                <a:ea typeface="+mn-ea"/>
                <a:cs typeface="+mn-cs"/>
              </a:rPr>
              <a:t>Intrinsic factors</a:t>
            </a:r>
          </a:p>
          <a:p>
            <a:pPr marL="640080" lvl="1" indent="-274320" eaLnBrk="1" fontAlgn="auto" hangingPunct="1">
              <a:spcAft>
                <a:spcPts val="0"/>
              </a:spcAft>
              <a:buFont typeface="Arial"/>
              <a:buChar char="–"/>
              <a:defRPr/>
            </a:pPr>
            <a:r>
              <a:rPr lang="en-US" smtClean="0">
                <a:ea typeface="+mn-ea"/>
              </a:rPr>
              <a:t>What is the subject really like?</a:t>
            </a:r>
          </a:p>
          <a:p>
            <a:pPr marL="640080" lvl="1" indent="-274320" eaLnBrk="1" fontAlgn="auto" hangingPunct="1">
              <a:spcAft>
                <a:spcPts val="0"/>
              </a:spcAft>
              <a:buFont typeface="Arial"/>
              <a:buChar char="–"/>
              <a:defRPr/>
            </a:pPr>
            <a:r>
              <a:rPr lang="en-US" smtClean="0">
                <a:ea typeface="+mn-ea"/>
              </a:rPr>
              <a:t>Authenticity of experience</a:t>
            </a:r>
          </a:p>
          <a:p>
            <a:pPr marL="640080" lvl="1" indent="-274320" eaLnBrk="1" fontAlgn="auto" hangingPunct="1">
              <a:spcAft>
                <a:spcPts val="0"/>
              </a:spcAft>
              <a:buFont typeface="Arial"/>
              <a:buChar char="–"/>
              <a:defRPr/>
            </a:pPr>
            <a:r>
              <a:rPr lang="en-US" smtClean="0">
                <a:ea typeface="+mn-ea"/>
              </a:rPr>
              <a:t>Habits of mind</a:t>
            </a:r>
          </a:p>
          <a:p>
            <a:pPr marL="640080" lvl="1" indent="-274320" eaLnBrk="1" fontAlgn="auto" hangingPunct="1">
              <a:spcAft>
                <a:spcPts val="0"/>
              </a:spcAft>
              <a:buFont typeface="Arial"/>
              <a:buChar char="–"/>
              <a:defRPr/>
            </a:pPr>
            <a:r>
              <a:rPr lang="en-US" smtClean="0">
                <a:ea typeface="+mn-ea"/>
              </a:rPr>
              <a:t>Developing identity (e.g., mathematics, plumbing)</a:t>
            </a:r>
          </a:p>
          <a:p>
            <a:pPr marL="320040" indent="-320040" eaLnBrk="1" fontAlgn="auto" hangingPunct="1">
              <a:spcAft>
                <a:spcPts val="0"/>
              </a:spcAft>
              <a:buFont typeface="Arial"/>
              <a:buChar char="•"/>
              <a:defRPr/>
            </a:pPr>
            <a:r>
              <a:rPr lang="en-US" smtClean="0">
                <a:ea typeface="+mn-ea"/>
                <a:cs typeface="+mn-cs"/>
              </a:rPr>
              <a:t>Extrinsic factors</a:t>
            </a:r>
          </a:p>
          <a:p>
            <a:pPr marL="640080" lvl="1" indent="-274320" eaLnBrk="1" fontAlgn="auto" hangingPunct="1">
              <a:spcAft>
                <a:spcPts val="0"/>
              </a:spcAft>
              <a:buFont typeface="Arial"/>
              <a:buChar char="–"/>
              <a:defRPr/>
            </a:pPr>
            <a:r>
              <a:rPr lang="en-US" smtClean="0">
                <a:ea typeface="+mn-ea"/>
              </a:rPr>
              <a:t>“Critical filters” for particular careers</a:t>
            </a:r>
          </a:p>
          <a:p>
            <a:pPr marL="640080" lvl="1" indent="-274320" eaLnBrk="1" fontAlgn="auto" hangingPunct="1">
              <a:spcAft>
                <a:spcPts val="0"/>
              </a:spcAft>
              <a:buFont typeface="Arial"/>
              <a:buChar char="–"/>
              <a:defRPr/>
            </a:pPr>
            <a:r>
              <a:rPr lang="en-US" smtClean="0">
                <a:ea typeface="+mn-ea"/>
              </a:rPr>
              <a:t>Financial rewards</a:t>
            </a:r>
          </a:p>
          <a:p>
            <a:pPr marL="320040" indent="-320040" eaLnBrk="1" fontAlgn="auto" hangingPunct="1">
              <a:spcAft>
                <a:spcPts val="0"/>
              </a:spcAft>
              <a:buFont typeface="Arial"/>
              <a:buChar char="•"/>
              <a:defRPr/>
            </a:pPr>
            <a:r>
              <a:rPr lang="en-US" smtClean="0">
                <a:ea typeface="+mn-ea"/>
                <a:cs typeface="+mn-cs"/>
              </a:rPr>
              <a:t>Consequences</a:t>
            </a:r>
          </a:p>
          <a:p>
            <a:pPr marL="640080" lvl="1" indent="-274320" eaLnBrk="1" fontAlgn="auto" hangingPunct="1">
              <a:spcAft>
                <a:spcPts val="0"/>
              </a:spcAft>
              <a:buFont typeface="Arial"/>
              <a:buChar char="–"/>
              <a:defRPr/>
            </a:pPr>
            <a:r>
              <a:rPr lang="en-US" smtClean="0">
                <a:ea typeface="+mn-ea"/>
              </a:rPr>
              <a:t>Closing down of options (“leaky pipes”)</a:t>
            </a:r>
          </a:p>
          <a:p>
            <a:pPr marL="640080" lvl="1" indent="-274320" eaLnBrk="1" fontAlgn="auto" hangingPunct="1">
              <a:spcAft>
                <a:spcPts val="0"/>
              </a:spcAft>
              <a:buFont typeface="Arial"/>
              <a:buChar char="–"/>
              <a:defRPr/>
            </a:pPr>
            <a:r>
              <a:rPr lang="en-US" smtClean="0">
                <a:ea typeface="+mn-ea"/>
              </a:rPr>
              <a:t>Sensitive periods</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612775" y="228600"/>
            <a:ext cx="8153400" cy="990600"/>
          </a:xfrm>
        </p:spPr>
        <p:txBody>
          <a:bodyPr/>
          <a:lstStyle/>
          <a:p>
            <a:pPr eaLnBrk="1" hangingPunct="1"/>
            <a:r>
              <a:rPr lang="en-US">
                <a:latin typeface="Calibri" charset="0"/>
              </a:rPr>
              <a:t>Informed choice in mathematics</a:t>
            </a:r>
          </a:p>
        </p:txBody>
      </p:sp>
      <p:graphicFrame>
        <p:nvGraphicFramePr>
          <p:cNvPr id="59394" name="Object 5"/>
          <p:cNvGraphicFramePr>
            <a:graphicFrameLocks noChangeAspect="1"/>
          </p:cNvGraphicFramePr>
          <p:nvPr>
            <p:extLst>
              <p:ext uri="{D42A27DB-BD31-4B8C-83A1-F6EECF244321}">
                <p14:modId xmlns:p14="http://schemas.microsoft.com/office/powerpoint/2010/main" val="3716293152"/>
              </p:ext>
            </p:extLst>
          </p:nvPr>
        </p:nvGraphicFramePr>
        <p:xfrm>
          <a:off x="285428" y="5326360"/>
          <a:ext cx="8763000" cy="517525"/>
        </p:xfrm>
        <a:graphic>
          <a:graphicData uri="http://schemas.openxmlformats.org/presentationml/2006/ole">
            <mc:AlternateContent xmlns:mc="http://schemas.openxmlformats.org/markup-compatibility/2006">
              <mc:Choice xmlns:v="urn:schemas-microsoft-com:vml" Requires="v">
                <p:oleObj spid="_x0000_s59417" name="Document" r:id="rId4" imgW="12901587" imgH="761905" progId="Word.Document.12">
                  <p:embed/>
                </p:oleObj>
              </mc:Choice>
              <mc:Fallback>
                <p:oleObj name="Document" r:id="rId4" imgW="12901587" imgH="761905" progId="Word.Document.12">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428" y="5326360"/>
                        <a:ext cx="87630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184774" name="Text Box 6"/>
          <p:cNvSpPr txBox="1">
            <a:spLocks noChangeArrowheads="1"/>
          </p:cNvSpPr>
          <p:nvPr/>
        </p:nvSpPr>
        <p:spPr bwMode="auto">
          <a:xfrm>
            <a:off x="323528" y="4869160"/>
            <a:ext cx="495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defTabSz="762000">
              <a:defRPr sz="2400">
                <a:solidFill>
                  <a:schemeClr val="tx1"/>
                </a:solidFill>
                <a:latin typeface="Times" charset="0"/>
                <a:ea typeface="ＭＳ Ｐゴシック" charset="0"/>
              </a:defRPr>
            </a:lvl1pPr>
            <a:lvl2pPr marL="571500" defTabSz="762000">
              <a:defRPr sz="2400">
                <a:solidFill>
                  <a:schemeClr val="tx1"/>
                </a:solidFill>
                <a:latin typeface="Times" charset="0"/>
                <a:ea typeface="ＭＳ Ｐゴシック" charset="0"/>
              </a:defRPr>
            </a:lvl2pPr>
            <a:lvl3pPr marL="1143000" defTabSz="762000">
              <a:defRPr sz="2400">
                <a:solidFill>
                  <a:schemeClr val="tx1"/>
                </a:solidFill>
                <a:latin typeface="Times" charset="0"/>
                <a:ea typeface="ＭＳ Ｐゴシック" charset="0"/>
              </a:defRPr>
            </a:lvl3pPr>
            <a:lvl4pPr marL="1714500" defTabSz="762000">
              <a:defRPr sz="2400">
                <a:solidFill>
                  <a:schemeClr val="tx1"/>
                </a:solidFill>
                <a:latin typeface="Times" charset="0"/>
                <a:ea typeface="ＭＳ Ｐゴシック" charset="0"/>
              </a:defRPr>
            </a:lvl4pPr>
            <a:lvl5pPr marL="2286000" defTabSz="762000">
              <a:defRPr sz="2400">
                <a:solidFill>
                  <a:schemeClr val="tx1"/>
                </a:solidFill>
                <a:latin typeface="Times" charset="0"/>
                <a:ea typeface="ＭＳ Ｐゴシック" charset="0"/>
              </a:defRPr>
            </a:lvl5pPr>
            <a:lvl6pPr marL="2743200" defTabSz="762000" fontAlgn="base">
              <a:spcBef>
                <a:spcPct val="0"/>
              </a:spcBef>
              <a:spcAft>
                <a:spcPct val="0"/>
              </a:spcAft>
              <a:defRPr sz="2400">
                <a:solidFill>
                  <a:schemeClr val="tx1"/>
                </a:solidFill>
                <a:latin typeface="Times" charset="0"/>
                <a:ea typeface="ＭＳ Ｐゴシック" charset="0"/>
              </a:defRPr>
            </a:lvl6pPr>
            <a:lvl7pPr marL="3200400" defTabSz="762000" fontAlgn="base">
              <a:spcBef>
                <a:spcPct val="0"/>
              </a:spcBef>
              <a:spcAft>
                <a:spcPct val="0"/>
              </a:spcAft>
              <a:defRPr sz="2400">
                <a:solidFill>
                  <a:schemeClr val="tx1"/>
                </a:solidFill>
                <a:latin typeface="Times" charset="0"/>
                <a:ea typeface="ＭＳ Ｐゴシック" charset="0"/>
              </a:defRPr>
            </a:lvl7pPr>
            <a:lvl8pPr marL="3657600" defTabSz="762000" fontAlgn="base">
              <a:spcBef>
                <a:spcPct val="0"/>
              </a:spcBef>
              <a:spcAft>
                <a:spcPct val="0"/>
              </a:spcAft>
              <a:defRPr sz="2400">
                <a:solidFill>
                  <a:schemeClr val="tx1"/>
                </a:solidFill>
                <a:latin typeface="Times" charset="0"/>
                <a:ea typeface="ＭＳ Ｐゴシック" charset="0"/>
              </a:defRPr>
            </a:lvl8pPr>
            <a:lvl9pPr marL="4114800" defTabSz="762000" fontAlgn="base">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dirty="0" smtClean="0">
                <a:latin typeface="Geneva" charset="0"/>
                <a:cs typeface="+mn-cs"/>
              </a:rPr>
              <a:t>The alternating harmonic series</a:t>
            </a:r>
          </a:p>
        </p:txBody>
      </p:sp>
      <p:grpSp>
        <p:nvGrpSpPr>
          <p:cNvPr id="59396" name="Group 9"/>
          <p:cNvGrpSpPr>
            <a:grpSpLocks/>
          </p:cNvGrpSpPr>
          <p:nvPr/>
        </p:nvGrpSpPr>
        <p:grpSpPr bwMode="auto">
          <a:xfrm>
            <a:off x="5292080" y="1916832"/>
            <a:ext cx="3657600" cy="1799877"/>
            <a:chOff x="2880" y="1433"/>
            <a:chExt cx="2304" cy="1519"/>
          </a:xfrm>
        </p:grpSpPr>
        <p:pic>
          <p:nvPicPr>
            <p:cNvPr id="59400" name="Picture 4" descr="Gabriels_Hor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0" y="1632"/>
              <a:ext cx="2304" cy="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4775" name="Text Box 7"/>
            <p:cNvSpPr txBox="1">
              <a:spLocks noChangeArrowheads="1"/>
            </p:cNvSpPr>
            <p:nvPr/>
          </p:nvSpPr>
          <p:spPr bwMode="auto">
            <a:xfrm>
              <a:off x="3862" y="1433"/>
              <a:ext cx="115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defTabSz="762000">
                <a:defRPr sz="2400">
                  <a:solidFill>
                    <a:schemeClr val="tx1"/>
                  </a:solidFill>
                  <a:latin typeface="Times" charset="0"/>
                  <a:ea typeface="ＭＳ Ｐゴシック" charset="0"/>
                </a:defRPr>
              </a:lvl1pPr>
              <a:lvl2pPr marL="571500" defTabSz="762000">
                <a:defRPr sz="2400">
                  <a:solidFill>
                    <a:schemeClr val="tx1"/>
                  </a:solidFill>
                  <a:latin typeface="Times" charset="0"/>
                  <a:ea typeface="ＭＳ Ｐゴシック" charset="0"/>
                </a:defRPr>
              </a:lvl2pPr>
              <a:lvl3pPr marL="1143000" defTabSz="762000">
                <a:defRPr sz="2400">
                  <a:solidFill>
                    <a:schemeClr val="tx1"/>
                  </a:solidFill>
                  <a:latin typeface="Times" charset="0"/>
                  <a:ea typeface="ＭＳ Ｐゴシック" charset="0"/>
                </a:defRPr>
              </a:lvl3pPr>
              <a:lvl4pPr marL="1714500" defTabSz="762000">
                <a:defRPr sz="2400">
                  <a:solidFill>
                    <a:schemeClr val="tx1"/>
                  </a:solidFill>
                  <a:latin typeface="Times" charset="0"/>
                  <a:ea typeface="ＭＳ Ｐゴシック" charset="0"/>
                </a:defRPr>
              </a:lvl4pPr>
              <a:lvl5pPr marL="2286000" defTabSz="762000">
                <a:defRPr sz="2400">
                  <a:solidFill>
                    <a:schemeClr val="tx1"/>
                  </a:solidFill>
                  <a:latin typeface="Times" charset="0"/>
                  <a:ea typeface="ＭＳ Ｐゴシック" charset="0"/>
                </a:defRPr>
              </a:lvl5pPr>
              <a:lvl6pPr marL="2743200" defTabSz="762000" fontAlgn="base">
                <a:spcBef>
                  <a:spcPct val="0"/>
                </a:spcBef>
                <a:spcAft>
                  <a:spcPct val="0"/>
                </a:spcAft>
                <a:defRPr sz="2400">
                  <a:solidFill>
                    <a:schemeClr val="tx1"/>
                  </a:solidFill>
                  <a:latin typeface="Times" charset="0"/>
                  <a:ea typeface="ＭＳ Ｐゴシック" charset="0"/>
                </a:defRPr>
              </a:lvl6pPr>
              <a:lvl7pPr marL="3200400" defTabSz="762000" fontAlgn="base">
                <a:spcBef>
                  <a:spcPct val="0"/>
                </a:spcBef>
                <a:spcAft>
                  <a:spcPct val="0"/>
                </a:spcAft>
                <a:defRPr sz="2400">
                  <a:solidFill>
                    <a:schemeClr val="tx1"/>
                  </a:solidFill>
                  <a:latin typeface="Times" charset="0"/>
                  <a:ea typeface="ＭＳ Ｐゴシック" charset="0"/>
                </a:defRPr>
              </a:lvl7pPr>
              <a:lvl8pPr marL="3657600" defTabSz="762000" fontAlgn="base">
                <a:spcBef>
                  <a:spcPct val="0"/>
                </a:spcBef>
                <a:spcAft>
                  <a:spcPct val="0"/>
                </a:spcAft>
                <a:defRPr sz="2400">
                  <a:solidFill>
                    <a:schemeClr val="tx1"/>
                  </a:solidFill>
                  <a:latin typeface="Times" charset="0"/>
                  <a:ea typeface="ＭＳ Ｐゴシック" charset="0"/>
                </a:defRPr>
              </a:lvl8pPr>
              <a:lvl9pPr marL="4114800" defTabSz="762000" fontAlgn="base">
                <a:spcBef>
                  <a:spcPct val="0"/>
                </a:spcBef>
                <a:spcAft>
                  <a:spcPct val="0"/>
                </a:spcAft>
                <a:defRPr sz="2400">
                  <a:solidFill>
                    <a:schemeClr val="tx1"/>
                  </a:solidFill>
                  <a:latin typeface="Times" charset="0"/>
                  <a:ea typeface="ＭＳ Ｐゴシック" charset="0"/>
                </a:defRPr>
              </a:lvl9pPr>
            </a:lstStyle>
            <a:p>
              <a:pPr algn="r">
                <a:spcBef>
                  <a:spcPct val="50000"/>
                </a:spcBef>
                <a:defRPr/>
              </a:pPr>
              <a:r>
                <a:rPr lang="en-US" dirty="0" smtClean="0">
                  <a:latin typeface="Geneva" charset="0"/>
                  <a:cs typeface="+mn-cs"/>
                </a:rPr>
                <a:t>Torricelli’s trumpet</a:t>
              </a:r>
            </a:p>
          </p:txBody>
        </p:sp>
      </p:grpSp>
      <p:pic>
        <p:nvPicPr>
          <p:cNvPr id="118477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9592" y="3501008"/>
            <a:ext cx="2133600"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184778" name="Text Box 10"/>
          <p:cNvSpPr txBox="1">
            <a:spLocks noChangeArrowheads="1"/>
          </p:cNvSpPr>
          <p:nvPr/>
        </p:nvSpPr>
        <p:spPr bwMode="auto">
          <a:xfrm>
            <a:off x="683568" y="2060848"/>
            <a:ext cx="29876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defTabSz="762000">
              <a:defRPr sz="2400">
                <a:solidFill>
                  <a:schemeClr val="tx1"/>
                </a:solidFill>
                <a:latin typeface="Times" charset="0"/>
                <a:ea typeface="ＭＳ Ｐゴシック" charset="0"/>
              </a:defRPr>
            </a:lvl1pPr>
            <a:lvl2pPr marL="571500" defTabSz="762000">
              <a:defRPr sz="2400">
                <a:solidFill>
                  <a:schemeClr val="tx1"/>
                </a:solidFill>
                <a:latin typeface="Times" charset="0"/>
                <a:ea typeface="ＭＳ Ｐゴシック" charset="0"/>
              </a:defRPr>
            </a:lvl2pPr>
            <a:lvl3pPr marL="1143000" defTabSz="762000">
              <a:defRPr sz="2400">
                <a:solidFill>
                  <a:schemeClr val="tx1"/>
                </a:solidFill>
                <a:latin typeface="Times" charset="0"/>
                <a:ea typeface="ＭＳ Ｐゴシック" charset="0"/>
              </a:defRPr>
            </a:lvl3pPr>
            <a:lvl4pPr marL="1714500" defTabSz="762000">
              <a:defRPr sz="2400">
                <a:solidFill>
                  <a:schemeClr val="tx1"/>
                </a:solidFill>
                <a:latin typeface="Times" charset="0"/>
                <a:ea typeface="ＭＳ Ｐゴシック" charset="0"/>
              </a:defRPr>
            </a:lvl4pPr>
            <a:lvl5pPr marL="2286000" defTabSz="762000">
              <a:defRPr sz="2400">
                <a:solidFill>
                  <a:schemeClr val="tx1"/>
                </a:solidFill>
                <a:latin typeface="Times" charset="0"/>
                <a:ea typeface="ＭＳ Ｐゴシック" charset="0"/>
              </a:defRPr>
            </a:lvl5pPr>
            <a:lvl6pPr marL="2743200" defTabSz="762000" fontAlgn="base">
              <a:spcBef>
                <a:spcPct val="0"/>
              </a:spcBef>
              <a:spcAft>
                <a:spcPct val="0"/>
              </a:spcAft>
              <a:defRPr sz="2400">
                <a:solidFill>
                  <a:schemeClr val="tx1"/>
                </a:solidFill>
                <a:latin typeface="Times" charset="0"/>
                <a:ea typeface="ＭＳ Ｐゴシック" charset="0"/>
              </a:defRPr>
            </a:lvl6pPr>
            <a:lvl7pPr marL="3200400" defTabSz="762000" fontAlgn="base">
              <a:spcBef>
                <a:spcPct val="0"/>
              </a:spcBef>
              <a:spcAft>
                <a:spcPct val="0"/>
              </a:spcAft>
              <a:defRPr sz="2400">
                <a:solidFill>
                  <a:schemeClr val="tx1"/>
                </a:solidFill>
                <a:latin typeface="Times" charset="0"/>
                <a:ea typeface="ＭＳ Ｐゴシック" charset="0"/>
              </a:defRPr>
            </a:lvl7pPr>
            <a:lvl8pPr marL="3657600" defTabSz="762000" fontAlgn="base">
              <a:spcBef>
                <a:spcPct val="0"/>
              </a:spcBef>
              <a:spcAft>
                <a:spcPct val="0"/>
              </a:spcAft>
              <a:defRPr sz="2400">
                <a:solidFill>
                  <a:schemeClr val="tx1"/>
                </a:solidFill>
                <a:latin typeface="Times" charset="0"/>
                <a:ea typeface="ＭＳ Ｐゴシック" charset="0"/>
              </a:defRPr>
            </a:lvl8pPr>
            <a:lvl9pPr marL="4114800" defTabSz="762000" fontAlgn="base">
              <a:spcBef>
                <a:spcPct val="0"/>
              </a:spcBef>
              <a:spcAft>
                <a:spcPct val="0"/>
              </a:spcAft>
              <a:defRPr sz="2400">
                <a:solidFill>
                  <a:schemeClr val="tx1"/>
                </a:solidFill>
                <a:latin typeface="Times" charset="0"/>
                <a:ea typeface="ＭＳ Ｐゴシック" charset="0"/>
              </a:defRPr>
            </a:lvl9pPr>
          </a:lstStyle>
          <a:p>
            <a:pPr>
              <a:defRPr/>
            </a:pPr>
            <a:r>
              <a:rPr lang="en-US" dirty="0" smtClean="0">
                <a:latin typeface="Geneva" charset="0"/>
                <a:cs typeface="+mn-cs"/>
              </a:rPr>
              <a:t>Euler’s relation</a:t>
            </a:r>
          </a:p>
          <a:p>
            <a:pPr>
              <a:defRPr/>
            </a:pPr>
            <a:r>
              <a:rPr lang="en-US" dirty="0" smtClean="0">
                <a:latin typeface="Geneva" charset="0"/>
                <a:cs typeface="+mn-cs"/>
              </a:rPr>
              <a:t>F + V = E + 2</a:t>
            </a:r>
          </a:p>
        </p:txBody>
      </p:sp>
      <p:sp>
        <p:nvSpPr>
          <p:cNvPr id="1184779" name="Text Box 11"/>
          <p:cNvSpPr txBox="1">
            <a:spLocks noChangeArrowheads="1"/>
          </p:cNvSpPr>
          <p:nvPr/>
        </p:nvSpPr>
        <p:spPr bwMode="auto">
          <a:xfrm>
            <a:off x="3851920" y="3645024"/>
            <a:ext cx="3438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defTabSz="762000">
              <a:defRPr sz="2400">
                <a:solidFill>
                  <a:schemeClr val="tx1"/>
                </a:solidFill>
                <a:latin typeface="Times" charset="0"/>
                <a:ea typeface="ＭＳ Ｐゴシック" charset="0"/>
              </a:defRPr>
            </a:lvl1pPr>
            <a:lvl2pPr marL="571500" defTabSz="762000">
              <a:defRPr sz="2400">
                <a:solidFill>
                  <a:schemeClr val="tx1"/>
                </a:solidFill>
                <a:latin typeface="Times" charset="0"/>
                <a:ea typeface="ＭＳ Ｐゴシック" charset="0"/>
              </a:defRPr>
            </a:lvl2pPr>
            <a:lvl3pPr marL="1143000" defTabSz="762000">
              <a:defRPr sz="2400">
                <a:solidFill>
                  <a:schemeClr val="tx1"/>
                </a:solidFill>
                <a:latin typeface="Times" charset="0"/>
                <a:ea typeface="ＭＳ Ｐゴシック" charset="0"/>
              </a:defRPr>
            </a:lvl3pPr>
            <a:lvl4pPr marL="1714500" defTabSz="762000">
              <a:defRPr sz="2400">
                <a:solidFill>
                  <a:schemeClr val="tx1"/>
                </a:solidFill>
                <a:latin typeface="Times" charset="0"/>
                <a:ea typeface="ＭＳ Ｐゴシック" charset="0"/>
              </a:defRPr>
            </a:lvl4pPr>
            <a:lvl5pPr marL="2286000" defTabSz="762000">
              <a:defRPr sz="2400">
                <a:solidFill>
                  <a:schemeClr val="tx1"/>
                </a:solidFill>
                <a:latin typeface="Times" charset="0"/>
                <a:ea typeface="ＭＳ Ｐゴシック" charset="0"/>
              </a:defRPr>
            </a:lvl5pPr>
            <a:lvl6pPr marL="2743200" defTabSz="762000" fontAlgn="base">
              <a:spcBef>
                <a:spcPct val="0"/>
              </a:spcBef>
              <a:spcAft>
                <a:spcPct val="0"/>
              </a:spcAft>
              <a:defRPr sz="2400">
                <a:solidFill>
                  <a:schemeClr val="tx1"/>
                </a:solidFill>
                <a:latin typeface="Times" charset="0"/>
                <a:ea typeface="ＭＳ Ｐゴシック" charset="0"/>
              </a:defRPr>
            </a:lvl6pPr>
            <a:lvl7pPr marL="3200400" defTabSz="762000" fontAlgn="base">
              <a:spcBef>
                <a:spcPct val="0"/>
              </a:spcBef>
              <a:spcAft>
                <a:spcPct val="0"/>
              </a:spcAft>
              <a:defRPr sz="2400">
                <a:solidFill>
                  <a:schemeClr val="tx1"/>
                </a:solidFill>
                <a:latin typeface="Times" charset="0"/>
                <a:ea typeface="ＭＳ Ｐゴシック" charset="0"/>
              </a:defRPr>
            </a:lvl7pPr>
            <a:lvl8pPr marL="3657600" defTabSz="762000" fontAlgn="base">
              <a:spcBef>
                <a:spcPct val="0"/>
              </a:spcBef>
              <a:spcAft>
                <a:spcPct val="0"/>
              </a:spcAft>
              <a:defRPr sz="2400">
                <a:solidFill>
                  <a:schemeClr val="tx1"/>
                </a:solidFill>
                <a:latin typeface="Times" charset="0"/>
                <a:ea typeface="ＭＳ Ｐゴシック" charset="0"/>
              </a:defRPr>
            </a:lvl8pPr>
            <a:lvl9pPr marL="4114800" defTabSz="762000" fontAlgn="base">
              <a:spcBef>
                <a:spcPct val="0"/>
              </a:spcBef>
              <a:spcAft>
                <a:spcPct val="0"/>
              </a:spcAft>
              <a:defRPr sz="2400">
                <a:solidFill>
                  <a:schemeClr val="tx1"/>
                </a:solidFill>
                <a:latin typeface="Times" charset="0"/>
                <a:ea typeface="ＭＳ Ｐゴシック" charset="0"/>
              </a:defRPr>
            </a:lvl9pPr>
          </a:lstStyle>
          <a:p>
            <a:pPr>
              <a:defRPr/>
            </a:pPr>
            <a:r>
              <a:rPr lang="en-US" dirty="0" err="1" smtClean="0">
                <a:latin typeface="Geneva" charset="0"/>
                <a:cs typeface="+mn-cs"/>
              </a:rPr>
              <a:t>Goldbach’s</a:t>
            </a:r>
            <a:r>
              <a:rPr lang="en-US" dirty="0" smtClean="0">
                <a:latin typeface="Geneva" charset="0"/>
                <a:cs typeface="+mn-cs"/>
              </a:rPr>
              <a:t> conjecture</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r>
              <a:rPr lang="en-US">
                <a:latin typeface="Calibri" charset="0"/>
              </a:rPr>
              <a:t>Principles of curriculum design</a:t>
            </a:r>
          </a:p>
        </p:txBody>
      </p:sp>
      <p:sp>
        <p:nvSpPr>
          <p:cNvPr id="1178627" name="Rectangle 3"/>
          <p:cNvSpPr>
            <a:spLocks noGrp="1" noChangeArrowheads="1"/>
          </p:cNvSpPr>
          <p:nvPr>
            <p:ph sz="quarter" idx="1"/>
          </p:nvPr>
        </p:nvSpPr>
        <p:spPr/>
        <p:txBody>
          <a:bodyPr/>
          <a:lstStyle/>
          <a:p>
            <a:r>
              <a:rPr lang="en-US" dirty="0" smtClean="0">
                <a:latin typeface="Calibri" charset="0"/>
              </a:rPr>
              <a:t>Balanced</a:t>
            </a:r>
          </a:p>
          <a:p>
            <a:r>
              <a:rPr lang="en-US" dirty="0" smtClean="0">
                <a:latin typeface="Calibri" charset="0"/>
              </a:rPr>
              <a:t>Rigorous</a:t>
            </a:r>
          </a:p>
          <a:p>
            <a:r>
              <a:rPr lang="en-US" dirty="0" smtClean="0">
                <a:latin typeface="Calibri" charset="0"/>
              </a:rPr>
              <a:t>Coherent</a:t>
            </a:r>
          </a:p>
          <a:p>
            <a:r>
              <a:rPr lang="en-US" dirty="0" smtClean="0">
                <a:latin typeface="Calibri" charset="0"/>
              </a:rPr>
              <a:t>Vertically integrated</a:t>
            </a:r>
          </a:p>
          <a:p>
            <a:r>
              <a:rPr lang="en-US" dirty="0" smtClean="0">
                <a:latin typeface="Calibri" charset="0"/>
              </a:rPr>
              <a:t>Appropriate</a:t>
            </a:r>
          </a:p>
          <a:p>
            <a:r>
              <a:rPr lang="en-US" dirty="0" smtClean="0">
                <a:latin typeface="Calibri" charset="0"/>
              </a:rPr>
              <a:t>Focused</a:t>
            </a:r>
          </a:p>
          <a:p>
            <a:r>
              <a:rPr lang="en-US" dirty="0" smtClean="0">
                <a:latin typeface="Calibri" charset="0"/>
              </a:rPr>
              <a:t>Relevant</a:t>
            </a:r>
            <a:endParaRPr lang="en-US" dirty="0">
              <a:latin typeface="Calibri" charset="0"/>
            </a:endParaRPr>
          </a:p>
        </p:txBody>
      </p:sp>
      <p:sp>
        <p:nvSpPr>
          <p:cNvPr id="2" name="Text Placeholder 1"/>
          <p:cNvSpPr>
            <a:spLocks noGrp="1"/>
          </p:cNvSpPr>
          <p:nvPr>
            <p:ph sz="quarter" idx="2"/>
          </p:nvPr>
        </p:nvSpPr>
        <p:spPr>
          <a:extLst/>
        </p:spPr>
        <p:txBody>
          <a:bodyPr/>
          <a:lstStyle/>
          <a:p>
            <a:r>
              <a:rPr lang="en-US" dirty="0" smtClean="0">
                <a:latin typeface="Calibri" charset="0"/>
              </a:rPr>
              <a:t>Which of the seven principles of curriculum design do you think is most important?</a:t>
            </a:r>
          </a:p>
          <a:p>
            <a:r>
              <a:rPr lang="en-US" dirty="0" smtClean="0">
                <a:latin typeface="Calibri" charset="0"/>
              </a:rPr>
              <a:t>Which one of the seven principles do you think is least important?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8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78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786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786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786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786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7862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8627" grpId="0" build="p" bldLvl="2"/>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Functions of assessment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8472014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a:xfrm>
            <a:off x="612775" y="228600"/>
            <a:ext cx="8153400" cy="990600"/>
          </a:xfrm>
        </p:spPr>
        <p:txBody>
          <a:bodyPr/>
          <a:lstStyle/>
          <a:p>
            <a:r>
              <a:rPr lang="en-US">
                <a:latin typeface="Calibri" charset="0"/>
              </a:rPr>
              <a:t>Functions of assessment</a:t>
            </a:r>
          </a:p>
        </p:txBody>
      </p:sp>
      <p:sp>
        <p:nvSpPr>
          <p:cNvPr id="73731" name="Rectangle 3"/>
          <p:cNvSpPr>
            <a:spLocks noGrp="1" noChangeArrowheads="1"/>
          </p:cNvSpPr>
          <p:nvPr>
            <p:ph type="body" idx="1"/>
          </p:nvPr>
        </p:nvSpPr>
        <p:spPr>
          <a:xfrm>
            <a:off x="612775" y="1600200"/>
            <a:ext cx="8153400" cy="4853136"/>
          </a:xfrm>
        </p:spPr>
        <p:txBody>
          <a:bodyPr>
            <a:normAutofit/>
          </a:bodyPr>
          <a:lstStyle/>
          <a:p>
            <a:r>
              <a:rPr lang="en-GB" dirty="0">
                <a:latin typeface="Calibri" charset="0"/>
              </a:rPr>
              <a:t>Three functions of assessment:</a:t>
            </a:r>
          </a:p>
          <a:p>
            <a:pPr lvl="1"/>
            <a:r>
              <a:rPr lang="en-GB" dirty="0">
                <a:latin typeface="Calibri" charset="0"/>
              </a:rPr>
              <a:t>For evaluating institutions (evaluative)</a:t>
            </a:r>
          </a:p>
          <a:p>
            <a:pPr lvl="1"/>
            <a:r>
              <a:rPr lang="en-GB" dirty="0">
                <a:latin typeface="Calibri" charset="0"/>
              </a:rPr>
              <a:t>For describing individuals (summative)</a:t>
            </a:r>
          </a:p>
          <a:p>
            <a:pPr lvl="1"/>
            <a:r>
              <a:rPr lang="en-US" dirty="0">
                <a:latin typeface="Calibri" charset="0"/>
              </a:rPr>
              <a:t>For supporting learning</a:t>
            </a:r>
          </a:p>
          <a:p>
            <a:pPr lvl="2"/>
            <a:r>
              <a:rPr lang="en-US" dirty="0">
                <a:latin typeface="Calibri" charset="0"/>
              </a:rPr>
              <a:t>Monitoring learning: Whether learning is taking place</a:t>
            </a:r>
          </a:p>
          <a:p>
            <a:pPr lvl="2"/>
            <a:r>
              <a:rPr lang="en-US" dirty="0">
                <a:latin typeface="Calibri" charset="0"/>
              </a:rPr>
              <a:t>Diagnosing (informing) learning: What is not being learnt</a:t>
            </a:r>
          </a:p>
          <a:p>
            <a:pPr lvl="2"/>
            <a:r>
              <a:rPr lang="en-US" dirty="0">
                <a:latin typeface="Calibri" charset="0"/>
              </a:rPr>
              <a:t>Forming learning: What to do about </a:t>
            </a:r>
            <a:r>
              <a:rPr lang="en-US" dirty="0" smtClean="0">
                <a:latin typeface="Calibri" charset="0"/>
              </a:rPr>
              <a:t>it</a:t>
            </a:r>
            <a:endParaRPr lang="en-US" dirty="0">
              <a:latin typeface="Calibri" charset="0"/>
            </a:endParaRPr>
          </a:p>
          <a:p>
            <a:endParaRPr lang="en-US" dirty="0">
              <a:latin typeface="Calibri" charset="0"/>
            </a:endParaRPr>
          </a:p>
        </p:txBody>
      </p:sp>
    </p:spTree>
    <p:extLst>
      <p:ext uri="{BB962C8B-B14F-4D97-AF65-F5344CB8AC3E}">
        <p14:creationId xmlns:p14="http://schemas.microsoft.com/office/powerpoint/2010/main" val="41111557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37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37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37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3731">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73731">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73731">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737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bldLvl="2"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Assessment: good servant, bad master</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7049265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marL="0" indent="0">
              <a:lnSpc>
                <a:spcPct val="130000"/>
              </a:lnSpc>
              <a:buNone/>
            </a:pPr>
            <a:r>
              <a:rPr lang="en-US" sz="2400" dirty="0" smtClean="0">
                <a:cs typeface="ＭＳ Ｐゴシック" charset="0"/>
              </a:rPr>
              <a:t>“</a:t>
            </a:r>
            <a:r>
              <a:rPr lang="en-US" sz="2400" dirty="0"/>
              <a:t>They have </a:t>
            </a:r>
            <a:r>
              <a:rPr lang="en-US" sz="2400" dirty="0" smtClean="0"/>
              <a:t>perverted </a:t>
            </a:r>
            <a:r>
              <a:rPr lang="en-US" sz="2400" dirty="0"/>
              <a:t>the best efforts of teachers, and narrowed and grooved their instruction; </a:t>
            </a:r>
            <a:r>
              <a:rPr lang="en-US" sz="2400" dirty="0" smtClean="0">
                <a:cs typeface="ＭＳ Ｐゴシック" charset="0"/>
              </a:rPr>
              <a:t>they </a:t>
            </a:r>
            <a:r>
              <a:rPr lang="en-US" sz="2400" dirty="0">
                <a:cs typeface="ＭＳ Ｐゴシック" charset="0"/>
              </a:rPr>
              <a:t>have occasioned and made well nigh imperative the use of mechanical and rote methods of teaching; they have occasioned cramming and the most vicious habits of study; they have caused much of the overpressure charged upon schools, some of which is real; they have tempted both teachers and pupils to dishonesty; and last but not least, they have permitted a mechanical method of school </a:t>
            </a:r>
            <a:r>
              <a:rPr lang="en-US" sz="2400" dirty="0" smtClean="0">
                <a:cs typeface="ＭＳ Ｐゴシック" charset="0"/>
              </a:rPr>
              <a:t>supervision.”</a:t>
            </a:r>
            <a:endParaRPr lang="en-US" dirty="0">
              <a:latin typeface="Arial" charset="0"/>
              <a:cs typeface="ＭＳ Ｐゴシック" charset="0"/>
            </a:endParaRPr>
          </a:p>
          <a:p>
            <a:endParaRPr lang="en-US" dirty="0"/>
          </a:p>
        </p:txBody>
      </p:sp>
      <p:sp>
        <p:nvSpPr>
          <p:cNvPr id="829442" name="Rectangle 2"/>
          <p:cNvSpPr>
            <a:spLocks noGrp="1" noChangeArrowheads="1"/>
          </p:cNvSpPr>
          <p:nvPr>
            <p:ph type="title"/>
          </p:nvPr>
        </p:nvSpPr>
        <p:spPr/>
        <p:txBody>
          <a:bodyPr/>
          <a:lstStyle/>
          <a:p>
            <a:r>
              <a:rPr lang="en-US" smtClean="0"/>
              <a:t>Written examinations</a:t>
            </a:r>
            <a:endParaRPr lang="en-US"/>
          </a:p>
        </p:txBody>
      </p:sp>
      <p:sp>
        <p:nvSpPr>
          <p:cNvPr id="5" name="Slide Number Placeholder 3"/>
          <p:cNvSpPr>
            <a:spLocks noGrp="1"/>
          </p:cNvSpPr>
          <p:nvPr>
            <p:ph type="sldNum" sz="quarter" idx="4294967295"/>
          </p:nvPr>
        </p:nvSpPr>
        <p:spPr>
          <a:xfrm>
            <a:off x="0" y="1272222"/>
            <a:ext cx="533400" cy="244476"/>
          </a:xfrm>
          <a:prstGeom prst="rect">
            <a:avLst/>
          </a:prstGeom>
        </p:spPr>
        <p:txBody>
          <a:bodyPr>
            <a:normAutofit fontScale="85000" lnSpcReduction="20000"/>
          </a:bodyPr>
          <a:lstStyle/>
          <a:p>
            <a:fld id="{512E85CC-6B24-BB45-8659-D59A6C2E1A84}" type="slidenum">
              <a:rPr lang="en-GB" smtClean="0"/>
              <a:pPr/>
              <a:t>38</a:t>
            </a:fld>
            <a:endParaRPr lang="en-GB"/>
          </a:p>
        </p:txBody>
      </p:sp>
      <p:sp>
        <p:nvSpPr>
          <p:cNvPr id="2" name="Rectangle 1"/>
          <p:cNvSpPr/>
          <p:nvPr/>
        </p:nvSpPr>
        <p:spPr>
          <a:xfrm>
            <a:off x="611560" y="6165304"/>
            <a:ext cx="4464496" cy="4953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800" dirty="0" smtClean="0">
                <a:solidFill>
                  <a:schemeClr val="accent1"/>
                </a:solidFill>
                <a:latin typeface="Calibri"/>
                <a:cs typeface="Calibri"/>
              </a:rPr>
              <a:t>White (1888, pp. 517-518)</a:t>
            </a:r>
            <a:endParaRPr lang="en-US" sz="1800" dirty="0">
              <a:solidFill>
                <a:schemeClr val="accent1"/>
              </a:solidFill>
              <a:latin typeface="Calibri"/>
              <a:cs typeface="Calibri"/>
            </a:endParaRPr>
          </a:p>
        </p:txBody>
      </p:sp>
    </p:spTree>
    <p:extLst>
      <p:ext uri="{BB962C8B-B14F-4D97-AF65-F5344CB8AC3E}">
        <p14:creationId xmlns:p14="http://schemas.microsoft.com/office/powerpoint/2010/main" val="8093047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228" name="Rectangle 4"/>
          <p:cNvSpPr>
            <a:spLocks noGrp="1" noChangeArrowheads="1"/>
          </p:cNvSpPr>
          <p:nvPr>
            <p:ph type="title"/>
          </p:nvPr>
        </p:nvSpPr>
        <p:spPr>
          <a:xfrm>
            <a:off x="622300" y="274638"/>
            <a:ext cx="8521700" cy="1143000"/>
          </a:xfrm>
        </p:spPr>
        <p:txBody>
          <a:bodyPr>
            <a:normAutofit/>
          </a:bodyPr>
          <a:lstStyle/>
          <a:p>
            <a:r>
              <a:rPr lang="en-US" sz="3400" dirty="0" smtClean="0"/>
              <a:t>The </a:t>
            </a:r>
            <a:r>
              <a:rPr lang="en-US" sz="3400" dirty="0" err="1" smtClean="0"/>
              <a:t>Macnamara</a:t>
            </a:r>
            <a:r>
              <a:rPr lang="en-US" sz="3400" dirty="0" smtClean="0"/>
              <a:t> Fallacy (Handy, 1994 </a:t>
            </a:r>
            <a:r>
              <a:rPr lang="en-US" sz="3400" dirty="0" err="1" smtClean="0"/>
              <a:t>p</a:t>
            </a:r>
            <a:r>
              <a:rPr lang="en-US" sz="3400" dirty="0" smtClean="0"/>
              <a:t>. 219)</a:t>
            </a:r>
            <a:endParaRPr lang="en-US" sz="3400" dirty="0"/>
          </a:p>
        </p:txBody>
      </p:sp>
      <p:sp>
        <p:nvSpPr>
          <p:cNvPr id="948229" name="Rectangle 5"/>
          <p:cNvSpPr>
            <a:spLocks noGrp="1" noChangeArrowheads="1"/>
          </p:cNvSpPr>
          <p:nvPr>
            <p:ph idx="1"/>
          </p:nvPr>
        </p:nvSpPr>
        <p:spPr>
          <a:xfrm>
            <a:off x="457200" y="1516698"/>
            <a:ext cx="8229600" cy="5341302"/>
          </a:xfrm>
        </p:spPr>
        <p:txBody>
          <a:bodyPr>
            <a:normAutofit fontScale="92500" lnSpcReduction="10000"/>
          </a:bodyPr>
          <a:lstStyle/>
          <a:p>
            <a:r>
              <a:rPr lang="en-US" dirty="0" smtClean="0"/>
              <a:t>The first step is to measure whatever can be easily measured.</a:t>
            </a:r>
          </a:p>
          <a:p>
            <a:pPr lvl="1"/>
            <a:r>
              <a:rPr lang="en-US" dirty="0" smtClean="0"/>
              <a:t>This is OK as far as it goes.</a:t>
            </a:r>
          </a:p>
          <a:p>
            <a:r>
              <a:rPr lang="en-US" dirty="0" smtClean="0"/>
              <a:t>The second step is to disregard that which can’t easily be measured or to give it an arbitrary quantitative value.</a:t>
            </a:r>
          </a:p>
          <a:p>
            <a:pPr lvl="1"/>
            <a:r>
              <a:rPr lang="en-US" dirty="0" smtClean="0"/>
              <a:t>This is artificial and misleading.</a:t>
            </a:r>
          </a:p>
          <a:p>
            <a:r>
              <a:rPr lang="en-US" dirty="0" smtClean="0"/>
              <a:t>The third step is to presume that what can’t be measured easily really isn’t important.</a:t>
            </a:r>
          </a:p>
          <a:p>
            <a:pPr lvl="1"/>
            <a:r>
              <a:rPr lang="en-US" dirty="0" smtClean="0"/>
              <a:t>This is blindness.</a:t>
            </a:r>
          </a:p>
          <a:p>
            <a:r>
              <a:rPr lang="en-US" dirty="0" smtClean="0"/>
              <a:t>The fourth step is to say that what can’t be easily measured really doesn’t exist.</a:t>
            </a:r>
          </a:p>
          <a:p>
            <a:pPr lvl="1"/>
            <a:r>
              <a:rPr lang="en-US" dirty="0" smtClean="0"/>
              <a:t>This is suicide.</a:t>
            </a:r>
          </a:p>
        </p:txBody>
      </p:sp>
      <p:sp>
        <p:nvSpPr>
          <p:cNvPr id="4" name="Slide Number Placeholder 3"/>
          <p:cNvSpPr>
            <a:spLocks noGrp="1"/>
          </p:cNvSpPr>
          <p:nvPr>
            <p:ph type="sldNum" sz="quarter" idx="4294967295"/>
          </p:nvPr>
        </p:nvSpPr>
        <p:spPr>
          <a:xfrm>
            <a:off x="0" y="1272222"/>
            <a:ext cx="533400" cy="244476"/>
          </a:xfrm>
          <a:prstGeom prst="rect">
            <a:avLst/>
          </a:prstGeom>
        </p:spPr>
        <p:txBody>
          <a:bodyPr>
            <a:normAutofit fontScale="85000" lnSpcReduction="20000"/>
          </a:bodyPr>
          <a:lstStyle/>
          <a:p>
            <a:fld id="{E0E84683-20D0-9F42-BF63-22D5A529F06C}" type="slidenum">
              <a:rPr lang="en-GB" smtClean="0"/>
              <a:pPr/>
              <a:t>39</a:t>
            </a:fld>
            <a:endParaRPr lang="en-GB"/>
          </a:p>
        </p:txBody>
      </p:sp>
    </p:spTree>
    <p:extLst>
      <p:ext uri="{BB962C8B-B14F-4D97-AF65-F5344CB8AC3E}">
        <p14:creationId xmlns:p14="http://schemas.microsoft.com/office/powerpoint/2010/main" val="10232254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822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822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822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4822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4822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4822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4822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4822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8229"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612775" y="228600"/>
            <a:ext cx="8153400" cy="990600"/>
          </a:xfrm>
        </p:spPr>
        <p:txBody>
          <a:bodyPr/>
          <a:lstStyle/>
          <a:p>
            <a:pPr eaLnBrk="1" hangingPunct="1"/>
            <a:r>
              <a:rPr lang="en-US">
                <a:latin typeface="Calibri" charset="0"/>
              </a:rPr>
              <a:t>Curriculum: an evolving concept</a:t>
            </a:r>
          </a:p>
        </p:txBody>
      </p:sp>
      <p:sp>
        <p:nvSpPr>
          <p:cNvPr id="16386" name="Content Placeholder 2"/>
          <p:cNvSpPr>
            <a:spLocks noGrp="1"/>
          </p:cNvSpPr>
          <p:nvPr>
            <p:ph sz="quarter" idx="1"/>
          </p:nvPr>
        </p:nvSpPr>
        <p:spPr>
          <a:xfrm>
            <a:off x="612775" y="1600200"/>
            <a:ext cx="8153400" cy="4495800"/>
          </a:xfrm>
        </p:spPr>
        <p:txBody>
          <a:bodyPr/>
          <a:lstStyle/>
          <a:p>
            <a:pPr eaLnBrk="1" hangingPunct="1"/>
            <a:r>
              <a:rPr lang="en-US" sz="2400">
                <a:latin typeface="Calibri" charset="0"/>
              </a:rPr>
              <a:t>The courses taken (Scottish HE, late 17</a:t>
            </a:r>
            <a:r>
              <a:rPr lang="en-US" sz="2400" baseline="30000">
                <a:latin typeface="Calibri" charset="0"/>
              </a:rPr>
              <a:t>th</a:t>
            </a:r>
            <a:r>
              <a:rPr lang="en-US" sz="2400">
                <a:latin typeface="Calibri" charset="0"/>
              </a:rPr>
              <a:t> century)</a:t>
            </a:r>
          </a:p>
          <a:p>
            <a:pPr eaLnBrk="1" hangingPunct="1"/>
            <a:r>
              <a:rPr lang="en-US" sz="2400">
                <a:latin typeface="Calibri" charset="0"/>
              </a:rPr>
              <a:t>Four questions (Tyler, 1949)</a:t>
            </a:r>
          </a:p>
          <a:p>
            <a:pPr lvl="1"/>
            <a:r>
              <a:rPr lang="en-US" sz="2000">
                <a:latin typeface="Calibri" charset="0"/>
              </a:rPr>
              <a:t>What educational purposes should the school seek to attain?</a:t>
            </a:r>
            <a:endParaRPr lang="en-GB" sz="2000">
              <a:latin typeface="Calibri" charset="0"/>
            </a:endParaRPr>
          </a:p>
          <a:p>
            <a:pPr lvl="1"/>
            <a:r>
              <a:rPr lang="en-US" sz="2000">
                <a:latin typeface="Calibri" charset="0"/>
              </a:rPr>
              <a:t>What educational experiences … are likely to attain these purposes?</a:t>
            </a:r>
            <a:endParaRPr lang="en-GB" sz="2000">
              <a:latin typeface="Calibri" charset="0"/>
            </a:endParaRPr>
          </a:p>
          <a:p>
            <a:pPr lvl="1"/>
            <a:r>
              <a:rPr lang="en-US" sz="2000">
                <a:latin typeface="Calibri" charset="0"/>
              </a:rPr>
              <a:t>How can these educational experiences be effectively organized?</a:t>
            </a:r>
            <a:endParaRPr lang="en-GB" sz="2000">
              <a:latin typeface="Calibri" charset="0"/>
            </a:endParaRPr>
          </a:p>
          <a:p>
            <a:pPr lvl="1"/>
            <a:r>
              <a:rPr lang="en-US" sz="2000">
                <a:latin typeface="Calibri" charset="0"/>
              </a:rPr>
              <a:t>How can we determine whether these purposes are being attained?</a:t>
            </a:r>
          </a:p>
          <a:p>
            <a:pPr eaLnBrk="1" hangingPunct="1"/>
            <a:r>
              <a:rPr lang="en-US" sz="2400">
                <a:latin typeface="Calibri" charset="0"/>
              </a:rPr>
              <a:t>“All the learning which is planned or guided by the school, whether it is carried on in groups or individually inside or outside the school.” (Kerr, 1968 p. 16)</a:t>
            </a:r>
            <a:endParaRPr lang="en-GB" sz="2400">
              <a:latin typeface="Calibri" charset="0"/>
            </a:endParaRPr>
          </a:p>
          <a:p>
            <a:pPr eaLnBrk="1" hangingPunct="1"/>
            <a:r>
              <a:rPr lang="en-US" sz="2400">
                <a:latin typeface="Calibri" charset="0"/>
              </a:rPr>
              <a:t>“the school curriculum (in the wider sense) is essentially a selection from the culture of a society.” (Lawton 1975 p. 7)</a:t>
            </a:r>
            <a:r>
              <a:rPr lang="en-GB" sz="2400">
                <a:latin typeface="Calibri" charset="0"/>
              </a:rPr>
              <a:t> </a:t>
            </a:r>
            <a:endParaRPr lang="en-US" sz="2400">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6836" name="Rectangle 4"/>
          <p:cNvSpPr>
            <a:spLocks noGrp="1" noChangeArrowheads="1"/>
          </p:cNvSpPr>
          <p:nvPr>
            <p:ph type="title"/>
          </p:nvPr>
        </p:nvSpPr>
        <p:spPr/>
        <p:txBody>
          <a:bodyPr/>
          <a:lstStyle/>
          <a:p>
            <a:r>
              <a:rPr lang="en-GB" smtClean="0"/>
              <a:t>Goodhart</a:t>
            </a:r>
            <a:r>
              <a:rPr lang="en-US" smtClean="0"/>
              <a:t>’</a:t>
            </a:r>
            <a:r>
              <a:rPr lang="en-GB" smtClean="0"/>
              <a:t>s law (Campbell</a:t>
            </a:r>
            <a:r>
              <a:rPr lang="en-US" smtClean="0"/>
              <a:t>’</a:t>
            </a:r>
            <a:r>
              <a:rPr lang="en-GB" smtClean="0"/>
              <a:t>s law)</a:t>
            </a:r>
            <a:endParaRPr lang="en-GB" dirty="0"/>
          </a:p>
        </p:txBody>
      </p:sp>
      <p:sp>
        <p:nvSpPr>
          <p:cNvPr id="1016837" name="Rectangle 5"/>
          <p:cNvSpPr>
            <a:spLocks noGrp="1" noChangeArrowheads="1"/>
          </p:cNvSpPr>
          <p:nvPr>
            <p:ph idx="1"/>
          </p:nvPr>
        </p:nvSpPr>
        <p:spPr/>
        <p:txBody>
          <a:bodyPr>
            <a:normAutofit/>
          </a:bodyPr>
          <a:lstStyle/>
          <a:p>
            <a:r>
              <a:rPr lang="en-GB" dirty="0" smtClean="0"/>
              <a:t>All performance indicators lose their meaning when adopted as policy targets:</a:t>
            </a:r>
          </a:p>
          <a:p>
            <a:pPr lvl="1"/>
            <a:r>
              <a:rPr lang="en-GB" dirty="0" smtClean="0"/>
              <a:t>Inflation and money supply</a:t>
            </a:r>
          </a:p>
          <a:p>
            <a:pPr lvl="1"/>
            <a:r>
              <a:rPr lang="en-GB" dirty="0" smtClean="0"/>
              <a:t>Airline schedules</a:t>
            </a:r>
          </a:p>
          <a:p>
            <a:pPr lvl="1"/>
            <a:r>
              <a:rPr lang="en-GB" dirty="0" smtClean="0"/>
              <a:t>School achievement targets</a:t>
            </a:r>
            <a:br>
              <a:rPr lang="en-GB" dirty="0" smtClean="0"/>
            </a:br>
            <a:endParaRPr lang="en-GB" dirty="0" smtClean="0"/>
          </a:p>
          <a:p>
            <a:r>
              <a:rPr lang="en-GB" dirty="0" smtClean="0"/>
              <a:t>The clearer you are about what you want, the more likely you are to get it, but the less likely it is to mean anything</a:t>
            </a:r>
            <a:endParaRPr lang="en-GB" dirty="0"/>
          </a:p>
        </p:txBody>
      </p:sp>
      <p:sp>
        <p:nvSpPr>
          <p:cNvPr id="4" name="Slide Number Placeholder 3"/>
          <p:cNvSpPr>
            <a:spLocks noGrp="1"/>
          </p:cNvSpPr>
          <p:nvPr>
            <p:ph type="sldNum" sz="quarter" idx="4294967295"/>
          </p:nvPr>
        </p:nvSpPr>
        <p:spPr>
          <a:xfrm>
            <a:off x="0" y="1272222"/>
            <a:ext cx="533400" cy="244476"/>
          </a:xfrm>
          <a:prstGeom prst="rect">
            <a:avLst/>
          </a:prstGeom>
        </p:spPr>
        <p:txBody>
          <a:bodyPr>
            <a:normAutofit fontScale="85000" lnSpcReduction="20000"/>
          </a:bodyPr>
          <a:lstStyle/>
          <a:p>
            <a:fld id="{3EDCD904-BC2B-614A-9BC9-4967E305FA74}" type="slidenum">
              <a:rPr lang="en-GB" smtClean="0"/>
              <a:pPr/>
              <a:t>40</a:t>
            </a:fld>
            <a:endParaRPr lang="en-GB"/>
          </a:p>
        </p:txBody>
      </p:sp>
    </p:spTree>
    <p:extLst>
      <p:ext uri="{BB962C8B-B14F-4D97-AF65-F5344CB8AC3E}">
        <p14:creationId xmlns:p14="http://schemas.microsoft.com/office/powerpoint/2010/main" val="198418645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1683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016837">
                                            <p:txEl>
                                              <p:pRg st="0" end="0"/>
                                            </p:txEl>
                                          </p:spTgt>
                                        </p:tgtEl>
                                        <p:attrNameLst>
                                          <p:attrName>ppt_c</p:attrName>
                                        </p:attrNameLst>
                                      </p:cBhvr>
                                      <p:to>
                                        <a:schemeClr val="folHlink"/>
                                      </p:to>
                                    </p:animClr>
                                  </p:subTnLst>
                                </p:cTn>
                              </p:par>
                              <p:par>
                                <p:cTn id="7" presetID="1" presetClass="entr" presetSubtype="0" fill="hold" grpId="0" nodeType="withEffect">
                                  <p:stCondLst>
                                    <p:cond delay="0"/>
                                  </p:stCondLst>
                                  <p:childTnLst>
                                    <p:set>
                                      <p:cBhvr>
                                        <p:cTn id="8" dur="1" fill="hold">
                                          <p:stCondLst>
                                            <p:cond delay="499"/>
                                          </p:stCondLst>
                                        </p:cTn>
                                        <p:tgtEl>
                                          <p:spTgt spid="101683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016837">
                                            <p:txEl>
                                              <p:pRg st="1" end="1"/>
                                            </p:txEl>
                                          </p:spTgt>
                                        </p:tgtEl>
                                        <p:attrNameLst>
                                          <p:attrName>ppt_c</p:attrName>
                                        </p:attrNameLst>
                                      </p:cBhvr>
                                      <p:to>
                                        <a:schemeClr val="folHlink"/>
                                      </p:to>
                                    </p:animClr>
                                  </p:subTnLst>
                                </p:cTn>
                              </p:par>
                              <p:par>
                                <p:cTn id="9" presetID="1" presetClass="entr" presetSubtype="0" fill="hold" grpId="0" nodeType="withEffect">
                                  <p:stCondLst>
                                    <p:cond delay="0"/>
                                  </p:stCondLst>
                                  <p:childTnLst>
                                    <p:set>
                                      <p:cBhvr>
                                        <p:cTn id="10" dur="1" fill="hold">
                                          <p:stCondLst>
                                            <p:cond delay="499"/>
                                          </p:stCondLst>
                                        </p:cTn>
                                        <p:tgtEl>
                                          <p:spTgt spid="101683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016837">
                                            <p:txEl>
                                              <p:pRg st="2" end="2"/>
                                            </p:txEl>
                                          </p:spTgt>
                                        </p:tgtEl>
                                        <p:attrNameLst>
                                          <p:attrName>ppt_c</p:attrName>
                                        </p:attrNameLst>
                                      </p:cBhvr>
                                      <p:to>
                                        <a:schemeClr val="folHlink"/>
                                      </p:to>
                                    </p:animClr>
                                  </p:subTnLst>
                                </p:cTn>
                              </p:par>
                              <p:par>
                                <p:cTn id="11" presetID="1" presetClass="entr" presetSubtype="0" fill="hold" grpId="0" nodeType="withEffect">
                                  <p:stCondLst>
                                    <p:cond delay="0"/>
                                  </p:stCondLst>
                                  <p:childTnLst>
                                    <p:set>
                                      <p:cBhvr>
                                        <p:cTn id="12" dur="1" fill="hold">
                                          <p:stCondLst>
                                            <p:cond delay="499"/>
                                          </p:stCondLst>
                                        </p:cTn>
                                        <p:tgtEl>
                                          <p:spTgt spid="101683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016837">
                                            <p:txEl>
                                              <p:pRg st="3" end="3"/>
                                            </p:txEl>
                                          </p:spTgt>
                                        </p:tgtEl>
                                        <p:attrNameLst>
                                          <p:attrName>ppt_c</p:attrName>
                                        </p:attrNameLst>
                                      </p:cBhvr>
                                      <p:to>
                                        <a:schemeClr val="folHlink"/>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01683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016837">
                                            <p:txEl>
                                              <p:pRg st="4" end="4"/>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6837"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“Lake </a:t>
            </a:r>
            <a:r>
              <a:rPr lang="en-US" dirty="0" err="1" smtClean="0"/>
              <a:t>Wobegon</a:t>
            </a:r>
            <a:r>
              <a:rPr lang="en-US" dirty="0" smtClean="0"/>
              <a:t>” effect</a:t>
            </a:r>
            <a:endParaRPr lang="en-US" dirty="0"/>
          </a:p>
        </p:txBody>
      </p:sp>
      <p:graphicFrame>
        <p:nvGraphicFramePr>
          <p:cNvPr id="7" name="Content Placeholder 4"/>
          <p:cNvGraphicFramePr>
            <a:graphicFrameLocks noGrp="1"/>
          </p:cNvGraphicFramePr>
          <p:nvPr>
            <p:ph sz="quarter" idx="1"/>
            <p:extLst>
              <p:ext uri="{D42A27DB-BD31-4B8C-83A1-F6EECF244321}">
                <p14:modId xmlns:p14="http://schemas.microsoft.com/office/powerpoint/2010/main" val="1179309284"/>
              </p:ext>
            </p:extLst>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612648" y="6285064"/>
            <a:ext cx="4347682" cy="369332"/>
          </a:xfrm>
          <a:prstGeom prst="rect">
            <a:avLst/>
          </a:prstGeom>
          <a:noFill/>
        </p:spPr>
        <p:txBody>
          <a:bodyPr wrap="square" rtlCol="0">
            <a:spAutoFit/>
          </a:bodyPr>
          <a:lstStyle/>
          <a:p>
            <a:r>
              <a:rPr lang="en-US" sz="1800" dirty="0" err="1" smtClean="0">
                <a:solidFill>
                  <a:srgbClr val="525A93"/>
                </a:solidFill>
                <a:latin typeface="Calibri"/>
              </a:rPr>
              <a:t>Koretz</a:t>
            </a:r>
            <a:r>
              <a:rPr lang="en-US" sz="1800" dirty="0" smtClean="0">
                <a:solidFill>
                  <a:srgbClr val="525A93"/>
                </a:solidFill>
                <a:latin typeface="Calibri"/>
              </a:rPr>
              <a:t>, Linn, Dunbar and Shepard (1991)</a:t>
            </a:r>
            <a:endParaRPr lang="en-US" sz="1800" dirty="0">
              <a:solidFill>
                <a:srgbClr val="525A93"/>
              </a:solidFill>
              <a:latin typeface="Calibri"/>
            </a:endParaRPr>
          </a:p>
        </p:txBody>
      </p:sp>
    </p:spTree>
    <p:extLst>
      <p:ext uri="{BB962C8B-B14F-4D97-AF65-F5344CB8AC3E}">
        <p14:creationId xmlns:p14="http://schemas.microsoft.com/office/powerpoint/2010/main" val="22793049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chart seriesIdx="0" categoryIdx="-4" bldStep="series"/>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wipe(left)">
                                      <p:cBhvr>
                                        <p:cTn id="11" dur="500"/>
                                        <p:tgtEl>
                                          <p:spTgt spid="7">
                                            <p:graphicEl>
                                              <a:chart seriesIdx="1" categoryIdx="-4" bldStep="series"/>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graphicEl>
                                              <a:chart seriesIdx="2"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animBg="0"/>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6" name="Rectangle 2"/>
          <p:cNvSpPr>
            <a:spLocks noGrp="1" noChangeArrowheads="1"/>
          </p:cNvSpPr>
          <p:nvPr>
            <p:ph type="title"/>
          </p:nvPr>
        </p:nvSpPr>
        <p:spPr/>
        <p:txBody>
          <a:bodyPr/>
          <a:lstStyle/>
          <a:p>
            <a:r>
              <a:rPr lang="en-US" smtClean="0"/>
              <a:t>Effects of narrow assessment</a:t>
            </a:r>
            <a:endParaRPr lang="en-US"/>
          </a:p>
        </p:txBody>
      </p:sp>
      <p:sp>
        <p:nvSpPr>
          <p:cNvPr id="4" name="Slide Number Placeholder 3"/>
          <p:cNvSpPr>
            <a:spLocks noGrp="1"/>
          </p:cNvSpPr>
          <p:nvPr>
            <p:ph type="sldNum" sz="quarter" idx="4294967295"/>
          </p:nvPr>
        </p:nvSpPr>
        <p:spPr>
          <a:xfrm>
            <a:off x="0" y="1272222"/>
            <a:ext cx="533400" cy="244476"/>
          </a:xfrm>
          <a:prstGeom prst="rect">
            <a:avLst/>
          </a:prstGeom>
        </p:spPr>
        <p:txBody>
          <a:bodyPr>
            <a:normAutofit fontScale="85000" lnSpcReduction="20000"/>
          </a:bodyPr>
          <a:lstStyle/>
          <a:p>
            <a:fld id="{524A1C1E-4937-9842-9704-C9751205CD8E}" type="slidenum">
              <a:rPr lang="en-GB" smtClean="0"/>
              <a:pPr/>
              <a:t>42</a:t>
            </a:fld>
            <a:endParaRPr lang="en-GB"/>
          </a:p>
        </p:txBody>
      </p:sp>
      <p:sp>
        <p:nvSpPr>
          <p:cNvPr id="932867" name="Rectangle 3"/>
          <p:cNvSpPr>
            <a:spLocks noGrp="1" noChangeArrowheads="1"/>
          </p:cNvSpPr>
          <p:nvPr>
            <p:ph idx="1"/>
          </p:nvPr>
        </p:nvSpPr>
        <p:spPr/>
        <p:txBody>
          <a:bodyPr>
            <a:normAutofit fontScale="92500" lnSpcReduction="10000"/>
          </a:bodyPr>
          <a:lstStyle/>
          <a:p>
            <a:r>
              <a:rPr lang="en-US" dirty="0" smtClean="0"/>
              <a:t>Incentives to teach to the test</a:t>
            </a:r>
          </a:p>
          <a:p>
            <a:pPr lvl="1"/>
            <a:r>
              <a:rPr lang="en-US" dirty="0" smtClean="0"/>
              <a:t>Focus on some subjects at the expense of others</a:t>
            </a:r>
          </a:p>
          <a:p>
            <a:pPr lvl="1"/>
            <a:r>
              <a:rPr lang="en-US" dirty="0" smtClean="0"/>
              <a:t>Focus on some aspects of a subject at the expense of others</a:t>
            </a:r>
          </a:p>
          <a:p>
            <a:pPr lvl="1"/>
            <a:r>
              <a:rPr lang="en-US" dirty="0" smtClean="0"/>
              <a:t>Focus on some students at the expense of others (“bubble” students)</a:t>
            </a:r>
          </a:p>
          <a:p>
            <a:r>
              <a:rPr lang="en-US" dirty="0" smtClean="0"/>
              <a:t>Consequences</a:t>
            </a:r>
          </a:p>
          <a:p>
            <a:pPr lvl="1"/>
            <a:r>
              <a:rPr lang="en-US" dirty="0" smtClean="0"/>
              <a:t>Learning that is</a:t>
            </a:r>
          </a:p>
          <a:p>
            <a:pPr lvl="2"/>
            <a:r>
              <a:rPr lang="en-US" dirty="0" smtClean="0"/>
              <a:t>Narrow</a:t>
            </a:r>
          </a:p>
          <a:p>
            <a:pPr lvl="2"/>
            <a:r>
              <a:rPr lang="en-US" dirty="0" smtClean="0"/>
              <a:t>Shallow</a:t>
            </a:r>
          </a:p>
          <a:p>
            <a:pPr lvl="2"/>
            <a:r>
              <a:rPr lang="en-US" dirty="0" smtClean="0"/>
              <a:t>Transient</a:t>
            </a:r>
            <a:endParaRPr lang="en-US" dirty="0"/>
          </a:p>
        </p:txBody>
      </p:sp>
    </p:spTree>
    <p:extLst>
      <p:ext uri="{BB962C8B-B14F-4D97-AF65-F5344CB8AC3E}">
        <p14:creationId xmlns:p14="http://schemas.microsoft.com/office/powerpoint/2010/main" val="203137469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yet…</a:t>
            </a:r>
            <a:endParaRPr lang="en-US" dirty="0"/>
          </a:p>
        </p:txBody>
      </p:sp>
      <p:sp>
        <p:nvSpPr>
          <p:cNvPr id="3" name="Content Placeholder 2"/>
          <p:cNvSpPr>
            <a:spLocks noGrp="1"/>
          </p:cNvSpPr>
          <p:nvPr>
            <p:ph idx="1"/>
          </p:nvPr>
        </p:nvSpPr>
        <p:spPr/>
        <p:txBody>
          <a:bodyPr/>
          <a:lstStyle/>
          <a:p>
            <a:r>
              <a:rPr lang="en-US" dirty="0" smtClean="0"/>
              <a:t>High-stakes assessment systems do improve outcomes for students on a range of measures</a:t>
            </a:r>
          </a:p>
          <a:p>
            <a:r>
              <a:rPr lang="en-US" dirty="0" smtClean="0"/>
              <a:t>The effects can be substantial (an extra two months of learning per year)</a:t>
            </a:r>
          </a:p>
          <a:p>
            <a:r>
              <a:rPr lang="en-US" dirty="0" smtClean="0"/>
              <a:t>The challenge:</a:t>
            </a:r>
          </a:p>
          <a:p>
            <a:pPr lvl="1"/>
            <a:r>
              <a:rPr lang="en-US" dirty="0" smtClean="0"/>
              <a:t>Realize the benefits of high stakes assessments</a:t>
            </a:r>
          </a:p>
          <a:p>
            <a:pPr lvl="1"/>
            <a:r>
              <a:rPr lang="en-US" dirty="0" smtClean="0"/>
              <a:t>Avoid the unintended adverse consequences</a:t>
            </a:r>
            <a:endParaRPr lang="en-US" dirty="0"/>
          </a:p>
        </p:txBody>
      </p:sp>
    </p:spTree>
    <p:extLst>
      <p:ext uri="{BB962C8B-B14F-4D97-AF65-F5344CB8AC3E}">
        <p14:creationId xmlns:p14="http://schemas.microsoft.com/office/powerpoint/2010/main" val="273864175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US" dirty="0" smtClean="0"/>
              <a:t>The challenge comes down to…</a:t>
            </a:r>
            <a:endParaRPr lang="en-US" dirty="0"/>
          </a:p>
        </p:txBody>
      </p:sp>
      <p:sp>
        <p:nvSpPr>
          <p:cNvPr id="135171" name="Rectangle 3"/>
          <p:cNvSpPr>
            <a:spLocks noGrp="1" noChangeArrowheads="1"/>
          </p:cNvSpPr>
          <p:nvPr>
            <p:ph type="body" idx="1"/>
          </p:nvPr>
        </p:nvSpPr>
        <p:spPr/>
        <p:txBody>
          <a:bodyPr>
            <a:normAutofit fontScale="92500" lnSpcReduction="10000"/>
          </a:bodyPr>
          <a:lstStyle/>
          <a:p>
            <a:r>
              <a:rPr lang="en-US" dirty="0" smtClean="0"/>
              <a:t>To design an assessment system that is:</a:t>
            </a:r>
          </a:p>
          <a:p>
            <a:pPr lvl="1"/>
            <a:r>
              <a:rPr lang="en-US" dirty="0" smtClean="0"/>
              <a:t>Distributed</a:t>
            </a:r>
          </a:p>
          <a:p>
            <a:pPr lvl="2"/>
            <a:r>
              <a:rPr lang="en-US" dirty="0" smtClean="0"/>
              <a:t>So that evidence collection is not undertaken entirely at the end</a:t>
            </a:r>
          </a:p>
          <a:p>
            <a:pPr lvl="1"/>
            <a:r>
              <a:rPr lang="en-US" dirty="0" smtClean="0"/>
              <a:t>Synoptic</a:t>
            </a:r>
          </a:p>
          <a:p>
            <a:pPr lvl="2"/>
            <a:r>
              <a:rPr lang="en-US" dirty="0" smtClean="0"/>
              <a:t>So that learning has to accumulate</a:t>
            </a:r>
          </a:p>
          <a:p>
            <a:pPr lvl="1"/>
            <a:r>
              <a:rPr lang="en-US" dirty="0" smtClean="0"/>
              <a:t>Extensive</a:t>
            </a:r>
          </a:p>
          <a:p>
            <a:pPr lvl="2"/>
            <a:r>
              <a:rPr lang="en-US" dirty="0" smtClean="0"/>
              <a:t>So that all important aspects are covered (breadth and depth)</a:t>
            </a:r>
          </a:p>
          <a:p>
            <a:pPr lvl="1"/>
            <a:r>
              <a:rPr lang="en-US" dirty="0" smtClean="0"/>
              <a:t>Manageable</a:t>
            </a:r>
          </a:p>
          <a:p>
            <a:pPr lvl="2"/>
            <a:r>
              <a:rPr lang="en-US" dirty="0" smtClean="0"/>
              <a:t>So that costs are proportionate to benefits</a:t>
            </a:r>
          </a:p>
          <a:p>
            <a:pPr lvl="1"/>
            <a:r>
              <a:rPr lang="en-US" dirty="0" smtClean="0"/>
              <a:t>Trusted</a:t>
            </a:r>
          </a:p>
          <a:p>
            <a:pPr lvl="2"/>
            <a:r>
              <a:rPr lang="en-US" dirty="0" smtClean="0"/>
              <a:t>So that stakeholders have faith in the outcomes</a:t>
            </a:r>
            <a:endParaRPr lang="en-US" dirty="0"/>
          </a:p>
        </p:txBody>
      </p:sp>
      <p:sp>
        <p:nvSpPr>
          <p:cNvPr id="2" name="Slide Number Placeholder 1"/>
          <p:cNvSpPr>
            <a:spLocks noGrp="1"/>
          </p:cNvSpPr>
          <p:nvPr>
            <p:ph type="sldNum" sz="quarter" idx="4294967295"/>
          </p:nvPr>
        </p:nvSpPr>
        <p:spPr>
          <a:xfrm>
            <a:off x="0" y="1272222"/>
            <a:ext cx="533400" cy="244476"/>
          </a:xfrm>
          <a:prstGeom prst="rect">
            <a:avLst/>
          </a:prstGeom>
        </p:spPr>
        <p:txBody>
          <a:bodyPr>
            <a:normAutofit fontScale="85000" lnSpcReduction="20000"/>
          </a:bodyPr>
          <a:lstStyle/>
          <a:p>
            <a:pPr>
              <a:defRPr/>
            </a:pPr>
            <a:fld id="{2D6238C2-C284-AD4D-8FB8-9663937FCA09}" type="slidenum">
              <a:rPr lang="en-GB" smtClean="0"/>
              <a:pPr>
                <a:defRPr/>
              </a:pPr>
              <a:t>44</a:t>
            </a:fld>
            <a:endParaRPr lang="en-GB" dirty="0"/>
          </a:p>
        </p:txBody>
      </p:sp>
    </p:spTree>
    <p:extLst>
      <p:ext uri="{BB962C8B-B14F-4D97-AF65-F5344CB8AC3E}">
        <p14:creationId xmlns:p14="http://schemas.microsoft.com/office/powerpoint/2010/main" val="303520694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Quality in assessment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5057675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Validity</a:t>
            </a:r>
            <a:endParaRPr lang="en-US" dirty="0"/>
          </a:p>
        </p:txBody>
      </p:sp>
      <p:sp>
        <p:nvSpPr>
          <p:cNvPr id="4" name="Content Placeholder 3"/>
          <p:cNvSpPr>
            <a:spLocks noGrp="1"/>
          </p:cNvSpPr>
          <p:nvPr>
            <p:ph sz="quarter" idx="1"/>
          </p:nvPr>
        </p:nvSpPr>
        <p:spPr>
          <a:xfrm>
            <a:off x="612648" y="1600200"/>
            <a:ext cx="8153400" cy="5069160"/>
          </a:xfrm>
        </p:spPr>
        <p:txBody>
          <a:bodyPr>
            <a:normAutofit fontScale="92500" lnSpcReduction="10000"/>
          </a:bodyPr>
          <a:lstStyle/>
          <a:p>
            <a:r>
              <a:rPr lang="en-US" dirty="0" smtClean="0"/>
              <a:t>Evolution of the idea</a:t>
            </a:r>
          </a:p>
          <a:p>
            <a:pPr lvl="1"/>
            <a:r>
              <a:rPr lang="en-US" dirty="0" smtClean="0"/>
              <a:t>A property of a test</a:t>
            </a:r>
          </a:p>
          <a:p>
            <a:pPr lvl="1"/>
            <a:r>
              <a:rPr lang="en-US" dirty="0" smtClean="0"/>
              <a:t>A property of students’ results on a test</a:t>
            </a:r>
          </a:p>
          <a:p>
            <a:pPr lvl="1"/>
            <a:r>
              <a:rPr lang="en-US" dirty="0" smtClean="0"/>
              <a:t>A property of the inferences drawn on the basis of test results</a:t>
            </a:r>
          </a:p>
          <a:p>
            <a:r>
              <a:rPr lang="en-US" dirty="0" smtClean="0"/>
              <a:t>For any test:</a:t>
            </a:r>
          </a:p>
          <a:p>
            <a:pPr lvl="1"/>
            <a:r>
              <a:rPr lang="en-US" dirty="0" smtClean="0"/>
              <a:t>some inferences are warranted</a:t>
            </a:r>
          </a:p>
          <a:p>
            <a:pPr lvl="1"/>
            <a:r>
              <a:rPr lang="en-US" dirty="0" smtClean="0"/>
              <a:t>some are not</a:t>
            </a:r>
          </a:p>
          <a:p>
            <a:r>
              <a:rPr lang="en-US" dirty="0" smtClean="0"/>
              <a:t>“One validates not a test but an interpretation of data arising from a specified procedure” (</a:t>
            </a:r>
            <a:r>
              <a:rPr lang="en-US" dirty="0" err="1" smtClean="0"/>
              <a:t>Cronbach</a:t>
            </a:r>
            <a:r>
              <a:rPr lang="en-US" dirty="0" smtClean="0"/>
              <a:t>, 1971; emphasis in original)</a:t>
            </a:r>
          </a:p>
          <a:p>
            <a:r>
              <a:rPr lang="en-US" dirty="0" smtClean="0"/>
              <a:t>No such thing as a valid assessment!</a:t>
            </a:r>
            <a:endParaRPr lang="en-US" dirty="0"/>
          </a:p>
        </p:txBody>
      </p:sp>
      <p:sp>
        <p:nvSpPr>
          <p:cNvPr id="3" name="Slide Number Placeholder 2"/>
          <p:cNvSpPr>
            <a:spLocks noGrp="1"/>
          </p:cNvSpPr>
          <p:nvPr>
            <p:ph type="sldNum" sz="quarter" idx="11"/>
          </p:nvPr>
        </p:nvSpPr>
        <p:spPr>
          <a:xfrm>
            <a:off x="0" y="1271588"/>
            <a:ext cx="533400" cy="244475"/>
          </a:xfrm>
        </p:spPr>
        <p:txBody>
          <a:bodyPr>
            <a:normAutofit fontScale="85000" lnSpcReduction="20000"/>
          </a:bodyPr>
          <a:lstStyle/>
          <a:p>
            <a:fld id="{2D6238C2-C284-AD4D-8FB8-9663937FCA09}" type="slidenum">
              <a:rPr lang="en-GB" smtClean="0"/>
              <a:pPr/>
              <a:t>46</a:t>
            </a:fld>
            <a:endParaRPr lang="en-GB" dirty="0"/>
          </a:p>
        </p:txBody>
      </p:sp>
    </p:spTree>
    <p:extLst>
      <p:ext uri="{BB962C8B-B14F-4D97-AF65-F5344CB8AC3E}">
        <p14:creationId xmlns:p14="http://schemas.microsoft.com/office/powerpoint/2010/main" val="25361205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Threats to validity</a:t>
            </a:r>
            <a:endParaRPr lang="en-US" dirty="0"/>
          </a:p>
        </p:txBody>
      </p:sp>
      <p:sp>
        <p:nvSpPr>
          <p:cNvPr id="3" name="Oval 2"/>
          <p:cNvSpPr/>
          <p:nvPr/>
        </p:nvSpPr>
        <p:spPr>
          <a:xfrm>
            <a:off x="827584" y="1916832"/>
            <a:ext cx="6696744" cy="4536504"/>
          </a:xfrm>
          <a:prstGeom prst="ellipse">
            <a:avLst/>
          </a:prstGeom>
          <a:solidFill>
            <a:schemeClr val="accent1">
              <a:alpha val="4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915816" y="2132856"/>
            <a:ext cx="2749220" cy="461665"/>
          </a:xfrm>
          <a:prstGeom prst="rect">
            <a:avLst/>
          </a:prstGeom>
          <a:noFill/>
        </p:spPr>
        <p:txBody>
          <a:bodyPr wrap="none" rtlCol="0">
            <a:spAutoFit/>
          </a:bodyPr>
          <a:lstStyle/>
          <a:p>
            <a:r>
              <a:rPr lang="en-US" dirty="0" smtClean="0">
                <a:solidFill>
                  <a:schemeClr val="bg1"/>
                </a:solidFill>
                <a:latin typeface="Calibri"/>
                <a:cs typeface="Calibri"/>
              </a:rPr>
              <a:t>Construct of interest</a:t>
            </a:r>
            <a:endParaRPr lang="en-US" dirty="0">
              <a:solidFill>
                <a:schemeClr val="bg1"/>
              </a:solidFill>
              <a:latin typeface="Calibri"/>
              <a:cs typeface="Calibri"/>
            </a:endParaRPr>
          </a:p>
        </p:txBody>
      </p:sp>
      <p:sp>
        <p:nvSpPr>
          <p:cNvPr id="5" name="Oval 4"/>
          <p:cNvSpPr/>
          <p:nvPr/>
        </p:nvSpPr>
        <p:spPr>
          <a:xfrm>
            <a:off x="1547664" y="3284984"/>
            <a:ext cx="3168352" cy="17281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Calibri"/>
                <a:cs typeface="Calibri"/>
              </a:rPr>
              <a:t>Assessment that is “too small”</a:t>
            </a:r>
            <a:endParaRPr lang="en-US" dirty="0">
              <a:latin typeface="Calibri"/>
              <a:cs typeface="Calibri"/>
            </a:endParaRPr>
          </a:p>
        </p:txBody>
      </p:sp>
      <p:sp>
        <p:nvSpPr>
          <p:cNvPr id="6" name="Oval 5"/>
          <p:cNvSpPr/>
          <p:nvPr/>
        </p:nvSpPr>
        <p:spPr>
          <a:xfrm>
            <a:off x="5580112" y="4365104"/>
            <a:ext cx="3168352" cy="17281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Calibri"/>
                <a:cs typeface="Calibri"/>
              </a:rPr>
              <a:t>Assessment that is “too big”</a:t>
            </a:r>
            <a:endParaRPr lang="en-US" dirty="0">
              <a:latin typeface="Calibri"/>
              <a:cs typeface="Calibri"/>
            </a:endParaRPr>
          </a:p>
        </p:txBody>
      </p:sp>
    </p:spTree>
    <p:extLst>
      <p:ext uri="{BB962C8B-B14F-4D97-AF65-F5344CB8AC3E}">
        <p14:creationId xmlns:p14="http://schemas.microsoft.com/office/powerpoint/2010/main" val="10876743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Threats to validity</a:t>
            </a:r>
            <a:endParaRPr lang="en-US" dirty="0"/>
          </a:p>
        </p:txBody>
      </p:sp>
      <p:sp>
        <p:nvSpPr>
          <p:cNvPr id="3" name="Slide Number Placeholder 2"/>
          <p:cNvSpPr>
            <a:spLocks noGrp="1"/>
          </p:cNvSpPr>
          <p:nvPr>
            <p:ph type="sldNum" sz="quarter" idx="4294967295"/>
          </p:nvPr>
        </p:nvSpPr>
        <p:spPr>
          <a:xfrm>
            <a:off x="0" y="1272222"/>
            <a:ext cx="533400" cy="244476"/>
          </a:xfrm>
          <a:prstGeom prst="rect">
            <a:avLst/>
          </a:prstGeom>
        </p:spPr>
        <p:txBody>
          <a:bodyPr>
            <a:normAutofit fontScale="85000" lnSpcReduction="20000"/>
          </a:bodyPr>
          <a:lstStyle/>
          <a:p>
            <a:pPr>
              <a:defRPr/>
            </a:pPr>
            <a:fld id="{2D6238C2-C284-AD4D-8FB8-9663937FCA09}" type="slidenum">
              <a:rPr lang="en-GB" smtClean="0"/>
              <a:pPr>
                <a:defRPr/>
              </a:pPr>
              <a:t>48</a:t>
            </a:fld>
            <a:endParaRPr lang="en-GB" dirty="0"/>
          </a:p>
        </p:txBody>
      </p:sp>
      <p:sp>
        <p:nvSpPr>
          <p:cNvPr id="4" name="Content Placeholder 3"/>
          <p:cNvSpPr>
            <a:spLocks noGrp="1"/>
          </p:cNvSpPr>
          <p:nvPr>
            <p:ph sz="quarter" idx="1"/>
          </p:nvPr>
        </p:nvSpPr>
        <p:spPr>
          <a:xfrm>
            <a:off x="612648" y="1600200"/>
            <a:ext cx="8153400" cy="4925144"/>
          </a:xfrm>
        </p:spPr>
        <p:txBody>
          <a:bodyPr/>
          <a:lstStyle/>
          <a:p>
            <a:r>
              <a:rPr lang="en-US" dirty="0" smtClean="0"/>
              <a:t>Construct-irrelevant variance</a:t>
            </a:r>
          </a:p>
          <a:p>
            <a:pPr lvl="1"/>
            <a:r>
              <a:rPr lang="en-US" dirty="0" smtClean="0"/>
              <a:t>Systematic: </a:t>
            </a:r>
            <a:r>
              <a:rPr lang="en-US" dirty="0" smtClean="0"/>
              <a:t>some variation in </a:t>
            </a:r>
            <a:r>
              <a:rPr lang="en-US" dirty="0" smtClean="0"/>
              <a:t>performance on the assessment </a:t>
            </a:r>
            <a:r>
              <a:rPr lang="en-US" dirty="0" smtClean="0"/>
              <a:t>is attributable to </a:t>
            </a:r>
            <a:r>
              <a:rPr lang="en-US" dirty="0" smtClean="0"/>
              <a:t>abilities not related to the construct of interest</a:t>
            </a:r>
          </a:p>
          <a:p>
            <a:pPr lvl="1"/>
            <a:r>
              <a:rPr lang="en-US" dirty="0" smtClean="0"/>
              <a:t>Random: </a:t>
            </a:r>
            <a:r>
              <a:rPr lang="en-US" dirty="0" smtClean="0"/>
              <a:t>some variation in performance </a:t>
            </a:r>
            <a:r>
              <a:rPr lang="en-US" dirty="0" smtClean="0"/>
              <a:t>is related to chance factors, such as luck (</a:t>
            </a:r>
            <a:r>
              <a:rPr lang="en-US" dirty="0" smtClean="0"/>
              <a:t>effectively </a:t>
            </a:r>
            <a:r>
              <a:rPr lang="en-US" dirty="0" smtClean="0"/>
              <a:t>poor reliability)</a:t>
            </a:r>
          </a:p>
          <a:p>
            <a:r>
              <a:rPr lang="en-US" dirty="0" smtClean="0"/>
              <a:t>Construct under-representation</a:t>
            </a:r>
          </a:p>
          <a:p>
            <a:pPr lvl="1"/>
            <a:r>
              <a:rPr lang="en-US" dirty="0" smtClean="0"/>
              <a:t>Good performance on the assessment can be achieved without demonstrating all aspects of the construct of interest</a:t>
            </a:r>
          </a:p>
        </p:txBody>
      </p:sp>
    </p:spTree>
    <p:extLst>
      <p:ext uri="{BB962C8B-B14F-4D97-AF65-F5344CB8AC3E}">
        <p14:creationId xmlns:p14="http://schemas.microsoft.com/office/powerpoint/2010/main" val="357407124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assessment is essential</a:t>
            </a:r>
            <a:endParaRPr lang="en-US" dirty="0"/>
          </a:p>
        </p:txBody>
      </p:sp>
      <p:sp>
        <p:nvSpPr>
          <p:cNvPr id="3" name="Slide Number Placeholder 2"/>
          <p:cNvSpPr>
            <a:spLocks noGrp="1"/>
          </p:cNvSpPr>
          <p:nvPr>
            <p:ph type="sldNum" sz="quarter" idx="4294967295"/>
          </p:nvPr>
        </p:nvSpPr>
        <p:spPr>
          <a:xfrm>
            <a:off x="0" y="1272222"/>
            <a:ext cx="533400" cy="244476"/>
          </a:xfrm>
          <a:prstGeom prst="rect">
            <a:avLst/>
          </a:prstGeom>
        </p:spPr>
        <p:txBody>
          <a:bodyPr>
            <a:normAutofit fontScale="85000" lnSpcReduction="20000"/>
          </a:bodyPr>
          <a:lstStyle/>
          <a:p>
            <a:pPr>
              <a:defRPr/>
            </a:pPr>
            <a:fld id="{2D6238C2-C284-AD4D-8FB8-9663937FCA09}" type="slidenum">
              <a:rPr lang="en-GB" smtClean="0"/>
              <a:pPr>
                <a:defRPr/>
              </a:pPr>
              <a:t>49</a:t>
            </a:fld>
            <a:endParaRPr lang="en-GB" dirty="0"/>
          </a:p>
        </p:txBody>
      </p:sp>
      <p:sp>
        <p:nvSpPr>
          <p:cNvPr id="4" name="Content Placeholder 3"/>
          <p:cNvSpPr>
            <a:spLocks noGrp="1"/>
          </p:cNvSpPr>
          <p:nvPr>
            <p:ph sz="quarter" idx="1"/>
          </p:nvPr>
        </p:nvSpPr>
        <p:spPr/>
        <p:txBody>
          <a:bodyPr>
            <a:normAutofit lnSpcReduction="10000"/>
          </a:bodyPr>
          <a:lstStyle/>
          <a:p>
            <a:r>
              <a:rPr lang="en-US" dirty="0" smtClean="0"/>
              <a:t>The only way to improve the </a:t>
            </a:r>
            <a:r>
              <a:rPr lang="en-US" dirty="0" smtClean="0"/>
              <a:t>validity </a:t>
            </a:r>
            <a:r>
              <a:rPr lang="en-US" dirty="0" smtClean="0"/>
              <a:t>of </a:t>
            </a:r>
            <a:r>
              <a:rPr lang="en-US" dirty="0" smtClean="0"/>
              <a:t>assessments </a:t>
            </a:r>
            <a:r>
              <a:rPr lang="en-US" dirty="0" smtClean="0"/>
              <a:t>is to make </a:t>
            </a:r>
            <a:r>
              <a:rPr lang="en-US" dirty="0" smtClean="0"/>
              <a:t>them longer</a:t>
            </a:r>
            <a:r>
              <a:rPr lang="en-US" dirty="0" smtClean="0"/>
              <a:t>:</a:t>
            </a:r>
          </a:p>
          <a:p>
            <a:pPr lvl="1"/>
            <a:r>
              <a:rPr lang="en-US" dirty="0" smtClean="0"/>
              <a:t>Increase testing time</a:t>
            </a:r>
          </a:p>
          <a:p>
            <a:pPr lvl="1"/>
            <a:r>
              <a:rPr lang="en-US" dirty="0" smtClean="0"/>
              <a:t>Use information from teachers</a:t>
            </a:r>
          </a:p>
          <a:p>
            <a:r>
              <a:rPr lang="en-US" dirty="0" smtClean="0"/>
              <a:t>Teachers’ involvement is not optional but essential</a:t>
            </a:r>
          </a:p>
          <a:p>
            <a:r>
              <a:rPr lang="en-US" dirty="0" smtClean="0"/>
              <a:t>However, teacher assessment brings problems of its own</a:t>
            </a:r>
          </a:p>
          <a:p>
            <a:pPr lvl="1"/>
            <a:r>
              <a:rPr lang="en-US" dirty="0" smtClean="0"/>
              <a:t>Standardization</a:t>
            </a:r>
          </a:p>
          <a:p>
            <a:pPr lvl="1"/>
            <a:r>
              <a:rPr lang="en-US" dirty="0" smtClean="0"/>
              <a:t>Random variation</a:t>
            </a:r>
          </a:p>
          <a:p>
            <a:pPr lvl="1"/>
            <a:r>
              <a:rPr lang="en-US" dirty="0" smtClean="0"/>
              <a:t>Bias</a:t>
            </a:r>
          </a:p>
        </p:txBody>
      </p:sp>
    </p:spTree>
    <p:extLst>
      <p:ext uri="{BB962C8B-B14F-4D97-AF65-F5344CB8AC3E}">
        <p14:creationId xmlns:p14="http://schemas.microsoft.com/office/powerpoint/2010/main" val="242919411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612775" y="228600"/>
            <a:ext cx="8153400" cy="990600"/>
          </a:xfrm>
        </p:spPr>
        <p:txBody>
          <a:bodyPr/>
          <a:lstStyle/>
          <a:p>
            <a:r>
              <a:rPr lang="en-US">
                <a:latin typeface="Calibri" charset="0"/>
              </a:rPr>
              <a:t>What is curriculum </a:t>
            </a:r>
            <a:r>
              <a:rPr lang="en-US" i="1">
                <a:latin typeface="Calibri" charset="0"/>
              </a:rPr>
              <a:t>really</a:t>
            </a:r>
            <a:r>
              <a:rPr lang="en-US">
                <a:latin typeface="Calibri" charset="0"/>
              </a:rPr>
              <a:t>?</a:t>
            </a:r>
          </a:p>
        </p:txBody>
      </p:sp>
      <p:sp>
        <p:nvSpPr>
          <p:cNvPr id="17410" name="Content Placeholder 2"/>
          <p:cNvSpPr>
            <a:spLocks noGrp="1"/>
          </p:cNvSpPr>
          <p:nvPr>
            <p:ph sz="quarter" idx="1"/>
          </p:nvPr>
        </p:nvSpPr>
        <p:spPr>
          <a:xfrm>
            <a:off x="612775" y="1600200"/>
            <a:ext cx="8351838" cy="4495800"/>
          </a:xfrm>
        </p:spPr>
        <p:txBody>
          <a:bodyPr/>
          <a:lstStyle/>
          <a:p>
            <a:r>
              <a:rPr lang="en-US">
                <a:latin typeface="Calibri" charset="0"/>
              </a:rPr>
              <a:t>Three levels of curriculum</a:t>
            </a:r>
          </a:p>
          <a:p>
            <a:pPr lvl="1"/>
            <a:r>
              <a:rPr lang="en-US">
                <a:latin typeface="Calibri" charset="0"/>
              </a:rPr>
              <a:t>The intended curriculum</a:t>
            </a:r>
          </a:p>
          <a:p>
            <a:pPr lvl="2"/>
            <a:r>
              <a:rPr lang="en-US">
                <a:latin typeface="Calibri" charset="0"/>
              </a:rPr>
              <a:t>The curriculum mandated by government agencies</a:t>
            </a:r>
          </a:p>
          <a:p>
            <a:pPr lvl="1"/>
            <a:r>
              <a:rPr lang="en-US">
                <a:latin typeface="Calibri" charset="0"/>
              </a:rPr>
              <a:t>The implemented curriculum</a:t>
            </a:r>
          </a:p>
          <a:p>
            <a:pPr lvl="2"/>
            <a:r>
              <a:rPr lang="en-US">
                <a:latin typeface="Calibri" charset="0"/>
              </a:rPr>
              <a:t>The curriculum realized in textbooks, schemes of work, lesson plans, etc.</a:t>
            </a:r>
          </a:p>
          <a:p>
            <a:pPr lvl="1"/>
            <a:r>
              <a:rPr lang="en-US">
                <a:latin typeface="Calibri" charset="0"/>
              </a:rPr>
              <a:t>The achieved curriculum</a:t>
            </a:r>
          </a:p>
          <a:p>
            <a:pPr lvl="2"/>
            <a:r>
              <a:rPr lang="en-US">
                <a:latin typeface="Calibri" charset="0"/>
              </a:rPr>
              <a:t>The lived daily experience of learners in schools</a:t>
            </a:r>
          </a:p>
          <a:p>
            <a:r>
              <a:rPr lang="en-US">
                <a:latin typeface="Calibri" charset="0"/>
              </a:rPr>
              <a:t>Each of these has explicit and tacit (hidden) aspects</a:t>
            </a:r>
          </a:p>
          <a:p>
            <a:endParaRPr lang="en-US">
              <a:latin typeface="Calibri"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Assessment design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3921551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mtClean="0"/>
              <a:t>Four-process architecture</a:t>
            </a:r>
            <a:endParaRPr lang="en-US"/>
          </a:p>
        </p:txBody>
      </p:sp>
      <p:sp>
        <p:nvSpPr>
          <p:cNvPr id="7171" name="Rectangle 3"/>
          <p:cNvSpPr>
            <a:spLocks noGrp="1" noChangeArrowheads="1"/>
          </p:cNvSpPr>
          <p:nvPr>
            <p:ph type="body" idx="1"/>
          </p:nvPr>
        </p:nvSpPr>
        <p:spPr/>
        <p:txBody>
          <a:bodyPr/>
          <a:lstStyle/>
          <a:p>
            <a:r>
              <a:rPr lang="en-US" dirty="0" smtClean="0"/>
              <a:t>Task selection</a:t>
            </a:r>
          </a:p>
          <a:p>
            <a:r>
              <a:rPr lang="en-US" dirty="0" smtClean="0"/>
              <a:t>Task presentation</a:t>
            </a:r>
          </a:p>
          <a:p>
            <a:r>
              <a:rPr lang="en-US" dirty="0" smtClean="0"/>
              <a:t>Evidence identification</a:t>
            </a:r>
          </a:p>
          <a:p>
            <a:r>
              <a:rPr lang="en-US" dirty="0" smtClean="0"/>
              <a:t>Evidence accumulation</a:t>
            </a:r>
          </a:p>
          <a:p>
            <a:endParaRPr lang="en-US" dirty="0"/>
          </a:p>
        </p:txBody>
      </p:sp>
      <p:sp>
        <p:nvSpPr>
          <p:cNvPr id="7172" name="Text Box 4"/>
          <p:cNvSpPr txBox="1">
            <a:spLocks noChangeArrowheads="1"/>
          </p:cNvSpPr>
          <p:nvPr/>
        </p:nvSpPr>
        <p:spPr bwMode="auto">
          <a:xfrm>
            <a:off x="609600" y="5851525"/>
            <a:ext cx="4191000"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1800" dirty="0">
                <a:solidFill>
                  <a:schemeClr val="accent1"/>
                </a:solidFill>
                <a:latin typeface="Calibri"/>
              </a:rPr>
              <a:t>Almond, Steinberg and </a:t>
            </a:r>
            <a:r>
              <a:rPr lang="en-US" sz="1800" dirty="0" err="1">
                <a:solidFill>
                  <a:schemeClr val="accent1"/>
                </a:solidFill>
                <a:latin typeface="Calibri"/>
              </a:rPr>
              <a:t>Mislevy</a:t>
            </a:r>
            <a:r>
              <a:rPr lang="en-US" sz="1800" dirty="0">
                <a:solidFill>
                  <a:schemeClr val="accent1"/>
                </a:solidFill>
                <a:latin typeface="Calibri"/>
              </a:rPr>
              <a:t> (2002)</a:t>
            </a:r>
          </a:p>
        </p:txBody>
      </p:sp>
    </p:spTree>
    <p:extLst>
      <p:ext uri="{BB962C8B-B14F-4D97-AF65-F5344CB8AC3E}">
        <p14:creationId xmlns:p14="http://schemas.microsoft.com/office/powerpoint/2010/main" val="1120124562"/>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Task selection</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65452129"/>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err="1"/>
              <a:t>Kinther</a:t>
            </a:r>
            <a:r>
              <a:rPr lang="en-US" dirty="0"/>
              <a:t> </a:t>
            </a:r>
            <a:r>
              <a:rPr lang="en-US" dirty="0" err="1" smtClean="0"/>
              <a:t>Layticks</a:t>
            </a:r>
            <a:endParaRPr lang="en-US" dirty="0"/>
          </a:p>
        </p:txBody>
      </p:sp>
      <p:sp>
        <p:nvSpPr>
          <p:cNvPr id="6" name="Content Placeholder 5"/>
          <p:cNvSpPr>
            <a:spLocks noGrp="1"/>
          </p:cNvSpPr>
          <p:nvPr>
            <p:ph sz="quarter" idx="1"/>
          </p:nvPr>
        </p:nvSpPr>
        <p:spPr>
          <a:xfrm>
            <a:off x="609600" y="1589566"/>
            <a:ext cx="5202518" cy="5268433"/>
          </a:xfrm>
        </p:spPr>
        <p:txBody>
          <a:bodyPr>
            <a:noAutofit/>
          </a:bodyPr>
          <a:lstStyle/>
          <a:p>
            <a:pPr marL="0" indent="179388">
              <a:lnSpc>
                <a:spcPct val="120000"/>
              </a:lnSpc>
              <a:buNone/>
            </a:pPr>
            <a:r>
              <a:rPr lang="en-US" sz="1800" dirty="0" err="1"/>
              <a:t>Skondo</a:t>
            </a:r>
            <a:r>
              <a:rPr lang="en-US" sz="1800" dirty="0"/>
              <a:t> has often been described as one of the </a:t>
            </a:r>
            <a:r>
              <a:rPr lang="en-US" sz="1800" dirty="0" err="1"/>
              <a:t>fantem</a:t>
            </a:r>
            <a:r>
              <a:rPr lang="en-US" sz="1800" dirty="0"/>
              <a:t> growing </a:t>
            </a:r>
            <a:r>
              <a:rPr lang="en-US" sz="1800" dirty="0" err="1"/>
              <a:t>plaidos</a:t>
            </a:r>
            <a:r>
              <a:rPr lang="en-US" sz="1800" dirty="0"/>
              <a:t> in the </a:t>
            </a:r>
            <a:r>
              <a:rPr lang="en-US" sz="1800" dirty="0" smtClean="0"/>
              <a:t>UK </a:t>
            </a:r>
            <a:r>
              <a:rPr lang="en-US" sz="1800" dirty="0"/>
              <a:t>during the last </a:t>
            </a:r>
            <a:r>
              <a:rPr lang="en-US" sz="1800" dirty="0" smtClean="0"/>
              <a:t>10 years</a:t>
            </a:r>
            <a:r>
              <a:rPr lang="en-US" sz="1800" dirty="0"/>
              <a:t>, but the lure of </a:t>
            </a:r>
            <a:r>
              <a:rPr lang="en-US" sz="1800" dirty="0" err="1"/>
              <a:t>chemicks</a:t>
            </a:r>
            <a:r>
              <a:rPr lang="en-US" sz="1800" dirty="0"/>
              <a:t> about in </a:t>
            </a:r>
            <a:r>
              <a:rPr lang="en-US" sz="1800" dirty="0" err="1"/>
              <a:t>tabsel</a:t>
            </a:r>
            <a:r>
              <a:rPr lang="en-US" sz="1800" dirty="0"/>
              <a:t> has continued to attract the attention of </a:t>
            </a:r>
            <a:r>
              <a:rPr lang="en-US" sz="1800" dirty="0" err="1"/>
              <a:t>moorick</a:t>
            </a:r>
            <a:r>
              <a:rPr lang="en-US" sz="1800" dirty="0"/>
              <a:t> numbers </a:t>
            </a:r>
            <a:r>
              <a:rPr lang="en-US" sz="1800" dirty="0" smtClean="0"/>
              <a:t>of Britons.</a:t>
            </a:r>
            <a:endParaRPr lang="en-US" sz="1800" dirty="0"/>
          </a:p>
          <a:p>
            <a:pPr marL="0" indent="179388">
              <a:lnSpc>
                <a:spcPct val="120000"/>
              </a:lnSpc>
              <a:buNone/>
            </a:pPr>
            <a:r>
              <a:rPr lang="en-US" sz="1800" dirty="0"/>
              <a:t>The percentage rise in </a:t>
            </a:r>
            <a:r>
              <a:rPr lang="en-US" sz="1800" dirty="0" err="1"/>
              <a:t>transpitans</a:t>
            </a:r>
            <a:r>
              <a:rPr lang="en-US" sz="1800" dirty="0"/>
              <a:t> in the last decade does not match the </a:t>
            </a:r>
            <a:r>
              <a:rPr lang="en-US" sz="1800" dirty="0" err="1"/>
              <a:t>skondo</a:t>
            </a:r>
            <a:r>
              <a:rPr lang="en-US" sz="1800" dirty="0"/>
              <a:t> boom but increasing </a:t>
            </a:r>
            <a:r>
              <a:rPr lang="en-US" sz="1800" dirty="0" err="1"/>
              <a:t>transpitancy</a:t>
            </a:r>
            <a:r>
              <a:rPr lang="en-US" sz="1800" dirty="0"/>
              <a:t> has been taking place since the early nineties and the demand on our </a:t>
            </a:r>
            <a:r>
              <a:rPr lang="en-US" sz="1800" dirty="0" err="1"/>
              <a:t>tuwoaitch</a:t>
            </a:r>
            <a:r>
              <a:rPr lang="en-US" sz="1800" dirty="0"/>
              <a:t> and </a:t>
            </a:r>
            <a:r>
              <a:rPr lang="en-US" sz="1800" dirty="0" err="1"/>
              <a:t>dadinis</a:t>
            </a:r>
            <a:r>
              <a:rPr lang="en-US" sz="1800" dirty="0"/>
              <a:t> reveals the spectacular </a:t>
            </a:r>
            <a:r>
              <a:rPr lang="en-US" sz="1800" dirty="0" err="1"/>
              <a:t>moory</a:t>
            </a:r>
            <a:r>
              <a:rPr lang="en-US" sz="1800" dirty="0" smtClean="0"/>
              <a:t>.</a:t>
            </a:r>
            <a:endParaRPr lang="en-US" sz="1800" dirty="0"/>
          </a:p>
          <a:p>
            <a:pPr marL="0" indent="179388">
              <a:lnSpc>
                <a:spcPct val="120000"/>
              </a:lnSpc>
              <a:buNone/>
            </a:pPr>
            <a:r>
              <a:rPr lang="en-US" sz="1800" dirty="0"/>
              <a:t>Unfortunately, unlike </a:t>
            </a:r>
            <a:r>
              <a:rPr lang="en-US" sz="1800" dirty="0" err="1"/>
              <a:t>skondo</a:t>
            </a:r>
            <a:r>
              <a:rPr lang="en-US" sz="1800" dirty="0"/>
              <a:t>, the </a:t>
            </a:r>
            <a:r>
              <a:rPr lang="en-US" sz="1800" dirty="0" err="1"/>
              <a:t>plaido</a:t>
            </a:r>
            <a:r>
              <a:rPr lang="en-US" sz="1800" dirty="0"/>
              <a:t> of </a:t>
            </a:r>
            <a:r>
              <a:rPr lang="en-US" sz="1800" dirty="0" err="1"/>
              <a:t>layticks</a:t>
            </a:r>
            <a:r>
              <a:rPr lang="en-US" sz="1800" dirty="0"/>
              <a:t> has attendant </a:t>
            </a:r>
            <a:r>
              <a:rPr lang="en-US" sz="1800" dirty="0" err="1"/>
              <a:t>snuffsem</a:t>
            </a:r>
            <a:r>
              <a:rPr lang="en-US" sz="1800" dirty="0"/>
              <a:t> for the enthusiastic but </a:t>
            </a:r>
            <a:r>
              <a:rPr lang="en-US" sz="1800" dirty="0" err="1"/>
              <a:t>rudio</a:t>
            </a:r>
            <a:r>
              <a:rPr lang="en-US" sz="1800" dirty="0"/>
              <a:t> amateur.  All too few of the </a:t>
            </a:r>
            <a:r>
              <a:rPr lang="en-US" sz="1800" dirty="0" err="1"/>
              <a:t>satsun</a:t>
            </a:r>
            <a:r>
              <a:rPr lang="en-US" sz="1800" dirty="0"/>
              <a:t> </a:t>
            </a:r>
            <a:r>
              <a:rPr lang="en-US" sz="1800" dirty="0" err="1"/>
              <a:t>laybos</a:t>
            </a:r>
            <a:r>
              <a:rPr lang="en-US" sz="1800" dirty="0"/>
              <a:t> who take to the </a:t>
            </a:r>
            <a:r>
              <a:rPr lang="en-US" sz="1800" dirty="0" err="1"/>
              <a:t>tuwoah</a:t>
            </a:r>
            <a:r>
              <a:rPr lang="en-US" sz="1800" dirty="0"/>
              <a:t> have even the most rudimentary knowledge of </a:t>
            </a:r>
            <a:r>
              <a:rPr lang="en-US" sz="1800" dirty="0" err="1"/>
              <a:t>loxem</a:t>
            </a:r>
            <a:r>
              <a:rPr lang="en-US" sz="1800" dirty="0"/>
              <a:t> in </a:t>
            </a:r>
            <a:r>
              <a:rPr lang="en-US" sz="1800" dirty="0" err="1"/>
              <a:t>tabsel</a:t>
            </a:r>
            <a:r>
              <a:rPr lang="en-US" sz="1800" dirty="0"/>
              <a:t>.</a:t>
            </a:r>
          </a:p>
          <a:p>
            <a:pPr marL="0" indent="0">
              <a:buNone/>
            </a:pPr>
            <a:endParaRPr lang="en-US" dirty="0"/>
          </a:p>
        </p:txBody>
      </p:sp>
      <p:sp>
        <p:nvSpPr>
          <p:cNvPr id="7" name="Content Placeholder 6"/>
          <p:cNvSpPr>
            <a:spLocks noGrp="1"/>
          </p:cNvSpPr>
          <p:nvPr>
            <p:ph sz="quarter" idx="2"/>
          </p:nvPr>
        </p:nvSpPr>
        <p:spPr>
          <a:xfrm>
            <a:off x="5991412" y="1589566"/>
            <a:ext cx="3152588" cy="5268434"/>
          </a:xfrm>
        </p:spPr>
        <p:txBody>
          <a:bodyPr>
            <a:noAutofit/>
          </a:bodyPr>
          <a:lstStyle/>
          <a:p>
            <a:pPr marL="342900" indent="-342900">
              <a:lnSpc>
                <a:spcPct val="140000"/>
              </a:lnSpc>
              <a:buClr>
                <a:schemeClr val="accent1"/>
              </a:buClr>
              <a:buSzPct val="100000"/>
              <a:buFont typeface="+mj-lt"/>
              <a:buAutoNum type="arabicPeriod"/>
            </a:pPr>
            <a:r>
              <a:rPr lang="en-US" sz="1800" dirty="0" smtClean="0"/>
              <a:t>Name </a:t>
            </a:r>
            <a:r>
              <a:rPr lang="en-US" sz="1800" dirty="0"/>
              <a:t>two popular </a:t>
            </a:r>
            <a:r>
              <a:rPr lang="en-US" sz="1800" dirty="0" err="1"/>
              <a:t>plaidos</a:t>
            </a:r>
            <a:r>
              <a:rPr lang="en-US" sz="1800" dirty="0" smtClean="0"/>
              <a:t>.</a:t>
            </a:r>
            <a:endParaRPr lang="en-US" sz="1800" dirty="0"/>
          </a:p>
          <a:p>
            <a:pPr marL="342900" indent="-342900">
              <a:lnSpc>
                <a:spcPct val="140000"/>
              </a:lnSpc>
              <a:buClr>
                <a:schemeClr val="accent1"/>
              </a:buClr>
              <a:buSzPct val="100000"/>
              <a:buFont typeface="+mj-lt"/>
              <a:buAutoNum type="arabicPeriod"/>
            </a:pPr>
            <a:r>
              <a:rPr lang="en-US" sz="1800" dirty="0" smtClean="0"/>
              <a:t>Have </a:t>
            </a:r>
            <a:r>
              <a:rPr lang="en-US" sz="1800" dirty="0"/>
              <a:t>there been many deaths from </a:t>
            </a:r>
            <a:r>
              <a:rPr lang="en-US" sz="1800" dirty="0" err="1"/>
              <a:t>Skondo</a:t>
            </a:r>
            <a:r>
              <a:rPr lang="en-US" sz="1800" dirty="0" smtClean="0"/>
              <a:t>?</a:t>
            </a:r>
            <a:endParaRPr lang="en-US" sz="1800" dirty="0"/>
          </a:p>
          <a:p>
            <a:pPr marL="342900" indent="-342900">
              <a:lnSpc>
                <a:spcPct val="140000"/>
              </a:lnSpc>
              <a:buClr>
                <a:schemeClr val="accent1"/>
              </a:buClr>
              <a:buSzPct val="100000"/>
              <a:buFont typeface="+mj-lt"/>
              <a:buAutoNum type="arabicPeriod"/>
            </a:pPr>
            <a:r>
              <a:rPr lang="en-US" sz="1800" dirty="0" smtClean="0"/>
              <a:t>Which </a:t>
            </a:r>
            <a:r>
              <a:rPr lang="en-US" sz="1800" dirty="0"/>
              <a:t>country has a lot of </a:t>
            </a:r>
            <a:r>
              <a:rPr lang="en-US" sz="1800" dirty="0" err="1"/>
              <a:t>kinther</a:t>
            </a:r>
            <a:r>
              <a:rPr lang="en-US" sz="1800" dirty="0"/>
              <a:t> </a:t>
            </a:r>
            <a:r>
              <a:rPr lang="en-US" sz="1800" dirty="0" err="1"/>
              <a:t>layticks</a:t>
            </a:r>
            <a:r>
              <a:rPr lang="en-US" sz="1800" dirty="0" smtClean="0"/>
              <a:t>?</a:t>
            </a:r>
            <a:endParaRPr lang="en-US" sz="1800" dirty="0"/>
          </a:p>
          <a:p>
            <a:pPr marL="342900" indent="-342900">
              <a:lnSpc>
                <a:spcPct val="140000"/>
              </a:lnSpc>
              <a:buClr>
                <a:schemeClr val="accent1"/>
              </a:buClr>
              <a:buSzPct val="100000"/>
              <a:buFont typeface="+mj-lt"/>
              <a:buAutoNum type="arabicPeriod"/>
            </a:pPr>
            <a:r>
              <a:rPr lang="en-US" sz="1800" dirty="0" smtClean="0"/>
              <a:t>Write </a:t>
            </a:r>
            <a:r>
              <a:rPr lang="en-US" sz="1800" dirty="0"/>
              <a:t>down two precautions to take for </a:t>
            </a:r>
            <a:r>
              <a:rPr lang="en-US" sz="1800" dirty="0" err="1" smtClean="0"/>
              <a:t>layticks</a:t>
            </a:r>
            <a:endParaRPr lang="en-US" sz="1800" dirty="0"/>
          </a:p>
          <a:p>
            <a:pPr marL="342900" indent="-342900">
              <a:lnSpc>
                <a:spcPct val="140000"/>
              </a:lnSpc>
              <a:buClr>
                <a:schemeClr val="accent1"/>
              </a:buClr>
              <a:buSzPct val="100000"/>
              <a:buFont typeface="+mj-lt"/>
              <a:buAutoNum type="arabicPeriod"/>
            </a:pPr>
            <a:r>
              <a:rPr lang="en-US" sz="1800" dirty="0" smtClean="0"/>
              <a:t>What </a:t>
            </a:r>
            <a:r>
              <a:rPr lang="en-US" sz="1800" dirty="0"/>
              <a:t>is </a:t>
            </a:r>
            <a:r>
              <a:rPr lang="en-US" sz="1800" dirty="0" err="1"/>
              <a:t>snuffsem</a:t>
            </a:r>
            <a:r>
              <a:rPr lang="en-US" sz="1800" dirty="0"/>
              <a:t> about </a:t>
            </a:r>
            <a:r>
              <a:rPr lang="en-US" sz="1800" dirty="0" err="1"/>
              <a:t>skondo</a:t>
            </a:r>
            <a:r>
              <a:rPr lang="en-US" sz="1800" dirty="0" smtClean="0"/>
              <a:t>?</a:t>
            </a:r>
            <a:endParaRPr lang="en-US" sz="1800" dirty="0"/>
          </a:p>
          <a:p>
            <a:pPr marL="342900" indent="-342900">
              <a:lnSpc>
                <a:spcPct val="140000"/>
              </a:lnSpc>
              <a:buClr>
                <a:schemeClr val="accent1"/>
              </a:buClr>
              <a:buSzPct val="100000"/>
              <a:buFont typeface="+mj-lt"/>
              <a:buAutoNum type="arabicPeriod"/>
            </a:pPr>
            <a:r>
              <a:rPr lang="en-US" sz="1800" dirty="0" smtClean="0"/>
              <a:t>What </a:t>
            </a:r>
            <a:r>
              <a:rPr lang="en-US" sz="1800" dirty="0"/>
              <a:t>would you find in </a:t>
            </a:r>
            <a:r>
              <a:rPr lang="en-US" sz="1800" dirty="0" err="1"/>
              <a:t>dadinis</a:t>
            </a:r>
            <a:r>
              <a:rPr lang="en-US" sz="1800" dirty="0"/>
              <a:t>?</a:t>
            </a:r>
          </a:p>
          <a:p>
            <a:endParaRPr lang="en-US" dirty="0"/>
          </a:p>
        </p:txBody>
      </p:sp>
      <p:sp>
        <p:nvSpPr>
          <p:cNvPr id="4" name="Slide Number Placeholder 3"/>
          <p:cNvSpPr>
            <a:spLocks noGrp="1"/>
          </p:cNvSpPr>
          <p:nvPr>
            <p:ph type="sldNum" sz="quarter" idx="4294967295"/>
          </p:nvPr>
        </p:nvSpPr>
        <p:spPr>
          <a:xfrm>
            <a:off x="0" y="1272222"/>
            <a:ext cx="533400" cy="244476"/>
          </a:xfrm>
          <a:prstGeom prst="rect">
            <a:avLst/>
          </a:prstGeom>
        </p:spPr>
        <p:txBody>
          <a:bodyPr>
            <a:normAutofit fontScale="85000" lnSpcReduction="20000"/>
          </a:bodyPr>
          <a:lstStyle/>
          <a:p>
            <a:pPr>
              <a:defRPr/>
            </a:pPr>
            <a:fld id="{D52799CE-711A-FA44-BA4E-E463DA170A36}" type="slidenum">
              <a:rPr lang="en-US" smtClean="0"/>
              <a:pPr>
                <a:defRPr/>
              </a:pPr>
              <a:t>53</a:t>
            </a:fld>
            <a:endParaRPr lang="en-US"/>
          </a:p>
        </p:txBody>
      </p:sp>
    </p:spTree>
    <p:extLst>
      <p:ext uri="{BB962C8B-B14F-4D97-AF65-F5344CB8AC3E}">
        <p14:creationId xmlns:p14="http://schemas.microsoft.com/office/powerpoint/2010/main" val="36822703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a:t>
            </a:r>
            <a:endParaRPr lang="en-US" dirty="0"/>
          </a:p>
        </p:txBody>
      </p:sp>
      <p:sp>
        <p:nvSpPr>
          <p:cNvPr id="3" name="Text Placeholder 2"/>
          <p:cNvSpPr>
            <a:spLocks noGrp="1"/>
          </p:cNvSpPr>
          <p:nvPr>
            <p:ph type="body" idx="2"/>
          </p:nvPr>
        </p:nvSpPr>
        <p:spPr/>
        <p:txBody>
          <a:bodyPr/>
          <a:lstStyle/>
          <a:p>
            <a:r>
              <a:rPr lang="en-US" dirty="0" smtClean="0"/>
              <a:t>Discussion</a:t>
            </a:r>
            <a:endParaRPr lang="en-US" dirty="0"/>
          </a:p>
        </p:txBody>
      </p:sp>
      <p:sp>
        <p:nvSpPr>
          <p:cNvPr id="4" name="Content Placeholder 3"/>
          <p:cNvSpPr>
            <a:spLocks noGrp="1"/>
          </p:cNvSpPr>
          <p:nvPr>
            <p:ph sz="quarter" idx="1"/>
          </p:nvPr>
        </p:nvSpPr>
        <p:spPr/>
        <p:txBody>
          <a:bodyPr/>
          <a:lstStyle/>
          <a:p>
            <a:r>
              <a:rPr lang="en-US" dirty="0" smtClean="0"/>
              <a:t>How can we ensure that the questions that we use to assess our students assess deep, rather than surface, features of the material to be learned?</a:t>
            </a:r>
            <a:endParaRPr lang="en-US" dirty="0"/>
          </a:p>
        </p:txBody>
      </p:sp>
    </p:spTree>
    <p:extLst>
      <p:ext uri="{BB962C8B-B14F-4D97-AF65-F5344CB8AC3E}">
        <p14:creationId xmlns:p14="http://schemas.microsoft.com/office/powerpoint/2010/main" val="39548462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Task presentation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78165607"/>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6" name="Rectangle 6"/>
          <p:cNvSpPr>
            <a:spLocks noGrp="1" noChangeArrowheads="1"/>
          </p:cNvSpPr>
          <p:nvPr>
            <p:ph type="title"/>
          </p:nvPr>
        </p:nvSpPr>
        <p:spPr/>
        <p:txBody>
          <a:bodyPr/>
          <a:lstStyle/>
          <a:p>
            <a:r>
              <a:rPr lang="en-US"/>
              <a:t>Item formats</a:t>
            </a:r>
          </a:p>
        </p:txBody>
      </p:sp>
      <p:sp>
        <p:nvSpPr>
          <p:cNvPr id="952327" name="Rectangle 7"/>
          <p:cNvSpPr>
            <a:spLocks noGrp="1" noChangeArrowheads="1"/>
          </p:cNvSpPr>
          <p:nvPr>
            <p:ph type="body" idx="1"/>
          </p:nvPr>
        </p:nvSpPr>
        <p:spPr/>
        <p:txBody>
          <a:bodyPr/>
          <a:lstStyle/>
          <a:p>
            <a:r>
              <a:rPr lang="en-US"/>
              <a:t>“No assessment technique has been rubbished quite like multiple choice, unless it be graphology” Wood, 1991, p. 32)</a:t>
            </a:r>
          </a:p>
          <a:p>
            <a:endParaRPr lang="en-US"/>
          </a:p>
          <a:p>
            <a:r>
              <a:rPr lang="en-US"/>
              <a:t>Myths about multiple-choice items</a:t>
            </a:r>
          </a:p>
          <a:p>
            <a:pPr lvl="1"/>
            <a:r>
              <a:rPr lang="en-US"/>
              <a:t>They are biased against females</a:t>
            </a:r>
          </a:p>
          <a:p>
            <a:pPr lvl="1"/>
            <a:r>
              <a:rPr lang="en-US"/>
              <a:t>They assess only candidates’ ability to spot or guess</a:t>
            </a:r>
          </a:p>
          <a:p>
            <a:pPr lvl="1"/>
            <a:r>
              <a:rPr lang="en-US"/>
              <a:t>They test only lower-order skills</a:t>
            </a:r>
          </a:p>
          <a:p>
            <a:pPr lvl="1">
              <a:buFont typeface="Zapf Dingbats" charset="0"/>
              <a:buNone/>
            </a:pPr>
            <a:endParaRPr lang="en-US"/>
          </a:p>
        </p:txBody>
      </p:sp>
    </p:spTree>
    <p:extLst>
      <p:ext uri="{BB962C8B-B14F-4D97-AF65-F5344CB8AC3E}">
        <p14:creationId xmlns:p14="http://schemas.microsoft.com/office/powerpoint/2010/main" val="899000282"/>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8946" name="Rectangle 2"/>
          <p:cNvSpPr>
            <a:spLocks noGrp="1" noChangeArrowheads="1"/>
          </p:cNvSpPr>
          <p:nvPr>
            <p:ph type="title"/>
          </p:nvPr>
        </p:nvSpPr>
        <p:spPr/>
        <p:txBody>
          <a:bodyPr/>
          <a:lstStyle/>
          <a:p>
            <a:r>
              <a:rPr lang="en-US" dirty="0" err="1" smtClean="0"/>
              <a:t>Questionaing</a:t>
            </a:r>
            <a:r>
              <a:rPr lang="en-US" dirty="0" smtClean="0"/>
              <a:t> in English (4)</a:t>
            </a:r>
            <a:endParaRPr lang="en-US" dirty="0"/>
          </a:p>
        </p:txBody>
      </p:sp>
      <p:sp>
        <p:nvSpPr>
          <p:cNvPr id="978947" name="Rectangle 3"/>
          <p:cNvSpPr>
            <a:spLocks noGrp="1" noChangeArrowheads="1"/>
          </p:cNvSpPr>
          <p:nvPr>
            <p:ph type="body" idx="1"/>
          </p:nvPr>
        </p:nvSpPr>
        <p:spPr/>
        <p:txBody>
          <a:bodyPr>
            <a:normAutofit lnSpcReduction="10000"/>
          </a:bodyPr>
          <a:lstStyle/>
          <a:p>
            <a:r>
              <a:rPr lang="en-US" dirty="0" smtClean="0"/>
              <a:t>In a piece of persuasive writing, which of these would be the best thesis statement?</a:t>
            </a:r>
          </a:p>
          <a:p>
            <a:pPr marL="880110" lvl="1" indent="-514350">
              <a:buSzPct val="100000"/>
              <a:buFont typeface="+mj-lt"/>
              <a:buAutoNum type="alphaUcPeriod"/>
            </a:pPr>
            <a:r>
              <a:rPr lang="en-US" dirty="0" smtClean="0"/>
              <a:t>The typical TV show has 9 violent incidents</a:t>
            </a:r>
          </a:p>
          <a:p>
            <a:pPr marL="880110" lvl="1" indent="-514350">
              <a:buSzPct val="100000"/>
              <a:buFont typeface="+mj-lt"/>
              <a:buAutoNum type="alphaUcPeriod"/>
            </a:pPr>
            <a:r>
              <a:rPr lang="en-US" dirty="0" smtClean="0"/>
              <a:t>There is a lot of violence on TV</a:t>
            </a:r>
          </a:p>
          <a:p>
            <a:pPr marL="880110" lvl="1" indent="-514350">
              <a:buSzPct val="100000"/>
              <a:buFont typeface="+mj-lt"/>
              <a:buAutoNum type="alphaUcPeriod"/>
            </a:pPr>
            <a:r>
              <a:rPr lang="en-US" dirty="0" smtClean="0"/>
              <a:t>The amount of violence on TV should be reduced</a:t>
            </a:r>
          </a:p>
          <a:p>
            <a:pPr marL="880110" lvl="1" indent="-514350">
              <a:buSzPct val="100000"/>
              <a:buFont typeface="+mj-lt"/>
              <a:buAutoNum type="alphaUcPeriod"/>
            </a:pPr>
            <a:r>
              <a:rPr lang="en-US" dirty="0" smtClean="0"/>
              <a:t>Some programs are more violent than others</a:t>
            </a:r>
          </a:p>
          <a:p>
            <a:pPr marL="880110" lvl="1" indent="-514350">
              <a:buSzPct val="100000"/>
              <a:buFont typeface="+mj-lt"/>
              <a:buAutoNum type="alphaUcPeriod"/>
            </a:pPr>
            <a:r>
              <a:rPr lang="en-US" dirty="0" smtClean="0"/>
              <a:t>Violence is included in programs to boost ratings</a:t>
            </a:r>
          </a:p>
          <a:p>
            <a:pPr marL="880110" lvl="1" indent="-514350">
              <a:buSzPct val="100000"/>
              <a:buFont typeface="+mj-lt"/>
              <a:buAutoNum type="alphaUcPeriod"/>
            </a:pPr>
            <a:r>
              <a:rPr lang="en-US" dirty="0" smtClean="0"/>
              <a:t>Violence on TV is interesting</a:t>
            </a:r>
          </a:p>
          <a:p>
            <a:pPr marL="880110" lvl="1" indent="-514350">
              <a:buSzPct val="100000"/>
              <a:buFont typeface="+mj-lt"/>
              <a:buAutoNum type="alphaUcPeriod"/>
            </a:pPr>
            <a:r>
              <a:rPr lang="en-US" dirty="0" smtClean="0"/>
              <a:t>I don’t like the violence on TV</a:t>
            </a:r>
          </a:p>
          <a:p>
            <a:pPr marL="880110" lvl="1" indent="-514350">
              <a:buSzPct val="100000"/>
              <a:buFont typeface="+mj-lt"/>
              <a:buAutoNum type="alphaUcPeriod"/>
            </a:pPr>
            <a:r>
              <a:rPr lang="en-US" dirty="0" smtClean="0"/>
              <a:t>The essay I am going to write is about violence on TV</a:t>
            </a:r>
          </a:p>
          <a:p>
            <a:pPr lvl="1"/>
            <a:endParaRPr lang="en-US" dirty="0"/>
          </a:p>
        </p:txBody>
      </p:sp>
    </p:spTree>
    <p:extLst>
      <p:ext uri="{BB962C8B-B14F-4D97-AF65-F5344CB8AC3E}">
        <p14:creationId xmlns:p14="http://schemas.microsoft.com/office/powerpoint/2010/main" val="2032983716"/>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Evidence identification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76251957"/>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GB" smtClean="0"/>
              <a:t>Referents in assessment</a:t>
            </a:r>
            <a:endParaRPr lang="en-GB"/>
          </a:p>
        </p:txBody>
      </p:sp>
      <p:sp>
        <p:nvSpPr>
          <p:cNvPr id="6147" name="Rectangle 3"/>
          <p:cNvSpPr>
            <a:spLocks noGrp="1" noChangeArrowheads="1"/>
          </p:cNvSpPr>
          <p:nvPr>
            <p:ph type="body" idx="1"/>
          </p:nvPr>
        </p:nvSpPr>
        <p:spPr/>
        <p:txBody>
          <a:bodyPr>
            <a:normAutofit fontScale="92500" lnSpcReduction="10000"/>
          </a:bodyPr>
          <a:lstStyle/>
          <a:p>
            <a:r>
              <a:rPr lang="en-GB" dirty="0" smtClean="0"/>
              <a:t>Norm-referenced</a:t>
            </a:r>
          </a:p>
          <a:p>
            <a:pPr lvl="1"/>
            <a:r>
              <a:rPr lang="en-GB" dirty="0" smtClean="0"/>
              <a:t>a group who were assessed previously</a:t>
            </a:r>
          </a:p>
          <a:p>
            <a:r>
              <a:rPr lang="en-GB" dirty="0" smtClean="0"/>
              <a:t>Cohort-referenced</a:t>
            </a:r>
          </a:p>
          <a:p>
            <a:pPr lvl="1"/>
            <a:r>
              <a:rPr lang="en-GB" dirty="0" smtClean="0"/>
              <a:t>the group assessed at the same time</a:t>
            </a:r>
          </a:p>
          <a:p>
            <a:r>
              <a:rPr lang="en-GB" dirty="0" smtClean="0"/>
              <a:t>Criterion-referenced</a:t>
            </a:r>
          </a:p>
          <a:p>
            <a:pPr lvl="1"/>
            <a:r>
              <a:rPr lang="en-GB" dirty="0" smtClean="0"/>
              <a:t>explicit and precise performance criteria</a:t>
            </a:r>
          </a:p>
          <a:p>
            <a:r>
              <a:rPr lang="en-GB" dirty="0" err="1" smtClean="0"/>
              <a:t>Ipsative</a:t>
            </a:r>
            <a:endParaRPr lang="en-GB" dirty="0" smtClean="0"/>
          </a:p>
          <a:p>
            <a:pPr lvl="1"/>
            <a:r>
              <a:rPr lang="en-GB" dirty="0" smtClean="0"/>
              <a:t>defined only within an individual</a:t>
            </a:r>
          </a:p>
          <a:p>
            <a:r>
              <a:rPr lang="en-GB" dirty="0" smtClean="0"/>
              <a:t>Construct-referenced</a:t>
            </a:r>
          </a:p>
          <a:p>
            <a:pPr lvl="1"/>
            <a:r>
              <a:rPr lang="en-GB" dirty="0" smtClean="0"/>
              <a:t>a shared construct in a community of practice</a:t>
            </a:r>
            <a:endParaRPr lang="en-GB" dirty="0"/>
          </a:p>
        </p:txBody>
      </p:sp>
    </p:spTree>
    <p:extLst>
      <p:ext uri="{BB962C8B-B14F-4D97-AF65-F5344CB8AC3E}">
        <p14:creationId xmlns:p14="http://schemas.microsoft.com/office/powerpoint/2010/main" val="26587704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612775" y="228600"/>
            <a:ext cx="8153400" cy="990600"/>
          </a:xfrm>
        </p:spPr>
        <p:txBody>
          <a:bodyPr/>
          <a:lstStyle/>
          <a:p>
            <a:r>
              <a:rPr lang="en-US">
                <a:latin typeface="Calibri" charset="0"/>
              </a:rPr>
              <a:t>And what is not there is also important…</a:t>
            </a:r>
          </a:p>
        </p:txBody>
      </p:sp>
      <p:sp>
        <p:nvSpPr>
          <p:cNvPr id="18434" name="Content Placeholder 2"/>
          <p:cNvSpPr>
            <a:spLocks noGrp="1"/>
          </p:cNvSpPr>
          <p:nvPr>
            <p:ph sz="quarter" idx="1"/>
          </p:nvPr>
        </p:nvSpPr>
        <p:spPr>
          <a:xfrm>
            <a:off x="612775" y="1600200"/>
            <a:ext cx="8153400" cy="4495800"/>
          </a:xfrm>
        </p:spPr>
        <p:txBody>
          <a:bodyPr/>
          <a:lstStyle/>
          <a:p>
            <a:r>
              <a:rPr lang="en-US">
                <a:latin typeface="Calibri" charset="0"/>
              </a:rPr>
              <a:t>The null curriculum:</a:t>
            </a:r>
          </a:p>
          <a:p>
            <a:pPr marL="366713" lvl="1" indent="0">
              <a:buFont typeface="Wingdings 2" charset="0"/>
              <a:buNone/>
            </a:pPr>
            <a:r>
              <a:rPr lang="en-US">
                <a:latin typeface="Calibri" charset="0"/>
              </a:rPr>
              <a:t>“the options students are not afforded; the perspectives they may never know about, much less be able to use; the concepts and skills that are not part of their intellectual repertoire” (Eisner 1985, p.107).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noFill/>
          <a:ln/>
        </p:spPr>
        <p:txBody>
          <a:bodyPr/>
          <a:lstStyle/>
          <a:p>
            <a:r>
              <a:rPr lang="en-US"/>
              <a:t>Quality</a:t>
            </a:r>
          </a:p>
        </p:txBody>
      </p:sp>
      <p:sp>
        <p:nvSpPr>
          <p:cNvPr id="51203" name="Rectangle 3"/>
          <p:cNvSpPr>
            <a:spLocks noGrp="1" noChangeArrowheads="1"/>
          </p:cNvSpPr>
          <p:nvPr>
            <p:ph type="body" idx="1"/>
          </p:nvPr>
        </p:nvSpPr>
        <p:spPr>
          <a:noFill/>
          <a:ln/>
        </p:spPr>
        <p:txBody>
          <a:bodyPr/>
          <a:lstStyle/>
          <a:p>
            <a:pPr marL="0" indent="0" defTabSz="914400">
              <a:buNone/>
            </a:pPr>
            <a:r>
              <a:rPr lang="ja-JP" altLang="en-US" sz="2400" dirty="0">
                <a:latin typeface="Arial"/>
              </a:rPr>
              <a:t>“</a:t>
            </a:r>
            <a:r>
              <a:rPr lang="en-US" sz="2400" dirty="0"/>
              <a:t>Maxims cannot be understood, still less applied by anyone not already possessing a good practical knowledge of the art. They derive their interest from our appreciation of the art and cannot themselves either replace or establish that appreciation</a:t>
            </a:r>
            <a:r>
              <a:rPr lang="ja-JP" altLang="en-US" sz="2400" dirty="0">
                <a:latin typeface="Arial"/>
              </a:rPr>
              <a:t>”</a:t>
            </a:r>
            <a:r>
              <a:rPr lang="en-US" sz="2400" dirty="0"/>
              <a:t>.</a:t>
            </a:r>
            <a:br>
              <a:rPr lang="en-US" sz="2400" dirty="0"/>
            </a:br>
            <a:r>
              <a:rPr lang="en-US" sz="2400" dirty="0"/>
              <a:t>(Polanyi, 1958 </a:t>
            </a:r>
            <a:r>
              <a:rPr lang="en-US" sz="2400" dirty="0" smtClean="0"/>
              <a:t>p. 50</a:t>
            </a:r>
            <a:r>
              <a:rPr lang="en-US" sz="2400" dirty="0"/>
              <a:t>).</a:t>
            </a:r>
            <a:br>
              <a:rPr lang="en-US" sz="2400" dirty="0"/>
            </a:br>
            <a:endParaRPr lang="en-US" sz="2400" dirty="0"/>
          </a:p>
          <a:p>
            <a:pPr marL="0" indent="0" defTabSz="914400">
              <a:buNone/>
            </a:pPr>
            <a:r>
              <a:rPr lang="ja-JP" altLang="en-US" sz="2400" dirty="0">
                <a:latin typeface="Arial"/>
              </a:rPr>
              <a:t>“</a:t>
            </a:r>
            <a:r>
              <a:rPr lang="en-US" sz="2400" dirty="0"/>
              <a:t>Quality </a:t>
            </a:r>
            <a:r>
              <a:rPr lang="en-US" sz="2400" dirty="0" smtClean="0"/>
              <a:t>doesn</a:t>
            </a:r>
            <a:r>
              <a:rPr lang="en-US" sz="2400" dirty="0" smtClean="0">
                <a:latin typeface="Arial"/>
              </a:rPr>
              <a:t>’</a:t>
            </a:r>
            <a:r>
              <a:rPr lang="en-US" sz="2400" dirty="0" smtClean="0"/>
              <a:t>t </a:t>
            </a:r>
            <a:r>
              <a:rPr lang="en-US" sz="2400" dirty="0"/>
              <a:t>have to be defined. You understand it without definition. Quality is a direct experience independent of and prior to intellectual abstractions</a:t>
            </a:r>
            <a:r>
              <a:rPr lang="ja-JP" altLang="en-US" sz="2400" dirty="0">
                <a:latin typeface="Arial"/>
              </a:rPr>
              <a:t>”</a:t>
            </a:r>
            <a:r>
              <a:rPr lang="en-US" sz="2400" dirty="0"/>
              <a:t>.</a:t>
            </a:r>
            <a:br>
              <a:rPr lang="en-US" sz="2400" dirty="0"/>
            </a:br>
            <a:r>
              <a:rPr lang="en-US" sz="2400" dirty="0"/>
              <a:t>(</a:t>
            </a:r>
            <a:r>
              <a:rPr lang="en-US" sz="2400" dirty="0" err="1"/>
              <a:t>Pirsig</a:t>
            </a:r>
            <a:r>
              <a:rPr lang="en-US" sz="2400" dirty="0"/>
              <a:t>, 1991 </a:t>
            </a:r>
            <a:r>
              <a:rPr lang="en-US" sz="2400" dirty="0" smtClean="0"/>
              <a:t>p. 64</a:t>
            </a:r>
            <a:r>
              <a:rPr lang="en-US" sz="2400" dirty="0"/>
              <a:t>).</a:t>
            </a:r>
          </a:p>
        </p:txBody>
      </p:sp>
    </p:spTree>
    <p:extLst>
      <p:ext uri="{BB962C8B-B14F-4D97-AF65-F5344CB8AC3E}">
        <p14:creationId xmlns:p14="http://schemas.microsoft.com/office/powerpoint/2010/main" val="326551412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0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1203">
                                            <p:txEl>
                                              <p:pRg st="0" end="0"/>
                                            </p:txEl>
                                          </p:spTgt>
                                        </p:tgtEl>
                                        <p:attrNameLst>
                                          <p:attrName>ppt_c</p:attrName>
                                        </p:attrNameLst>
                                      </p:cBhvr>
                                      <p:to>
                                        <a:schemeClr val="folHlink"/>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0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1203">
                                            <p:txEl>
                                              <p:pRg st="1" end="1"/>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Moderation and </a:t>
            </a:r>
            <a:r>
              <a:rPr lang="en-US" dirty="0" err="1" smtClean="0"/>
              <a:t>standardisation</a:t>
            </a:r>
            <a:r>
              <a:rPr lang="en-US" dirty="0" smtClean="0"/>
              <a:t> </a:t>
            </a:r>
            <a:endParaRPr lang="en-US" dirty="0"/>
          </a:p>
        </p:txBody>
      </p:sp>
      <p:sp>
        <p:nvSpPr>
          <p:cNvPr id="3" name="Slide Number Placeholder 2"/>
          <p:cNvSpPr>
            <a:spLocks noGrp="1"/>
          </p:cNvSpPr>
          <p:nvPr>
            <p:ph type="sldNum" sz="quarter" idx="4294967295"/>
          </p:nvPr>
        </p:nvSpPr>
        <p:spPr>
          <a:xfrm>
            <a:off x="0" y="1272222"/>
            <a:ext cx="533400" cy="244476"/>
          </a:xfrm>
          <a:prstGeom prst="rect">
            <a:avLst/>
          </a:prstGeom>
        </p:spPr>
        <p:txBody>
          <a:bodyPr>
            <a:normAutofit fontScale="85000" lnSpcReduction="20000"/>
          </a:bodyPr>
          <a:lstStyle/>
          <a:p>
            <a:pPr>
              <a:defRPr/>
            </a:pPr>
            <a:fld id="{2D6238C2-C284-AD4D-8FB8-9663937FCA09}" type="slidenum">
              <a:rPr lang="en-GB" smtClean="0"/>
              <a:pPr>
                <a:defRPr/>
              </a:pPr>
              <a:t>61</a:t>
            </a:fld>
            <a:endParaRPr lang="en-GB"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3576743786"/>
              </p:ext>
            </p:extLst>
          </p:nvPr>
        </p:nvGraphicFramePr>
        <p:xfrm>
          <a:off x="612775" y="1600200"/>
          <a:ext cx="8153400" cy="4356100"/>
        </p:xfrm>
        <a:graphic>
          <a:graphicData uri="http://schemas.openxmlformats.org/drawingml/2006/table">
            <a:tbl>
              <a:tblPr firstRow="1" bandRow="1">
                <a:tableStyleId>{5C22544A-7EE6-4342-B048-85BDC9FD1C3A}</a:tableStyleId>
              </a:tblPr>
              <a:tblGrid>
                <a:gridCol w="4076700"/>
                <a:gridCol w="4076700"/>
              </a:tblGrid>
              <a:tr h="622300">
                <a:tc>
                  <a:txBody>
                    <a:bodyPr/>
                    <a:lstStyle/>
                    <a:p>
                      <a:r>
                        <a:rPr lang="en-US" sz="2400" dirty="0" smtClean="0">
                          <a:latin typeface="Calibri"/>
                        </a:rPr>
                        <a:t>Moderation</a:t>
                      </a:r>
                      <a:endParaRPr lang="en-US" sz="2400" dirty="0">
                        <a:latin typeface="Calibri"/>
                      </a:endParaRPr>
                    </a:p>
                  </a:txBody>
                  <a:tcPr/>
                </a:tc>
                <a:tc>
                  <a:txBody>
                    <a:bodyPr/>
                    <a:lstStyle/>
                    <a:p>
                      <a:r>
                        <a:rPr lang="en-US" sz="2400" dirty="0" err="1" smtClean="0">
                          <a:latin typeface="Calibri"/>
                        </a:rPr>
                        <a:t>Standardisation</a:t>
                      </a:r>
                      <a:endParaRPr lang="en-US" sz="2400" dirty="0">
                        <a:latin typeface="Calibri"/>
                      </a:endParaRPr>
                    </a:p>
                  </a:txBody>
                  <a:tcPr/>
                </a:tc>
              </a:tr>
              <a:tr h="622300">
                <a:tc>
                  <a:txBody>
                    <a:bodyPr/>
                    <a:lstStyle/>
                    <a:p>
                      <a:r>
                        <a:rPr lang="en-US" sz="2400" dirty="0" smtClean="0">
                          <a:latin typeface="Calibri"/>
                        </a:rPr>
                        <a:t>Backward looking</a:t>
                      </a:r>
                      <a:endParaRPr lang="en-US" sz="2400" dirty="0">
                        <a:latin typeface="Calibri"/>
                      </a:endParaRPr>
                    </a:p>
                  </a:txBody>
                  <a:tcPr/>
                </a:tc>
                <a:tc>
                  <a:txBody>
                    <a:bodyPr/>
                    <a:lstStyle/>
                    <a:p>
                      <a:r>
                        <a:rPr lang="en-US" sz="2400" dirty="0" smtClean="0">
                          <a:latin typeface="Calibri"/>
                        </a:rPr>
                        <a:t>Forward looking</a:t>
                      </a:r>
                      <a:endParaRPr lang="en-US" sz="2400" dirty="0">
                        <a:latin typeface="Calibri"/>
                      </a:endParaRPr>
                    </a:p>
                  </a:txBody>
                  <a:tcPr/>
                </a:tc>
              </a:tr>
              <a:tr h="622300">
                <a:tc>
                  <a:txBody>
                    <a:bodyPr/>
                    <a:lstStyle/>
                    <a:p>
                      <a:r>
                        <a:rPr lang="en-US" sz="2400" dirty="0" smtClean="0">
                          <a:latin typeface="Calibri"/>
                        </a:rPr>
                        <a:t>Quality control</a:t>
                      </a:r>
                      <a:endParaRPr lang="en-US" sz="2400" dirty="0">
                        <a:latin typeface="Calibri"/>
                      </a:endParaRPr>
                    </a:p>
                  </a:txBody>
                  <a:tcPr/>
                </a:tc>
                <a:tc>
                  <a:txBody>
                    <a:bodyPr/>
                    <a:lstStyle/>
                    <a:p>
                      <a:r>
                        <a:rPr lang="en-US" sz="2400" dirty="0" smtClean="0">
                          <a:latin typeface="Calibri"/>
                        </a:rPr>
                        <a:t>Quality</a:t>
                      </a:r>
                      <a:r>
                        <a:rPr lang="en-US" sz="2400" baseline="0" dirty="0" smtClean="0">
                          <a:latin typeface="Calibri"/>
                        </a:rPr>
                        <a:t> assurance</a:t>
                      </a:r>
                      <a:endParaRPr lang="en-US" sz="2400" dirty="0">
                        <a:latin typeface="Calibri"/>
                      </a:endParaRPr>
                    </a:p>
                  </a:txBody>
                  <a:tcPr/>
                </a:tc>
              </a:tr>
              <a:tr h="622300">
                <a:tc>
                  <a:txBody>
                    <a:bodyPr/>
                    <a:lstStyle/>
                    <a:p>
                      <a:r>
                        <a:rPr lang="en-US" sz="2400" dirty="0" smtClean="0">
                          <a:latin typeface="Calibri"/>
                        </a:rPr>
                        <a:t>Inspects quality in</a:t>
                      </a:r>
                      <a:endParaRPr lang="en-US" sz="2400" dirty="0">
                        <a:latin typeface="Calibri"/>
                      </a:endParaRPr>
                    </a:p>
                  </a:txBody>
                  <a:tcPr/>
                </a:tc>
                <a:tc>
                  <a:txBody>
                    <a:bodyPr/>
                    <a:lstStyle/>
                    <a:p>
                      <a:r>
                        <a:rPr lang="en-US" sz="2400" dirty="0" smtClean="0">
                          <a:latin typeface="Calibri"/>
                        </a:rPr>
                        <a:t>Builds quality in</a:t>
                      </a:r>
                      <a:endParaRPr lang="en-US" sz="2400" dirty="0">
                        <a:latin typeface="Calibri"/>
                      </a:endParaRPr>
                    </a:p>
                  </a:txBody>
                  <a:tcPr/>
                </a:tc>
              </a:tr>
              <a:tr h="622300">
                <a:tc>
                  <a:txBody>
                    <a:bodyPr/>
                    <a:lstStyle/>
                    <a:p>
                      <a:r>
                        <a:rPr lang="en-US" sz="2400" dirty="0" smtClean="0">
                          <a:latin typeface="Calibri"/>
                        </a:rPr>
                        <a:t>Static</a:t>
                      </a:r>
                    </a:p>
                  </a:txBody>
                  <a:tcPr/>
                </a:tc>
                <a:tc>
                  <a:txBody>
                    <a:bodyPr/>
                    <a:lstStyle/>
                    <a:p>
                      <a:r>
                        <a:rPr lang="en-US" sz="2400" dirty="0" smtClean="0">
                          <a:latin typeface="Calibri"/>
                        </a:rPr>
                        <a:t>Dynamic</a:t>
                      </a:r>
                      <a:endParaRPr lang="en-US" sz="2400" dirty="0">
                        <a:latin typeface="Calibri"/>
                      </a:endParaRPr>
                    </a:p>
                  </a:txBody>
                  <a:tcPr/>
                </a:tc>
              </a:tr>
              <a:tr h="622300">
                <a:tc>
                  <a:txBody>
                    <a:bodyPr/>
                    <a:lstStyle/>
                    <a:p>
                      <a:r>
                        <a:rPr lang="en-US" sz="2400" dirty="0" smtClean="0">
                          <a:latin typeface="Calibri"/>
                        </a:rPr>
                        <a:t>Flat cost profile</a:t>
                      </a:r>
                    </a:p>
                  </a:txBody>
                  <a:tcPr/>
                </a:tc>
                <a:tc>
                  <a:txBody>
                    <a:bodyPr/>
                    <a:lstStyle/>
                    <a:p>
                      <a:r>
                        <a:rPr lang="en-US" sz="2400" dirty="0" smtClean="0">
                          <a:latin typeface="Calibri"/>
                        </a:rPr>
                        <a:t>Reducing cost profile</a:t>
                      </a:r>
                      <a:endParaRPr lang="en-US" sz="2400" dirty="0">
                        <a:latin typeface="Calibri"/>
                      </a:endParaRPr>
                    </a:p>
                  </a:txBody>
                  <a:tcPr/>
                </a:tc>
              </a:tr>
              <a:tr h="622300">
                <a:tc>
                  <a:txBody>
                    <a:bodyPr/>
                    <a:lstStyle/>
                    <a:p>
                      <a:r>
                        <a:rPr lang="en-US" sz="2400" dirty="0" smtClean="0">
                          <a:latin typeface="Calibri"/>
                        </a:rPr>
                        <a:t>Ephemeral evidence ignored</a:t>
                      </a:r>
                    </a:p>
                  </a:txBody>
                  <a:tcPr/>
                </a:tc>
                <a:tc>
                  <a:txBody>
                    <a:bodyPr/>
                    <a:lstStyle/>
                    <a:p>
                      <a:r>
                        <a:rPr lang="en-US" sz="2400" dirty="0" smtClean="0">
                          <a:latin typeface="Calibri"/>
                        </a:rPr>
                        <a:t>Ephemeral evidence used</a:t>
                      </a:r>
                      <a:endParaRPr lang="en-US" sz="2400" dirty="0">
                        <a:latin typeface="Calibri"/>
                      </a:endParaRPr>
                    </a:p>
                  </a:txBody>
                  <a:tcPr/>
                </a:tc>
              </a:tr>
            </a:tbl>
          </a:graphicData>
        </a:graphic>
      </p:graphicFrame>
    </p:spTree>
    <p:extLst>
      <p:ext uri="{BB962C8B-B14F-4D97-AF65-F5344CB8AC3E}">
        <p14:creationId xmlns:p14="http://schemas.microsoft.com/office/powerpoint/2010/main" val="1778875777"/>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a:t>
            </a:r>
            <a:endParaRPr lang="en-US" dirty="0"/>
          </a:p>
        </p:txBody>
      </p:sp>
      <p:sp>
        <p:nvSpPr>
          <p:cNvPr id="3" name="Text Placeholder 2"/>
          <p:cNvSpPr>
            <a:spLocks noGrp="1"/>
          </p:cNvSpPr>
          <p:nvPr>
            <p:ph type="body" idx="2"/>
          </p:nvPr>
        </p:nvSpPr>
        <p:spPr/>
        <p:txBody>
          <a:bodyPr/>
          <a:lstStyle/>
          <a:p>
            <a:r>
              <a:rPr lang="en-US" dirty="0" smtClean="0"/>
              <a:t>Discussion</a:t>
            </a:r>
            <a:endParaRPr lang="en-US" dirty="0"/>
          </a:p>
        </p:txBody>
      </p:sp>
      <p:sp>
        <p:nvSpPr>
          <p:cNvPr id="4" name="Content Placeholder 3"/>
          <p:cNvSpPr>
            <a:spLocks noGrp="1"/>
          </p:cNvSpPr>
          <p:nvPr>
            <p:ph sz="quarter" idx="1"/>
          </p:nvPr>
        </p:nvSpPr>
        <p:spPr/>
        <p:txBody>
          <a:bodyPr/>
          <a:lstStyle/>
          <a:p>
            <a:r>
              <a:rPr lang="en-US" dirty="0" smtClean="0"/>
              <a:t>How can we ensure that different teachers reach similar judgments about the quality of student work without assessing only surface features of the learning?</a:t>
            </a:r>
            <a:endParaRPr lang="en-US" dirty="0"/>
          </a:p>
        </p:txBody>
      </p:sp>
    </p:spTree>
    <p:extLst>
      <p:ext uri="{BB962C8B-B14F-4D97-AF65-F5344CB8AC3E}">
        <p14:creationId xmlns:p14="http://schemas.microsoft.com/office/powerpoint/2010/main" val="289484905"/>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Evidence accumulation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19825724"/>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Memory on land and underwater</a:t>
            </a:r>
            <a:endParaRPr lang="en-US" dirty="0"/>
          </a:p>
        </p:txBody>
      </p:sp>
      <p:sp>
        <p:nvSpPr>
          <p:cNvPr id="5" name="Content Placeholder 4"/>
          <p:cNvSpPr>
            <a:spLocks noGrp="1"/>
          </p:cNvSpPr>
          <p:nvPr>
            <p:ph sz="quarter" idx="1"/>
          </p:nvPr>
        </p:nvSpPr>
        <p:spPr>
          <a:xfrm>
            <a:off x="612648" y="1600200"/>
            <a:ext cx="8153400" cy="5257800"/>
          </a:xfrm>
        </p:spPr>
        <p:txBody>
          <a:bodyPr>
            <a:normAutofit/>
          </a:bodyPr>
          <a:lstStyle/>
          <a:p>
            <a:r>
              <a:rPr lang="en-US" sz="2400" dirty="0" smtClean="0"/>
              <a:t>18 (5f, 13m) student members of a university diving club were tested on their recall of two- and three-syllable words from four 36-word lists taken from the Toronto Word Bank spoken to them twice.</a:t>
            </a:r>
          </a:p>
          <a:p>
            <a:r>
              <a:rPr lang="en-US" sz="2400" dirty="0" smtClean="0"/>
              <a:t>Students learned, and were tested on, the words while underwater, and while on the shore, resulting in four conditions:</a:t>
            </a:r>
          </a:p>
          <a:p>
            <a:pPr lvl="1"/>
            <a:r>
              <a:rPr lang="en-US" sz="2000" dirty="0" smtClean="0"/>
              <a:t>DD (learn dry, recall dry)</a:t>
            </a:r>
          </a:p>
          <a:p>
            <a:pPr lvl="1"/>
            <a:r>
              <a:rPr lang="en-US" sz="2000" dirty="0" smtClean="0"/>
              <a:t>DW (learn dry, recall wet)</a:t>
            </a:r>
          </a:p>
          <a:p>
            <a:pPr lvl="1"/>
            <a:r>
              <a:rPr lang="en-US" sz="2000" dirty="0" smtClean="0"/>
              <a:t>WD (learn wet, recall dry)</a:t>
            </a:r>
          </a:p>
          <a:p>
            <a:pPr lvl="1"/>
            <a:r>
              <a:rPr lang="en-US" sz="2000" dirty="0" smtClean="0"/>
              <a:t>WW (learn wet, recall wet)</a:t>
            </a:r>
            <a:endParaRPr lang="en-US" sz="2000" dirty="0"/>
          </a:p>
        </p:txBody>
      </p:sp>
    </p:spTree>
    <p:extLst>
      <p:ext uri="{BB962C8B-B14F-4D97-AF65-F5344CB8AC3E}">
        <p14:creationId xmlns:p14="http://schemas.microsoft.com/office/powerpoint/2010/main" val="1396034043"/>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is context</a:t>
            </a:r>
            <a:r>
              <a:rPr lang="en-US" smtClean="0"/>
              <a:t>-dependent</a:t>
            </a:r>
            <a:endParaRPr lang="en-US"/>
          </a:p>
        </p:txBody>
      </p:sp>
      <p:sp>
        <p:nvSpPr>
          <p:cNvPr id="3" name="Slide Number Placeholder 2"/>
          <p:cNvSpPr>
            <a:spLocks noGrp="1"/>
          </p:cNvSpPr>
          <p:nvPr>
            <p:ph type="sldNum" sz="quarter" idx="4294967295"/>
          </p:nvPr>
        </p:nvSpPr>
        <p:spPr>
          <a:xfrm>
            <a:off x="0" y="1272222"/>
            <a:ext cx="533400" cy="244476"/>
          </a:xfrm>
          <a:prstGeom prst="rect">
            <a:avLst/>
          </a:prstGeom>
        </p:spPr>
        <p:txBody>
          <a:bodyPr>
            <a:normAutofit fontScale="85000" lnSpcReduction="20000"/>
          </a:bodyPr>
          <a:lstStyle/>
          <a:p>
            <a:pPr>
              <a:defRPr/>
            </a:pPr>
            <a:fld id="{2D6238C2-C284-AD4D-8FB8-9663937FCA09}" type="slidenum">
              <a:rPr lang="en-GB" smtClean="0"/>
              <a:pPr>
                <a:defRPr/>
              </a:pPr>
              <a:t>65</a:t>
            </a:fld>
            <a:endParaRPr lang="en-GB"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667827446"/>
              </p:ext>
            </p:extLst>
          </p:nvPr>
        </p:nvGraphicFramePr>
        <p:xfrm>
          <a:off x="612773" y="1839832"/>
          <a:ext cx="7867316" cy="2593380"/>
        </p:xfrm>
        <a:graphic>
          <a:graphicData uri="http://schemas.openxmlformats.org/drawingml/2006/table">
            <a:tbl>
              <a:tblPr firstRow="1" bandRow="1">
                <a:tableStyleId>{5C22544A-7EE6-4342-B048-85BDC9FD1C3A}</a:tableStyleId>
              </a:tblPr>
              <a:tblGrid>
                <a:gridCol w="1966829"/>
                <a:gridCol w="1299656"/>
                <a:gridCol w="2187280"/>
                <a:gridCol w="2413551"/>
              </a:tblGrid>
              <a:tr h="648345">
                <a:tc>
                  <a:txBody>
                    <a:bodyPr/>
                    <a:lstStyle/>
                    <a:p>
                      <a:pPr algn="l" fontAlgn="b"/>
                      <a:endParaRPr lang="en-US" sz="2400" b="0" i="0" u="none" strike="noStrike" dirty="0">
                        <a:solidFill>
                          <a:schemeClr val="bg1"/>
                        </a:solidFill>
                        <a:effectLst/>
                        <a:latin typeface="Calibri"/>
                      </a:endParaRPr>
                    </a:p>
                  </a:txBody>
                  <a:tcPr marL="12700" marR="12700" marT="12700" marB="0" anchor="b"/>
                </a:tc>
                <a:tc>
                  <a:txBody>
                    <a:bodyPr/>
                    <a:lstStyle/>
                    <a:p>
                      <a:pPr algn="ctr" fontAlgn="b"/>
                      <a:endParaRPr lang="en-US" sz="2400" b="0" i="0" u="none" strike="noStrike" dirty="0">
                        <a:solidFill>
                          <a:schemeClr val="bg1"/>
                        </a:solidFill>
                        <a:effectLst/>
                        <a:latin typeface="Calibri"/>
                      </a:endParaRPr>
                    </a:p>
                  </a:txBody>
                  <a:tcPr marL="12700" marR="12700" marT="12700" marB="0" anchor="ctr"/>
                </a:tc>
                <a:tc gridSpan="2">
                  <a:txBody>
                    <a:bodyPr/>
                    <a:lstStyle/>
                    <a:p>
                      <a:pPr algn="ctr" fontAlgn="b"/>
                      <a:r>
                        <a:rPr lang="en-US" sz="2400" u="none" strike="noStrike" dirty="0">
                          <a:effectLst/>
                          <a:latin typeface="Calibri"/>
                        </a:rPr>
                        <a:t>Recall environment</a:t>
                      </a:r>
                      <a:endParaRPr lang="en-US" sz="2400" b="0" i="0" u="none" strike="noStrike" dirty="0">
                        <a:solidFill>
                          <a:schemeClr val="bg1"/>
                        </a:solidFill>
                        <a:effectLst/>
                        <a:latin typeface="Calibri"/>
                      </a:endParaRPr>
                    </a:p>
                  </a:txBody>
                  <a:tcPr marL="12700" marR="12700" marT="12700" marB="0" anchor="ctr"/>
                </a:tc>
                <a:tc hMerge="1">
                  <a:txBody>
                    <a:bodyPr/>
                    <a:lstStyle/>
                    <a:p>
                      <a:endParaRPr lang="en-US"/>
                    </a:p>
                  </a:txBody>
                  <a:tcPr/>
                </a:tc>
              </a:tr>
              <a:tr h="648345">
                <a:tc>
                  <a:txBody>
                    <a:bodyPr/>
                    <a:lstStyle/>
                    <a:p>
                      <a:pPr algn="l" fontAlgn="b"/>
                      <a:endParaRPr lang="en-US" sz="2400" b="0" i="0" u="none" strike="noStrike" dirty="0">
                        <a:solidFill>
                          <a:schemeClr val="bg1"/>
                        </a:solidFill>
                        <a:effectLst/>
                        <a:latin typeface="Calibri"/>
                      </a:endParaRPr>
                    </a:p>
                  </a:txBody>
                  <a:tcPr marL="12700" marR="12700" marT="12700" marB="0" anchor="b">
                    <a:solidFill>
                      <a:schemeClr val="accent1"/>
                    </a:solidFill>
                  </a:tcPr>
                </a:tc>
                <a:tc>
                  <a:txBody>
                    <a:bodyPr/>
                    <a:lstStyle/>
                    <a:p>
                      <a:pPr algn="ctr" fontAlgn="b"/>
                      <a:endParaRPr lang="en-US" sz="2400" b="0" i="0" u="none" strike="noStrike" dirty="0">
                        <a:solidFill>
                          <a:schemeClr val="bg1"/>
                        </a:solidFill>
                        <a:effectLst/>
                        <a:latin typeface="Calibri"/>
                      </a:endParaRPr>
                    </a:p>
                  </a:txBody>
                  <a:tcPr marL="12700" marR="12700" marT="12700" marB="0" anchor="ctr">
                    <a:solidFill>
                      <a:schemeClr val="accent1"/>
                    </a:solidFill>
                  </a:tcPr>
                </a:tc>
                <a:tc>
                  <a:txBody>
                    <a:bodyPr/>
                    <a:lstStyle/>
                    <a:p>
                      <a:pPr algn="ctr" fontAlgn="b"/>
                      <a:r>
                        <a:rPr lang="en-US" sz="2400" u="none" strike="noStrike" dirty="0">
                          <a:solidFill>
                            <a:schemeClr val="bg1"/>
                          </a:solidFill>
                          <a:effectLst/>
                          <a:latin typeface="Calibri"/>
                        </a:rPr>
                        <a:t>Dry</a:t>
                      </a:r>
                      <a:endParaRPr lang="en-US" sz="2400" b="0" i="0" u="none" strike="noStrike" dirty="0">
                        <a:solidFill>
                          <a:schemeClr val="bg1"/>
                        </a:solidFill>
                        <a:effectLst/>
                        <a:latin typeface="Calibri"/>
                      </a:endParaRPr>
                    </a:p>
                  </a:txBody>
                  <a:tcPr marL="12700" marR="12700" marT="12700" marB="0" anchor="ctr">
                    <a:solidFill>
                      <a:schemeClr val="accent1"/>
                    </a:solidFill>
                  </a:tcPr>
                </a:tc>
                <a:tc>
                  <a:txBody>
                    <a:bodyPr/>
                    <a:lstStyle/>
                    <a:p>
                      <a:pPr algn="ctr" fontAlgn="b"/>
                      <a:r>
                        <a:rPr lang="en-US" sz="2400" u="none" strike="noStrike" dirty="0">
                          <a:solidFill>
                            <a:schemeClr val="bg1"/>
                          </a:solidFill>
                          <a:effectLst/>
                          <a:latin typeface="Calibri"/>
                        </a:rPr>
                        <a:t>Wet</a:t>
                      </a:r>
                      <a:endParaRPr lang="en-US" sz="2400" b="0" i="0" u="none" strike="noStrike" dirty="0">
                        <a:solidFill>
                          <a:schemeClr val="bg1"/>
                        </a:solidFill>
                        <a:effectLst/>
                        <a:latin typeface="Calibri"/>
                      </a:endParaRPr>
                    </a:p>
                  </a:txBody>
                  <a:tcPr marL="12700" marR="12700" marT="12700" marB="0" anchor="ctr">
                    <a:solidFill>
                      <a:schemeClr val="accent1"/>
                    </a:solidFill>
                  </a:tcPr>
                </a:tc>
              </a:tr>
              <a:tr h="648345">
                <a:tc rowSpan="2">
                  <a:txBody>
                    <a:bodyPr/>
                    <a:lstStyle/>
                    <a:p>
                      <a:pPr marL="179388" indent="0" algn="l" fontAlgn="b"/>
                      <a:r>
                        <a:rPr lang="en-US" sz="2400" u="none" strike="noStrike" dirty="0">
                          <a:effectLst/>
                          <a:latin typeface="Calibri"/>
                        </a:rPr>
                        <a:t>Learning</a:t>
                      </a:r>
                      <a:endParaRPr lang="en-US" sz="2400" b="0" i="0" u="none" strike="noStrike" dirty="0">
                        <a:solidFill>
                          <a:schemeClr val="tx1"/>
                        </a:solidFill>
                        <a:effectLst/>
                        <a:latin typeface="Calibri"/>
                      </a:endParaRPr>
                    </a:p>
                    <a:p>
                      <a:pPr marL="179388" indent="0" algn="l" fontAlgn="b"/>
                      <a:r>
                        <a:rPr lang="en-US" sz="2400" u="none" strike="noStrike" dirty="0">
                          <a:effectLst/>
                          <a:latin typeface="Calibri"/>
                        </a:rPr>
                        <a:t>environment</a:t>
                      </a:r>
                      <a:endParaRPr lang="en-US" sz="2400" b="0" i="0" u="none" strike="noStrike" dirty="0">
                        <a:solidFill>
                          <a:schemeClr val="tx1"/>
                        </a:solidFill>
                        <a:effectLst/>
                        <a:latin typeface="Calibri"/>
                      </a:endParaRPr>
                    </a:p>
                  </a:txBody>
                  <a:tcPr marL="12700" marR="12700" marT="12700" marB="0" anchor="ctr"/>
                </a:tc>
                <a:tc>
                  <a:txBody>
                    <a:bodyPr/>
                    <a:lstStyle/>
                    <a:p>
                      <a:pPr algn="ctr" fontAlgn="b"/>
                      <a:r>
                        <a:rPr lang="en-US" sz="2400" u="none" strike="noStrike" dirty="0">
                          <a:effectLst/>
                          <a:latin typeface="Calibri"/>
                        </a:rPr>
                        <a:t>Dry</a:t>
                      </a:r>
                      <a:endParaRPr lang="en-US" sz="2400" b="0" i="0" u="none" strike="noStrike" dirty="0">
                        <a:solidFill>
                          <a:schemeClr val="tx1"/>
                        </a:solidFill>
                        <a:effectLst/>
                        <a:latin typeface="Calibri"/>
                      </a:endParaRPr>
                    </a:p>
                  </a:txBody>
                  <a:tcPr marL="12700" marR="12700" marT="12700" marB="0" anchor="ctr"/>
                </a:tc>
                <a:tc>
                  <a:txBody>
                    <a:bodyPr/>
                    <a:lstStyle/>
                    <a:p>
                      <a:pPr algn="ctr" fontAlgn="b"/>
                      <a:r>
                        <a:rPr lang="en-US" sz="2400" u="none" strike="noStrike" dirty="0">
                          <a:effectLst/>
                          <a:latin typeface="Calibri"/>
                        </a:rPr>
                        <a:t>13.5</a:t>
                      </a:r>
                      <a:endParaRPr lang="en-US" sz="2400" b="0" i="0" u="none" strike="noStrike" dirty="0">
                        <a:solidFill>
                          <a:schemeClr val="tx1"/>
                        </a:solidFill>
                        <a:effectLst/>
                        <a:latin typeface="Calibri"/>
                      </a:endParaRPr>
                    </a:p>
                  </a:txBody>
                  <a:tcPr marL="12700" marR="12700" marT="12700" marB="0" anchor="ctr"/>
                </a:tc>
                <a:tc>
                  <a:txBody>
                    <a:bodyPr/>
                    <a:lstStyle/>
                    <a:p>
                      <a:pPr algn="ctr" fontAlgn="b"/>
                      <a:r>
                        <a:rPr lang="en-US" sz="2400" u="none" strike="noStrike" dirty="0">
                          <a:effectLst/>
                          <a:latin typeface="Calibri"/>
                        </a:rPr>
                        <a:t>8.6</a:t>
                      </a:r>
                      <a:endParaRPr lang="en-US" sz="2400" b="0" i="0" u="none" strike="noStrike" dirty="0">
                        <a:solidFill>
                          <a:schemeClr val="tx1"/>
                        </a:solidFill>
                        <a:effectLst/>
                        <a:latin typeface="Calibri"/>
                      </a:endParaRPr>
                    </a:p>
                  </a:txBody>
                  <a:tcPr marL="12700" marR="12700" marT="12700" marB="0" anchor="ctr"/>
                </a:tc>
              </a:tr>
              <a:tr h="648345">
                <a:tc vMerge="1">
                  <a:txBody>
                    <a:bodyPr/>
                    <a:lstStyle/>
                    <a:p>
                      <a:pPr algn="l" fontAlgn="b"/>
                      <a:endParaRPr lang="en-US" sz="2400" b="0" i="0" u="none" strike="noStrike" dirty="0">
                        <a:solidFill>
                          <a:schemeClr val="tx1"/>
                        </a:solidFill>
                        <a:effectLst/>
                        <a:latin typeface="+mj-lt"/>
                      </a:endParaRPr>
                    </a:p>
                  </a:txBody>
                  <a:tcPr marL="12700" marR="12700" marT="12700" marB="0" anchor="b"/>
                </a:tc>
                <a:tc>
                  <a:txBody>
                    <a:bodyPr/>
                    <a:lstStyle/>
                    <a:p>
                      <a:pPr algn="ctr" fontAlgn="b"/>
                      <a:r>
                        <a:rPr lang="en-US" sz="2400" u="none" strike="noStrike" dirty="0">
                          <a:effectLst/>
                          <a:latin typeface="Calibri"/>
                        </a:rPr>
                        <a:t>Wet</a:t>
                      </a:r>
                      <a:endParaRPr lang="en-US" sz="2400" b="0" i="0" u="none" strike="noStrike" dirty="0">
                        <a:solidFill>
                          <a:schemeClr val="tx1"/>
                        </a:solidFill>
                        <a:effectLst/>
                        <a:latin typeface="Calibri"/>
                      </a:endParaRPr>
                    </a:p>
                  </a:txBody>
                  <a:tcPr marL="12700" marR="12700" marT="12700" marB="0" anchor="ctr"/>
                </a:tc>
                <a:tc>
                  <a:txBody>
                    <a:bodyPr/>
                    <a:lstStyle/>
                    <a:p>
                      <a:pPr algn="ctr" fontAlgn="b"/>
                      <a:r>
                        <a:rPr lang="en-US" sz="2400" u="none" strike="noStrike" dirty="0">
                          <a:effectLst/>
                          <a:latin typeface="Calibri"/>
                        </a:rPr>
                        <a:t>8.4</a:t>
                      </a:r>
                      <a:endParaRPr lang="en-US" sz="2400" b="0" i="0" u="none" strike="noStrike" dirty="0">
                        <a:solidFill>
                          <a:schemeClr val="tx1"/>
                        </a:solidFill>
                        <a:effectLst/>
                        <a:latin typeface="Calibri"/>
                      </a:endParaRPr>
                    </a:p>
                  </a:txBody>
                  <a:tcPr marL="12700" marR="12700" marT="12700" marB="0" anchor="ctr"/>
                </a:tc>
                <a:tc>
                  <a:txBody>
                    <a:bodyPr/>
                    <a:lstStyle/>
                    <a:p>
                      <a:pPr algn="ctr" fontAlgn="b"/>
                      <a:r>
                        <a:rPr lang="en-US" sz="2400" u="none" strike="noStrike" dirty="0">
                          <a:effectLst/>
                          <a:latin typeface="Calibri"/>
                        </a:rPr>
                        <a:t>11.4</a:t>
                      </a:r>
                      <a:endParaRPr lang="en-US" sz="2400" b="0" i="0" u="none" strike="noStrike" dirty="0">
                        <a:solidFill>
                          <a:schemeClr val="tx1"/>
                        </a:solidFill>
                        <a:effectLst/>
                        <a:latin typeface="Calibri"/>
                      </a:endParaRPr>
                    </a:p>
                  </a:txBody>
                  <a:tcPr marL="12700" marR="12700" marT="12700" marB="0" anchor="ctr"/>
                </a:tc>
              </a:tr>
            </a:tbl>
          </a:graphicData>
        </a:graphic>
      </p:graphicFrame>
      <p:sp>
        <p:nvSpPr>
          <p:cNvPr id="6" name="TextBox 5"/>
          <p:cNvSpPr txBox="1"/>
          <p:nvPr/>
        </p:nvSpPr>
        <p:spPr>
          <a:xfrm>
            <a:off x="612775" y="4840588"/>
            <a:ext cx="4838283" cy="369332"/>
          </a:xfrm>
          <a:prstGeom prst="rect">
            <a:avLst/>
          </a:prstGeom>
          <a:noFill/>
        </p:spPr>
        <p:txBody>
          <a:bodyPr wrap="square" rtlCol="0">
            <a:spAutoFit/>
          </a:bodyPr>
          <a:lstStyle/>
          <a:p>
            <a:r>
              <a:rPr lang="en-US" sz="1800" dirty="0" smtClean="0">
                <a:solidFill>
                  <a:schemeClr val="accent1"/>
                </a:solidFill>
                <a:latin typeface="Calibri"/>
              </a:rPr>
              <a:t>Godden and </a:t>
            </a:r>
            <a:r>
              <a:rPr lang="en-US" sz="1800" dirty="0" err="1" smtClean="0">
                <a:solidFill>
                  <a:schemeClr val="accent1"/>
                </a:solidFill>
                <a:latin typeface="Calibri"/>
              </a:rPr>
              <a:t>Baddeley</a:t>
            </a:r>
            <a:r>
              <a:rPr lang="en-US" sz="1800" dirty="0" smtClean="0">
                <a:solidFill>
                  <a:schemeClr val="accent1"/>
                </a:solidFill>
                <a:latin typeface="Calibri"/>
              </a:rPr>
              <a:t> (1975)</a:t>
            </a:r>
            <a:endParaRPr lang="en-US" sz="1800" dirty="0">
              <a:solidFill>
                <a:schemeClr val="accent1"/>
              </a:solidFill>
              <a:latin typeface="Calibri"/>
            </a:endParaRPr>
          </a:p>
        </p:txBody>
      </p:sp>
      <p:sp>
        <p:nvSpPr>
          <p:cNvPr id="4" name="TextBox 3"/>
          <p:cNvSpPr txBox="1"/>
          <p:nvPr/>
        </p:nvSpPr>
        <p:spPr>
          <a:xfrm>
            <a:off x="612774" y="4445194"/>
            <a:ext cx="8153273" cy="369332"/>
          </a:xfrm>
          <a:prstGeom prst="rect">
            <a:avLst/>
          </a:prstGeom>
          <a:noFill/>
        </p:spPr>
        <p:txBody>
          <a:bodyPr wrap="square" rtlCol="0">
            <a:spAutoFit/>
          </a:bodyPr>
          <a:lstStyle/>
          <a:p>
            <a:r>
              <a:rPr lang="en-US" sz="1800" dirty="0" smtClean="0">
                <a:solidFill>
                  <a:srgbClr val="525A93"/>
                </a:solidFill>
                <a:latin typeface="Calibri"/>
              </a:rPr>
              <a:t>No significant main effects; interaction effect: F=</a:t>
            </a:r>
            <a:r>
              <a:rPr lang="en-US" sz="1800" dirty="0">
                <a:solidFill>
                  <a:srgbClr val="525A93"/>
                </a:solidFill>
                <a:latin typeface="Calibri"/>
              </a:rPr>
              <a:t>22.0</a:t>
            </a:r>
            <a:r>
              <a:rPr lang="en-US" sz="1800" dirty="0" smtClean="0">
                <a:solidFill>
                  <a:srgbClr val="525A93"/>
                </a:solidFill>
                <a:latin typeface="Calibri"/>
              </a:rPr>
              <a:t>; </a:t>
            </a:r>
            <a:r>
              <a:rPr lang="en-US" sz="1800" dirty="0" err="1" smtClean="0">
                <a:solidFill>
                  <a:srgbClr val="525A93"/>
                </a:solidFill>
                <a:latin typeface="Calibri"/>
              </a:rPr>
              <a:t>df</a:t>
            </a:r>
            <a:r>
              <a:rPr lang="en-US" sz="1800" dirty="0">
                <a:solidFill>
                  <a:srgbClr val="525A93"/>
                </a:solidFill>
                <a:latin typeface="Calibri"/>
              </a:rPr>
              <a:t> </a:t>
            </a:r>
            <a:r>
              <a:rPr lang="en-US" sz="1800" dirty="0" smtClean="0">
                <a:solidFill>
                  <a:srgbClr val="525A93"/>
                </a:solidFill>
                <a:latin typeface="Calibri"/>
              </a:rPr>
              <a:t>= 1, 12; p= </a:t>
            </a:r>
            <a:r>
              <a:rPr lang="en-US" sz="1800" dirty="0">
                <a:solidFill>
                  <a:srgbClr val="525A93"/>
                </a:solidFill>
                <a:latin typeface="Calibri"/>
              </a:rPr>
              <a:t>&lt;</a:t>
            </a:r>
            <a:r>
              <a:rPr lang="en-US" sz="1800" dirty="0" smtClean="0">
                <a:solidFill>
                  <a:srgbClr val="525A93"/>
                </a:solidFill>
                <a:latin typeface="Calibri"/>
              </a:rPr>
              <a:t>0.001</a:t>
            </a:r>
            <a:endParaRPr lang="en-US" sz="1800" dirty="0">
              <a:solidFill>
                <a:srgbClr val="525A93"/>
              </a:solidFill>
              <a:latin typeface="Calibri"/>
            </a:endParaRPr>
          </a:p>
        </p:txBody>
      </p:sp>
    </p:spTree>
    <p:extLst>
      <p:ext uri="{BB962C8B-B14F-4D97-AF65-F5344CB8AC3E}">
        <p14:creationId xmlns:p14="http://schemas.microsoft.com/office/powerpoint/2010/main" val="2248780552"/>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Discussion question</a:t>
            </a:r>
            <a:endParaRPr lang="en-US" dirty="0"/>
          </a:p>
        </p:txBody>
      </p:sp>
      <p:sp>
        <p:nvSpPr>
          <p:cNvPr id="3" name="Slide Number Placeholder 2"/>
          <p:cNvSpPr>
            <a:spLocks noGrp="1"/>
          </p:cNvSpPr>
          <p:nvPr>
            <p:ph type="sldNum" sz="quarter" idx="4294967295"/>
          </p:nvPr>
        </p:nvSpPr>
        <p:spPr>
          <a:xfrm>
            <a:off x="0" y="1272222"/>
            <a:ext cx="533400" cy="244476"/>
          </a:xfrm>
          <a:prstGeom prst="rect">
            <a:avLst/>
          </a:prstGeom>
        </p:spPr>
        <p:txBody>
          <a:bodyPr>
            <a:normAutofit fontScale="85000" lnSpcReduction="20000"/>
          </a:bodyPr>
          <a:lstStyle/>
          <a:p>
            <a:pPr>
              <a:defRPr/>
            </a:pPr>
            <a:fld id="{2D6238C2-C284-AD4D-8FB8-9663937FCA09}" type="slidenum">
              <a:rPr lang="en-GB" smtClean="0"/>
              <a:pPr>
                <a:defRPr/>
              </a:pPr>
              <a:t>66</a:t>
            </a:fld>
            <a:endParaRPr lang="en-GB" dirty="0"/>
          </a:p>
        </p:txBody>
      </p:sp>
      <p:sp>
        <p:nvSpPr>
          <p:cNvPr id="7" name="Text Placeholder 6"/>
          <p:cNvSpPr>
            <a:spLocks noGrp="1"/>
          </p:cNvSpPr>
          <p:nvPr>
            <p:ph type="body" idx="2"/>
          </p:nvPr>
        </p:nvSpPr>
        <p:spPr/>
        <p:txBody>
          <a:bodyPr/>
          <a:lstStyle/>
          <a:p>
            <a:r>
              <a:rPr lang="en-US" dirty="0" smtClean="0"/>
              <a:t>Discussion</a:t>
            </a:r>
            <a:endParaRPr lang="en-US" dirty="0"/>
          </a:p>
        </p:txBody>
      </p:sp>
      <p:sp>
        <p:nvSpPr>
          <p:cNvPr id="6" name="Content Placeholder 5"/>
          <p:cNvSpPr>
            <a:spLocks noGrp="1"/>
          </p:cNvSpPr>
          <p:nvPr>
            <p:ph sz="quarter" idx="1"/>
          </p:nvPr>
        </p:nvSpPr>
        <p:spPr/>
        <p:txBody>
          <a:bodyPr/>
          <a:lstStyle/>
          <a:p>
            <a:r>
              <a:rPr lang="en-US" dirty="0" smtClean="0"/>
              <a:t>How will you decide how much evidence is needed to decide whether a student has reached a particular outcome?</a:t>
            </a:r>
            <a:endParaRPr lang="en-US" dirty="0"/>
          </a:p>
        </p:txBody>
      </p:sp>
    </p:spTree>
    <p:extLst>
      <p:ext uri="{BB962C8B-B14F-4D97-AF65-F5344CB8AC3E}">
        <p14:creationId xmlns:p14="http://schemas.microsoft.com/office/powerpoint/2010/main" val="2992036111"/>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Recording</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594217476"/>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p:txBody>
          <a:bodyPr>
            <a:normAutofit fontScale="92500" lnSpcReduction="10000"/>
          </a:bodyPr>
          <a:lstStyle/>
          <a:p>
            <a:r>
              <a:rPr lang="en-US" dirty="0" smtClean="0"/>
              <a:t>Development of science skills in eighth grade</a:t>
            </a:r>
          </a:p>
          <a:p>
            <a:pPr lvl="1"/>
            <a:r>
              <a:rPr lang="en-US" dirty="0" smtClean="0"/>
              <a:t>Use of laboratory equipment</a:t>
            </a:r>
          </a:p>
          <a:p>
            <a:pPr lvl="1"/>
            <a:r>
              <a:rPr lang="en-US" dirty="0" smtClean="0"/>
              <a:t>Metric unit conversion</a:t>
            </a:r>
          </a:p>
          <a:p>
            <a:pPr lvl="1"/>
            <a:r>
              <a:rPr lang="en-US" dirty="0" smtClean="0"/>
              <a:t>Density calculations</a:t>
            </a:r>
          </a:p>
          <a:p>
            <a:pPr lvl="1"/>
            <a:r>
              <a:rPr lang="en-US" dirty="0" smtClean="0"/>
              <a:t>Density applications</a:t>
            </a:r>
          </a:p>
          <a:p>
            <a:pPr lvl="1"/>
            <a:r>
              <a:rPr lang="en-US" dirty="0" smtClean="0"/>
              <a:t>Density as a characteristic property</a:t>
            </a:r>
          </a:p>
          <a:p>
            <a:pPr lvl="1"/>
            <a:r>
              <a:rPr lang="en-US" dirty="0" smtClean="0"/>
              <a:t>Phases of matter</a:t>
            </a:r>
          </a:p>
          <a:p>
            <a:pPr lvl="1"/>
            <a:r>
              <a:rPr lang="en-US" dirty="0" smtClean="0"/>
              <a:t>Gas laws</a:t>
            </a:r>
          </a:p>
          <a:p>
            <a:pPr lvl="1"/>
            <a:r>
              <a:rPr lang="en-US" dirty="0" smtClean="0"/>
              <a:t>Communication (graphing)</a:t>
            </a:r>
          </a:p>
          <a:p>
            <a:pPr lvl="1"/>
            <a:r>
              <a:rPr lang="en-US" dirty="0" smtClean="0"/>
              <a:t>Communication (lab reports)</a:t>
            </a:r>
          </a:p>
          <a:p>
            <a:pPr lvl="1"/>
            <a:r>
              <a:rPr lang="en-US" dirty="0" smtClean="0"/>
              <a:t>Inquiry skills </a:t>
            </a:r>
          </a:p>
        </p:txBody>
      </p:sp>
      <p:sp>
        <p:nvSpPr>
          <p:cNvPr id="25603" name="Title 1"/>
          <p:cNvSpPr>
            <a:spLocks noGrp="1"/>
          </p:cNvSpPr>
          <p:nvPr>
            <p:ph type="title"/>
          </p:nvPr>
        </p:nvSpPr>
        <p:spPr/>
        <p:txBody>
          <a:bodyPr/>
          <a:lstStyle/>
          <a:p>
            <a:r>
              <a:rPr lang="en-US" dirty="0"/>
              <a:t>Identify milestones (and inch pebbles)</a:t>
            </a:r>
            <a:endParaRPr lang="en-US" dirty="0" smtClean="0"/>
          </a:p>
        </p:txBody>
      </p:sp>
    </p:spTree>
    <p:extLst>
      <p:ext uri="{BB962C8B-B14F-4D97-AF65-F5344CB8AC3E}">
        <p14:creationId xmlns:p14="http://schemas.microsoft.com/office/powerpoint/2010/main" val="3851143367"/>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56383603"/>
              </p:ext>
            </p:extLst>
          </p:nvPr>
        </p:nvGraphicFramePr>
        <p:xfrm>
          <a:off x="612587" y="1524002"/>
          <a:ext cx="8074207" cy="5333997"/>
        </p:xfrm>
        <a:graphic>
          <a:graphicData uri="http://schemas.openxmlformats.org/drawingml/2006/table">
            <a:tbl>
              <a:tblPr firstRow="1" bandRow="1">
                <a:tableStyleId>{5C22544A-7EE6-4342-B048-85BDC9FD1C3A}</a:tableStyleId>
              </a:tblPr>
              <a:tblGrid>
                <a:gridCol w="1519471"/>
                <a:gridCol w="744918"/>
                <a:gridCol w="804335"/>
                <a:gridCol w="641048"/>
                <a:gridCol w="872887"/>
                <a:gridCol w="872887"/>
                <a:gridCol w="872887"/>
                <a:gridCol w="872887"/>
                <a:gridCol w="872887"/>
              </a:tblGrid>
              <a:tr h="1769725">
                <a:tc>
                  <a:txBody>
                    <a:bodyPr/>
                    <a:lstStyle/>
                    <a:p>
                      <a:endParaRPr lang="en-US" dirty="0">
                        <a:latin typeface="Calibri"/>
                      </a:endParaRPr>
                    </a:p>
                  </a:txBody>
                  <a:tcPr marL="85999" marR="85999">
                    <a:solidFill>
                      <a:schemeClr val="accent1"/>
                    </a:solidFill>
                  </a:tcPr>
                </a:tc>
                <a:tc>
                  <a:txBody>
                    <a:bodyPr/>
                    <a:lstStyle/>
                    <a:p>
                      <a:r>
                        <a:rPr lang="en-US" b="0" dirty="0" smtClean="0">
                          <a:latin typeface="Calibri"/>
                        </a:rPr>
                        <a:t>Equipment</a:t>
                      </a:r>
                      <a:endParaRPr lang="en-US" b="0" dirty="0">
                        <a:latin typeface="Calibri"/>
                      </a:endParaRPr>
                    </a:p>
                  </a:txBody>
                  <a:tcPr marL="0" marR="0" vert="vert270">
                    <a:solidFill>
                      <a:schemeClr val="accent1"/>
                    </a:solidFill>
                  </a:tcPr>
                </a:tc>
                <a:tc>
                  <a:txBody>
                    <a:bodyPr/>
                    <a:lstStyle/>
                    <a:p>
                      <a:r>
                        <a:rPr lang="en-US" b="0" dirty="0" smtClean="0">
                          <a:latin typeface="Calibri"/>
                        </a:rPr>
                        <a:t>Metric units</a:t>
                      </a:r>
                      <a:endParaRPr lang="en-US" b="0" dirty="0">
                        <a:latin typeface="Calibri"/>
                      </a:endParaRPr>
                    </a:p>
                  </a:txBody>
                  <a:tcPr marL="0" marR="0" vert="vert270">
                    <a:solidFill>
                      <a:schemeClr val="accent1"/>
                    </a:solidFill>
                  </a:tcPr>
                </a:tc>
                <a:tc>
                  <a:txBody>
                    <a:bodyPr/>
                    <a:lstStyle/>
                    <a:p>
                      <a:r>
                        <a:rPr lang="en-US" b="0" dirty="0" smtClean="0">
                          <a:latin typeface="Calibri"/>
                        </a:rPr>
                        <a:t>Density</a:t>
                      </a:r>
                      <a:r>
                        <a:rPr lang="en-US" b="0" baseline="0" dirty="0" smtClean="0">
                          <a:latin typeface="Calibri"/>
                        </a:rPr>
                        <a:t> </a:t>
                      </a:r>
                      <a:r>
                        <a:rPr lang="en-US" b="0" dirty="0" smtClean="0">
                          <a:latin typeface="Calibri"/>
                        </a:rPr>
                        <a:t>calculations</a:t>
                      </a:r>
                      <a:endParaRPr lang="en-US" b="0" dirty="0">
                        <a:latin typeface="Calibri"/>
                      </a:endParaRPr>
                    </a:p>
                  </a:txBody>
                  <a:tcPr marL="0" marR="0" vert="vert270">
                    <a:solidFill>
                      <a:schemeClr val="accent1"/>
                    </a:solidFill>
                  </a:tcPr>
                </a:tc>
                <a:tc>
                  <a:txBody>
                    <a:bodyPr/>
                    <a:lstStyle/>
                    <a:p>
                      <a:r>
                        <a:rPr lang="en-US" b="0" dirty="0" smtClean="0">
                          <a:latin typeface="Calibri"/>
                        </a:rPr>
                        <a:t>Density</a:t>
                      </a:r>
                      <a:r>
                        <a:rPr lang="en-US" b="0" baseline="0" dirty="0" smtClean="0">
                          <a:latin typeface="Calibri"/>
                        </a:rPr>
                        <a:t> properties</a:t>
                      </a:r>
                      <a:endParaRPr lang="en-US" b="0" dirty="0" smtClean="0">
                        <a:latin typeface="Calibri"/>
                      </a:endParaRPr>
                    </a:p>
                  </a:txBody>
                  <a:tcPr marL="0" marR="0" vert="vert270">
                    <a:solidFill>
                      <a:schemeClr val="accent1"/>
                    </a:solidFill>
                  </a:tcPr>
                </a:tc>
                <a:tc>
                  <a:txBody>
                    <a:bodyPr/>
                    <a:lstStyle/>
                    <a:p>
                      <a:r>
                        <a:rPr lang="en-US" b="0" dirty="0" smtClean="0">
                          <a:latin typeface="Calibri"/>
                        </a:rPr>
                        <a:t>Phases of matter</a:t>
                      </a:r>
                      <a:endParaRPr lang="en-US" b="0" dirty="0">
                        <a:latin typeface="Calibri"/>
                      </a:endParaRPr>
                    </a:p>
                  </a:txBody>
                  <a:tcPr marL="0" marR="0" vert="vert270">
                    <a:solidFill>
                      <a:schemeClr val="accent1"/>
                    </a:solidFill>
                  </a:tcPr>
                </a:tc>
                <a:tc>
                  <a:txBody>
                    <a:bodyPr/>
                    <a:lstStyle/>
                    <a:p>
                      <a:r>
                        <a:rPr lang="en-US" b="0" dirty="0" smtClean="0">
                          <a:latin typeface="Calibri"/>
                        </a:rPr>
                        <a:t>Gas</a:t>
                      </a:r>
                      <a:r>
                        <a:rPr lang="en-US" b="0" baseline="0" dirty="0" smtClean="0">
                          <a:latin typeface="Calibri"/>
                        </a:rPr>
                        <a:t> laws</a:t>
                      </a:r>
                      <a:endParaRPr lang="en-US" b="0" dirty="0">
                        <a:latin typeface="Calibri"/>
                      </a:endParaRPr>
                    </a:p>
                  </a:txBody>
                  <a:tcPr marL="0" marR="0" vert="vert270">
                    <a:solidFill>
                      <a:schemeClr val="accent1"/>
                    </a:solidFill>
                  </a:tcPr>
                </a:tc>
                <a:tc>
                  <a:txBody>
                    <a:bodyPr/>
                    <a:lstStyle/>
                    <a:p>
                      <a:r>
                        <a:rPr lang="en-US" b="0" dirty="0" smtClean="0">
                          <a:latin typeface="Calibri"/>
                        </a:rPr>
                        <a:t>Communication (graph)</a:t>
                      </a:r>
                      <a:endParaRPr lang="en-US" b="0" dirty="0">
                        <a:latin typeface="Calibri"/>
                      </a:endParaRPr>
                    </a:p>
                  </a:txBody>
                  <a:tcPr marL="0" marR="0" vert="vert270">
                    <a:solidFill>
                      <a:schemeClr val="accent1"/>
                    </a:solidFill>
                  </a:tcPr>
                </a:tc>
                <a:tc>
                  <a:txBody>
                    <a:bodyPr/>
                    <a:lstStyle/>
                    <a:p>
                      <a:r>
                        <a:rPr lang="en-US" b="0" dirty="0" smtClean="0">
                          <a:latin typeface="Calibri"/>
                        </a:rPr>
                        <a:t>Communication (report)</a:t>
                      </a:r>
                      <a:endParaRPr lang="en-US" b="0" dirty="0">
                        <a:latin typeface="Calibri"/>
                      </a:endParaRPr>
                    </a:p>
                  </a:txBody>
                  <a:tcPr marL="0" marR="0" vert="vert270">
                    <a:solidFill>
                      <a:schemeClr val="accent1"/>
                    </a:solidFill>
                  </a:tcPr>
                </a:tc>
              </a:tr>
              <a:tr h="445534">
                <a:tc>
                  <a:txBody>
                    <a:bodyPr/>
                    <a:lstStyle/>
                    <a:p>
                      <a:r>
                        <a:rPr lang="en-US" sz="1600" dirty="0" smtClean="0">
                          <a:latin typeface="Calibri"/>
                        </a:rPr>
                        <a:t>Homework 1</a:t>
                      </a:r>
                      <a:endParaRPr lang="en-US" sz="1600" dirty="0">
                        <a:latin typeface="Calibri"/>
                      </a:endParaRPr>
                    </a:p>
                  </a:txBody>
                  <a:tcPr marL="85999" marR="85999"/>
                </a:tc>
                <a:tc>
                  <a:txBody>
                    <a:bodyPr/>
                    <a:lstStyle/>
                    <a:p>
                      <a:endParaRPr lang="en-US" sz="1600" dirty="0">
                        <a:latin typeface="Calibri"/>
                      </a:endParaRPr>
                    </a:p>
                  </a:txBody>
                  <a:tcPr marL="85999" marR="85999"/>
                </a:tc>
                <a:tc>
                  <a:txBody>
                    <a:bodyPr/>
                    <a:lstStyle/>
                    <a:p>
                      <a:r>
                        <a:rPr lang="en-US" sz="1600" dirty="0" smtClean="0">
                          <a:latin typeface="Calibri"/>
                        </a:rPr>
                        <a:t>✓</a:t>
                      </a:r>
                      <a:endParaRPr lang="en-US" sz="1600" dirty="0">
                        <a:latin typeface="Calibri"/>
                      </a:endParaRPr>
                    </a:p>
                  </a:txBody>
                  <a:tcPr marL="85999" marR="85999"/>
                </a:tc>
                <a:tc>
                  <a:txBody>
                    <a:bodyPr/>
                    <a:lstStyle/>
                    <a:p>
                      <a:endParaRPr lang="en-US" sz="1600" dirty="0">
                        <a:latin typeface="Calibri"/>
                      </a:endParaRPr>
                    </a:p>
                  </a:txBody>
                  <a:tcPr marL="85999" marR="85999"/>
                </a:tc>
                <a:tc>
                  <a:txBody>
                    <a:bodyPr/>
                    <a:lstStyle/>
                    <a:p>
                      <a:endParaRPr lang="en-US" sz="1600" dirty="0">
                        <a:latin typeface="Calibri"/>
                      </a:endParaRPr>
                    </a:p>
                  </a:txBody>
                  <a:tcPr marL="85999" marR="85999"/>
                </a:tc>
                <a:tc>
                  <a:txBody>
                    <a:bodyPr/>
                    <a:lstStyle/>
                    <a:p>
                      <a:endParaRPr lang="en-US" sz="1600" dirty="0">
                        <a:latin typeface="Calibri"/>
                      </a:endParaRPr>
                    </a:p>
                  </a:txBody>
                  <a:tcPr marL="85999" marR="85999"/>
                </a:tc>
                <a:tc>
                  <a:txBody>
                    <a:bodyPr/>
                    <a:lstStyle/>
                    <a:p>
                      <a:endParaRPr lang="en-US" sz="1600" dirty="0">
                        <a:latin typeface="Calibri"/>
                      </a:endParaRPr>
                    </a:p>
                  </a:txBody>
                  <a:tcPr marL="85999" marR="85999"/>
                </a:tc>
                <a:tc>
                  <a:txBody>
                    <a:bodyPr/>
                    <a:lstStyle/>
                    <a:p>
                      <a:endParaRPr lang="en-US" sz="1600" dirty="0">
                        <a:latin typeface="Calibri"/>
                      </a:endParaRPr>
                    </a:p>
                  </a:txBody>
                  <a:tcPr marL="85999" marR="85999"/>
                </a:tc>
                <a:tc>
                  <a:txBody>
                    <a:bodyPr/>
                    <a:lstStyle/>
                    <a:p>
                      <a:endParaRPr lang="en-US" sz="1600" dirty="0">
                        <a:latin typeface="Calibri"/>
                      </a:endParaRPr>
                    </a:p>
                  </a:txBody>
                  <a:tcPr marL="85999" marR="85999"/>
                </a:tc>
              </a:tr>
              <a:tr h="445534">
                <a:tc>
                  <a:txBody>
                    <a:bodyPr/>
                    <a:lstStyle/>
                    <a:p>
                      <a:r>
                        <a:rPr lang="en-US" sz="1600" dirty="0" smtClean="0">
                          <a:latin typeface="Calibri"/>
                        </a:rPr>
                        <a:t>Homework 2</a:t>
                      </a:r>
                      <a:endParaRPr lang="en-US" sz="1600" dirty="0">
                        <a:latin typeface="Calibri"/>
                      </a:endParaRPr>
                    </a:p>
                  </a:txBody>
                  <a:tcPr marL="85999" marR="85999"/>
                </a:tc>
                <a:tc>
                  <a:txBody>
                    <a:bodyPr/>
                    <a:lstStyle/>
                    <a:p>
                      <a:endParaRPr lang="en-US" sz="1600" dirty="0">
                        <a:latin typeface="Calibri"/>
                      </a:endParaRPr>
                    </a:p>
                  </a:txBody>
                  <a:tcPr marL="85999" marR="85999"/>
                </a:tc>
                <a:tc>
                  <a:txBody>
                    <a:bodyPr/>
                    <a:lstStyle/>
                    <a:p>
                      <a:endParaRPr lang="en-US" sz="1600" dirty="0">
                        <a:latin typeface="Calibri"/>
                      </a:endParaRPr>
                    </a:p>
                  </a:txBody>
                  <a:tcPr marL="85999" marR="8599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Calibri"/>
                        </a:rPr>
                        <a:t>✓</a:t>
                      </a:r>
                    </a:p>
                  </a:txBody>
                  <a:tcPr marL="85999" marR="8599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Calibri"/>
                        </a:rPr>
                        <a:t>✓</a:t>
                      </a:r>
                    </a:p>
                  </a:txBody>
                  <a:tcPr marL="85999" marR="85999"/>
                </a:tc>
                <a:tc>
                  <a:txBody>
                    <a:bodyPr/>
                    <a:lstStyle/>
                    <a:p>
                      <a:endParaRPr lang="en-US" sz="1600" dirty="0">
                        <a:latin typeface="Calibri"/>
                      </a:endParaRPr>
                    </a:p>
                  </a:txBody>
                  <a:tcPr marL="85999" marR="85999"/>
                </a:tc>
                <a:tc>
                  <a:txBody>
                    <a:bodyPr/>
                    <a:lstStyle/>
                    <a:p>
                      <a:endParaRPr lang="en-US" sz="1600" dirty="0">
                        <a:latin typeface="Calibri"/>
                      </a:endParaRPr>
                    </a:p>
                  </a:txBody>
                  <a:tcPr marL="85999" marR="85999"/>
                </a:tc>
                <a:tc>
                  <a:txBody>
                    <a:bodyPr/>
                    <a:lstStyle/>
                    <a:p>
                      <a:endParaRPr lang="en-US" sz="1600" dirty="0">
                        <a:latin typeface="Calibri"/>
                      </a:endParaRPr>
                    </a:p>
                  </a:txBody>
                  <a:tcPr marL="85999" marR="85999"/>
                </a:tc>
                <a:tc>
                  <a:txBody>
                    <a:bodyPr/>
                    <a:lstStyle/>
                    <a:p>
                      <a:endParaRPr lang="en-US" sz="1600" dirty="0">
                        <a:latin typeface="Calibri"/>
                      </a:endParaRPr>
                    </a:p>
                  </a:txBody>
                  <a:tcPr marL="85999" marR="85999"/>
                </a:tc>
              </a:tr>
              <a:tr h="445534">
                <a:tc>
                  <a:txBody>
                    <a:bodyPr/>
                    <a:lstStyle/>
                    <a:p>
                      <a:r>
                        <a:rPr lang="en-US" sz="1600" dirty="0" smtClean="0">
                          <a:latin typeface="Calibri"/>
                        </a:rPr>
                        <a:t>Laboratory 1</a:t>
                      </a:r>
                      <a:endParaRPr lang="en-US" sz="1600" dirty="0">
                        <a:latin typeface="Calibri"/>
                      </a:endParaRPr>
                    </a:p>
                  </a:txBody>
                  <a:tcPr marL="85999" marR="8599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Calibri"/>
                        </a:rPr>
                        <a:t>✓</a:t>
                      </a:r>
                    </a:p>
                  </a:txBody>
                  <a:tcPr marL="85999" marR="85999"/>
                </a:tc>
                <a:tc>
                  <a:txBody>
                    <a:bodyPr/>
                    <a:lstStyle/>
                    <a:p>
                      <a:endParaRPr lang="en-US" sz="1600" dirty="0">
                        <a:latin typeface="Calibri"/>
                      </a:endParaRPr>
                    </a:p>
                  </a:txBody>
                  <a:tcPr marL="85999" marR="85999"/>
                </a:tc>
                <a:tc>
                  <a:txBody>
                    <a:bodyPr/>
                    <a:lstStyle/>
                    <a:p>
                      <a:endParaRPr lang="en-US" sz="1600" dirty="0">
                        <a:latin typeface="Calibri"/>
                      </a:endParaRPr>
                    </a:p>
                  </a:txBody>
                  <a:tcPr marL="85999" marR="8599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Calibri"/>
                        </a:rPr>
                        <a:t>✓</a:t>
                      </a:r>
                    </a:p>
                  </a:txBody>
                  <a:tcPr marL="85999" marR="85999"/>
                </a:tc>
                <a:tc>
                  <a:txBody>
                    <a:bodyPr/>
                    <a:lstStyle/>
                    <a:p>
                      <a:endParaRPr lang="en-US" sz="1600" dirty="0">
                        <a:latin typeface="Calibri"/>
                      </a:endParaRPr>
                    </a:p>
                  </a:txBody>
                  <a:tcPr marL="85999" marR="8599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600" dirty="0" smtClean="0">
                        <a:latin typeface="Calibri"/>
                      </a:endParaRPr>
                    </a:p>
                  </a:txBody>
                  <a:tcPr marL="85999" marR="85999"/>
                </a:tc>
                <a:tc>
                  <a:txBody>
                    <a:bodyPr/>
                    <a:lstStyle/>
                    <a:p>
                      <a:endParaRPr lang="en-US" sz="1600" dirty="0">
                        <a:latin typeface="Calibri"/>
                      </a:endParaRPr>
                    </a:p>
                  </a:txBody>
                  <a:tcPr marL="85999" marR="8599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Calibri"/>
                        </a:rPr>
                        <a:t>✓</a:t>
                      </a:r>
                    </a:p>
                  </a:txBody>
                  <a:tcPr marL="85999" marR="85999"/>
                </a:tc>
              </a:tr>
              <a:tr h="445534">
                <a:tc>
                  <a:txBody>
                    <a:bodyPr/>
                    <a:lstStyle/>
                    <a:p>
                      <a:r>
                        <a:rPr lang="en-US" sz="1600" dirty="0" smtClean="0">
                          <a:latin typeface="Calibri"/>
                        </a:rPr>
                        <a:t>Homework</a:t>
                      </a:r>
                      <a:r>
                        <a:rPr lang="en-US" sz="1600" baseline="0" dirty="0" smtClean="0">
                          <a:latin typeface="Calibri"/>
                        </a:rPr>
                        <a:t> 3</a:t>
                      </a:r>
                      <a:endParaRPr lang="en-US" sz="1600" dirty="0">
                        <a:latin typeface="Calibri"/>
                      </a:endParaRPr>
                    </a:p>
                  </a:txBody>
                  <a:tcPr marL="85999" marR="85999"/>
                </a:tc>
                <a:tc>
                  <a:txBody>
                    <a:bodyPr/>
                    <a:lstStyle/>
                    <a:p>
                      <a:endParaRPr lang="en-US" sz="1600" dirty="0">
                        <a:latin typeface="Calibri"/>
                      </a:endParaRPr>
                    </a:p>
                  </a:txBody>
                  <a:tcPr marL="85999" marR="85999"/>
                </a:tc>
                <a:tc>
                  <a:txBody>
                    <a:bodyPr/>
                    <a:lstStyle/>
                    <a:p>
                      <a:endParaRPr lang="en-US" sz="1600" dirty="0">
                        <a:latin typeface="Calibri"/>
                      </a:endParaRPr>
                    </a:p>
                  </a:txBody>
                  <a:tcPr marL="85999" marR="85999"/>
                </a:tc>
                <a:tc>
                  <a:txBody>
                    <a:bodyPr/>
                    <a:lstStyle/>
                    <a:p>
                      <a:endParaRPr lang="en-US" sz="1600" dirty="0">
                        <a:latin typeface="Calibri"/>
                      </a:endParaRPr>
                    </a:p>
                  </a:txBody>
                  <a:tcPr marL="85999" marR="85999"/>
                </a:tc>
                <a:tc>
                  <a:txBody>
                    <a:bodyPr/>
                    <a:lstStyle/>
                    <a:p>
                      <a:endParaRPr lang="en-US" sz="1600" dirty="0">
                        <a:latin typeface="Calibri"/>
                      </a:endParaRPr>
                    </a:p>
                  </a:txBody>
                  <a:tcPr marL="85999" marR="8599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Calibri"/>
                        </a:rPr>
                        <a:t>✓</a:t>
                      </a:r>
                    </a:p>
                  </a:txBody>
                  <a:tcPr marL="85999" marR="85999"/>
                </a:tc>
                <a:tc>
                  <a:txBody>
                    <a:bodyPr/>
                    <a:lstStyle/>
                    <a:p>
                      <a:endParaRPr lang="en-US" sz="1600" dirty="0">
                        <a:latin typeface="Calibri"/>
                      </a:endParaRPr>
                    </a:p>
                  </a:txBody>
                  <a:tcPr marL="85999" marR="85999"/>
                </a:tc>
                <a:tc>
                  <a:txBody>
                    <a:bodyPr/>
                    <a:lstStyle/>
                    <a:p>
                      <a:endParaRPr lang="en-US" sz="1600" dirty="0">
                        <a:latin typeface="Calibri"/>
                      </a:endParaRPr>
                    </a:p>
                  </a:txBody>
                  <a:tcPr marL="85999" marR="85999"/>
                </a:tc>
                <a:tc>
                  <a:txBody>
                    <a:bodyPr/>
                    <a:lstStyle/>
                    <a:p>
                      <a:endParaRPr lang="en-US" sz="1600" dirty="0">
                        <a:latin typeface="Calibri"/>
                      </a:endParaRPr>
                    </a:p>
                  </a:txBody>
                  <a:tcPr marL="85999" marR="85999"/>
                </a:tc>
              </a:tr>
              <a:tr h="445534">
                <a:tc>
                  <a:txBody>
                    <a:bodyPr/>
                    <a:lstStyle/>
                    <a:p>
                      <a:r>
                        <a:rPr lang="en-US" sz="1600" dirty="0" smtClean="0">
                          <a:latin typeface="Calibri"/>
                        </a:rPr>
                        <a:t>Module test</a:t>
                      </a:r>
                      <a:endParaRPr lang="en-US" sz="1600" dirty="0">
                        <a:latin typeface="Calibri"/>
                      </a:endParaRPr>
                    </a:p>
                  </a:txBody>
                  <a:tcPr marL="85999" marR="85999"/>
                </a:tc>
                <a:tc>
                  <a:txBody>
                    <a:bodyPr/>
                    <a:lstStyle/>
                    <a:p>
                      <a:endParaRPr lang="en-US" sz="1600" dirty="0">
                        <a:latin typeface="Calibri"/>
                      </a:endParaRPr>
                    </a:p>
                  </a:txBody>
                  <a:tcPr marL="85999" marR="8599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Calibri"/>
                        </a:rPr>
                        <a:t>✓</a:t>
                      </a:r>
                    </a:p>
                  </a:txBody>
                  <a:tcPr marL="85999" marR="8599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Calibri"/>
                        </a:rPr>
                        <a:t>✓</a:t>
                      </a:r>
                    </a:p>
                  </a:txBody>
                  <a:tcPr marL="85999" marR="8599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Calibri"/>
                        </a:rPr>
                        <a:t>✓</a:t>
                      </a:r>
                    </a:p>
                  </a:txBody>
                  <a:tcPr marL="85999" marR="85999"/>
                </a:tc>
                <a:tc>
                  <a:txBody>
                    <a:bodyPr/>
                    <a:lstStyle/>
                    <a:p>
                      <a:endParaRPr lang="en-US" sz="1600" dirty="0">
                        <a:latin typeface="Calibri"/>
                      </a:endParaRPr>
                    </a:p>
                  </a:txBody>
                  <a:tcPr marL="85999" marR="85999"/>
                </a:tc>
                <a:tc>
                  <a:txBody>
                    <a:bodyPr/>
                    <a:lstStyle/>
                    <a:p>
                      <a:endParaRPr lang="en-US" sz="1600" dirty="0">
                        <a:latin typeface="Calibri"/>
                      </a:endParaRPr>
                    </a:p>
                  </a:txBody>
                  <a:tcPr marL="85999" marR="85999"/>
                </a:tc>
                <a:tc>
                  <a:txBody>
                    <a:bodyPr/>
                    <a:lstStyle/>
                    <a:p>
                      <a:endParaRPr lang="en-US" sz="1600" dirty="0">
                        <a:latin typeface="Calibri"/>
                      </a:endParaRPr>
                    </a:p>
                  </a:txBody>
                  <a:tcPr marL="85999" marR="85999"/>
                </a:tc>
                <a:tc>
                  <a:txBody>
                    <a:bodyPr/>
                    <a:lstStyle/>
                    <a:p>
                      <a:endParaRPr lang="en-US" sz="1600" dirty="0">
                        <a:latin typeface="Calibri"/>
                      </a:endParaRPr>
                    </a:p>
                  </a:txBody>
                  <a:tcPr marL="85999" marR="85999"/>
                </a:tc>
              </a:tr>
              <a:tr h="445534">
                <a:tc>
                  <a:txBody>
                    <a:bodyPr/>
                    <a:lstStyle/>
                    <a:p>
                      <a:r>
                        <a:rPr lang="en-US" sz="1600" dirty="0" smtClean="0">
                          <a:latin typeface="Calibri"/>
                        </a:rPr>
                        <a:t>Laboratory </a:t>
                      </a:r>
                      <a:r>
                        <a:rPr lang="en-US" sz="1600" baseline="0" dirty="0" smtClean="0">
                          <a:latin typeface="Calibri"/>
                        </a:rPr>
                        <a:t>2</a:t>
                      </a:r>
                      <a:endParaRPr lang="en-US" sz="1600" dirty="0">
                        <a:latin typeface="Calibri"/>
                      </a:endParaRPr>
                    </a:p>
                  </a:txBody>
                  <a:tcPr marL="85999" marR="8599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Calibri"/>
                        </a:rPr>
                        <a:t>✓</a:t>
                      </a:r>
                    </a:p>
                  </a:txBody>
                  <a:tcPr marL="85999" marR="85999"/>
                </a:tc>
                <a:tc>
                  <a:txBody>
                    <a:bodyPr/>
                    <a:lstStyle/>
                    <a:p>
                      <a:endParaRPr lang="en-US" sz="1600" dirty="0">
                        <a:latin typeface="Calibri"/>
                      </a:endParaRPr>
                    </a:p>
                  </a:txBody>
                  <a:tcPr marL="85999" marR="85999"/>
                </a:tc>
                <a:tc>
                  <a:txBody>
                    <a:bodyPr/>
                    <a:lstStyle/>
                    <a:p>
                      <a:endParaRPr lang="en-US" sz="1600" dirty="0">
                        <a:latin typeface="Calibri"/>
                      </a:endParaRPr>
                    </a:p>
                  </a:txBody>
                  <a:tcPr marL="85999" marR="85999"/>
                </a:tc>
                <a:tc>
                  <a:txBody>
                    <a:bodyPr/>
                    <a:lstStyle/>
                    <a:p>
                      <a:endParaRPr lang="en-US" sz="1600" dirty="0">
                        <a:latin typeface="Calibri"/>
                      </a:endParaRPr>
                    </a:p>
                  </a:txBody>
                  <a:tcPr marL="85999" marR="8599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Calibri"/>
                        </a:rPr>
                        <a:t>✓</a:t>
                      </a:r>
                    </a:p>
                  </a:txBody>
                  <a:tcPr marL="85999" marR="8599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Calibri"/>
                        </a:rPr>
                        <a:t>✓</a:t>
                      </a:r>
                    </a:p>
                  </a:txBody>
                  <a:tcPr marL="85999" marR="8599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Calibri"/>
                        </a:rPr>
                        <a:t>✓</a:t>
                      </a:r>
                    </a:p>
                  </a:txBody>
                  <a:tcPr marL="85999" marR="8599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Calibri"/>
                        </a:rPr>
                        <a:t>✓</a:t>
                      </a:r>
                    </a:p>
                  </a:txBody>
                  <a:tcPr marL="85999" marR="85999"/>
                </a:tc>
              </a:tr>
              <a:tr h="445534">
                <a:tc>
                  <a:txBody>
                    <a:bodyPr/>
                    <a:lstStyle/>
                    <a:p>
                      <a:r>
                        <a:rPr lang="en-US" sz="1600" dirty="0" smtClean="0">
                          <a:latin typeface="Calibri"/>
                        </a:rPr>
                        <a:t>Homework 4</a:t>
                      </a:r>
                      <a:endParaRPr lang="en-US" sz="1600" dirty="0">
                        <a:latin typeface="Calibri"/>
                      </a:endParaRPr>
                    </a:p>
                  </a:txBody>
                  <a:tcPr marL="85999" marR="85999"/>
                </a:tc>
                <a:tc>
                  <a:txBody>
                    <a:bodyPr/>
                    <a:lstStyle/>
                    <a:p>
                      <a:endParaRPr lang="en-US" sz="1600" dirty="0">
                        <a:latin typeface="Calibri"/>
                      </a:endParaRPr>
                    </a:p>
                  </a:txBody>
                  <a:tcPr marL="85999" marR="85999"/>
                </a:tc>
                <a:tc>
                  <a:txBody>
                    <a:bodyPr/>
                    <a:lstStyle/>
                    <a:p>
                      <a:endParaRPr lang="en-US" sz="1600" dirty="0">
                        <a:latin typeface="Calibri"/>
                      </a:endParaRPr>
                    </a:p>
                  </a:txBody>
                  <a:tcPr marL="85999" marR="85999"/>
                </a:tc>
                <a:tc>
                  <a:txBody>
                    <a:bodyPr/>
                    <a:lstStyle/>
                    <a:p>
                      <a:endParaRPr lang="en-US" sz="1600" dirty="0">
                        <a:latin typeface="Calibri"/>
                      </a:endParaRPr>
                    </a:p>
                  </a:txBody>
                  <a:tcPr marL="85999" marR="85999"/>
                </a:tc>
                <a:tc>
                  <a:txBody>
                    <a:bodyPr/>
                    <a:lstStyle/>
                    <a:p>
                      <a:endParaRPr lang="en-US" sz="1600" dirty="0">
                        <a:latin typeface="Calibri"/>
                      </a:endParaRPr>
                    </a:p>
                  </a:txBody>
                  <a:tcPr marL="85999" marR="8599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Calibri"/>
                        </a:rPr>
                        <a:t>✓</a:t>
                      </a:r>
                    </a:p>
                  </a:txBody>
                  <a:tcPr marL="85999" marR="85999"/>
                </a:tc>
                <a:tc>
                  <a:txBody>
                    <a:bodyPr/>
                    <a:lstStyle/>
                    <a:p>
                      <a:endParaRPr lang="en-US" sz="1600" dirty="0">
                        <a:latin typeface="Calibri"/>
                      </a:endParaRPr>
                    </a:p>
                  </a:txBody>
                  <a:tcPr marL="85999" marR="85999"/>
                </a:tc>
                <a:tc>
                  <a:txBody>
                    <a:bodyPr/>
                    <a:lstStyle/>
                    <a:p>
                      <a:endParaRPr lang="en-US" sz="1600" dirty="0">
                        <a:latin typeface="Calibri"/>
                      </a:endParaRPr>
                    </a:p>
                  </a:txBody>
                  <a:tcPr marL="85999" marR="85999"/>
                </a:tc>
                <a:tc>
                  <a:txBody>
                    <a:bodyPr/>
                    <a:lstStyle/>
                    <a:p>
                      <a:endParaRPr lang="en-US" sz="1600" dirty="0">
                        <a:latin typeface="Calibri"/>
                      </a:endParaRPr>
                    </a:p>
                  </a:txBody>
                  <a:tcPr marL="85999" marR="85999"/>
                </a:tc>
              </a:tr>
              <a:tr h="445534">
                <a:tc>
                  <a:txBody>
                    <a:bodyPr/>
                    <a:lstStyle/>
                    <a:p>
                      <a:r>
                        <a:rPr lang="en-US" sz="1600" dirty="0" smtClean="0">
                          <a:latin typeface="Calibri"/>
                        </a:rPr>
                        <a:t>Final exam</a:t>
                      </a:r>
                      <a:endParaRPr lang="en-US" sz="1600" dirty="0">
                        <a:latin typeface="Calibri"/>
                      </a:endParaRPr>
                    </a:p>
                  </a:txBody>
                  <a:tcPr marL="85999" marR="8599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Calibri"/>
                        </a:rPr>
                        <a:t>✓</a:t>
                      </a:r>
                    </a:p>
                  </a:txBody>
                  <a:tcPr marL="85999" marR="8599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Calibri"/>
                        </a:rPr>
                        <a:t>✓</a:t>
                      </a:r>
                    </a:p>
                  </a:txBody>
                  <a:tcPr marL="85999" marR="8599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Calibri"/>
                        </a:rPr>
                        <a:t>✓</a:t>
                      </a:r>
                    </a:p>
                  </a:txBody>
                  <a:tcPr marL="85999" marR="8599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Calibri"/>
                        </a:rPr>
                        <a:t>✓</a:t>
                      </a:r>
                    </a:p>
                  </a:txBody>
                  <a:tcPr marL="85999" marR="8599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Calibri"/>
                        </a:rPr>
                        <a:t>✓</a:t>
                      </a:r>
                    </a:p>
                  </a:txBody>
                  <a:tcPr marL="85999" marR="8599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Calibri"/>
                        </a:rPr>
                        <a:t>✓</a:t>
                      </a:r>
                    </a:p>
                  </a:txBody>
                  <a:tcPr marL="85999" marR="8599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Calibri"/>
                        </a:rPr>
                        <a:t>✓</a:t>
                      </a:r>
                    </a:p>
                  </a:txBody>
                  <a:tcPr marL="85999" marR="85999"/>
                </a:tc>
                <a:tc>
                  <a:txBody>
                    <a:bodyPr/>
                    <a:lstStyle/>
                    <a:p>
                      <a:endParaRPr lang="en-US" sz="1600" dirty="0">
                        <a:latin typeface="Calibri"/>
                      </a:endParaRPr>
                    </a:p>
                  </a:txBody>
                  <a:tcPr marL="85999" marR="85999"/>
                </a:tc>
              </a:tr>
            </a:tbl>
          </a:graphicData>
        </a:graphic>
      </p:graphicFrame>
      <p:sp>
        <p:nvSpPr>
          <p:cNvPr id="26627" name="Title 1"/>
          <p:cNvSpPr>
            <a:spLocks noGrp="1"/>
          </p:cNvSpPr>
          <p:nvPr>
            <p:ph type="title"/>
          </p:nvPr>
        </p:nvSpPr>
        <p:spPr/>
        <p:txBody>
          <a:bodyPr/>
          <a:lstStyle/>
          <a:p>
            <a:r>
              <a:rPr lang="en-US" smtClean="0">
                <a:latin typeface="Calibri" pitchFamily="34" charset="0"/>
                <a:ea typeface="ＭＳ Ｐゴシック" charset="-128"/>
              </a:rPr>
              <a:t>Assessment matrix</a:t>
            </a:r>
          </a:p>
        </p:txBody>
      </p:sp>
    </p:spTree>
    <p:extLst>
      <p:ext uri="{BB962C8B-B14F-4D97-AF65-F5344CB8AC3E}">
        <p14:creationId xmlns:p14="http://schemas.microsoft.com/office/powerpoint/2010/main" val="338352796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12775" y="228600"/>
            <a:ext cx="8153400" cy="990600"/>
          </a:xfrm>
        </p:spPr>
        <p:txBody>
          <a:bodyPr/>
          <a:lstStyle/>
          <a:p>
            <a:pPr eaLnBrk="1" hangingPunct="1"/>
            <a:r>
              <a:rPr lang="en-US">
                <a:latin typeface="Calibri" charset="0"/>
              </a:rPr>
              <a:t>The role of teachers (Stenhouse, 1975)</a:t>
            </a:r>
          </a:p>
        </p:txBody>
      </p:sp>
      <p:sp>
        <p:nvSpPr>
          <p:cNvPr id="20482" name="Content Placeholder 2"/>
          <p:cNvSpPr>
            <a:spLocks noGrp="1"/>
          </p:cNvSpPr>
          <p:nvPr>
            <p:ph sz="quarter" idx="1"/>
          </p:nvPr>
        </p:nvSpPr>
        <p:spPr>
          <a:xfrm>
            <a:off x="612775" y="1600200"/>
            <a:ext cx="8153400" cy="4495800"/>
          </a:xfrm>
        </p:spPr>
        <p:txBody>
          <a:bodyPr/>
          <a:lstStyle/>
          <a:p>
            <a:pPr eaLnBrk="1" hangingPunct="1"/>
            <a:r>
              <a:rPr lang="en-US">
                <a:latin typeface="Calibri" charset="0"/>
              </a:rPr>
              <a:t> “A curriculum is an attempt to communicate the essential principles and features of an educational proposal in such a form that it is open to critical scrutiny and capable of effective translation into practice.” (p. 5)</a:t>
            </a:r>
          </a:p>
          <a:p>
            <a:pPr eaLnBrk="1" hangingPunct="1"/>
            <a:r>
              <a:rPr lang="en-GB">
                <a:latin typeface="Calibri" charset="0"/>
              </a:rPr>
              <a:t>The proposal should have three parts:</a:t>
            </a:r>
          </a:p>
          <a:p>
            <a:pPr marL="881063" lvl="1" indent="-514350" eaLnBrk="1" hangingPunct="1">
              <a:buSzPct val="100000"/>
              <a:buFont typeface="Tw Cen MT" charset="0"/>
              <a:buAutoNum type="alphaUcPeriod"/>
            </a:pPr>
            <a:r>
              <a:rPr lang="en-GB">
                <a:latin typeface="Calibri" charset="0"/>
              </a:rPr>
              <a:t>In planning</a:t>
            </a:r>
          </a:p>
          <a:p>
            <a:pPr marL="881063" lvl="1" indent="-514350" eaLnBrk="1" hangingPunct="1">
              <a:buSzPct val="100000"/>
              <a:buFont typeface="Tw Cen MT" charset="0"/>
              <a:buAutoNum type="alphaUcPeriod"/>
            </a:pPr>
            <a:r>
              <a:rPr lang="en-GB">
                <a:latin typeface="Calibri" charset="0"/>
              </a:rPr>
              <a:t>In empirical study</a:t>
            </a:r>
          </a:p>
          <a:p>
            <a:pPr marL="881063" lvl="1" indent="-514350" eaLnBrk="1" hangingPunct="1">
              <a:buSzPct val="100000"/>
              <a:buFont typeface="Tw Cen MT" charset="0"/>
              <a:buAutoNum type="alphaUcPeriod"/>
            </a:pPr>
            <a:r>
              <a:rPr lang="en-GB">
                <a:latin typeface="Calibri" charset="0"/>
              </a:rPr>
              <a:t>In relation to justification</a:t>
            </a:r>
          </a:p>
          <a:p>
            <a:pPr eaLnBrk="1" hangingPunct="1"/>
            <a:endParaRPr lang="en-US">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3"/>
          <p:cNvPicPr>
            <a:picLocks noChangeAspect="1"/>
          </p:cNvPicPr>
          <p:nvPr/>
        </p:nvPicPr>
        <p:blipFill>
          <a:blip r:embed="rId2" cstate="print"/>
          <a:srcRect/>
          <a:stretch>
            <a:fillRect/>
          </a:stretch>
        </p:blipFill>
        <p:spPr bwMode="auto">
          <a:xfrm>
            <a:off x="1562100" y="0"/>
            <a:ext cx="5995988" cy="6858000"/>
          </a:xfrm>
          <a:prstGeom prst="rect">
            <a:avLst/>
          </a:prstGeom>
          <a:noFill/>
          <a:ln w="9525">
            <a:noFill/>
            <a:miter lim="800000"/>
            <a:headEnd/>
            <a:tailEnd/>
          </a:ln>
        </p:spPr>
      </p:pic>
    </p:spTree>
    <p:extLst>
      <p:ext uri="{BB962C8B-B14F-4D97-AF65-F5344CB8AC3E}">
        <p14:creationId xmlns:p14="http://schemas.microsoft.com/office/powerpoint/2010/main" val="2576532645"/>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Reporting</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19987020"/>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r>
              <a:rPr lang="en-GB" smtClean="0"/>
              <a:t>Effects of feedback</a:t>
            </a:r>
            <a:endParaRPr lang="en-GB" dirty="0"/>
          </a:p>
        </p:txBody>
      </p:sp>
      <p:sp>
        <p:nvSpPr>
          <p:cNvPr id="232451" name="Rectangle 3"/>
          <p:cNvSpPr>
            <a:spLocks noGrp="1" noChangeArrowheads="1"/>
          </p:cNvSpPr>
          <p:nvPr>
            <p:ph type="body" idx="1"/>
          </p:nvPr>
        </p:nvSpPr>
        <p:spPr/>
        <p:txBody>
          <a:bodyPr>
            <a:normAutofit fontScale="77500" lnSpcReduction="20000"/>
          </a:bodyPr>
          <a:lstStyle/>
          <a:p>
            <a:r>
              <a:rPr lang="en-GB" smtClean="0"/>
              <a:t>Kluger &amp; DeNisi (1996)</a:t>
            </a:r>
          </a:p>
          <a:p>
            <a:r>
              <a:rPr lang="en-GB" smtClean="0"/>
              <a:t>Review of 3000 research reports</a:t>
            </a:r>
          </a:p>
          <a:p>
            <a:r>
              <a:rPr lang="en-GB" smtClean="0"/>
              <a:t>Excluding those:</a:t>
            </a:r>
          </a:p>
          <a:p>
            <a:pPr lvl="1"/>
            <a:r>
              <a:rPr lang="en-GB" smtClean="0"/>
              <a:t>without adequate controls</a:t>
            </a:r>
          </a:p>
          <a:p>
            <a:pPr lvl="1"/>
            <a:r>
              <a:rPr lang="en-GB" smtClean="0"/>
              <a:t>with poor design</a:t>
            </a:r>
          </a:p>
          <a:p>
            <a:pPr lvl="1"/>
            <a:r>
              <a:rPr lang="en-GB" smtClean="0"/>
              <a:t>with fewer than 10 participants</a:t>
            </a:r>
          </a:p>
          <a:p>
            <a:pPr lvl="1"/>
            <a:r>
              <a:rPr lang="en-GB" smtClean="0"/>
              <a:t>where performance was not measured</a:t>
            </a:r>
          </a:p>
          <a:p>
            <a:pPr lvl="1"/>
            <a:r>
              <a:rPr lang="en-GB" smtClean="0"/>
              <a:t>without details of effect sizes</a:t>
            </a:r>
          </a:p>
          <a:p>
            <a:r>
              <a:rPr lang="en-GB" smtClean="0"/>
              <a:t>left 131 reports, 607 effect sizes, involving 12652 individuals</a:t>
            </a:r>
          </a:p>
          <a:p>
            <a:r>
              <a:rPr lang="en-GB" smtClean="0"/>
              <a:t>On average feedback does improve performance, but</a:t>
            </a:r>
          </a:p>
          <a:p>
            <a:pPr lvl="1"/>
            <a:r>
              <a:rPr lang="en-GB" smtClean="0"/>
              <a:t>Effect sizes very different in different studies</a:t>
            </a:r>
          </a:p>
          <a:p>
            <a:pPr lvl="1"/>
            <a:r>
              <a:rPr lang="en-GB" smtClean="0"/>
              <a:t>40% of effect sizes were negative</a:t>
            </a:r>
            <a:endParaRPr lang="en-GB" dirty="0"/>
          </a:p>
        </p:txBody>
      </p:sp>
    </p:spTree>
    <p:extLst>
      <p:ext uri="{BB962C8B-B14F-4D97-AF65-F5344CB8AC3E}">
        <p14:creationId xmlns:p14="http://schemas.microsoft.com/office/powerpoint/2010/main" val="1379183984"/>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pPr eaLnBrk="1" hangingPunct="1"/>
            <a:r>
              <a:rPr lang="en-US" smtClean="0"/>
              <a:t>Getting feedback right is hard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61630435"/>
              </p:ext>
            </p:extLst>
          </p:nvPr>
        </p:nvGraphicFramePr>
        <p:xfrm>
          <a:off x="612648" y="1676402"/>
          <a:ext cx="8327624" cy="4169105"/>
        </p:xfrm>
        <a:graphic>
          <a:graphicData uri="http://schemas.openxmlformats.org/drawingml/2006/table">
            <a:tbl>
              <a:tblPr firstRow="1" bandRow="1">
                <a:tableStyleId>{5C22544A-7EE6-4342-B048-85BDC9FD1C3A}</a:tableStyleId>
              </a:tblPr>
              <a:tblGrid>
                <a:gridCol w="2261824"/>
                <a:gridCol w="2947224"/>
                <a:gridCol w="3118576"/>
              </a:tblGrid>
              <a:tr h="711200">
                <a:tc>
                  <a:txBody>
                    <a:bodyPr/>
                    <a:lstStyle/>
                    <a:p>
                      <a:pPr marL="0" indent="0">
                        <a:spcAft>
                          <a:spcPts val="400"/>
                        </a:spcAft>
                      </a:pPr>
                      <a:r>
                        <a:rPr lang="en-US" sz="2000" dirty="0">
                          <a:latin typeface="Calibri"/>
                        </a:rPr>
                        <a:t>Response type</a:t>
                      </a:r>
                      <a:endParaRPr lang="en-GB" sz="2000" dirty="0">
                        <a:latin typeface="Calibri"/>
                        <a:ea typeface="Times New Roman"/>
                        <a:cs typeface="Palatino"/>
                      </a:endParaRPr>
                    </a:p>
                  </a:txBody>
                  <a:tcPr marL="0" marR="0" marT="0" marB="0" anchor="ctr"/>
                </a:tc>
                <a:tc gridSpan="2">
                  <a:txBody>
                    <a:bodyPr/>
                    <a:lstStyle/>
                    <a:p>
                      <a:pPr marL="84138" indent="0" algn="ctr">
                        <a:spcAft>
                          <a:spcPts val="400"/>
                        </a:spcAft>
                      </a:pPr>
                      <a:r>
                        <a:rPr lang="en-US" sz="2000" dirty="0">
                          <a:latin typeface="Calibri"/>
                        </a:rPr>
                        <a:t>Feedback</a:t>
                      </a:r>
                      <a:r>
                        <a:rPr lang="en-US" sz="2000" dirty="0" smtClean="0">
                          <a:latin typeface="Calibri"/>
                        </a:rPr>
                        <a:t> indicates performance…</a:t>
                      </a:r>
                      <a:endParaRPr lang="en-GB" sz="2000" dirty="0">
                        <a:latin typeface="Calibri"/>
                        <a:ea typeface="Times New Roman"/>
                        <a:cs typeface="Palatino"/>
                      </a:endParaRPr>
                    </a:p>
                  </a:txBody>
                  <a:tcPr marL="0" marR="0" marT="0" marB="0" anchor="ctr"/>
                </a:tc>
                <a:tc hMerge="1">
                  <a:txBody>
                    <a:bodyPr/>
                    <a:lstStyle/>
                    <a:p>
                      <a:pPr marL="84138" indent="0">
                        <a:spcAft>
                          <a:spcPts val="400"/>
                        </a:spcAft>
                      </a:pPr>
                      <a:endParaRPr lang="en-GB" sz="2400" dirty="0">
                        <a:latin typeface="Palatino"/>
                        <a:ea typeface="Times New Roman"/>
                        <a:cs typeface="Palatino"/>
                      </a:endParaRPr>
                    </a:p>
                  </a:txBody>
                  <a:tcPr marL="0" marR="0" marT="0" marB="0"/>
                </a:tc>
              </a:tr>
              <a:tr h="691581">
                <a:tc>
                  <a:txBody>
                    <a:bodyPr/>
                    <a:lstStyle/>
                    <a:p>
                      <a:pPr marL="0" indent="0">
                        <a:spcAft>
                          <a:spcPts val="400"/>
                        </a:spcAft>
                      </a:pPr>
                      <a:endParaRPr lang="en-GB" sz="2000" dirty="0">
                        <a:solidFill>
                          <a:schemeClr val="bg1"/>
                        </a:solidFill>
                        <a:latin typeface="Calibri"/>
                        <a:ea typeface="Times New Roman"/>
                        <a:cs typeface="Palatino"/>
                      </a:endParaRPr>
                    </a:p>
                  </a:txBody>
                  <a:tcPr marL="0" marR="0" marT="0" marB="0" anchor="ctr">
                    <a:solidFill>
                      <a:srgbClr val="525A93"/>
                    </a:solidFill>
                  </a:tcPr>
                </a:tc>
                <a:tc>
                  <a:txBody>
                    <a:bodyPr/>
                    <a:lstStyle/>
                    <a:p>
                      <a:pPr marL="84138" indent="0">
                        <a:spcAft>
                          <a:spcPts val="400"/>
                        </a:spcAft>
                      </a:pPr>
                      <a:r>
                        <a:rPr lang="en-US" sz="2000" dirty="0" smtClean="0">
                          <a:solidFill>
                            <a:schemeClr val="bg1"/>
                          </a:solidFill>
                          <a:latin typeface="Calibri"/>
                        </a:rPr>
                        <a:t>exceeds goal</a:t>
                      </a:r>
                      <a:endParaRPr lang="en-GB" sz="2000" dirty="0">
                        <a:solidFill>
                          <a:schemeClr val="bg1"/>
                        </a:solidFill>
                        <a:latin typeface="Calibri"/>
                        <a:ea typeface="Times New Roman"/>
                        <a:cs typeface="Palatino"/>
                      </a:endParaRPr>
                    </a:p>
                  </a:txBody>
                  <a:tcPr marL="0" marR="0" marT="0" marB="0" anchor="ctr">
                    <a:solidFill>
                      <a:srgbClr val="525A93"/>
                    </a:solidFill>
                  </a:tcPr>
                </a:tc>
                <a:tc>
                  <a:txBody>
                    <a:bodyPr/>
                    <a:lstStyle/>
                    <a:p>
                      <a:pPr marL="84138" indent="0">
                        <a:spcAft>
                          <a:spcPts val="400"/>
                        </a:spcAft>
                      </a:pPr>
                      <a:r>
                        <a:rPr lang="en-US" sz="2000" dirty="0" smtClean="0">
                          <a:solidFill>
                            <a:schemeClr val="bg1"/>
                          </a:solidFill>
                          <a:latin typeface="Calibri"/>
                        </a:rPr>
                        <a:t>falls short of goal</a:t>
                      </a:r>
                      <a:endParaRPr lang="en-GB" sz="2000" dirty="0">
                        <a:solidFill>
                          <a:schemeClr val="bg1"/>
                        </a:solidFill>
                        <a:latin typeface="Calibri"/>
                        <a:ea typeface="Times New Roman"/>
                        <a:cs typeface="Palatino"/>
                      </a:endParaRPr>
                    </a:p>
                  </a:txBody>
                  <a:tcPr marL="0" marR="0" marT="0" marB="0" anchor="ctr">
                    <a:solidFill>
                      <a:srgbClr val="525A93"/>
                    </a:solidFill>
                  </a:tcPr>
                </a:tc>
              </a:tr>
              <a:tr h="691581">
                <a:tc>
                  <a:txBody>
                    <a:bodyPr/>
                    <a:lstStyle/>
                    <a:p>
                      <a:pPr marL="0" indent="0">
                        <a:spcAft>
                          <a:spcPts val="400"/>
                        </a:spcAft>
                      </a:pPr>
                      <a:r>
                        <a:rPr lang="en-US" sz="2000" dirty="0" smtClean="0">
                          <a:latin typeface="Calibri"/>
                        </a:rPr>
                        <a:t>Change </a:t>
                      </a:r>
                      <a:r>
                        <a:rPr lang="en-US" sz="2000" dirty="0">
                          <a:latin typeface="Calibri"/>
                        </a:rPr>
                        <a:t>behavior</a:t>
                      </a:r>
                      <a:endParaRPr lang="en-GB" sz="2000" dirty="0">
                        <a:latin typeface="Calibri"/>
                        <a:ea typeface="Times New Roman"/>
                        <a:cs typeface="Palatino"/>
                      </a:endParaRPr>
                    </a:p>
                  </a:txBody>
                  <a:tcPr marL="0" marR="0" marT="0" marB="0" anchor="ctr"/>
                </a:tc>
                <a:tc>
                  <a:txBody>
                    <a:bodyPr/>
                    <a:lstStyle/>
                    <a:p>
                      <a:pPr marL="84138" indent="0">
                        <a:spcAft>
                          <a:spcPts val="400"/>
                        </a:spcAft>
                      </a:pPr>
                      <a:r>
                        <a:rPr lang="en-US" sz="2000" dirty="0">
                          <a:latin typeface="Calibri"/>
                        </a:rPr>
                        <a:t>Exert less effort</a:t>
                      </a:r>
                      <a:endParaRPr lang="en-GB" sz="2000" dirty="0">
                        <a:latin typeface="Calibri"/>
                        <a:ea typeface="Times New Roman"/>
                        <a:cs typeface="Palatino"/>
                      </a:endParaRPr>
                    </a:p>
                  </a:txBody>
                  <a:tcPr marL="0" marR="0" marT="0" marB="0" anchor="ctr"/>
                </a:tc>
                <a:tc>
                  <a:txBody>
                    <a:bodyPr/>
                    <a:lstStyle/>
                    <a:p>
                      <a:pPr marL="84138" indent="0">
                        <a:spcAft>
                          <a:spcPts val="400"/>
                        </a:spcAft>
                      </a:pPr>
                      <a:r>
                        <a:rPr lang="en-US" sz="2000" b="1" dirty="0">
                          <a:latin typeface="Calibri"/>
                        </a:rPr>
                        <a:t>Increase effort</a:t>
                      </a:r>
                      <a:endParaRPr lang="en-GB" sz="2000" b="1" dirty="0">
                        <a:latin typeface="Calibri"/>
                        <a:ea typeface="Times New Roman"/>
                        <a:cs typeface="Palatino"/>
                      </a:endParaRPr>
                    </a:p>
                  </a:txBody>
                  <a:tcPr marL="0" marR="0" marT="0" marB="0" anchor="ctr"/>
                </a:tc>
              </a:tr>
              <a:tr h="691581">
                <a:tc>
                  <a:txBody>
                    <a:bodyPr/>
                    <a:lstStyle/>
                    <a:p>
                      <a:pPr marL="0" indent="0">
                        <a:spcAft>
                          <a:spcPts val="400"/>
                        </a:spcAft>
                      </a:pPr>
                      <a:r>
                        <a:rPr lang="en-US" sz="2000" dirty="0">
                          <a:latin typeface="Calibri"/>
                        </a:rPr>
                        <a:t>Change goal</a:t>
                      </a:r>
                      <a:endParaRPr lang="en-GB" sz="2000" dirty="0">
                        <a:latin typeface="Calibri"/>
                        <a:ea typeface="Times New Roman"/>
                        <a:cs typeface="Palatino"/>
                      </a:endParaRPr>
                    </a:p>
                  </a:txBody>
                  <a:tcPr marL="0" marR="0" marT="0" marB="0" anchor="ctr"/>
                </a:tc>
                <a:tc>
                  <a:txBody>
                    <a:bodyPr/>
                    <a:lstStyle/>
                    <a:p>
                      <a:pPr marL="84138" indent="0">
                        <a:spcAft>
                          <a:spcPts val="400"/>
                        </a:spcAft>
                      </a:pPr>
                      <a:r>
                        <a:rPr lang="en-US" sz="2000" b="1" dirty="0">
                          <a:latin typeface="Calibri"/>
                        </a:rPr>
                        <a:t>Increase aspiration</a:t>
                      </a:r>
                      <a:endParaRPr lang="en-GB" sz="2000" b="1" dirty="0">
                        <a:latin typeface="Calibri"/>
                        <a:ea typeface="Times New Roman"/>
                        <a:cs typeface="Palatino"/>
                      </a:endParaRPr>
                    </a:p>
                  </a:txBody>
                  <a:tcPr marL="0" marR="0" marT="0" marB="0" anchor="ctr"/>
                </a:tc>
                <a:tc>
                  <a:txBody>
                    <a:bodyPr/>
                    <a:lstStyle/>
                    <a:p>
                      <a:pPr marL="84138" indent="0">
                        <a:spcAft>
                          <a:spcPts val="400"/>
                        </a:spcAft>
                      </a:pPr>
                      <a:r>
                        <a:rPr lang="en-US" sz="2000" dirty="0">
                          <a:latin typeface="Calibri"/>
                        </a:rPr>
                        <a:t>Reduce aspiration</a:t>
                      </a:r>
                      <a:endParaRPr lang="en-GB" sz="2000" dirty="0">
                        <a:latin typeface="Calibri"/>
                        <a:ea typeface="Times New Roman"/>
                        <a:cs typeface="Palatino"/>
                      </a:endParaRPr>
                    </a:p>
                  </a:txBody>
                  <a:tcPr marL="0" marR="0" marT="0" marB="0" anchor="ctr"/>
                </a:tc>
              </a:tr>
              <a:tr h="691581">
                <a:tc>
                  <a:txBody>
                    <a:bodyPr/>
                    <a:lstStyle/>
                    <a:p>
                      <a:pPr marL="0" indent="0">
                        <a:spcAft>
                          <a:spcPts val="400"/>
                        </a:spcAft>
                      </a:pPr>
                      <a:r>
                        <a:rPr lang="en-US" sz="2000" dirty="0">
                          <a:latin typeface="Calibri"/>
                        </a:rPr>
                        <a:t>Abandon goal</a:t>
                      </a:r>
                      <a:endParaRPr lang="en-GB" sz="2000" dirty="0">
                        <a:latin typeface="Calibri"/>
                        <a:ea typeface="Times New Roman"/>
                        <a:cs typeface="Palatino"/>
                      </a:endParaRPr>
                    </a:p>
                  </a:txBody>
                  <a:tcPr marL="0" marR="0" marT="0" marB="0" anchor="ctr"/>
                </a:tc>
                <a:tc>
                  <a:txBody>
                    <a:bodyPr/>
                    <a:lstStyle/>
                    <a:p>
                      <a:pPr marL="84138" indent="0">
                        <a:spcAft>
                          <a:spcPts val="400"/>
                        </a:spcAft>
                      </a:pPr>
                      <a:r>
                        <a:rPr lang="en-US" sz="2000" dirty="0">
                          <a:latin typeface="Calibri"/>
                        </a:rPr>
                        <a:t>Decide goal is too easy</a:t>
                      </a:r>
                      <a:endParaRPr lang="en-GB" sz="2000" dirty="0">
                        <a:latin typeface="Calibri"/>
                        <a:ea typeface="Times New Roman"/>
                        <a:cs typeface="Palatino"/>
                      </a:endParaRPr>
                    </a:p>
                  </a:txBody>
                  <a:tcPr marL="0" marR="0" marT="0" marB="0" anchor="ctr"/>
                </a:tc>
                <a:tc>
                  <a:txBody>
                    <a:bodyPr/>
                    <a:lstStyle/>
                    <a:p>
                      <a:pPr marL="84138" indent="0">
                        <a:spcAft>
                          <a:spcPts val="400"/>
                        </a:spcAft>
                      </a:pPr>
                      <a:r>
                        <a:rPr lang="en-US" sz="2000" dirty="0">
                          <a:latin typeface="Calibri"/>
                        </a:rPr>
                        <a:t>Decide goal is too hard</a:t>
                      </a:r>
                      <a:endParaRPr lang="en-GB" sz="2000" dirty="0">
                        <a:latin typeface="Calibri"/>
                        <a:ea typeface="Times New Roman"/>
                        <a:cs typeface="Palatino"/>
                      </a:endParaRPr>
                    </a:p>
                  </a:txBody>
                  <a:tcPr marL="0" marR="0" marT="0" marB="0" anchor="ctr"/>
                </a:tc>
              </a:tr>
              <a:tr h="691581">
                <a:tc>
                  <a:txBody>
                    <a:bodyPr/>
                    <a:lstStyle/>
                    <a:p>
                      <a:pPr>
                        <a:spcAft>
                          <a:spcPts val="400"/>
                        </a:spcAft>
                      </a:pPr>
                      <a:r>
                        <a:rPr lang="en-US" sz="2000" dirty="0">
                          <a:latin typeface="Calibri"/>
                        </a:rPr>
                        <a:t>Reject feedback</a:t>
                      </a:r>
                      <a:endParaRPr lang="en-GB" sz="2000" dirty="0">
                        <a:latin typeface="Calibri"/>
                        <a:ea typeface="Times New Roman"/>
                        <a:cs typeface="Palatino"/>
                      </a:endParaRPr>
                    </a:p>
                  </a:txBody>
                  <a:tcPr marL="0" marR="0" marT="0" marB="0" anchor="ctr"/>
                </a:tc>
                <a:tc>
                  <a:txBody>
                    <a:bodyPr/>
                    <a:lstStyle/>
                    <a:p>
                      <a:pPr marL="84138" indent="0">
                        <a:spcAft>
                          <a:spcPts val="400"/>
                        </a:spcAft>
                      </a:pPr>
                      <a:r>
                        <a:rPr lang="en-US" sz="2000" dirty="0">
                          <a:latin typeface="Calibri"/>
                        </a:rPr>
                        <a:t>Feedback is ignored</a:t>
                      </a:r>
                      <a:endParaRPr lang="en-GB" sz="2000" dirty="0">
                        <a:latin typeface="Calibri"/>
                        <a:ea typeface="Times New Roman"/>
                        <a:cs typeface="Palatino"/>
                      </a:endParaRPr>
                    </a:p>
                  </a:txBody>
                  <a:tcPr marL="0" marR="0" marT="0" marB="0" anchor="ctr"/>
                </a:tc>
                <a:tc>
                  <a:txBody>
                    <a:bodyPr/>
                    <a:lstStyle/>
                    <a:p>
                      <a:pPr marL="84138" indent="0">
                        <a:spcAft>
                          <a:spcPts val="400"/>
                        </a:spcAft>
                      </a:pPr>
                      <a:r>
                        <a:rPr lang="en-US" sz="2000" dirty="0">
                          <a:latin typeface="Calibri"/>
                        </a:rPr>
                        <a:t>Feedback is ignored</a:t>
                      </a:r>
                      <a:endParaRPr lang="en-GB" sz="2000" dirty="0">
                        <a:latin typeface="Calibri"/>
                        <a:ea typeface="Times New Roman"/>
                        <a:cs typeface="Palatino"/>
                      </a:endParaRPr>
                    </a:p>
                  </a:txBody>
                  <a:tcPr marL="0" marR="0" marT="0" marB="0" anchor="ctr"/>
                </a:tc>
              </a:tr>
            </a:tbl>
          </a:graphicData>
        </a:graphic>
      </p:graphicFrame>
    </p:spTree>
    <p:extLst>
      <p:ext uri="{BB962C8B-B14F-4D97-AF65-F5344CB8AC3E}">
        <p14:creationId xmlns:p14="http://schemas.microsoft.com/office/powerpoint/2010/main" val="107566226"/>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Discussion question</a:t>
            </a:r>
            <a:endParaRPr lang="en-US" dirty="0"/>
          </a:p>
        </p:txBody>
      </p:sp>
      <p:sp>
        <p:nvSpPr>
          <p:cNvPr id="3" name="Slide Number Placeholder 2"/>
          <p:cNvSpPr>
            <a:spLocks noGrp="1"/>
          </p:cNvSpPr>
          <p:nvPr>
            <p:ph type="sldNum" sz="quarter" idx="4294967295"/>
          </p:nvPr>
        </p:nvSpPr>
        <p:spPr>
          <a:xfrm>
            <a:off x="0" y="1272222"/>
            <a:ext cx="533400" cy="244476"/>
          </a:xfrm>
          <a:prstGeom prst="rect">
            <a:avLst/>
          </a:prstGeom>
        </p:spPr>
        <p:txBody>
          <a:bodyPr>
            <a:normAutofit fontScale="85000" lnSpcReduction="20000"/>
          </a:bodyPr>
          <a:lstStyle/>
          <a:p>
            <a:pPr>
              <a:defRPr/>
            </a:pPr>
            <a:fld id="{2D6238C2-C284-AD4D-8FB8-9663937FCA09}" type="slidenum">
              <a:rPr lang="en-GB" smtClean="0"/>
              <a:pPr>
                <a:defRPr/>
              </a:pPr>
              <a:t>74</a:t>
            </a:fld>
            <a:endParaRPr lang="en-GB" dirty="0"/>
          </a:p>
        </p:txBody>
      </p:sp>
      <p:sp>
        <p:nvSpPr>
          <p:cNvPr id="7" name="Text Placeholder 6"/>
          <p:cNvSpPr>
            <a:spLocks noGrp="1"/>
          </p:cNvSpPr>
          <p:nvPr>
            <p:ph type="body" idx="2"/>
          </p:nvPr>
        </p:nvSpPr>
        <p:spPr/>
        <p:txBody>
          <a:bodyPr/>
          <a:lstStyle/>
          <a:p>
            <a:r>
              <a:rPr lang="en-US" dirty="0" smtClean="0"/>
              <a:t>Discussion</a:t>
            </a:r>
            <a:endParaRPr lang="en-US" dirty="0"/>
          </a:p>
        </p:txBody>
      </p:sp>
      <p:sp>
        <p:nvSpPr>
          <p:cNvPr id="6" name="Content Placeholder 5"/>
          <p:cNvSpPr>
            <a:spLocks noGrp="1"/>
          </p:cNvSpPr>
          <p:nvPr>
            <p:ph sz="quarter" idx="1"/>
          </p:nvPr>
        </p:nvSpPr>
        <p:spPr/>
        <p:txBody>
          <a:bodyPr/>
          <a:lstStyle/>
          <a:p>
            <a:r>
              <a:rPr lang="en-US" dirty="0" smtClean="0"/>
              <a:t>How can feedback be designed so as to cue appropriate action by learners?</a:t>
            </a:r>
          </a:p>
          <a:p>
            <a:r>
              <a:rPr lang="en-US" dirty="0"/>
              <a:t>What information should be reported to </a:t>
            </a:r>
            <a:r>
              <a:rPr lang="en-US" dirty="0" smtClean="0"/>
              <a:t>stakeholders, </a:t>
            </a:r>
            <a:r>
              <a:rPr lang="en-US" dirty="0"/>
              <a:t>and how often</a:t>
            </a:r>
            <a:r>
              <a:rPr lang="en-US" dirty="0" smtClean="0"/>
              <a:t>?</a:t>
            </a:r>
            <a:endParaRPr lang="en-US" dirty="0"/>
          </a:p>
        </p:txBody>
      </p:sp>
    </p:spTree>
    <p:extLst>
      <p:ext uri="{BB962C8B-B14F-4D97-AF65-F5344CB8AC3E}">
        <p14:creationId xmlns:p14="http://schemas.microsoft.com/office/powerpoint/2010/main" val="2646211511"/>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Building an assessment </a:t>
            </a:r>
            <a:r>
              <a:rPr lang="en-US" i="1" dirty="0" smtClean="0"/>
              <a:t>system</a:t>
            </a:r>
            <a:endParaRPr lang="en-US" i="1"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83536064"/>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p:txBody>
          <a:bodyPr/>
          <a:lstStyle/>
          <a:p>
            <a:r>
              <a:rPr lang="en-US" dirty="0" smtClean="0">
                <a:latin typeface="Helvetica" charset="0"/>
                <a:ea typeface="ＭＳ Ｐゴシック" charset="-128"/>
              </a:rPr>
              <a:t>Mapping out the terrain</a:t>
            </a:r>
          </a:p>
        </p:txBody>
      </p:sp>
      <p:sp>
        <p:nvSpPr>
          <p:cNvPr id="4" name="Rectangle 3"/>
          <p:cNvSpPr>
            <a:spLocks noChangeArrowheads="1"/>
          </p:cNvSpPr>
          <p:nvPr/>
        </p:nvSpPr>
        <p:spPr bwMode="auto">
          <a:xfrm>
            <a:off x="2285999" y="1600199"/>
            <a:ext cx="6469529" cy="3868271"/>
          </a:xfrm>
          <a:prstGeom prst="rect">
            <a:avLst/>
          </a:prstGeom>
          <a:gradFill flip="none" rotWithShape="1">
            <a:gsLst>
              <a:gs pos="0">
                <a:schemeClr val="tx2"/>
              </a:gs>
              <a:gs pos="100000">
                <a:srgbClr val="FFFFFF"/>
              </a:gs>
            </a:gsLst>
            <a:lin ang="2280000" scaled="0"/>
            <a:tileRect/>
          </a:gradFill>
          <a:ln w="9525">
            <a:solidFill>
              <a:srgbClr val="B6DCDF"/>
            </a:solidFill>
            <a:miter lim="800000"/>
            <a:headEnd/>
            <a:tailEnd/>
          </a:ln>
          <a:effectLst>
            <a:outerShdw dist="23000" dir="5400000" rotWithShape="0">
              <a:srgbClr val="808080">
                <a:alpha val="34998"/>
              </a:srgbClr>
            </a:outerShdw>
          </a:effectLst>
        </p:spPr>
        <p:txBody>
          <a:bodyPr anchor="ctr"/>
          <a:lstStyle/>
          <a:p>
            <a:pPr algn="ctr">
              <a:defRPr/>
            </a:pPr>
            <a:endParaRPr lang="en-US" dirty="0">
              <a:solidFill>
                <a:srgbClr val="15ABE6"/>
              </a:solidFill>
              <a:latin typeface="Calibri"/>
              <a:ea typeface="+mn-ea"/>
            </a:endParaRPr>
          </a:p>
        </p:txBody>
      </p:sp>
      <p:sp>
        <p:nvSpPr>
          <p:cNvPr id="24580" name="TextBox 4"/>
          <p:cNvSpPr txBox="1">
            <a:spLocks noChangeArrowheads="1"/>
          </p:cNvSpPr>
          <p:nvPr/>
        </p:nvSpPr>
        <p:spPr bwMode="auto">
          <a:xfrm>
            <a:off x="1066800" y="2133600"/>
            <a:ext cx="1219200" cy="400110"/>
          </a:xfrm>
          <a:prstGeom prst="rect">
            <a:avLst/>
          </a:prstGeom>
          <a:noFill/>
          <a:ln w="9525">
            <a:noFill/>
            <a:miter lim="800000"/>
            <a:headEnd/>
            <a:tailEnd/>
          </a:ln>
        </p:spPr>
        <p:txBody>
          <a:bodyPr>
            <a:spAutoFit/>
          </a:bodyPr>
          <a:lstStyle/>
          <a:p>
            <a:r>
              <a:rPr lang="en-US" sz="2000" dirty="0">
                <a:latin typeface="Calibri"/>
              </a:rPr>
              <a:t>Annual</a:t>
            </a:r>
          </a:p>
        </p:txBody>
      </p:sp>
      <p:sp>
        <p:nvSpPr>
          <p:cNvPr id="24581" name="TextBox 5"/>
          <p:cNvSpPr txBox="1">
            <a:spLocks noChangeArrowheads="1"/>
          </p:cNvSpPr>
          <p:nvPr/>
        </p:nvSpPr>
        <p:spPr bwMode="auto">
          <a:xfrm>
            <a:off x="1066800" y="2762250"/>
            <a:ext cx="1219200" cy="400110"/>
          </a:xfrm>
          <a:prstGeom prst="rect">
            <a:avLst/>
          </a:prstGeom>
          <a:noFill/>
          <a:ln w="9525">
            <a:noFill/>
            <a:miter lim="800000"/>
            <a:headEnd/>
            <a:tailEnd/>
          </a:ln>
        </p:spPr>
        <p:txBody>
          <a:bodyPr>
            <a:spAutoFit/>
          </a:bodyPr>
          <a:lstStyle/>
          <a:p>
            <a:r>
              <a:rPr lang="en-US" sz="2000" dirty="0">
                <a:latin typeface="Calibri"/>
              </a:rPr>
              <a:t>Interim</a:t>
            </a:r>
          </a:p>
        </p:txBody>
      </p:sp>
      <p:sp>
        <p:nvSpPr>
          <p:cNvPr id="24582" name="TextBox 6"/>
          <p:cNvSpPr txBox="1">
            <a:spLocks noChangeArrowheads="1"/>
          </p:cNvSpPr>
          <p:nvPr/>
        </p:nvSpPr>
        <p:spPr bwMode="auto">
          <a:xfrm>
            <a:off x="1066800" y="3390900"/>
            <a:ext cx="1219200" cy="400110"/>
          </a:xfrm>
          <a:prstGeom prst="rect">
            <a:avLst/>
          </a:prstGeom>
          <a:noFill/>
          <a:ln w="9525">
            <a:noFill/>
            <a:miter lim="800000"/>
            <a:headEnd/>
            <a:tailEnd/>
          </a:ln>
        </p:spPr>
        <p:txBody>
          <a:bodyPr>
            <a:spAutoFit/>
          </a:bodyPr>
          <a:lstStyle/>
          <a:p>
            <a:r>
              <a:rPr lang="en-US" sz="2000" dirty="0">
                <a:latin typeface="Calibri"/>
              </a:rPr>
              <a:t>Weekly</a:t>
            </a:r>
          </a:p>
        </p:txBody>
      </p:sp>
      <p:sp>
        <p:nvSpPr>
          <p:cNvPr id="24583" name="TextBox 7"/>
          <p:cNvSpPr txBox="1">
            <a:spLocks noChangeArrowheads="1"/>
          </p:cNvSpPr>
          <p:nvPr/>
        </p:nvSpPr>
        <p:spPr bwMode="auto">
          <a:xfrm>
            <a:off x="1066800" y="4019550"/>
            <a:ext cx="1219200" cy="400110"/>
          </a:xfrm>
          <a:prstGeom prst="rect">
            <a:avLst/>
          </a:prstGeom>
          <a:noFill/>
          <a:ln w="9525">
            <a:noFill/>
            <a:miter lim="800000"/>
            <a:headEnd/>
            <a:tailEnd/>
          </a:ln>
        </p:spPr>
        <p:txBody>
          <a:bodyPr>
            <a:spAutoFit/>
          </a:bodyPr>
          <a:lstStyle/>
          <a:p>
            <a:r>
              <a:rPr lang="en-US" sz="2000" dirty="0">
                <a:latin typeface="Calibri"/>
              </a:rPr>
              <a:t>Daily</a:t>
            </a:r>
          </a:p>
        </p:txBody>
      </p:sp>
      <p:sp>
        <p:nvSpPr>
          <p:cNvPr id="24584" name="TextBox 8"/>
          <p:cNvSpPr txBox="1">
            <a:spLocks noChangeArrowheads="1"/>
          </p:cNvSpPr>
          <p:nvPr/>
        </p:nvSpPr>
        <p:spPr bwMode="auto">
          <a:xfrm>
            <a:off x="2438400" y="5468471"/>
            <a:ext cx="1828800" cy="923330"/>
          </a:xfrm>
          <a:prstGeom prst="rect">
            <a:avLst/>
          </a:prstGeom>
          <a:noFill/>
          <a:ln w="9525">
            <a:noFill/>
            <a:miter lim="800000"/>
            <a:headEnd/>
            <a:tailEnd/>
          </a:ln>
        </p:spPr>
        <p:txBody>
          <a:bodyPr>
            <a:spAutoFit/>
          </a:bodyPr>
          <a:lstStyle/>
          <a:p>
            <a:pPr algn="ctr"/>
            <a:r>
              <a:rPr lang="en-US" sz="1800" dirty="0">
                <a:latin typeface="Calibri"/>
              </a:rPr>
              <a:t>Instructional Guidance (</a:t>
            </a:r>
            <a:r>
              <a:rPr lang="en-US" altLang="en-US" sz="1800" dirty="0">
                <a:latin typeface="Calibri"/>
              </a:rPr>
              <a:t>“</a:t>
            </a:r>
            <a:r>
              <a:rPr lang="en-US" sz="1800" dirty="0">
                <a:latin typeface="Calibri"/>
              </a:rPr>
              <a:t>formative</a:t>
            </a:r>
            <a:r>
              <a:rPr lang="en-US" altLang="en-US" sz="1800" dirty="0">
                <a:latin typeface="Calibri"/>
              </a:rPr>
              <a:t>”</a:t>
            </a:r>
            <a:r>
              <a:rPr lang="en-US" sz="1800" dirty="0">
                <a:latin typeface="Calibri"/>
              </a:rPr>
              <a:t>)</a:t>
            </a:r>
          </a:p>
        </p:txBody>
      </p:sp>
      <p:sp>
        <p:nvSpPr>
          <p:cNvPr id="24585" name="TextBox 9"/>
          <p:cNvSpPr txBox="1">
            <a:spLocks noChangeArrowheads="1"/>
          </p:cNvSpPr>
          <p:nvPr/>
        </p:nvSpPr>
        <p:spPr bwMode="auto">
          <a:xfrm>
            <a:off x="4533900" y="5468471"/>
            <a:ext cx="1828800" cy="923330"/>
          </a:xfrm>
          <a:prstGeom prst="rect">
            <a:avLst/>
          </a:prstGeom>
          <a:noFill/>
          <a:ln w="9525">
            <a:noFill/>
            <a:miter lim="800000"/>
            <a:headEnd/>
            <a:tailEnd/>
          </a:ln>
        </p:spPr>
        <p:txBody>
          <a:bodyPr>
            <a:spAutoFit/>
          </a:bodyPr>
          <a:lstStyle/>
          <a:p>
            <a:pPr algn="ctr"/>
            <a:r>
              <a:rPr lang="en-US" sz="1800" dirty="0">
                <a:latin typeface="Calibri"/>
              </a:rPr>
              <a:t>Describing Individuals</a:t>
            </a:r>
          </a:p>
          <a:p>
            <a:pPr algn="ctr"/>
            <a:r>
              <a:rPr lang="en-US" sz="1800" dirty="0">
                <a:latin typeface="Calibri"/>
              </a:rPr>
              <a:t>(</a:t>
            </a:r>
            <a:r>
              <a:rPr lang="en-US" altLang="en-US" sz="1800" dirty="0">
                <a:latin typeface="Calibri"/>
              </a:rPr>
              <a:t>“</a:t>
            </a:r>
            <a:r>
              <a:rPr lang="en-US" sz="1800" dirty="0">
                <a:latin typeface="Calibri"/>
              </a:rPr>
              <a:t>summative</a:t>
            </a:r>
            <a:r>
              <a:rPr lang="en-US" altLang="en-US" sz="1800" dirty="0">
                <a:latin typeface="Calibri"/>
              </a:rPr>
              <a:t>”</a:t>
            </a:r>
            <a:r>
              <a:rPr lang="en-US" sz="1800" dirty="0">
                <a:latin typeface="Calibri"/>
              </a:rPr>
              <a:t>) </a:t>
            </a:r>
          </a:p>
        </p:txBody>
      </p:sp>
      <p:sp>
        <p:nvSpPr>
          <p:cNvPr id="24586" name="TextBox 10"/>
          <p:cNvSpPr txBox="1">
            <a:spLocks noChangeArrowheads="1"/>
          </p:cNvSpPr>
          <p:nvPr/>
        </p:nvSpPr>
        <p:spPr bwMode="auto">
          <a:xfrm>
            <a:off x="6629400" y="5468471"/>
            <a:ext cx="1828800" cy="923330"/>
          </a:xfrm>
          <a:prstGeom prst="rect">
            <a:avLst/>
          </a:prstGeom>
          <a:noFill/>
          <a:ln w="9525">
            <a:noFill/>
            <a:miter lim="800000"/>
            <a:headEnd/>
            <a:tailEnd/>
          </a:ln>
        </p:spPr>
        <p:txBody>
          <a:bodyPr>
            <a:spAutoFit/>
          </a:bodyPr>
          <a:lstStyle/>
          <a:p>
            <a:pPr algn="ctr"/>
            <a:r>
              <a:rPr lang="en-US" sz="1800" dirty="0">
                <a:latin typeface="Calibri"/>
              </a:rPr>
              <a:t>Institutional Accountability (</a:t>
            </a:r>
            <a:r>
              <a:rPr lang="en-US" altLang="en-US" sz="1800" dirty="0">
                <a:latin typeface="Calibri"/>
              </a:rPr>
              <a:t>“</a:t>
            </a:r>
            <a:r>
              <a:rPr lang="en-US" sz="1800" dirty="0">
                <a:latin typeface="Calibri"/>
              </a:rPr>
              <a:t>evaluative</a:t>
            </a:r>
            <a:r>
              <a:rPr lang="en-US" altLang="en-US" sz="1800" dirty="0">
                <a:latin typeface="Calibri"/>
              </a:rPr>
              <a:t>”</a:t>
            </a:r>
            <a:r>
              <a:rPr lang="en-US" sz="1800" dirty="0">
                <a:latin typeface="Calibri"/>
              </a:rPr>
              <a:t>)</a:t>
            </a:r>
          </a:p>
        </p:txBody>
      </p:sp>
      <p:sp>
        <p:nvSpPr>
          <p:cNvPr id="12" name="Left-Right Arrow 11"/>
          <p:cNvSpPr>
            <a:spLocks noChangeArrowheads="1"/>
          </p:cNvSpPr>
          <p:nvPr/>
        </p:nvSpPr>
        <p:spPr bwMode="auto">
          <a:xfrm>
            <a:off x="2224741" y="6180332"/>
            <a:ext cx="6553200" cy="677668"/>
          </a:xfrm>
          <a:prstGeom prst="leftRightArrow">
            <a:avLst>
              <a:gd name="adj1" fmla="val 50000"/>
              <a:gd name="adj2" fmla="val 49996"/>
            </a:avLst>
          </a:prstGeom>
          <a:solidFill>
            <a:srgbClr val="525A93"/>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defRPr/>
            </a:pPr>
            <a:r>
              <a:rPr lang="en-US" sz="2000" dirty="0">
                <a:solidFill>
                  <a:schemeClr val="lt1"/>
                </a:solidFill>
                <a:latin typeface="Calibri"/>
                <a:ea typeface="+mn-ea"/>
              </a:rPr>
              <a:t>Function</a:t>
            </a:r>
          </a:p>
        </p:txBody>
      </p:sp>
      <p:sp>
        <p:nvSpPr>
          <p:cNvPr id="24588" name="TextBox 12"/>
          <p:cNvSpPr txBox="1">
            <a:spLocks noChangeArrowheads="1"/>
          </p:cNvSpPr>
          <p:nvPr/>
        </p:nvSpPr>
        <p:spPr bwMode="auto">
          <a:xfrm>
            <a:off x="1066800" y="4648200"/>
            <a:ext cx="1219200" cy="400110"/>
          </a:xfrm>
          <a:prstGeom prst="rect">
            <a:avLst/>
          </a:prstGeom>
          <a:noFill/>
          <a:ln w="9525">
            <a:noFill/>
            <a:miter lim="800000"/>
            <a:headEnd/>
            <a:tailEnd/>
          </a:ln>
        </p:spPr>
        <p:txBody>
          <a:bodyPr>
            <a:spAutoFit/>
          </a:bodyPr>
          <a:lstStyle/>
          <a:p>
            <a:r>
              <a:rPr lang="en-US" sz="2000" dirty="0">
                <a:latin typeface="Calibri"/>
              </a:rPr>
              <a:t>Hourly</a:t>
            </a:r>
          </a:p>
        </p:txBody>
      </p:sp>
      <p:sp>
        <p:nvSpPr>
          <p:cNvPr id="14" name="Up-Down Arrow 13"/>
          <p:cNvSpPr/>
          <p:nvPr/>
        </p:nvSpPr>
        <p:spPr>
          <a:xfrm>
            <a:off x="304800" y="1752600"/>
            <a:ext cx="609600" cy="3733800"/>
          </a:xfrm>
          <a:prstGeom prst="upDownArrow">
            <a:avLst/>
          </a:prstGeom>
          <a:solidFill>
            <a:schemeClr val="accent1"/>
          </a:solidFill>
        </p:spPr>
        <p:style>
          <a:lnRef idx="1">
            <a:schemeClr val="accent1"/>
          </a:lnRef>
          <a:fillRef idx="3">
            <a:schemeClr val="accent1"/>
          </a:fillRef>
          <a:effectRef idx="2">
            <a:schemeClr val="accent1"/>
          </a:effectRef>
          <a:fontRef idx="minor">
            <a:schemeClr val="lt1"/>
          </a:fontRef>
        </p:style>
        <p:txBody>
          <a:bodyPr vert="vert270" anchor="ctr"/>
          <a:lstStyle/>
          <a:p>
            <a:pPr algn="ctr">
              <a:defRPr/>
            </a:pPr>
            <a:r>
              <a:rPr lang="en-US" dirty="0">
                <a:latin typeface="Calibri"/>
              </a:rPr>
              <a:t>Timescale</a:t>
            </a:r>
          </a:p>
        </p:txBody>
      </p:sp>
      <p:sp>
        <p:nvSpPr>
          <p:cNvPr id="24590" name="TextBox 14"/>
          <p:cNvSpPr txBox="1">
            <a:spLocks noChangeArrowheads="1"/>
          </p:cNvSpPr>
          <p:nvPr/>
        </p:nvSpPr>
        <p:spPr bwMode="auto">
          <a:xfrm>
            <a:off x="6723530" y="1782483"/>
            <a:ext cx="1676400" cy="707886"/>
          </a:xfrm>
          <a:prstGeom prst="rect">
            <a:avLst/>
          </a:prstGeom>
          <a:noFill/>
          <a:ln w="9525">
            <a:noFill/>
            <a:miter lim="800000"/>
            <a:headEnd/>
            <a:tailEnd/>
          </a:ln>
        </p:spPr>
        <p:txBody>
          <a:bodyPr>
            <a:spAutoFit/>
          </a:bodyPr>
          <a:lstStyle/>
          <a:p>
            <a:pPr algn="ctr"/>
            <a:r>
              <a:rPr lang="en-US" sz="2000" dirty="0">
                <a:latin typeface="Calibri"/>
              </a:rPr>
              <a:t>High-stakes accountability</a:t>
            </a:r>
          </a:p>
        </p:txBody>
      </p:sp>
      <p:sp>
        <p:nvSpPr>
          <p:cNvPr id="24591" name="TextBox 15"/>
          <p:cNvSpPr txBox="1">
            <a:spLocks noChangeArrowheads="1"/>
          </p:cNvSpPr>
          <p:nvPr/>
        </p:nvSpPr>
        <p:spPr bwMode="auto">
          <a:xfrm>
            <a:off x="2628900" y="1752600"/>
            <a:ext cx="1600200" cy="707886"/>
          </a:xfrm>
          <a:prstGeom prst="rect">
            <a:avLst/>
          </a:prstGeom>
          <a:noFill/>
          <a:ln w="9525">
            <a:noFill/>
            <a:miter lim="800000"/>
            <a:headEnd/>
            <a:tailEnd/>
          </a:ln>
        </p:spPr>
        <p:txBody>
          <a:bodyPr>
            <a:spAutoFit/>
          </a:bodyPr>
          <a:lstStyle/>
          <a:p>
            <a:pPr algn="ctr"/>
            <a:r>
              <a:rPr lang="en-US" sz="2000" dirty="0">
                <a:latin typeface="Calibri"/>
              </a:rPr>
              <a:t>Academic promotion</a:t>
            </a:r>
          </a:p>
        </p:txBody>
      </p:sp>
      <p:sp>
        <p:nvSpPr>
          <p:cNvPr id="24592" name="TextBox 16"/>
          <p:cNvSpPr txBox="1">
            <a:spLocks noChangeArrowheads="1"/>
          </p:cNvSpPr>
          <p:nvPr/>
        </p:nvSpPr>
        <p:spPr bwMode="auto">
          <a:xfrm>
            <a:off x="2705100" y="4724400"/>
            <a:ext cx="1447800" cy="707886"/>
          </a:xfrm>
          <a:prstGeom prst="rect">
            <a:avLst/>
          </a:prstGeom>
          <a:noFill/>
          <a:ln w="9525">
            <a:noFill/>
            <a:miter lim="800000"/>
            <a:headEnd/>
            <a:tailEnd/>
          </a:ln>
        </p:spPr>
        <p:txBody>
          <a:bodyPr>
            <a:spAutoFit/>
          </a:bodyPr>
          <a:lstStyle/>
          <a:p>
            <a:pPr algn="ctr"/>
            <a:r>
              <a:rPr lang="en-US" sz="2000" dirty="0">
                <a:latin typeface="Calibri"/>
              </a:rPr>
              <a:t>Hinge-point</a:t>
            </a:r>
          </a:p>
          <a:p>
            <a:pPr algn="ctr"/>
            <a:r>
              <a:rPr lang="en-US" sz="2000" dirty="0">
                <a:latin typeface="Calibri"/>
              </a:rPr>
              <a:t>questions</a:t>
            </a:r>
          </a:p>
        </p:txBody>
      </p:sp>
      <p:sp>
        <p:nvSpPr>
          <p:cNvPr id="24593" name="TextBox 17"/>
          <p:cNvSpPr txBox="1">
            <a:spLocks noChangeArrowheads="1"/>
          </p:cNvSpPr>
          <p:nvPr/>
        </p:nvSpPr>
        <p:spPr bwMode="auto">
          <a:xfrm>
            <a:off x="4848038" y="3169023"/>
            <a:ext cx="1181100" cy="707886"/>
          </a:xfrm>
          <a:prstGeom prst="rect">
            <a:avLst/>
          </a:prstGeom>
          <a:noFill/>
          <a:ln w="9525">
            <a:noFill/>
            <a:miter lim="800000"/>
            <a:headEnd/>
            <a:tailEnd/>
          </a:ln>
        </p:spPr>
        <p:txBody>
          <a:bodyPr>
            <a:spAutoFit/>
          </a:bodyPr>
          <a:lstStyle/>
          <a:p>
            <a:pPr algn="ctr"/>
            <a:r>
              <a:rPr lang="en-US" sz="2000" dirty="0">
                <a:latin typeface="Calibri"/>
              </a:rPr>
              <a:t>End-of-unit tests</a:t>
            </a:r>
          </a:p>
        </p:txBody>
      </p:sp>
      <p:sp>
        <p:nvSpPr>
          <p:cNvPr id="24594" name="TextBox 18"/>
          <p:cNvSpPr txBox="1">
            <a:spLocks noChangeArrowheads="1"/>
          </p:cNvSpPr>
          <p:nvPr/>
        </p:nvSpPr>
        <p:spPr bwMode="auto">
          <a:xfrm>
            <a:off x="2667000" y="2590800"/>
            <a:ext cx="1524000" cy="400110"/>
          </a:xfrm>
          <a:prstGeom prst="rect">
            <a:avLst/>
          </a:prstGeom>
          <a:noFill/>
          <a:ln w="9525">
            <a:noFill/>
            <a:miter lim="800000"/>
            <a:headEnd/>
            <a:tailEnd/>
          </a:ln>
        </p:spPr>
        <p:txBody>
          <a:bodyPr>
            <a:spAutoFit/>
          </a:bodyPr>
          <a:lstStyle/>
          <a:p>
            <a:pPr algn="ctr"/>
            <a:r>
              <a:rPr lang="en-US" sz="2000" dirty="0">
                <a:latin typeface="Calibri"/>
              </a:rPr>
              <a:t>Benchmark</a:t>
            </a:r>
          </a:p>
        </p:txBody>
      </p:sp>
      <p:sp>
        <p:nvSpPr>
          <p:cNvPr id="24595" name="TextBox 19"/>
          <p:cNvSpPr txBox="1">
            <a:spLocks noChangeArrowheads="1"/>
          </p:cNvSpPr>
          <p:nvPr/>
        </p:nvSpPr>
        <p:spPr bwMode="auto">
          <a:xfrm>
            <a:off x="2895600" y="4267200"/>
            <a:ext cx="1143000" cy="400110"/>
          </a:xfrm>
          <a:prstGeom prst="rect">
            <a:avLst/>
          </a:prstGeom>
          <a:noFill/>
          <a:ln w="9525">
            <a:noFill/>
            <a:miter lim="800000"/>
            <a:headEnd/>
            <a:tailEnd/>
          </a:ln>
        </p:spPr>
        <p:txBody>
          <a:bodyPr>
            <a:spAutoFit/>
          </a:bodyPr>
          <a:lstStyle/>
          <a:p>
            <a:r>
              <a:rPr lang="en-US" sz="2000" dirty="0">
                <a:latin typeface="Calibri"/>
              </a:rPr>
              <a:t>Exit pass</a:t>
            </a:r>
          </a:p>
        </p:txBody>
      </p:sp>
      <p:sp>
        <p:nvSpPr>
          <p:cNvPr id="24596" name="TextBox 20"/>
          <p:cNvSpPr txBox="1">
            <a:spLocks noChangeArrowheads="1"/>
          </p:cNvSpPr>
          <p:nvPr/>
        </p:nvSpPr>
        <p:spPr bwMode="auto">
          <a:xfrm>
            <a:off x="2362200" y="3048000"/>
            <a:ext cx="2286000" cy="707886"/>
          </a:xfrm>
          <a:prstGeom prst="rect">
            <a:avLst/>
          </a:prstGeom>
          <a:noFill/>
          <a:ln w="9525">
            <a:noFill/>
            <a:miter lim="800000"/>
            <a:headEnd/>
            <a:tailEnd/>
          </a:ln>
        </p:spPr>
        <p:txBody>
          <a:bodyPr>
            <a:spAutoFit/>
          </a:bodyPr>
          <a:lstStyle/>
          <a:p>
            <a:pPr algn="ctr"/>
            <a:r>
              <a:rPr lang="en-US" sz="2000" dirty="0">
                <a:latin typeface="Calibri"/>
              </a:rPr>
              <a:t>Common formative assessments</a:t>
            </a:r>
          </a:p>
        </p:txBody>
      </p:sp>
      <p:sp>
        <p:nvSpPr>
          <p:cNvPr id="24597" name="TextBox 21"/>
          <p:cNvSpPr txBox="1">
            <a:spLocks noChangeArrowheads="1"/>
          </p:cNvSpPr>
          <p:nvPr/>
        </p:nvSpPr>
        <p:spPr bwMode="auto">
          <a:xfrm>
            <a:off x="4660153" y="2026024"/>
            <a:ext cx="1676400" cy="707886"/>
          </a:xfrm>
          <a:prstGeom prst="rect">
            <a:avLst/>
          </a:prstGeom>
          <a:noFill/>
          <a:ln w="9525">
            <a:noFill/>
            <a:miter lim="800000"/>
            <a:headEnd/>
            <a:tailEnd/>
          </a:ln>
        </p:spPr>
        <p:txBody>
          <a:bodyPr>
            <a:spAutoFit/>
          </a:bodyPr>
          <a:lstStyle/>
          <a:p>
            <a:pPr algn="ctr"/>
            <a:r>
              <a:rPr lang="en-US" sz="2000" dirty="0">
                <a:latin typeface="Calibri"/>
              </a:rPr>
              <a:t>End-of-course exams</a:t>
            </a:r>
          </a:p>
        </p:txBody>
      </p:sp>
      <p:sp>
        <p:nvSpPr>
          <p:cNvPr id="24598" name="TextBox 22"/>
          <p:cNvSpPr txBox="1">
            <a:spLocks noChangeArrowheads="1"/>
          </p:cNvSpPr>
          <p:nvPr/>
        </p:nvSpPr>
        <p:spPr bwMode="auto">
          <a:xfrm>
            <a:off x="2362200" y="3657600"/>
            <a:ext cx="2286000" cy="707886"/>
          </a:xfrm>
          <a:prstGeom prst="rect">
            <a:avLst/>
          </a:prstGeom>
          <a:noFill/>
          <a:ln w="9525">
            <a:noFill/>
            <a:miter lim="800000"/>
            <a:headEnd/>
            <a:tailEnd/>
          </a:ln>
        </p:spPr>
        <p:txBody>
          <a:bodyPr>
            <a:spAutoFit/>
          </a:bodyPr>
          <a:lstStyle/>
          <a:p>
            <a:pPr algn="ctr"/>
            <a:r>
              <a:rPr lang="en-US" sz="2000" dirty="0">
                <a:latin typeface="Calibri"/>
              </a:rPr>
              <a:t>Before the end-</a:t>
            </a:r>
            <a:br>
              <a:rPr lang="en-US" sz="2000" dirty="0">
                <a:latin typeface="Calibri"/>
              </a:rPr>
            </a:br>
            <a:r>
              <a:rPr lang="en-US" sz="2000" dirty="0">
                <a:latin typeface="Calibri"/>
              </a:rPr>
              <a:t>of-unit tests</a:t>
            </a:r>
          </a:p>
        </p:txBody>
      </p:sp>
      <p:sp>
        <p:nvSpPr>
          <p:cNvPr id="24599" name="TextBox 23"/>
          <p:cNvSpPr txBox="1">
            <a:spLocks noChangeArrowheads="1"/>
          </p:cNvSpPr>
          <p:nvPr/>
        </p:nvSpPr>
        <p:spPr bwMode="auto">
          <a:xfrm>
            <a:off x="4790888" y="2735636"/>
            <a:ext cx="1295400" cy="400110"/>
          </a:xfrm>
          <a:prstGeom prst="rect">
            <a:avLst/>
          </a:prstGeom>
          <a:noFill/>
          <a:ln w="9525">
            <a:noFill/>
            <a:miter lim="800000"/>
            <a:headEnd/>
            <a:tailEnd/>
          </a:ln>
        </p:spPr>
        <p:txBody>
          <a:bodyPr>
            <a:spAutoFit/>
          </a:bodyPr>
          <a:lstStyle/>
          <a:p>
            <a:pPr algn="ctr"/>
            <a:r>
              <a:rPr lang="en-US" sz="2000" dirty="0">
                <a:latin typeface="Calibri"/>
              </a:rPr>
              <a:t>Growth</a:t>
            </a:r>
          </a:p>
        </p:txBody>
      </p:sp>
      <p:sp>
        <p:nvSpPr>
          <p:cNvPr id="2" name="Slide Number Placeholder 1"/>
          <p:cNvSpPr>
            <a:spLocks noGrp="1"/>
          </p:cNvSpPr>
          <p:nvPr>
            <p:ph type="sldNum" sz="quarter" idx="12"/>
          </p:nvPr>
        </p:nvSpPr>
        <p:spPr/>
        <p:txBody>
          <a:bodyPr>
            <a:normAutofit fontScale="85000" lnSpcReduction="20000"/>
          </a:bodyPr>
          <a:lstStyle/>
          <a:p>
            <a:pPr>
              <a:defRPr/>
            </a:pPr>
            <a:fld id="{02B601A0-3688-4D07-8CC1-C676D43367B8}" type="slidenum">
              <a:rPr lang="en-US" smtClean="0"/>
              <a:pPr>
                <a:defRPr/>
              </a:pPr>
              <a:t>76</a:t>
            </a:fld>
            <a:endParaRPr lang="en-US"/>
          </a:p>
        </p:txBody>
      </p:sp>
    </p:spTree>
    <p:extLst>
      <p:ext uri="{BB962C8B-B14F-4D97-AF65-F5344CB8AC3E}">
        <p14:creationId xmlns:p14="http://schemas.microsoft.com/office/powerpoint/2010/main" val="8764527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8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58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58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58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58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58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58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9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9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59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59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59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59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59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59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59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459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580" grpId="0"/>
      <p:bldP spid="24581" grpId="0"/>
      <p:bldP spid="24582" grpId="0"/>
      <p:bldP spid="24583" grpId="0"/>
      <p:bldP spid="24584" grpId="0"/>
      <p:bldP spid="24585" grpId="0"/>
      <p:bldP spid="24586" grpId="0"/>
      <p:bldP spid="12" grpId="0" animBg="1"/>
      <p:bldP spid="24588" grpId="0"/>
      <p:bldP spid="14" grpId="0" animBg="1"/>
      <p:bldP spid="24590" grpId="0"/>
      <p:bldP spid="24591" grpId="0"/>
      <p:bldP spid="24592" grpId="0"/>
      <p:bldP spid="24593" grpId="0"/>
      <p:bldP spid="24594" grpId="0"/>
      <p:bldP spid="24595" grpId="0"/>
      <p:bldP spid="24596" grpId="0"/>
      <p:bldP spid="24597" grpId="0"/>
      <p:bldP spid="24598" grpId="0"/>
      <p:bldP spid="24599"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88373783"/>
              </p:ext>
            </p:extLst>
          </p:nvPr>
        </p:nvGraphicFramePr>
        <p:xfrm>
          <a:off x="612588" y="1670161"/>
          <a:ext cx="8074212" cy="4327526"/>
        </p:xfrm>
        <a:graphic>
          <a:graphicData uri="http://schemas.openxmlformats.org/drawingml/2006/table">
            <a:tbl>
              <a:tblPr firstRow="1" firstCol="1" bandRow="1">
                <a:tableStyleId>{5C22544A-7EE6-4342-B048-85BDC9FD1C3A}</a:tableStyleId>
              </a:tblPr>
              <a:tblGrid>
                <a:gridCol w="1819100"/>
                <a:gridCol w="3004762"/>
                <a:gridCol w="3250350"/>
              </a:tblGrid>
              <a:tr h="563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FFFFFF"/>
                        </a:solidFill>
                        <a:effectLst/>
                        <a:latin typeface="Calibri"/>
                        <a:ea typeface="ＭＳ Ｐゴシック" charset="-128"/>
                        <a:cs typeface="Calibri"/>
                      </a:endParaRPr>
                    </a:p>
                  </a:txBody>
                  <a:tcPr horzOverflow="overflow"/>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FF"/>
                          </a:solidFill>
                          <a:effectLst/>
                          <a:latin typeface="Calibri"/>
                          <a:ea typeface="ＭＳ Ｐゴシック" charset="-128"/>
                          <a:cs typeface="Calibri"/>
                        </a:rPr>
                        <a:t>Role</a:t>
                      </a:r>
                    </a:p>
                  </a:txBody>
                  <a:tcPr horzOverflow="overflow"/>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FFFFFF"/>
                        </a:solidFill>
                        <a:effectLst/>
                        <a:latin typeface="Arial" pitchFamily="34" charset="0"/>
                        <a:ea typeface="ＭＳ Ｐゴシック" charset="-128"/>
                      </a:endParaRPr>
                    </a:p>
                  </a:txBody>
                  <a:tcPr horzOverflow="overflow"/>
                </a:tc>
              </a:tr>
              <a:tr h="563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FFFFFF"/>
                        </a:solidFill>
                        <a:effectLst/>
                        <a:latin typeface="Calibri"/>
                        <a:ea typeface="ＭＳ Ｐゴシック" charset="-128"/>
                        <a:cs typeface="Calibri"/>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smtClean="0">
                          <a:ln>
                            <a:noFill/>
                          </a:ln>
                          <a:solidFill>
                            <a:schemeClr val="bg1"/>
                          </a:solidFill>
                          <a:effectLst/>
                          <a:latin typeface="Calibri"/>
                          <a:cs typeface="Calibri"/>
                        </a:rPr>
                        <a:t>Learners</a:t>
                      </a:r>
                      <a:endParaRPr kumimoji="0" lang="en-US" sz="2400" b="1" i="0" u="none" strike="noStrike" cap="none" normalizeH="0" baseline="0" dirty="0" smtClean="0">
                        <a:ln>
                          <a:noFill/>
                        </a:ln>
                        <a:solidFill>
                          <a:schemeClr val="bg1"/>
                        </a:solidFill>
                        <a:effectLst/>
                        <a:latin typeface="Calibri"/>
                        <a:ea typeface="ＭＳ Ｐゴシック" charset="-128"/>
                        <a:cs typeface="Calibri"/>
                      </a:endParaRPr>
                    </a:p>
                  </a:txBody>
                  <a:tcPr horzOverflow="overflow">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smtClean="0">
                          <a:ln>
                            <a:noFill/>
                          </a:ln>
                          <a:solidFill>
                            <a:schemeClr val="bg1"/>
                          </a:solidFill>
                          <a:effectLst/>
                          <a:latin typeface="Calibri"/>
                          <a:cs typeface="Calibri"/>
                        </a:rPr>
                        <a:t>Teachers</a:t>
                      </a:r>
                      <a:endParaRPr kumimoji="0" lang="en-US" sz="2400" b="1" i="0" u="none" strike="noStrike" cap="none" normalizeH="0" baseline="0" dirty="0" smtClean="0">
                        <a:ln>
                          <a:noFill/>
                        </a:ln>
                        <a:solidFill>
                          <a:schemeClr val="bg1"/>
                        </a:solidFill>
                        <a:effectLst/>
                        <a:latin typeface="Calibri"/>
                        <a:ea typeface="ＭＳ Ｐゴシック" charset="-128"/>
                        <a:cs typeface="Calibri"/>
                      </a:endParaRPr>
                    </a:p>
                  </a:txBody>
                  <a:tcPr horzOverflow="overflow">
                    <a:solidFill>
                      <a:schemeClr val="accent1"/>
                    </a:solidFill>
                  </a:tcPr>
                </a:tc>
              </a:tr>
              <a:tr h="1389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latin typeface="Calibri"/>
                          <a:cs typeface="Calibri"/>
                        </a:rPr>
                        <a:t>Summative assessment</a:t>
                      </a:r>
                      <a:endParaRPr kumimoji="0" lang="en-US" sz="2400" b="0" i="0" u="none" strike="noStrike" cap="none" normalizeH="0" baseline="0" dirty="0" smtClean="0">
                        <a:ln>
                          <a:noFill/>
                        </a:ln>
                        <a:solidFill>
                          <a:srgbClr val="000000"/>
                        </a:solidFill>
                        <a:effectLst/>
                        <a:latin typeface="Calibri"/>
                        <a:ea typeface="ＭＳ Ｐゴシック" charset="-128"/>
                        <a:cs typeface="Calibri"/>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rgbClr val="000000"/>
                        </a:solidFill>
                        <a:effectLst/>
                        <a:latin typeface="Calibri"/>
                        <a:ea typeface="ＭＳ Ｐゴシック" charset="-128"/>
                        <a:cs typeface="Calibri"/>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rgbClr val="000000"/>
                        </a:solidFill>
                        <a:effectLst/>
                        <a:latin typeface="Calibri"/>
                        <a:ea typeface="ＭＳ Ｐゴシック" charset="-128"/>
                        <a:cs typeface="Calibri"/>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rgbClr val="000000"/>
                        </a:solidFill>
                        <a:effectLst/>
                        <a:latin typeface="Calibri"/>
                        <a:ea typeface="ＭＳ Ｐゴシック" charset="-128"/>
                        <a:cs typeface="Calibri"/>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rgbClr val="000000"/>
                        </a:solidFill>
                        <a:effectLst/>
                        <a:latin typeface="Calibri"/>
                        <a:ea typeface="ＭＳ Ｐゴシック" charset="-128"/>
                        <a:cs typeface="Calibri"/>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latin typeface="Calibri"/>
                          <a:cs typeface="Calibri"/>
                        </a:rPr>
                        <a:t>A community of practice in which teachers share a construct of quality</a:t>
                      </a:r>
                      <a:endParaRPr kumimoji="0" lang="en-US" sz="2200" b="0" i="0" u="none" strike="noStrike" cap="none" normalizeH="0" baseline="0" dirty="0" smtClean="0">
                        <a:ln>
                          <a:noFill/>
                        </a:ln>
                        <a:solidFill>
                          <a:srgbClr val="000000"/>
                        </a:solidFill>
                        <a:effectLst/>
                        <a:latin typeface="Calibri"/>
                        <a:ea typeface="ＭＳ Ｐゴシック" charset="-128"/>
                        <a:cs typeface="Calibri"/>
                      </a:endParaRPr>
                    </a:p>
                  </a:txBody>
                  <a:tcPr horzOverflow="overflow"/>
                </a:tc>
              </a:tr>
              <a:tr h="563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latin typeface="Calibri"/>
                          <a:cs typeface="Calibri"/>
                        </a:rPr>
                        <a:t>Formative assessment</a:t>
                      </a:r>
                      <a:endParaRPr kumimoji="0" lang="en-US" sz="2400" b="0" i="0" u="none" strike="noStrike" cap="none" normalizeH="0" baseline="0" dirty="0" smtClean="0">
                        <a:ln>
                          <a:noFill/>
                        </a:ln>
                        <a:solidFill>
                          <a:srgbClr val="000000"/>
                        </a:solidFill>
                        <a:effectLst/>
                        <a:latin typeface="Calibri"/>
                        <a:ea typeface="ＭＳ Ｐゴシック" charset="-128"/>
                        <a:cs typeface="Calibri"/>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rgbClr val="000000"/>
                        </a:solidFill>
                        <a:effectLst/>
                        <a:latin typeface="Calibri"/>
                        <a:ea typeface="ＭＳ Ｐゴシック" charset="-128"/>
                        <a:cs typeface="Calibri"/>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rgbClr val="000000"/>
                        </a:solidFill>
                        <a:effectLst/>
                        <a:latin typeface="Calibri"/>
                        <a:ea typeface="ＭＳ Ｐゴシック" charset="-128"/>
                        <a:cs typeface="Calibri"/>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rgbClr val="000000"/>
                        </a:solidFill>
                        <a:effectLst/>
                        <a:latin typeface="Calibri"/>
                        <a:ea typeface="ＭＳ Ｐゴシック" charset="-128"/>
                        <a:cs typeface="Calibri"/>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rgbClr val="000000"/>
                        </a:solidFill>
                        <a:effectLst/>
                        <a:latin typeface="Calibri"/>
                        <a:ea typeface="ＭＳ Ｐゴシック" charset="-128"/>
                        <a:cs typeface="Calibri"/>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rgbClr val="000000"/>
                        </a:solidFill>
                        <a:effectLst/>
                        <a:latin typeface="Calibri"/>
                        <a:ea typeface="ＭＳ Ｐゴシック" charset="-128"/>
                        <a:cs typeface="Calibri"/>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rgbClr val="000000"/>
                        </a:solidFill>
                        <a:effectLst/>
                        <a:latin typeface="Calibri"/>
                        <a:ea typeface="ＭＳ Ｐゴシック" charset="-128"/>
                        <a:cs typeface="Calibri"/>
                      </a:endParaRPr>
                    </a:p>
                  </a:txBody>
                  <a:tcPr horzOverflow="overflow"/>
                </a:tc>
              </a:tr>
            </a:tbl>
          </a:graphicData>
        </a:graphic>
      </p:graphicFrame>
      <p:sp>
        <p:nvSpPr>
          <p:cNvPr id="31764" name="Title 2"/>
          <p:cNvSpPr>
            <a:spLocks noGrp="1"/>
          </p:cNvSpPr>
          <p:nvPr>
            <p:ph type="title"/>
          </p:nvPr>
        </p:nvSpPr>
        <p:spPr/>
        <p:txBody>
          <a:bodyPr/>
          <a:lstStyle/>
          <a:p>
            <a:r>
              <a:rPr lang="en-US" dirty="0" smtClean="0">
                <a:latin typeface="Calibri"/>
                <a:ea typeface="ＭＳ Ｐゴシック" charset="-128"/>
              </a:rPr>
              <a:t>Perspectives on assessment</a:t>
            </a:r>
          </a:p>
        </p:txBody>
      </p:sp>
      <p:sp>
        <p:nvSpPr>
          <p:cNvPr id="3" name="TextBox 2"/>
          <p:cNvSpPr txBox="1"/>
          <p:nvPr/>
        </p:nvSpPr>
        <p:spPr>
          <a:xfrm>
            <a:off x="2447177" y="2803609"/>
            <a:ext cx="2973784" cy="1446550"/>
          </a:xfrm>
          <a:prstGeom prst="rect">
            <a:avLst/>
          </a:prstGeom>
          <a:noFill/>
        </p:spPr>
        <p:txBody>
          <a:bodyPr wrap="square" rtlCol="0">
            <a:spAutoFit/>
          </a:bodyPr>
          <a:lstStyle/>
          <a:p>
            <a:pPr lvl="0"/>
            <a:r>
              <a:rPr lang="en-US" sz="2200" dirty="0">
                <a:latin typeface="Calibri"/>
                <a:cs typeface="Calibri"/>
              </a:rPr>
              <a:t>Understanding the assessment intentions, so they produce relevant </a:t>
            </a:r>
            <a:r>
              <a:rPr lang="en-US" sz="2200" dirty="0" smtClean="0">
                <a:latin typeface="Calibri"/>
                <a:cs typeface="Calibri"/>
              </a:rPr>
              <a:t>evidence</a:t>
            </a:r>
            <a:endParaRPr lang="en-US" sz="2200" dirty="0">
              <a:latin typeface="Calibri"/>
              <a:cs typeface="Calibri"/>
            </a:endParaRPr>
          </a:p>
        </p:txBody>
      </p:sp>
      <p:sp>
        <p:nvSpPr>
          <p:cNvPr id="5" name="TextBox 4"/>
          <p:cNvSpPr txBox="1"/>
          <p:nvPr/>
        </p:nvSpPr>
        <p:spPr>
          <a:xfrm>
            <a:off x="2447177" y="4250159"/>
            <a:ext cx="3144157" cy="1785104"/>
          </a:xfrm>
          <a:prstGeom prst="rect">
            <a:avLst/>
          </a:prstGeom>
          <a:noFill/>
        </p:spPr>
        <p:txBody>
          <a:bodyPr wrap="square" rtlCol="0">
            <a:spAutoFit/>
          </a:bodyPr>
          <a:lstStyle/>
          <a:p>
            <a:pPr lvl="0"/>
            <a:r>
              <a:rPr lang="en-US" sz="2200" dirty="0">
                <a:latin typeface="Calibri"/>
                <a:cs typeface="Calibri"/>
              </a:rPr>
              <a:t>Learners become members of the same community of practice of which their teachers are already </a:t>
            </a:r>
            <a:r>
              <a:rPr lang="en-US" sz="2200" dirty="0" smtClean="0">
                <a:latin typeface="Calibri"/>
                <a:cs typeface="Calibri"/>
              </a:rPr>
              <a:t>members</a:t>
            </a:r>
            <a:endParaRPr lang="en-US" sz="2200" dirty="0">
              <a:solidFill>
                <a:srgbClr val="000000"/>
              </a:solidFill>
              <a:latin typeface="Calibri"/>
              <a:ea typeface="ＭＳ Ｐゴシック" charset="-128"/>
              <a:cs typeface="Calibri"/>
            </a:endParaRPr>
          </a:p>
        </p:txBody>
      </p:sp>
      <p:sp>
        <p:nvSpPr>
          <p:cNvPr id="6" name="TextBox 5"/>
          <p:cNvSpPr txBox="1"/>
          <p:nvPr/>
        </p:nvSpPr>
        <p:spPr>
          <a:xfrm>
            <a:off x="5420961" y="4281138"/>
            <a:ext cx="3095466" cy="769441"/>
          </a:xfrm>
          <a:prstGeom prst="rect">
            <a:avLst/>
          </a:prstGeom>
          <a:noFill/>
        </p:spPr>
        <p:txBody>
          <a:bodyPr wrap="square" rtlCol="0">
            <a:spAutoFit/>
          </a:bodyPr>
          <a:lstStyle/>
          <a:p>
            <a:pPr lvl="0"/>
            <a:r>
              <a:rPr lang="en-US" sz="2200" dirty="0">
                <a:latin typeface="Calibri"/>
                <a:cs typeface="Calibri"/>
              </a:rPr>
              <a:t>Teachers possess an </a:t>
            </a:r>
            <a:r>
              <a:rPr lang="en-US" sz="2200" i="1" dirty="0">
                <a:latin typeface="Calibri"/>
                <a:cs typeface="Calibri"/>
              </a:rPr>
              <a:t>anatomy</a:t>
            </a:r>
            <a:r>
              <a:rPr lang="en-US" sz="2200" dirty="0">
                <a:latin typeface="Calibri"/>
                <a:cs typeface="Calibri"/>
              </a:rPr>
              <a:t> of </a:t>
            </a:r>
            <a:r>
              <a:rPr lang="en-US" sz="2200" dirty="0" smtClean="0">
                <a:latin typeface="Calibri"/>
                <a:cs typeface="Calibri"/>
              </a:rPr>
              <a:t>quality</a:t>
            </a:r>
            <a:endParaRPr lang="en-US" sz="2200" dirty="0">
              <a:solidFill>
                <a:srgbClr val="000000"/>
              </a:solidFill>
              <a:latin typeface="Calibri"/>
              <a:ea typeface="ＭＳ Ｐゴシック" charset="-128"/>
              <a:cs typeface="Calibri"/>
            </a:endParaRPr>
          </a:p>
        </p:txBody>
      </p:sp>
    </p:spTree>
    <p:extLst>
      <p:ext uri="{BB962C8B-B14F-4D97-AF65-F5344CB8AC3E}">
        <p14:creationId xmlns:p14="http://schemas.microsoft.com/office/powerpoint/2010/main" val="17119790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en-GB" smtClean="0"/>
              <a:t>Self-assessment</a:t>
            </a:r>
            <a:endParaRPr lang="en-GB"/>
          </a:p>
        </p:txBody>
      </p:sp>
      <p:sp>
        <p:nvSpPr>
          <p:cNvPr id="9" name="Slide Number Placeholder 4"/>
          <p:cNvSpPr>
            <a:spLocks noGrp="1"/>
          </p:cNvSpPr>
          <p:nvPr>
            <p:ph type="sldNum" sz="quarter" idx="11"/>
          </p:nvPr>
        </p:nvSpPr>
        <p:spPr/>
        <p:txBody>
          <a:bodyPr>
            <a:normAutofit fontScale="85000" lnSpcReduction="20000"/>
          </a:bodyPr>
          <a:lstStyle/>
          <a:p>
            <a:fld id="{D711C61C-87A8-7B42-976F-C9E8C20A145B}" type="slidenum">
              <a:rPr lang="en-US" smtClean="0"/>
              <a:pPr/>
              <a:t>78</a:t>
            </a:fld>
            <a:endParaRPr lang="en-US"/>
          </a:p>
        </p:txBody>
      </p:sp>
      <p:sp>
        <p:nvSpPr>
          <p:cNvPr id="5" name="Content Placeholder 4"/>
          <p:cNvSpPr>
            <a:spLocks noGrp="1"/>
          </p:cNvSpPr>
          <p:nvPr>
            <p:ph sz="quarter" idx="12"/>
          </p:nvPr>
        </p:nvSpPr>
        <p:spPr/>
        <p:txBody>
          <a:bodyPr>
            <a:normAutofit fontScale="92500" lnSpcReduction="10000"/>
          </a:bodyPr>
          <a:lstStyle/>
          <a:p>
            <a:pPr marL="0" indent="0" eaLnBrk="0" hangingPunct="0">
              <a:buNone/>
            </a:pPr>
            <a:r>
              <a:rPr lang="en-GB" sz="2400" dirty="0"/>
              <a:t>My red </a:t>
            </a:r>
            <a:r>
              <a:rPr lang="en-GB" sz="2400" dirty="0" smtClean="0"/>
              <a:t>folder in </a:t>
            </a:r>
            <a:r>
              <a:rPr lang="en-GB" sz="2400" dirty="0"/>
              <a:t>the fourth </a:t>
            </a:r>
            <a:r>
              <a:rPr lang="en-GB" sz="2400" dirty="0" smtClean="0"/>
              <a:t>year wants </a:t>
            </a:r>
            <a:r>
              <a:rPr lang="en-GB" sz="2400" dirty="0"/>
              <a:t>me to be </a:t>
            </a:r>
            <a:r>
              <a:rPr lang="en-GB" sz="2400" dirty="0" smtClean="0"/>
              <a:t>clear and positive about </a:t>
            </a:r>
            <a:r>
              <a:rPr lang="en-GB" sz="2400" dirty="0"/>
              <a:t>what I </a:t>
            </a:r>
            <a:r>
              <a:rPr lang="en-GB" sz="2400" dirty="0" smtClean="0"/>
              <a:t>achieve in school “</a:t>
            </a:r>
            <a:r>
              <a:rPr lang="en-GB" sz="2400" dirty="0"/>
              <a:t>in my own words</a:t>
            </a:r>
            <a:r>
              <a:rPr lang="en-GB" sz="2400" dirty="0" smtClean="0"/>
              <a:t>” which </a:t>
            </a:r>
            <a:r>
              <a:rPr lang="en-GB" sz="2400" dirty="0"/>
              <a:t>are foreign to me</a:t>
            </a:r>
            <a:r>
              <a:rPr lang="en-GB" sz="2400" dirty="0" smtClean="0"/>
              <a:t>.</a:t>
            </a:r>
          </a:p>
          <a:p>
            <a:pPr marL="0" indent="0" eaLnBrk="0" hangingPunct="0">
              <a:buNone/>
            </a:pPr>
            <a:r>
              <a:rPr lang="en-GB" sz="2400" dirty="0"/>
              <a:t>In my own words in my own language (which has no place here) how can I feel clear and positive?</a:t>
            </a:r>
          </a:p>
          <a:p>
            <a:pPr marL="0" indent="0" eaLnBrk="0" hangingPunct="0">
              <a:buNone/>
            </a:pPr>
            <a:endParaRPr lang="en-GB" sz="2400" dirty="0"/>
          </a:p>
          <a:p>
            <a:endParaRPr lang="en-US" sz="2400" dirty="0"/>
          </a:p>
        </p:txBody>
      </p:sp>
      <p:sp>
        <p:nvSpPr>
          <p:cNvPr id="6" name="Content Placeholder 5"/>
          <p:cNvSpPr>
            <a:spLocks noGrp="1"/>
          </p:cNvSpPr>
          <p:nvPr>
            <p:ph sz="quarter" idx="13"/>
          </p:nvPr>
        </p:nvSpPr>
        <p:spPr/>
        <p:txBody>
          <a:bodyPr>
            <a:noAutofit/>
          </a:bodyPr>
          <a:lstStyle/>
          <a:p>
            <a:pPr marL="0" indent="0" eaLnBrk="0" hangingPunct="0">
              <a:buNone/>
            </a:pPr>
            <a:r>
              <a:rPr lang="en-GB" sz="2200" dirty="0" smtClean="0"/>
              <a:t>My </a:t>
            </a:r>
            <a:r>
              <a:rPr lang="en-GB" sz="2200" dirty="0"/>
              <a:t>red </a:t>
            </a:r>
            <a:r>
              <a:rPr lang="en-GB" sz="2200" dirty="0" smtClean="0"/>
              <a:t>folder in </a:t>
            </a:r>
            <a:r>
              <a:rPr lang="en-GB" sz="2200" dirty="0"/>
              <a:t>the fourth </a:t>
            </a:r>
            <a:r>
              <a:rPr lang="en-GB" sz="2200" dirty="0" smtClean="0"/>
              <a:t>year wants </a:t>
            </a:r>
            <a:r>
              <a:rPr lang="en-GB" sz="2200" dirty="0"/>
              <a:t>me to be </a:t>
            </a:r>
            <a:r>
              <a:rPr lang="en-GB" sz="2200" dirty="0" smtClean="0"/>
              <a:t>positive about </a:t>
            </a:r>
            <a:r>
              <a:rPr lang="en-GB" sz="2200" dirty="0"/>
              <a:t>my grade </a:t>
            </a:r>
            <a:r>
              <a:rPr lang="en-GB" sz="2200" dirty="0" smtClean="0"/>
              <a:t>E in </a:t>
            </a:r>
            <a:r>
              <a:rPr lang="en-GB" sz="2200" dirty="0"/>
              <a:t>English </a:t>
            </a:r>
            <a:r>
              <a:rPr lang="en-GB" sz="2200" dirty="0" smtClean="0"/>
              <a:t>History: the </a:t>
            </a:r>
            <a:r>
              <a:rPr lang="en-GB" sz="2200" dirty="0"/>
              <a:t>heritage and </a:t>
            </a:r>
            <a:r>
              <a:rPr lang="en-GB" sz="2200" dirty="0" smtClean="0"/>
              <a:t>glory of </a:t>
            </a:r>
            <a:r>
              <a:rPr lang="en-GB" sz="2200" dirty="0"/>
              <a:t>the British </a:t>
            </a:r>
            <a:r>
              <a:rPr lang="en-GB" sz="2200" dirty="0" smtClean="0"/>
              <a:t>Empire “</a:t>
            </a:r>
            <a:r>
              <a:rPr lang="en-GB" sz="2200" dirty="0"/>
              <a:t>in my own words”.</a:t>
            </a:r>
          </a:p>
          <a:p>
            <a:endParaRPr lang="en-US" sz="2400" dirty="0"/>
          </a:p>
        </p:txBody>
      </p:sp>
      <p:sp>
        <p:nvSpPr>
          <p:cNvPr id="7" name="Content Placeholder 6"/>
          <p:cNvSpPr>
            <a:spLocks noGrp="1"/>
          </p:cNvSpPr>
          <p:nvPr>
            <p:ph sz="quarter" idx="14"/>
          </p:nvPr>
        </p:nvSpPr>
        <p:spPr/>
        <p:txBody>
          <a:bodyPr>
            <a:normAutofit/>
          </a:bodyPr>
          <a:lstStyle/>
          <a:p>
            <a:pPr marL="0" indent="0" eaLnBrk="0" hangingPunct="0">
              <a:buNone/>
            </a:pPr>
            <a:r>
              <a:rPr lang="en-GB" sz="2200" dirty="0"/>
              <a:t>My red </a:t>
            </a:r>
            <a:r>
              <a:rPr lang="en-GB" sz="2200" dirty="0" smtClean="0"/>
              <a:t>folder in </a:t>
            </a:r>
            <a:r>
              <a:rPr lang="en-GB" sz="2200" dirty="0"/>
              <a:t>the fourth </a:t>
            </a:r>
            <a:r>
              <a:rPr lang="en-GB" sz="2200" dirty="0" smtClean="0"/>
              <a:t>year suddenly out </a:t>
            </a:r>
            <a:r>
              <a:rPr lang="en-GB" sz="2200" dirty="0"/>
              <a:t>of </a:t>
            </a:r>
            <a:r>
              <a:rPr lang="en-GB" sz="2200" dirty="0" smtClean="0"/>
              <a:t>nowhere wants </a:t>
            </a:r>
            <a:r>
              <a:rPr lang="en-GB" sz="2200" dirty="0"/>
              <a:t>me to </a:t>
            </a:r>
            <a:r>
              <a:rPr lang="en-GB" sz="2200" dirty="0" smtClean="0"/>
              <a:t>assert what </a:t>
            </a:r>
            <a:r>
              <a:rPr lang="en-GB" sz="2200" dirty="0"/>
              <a:t>I </a:t>
            </a:r>
            <a:r>
              <a:rPr lang="en-GB" sz="2200" dirty="0" smtClean="0"/>
              <a:t>achieve in school “</a:t>
            </a:r>
            <a:r>
              <a:rPr lang="en-GB" sz="2200" dirty="0"/>
              <a:t>in my own words”</a:t>
            </a:r>
            <a:r>
              <a:rPr lang="en-GB" sz="2200" dirty="0" smtClean="0"/>
              <a:t>. How </a:t>
            </a:r>
            <a:r>
              <a:rPr lang="en-GB" sz="2200" dirty="0"/>
              <a:t>can I blow the </a:t>
            </a:r>
            <a:r>
              <a:rPr lang="en-GB" sz="2200" dirty="0" smtClean="0"/>
              <a:t>trumpet they’ve </a:t>
            </a:r>
            <a:r>
              <a:rPr lang="en-GB" sz="2200" dirty="0"/>
              <a:t>taken from me?</a:t>
            </a:r>
          </a:p>
          <a:p>
            <a:endParaRPr lang="en-US" sz="2400" dirty="0"/>
          </a:p>
        </p:txBody>
      </p:sp>
      <p:sp>
        <p:nvSpPr>
          <p:cNvPr id="8" name="TextBox 7"/>
          <p:cNvSpPr txBox="1"/>
          <p:nvPr/>
        </p:nvSpPr>
        <p:spPr>
          <a:xfrm>
            <a:off x="533400" y="6197600"/>
            <a:ext cx="5130800" cy="369332"/>
          </a:xfrm>
          <a:prstGeom prst="rect">
            <a:avLst/>
          </a:prstGeom>
          <a:noFill/>
        </p:spPr>
        <p:txBody>
          <a:bodyPr wrap="square" rtlCol="0">
            <a:spAutoFit/>
          </a:bodyPr>
          <a:lstStyle/>
          <a:p>
            <a:r>
              <a:rPr lang="en-US" sz="1800" dirty="0" err="1" smtClean="0">
                <a:solidFill>
                  <a:srgbClr val="525A93"/>
                </a:solidFill>
                <a:latin typeface="Calibri"/>
              </a:rPr>
              <a:t>Raychaudhuri</a:t>
            </a:r>
            <a:r>
              <a:rPr lang="en-US" sz="1800" dirty="0" smtClean="0">
                <a:solidFill>
                  <a:srgbClr val="525A93"/>
                </a:solidFill>
                <a:latin typeface="Calibri"/>
              </a:rPr>
              <a:t> (1998)</a:t>
            </a:r>
            <a:endParaRPr lang="en-US" sz="1800" dirty="0">
              <a:solidFill>
                <a:srgbClr val="525A93"/>
              </a:solidFill>
              <a:latin typeface="Calibri"/>
            </a:endParaRPr>
          </a:p>
        </p:txBody>
      </p:sp>
    </p:spTree>
    <p:extLst>
      <p:ext uri="{BB962C8B-B14F-4D97-AF65-F5344CB8AC3E}">
        <p14:creationId xmlns:p14="http://schemas.microsoft.com/office/powerpoint/2010/main" val="195548965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Thank you</a:t>
            </a:r>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573529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612775" y="228600"/>
            <a:ext cx="8153400" cy="990600"/>
          </a:xfrm>
        </p:spPr>
        <p:txBody>
          <a:bodyPr/>
          <a:lstStyle/>
          <a:p>
            <a:r>
              <a:rPr lang="en-US">
                <a:latin typeface="Calibri" charset="0"/>
              </a:rPr>
              <a:t>Principles of curriculum design</a:t>
            </a:r>
          </a:p>
        </p:txBody>
      </p:sp>
      <p:sp>
        <p:nvSpPr>
          <p:cNvPr id="1178627" name="Rectangle 3"/>
          <p:cNvSpPr>
            <a:spLocks noGrp="1" noChangeArrowheads="1"/>
          </p:cNvSpPr>
          <p:nvPr>
            <p:ph sz="quarter" idx="1"/>
          </p:nvPr>
        </p:nvSpPr>
        <p:spPr>
          <a:xfrm>
            <a:off x="612775" y="1600200"/>
            <a:ext cx="8153400" cy="4495800"/>
          </a:xfrm>
        </p:spPr>
        <p:txBody>
          <a:bodyPr/>
          <a:lstStyle/>
          <a:p>
            <a:r>
              <a:rPr lang="en-US">
                <a:latin typeface="Calibri" charset="0"/>
              </a:rPr>
              <a:t>A good curriculum is:</a:t>
            </a:r>
          </a:p>
          <a:p>
            <a:pPr lvl="1"/>
            <a:r>
              <a:rPr lang="en-US">
                <a:latin typeface="Calibri" charset="0"/>
              </a:rPr>
              <a:t>Balanced</a:t>
            </a:r>
          </a:p>
          <a:p>
            <a:pPr lvl="1"/>
            <a:r>
              <a:rPr lang="en-US">
                <a:latin typeface="Calibri" charset="0"/>
              </a:rPr>
              <a:t>Rigorous</a:t>
            </a:r>
          </a:p>
          <a:p>
            <a:pPr lvl="1"/>
            <a:r>
              <a:rPr lang="en-US">
                <a:latin typeface="Calibri" charset="0"/>
              </a:rPr>
              <a:t>Coherent</a:t>
            </a:r>
          </a:p>
          <a:p>
            <a:pPr lvl="1"/>
            <a:r>
              <a:rPr lang="en-US">
                <a:latin typeface="Calibri" charset="0"/>
              </a:rPr>
              <a:t>Vertically integrated</a:t>
            </a:r>
          </a:p>
          <a:p>
            <a:pPr lvl="1"/>
            <a:r>
              <a:rPr lang="en-US">
                <a:latin typeface="Calibri" charset="0"/>
              </a:rPr>
              <a:t>Appropriate</a:t>
            </a:r>
          </a:p>
          <a:p>
            <a:pPr lvl="1"/>
            <a:r>
              <a:rPr lang="en-US">
                <a:latin typeface="Calibri" charset="0"/>
              </a:rPr>
              <a:t>Focused/parsimonious</a:t>
            </a:r>
          </a:p>
          <a:p>
            <a:pPr lvl="1"/>
            <a:r>
              <a:rPr lang="en-US">
                <a:latin typeface="Calibri" charset="0"/>
              </a:rPr>
              <a:t>Relevant</a:t>
            </a:r>
          </a:p>
          <a:p>
            <a:endParaRPr lang="en-US">
              <a:latin typeface="Calibri"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86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786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786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786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7862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7862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7862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786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8627"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US">
                <a:solidFill>
                  <a:srgbClr val="1F497D"/>
                </a:solidFill>
                <a:latin typeface="Calibri" charset="0"/>
              </a:rPr>
              <a:t>Balanced</a:t>
            </a:r>
            <a:r>
              <a:rPr lang="en-US">
                <a:latin typeface="Calibri" charset="0"/>
              </a:rPr>
              <a:t>: which subjects?</a:t>
            </a:r>
          </a:p>
        </p:txBody>
      </p:sp>
      <p:sp>
        <p:nvSpPr>
          <p:cNvPr id="53250" name="Content Placeholder 2"/>
          <p:cNvSpPr>
            <a:spLocks noGrp="1"/>
          </p:cNvSpPr>
          <p:nvPr>
            <p:ph sz="quarter" idx="1"/>
          </p:nvPr>
        </p:nvSpPr>
        <p:spPr>
          <a:xfrm>
            <a:off x="609600" y="1589088"/>
            <a:ext cx="3886200" cy="4572000"/>
          </a:xfrm>
        </p:spPr>
        <p:txBody>
          <a:bodyPr>
            <a:normAutofit fontScale="92500" lnSpcReduction="10000"/>
          </a:bodyPr>
          <a:lstStyle/>
          <a:p>
            <a:pPr marL="320040" indent="-320040" eaLnBrk="1" fontAlgn="auto" hangingPunct="1">
              <a:spcAft>
                <a:spcPts val="0"/>
              </a:spcAft>
              <a:buFont typeface="Wingdings"/>
              <a:buChar char=""/>
              <a:defRPr/>
            </a:pPr>
            <a:r>
              <a:rPr lang="en-US" sz="2400">
                <a:latin typeface="Calibri" charset="0"/>
                <a:ea typeface="+mn-ea"/>
              </a:rPr>
              <a:t>English</a:t>
            </a:r>
          </a:p>
          <a:p>
            <a:pPr marL="320040" indent="-320040" eaLnBrk="1" fontAlgn="auto" hangingPunct="1">
              <a:spcAft>
                <a:spcPts val="0"/>
              </a:spcAft>
              <a:buFont typeface="Wingdings"/>
              <a:buChar char=""/>
              <a:defRPr/>
            </a:pPr>
            <a:r>
              <a:rPr lang="en-US" sz="2400">
                <a:latin typeface="Calibri" charset="0"/>
                <a:ea typeface="+mn-ea"/>
              </a:rPr>
              <a:t>Mathematics</a:t>
            </a:r>
          </a:p>
          <a:p>
            <a:pPr marL="320040" indent="-320040" eaLnBrk="1" fontAlgn="auto" hangingPunct="1">
              <a:spcAft>
                <a:spcPts val="0"/>
              </a:spcAft>
              <a:buFont typeface="Wingdings"/>
              <a:buChar char=""/>
              <a:defRPr/>
            </a:pPr>
            <a:r>
              <a:rPr lang="en-US" sz="2400">
                <a:latin typeface="Calibri" charset="0"/>
                <a:ea typeface="+mn-ea"/>
              </a:rPr>
              <a:t>Science</a:t>
            </a:r>
          </a:p>
          <a:p>
            <a:pPr marL="320040" indent="-320040" eaLnBrk="1" fontAlgn="auto" hangingPunct="1">
              <a:spcAft>
                <a:spcPts val="0"/>
              </a:spcAft>
              <a:buFont typeface="Wingdings"/>
              <a:buChar char=""/>
              <a:defRPr/>
            </a:pPr>
            <a:r>
              <a:rPr lang="en-US" sz="2400">
                <a:latin typeface="Calibri" charset="0"/>
                <a:ea typeface="+mn-ea"/>
              </a:rPr>
              <a:t>Technology</a:t>
            </a:r>
          </a:p>
          <a:p>
            <a:pPr marL="320040" indent="-320040" eaLnBrk="1" fontAlgn="auto" hangingPunct="1">
              <a:spcAft>
                <a:spcPts val="0"/>
              </a:spcAft>
              <a:buFont typeface="Wingdings"/>
              <a:buChar char=""/>
              <a:defRPr/>
            </a:pPr>
            <a:r>
              <a:rPr lang="en-US" sz="2400">
                <a:latin typeface="Calibri" charset="0"/>
                <a:ea typeface="+mn-ea"/>
              </a:rPr>
              <a:t>Modern foreign languages</a:t>
            </a:r>
          </a:p>
          <a:p>
            <a:pPr marL="320040" indent="-320040" eaLnBrk="1" fontAlgn="auto" hangingPunct="1">
              <a:spcAft>
                <a:spcPts val="0"/>
              </a:spcAft>
              <a:buFont typeface="Wingdings"/>
              <a:buChar char=""/>
              <a:defRPr/>
            </a:pPr>
            <a:r>
              <a:rPr lang="en-US" sz="2400">
                <a:latin typeface="Calibri" charset="0"/>
                <a:ea typeface="+mn-ea"/>
              </a:rPr>
              <a:t>Geography</a:t>
            </a:r>
          </a:p>
          <a:p>
            <a:pPr marL="320040" indent="-320040" eaLnBrk="1" fontAlgn="auto" hangingPunct="1">
              <a:spcAft>
                <a:spcPts val="0"/>
              </a:spcAft>
              <a:buFont typeface="Wingdings"/>
              <a:buChar char=""/>
              <a:defRPr/>
            </a:pPr>
            <a:r>
              <a:rPr lang="en-US" sz="2400">
                <a:latin typeface="Calibri" charset="0"/>
                <a:ea typeface="+mn-ea"/>
              </a:rPr>
              <a:t>History</a:t>
            </a:r>
          </a:p>
          <a:p>
            <a:pPr marL="320040" indent="-320040" eaLnBrk="1" fontAlgn="auto" hangingPunct="1">
              <a:spcAft>
                <a:spcPts val="0"/>
              </a:spcAft>
              <a:buFont typeface="Wingdings"/>
              <a:buChar char=""/>
              <a:defRPr/>
            </a:pPr>
            <a:r>
              <a:rPr lang="en-US" sz="2400">
                <a:latin typeface="Calibri" charset="0"/>
                <a:ea typeface="+mn-ea"/>
              </a:rPr>
              <a:t>Music</a:t>
            </a:r>
          </a:p>
          <a:p>
            <a:pPr marL="320040" indent="-320040" eaLnBrk="1" fontAlgn="auto" hangingPunct="1">
              <a:spcAft>
                <a:spcPts val="0"/>
              </a:spcAft>
              <a:buFont typeface="Wingdings"/>
              <a:buChar char=""/>
              <a:defRPr/>
            </a:pPr>
            <a:r>
              <a:rPr lang="en-US" sz="2400">
                <a:latin typeface="Calibri" charset="0"/>
                <a:ea typeface="+mn-ea"/>
              </a:rPr>
              <a:t>Art</a:t>
            </a:r>
          </a:p>
          <a:p>
            <a:pPr marL="320040" indent="-320040" eaLnBrk="1" fontAlgn="auto" hangingPunct="1">
              <a:spcAft>
                <a:spcPts val="0"/>
              </a:spcAft>
              <a:buFont typeface="Wingdings"/>
              <a:buChar char=""/>
              <a:defRPr/>
            </a:pPr>
            <a:r>
              <a:rPr lang="en-US" sz="2400">
                <a:latin typeface="Calibri" charset="0"/>
                <a:ea typeface="+mn-ea"/>
              </a:rPr>
              <a:t>Physical education</a:t>
            </a:r>
          </a:p>
          <a:p>
            <a:pPr marL="320040" indent="-320040" eaLnBrk="1" fontAlgn="auto" hangingPunct="1">
              <a:spcAft>
                <a:spcPts val="0"/>
              </a:spcAft>
              <a:buFont typeface="Wingdings"/>
              <a:buChar char=""/>
              <a:defRPr/>
            </a:pPr>
            <a:r>
              <a:rPr lang="en-US" sz="2400">
                <a:latin typeface="Calibri" charset="0"/>
                <a:ea typeface="+mn-ea"/>
              </a:rPr>
              <a:t>Religious education</a:t>
            </a:r>
          </a:p>
        </p:txBody>
      </p:sp>
      <p:sp>
        <p:nvSpPr>
          <p:cNvPr id="53251" name="Content Placeholder 3"/>
          <p:cNvSpPr>
            <a:spLocks noGrp="1"/>
          </p:cNvSpPr>
          <p:nvPr>
            <p:ph sz="quarter" idx="2"/>
          </p:nvPr>
        </p:nvSpPr>
        <p:spPr>
          <a:xfrm>
            <a:off x="4845050" y="1589088"/>
            <a:ext cx="3886200" cy="4572000"/>
          </a:xfrm>
        </p:spPr>
        <p:txBody>
          <a:bodyPr>
            <a:normAutofit fontScale="92500" lnSpcReduction="10000"/>
          </a:bodyPr>
          <a:lstStyle/>
          <a:p>
            <a:pPr marL="320040" indent="-320040" eaLnBrk="1" fontAlgn="auto" hangingPunct="1">
              <a:spcAft>
                <a:spcPts val="0"/>
              </a:spcAft>
              <a:buFont typeface="Wingdings"/>
              <a:buChar char=""/>
              <a:defRPr/>
            </a:pPr>
            <a:r>
              <a:rPr lang="en-US" sz="2400">
                <a:latin typeface="Calibri" charset="0"/>
                <a:ea typeface="+mn-ea"/>
              </a:rPr>
              <a:t>Drama</a:t>
            </a:r>
          </a:p>
          <a:p>
            <a:pPr marL="320040" indent="-320040" eaLnBrk="1" fontAlgn="auto" hangingPunct="1">
              <a:spcAft>
                <a:spcPts val="0"/>
              </a:spcAft>
              <a:buFont typeface="Wingdings"/>
              <a:buChar char=""/>
              <a:defRPr/>
            </a:pPr>
            <a:r>
              <a:rPr lang="en-US" sz="2400">
                <a:latin typeface="Calibri" charset="0"/>
                <a:ea typeface="+mn-ea"/>
              </a:rPr>
              <a:t>Dance</a:t>
            </a:r>
          </a:p>
          <a:p>
            <a:pPr marL="320040" indent="-320040" eaLnBrk="1" fontAlgn="auto" hangingPunct="1">
              <a:spcAft>
                <a:spcPts val="0"/>
              </a:spcAft>
              <a:buFont typeface="Wingdings"/>
              <a:buChar char=""/>
              <a:defRPr/>
            </a:pPr>
            <a:r>
              <a:rPr lang="en-US" sz="2400">
                <a:latin typeface="Calibri" charset="0"/>
                <a:ea typeface="+mn-ea"/>
              </a:rPr>
              <a:t>Chess</a:t>
            </a:r>
          </a:p>
          <a:p>
            <a:pPr marL="320040" indent="-320040" eaLnBrk="1" fontAlgn="auto" hangingPunct="1">
              <a:spcAft>
                <a:spcPts val="0"/>
              </a:spcAft>
              <a:buFont typeface="Wingdings"/>
              <a:buChar char=""/>
              <a:defRPr/>
            </a:pPr>
            <a:r>
              <a:rPr lang="en-US" sz="2400">
                <a:latin typeface="Calibri" charset="0"/>
                <a:ea typeface="+mn-ea"/>
              </a:rPr>
              <a:t>Engineering</a:t>
            </a:r>
          </a:p>
          <a:p>
            <a:pPr marL="320040" indent="-320040" eaLnBrk="1" fontAlgn="auto" hangingPunct="1">
              <a:spcAft>
                <a:spcPts val="0"/>
              </a:spcAft>
              <a:buFont typeface="Wingdings"/>
              <a:buChar char=""/>
              <a:defRPr/>
            </a:pPr>
            <a:r>
              <a:rPr lang="en-US" sz="2400">
                <a:latin typeface="Calibri" charset="0"/>
                <a:ea typeface="+mn-ea"/>
              </a:rPr>
              <a:t>Geology</a:t>
            </a:r>
          </a:p>
          <a:p>
            <a:pPr marL="320040" indent="-320040" eaLnBrk="1" fontAlgn="auto" hangingPunct="1">
              <a:spcAft>
                <a:spcPts val="0"/>
              </a:spcAft>
              <a:buFont typeface="Wingdings"/>
              <a:buChar char=""/>
              <a:defRPr/>
            </a:pPr>
            <a:r>
              <a:rPr lang="en-US" sz="2400">
                <a:latin typeface="Calibri" charset="0"/>
                <a:ea typeface="+mn-ea"/>
              </a:rPr>
              <a:t>Astronomy</a:t>
            </a:r>
          </a:p>
          <a:p>
            <a:pPr marL="320040" indent="-320040" eaLnBrk="1" fontAlgn="auto" hangingPunct="1">
              <a:spcAft>
                <a:spcPts val="0"/>
              </a:spcAft>
              <a:buFont typeface="Wingdings"/>
              <a:buChar char=""/>
              <a:defRPr/>
            </a:pPr>
            <a:r>
              <a:rPr lang="en-US" sz="2400">
                <a:latin typeface="Calibri" charset="0"/>
                <a:ea typeface="+mn-ea"/>
              </a:rPr>
              <a:t>Media studies</a:t>
            </a:r>
          </a:p>
          <a:p>
            <a:pPr marL="320040" indent="-320040" eaLnBrk="1" fontAlgn="auto" hangingPunct="1">
              <a:spcAft>
                <a:spcPts val="0"/>
              </a:spcAft>
              <a:buFont typeface="Wingdings"/>
              <a:buChar char=""/>
              <a:defRPr/>
            </a:pPr>
            <a:r>
              <a:rPr lang="en-US" sz="2400">
                <a:latin typeface="Calibri" charset="0"/>
                <a:ea typeface="+mn-ea"/>
              </a:rPr>
              <a:t>Law</a:t>
            </a:r>
          </a:p>
          <a:p>
            <a:pPr marL="320040" indent="-320040" eaLnBrk="1" fontAlgn="auto" hangingPunct="1">
              <a:spcAft>
                <a:spcPts val="0"/>
              </a:spcAft>
              <a:buFont typeface="Wingdings"/>
              <a:buChar char=""/>
              <a:defRPr/>
            </a:pPr>
            <a:r>
              <a:rPr lang="en-US" sz="2400">
                <a:latin typeface="Calibri" charset="0"/>
                <a:ea typeface="+mn-ea"/>
              </a:rPr>
              <a:t>Psychology</a:t>
            </a:r>
          </a:p>
          <a:p>
            <a:pPr marL="320040" indent="-320040" eaLnBrk="1" fontAlgn="auto" hangingPunct="1">
              <a:spcAft>
                <a:spcPts val="0"/>
              </a:spcAft>
              <a:buFont typeface="Wingdings"/>
              <a:buChar char=""/>
              <a:defRPr/>
            </a:pPr>
            <a:r>
              <a:rPr lang="en-US" sz="2400">
                <a:latin typeface="Calibri" charset="0"/>
                <a:ea typeface="+mn-ea"/>
              </a:rPr>
              <a:t>Sociology</a:t>
            </a:r>
          </a:p>
          <a:p>
            <a:pPr marL="320040" indent="-320040" eaLnBrk="1" fontAlgn="auto" hangingPunct="1">
              <a:spcAft>
                <a:spcPts val="0"/>
              </a:spcAft>
              <a:buFont typeface="Wingdings"/>
              <a:buChar char=""/>
              <a:defRPr/>
            </a:pPr>
            <a:r>
              <a:rPr lang="en-US" sz="2400">
                <a:latin typeface="Calibri" charset="0"/>
                <a:ea typeface="+mn-ea"/>
              </a:rPr>
              <a:t>Politics</a:t>
            </a:r>
          </a:p>
          <a:p>
            <a:pPr marL="320040" indent="-320040" eaLnBrk="1" fontAlgn="auto" hangingPunct="1">
              <a:spcAft>
                <a:spcPts val="0"/>
              </a:spcAft>
              <a:buFont typeface="Wingdings"/>
              <a:buChar char=""/>
              <a:defRPr/>
            </a:pPr>
            <a:endParaRPr lang="en-US" sz="2400">
              <a:latin typeface="Calibri" charset="0"/>
              <a:ea typeface="+mn-ea"/>
            </a:endParaRPr>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DWE theme">
  <a:themeElements>
    <a:clrScheme name="Custom 7">
      <a:dk1>
        <a:sysClr val="windowText" lastClr="000000"/>
      </a:dk1>
      <a:lt1>
        <a:sysClr val="window" lastClr="FFFFFF"/>
      </a:lt1>
      <a:dk2>
        <a:srgbClr val="3488B6"/>
      </a:dk2>
      <a:lt2>
        <a:srgbClr val="EBDDC3"/>
      </a:lt2>
      <a:accent1>
        <a:srgbClr val="525A93"/>
      </a:accent1>
      <a:accent2>
        <a:srgbClr val="EDAA61"/>
      </a:accent2>
      <a:accent3>
        <a:srgbClr val="A5AB81"/>
      </a:accent3>
      <a:accent4>
        <a:srgbClr val="EDAA61"/>
      </a:accent4>
      <a:accent5>
        <a:srgbClr val="7BA79D"/>
      </a:accent5>
      <a:accent6>
        <a:srgbClr val="968C8C"/>
      </a:accent6>
      <a:hlink>
        <a:srgbClr val="FFFFFF"/>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5">
    <a:dk1>
      <a:sysClr val="windowText" lastClr="000000"/>
    </a:dk1>
    <a:lt1>
      <a:sysClr val="window" lastClr="FFFFFF"/>
    </a:lt1>
    <a:dk2>
      <a:srgbClr val="3488B6"/>
    </a:dk2>
    <a:lt2>
      <a:srgbClr val="EBDDC3"/>
    </a:lt2>
    <a:accent1>
      <a:srgbClr val="525A93"/>
    </a:accent1>
    <a:accent2>
      <a:srgbClr val="EDAA61"/>
    </a:accent2>
    <a:accent3>
      <a:srgbClr val="A5AB81"/>
    </a:accent3>
    <a:accent4>
      <a:srgbClr val="EDAA61"/>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DWE theme.thmx</Template>
  <TotalTime>19449</TotalTime>
  <Words>3949</Words>
  <Application>Microsoft Macintosh PowerPoint</Application>
  <PresentationFormat>On-screen Show (4:3)</PresentationFormat>
  <Paragraphs>583</Paragraphs>
  <Slides>79</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79</vt:i4>
      </vt:variant>
    </vt:vector>
  </HeadingPairs>
  <TitlesOfParts>
    <vt:vector size="81" baseType="lpstr">
      <vt:lpstr>DWE theme</vt:lpstr>
      <vt:lpstr>Document</vt:lpstr>
      <vt:lpstr>Principled curriculum and assessment design: Tools for schools  Dylan Wiliam</vt:lpstr>
      <vt:lpstr>Outline</vt:lpstr>
      <vt:lpstr>Why do we educate young people?</vt:lpstr>
      <vt:lpstr>Curriculum: an evolving concept</vt:lpstr>
      <vt:lpstr>What is curriculum really?</vt:lpstr>
      <vt:lpstr>And what is not there is also important…</vt:lpstr>
      <vt:lpstr>The role of teachers (Stenhouse, 1975)</vt:lpstr>
      <vt:lpstr>Principles of curriculum design</vt:lpstr>
      <vt:lpstr>Balanced: which subjects?</vt:lpstr>
      <vt:lpstr>Rigorous: subjects, disciplines, or skills?</vt:lpstr>
      <vt:lpstr>21st Century skills</vt:lpstr>
      <vt:lpstr>Coherent: subjects or themes?</vt:lpstr>
      <vt:lpstr>Reading skills: what are they really?</vt:lpstr>
      <vt:lpstr>PowerPoint Presentation</vt:lpstr>
      <vt:lpstr>Lost in translation?</vt:lpstr>
      <vt:lpstr>Reading is complex…</vt:lpstr>
      <vt:lpstr>Skill is content, content is skill</vt:lpstr>
      <vt:lpstr>PowerPoint Presentation</vt:lpstr>
      <vt:lpstr>Vertically integrated: emphasis on progression</vt:lpstr>
      <vt:lpstr>Learning hierarchies</vt:lpstr>
      <vt:lpstr>The spiral curriculum</vt:lpstr>
      <vt:lpstr>Kinds of spiral</vt:lpstr>
      <vt:lpstr>Backward design</vt:lpstr>
      <vt:lpstr>Curriculum for excellence: Dance</vt:lpstr>
      <vt:lpstr>Appropriate: 860+570=?</vt:lpstr>
      <vt:lpstr>Consequences (1)</vt:lpstr>
      <vt:lpstr>Consequences (2)</vt:lpstr>
      <vt:lpstr>Focused: Successful education</vt:lpstr>
      <vt:lpstr>Big ideas of science (Harlen et al., 2011)</vt:lpstr>
      <vt:lpstr>Big ideas about science (Harlen et al., 2011)</vt:lpstr>
      <vt:lpstr>Relevant: informed choice</vt:lpstr>
      <vt:lpstr>Informed choice about curriculum</vt:lpstr>
      <vt:lpstr>Informed choice in mathematics</vt:lpstr>
      <vt:lpstr>Principles of curriculum design</vt:lpstr>
      <vt:lpstr>Functions of assessment</vt:lpstr>
      <vt:lpstr>Functions of assessment</vt:lpstr>
      <vt:lpstr>Assessment: good servant, bad master</vt:lpstr>
      <vt:lpstr>Written examinations</vt:lpstr>
      <vt:lpstr>The Macnamara Fallacy (Handy, 1994 p. 219)</vt:lpstr>
      <vt:lpstr>Goodhart’s law (Campbell’s law)</vt:lpstr>
      <vt:lpstr>The “Lake Wobegon” effect</vt:lpstr>
      <vt:lpstr>Effects of narrow assessment</vt:lpstr>
      <vt:lpstr>And yet…</vt:lpstr>
      <vt:lpstr>The challenge comes down to…</vt:lpstr>
      <vt:lpstr>Quality in assessment</vt:lpstr>
      <vt:lpstr>Validity</vt:lpstr>
      <vt:lpstr>Threats to validity</vt:lpstr>
      <vt:lpstr>Threats to validity</vt:lpstr>
      <vt:lpstr>Teacher assessment is essential</vt:lpstr>
      <vt:lpstr>Assessment design</vt:lpstr>
      <vt:lpstr>Four-process architecture</vt:lpstr>
      <vt:lpstr>Task selection</vt:lpstr>
      <vt:lpstr>Kinther Layticks</vt:lpstr>
      <vt:lpstr>Discussion question</vt:lpstr>
      <vt:lpstr>Task presentation</vt:lpstr>
      <vt:lpstr>Item formats</vt:lpstr>
      <vt:lpstr>Questionaing in English (4)</vt:lpstr>
      <vt:lpstr>Evidence identification</vt:lpstr>
      <vt:lpstr>Referents in assessment</vt:lpstr>
      <vt:lpstr>Quality</vt:lpstr>
      <vt:lpstr>Moderation and standardisation </vt:lpstr>
      <vt:lpstr>Discussion question</vt:lpstr>
      <vt:lpstr>Evidence accumulation</vt:lpstr>
      <vt:lpstr>Memory on land and underwater</vt:lpstr>
      <vt:lpstr>Memory is context-dependent</vt:lpstr>
      <vt:lpstr>Discussion question</vt:lpstr>
      <vt:lpstr>Recording</vt:lpstr>
      <vt:lpstr>Identify milestones (and inch pebbles)</vt:lpstr>
      <vt:lpstr>Assessment matrix</vt:lpstr>
      <vt:lpstr>PowerPoint Presentation</vt:lpstr>
      <vt:lpstr>Reporting</vt:lpstr>
      <vt:lpstr>Effects of feedback</vt:lpstr>
      <vt:lpstr>Getting feedback right is hard</vt:lpstr>
      <vt:lpstr>Discussion question</vt:lpstr>
      <vt:lpstr>Building an assessment system</vt:lpstr>
      <vt:lpstr>Mapping out the terrain</vt:lpstr>
      <vt:lpstr>Perspectives on assessment</vt:lpstr>
      <vt:lpstr>Self-assessment</vt:lpstr>
      <vt:lpstr>Thank you</vt:lpstr>
    </vt:vector>
  </TitlesOfParts>
  <Company>Institute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Informed choice: the essential ingredient of learner-centred education  Dylan Wiliam  www.dylanwiliam.net</dc:title>
  <dc:creator>Dylan Wiliam</dc:creator>
  <cp:lastModifiedBy>Dylan Wiliam</cp:lastModifiedBy>
  <cp:revision>114</cp:revision>
  <cp:lastPrinted>2011-03-25T08:35:33Z</cp:lastPrinted>
  <dcterms:created xsi:type="dcterms:W3CDTF">2008-12-19T10:25:10Z</dcterms:created>
  <dcterms:modified xsi:type="dcterms:W3CDTF">2013-11-15T19:06:42Z</dcterms:modified>
</cp:coreProperties>
</file>