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xls" ContentType="application/vnd.ms-excel"/>
  <Default Extension="bin" ContentType="application/vnd.openxmlformats-officedocument.presentationml.printerSettings"/>
  <Default Extension="docx" ContentType="application/vnd.openxmlformats-officedocument.wordprocessingml.documen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912" r:id="rId1"/>
  </p:sldMasterIdLst>
  <p:notesMasterIdLst>
    <p:notesMasterId r:id="rId60"/>
  </p:notesMasterIdLst>
  <p:handoutMasterIdLst>
    <p:handoutMasterId r:id="rId61"/>
  </p:handoutMasterIdLst>
  <p:sldIdLst>
    <p:sldId id="972" r:id="rId2"/>
    <p:sldId id="973" r:id="rId3"/>
    <p:sldId id="1096" r:id="rId4"/>
    <p:sldId id="1097" r:id="rId5"/>
    <p:sldId id="1095" r:id="rId6"/>
    <p:sldId id="1046" r:id="rId7"/>
    <p:sldId id="1086" r:id="rId8"/>
    <p:sldId id="1084" r:id="rId9"/>
    <p:sldId id="1100" r:id="rId10"/>
    <p:sldId id="1133" r:id="rId11"/>
    <p:sldId id="1050" r:id="rId12"/>
    <p:sldId id="1134" r:id="rId13"/>
    <p:sldId id="1051" r:id="rId14"/>
    <p:sldId id="1052" r:id="rId15"/>
    <p:sldId id="1053" r:id="rId16"/>
    <p:sldId id="1054" r:id="rId17"/>
    <p:sldId id="1055" r:id="rId18"/>
    <p:sldId id="1058" r:id="rId19"/>
    <p:sldId id="1060" r:id="rId20"/>
    <p:sldId id="1132" r:id="rId21"/>
    <p:sldId id="1099" r:id="rId22"/>
    <p:sldId id="1101" r:id="rId23"/>
    <p:sldId id="1078" r:id="rId24"/>
    <p:sldId id="1068" r:id="rId25"/>
    <p:sldId id="1080" r:id="rId26"/>
    <p:sldId id="1081" r:id="rId27"/>
    <p:sldId id="1102" r:id="rId28"/>
    <p:sldId id="1045" r:id="rId29"/>
    <p:sldId id="985" r:id="rId30"/>
    <p:sldId id="987" r:id="rId31"/>
    <p:sldId id="1124" r:id="rId32"/>
    <p:sldId id="1125" r:id="rId33"/>
    <p:sldId id="1126" r:id="rId34"/>
    <p:sldId id="1103" r:id="rId35"/>
    <p:sldId id="859" r:id="rId36"/>
    <p:sldId id="976" r:id="rId37"/>
    <p:sldId id="978" r:id="rId38"/>
    <p:sldId id="977" r:id="rId39"/>
    <p:sldId id="1130" r:id="rId40"/>
    <p:sldId id="1104" r:id="rId41"/>
    <p:sldId id="794" r:id="rId42"/>
    <p:sldId id="894" r:id="rId43"/>
    <p:sldId id="1128" r:id="rId44"/>
    <p:sldId id="1129" r:id="rId45"/>
    <p:sldId id="1127" r:id="rId46"/>
    <p:sldId id="1105" r:id="rId47"/>
    <p:sldId id="1106" r:id="rId48"/>
    <p:sldId id="1107" r:id="rId49"/>
    <p:sldId id="1108" r:id="rId50"/>
    <p:sldId id="1131" r:id="rId51"/>
    <p:sldId id="1110" r:id="rId52"/>
    <p:sldId id="1111" r:id="rId53"/>
    <p:sldId id="1113" r:id="rId54"/>
    <p:sldId id="1115" r:id="rId55"/>
    <p:sldId id="1116" r:id="rId56"/>
    <p:sldId id="1117" r:id="rId57"/>
    <p:sldId id="1119" r:id="rId58"/>
    <p:sldId id="1120" r:id="rId59"/>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sz="2400" kern="1200">
        <a:solidFill>
          <a:schemeClr val="tx1"/>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0D1DC"/>
    <a:srgbClr val="3488B6"/>
    <a:srgbClr val="EDAA61"/>
    <a:srgbClr val="8C357B"/>
    <a:srgbClr val="9E2487"/>
    <a:srgbClr val="A68AAC"/>
    <a:srgbClr val="F1DFED"/>
    <a:srgbClr val="80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5" d="100"/>
          <a:sy n="85" d="100"/>
        </p:scale>
        <p:origin x="-2024" y="-448"/>
      </p:cViewPr>
      <p:guideLst>
        <p:guide orient="horz" pos="2160"/>
        <p:guide pos="289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76" d="100"/>
        <a:sy n="76" d="100"/>
      </p:scale>
      <p:origin x="0" y="5760"/>
    </p:cViewPr>
  </p:sorterViewPr>
  <p:notesViewPr>
    <p:cSldViewPr snapToGrid="0" snapToObjects="1">
      <p:cViewPr varScale="1">
        <p:scale>
          <a:sx n="72" d="100"/>
          <a:sy n="72" d="100"/>
        </p:scale>
        <p:origin x="-2520"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presProps" Target="presProps.xml"/><Relationship Id="rId64" Type="http://schemas.openxmlformats.org/officeDocument/2006/relationships/viewProps" Target="viewProps.xml"/><Relationship Id="rId65" Type="http://schemas.openxmlformats.org/officeDocument/2006/relationships/theme" Target="theme/theme1.xml"/><Relationship Id="rId66"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notesMaster" Target="notesMasters/notesMaster1.xml"/><Relationship Id="rId61" Type="http://schemas.openxmlformats.org/officeDocument/2006/relationships/handoutMaster" Target="handoutMasters/handoutMaster1.xml"/><Relationship Id="rId62"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Not%20me%20work:S:Sartain:Teacher%20evaluation%20in%20Chicago.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Workbook3"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Workbook3"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36141062724302"/>
          <c:y val="0.151772546288857"/>
          <c:w val="0.811137848840324"/>
          <c:h val="0.715574392486653"/>
        </c:manualLayout>
      </c:layout>
      <c:lineChart>
        <c:grouping val="standard"/>
        <c:varyColors val="0"/>
        <c:ser>
          <c:idx val="0"/>
          <c:order val="0"/>
          <c:tx>
            <c:strRef>
              <c:f>Sheet1!$B$1</c:f>
              <c:strCache>
                <c:ptCount val="1"/>
                <c:pt idx="0">
                  <c:v>Reading</c:v>
                </c:pt>
              </c:strCache>
            </c:strRef>
          </c:tx>
          <c:cat>
            <c:strRef>
              <c:f>Sheet1!$A$9:$A$12</c:f>
              <c:strCache>
                <c:ptCount val="4"/>
                <c:pt idx="0">
                  <c:v>Unsatisfactory</c:v>
                </c:pt>
                <c:pt idx="1">
                  <c:v>Basic</c:v>
                </c:pt>
                <c:pt idx="2">
                  <c:v>Proficient</c:v>
                </c:pt>
                <c:pt idx="3">
                  <c:v>Distinguished</c:v>
                </c:pt>
              </c:strCache>
            </c:strRef>
          </c:cat>
          <c:val>
            <c:numRef>
              <c:f>Sheet1!$B$9:$B$12</c:f>
              <c:numCache>
                <c:formatCode>0.000</c:formatCode>
                <c:ptCount val="4"/>
                <c:pt idx="0">
                  <c:v>-13.23333333333333</c:v>
                </c:pt>
                <c:pt idx="1">
                  <c:v>-2.9</c:v>
                </c:pt>
                <c:pt idx="2">
                  <c:v>6.7</c:v>
                </c:pt>
                <c:pt idx="3">
                  <c:v>14.3</c:v>
                </c:pt>
              </c:numCache>
            </c:numRef>
          </c:val>
          <c:smooth val="0"/>
        </c:ser>
        <c:ser>
          <c:idx val="1"/>
          <c:order val="1"/>
          <c:tx>
            <c:strRef>
              <c:f>Sheet1!$C$1</c:f>
              <c:strCache>
                <c:ptCount val="1"/>
                <c:pt idx="0">
                  <c:v>Mathematics</c:v>
                </c:pt>
              </c:strCache>
            </c:strRef>
          </c:tx>
          <c:cat>
            <c:strRef>
              <c:f>Sheet1!$A$9:$A$12</c:f>
              <c:strCache>
                <c:ptCount val="4"/>
                <c:pt idx="0">
                  <c:v>Unsatisfactory</c:v>
                </c:pt>
                <c:pt idx="1">
                  <c:v>Basic</c:v>
                </c:pt>
                <c:pt idx="2">
                  <c:v>Proficient</c:v>
                </c:pt>
                <c:pt idx="3">
                  <c:v>Distinguished</c:v>
                </c:pt>
              </c:strCache>
            </c:strRef>
          </c:cat>
          <c:val>
            <c:numRef>
              <c:f>Sheet1!$C$9:$C$12</c:f>
              <c:numCache>
                <c:formatCode>0.000</c:formatCode>
                <c:ptCount val="4"/>
                <c:pt idx="0">
                  <c:v>-9.36666666666667</c:v>
                </c:pt>
                <c:pt idx="1">
                  <c:v>-3.466666666666666</c:v>
                </c:pt>
                <c:pt idx="2">
                  <c:v>-0.2</c:v>
                </c:pt>
                <c:pt idx="3">
                  <c:v>17.4</c:v>
                </c:pt>
              </c:numCache>
            </c:numRef>
          </c:val>
          <c:smooth val="0"/>
        </c:ser>
        <c:dLbls>
          <c:showLegendKey val="0"/>
          <c:showVal val="0"/>
          <c:showCatName val="0"/>
          <c:showSerName val="0"/>
          <c:showPercent val="0"/>
          <c:showBubbleSize val="0"/>
        </c:dLbls>
        <c:marker val="1"/>
        <c:smooth val="0"/>
        <c:axId val="-2002922872"/>
        <c:axId val="-2002919896"/>
      </c:lineChart>
      <c:catAx>
        <c:axId val="-2002922872"/>
        <c:scaling>
          <c:orientation val="minMax"/>
        </c:scaling>
        <c:delete val="0"/>
        <c:axPos val="b"/>
        <c:majorTickMark val="out"/>
        <c:minorTickMark val="none"/>
        <c:tickLblPos val="nextTo"/>
        <c:crossAx val="-2002919896"/>
        <c:crossesAt val="-15.0"/>
        <c:auto val="1"/>
        <c:lblAlgn val="ctr"/>
        <c:lblOffset val="100"/>
        <c:noMultiLvlLbl val="0"/>
      </c:catAx>
      <c:valAx>
        <c:axId val="-2002919896"/>
        <c:scaling>
          <c:orientation val="minMax"/>
        </c:scaling>
        <c:delete val="0"/>
        <c:axPos val="l"/>
        <c:majorGridlines>
          <c:spPr>
            <a:ln>
              <a:noFill/>
            </a:ln>
          </c:spPr>
        </c:majorGridlines>
        <c:title>
          <c:tx>
            <c:rich>
              <a:bodyPr rot="-5400000" vert="horz"/>
              <a:lstStyle/>
              <a:p>
                <a:pPr>
                  <a:defRPr/>
                </a:pPr>
                <a:r>
                  <a:rPr lang="en-US" dirty="0"/>
                  <a:t>Percentage </a:t>
                </a:r>
                <a:r>
                  <a:rPr lang="en-US" dirty="0" smtClean="0"/>
                  <a:t>change </a:t>
                </a:r>
                <a:r>
                  <a:rPr lang="en-US" dirty="0"/>
                  <a:t>in rate of learning</a:t>
                </a:r>
              </a:p>
            </c:rich>
          </c:tx>
          <c:layout/>
          <c:overlay val="0"/>
        </c:title>
        <c:numFmt formatCode="0" sourceLinked="0"/>
        <c:majorTickMark val="out"/>
        <c:minorTickMark val="none"/>
        <c:tickLblPos val="nextTo"/>
        <c:crossAx val="-2002922872"/>
        <c:crosses val="autoZero"/>
        <c:crossBetween val="between"/>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Sheet1!$B$18</c:f>
              <c:strCache>
                <c:ptCount val="1"/>
                <c:pt idx="0">
                  <c:v>Model 1</c:v>
                </c:pt>
              </c:strCache>
            </c:strRef>
          </c:tx>
          <c:cat>
            <c:strRef>
              <c:f>Sheet1!$A$19:$A$22</c:f>
              <c:strCache>
                <c:ptCount val="4"/>
                <c:pt idx="0">
                  <c:v>0</c:v>
                </c:pt>
                <c:pt idx="1">
                  <c:v>1</c:v>
                </c:pt>
                <c:pt idx="2">
                  <c:v>2</c:v>
                </c:pt>
                <c:pt idx="3">
                  <c:v>3 to 5</c:v>
                </c:pt>
              </c:strCache>
            </c:strRef>
          </c:cat>
          <c:val>
            <c:numRef>
              <c:f>Sheet1!$B$19:$B$22</c:f>
              <c:numCache>
                <c:formatCode>General</c:formatCode>
                <c:ptCount val="4"/>
                <c:pt idx="0">
                  <c:v>-2.55</c:v>
                </c:pt>
                <c:pt idx="1">
                  <c:v>-1.29</c:v>
                </c:pt>
                <c:pt idx="2">
                  <c:v>-0.54</c:v>
                </c:pt>
                <c:pt idx="3">
                  <c:v>-0.36</c:v>
                </c:pt>
              </c:numCache>
            </c:numRef>
          </c:val>
          <c:smooth val="0"/>
        </c:ser>
        <c:ser>
          <c:idx val="1"/>
          <c:order val="1"/>
          <c:tx>
            <c:strRef>
              <c:f>Sheet1!$C$18</c:f>
              <c:strCache>
                <c:ptCount val="1"/>
                <c:pt idx="0">
                  <c:v>Model 2</c:v>
                </c:pt>
              </c:strCache>
            </c:strRef>
          </c:tx>
          <c:cat>
            <c:strRef>
              <c:f>Sheet1!$A$19:$A$22</c:f>
              <c:strCache>
                <c:ptCount val="4"/>
                <c:pt idx="0">
                  <c:v>0</c:v>
                </c:pt>
                <c:pt idx="1">
                  <c:v>1</c:v>
                </c:pt>
                <c:pt idx="2">
                  <c:v>2</c:v>
                </c:pt>
                <c:pt idx="3">
                  <c:v>3 to 5</c:v>
                </c:pt>
              </c:strCache>
            </c:strRef>
          </c:cat>
          <c:val>
            <c:numRef>
              <c:f>Sheet1!$C$19:$C$22</c:f>
              <c:numCache>
                <c:formatCode>General</c:formatCode>
                <c:ptCount val="4"/>
                <c:pt idx="0">
                  <c:v>-3.089999999999999</c:v>
                </c:pt>
                <c:pt idx="1">
                  <c:v>-1.98</c:v>
                </c:pt>
                <c:pt idx="2">
                  <c:v>-1.35</c:v>
                </c:pt>
                <c:pt idx="3">
                  <c:v>-0.93</c:v>
                </c:pt>
              </c:numCache>
            </c:numRef>
          </c:val>
          <c:smooth val="0"/>
        </c:ser>
        <c:ser>
          <c:idx val="2"/>
          <c:order val="2"/>
          <c:tx>
            <c:strRef>
              <c:f>Sheet1!$D$18</c:f>
              <c:strCache>
                <c:ptCount val="1"/>
                <c:pt idx="0">
                  <c:v>Model 3</c:v>
                </c:pt>
              </c:strCache>
            </c:strRef>
          </c:tx>
          <c:cat>
            <c:strRef>
              <c:f>Sheet1!$A$19:$A$22</c:f>
              <c:strCache>
                <c:ptCount val="4"/>
                <c:pt idx="0">
                  <c:v>0</c:v>
                </c:pt>
                <c:pt idx="1">
                  <c:v>1</c:v>
                </c:pt>
                <c:pt idx="2">
                  <c:v>2</c:v>
                </c:pt>
                <c:pt idx="3">
                  <c:v>3 to 5</c:v>
                </c:pt>
              </c:strCache>
            </c:strRef>
          </c:cat>
          <c:val>
            <c:numRef>
              <c:f>Sheet1!$D$19:$D$22</c:f>
              <c:numCache>
                <c:formatCode>General</c:formatCode>
                <c:ptCount val="4"/>
                <c:pt idx="0">
                  <c:v>-3.84</c:v>
                </c:pt>
                <c:pt idx="1">
                  <c:v>-1.65</c:v>
                </c:pt>
                <c:pt idx="2">
                  <c:v>-1.65</c:v>
                </c:pt>
                <c:pt idx="3">
                  <c:v>-0.9</c:v>
                </c:pt>
              </c:numCache>
            </c:numRef>
          </c:val>
          <c:smooth val="0"/>
        </c:ser>
        <c:ser>
          <c:idx val="3"/>
          <c:order val="3"/>
          <c:tx>
            <c:strRef>
              <c:f>Sheet1!$E$18</c:f>
              <c:strCache>
                <c:ptCount val="1"/>
                <c:pt idx="0">
                  <c:v>Model 4</c:v>
                </c:pt>
              </c:strCache>
            </c:strRef>
          </c:tx>
          <c:spPr>
            <a:ln>
              <a:solidFill>
                <a:schemeClr val="tx2"/>
              </a:solidFill>
            </a:ln>
          </c:spPr>
          <c:marker>
            <c:spPr>
              <a:ln>
                <a:solidFill>
                  <a:schemeClr val="tx2"/>
                </a:solidFill>
              </a:ln>
            </c:spPr>
          </c:marker>
          <c:cat>
            <c:strRef>
              <c:f>Sheet1!$A$19:$A$22</c:f>
              <c:strCache>
                <c:ptCount val="4"/>
                <c:pt idx="0">
                  <c:v>0</c:v>
                </c:pt>
                <c:pt idx="1">
                  <c:v>1</c:v>
                </c:pt>
                <c:pt idx="2">
                  <c:v>2</c:v>
                </c:pt>
                <c:pt idx="3">
                  <c:v>3 to 5</c:v>
                </c:pt>
              </c:strCache>
            </c:strRef>
          </c:cat>
          <c:val>
            <c:numRef>
              <c:f>Sheet1!$E$19:$E$22</c:f>
              <c:numCache>
                <c:formatCode>General</c:formatCode>
                <c:ptCount val="4"/>
                <c:pt idx="0">
                  <c:v>-2.19</c:v>
                </c:pt>
                <c:pt idx="1">
                  <c:v>-0.06</c:v>
                </c:pt>
                <c:pt idx="2">
                  <c:v>-0.06</c:v>
                </c:pt>
                <c:pt idx="3">
                  <c:v>-0.51</c:v>
                </c:pt>
              </c:numCache>
            </c:numRef>
          </c:val>
          <c:smooth val="0"/>
        </c:ser>
        <c:dLbls>
          <c:showLegendKey val="0"/>
          <c:showVal val="0"/>
          <c:showCatName val="0"/>
          <c:showSerName val="0"/>
          <c:showPercent val="0"/>
          <c:showBubbleSize val="0"/>
        </c:dLbls>
        <c:marker val="1"/>
        <c:smooth val="0"/>
        <c:axId val="-2023002504"/>
        <c:axId val="-2023012584"/>
      </c:lineChart>
      <c:catAx>
        <c:axId val="-2023002504"/>
        <c:scaling>
          <c:orientation val="minMax"/>
        </c:scaling>
        <c:delete val="0"/>
        <c:axPos val="b"/>
        <c:title>
          <c:tx>
            <c:rich>
              <a:bodyPr/>
              <a:lstStyle/>
              <a:p>
                <a:pPr>
                  <a:defRPr/>
                </a:pPr>
                <a:r>
                  <a:rPr lang="en-US"/>
                  <a:t>Years of</a:t>
                </a:r>
                <a:r>
                  <a:rPr lang="en-US" baseline="0"/>
                  <a:t> teaching experience</a:t>
                </a:r>
                <a:endParaRPr lang="en-US"/>
              </a:p>
            </c:rich>
          </c:tx>
          <c:layout>
            <c:manualLayout>
              <c:xMode val="edge"/>
              <c:yMode val="edge"/>
              <c:x val="0.308006999125109"/>
              <c:y val="0.791237311450527"/>
            </c:manualLayout>
          </c:layout>
          <c:overlay val="0"/>
        </c:title>
        <c:majorTickMark val="out"/>
        <c:minorTickMark val="none"/>
        <c:tickLblPos val="nextTo"/>
        <c:crossAx val="-2023012584"/>
        <c:crossesAt val="-5.0"/>
        <c:auto val="1"/>
        <c:lblAlgn val="ctr"/>
        <c:lblOffset val="100"/>
        <c:noMultiLvlLbl val="0"/>
      </c:catAx>
      <c:valAx>
        <c:axId val="-2023012584"/>
        <c:scaling>
          <c:orientation val="minMax"/>
          <c:max val="1.0"/>
          <c:min val="-5.0"/>
        </c:scaling>
        <c:delete val="0"/>
        <c:axPos val="l"/>
        <c:majorGridlines/>
        <c:title>
          <c:tx>
            <c:rich>
              <a:bodyPr rot="-5400000" vert="horz"/>
              <a:lstStyle/>
              <a:p>
                <a:pPr>
                  <a:defRPr/>
                </a:pPr>
                <a:r>
                  <a:rPr lang="en-US"/>
                  <a:t>Extra months per year o f learning</a:t>
                </a:r>
              </a:p>
            </c:rich>
          </c:tx>
          <c:layout/>
          <c:overlay val="0"/>
        </c:title>
        <c:numFmt formatCode="General" sourceLinked="1"/>
        <c:majorTickMark val="out"/>
        <c:minorTickMark val="none"/>
        <c:tickLblPos val="nextTo"/>
        <c:crossAx val="-2023002504"/>
        <c:crosses val="autoZero"/>
        <c:crossBetween val="between"/>
        <c:majorUnit val="1.0"/>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Sheet1!$B$18</c:f>
              <c:strCache>
                <c:ptCount val="1"/>
                <c:pt idx="0">
                  <c:v>Model 1</c:v>
                </c:pt>
              </c:strCache>
            </c:strRef>
          </c:tx>
          <c:cat>
            <c:strRef>
              <c:f>Sheet1!$A$27:$A$30</c:f>
              <c:strCache>
                <c:ptCount val="4"/>
                <c:pt idx="0">
                  <c:v>0</c:v>
                </c:pt>
                <c:pt idx="1">
                  <c:v>1</c:v>
                </c:pt>
                <c:pt idx="2">
                  <c:v>2</c:v>
                </c:pt>
                <c:pt idx="3">
                  <c:v>3 to 5</c:v>
                </c:pt>
              </c:strCache>
            </c:strRef>
          </c:cat>
          <c:val>
            <c:numRef>
              <c:f>Sheet1!$B$27:$B$30</c:f>
              <c:numCache>
                <c:formatCode>General</c:formatCode>
                <c:ptCount val="4"/>
                <c:pt idx="0">
                  <c:v>-1.23</c:v>
                </c:pt>
                <c:pt idx="1">
                  <c:v>-1.11</c:v>
                </c:pt>
                <c:pt idx="2">
                  <c:v>-0.12</c:v>
                </c:pt>
                <c:pt idx="3">
                  <c:v>0.03</c:v>
                </c:pt>
              </c:numCache>
            </c:numRef>
          </c:val>
          <c:smooth val="0"/>
        </c:ser>
        <c:ser>
          <c:idx val="1"/>
          <c:order val="1"/>
          <c:tx>
            <c:strRef>
              <c:f>Sheet1!$C$18</c:f>
              <c:strCache>
                <c:ptCount val="1"/>
                <c:pt idx="0">
                  <c:v>Model 2</c:v>
                </c:pt>
              </c:strCache>
            </c:strRef>
          </c:tx>
          <c:cat>
            <c:strRef>
              <c:f>Sheet1!$A$27:$A$30</c:f>
              <c:strCache>
                <c:ptCount val="4"/>
                <c:pt idx="0">
                  <c:v>0</c:v>
                </c:pt>
                <c:pt idx="1">
                  <c:v>1</c:v>
                </c:pt>
                <c:pt idx="2">
                  <c:v>2</c:v>
                </c:pt>
                <c:pt idx="3">
                  <c:v>3 to 5</c:v>
                </c:pt>
              </c:strCache>
            </c:strRef>
          </c:cat>
          <c:val>
            <c:numRef>
              <c:f>Sheet1!$C$27:$C$30</c:f>
              <c:numCache>
                <c:formatCode>General</c:formatCode>
                <c:ptCount val="4"/>
                <c:pt idx="0">
                  <c:v>-1.35</c:v>
                </c:pt>
                <c:pt idx="1">
                  <c:v>-1.26</c:v>
                </c:pt>
                <c:pt idx="2">
                  <c:v>-0.18</c:v>
                </c:pt>
                <c:pt idx="3">
                  <c:v>0.42</c:v>
                </c:pt>
              </c:numCache>
            </c:numRef>
          </c:val>
          <c:smooth val="0"/>
        </c:ser>
        <c:ser>
          <c:idx val="2"/>
          <c:order val="2"/>
          <c:tx>
            <c:strRef>
              <c:f>Sheet1!$D$18</c:f>
              <c:strCache>
                <c:ptCount val="1"/>
                <c:pt idx="0">
                  <c:v>Model 3</c:v>
                </c:pt>
              </c:strCache>
            </c:strRef>
          </c:tx>
          <c:cat>
            <c:strRef>
              <c:f>Sheet1!$A$27:$A$30</c:f>
              <c:strCache>
                <c:ptCount val="4"/>
                <c:pt idx="0">
                  <c:v>0</c:v>
                </c:pt>
                <c:pt idx="1">
                  <c:v>1</c:v>
                </c:pt>
                <c:pt idx="2">
                  <c:v>2</c:v>
                </c:pt>
                <c:pt idx="3">
                  <c:v>3 to 5</c:v>
                </c:pt>
              </c:strCache>
            </c:strRef>
          </c:cat>
          <c:val>
            <c:numRef>
              <c:f>Sheet1!$D$27:$D$30</c:f>
              <c:numCache>
                <c:formatCode>General</c:formatCode>
                <c:ptCount val="4"/>
                <c:pt idx="0">
                  <c:v>-1.92</c:v>
                </c:pt>
                <c:pt idx="1">
                  <c:v>-2.1</c:v>
                </c:pt>
                <c:pt idx="2">
                  <c:v>-0.54</c:v>
                </c:pt>
                <c:pt idx="3">
                  <c:v>0.06</c:v>
                </c:pt>
              </c:numCache>
            </c:numRef>
          </c:val>
          <c:smooth val="0"/>
        </c:ser>
        <c:ser>
          <c:idx val="3"/>
          <c:order val="3"/>
          <c:tx>
            <c:strRef>
              <c:f>Sheet1!$E$18</c:f>
              <c:strCache>
                <c:ptCount val="1"/>
                <c:pt idx="0">
                  <c:v>Model 4</c:v>
                </c:pt>
              </c:strCache>
            </c:strRef>
          </c:tx>
          <c:spPr>
            <a:ln>
              <a:solidFill>
                <a:srgbClr val="3488B6"/>
              </a:solidFill>
            </a:ln>
          </c:spPr>
          <c:marker>
            <c:spPr>
              <a:ln>
                <a:solidFill>
                  <a:srgbClr val="3488B6"/>
                </a:solidFill>
              </a:ln>
            </c:spPr>
          </c:marker>
          <c:cat>
            <c:strRef>
              <c:f>Sheet1!$A$27:$A$30</c:f>
              <c:strCache>
                <c:ptCount val="4"/>
                <c:pt idx="0">
                  <c:v>0</c:v>
                </c:pt>
                <c:pt idx="1">
                  <c:v>1</c:v>
                </c:pt>
                <c:pt idx="2">
                  <c:v>2</c:v>
                </c:pt>
                <c:pt idx="3">
                  <c:v>3 to 5</c:v>
                </c:pt>
              </c:strCache>
            </c:strRef>
          </c:cat>
          <c:val>
            <c:numRef>
              <c:f>Sheet1!$E$27:$E$30</c:f>
              <c:numCache>
                <c:formatCode>General</c:formatCode>
                <c:ptCount val="4"/>
                <c:pt idx="0">
                  <c:v>-0.78</c:v>
                </c:pt>
                <c:pt idx="1">
                  <c:v>-0.06</c:v>
                </c:pt>
                <c:pt idx="2">
                  <c:v>0.06</c:v>
                </c:pt>
                <c:pt idx="3">
                  <c:v>0.54</c:v>
                </c:pt>
              </c:numCache>
            </c:numRef>
          </c:val>
          <c:smooth val="0"/>
        </c:ser>
        <c:dLbls>
          <c:showLegendKey val="0"/>
          <c:showVal val="0"/>
          <c:showCatName val="0"/>
          <c:showSerName val="0"/>
          <c:showPercent val="0"/>
          <c:showBubbleSize val="0"/>
        </c:dLbls>
        <c:marker val="1"/>
        <c:smooth val="0"/>
        <c:axId val="-2023044056"/>
        <c:axId val="-2023060200"/>
      </c:lineChart>
      <c:catAx>
        <c:axId val="-2023044056"/>
        <c:scaling>
          <c:orientation val="minMax"/>
        </c:scaling>
        <c:delete val="0"/>
        <c:axPos val="b"/>
        <c:title>
          <c:tx>
            <c:rich>
              <a:bodyPr/>
              <a:lstStyle/>
              <a:p>
                <a:pPr>
                  <a:defRPr/>
                </a:pPr>
                <a:r>
                  <a:rPr lang="en-US"/>
                  <a:t>Years of</a:t>
                </a:r>
                <a:r>
                  <a:rPr lang="en-US" baseline="0"/>
                  <a:t> teaching experience</a:t>
                </a:r>
                <a:endParaRPr lang="en-US"/>
              </a:p>
            </c:rich>
          </c:tx>
          <c:layout>
            <c:manualLayout>
              <c:xMode val="edge"/>
              <c:yMode val="edge"/>
              <c:x val="0.308006999125109"/>
              <c:y val="0.791237311450527"/>
            </c:manualLayout>
          </c:layout>
          <c:overlay val="0"/>
        </c:title>
        <c:majorTickMark val="out"/>
        <c:minorTickMark val="none"/>
        <c:tickLblPos val="nextTo"/>
        <c:crossAx val="-2023060200"/>
        <c:crossesAt val="-5.0"/>
        <c:auto val="1"/>
        <c:lblAlgn val="ctr"/>
        <c:lblOffset val="100"/>
        <c:noMultiLvlLbl val="0"/>
      </c:catAx>
      <c:valAx>
        <c:axId val="-2023060200"/>
        <c:scaling>
          <c:orientation val="minMax"/>
          <c:max val="1.0"/>
          <c:min val="-5.0"/>
        </c:scaling>
        <c:delete val="0"/>
        <c:axPos val="l"/>
        <c:majorGridlines/>
        <c:numFmt formatCode="General" sourceLinked="1"/>
        <c:majorTickMark val="out"/>
        <c:minorTickMark val="none"/>
        <c:tickLblPos val="nextTo"/>
        <c:crossAx val="-2023044056"/>
        <c:crosses val="autoZero"/>
        <c:crossBetween val="between"/>
        <c:majorUnit val="1.0"/>
      </c:valAx>
    </c:plotArea>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609600" y="8458200"/>
            <a:ext cx="5638800" cy="24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63" tIns="46038" rIns="93663" bIns="46038">
            <a:spAutoFit/>
          </a:bodyPr>
          <a:lstStyle/>
          <a:p>
            <a:pPr defTabSz="950913" eaLnBrk="0" hangingPunct="0"/>
            <a:r>
              <a:rPr lang="en-GB" sz="1000">
                <a:latin typeface="Times New Roman" charset="0"/>
              </a:rPr>
              <a:t>© 2010 Dylan Wiliam, Institute of Education, 20 Bedford Way, London WC1H 0AL, UK; 020 7612 6000</a:t>
            </a:r>
          </a:p>
        </p:txBody>
      </p:sp>
      <p:sp>
        <p:nvSpPr>
          <p:cNvPr id="2051" name="Rectangle 3"/>
          <p:cNvSpPr>
            <a:spLocks noChangeArrowheads="1"/>
          </p:cNvSpPr>
          <p:nvPr/>
        </p:nvSpPr>
        <p:spPr bwMode="auto">
          <a:xfrm>
            <a:off x="795338" y="503767"/>
            <a:ext cx="6028135" cy="256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2052" name="Rectangle 4"/>
          <p:cNvSpPr>
            <a:spLocks noChangeArrowheads="1"/>
          </p:cNvSpPr>
          <p:nvPr/>
        </p:nvSpPr>
        <p:spPr bwMode="auto">
          <a:xfrm>
            <a:off x="3492104" y="8775700"/>
            <a:ext cx="531019" cy="245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63" tIns="46038" rIns="93663" bIns="46038">
            <a:spAutoFit/>
          </a:bodyPr>
          <a:lstStyle/>
          <a:p>
            <a:pPr defTabSz="950913" eaLnBrk="0" hangingPunct="0"/>
            <a:fld id="{9211D485-12F2-B442-964B-E824A1BD6F81}" type="slidenum">
              <a:rPr lang="en-GB" sz="1000">
                <a:latin typeface="Times New Roman" charset="0"/>
              </a:rPr>
              <a:pPr defTabSz="950913" eaLnBrk="0" hangingPunct="0"/>
              <a:t>‹#›</a:t>
            </a:fld>
            <a:endParaRPr lang="en-GB" sz="1000">
              <a:latin typeface="Times New Roman" charset="0"/>
            </a:endParaRPr>
          </a:p>
        </p:txBody>
      </p:sp>
    </p:spTree>
    <p:extLst>
      <p:ext uri="{BB962C8B-B14F-4D97-AF65-F5344CB8AC3E}">
        <p14:creationId xmlns:p14="http://schemas.microsoft.com/office/powerpoint/2010/main" val="35371015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79885" y="4343400"/>
            <a:ext cx="5386388" cy="4114800"/>
          </a:xfrm>
          <a:prstGeom prst="rect">
            <a:avLst/>
          </a:prstGeom>
          <a:noFill/>
          <a:ln w="12700">
            <a:noFill/>
            <a:miter lim="800000"/>
            <a:headEnd/>
            <a:tailEnd/>
          </a:ln>
          <a:effectLst/>
        </p:spPr>
        <p:txBody>
          <a:bodyPr vert="horz" wrap="square" lIns="93663" tIns="46038" rIns="93663" bIns="46038"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5" name="Rectangle 3"/>
          <p:cNvSpPr>
            <a:spLocks noGrp="1" noRot="1" noChangeAspect="1" noChangeArrowheads="1" noTextEdit="1"/>
          </p:cNvSpPr>
          <p:nvPr>
            <p:ph type="sldImg" idx="2"/>
          </p:nvPr>
        </p:nvSpPr>
        <p:spPr bwMode="auto">
          <a:xfrm>
            <a:off x="1292225" y="798513"/>
            <a:ext cx="4275138" cy="32067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888990054"/>
      </p:ext>
    </p:extLst>
  </p:cSld>
  <p:clrMap bg1="lt1" tx1="dk1" bg2="lt2" tx2="dk2" accent1="accent1" accent2="accent2" accent3="accent3" accent4="accent4" accent5="accent5" accent6="accent6" hlink="hlink" folHlink="folHlink"/>
  <p:hf hdr="0" ftr="0" dt="0"/>
  <p:notesStyle>
    <a:lvl1pPr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476250"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950913"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1427163"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1901825"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Rot="1" noChangeAspect="1" noChangeArrowheads="1"/>
          </p:cNvSpPr>
          <p:nvPr>
            <p:ph type="sldImg"/>
          </p:nvPr>
        </p:nvSpPr>
        <p:spPr>
          <a:xfrm>
            <a:off x="1143000" y="685800"/>
            <a:ext cx="4572000" cy="3429000"/>
          </a:xfrm>
          <a:solidFill>
            <a:srgbClr val="FFFFFF"/>
          </a:solidFill>
          <a:ln/>
        </p:spPr>
      </p:sp>
      <p:sp>
        <p:nvSpPr>
          <p:cNvPr id="7170"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64514"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p:cNvSpPr>
            <a:spLocks noGrp="1" noRot="1" noChangeAspect="1" noChangeArrowheads="1"/>
          </p:cNvSpPr>
          <p:nvPr>
            <p:ph type="sldImg"/>
          </p:nvPr>
        </p:nvSpPr>
        <p:spPr>
          <a:xfrm>
            <a:off x="1292225" y="798513"/>
            <a:ext cx="4275138" cy="3206750"/>
          </a:xfrm>
          <a:solidFill>
            <a:srgbClr val="FFFFFF"/>
          </a:solidFill>
          <a:ln/>
        </p:spPr>
      </p:sp>
      <p:sp>
        <p:nvSpPr>
          <p:cNvPr id="12083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2"/>
          <p:cNvSpPr>
            <a:spLocks noGrp="1" noRot="1" noChangeAspect="1" noChangeArrowheads="1"/>
          </p:cNvSpPr>
          <p:nvPr>
            <p:ph type="sldImg"/>
          </p:nvPr>
        </p:nvSpPr>
        <p:spPr>
          <a:xfrm>
            <a:off x="1292225" y="798513"/>
            <a:ext cx="4275138" cy="3206750"/>
          </a:xfrm>
          <a:solidFill>
            <a:srgbClr val="FFFFFF"/>
          </a:solidFill>
          <a:ln/>
        </p:spPr>
      </p:sp>
      <p:sp>
        <p:nvSpPr>
          <p:cNvPr id="12697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2"/>
          <p:cNvSpPr>
            <a:spLocks noGrp="1" noRot="1" noChangeAspect="1" noChangeArrowheads="1"/>
          </p:cNvSpPr>
          <p:nvPr>
            <p:ph type="sldImg"/>
          </p:nvPr>
        </p:nvSpPr>
        <p:spPr>
          <a:xfrm>
            <a:off x="1292225" y="798513"/>
            <a:ext cx="4275138" cy="3206750"/>
          </a:xfrm>
          <a:solidFill>
            <a:srgbClr val="FFFFFF"/>
          </a:solidFill>
          <a:ln/>
        </p:spPr>
      </p:sp>
      <p:sp>
        <p:nvSpPr>
          <p:cNvPr id="13209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2"/>
          <p:cNvSpPr>
            <a:spLocks noGrp="1" noRot="1" noChangeAspect="1" noChangeArrowheads="1"/>
          </p:cNvSpPr>
          <p:nvPr>
            <p:ph type="sldImg"/>
          </p:nvPr>
        </p:nvSpPr>
        <p:spPr>
          <a:xfrm>
            <a:off x="1292225" y="798513"/>
            <a:ext cx="4275138" cy="3206750"/>
          </a:xfrm>
          <a:solidFill>
            <a:srgbClr val="FFFFFF"/>
          </a:solidFill>
          <a:ln/>
        </p:spPr>
      </p:sp>
      <p:sp>
        <p:nvSpPr>
          <p:cNvPr id="13619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2"/>
          <p:cNvSpPr>
            <a:spLocks noGrp="1" noRot="1" noChangeAspect="1" noChangeArrowheads="1"/>
          </p:cNvSpPr>
          <p:nvPr>
            <p:ph type="sldImg"/>
          </p:nvPr>
        </p:nvSpPr>
        <p:spPr>
          <a:xfrm>
            <a:off x="1292225" y="798513"/>
            <a:ext cx="4275138" cy="3206750"/>
          </a:xfrm>
          <a:solidFill>
            <a:srgbClr val="FFFFFF"/>
          </a:solidFill>
          <a:ln/>
        </p:spPr>
      </p:sp>
      <p:sp>
        <p:nvSpPr>
          <p:cNvPr id="138242"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p:cNvSpPr>
          <p:nvPr>
            <p:ph type="sldImg"/>
          </p:nvPr>
        </p:nvSpPr>
        <p:spPr>
          <a:xfrm>
            <a:off x="1143000" y="685800"/>
            <a:ext cx="4572000" cy="3429000"/>
          </a:xfrm>
          <a:solidFill>
            <a:srgbClr val="FFFFFF"/>
          </a:solidFill>
          <a:ln/>
        </p:spPr>
      </p:sp>
      <p:sp>
        <p:nvSpPr>
          <p:cNvPr id="24578"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p:cNvSpPr>
          <p:nvPr>
            <p:ph type="sldImg"/>
          </p:nvPr>
        </p:nvSpPr>
        <p:spPr>
          <a:solidFill>
            <a:srgbClr val="FFFFFF"/>
          </a:solidFill>
          <a:ln/>
        </p:spPr>
      </p:sp>
      <p:sp>
        <p:nvSpPr>
          <p:cNvPr id="20482"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p:cNvSpPr>
            <a:spLocks noGrp="1" noRot="1" noChangeAspect="1" noChangeArrowheads="1"/>
          </p:cNvSpPr>
          <p:nvPr>
            <p:ph type="sldImg"/>
          </p:nvPr>
        </p:nvSpPr>
        <p:spPr>
          <a:solidFill>
            <a:srgbClr val="FFFFFF"/>
          </a:solidFill>
          <a:ln/>
        </p:spPr>
      </p:sp>
      <p:sp>
        <p:nvSpPr>
          <p:cNvPr id="12083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2"/>
          <p:cNvSpPr>
            <a:spLocks noGrp="1" noRot="1" noChangeAspect="1" noChangeArrowheads="1" noTextEdit="1"/>
          </p:cNvSpPr>
          <p:nvPr>
            <p:ph type="sldImg"/>
          </p:nvPr>
        </p:nvSpPr>
        <p:spPr>
          <a:xfrm>
            <a:off x="1290638" y="798513"/>
            <a:ext cx="4275137" cy="3206750"/>
          </a:xfrm>
          <a:ln cap="flat"/>
        </p:spPr>
      </p:sp>
      <p:sp>
        <p:nvSpPr>
          <p:cNvPr id="13824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026"/>
          <p:cNvSpPr>
            <a:spLocks noGrp="1" noRot="1" noChangeAspect="1" noChangeArrowheads="1"/>
          </p:cNvSpPr>
          <p:nvPr>
            <p:ph type="sldImg"/>
          </p:nvPr>
        </p:nvSpPr>
        <p:spPr>
          <a:xfrm>
            <a:off x="1292225" y="798513"/>
            <a:ext cx="4275138" cy="3206750"/>
          </a:xfrm>
          <a:solidFill>
            <a:srgbClr val="FFFFFF"/>
          </a:solidFill>
          <a:ln/>
        </p:spPr>
      </p:sp>
      <p:sp>
        <p:nvSpPr>
          <p:cNvPr id="41986" name="Rectangle 1027"/>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ChangeArrowheads="1" noTextEdit="1"/>
          </p:cNvSpPr>
          <p:nvPr>
            <p:ph type="sldImg"/>
          </p:nvPr>
        </p:nvSpPr>
        <p:spPr>
          <a:xfrm>
            <a:off x="1292225" y="798513"/>
            <a:ext cx="4275138" cy="3206750"/>
          </a:xfrm>
          <a:ln cap="flat"/>
        </p:spPr>
      </p:sp>
      <p:sp>
        <p:nvSpPr>
          <p:cNvPr id="6144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a:solidFill>
                  <a:srgbClr val="000000"/>
                </a:solidFill>
                <a:latin typeface="Arial" charset="0"/>
                <a:ea typeface="ＭＳ Ｐゴシック" charset="0"/>
                <a:cs typeface="ＭＳ Ｐゴシック" charset="0"/>
              </a:rPr>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noRot="1" noChangeAspect="1" noChangeArrowheads="1"/>
          </p:cNvSpPr>
          <p:nvPr>
            <p:ph type="sldImg"/>
          </p:nvPr>
        </p:nvSpPr>
        <p:spPr>
          <a:xfrm>
            <a:off x="1143000" y="685800"/>
            <a:ext cx="4572000" cy="3429000"/>
          </a:xfrm>
          <a:solidFill>
            <a:srgbClr val="FFFFFF"/>
          </a:solidFill>
          <a:ln/>
        </p:spPr>
      </p:sp>
      <p:sp>
        <p:nvSpPr>
          <p:cNvPr id="114690"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2"/>
          <p:cNvSpPr>
            <a:spLocks noGrp="1" noRot="1" noChangeAspect="1" noChangeArrowheads="1"/>
          </p:cNvSpPr>
          <p:nvPr>
            <p:ph type="sldImg"/>
          </p:nvPr>
        </p:nvSpPr>
        <p:spPr>
          <a:xfrm>
            <a:off x="1292225" y="798513"/>
            <a:ext cx="4275138" cy="3206750"/>
          </a:xfrm>
          <a:solidFill>
            <a:srgbClr val="FFFFFF"/>
          </a:solidFill>
          <a:ln/>
        </p:spPr>
      </p:sp>
      <p:sp>
        <p:nvSpPr>
          <p:cNvPr id="11673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dirty="0" smtClean="0"/>
              <a:t>Click to edit Master title style</a:t>
            </a:r>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000000"/>
                </a:solidFill>
              </a:defRPr>
            </a:lvl1pPr>
          </a:lstStyle>
          <a:p>
            <a:pPr>
              <a:defRPr/>
            </a:pPr>
            <a:fld id="{2D6238C2-C284-AD4D-8FB8-9663937FCA09}" type="slidenum">
              <a:rPr lang="en-GB" smtClean="0"/>
              <a:pPr>
                <a:defRPr/>
              </a:pPr>
              <a:t>‹#›</a:t>
            </a:fld>
            <a:endParaRPr lang="en-GB"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pic>
        <p:nvPicPr>
          <p:cNvPr id="7" name="Picture 6"/>
          <p:cNvPicPr>
            <a:picLocks noChangeAspect="1"/>
          </p:cNvPicPr>
          <p:nvPr userDrawn="1"/>
        </p:nvPicPr>
        <p:blipFill>
          <a:blip r:embed="rId2"/>
          <a:stretch>
            <a:fillRect/>
          </a:stretch>
        </p:blipFill>
        <p:spPr>
          <a:xfrm>
            <a:off x="8064500" y="6184900"/>
            <a:ext cx="1079500" cy="6731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383618" y="595342"/>
            <a:ext cx="8426370" cy="3777092"/>
          </a:xfrm>
        </p:spPr>
        <p:txBody>
          <a:bodyPr anchor="ctr">
            <a:normAutofit/>
          </a:bodyPr>
          <a:lstStyle>
            <a:lvl1pPr>
              <a:defRPr sz="4400" cap="none" baseline="0">
                <a:latin typeface="Calibri"/>
                <a:cs typeface="Calibri"/>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351512" y="4713827"/>
            <a:ext cx="6705600" cy="685800"/>
          </a:xfrm>
        </p:spPr>
        <p:txBody>
          <a:bodyPr anchor="ctr">
            <a:normAutofit/>
          </a:bodyPr>
          <a:lstStyle>
            <a:lvl1pPr marL="0" indent="0" algn="l">
              <a:buNone/>
              <a:defRPr sz="2600">
                <a:solidFill>
                  <a:srgbClr val="FFFFFF"/>
                </a:solidFill>
                <a:latin typeface="Calibri"/>
                <a:cs typeface="Calibri"/>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a:xfrm>
            <a:off x="76200" y="6068699"/>
            <a:ext cx="2057400" cy="685800"/>
          </a:xfrm>
          <a:prstGeom prst="rect">
            <a:avLst/>
          </a:prstGeom>
        </p:spPr>
        <p:txBody>
          <a:bodyPr>
            <a:noAutofit/>
          </a:bodyPr>
          <a:lstStyle>
            <a:lvl1pPr algn="ctr">
              <a:defRPr sz="2000">
                <a:solidFill>
                  <a:srgbClr val="FFFFFF"/>
                </a:solidFill>
              </a:defRPr>
            </a:lvl1pPr>
          </a:lstStyle>
          <a:p>
            <a:pPr>
              <a:defRPr/>
            </a:pPr>
            <a:endParaRPr lang="en-US"/>
          </a:p>
        </p:txBody>
      </p:sp>
      <p:sp>
        <p:nvSpPr>
          <p:cNvPr id="17" name="Footer Placeholder 16"/>
          <p:cNvSpPr>
            <a:spLocks noGrp="1"/>
          </p:cNvSpPr>
          <p:nvPr>
            <p:ph type="ftr" sz="quarter" idx="11"/>
          </p:nvPr>
        </p:nvSpPr>
        <p:spPr>
          <a:xfrm>
            <a:off x="2085393" y="236540"/>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D52799CE-711A-FA44-BA4E-E463DA170A3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0" name="Slide Number Placeholder 9"/>
          <p:cNvSpPr>
            <a:spLocks noGrp="1"/>
          </p:cNvSpPr>
          <p:nvPr>
            <p:ph type="sldNum" sz="quarter" idx="16"/>
          </p:nvPr>
        </p:nvSpPr>
        <p:spPr/>
        <p:txBody>
          <a:bodyPr rtlCol="0"/>
          <a:lstStyle/>
          <a:p>
            <a:pPr>
              <a:defRPr/>
            </a:pPr>
            <a:fld id="{5C50C641-66DE-184E-B016-D253D8CA36FC}" type="slidenum">
              <a:rPr lang="en-GB" smtClean="0"/>
              <a:pPr>
                <a:defRPr/>
              </a:pPr>
              <a:t>‹#›</a:t>
            </a:fld>
            <a:endParaRPr lang="en-GB"/>
          </a:p>
        </p:txBody>
      </p:sp>
      <p:sp>
        <p:nvSpPr>
          <p:cNvPr id="12" name="Footer Placeholder 11"/>
          <p:cNvSpPr>
            <a:spLocks noGrp="1"/>
          </p:cNvSpPr>
          <p:nvPr>
            <p:ph type="ftr" sz="quarter" idx="17"/>
          </p:nvPr>
        </p:nvSpPr>
        <p:spPr/>
        <p:txBody>
          <a:bodyPr rtlCol="0"/>
          <a:lstStyle/>
          <a:p>
            <a:pPr>
              <a:defRPr/>
            </a:pPr>
            <a:endParaRPr lang="en-US"/>
          </a:p>
        </p:txBody>
      </p:sp>
      <p:pic>
        <p:nvPicPr>
          <p:cNvPr id="7" name="Picture 6"/>
          <p:cNvPicPr>
            <a:picLocks noChangeAspect="1"/>
          </p:cNvPicPr>
          <p:nvPr userDrawn="1"/>
        </p:nvPicPr>
        <p:blipFill>
          <a:blip r:embed="rId2"/>
          <a:stretch>
            <a:fillRect/>
          </a:stretch>
        </p:blipFill>
        <p:spPr>
          <a:xfrm>
            <a:off x="8064500" y="6184900"/>
            <a:ext cx="1079500" cy="6731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dirty="0" smtClean="0"/>
              <a:t>Click to edit Master title style</a:t>
            </a:r>
            <a:endParaRPr kumimoji="0" lang="en-US" dirty="0"/>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2" name="Slide Number Placeholder 11"/>
          <p:cNvSpPr>
            <a:spLocks noGrp="1"/>
          </p:cNvSpPr>
          <p:nvPr>
            <p:ph type="sldNum" sz="quarter" idx="16"/>
          </p:nvPr>
        </p:nvSpPr>
        <p:spPr/>
        <p:txBody>
          <a:bodyPr rtlCol="0"/>
          <a:lstStyle/>
          <a:p>
            <a:pPr>
              <a:defRPr/>
            </a:pPr>
            <a:fld id="{27179BD9-65CB-694A-A2D4-7B548DC60A53}" type="slidenum">
              <a:rPr lang="en-GB" smtClean="0"/>
              <a:pPr>
                <a:defRPr/>
              </a:pPr>
              <a:t>‹#›</a:t>
            </a:fld>
            <a:endParaRPr lang="en-GB"/>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pic>
        <p:nvPicPr>
          <p:cNvPr id="9" name="Picture 8"/>
          <p:cNvPicPr>
            <a:picLocks noChangeAspect="1"/>
          </p:cNvPicPr>
          <p:nvPr userDrawn="1"/>
        </p:nvPicPr>
        <p:blipFill>
          <a:blip r:embed="rId2"/>
          <a:stretch>
            <a:fillRect/>
          </a:stretch>
        </p:blipFill>
        <p:spPr>
          <a:xfrm>
            <a:off x="8064500" y="6184900"/>
            <a:ext cx="1079500" cy="6731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000000"/>
                </a:solidFill>
              </a:defRPr>
            </a:lvl1pPr>
          </a:lstStyle>
          <a:p>
            <a:pPr>
              <a:defRPr/>
            </a:pPr>
            <a:fld id="{19ABF79A-F4A3-5E49-A6CE-5B8CF779BC37}" type="slidenum">
              <a:rPr lang="en-GB" smtClean="0"/>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rgbClr val="000000"/>
                </a:solidFill>
              </a:defRPr>
            </a:lvl1pPr>
          </a:lstStyle>
          <a:p>
            <a:pPr>
              <a:defRPr/>
            </a:pPr>
            <a:fld id="{810F0876-9936-0A4D-A655-DB5D8150D4AA}" type="slidenum">
              <a:rPr lang="en-GB" smtClean="0"/>
              <a:pPr>
                <a:defRPr/>
              </a:pPr>
              <a:t>‹#›</a:t>
            </a:fld>
            <a:endParaRPr lang="en-GB" dirty="0"/>
          </a:p>
        </p:txBody>
      </p:sp>
      <p:pic>
        <p:nvPicPr>
          <p:cNvPr id="5" name="Picture 4"/>
          <p:cNvPicPr>
            <a:picLocks noChangeAspect="1"/>
          </p:cNvPicPr>
          <p:nvPr userDrawn="1"/>
        </p:nvPicPr>
        <p:blipFill>
          <a:blip r:embed="rId2"/>
          <a:stretch>
            <a:fillRect/>
          </a:stretch>
        </p:blipFill>
        <p:spPr>
          <a:xfrm>
            <a:off x="7862081" y="6036346"/>
            <a:ext cx="1079500" cy="6731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normAutofit/>
          </a:bodyPr>
          <a:lstStyle>
            <a:lvl1pPr algn="l">
              <a:buNone/>
              <a:defRPr sz="3600" b="0"/>
            </a:lvl1pPr>
          </a:lstStyle>
          <a:p>
            <a:r>
              <a:rPr kumimoji="0" lang="en-US" dirty="0" smtClean="0"/>
              <a:t>Click to edit Master title style</a:t>
            </a:r>
            <a:endParaRPr kumimoji="0"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000000"/>
                </a:solidFill>
              </a:defRPr>
            </a:lvl1pPr>
          </a:lstStyle>
          <a:p>
            <a:pPr>
              <a:defRPr/>
            </a:pPr>
            <a:fld id="{50E85CD4-01C3-DE45-A238-CA0781C7043D}" type="slidenum">
              <a:rPr lang="en-GB" smtClean="0"/>
              <a:pPr>
                <a:defRPr/>
              </a:pPr>
              <a:t>‹#›</a:t>
            </a:fld>
            <a:endParaRPr lang="en-GB"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3" name="Footer Placeholder 2"/>
          <p:cNvSpPr>
            <a:spLocks noGrp="1"/>
          </p:cNvSpPr>
          <p:nvPr>
            <p:ph type="ftr" sz="quarter" idx="3"/>
          </p:nvPr>
        </p:nvSpPr>
        <p:spPr>
          <a:xfrm>
            <a:off x="609601" y="6248208"/>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chemeClr val="tx1"/>
                </a:solidFill>
              </a:defRPr>
            </a:lvl1pPr>
          </a:lstStyle>
          <a:p>
            <a:pPr>
              <a:defRPr/>
            </a:pPr>
            <a:fld id="{0BCA7252-6283-0043-95DE-9CBA704BC554}" type="slidenum">
              <a:rPr lang="en-GB" smtClean="0"/>
              <a:pPr>
                <a:defRPr/>
              </a:pPr>
              <a:t>‹#›</a:t>
            </a:fld>
            <a:endParaRPr lang="en-GB" dirty="0"/>
          </a:p>
        </p:txBody>
      </p:sp>
    </p:spTree>
  </p:cSld>
  <p:clrMap bg1="lt1" tx1="dk1" bg2="lt2" tx2="dk2" accent1="accent1" accent2="accent2" accent3="accent3" accent4="accent4" accent5="accent5" accent6="accent6" hlink="hlink" folHlink="folHlink"/>
  <p:sldLayoutIdLst>
    <p:sldLayoutId id="2147483914" r:id="rId1"/>
    <p:sldLayoutId id="2147483913" r:id="rId2"/>
    <p:sldLayoutId id="2147483916" r:id="rId3"/>
    <p:sldLayoutId id="2147483917" r:id="rId4"/>
    <p:sldLayoutId id="2147483918" r:id="rId5"/>
    <p:sldLayoutId id="2147483919" r:id="rId6"/>
    <p:sldLayoutId id="2147483920" r:id="rId7"/>
  </p:sldLayoutIdLst>
  <p:hf hdr="0" ftr="0" dt="0"/>
  <p:txStyles>
    <p:titleStyle>
      <a:lvl1pPr algn="l" rtl="0" eaLnBrk="1" latinLnBrk="0" hangingPunct="1">
        <a:spcBef>
          <a:spcPct val="0"/>
        </a:spcBef>
        <a:buNone/>
        <a:defRPr kumimoji="0" sz="3600" kern="1200">
          <a:solidFill>
            <a:schemeClr val="tx2"/>
          </a:solidFill>
          <a:latin typeface="Calibri"/>
          <a:ea typeface="+mj-ea"/>
          <a:cs typeface="Calibri"/>
        </a:defRPr>
      </a:lvl1pPr>
    </p:titleStyle>
    <p:bodyStyle>
      <a:lvl1pPr marL="320040" indent="-320040" algn="l" rtl="0" eaLnBrk="1" latinLnBrk="0" hangingPunct="1">
        <a:spcBef>
          <a:spcPts val="0"/>
        </a:spcBef>
        <a:buClr>
          <a:schemeClr val="accent2"/>
        </a:buClr>
        <a:buSzPct val="60000"/>
        <a:buFont typeface="Wingdings"/>
        <a:buChar char=""/>
        <a:defRPr kumimoji="0" sz="2900" kern="1200">
          <a:solidFill>
            <a:schemeClr val="tx1"/>
          </a:solidFill>
          <a:latin typeface="Calibri"/>
          <a:ea typeface="+mn-ea"/>
          <a:cs typeface="Calibri"/>
        </a:defRPr>
      </a:lvl1pPr>
      <a:lvl2pPr marL="640080" indent="-274320" algn="l" rtl="0" eaLnBrk="1" latinLnBrk="0" hangingPunct="1">
        <a:spcBef>
          <a:spcPts val="0"/>
        </a:spcBef>
        <a:buClr>
          <a:schemeClr val="accent1"/>
        </a:buClr>
        <a:buSzPct val="70000"/>
        <a:buFont typeface="Wingdings 2"/>
        <a:buChar char=""/>
        <a:defRPr kumimoji="0" sz="2600" kern="1200">
          <a:solidFill>
            <a:schemeClr val="tx1"/>
          </a:solidFill>
          <a:latin typeface="Calibri"/>
          <a:ea typeface="+mn-ea"/>
          <a:cs typeface="Calibri"/>
        </a:defRPr>
      </a:lvl2pPr>
      <a:lvl3pPr marL="914400" indent="-228600" algn="l" rtl="0" eaLnBrk="1" latinLnBrk="0" hangingPunct="1">
        <a:spcBef>
          <a:spcPts val="0"/>
        </a:spcBef>
        <a:buClr>
          <a:schemeClr val="accent2"/>
        </a:buClr>
        <a:buSzPct val="75000"/>
        <a:buFont typeface="Wingdings"/>
        <a:buChar char=""/>
        <a:defRPr kumimoji="0" sz="2300" kern="1200">
          <a:solidFill>
            <a:schemeClr val="tx1"/>
          </a:solidFill>
          <a:latin typeface="Calibri"/>
          <a:ea typeface="+mn-ea"/>
          <a:cs typeface="Calibri"/>
        </a:defRPr>
      </a:lvl3pPr>
      <a:lvl4pPr marL="1371600" indent="-228600" algn="l" rtl="0" eaLnBrk="1" latinLnBrk="0" hangingPunct="1">
        <a:spcBef>
          <a:spcPts val="0"/>
        </a:spcBef>
        <a:buClr>
          <a:schemeClr val="accent3"/>
        </a:buClr>
        <a:buSzPct val="75000"/>
        <a:buFont typeface="Wingdings"/>
        <a:buChar char=""/>
        <a:defRPr kumimoji="0" sz="2000" kern="1200">
          <a:solidFill>
            <a:schemeClr val="tx1"/>
          </a:solidFill>
          <a:latin typeface="Calibri"/>
          <a:ea typeface="+mn-ea"/>
          <a:cs typeface="Calibri"/>
        </a:defRPr>
      </a:lvl4pPr>
      <a:lvl5pPr marL="1828800" indent="-228600" algn="l" rtl="0" eaLnBrk="1" latinLnBrk="0" hangingPunct="1">
        <a:spcBef>
          <a:spcPts val="0"/>
        </a:spcBef>
        <a:buClr>
          <a:schemeClr val="accent4"/>
        </a:buClr>
        <a:buSzPct val="65000"/>
        <a:buFont typeface="Wingdings"/>
        <a:buChar char=""/>
        <a:defRPr kumimoji="0" sz="2000" kern="1200">
          <a:solidFill>
            <a:schemeClr val="tx1"/>
          </a:solidFill>
          <a:latin typeface="Calibri"/>
          <a:ea typeface="+mn-ea"/>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chart" Target="../charts/chart2.xml"/><Relationship Id="rId3" Type="http://schemas.openxmlformats.org/officeDocument/2006/relationships/chart" Target="../charts/char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6.emf"/><Relationship Id="rId1" Type="http://schemas.openxmlformats.org/officeDocument/2006/relationships/vmlDrawing" Target="../drawings/vmlDrawing2.vml"/><Relationship Id="rId2"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Microsoft_Excel_97_-_2004_Worksheet1.xls"/><Relationship Id="rId5" Type="http://schemas.openxmlformats.org/officeDocument/2006/relationships/image" Target="../media/image5.e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t>Formative </a:t>
            </a:r>
            <a:r>
              <a:rPr lang="en-US" sz="4000" dirty="0" smtClean="0"/>
              <a:t>evaluation of</a:t>
            </a:r>
            <a:br>
              <a:rPr lang="en-US" sz="4000" dirty="0" smtClean="0"/>
            </a:br>
            <a:r>
              <a:rPr lang="en-US" sz="4000" dirty="0" smtClean="0"/>
              <a:t>teaching performance</a:t>
            </a:r>
            <a:endParaRPr lang="en-US" sz="4000" dirty="0"/>
          </a:p>
        </p:txBody>
      </p:sp>
      <p:sp>
        <p:nvSpPr>
          <p:cNvPr id="3" name="Subtitle 2"/>
          <p:cNvSpPr>
            <a:spLocks noGrp="1"/>
          </p:cNvSpPr>
          <p:nvPr>
            <p:ph type="subTitle" idx="1"/>
          </p:nvPr>
        </p:nvSpPr>
        <p:spPr>
          <a:xfrm>
            <a:off x="383618" y="3654405"/>
            <a:ext cx="8601642" cy="1821212"/>
          </a:xfrm>
        </p:spPr>
        <p:txBody>
          <a:bodyPr>
            <a:normAutofit/>
          </a:bodyPr>
          <a:lstStyle/>
          <a:p>
            <a:r>
              <a:rPr lang="en-US" dirty="0" smtClean="0"/>
              <a:t>Dylan Wiliam (@dylanwiliam)</a:t>
            </a:r>
          </a:p>
          <a:p>
            <a:endParaRPr lang="en-US" dirty="0"/>
          </a:p>
          <a:p>
            <a:r>
              <a:rPr lang="en-US" dirty="0" smtClean="0"/>
              <a:t>INEE seminar, Mexico City, </a:t>
            </a:r>
            <a:r>
              <a:rPr lang="en-US" dirty="0" smtClean="0"/>
              <a:t>5 December </a:t>
            </a:r>
            <a:r>
              <a:rPr lang="en-US" dirty="0" smtClean="0"/>
              <a:t>2013</a:t>
            </a:r>
          </a:p>
        </p:txBody>
      </p:sp>
      <p:sp>
        <p:nvSpPr>
          <p:cNvPr id="4" name="TextBox 3"/>
          <p:cNvSpPr txBox="1"/>
          <p:nvPr/>
        </p:nvSpPr>
        <p:spPr>
          <a:xfrm>
            <a:off x="2360706" y="6155765"/>
            <a:ext cx="6783294" cy="461665"/>
          </a:xfrm>
          <a:prstGeom prst="rect">
            <a:avLst/>
          </a:prstGeom>
          <a:noFill/>
        </p:spPr>
        <p:txBody>
          <a:bodyPr wrap="square" rtlCol="0" anchor="ctr">
            <a:spAutoFit/>
          </a:bodyPr>
          <a:lstStyle/>
          <a:p>
            <a:pPr algn="ctr"/>
            <a:r>
              <a:rPr lang="en-US" dirty="0" err="1" smtClean="0"/>
              <a:t>www.dylanwiliam.org</a:t>
            </a:r>
            <a:endParaRPr lang="en-US" dirty="0"/>
          </a:p>
        </p:txBody>
      </p:sp>
    </p:spTree>
    <p:extLst>
      <p:ext uri="{BB962C8B-B14F-4D97-AF65-F5344CB8AC3E}">
        <p14:creationId xmlns:p14="http://schemas.microsoft.com/office/powerpoint/2010/main" val="83824961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quality/teacher quality</a:t>
            </a:r>
            <a:endParaRPr lang="en-US" dirty="0"/>
          </a:p>
        </p:txBody>
      </p:sp>
      <p:sp>
        <p:nvSpPr>
          <p:cNvPr id="3" name="Content Placeholder 2"/>
          <p:cNvSpPr>
            <a:spLocks noGrp="1"/>
          </p:cNvSpPr>
          <p:nvPr>
            <p:ph sz="quarter" idx="1"/>
          </p:nvPr>
        </p:nvSpPr>
        <p:spPr/>
        <p:txBody>
          <a:bodyPr/>
          <a:lstStyle/>
          <a:p>
            <a:r>
              <a:rPr lang="en-US" dirty="0" smtClean="0"/>
              <a:t>Teaching quality depends on a number of factors</a:t>
            </a:r>
          </a:p>
          <a:p>
            <a:pPr lvl="1"/>
            <a:r>
              <a:rPr lang="en-US" dirty="0" smtClean="0"/>
              <a:t>The time teachers have to plan teaching</a:t>
            </a:r>
          </a:p>
          <a:p>
            <a:pPr lvl="1"/>
            <a:r>
              <a:rPr lang="en-US" dirty="0" smtClean="0"/>
              <a:t>The size of classes</a:t>
            </a:r>
          </a:p>
          <a:p>
            <a:pPr lvl="1"/>
            <a:r>
              <a:rPr lang="en-US" dirty="0" smtClean="0"/>
              <a:t>The resources available</a:t>
            </a:r>
          </a:p>
          <a:p>
            <a:pPr lvl="1"/>
            <a:r>
              <a:rPr lang="en-US" dirty="0" smtClean="0"/>
              <a:t>The skills of the teacher</a:t>
            </a:r>
          </a:p>
          <a:p>
            <a:r>
              <a:rPr lang="en-US" dirty="0" smtClean="0"/>
              <a:t>All of these are important, but the quality of the teacher seems to be especially important</a:t>
            </a:r>
            <a:endParaRPr lang="en-US" dirty="0"/>
          </a:p>
        </p:txBody>
      </p:sp>
    </p:spTree>
    <p:extLst>
      <p:ext uri="{BB962C8B-B14F-4D97-AF65-F5344CB8AC3E}">
        <p14:creationId xmlns:p14="http://schemas.microsoft.com/office/powerpoint/2010/main" val="918832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quality</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11</a:t>
            </a:fld>
            <a:endParaRPr lang="en-GB" dirty="0"/>
          </a:p>
        </p:txBody>
      </p:sp>
      <p:sp>
        <p:nvSpPr>
          <p:cNvPr id="4" name="Content Placeholder 3"/>
          <p:cNvSpPr>
            <a:spLocks noGrp="1"/>
          </p:cNvSpPr>
          <p:nvPr>
            <p:ph sz="quarter" idx="1"/>
          </p:nvPr>
        </p:nvSpPr>
        <p:spPr>
          <a:xfrm>
            <a:off x="612647" y="1600200"/>
            <a:ext cx="8396881" cy="5257800"/>
          </a:xfrm>
        </p:spPr>
        <p:txBody>
          <a:bodyPr>
            <a:normAutofit/>
          </a:bodyPr>
          <a:lstStyle/>
          <a:p>
            <a:r>
              <a:rPr lang="en-US" dirty="0" smtClean="0"/>
              <a:t>Take a group of 50 teachers all teaching the same subject:</a:t>
            </a:r>
          </a:p>
          <a:p>
            <a:pPr lvl="1"/>
            <a:r>
              <a:rPr lang="en-US" dirty="0" smtClean="0"/>
              <a:t>In </a:t>
            </a:r>
            <a:r>
              <a:rPr lang="en-US" dirty="0" smtClean="0"/>
              <a:t>the classroom of the best </a:t>
            </a:r>
            <a:r>
              <a:rPr lang="en-US" dirty="0" smtClean="0"/>
              <a:t>teacher, </a:t>
            </a:r>
            <a:r>
              <a:rPr lang="en-US" dirty="0" smtClean="0"/>
              <a:t>students </a:t>
            </a:r>
            <a:r>
              <a:rPr lang="en-US" dirty="0" smtClean="0"/>
              <a:t>learn in six months what students taught by the average teacher will take a year to learn.</a:t>
            </a:r>
            <a:endParaRPr lang="en-US" dirty="0" smtClean="0"/>
          </a:p>
          <a:p>
            <a:pPr lvl="1"/>
            <a:r>
              <a:rPr lang="en-US" dirty="0" smtClean="0"/>
              <a:t>In the classroom of the least effective </a:t>
            </a:r>
            <a:r>
              <a:rPr lang="en-US" dirty="0" smtClean="0"/>
              <a:t>teacher, students will take two years to learn the same amount (</a:t>
            </a:r>
            <a:r>
              <a:rPr lang="en-US" dirty="0" err="1" smtClean="0"/>
              <a:t>Hanushek</a:t>
            </a:r>
            <a:r>
              <a:rPr lang="en-US" dirty="0"/>
              <a:t> </a:t>
            </a:r>
            <a:r>
              <a:rPr lang="en-US" dirty="0" smtClean="0"/>
              <a:t>&amp; </a:t>
            </a:r>
            <a:r>
              <a:rPr lang="en-US" dirty="0" err="1" smtClean="0"/>
              <a:t>Rivkin</a:t>
            </a:r>
            <a:r>
              <a:rPr lang="en-US" dirty="0" smtClean="0"/>
              <a:t>, 2006)</a:t>
            </a:r>
            <a:endParaRPr lang="en-US" dirty="0" smtClean="0"/>
          </a:p>
          <a:p>
            <a:pPr lvl="1"/>
            <a:r>
              <a:rPr lang="en-US" dirty="0" smtClean="0"/>
              <a:t>And in the classrooms of the best teachers, students from disadvantaged backgrounds learn as much as others (</a:t>
            </a:r>
            <a:r>
              <a:rPr lang="en-US" dirty="0" err="1" smtClean="0"/>
              <a:t>Hamre</a:t>
            </a:r>
            <a:r>
              <a:rPr lang="en-US" dirty="0" smtClean="0"/>
              <a:t> &amp; </a:t>
            </a:r>
            <a:r>
              <a:rPr lang="en-US" dirty="0" err="1" smtClean="0"/>
              <a:t>Pianta</a:t>
            </a:r>
            <a:r>
              <a:rPr lang="en-US" dirty="0" smtClean="0"/>
              <a:t>, 2005</a:t>
            </a:r>
            <a:r>
              <a:rPr lang="en-US" dirty="0" smtClean="0"/>
              <a:t>)</a:t>
            </a:r>
            <a:endParaRPr lang="en-US" dirty="0" smtClean="0"/>
          </a:p>
          <a:p>
            <a:pPr marL="0" indent="0">
              <a:buNone/>
            </a:pPr>
            <a:endParaRPr lang="en-US" dirty="0"/>
          </a:p>
        </p:txBody>
      </p:sp>
    </p:spTree>
    <p:extLst>
      <p:ext uri="{BB962C8B-B14F-4D97-AF65-F5344CB8AC3E}">
        <p14:creationId xmlns:p14="http://schemas.microsoft.com/office/powerpoint/2010/main" val="52882803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“dark matter” of teacher </a:t>
            </a:r>
            <a:r>
              <a:rPr lang="en-US" dirty="0" smtClean="0"/>
              <a:t>quality</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12</a:t>
            </a:fld>
            <a:endParaRPr lang="en-GB" dirty="0"/>
          </a:p>
        </p:txBody>
      </p:sp>
      <p:sp>
        <p:nvSpPr>
          <p:cNvPr id="4" name="Content Placeholder 3"/>
          <p:cNvSpPr>
            <a:spLocks noGrp="1"/>
          </p:cNvSpPr>
          <p:nvPr>
            <p:ph sz="quarter" idx="1"/>
          </p:nvPr>
        </p:nvSpPr>
        <p:spPr>
          <a:xfrm>
            <a:off x="612647" y="1600200"/>
            <a:ext cx="8396881" cy="5257800"/>
          </a:xfrm>
        </p:spPr>
        <p:txBody>
          <a:bodyPr>
            <a:normAutofit/>
          </a:bodyPr>
          <a:lstStyle/>
          <a:p>
            <a:r>
              <a:rPr lang="en-US" dirty="0" smtClean="0"/>
              <a:t>Teachers </a:t>
            </a:r>
            <a:r>
              <a:rPr lang="en-US" dirty="0" smtClean="0"/>
              <a:t>make a difference</a:t>
            </a:r>
          </a:p>
          <a:p>
            <a:r>
              <a:rPr lang="en-US" dirty="0" smtClean="0"/>
              <a:t>But what makes the difference in teachers?</a:t>
            </a:r>
          </a:p>
          <a:p>
            <a:pPr lvl="1"/>
            <a:r>
              <a:rPr lang="en-US" dirty="0" smtClean="0"/>
              <a:t>In particular, can we predict student progress from:</a:t>
            </a:r>
          </a:p>
          <a:p>
            <a:pPr lvl="2"/>
            <a:r>
              <a:rPr lang="en-US" dirty="0" smtClean="0"/>
              <a:t>Teacher qualifications?</a:t>
            </a:r>
          </a:p>
          <a:p>
            <a:pPr lvl="2"/>
            <a:r>
              <a:rPr lang="en-US" dirty="0" smtClean="0"/>
              <a:t>Value-added?</a:t>
            </a:r>
          </a:p>
          <a:p>
            <a:pPr lvl="2"/>
            <a:r>
              <a:rPr lang="en-US" dirty="0" smtClean="0"/>
              <a:t>Teacher observation?</a:t>
            </a:r>
          </a:p>
          <a:p>
            <a:pPr marL="0" indent="0">
              <a:buNone/>
            </a:pPr>
            <a:endParaRPr lang="en-US" dirty="0"/>
          </a:p>
        </p:txBody>
      </p:sp>
    </p:spTree>
    <p:extLst>
      <p:ext uri="{BB962C8B-B14F-4D97-AF65-F5344CB8AC3E}">
        <p14:creationId xmlns:p14="http://schemas.microsoft.com/office/powerpoint/2010/main" val="197257779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Predicting who will be good teachers is almost impossible</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D52799CE-711A-FA44-BA4E-E463DA170A36}" type="slidenum">
              <a:rPr lang="en-US" smtClean="0"/>
              <a:pPr>
                <a:defRPr/>
              </a:pPr>
              <a:t>13</a:t>
            </a:fld>
            <a:endParaRPr lang="en-US" dirty="0"/>
          </a:p>
        </p:txBody>
      </p:sp>
    </p:spTree>
    <p:extLst>
      <p:ext uri="{BB962C8B-B14F-4D97-AF65-F5344CB8AC3E}">
        <p14:creationId xmlns:p14="http://schemas.microsoft.com/office/powerpoint/2010/main" val="296727233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531352" cy="990600"/>
          </a:xfrm>
        </p:spPr>
        <p:txBody>
          <a:bodyPr>
            <a:normAutofit/>
          </a:bodyPr>
          <a:lstStyle/>
          <a:p>
            <a:r>
              <a:rPr lang="en-US" dirty="0" smtClean="0"/>
              <a:t>Teacher qualifications and student progress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14</a:t>
            </a:fld>
            <a:endParaRPr lang="en-GB"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827828995"/>
              </p:ext>
            </p:extLst>
          </p:nvPr>
        </p:nvGraphicFramePr>
        <p:xfrm>
          <a:off x="611872" y="1796314"/>
          <a:ext cx="8142834" cy="3942080"/>
        </p:xfrm>
        <a:graphic>
          <a:graphicData uri="http://schemas.openxmlformats.org/drawingml/2006/table">
            <a:tbl>
              <a:tblPr firstRow="1" bandRow="1">
                <a:tableStyleId>{5C22544A-7EE6-4342-B048-85BDC9FD1C3A}</a:tableStyleId>
              </a:tblPr>
              <a:tblGrid>
                <a:gridCol w="2020391"/>
                <a:gridCol w="991262"/>
                <a:gridCol w="1130657"/>
                <a:gridCol w="882843"/>
                <a:gridCol w="1068703"/>
                <a:gridCol w="1084193"/>
                <a:gridCol w="964785"/>
              </a:tblGrid>
              <a:tr h="370840">
                <a:tc>
                  <a:txBody>
                    <a:bodyPr/>
                    <a:lstStyle/>
                    <a:p>
                      <a:endParaRPr lang="en-US" dirty="0"/>
                    </a:p>
                  </a:txBody>
                  <a:tcPr/>
                </a:tc>
                <a:tc gridSpan="3">
                  <a:txBody>
                    <a:bodyPr/>
                    <a:lstStyle/>
                    <a:p>
                      <a:pPr algn="ctr"/>
                      <a:r>
                        <a:rPr lang="en-US" dirty="0" smtClean="0"/>
                        <a:t>Mathematics</a:t>
                      </a:r>
                      <a:endParaRPr lang="en-US" dirty="0"/>
                    </a:p>
                  </a:txBody>
                  <a:tcPr/>
                </a:tc>
                <a:tc hMerge="1">
                  <a:txBody>
                    <a:bodyPr/>
                    <a:lstStyle/>
                    <a:p>
                      <a:endParaRPr lang="en-US" dirty="0"/>
                    </a:p>
                  </a:txBody>
                  <a:tcPr/>
                </a:tc>
                <a:tc hMerge="1">
                  <a:txBody>
                    <a:bodyPr/>
                    <a:lstStyle/>
                    <a:p>
                      <a:endParaRPr lang="en-US" dirty="0"/>
                    </a:p>
                  </a:txBody>
                  <a:tcPr/>
                </a:tc>
                <a:tc gridSpan="3">
                  <a:txBody>
                    <a:bodyPr/>
                    <a:lstStyle/>
                    <a:p>
                      <a:pPr algn="ctr"/>
                      <a:r>
                        <a:rPr lang="en-US" dirty="0" smtClean="0"/>
                        <a:t>Reading</a:t>
                      </a:r>
                      <a:endParaRPr lang="en-US" dirty="0"/>
                    </a:p>
                  </a:txBody>
                  <a:tcPr/>
                </a:tc>
                <a:tc hMerge="1">
                  <a:txBody>
                    <a:bodyPr/>
                    <a:lstStyle/>
                    <a:p>
                      <a:endParaRPr lang="en-US"/>
                    </a:p>
                  </a:txBody>
                  <a:tcPr/>
                </a:tc>
                <a:tc hMerge="1">
                  <a:txBody>
                    <a:bodyPr/>
                    <a:lstStyle/>
                    <a:p>
                      <a:endParaRPr lang="en-US" dirty="0"/>
                    </a:p>
                  </a:txBody>
                  <a:tcPr/>
                </a:tc>
              </a:tr>
              <a:tr h="370840">
                <a:tc>
                  <a:txBody>
                    <a:bodyPr/>
                    <a:lstStyle/>
                    <a:p>
                      <a:endParaRPr lang="en-US"/>
                    </a:p>
                  </a:txBody>
                  <a:tcPr/>
                </a:tc>
                <a:tc>
                  <a:txBody>
                    <a:bodyPr/>
                    <a:lstStyle/>
                    <a:p>
                      <a:pPr algn="ctr"/>
                      <a:r>
                        <a:rPr lang="en-US" dirty="0" smtClean="0"/>
                        <a:t>Primary</a:t>
                      </a:r>
                      <a:endParaRPr lang="en-US" dirty="0"/>
                    </a:p>
                  </a:txBody>
                  <a:tcPr/>
                </a:tc>
                <a:tc>
                  <a:txBody>
                    <a:bodyPr/>
                    <a:lstStyle/>
                    <a:p>
                      <a:pPr algn="ctr"/>
                      <a:r>
                        <a:rPr lang="en-US" dirty="0" smtClean="0"/>
                        <a:t>Middle</a:t>
                      </a:r>
                      <a:endParaRPr lang="en-US" dirty="0"/>
                    </a:p>
                  </a:txBody>
                  <a:tcPr/>
                </a:tc>
                <a:tc>
                  <a:txBody>
                    <a:bodyPr/>
                    <a:lstStyle/>
                    <a:p>
                      <a:pPr algn="ctr"/>
                      <a:r>
                        <a:rPr lang="en-US" dirty="0" smtClean="0"/>
                        <a:t>High</a:t>
                      </a:r>
                      <a:endParaRPr lang="en-US" dirty="0"/>
                    </a:p>
                  </a:txBody>
                  <a:tcPr/>
                </a:tc>
                <a:tc>
                  <a:txBody>
                    <a:bodyPr/>
                    <a:lstStyle/>
                    <a:p>
                      <a:pPr algn="ctr"/>
                      <a:r>
                        <a:rPr lang="en-US" dirty="0" smtClean="0"/>
                        <a:t>Primary</a:t>
                      </a:r>
                      <a:endParaRPr lang="en-US" dirty="0"/>
                    </a:p>
                  </a:txBody>
                  <a:tcPr/>
                </a:tc>
                <a:tc>
                  <a:txBody>
                    <a:bodyPr/>
                    <a:lstStyle/>
                    <a:p>
                      <a:pPr algn="ctr"/>
                      <a:r>
                        <a:rPr lang="en-US" dirty="0" smtClean="0"/>
                        <a:t>Middle</a:t>
                      </a:r>
                      <a:endParaRPr lang="en-US" dirty="0"/>
                    </a:p>
                  </a:txBody>
                  <a:tcPr/>
                </a:tc>
                <a:tc>
                  <a:txBody>
                    <a:bodyPr/>
                    <a:lstStyle/>
                    <a:p>
                      <a:pPr algn="ctr"/>
                      <a:r>
                        <a:rPr lang="en-US" dirty="0" smtClean="0"/>
                        <a:t>High</a:t>
                      </a:r>
                      <a:endParaRPr lang="en-US" dirty="0"/>
                    </a:p>
                  </a:txBody>
                  <a:tcPr/>
                </a:tc>
              </a:tr>
              <a:tr h="370840">
                <a:tc>
                  <a:txBody>
                    <a:bodyPr/>
                    <a:lstStyle/>
                    <a:p>
                      <a:r>
                        <a:rPr lang="en-US" dirty="0" smtClean="0">
                          <a:solidFill>
                            <a:schemeClr val="tx1"/>
                          </a:solidFill>
                        </a:rPr>
                        <a:t>General</a:t>
                      </a:r>
                      <a:r>
                        <a:rPr lang="en-US" baseline="0" dirty="0" smtClean="0">
                          <a:solidFill>
                            <a:schemeClr val="tx1"/>
                          </a:solidFill>
                        </a:rPr>
                        <a:t> theory of education </a:t>
                      </a:r>
                      <a:r>
                        <a:rPr lang="en-US" dirty="0" smtClean="0">
                          <a:solidFill>
                            <a:schemeClr val="tx1"/>
                          </a:solidFill>
                        </a:rPr>
                        <a:t>courses</a:t>
                      </a:r>
                      <a:endParaRPr lang="en-US" dirty="0">
                        <a:solidFill>
                          <a:schemeClr val="tx1"/>
                        </a:solidFill>
                      </a:endParaRPr>
                    </a:p>
                  </a:txBody>
                  <a:tcP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b="1" dirty="0">
                        <a:solidFill>
                          <a:srgbClr val="FF0000"/>
                        </a:solidFill>
                      </a:endParaRPr>
                    </a:p>
                  </a:txBody>
                  <a:tcPr anchor="ctr"/>
                </a:tc>
                <a:tc>
                  <a:txBody>
                    <a:bodyPr/>
                    <a:lstStyle/>
                    <a:p>
                      <a:pPr algn="ctr"/>
                      <a:endParaRPr lang="en-US" sz="3600" dirty="0"/>
                    </a:p>
                  </a:txBody>
                  <a:tcPr anchor="ctr"/>
                </a:tc>
              </a:tr>
              <a:tr h="370840">
                <a:tc>
                  <a:txBody>
                    <a:bodyPr/>
                    <a:lstStyle/>
                    <a:p>
                      <a:r>
                        <a:rPr lang="en-US" dirty="0" smtClean="0"/>
                        <a:t>Teaching</a:t>
                      </a:r>
                      <a:r>
                        <a:rPr lang="en-US" baseline="0" dirty="0" smtClean="0"/>
                        <a:t> p</a:t>
                      </a:r>
                      <a:r>
                        <a:rPr lang="en-US" dirty="0" smtClean="0"/>
                        <a:t>ractice courses</a:t>
                      </a:r>
                      <a:endParaRPr lang="en-US" dirty="0"/>
                    </a:p>
                  </a:txBody>
                  <a:tcPr/>
                </a:tc>
                <a:tc>
                  <a:txBody>
                    <a:bodyPr/>
                    <a:lstStyle/>
                    <a:p>
                      <a:pPr algn="ctr"/>
                      <a:endParaRPr lang="en-US" sz="3600"/>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b="1" dirty="0">
                        <a:solidFill>
                          <a:srgbClr val="FF0000"/>
                        </a:solidFill>
                      </a:endParaRPr>
                    </a:p>
                  </a:txBody>
                  <a:tcPr anchor="ctr"/>
                </a:tc>
                <a:tc>
                  <a:txBody>
                    <a:bodyPr/>
                    <a:lstStyle/>
                    <a:p>
                      <a:pPr algn="ctr"/>
                      <a:endParaRPr lang="en-US" sz="3600" b="1" dirty="0">
                        <a:solidFill>
                          <a:srgbClr val="008000"/>
                        </a:solidFill>
                      </a:endParaRPr>
                    </a:p>
                  </a:txBody>
                  <a:tcPr anchor="ctr"/>
                </a:tc>
                <a:tc>
                  <a:txBody>
                    <a:bodyPr/>
                    <a:lstStyle/>
                    <a:p>
                      <a:pPr algn="ctr"/>
                      <a:endParaRPr lang="en-US" sz="3600" dirty="0"/>
                    </a:p>
                  </a:txBody>
                  <a:tcPr anchor="ctr"/>
                </a:tc>
              </a:tr>
              <a:tr h="370840">
                <a:tc>
                  <a:txBody>
                    <a:bodyPr/>
                    <a:lstStyle/>
                    <a:p>
                      <a:r>
                        <a:rPr lang="en-US" dirty="0" smtClean="0"/>
                        <a:t>Pedagogical content courses</a:t>
                      </a:r>
                      <a:endParaRPr lang="en-US" dirty="0"/>
                    </a:p>
                  </a:txBody>
                  <a:tcPr/>
                </a:tc>
                <a:tc>
                  <a:txBody>
                    <a:bodyPr/>
                    <a:lstStyle/>
                    <a:p>
                      <a:pPr algn="ctr"/>
                      <a:endParaRPr lang="en-US" sz="3600" b="1" dirty="0">
                        <a:solidFill>
                          <a:srgbClr val="008000"/>
                        </a:solidFill>
                      </a:endParaRPr>
                    </a:p>
                  </a:txBody>
                  <a:tcPr anchor="ctr"/>
                </a:tc>
                <a:tc>
                  <a:txBody>
                    <a:bodyPr/>
                    <a:lstStyle/>
                    <a:p>
                      <a:pPr algn="ctr"/>
                      <a:endParaRPr lang="en-US" sz="3600" b="1" dirty="0">
                        <a:solidFill>
                          <a:srgbClr val="008000"/>
                        </a:solidFill>
                      </a:endParaRPr>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dirty="0"/>
                    </a:p>
                  </a:txBody>
                  <a:tcPr anchor="ctr"/>
                </a:tc>
              </a:tr>
              <a:tr h="370840">
                <a:tc>
                  <a:txBody>
                    <a:bodyPr/>
                    <a:lstStyle/>
                    <a:p>
                      <a:r>
                        <a:rPr lang="en-US" dirty="0" smtClean="0"/>
                        <a:t>Advanced university courses</a:t>
                      </a:r>
                      <a:endParaRPr lang="en-US" dirty="0"/>
                    </a:p>
                  </a:txBody>
                  <a:tcPr/>
                </a:tc>
                <a:tc>
                  <a:txBody>
                    <a:bodyPr/>
                    <a:lstStyle/>
                    <a:p>
                      <a:pPr algn="ctr"/>
                      <a:endParaRPr lang="en-US" sz="3600"/>
                    </a:p>
                  </a:txBody>
                  <a:tcPr anchor="ctr"/>
                </a:tc>
                <a:tc>
                  <a:txBody>
                    <a:bodyPr/>
                    <a:lstStyle/>
                    <a:p>
                      <a:pPr algn="ctr"/>
                      <a:endParaRPr lang="en-US" sz="3600"/>
                    </a:p>
                  </a:txBody>
                  <a:tcPr anchor="ctr"/>
                </a:tc>
                <a:tc>
                  <a:txBody>
                    <a:bodyPr/>
                    <a:lstStyle/>
                    <a:p>
                      <a:pPr algn="ctr"/>
                      <a:endParaRPr lang="en-US" sz="3600" b="1" dirty="0">
                        <a:solidFill>
                          <a:srgbClr val="FF0000"/>
                        </a:solidFill>
                      </a:endParaRPr>
                    </a:p>
                  </a:txBody>
                  <a:tcPr anchor="ctr"/>
                </a:tc>
                <a:tc>
                  <a:txBody>
                    <a:bodyPr/>
                    <a:lstStyle/>
                    <a:p>
                      <a:pPr algn="ctr"/>
                      <a:endParaRPr lang="en-US" sz="3600"/>
                    </a:p>
                  </a:txBody>
                  <a:tcPr anchor="ctr"/>
                </a:tc>
                <a:tc>
                  <a:txBody>
                    <a:bodyPr/>
                    <a:lstStyle/>
                    <a:p>
                      <a:pPr algn="ctr"/>
                      <a:endParaRPr lang="en-US" sz="3600" dirty="0"/>
                    </a:p>
                  </a:txBody>
                  <a:tcPr anchor="ctr"/>
                </a:tc>
                <a:tc>
                  <a:txBody>
                    <a:bodyPr/>
                    <a:lstStyle/>
                    <a:p>
                      <a:pPr algn="ctr"/>
                      <a:endParaRPr lang="en-US" sz="3600" b="1" dirty="0">
                        <a:solidFill>
                          <a:srgbClr val="008000"/>
                        </a:solidFill>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Aptitude test scores</a:t>
                      </a:r>
                    </a:p>
                  </a:txBody>
                  <a:tcP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b="1" dirty="0">
                        <a:solidFill>
                          <a:srgbClr val="FF0000"/>
                        </a:solidFill>
                      </a:endParaRPr>
                    </a:p>
                  </a:txBody>
                  <a:tcPr anchor="ctr"/>
                </a:tc>
                <a:tc>
                  <a:txBody>
                    <a:bodyPr/>
                    <a:lstStyle/>
                    <a:p>
                      <a:pPr algn="ctr"/>
                      <a:endParaRPr lang="en-US" sz="3600"/>
                    </a:p>
                  </a:txBody>
                  <a:tcPr anchor="ctr"/>
                </a:tc>
                <a:tc>
                  <a:txBody>
                    <a:bodyPr/>
                    <a:lstStyle/>
                    <a:p>
                      <a:pPr algn="ctr"/>
                      <a:endParaRPr lang="en-US" sz="3600" dirty="0"/>
                    </a:p>
                  </a:txBody>
                  <a:tcPr anchor="ctr"/>
                </a:tc>
                <a:tc>
                  <a:txBody>
                    <a:bodyPr/>
                    <a:lstStyle/>
                    <a:p>
                      <a:pPr algn="ctr"/>
                      <a:endParaRPr lang="en-US" sz="3600" dirty="0"/>
                    </a:p>
                  </a:txBody>
                  <a:tcPr anchor="ctr"/>
                </a:tc>
              </a:tr>
            </a:tbl>
          </a:graphicData>
        </a:graphic>
      </p:graphicFrame>
      <p:sp>
        <p:nvSpPr>
          <p:cNvPr id="6" name="TextBox 5"/>
          <p:cNvSpPr txBox="1"/>
          <p:nvPr/>
        </p:nvSpPr>
        <p:spPr>
          <a:xfrm>
            <a:off x="612648" y="6242290"/>
            <a:ext cx="3445329" cy="369332"/>
          </a:xfrm>
          <a:prstGeom prst="rect">
            <a:avLst/>
          </a:prstGeom>
          <a:noFill/>
        </p:spPr>
        <p:txBody>
          <a:bodyPr wrap="square" rtlCol="0">
            <a:spAutoFit/>
          </a:bodyPr>
          <a:lstStyle/>
          <a:p>
            <a:r>
              <a:rPr lang="en-US" sz="1800" dirty="0" smtClean="0">
                <a:solidFill>
                  <a:schemeClr val="accent1"/>
                </a:solidFill>
                <a:latin typeface="+mj-lt"/>
              </a:rPr>
              <a:t>Harris and Sass (2007)</a:t>
            </a:r>
            <a:endParaRPr lang="en-US" sz="1800" dirty="0">
              <a:solidFill>
                <a:schemeClr val="accent1"/>
              </a:solidFill>
              <a:latin typeface="+mj-lt"/>
            </a:endParaRPr>
          </a:p>
        </p:txBody>
      </p:sp>
      <p:graphicFrame>
        <p:nvGraphicFramePr>
          <p:cNvPr id="7" name="Content Placeholder 4"/>
          <p:cNvGraphicFramePr>
            <a:graphicFrameLocks/>
          </p:cNvGraphicFramePr>
          <p:nvPr>
            <p:extLst>
              <p:ext uri="{D42A27DB-BD31-4B8C-83A1-F6EECF244321}">
                <p14:modId xmlns:p14="http://schemas.microsoft.com/office/powerpoint/2010/main" val="2211074650"/>
              </p:ext>
            </p:extLst>
          </p:nvPr>
        </p:nvGraphicFramePr>
        <p:xfrm>
          <a:off x="611872" y="1796314"/>
          <a:ext cx="8142834" cy="3942080"/>
        </p:xfrm>
        <a:graphic>
          <a:graphicData uri="http://schemas.openxmlformats.org/drawingml/2006/table">
            <a:tbl>
              <a:tblPr firstRow="1" bandRow="1">
                <a:tableStyleId>{5C22544A-7EE6-4342-B048-85BDC9FD1C3A}</a:tableStyleId>
              </a:tblPr>
              <a:tblGrid>
                <a:gridCol w="2020391"/>
                <a:gridCol w="991262"/>
                <a:gridCol w="1130657"/>
                <a:gridCol w="882843"/>
                <a:gridCol w="1068703"/>
                <a:gridCol w="1084193"/>
                <a:gridCol w="964785"/>
              </a:tblGrid>
              <a:tr h="370840">
                <a:tc>
                  <a:txBody>
                    <a:bodyPr/>
                    <a:lstStyle/>
                    <a:p>
                      <a:endParaRPr lang="en-US" dirty="0"/>
                    </a:p>
                  </a:txBody>
                  <a:tcPr/>
                </a:tc>
                <a:tc gridSpan="3">
                  <a:txBody>
                    <a:bodyPr/>
                    <a:lstStyle/>
                    <a:p>
                      <a:pPr algn="ctr"/>
                      <a:r>
                        <a:rPr lang="en-US" dirty="0" smtClean="0"/>
                        <a:t>Mathematics</a:t>
                      </a:r>
                      <a:endParaRPr lang="en-US" dirty="0"/>
                    </a:p>
                  </a:txBody>
                  <a:tcPr/>
                </a:tc>
                <a:tc hMerge="1">
                  <a:txBody>
                    <a:bodyPr/>
                    <a:lstStyle/>
                    <a:p>
                      <a:endParaRPr lang="en-US" dirty="0"/>
                    </a:p>
                  </a:txBody>
                  <a:tcPr/>
                </a:tc>
                <a:tc hMerge="1">
                  <a:txBody>
                    <a:bodyPr/>
                    <a:lstStyle/>
                    <a:p>
                      <a:endParaRPr lang="en-US" dirty="0"/>
                    </a:p>
                  </a:txBody>
                  <a:tcPr/>
                </a:tc>
                <a:tc gridSpan="3">
                  <a:txBody>
                    <a:bodyPr/>
                    <a:lstStyle/>
                    <a:p>
                      <a:pPr algn="ctr"/>
                      <a:r>
                        <a:rPr lang="en-US" dirty="0" smtClean="0"/>
                        <a:t>Reading</a:t>
                      </a:r>
                      <a:endParaRPr lang="en-US" dirty="0"/>
                    </a:p>
                  </a:txBody>
                  <a:tcPr/>
                </a:tc>
                <a:tc hMerge="1">
                  <a:txBody>
                    <a:bodyPr/>
                    <a:lstStyle/>
                    <a:p>
                      <a:endParaRPr lang="en-US"/>
                    </a:p>
                  </a:txBody>
                  <a:tcPr/>
                </a:tc>
                <a:tc hMerge="1">
                  <a:txBody>
                    <a:bodyPr/>
                    <a:lstStyle/>
                    <a:p>
                      <a:endParaRPr lang="en-US" dirty="0"/>
                    </a:p>
                  </a:txBody>
                  <a:tcPr/>
                </a:tc>
              </a:tr>
              <a:tr h="370840">
                <a:tc>
                  <a:txBody>
                    <a:bodyPr/>
                    <a:lstStyle/>
                    <a:p>
                      <a:endParaRPr lang="en-US"/>
                    </a:p>
                  </a:txBody>
                  <a:tcPr/>
                </a:tc>
                <a:tc>
                  <a:txBody>
                    <a:bodyPr/>
                    <a:lstStyle/>
                    <a:p>
                      <a:pPr algn="ctr"/>
                      <a:r>
                        <a:rPr lang="en-US" dirty="0" smtClean="0"/>
                        <a:t>Primary</a:t>
                      </a:r>
                      <a:endParaRPr lang="en-US" dirty="0"/>
                    </a:p>
                  </a:txBody>
                  <a:tcPr/>
                </a:tc>
                <a:tc>
                  <a:txBody>
                    <a:bodyPr/>
                    <a:lstStyle/>
                    <a:p>
                      <a:pPr algn="ctr"/>
                      <a:r>
                        <a:rPr lang="en-US" dirty="0" smtClean="0"/>
                        <a:t>Middle</a:t>
                      </a:r>
                      <a:endParaRPr lang="en-US" dirty="0"/>
                    </a:p>
                  </a:txBody>
                  <a:tcPr/>
                </a:tc>
                <a:tc>
                  <a:txBody>
                    <a:bodyPr/>
                    <a:lstStyle/>
                    <a:p>
                      <a:pPr algn="ctr"/>
                      <a:r>
                        <a:rPr lang="en-US" dirty="0" smtClean="0"/>
                        <a:t>High</a:t>
                      </a:r>
                      <a:endParaRPr lang="en-US" dirty="0"/>
                    </a:p>
                  </a:txBody>
                  <a:tcPr/>
                </a:tc>
                <a:tc>
                  <a:txBody>
                    <a:bodyPr/>
                    <a:lstStyle/>
                    <a:p>
                      <a:pPr algn="ctr"/>
                      <a:r>
                        <a:rPr lang="en-US" dirty="0" smtClean="0"/>
                        <a:t>Primary</a:t>
                      </a:r>
                      <a:endParaRPr lang="en-US" dirty="0"/>
                    </a:p>
                  </a:txBody>
                  <a:tcPr/>
                </a:tc>
                <a:tc>
                  <a:txBody>
                    <a:bodyPr/>
                    <a:lstStyle/>
                    <a:p>
                      <a:pPr algn="ctr"/>
                      <a:r>
                        <a:rPr lang="en-US" dirty="0" smtClean="0"/>
                        <a:t>Middle</a:t>
                      </a:r>
                      <a:endParaRPr lang="en-US" dirty="0"/>
                    </a:p>
                  </a:txBody>
                  <a:tcPr/>
                </a:tc>
                <a:tc>
                  <a:txBody>
                    <a:bodyPr/>
                    <a:lstStyle/>
                    <a:p>
                      <a:pPr algn="ctr"/>
                      <a:r>
                        <a:rPr lang="en-US" dirty="0" smtClean="0"/>
                        <a:t>High</a:t>
                      </a:r>
                      <a:endParaRPr lang="en-US" dirty="0"/>
                    </a:p>
                  </a:txBody>
                  <a:tcPr/>
                </a:tc>
              </a:tr>
              <a:tr h="370840">
                <a:tc>
                  <a:txBody>
                    <a:bodyPr/>
                    <a:lstStyle/>
                    <a:p>
                      <a:r>
                        <a:rPr lang="en-US" dirty="0" smtClean="0">
                          <a:solidFill>
                            <a:schemeClr val="tx1"/>
                          </a:solidFill>
                        </a:rPr>
                        <a:t>General</a:t>
                      </a:r>
                      <a:r>
                        <a:rPr lang="en-US" baseline="0" dirty="0" smtClean="0">
                          <a:solidFill>
                            <a:schemeClr val="tx1"/>
                          </a:solidFill>
                        </a:rPr>
                        <a:t> theory of education </a:t>
                      </a:r>
                      <a:r>
                        <a:rPr lang="en-US" dirty="0" smtClean="0">
                          <a:solidFill>
                            <a:schemeClr val="tx1"/>
                          </a:solidFill>
                        </a:rPr>
                        <a:t>courses</a:t>
                      </a:r>
                      <a:endParaRPr lang="en-US" dirty="0">
                        <a:solidFill>
                          <a:schemeClr val="tx1"/>
                        </a:solidFill>
                      </a:endParaRPr>
                    </a:p>
                  </a:txBody>
                  <a:tcP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r>
                        <a:rPr lang="en-US" sz="3600" b="1" dirty="0" smtClean="0">
                          <a:solidFill>
                            <a:srgbClr val="FF0000"/>
                          </a:solidFill>
                        </a:rPr>
                        <a:t>—</a:t>
                      </a:r>
                      <a:endParaRPr lang="en-US" sz="3600" b="1" dirty="0">
                        <a:solidFill>
                          <a:srgbClr val="FF0000"/>
                        </a:solidFill>
                      </a:endParaRPr>
                    </a:p>
                  </a:txBody>
                  <a:tcPr anchor="ctr"/>
                </a:tc>
                <a:tc>
                  <a:txBody>
                    <a:bodyPr/>
                    <a:lstStyle/>
                    <a:p>
                      <a:pPr algn="ctr"/>
                      <a:endParaRPr lang="en-US" sz="3600" dirty="0"/>
                    </a:p>
                  </a:txBody>
                  <a:tcPr anchor="ctr"/>
                </a:tc>
              </a:tr>
              <a:tr h="370840">
                <a:tc>
                  <a:txBody>
                    <a:bodyPr/>
                    <a:lstStyle/>
                    <a:p>
                      <a:r>
                        <a:rPr lang="en-US" dirty="0" smtClean="0"/>
                        <a:t>Teaching</a:t>
                      </a:r>
                      <a:r>
                        <a:rPr lang="en-US" baseline="0" dirty="0" smtClean="0"/>
                        <a:t> p</a:t>
                      </a:r>
                      <a:r>
                        <a:rPr lang="en-US" dirty="0" smtClean="0"/>
                        <a:t>ractice courses</a:t>
                      </a:r>
                      <a:endParaRPr lang="en-US" dirty="0"/>
                    </a:p>
                  </a:txBody>
                  <a:tcPr/>
                </a:tc>
                <a:tc>
                  <a:txBody>
                    <a:bodyPr/>
                    <a:lstStyle/>
                    <a:p>
                      <a:pPr algn="ctr"/>
                      <a:endParaRPr lang="en-US" sz="3600"/>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r>
                        <a:rPr lang="en-US" sz="3600" b="1" dirty="0" smtClean="0">
                          <a:solidFill>
                            <a:srgbClr val="FF0000"/>
                          </a:solidFill>
                        </a:rPr>
                        <a:t>—</a:t>
                      </a:r>
                      <a:endParaRPr lang="en-US" sz="3600" b="1" dirty="0">
                        <a:solidFill>
                          <a:srgbClr val="FF0000"/>
                        </a:solidFill>
                      </a:endParaRPr>
                    </a:p>
                  </a:txBody>
                  <a:tcPr anchor="ctr"/>
                </a:tc>
                <a:tc>
                  <a:txBody>
                    <a:bodyPr/>
                    <a:lstStyle/>
                    <a:p>
                      <a:pPr algn="ctr"/>
                      <a:r>
                        <a:rPr lang="en-US" sz="3600" b="1" dirty="0" smtClean="0">
                          <a:solidFill>
                            <a:srgbClr val="008000"/>
                          </a:solidFill>
                        </a:rPr>
                        <a:t>+</a:t>
                      </a:r>
                      <a:endParaRPr lang="en-US" sz="3600" b="1" dirty="0">
                        <a:solidFill>
                          <a:srgbClr val="008000"/>
                        </a:solidFill>
                      </a:endParaRPr>
                    </a:p>
                  </a:txBody>
                  <a:tcPr anchor="ctr"/>
                </a:tc>
                <a:tc>
                  <a:txBody>
                    <a:bodyPr/>
                    <a:lstStyle/>
                    <a:p>
                      <a:pPr algn="ctr"/>
                      <a:endParaRPr lang="en-US" sz="3600" dirty="0"/>
                    </a:p>
                  </a:txBody>
                  <a:tcPr anchor="ctr"/>
                </a:tc>
              </a:tr>
              <a:tr h="370840">
                <a:tc>
                  <a:txBody>
                    <a:bodyPr/>
                    <a:lstStyle/>
                    <a:p>
                      <a:r>
                        <a:rPr lang="en-US" dirty="0" smtClean="0"/>
                        <a:t>Pedagogical content courses</a:t>
                      </a:r>
                      <a:endParaRPr lang="en-US" dirty="0"/>
                    </a:p>
                  </a:txBody>
                  <a:tcPr/>
                </a:tc>
                <a:tc>
                  <a:txBody>
                    <a:bodyPr/>
                    <a:lstStyle/>
                    <a:p>
                      <a:pPr algn="ctr"/>
                      <a:r>
                        <a:rPr lang="en-US" sz="3600" b="1" dirty="0" smtClean="0">
                          <a:solidFill>
                            <a:srgbClr val="008000"/>
                          </a:solidFill>
                        </a:rPr>
                        <a:t>+</a:t>
                      </a:r>
                      <a:endParaRPr lang="en-US" sz="3600" b="1" dirty="0">
                        <a:solidFill>
                          <a:srgbClr val="008000"/>
                        </a:solidFill>
                      </a:endParaRPr>
                    </a:p>
                  </a:txBody>
                  <a:tcPr anchor="ctr"/>
                </a:tc>
                <a:tc>
                  <a:txBody>
                    <a:bodyPr/>
                    <a:lstStyle/>
                    <a:p>
                      <a:pPr algn="ctr"/>
                      <a:r>
                        <a:rPr lang="en-US" sz="3600" b="1" dirty="0" smtClean="0">
                          <a:solidFill>
                            <a:srgbClr val="008000"/>
                          </a:solidFill>
                        </a:rPr>
                        <a:t>+</a:t>
                      </a:r>
                      <a:endParaRPr lang="en-US" sz="3600" b="1" dirty="0">
                        <a:solidFill>
                          <a:srgbClr val="008000"/>
                        </a:solidFill>
                      </a:endParaRPr>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dirty="0"/>
                    </a:p>
                  </a:txBody>
                  <a:tcPr anchor="ctr"/>
                </a:tc>
                <a:tc>
                  <a:txBody>
                    <a:bodyPr/>
                    <a:lstStyle/>
                    <a:p>
                      <a:pPr algn="ctr"/>
                      <a:endParaRPr lang="en-US" sz="3600" dirty="0"/>
                    </a:p>
                  </a:txBody>
                  <a:tcPr anchor="ctr"/>
                </a:tc>
              </a:tr>
              <a:tr h="370840">
                <a:tc>
                  <a:txBody>
                    <a:bodyPr/>
                    <a:lstStyle/>
                    <a:p>
                      <a:r>
                        <a:rPr lang="en-US" dirty="0" smtClean="0"/>
                        <a:t>Advanced university courses</a:t>
                      </a:r>
                      <a:endParaRPr lang="en-US" dirty="0"/>
                    </a:p>
                  </a:txBody>
                  <a:tcPr/>
                </a:tc>
                <a:tc>
                  <a:txBody>
                    <a:bodyPr/>
                    <a:lstStyle/>
                    <a:p>
                      <a:pPr algn="ctr"/>
                      <a:endParaRPr lang="en-US" sz="3600"/>
                    </a:p>
                  </a:txBody>
                  <a:tcPr anchor="ctr"/>
                </a:tc>
                <a:tc>
                  <a:txBody>
                    <a:bodyPr/>
                    <a:lstStyle/>
                    <a:p>
                      <a:pPr algn="ctr"/>
                      <a:endParaRPr lang="en-US" sz="3600"/>
                    </a:p>
                  </a:txBody>
                  <a:tcPr anchor="ctr"/>
                </a:tc>
                <a:tc>
                  <a:txBody>
                    <a:bodyPr/>
                    <a:lstStyle/>
                    <a:p>
                      <a:pPr algn="ctr"/>
                      <a:r>
                        <a:rPr lang="en-US" sz="3600" b="1" dirty="0" smtClean="0">
                          <a:solidFill>
                            <a:srgbClr val="FF0000"/>
                          </a:solidFill>
                        </a:rPr>
                        <a:t>—</a:t>
                      </a:r>
                      <a:endParaRPr lang="en-US" sz="3600" b="1" dirty="0">
                        <a:solidFill>
                          <a:srgbClr val="FF0000"/>
                        </a:solidFill>
                      </a:endParaRPr>
                    </a:p>
                  </a:txBody>
                  <a:tcPr anchor="ctr"/>
                </a:tc>
                <a:tc>
                  <a:txBody>
                    <a:bodyPr/>
                    <a:lstStyle/>
                    <a:p>
                      <a:pPr algn="ctr"/>
                      <a:endParaRPr lang="en-US" sz="3600"/>
                    </a:p>
                  </a:txBody>
                  <a:tcPr anchor="ctr"/>
                </a:tc>
                <a:tc>
                  <a:txBody>
                    <a:bodyPr/>
                    <a:lstStyle/>
                    <a:p>
                      <a:pPr algn="ctr"/>
                      <a:endParaRPr lang="en-US" sz="3600" dirty="0"/>
                    </a:p>
                  </a:txBody>
                  <a:tcPr anchor="ctr"/>
                </a:tc>
                <a:tc>
                  <a:txBody>
                    <a:bodyPr/>
                    <a:lstStyle/>
                    <a:p>
                      <a:pPr algn="ctr"/>
                      <a:r>
                        <a:rPr lang="en-US" sz="3600" b="1" dirty="0" smtClean="0">
                          <a:solidFill>
                            <a:srgbClr val="008000"/>
                          </a:solidFill>
                        </a:rPr>
                        <a:t>+</a:t>
                      </a:r>
                      <a:endParaRPr lang="en-US" sz="3600" b="1" dirty="0">
                        <a:solidFill>
                          <a:srgbClr val="008000"/>
                        </a:solidFill>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Aptitude test scores</a:t>
                      </a:r>
                    </a:p>
                  </a:txBody>
                  <a:tcPr/>
                </a:tc>
                <a:tc>
                  <a:txBody>
                    <a:bodyPr/>
                    <a:lstStyle/>
                    <a:p>
                      <a:pPr algn="ctr"/>
                      <a:endParaRPr lang="en-US" sz="3600" dirty="0"/>
                    </a:p>
                  </a:txBody>
                  <a:tcPr anchor="ctr"/>
                </a:tc>
                <a:tc>
                  <a:txBody>
                    <a:bodyPr/>
                    <a:lstStyle/>
                    <a:p>
                      <a:pPr algn="ctr"/>
                      <a:endParaRPr lang="en-US" sz="3600" dirty="0"/>
                    </a:p>
                  </a:txBody>
                  <a:tcPr anchor="ctr"/>
                </a:tc>
                <a:tc>
                  <a:txBody>
                    <a:bodyPr/>
                    <a:lstStyle/>
                    <a:p>
                      <a:pPr algn="ctr"/>
                      <a:r>
                        <a:rPr lang="en-US" sz="3600" b="1" dirty="0" smtClean="0">
                          <a:solidFill>
                            <a:srgbClr val="FF0000"/>
                          </a:solidFill>
                        </a:rPr>
                        <a:t>—</a:t>
                      </a:r>
                      <a:endParaRPr lang="en-US" sz="3600" b="1" dirty="0">
                        <a:solidFill>
                          <a:srgbClr val="FF0000"/>
                        </a:solidFill>
                      </a:endParaRPr>
                    </a:p>
                  </a:txBody>
                  <a:tcPr anchor="ctr"/>
                </a:tc>
                <a:tc>
                  <a:txBody>
                    <a:bodyPr/>
                    <a:lstStyle/>
                    <a:p>
                      <a:pPr algn="ctr"/>
                      <a:endParaRPr lang="en-US" sz="3600"/>
                    </a:p>
                  </a:txBody>
                  <a:tcPr anchor="ctr"/>
                </a:tc>
                <a:tc>
                  <a:txBody>
                    <a:bodyPr/>
                    <a:lstStyle/>
                    <a:p>
                      <a:pPr algn="ctr"/>
                      <a:endParaRPr lang="en-US" sz="3600" dirty="0"/>
                    </a:p>
                  </a:txBody>
                  <a:tcPr anchor="ctr"/>
                </a:tc>
                <a:tc>
                  <a:txBody>
                    <a:bodyPr/>
                    <a:lstStyle/>
                    <a:p>
                      <a:pPr algn="ctr"/>
                      <a:endParaRPr lang="en-US" sz="3600" dirty="0"/>
                    </a:p>
                  </a:txBody>
                  <a:tcPr anchor="ctr"/>
                </a:tc>
              </a:tr>
            </a:tbl>
          </a:graphicData>
        </a:graphic>
      </p:graphicFrame>
    </p:spTree>
    <p:extLst>
      <p:ext uri="{BB962C8B-B14F-4D97-AF65-F5344CB8AC3E}">
        <p14:creationId xmlns:p14="http://schemas.microsoft.com/office/powerpoint/2010/main" val="34844264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Evaluating teacher quality is inherently difficult</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D52799CE-711A-FA44-BA4E-E463DA170A36}" type="slidenum">
              <a:rPr lang="en-US" smtClean="0"/>
              <a:pPr>
                <a:defRPr/>
              </a:pPr>
              <a:t>15</a:t>
            </a:fld>
            <a:endParaRPr lang="en-US" dirty="0"/>
          </a:p>
        </p:txBody>
      </p:sp>
    </p:spTree>
    <p:extLst>
      <p:ext uri="{BB962C8B-B14F-4D97-AF65-F5344CB8AC3E}">
        <p14:creationId xmlns:p14="http://schemas.microsoft.com/office/powerpoint/2010/main" val="330911144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Framework for teaching (Danielson 1996)</a:t>
            </a:r>
            <a:endParaRPr lang="en-US" dirty="0"/>
          </a:p>
        </p:txBody>
      </p:sp>
      <p:sp>
        <p:nvSpPr>
          <p:cNvPr id="3" name="Content Placeholder 2"/>
          <p:cNvSpPr>
            <a:spLocks noGrp="1"/>
          </p:cNvSpPr>
          <p:nvPr>
            <p:ph sz="quarter" idx="1"/>
          </p:nvPr>
        </p:nvSpPr>
        <p:spPr>
          <a:xfrm>
            <a:off x="612648" y="1600200"/>
            <a:ext cx="8531352" cy="4495800"/>
          </a:xfrm>
        </p:spPr>
        <p:txBody>
          <a:bodyPr/>
          <a:lstStyle/>
          <a:p>
            <a:r>
              <a:rPr lang="en-US" dirty="0" smtClean="0"/>
              <a:t>Four domains of professional practice</a:t>
            </a:r>
          </a:p>
          <a:p>
            <a:pPr marL="880110" lvl="1" indent="-514350">
              <a:buSzPct val="100000"/>
              <a:buFont typeface="+mj-lt"/>
              <a:buAutoNum type="arabicPeriod"/>
            </a:pPr>
            <a:r>
              <a:rPr lang="en-US" dirty="0" smtClean="0"/>
              <a:t>Planning and preparation</a:t>
            </a:r>
          </a:p>
          <a:p>
            <a:pPr marL="880110" lvl="1" indent="-514350">
              <a:buSzPct val="100000"/>
              <a:buFont typeface="+mj-lt"/>
              <a:buAutoNum type="arabicPeriod"/>
            </a:pPr>
            <a:r>
              <a:rPr lang="en-US" dirty="0" smtClean="0"/>
              <a:t>Classroom environment</a:t>
            </a:r>
          </a:p>
          <a:p>
            <a:pPr marL="880110" lvl="1" indent="-514350">
              <a:buSzPct val="100000"/>
              <a:buFont typeface="+mj-lt"/>
              <a:buAutoNum type="arabicPeriod"/>
            </a:pPr>
            <a:r>
              <a:rPr lang="en-US" dirty="0" smtClean="0"/>
              <a:t>Instruction</a:t>
            </a:r>
          </a:p>
          <a:p>
            <a:pPr marL="880110" lvl="1" indent="-514350">
              <a:buSzPct val="100000"/>
              <a:buFont typeface="+mj-lt"/>
              <a:buAutoNum type="arabicPeriod"/>
            </a:pPr>
            <a:r>
              <a:rPr lang="en-US" dirty="0" smtClean="0"/>
              <a:t>Professional responsibilities</a:t>
            </a:r>
          </a:p>
          <a:p>
            <a:r>
              <a:rPr lang="en-US" dirty="0" smtClean="0"/>
              <a:t>Links with student achievement (</a:t>
            </a:r>
            <a:r>
              <a:rPr lang="en-US" dirty="0" err="1" smtClean="0"/>
              <a:t>Sartain</a:t>
            </a:r>
            <a:r>
              <a:rPr lang="en-US" dirty="0" smtClean="0"/>
              <a:t>, et al. 2011)</a:t>
            </a:r>
          </a:p>
          <a:p>
            <a:pPr lvl="1"/>
            <a:r>
              <a:rPr lang="en-US" dirty="0" smtClean="0"/>
              <a:t>Domains 1 and 4: no impact on student achievement</a:t>
            </a:r>
          </a:p>
          <a:p>
            <a:pPr lvl="1"/>
            <a:r>
              <a:rPr lang="en-US" dirty="0" smtClean="0"/>
              <a:t>Domains 2 and 3: some impact on student achievement</a:t>
            </a:r>
          </a:p>
          <a:p>
            <a:endParaRPr lang="en-US" dirty="0" smtClean="0"/>
          </a:p>
          <a:p>
            <a:pPr marL="560070" indent="-514350">
              <a:buSzPct val="100000"/>
            </a:pPr>
            <a:endParaRPr lang="en-US" dirty="0" smtClean="0"/>
          </a:p>
        </p:txBody>
      </p:sp>
      <p:sp>
        <p:nvSpPr>
          <p:cNvPr id="4" name="Slide Number Placeholder 3"/>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16</a:t>
            </a:fld>
            <a:endParaRPr lang="en-GB" dirty="0"/>
          </a:p>
        </p:txBody>
      </p:sp>
    </p:spTree>
    <p:extLst>
      <p:ext uri="{BB962C8B-B14F-4D97-AF65-F5344CB8AC3E}">
        <p14:creationId xmlns:p14="http://schemas.microsoft.com/office/powerpoint/2010/main" val="130677776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dirty="0" smtClean="0"/>
              <a:t>A framework for teaching (Danielson, 1996)</a:t>
            </a:r>
            <a:endParaRPr lang="en-US" sz="3200" dirty="0"/>
          </a:p>
        </p:txBody>
      </p:sp>
      <p:sp>
        <p:nvSpPr>
          <p:cNvPr id="5" name="Content Placeholder 4"/>
          <p:cNvSpPr>
            <a:spLocks noGrp="1"/>
          </p:cNvSpPr>
          <p:nvPr>
            <p:ph idx="1"/>
          </p:nvPr>
        </p:nvSpPr>
        <p:spPr/>
        <p:txBody>
          <a:bodyPr>
            <a:normAutofit fontScale="92500" lnSpcReduction="10000"/>
          </a:bodyPr>
          <a:lstStyle/>
          <a:p>
            <a:r>
              <a:rPr lang="en-US" dirty="0"/>
              <a:t>Domain 2: The classroom environment</a:t>
            </a:r>
          </a:p>
          <a:p>
            <a:pPr lvl="1"/>
            <a:r>
              <a:rPr lang="en-US" dirty="0"/>
              <a:t>2a: Creating an environment of respect and rapport</a:t>
            </a:r>
          </a:p>
          <a:p>
            <a:pPr lvl="1"/>
            <a:r>
              <a:rPr lang="en-US" dirty="0"/>
              <a:t>2b: Establishing a culture for learning</a:t>
            </a:r>
          </a:p>
          <a:p>
            <a:pPr lvl="1"/>
            <a:r>
              <a:rPr lang="en-US" dirty="0"/>
              <a:t>2c: Managing classroom procedures</a:t>
            </a:r>
          </a:p>
          <a:p>
            <a:pPr lvl="1"/>
            <a:r>
              <a:rPr lang="en-US" dirty="0"/>
              <a:t>2d: Managing student behavior</a:t>
            </a:r>
          </a:p>
          <a:p>
            <a:pPr lvl="1"/>
            <a:r>
              <a:rPr lang="en-US" dirty="0"/>
              <a:t>2e: Organizing physical </a:t>
            </a:r>
            <a:r>
              <a:rPr lang="en-US" dirty="0" smtClean="0"/>
              <a:t>space</a:t>
            </a:r>
          </a:p>
          <a:p>
            <a:pPr lvl="1"/>
            <a:endParaRPr lang="en-US" dirty="0"/>
          </a:p>
          <a:p>
            <a:r>
              <a:rPr lang="en-US" dirty="0"/>
              <a:t>Domain 3: Instruction</a:t>
            </a:r>
          </a:p>
          <a:p>
            <a:pPr lvl="1"/>
            <a:r>
              <a:rPr lang="en-US" dirty="0"/>
              <a:t>3a: Communicating with students</a:t>
            </a:r>
          </a:p>
          <a:p>
            <a:pPr lvl="1"/>
            <a:r>
              <a:rPr lang="en-US" dirty="0"/>
              <a:t>3b: Using questioning and discussion techniques</a:t>
            </a:r>
          </a:p>
          <a:p>
            <a:pPr lvl="1"/>
            <a:r>
              <a:rPr lang="en-US" dirty="0"/>
              <a:t>3c: Engaging students in learning</a:t>
            </a:r>
          </a:p>
          <a:p>
            <a:pPr lvl="1"/>
            <a:r>
              <a:rPr lang="en-US" dirty="0"/>
              <a:t>3d: Using assessment in instruction</a:t>
            </a:r>
          </a:p>
          <a:p>
            <a:pPr lvl="1"/>
            <a:r>
              <a:rPr lang="en-US" dirty="0"/>
              <a:t>3e: Demonstrating flexibility and responsiveness</a:t>
            </a:r>
          </a:p>
          <a:p>
            <a:endParaRPr lang="en-US" dirty="0"/>
          </a:p>
        </p:txBody>
      </p:sp>
    </p:spTree>
    <p:extLst>
      <p:ext uri="{BB962C8B-B14F-4D97-AF65-F5344CB8AC3E}">
        <p14:creationId xmlns:p14="http://schemas.microsoft.com/office/powerpoint/2010/main" val="200131340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 and teacher quality</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18</a:t>
            </a:fld>
            <a:endParaRPr lang="en-GB"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340714262"/>
              </p:ext>
            </p:extLst>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520700" y="6327948"/>
            <a:ext cx="7794752" cy="353943"/>
          </a:xfrm>
          <a:prstGeom prst="rect">
            <a:avLst/>
          </a:prstGeom>
          <a:noFill/>
        </p:spPr>
        <p:txBody>
          <a:bodyPr wrap="square" rtlCol="0">
            <a:spAutoFit/>
          </a:bodyPr>
          <a:lstStyle/>
          <a:p>
            <a:r>
              <a:rPr lang="en-US" sz="1700" dirty="0" err="1">
                <a:solidFill>
                  <a:srgbClr val="525A93"/>
                </a:solidFill>
                <a:latin typeface="+mj-lt"/>
              </a:rPr>
              <a:t>Sartain</a:t>
            </a:r>
            <a:r>
              <a:rPr lang="en-US" sz="1700" dirty="0">
                <a:solidFill>
                  <a:srgbClr val="525A93"/>
                </a:solidFill>
                <a:latin typeface="+mj-lt"/>
              </a:rPr>
              <a:t>, </a:t>
            </a:r>
            <a:r>
              <a:rPr lang="en-US" sz="1700" dirty="0" err="1" smtClean="0">
                <a:solidFill>
                  <a:srgbClr val="525A93"/>
                </a:solidFill>
                <a:latin typeface="+mj-lt"/>
              </a:rPr>
              <a:t>Stoelinga</a:t>
            </a:r>
            <a:r>
              <a:rPr lang="en-US" sz="1700" dirty="0">
                <a:solidFill>
                  <a:srgbClr val="525A93"/>
                </a:solidFill>
                <a:latin typeface="+mj-lt"/>
              </a:rPr>
              <a:t>, </a:t>
            </a:r>
            <a:r>
              <a:rPr lang="en-US" sz="1700" dirty="0" smtClean="0">
                <a:solidFill>
                  <a:srgbClr val="525A93"/>
                </a:solidFill>
                <a:latin typeface="+mj-lt"/>
              </a:rPr>
              <a:t>Brown,</a:t>
            </a:r>
            <a:r>
              <a:rPr lang="en-US" sz="1700" dirty="0">
                <a:solidFill>
                  <a:srgbClr val="525A93"/>
                </a:solidFill>
                <a:latin typeface="+mj-lt"/>
              </a:rPr>
              <a:t> </a:t>
            </a:r>
            <a:r>
              <a:rPr lang="en-US" sz="1700" dirty="0" err="1" smtClean="0">
                <a:solidFill>
                  <a:srgbClr val="525A93"/>
                </a:solidFill>
                <a:latin typeface="+mj-lt"/>
              </a:rPr>
              <a:t>Luppescu</a:t>
            </a:r>
            <a:r>
              <a:rPr lang="en-US" sz="1700" dirty="0">
                <a:solidFill>
                  <a:srgbClr val="525A93"/>
                </a:solidFill>
                <a:latin typeface="+mj-lt"/>
              </a:rPr>
              <a:t>, </a:t>
            </a:r>
            <a:r>
              <a:rPr lang="en-US" sz="1700" dirty="0" err="1" smtClean="0">
                <a:solidFill>
                  <a:srgbClr val="525A93"/>
                </a:solidFill>
                <a:latin typeface="+mj-lt"/>
              </a:rPr>
              <a:t>Matsko</a:t>
            </a:r>
            <a:r>
              <a:rPr lang="en-US" sz="1700" dirty="0">
                <a:solidFill>
                  <a:srgbClr val="525A93"/>
                </a:solidFill>
                <a:latin typeface="+mj-lt"/>
              </a:rPr>
              <a:t>, </a:t>
            </a:r>
            <a:r>
              <a:rPr lang="en-US" sz="1700" dirty="0" smtClean="0">
                <a:solidFill>
                  <a:srgbClr val="525A93"/>
                </a:solidFill>
                <a:latin typeface="+mj-lt"/>
              </a:rPr>
              <a:t>Miller</a:t>
            </a:r>
            <a:r>
              <a:rPr lang="en-US" sz="1700" dirty="0">
                <a:solidFill>
                  <a:srgbClr val="525A93"/>
                </a:solidFill>
                <a:latin typeface="+mj-lt"/>
              </a:rPr>
              <a:t>, </a:t>
            </a:r>
            <a:r>
              <a:rPr lang="en-US" sz="1700" dirty="0" err="1" smtClean="0">
                <a:solidFill>
                  <a:srgbClr val="525A93"/>
                </a:solidFill>
                <a:latin typeface="+mj-lt"/>
              </a:rPr>
              <a:t>Durwood</a:t>
            </a:r>
            <a:r>
              <a:rPr lang="en-US" sz="1700" dirty="0">
                <a:solidFill>
                  <a:srgbClr val="525A93"/>
                </a:solidFill>
                <a:latin typeface="+mj-lt"/>
              </a:rPr>
              <a:t>, </a:t>
            </a:r>
            <a:r>
              <a:rPr lang="en-US" sz="1700" dirty="0" smtClean="0">
                <a:solidFill>
                  <a:srgbClr val="525A93"/>
                </a:solidFill>
                <a:latin typeface="+mj-lt"/>
              </a:rPr>
              <a:t>Jiang</a:t>
            </a:r>
            <a:r>
              <a:rPr lang="en-US" sz="1700" dirty="0">
                <a:solidFill>
                  <a:srgbClr val="525A93"/>
                </a:solidFill>
                <a:latin typeface="+mj-lt"/>
              </a:rPr>
              <a:t>, </a:t>
            </a:r>
            <a:r>
              <a:rPr lang="en-US" sz="1700" dirty="0" smtClean="0">
                <a:solidFill>
                  <a:srgbClr val="525A93"/>
                </a:solidFill>
                <a:latin typeface="+mj-lt"/>
              </a:rPr>
              <a:t>and Glazer (2011)</a:t>
            </a:r>
            <a:endParaRPr lang="en-US" sz="1700" dirty="0">
              <a:solidFill>
                <a:srgbClr val="525A93"/>
              </a:solidFill>
              <a:latin typeface="+mj-lt"/>
            </a:endParaRPr>
          </a:p>
        </p:txBody>
      </p:sp>
      <p:sp>
        <p:nvSpPr>
          <p:cNvPr id="7" name="TextBox 6"/>
          <p:cNvSpPr txBox="1"/>
          <p:nvPr/>
        </p:nvSpPr>
        <p:spPr>
          <a:xfrm>
            <a:off x="1828800" y="2108200"/>
            <a:ext cx="5067300" cy="830997"/>
          </a:xfrm>
          <a:prstGeom prst="rect">
            <a:avLst/>
          </a:prstGeom>
          <a:solidFill>
            <a:srgbClr val="525A93"/>
          </a:solidFill>
        </p:spPr>
        <p:txBody>
          <a:bodyPr wrap="square" rtlCol="0">
            <a:spAutoFit/>
          </a:bodyPr>
          <a:lstStyle/>
          <a:p>
            <a:r>
              <a:rPr lang="en-US" dirty="0" smtClean="0">
                <a:solidFill>
                  <a:schemeClr val="bg1"/>
                </a:solidFill>
                <a:latin typeface="+mj-lt"/>
              </a:rPr>
              <a:t>So, the </a:t>
            </a:r>
            <a:r>
              <a:rPr lang="en-US" dirty="0" smtClean="0">
                <a:solidFill>
                  <a:schemeClr val="bg1"/>
                </a:solidFill>
                <a:latin typeface="+mj-lt"/>
              </a:rPr>
              <a:t>highest-rated </a:t>
            </a:r>
            <a:r>
              <a:rPr lang="en-US" dirty="0" smtClean="0">
                <a:solidFill>
                  <a:schemeClr val="bg1"/>
                </a:solidFill>
                <a:latin typeface="+mj-lt"/>
              </a:rPr>
              <a:t>teachers are 30% more productive than the lowest rated</a:t>
            </a:r>
            <a:endParaRPr lang="en-US" dirty="0">
              <a:solidFill>
                <a:schemeClr val="bg1"/>
              </a:solidFill>
              <a:latin typeface="+mj-lt"/>
            </a:endParaRPr>
          </a:p>
        </p:txBody>
      </p:sp>
      <p:sp>
        <p:nvSpPr>
          <p:cNvPr id="8" name="TextBox 7"/>
          <p:cNvSpPr txBox="1"/>
          <p:nvPr/>
        </p:nvSpPr>
        <p:spPr>
          <a:xfrm>
            <a:off x="3975100" y="4622800"/>
            <a:ext cx="5067300" cy="830997"/>
          </a:xfrm>
          <a:prstGeom prst="rect">
            <a:avLst/>
          </a:prstGeom>
          <a:solidFill>
            <a:srgbClr val="525A93"/>
          </a:solidFill>
        </p:spPr>
        <p:txBody>
          <a:bodyPr wrap="square" rtlCol="0">
            <a:spAutoFit/>
          </a:bodyPr>
          <a:lstStyle/>
          <a:p>
            <a:r>
              <a:rPr lang="en-US" dirty="0" smtClean="0">
                <a:solidFill>
                  <a:schemeClr val="bg1"/>
                </a:solidFill>
                <a:latin typeface="+mj-lt"/>
              </a:rPr>
              <a:t>But the best teachers are 400% more productive than the least effective</a:t>
            </a:r>
            <a:endParaRPr lang="en-US" dirty="0">
              <a:solidFill>
                <a:schemeClr val="bg1"/>
              </a:solidFill>
              <a:latin typeface="+mj-lt"/>
            </a:endParaRPr>
          </a:p>
        </p:txBody>
      </p:sp>
    </p:spTree>
    <p:extLst>
      <p:ext uri="{BB962C8B-B14F-4D97-AF65-F5344CB8AC3E}">
        <p14:creationId xmlns:p14="http://schemas.microsoft.com/office/powerpoint/2010/main" val="22572832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graphicEl>
                                              <a:chart seriesIdx="0" categoryIdx="-4" bldStep="series"/>
                                            </p:graphicEl>
                                          </p:spTgt>
                                        </p:tgtEl>
                                        <p:attrNameLst>
                                          <p:attrName>style.visibility</p:attrName>
                                        </p:attrNameLst>
                                      </p:cBhvr>
                                      <p:to>
                                        <p:strVal val="visible"/>
                                      </p:to>
                                    </p:set>
                                    <p:animEffect transition="in" filter="wipe(left)">
                                      <p:cBhvr>
                                        <p:cTn id="7" dur="5000"/>
                                        <p:tgtEl>
                                          <p:spTgt spid="5">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graphicEl>
                                              <a:chart seriesIdx="1" categoryIdx="-4" bldStep="series"/>
                                            </p:graphicEl>
                                          </p:spTgt>
                                        </p:tgtEl>
                                        <p:attrNameLst>
                                          <p:attrName>style.visibility</p:attrName>
                                        </p:attrNameLst>
                                      </p:cBhvr>
                                      <p:to>
                                        <p:strVal val="visible"/>
                                      </p:to>
                                    </p:set>
                                    <p:animEffect transition="in" filter="wipe(left)">
                                      <p:cBhvr>
                                        <p:cTn id="12" dur="2000"/>
                                        <p:tgtEl>
                                          <p:spTgt spid="5">
                                            <p:graphicEl>
                                              <a:chart seriesIdx="1"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p:bldSub>
      </p:bldGraphic>
      <p:bldP spid="7"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don’t know much about teaching…</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19</a:t>
            </a:fld>
            <a:endParaRPr lang="en-GB" dirty="0"/>
          </a:p>
        </p:txBody>
      </p:sp>
      <p:sp>
        <p:nvSpPr>
          <p:cNvPr id="4" name="Content Placeholder 3"/>
          <p:cNvSpPr>
            <a:spLocks noGrp="1"/>
          </p:cNvSpPr>
          <p:nvPr>
            <p:ph sz="quarter" idx="1"/>
          </p:nvPr>
        </p:nvSpPr>
        <p:spPr/>
        <p:txBody>
          <a:bodyPr>
            <a:normAutofit/>
          </a:bodyPr>
          <a:lstStyle/>
          <a:p>
            <a:r>
              <a:rPr lang="en-US" dirty="0" smtClean="0"/>
              <a:t>We cannot predict how good a teacher will be</a:t>
            </a:r>
          </a:p>
          <a:p>
            <a:r>
              <a:rPr lang="en-US" dirty="0" smtClean="0"/>
              <a:t>We cannot tell good teaching when we see it</a:t>
            </a:r>
          </a:p>
          <a:p>
            <a:pPr lvl="1"/>
            <a:r>
              <a:rPr lang="en-US" dirty="0" smtClean="0"/>
              <a:t>Expert ratings of teaching</a:t>
            </a:r>
          </a:p>
          <a:p>
            <a:pPr lvl="1"/>
            <a:r>
              <a:rPr lang="en-US" dirty="0" smtClean="0"/>
              <a:t>Student ratings of teaching</a:t>
            </a:r>
          </a:p>
          <a:p>
            <a:r>
              <a:rPr lang="en-US" dirty="0" smtClean="0"/>
              <a:t>We cannot evaluate teaching with test scores</a:t>
            </a:r>
          </a:p>
          <a:p>
            <a:endParaRPr lang="en-US" dirty="0" smtClean="0"/>
          </a:p>
          <a:p>
            <a:pPr lvl="1"/>
            <a:endParaRPr lang="en-US" dirty="0" smtClean="0"/>
          </a:p>
          <a:p>
            <a:endParaRPr lang="en-US" dirty="0" smtClean="0"/>
          </a:p>
          <a:p>
            <a:pPr lvl="1"/>
            <a:endParaRPr lang="en-US" dirty="0"/>
          </a:p>
        </p:txBody>
      </p:sp>
    </p:spTree>
    <p:extLst>
      <p:ext uri="{BB962C8B-B14F-4D97-AF65-F5344CB8AC3E}">
        <p14:creationId xmlns:p14="http://schemas.microsoft.com/office/powerpoint/2010/main" val="254064672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531352" cy="990600"/>
          </a:xfrm>
        </p:spPr>
        <p:txBody>
          <a:bodyPr>
            <a:normAutofit/>
          </a:bodyPr>
          <a:lstStyle/>
          <a:p>
            <a:r>
              <a:rPr lang="en-US" dirty="0" smtClean="0"/>
              <a:t>Outline</a:t>
            </a:r>
            <a:endParaRPr lang="en-US" dirty="0"/>
          </a:p>
        </p:txBody>
      </p:sp>
      <p:sp>
        <p:nvSpPr>
          <p:cNvPr id="3" name="Content Placeholder 2"/>
          <p:cNvSpPr>
            <a:spLocks noGrp="1"/>
          </p:cNvSpPr>
          <p:nvPr>
            <p:ph sz="quarter" idx="1"/>
          </p:nvPr>
        </p:nvSpPr>
        <p:spPr>
          <a:xfrm>
            <a:off x="612648" y="1600200"/>
            <a:ext cx="8531352" cy="4495800"/>
          </a:xfrm>
        </p:spPr>
        <p:txBody>
          <a:bodyPr>
            <a:normAutofit fontScale="85000" lnSpcReduction="20000"/>
          </a:bodyPr>
          <a:lstStyle/>
          <a:p>
            <a:pPr marL="627063" indent="-627063">
              <a:lnSpc>
                <a:spcPct val="120000"/>
              </a:lnSpc>
              <a:buSzPct val="100000"/>
              <a:buFont typeface="+mj-lt"/>
              <a:buAutoNum type="arabicPeriod"/>
              <a:tabLst>
                <a:tab pos="358775" algn="dec"/>
              </a:tabLst>
            </a:pPr>
            <a:r>
              <a:rPr lang="en-US" dirty="0" smtClean="0"/>
              <a:t>Education matters, for individuals and society</a:t>
            </a:r>
          </a:p>
          <a:p>
            <a:pPr marL="627063" indent="-627063">
              <a:lnSpc>
                <a:spcPct val="120000"/>
              </a:lnSpc>
              <a:buSzPct val="100000"/>
              <a:buFont typeface="+mj-lt"/>
              <a:buAutoNum type="arabicPeriod"/>
              <a:tabLst>
                <a:tab pos="358775" algn="dec"/>
              </a:tabLst>
            </a:pPr>
            <a:r>
              <a:rPr lang="en-US" dirty="0" smtClean="0"/>
              <a:t>Teaching quality is the crucial variable</a:t>
            </a:r>
            <a:endParaRPr lang="en-US" dirty="0"/>
          </a:p>
          <a:p>
            <a:pPr marL="627063" indent="-627063">
              <a:lnSpc>
                <a:spcPct val="120000"/>
              </a:lnSpc>
              <a:buSzPct val="100000"/>
              <a:buFont typeface="+mj-lt"/>
              <a:buAutoNum type="arabicPeriod"/>
              <a:tabLst>
                <a:tab pos="358775" algn="dec"/>
              </a:tabLst>
            </a:pPr>
            <a:r>
              <a:rPr lang="en-US" dirty="0" smtClean="0"/>
              <a:t>Teaching quality is not the same as teacher quality</a:t>
            </a:r>
          </a:p>
          <a:p>
            <a:pPr marL="627063" indent="-627063">
              <a:lnSpc>
                <a:spcPct val="120000"/>
              </a:lnSpc>
              <a:buSzPct val="100000"/>
              <a:buFont typeface="+mj-lt"/>
              <a:buAutoNum type="arabicPeriod"/>
              <a:tabLst>
                <a:tab pos="358775" algn="dec"/>
              </a:tabLst>
            </a:pPr>
            <a:r>
              <a:rPr lang="en-US" dirty="0" smtClean="0"/>
              <a:t>Predicting who will be good teachers is almost impossible</a:t>
            </a:r>
          </a:p>
          <a:p>
            <a:pPr marL="627063" indent="-627063">
              <a:lnSpc>
                <a:spcPct val="120000"/>
              </a:lnSpc>
              <a:buSzPct val="100000"/>
              <a:buFont typeface="+mj-lt"/>
              <a:buAutoNum type="arabicPeriod"/>
              <a:tabLst>
                <a:tab pos="358775" algn="dec"/>
              </a:tabLst>
            </a:pPr>
            <a:r>
              <a:rPr lang="en-US" dirty="0" smtClean="0"/>
              <a:t>Evaluating teacher quality is inherently difficult</a:t>
            </a:r>
          </a:p>
          <a:p>
            <a:pPr marL="627063" indent="-627063">
              <a:lnSpc>
                <a:spcPct val="120000"/>
              </a:lnSpc>
              <a:buSzPct val="100000"/>
              <a:buFont typeface="+mj-lt"/>
              <a:buAutoNum type="arabicPeriod"/>
              <a:tabLst>
                <a:tab pos="358775" algn="dec"/>
              </a:tabLst>
            </a:pPr>
            <a:r>
              <a:rPr lang="en-US" dirty="0" smtClean="0"/>
              <a:t>Professional development is the key to teacher quality</a:t>
            </a:r>
          </a:p>
          <a:p>
            <a:pPr marL="627063" indent="-627063">
              <a:lnSpc>
                <a:spcPct val="120000"/>
              </a:lnSpc>
              <a:buSzPct val="100000"/>
              <a:buFont typeface="+mj-lt"/>
              <a:buAutoNum type="arabicPeriod"/>
              <a:tabLst>
                <a:tab pos="358775" algn="dec"/>
              </a:tabLst>
            </a:pPr>
            <a:r>
              <a:rPr lang="en-US" dirty="0" smtClean="0"/>
              <a:t>Feedback is more complicated than generally assumed</a:t>
            </a:r>
          </a:p>
          <a:p>
            <a:pPr marL="627063" indent="-627063">
              <a:lnSpc>
                <a:spcPct val="120000"/>
              </a:lnSpc>
              <a:buSzPct val="100000"/>
              <a:buFont typeface="+mj-lt"/>
              <a:buAutoNum type="arabicPeriod"/>
              <a:tabLst>
                <a:tab pos="358775" algn="dec"/>
              </a:tabLst>
            </a:pPr>
            <a:r>
              <a:rPr lang="en-US" dirty="0" smtClean="0"/>
              <a:t>Formative evaluation of teaching performance</a:t>
            </a:r>
          </a:p>
          <a:p>
            <a:pPr marL="627063" indent="-627063">
              <a:lnSpc>
                <a:spcPct val="120000"/>
              </a:lnSpc>
              <a:buSzPct val="100000"/>
              <a:buFont typeface="+mj-lt"/>
              <a:buAutoNum type="arabicPeriod"/>
              <a:tabLst>
                <a:tab pos="358775" algn="dec"/>
              </a:tabLst>
            </a:pPr>
            <a:r>
              <a:rPr lang="en-US" dirty="0" smtClean="0"/>
              <a:t>Strategies for formative evaluation</a:t>
            </a:r>
          </a:p>
          <a:p>
            <a:pPr marL="627063" indent="-627063">
              <a:lnSpc>
                <a:spcPct val="120000"/>
              </a:lnSpc>
              <a:buSzPct val="100000"/>
              <a:buFont typeface="+mj-lt"/>
              <a:buAutoNum type="arabicPeriod"/>
              <a:tabLst>
                <a:tab pos="358775" algn="dec"/>
              </a:tabLst>
            </a:pPr>
            <a:r>
              <a:rPr lang="en-US" dirty="0" smtClean="0"/>
              <a:t>Validity of formative evaluation of teaching</a:t>
            </a:r>
          </a:p>
          <a:p>
            <a:pPr marL="627063" indent="-627063">
              <a:lnSpc>
                <a:spcPct val="120000"/>
              </a:lnSpc>
              <a:buSzPct val="100000"/>
              <a:buFont typeface="+mj-lt"/>
              <a:buAutoNum type="arabicPeriod"/>
              <a:tabLst>
                <a:tab pos="358775" algn="dec"/>
              </a:tabLst>
            </a:pPr>
            <a:r>
              <a:rPr lang="en-US" dirty="0" smtClean="0"/>
              <a:t>Implementing formative evaluation of teaching</a:t>
            </a:r>
          </a:p>
          <a:p>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44404330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531352" cy="990600"/>
          </a:xfrm>
        </p:spPr>
        <p:txBody>
          <a:bodyPr>
            <a:normAutofit fontScale="90000"/>
          </a:bodyPr>
          <a:lstStyle/>
          <a:p>
            <a:r>
              <a:rPr lang="en-US" dirty="0" smtClean="0"/>
              <a:t>Traditional approaches to improving teaching</a:t>
            </a:r>
            <a:endParaRPr lang="en-US" dirty="0"/>
          </a:p>
        </p:txBody>
      </p:sp>
      <p:sp>
        <p:nvSpPr>
          <p:cNvPr id="3" name="Content Placeholder 2"/>
          <p:cNvSpPr>
            <a:spLocks noGrp="1"/>
          </p:cNvSpPr>
          <p:nvPr>
            <p:ph sz="quarter" idx="1"/>
          </p:nvPr>
        </p:nvSpPr>
        <p:spPr>
          <a:xfrm>
            <a:off x="612648" y="1600200"/>
            <a:ext cx="8153400" cy="4794624"/>
          </a:xfrm>
        </p:spPr>
        <p:txBody>
          <a:bodyPr>
            <a:normAutofit/>
          </a:bodyPr>
          <a:lstStyle/>
          <a:p>
            <a:pPr>
              <a:lnSpc>
                <a:spcPct val="110000"/>
              </a:lnSpc>
            </a:pPr>
            <a:r>
              <a:rPr lang="en-US" dirty="0" smtClean="0"/>
              <a:t>Two main approaches</a:t>
            </a:r>
          </a:p>
          <a:p>
            <a:pPr lvl="1">
              <a:lnSpc>
                <a:spcPct val="110000"/>
              </a:lnSpc>
            </a:pPr>
            <a:r>
              <a:rPr lang="en-US" dirty="0" smtClean="0"/>
              <a:t>Removing </a:t>
            </a:r>
            <a:r>
              <a:rPr lang="en-US" dirty="0"/>
              <a:t>ineffective </a:t>
            </a:r>
            <a:r>
              <a:rPr lang="en-US" dirty="0" smtClean="0"/>
              <a:t>teachers</a:t>
            </a:r>
          </a:p>
          <a:p>
            <a:pPr lvl="1">
              <a:lnSpc>
                <a:spcPct val="110000"/>
              </a:lnSpc>
            </a:pPr>
            <a:r>
              <a:rPr lang="en-US" dirty="0" smtClean="0"/>
              <a:t>Rewarding good teachers</a:t>
            </a:r>
          </a:p>
          <a:p>
            <a:pPr>
              <a:lnSpc>
                <a:spcPct val="110000"/>
              </a:lnSpc>
            </a:pPr>
            <a:r>
              <a:rPr lang="en-US" dirty="0" smtClean="0"/>
              <a:t>Problems</a:t>
            </a:r>
          </a:p>
          <a:p>
            <a:pPr lvl="1">
              <a:lnSpc>
                <a:spcPct val="110000"/>
              </a:lnSpc>
            </a:pPr>
            <a:r>
              <a:rPr lang="en-US" dirty="0" smtClean="0"/>
              <a:t>Consume </a:t>
            </a:r>
            <a:r>
              <a:rPr lang="en-US" dirty="0"/>
              <a:t>large amounts of management time</a:t>
            </a:r>
          </a:p>
          <a:p>
            <a:pPr lvl="1">
              <a:lnSpc>
                <a:spcPct val="110000"/>
              </a:lnSpc>
            </a:pPr>
            <a:r>
              <a:rPr lang="en-US" dirty="0"/>
              <a:t>Technically difficult to do </a:t>
            </a:r>
            <a:r>
              <a:rPr lang="en-US" dirty="0" smtClean="0"/>
              <a:t>well</a:t>
            </a:r>
          </a:p>
          <a:p>
            <a:pPr lvl="1">
              <a:lnSpc>
                <a:spcPct val="110000"/>
              </a:lnSpc>
            </a:pPr>
            <a:r>
              <a:rPr lang="en-US" dirty="0" smtClean="0"/>
              <a:t>Create competition between teachers</a:t>
            </a:r>
            <a:endParaRPr lang="en-US" dirty="0"/>
          </a:p>
          <a:p>
            <a:pPr lvl="1">
              <a:lnSpc>
                <a:spcPct val="110000"/>
              </a:lnSpc>
            </a:pPr>
            <a:r>
              <a:rPr lang="en-US" dirty="0" smtClean="0"/>
              <a:t>Differentially effective according to task complexity</a:t>
            </a:r>
          </a:p>
        </p:txBody>
      </p:sp>
    </p:spTree>
    <p:extLst>
      <p:ext uri="{BB962C8B-B14F-4D97-AF65-F5344CB8AC3E}">
        <p14:creationId xmlns:p14="http://schemas.microsoft.com/office/powerpoint/2010/main" val="2791052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story so far</a:t>
            </a:r>
            <a:endParaRPr lang="en-US" dirty="0"/>
          </a:p>
        </p:txBody>
      </p:sp>
      <p:sp>
        <p:nvSpPr>
          <p:cNvPr id="3" name="Content Placeholder 2"/>
          <p:cNvSpPr>
            <a:spLocks noGrp="1"/>
          </p:cNvSpPr>
          <p:nvPr>
            <p:ph sz="quarter" idx="1"/>
          </p:nvPr>
        </p:nvSpPr>
        <p:spPr/>
        <p:txBody>
          <a:bodyPr/>
          <a:lstStyle/>
          <a:p>
            <a:r>
              <a:rPr lang="en-US" dirty="0" smtClean="0"/>
              <a:t>Improving student achievement is a priority for every country</a:t>
            </a:r>
          </a:p>
          <a:p>
            <a:r>
              <a:rPr lang="en-US" dirty="0" smtClean="0"/>
              <a:t>Improving student achievement requires improving teacher quality</a:t>
            </a:r>
          </a:p>
          <a:p>
            <a:r>
              <a:rPr lang="en-US" dirty="0" smtClean="0"/>
              <a:t>Improving teacher quality requires investment in </a:t>
            </a:r>
            <a:r>
              <a:rPr lang="en-US" smtClean="0"/>
              <a:t>serving teachers</a:t>
            </a:r>
            <a:endParaRPr lang="en-US" dirty="0" smtClean="0"/>
          </a:p>
        </p:txBody>
      </p:sp>
    </p:spTree>
    <p:extLst>
      <p:ext uri="{BB962C8B-B14F-4D97-AF65-F5344CB8AC3E}">
        <p14:creationId xmlns:p14="http://schemas.microsoft.com/office/powerpoint/2010/main" val="139453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Professional development is the key to teacher quality</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D52799CE-711A-FA44-BA4E-E463DA170A36}" type="slidenum">
              <a:rPr lang="en-US" smtClean="0"/>
              <a:pPr>
                <a:defRPr/>
              </a:pPr>
              <a:t>22</a:t>
            </a:fld>
            <a:endParaRPr lang="en-US"/>
          </a:p>
        </p:txBody>
      </p:sp>
    </p:spTree>
    <p:extLst>
      <p:ext uri="{BB962C8B-B14F-4D97-AF65-F5344CB8AC3E}">
        <p14:creationId xmlns:p14="http://schemas.microsoft.com/office/powerpoint/2010/main" val="9692790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conclusions about expertise</a:t>
            </a:r>
            <a:endParaRPr lang="en-US" dirty="0"/>
          </a:p>
        </p:txBody>
      </p:sp>
      <p:sp>
        <p:nvSpPr>
          <p:cNvPr id="4" name="Content Placeholder 3"/>
          <p:cNvSpPr>
            <a:spLocks noGrp="1"/>
          </p:cNvSpPr>
          <p:nvPr>
            <p:ph sz="quarter" idx="1"/>
          </p:nvPr>
        </p:nvSpPr>
        <p:spPr/>
        <p:txBody>
          <a:bodyPr>
            <a:normAutofit lnSpcReduction="10000"/>
          </a:bodyPr>
          <a:lstStyle/>
          <a:p>
            <a:r>
              <a:rPr lang="en-US" dirty="0" smtClean="0"/>
              <a:t>Elite performance is the result of at least a decade of maximal efforts to improve performance through an optimal distribution of deliberate practice</a:t>
            </a:r>
          </a:p>
          <a:p>
            <a:r>
              <a:rPr lang="en-US" dirty="0" smtClean="0"/>
              <a:t>What distinguishes experts from others is the commitment to deliberate practice</a:t>
            </a:r>
          </a:p>
          <a:p>
            <a:r>
              <a:rPr lang="en-US" dirty="0" smtClean="0"/>
              <a:t>Deliberate practice is</a:t>
            </a:r>
          </a:p>
          <a:p>
            <a:pPr lvl="1"/>
            <a:r>
              <a:rPr lang="en-US" dirty="0" smtClean="0"/>
              <a:t>an effortful activity that can be sustained only for a limited time each day</a:t>
            </a:r>
          </a:p>
          <a:p>
            <a:pPr lvl="1"/>
            <a:r>
              <a:rPr lang="en-US" dirty="0" smtClean="0"/>
              <a:t>neither motivating nor enjoyable—it is instrumental in achieving further improvement in performance</a:t>
            </a:r>
          </a:p>
          <a:p>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23</a:t>
            </a:fld>
            <a:endParaRPr lang="en-GB" dirty="0"/>
          </a:p>
        </p:txBody>
      </p:sp>
    </p:spTree>
    <p:extLst>
      <p:ext uri="{BB962C8B-B14F-4D97-AF65-F5344CB8AC3E}">
        <p14:creationId xmlns:p14="http://schemas.microsoft.com/office/powerpoint/2010/main" val="367333159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2"/>
          <p:cNvSpPr>
            <a:spLocks noGrp="1" noChangeArrowheads="1"/>
          </p:cNvSpPr>
          <p:nvPr>
            <p:ph type="title"/>
          </p:nvPr>
        </p:nvSpPr>
        <p:spPr/>
        <p:txBody>
          <a:bodyPr/>
          <a:lstStyle/>
          <a:p>
            <a:r>
              <a:rPr lang="en-US" smtClean="0"/>
              <a:t>Expertise</a:t>
            </a:r>
            <a:endParaRPr lang="en-US" dirty="0"/>
          </a:p>
        </p:txBody>
      </p:sp>
      <p:sp>
        <p:nvSpPr>
          <p:cNvPr id="119810" name="Rectangle 3"/>
          <p:cNvSpPr>
            <a:spLocks noGrp="1" noChangeArrowheads="1"/>
          </p:cNvSpPr>
          <p:nvPr>
            <p:ph sz="quarter" idx="1"/>
          </p:nvPr>
        </p:nvSpPr>
        <p:spPr>
          <a:xfrm>
            <a:off x="612648" y="1600200"/>
            <a:ext cx="8153400" cy="5257800"/>
          </a:xfrm>
        </p:spPr>
        <p:txBody>
          <a:bodyPr>
            <a:normAutofit fontScale="85000" lnSpcReduction="20000"/>
          </a:bodyPr>
          <a:lstStyle/>
          <a:p>
            <a:pPr>
              <a:lnSpc>
                <a:spcPct val="120000"/>
              </a:lnSpc>
            </a:pPr>
            <a:r>
              <a:rPr lang="en-US" dirty="0" smtClean="0"/>
              <a:t>According to Berliner (1994), experts:</a:t>
            </a:r>
          </a:p>
          <a:p>
            <a:pPr lvl="1">
              <a:lnSpc>
                <a:spcPct val="120000"/>
              </a:lnSpc>
            </a:pPr>
            <a:r>
              <a:rPr lang="en-US" dirty="0" smtClean="0"/>
              <a:t>Excel mainly in their own domain</a:t>
            </a:r>
          </a:p>
          <a:p>
            <a:pPr lvl="1">
              <a:lnSpc>
                <a:spcPct val="120000"/>
              </a:lnSpc>
            </a:pPr>
            <a:r>
              <a:rPr lang="en-US" dirty="0" smtClean="0"/>
              <a:t>Often develop automaticity for the repetitive operations that are needed to accomplish their goals</a:t>
            </a:r>
          </a:p>
          <a:p>
            <a:pPr lvl="1">
              <a:lnSpc>
                <a:spcPct val="120000"/>
              </a:lnSpc>
            </a:pPr>
            <a:r>
              <a:rPr lang="en-US" dirty="0" smtClean="0"/>
              <a:t>Are more sensitive to the task demands and social situation when solving problems</a:t>
            </a:r>
          </a:p>
          <a:p>
            <a:pPr lvl="1">
              <a:lnSpc>
                <a:spcPct val="120000"/>
              </a:lnSpc>
            </a:pPr>
            <a:r>
              <a:rPr lang="en-US" dirty="0" smtClean="0"/>
              <a:t>Are more opportunistic and flexible in their teaching than novices</a:t>
            </a:r>
          </a:p>
          <a:p>
            <a:pPr lvl="1">
              <a:lnSpc>
                <a:spcPct val="120000"/>
              </a:lnSpc>
            </a:pPr>
            <a:r>
              <a:rPr lang="en-US" dirty="0" smtClean="0"/>
              <a:t>Represent problems in qualitatively different ways than novices</a:t>
            </a:r>
          </a:p>
          <a:p>
            <a:pPr lvl="1">
              <a:lnSpc>
                <a:spcPct val="120000"/>
              </a:lnSpc>
            </a:pPr>
            <a:r>
              <a:rPr lang="en-US" dirty="0" smtClean="0"/>
              <a:t>Have faster and more accurate pattern recognition capabilities</a:t>
            </a:r>
          </a:p>
          <a:p>
            <a:pPr lvl="1">
              <a:lnSpc>
                <a:spcPct val="120000"/>
              </a:lnSpc>
            </a:pPr>
            <a:r>
              <a:rPr lang="en-US" dirty="0" smtClean="0"/>
              <a:t>Perceive meaningful patterns in the domain in which they are experienced</a:t>
            </a:r>
          </a:p>
          <a:p>
            <a:pPr lvl="1">
              <a:lnSpc>
                <a:spcPct val="120000"/>
              </a:lnSpc>
            </a:pPr>
            <a:r>
              <a:rPr lang="en-US" dirty="0" smtClean="0"/>
              <a:t>Begin to solve problems slower but bring richer and more personal sources of information to bear</a:t>
            </a:r>
            <a:endParaRPr lang="en-US" dirty="0"/>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24</a:t>
            </a:fld>
            <a:endParaRPr lang="en-GB" dirty="0"/>
          </a:p>
        </p:txBody>
      </p:sp>
    </p:spTree>
    <p:extLst>
      <p:ext uri="{BB962C8B-B14F-4D97-AF65-F5344CB8AC3E}">
        <p14:creationId xmlns:p14="http://schemas.microsoft.com/office/powerpoint/2010/main" val="214072158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Effects of experience in teaching</a:t>
            </a:r>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2224701826"/>
              </p:ext>
            </p:extLst>
          </p:nvPr>
        </p:nvGraphicFramePr>
        <p:xfrm>
          <a:off x="294281" y="1589088"/>
          <a:ext cx="4212861"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6"/>
          </p:nvPr>
        </p:nvSpPr>
        <p:spPr/>
        <p:txBody>
          <a:bodyPr>
            <a:normAutofit fontScale="85000" lnSpcReduction="20000"/>
          </a:bodyPr>
          <a:lstStyle/>
          <a:p>
            <a:pPr>
              <a:defRPr/>
            </a:pPr>
            <a:fld id="{27179BD9-65CB-694A-A2D4-7B548DC60A53}" type="slidenum">
              <a:rPr lang="en-GB" smtClean="0"/>
              <a:pPr>
                <a:defRPr/>
              </a:pPr>
              <a:t>25</a:t>
            </a:fld>
            <a:endParaRPr lang="en-GB"/>
          </a:p>
        </p:txBody>
      </p:sp>
      <p:graphicFrame>
        <p:nvGraphicFramePr>
          <p:cNvPr id="11" name="Content Placeholder 10"/>
          <p:cNvGraphicFramePr>
            <a:graphicFrameLocks noGrp="1"/>
          </p:cNvGraphicFramePr>
          <p:nvPr>
            <p:ph sz="quarter" idx="2"/>
            <p:extLst>
              <p:ext uri="{D42A27DB-BD31-4B8C-83A1-F6EECF244321}">
                <p14:modId xmlns:p14="http://schemas.microsoft.com/office/powerpoint/2010/main" val="2382293167"/>
              </p:ext>
            </p:extLst>
          </p:nvPr>
        </p:nvGraphicFramePr>
        <p:xfrm>
          <a:off x="4507142" y="1589088"/>
          <a:ext cx="4224108"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1208100" y="1782809"/>
            <a:ext cx="3175134" cy="461665"/>
          </a:xfrm>
          <a:prstGeom prst="rect">
            <a:avLst/>
          </a:prstGeom>
          <a:noFill/>
        </p:spPr>
        <p:txBody>
          <a:bodyPr wrap="square" rtlCol="0">
            <a:spAutoFit/>
          </a:bodyPr>
          <a:lstStyle/>
          <a:p>
            <a:pPr algn="ctr"/>
            <a:r>
              <a:rPr lang="en-US" dirty="0" smtClean="0">
                <a:latin typeface="+mj-lt"/>
              </a:rPr>
              <a:t>Mathematics</a:t>
            </a:r>
            <a:endParaRPr lang="en-US" dirty="0">
              <a:latin typeface="+mj-lt"/>
            </a:endParaRPr>
          </a:p>
        </p:txBody>
      </p:sp>
      <p:sp>
        <p:nvSpPr>
          <p:cNvPr id="13" name="TextBox 12"/>
          <p:cNvSpPr txBox="1"/>
          <p:nvPr/>
        </p:nvSpPr>
        <p:spPr>
          <a:xfrm>
            <a:off x="5000288" y="1782809"/>
            <a:ext cx="3175134" cy="461665"/>
          </a:xfrm>
          <a:prstGeom prst="rect">
            <a:avLst/>
          </a:prstGeom>
          <a:noFill/>
        </p:spPr>
        <p:txBody>
          <a:bodyPr wrap="square" rtlCol="0">
            <a:spAutoFit/>
          </a:bodyPr>
          <a:lstStyle/>
          <a:p>
            <a:pPr algn="ctr"/>
            <a:r>
              <a:rPr lang="en-US" dirty="0">
                <a:latin typeface="+mj-lt"/>
              </a:rPr>
              <a:t>R</a:t>
            </a:r>
            <a:r>
              <a:rPr lang="en-US" dirty="0" smtClean="0">
                <a:latin typeface="+mj-lt"/>
              </a:rPr>
              <a:t>eading</a:t>
            </a:r>
            <a:endParaRPr lang="en-US" dirty="0">
              <a:latin typeface="+mj-lt"/>
            </a:endParaRPr>
          </a:p>
        </p:txBody>
      </p:sp>
      <p:sp>
        <p:nvSpPr>
          <p:cNvPr id="14" name="TextBox 13"/>
          <p:cNvSpPr txBox="1"/>
          <p:nvPr/>
        </p:nvSpPr>
        <p:spPr>
          <a:xfrm>
            <a:off x="609600" y="6273269"/>
            <a:ext cx="3324469" cy="369332"/>
          </a:xfrm>
          <a:prstGeom prst="rect">
            <a:avLst/>
          </a:prstGeom>
          <a:noFill/>
        </p:spPr>
        <p:txBody>
          <a:bodyPr wrap="square" rtlCol="0">
            <a:spAutoFit/>
          </a:bodyPr>
          <a:lstStyle/>
          <a:p>
            <a:r>
              <a:rPr lang="en-US" sz="1800" dirty="0" err="1" smtClean="0">
                <a:solidFill>
                  <a:schemeClr val="accent1"/>
                </a:solidFill>
                <a:latin typeface="+mj-lt"/>
              </a:rPr>
              <a:t>Rivkin</a:t>
            </a:r>
            <a:r>
              <a:rPr lang="en-US" sz="1800" dirty="0" smtClean="0">
                <a:solidFill>
                  <a:schemeClr val="accent1"/>
                </a:solidFill>
                <a:latin typeface="+mj-lt"/>
              </a:rPr>
              <a:t>, </a:t>
            </a:r>
            <a:r>
              <a:rPr lang="en-US" sz="1800" dirty="0" err="1" smtClean="0">
                <a:solidFill>
                  <a:schemeClr val="accent1"/>
                </a:solidFill>
                <a:latin typeface="+mj-lt"/>
              </a:rPr>
              <a:t>Hanushek</a:t>
            </a:r>
            <a:r>
              <a:rPr lang="en-US" sz="1800" dirty="0" smtClean="0">
                <a:solidFill>
                  <a:schemeClr val="accent1"/>
                </a:solidFill>
                <a:latin typeface="+mj-lt"/>
              </a:rPr>
              <a:t> and </a:t>
            </a:r>
            <a:r>
              <a:rPr lang="en-US" sz="1800" dirty="0" err="1" smtClean="0">
                <a:solidFill>
                  <a:schemeClr val="accent1"/>
                </a:solidFill>
                <a:latin typeface="+mj-lt"/>
              </a:rPr>
              <a:t>Kain</a:t>
            </a:r>
            <a:r>
              <a:rPr lang="en-US" sz="1800" dirty="0" smtClean="0">
                <a:solidFill>
                  <a:schemeClr val="accent1"/>
                </a:solidFill>
                <a:latin typeface="+mj-lt"/>
              </a:rPr>
              <a:t> (2005)</a:t>
            </a:r>
            <a:endParaRPr lang="en-US" sz="1800" dirty="0">
              <a:solidFill>
                <a:schemeClr val="accent1"/>
              </a:solidFill>
              <a:latin typeface="+mj-lt"/>
            </a:endParaRPr>
          </a:p>
        </p:txBody>
      </p:sp>
    </p:spTree>
    <p:extLst>
      <p:ext uri="{BB962C8B-B14F-4D97-AF65-F5344CB8AC3E}">
        <p14:creationId xmlns:p14="http://schemas.microsoft.com/office/powerpoint/2010/main" val="3719534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graphicEl>
                                              <a:chart seriesIdx="0" categoryIdx="-4" bldStep="series"/>
                                            </p:graphicEl>
                                          </p:spTgt>
                                        </p:tgtEl>
                                        <p:attrNameLst>
                                          <p:attrName>style.visibility</p:attrName>
                                        </p:attrNameLst>
                                      </p:cBhvr>
                                      <p:to>
                                        <p:strVal val="visible"/>
                                      </p:to>
                                    </p:set>
                                    <p:animEffect transition="in" filter="wipe(left)">
                                      <p:cBhvr>
                                        <p:cTn id="7" dur="5000"/>
                                        <p:tgtEl>
                                          <p:spTgt spid="8">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graphicEl>
                                              <a:chart seriesIdx="1" categoryIdx="-4" bldStep="series"/>
                                            </p:graphicEl>
                                          </p:spTgt>
                                        </p:tgtEl>
                                        <p:attrNameLst>
                                          <p:attrName>style.visibility</p:attrName>
                                        </p:attrNameLst>
                                      </p:cBhvr>
                                      <p:to>
                                        <p:strVal val="visible"/>
                                      </p:to>
                                    </p:set>
                                    <p:animEffect transition="in" filter="wipe(left)">
                                      <p:cBhvr>
                                        <p:cTn id="12" dur="3000"/>
                                        <p:tgtEl>
                                          <p:spTgt spid="8">
                                            <p:graphicEl>
                                              <a:chart seriesIdx="1"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graphicEl>
                                              <a:chart seriesIdx="2" categoryIdx="-4" bldStep="series"/>
                                            </p:graphicEl>
                                          </p:spTgt>
                                        </p:tgtEl>
                                        <p:attrNameLst>
                                          <p:attrName>style.visibility</p:attrName>
                                        </p:attrNameLst>
                                      </p:cBhvr>
                                      <p:to>
                                        <p:strVal val="visible"/>
                                      </p:to>
                                    </p:set>
                                    <p:animEffect transition="in" filter="wipe(left)">
                                      <p:cBhvr>
                                        <p:cTn id="17" dur="2000"/>
                                        <p:tgtEl>
                                          <p:spTgt spid="8">
                                            <p:graphicEl>
                                              <a:chart seriesIdx="2"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graphicEl>
                                              <a:chart seriesIdx="3" categoryIdx="-4" bldStep="series"/>
                                            </p:graphicEl>
                                          </p:spTgt>
                                        </p:tgtEl>
                                        <p:attrNameLst>
                                          <p:attrName>style.visibility</p:attrName>
                                        </p:attrNameLst>
                                      </p:cBhvr>
                                      <p:to>
                                        <p:strVal val="visible"/>
                                      </p:to>
                                    </p:set>
                                    <p:animEffect transition="in" filter="wipe(left)">
                                      <p:cBhvr>
                                        <p:cTn id="22" dur="1000"/>
                                        <p:tgtEl>
                                          <p:spTgt spid="8">
                                            <p:graphicEl>
                                              <a:chart seriesIdx="3" categoryIdx="-4" bldStep="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Chart bld="series"/>
        </p:bldSub>
      </p:bldGraphic>
      <p:bldGraphic spid="11" grpId="0">
        <p:bldAsOne/>
      </p:bldGraphic>
      <p:bldP spid="1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education systems</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92500" lnSpcReduction="10000"/>
          </a:bodyPr>
          <a:lstStyle/>
          <a:p>
            <a:r>
              <a:rPr lang="en-US" dirty="0" smtClean="0"/>
              <a:t>Pursuing a strategy of getting the “best and brightest” into teaching is unlikely to succeed</a:t>
            </a:r>
          </a:p>
          <a:p>
            <a:r>
              <a:rPr lang="en-US" smtClean="0"/>
              <a:t>Currently all </a:t>
            </a:r>
            <a:r>
              <a:rPr lang="en-US" dirty="0" smtClean="0"/>
              <a:t>teachers slow, and most actually stop, improving after two or three years in the classroom</a:t>
            </a:r>
          </a:p>
          <a:p>
            <a:r>
              <a:rPr lang="en-US" dirty="0" smtClean="0"/>
              <a:t>Expertise research therefore suggests that they are only beginning to scratch the surface of what they are capable of</a:t>
            </a:r>
          </a:p>
          <a:p>
            <a:r>
              <a:rPr lang="en-US" dirty="0" smtClean="0"/>
              <a:t>What we need is to persuade those with a real passion for working with young people to become teachers, and to continue to improve as long as they stay in the job.</a:t>
            </a:r>
          </a:p>
          <a:p>
            <a:r>
              <a:rPr lang="en-US" dirty="0" smtClean="0"/>
              <a:t>There is no limit to what we can achieve if we support our teachers in the right way</a:t>
            </a:r>
          </a:p>
          <a:p>
            <a:endParaRPr lang="en-US" dirty="0" smtClean="0"/>
          </a:p>
        </p:txBody>
      </p:sp>
    </p:spTree>
    <p:extLst>
      <p:ext uri="{BB962C8B-B14F-4D97-AF65-F5344CB8AC3E}">
        <p14:creationId xmlns:p14="http://schemas.microsoft.com/office/powerpoint/2010/main" val="17582942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Feedback is generally more complex than generally assumed</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D52799CE-711A-FA44-BA4E-E463DA170A36}" type="slidenum">
              <a:rPr lang="en-US" smtClean="0"/>
              <a:pPr>
                <a:defRPr/>
              </a:pPr>
              <a:t>27</a:t>
            </a:fld>
            <a:endParaRPr lang="en-US"/>
          </a:p>
        </p:txBody>
      </p:sp>
    </p:spTree>
    <p:extLst>
      <p:ext uri="{BB962C8B-B14F-4D97-AF65-F5344CB8AC3E}">
        <p14:creationId xmlns:p14="http://schemas.microsoft.com/office/powerpoint/2010/main" val="32230860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caveats about research findings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28</a:t>
            </a:fld>
            <a:endParaRPr lang="en-GB" dirty="0"/>
          </a:p>
        </p:txBody>
      </p:sp>
      <p:sp>
        <p:nvSpPr>
          <p:cNvPr id="4" name="Content Placeholder 3"/>
          <p:cNvSpPr>
            <a:spLocks noGrp="1"/>
          </p:cNvSpPr>
          <p:nvPr>
            <p:ph sz="quarter" idx="1"/>
          </p:nvPr>
        </p:nvSpPr>
        <p:spPr/>
        <p:txBody>
          <a:bodyPr/>
          <a:lstStyle/>
          <a:p>
            <a:r>
              <a:rPr lang="en-US" dirty="0" smtClean="0"/>
              <a:t>Educational research can only tell us what was, not what might be.</a:t>
            </a:r>
            <a:endParaRPr lang="en-US" dirty="0"/>
          </a:p>
          <a:p>
            <a:r>
              <a:rPr lang="en-US" dirty="0" smtClean="0"/>
              <a:t>Moreover, in education, “</a:t>
            </a:r>
            <a:r>
              <a:rPr lang="en-US" dirty="0"/>
              <a:t>W</a:t>
            </a:r>
            <a:r>
              <a:rPr lang="en-US" dirty="0" smtClean="0"/>
              <a:t>hat works?” is </a:t>
            </a:r>
            <a:r>
              <a:rPr lang="en-US" dirty="0" smtClean="0"/>
              <a:t>not the </a:t>
            </a:r>
            <a:r>
              <a:rPr lang="en-US" dirty="0" smtClean="0"/>
              <a:t>right question, because</a:t>
            </a:r>
          </a:p>
          <a:p>
            <a:pPr lvl="1"/>
            <a:r>
              <a:rPr lang="en-US" dirty="0" smtClean="0"/>
              <a:t>everything works somewhere, and</a:t>
            </a:r>
          </a:p>
          <a:p>
            <a:pPr lvl="1"/>
            <a:r>
              <a:rPr lang="en-US" dirty="0" smtClean="0"/>
              <a:t>nothing works everywhere, which is why</a:t>
            </a:r>
          </a:p>
          <a:p>
            <a:pPr lvl="1"/>
            <a:r>
              <a:rPr lang="en-US" dirty="0"/>
              <a:t>i</a:t>
            </a:r>
            <a:r>
              <a:rPr lang="en-US" dirty="0" smtClean="0"/>
              <a:t>n education, the right question is, “Under what conditions does this work?”</a:t>
            </a:r>
            <a:endParaRPr lang="en-US" dirty="0"/>
          </a:p>
        </p:txBody>
      </p:sp>
    </p:spTree>
    <p:extLst>
      <p:ext uri="{BB962C8B-B14F-4D97-AF65-F5344CB8AC3E}">
        <p14:creationId xmlns:p14="http://schemas.microsoft.com/office/powerpoint/2010/main" val="100559532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Effects of formative assessment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380028"/>
              </p:ext>
            </p:extLst>
          </p:nvPr>
        </p:nvGraphicFramePr>
        <p:xfrm>
          <a:off x="672540" y="2765612"/>
          <a:ext cx="8229600" cy="32004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2400" dirty="0" smtClean="0"/>
                        <a:t>Source</a:t>
                      </a:r>
                      <a:endParaRPr lang="en-US" sz="2400" dirty="0"/>
                    </a:p>
                  </a:txBody>
                  <a:tcPr/>
                </a:tc>
                <a:tc>
                  <a:txBody>
                    <a:bodyPr/>
                    <a:lstStyle/>
                    <a:p>
                      <a:pPr algn="ctr"/>
                      <a:r>
                        <a:rPr lang="en-US" sz="2400" dirty="0" smtClean="0"/>
                        <a:t>Effect size</a:t>
                      </a:r>
                      <a:endParaRPr lang="en-US" sz="2400" dirty="0"/>
                    </a:p>
                  </a:txBody>
                  <a:tcPr/>
                </a:tc>
              </a:tr>
              <a:tr h="370840">
                <a:tc>
                  <a:txBody>
                    <a:bodyPr/>
                    <a:lstStyle/>
                    <a:p>
                      <a:r>
                        <a:rPr lang="en-US" sz="2400" dirty="0" err="1" smtClean="0"/>
                        <a:t>Kluger</a:t>
                      </a:r>
                      <a:r>
                        <a:rPr lang="en-US" sz="2400" baseline="0" dirty="0" smtClean="0"/>
                        <a:t> &amp; </a:t>
                      </a:r>
                      <a:r>
                        <a:rPr lang="en-US" sz="2400" baseline="0" dirty="0" err="1" smtClean="0"/>
                        <a:t>DeNisi</a:t>
                      </a:r>
                      <a:r>
                        <a:rPr lang="en-US" sz="2400" baseline="0" dirty="0" smtClean="0"/>
                        <a:t> (1996)</a:t>
                      </a:r>
                      <a:endParaRPr lang="en-US" sz="2400" dirty="0"/>
                    </a:p>
                  </a:txBody>
                  <a:tcPr/>
                </a:tc>
                <a:tc>
                  <a:txBody>
                    <a:bodyPr/>
                    <a:lstStyle/>
                    <a:p>
                      <a:pPr algn="ctr"/>
                      <a:r>
                        <a:rPr lang="en-US" sz="2400" dirty="0" smtClean="0"/>
                        <a:t>0.41</a:t>
                      </a:r>
                      <a:endParaRPr lang="en-US" sz="2400" dirty="0"/>
                    </a:p>
                  </a:txBody>
                  <a:tcPr/>
                </a:tc>
              </a:tr>
              <a:tr h="370840">
                <a:tc>
                  <a:txBody>
                    <a:bodyPr/>
                    <a:lstStyle/>
                    <a:p>
                      <a:r>
                        <a:rPr lang="en-US" sz="2400" dirty="0" smtClean="0"/>
                        <a:t>Black &amp;Wiliam (1998)</a:t>
                      </a:r>
                      <a:endParaRPr lang="en-US" sz="2400" dirty="0"/>
                    </a:p>
                  </a:txBody>
                  <a:tcPr/>
                </a:tc>
                <a:tc>
                  <a:txBody>
                    <a:bodyPr/>
                    <a:lstStyle/>
                    <a:p>
                      <a:pPr algn="ctr"/>
                      <a:r>
                        <a:rPr lang="en-US" sz="2400" dirty="0" smtClean="0"/>
                        <a:t>0.4 to 0.7</a:t>
                      </a:r>
                      <a:endParaRPr lang="en-US" sz="2400" dirty="0"/>
                    </a:p>
                  </a:txBody>
                  <a:tcPr/>
                </a:tc>
              </a:tr>
              <a:tr h="370840">
                <a:tc>
                  <a:txBody>
                    <a:bodyPr/>
                    <a:lstStyle/>
                    <a:p>
                      <a:r>
                        <a:rPr lang="en-US" sz="2400" dirty="0" smtClean="0"/>
                        <a:t>Wiliam et al., (2004)</a:t>
                      </a:r>
                      <a:endParaRPr lang="en-US" sz="2400" dirty="0"/>
                    </a:p>
                  </a:txBody>
                  <a:tcPr/>
                </a:tc>
                <a:tc>
                  <a:txBody>
                    <a:bodyPr/>
                    <a:lstStyle/>
                    <a:p>
                      <a:pPr algn="ctr"/>
                      <a:r>
                        <a:rPr lang="en-US" sz="2400" dirty="0" smtClean="0"/>
                        <a:t>0.32</a:t>
                      </a:r>
                      <a:endParaRPr lang="en-US" sz="2400" dirty="0"/>
                    </a:p>
                  </a:txBody>
                  <a:tcPr/>
                </a:tc>
              </a:tr>
              <a:tr h="370840">
                <a:tc>
                  <a:txBody>
                    <a:bodyPr/>
                    <a:lstStyle/>
                    <a:p>
                      <a:r>
                        <a:rPr lang="en-US" sz="2400" dirty="0" smtClean="0"/>
                        <a:t>Hattie &amp; </a:t>
                      </a:r>
                      <a:r>
                        <a:rPr lang="en-US" sz="2400" dirty="0" err="1" smtClean="0"/>
                        <a:t>Timperley</a:t>
                      </a:r>
                      <a:r>
                        <a:rPr lang="en-US" sz="2400" dirty="0" smtClean="0"/>
                        <a:t> (2007)</a:t>
                      </a:r>
                      <a:endParaRPr lang="en-US" sz="2400" dirty="0"/>
                    </a:p>
                  </a:txBody>
                  <a:tcPr/>
                </a:tc>
                <a:tc>
                  <a:txBody>
                    <a:bodyPr/>
                    <a:lstStyle/>
                    <a:p>
                      <a:pPr algn="ctr"/>
                      <a:r>
                        <a:rPr lang="en-US" sz="2400" dirty="0" smtClean="0"/>
                        <a:t>0.96</a:t>
                      </a:r>
                      <a:endParaRPr lang="en-US" sz="2400" dirty="0"/>
                    </a:p>
                  </a:txBody>
                  <a:tcPr/>
                </a:tc>
              </a:tr>
              <a:tr h="370840">
                <a:tc>
                  <a:txBody>
                    <a:bodyPr/>
                    <a:lstStyle/>
                    <a:p>
                      <a:r>
                        <a:rPr lang="en-US" sz="2400" dirty="0" smtClean="0"/>
                        <a:t>Shute (2008)</a:t>
                      </a:r>
                      <a:endParaRPr lang="en-US" sz="2400" dirty="0"/>
                    </a:p>
                  </a:txBody>
                  <a:tcPr/>
                </a:tc>
                <a:tc>
                  <a:txBody>
                    <a:bodyPr/>
                    <a:lstStyle/>
                    <a:p>
                      <a:pPr algn="ctr"/>
                      <a:r>
                        <a:rPr lang="en-US" sz="2400" dirty="0" smtClean="0"/>
                        <a:t>0.4 to 0.8</a:t>
                      </a:r>
                      <a:endParaRPr lang="en-US" sz="2400" dirty="0"/>
                    </a:p>
                  </a:txBody>
                  <a:tcPr/>
                </a:tc>
              </a:tr>
              <a:tr h="370840">
                <a:tc>
                  <a:txBody>
                    <a:bodyPr/>
                    <a:lstStyle/>
                    <a:p>
                      <a:endParaRPr lang="en-US" sz="2400" dirty="0"/>
                    </a:p>
                  </a:txBody>
                  <a:tcPr/>
                </a:tc>
                <a:tc>
                  <a:txBody>
                    <a:bodyPr/>
                    <a:lstStyle/>
                    <a:p>
                      <a:pPr algn="ctr"/>
                      <a:endParaRPr lang="en-US" sz="2400" dirty="0"/>
                    </a:p>
                  </a:txBody>
                  <a:tcPr/>
                </a:tc>
              </a:tr>
            </a:tbl>
          </a:graphicData>
        </a:graphic>
      </p:graphicFrame>
      <p:sp>
        <p:nvSpPr>
          <p:cNvPr id="5" name="TextBox 4"/>
          <p:cNvSpPr txBox="1"/>
          <p:nvPr/>
        </p:nvSpPr>
        <p:spPr>
          <a:xfrm>
            <a:off x="596900" y="1612900"/>
            <a:ext cx="7962900" cy="830997"/>
          </a:xfrm>
          <a:prstGeom prst="rect">
            <a:avLst/>
          </a:prstGeom>
          <a:noFill/>
        </p:spPr>
        <p:txBody>
          <a:bodyPr wrap="square" rtlCol="0">
            <a:spAutoFit/>
          </a:bodyPr>
          <a:lstStyle/>
          <a:p>
            <a:r>
              <a:rPr lang="en-US" dirty="0" smtClean="0"/>
              <a:t>Standardized effect size: differences in means, measured in population standard deviations</a:t>
            </a:r>
            <a:endParaRPr lang="en-US" dirty="0"/>
          </a:p>
        </p:txBody>
      </p:sp>
    </p:spTree>
    <p:extLst>
      <p:ext uri="{BB962C8B-B14F-4D97-AF65-F5344CB8AC3E}">
        <p14:creationId xmlns:p14="http://schemas.microsoft.com/office/powerpoint/2010/main" val="300052694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Education matters:</a:t>
            </a:r>
            <a:br>
              <a:rPr lang="en-US" dirty="0" smtClean="0"/>
            </a:br>
            <a:r>
              <a:rPr lang="en-US" dirty="0" smtClean="0"/>
              <a:t>for individuals and society</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D52799CE-711A-FA44-BA4E-E463DA170A36}" type="slidenum">
              <a:rPr lang="en-US" smtClean="0"/>
              <a:pPr>
                <a:defRPr/>
              </a:pPr>
              <a:t>3</a:t>
            </a:fld>
            <a:endParaRPr lang="en-US"/>
          </a:p>
        </p:txBody>
      </p:sp>
    </p:spTree>
    <p:extLst>
      <p:ext uri="{BB962C8B-B14F-4D97-AF65-F5344CB8AC3E}">
        <p14:creationId xmlns:p14="http://schemas.microsoft.com/office/powerpoint/2010/main" val="34420371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meta-analysis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30</a:t>
            </a:fld>
            <a:endParaRPr lang="en-GB" dirty="0"/>
          </a:p>
        </p:txBody>
      </p:sp>
      <p:sp>
        <p:nvSpPr>
          <p:cNvPr id="4" name="Content Placeholder 3"/>
          <p:cNvSpPr>
            <a:spLocks noGrp="1"/>
          </p:cNvSpPr>
          <p:nvPr>
            <p:ph sz="quarter" idx="1"/>
          </p:nvPr>
        </p:nvSpPr>
        <p:spPr>
          <a:xfrm>
            <a:off x="612648" y="1600199"/>
            <a:ext cx="8153400" cy="5097545"/>
          </a:xfrm>
        </p:spPr>
        <p:txBody>
          <a:bodyPr>
            <a:normAutofit/>
          </a:bodyPr>
          <a:lstStyle/>
          <a:p>
            <a:r>
              <a:rPr lang="en-US" dirty="0" smtClean="0"/>
              <a:t>A technique for aggregating results from different studies by converting empirical results to a common measure (usually </a:t>
            </a:r>
            <a:r>
              <a:rPr lang="en-US" dirty="0"/>
              <a:t>effect </a:t>
            </a:r>
            <a:r>
              <a:rPr lang="en-US" dirty="0" smtClean="0"/>
              <a:t>size)</a:t>
            </a:r>
          </a:p>
          <a:p>
            <a:r>
              <a:rPr lang="en-US" dirty="0" smtClean="0"/>
              <a:t>Standardized effect size is defined as:</a:t>
            </a:r>
            <a:endParaRPr lang="en-US" dirty="0"/>
          </a:p>
          <a:p>
            <a:endParaRPr lang="en-US" dirty="0" smtClean="0"/>
          </a:p>
          <a:p>
            <a:endParaRPr lang="en-US" dirty="0"/>
          </a:p>
          <a:p>
            <a:r>
              <a:rPr lang="en-US" dirty="0"/>
              <a:t>Problems with meta-</a:t>
            </a:r>
            <a:r>
              <a:rPr lang="en-US" dirty="0" smtClean="0"/>
              <a:t>analysis</a:t>
            </a:r>
          </a:p>
          <a:p>
            <a:pPr lvl="1"/>
            <a:r>
              <a:rPr lang="en-US" dirty="0" smtClean="0"/>
              <a:t>The “file drawer” problem</a:t>
            </a:r>
          </a:p>
          <a:p>
            <a:pPr lvl="1"/>
            <a:r>
              <a:rPr lang="en-US" dirty="0" smtClean="0"/>
              <a:t>Variation in population variability</a:t>
            </a:r>
          </a:p>
          <a:p>
            <a:pPr lvl="1"/>
            <a:r>
              <a:rPr lang="en-US" dirty="0" smtClean="0"/>
              <a:t>Selection </a:t>
            </a:r>
            <a:r>
              <a:rPr lang="en-US" dirty="0"/>
              <a:t>of studies</a:t>
            </a:r>
          </a:p>
          <a:p>
            <a:pPr lvl="1"/>
            <a:r>
              <a:rPr lang="en-US" dirty="0"/>
              <a:t>Sensitivity of outcome </a:t>
            </a:r>
            <a:r>
              <a:rPr lang="en-US" dirty="0" smtClean="0"/>
              <a:t>measures</a:t>
            </a:r>
          </a:p>
          <a:p>
            <a:pPr lvl="1"/>
            <a:endParaRPr lang="en-US" dirty="0"/>
          </a:p>
          <a:p>
            <a:pPr lvl="1"/>
            <a:endParaRPr lang="en-US" dirty="0" smtClean="0"/>
          </a:p>
          <a:p>
            <a:pPr lvl="1"/>
            <a:endParaRPr lang="en-US" dirty="0" smtClean="0"/>
          </a:p>
          <a:p>
            <a:pPr lvl="1"/>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611096650"/>
              </p:ext>
            </p:extLst>
          </p:nvPr>
        </p:nvGraphicFramePr>
        <p:xfrm>
          <a:off x="2208700" y="3699780"/>
          <a:ext cx="5397500" cy="635000"/>
        </p:xfrm>
        <a:graphic>
          <a:graphicData uri="http://schemas.openxmlformats.org/presentationml/2006/ole">
            <mc:AlternateContent xmlns:mc="http://schemas.openxmlformats.org/markup-compatibility/2006">
              <mc:Choice xmlns:v="urn:schemas-microsoft-com:vml" Requires="v">
                <p:oleObj spid="_x0000_s1083" name="Document" r:id="rId3" imgW="5397500" imgH="635000" progId="Word.Document.12">
                  <p:embed/>
                </p:oleObj>
              </mc:Choice>
              <mc:Fallback>
                <p:oleObj name="Document" r:id="rId3" imgW="5397500" imgH="635000" progId="Word.Document.12">
                  <p:embed/>
                  <p:pic>
                    <p:nvPicPr>
                      <p:cNvPr id="0" name=""/>
                      <p:cNvPicPr/>
                      <p:nvPr/>
                    </p:nvPicPr>
                    <p:blipFill>
                      <a:blip r:embed="rId4"/>
                      <a:stretch>
                        <a:fillRect/>
                      </a:stretch>
                    </p:blipFill>
                    <p:spPr>
                      <a:xfrm>
                        <a:off x="2208700" y="3699780"/>
                        <a:ext cx="5397500" cy="635000"/>
                      </a:xfrm>
                      <a:prstGeom prst="rect">
                        <a:avLst/>
                      </a:prstGeom>
                    </p:spPr>
                  </p:pic>
                </p:oleObj>
              </mc:Fallback>
            </mc:AlternateContent>
          </a:graphicData>
        </a:graphic>
      </p:graphicFrame>
    </p:spTree>
    <p:extLst>
      <p:ext uri="{BB962C8B-B14F-4D97-AF65-F5344CB8AC3E}">
        <p14:creationId xmlns:p14="http://schemas.microsoft.com/office/powerpoint/2010/main" val="273579415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2"/>
          <p:cNvSpPr>
            <a:spLocks noGrp="1" noChangeArrowheads="1"/>
          </p:cNvSpPr>
          <p:nvPr>
            <p:ph type="title"/>
          </p:nvPr>
        </p:nvSpPr>
        <p:spPr/>
        <p:txBody>
          <a:bodyPr/>
          <a:lstStyle/>
          <a:p>
            <a:r>
              <a:rPr lang="en-GB" smtClean="0"/>
              <a:t>Effects of feedback</a:t>
            </a:r>
            <a:endParaRPr lang="en-GB"/>
          </a:p>
        </p:txBody>
      </p:sp>
      <p:sp>
        <p:nvSpPr>
          <p:cNvPr id="3" name="Slide Number Placeholder 2"/>
          <p:cNvSpPr>
            <a:spLocks noGrp="1"/>
          </p:cNvSpPr>
          <p:nvPr>
            <p:ph type="sldNum" sz="quarter" idx="12"/>
          </p:nvPr>
        </p:nvSpPr>
        <p:spPr/>
        <p:txBody>
          <a:bodyPr>
            <a:normAutofit fontScale="85000" lnSpcReduction="20000"/>
          </a:bodyPr>
          <a:lstStyle/>
          <a:p>
            <a:fld id="{2D6238C2-C284-AD4D-8FB8-9663937FCA09}" type="slidenum">
              <a:rPr lang="en-GB" smtClean="0"/>
              <a:pPr/>
              <a:t>31</a:t>
            </a:fld>
            <a:endParaRPr lang="en-GB" dirty="0"/>
          </a:p>
        </p:txBody>
      </p:sp>
      <p:sp>
        <p:nvSpPr>
          <p:cNvPr id="137218" name="Rectangle 3"/>
          <p:cNvSpPr>
            <a:spLocks noGrp="1" noChangeArrowheads="1"/>
          </p:cNvSpPr>
          <p:nvPr>
            <p:ph idx="1"/>
          </p:nvPr>
        </p:nvSpPr>
        <p:spPr>
          <a:xfrm>
            <a:off x="612648" y="1600200"/>
            <a:ext cx="8153400" cy="5048624"/>
          </a:xfrm>
        </p:spPr>
        <p:txBody>
          <a:bodyPr>
            <a:normAutofit fontScale="85000" lnSpcReduction="20000"/>
          </a:bodyPr>
          <a:lstStyle/>
          <a:p>
            <a:pPr>
              <a:lnSpc>
                <a:spcPct val="120000"/>
              </a:lnSpc>
            </a:pPr>
            <a:r>
              <a:rPr lang="en-GB" dirty="0" err="1" smtClean="0"/>
              <a:t>Kluger</a:t>
            </a:r>
            <a:r>
              <a:rPr lang="en-GB" dirty="0" smtClean="0"/>
              <a:t> &amp; </a:t>
            </a:r>
            <a:r>
              <a:rPr lang="en-GB" dirty="0" err="1" smtClean="0"/>
              <a:t>DeNisi</a:t>
            </a:r>
            <a:r>
              <a:rPr lang="en-GB" dirty="0" smtClean="0"/>
              <a:t> (1996) review of 3000 research reports</a:t>
            </a:r>
          </a:p>
          <a:p>
            <a:pPr>
              <a:lnSpc>
                <a:spcPct val="120000"/>
              </a:lnSpc>
            </a:pPr>
            <a:r>
              <a:rPr lang="en-GB" dirty="0" smtClean="0"/>
              <a:t>Excluding those:</a:t>
            </a:r>
          </a:p>
          <a:p>
            <a:pPr lvl="1">
              <a:lnSpc>
                <a:spcPct val="120000"/>
              </a:lnSpc>
            </a:pPr>
            <a:r>
              <a:rPr lang="en-GB" dirty="0" smtClean="0"/>
              <a:t>without adequate controls</a:t>
            </a:r>
          </a:p>
          <a:p>
            <a:pPr lvl="1">
              <a:lnSpc>
                <a:spcPct val="120000"/>
              </a:lnSpc>
            </a:pPr>
            <a:r>
              <a:rPr lang="en-GB" dirty="0" smtClean="0"/>
              <a:t>with poor design</a:t>
            </a:r>
          </a:p>
          <a:p>
            <a:pPr lvl="1">
              <a:lnSpc>
                <a:spcPct val="120000"/>
              </a:lnSpc>
            </a:pPr>
            <a:r>
              <a:rPr lang="en-GB" dirty="0" smtClean="0"/>
              <a:t>with fewer than 10 participants</a:t>
            </a:r>
          </a:p>
          <a:p>
            <a:pPr lvl="1">
              <a:lnSpc>
                <a:spcPct val="120000"/>
              </a:lnSpc>
            </a:pPr>
            <a:r>
              <a:rPr lang="en-GB" dirty="0" smtClean="0"/>
              <a:t>where performance was not measured</a:t>
            </a:r>
          </a:p>
          <a:p>
            <a:pPr lvl="1">
              <a:lnSpc>
                <a:spcPct val="120000"/>
              </a:lnSpc>
            </a:pPr>
            <a:r>
              <a:rPr lang="en-GB" dirty="0" smtClean="0"/>
              <a:t>without details of effect sizes</a:t>
            </a:r>
          </a:p>
          <a:p>
            <a:pPr>
              <a:lnSpc>
                <a:spcPct val="120000"/>
              </a:lnSpc>
            </a:pPr>
            <a:r>
              <a:rPr lang="en-GB" dirty="0" smtClean="0"/>
              <a:t>left 131 reports, 607 effect sizes, involving 12652 individuals</a:t>
            </a:r>
          </a:p>
          <a:p>
            <a:pPr>
              <a:lnSpc>
                <a:spcPct val="120000"/>
              </a:lnSpc>
            </a:pPr>
            <a:endParaRPr lang="en-GB" dirty="0" smtClean="0"/>
          </a:p>
          <a:p>
            <a:pPr>
              <a:lnSpc>
                <a:spcPct val="120000"/>
              </a:lnSpc>
            </a:pPr>
            <a:r>
              <a:rPr lang="en-GB" dirty="0" smtClean="0"/>
              <a:t>On average, feedback increases achievement</a:t>
            </a:r>
          </a:p>
          <a:p>
            <a:pPr lvl="1">
              <a:lnSpc>
                <a:spcPct val="120000"/>
              </a:lnSpc>
            </a:pPr>
            <a:r>
              <a:rPr lang="en-GB" dirty="0" smtClean="0"/>
              <a:t>Effect sizes highly variable</a:t>
            </a:r>
          </a:p>
          <a:p>
            <a:pPr lvl="1">
              <a:lnSpc>
                <a:spcPct val="120000"/>
              </a:lnSpc>
            </a:pPr>
            <a:r>
              <a:rPr lang="en-GB" dirty="0" smtClean="0"/>
              <a:t>38% (50 out of 131) of effect sizes were negative</a:t>
            </a:r>
            <a:endParaRPr lang="en-GB" dirty="0"/>
          </a:p>
        </p:txBody>
      </p:sp>
    </p:spTree>
    <p:extLst>
      <p:ext uri="{BB962C8B-B14F-4D97-AF65-F5344CB8AC3E}">
        <p14:creationId xmlns:p14="http://schemas.microsoft.com/office/powerpoint/2010/main" val="30863568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2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721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721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721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7218">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7218">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7218">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7218">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7218">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7218">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721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8"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p:txBody>
          <a:bodyPr/>
          <a:lstStyle/>
          <a:p>
            <a:pPr eaLnBrk="1" hangingPunct="1"/>
            <a:r>
              <a:rPr lang="en-US">
                <a:latin typeface="Calibri" charset="0"/>
                <a:ea typeface="ＭＳ Ｐゴシック" charset="0"/>
                <a:cs typeface="ＭＳ Ｐゴシック" charset="0"/>
              </a:rPr>
              <a:t>Getting feedback right is hard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94725961"/>
              </p:ext>
            </p:extLst>
          </p:nvPr>
        </p:nvGraphicFramePr>
        <p:xfrm>
          <a:off x="642471" y="1676400"/>
          <a:ext cx="8298329" cy="4168774"/>
        </p:xfrm>
        <a:graphic>
          <a:graphicData uri="http://schemas.openxmlformats.org/drawingml/2006/table">
            <a:tbl>
              <a:tblPr firstRow="1" bandRow="1">
                <a:tableStyleId>{5C22544A-7EE6-4342-B048-85BDC9FD1C3A}</a:tableStyleId>
              </a:tblPr>
              <a:tblGrid>
                <a:gridCol w="2143200"/>
                <a:gridCol w="2990627"/>
                <a:gridCol w="3164502"/>
              </a:tblGrid>
              <a:tr h="711144">
                <a:tc>
                  <a:txBody>
                    <a:bodyPr/>
                    <a:lstStyle/>
                    <a:p>
                      <a:pPr marL="0" indent="0">
                        <a:spcAft>
                          <a:spcPts val="400"/>
                        </a:spcAft>
                      </a:pPr>
                      <a:r>
                        <a:rPr lang="en-US" sz="2000" dirty="0"/>
                        <a:t>Response type</a:t>
                      </a:r>
                      <a:endParaRPr lang="en-GB" sz="2000" dirty="0">
                        <a:latin typeface="Palatino"/>
                        <a:ea typeface="Times New Roman"/>
                        <a:cs typeface="Palatino"/>
                      </a:endParaRPr>
                    </a:p>
                  </a:txBody>
                  <a:tcPr marL="0" marR="0" marT="0" marB="0"/>
                </a:tc>
                <a:tc gridSpan="2">
                  <a:txBody>
                    <a:bodyPr/>
                    <a:lstStyle/>
                    <a:p>
                      <a:pPr marL="84138" indent="0" algn="ctr">
                        <a:spcAft>
                          <a:spcPts val="400"/>
                        </a:spcAft>
                      </a:pPr>
                      <a:r>
                        <a:rPr lang="en-US" sz="2000" dirty="0"/>
                        <a:t>Feedback</a:t>
                      </a:r>
                      <a:r>
                        <a:rPr lang="en-US" sz="2000" dirty="0" smtClean="0"/>
                        <a:t> indicates performance…</a:t>
                      </a:r>
                      <a:endParaRPr lang="en-GB" sz="2000" dirty="0">
                        <a:latin typeface="Palatino"/>
                        <a:ea typeface="Times New Roman"/>
                        <a:cs typeface="Palatino"/>
                      </a:endParaRPr>
                    </a:p>
                  </a:txBody>
                  <a:tcPr marL="0" marR="0" marT="0" marB="0"/>
                </a:tc>
                <a:tc hMerge="1">
                  <a:txBody>
                    <a:bodyPr/>
                    <a:lstStyle/>
                    <a:p>
                      <a:pPr marL="84138" indent="0">
                        <a:spcAft>
                          <a:spcPts val="400"/>
                        </a:spcAft>
                      </a:pPr>
                      <a:endParaRPr lang="en-GB" sz="2400" dirty="0">
                        <a:latin typeface="Palatino"/>
                        <a:ea typeface="Times New Roman"/>
                        <a:cs typeface="Palatino"/>
                      </a:endParaRPr>
                    </a:p>
                  </a:txBody>
                  <a:tcPr marL="0" marR="0" marT="0" marB="0"/>
                </a:tc>
              </a:tr>
              <a:tr h="691526">
                <a:tc>
                  <a:txBody>
                    <a:bodyPr/>
                    <a:lstStyle/>
                    <a:p>
                      <a:pPr marL="0" indent="0">
                        <a:spcAft>
                          <a:spcPts val="400"/>
                        </a:spcAft>
                      </a:pPr>
                      <a:endParaRPr lang="en-GB" sz="2000" dirty="0">
                        <a:solidFill>
                          <a:schemeClr val="bg1"/>
                        </a:solidFill>
                        <a:latin typeface="Palatino"/>
                        <a:ea typeface="Times New Roman"/>
                        <a:cs typeface="Palatino"/>
                      </a:endParaRPr>
                    </a:p>
                  </a:txBody>
                  <a:tcPr marL="0" marR="0" marT="0" marB="0">
                    <a:solidFill>
                      <a:srgbClr val="525A93"/>
                    </a:solidFill>
                  </a:tcPr>
                </a:tc>
                <a:tc>
                  <a:txBody>
                    <a:bodyPr/>
                    <a:lstStyle/>
                    <a:p>
                      <a:pPr marL="84138" indent="0">
                        <a:spcAft>
                          <a:spcPts val="400"/>
                        </a:spcAft>
                      </a:pPr>
                      <a:r>
                        <a:rPr lang="en-US" sz="2000" dirty="0" smtClean="0">
                          <a:solidFill>
                            <a:schemeClr val="bg1"/>
                          </a:solidFill>
                        </a:rPr>
                        <a:t>falls short of goal</a:t>
                      </a:r>
                      <a:endParaRPr lang="en-GB" sz="2000" dirty="0">
                        <a:solidFill>
                          <a:schemeClr val="bg1"/>
                        </a:solidFill>
                        <a:latin typeface="Palatino"/>
                        <a:ea typeface="Times New Roman"/>
                        <a:cs typeface="Palatino"/>
                      </a:endParaRPr>
                    </a:p>
                  </a:txBody>
                  <a:tcPr marL="0" marR="0" marT="0" marB="0">
                    <a:solidFill>
                      <a:srgbClr val="525A93"/>
                    </a:solidFill>
                  </a:tcPr>
                </a:tc>
                <a:tc>
                  <a:txBody>
                    <a:bodyPr/>
                    <a:lstStyle/>
                    <a:p>
                      <a:pPr marL="84138" indent="0">
                        <a:spcAft>
                          <a:spcPts val="400"/>
                        </a:spcAft>
                      </a:pPr>
                      <a:r>
                        <a:rPr lang="en-US" sz="2000" dirty="0" smtClean="0">
                          <a:solidFill>
                            <a:schemeClr val="bg1"/>
                          </a:solidFill>
                        </a:rPr>
                        <a:t>exceeds goal</a:t>
                      </a:r>
                      <a:endParaRPr lang="en-GB" sz="2000" dirty="0">
                        <a:solidFill>
                          <a:schemeClr val="bg1"/>
                        </a:solidFill>
                        <a:latin typeface="Palatino"/>
                        <a:ea typeface="Times New Roman"/>
                        <a:cs typeface="Palatino"/>
                      </a:endParaRPr>
                    </a:p>
                  </a:txBody>
                  <a:tcPr marL="0" marR="0" marT="0" marB="0">
                    <a:solidFill>
                      <a:srgbClr val="525A93"/>
                    </a:solidFill>
                  </a:tcPr>
                </a:tc>
              </a:tr>
              <a:tr h="691526">
                <a:tc>
                  <a:txBody>
                    <a:bodyPr/>
                    <a:lstStyle/>
                    <a:p>
                      <a:pPr marL="0" indent="0">
                        <a:spcAft>
                          <a:spcPts val="400"/>
                        </a:spcAft>
                      </a:pPr>
                      <a:r>
                        <a:rPr lang="en-US" sz="2000" dirty="0" smtClean="0"/>
                        <a:t>Change </a:t>
                      </a:r>
                      <a:r>
                        <a:rPr lang="en-US" sz="2000" dirty="0"/>
                        <a:t>behavior</a:t>
                      </a:r>
                      <a:endParaRPr lang="en-GB" sz="2000" dirty="0">
                        <a:latin typeface="Palatino"/>
                        <a:ea typeface="Times New Roman"/>
                        <a:cs typeface="Palatino"/>
                      </a:endParaRPr>
                    </a:p>
                  </a:txBody>
                  <a:tcPr marL="0" marR="0" marT="0" marB="0"/>
                </a:tc>
                <a:tc>
                  <a:txBody>
                    <a:bodyPr/>
                    <a:lstStyle/>
                    <a:p>
                      <a:pPr marL="84138" indent="0">
                        <a:spcAft>
                          <a:spcPts val="400"/>
                        </a:spcAft>
                      </a:pPr>
                      <a:r>
                        <a:rPr lang="en-US" sz="2000" b="1" dirty="0"/>
                        <a:t>Increase effort</a:t>
                      </a:r>
                      <a:endParaRPr lang="en-GB" sz="2000" b="1" dirty="0">
                        <a:latin typeface="Palatino"/>
                        <a:ea typeface="Times New Roman"/>
                        <a:cs typeface="Palatino"/>
                      </a:endParaRPr>
                    </a:p>
                  </a:txBody>
                  <a:tcPr marL="0" marR="0" marT="0" marB="0"/>
                </a:tc>
                <a:tc>
                  <a:txBody>
                    <a:bodyPr/>
                    <a:lstStyle/>
                    <a:p>
                      <a:pPr marL="84138" indent="0">
                        <a:spcAft>
                          <a:spcPts val="400"/>
                        </a:spcAft>
                      </a:pPr>
                      <a:r>
                        <a:rPr lang="en-US" sz="2000" dirty="0"/>
                        <a:t>Exert less effort</a:t>
                      </a:r>
                      <a:endParaRPr lang="en-GB" sz="2000" dirty="0">
                        <a:latin typeface="Palatino"/>
                        <a:ea typeface="Times New Roman"/>
                        <a:cs typeface="Palatino"/>
                      </a:endParaRPr>
                    </a:p>
                  </a:txBody>
                  <a:tcPr marL="0" marR="0" marT="0" marB="0"/>
                </a:tc>
              </a:tr>
              <a:tr h="691526">
                <a:tc>
                  <a:txBody>
                    <a:bodyPr/>
                    <a:lstStyle/>
                    <a:p>
                      <a:pPr marL="0" indent="0">
                        <a:spcAft>
                          <a:spcPts val="400"/>
                        </a:spcAft>
                      </a:pPr>
                      <a:r>
                        <a:rPr lang="en-US" sz="2000" dirty="0"/>
                        <a:t>Change goal</a:t>
                      </a:r>
                      <a:endParaRPr lang="en-GB" sz="2000" dirty="0">
                        <a:latin typeface="Palatino"/>
                        <a:ea typeface="Times New Roman"/>
                        <a:cs typeface="Palatino"/>
                      </a:endParaRPr>
                    </a:p>
                  </a:txBody>
                  <a:tcPr marL="0" marR="0" marT="0" marB="0"/>
                </a:tc>
                <a:tc>
                  <a:txBody>
                    <a:bodyPr/>
                    <a:lstStyle/>
                    <a:p>
                      <a:pPr marL="84138" indent="0">
                        <a:spcAft>
                          <a:spcPts val="400"/>
                        </a:spcAft>
                      </a:pPr>
                      <a:r>
                        <a:rPr lang="en-US" sz="2000" dirty="0"/>
                        <a:t>Reduce aspiration</a:t>
                      </a:r>
                      <a:endParaRPr lang="en-GB" sz="2000" dirty="0">
                        <a:latin typeface="Palatino"/>
                        <a:ea typeface="Times New Roman"/>
                        <a:cs typeface="Palatino"/>
                      </a:endParaRPr>
                    </a:p>
                  </a:txBody>
                  <a:tcPr marL="0" marR="0" marT="0" marB="0"/>
                </a:tc>
                <a:tc>
                  <a:txBody>
                    <a:bodyPr/>
                    <a:lstStyle/>
                    <a:p>
                      <a:pPr marL="84138" indent="0">
                        <a:spcAft>
                          <a:spcPts val="400"/>
                        </a:spcAft>
                      </a:pPr>
                      <a:r>
                        <a:rPr lang="en-US" sz="2000" b="1" dirty="0"/>
                        <a:t>Increase aspiration</a:t>
                      </a:r>
                      <a:endParaRPr lang="en-GB" sz="2000" b="1" dirty="0">
                        <a:latin typeface="Palatino"/>
                        <a:ea typeface="Times New Roman"/>
                        <a:cs typeface="Palatino"/>
                      </a:endParaRPr>
                    </a:p>
                  </a:txBody>
                  <a:tcPr marL="0" marR="0" marT="0" marB="0"/>
                </a:tc>
              </a:tr>
              <a:tr h="691526">
                <a:tc>
                  <a:txBody>
                    <a:bodyPr/>
                    <a:lstStyle/>
                    <a:p>
                      <a:pPr marL="0" indent="0">
                        <a:spcAft>
                          <a:spcPts val="400"/>
                        </a:spcAft>
                      </a:pPr>
                      <a:r>
                        <a:rPr lang="en-US" sz="2000" dirty="0"/>
                        <a:t>Abandon goal</a:t>
                      </a:r>
                      <a:endParaRPr lang="en-GB" sz="2000" dirty="0">
                        <a:latin typeface="Palatino"/>
                        <a:ea typeface="Times New Roman"/>
                        <a:cs typeface="Palatino"/>
                      </a:endParaRPr>
                    </a:p>
                  </a:txBody>
                  <a:tcPr marL="0" marR="0" marT="0" marB="0"/>
                </a:tc>
                <a:tc>
                  <a:txBody>
                    <a:bodyPr/>
                    <a:lstStyle/>
                    <a:p>
                      <a:pPr marL="84138" indent="0">
                        <a:spcAft>
                          <a:spcPts val="400"/>
                        </a:spcAft>
                      </a:pPr>
                      <a:r>
                        <a:rPr lang="en-US" sz="2000" dirty="0"/>
                        <a:t>Decide goal is too hard</a:t>
                      </a:r>
                      <a:endParaRPr lang="en-GB" sz="2000" dirty="0">
                        <a:latin typeface="Palatino"/>
                        <a:ea typeface="Times New Roman"/>
                        <a:cs typeface="Palatino"/>
                      </a:endParaRPr>
                    </a:p>
                  </a:txBody>
                  <a:tcPr marL="0" marR="0" marT="0" marB="0"/>
                </a:tc>
                <a:tc>
                  <a:txBody>
                    <a:bodyPr/>
                    <a:lstStyle/>
                    <a:p>
                      <a:pPr marL="84138" indent="0">
                        <a:spcAft>
                          <a:spcPts val="400"/>
                        </a:spcAft>
                      </a:pPr>
                      <a:r>
                        <a:rPr lang="en-US" sz="2000" dirty="0"/>
                        <a:t>Decide goal is too easy</a:t>
                      </a:r>
                      <a:endParaRPr lang="en-GB" sz="2000" dirty="0">
                        <a:latin typeface="Palatino"/>
                        <a:ea typeface="Times New Roman"/>
                        <a:cs typeface="Palatino"/>
                      </a:endParaRPr>
                    </a:p>
                  </a:txBody>
                  <a:tcPr marL="0" marR="0" marT="0" marB="0"/>
                </a:tc>
              </a:tr>
              <a:tr h="691526">
                <a:tc>
                  <a:txBody>
                    <a:bodyPr/>
                    <a:lstStyle/>
                    <a:p>
                      <a:pPr>
                        <a:spcAft>
                          <a:spcPts val="400"/>
                        </a:spcAft>
                      </a:pPr>
                      <a:r>
                        <a:rPr lang="en-US" sz="2000" dirty="0"/>
                        <a:t>Reject feedback</a:t>
                      </a:r>
                      <a:endParaRPr lang="en-GB" sz="2000" dirty="0">
                        <a:latin typeface="Palatino"/>
                        <a:ea typeface="Times New Roman"/>
                        <a:cs typeface="Palatino"/>
                      </a:endParaRPr>
                    </a:p>
                  </a:txBody>
                  <a:tcPr marL="0" marR="0" marT="0" marB="0"/>
                </a:tc>
                <a:tc>
                  <a:txBody>
                    <a:bodyPr/>
                    <a:lstStyle/>
                    <a:p>
                      <a:pPr marL="84138" indent="0">
                        <a:spcAft>
                          <a:spcPts val="400"/>
                        </a:spcAft>
                      </a:pPr>
                      <a:r>
                        <a:rPr lang="en-US" sz="2000" dirty="0"/>
                        <a:t>Feedback is ignored</a:t>
                      </a:r>
                      <a:endParaRPr lang="en-GB" sz="2000" dirty="0">
                        <a:latin typeface="Palatino"/>
                        <a:ea typeface="Times New Roman"/>
                        <a:cs typeface="Palatino"/>
                      </a:endParaRPr>
                    </a:p>
                  </a:txBody>
                  <a:tcPr marL="0" marR="0" marT="0" marB="0"/>
                </a:tc>
                <a:tc>
                  <a:txBody>
                    <a:bodyPr/>
                    <a:lstStyle/>
                    <a:p>
                      <a:pPr marL="84138" indent="0">
                        <a:spcAft>
                          <a:spcPts val="400"/>
                        </a:spcAft>
                      </a:pPr>
                      <a:r>
                        <a:rPr lang="en-US" sz="2000" dirty="0"/>
                        <a:t>Feedback is ignored</a:t>
                      </a:r>
                      <a:endParaRPr lang="en-GB" sz="2000" dirty="0">
                        <a:latin typeface="Palatino"/>
                        <a:ea typeface="Times New Roman"/>
                        <a:cs typeface="Palatino"/>
                      </a:endParaRPr>
                    </a:p>
                  </a:txBody>
                  <a:tcPr marL="0" marR="0" marT="0" marB="0"/>
                </a:tc>
              </a:tr>
            </a:tbl>
          </a:graphicData>
        </a:graphic>
      </p:graphicFrame>
    </p:spTree>
    <p:extLst>
      <p:ext uri="{BB962C8B-B14F-4D97-AF65-F5344CB8AC3E}">
        <p14:creationId xmlns:p14="http://schemas.microsoft.com/office/powerpoint/2010/main" val="369886301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Kluger</a:t>
            </a:r>
            <a:r>
              <a:rPr lang="en-US" dirty="0" smtClean="0"/>
              <a:t> and </a:t>
            </a:r>
            <a:r>
              <a:rPr lang="en-US" dirty="0" err="1" smtClean="0"/>
              <a:t>DeNisi’s</a:t>
            </a:r>
            <a:r>
              <a:rPr lang="en-US" dirty="0" smtClean="0"/>
              <a:t> conclusions…</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lnSpc>
                <a:spcPct val="120000"/>
              </a:lnSpc>
              <a:buNone/>
            </a:pPr>
            <a:r>
              <a:rPr lang="en-US" sz="2600" dirty="0" smtClean="0"/>
              <a:t>These </a:t>
            </a:r>
            <a:r>
              <a:rPr lang="en-US" sz="2600" dirty="0"/>
              <a:t>considerations of utility and alternative interventions suggest that even an FI </a:t>
            </a:r>
            <a:r>
              <a:rPr lang="en-US" sz="2600" dirty="0" smtClean="0"/>
              <a:t>[feedback intervention] with </a:t>
            </a:r>
            <a:r>
              <a:rPr lang="en-US" sz="2600" dirty="0"/>
              <a:t>demonstrated positive effects on performance should not be administered whenever possible. Rather, additional development of FIT </a:t>
            </a:r>
            <a:r>
              <a:rPr lang="en-US" sz="2600" dirty="0"/>
              <a:t>[feedback </a:t>
            </a:r>
            <a:r>
              <a:rPr lang="en-US" sz="2600" dirty="0" smtClean="0"/>
              <a:t>intervention theory] is </a:t>
            </a:r>
            <a:r>
              <a:rPr lang="en-US" sz="2600" dirty="0"/>
              <a:t>needed to establish the circumstance under which positive FI effects on performance are also lasting and efficient and when these effects are transient and have questionable utility. This research must focus on the processes induced by FIs and not on the general question of whether FIs improve performance—look at how little progress 90 years of attempts to answer the latter question have yielded. (p. 278)</a:t>
            </a:r>
            <a:endParaRPr lang="en-GB" sz="2600" dirty="0"/>
          </a:p>
          <a:p>
            <a:endParaRPr lang="en-US" dirty="0"/>
          </a:p>
        </p:txBody>
      </p:sp>
    </p:spTree>
    <p:extLst>
      <p:ext uri="{BB962C8B-B14F-4D97-AF65-F5344CB8AC3E}">
        <p14:creationId xmlns:p14="http://schemas.microsoft.com/office/powerpoint/2010/main" val="3019052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Formative evaluation of teaching performance</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D52799CE-711A-FA44-BA4E-E463DA170A36}" type="slidenum">
              <a:rPr lang="en-US" smtClean="0"/>
              <a:pPr>
                <a:defRPr/>
              </a:pPr>
              <a:t>34</a:t>
            </a:fld>
            <a:endParaRPr lang="en-US"/>
          </a:p>
        </p:txBody>
      </p:sp>
    </p:spTree>
    <p:extLst>
      <p:ext uri="{BB962C8B-B14F-4D97-AF65-F5344CB8AC3E}">
        <p14:creationId xmlns:p14="http://schemas.microsoft.com/office/powerpoint/2010/main" val="195141343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026"/>
          <p:cNvSpPr>
            <a:spLocks noGrp="1" noChangeArrowheads="1"/>
          </p:cNvSpPr>
          <p:nvPr>
            <p:ph type="title"/>
          </p:nvPr>
        </p:nvSpPr>
        <p:spPr>
          <a:xfrm>
            <a:off x="609600" y="228600"/>
            <a:ext cx="8534400" cy="990600"/>
          </a:xfrm>
        </p:spPr>
        <p:txBody>
          <a:bodyPr>
            <a:normAutofit/>
          </a:bodyPr>
          <a:lstStyle/>
          <a:p>
            <a:r>
              <a:rPr lang="en-US" dirty="0" smtClean="0"/>
              <a:t>The evidence base for formative assessment</a:t>
            </a:r>
            <a:endParaRPr lang="en-US" dirty="0"/>
          </a:p>
        </p:txBody>
      </p:sp>
      <p:sp>
        <p:nvSpPr>
          <p:cNvPr id="40962" name="Rectangle 1027"/>
          <p:cNvSpPr>
            <a:spLocks noGrp="1" noChangeArrowheads="1"/>
          </p:cNvSpPr>
          <p:nvPr>
            <p:ph sz="quarter" idx="1"/>
          </p:nvPr>
        </p:nvSpPr>
        <p:spPr>
          <a:xfrm>
            <a:off x="609600" y="1589567"/>
            <a:ext cx="4201459" cy="4572000"/>
          </a:xfrm>
        </p:spPr>
        <p:txBody>
          <a:bodyPr>
            <a:normAutofit/>
          </a:bodyPr>
          <a:lstStyle/>
          <a:p>
            <a:r>
              <a:rPr lang="en-US" sz="2400" dirty="0" smtClean="0"/>
              <a:t>Fuchs &amp; Fuchs (1986)</a:t>
            </a:r>
          </a:p>
          <a:p>
            <a:r>
              <a:rPr lang="en-US" sz="2400" dirty="0" err="1" smtClean="0"/>
              <a:t>Natriello</a:t>
            </a:r>
            <a:r>
              <a:rPr lang="en-US" sz="2400" dirty="0" smtClean="0"/>
              <a:t> (1987)</a:t>
            </a:r>
          </a:p>
          <a:p>
            <a:r>
              <a:rPr lang="en-US" sz="2400" dirty="0" smtClean="0"/>
              <a:t>Crooks (1988)</a:t>
            </a:r>
          </a:p>
          <a:p>
            <a:r>
              <a:rPr lang="en-US" sz="2400" dirty="0" err="1" smtClean="0"/>
              <a:t>Bangert</a:t>
            </a:r>
            <a:r>
              <a:rPr lang="en-US" sz="2400" dirty="0" smtClean="0"/>
              <a:t>-Drowns, et al. (1991)</a:t>
            </a:r>
          </a:p>
          <a:p>
            <a:r>
              <a:rPr lang="en-US" sz="2400" dirty="0" err="1" smtClean="0"/>
              <a:t>Dempster</a:t>
            </a:r>
            <a:r>
              <a:rPr lang="en-US" sz="2400" dirty="0" smtClean="0"/>
              <a:t> (1991, 1992)</a:t>
            </a:r>
          </a:p>
          <a:p>
            <a:r>
              <a:rPr lang="en-US" sz="2400" dirty="0" err="1" smtClean="0"/>
              <a:t>Elshout</a:t>
            </a:r>
            <a:r>
              <a:rPr lang="en-US" sz="2400" dirty="0"/>
              <a:t>-Mohr (1994</a:t>
            </a:r>
            <a:r>
              <a:rPr lang="en-US" sz="2400" dirty="0" smtClean="0"/>
              <a:t>)</a:t>
            </a:r>
          </a:p>
          <a:p>
            <a:r>
              <a:rPr lang="en-US" sz="2400" dirty="0" err="1" smtClean="0"/>
              <a:t>Kluger</a:t>
            </a:r>
            <a:r>
              <a:rPr lang="en-US" sz="2400" dirty="0" smtClean="0"/>
              <a:t> &amp; </a:t>
            </a:r>
            <a:r>
              <a:rPr lang="en-US" sz="2400" dirty="0" err="1" smtClean="0"/>
              <a:t>DeNisi</a:t>
            </a:r>
            <a:r>
              <a:rPr lang="en-US" sz="2400" dirty="0" smtClean="0"/>
              <a:t> (1996)</a:t>
            </a:r>
          </a:p>
          <a:p>
            <a:r>
              <a:rPr lang="en-US" sz="2400" dirty="0" smtClean="0"/>
              <a:t>Black &amp; Wiliam (1998)</a:t>
            </a:r>
          </a:p>
        </p:txBody>
      </p:sp>
      <p:sp>
        <p:nvSpPr>
          <p:cNvPr id="40963" name="Rectangle 1028"/>
          <p:cNvSpPr>
            <a:spLocks noGrp="1" noChangeArrowheads="1"/>
          </p:cNvSpPr>
          <p:nvPr>
            <p:ph sz="quarter" idx="2"/>
          </p:nvPr>
        </p:nvSpPr>
        <p:spPr/>
        <p:txBody>
          <a:bodyPr>
            <a:normAutofit/>
          </a:bodyPr>
          <a:lstStyle/>
          <a:p>
            <a:r>
              <a:rPr lang="en-US" sz="2400" dirty="0" err="1"/>
              <a:t>Nyquist</a:t>
            </a:r>
            <a:r>
              <a:rPr lang="en-US" sz="2400" dirty="0"/>
              <a:t> (2003)</a:t>
            </a:r>
          </a:p>
          <a:p>
            <a:r>
              <a:rPr lang="en-US" sz="2400" dirty="0" err="1" smtClean="0"/>
              <a:t>Brookhart</a:t>
            </a:r>
            <a:r>
              <a:rPr lang="en-US" sz="2400" dirty="0" smtClean="0"/>
              <a:t> (2004)</a:t>
            </a:r>
          </a:p>
          <a:p>
            <a:r>
              <a:rPr lang="en-US" sz="2400" dirty="0" err="1" smtClean="0"/>
              <a:t>Allal</a:t>
            </a:r>
            <a:r>
              <a:rPr lang="en-US" sz="2400" dirty="0" smtClean="0"/>
              <a:t> &amp; Lopez (2005)</a:t>
            </a:r>
          </a:p>
          <a:p>
            <a:r>
              <a:rPr lang="en-US" sz="2400" dirty="0" err="1" smtClean="0"/>
              <a:t>Köller</a:t>
            </a:r>
            <a:r>
              <a:rPr lang="en-US" sz="2400" dirty="0" smtClean="0"/>
              <a:t> (2005)</a:t>
            </a:r>
          </a:p>
          <a:p>
            <a:r>
              <a:rPr lang="en-US" sz="2400" dirty="0" err="1" smtClean="0"/>
              <a:t>Brookhart</a:t>
            </a:r>
            <a:r>
              <a:rPr lang="en-US" sz="2400" dirty="0" smtClean="0"/>
              <a:t> (2007)</a:t>
            </a:r>
          </a:p>
          <a:p>
            <a:r>
              <a:rPr lang="en-US" sz="2400" dirty="0" smtClean="0"/>
              <a:t>Wiliam (2007)</a:t>
            </a:r>
          </a:p>
          <a:p>
            <a:r>
              <a:rPr lang="en-US" sz="2400" dirty="0" smtClean="0"/>
              <a:t>Hattie &amp; </a:t>
            </a:r>
            <a:r>
              <a:rPr lang="en-US" sz="2400" dirty="0" err="1" smtClean="0"/>
              <a:t>Timperley</a:t>
            </a:r>
            <a:r>
              <a:rPr lang="en-US" sz="2400" dirty="0" smtClean="0"/>
              <a:t> (2007)</a:t>
            </a:r>
          </a:p>
          <a:p>
            <a:r>
              <a:rPr lang="en-US" sz="2400" dirty="0" smtClean="0"/>
              <a:t>Shute (2008)</a:t>
            </a:r>
            <a:endParaRPr lang="en-US" sz="2400" dirty="0"/>
          </a:p>
        </p:txBody>
      </p:sp>
      <p:sp>
        <p:nvSpPr>
          <p:cNvPr id="2" name="Slide Number Placeholder 1"/>
          <p:cNvSpPr>
            <a:spLocks noGrp="1"/>
          </p:cNvSpPr>
          <p:nvPr>
            <p:ph type="sldNum" sz="quarter" idx="16"/>
          </p:nvPr>
        </p:nvSpPr>
        <p:spPr/>
        <p:txBody>
          <a:bodyPr>
            <a:normAutofit fontScale="85000" lnSpcReduction="20000"/>
          </a:bodyPr>
          <a:lstStyle/>
          <a:p>
            <a:fld id="{5C50C641-66DE-184E-B016-D253D8CA36FC}" type="slidenum">
              <a:rPr lang="en-GB" smtClean="0"/>
              <a:pPr/>
              <a:t>35</a:t>
            </a:fld>
            <a:endParaRPr lang="en-GB"/>
          </a:p>
        </p:txBody>
      </p:sp>
    </p:spTree>
    <p:extLst>
      <p:ext uri="{BB962C8B-B14F-4D97-AF65-F5344CB8AC3E}">
        <p14:creationId xmlns:p14="http://schemas.microsoft.com/office/powerpoint/2010/main" val="94216136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Assessment for learning/formative assessment</a:t>
            </a:r>
            <a:endParaRPr lang="en-US" dirty="0"/>
          </a:p>
        </p:txBody>
      </p:sp>
      <p:sp>
        <p:nvSpPr>
          <p:cNvPr id="26626" name="Content Placeholder 2"/>
          <p:cNvSpPr>
            <a:spLocks noGrp="1"/>
          </p:cNvSpPr>
          <p:nvPr>
            <p:ph idx="1"/>
          </p:nvPr>
        </p:nvSpPr>
        <p:spPr/>
        <p:txBody>
          <a:bodyPr>
            <a:normAutofit fontScale="77500" lnSpcReduction="20000"/>
          </a:bodyPr>
          <a:lstStyle/>
          <a:p>
            <a:pPr marL="0" indent="0">
              <a:lnSpc>
                <a:spcPct val="120000"/>
              </a:lnSpc>
              <a:buNone/>
            </a:pPr>
            <a:r>
              <a:rPr lang="en-US" dirty="0" smtClean="0"/>
              <a:t>“</a:t>
            </a:r>
            <a:r>
              <a:rPr lang="en-US" dirty="0" smtClean="0"/>
              <a:t>Assessment for learning is any assessment for which the first priority in its design and practice is to serve the purpose of promoting students’ learning. It thus differs from assessment designed primarily to serve the purposes of accountability, or of ranking, or of certifying competence. An assessment activity can help learning if it provides information that teachers and their students can use as feedback in assessing themselves and one another and in modifying the teaching and learning activities in which they are engaged. Such assessment becomes “formative assessment” when the evidence is actually used to adapt the teaching work to meet learning needs.” (Black, Harrison, Lee, Marshall &amp; Wiliam, 2004 p. 10)</a:t>
            </a:r>
            <a:r>
              <a:rPr lang="en-GB" dirty="0" smtClean="0"/>
              <a:t> </a:t>
            </a:r>
            <a:endParaRPr lang="en-US" dirty="0" smtClean="0"/>
          </a:p>
        </p:txBody>
      </p:sp>
    </p:spTree>
    <p:extLst>
      <p:ext uri="{BB962C8B-B14F-4D97-AF65-F5344CB8AC3E}">
        <p14:creationId xmlns:p14="http://schemas.microsoft.com/office/powerpoint/2010/main" val="429091012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questions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37</a:t>
            </a:fld>
            <a:endParaRPr lang="en-GB" dirty="0"/>
          </a:p>
        </p:txBody>
      </p:sp>
      <p:sp>
        <p:nvSpPr>
          <p:cNvPr id="4" name="Content Placeholder 3"/>
          <p:cNvSpPr>
            <a:spLocks noGrp="1"/>
          </p:cNvSpPr>
          <p:nvPr>
            <p:ph sz="quarter" idx="1"/>
          </p:nvPr>
        </p:nvSpPr>
        <p:spPr/>
        <p:txBody>
          <a:bodyPr>
            <a:normAutofit/>
          </a:bodyPr>
          <a:lstStyle/>
          <a:p>
            <a:r>
              <a:rPr lang="en-US" dirty="0" smtClean="0"/>
              <a:t>Need for clear definitions</a:t>
            </a:r>
          </a:p>
          <a:p>
            <a:pPr lvl="1"/>
            <a:r>
              <a:rPr lang="en-US" dirty="0"/>
              <a:t>S</a:t>
            </a:r>
            <a:r>
              <a:rPr lang="en-US" dirty="0" smtClean="0"/>
              <a:t>o that research outcomes are commensurable</a:t>
            </a:r>
          </a:p>
          <a:p>
            <a:r>
              <a:rPr lang="en-US" dirty="0" smtClean="0"/>
              <a:t>Theorization and definition</a:t>
            </a:r>
          </a:p>
          <a:p>
            <a:pPr lvl="1"/>
            <a:r>
              <a:rPr lang="en-US" dirty="0" smtClean="0"/>
              <a:t>Possible variables</a:t>
            </a:r>
          </a:p>
          <a:p>
            <a:pPr lvl="2"/>
            <a:r>
              <a:rPr lang="en-US" dirty="0" smtClean="0"/>
              <a:t>Category (instruments, outcomes, functions)</a:t>
            </a:r>
          </a:p>
          <a:p>
            <a:pPr lvl="2"/>
            <a:r>
              <a:rPr lang="en-US" dirty="0" smtClean="0"/>
              <a:t>Beneficiaries (teachers, learners)</a:t>
            </a:r>
          </a:p>
          <a:p>
            <a:pPr lvl="2"/>
            <a:r>
              <a:rPr lang="en-US" dirty="0" smtClean="0"/>
              <a:t>Timescale (months, weeks, days, hours, minutes)</a:t>
            </a:r>
          </a:p>
          <a:p>
            <a:pPr lvl="2"/>
            <a:r>
              <a:rPr lang="en-US" dirty="0" smtClean="0"/>
              <a:t>Consequences (outcomes, </a:t>
            </a:r>
            <a:r>
              <a:rPr lang="en-US" dirty="0"/>
              <a:t>instruction, </a:t>
            </a:r>
            <a:r>
              <a:rPr lang="en-US" dirty="0" smtClean="0"/>
              <a:t>decisions)</a:t>
            </a:r>
          </a:p>
          <a:p>
            <a:pPr lvl="2"/>
            <a:r>
              <a:rPr lang="en-US" dirty="0" smtClean="0"/>
              <a:t>Theory of action (what gets </a:t>
            </a:r>
            <a:r>
              <a:rPr lang="en-US" i="1" dirty="0" smtClean="0"/>
              <a:t>formed</a:t>
            </a:r>
            <a:r>
              <a:rPr lang="en-US" dirty="0" smtClean="0"/>
              <a:t>?)</a:t>
            </a:r>
          </a:p>
          <a:p>
            <a:pPr lvl="2"/>
            <a:endParaRPr lang="en-US" dirty="0" smtClean="0"/>
          </a:p>
          <a:p>
            <a:pPr lvl="2"/>
            <a:endParaRPr lang="en-US" dirty="0"/>
          </a:p>
        </p:txBody>
      </p:sp>
    </p:spTree>
    <p:extLst>
      <p:ext uri="{BB962C8B-B14F-4D97-AF65-F5344CB8AC3E}">
        <p14:creationId xmlns:p14="http://schemas.microsoft.com/office/powerpoint/2010/main" val="25395567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3"/>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26"/>
          <p:cNvSpPr>
            <a:spLocks noGrp="1" noChangeArrowheads="1"/>
          </p:cNvSpPr>
          <p:nvPr>
            <p:ph type="title"/>
          </p:nvPr>
        </p:nvSpPr>
        <p:spPr/>
        <p:txBody>
          <a:bodyPr>
            <a:normAutofit fontScale="90000"/>
          </a:bodyPr>
          <a:lstStyle/>
          <a:p>
            <a:pPr eaLnBrk="1" hangingPunct="1"/>
            <a:r>
              <a:rPr lang="en-US" sz="4000">
                <a:ea typeface="ＭＳ Ｐゴシック" charset="-128"/>
              </a:rPr>
              <a:t>Formative assessment: a new definition</a:t>
            </a:r>
          </a:p>
        </p:txBody>
      </p:sp>
      <p:sp>
        <p:nvSpPr>
          <p:cNvPr id="67587" name="Rectangle 1027"/>
          <p:cNvSpPr>
            <a:spLocks noGrp="1" noChangeArrowheads="1"/>
          </p:cNvSpPr>
          <p:nvPr>
            <p:ph idx="1"/>
          </p:nvPr>
        </p:nvSpPr>
        <p:spPr/>
        <p:txBody>
          <a:bodyPr/>
          <a:lstStyle/>
          <a:p>
            <a:pPr marL="0" indent="0">
              <a:buNone/>
            </a:pPr>
            <a:r>
              <a:rPr lang="en-GB" sz="2700" dirty="0" smtClean="0">
                <a:ea typeface="ＭＳ Ｐゴシック" charset="-128"/>
              </a:rPr>
              <a:t>“</a:t>
            </a:r>
            <a:r>
              <a:rPr lang="en-US" sz="2800" dirty="0"/>
              <a:t>An evaluation of teacher performance functions formatively to the extent that evidence of teacher performance that is elicited by the assessment is interpreted by leaders, teachers, or their peers to make decisions about the professional development of the teacher that are likely to be better, or better founded, than those that would have been taken in the absence of that </a:t>
            </a:r>
            <a:r>
              <a:rPr lang="en-US" sz="2800" dirty="0" smtClean="0"/>
              <a:t>evidence</a:t>
            </a:r>
            <a:r>
              <a:rPr lang="en-GB" sz="2700" dirty="0" smtClean="0">
                <a:ea typeface="ＭＳ Ｐゴシック" charset="-128"/>
              </a:rPr>
              <a:t>.” </a:t>
            </a:r>
            <a:endParaRPr lang="en-US" sz="2700" dirty="0">
              <a:ea typeface="ＭＳ Ｐゴシック" charset="-128"/>
            </a:endParaRPr>
          </a:p>
        </p:txBody>
      </p:sp>
    </p:spTree>
    <p:extLst>
      <p:ext uri="{BB962C8B-B14F-4D97-AF65-F5344CB8AC3E}">
        <p14:creationId xmlns:p14="http://schemas.microsoft.com/office/powerpoint/2010/main" val="404560607"/>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612648" y="1600199"/>
            <a:ext cx="8153400" cy="4690035"/>
          </a:xfrm>
        </p:spPr>
        <p:txBody>
          <a:bodyPr>
            <a:normAutofit/>
          </a:bodyPr>
          <a:lstStyle/>
          <a:p>
            <a:r>
              <a:rPr lang="en-US" dirty="0" smtClean="0"/>
              <a:t>Formative evaluation involves the creation of, and capitalization upon, moments of contingency in the regulation of teachers’ learning processes</a:t>
            </a:r>
          </a:p>
          <a:p>
            <a:r>
              <a:rPr lang="en-US" dirty="0" smtClean="0"/>
              <a:t>Kinds of regulation (</a:t>
            </a:r>
            <a:r>
              <a:rPr lang="en-US" dirty="0" err="1" smtClean="0"/>
              <a:t>Perrenoud</a:t>
            </a:r>
            <a:r>
              <a:rPr lang="en-US" dirty="0" smtClean="0"/>
              <a:t>, 1998)</a:t>
            </a:r>
          </a:p>
          <a:p>
            <a:pPr lvl="1"/>
            <a:r>
              <a:rPr lang="en-US" dirty="0" smtClean="0"/>
              <a:t>Proactive</a:t>
            </a:r>
          </a:p>
          <a:p>
            <a:pPr lvl="1"/>
            <a:r>
              <a:rPr lang="en-US" dirty="0" smtClean="0"/>
              <a:t>Interactive</a:t>
            </a:r>
          </a:p>
          <a:p>
            <a:pPr lvl="1"/>
            <a:r>
              <a:rPr lang="en-US" dirty="0" smtClean="0"/>
              <a:t>Retroactive</a:t>
            </a:r>
          </a:p>
          <a:p>
            <a:r>
              <a:rPr lang="en-US" dirty="0" smtClean="0"/>
              <a:t>Agents</a:t>
            </a:r>
          </a:p>
          <a:p>
            <a:pPr lvl="1"/>
            <a:r>
              <a:rPr lang="en-US" dirty="0" smtClean="0"/>
              <a:t>Leaders (external regulation)</a:t>
            </a:r>
          </a:p>
          <a:p>
            <a:pPr lvl="1"/>
            <a:r>
              <a:rPr lang="en-US" dirty="0" smtClean="0"/>
              <a:t>Peers (co-regulation)</a:t>
            </a:r>
          </a:p>
          <a:p>
            <a:pPr lvl="1"/>
            <a:r>
              <a:rPr lang="en-US" dirty="0" smtClean="0"/>
              <a:t>Teachers (self-regulation)</a:t>
            </a:r>
          </a:p>
          <a:p>
            <a:endParaRPr lang="en-US" dirty="0"/>
          </a:p>
        </p:txBody>
      </p:sp>
    </p:spTree>
    <p:extLst>
      <p:ext uri="{BB962C8B-B14F-4D97-AF65-F5344CB8AC3E}">
        <p14:creationId xmlns:p14="http://schemas.microsoft.com/office/powerpoint/2010/main" val="2387978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purpose of education?</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19ABF79A-F4A3-5E49-A6CE-5B8CF779BC37}" type="slidenum">
              <a:rPr lang="en-GB" smtClean="0"/>
              <a:pPr>
                <a:defRPr/>
              </a:pPr>
              <a:t>4</a:t>
            </a:fld>
            <a:endParaRPr lang="en-GB" dirty="0"/>
          </a:p>
        </p:txBody>
      </p:sp>
      <p:sp>
        <p:nvSpPr>
          <p:cNvPr id="4" name="Content Placeholder 3"/>
          <p:cNvSpPr>
            <a:spLocks noGrp="1"/>
          </p:cNvSpPr>
          <p:nvPr>
            <p:ph sz="quarter" idx="1"/>
          </p:nvPr>
        </p:nvSpPr>
        <p:spPr/>
        <p:txBody>
          <a:bodyPr/>
          <a:lstStyle/>
          <a:p>
            <a:r>
              <a:rPr lang="en-US" dirty="0" smtClean="0"/>
              <a:t>Four main philosophies of education</a:t>
            </a:r>
          </a:p>
          <a:p>
            <a:pPr marL="777240" lvl="1" indent="-457200"/>
            <a:r>
              <a:rPr lang="en-US" dirty="0" smtClean="0"/>
              <a:t>Personal empowerment</a:t>
            </a:r>
          </a:p>
          <a:p>
            <a:pPr marL="777240" lvl="1" indent="-457200"/>
            <a:r>
              <a:rPr lang="en-US" dirty="0" smtClean="0"/>
              <a:t>Cultural transmission</a:t>
            </a:r>
          </a:p>
          <a:p>
            <a:pPr marL="777240" lvl="1" indent="-457200"/>
            <a:r>
              <a:rPr lang="en-US" dirty="0" smtClean="0"/>
              <a:t>Preparation for citizenship</a:t>
            </a:r>
          </a:p>
          <a:p>
            <a:pPr marL="777240" lvl="1" indent="-457200"/>
            <a:r>
              <a:rPr lang="en-US" dirty="0" smtClean="0"/>
              <a:t>Preparation for work</a:t>
            </a:r>
          </a:p>
          <a:p>
            <a:pPr marL="457200" indent="-457200"/>
            <a:r>
              <a:rPr lang="en-US" dirty="0" smtClean="0"/>
              <a:t>All are important</a:t>
            </a:r>
          </a:p>
          <a:p>
            <a:pPr marL="457200" indent="-457200"/>
            <a:r>
              <a:rPr lang="en-US" dirty="0"/>
              <a:t>A</a:t>
            </a:r>
            <a:r>
              <a:rPr lang="en-US" dirty="0" smtClean="0"/>
              <a:t>ny education system is a (sometimes uneasy) compromise between these four forces</a:t>
            </a:r>
            <a:endParaRPr lang="en-US" dirty="0"/>
          </a:p>
        </p:txBody>
      </p:sp>
    </p:spTree>
    <p:extLst>
      <p:ext uri="{BB962C8B-B14F-4D97-AF65-F5344CB8AC3E}">
        <p14:creationId xmlns:p14="http://schemas.microsoft.com/office/powerpoint/2010/main" val="2356142256"/>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Strategies of formative evaluation</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D52799CE-711A-FA44-BA4E-E463DA170A36}" type="slidenum">
              <a:rPr lang="en-US" smtClean="0"/>
              <a:pPr>
                <a:defRPr/>
              </a:pPr>
              <a:t>40</a:t>
            </a:fld>
            <a:endParaRPr lang="en-US"/>
          </a:p>
        </p:txBody>
      </p:sp>
    </p:spTree>
    <p:extLst>
      <p:ext uri="{BB962C8B-B14F-4D97-AF65-F5344CB8AC3E}">
        <p14:creationId xmlns:p14="http://schemas.microsoft.com/office/powerpoint/2010/main" val="42721596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Unpacking </a:t>
            </a:r>
            <a:r>
              <a:rPr lang="en-GB" dirty="0"/>
              <a:t>f</a:t>
            </a:r>
            <a:r>
              <a:rPr lang="en-GB" dirty="0" smtClean="0"/>
              <a:t>ormative assessment of teaching</a:t>
            </a:r>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85712427"/>
              </p:ext>
            </p:extLst>
          </p:nvPr>
        </p:nvGraphicFramePr>
        <p:xfrm>
          <a:off x="612775" y="1600200"/>
          <a:ext cx="8396754" cy="4555564"/>
        </p:xfrm>
        <a:graphic>
          <a:graphicData uri="http://schemas.openxmlformats.org/drawingml/2006/table">
            <a:tbl>
              <a:tblPr firstRow="1" bandRow="1">
                <a:tableStyleId>{2D5ABB26-0587-4C30-8999-92F81FD0307C}</a:tableStyleId>
              </a:tblPr>
              <a:tblGrid>
                <a:gridCol w="1107681"/>
                <a:gridCol w="1984939"/>
                <a:gridCol w="3137664"/>
                <a:gridCol w="2166470"/>
              </a:tblGrid>
              <a:tr h="917320">
                <a:tc>
                  <a:txBody>
                    <a:bodyPr/>
                    <a:lstStyle/>
                    <a:p>
                      <a:endParaRPr lang="en-US" sz="2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200" dirty="0" smtClean="0"/>
                        <a:t>Where the teacher is now</a:t>
                      </a:r>
                      <a:endParaRPr lang="en-US" sz="2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200" dirty="0" smtClean="0"/>
                        <a:t>Where the</a:t>
                      </a:r>
                      <a:r>
                        <a:rPr lang="en-US" sz="2200" baseline="0" dirty="0" smtClean="0"/>
                        <a:t> teacher</a:t>
                      </a:r>
                      <a:br>
                        <a:rPr lang="en-US" sz="2200" baseline="0" dirty="0" smtClean="0"/>
                      </a:br>
                      <a:r>
                        <a:rPr lang="en-US" sz="2200" dirty="0" smtClean="0"/>
                        <a:t>is going</a:t>
                      </a:r>
                      <a:endParaRPr lang="en-US" sz="2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200" dirty="0" smtClean="0"/>
                        <a:t>How to get there</a:t>
                      </a:r>
                      <a:endParaRPr lang="en-US" sz="2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212748">
                <a:tc>
                  <a:txBody>
                    <a:bodyPr/>
                    <a:lstStyle/>
                    <a:p>
                      <a:r>
                        <a:rPr lang="en-US" sz="2200" dirty="0" smtClean="0"/>
                        <a:t>Leader</a:t>
                      </a:r>
                      <a:endParaRPr lang="en-US" sz="2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2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2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22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212748">
                <a:tc>
                  <a:txBody>
                    <a:bodyPr/>
                    <a:lstStyle/>
                    <a:p>
                      <a:r>
                        <a:rPr lang="en-US" sz="2200" dirty="0" smtClean="0"/>
                        <a:t>Peer</a:t>
                      </a:r>
                      <a:endParaRPr lang="en-US" sz="2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22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2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2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212748">
                <a:tc>
                  <a:txBody>
                    <a:bodyPr/>
                    <a:lstStyle/>
                    <a:p>
                      <a:r>
                        <a:rPr lang="en-US" sz="2200" dirty="0" smtClean="0"/>
                        <a:t>Teacher</a:t>
                      </a:r>
                      <a:endParaRPr lang="en-US" sz="2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22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220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2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8" name="Rounded Rectangle 37"/>
          <p:cNvSpPr/>
          <p:nvPr/>
        </p:nvSpPr>
        <p:spPr>
          <a:xfrm>
            <a:off x="1777999" y="2554940"/>
            <a:ext cx="1882589" cy="3556001"/>
          </a:xfrm>
          <a:prstGeom prst="roundRect">
            <a:avLst/>
          </a:prstGeom>
          <a:solidFill>
            <a:srgbClr val="0000FF">
              <a:alpha val="27000"/>
            </a:srgbClr>
          </a:solidFill>
          <a:effectLst/>
        </p:spPr>
        <p:style>
          <a:lnRef idx="1">
            <a:schemeClr val="accent1"/>
          </a:lnRef>
          <a:fillRef idx="3">
            <a:schemeClr val="accent1"/>
          </a:fillRef>
          <a:effectRef idx="2">
            <a:schemeClr val="accent1"/>
          </a:effectRef>
          <a:fontRef idx="minor">
            <a:schemeClr val="lt1"/>
          </a:fontRef>
        </p:style>
        <p:txBody>
          <a:bodyPr rtlCol="0" anchor="ctr"/>
          <a:lstStyle/>
          <a:p>
            <a:pPr lvl="0" algn="ctr" eaLnBrk="0" hangingPunct="0">
              <a:buClr>
                <a:schemeClr val="bg1"/>
              </a:buClr>
            </a:pPr>
            <a:r>
              <a:rPr lang="en-GB" sz="2000" dirty="0">
                <a:solidFill>
                  <a:srgbClr val="000000"/>
                </a:solidFill>
                <a:cs typeface="Calibri"/>
              </a:rPr>
              <a:t>Clarifying, sharing and </a:t>
            </a:r>
            <a:r>
              <a:rPr lang="en-GB" sz="2000" dirty="0" smtClean="0">
                <a:solidFill>
                  <a:srgbClr val="000000"/>
                </a:solidFill>
                <a:cs typeface="Calibri"/>
              </a:rPr>
              <a:t>understanding </a:t>
            </a:r>
            <a:r>
              <a:rPr lang="en-GB" sz="2000" dirty="0">
                <a:solidFill>
                  <a:srgbClr val="000000"/>
                </a:solidFill>
                <a:cs typeface="Calibri"/>
              </a:rPr>
              <a:t>learning intentions</a:t>
            </a:r>
          </a:p>
        </p:txBody>
      </p:sp>
      <p:sp>
        <p:nvSpPr>
          <p:cNvPr id="39" name="Rounded Rectangle 38"/>
          <p:cNvSpPr/>
          <p:nvPr/>
        </p:nvSpPr>
        <p:spPr>
          <a:xfrm>
            <a:off x="3765176" y="2538751"/>
            <a:ext cx="3018117" cy="1196544"/>
          </a:xfrm>
          <a:prstGeom prst="roundRect">
            <a:avLst/>
          </a:prstGeom>
          <a:solidFill>
            <a:srgbClr val="008000">
              <a:alpha val="21000"/>
            </a:srgbClr>
          </a:solidFill>
          <a:effectLst/>
        </p:spPr>
        <p:style>
          <a:lnRef idx="1">
            <a:schemeClr val="accent1"/>
          </a:lnRef>
          <a:fillRef idx="3">
            <a:schemeClr val="accent1"/>
          </a:fillRef>
          <a:effectRef idx="2">
            <a:schemeClr val="accent1"/>
          </a:effectRef>
          <a:fontRef idx="minor">
            <a:schemeClr val="lt1"/>
          </a:fontRef>
        </p:style>
        <p:txBody>
          <a:bodyPr rtlCol="0" anchor="ctr"/>
          <a:lstStyle/>
          <a:p>
            <a:pPr lvl="0" algn="ctr" eaLnBrk="0" hangingPunct="0">
              <a:buClr>
                <a:schemeClr val="bg1"/>
              </a:buClr>
            </a:pPr>
            <a:r>
              <a:rPr lang="en-GB" sz="2000" dirty="0">
                <a:solidFill>
                  <a:srgbClr val="000000"/>
                </a:solidFill>
                <a:cs typeface="Calibri"/>
              </a:rPr>
              <a:t>Engineering effective </a:t>
            </a:r>
            <a:r>
              <a:rPr lang="en-GB" sz="2000" dirty="0" smtClean="0">
                <a:solidFill>
                  <a:srgbClr val="000000"/>
                </a:solidFill>
                <a:cs typeface="Calibri"/>
              </a:rPr>
              <a:t>situations, tasks and activities </a:t>
            </a:r>
            <a:r>
              <a:rPr lang="en-GB" sz="2000" dirty="0">
                <a:solidFill>
                  <a:srgbClr val="000000"/>
                </a:solidFill>
                <a:cs typeface="Calibri"/>
              </a:rPr>
              <a:t>that elicit evidence of </a:t>
            </a:r>
            <a:r>
              <a:rPr lang="en-GB" sz="2000" dirty="0" smtClean="0">
                <a:solidFill>
                  <a:srgbClr val="000000"/>
                </a:solidFill>
                <a:cs typeface="Calibri"/>
              </a:rPr>
              <a:t>development</a:t>
            </a:r>
            <a:endParaRPr lang="en-GB" sz="2000" dirty="0">
              <a:solidFill>
                <a:srgbClr val="000000"/>
              </a:solidFill>
              <a:cs typeface="Calibri"/>
            </a:endParaRPr>
          </a:p>
        </p:txBody>
      </p:sp>
      <p:sp>
        <p:nvSpPr>
          <p:cNvPr id="40" name="Rounded Rectangle 39"/>
          <p:cNvSpPr/>
          <p:nvPr/>
        </p:nvSpPr>
        <p:spPr>
          <a:xfrm>
            <a:off x="6872943" y="2556804"/>
            <a:ext cx="2076822" cy="1133668"/>
          </a:xfrm>
          <a:prstGeom prst="roundRect">
            <a:avLst/>
          </a:prstGeom>
          <a:solidFill>
            <a:srgbClr val="3366FF">
              <a:alpha val="20000"/>
            </a:srgbClr>
          </a:solidFill>
          <a:effectLst/>
        </p:spPr>
        <p:style>
          <a:lnRef idx="1">
            <a:schemeClr val="accent1"/>
          </a:lnRef>
          <a:fillRef idx="3">
            <a:schemeClr val="accent1"/>
          </a:fillRef>
          <a:effectRef idx="2">
            <a:schemeClr val="accent1"/>
          </a:effectRef>
          <a:fontRef idx="minor">
            <a:schemeClr val="lt1"/>
          </a:fontRef>
        </p:style>
        <p:txBody>
          <a:bodyPr rtlCol="0" anchor="ctr"/>
          <a:lstStyle/>
          <a:p>
            <a:pPr lvl="0" algn="ctr" eaLnBrk="0" hangingPunct="0">
              <a:buClr>
                <a:schemeClr val="bg1"/>
              </a:buClr>
            </a:pPr>
            <a:r>
              <a:rPr lang="en-GB" sz="2000" dirty="0">
                <a:solidFill>
                  <a:schemeClr val="tx1"/>
                </a:solidFill>
                <a:cs typeface="Calibri"/>
              </a:rPr>
              <a:t>Providing </a:t>
            </a:r>
            <a:r>
              <a:rPr lang="en-GB" sz="2000" dirty="0" smtClean="0">
                <a:solidFill>
                  <a:schemeClr val="tx1"/>
                </a:solidFill>
                <a:cs typeface="Calibri"/>
              </a:rPr>
              <a:t>feed-back </a:t>
            </a:r>
            <a:r>
              <a:rPr lang="en-GB" sz="2000" dirty="0">
                <a:solidFill>
                  <a:schemeClr val="tx1"/>
                </a:solidFill>
                <a:cs typeface="Calibri"/>
              </a:rPr>
              <a:t>that moves learners forward</a:t>
            </a:r>
          </a:p>
        </p:txBody>
      </p:sp>
      <p:sp>
        <p:nvSpPr>
          <p:cNvPr id="41" name="Rounded Rectangle 40"/>
          <p:cNvSpPr/>
          <p:nvPr/>
        </p:nvSpPr>
        <p:spPr>
          <a:xfrm>
            <a:off x="3765175" y="3795059"/>
            <a:ext cx="5184589" cy="1090706"/>
          </a:xfrm>
          <a:prstGeom prst="roundRect">
            <a:avLst/>
          </a:prstGeom>
          <a:solidFill>
            <a:srgbClr val="FF0000">
              <a:alpha val="20000"/>
            </a:srgbClr>
          </a:solidFill>
          <a:effectLst/>
        </p:spPr>
        <p:style>
          <a:lnRef idx="1">
            <a:schemeClr val="accent1"/>
          </a:lnRef>
          <a:fillRef idx="3">
            <a:schemeClr val="accent1"/>
          </a:fillRef>
          <a:effectRef idx="2">
            <a:schemeClr val="accent1"/>
          </a:effectRef>
          <a:fontRef idx="minor">
            <a:schemeClr val="lt1"/>
          </a:fontRef>
        </p:style>
        <p:txBody>
          <a:bodyPr rtlCol="0" anchor="ctr"/>
          <a:lstStyle/>
          <a:p>
            <a:pPr lvl="0" algn="ctr" eaLnBrk="0" hangingPunct="0">
              <a:buClr>
                <a:schemeClr val="bg1"/>
              </a:buClr>
            </a:pPr>
            <a:r>
              <a:rPr lang="en-GB" sz="2000" dirty="0">
                <a:solidFill>
                  <a:srgbClr val="000000"/>
                </a:solidFill>
                <a:cs typeface="Calibri"/>
              </a:rPr>
              <a:t>Activating </a:t>
            </a:r>
            <a:r>
              <a:rPr lang="en-GB" sz="2000" dirty="0" smtClean="0">
                <a:solidFill>
                  <a:srgbClr val="000000"/>
                </a:solidFill>
                <a:cs typeface="Calibri"/>
              </a:rPr>
              <a:t>teachers as </a:t>
            </a:r>
            <a:r>
              <a:rPr lang="en-GB" sz="2000" dirty="0">
                <a:solidFill>
                  <a:srgbClr val="000000"/>
                </a:solidFill>
                <a:cs typeface="Calibri"/>
              </a:rPr>
              <a:t>learning</a:t>
            </a:r>
          </a:p>
          <a:p>
            <a:pPr lvl="0" algn="ctr" eaLnBrk="0" hangingPunct="0">
              <a:buClr>
                <a:schemeClr val="bg1"/>
              </a:buClr>
            </a:pPr>
            <a:r>
              <a:rPr lang="en-GB" sz="2000" dirty="0">
                <a:solidFill>
                  <a:srgbClr val="000000"/>
                </a:solidFill>
                <a:cs typeface="Calibri"/>
              </a:rPr>
              <a:t>resources for one another</a:t>
            </a:r>
          </a:p>
        </p:txBody>
      </p:sp>
      <p:sp>
        <p:nvSpPr>
          <p:cNvPr id="42" name="Rounded Rectangle 41"/>
          <p:cNvSpPr/>
          <p:nvPr/>
        </p:nvSpPr>
        <p:spPr>
          <a:xfrm>
            <a:off x="3780118" y="5005294"/>
            <a:ext cx="5169647" cy="1090705"/>
          </a:xfrm>
          <a:prstGeom prst="roundRect">
            <a:avLst/>
          </a:prstGeom>
          <a:solidFill>
            <a:srgbClr val="FFFF00">
              <a:alpha val="20000"/>
            </a:srgbClr>
          </a:solidFill>
          <a:effectLst/>
        </p:spPr>
        <p:style>
          <a:lnRef idx="1">
            <a:schemeClr val="accent1"/>
          </a:lnRef>
          <a:fillRef idx="3">
            <a:schemeClr val="accent1"/>
          </a:fillRef>
          <a:effectRef idx="2">
            <a:schemeClr val="accent1"/>
          </a:effectRef>
          <a:fontRef idx="minor">
            <a:schemeClr val="lt1"/>
          </a:fontRef>
        </p:style>
        <p:txBody>
          <a:bodyPr rtlCol="0" anchor="ctr"/>
          <a:lstStyle/>
          <a:p>
            <a:pPr lvl="0" algn="ctr" eaLnBrk="0" hangingPunct="0">
              <a:buClr>
                <a:schemeClr val="bg1"/>
              </a:buClr>
            </a:pPr>
            <a:r>
              <a:rPr lang="en-GB" sz="2000" dirty="0">
                <a:solidFill>
                  <a:srgbClr val="000000"/>
                </a:solidFill>
                <a:cs typeface="Calibri"/>
              </a:rPr>
              <a:t>Activating </a:t>
            </a:r>
            <a:r>
              <a:rPr lang="en-GB" sz="2000" dirty="0" smtClean="0">
                <a:solidFill>
                  <a:srgbClr val="000000"/>
                </a:solidFill>
                <a:cs typeface="Calibri"/>
              </a:rPr>
              <a:t>teachers as </a:t>
            </a:r>
            <a:r>
              <a:rPr lang="en-GB" sz="2000" dirty="0">
                <a:solidFill>
                  <a:srgbClr val="000000"/>
                </a:solidFill>
                <a:cs typeface="Calibri"/>
              </a:rPr>
              <a:t>owners</a:t>
            </a:r>
            <a:br>
              <a:rPr lang="en-GB" sz="2000" dirty="0">
                <a:solidFill>
                  <a:srgbClr val="000000"/>
                </a:solidFill>
                <a:cs typeface="Calibri"/>
              </a:rPr>
            </a:br>
            <a:r>
              <a:rPr lang="en-GB" sz="2000" dirty="0">
                <a:solidFill>
                  <a:srgbClr val="000000"/>
                </a:solidFill>
                <a:cs typeface="Calibri"/>
              </a:rPr>
              <a:t>of their own learning</a:t>
            </a:r>
          </a:p>
        </p:txBody>
      </p:sp>
    </p:spTree>
    <p:extLst>
      <p:ext uri="{BB962C8B-B14F-4D97-AF65-F5344CB8AC3E}">
        <p14:creationId xmlns:p14="http://schemas.microsoft.com/office/powerpoint/2010/main" val="8727095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0" grpId="0" animBg="1"/>
      <p:bldP spid="41" grpId="0" animBg="1"/>
      <p:bldP spid="42"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6"/>
          <p:cNvSpPr>
            <a:spLocks noGrp="1" noChangeArrowheads="1"/>
          </p:cNvSpPr>
          <p:nvPr>
            <p:ph type="ctrTitle"/>
          </p:nvPr>
        </p:nvSpPr>
        <p:spPr/>
        <p:txBody>
          <a:bodyPr/>
          <a:lstStyle/>
          <a:p>
            <a:r>
              <a:rPr lang="en-US" dirty="0" smtClean="0"/>
              <a:t>Validity of formative evaluation</a:t>
            </a:r>
            <a:endParaRPr lang="en-GB"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7495863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Validity: an evolving concept</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D52799CE-711A-FA44-BA4E-E463DA170A36}" type="slidenum">
              <a:rPr lang="en-US" smtClean="0"/>
              <a:pPr>
                <a:defRPr/>
              </a:pPr>
              <a:t>43</a:t>
            </a:fld>
            <a:endParaRPr lang="en-US"/>
          </a:p>
        </p:txBody>
      </p:sp>
      <p:sp>
        <p:nvSpPr>
          <p:cNvPr id="6" name="Content Placeholder 5"/>
          <p:cNvSpPr>
            <a:spLocks noGrp="1"/>
          </p:cNvSpPr>
          <p:nvPr>
            <p:ph sz="quarter" idx="1"/>
          </p:nvPr>
        </p:nvSpPr>
        <p:spPr/>
        <p:txBody>
          <a:bodyPr>
            <a:normAutofit fontScale="92500" lnSpcReduction="10000"/>
          </a:bodyPr>
          <a:lstStyle/>
          <a:p>
            <a:r>
              <a:rPr lang="en-US" dirty="0"/>
              <a:t>Evolution of the idea</a:t>
            </a:r>
          </a:p>
          <a:p>
            <a:pPr lvl="1"/>
            <a:r>
              <a:rPr lang="en-US" dirty="0"/>
              <a:t>A property of a test</a:t>
            </a:r>
          </a:p>
          <a:p>
            <a:pPr lvl="1"/>
            <a:r>
              <a:rPr lang="en-US" dirty="0"/>
              <a:t>A property of students’ results on a test</a:t>
            </a:r>
          </a:p>
          <a:p>
            <a:pPr lvl="1"/>
            <a:r>
              <a:rPr lang="en-US" dirty="0"/>
              <a:t>A property of the inferences drawn on the basis of test results</a:t>
            </a:r>
          </a:p>
          <a:p>
            <a:r>
              <a:rPr lang="en-US" dirty="0"/>
              <a:t>For any test:</a:t>
            </a:r>
          </a:p>
          <a:p>
            <a:pPr lvl="1"/>
            <a:r>
              <a:rPr lang="en-US" dirty="0"/>
              <a:t>some inferences are warranted</a:t>
            </a:r>
          </a:p>
          <a:p>
            <a:pPr lvl="1"/>
            <a:r>
              <a:rPr lang="en-US" dirty="0"/>
              <a:t>some are not</a:t>
            </a:r>
          </a:p>
          <a:p>
            <a:r>
              <a:rPr lang="en-US" dirty="0"/>
              <a:t>“One validates not a test but an interpretation of data arising from a specified procedure” (</a:t>
            </a:r>
            <a:r>
              <a:rPr lang="en-US" dirty="0" err="1"/>
              <a:t>Cronbach</a:t>
            </a:r>
            <a:r>
              <a:rPr lang="en-US" dirty="0"/>
              <a:t>, 1971; emphasis in original)</a:t>
            </a:r>
          </a:p>
          <a:p>
            <a:r>
              <a:rPr lang="en-US" dirty="0"/>
              <a:t>No such thing as a valid assessment</a:t>
            </a:r>
            <a:r>
              <a:rPr lang="en-US" dirty="0" smtClean="0"/>
              <a:t>!</a:t>
            </a:r>
            <a:endParaRPr lang="en-US" dirty="0"/>
          </a:p>
        </p:txBody>
      </p:sp>
    </p:spTree>
    <p:extLst>
      <p:ext uri="{BB962C8B-B14F-4D97-AF65-F5344CB8AC3E}">
        <p14:creationId xmlns:p14="http://schemas.microsoft.com/office/powerpoint/2010/main" val="30246551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Validating formative evaluation</a:t>
            </a:r>
            <a:endParaRPr lang="en-US" dirty="0"/>
          </a:p>
        </p:txBody>
      </p:sp>
      <p:sp>
        <p:nvSpPr>
          <p:cNvPr id="5" name="Content Placeholder 4"/>
          <p:cNvSpPr>
            <a:spLocks noGrp="1"/>
          </p:cNvSpPr>
          <p:nvPr>
            <p:ph sz="quarter" idx="1"/>
          </p:nvPr>
        </p:nvSpPr>
        <p:spPr/>
        <p:txBody>
          <a:bodyPr/>
          <a:lstStyle/>
          <a:p>
            <a:r>
              <a:rPr lang="en-US" dirty="0" smtClean="0"/>
              <a:t>An assessment is a procedure for making inferences:</a:t>
            </a:r>
          </a:p>
          <a:p>
            <a:pPr lvl="1"/>
            <a:r>
              <a:rPr lang="en-US" dirty="0" smtClean="0"/>
              <a:t>about what the learner knows (summative)</a:t>
            </a:r>
          </a:p>
          <a:p>
            <a:pPr lvl="1"/>
            <a:r>
              <a:rPr lang="en-US" dirty="0" smtClean="0"/>
              <a:t>about what to do next (formative)</a:t>
            </a:r>
          </a:p>
          <a:p>
            <a:r>
              <a:rPr lang="en-US" dirty="0" smtClean="0"/>
              <a:t>Summative inferences are validated by consistency of meanings across different readers</a:t>
            </a:r>
          </a:p>
          <a:p>
            <a:r>
              <a:rPr lang="en-US" dirty="0" smtClean="0"/>
              <a:t>Formative inferences are validated by the  consequences for learners</a:t>
            </a:r>
            <a:endParaRPr lang="en-US" dirty="0"/>
          </a:p>
        </p:txBody>
      </p:sp>
    </p:spTree>
    <p:extLst>
      <p:ext uri="{BB962C8B-B14F-4D97-AF65-F5344CB8AC3E}">
        <p14:creationId xmlns:p14="http://schemas.microsoft.com/office/powerpoint/2010/main" val="6353337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Implementing formative evaluation of teaching performance</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D52799CE-711A-FA44-BA4E-E463DA170A36}" type="slidenum">
              <a:rPr lang="en-US" smtClean="0"/>
              <a:pPr>
                <a:defRPr/>
              </a:pPr>
              <a:t>45</a:t>
            </a:fld>
            <a:endParaRPr lang="en-US"/>
          </a:p>
        </p:txBody>
      </p:sp>
    </p:spTree>
    <p:extLst>
      <p:ext uri="{BB962C8B-B14F-4D97-AF65-F5344CB8AC3E}">
        <p14:creationId xmlns:p14="http://schemas.microsoft.com/office/powerpoint/2010/main" val="27475577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Grp="1" noChangeArrowheads="1"/>
          </p:cNvSpPr>
          <p:nvPr>
            <p:ph type="title"/>
          </p:nvPr>
        </p:nvSpPr>
        <p:spPr/>
        <p:txBody>
          <a:bodyPr/>
          <a:lstStyle/>
          <a:p>
            <a:r>
              <a:rPr lang="en-US" dirty="0" smtClean="0"/>
              <a:t>A model for teacher learning</a:t>
            </a:r>
            <a:endParaRPr lang="en-US" dirty="0"/>
          </a:p>
        </p:txBody>
      </p:sp>
      <p:sp>
        <p:nvSpPr>
          <p:cNvPr id="113666" name="Rectangle 3"/>
          <p:cNvSpPr>
            <a:spLocks noGrp="1" noChangeArrowheads="1"/>
          </p:cNvSpPr>
          <p:nvPr>
            <p:ph sz="quarter" idx="1"/>
          </p:nvPr>
        </p:nvSpPr>
        <p:spPr/>
        <p:txBody>
          <a:bodyPr>
            <a:normAutofit/>
          </a:bodyPr>
          <a:lstStyle/>
          <a:p>
            <a:r>
              <a:rPr lang="en-US" smtClean="0"/>
              <a:t>Content, then process</a:t>
            </a:r>
          </a:p>
          <a:p>
            <a:r>
              <a:rPr lang="en-US" smtClean="0"/>
              <a:t>Content (what we want teachers to change):</a:t>
            </a:r>
          </a:p>
          <a:p>
            <a:pPr lvl="1"/>
            <a:r>
              <a:rPr lang="en-US" smtClean="0"/>
              <a:t>Evidence</a:t>
            </a:r>
          </a:p>
          <a:p>
            <a:pPr lvl="1"/>
            <a:r>
              <a:rPr lang="en-US" smtClean="0"/>
              <a:t>Ideas (strategies and techniques)</a:t>
            </a:r>
          </a:p>
          <a:p>
            <a:r>
              <a:rPr lang="en-US" smtClean="0"/>
              <a:t>Process (how to go about change):</a:t>
            </a:r>
          </a:p>
          <a:p>
            <a:pPr lvl="1"/>
            <a:r>
              <a:rPr lang="en-US" smtClean="0"/>
              <a:t>Choice</a:t>
            </a:r>
          </a:p>
          <a:p>
            <a:pPr lvl="1"/>
            <a:r>
              <a:rPr lang="en-US" smtClean="0"/>
              <a:t>Flexibility</a:t>
            </a:r>
          </a:p>
          <a:p>
            <a:pPr lvl="1"/>
            <a:r>
              <a:rPr lang="en-US" smtClean="0"/>
              <a:t>Small steps</a:t>
            </a:r>
          </a:p>
          <a:p>
            <a:pPr lvl="1"/>
            <a:r>
              <a:rPr lang="en-US" smtClean="0"/>
              <a:t>Accountability</a:t>
            </a:r>
          </a:p>
          <a:p>
            <a:pPr lvl="1"/>
            <a:r>
              <a:rPr lang="en-US" smtClean="0"/>
              <a:t>Support</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46</a:t>
            </a:fld>
            <a:endParaRPr lang="en-GB" dirty="0"/>
          </a:p>
        </p:txBody>
      </p:sp>
    </p:spTree>
    <p:extLst>
      <p:ext uri="{BB962C8B-B14F-4D97-AF65-F5344CB8AC3E}">
        <p14:creationId xmlns:p14="http://schemas.microsoft.com/office/powerpoint/2010/main" val="3360462958"/>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5374" y="1524011"/>
            <a:ext cx="8234082" cy="1828800"/>
          </a:xfrm>
        </p:spPr>
        <p:txBody>
          <a:bodyPr>
            <a:normAutofit/>
          </a:bodyPr>
          <a:lstStyle/>
          <a:p>
            <a:r>
              <a:rPr lang="en-US" sz="5000" cap="none" smtClean="0"/>
              <a:t>Choice</a:t>
            </a:r>
            <a:endParaRPr lang="en-US" sz="5000" cap="none" dirty="0"/>
          </a:p>
        </p:txBody>
      </p:sp>
    </p:spTree>
    <p:extLst>
      <p:ext uri="{BB962C8B-B14F-4D97-AF65-F5344CB8AC3E}">
        <p14:creationId xmlns:p14="http://schemas.microsoft.com/office/powerpoint/2010/main" val="175664791"/>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p:cNvSpPr>
            <a:spLocks noGrp="1" noChangeArrowheads="1"/>
          </p:cNvSpPr>
          <p:nvPr>
            <p:ph type="title"/>
          </p:nvPr>
        </p:nvSpPr>
        <p:spPr/>
        <p:txBody>
          <a:bodyPr>
            <a:noAutofit/>
          </a:bodyPr>
          <a:lstStyle/>
          <a:p>
            <a:r>
              <a:rPr lang="en-US" dirty="0" smtClean="0"/>
              <a:t>A strengths-based approach to change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19ABF79A-F4A3-5E49-A6CE-5B8CF779BC37}" type="slidenum">
              <a:rPr lang="en-GB" smtClean="0"/>
              <a:pPr>
                <a:defRPr/>
              </a:pPr>
              <a:t>48</a:t>
            </a:fld>
            <a:endParaRPr lang="en-GB" dirty="0"/>
          </a:p>
        </p:txBody>
      </p:sp>
      <p:sp>
        <p:nvSpPr>
          <p:cNvPr id="115714" name="Rectangle 3"/>
          <p:cNvSpPr>
            <a:spLocks noGrp="1" noChangeArrowheads="1"/>
          </p:cNvSpPr>
          <p:nvPr>
            <p:ph sz="quarter" idx="1"/>
          </p:nvPr>
        </p:nvSpPr>
        <p:spPr>
          <a:xfrm>
            <a:off x="612648" y="1600200"/>
            <a:ext cx="8153400" cy="5257800"/>
          </a:xfrm>
        </p:spPr>
        <p:txBody>
          <a:bodyPr>
            <a:normAutofit/>
          </a:bodyPr>
          <a:lstStyle/>
          <a:p>
            <a:r>
              <a:rPr lang="en-US" dirty="0"/>
              <a:t>Talent development requires attending to both strengths and weaknesses</a:t>
            </a:r>
          </a:p>
          <a:p>
            <a:r>
              <a:rPr lang="en-US" dirty="0"/>
              <a:t>The question is how to distribute attention between the two:</a:t>
            </a:r>
          </a:p>
          <a:p>
            <a:pPr lvl="1"/>
            <a:r>
              <a:rPr lang="en-US" dirty="0"/>
              <a:t>For novices, attention to weaknesses is likely to have the greatest payoff</a:t>
            </a:r>
          </a:p>
          <a:p>
            <a:pPr lvl="1"/>
            <a:r>
              <a:rPr lang="en-US" dirty="0"/>
              <a:t>For more experienced teachers, attention to strengths is likely to be more advantageous</a:t>
            </a:r>
            <a:endParaRPr lang="en-US" dirty="0"/>
          </a:p>
        </p:txBody>
      </p:sp>
    </p:spTree>
    <p:extLst>
      <p:ext uri="{BB962C8B-B14F-4D97-AF65-F5344CB8AC3E}">
        <p14:creationId xmlns:p14="http://schemas.microsoft.com/office/powerpoint/2010/main" val="919391947"/>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4368" y="1510564"/>
            <a:ext cx="8166847" cy="1828800"/>
          </a:xfrm>
        </p:spPr>
        <p:txBody>
          <a:bodyPr>
            <a:normAutofit/>
          </a:bodyPr>
          <a:lstStyle/>
          <a:p>
            <a:r>
              <a:rPr lang="en-US" sz="5000" cap="none" smtClean="0"/>
              <a:t>Flexibility</a:t>
            </a:r>
            <a:endParaRPr lang="en-US" sz="5000" cap="none" dirty="0"/>
          </a:p>
        </p:txBody>
      </p:sp>
    </p:spTree>
    <p:extLst>
      <p:ext uri="{BB962C8B-B14F-4D97-AF65-F5344CB8AC3E}">
        <p14:creationId xmlns:p14="http://schemas.microsoft.com/office/powerpoint/2010/main" val="348977454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p:txBody>
          <a:bodyPr/>
          <a:lstStyle/>
          <a:p>
            <a:r>
              <a:rPr lang="en-US" dirty="0" smtClean="0"/>
              <a:t>Raising achievement matters</a:t>
            </a:r>
            <a:endParaRPr lang="en-US" dirty="0"/>
          </a:p>
        </p:txBody>
      </p:sp>
      <p:sp>
        <p:nvSpPr>
          <p:cNvPr id="2" name="Slide Number Placeholder 1"/>
          <p:cNvSpPr>
            <a:spLocks noGrp="1"/>
          </p:cNvSpPr>
          <p:nvPr>
            <p:ph type="sldNum" sz="quarter" idx="12"/>
          </p:nvPr>
        </p:nvSpPr>
        <p:spPr/>
        <p:txBody>
          <a:bodyPr>
            <a:normAutofit fontScale="85000" lnSpcReduction="20000"/>
          </a:bodyPr>
          <a:lstStyle/>
          <a:p>
            <a:fld id="{2D6238C2-C284-AD4D-8FB8-9663937FCA09}" type="slidenum">
              <a:rPr lang="en-GB" smtClean="0"/>
              <a:pPr/>
              <a:t>5</a:t>
            </a:fld>
            <a:endParaRPr lang="en-GB" dirty="0"/>
          </a:p>
        </p:txBody>
      </p:sp>
      <p:sp>
        <p:nvSpPr>
          <p:cNvPr id="18435" name="Rectangle 3"/>
          <p:cNvSpPr>
            <a:spLocks noGrp="1" noChangeArrowheads="1"/>
          </p:cNvSpPr>
          <p:nvPr>
            <p:ph sz="quarter" idx="1"/>
          </p:nvPr>
        </p:nvSpPr>
        <p:spPr>
          <a:xfrm>
            <a:off x="612648" y="1600200"/>
            <a:ext cx="8153400" cy="5257800"/>
          </a:xfrm>
        </p:spPr>
        <p:txBody>
          <a:bodyPr>
            <a:normAutofit/>
          </a:bodyPr>
          <a:lstStyle/>
          <a:p>
            <a:r>
              <a:rPr lang="en-US" dirty="0" smtClean="0"/>
              <a:t>For individuals:</a:t>
            </a:r>
          </a:p>
          <a:p>
            <a:pPr lvl="1"/>
            <a:r>
              <a:rPr lang="en-US" dirty="0" smtClean="0"/>
              <a:t>Increased lifetime </a:t>
            </a:r>
            <a:r>
              <a:rPr lang="en-US" dirty="0" smtClean="0"/>
              <a:t>earnings</a:t>
            </a:r>
            <a:endParaRPr lang="en-US" dirty="0" smtClean="0"/>
          </a:p>
          <a:p>
            <a:pPr lvl="1"/>
            <a:r>
              <a:rPr lang="en-US" dirty="0" smtClean="0"/>
              <a:t>Improved health</a:t>
            </a:r>
          </a:p>
          <a:p>
            <a:pPr lvl="1"/>
            <a:r>
              <a:rPr lang="en-US" dirty="0" smtClean="0"/>
              <a:t>Longer life</a:t>
            </a:r>
          </a:p>
          <a:p>
            <a:r>
              <a:rPr lang="en-US" dirty="0" smtClean="0"/>
              <a:t>For society:</a:t>
            </a:r>
          </a:p>
          <a:p>
            <a:pPr lvl="1"/>
            <a:r>
              <a:rPr lang="en-US" dirty="0" smtClean="0"/>
              <a:t>Lower criminal justice costs</a:t>
            </a:r>
          </a:p>
          <a:p>
            <a:pPr lvl="1"/>
            <a:r>
              <a:rPr lang="en-US" dirty="0" smtClean="0"/>
              <a:t>Lower healthcare costs</a:t>
            </a:r>
          </a:p>
          <a:p>
            <a:pPr lvl="1"/>
            <a:r>
              <a:rPr lang="en-US" dirty="0" smtClean="0"/>
              <a:t>Increased economic growth:</a:t>
            </a:r>
          </a:p>
          <a:p>
            <a:pPr lvl="2"/>
            <a:r>
              <a:rPr lang="en-US" dirty="0" smtClean="0"/>
              <a:t>Net present value to Mexico of a 25-point increase on PISA: </a:t>
            </a:r>
            <a:r>
              <a:rPr lang="en-US" dirty="0" smtClean="0"/>
              <a:t>US$</a:t>
            </a:r>
            <a:r>
              <a:rPr lang="en-US" dirty="0" smtClean="0"/>
              <a:t>5 trillion</a:t>
            </a:r>
          </a:p>
          <a:p>
            <a:pPr lvl="2"/>
            <a:r>
              <a:rPr lang="en-US" dirty="0" smtClean="0"/>
              <a:t>Net present value to Mexico of getting all students </a:t>
            </a:r>
            <a:r>
              <a:rPr lang="en-US" dirty="0" smtClean="0"/>
              <a:t>to </a:t>
            </a:r>
            <a:r>
              <a:rPr lang="en-US" dirty="0" smtClean="0"/>
              <a:t>400 on PISA: </a:t>
            </a:r>
            <a:r>
              <a:rPr lang="en-US" dirty="0" smtClean="0"/>
              <a:t>US$</a:t>
            </a:r>
            <a:r>
              <a:rPr lang="en-US" dirty="0" smtClean="0"/>
              <a:t>26 </a:t>
            </a:r>
            <a:r>
              <a:rPr lang="en-US" dirty="0" smtClean="0"/>
              <a:t>trillion (</a:t>
            </a:r>
            <a:r>
              <a:rPr lang="en-US" dirty="0" err="1" smtClean="0"/>
              <a:t>Hanushek</a:t>
            </a:r>
            <a:r>
              <a:rPr lang="en-US" dirty="0" smtClean="0"/>
              <a:t> &amp; </a:t>
            </a:r>
            <a:r>
              <a:rPr lang="en-US" dirty="0" err="1" smtClean="0"/>
              <a:t>Woessman</a:t>
            </a:r>
            <a:r>
              <a:rPr lang="en-US" dirty="0" smtClean="0"/>
              <a:t>, 2010)</a:t>
            </a:r>
            <a:endParaRPr lang="en-US" dirty="0" smtClean="0"/>
          </a:p>
        </p:txBody>
      </p:sp>
    </p:spTree>
    <p:extLst>
      <p:ext uri="{BB962C8B-B14F-4D97-AF65-F5344CB8AC3E}">
        <p14:creationId xmlns:p14="http://schemas.microsoft.com/office/powerpoint/2010/main" val="24947688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43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43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435">
                                            <p:txEl>
                                              <p:pRg st="7" end="7"/>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435">
                                            <p:txEl>
                                              <p:pRg st="8" end="8"/>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843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bldLvl="2"/>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r>
              <a:rPr lang="en-US" dirty="0" smtClean="0"/>
              <a:t>Tight, but loose</a:t>
            </a:r>
            <a:endParaRPr lang="en-US" dirty="0"/>
          </a:p>
        </p:txBody>
      </p:sp>
      <p:sp>
        <p:nvSpPr>
          <p:cNvPr id="15362" name="Rectangle 3"/>
          <p:cNvSpPr>
            <a:spLocks noGrp="1" noChangeArrowheads="1"/>
          </p:cNvSpPr>
          <p:nvPr>
            <p:ph sz="quarter" idx="1"/>
          </p:nvPr>
        </p:nvSpPr>
        <p:spPr>
          <a:xfrm>
            <a:off x="612649" y="1600199"/>
            <a:ext cx="8023352" cy="5063565"/>
          </a:xfrm>
        </p:spPr>
        <p:txBody>
          <a:bodyPr>
            <a:noAutofit/>
          </a:bodyPr>
          <a:lstStyle/>
          <a:p>
            <a:pPr>
              <a:lnSpc>
                <a:spcPct val="110000"/>
              </a:lnSpc>
            </a:pPr>
            <a:r>
              <a:rPr lang="en-US" sz="2400" dirty="0" smtClean="0"/>
              <a:t>Two opposing factors in any school reform</a:t>
            </a:r>
          </a:p>
          <a:p>
            <a:pPr lvl="1">
              <a:lnSpc>
                <a:spcPct val="110000"/>
              </a:lnSpc>
            </a:pPr>
            <a:r>
              <a:rPr lang="en-US" sz="2000" dirty="0" smtClean="0"/>
              <a:t>Need for flexibility to adapt to local </a:t>
            </a:r>
            <a:r>
              <a:rPr lang="en-US" sz="2000" dirty="0" smtClean="0"/>
              <a:t>circumstances</a:t>
            </a:r>
            <a:endParaRPr lang="en-US" sz="2000" dirty="0" smtClean="0"/>
          </a:p>
          <a:p>
            <a:pPr lvl="1">
              <a:lnSpc>
                <a:spcPct val="110000"/>
              </a:lnSpc>
            </a:pPr>
            <a:r>
              <a:rPr lang="en-US" sz="2000" dirty="0" smtClean="0"/>
              <a:t>Need </a:t>
            </a:r>
            <a:r>
              <a:rPr lang="en-US" sz="2000" dirty="0" smtClean="0"/>
              <a:t>to maintain fidelity to the theory of action of the reform, to </a:t>
            </a:r>
            <a:r>
              <a:rPr lang="en-US" sz="2000" dirty="0" err="1" smtClean="0"/>
              <a:t>minimise</a:t>
            </a:r>
            <a:r>
              <a:rPr lang="en-US" sz="2000" dirty="0" smtClean="0"/>
              <a:t> “lethal mutations”</a:t>
            </a:r>
          </a:p>
          <a:p>
            <a:pPr>
              <a:lnSpc>
                <a:spcPct val="110000"/>
              </a:lnSpc>
            </a:pPr>
            <a:r>
              <a:rPr lang="en-US" sz="2400" dirty="0" smtClean="0"/>
              <a:t>The </a:t>
            </a:r>
            <a:r>
              <a:rPr lang="en-US" sz="2400" dirty="0" smtClean="0"/>
              <a:t>“tight but loose” formulation:</a:t>
            </a:r>
          </a:p>
          <a:p>
            <a:pPr lvl="1">
              <a:lnSpc>
                <a:spcPct val="110000"/>
              </a:lnSpc>
            </a:pPr>
            <a:r>
              <a:rPr lang="en-US" sz="2000" dirty="0" smtClean="0"/>
              <a:t>… combines an obsessive adherence to central design principles (the “tight” part) with accommodations to the needs, resources, constraints, and affordances that occur in any school or district</a:t>
            </a:r>
            <a:br>
              <a:rPr lang="en-US" sz="2000" dirty="0" smtClean="0"/>
            </a:br>
            <a:r>
              <a:rPr lang="en-US" sz="2000" dirty="0" smtClean="0"/>
              <a:t>(the “loose” part), but only where these do not conflict with the theory of action of the intervention.</a:t>
            </a:r>
            <a:endParaRPr lang="en-US" sz="2000" dirty="0"/>
          </a:p>
        </p:txBody>
      </p:sp>
      <p:sp>
        <p:nvSpPr>
          <p:cNvPr id="4" name="Slide Number Placeholder 3"/>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50</a:t>
            </a:fld>
            <a:endParaRPr lang="en-GB" dirty="0"/>
          </a:p>
        </p:txBody>
      </p:sp>
    </p:spTree>
    <p:extLst>
      <p:ext uri="{BB962C8B-B14F-4D97-AF65-F5344CB8AC3E}">
        <p14:creationId xmlns:p14="http://schemas.microsoft.com/office/powerpoint/2010/main" val="3126630811"/>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4369" y="1483670"/>
            <a:ext cx="8166847" cy="1828800"/>
          </a:xfrm>
        </p:spPr>
        <p:txBody>
          <a:bodyPr>
            <a:normAutofit/>
          </a:bodyPr>
          <a:lstStyle/>
          <a:p>
            <a:r>
              <a:rPr lang="en-US" sz="5000" cap="none" dirty="0" smtClean="0"/>
              <a:t>Small steps</a:t>
            </a:r>
            <a:endParaRPr lang="en-US" sz="5000" cap="none" dirty="0"/>
          </a:p>
        </p:txBody>
      </p:sp>
    </p:spTree>
    <p:extLst>
      <p:ext uri="{BB962C8B-B14F-4D97-AF65-F5344CB8AC3E}">
        <p14:creationId xmlns:p14="http://schemas.microsoft.com/office/powerpoint/2010/main" val="1216223082"/>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2"/>
          <p:cNvSpPr>
            <a:spLocks noGrp="1" noChangeArrowheads="1"/>
          </p:cNvSpPr>
          <p:nvPr>
            <p:ph type="title"/>
          </p:nvPr>
        </p:nvSpPr>
        <p:spPr/>
        <p:txBody>
          <a:bodyPr/>
          <a:lstStyle/>
          <a:p>
            <a:r>
              <a:rPr lang="en-US" smtClean="0"/>
              <a:t>Expertise</a:t>
            </a:r>
            <a:endParaRPr lang="en-US" dirty="0"/>
          </a:p>
        </p:txBody>
      </p:sp>
      <p:sp>
        <p:nvSpPr>
          <p:cNvPr id="119810" name="Rectangle 3"/>
          <p:cNvSpPr>
            <a:spLocks noGrp="1" noChangeArrowheads="1"/>
          </p:cNvSpPr>
          <p:nvPr>
            <p:ph sz="quarter" idx="1"/>
          </p:nvPr>
        </p:nvSpPr>
        <p:spPr>
          <a:xfrm>
            <a:off x="612648" y="1600200"/>
            <a:ext cx="8153400" cy="5257800"/>
          </a:xfrm>
        </p:spPr>
        <p:txBody>
          <a:bodyPr>
            <a:normAutofit fontScale="85000" lnSpcReduction="20000"/>
          </a:bodyPr>
          <a:lstStyle/>
          <a:p>
            <a:pPr>
              <a:lnSpc>
                <a:spcPct val="120000"/>
              </a:lnSpc>
            </a:pPr>
            <a:r>
              <a:rPr lang="en-US" dirty="0" smtClean="0"/>
              <a:t>According to Berliner (1994), experts:</a:t>
            </a:r>
          </a:p>
          <a:p>
            <a:pPr lvl="1">
              <a:lnSpc>
                <a:spcPct val="120000"/>
              </a:lnSpc>
            </a:pPr>
            <a:r>
              <a:rPr lang="en-US" dirty="0" smtClean="0"/>
              <a:t>Excel mainly in their own domain</a:t>
            </a:r>
          </a:p>
          <a:p>
            <a:pPr lvl="1">
              <a:lnSpc>
                <a:spcPct val="120000"/>
              </a:lnSpc>
            </a:pPr>
            <a:r>
              <a:rPr lang="en-US" dirty="0" smtClean="0"/>
              <a:t>Often develop automaticity for the repetitive operations that are needed to accomplish their goals</a:t>
            </a:r>
          </a:p>
          <a:p>
            <a:pPr lvl="1">
              <a:lnSpc>
                <a:spcPct val="120000"/>
              </a:lnSpc>
            </a:pPr>
            <a:r>
              <a:rPr lang="en-US" dirty="0" smtClean="0"/>
              <a:t>Are more sensitive to the task demands and social situation when solving problems</a:t>
            </a:r>
          </a:p>
          <a:p>
            <a:pPr lvl="1">
              <a:lnSpc>
                <a:spcPct val="120000"/>
              </a:lnSpc>
            </a:pPr>
            <a:r>
              <a:rPr lang="en-US" dirty="0" smtClean="0"/>
              <a:t>Are more opportunistic and flexible in their teaching than novices</a:t>
            </a:r>
          </a:p>
          <a:p>
            <a:pPr lvl="1">
              <a:lnSpc>
                <a:spcPct val="120000"/>
              </a:lnSpc>
            </a:pPr>
            <a:r>
              <a:rPr lang="en-US" dirty="0" smtClean="0"/>
              <a:t>Represent problems in qualitatively different ways than novices</a:t>
            </a:r>
          </a:p>
          <a:p>
            <a:pPr lvl="1">
              <a:lnSpc>
                <a:spcPct val="120000"/>
              </a:lnSpc>
            </a:pPr>
            <a:r>
              <a:rPr lang="en-US" dirty="0" smtClean="0"/>
              <a:t>Have faster and more accurate pattern recognition capabilities</a:t>
            </a:r>
          </a:p>
          <a:p>
            <a:pPr lvl="1">
              <a:lnSpc>
                <a:spcPct val="120000"/>
              </a:lnSpc>
            </a:pPr>
            <a:r>
              <a:rPr lang="en-US" dirty="0" smtClean="0"/>
              <a:t>Perceive meaningful patterns in the domain in which they are experienced</a:t>
            </a:r>
          </a:p>
          <a:p>
            <a:pPr lvl="1">
              <a:lnSpc>
                <a:spcPct val="120000"/>
              </a:lnSpc>
            </a:pPr>
            <a:r>
              <a:rPr lang="en-US" dirty="0" smtClean="0"/>
              <a:t>Begin to solve problems slower but bring richer and more personal sources of information to bear</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52</a:t>
            </a:fld>
            <a:endParaRPr lang="en-GB" dirty="0"/>
          </a:p>
        </p:txBody>
      </p:sp>
    </p:spTree>
    <p:extLst>
      <p:ext uri="{BB962C8B-B14F-4D97-AF65-F5344CB8AC3E}">
        <p14:creationId xmlns:p14="http://schemas.microsoft.com/office/powerpoint/2010/main" val="70208242"/>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2"/>
          <p:cNvSpPr>
            <a:spLocks noGrp="1" noChangeArrowheads="1"/>
          </p:cNvSpPr>
          <p:nvPr>
            <p:ph type="title"/>
          </p:nvPr>
        </p:nvSpPr>
        <p:spPr/>
        <p:txBody>
          <a:bodyPr/>
          <a:lstStyle/>
          <a:p>
            <a:r>
              <a:rPr lang="en-US" smtClean="0"/>
              <a:t>Looking at the wrong knowledge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19ABF79A-F4A3-5E49-A6CE-5B8CF779BC37}" type="slidenum">
              <a:rPr lang="en-GB" smtClean="0"/>
              <a:pPr/>
              <a:t>53</a:t>
            </a:fld>
            <a:endParaRPr lang="en-GB" dirty="0"/>
          </a:p>
        </p:txBody>
      </p:sp>
      <p:sp>
        <p:nvSpPr>
          <p:cNvPr id="125954" name="Rectangle 3"/>
          <p:cNvSpPr>
            <a:spLocks noGrp="1" noChangeArrowheads="1"/>
          </p:cNvSpPr>
          <p:nvPr>
            <p:ph sz="quarter" idx="1"/>
          </p:nvPr>
        </p:nvSpPr>
        <p:spPr>
          <a:xfrm>
            <a:off x="612648" y="1600200"/>
            <a:ext cx="8153400" cy="5257800"/>
          </a:xfrm>
        </p:spPr>
        <p:txBody>
          <a:bodyPr>
            <a:normAutofit fontScale="85000" lnSpcReduction="20000"/>
          </a:bodyPr>
          <a:lstStyle/>
          <a:p>
            <a:pPr>
              <a:lnSpc>
                <a:spcPct val="120000"/>
              </a:lnSpc>
            </a:pPr>
            <a:r>
              <a:rPr lang="en-US" dirty="0" smtClean="0"/>
              <a:t>The most powerful teacher knowledge is not explicit:</a:t>
            </a:r>
          </a:p>
          <a:p>
            <a:pPr lvl="1">
              <a:lnSpc>
                <a:spcPct val="120000"/>
              </a:lnSpc>
            </a:pPr>
            <a:r>
              <a:rPr lang="en-US" dirty="0" smtClean="0"/>
              <a:t>That’s why telling teachers what to do doesn’t work.</a:t>
            </a:r>
          </a:p>
          <a:p>
            <a:pPr lvl="1">
              <a:lnSpc>
                <a:spcPct val="120000"/>
              </a:lnSpc>
            </a:pPr>
            <a:r>
              <a:rPr lang="en-US" dirty="0" smtClean="0"/>
              <a:t>What we know is more than we can say.</a:t>
            </a:r>
          </a:p>
          <a:p>
            <a:pPr lvl="1">
              <a:lnSpc>
                <a:spcPct val="120000"/>
              </a:lnSpc>
            </a:pPr>
            <a:r>
              <a:rPr lang="en-US" dirty="0" smtClean="0"/>
              <a:t>And that is why most professional development has been relatively ineffective.</a:t>
            </a:r>
          </a:p>
          <a:p>
            <a:pPr>
              <a:lnSpc>
                <a:spcPct val="120000"/>
              </a:lnSpc>
            </a:pPr>
            <a:r>
              <a:rPr lang="en-US" dirty="0" smtClean="0"/>
              <a:t>Improving practice involves changing habits, not adding knowledge:</a:t>
            </a:r>
          </a:p>
          <a:p>
            <a:pPr lvl="1">
              <a:lnSpc>
                <a:spcPct val="120000"/>
              </a:lnSpc>
            </a:pPr>
            <a:r>
              <a:rPr lang="en-US" dirty="0" smtClean="0"/>
              <a:t>That’s why it’s hard:</a:t>
            </a:r>
          </a:p>
          <a:p>
            <a:pPr lvl="2">
              <a:lnSpc>
                <a:spcPct val="120000"/>
              </a:lnSpc>
            </a:pPr>
            <a:r>
              <a:rPr lang="en-US" dirty="0" smtClean="0"/>
              <a:t>And the hardest bit is not getting new ideas into people’s heads.</a:t>
            </a:r>
          </a:p>
          <a:p>
            <a:pPr lvl="2">
              <a:lnSpc>
                <a:spcPct val="120000"/>
              </a:lnSpc>
            </a:pPr>
            <a:r>
              <a:rPr lang="en-US" dirty="0" smtClean="0"/>
              <a:t>It’s getting the old ones out.</a:t>
            </a:r>
          </a:p>
          <a:p>
            <a:pPr lvl="1">
              <a:lnSpc>
                <a:spcPct val="120000"/>
              </a:lnSpc>
            </a:pPr>
            <a:r>
              <a:rPr lang="en-US" dirty="0" smtClean="0"/>
              <a:t>That’s why it takes time.</a:t>
            </a:r>
          </a:p>
          <a:p>
            <a:pPr>
              <a:lnSpc>
                <a:spcPct val="120000"/>
              </a:lnSpc>
            </a:pPr>
            <a:r>
              <a:rPr lang="en-US" dirty="0" smtClean="0"/>
              <a:t>But it doesn’t happen naturally:</a:t>
            </a:r>
          </a:p>
          <a:p>
            <a:pPr lvl="1">
              <a:lnSpc>
                <a:spcPct val="120000"/>
              </a:lnSpc>
            </a:pPr>
            <a:r>
              <a:rPr lang="en-US" dirty="0" smtClean="0"/>
              <a:t>If it did, the most experienced teachers would be the most productive, and that’s not true (</a:t>
            </a:r>
            <a:r>
              <a:rPr lang="en-US" dirty="0" err="1" smtClean="0"/>
              <a:t>Hanushek</a:t>
            </a:r>
            <a:r>
              <a:rPr lang="en-US" dirty="0" smtClean="0"/>
              <a:t> &amp; </a:t>
            </a:r>
            <a:r>
              <a:rPr lang="en-US" dirty="0" err="1" smtClean="0"/>
              <a:t>Rivkin</a:t>
            </a:r>
            <a:r>
              <a:rPr lang="en-US" dirty="0" smtClean="0"/>
              <a:t>, 2006).</a:t>
            </a:r>
          </a:p>
        </p:txBody>
      </p:sp>
    </p:spTree>
    <p:extLst>
      <p:ext uri="{BB962C8B-B14F-4D97-AF65-F5344CB8AC3E}">
        <p14:creationId xmlns:p14="http://schemas.microsoft.com/office/powerpoint/2010/main" val="2683040373"/>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001" name="Title 1"/>
          <p:cNvSpPr>
            <a:spLocks noGrp="1"/>
          </p:cNvSpPr>
          <p:nvPr>
            <p:ph type="title"/>
          </p:nvPr>
        </p:nvSpPr>
        <p:spPr>
          <a:xfrm>
            <a:off x="405296" y="121958"/>
            <a:ext cx="8353425" cy="644525"/>
          </a:xfrm>
        </p:spPr>
        <p:txBody>
          <a:bodyPr>
            <a:noAutofit/>
          </a:bodyPr>
          <a:lstStyle/>
          <a:p>
            <a:r>
              <a:rPr lang="en-US" dirty="0" smtClean="0"/>
              <a:t>Hand hygiene in hospitals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815946025"/>
              </p:ext>
            </p:extLst>
          </p:nvPr>
        </p:nvGraphicFramePr>
        <p:xfrm>
          <a:off x="398464" y="825782"/>
          <a:ext cx="8353425" cy="5596890"/>
        </p:xfrm>
        <a:graphic>
          <a:graphicData uri="http://schemas.openxmlformats.org/drawingml/2006/table">
            <a:tbl>
              <a:tblPr firstRow="1" bandRow="1">
                <a:tableStyleId>{B301B821-A1FF-4177-AEE7-76D212191A09}</a:tableStyleId>
              </a:tblPr>
              <a:tblGrid>
                <a:gridCol w="3919537"/>
                <a:gridCol w="1981200"/>
                <a:gridCol w="2452688"/>
              </a:tblGrid>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a:ln>
                            <a:noFill/>
                          </a:ln>
                          <a:effectLst>
                            <a:outerShdw blurRad="38100" dist="38100" dir="2700000" algn="tl">
                              <a:srgbClr val="000000">
                                <a:alpha val="43137"/>
                              </a:srgbClr>
                            </a:outerShdw>
                          </a:effectLst>
                        </a:rPr>
                        <a:t>Study</a:t>
                      </a:r>
                      <a:endParaRPr kumimoji="0" lang="en-US" sz="2000" b="1" i="0" u="none" strike="noStrike" cap="none" normalizeH="0" baseline="0" dirty="0">
                        <a:ln>
                          <a:noFill/>
                        </a:ln>
                        <a:solidFill>
                          <a:srgbClr val="FFFFFF"/>
                        </a:solidFill>
                        <a:effectLst>
                          <a:outerShdw blurRad="38100" dist="38100" dir="2700000" algn="tl">
                            <a:srgbClr val="000000">
                              <a:alpha val="43137"/>
                            </a:srgbClr>
                          </a:outerShdw>
                        </a:effectLst>
                        <a:latin typeface="Arial" charset="0"/>
                        <a:ea typeface="ＭＳ Ｐゴシック" charset="0"/>
                        <a:cs typeface="ＭＳ Ｐゴシック" charset="0"/>
                      </a:endParaRPr>
                    </a:p>
                  </a:txBody>
                  <a:tcPr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a:ln>
                            <a:noFill/>
                          </a:ln>
                          <a:effectLst>
                            <a:outerShdw blurRad="38100" dist="38100" dir="2700000" algn="tl">
                              <a:srgbClr val="000000">
                                <a:alpha val="43137"/>
                              </a:srgbClr>
                            </a:outerShdw>
                          </a:effectLst>
                        </a:rPr>
                        <a:t>Focus</a:t>
                      </a:r>
                      <a:endParaRPr kumimoji="0" lang="en-US" sz="2000" b="1" i="0" u="none" strike="noStrike" cap="none" normalizeH="0" baseline="0" dirty="0">
                        <a:ln>
                          <a:noFill/>
                        </a:ln>
                        <a:solidFill>
                          <a:srgbClr val="FFFFFF"/>
                        </a:solidFill>
                        <a:effectLst>
                          <a:outerShdw blurRad="38100" dist="38100" dir="2700000" algn="tl">
                            <a:srgbClr val="000000">
                              <a:alpha val="43137"/>
                            </a:srgbClr>
                          </a:outerShdw>
                        </a:effectLst>
                        <a:latin typeface="Arial" charset="0"/>
                        <a:ea typeface="ＭＳ Ｐゴシック" charset="0"/>
                        <a:cs typeface="ＭＳ Ｐゴシック" charset="0"/>
                      </a:endParaRPr>
                    </a:p>
                  </a:txBody>
                  <a:tcPr anchor="ct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a:ln>
                            <a:noFill/>
                          </a:ln>
                          <a:effectLst>
                            <a:outerShdw blurRad="38100" dist="38100" dir="2700000" algn="tl">
                              <a:srgbClr val="000000">
                                <a:alpha val="43137"/>
                              </a:srgbClr>
                            </a:outerShdw>
                          </a:effectLst>
                        </a:rPr>
                        <a:t>Compliance rate</a:t>
                      </a:r>
                      <a:endParaRPr kumimoji="0" lang="en-US" sz="2000" b="1" i="0" u="none" strike="noStrike" cap="none" normalizeH="0" baseline="0" dirty="0">
                        <a:ln>
                          <a:noFill/>
                        </a:ln>
                        <a:solidFill>
                          <a:srgbClr val="FFFFFF"/>
                        </a:solidFill>
                        <a:effectLst>
                          <a:outerShdw blurRad="38100" dist="38100" dir="2700000" algn="tl">
                            <a:srgbClr val="000000">
                              <a:alpha val="43137"/>
                            </a:srgbClr>
                          </a:outerShdw>
                        </a:effectLst>
                        <a:latin typeface="Arial" charset="0"/>
                        <a:ea typeface="ＭＳ Ｐゴシック" charset="0"/>
                        <a:cs typeface="ＭＳ Ｐゴシック" charset="0"/>
                      </a:endParaRPr>
                    </a:p>
                  </a:txBody>
                  <a:tcPr anchor="ct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Preston, </a:t>
                      </a:r>
                      <a:r>
                        <a:rPr kumimoji="0" lang="en-US" sz="1800" u="none" strike="noStrike" cap="none" normalizeH="0" baseline="0" dirty="0" smtClean="0">
                          <a:ln>
                            <a:noFill/>
                          </a:ln>
                          <a:effectLst/>
                        </a:rPr>
                        <a:t>Larson, </a:t>
                      </a:r>
                      <a:r>
                        <a:rPr kumimoji="0" lang="en-US" sz="1800" u="none" strike="noStrike" cap="none" normalizeH="0" baseline="0" dirty="0">
                          <a:ln>
                            <a:noFill/>
                          </a:ln>
                          <a:effectLst/>
                        </a:rPr>
                        <a:t>&amp; </a:t>
                      </a:r>
                      <a:r>
                        <a:rPr kumimoji="0" lang="en-US" sz="1800" u="none" strike="noStrike" cap="none" normalizeH="0" baseline="0" dirty="0" err="1">
                          <a:ln>
                            <a:noFill/>
                          </a:ln>
                          <a:effectLst/>
                        </a:rPr>
                        <a:t>Stamm</a:t>
                      </a:r>
                      <a:r>
                        <a:rPr kumimoji="0" lang="en-US" sz="1800" u="none" strike="noStrike" cap="none" normalizeH="0" baseline="0" dirty="0">
                          <a:ln>
                            <a:noFill/>
                          </a:ln>
                          <a:effectLst/>
                        </a:rPr>
                        <a:t> (1981)</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Open ward</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16%</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30%</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Albert &amp; </a:t>
                      </a:r>
                      <a:r>
                        <a:rPr kumimoji="0" lang="en-US" sz="1800" u="none" strike="noStrike" cap="none" normalizeH="0" baseline="0" dirty="0" err="1">
                          <a:ln>
                            <a:noFill/>
                          </a:ln>
                          <a:effectLst/>
                        </a:rPr>
                        <a:t>Condie</a:t>
                      </a:r>
                      <a:r>
                        <a:rPr kumimoji="0" lang="en-US" sz="1800" u="none" strike="noStrike" cap="none" normalizeH="0" baseline="0" dirty="0">
                          <a:ln>
                            <a:noFill/>
                          </a:ln>
                          <a:effectLst/>
                        </a:rPr>
                        <a:t> (1981)</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ICU</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28% to 41%</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Larson (1983)</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All wards</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45%</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Donowitz (1987)</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Pediatric 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30%</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Graham (1990)</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32%</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Dubbert (1990)</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81%</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a:ln>
                            <a:noFill/>
                          </a:ln>
                          <a:effectLst/>
                        </a:rPr>
                        <a:t>Pettinger</a:t>
                      </a:r>
                      <a:r>
                        <a:rPr kumimoji="0" lang="en-US" sz="1800" u="none" strike="noStrike" cap="none" normalizeH="0" baseline="0" dirty="0">
                          <a:ln>
                            <a:noFill/>
                          </a:ln>
                          <a:effectLst/>
                        </a:rPr>
                        <a:t> &amp; </a:t>
                      </a:r>
                      <a:r>
                        <a:rPr kumimoji="0" lang="en-US" sz="1800" u="none" strike="noStrike" cap="none" normalizeH="0" baseline="0" dirty="0" err="1">
                          <a:ln>
                            <a:noFill/>
                          </a:ln>
                          <a:effectLst/>
                        </a:rPr>
                        <a:t>Nettleman</a:t>
                      </a:r>
                      <a:r>
                        <a:rPr kumimoji="0" lang="en-US" sz="1800" u="none" strike="noStrike" cap="none" normalizeH="0" baseline="0" dirty="0">
                          <a:ln>
                            <a:noFill/>
                          </a:ln>
                          <a:effectLst/>
                        </a:rPr>
                        <a:t> (1991)</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Surgical 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51%</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Larson, et </a:t>
                      </a:r>
                      <a:r>
                        <a:rPr kumimoji="0" lang="en-US" sz="1800" u="none" strike="noStrike" cap="none" normalizeH="0" baseline="0" dirty="0">
                          <a:ln>
                            <a:noFill/>
                          </a:ln>
                          <a:effectLst/>
                        </a:rPr>
                        <a:t>al. (1992)</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Neonatal 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29%</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smtClean="0">
                          <a:ln>
                            <a:noFill/>
                          </a:ln>
                          <a:effectLst/>
                        </a:rPr>
                        <a:t>Doebbeling</a:t>
                      </a:r>
                      <a:r>
                        <a:rPr kumimoji="0" lang="en-US" sz="1800" u="none" strike="noStrike" cap="none" normalizeH="0" baseline="0" dirty="0" smtClean="0">
                          <a:ln>
                            <a:noFill/>
                          </a:ln>
                          <a:effectLst/>
                        </a:rPr>
                        <a:t>, </a:t>
                      </a:r>
                      <a:r>
                        <a:rPr kumimoji="0" lang="en-US" sz="1800" u="none" strike="noStrike" cap="none" normalizeH="0" baseline="0" dirty="0">
                          <a:ln>
                            <a:noFill/>
                          </a:ln>
                          <a:effectLst/>
                        </a:rPr>
                        <a:t>et al. (1992)</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40%</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smtClean="0">
                          <a:ln>
                            <a:noFill/>
                          </a:ln>
                          <a:effectLst/>
                        </a:rPr>
                        <a:t>Zimakoff</a:t>
                      </a:r>
                      <a:r>
                        <a:rPr kumimoji="0" lang="en-US" sz="1800" u="none" strike="noStrike" cap="none" normalizeH="0" baseline="0" dirty="0" smtClean="0">
                          <a:ln>
                            <a:noFill/>
                          </a:ln>
                          <a:effectLst/>
                        </a:rPr>
                        <a:t>, </a:t>
                      </a:r>
                      <a:r>
                        <a:rPr kumimoji="0" lang="en-US" sz="1800" u="none" strike="noStrike" cap="none" normalizeH="0" baseline="0" dirty="0">
                          <a:ln>
                            <a:noFill/>
                          </a:ln>
                          <a:effectLst/>
                        </a:rPr>
                        <a:t>et al. (1992)</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ICU</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40%</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smtClean="0">
                          <a:ln>
                            <a:noFill/>
                          </a:ln>
                          <a:effectLst/>
                        </a:rPr>
                        <a:t>Meengs</a:t>
                      </a:r>
                      <a:r>
                        <a:rPr kumimoji="0" lang="en-US" sz="1800" u="none" strike="noStrike" cap="none" normalizeH="0" baseline="0" dirty="0" smtClean="0">
                          <a:ln>
                            <a:noFill/>
                          </a:ln>
                          <a:effectLst/>
                        </a:rPr>
                        <a:t>, </a:t>
                      </a:r>
                      <a:r>
                        <a:rPr kumimoji="0" lang="en-US" sz="1800" u="none" strike="noStrike" cap="none" normalizeH="0" baseline="0" dirty="0">
                          <a:ln>
                            <a:noFill/>
                          </a:ln>
                          <a:effectLst/>
                        </a:rPr>
                        <a:t>et al. (1994)</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ER (Casualty)</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32%</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a:ln>
                            <a:noFill/>
                          </a:ln>
                          <a:effectLst/>
                        </a:rPr>
                        <a:t>Pittet</a:t>
                      </a:r>
                      <a:r>
                        <a:rPr kumimoji="0" lang="en-US" sz="1800" u="none" strike="noStrike" cap="none" normalizeH="0" baseline="0" dirty="0">
                          <a:ln>
                            <a:noFill/>
                          </a:ln>
                          <a:effectLst/>
                        </a:rPr>
                        <a:t>, </a:t>
                      </a:r>
                      <a:r>
                        <a:rPr kumimoji="0" lang="en-US" sz="1800" u="none" strike="noStrike" cap="none" normalizeH="0" baseline="0" dirty="0" err="1" smtClean="0">
                          <a:ln>
                            <a:noFill/>
                          </a:ln>
                          <a:effectLst/>
                        </a:rPr>
                        <a:t>Mourouga</a:t>
                      </a:r>
                      <a:r>
                        <a:rPr kumimoji="0" lang="en-US" sz="1800" u="none" strike="noStrike" cap="none" normalizeH="0" baseline="0" dirty="0" smtClean="0">
                          <a:ln>
                            <a:noFill/>
                          </a:ln>
                          <a:effectLst/>
                        </a:rPr>
                        <a:t>, </a:t>
                      </a:r>
                      <a:r>
                        <a:rPr kumimoji="0" lang="en-US" sz="1800" u="none" strike="noStrike" cap="none" normalizeH="0" baseline="0" dirty="0">
                          <a:ln>
                            <a:noFill/>
                          </a:ln>
                          <a:effectLst/>
                        </a:rPr>
                        <a:t>&amp; </a:t>
                      </a:r>
                      <a:r>
                        <a:rPr kumimoji="0" lang="en-US" sz="1800" u="none" strike="noStrike" cap="none" normalizeH="0" baseline="0" dirty="0" err="1">
                          <a:ln>
                            <a:noFill/>
                          </a:ln>
                          <a:effectLst/>
                        </a:rPr>
                        <a:t>Perneger</a:t>
                      </a:r>
                      <a:r>
                        <a:rPr kumimoji="0" lang="en-US" sz="1800" u="none" strike="noStrike" cap="none" normalizeH="0" baseline="0" dirty="0">
                          <a:ln>
                            <a:noFill/>
                          </a:ln>
                          <a:effectLst/>
                        </a:rPr>
                        <a:t>  (1999)</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All wards</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48%</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ICU</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36%</a:t>
                      </a:r>
                      <a:endParaRPr kumimoji="0" lang="en-US" sz="18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tc>
              </a:tr>
            </a:tbl>
          </a:graphicData>
        </a:graphic>
      </p:graphicFrame>
      <p:sp>
        <p:nvSpPr>
          <p:cNvPr id="5" name="TextBox 4"/>
          <p:cNvSpPr txBox="1"/>
          <p:nvPr/>
        </p:nvSpPr>
        <p:spPr>
          <a:xfrm>
            <a:off x="397436" y="6427115"/>
            <a:ext cx="3321423" cy="430887"/>
          </a:xfrm>
          <a:prstGeom prst="rect">
            <a:avLst/>
          </a:prstGeom>
          <a:noFill/>
        </p:spPr>
        <p:txBody>
          <a:bodyPr wrap="square" rtlCol="0">
            <a:spAutoFit/>
          </a:bodyPr>
          <a:lstStyle/>
          <a:p>
            <a:r>
              <a:rPr lang="en-US" sz="2200" dirty="0" err="1" smtClean="0">
                <a:solidFill>
                  <a:schemeClr val="accent1"/>
                </a:solidFill>
                <a:latin typeface="+mj-lt"/>
              </a:rPr>
              <a:t>Pittet</a:t>
            </a:r>
            <a:r>
              <a:rPr lang="en-US" sz="2200" dirty="0">
                <a:solidFill>
                  <a:schemeClr val="accent1"/>
                </a:solidFill>
                <a:latin typeface="+mj-lt"/>
              </a:rPr>
              <a:t> </a:t>
            </a:r>
            <a:r>
              <a:rPr lang="en-US" sz="2200" dirty="0" smtClean="0">
                <a:solidFill>
                  <a:schemeClr val="accent1"/>
                </a:solidFill>
                <a:latin typeface="+mj-lt"/>
              </a:rPr>
              <a:t>(2001)</a:t>
            </a:r>
            <a:endParaRPr lang="en-US" sz="2200" dirty="0">
              <a:solidFill>
                <a:schemeClr val="accent1"/>
              </a:solidFill>
              <a:latin typeface="+mj-lt"/>
            </a:endParaRPr>
          </a:p>
        </p:txBody>
      </p:sp>
      <p:sp>
        <p:nvSpPr>
          <p:cNvPr id="2" name="Left Arrow 1"/>
          <p:cNvSpPr/>
          <p:nvPr/>
        </p:nvSpPr>
        <p:spPr>
          <a:xfrm>
            <a:off x="7963647" y="4019176"/>
            <a:ext cx="1045882" cy="702236"/>
          </a:xfrm>
          <a:prstGeom prst="lef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0928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4972" y="1564352"/>
            <a:ext cx="8207188" cy="1828800"/>
          </a:xfrm>
        </p:spPr>
        <p:txBody>
          <a:bodyPr>
            <a:normAutofit/>
          </a:bodyPr>
          <a:lstStyle/>
          <a:p>
            <a:r>
              <a:rPr lang="en-US" sz="5000" cap="none" smtClean="0"/>
              <a:t>Accountability</a:t>
            </a:r>
            <a:endParaRPr lang="en-US" sz="5000" cap="none" dirty="0"/>
          </a:p>
        </p:txBody>
      </p:sp>
    </p:spTree>
    <p:extLst>
      <p:ext uri="{BB962C8B-B14F-4D97-AF65-F5344CB8AC3E}">
        <p14:creationId xmlns:p14="http://schemas.microsoft.com/office/powerpoint/2010/main" val="2858472299"/>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2"/>
          <p:cNvSpPr>
            <a:spLocks noGrp="1" noChangeArrowheads="1"/>
          </p:cNvSpPr>
          <p:nvPr>
            <p:ph type="title"/>
          </p:nvPr>
        </p:nvSpPr>
        <p:spPr/>
        <p:txBody>
          <a:bodyPr/>
          <a:lstStyle/>
          <a:p>
            <a:r>
              <a:rPr lang="en-US" dirty="0" smtClean="0"/>
              <a:t>Making a commitment</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56</a:t>
            </a:fld>
            <a:endParaRPr lang="en-GB" dirty="0"/>
          </a:p>
        </p:txBody>
      </p:sp>
      <p:sp>
        <p:nvSpPr>
          <p:cNvPr id="131074" name="Rectangle 3"/>
          <p:cNvSpPr>
            <a:spLocks noGrp="1" noChangeArrowheads="1"/>
          </p:cNvSpPr>
          <p:nvPr>
            <p:ph sz="quarter" idx="1"/>
          </p:nvPr>
        </p:nvSpPr>
        <p:spPr>
          <a:xfrm>
            <a:off x="612648" y="1600200"/>
            <a:ext cx="8531352" cy="5257800"/>
          </a:xfrm>
        </p:spPr>
        <p:txBody>
          <a:bodyPr>
            <a:normAutofit fontScale="85000" lnSpcReduction="10000"/>
          </a:bodyPr>
          <a:lstStyle/>
          <a:p>
            <a:pPr>
              <a:lnSpc>
                <a:spcPct val="120000"/>
              </a:lnSpc>
            </a:pPr>
            <a:r>
              <a:rPr lang="en-US" dirty="0" smtClean="0"/>
              <a:t>Action planning:</a:t>
            </a:r>
          </a:p>
          <a:p>
            <a:pPr lvl="1">
              <a:lnSpc>
                <a:spcPct val="120000"/>
              </a:lnSpc>
            </a:pPr>
            <a:r>
              <a:rPr lang="en-US" dirty="0" smtClean="0"/>
              <a:t>Forces teachers to make their ideas concrete and creates a record</a:t>
            </a:r>
          </a:p>
          <a:p>
            <a:pPr lvl="1">
              <a:lnSpc>
                <a:spcPct val="120000"/>
              </a:lnSpc>
            </a:pPr>
            <a:r>
              <a:rPr lang="en-US" dirty="0" smtClean="0"/>
              <a:t>Makes the teachers accountable for doing what they promised</a:t>
            </a:r>
          </a:p>
          <a:p>
            <a:pPr lvl="1">
              <a:lnSpc>
                <a:spcPct val="120000"/>
              </a:lnSpc>
            </a:pPr>
            <a:r>
              <a:rPr lang="en-US" dirty="0" smtClean="0"/>
              <a:t>Requires each teacher to focus on a small number of changes</a:t>
            </a:r>
          </a:p>
          <a:p>
            <a:pPr lvl="1">
              <a:lnSpc>
                <a:spcPct val="120000"/>
              </a:lnSpc>
            </a:pPr>
            <a:r>
              <a:rPr lang="en-US" dirty="0" smtClean="0"/>
              <a:t>Requires the teachers to identify what they will give up or reduce</a:t>
            </a:r>
          </a:p>
          <a:p>
            <a:pPr>
              <a:lnSpc>
                <a:spcPct val="120000"/>
              </a:lnSpc>
            </a:pPr>
            <a:r>
              <a:rPr lang="en-US" dirty="0" smtClean="0"/>
              <a:t>A good action plan:</a:t>
            </a:r>
          </a:p>
          <a:p>
            <a:pPr lvl="1">
              <a:lnSpc>
                <a:spcPct val="120000"/>
              </a:lnSpc>
            </a:pPr>
            <a:r>
              <a:rPr lang="en-US" dirty="0" smtClean="0"/>
              <a:t>Does not try to change everything at once</a:t>
            </a:r>
          </a:p>
          <a:p>
            <a:pPr lvl="1">
              <a:lnSpc>
                <a:spcPct val="120000"/>
              </a:lnSpc>
            </a:pPr>
            <a:r>
              <a:rPr lang="en-US" dirty="0" smtClean="0"/>
              <a:t>Spells out specific changes in teaching practice</a:t>
            </a:r>
          </a:p>
          <a:p>
            <a:pPr lvl="1">
              <a:lnSpc>
                <a:spcPct val="120000"/>
              </a:lnSpc>
            </a:pPr>
            <a:r>
              <a:rPr lang="en-US" dirty="0" smtClean="0"/>
              <a:t>Relates to the five “key strategies” of AFL</a:t>
            </a:r>
          </a:p>
          <a:p>
            <a:pPr lvl="1">
              <a:lnSpc>
                <a:spcPct val="120000"/>
              </a:lnSpc>
            </a:pPr>
            <a:r>
              <a:rPr lang="en-US" dirty="0" smtClean="0"/>
              <a:t>Is achievable within a reasonable period of time</a:t>
            </a:r>
          </a:p>
          <a:p>
            <a:pPr lvl="1">
              <a:lnSpc>
                <a:spcPct val="120000"/>
              </a:lnSpc>
            </a:pPr>
            <a:r>
              <a:rPr lang="en-US" dirty="0" smtClean="0"/>
              <a:t>Identifies something that the teacher will no longer do or will do less of</a:t>
            </a:r>
            <a:endParaRPr lang="en-US" dirty="0"/>
          </a:p>
        </p:txBody>
      </p:sp>
    </p:spTree>
    <p:extLst>
      <p:ext uri="{BB962C8B-B14F-4D97-AF65-F5344CB8AC3E}">
        <p14:creationId xmlns:p14="http://schemas.microsoft.com/office/powerpoint/2010/main" val="490977505"/>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2"/>
          <p:cNvSpPr>
            <a:spLocks noGrp="1" noChangeArrowheads="1"/>
          </p:cNvSpPr>
          <p:nvPr>
            <p:ph type="ctrTitle"/>
          </p:nvPr>
        </p:nvSpPr>
        <p:spPr>
          <a:xfrm>
            <a:off x="904571" y="1537458"/>
            <a:ext cx="8180294" cy="1828800"/>
          </a:xfrm>
        </p:spPr>
        <p:txBody>
          <a:bodyPr>
            <a:normAutofit/>
          </a:bodyPr>
          <a:lstStyle/>
          <a:p>
            <a:r>
              <a:rPr lang="en-US" sz="5000" cap="none" smtClean="0"/>
              <a:t>Support</a:t>
            </a:r>
            <a:endParaRPr lang="en-US" sz="5000" cap="none" dirty="0"/>
          </a:p>
        </p:txBody>
      </p:sp>
    </p:spTree>
    <p:extLst>
      <p:ext uri="{BB962C8B-B14F-4D97-AF65-F5344CB8AC3E}">
        <p14:creationId xmlns:p14="http://schemas.microsoft.com/office/powerpoint/2010/main" val="1516714567"/>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4"/>
          <p:cNvSpPr>
            <a:spLocks noGrp="1" noChangeArrowheads="1"/>
          </p:cNvSpPr>
          <p:nvPr>
            <p:ph type="title"/>
          </p:nvPr>
        </p:nvSpPr>
        <p:spPr/>
        <p:txBody>
          <a:bodyPr/>
          <a:lstStyle/>
          <a:p>
            <a:r>
              <a:rPr lang="en-US" dirty="0" smtClean="0"/>
              <a:t>Supportive accountability</a:t>
            </a:r>
            <a:endParaRPr lang="en-US" dirty="0"/>
          </a:p>
        </p:txBody>
      </p:sp>
      <p:sp>
        <p:nvSpPr>
          <p:cNvPr id="137218" name="Rectangle 5"/>
          <p:cNvSpPr>
            <a:spLocks noGrp="1" noChangeArrowheads="1"/>
          </p:cNvSpPr>
          <p:nvPr>
            <p:ph sz="quarter" idx="1"/>
          </p:nvPr>
        </p:nvSpPr>
        <p:spPr>
          <a:xfrm>
            <a:off x="612648" y="1600201"/>
            <a:ext cx="8153400" cy="5257801"/>
          </a:xfrm>
        </p:spPr>
        <p:txBody>
          <a:bodyPr>
            <a:normAutofit/>
          </a:bodyPr>
          <a:lstStyle/>
          <a:p>
            <a:r>
              <a:rPr lang="en-US" dirty="0" smtClean="0"/>
              <a:t>What is needed from teachers:</a:t>
            </a:r>
          </a:p>
          <a:p>
            <a:pPr lvl="1"/>
            <a:r>
              <a:rPr lang="en-US" dirty="0" smtClean="0"/>
              <a:t>A commitment to:</a:t>
            </a:r>
          </a:p>
          <a:p>
            <a:pPr lvl="2"/>
            <a:r>
              <a:rPr lang="en-US" dirty="0" smtClean="0"/>
              <a:t>The continual improvement of practice</a:t>
            </a:r>
          </a:p>
          <a:p>
            <a:pPr lvl="2"/>
            <a:r>
              <a:rPr lang="en-US" dirty="0" smtClean="0"/>
              <a:t>Focus on those things that make a difference to students</a:t>
            </a:r>
          </a:p>
          <a:p>
            <a:r>
              <a:rPr lang="en-US" dirty="0" smtClean="0"/>
              <a:t>What is needed from leaders:</a:t>
            </a:r>
          </a:p>
          <a:p>
            <a:pPr lvl="1"/>
            <a:r>
              <a:rPr lang="en-US" dirty="0" smtClean="0"/>
              <a:t>A commitment to engineer effective learning environments for teachers by:</a:t>
            </a:r>
          </a:p>
          <a:p>
            <a:pPr lvl="2"/>
            <a:r>
              <a:rPr lang="en-US" dirty="0" smtClean="0"/>
              <a:t>Creating expectations for continually improving practice</a:t>
            </a:r>
          </a:p>
          <a:p>
            <a:pPr lvl="2"/>
            <a:r>
              <a:rPr lang="en-US" dirty="0" smtClean="0"/>
              <a:t>Keeping the focus on the things that make a difference to students</a:t>
            </a:r>
          </a:p>
          <a:p>
            <a:pPr lvl="2"/>
            <a:r>
              <a:rPr lang="en-US" dirty="0" smtClean="0"/>
              <a:t>Providing the time, space, dispensation, and support for innovation</a:t>
            </a:r>
          </a:p>
          <a:p>
            <a:pPr lvl="2"/>
            <a:r>
              <a:rPr lang="en-US" dirty="0" smtClean="0"/>
              <a:t>Supporting risk-taking</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58</a:t>
            </a:fld>
            <a:endParaRPr lang="en-GB" dirty="0"/>
          </a:p>
        </p:txBody>
      </p:sp>
    </p:spTree>
    <p:extLst>
      <p:ext uri="{BB962C8B-B14F-4D97-AF65-F5344CB8AC3E}">
        <p14:creationId xmlns:p14="http://schemas.microsoft.com/office/powerpoint/2010/main" val="207914364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3618" y="595342"/>
            <a:ext cx="8760382" cy="3777092"/>
          </a:xfrm>
        </p:spPr>
        <p:txBody>
          <a:bodyPr/>
          <a:lstStyle/>
          <a:p>
            <a:r>
              <a:rPr lang="en-US" dirty="0" smtClean="0"/>
              <a:t>Teaching quality is the crucial variable</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D52799CE-711A-FA44-BA4E-E463DA170A36}" type="slidenum">
              <a:rPr lang="en-US" smtClean="0"/>
              <a:pPr>
                <a:defRPr/>
              </a:pPr>
              <a:t>6</a:t>
            </a:fld>
            <a:endParaRPr lang="en-US" dirty="0"/>
          </a:p>
        </p:txBody>
      </p:sp>
    </p:spTree>
    <p:extLst>
      <p:ext uri="{BB962C8B-B14F-4D97-AF65-F5344CB8AC3E}">
        <p14:creationId xmlns:p14="http://schemas.microsoft.com/office/powerpoint/2010/main" val="285706342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ChangeArrowheads="1"/>
          </p:cNvSpPr>
          <p:nvPr/>
        </p:nvSpPr>
        <p:spPr bwMode="auto">
          <a:xfrm>
            <a:off x="1371600" y="1600200"/>
            <a:ext cx="6400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90000"/>
              </a:lnSpc>
              <a:buClr>
                <a:schemeClr val="tx1"/>
              </a:buClr>
            </a:pPr>
            <a:endParaRPr lang="en-US">
              <a:solidFill>
                <a:schemeClr val="tx2"/>
              </a:solidFill>
              <a:latin typeface="Times" charset="0"/>
            </a:endParaRPr>
          </a:p>
        </p:txBody>
      </p:sp>
      <p:sp>
        <p:nvSpPr>
          <p:cNvPr id="23554" name="Rectangle 5"/>
          <p:cNvSpPr>
            <a:spLocks noGrp="1" noChangeArrowheads="1"/>
          </p:cNvSpPr>
          <p:nvPr>
            <p:ph type="title"/>
          </p:nvPr>
        </p:nvSpPr>
        <p:spPr>
          <a:xfrm>
            <a:off x="612648" y="228600"/>
            <a:ext cx="8531352" cy="990600"/>
          </a:xfrm>
        </p:spPr>
        <p:txBody>
          <a:bodyPr>
            <a:normAutofit/>
          </a:bodyPr>
          <a:lstStyle/>
          <a:p>
            <a:r>
              <a:rPr lang="en-US" dirty="0" smtClean="0"/>
              <a:t>We need to focus on classrooms, not schools</a:t>
            </a:r>
            <a:endParaRPr lang="en-US" dirty="0"/>
          </a:p>
        </p:txBody>
      </p:sp>
      <p:sp>
        <p:nvSpPr>
          <p:cNvPr id="2" name="Slide Number Placeholder 1"/>
          <p:cNvSpPr>
            <a:spLocks noGrp="1"/>
          </p:cNvSpPr>
          <p:nvPr>
            <p:ph type="sldNum" sz="quarter" idx="12"/>
          </p:nvPr>
        </p:nvSpPr>
        <p:spPr/>
        <p:txBody>
          <a:bodyPr>
            <a:normAutofit fontScale="85000" lnSpcReduction="20000"/>
          </a:bodyPr>
          <a:lstStyle/>
          <a:p>
            <a:fld id="{2D6238C2-C284-AD4D-8FB8-9663937FCA09}" type="slidenum">
              <a:rPr lang="en-GB" smtClean="0"/>
              <a:pPr/>
              <a:t>7</a:t>
            </a:fld>
            <a:endParaRPr lang="en-GB" dirty="0"/>
          </a:p>
        </p:txBody>
      </p:sp>
      <p:sp>
        <p:nvSpPr>
          <p:cNvPr id="35844" name="Rectangle 6"/>
          <p:cNvSpPr>
            <a:spLocks noGrp="1" noChangeArrowheads="1"/>
          </p:cNvSpPr>
          <p:nvPr>
            <p:ph sz="quarter" idx="1"/>
          </p:nvPr>
        </p:nvSpPr>
        <p:spPr/>
        <p:txBody>
          <a:bodyPr/>
          <a:lstStyle/>
          <a:p>
            <a:r>
              <a:rPr lang="en-US" dirty="0" smtClean="0"/>
              <a:t>In most countries, variability at the classroom level is much greater than that at school level.</a:t>
            </a:r>
          </a:p>
          <a:p>
            <a:pPr lvl="1"/>
            <a:r>
              <a:rPr lang="en-US" dirty="0" smtClean="0"/>
              <a:t>As long as you go to school, it doesn’t matter very much which school you go to.</a:t>
            </a:r>
          </a:p>
          <a:p>
            <a:pPr lvl="1"/>
            <a:r>
              <a:rPr lang="en-US" dirty="0" smtClean="0"/>
              <a:t>But it matters very much which classrooms you are in</a:t>
            </a:r>
            <a:r>
              <a:rPr lang="en-US" dirty="0"/>
              <a:t>.</a:t>
            </a:r>
            <a:endParaRPr lang="en-US" dirty="0" smtClean="0"/>
          </a:p>
        </p:txBody>
      </p:sp>
    </p:spTree>
    <p:extLst>
      <p:ext uri="{BB962C8B-B14F-4D97-AF65-F5344CB8AC3E}">
        <p14:creationId xmlns:p14="http://schemas.microsoft.com/office/powerpoint/2010/main" val="147175138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7" name="Object 2"/>
          <p:cNvGraphicFramePr>
            <a:graphicFrameLocks noChangeAspect="1"/>
          </p:cNvGraphicFramePr>
          <p:nvPr/>
        </p:nvGraphicFramePr>
        <p:xfrm>
          <a:off x="-1" y="391774"/>
          <a:ext cx="9144001" cy="5930152"/>
        </p:xfrm>
        <a:graphic>
          <a:graphicData uri="http://schemas.openxmlformats.org/presentationml/2006/ole">
            <mc:AlternateContent xmlns:mc="http://schemas.openxmlformats.org/markup-compatibility/2006">
              <mc:Choice xmlns:v="urn:schemas-microsoft-com:vml" Requires="v">
                <p:oleObj spid="_x0000_s3107" name="Worksheet" r:id="rId4" imgW="36552960" imgH="19620360" progId="Excel.Sheet.8">
                  <p:embed/>
                </p:oleObj>
              </mc:Choice>
              <mc:Fallback>
                <p:oleObj name="Worksheet" r:id="rId4" imgW="36552960" imgH="1962036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 y="391774"/>
                        <a:ext cx="9144001" cy="5930152"/>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7" dir="2700000" algn="ctr" rotWithShape="0">
                                <a:srgbClr val="000000">
                                  <a:alpha val="74997"/>
                                </a:srgbClr>
                              </a:outerShdw>
                            </a:effectLst>
                          </a14:hiddenEffects>
                        </a:ext>
                      </a:extLst>
                    </p:spPr>
                  </p:pic>
                </p:oleObj>
              </mc:Fallback>
            </mc:AlternateContent>
          </a:graphicData>
        </a:graphic>
      </p:graphicFrame>
      <p:sp>
        <p:nvSpPr>
          <p:cNvPr id="19458" name="Text Box 7"/>
          <p:cNvSpPr txBox="1">
            <a:spLocks noChangeArrowheads="1"/>
          </p:cNvSpPr>
          <p:nvPr/>
        </p:nvSpPr>
        <p:spPr bwMode="auto">
          <a:xfrm>
            <a:off x="830263" y="628000"/>
            <a:ext cx="2708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eaLnBrk="0" hangingPunct="0">
              <a:defRPr sz="2400">
                <a:solidFill>
                  <a:schemeClr val="tx1"/>
                </a:solidFill>
                <a:latin typeface="Geneva" charset="0"/>
                <a:ea typeface="ＭＳ Ｐゴシック" charset="0"/>
                <a:cs typeface="ＭＳ Ｐゴシック" charset="0"/>
              </a:defRPr>
            </a:lvl1pPr>
            <a:lvl2pPr marL="742950" indent="-285750" defTabSz="762000" eaLnBrk="0" hangingPunct="0">
              <a:defRPr sz="2400">
                <a:solidFill>
                  <a:schemeClr val="tx1"/>
                </a:solidFill>
                <a:latin typeface="Geneva" charset="0"/>
                <a:ea typeface="ＭＳ Ｐゴシック" charset="0"/>
              </a:defRPr>
            </a:lvl2pPr>
            <a:lvl3pPr marL="1143000" indent="-228600" defTabSz="762000" eaLnBrk="0" hangingPunct="0">
              <a:defRPr sz="2400">
                <a:solidFill>
                  <a:schemeClr val="tx1"/>
                </a:solidFill>
                <a:latin typeface="Geneva" charset="0"/>
                <a:ea typeface="ＭＳ Ｐゴシック" charset="0"/>
              </a:defRPr>
            </a:lvl3pPr>
            <a:lvl4pPr marL="1600200" indent="-228600" defTabSz="762000" eaLnBrk="0" hangingPunct="0">
              <a:defRPr sz="2400">
                <a:solidFill>
                  <a:schemeClr val="tx1"/>
                </a:solidFill>
                <a:latin typeface="Geneva" charset="0"/>
                <a:ea typeface="ＭＳ Ｐゴシック" charset="0"/>
              </a:defRPr>
            </a:lvl4pPr>
            <a:lvl5pPr marL="2057400" indent="-228600" defTabSz="762000" eaLnBrk="0" hangingPunct="0">
              <a:defRPr sz="2400">
                <a:solidFill>
                  <a:schemeClr val="tx1"/>
                </a:solidFill>
                <a:latin typeface="Geneva" charset="0"/>
                <a:ea typeface="ＭＳ Ｐゴシック" charset="0"/>
              </a:defRPr>
            </a:lvl5pPr>
            <a:lvl6pPr marL="2514600" indent="-228600" defTabSz="762000" eaLnBrk="0" fontAlgn="base" hangingPunct="0">
              <a:spcBef>
                <a:spcPct val="0"/>
              </a:spcBef>
              <a:spcAft>
                <a:spcPct val="0"/>
              </a:spcAft>
              <a:defRPr sz="2400">
                <a:solidFill>
                  <a:schemeClr val="tx1"/>
                </a:solidFill>
                <a:latin typeface="Geneva" charset="0"/>
                <a:ea typeface="ＭＳ Ｐゴシック" charset="0"/>
              </a:defRPr>
            </a:lvl6pPr>
            <a:lvl7pPr marL="2971800" indent="-228600" defTabSz="762000" eaLnBrk="0" fontAlgn="base" hangingPunct="0">
              <a:spcBef>
                <a:spcPct val="0"/>
              </a:spcBef>
              <a:spcAft>
                <a:spcPct val="0"/>
              </a:spcAft>
              <a:defRPr sz="2400">
                <a:solidFill>
                  <a:schemeClr val="tx1"/>
                </a:solidFill>
                <a:latin typeface="Geneva" charset="0"/>
                <a:ea typeface="ＭＳ Ｐゴシック" charset="0"/>
              </a:defRPr>
            </a:lvl7pPr>
            <a:lvl8pPr marL="3429000" indent="-228600" defTabSz="762000" eaLnBrk="0" fontAlgn="base" hangingPunct="0">
              <a:spcBef>
                <a:spcPct val="0"/>
              </a:spcBef>
              <a:spcAft>
                <a:spcPct val="0"/>
              </a:spcAft>
              <a:defRPr sz="2400">
                <a:solidFill>
                  <a:schemeClr val="tx1"/>
                </a:solidFill>
                <a:latin typeface="Geneva" charset="0"/>
                <a:ea typeface="ＭＳ Ｐゴシック" charset="0"/>
              </a:defRPr>
            </a:lvl8pPr>
            <a:lvl9pPr marL="3886200" indent="-228600" defTabSz="762000" eaLnBrk="0" fontAlgn="base" hangingPunct="0">
              <a:spcBef>
                <a:spcPct val="0"/>
              </a:spcBef>
              <a:spcAft>
                <a:spcPct val="0"/>
              </a:spcAft>
              <a:defRPr sz="2400">
                <a:solidFill>
                  <a:schemeClr val="tx1"/>
                </a:solidFill>
                <a:latin typeface="Geneva" charset="0"/>
                <a:ea typeface="ＭＳ Ｐゴシック" charset="0"/>
              </a:defRPr>
            </a:lvl9pPr>
          </a:lstStyle>
          <a:p>
            <a:pPr eaLnBrk="1" hangingPunct="1">
              <a:spcBef>
                <a:spcPct val="50000"/>
              </a:spcBef>
            </a:pPr>
            <a:r>
              <a:rPr lang="en-US" dirty="0">
                <a:latin typeface="+mj-lt"/>
              </a:rPr>
              <a:t>Within schools</a:t>
            </a:r>
          </a:p>
        </p:txBody>
      </p:sp>
      <p:sp>
        <p:nvSpPr>
          <p:cNvPr id="19459" name="Text Box 8"/>
          <p:cNvSpPr txBox="1">
            <a:spLocks noChangeArrowheads="1"/>
          </p:cNvSpPr>
          <p:nvPr/>
        </p:nvSpPr>
        <p:spPr bwMode="auto">
          <a:xfrm>
            <a:off x="6165850" y="4325562"/>
            <a:ext cx="2674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eaLnBrk="0" hangingPunct="0">
              <a:defRPr sz="2400">
                <a:solidFill>
                  <a:schemeClr val="tx1"/>
                </a:solidFill>
                <a:latin typeface="Geneva" charset="0"/>
                <a:ea typeface="ＭＳ Ｐゴシック" charset="0"/>
                <a:cs typeface="ＭＳ Ｐゴシック" charset="0"/>
              </a:defRPr>
            </a:lvl1pPr>
            <a:lvl2pPr marL="742950" indent="-285750" defTabSz="762000" eaLnBrk="0" hangingPunct="0">
              <a:defRPr sz="2400">
                <a:solidFill>
                  <a:schemeClr val="tx1"/>
                </a:solidFill>
                <a:latin typeface="Geneva" charset="0"/>
                <a:ea typeface="ＭＳ Ｐゴシック" charset="0"/>
              </a:defRPr>
            </a:lvl2pPr>
            <a:lvl3pPr marL="1143000" indent="-228600" defTabSz="762000" eaLnBrk="0" hangingPunct="0">
              <a:defRPr sz="2400">
                <a:solidFill>
                  <a:schemeClr val="tx1"/>
                </a:solidFill>
                <a:latin typeface="Geneva" charset="0"/>
                <a:ea typeface="ＭＳ Ｐゴシック" charset="0"/>
              </a:defRPr>
            </a:lvl3pPr>
            <a:lvl4pPr marL="1600200" indent="-228600" defTabSz="762000" eaLnBrk="0" hangingPunct="0">
              <a:defRPr sz="2400">
                <a:solidFill>
                  <a:schemeClr val="tx1"/>
                </a:solidFill>
                <a:latin typeface="Geneva" charset="0"/>
                <a:ea typeface="ＭＳ Ｐゴシック" charset="0"/>
              </a:defRPr>
            </a:lvl4pPr>
            <a:lvl5pPr marL="2057400" indent="-228600" defTabSz="762000" eaLnBrk="0" hangingPunct="0">
              <a:defRPr sz="2400">
                <a:solidFill>
                  <a:schemeClr val="tx1"/>
                </a:solidFill>
                <a:latin typeface="Geneva" charset="0"/>
                <a:ea typeface="ＭＳ Ｐゴシック" charset="0"/>
              </a:defRPr>
            </a:lvl5pPr>
            <a:lvl6pPr marL="2514600" indent="-228600" defTabSz="762000" eaLnBrk="0" fontAlgn="base" hangingPunct="0">
              <a:spcBef>
                <a:spcPct val="0"/>
              </a:spcBef>
              <a:spcAft>
                <a:spcPct val="0"/>
              </a:spcAft>
              <a:defRPr sz="2400">
                <a:solidFill>
                  <a:schemeClr val="tx1"/>
                </a:solidFill>
                <a:latin typeface="Geneva" charset="0"/>
                <a:ea typeface="ＭＳ Ｐゴシック" charset="0"/>
              </a:defRPr>
            </a:lvl6pPr>
            <a:lvl7pPr marL="2971800" indent="-228600" defTabSz="762000" eaLnBrk="0" fontAlgn="base" hangingPunct="0">
              <a:spcBef>
                <a:spcPct val="0"/>
              </a:spcBef>
              <a:spcAft>
                <a:spcPct val="0"/>
              </a:spcAft>
              <a:defRPr sz="2400">
                <a:solidFill>
                  <a:schemeClr val="tx1"/>
                </a:solidFill>
                <a:latin typeface="Geneva" charset="0"/>
                <a:ea typeface="ＭＳ Ｐゴシック" charset="0"/>
              </a:defRPr>
            </a:lvl7pPr>
            <a:lvl8pPr marL="3429000" indent="-228600" defTabSz="762000" eaLnBrk="0" fontAlgn="base" hangingPunct="0">
              <a:spcBef>
                <a:spcPct val="0"/>
              </a:spcBef>
              <a:spcAft>
                <a:spcPct val="0"/>
              </a:spcAft>
              <a:defRPr sz="2400">
                <a:solidFill>
                  <a:schemeClr val="tx1"/>
                </a:solidFill>
                <a:latin typeface="Geneva" charset="0"/>
                <a:ea typeface="ＭＳ Ｐゴシック" charset="0"/>
              </a:defRPr>
            </a:lvl8pPr>
            <a:lvl9pPr marL="3886200" indent="-228600" defTabSz="762000" eaLnBrk="0" fontAlgn="base" hangingPunct="0">
              <a:spcBef>
                <a:spcPct val="0"/>
              </a:spcBef>
              <a:spcAft>
                <a:spcPct val="0"/>
              </a:spcAft>
              <a:defRPr sz="2400">
                <a:solidFill>
                  <a:schemeClr val="tx1"/>
                </a:solidFill>
                <a:latin typeface="Geneva" charset="0"/>
                <a:ea typeface="ＭＳ Ｐゴシック" charset="0"/>
              </a:defRPr>
            </a:lvl9pPr>
          </a:lstStyle>
          <a:p>
            <a:pPr eaLnBrk="1" hangingPunct="1">
              <a:spcBef>
                <a:spcPct val="50000"/>
              </a:spcBef>
            </a:pPr>
            <a:r>
              <a:rPr lang="en-US" dirty="0">
                <a:latin typeface="+mj-lt"/>
              </a:rPr>
              <a:t>Between schools</a:t>
            </a:r>
          </a:p>
        </p:txBody>
      </p:sp>
      <p:sp>
        <p:nvSpPr>
          <p:cNvPr id="19460" name="Text Box 9"/>
          <p:cNvSpPr txBox="1">
            <a:spLocks noChangeArrowheads="1"/>
          </p:cNvSpPr>
          <p:nvPr/>
        </p:nvSpPr>
        <p:spPr bwMode="auto">
          <a:xfrm>
            <a:off x="495300" y="6236740"/>
            <a:ext cx="8429626"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defTabSz="762000" eaLnBrk="0" hangingPunct="0">
              <a:defRPr sz="2400">
                <a:solidFill>
                  <a:schemeClr val="tx1"/>
                </a:solidFill>
                <a:latin typeface="Geneva" charset="0"/>
                <a:ea typeface="ＭＳ Ｐゴシック" charset="0"/>
                <a:cs typeface="ＭＳ Ｐゴシック" charset="0"/>
              </a:defRPr>
            </a:lvl1pPr>
            <a:lvl2pPr marL="742950" indent="-285750" defTabSz="762000" eaLnBrk="0" hangingPunct="0">
              <a:defRPr sz="2400">
                <a:solidFill>
                  <a:schemeClr val="tx1"/>
                </a:solidFill>
                <a:latin typeface="Geneva" charset="0"/>
                <a:ea typeface="ＭＳ Ｐゴシック" charset="0"/>
              </a:defRPr>
            </a:lvl2pPr>
            <a:lvl3pPr marL="1143000" indent="-228600" defTabSz="762000" eaLnBrk="0" hangingPunct="0">
              <a:defRPr sz="2400">
                <a:solidFill>
                  <a:schemeClr val="tx1"/>
                </a:solidFill>
                <a:latin typeface="Geneva" charset="0"/>
                <a:ea typeface="ＭＳ Ｐゴシック" charset="0"/>
              </a:defRPr>
            </a:lvl3pPr>
            <a:lvl4pPr marL="1600200" indent="-228600" defTabSz="762000" eaLnBrk="0" hangingPunct="0">
              <a:defRPr sz="2400">
                <a:solidFill>
                  <a:schemeClr val="tx1"/>
                </a:solidFill>
                <a:latin typeface="Geneva" charset="0"/>
                <a:ea typeface="ＭＳ Ｐゴシック" charset="0"/>
              </a:defRPr>
            </a:lvl4pPr>
            <a:lvl5pPr marL="2057400" indent="-228600" defTabSz="762000" eaLnBrk="0" hangingPunct="0">
              <a:defRPr sz="2400">
                <a:solidFill>
                  <a:schemeClr val="tx1"/>
                </a:solidFill>
                <a:latin typeface="Geneva" charset="0"/>
                <a:ea typeface="ＭＳ Ｐゴシック" charset="0"/>
              </a:defRPr>
            </a:lvl5pPr>
            <a:lvl6pPr marL="2514600" indent="-228600" defTabSz="762000" eaLnBrk="0" fontAlgn="base" hangingPunct="0">
              <a:spcBef>
                <a:spcPct val="0"/>
              </a:spcBef>
              <a:spcAft>
                <a:spcPct val="0"/>
              </a:spcAft>
              <a:defRPr sz="2400">
                <a:solidFill>
                  <a:schemeClr val="tx1"/>
                </a:solidFill>
                <a:latin typeface="Geneva" charset="0"/>
                <a:ea typeface="ＭＳ Ｐゴシック" charset="0"/>
              </a:defRPr>
            </a:lvl6pPr>
            <a:lvl7pPr marL="2971800" indent="-228600" defTabSz="762000" eaLnBrk="0" fontAlgn="base" hangingPunct="0">
              <a:spcBef>
                <a:spcPct val="0"/>
              </a:spcBef>
              <a:spcAft>
                <a:spcPct val="0"/>
              </a:spcAft>
              <a:defRPr sz="2400">
                <a:solidFill>
                  <a:schemeClr val="tx1"/>
                </a:solidFill>
                <a:latin typeface="Geneva" charset="0"/>
                <a:ea typeface="ＭＳ Ｐゴシック" charset="0"/>
              </a:defRPr>
            </a:lvl7pPr>
            <a:lvl8pPr marL="3429000" indent="-228600" defTabSz="762000" eaLnBrk="0" fontAlgn="base" hangingPunct="0">
              <a:spcBef>
                <a:spcPct val="0"/>
              </a:spcBef>
              <a:spcAft>
                <a:spcPct val="0"/>
              </a:spcAft>
              <a:defRPr sz="2400">
                <a:solidFill>
                  <a:schemeClr val="tx1"/>
                </a:solidFill>
                <a:latin typeface="Geneva" charset="0"/>
                <a:ea typeface="ＭＳ Ｐゴシック" charset="0"/>
              </a:defRPr>
            </a:lvl8pPr>
            <a:lvl9pPr marL="3886200" indent="-228600" defTabSz="762000" eaLnBrk="0" fontAlgn="base" hangingPunct="0">
              <a:spcBef>
                <a:spcPct val="0"/>
              </a:spcBef>
              <a:spcAft>
                <a:spcPct val="0"/>
              </a:spcAft>
              <a:defRPr sz="2400">
                <a:solidFill>
                  <a:schemeClr val="tx1"/>
                </a:solidFill>
                <a:latin typeface="Geneva" charset="0"/>
                <a:ea typeface="ＭＳ Ｐゴシック" charset="0"/>
              </a:defRPr>
            </a:lvl9pPr>
          </a:lstStyle>
          <a:p>
            <a:pPr eaLnBrk="1" hangingPunct="1">
              <a:spcBef>
                <a:spcPct val="50000"/>
              </a:spcBef>
            </a:pPr>
            <a:r>
              <a:rPr lang="en-US" sz="2100" dirty="0" err="1" smtClean="0">
                <a:solidFill>
                  <a:srgbClr val="525A93"/>
                </a:solidFill>
                <a:latin typeface="+mj-lt"/>
              </a:rPr>
              <a:t>McGaw</a:t>
            </a:r>
            <a:r>
              <a:rPr lang="en-US" sz="2100" dirty="0">
                <a:solidFill>
                  <a:srgbClr val="525A93"/>
                </a:solidFill>
                <a:latin typeface="+mj-lt"/>
              </a:rPr>
              <a:t> </a:t>
            </a:r>
            <a:r>
              <a:rPr lang="en-US" sz="2100" dirty="0" smtClean="0">
                <a:solidFill>
                  <a:srgbClr val="525A93"/>
                </a:solidFill>
                <a:latin typeface="+mj-lt"/>
              </a:rPr>
              <a:t>(2008)</a:t>
            </a:r>
            <a:endParaRPr lang="en-US" sz="2100" dirty="0">
              <a:solidFill>
                <a:srgbClr val="525A93"/>
              </a:solidFill>
              <a:latin typeface="+mj-lt"/>
            </a:endParaRPr>
          </a:p>
        </p:txBody>
      </p:sp>
      <p:grpSp>
        <p:nvGrpSpPr>
          <p:cNvPr id="3" name="Group 2"/>
          <p:cNvGrpSpPr/>
          <p:nvPr/>
        </p:nvGrpSpPr>
        <p:grpSpPr>
          <a:xfrm>
            <a:off x="528638" y="3265520"/>
            <a:ext cx="8416935" cy="677829"/>
            <a:chOff x="528638" y="3265520"/>
            <a:chExt cx="8416935" cy="677829"/>
          </a:xfrm>
        </p:grpSpPr>
        <p:sp>
          <p:nvSpPr>
            <p:cNvPr id="19464" name="Rectangle 7"/>
            <p:cNvSpPr>
              <a:spLocks noChangeArrowheads="1"/>
            </p:cNvSpPr>
            <p:nvPr/>
          </p:nvSpPr>
          <p:spPr bwMode="auto">
            <a:xfrm>
              <a:off x="528638" y="3265521"/>
              <a:ext cx="201917" cy="515904"/>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65" name="Rectangle 8"/>
            <p:cNvSpPr>
              <a:spLocks noChangeArrowheads="1"/>
            </p:cNvSpPr>
            <p:nvPr/>
          </p:nvSpPr>
          <p:spPr bwMode="auto">
            <a:xfrm>
              <a:off x="830719" y="3265521"/>
              <a:ext cx="203507" cy="338104"/>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66" name="Rectangle 9"/>
            <p:cNvSpPr>
              <a:spLocks noChangeArrowheads="1"/>
            </p:cNvSpPr>
            <p:nvPr/>
          </p:nvSpPr>
          <p:spPr bwMode="auto">
            <a:xfrm>
              <a:off x="1136650" y="3265521"/>
              <a:ext cx="202837" cy="522254"/>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67" name="Rectangle 10"/>
            <p:cNvSpPr>
              <a:spLocks noChangeArrowheads="1"/>
            </p:cNvSpPr>
            <p:nvPr/>
          </p:nvSpPr>
          <p:spPr bwMode="auto">
            <a:xfrm>
              <a:off x="1438275" y="3265521"/>
              <a:ext cx="201703" cy="382554"/>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68" name="Rectangle 11"/>
            <p:cNvSpPr>
              <a:spLocks noChangeArrowheads="1"/>
            </p:cNvSpPr>
            <p:nvPr/>
          </p:nvSpPr>
          <p:spPr bwMode="auto">
            <a:xfrm>
              <a:off x="1743074" y="3265520"/>
              <a:ext cx="206933" cy="677829"/>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69" name="Rectangle 12"/>
            <p:cNvSpPr>
              <a:spLocks noChangeArrowheads="1"/>
            </p:cNvSpPr>
            <p:nvPr/>
          </p:nvSpPr>
          <p:spPr bwMode="auto">
            <a:xfrm>
              <a:off x="2053353" y="3265521"/>
              <a:ext cx="200898" cy="365651"/>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70" name="Rectangle 13"/>
            <p:cNvSpPr>
              <a:spLocks noChangeArrowheads="1"/>
            </p:cNvSpPr>
            <p:nvPr/>
          </p:nvSpPr>
          <p:spPr bwMode="auto">
            <a:xfrm>
              <a:off x="2355851" y="3265521"/>
              <a:ext cx="204680" cy="522254"/>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71" name="Rectangle 14"/>
            <p:cNvSpPr>
              <a:spLocks noChangeArrowheads="1"/>
            </p:cNvSpPr>
            <p:nvPr/>
          </p:nvSpPr>
          <p:spPr bwMode="auto">
            <a:xfrm>
              <a:off x="2660650" y="3265521"/>
              <a:ext cx="203551" cy="360329"/>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72" name="Rectangle 15"/>
            <p:cNvSpPr>
              <a:spLocks noChangeArrowheads="1"/>
            </p:cNvSpPr>
            <p:nvPr/>
          </p:nvSpPr>
          <p:spPr bwMode="auto">
            <a:xfrm>
              <a:off x="2968626" y="3265521"/>
              <a:ext cx="200836" cy="350804"/>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73" name="Rectangle 16"/>
            <p:cNvSpPr>
              <a:spLocks noChangeArrowheads="1"/>
            </p:cNvSpPr>
            <p:nvPr/>
          </p:nvSpPr>
          <p:spPr bwMode="auto">
            <a:xfrm>
              <a:off x="3266446" y="3265521"/>
              <a:ext cx="200327" cy="363504"/>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74" name="Rectangle 17"/>
            <p:cNvSpPr>
              <a:spLocks noChangeArrowheads="1"/>
            </p:cNvSpPr>
            <p:nvPr/>
          </p:nvSpPr>
          <p:spPr bwMode="auto">
            <a:xfrm>
              <a:off x="3568527" y="3265521"/>
              <a:ext cx="203373" cy="235193"/>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75" name="Rectangle 18"/>
            <p:cNvSpPr>
              <a:spLocks noChangeArrowheads="1"/>
            </p:cNvSpPr>
            <p:nvPr/>
          </p:nvSpPr>
          <p:spPr bwMode="auto">
            <a:xfrm>
              <a:off x="3876675" y="3265521"/>
              <a:ext cx="200025" cy="350804"/>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76" name="Rectangle 19"/>
            <p:cNvSpPr>
              <a:spLocks noChangeArrowheads="1"/>
            </p:cNvSpPr>
            <p:nvPr/>
          </p:nvSpPr>
          <p:spPr bwMode="auto">
            <a:xfrm>
              <a:off x="4182228" y="3265520"/>
              <a:ext cx="200327" cy="442879"/>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77" name="Rectangle 20"/>
            <p:cNvSpPr>
              <a:spLocks noChangeArrowheads="1"/>
            </p:cNvSpPr>
            <p:nvPr/>
          </p:nvSpPr>
          <p:spPr bwMode="auto">
            <a:xfrm>
              <a:off x="4487489" y="3265521"/>
              <a:ext cx="203507" cy="84104"/>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78" name="Rectangle 21"/>
            <p:cNvSpPr>
              <a:spLocks noChangeArrowheads="1"/>
            </p:cNvSpPr>
            <p:nvPr/>
          </p:nvSpPr>
          <p:spPr bwMode="auto">
            <a:xfrm>
              <a:off x="4791075" y="3265521"/>
              <a:ext cx="200025" cy="334929"/>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79" name="Rectangle 22"/>
            <p:cNvSpPr>
              <a:spLocks noChangeArrowheads="1"/>
            </p:cNvSpPr>
            <p:nvPr/>
          </p:nvSpPr>
          <p:spPr bwMode="auto">
            <a:xfrm>
              <a:off x="5089525" y="3265521"/>
              <a:ext cx="208813" cy="322229"/>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80" name="Rectangle 23"/>
            <p:cNvSpPr>
              <a:spLocks noChangeArrowheads="1"/>
            </p:cNvSpPr>
            <p:nvPr/>
          </p:nvSpPr>
          <p:spPr bwMode="auto">
            <a:xfrm>
              <a:off x="5400675" y="3265520"/>
              <a:ext cx="199744" cy="220629"/>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81" name="Rectangle 24"/>
            <p:cNvSpPr>
              <a:spLocks noChangeArrowheads="1"/>
            </p:cNvSpPr>
            <p:nvPr/>
          </p:nvSpPr>
          <p:spPr bwMode="auto">
            <a:xfrm>
              <a:off x="5699125" y="3265521"/>
              <a:ext cx="203375" cy="169829"/>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82" name="Rectangle 25"/>
            <p:cNvSpPr>
              <a:spLocks noChangeArrowheads="1"/>
            </p:cNvSpPr>
            <p:nvPr/>
          </p:nvSpPr>
          <p:spPr bwMode="auto">
            <a:xfrm>
              <a:off x="6007434" y="3265521"/>
              <a:ext cx="199692" cy="122204"/>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83" name="Rectangle 26"/>
            <p:cNvSpPr>
              <a:spLocks noChangeArrowheads="1"/>
            </p:cNvSpPr>
            <p:nvPr/>
          </p:nvSpPr>
          <p:spPr bwMode="auto">
            <a:xfrm>
              <a:off x="6309515" y="3265521"/>
              <a:ext cx="199236" cy="191094"/>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84" name="Rectangle 27"/>
            <p:cNvSpPr>
              <a:spLocks noChangeArrowheads="1"/>
            </p:cNvSpPr>
            <p:nvPr/>
          </p:nvSpPr>
          <p:spPr bwMode="auto">
            <a:xfrm>
              <a:off x="6614771" y="3265521"/>
              <a:ext cx="205130" cy="204753"/>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85" name="Rectangle 28"/>
            <p:cNvSpPr>
              <a:spLocks noChangeArrowheads="1"/>
            </p:cNvSpPr>
            <p:nvPr/>
          </p:nvSpPr>
          <p:spPr bwMode="auto">
            <a:xfrm>
              <a:off x="6913676" y="3265521"/>
              <a:ext cx="206687" cy="58703"/>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86" name="Rectangle 29"/>
            <p:cNvSpPr>
              <a:spLocks noChangeArrowheads="1"/>
            </p:cNvSpPr>
            <p:nvPr/>
          </p:nvSpPr>
          <p:spPr bwMode="auto">
            <a:xfrm>
              <a:off x="7225296" y="3265521"/>
              <a:ext cx="201029" cy="89454"/>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87" name="Rectangle 30"/>
            <p:cNvSpPr>
              <a:spLocks noChangeArrowheads="1"/>
            </p:cNvSpPr>
            <p:nvPr/>
          </p:nvSpPr>
          <p:spPr bwMode="auto">
            <a:xfrm>
              <a:off x="7527392" y="3265521"/>
              <a:ext cx="203733" cy="97303"/>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88" name="Rectangle 31"/>
            <p:cNvSpPr>
              <a:spLocks noChangeArrowheads="1"/>
            </p:cNvSpPr>
            <p:nvPr/>
          </p:nvSpPr>
          <p:spPr bwMode="auto">
            <a:xfrm>
              <a:off x="7835837" y="3265521"/>
              <a:ext cx="203263" cy="134903"/>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89" name="Rectangle 32"/>
            <p:cNvSpPr>
              <a:spLocks noChangeArrowheads="1"/>
            </p:cNvSpPr>
            <p:nvPr/>
          </p:nvSpPr>
          <p:spPr bwMode="auto">
            <a:xfrm>
              <a:off x="8140700" y="3265521"/>
              <a:ext cx="194356" cy="112084"/>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90" name="Rectangle 33"/>
            <p:cNvSpPr>
              <a:spLocks noChangeArrowheads="1"/>
            </p:cNvSpPr>
            <p:nvPr/>
          </p:nvSpPr>
          <p:spPr bwMode="auto">
            <a:xfrm>
              <a:off x="8435975" y="3265521"/>
              <a:ext cx="204337" cy="80929"/>
            </a:xfrm>
            <a:prstGeom prst="rect">
              <a:avLst/>
            </a:prstGeom>
            <a:solidFill>
              <a:srgbClr val="FF0000"/>
            </a:solidFill>
            <a:ln w="12700">
              <a:solidFill>
                <a:schemeClr val="tx1"/>
              </a:solidFill>
              <a:miter lim="800000"/>
              <a:headEnd/>
              <a:tailEnd/>
            </a:ln>
          </p:spPr>
          <p:txBody>
            <a:bodyPr wrap="none" anchor="ctr"/>
            <a:lstStyle/>
            <a:p>
              <a:endParaRPr lang="en-US"/>
            </a:p>
          </p:txBody>
        </p:sp>
        <p:sp>
          <p:nvSpPr>
            <p:cNvPr id="19491" name="Rectangle 34"/>
            <p:cNvSpPr>
              <a:spLocks noChangeArrowheads="1"/>
            </p:cNvSpPr>
            <p:nvPr/>
          </p:nvSpPr>
          <p:spPr bwMode="auto">
            <a:xfrm>
              <a:off x="8743950" y="3265521"/>
              <a:ext cx="201623" cy="55529"/>
            </a:xfrm>
            <a:prstGeom prst="rect">
              <a:avLst/>
            </a:prstGeom>
            <a:solidFill>
              <a:srgbClr val="FF0000"/>
            </a:solidFill>
            <a:ln w="12700">
              <a:solidFill>
                <a:schemeClr val="tx1"/>
              </a:solidFill>
              <a:miter lim="800000"/>
              <a:headEnd/>
              <a:tailEnd/>
            </a:ln>
          </p:spPr>
          <p:txBody>
            <a:bodyPr wrap="none" anchor="ctr"/>
            <a:lstStyle/>
            <a:p>
              <a:endParaRPr lang="en-US"/>
            </a:p>
          </p:txBody>
        </p:sp>
      </p:grpSp>
      <p:sp>
        <p:nvSpPr>
          <p:cNvPr id="2" name="Rectangular Callout 1"/>
          <p:cNvSpPr/>
          <p:nvPr/>
        </p:nvSpPr>
        <p:spPr>
          <a:xfrm>
            <a:off x="5348941" y="149412"/>
            <a:ext cx="2435412" cy="732117"/>
          </a:xfrm>
          <a:prstGeom prst="wedgeRectCallout">
            <a:avLst>
              <a:gd name="adj1" fmla="val -56589"/>
              <a:gd name="adj2" fmla="val 25538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Within-school variation: 64%</a:t>
            </a:r>
            <a:endParaRPr lang="en-US" dirty="0"/>
          </a:p>
        </p:txBody>
      </p:sp>
      <p:sp>
        <p:nvSpPr>
          <p:cNvPr id="4" name="Rectangular Callout 3"/>
          <p:cNvSpPr/>
          <p:nvPr/>
        </p:nvSpPr>
        <p:spPr>
          <a:xfrm>
            <a:off x="776941" y="552823"/>
            <a:ext cx="3346823" cy="1135531"/>
          </a:xfrm>
          <a:prstGeom prst="wedgeRectCallout">
            <a:avLst>
              <a:gd name="adj1" fmla="val 82156"/>
              <a:gd name="adj2" fmla="val 19792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Between school variation not explained by social background: 18%</a:t>
            </a:r>
            <a:endParaRPr lang="en-US" dirty="0"/>
          </a:p>
        </p:txBody>
      </p:sp>
      <p:sp>
        <p:nvSpPr>
          <p:cNvPr id="39" name="Rectangular Callout 38"/>
          <p:cNvSpPr/>
          <p:nvPr/>
        </p:nvSpPr>
        <p:spPr>
          <a:xfrm>
            <a:off x="508000" y="2744694"/>
            <a:ext cx="3564964" cy="1135531"/>
          </a:xfrm>
          <a:prstGeom prst="wedgeRectCallout">
            <a:avLst>
              <a:gd name="adj1" fmla="val 82650"/>
              <a:gd name="adj2" fmla="val 28189"/>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Between school variation explained by social back-ground of students: 5%</a:t>
            </a:r>
            <a:endParaRPr lang="en-US" dirty="0"/>
          </a:p>
        </p:txBody>
      </p:sp>
      <p:sp>
        <p:nvSpPr>
          <p:cNvPr id="40" name="Rectangular Callout 39"/>
          <p:cNvSpPr/>
          <p:nvPr/>
        </p:nvSpPr>
        <p:spPr>
          <a:xfrm>
            <a:off x="5785224" y="3293036"/>
            <a:ext cx="3358776" cy="1135531"/>
          </a:xfrm>
          <a:prstGeom prst="wedgeRectCallout">
            <a:avLst>
              <a:gd name="adj1" fmla="val -64148"/>
              <a:gd name="adj2" fmla="val -733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Between school variation explained by social back-ground of schools: 16%</a:t>
            </a:r>
            <a:endParaRPr lang="en-US" dirty="0"/>
          </a:p>
        </p:txBody>
      </p:sp>
    </p:spTree>
    <p:extLst>
      <p:ext uri="{BB962C8B-B14F-4D97-AF65-F5344CB8AC3E}">
        <p14:creationId xmlns:p14="http://schemas.microsoft.com/office/powerpoint/2010/main" val="11205064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subTnLst>
                                    <p:set>
                                      <p:cBhvr override="childStyle">
                                        <p:cTn dur="1" fill="hold" display="0" masterRel="nextClick" afterEffect="1"/>
                                        <p:tgtEl>
                                          <p:spTgt spid="39"/>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subTnLst>
                                    <p:set>
                                      <p:cBhvr override="childStyle">
                                        <p:cTn dur="1" fill="hold" display="0" masterRel="nextClick" afterEffect="1"/>
                                        <p:tgtEl>
                                          <p:spTgt spid="40"/>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39" grpId="0" animBg="1"/>
      <p:bldP spid="4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Teaching quality is not the same as teacher quality </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D52799CE-711A-FA44-BA4E-E463DA170A36}" type="slidenum">
              <a:rPr lang="en-US" smtClean="0"/>
              <a:pPr>
                <a:defRPr/>
              </a:pPr>
              <a:t>9</a:t>
            </a:fld>
            <a:endParaRPr lang="en-US"/>
          </a:p>
        </p:txBody>
      </p:sp>
    </p:spTree>
    <p:extLst>
      <p:ext uri="{BB962C8B-B14F-4D97-AF65-F5344CB8AC3E}">
        <p14:creationId xmlns:p14="http://schemas.microsoft.com/office/powerpoint/2010/main" val="278876314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itle and content (no logo)">
  <a:themeElements>
    <a:clrScheme name="DWE presentation">
      <a:dk1>
        <a:sysClr val="windowText" lastClr="000000"/>
      </a:dk1>
      <a:lt1>
        <a:sysClr val="window" lastClr="FFFFFF"/>
      </a:lt1>
      <a:dk2>
        <a:srgbClr val="3488B6"/>
      </a:dk2>
      <a:lt2>
        <a:srgbClr val="EBDDC3"/>
      </a:lt2>
      <a:accent1>
        <a:srgbClr val="525A93"/>
      </a:accent1>
      <a:accent2>
        <a:srgbClr val="EDAA61"/>
      </a:accent2>
      <a:accent3>
        <a:srgbClr val="2973AC"/>
      </a:accent3>
      <a:accent4>
        <a:srgbClr val="EDAA61"/>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39513</TotalTime>
  <Words>3003</Words>
  <Application>Microsoft Macintosh PowerPoint</Application>
  <PresentationFormat>On-screen Show (4:3)</PresentationFormat>
  <Paragraphs>478</Paragraphs>
  <Slides>58</Slides>
  <Notes>15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58</vt:i4>
      </vt:variant>
    </vt:vector>
  </HeadingPairs>
  <TitlesOfParts>
    <vt:vector size="61" baseType="lpstr">
      <vt:lpstr>Title and content (no logo)</vt:lpstr>
      <vt:lpstr>Worksheet</vt:lpstr>
      <vt:lpstr>Document</vt:lpstr>
      <vt:lpstr>Formative evaluation of teaching performance</vt:lpstr>
      <vt:lpstr>Outline</vt:lpstr>
      <vt:lpstr>Education matters: for individuals and society</vt:lpstr>
      <vt:lpstr>What is the purpose of education?</vt:lpstr>
      <vt:lpstr>Raising achievement matters</vt:lpstr>
      <vt:lpstr>Teaching quality is the crucial variable</vt:lpstr>
      <vt:lpstr>We need to focus on classrooms, not schools</vt:lpstr>
      <vt:lpstr>PowerPoint Presentation</vt:lpstr>
      <vt:lpstr>Teaching quality is not the same as teacher quality </vt:lpstr>
      <vt:lpstr>Teaching quality/teacher quality</vt:lpstr>
      <vt:lpstr>Teacher quality</vt:lpstr>
      <vt:lpstr>The “dark matter” of teacher quality</vt:lpstr>
      <vt:lpstr>Predicting who will be good teachers is almost impossible</vt:lpstr>
      <vt:lpstr>Teacher qualifications and student progress</vt:lpstr>
      <vt:lpstr>Evaluating teacher quality is inherently difficult</vt:lpstr>
      <vt:lpstr>Framework for teaching (Danielson 1996)</vt:lpstr>
      <vt:lpstr>A framework for teaching (Danielson, 1996)</vt:lpstr>
      <vt:lpstr>Observations and teacher quality</vt:lpstr>
      <vt:lpstr>We don’t know much about teaching…</vt:lpstr>
      <vt:lpstr>Traditional approaches to improving teaching</vt:lpstr>
      <vt:lpstr>The story so far</vt:lpstr>
      <vt:lpstr>Professional development is the key to teacher quality</vt:lpstr>
      <vt:lpstr>General conclusions about expertise</vt:lpstr>
      <vt:lpstr>Expertise</vt:lpstr>
      <vt:lpstr>Effects of experience in teaching</vt:lpstr>
      <vt:lpstr>Implications for education systems</vt:lpstr>
      <vt:lpstr>Feedback is generally more complex than generally assumed</vt:lpstr>
      <vt:lpstr>Important caveats about research findings</vt:lpstr>
      <vt:lpstr>Effects of formative assessment</vt:lpstr>
      <vt:lpstr>Understanding meta-analysis</vt:lpstr>
      <vt:lpstr>Effects of feedback</vt:lpstr>
      <vt:lpstr>Getting feedback right is hard</vt:lpstr>
      <vt:lpstr>Kluger and DeNisi’s conclusions…</vt:lpstr>
      <vt:lpstr>Formative evaluation of teaching performance</vt:lpstr>
      <vt:lpstr>The evidence base for formative assessment</vt:lpstr>
      <vt:lpstr>Assessment for learning/formative assessment</vt:lpstr>
      <vt:lpstr>Theoretical questions</vt:lpstr>
      <vt:lpstr>Formative assessment: a new definition</vt:lpstr>
      <vt:lpstr>PowerPoint Presentation</vt:lpstr>
      <vt:lpstr>Strategies of formative evaluation</vt:lpstr>
      <vt:lpstr>Unpacking formative assessment of teaching</vt:lpstr>
      <vt:lpstr>Validity of formative evaluation</vt:lpstr>
      <vt:lpstr>Validity: an evolving concept</vt:lpstr>
      <vt:lpstr>Validating formative evaluation</vt:lpstr>
      <vt:lpstr>Implementing formative evaluation of teaching performance</vt:lpstr>
      <vt:lpstr>A model for teacher learning</vt:lpstr>
      <vt:lpstr>Choice</vt:lpstr>
      <vt:lpstr>A strengths-based approach to change</vt:lpstr>
      <vt:lpstr>Flexibility</vt:lpstr>
      <vt:lpstr>Tight, but loose</vt:lpstr>
      <vt:lpstr>Small steps</vt:lpstr>
      <vt:lpstr>Expertise</vt:lpstr>
      <vt:lpstr>Looking at the wrong knowledge</vt:lpstr>
      <vt:lpstr>Hand hygiene in hospitals</vt:lpstr>
      <vt:lpstr>Accountability</vt:lpstr>
      <vt:lpstr>Making a commitment</vt:lpstr>
      <vt:lpstr>Support</vt:lpstr>
      <vt:lpstr>Supportive accountability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Inside the black box: Raising standards through classroom assessment</dc:title>
  <dc:creator>Dylan Wiliam</dc:creator>
  <cp:lastModifiedBy>Dylan Wiliam</cp:lastModifiedBy>
  <cp:revision>407</cp:revision>
  <cp:lastPrinted>2007-02-01T19:02:41Z</cp:lastPrinted>
  <dcterms:created xsi:type="dcterms:W3CDTF">2010-07-29T23:31:26Z</dcterms:created>
  <dcterms:modified xsi:type="dcterms:W3CDTF">2013-12-05T16:54:51Z</dcterms:modified>
</cp:coreProperties>
</file>