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2" r:id="rId1"/>
  </p:sldMasterIdLst>
  <p:notesMasterIdLst>
    <p:notesMasterId r:id="rId54"/>
  </p:notesMasterIdLst>
  <p:handoutMasterIdLst>
    <p:handoutMasterId r:id="rId55"/>
  </p:handoutMasterIdLst>
  <p:sldIdLst>
    <p:sldId id="906" r:id="rId2"/>
    <p:sldId id="907" r:id="rId3"/>
    <p:sldId id="928" r:id="rId4"/>
    <p:sldId id="929" r:id="rId5"/>
    <p:sldId id="932" r:id="rId6"/>
    <p:sldId id="933" r:id="rId7"/>
    <p:sldId id="1009" r:id="rId8"/>
    <p:sldId id="1010" r:id="rId9"/>
    <p:sldId id="1020" r:id="rId10"/>
    <p:sldId id="1021" r:id="rId11"/>
    <p:sldId id="1022" r:id="rId12"/>
    <p:sldId id="1023" r:id="rId13"/>
    <p:sldId id="1024" r:id="rId14"/>
    <p:sldId id="1008" r:id="rId15"/>
    <p:sldId id="941" r:id="rId16"/>
    <p:sldId id="1011" r:id="rId17"/>
    <p:sldId id="1012" r:id="rId18"/>
    <p:sldId id="1013" r:id="rId19"/>
    <p:sldId id="960" r:id="rId20"/>
    <p:sldId id="1016" r:id="rId21"/>
    <p:sldId id="1017" r:id="rId22"/>
    <p:sldId id="961" r:id="rId23"/>
    <p:sldId id="964" r:id="rId24"/>
    <p:sldId id="967" r:id="rId25"/>
    <p:sldId id="968" r:id="rId26"/>
    <p:sldId id="969" r:id="rId27"/>
    <p:sldId id="971" r:id="rId28"/>
    <p:sldId id="972" r:id="rId29"/>
    <p:sldId id="973" r:id="rId30"/>
    <p:sldId id="974" r:id="rId31"/>
    <p:sldId id="975" r:id="rId32"/>
    <p:sldId id="977" r:id="rId33"/>
    <p:sldId id="978" r:id="rId34"/>
    <p:sldId id="979" r:id="rId35"/>
    <p:sldId id="980" r:id="rId36"/>
    <p:sldId id="981" r:id="rId37"/>
    <p:sldId id="982" r:id="rId38"/>
    <p:sldId id="983" r:id="rId39"/>
    <p:sldId id="984" r:id="rId40"/>
    <p:sldId id="985" r:id="rId41"/>
    <p:sldId id="986" r:id="rId42"/>
    <p:sldId id="987" r:id="rId43"/>
    <p:sldId id="993" r:id="rId44"/>
    <p:sldId id="994" r:id="rId45"/>
    <p:sldId id="995" r:id="rId46"/>
    <p:sldId id="996" r:id="rId47"/>
    <p:sldId id="997" r:id="rId48"/>
    <p:sldId id="1000" r:id="rId49"/>
    <p:sldId id="1001" r:id="rId50"/>
    <p:sldId id="1018" r:id="rId51"/>
    <p:sldId id="1019" r:id="rId52"/>
    <p:sldId id="1006" r:id="rId53"/>
  </p:sldIdLst>
  <p:sldSz cx="9906000" cy="6858000" type="A4"/>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4E5EA"/>
    <a:srgbClr val="C5C6D5"/>
    <a:srgbClr val="C9CACE"/>
    <a:srgbClr val="525A93"/>
    <a:srgbClr val="6E74A6"/>
    <a:srgbClr val="3488B6"/>
    <a:srgbClr val="EDAA61"/>
    <a:srgbClr val="8C357B"/>
    <a:srgbClr val="9E2487"/>
    <a:srgbClr val="A68AA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88" y="-80"/>
      </p:cViewPr>
      <p:guideLst>
        <p:guide orient="horz" pos="2160"/>
        <p:guide pos="3131"/>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notesViewPr>
    <p:cSldViewPr snapToGrid="0" snapToObjects="1">
      <p:cViewPr varScale="1">
        <p:scale>
          <a:sx n="72" d="100"/>
          <a:sy n="72" d="100"/>
        </p:scale>
        <p:origin x="-2520" y="-10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hyperlink" Target="mailto:dylanwiliam@mac.com" TargetMode="Externa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12800" y="6343651"/>
            <a:ext cx="75184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tabLst>
                <a:tab pos="2960688" algn="l"/>
                <a:tab pos="6100763" algn="l"/>
              </a:tabLst>
            </a:pPr>
            <a:r>
              <a:rPr lang="en-GB" sz="1000" dirty="0">
                <a:latin typeface="Times New Roman" charset="0"/>
              </a:rPr>
              <a:t>© </a:t>
            </a:r>
            <a:r>
              <a:rPr lang="en-GB" sz="1000" dirty="0" smtClean="0">
                <a:latin typeface="Times New Roman" charset="0"/>
              </a:rPr>
              <a:t>2013 </a:t>
            </a:r>
            <a:r>
              <a:rPr lang="en-GB" sz="1000" dirty="0">
                <a:latin typeface="Times New Roman" charset="0"/>
              </a:rPr>
              <a:t>Dylan </a:t>
            </a:r>
            <a:r>
              <a:rPr lang="en-GB" sz="1000" dirty="0" smtClean="0">
                <a:latin typeface="Times New Roman" charset="0"/>
              </a:rPr>
              <a:t>Wiliam Events	E: </a:t>
            </a:r>
            <a:r>
              <a:rPr lang="en-GB" sz="1000" dirty="0" smtClean="0">
                <a:latin typeface="Times New Roman" charset="0"/>
                <a:hlinkClick r:id="rId2"/>
              </a:rPr>
              <a:t>dylanwiliam@mac.com</a:t>
            </a:r>
            <a:r>
              <a:rPr lang="en-GB" sz="1000" dirty="0">
                <a:latin typeface="Times New Roman" charset="0"/>
              </a:rPr>
              <a:t>	</a:t>
            </a:r>
            <a:r>
              <a:rPr lang="en-GB" sz="1000" dirty="0" smtClean="0">
                <a:latin typeface="Times New Roman" charset="0"/>
              </a:rPr>
              <a:t> T: +44 20 8144 0055</a:t>
            </a:r>
            <a:endParaRPr lang="en-GB" sz="1000" dirty="0">
              <a:latin typeface="Times New Roman" charset="0"/>
            </a:endParaRPr>
          </a:p>
        </p:txBody>
      </p:sp>
      <p:sp>
        <p:nvSpPr>
          <p:cNvPr id="2051" name="Rectangle 3"/>
          <p:cNvSpPr>
            <a:spLocks noChangeArrowheads="1"/>
          </p:cNvSpPr>
          <p:nvPr/>
        </p:nvSpPr>
        <p:spPr bwMode="auto">
          <a:xfrm>
            <a:off x="1060452" y="377826"/>
            <a:ext cx="8037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4656140" y="6581775"/>
            <a:ext cx="708025"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06513" y="3257550"/>
            <a:ext cx="7181851" cy="30861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2836863" y="598488"/>
            <a:ext cx="3471862" cy="24050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hf hdr="0" ftr="0" dt="0"/>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xfrm>
            <a:off x="2835275" y="598488"/>
            <a:ext cx="3475038" cy="2405062"/>
          </a:xfrm>
          <a:ln cap="flat"/>
        </p:spPr>
      </p:sp>
      <p:sp>
        <p:nvSpPr>
          <p:cNvPr id="512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smtClean="0">
                <a:solidFill>
                  <a:schemeClr val="tx1"/>
                </a:solidFill>
                <a:latin typeface="Times New Roman" pitchFamily="-109" charset="0"/>
                <a:ea typeface="ＭＳ Ｐゴシック" pitchFamily="-65" charset="-128"/>
                <a:cs typeface="ＭＳ Ｐゴシック" pitchFamily="-65" charset="-128"/>
              </a:rPr>
              <a:t>There </a:t>
            </a:r>
            <a:r>
              <a:rPr lang="en-US" sz="1200" kern="1200" dirty="0" smtClean="0">
                <a:solidFill>
                  <a:schemeClr val="tx1"/>
                </a:solidFill>
                <a:latin typeface="Times New Roman" pitchFamily="-109" charset="0"/>
                <a:ea typeface="ＭＳ Ｐゴシック" pitchFamily="-65" charset="-128"/>
                <a:cs typeface="ＭＳ Ｐゴシック" pitchFamily="-65" charset="-128"/>
              </a:rPr>
              <a:t>is now substantial evidence that there is a “knowing-doing” gap in education. The problem is not that we do not know how to improve schools. The problem is implementing what is known to work in more classrooms. This is why approaches based on “sharing good practice” have been relatively ineffective. Teachers do not lack knowledge—rather they lack support in putting into practice changes in what they do in their classrooms, and this requires time. In this session, Dylan Wiliam will reflect on lessons he and his colleagues have learned over the last 10 years in establishing over 1500 teacher learning communities focused on classroom formative assessment all over the world. In particular, the session will examine the role of five central process elements in teacher learning: choice, flexibility, small steps, accountability, and support.</a:t>
            </a:r>
            <a:endParaRPr lang="en-US" sz="1600" dirty="0">
              <a:solidFill>
                <a:srgbClr val="000000"/>
              </a:solidFill>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p:cNvSpPr>
          <p:nvPr>
            <p:ph type="sldImg"/>
          </p:nvPr>
        </p:nvSpPr>
        <p:spPr>
          <a:solidFill>
            <a:srgbClr val="FFFFFF"/>
          </a:solidFill>
          <a:ln/>
        </p:spPr>
      </p:sp>
      <p:sp>
        <p:nvSpPr>
          <p:cNvPr id="12697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Rot="1" noChangeAspect="1" noChangeArrowheads="1"/>
          </p:cNvSpPr>
          <p:nvPr>
            <p:ph type="sldImg"/>
          </p:nvPr>
        </p:nvSpPr>
        <p:spPr>
          <a:xfrm>
            <a:off x="2716213" y="514350"/>
            <a:ext cx="3714750" cy="2571750"/>
          </a:xfrm>
          <a:solidFill>
            <a:srgbClr val="FFFFFF"/>
          </a:solidFill>
          <a:ln/>
        </p:spPr>
      </p:sp>
      <p:sp>
        <p:nvSpPr>
          <p:cNvPr id="124930"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p:cNvSpPr>
          <p:nvPr>
            <p:ph type="sldImg"/>
          </p:nvPr>
        </p:nvSpPr>
        <p:spPr>
          <a:xfrm>
            <a:off x="2835275" y="598488"/>
            <a:ext cx="3475038" cy="2405062"/>
          </a:xfrm>
          <a:solidFill>
            <a:srgbClr val="FFFFFF"/>
          </a:solidFill>
          <a:ln/>
        </p:spPr>
      </p:sp>
      <p:sp>
        <p:nvSpPr>
          <p:cNvPr id="13824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35275" y="598488"/>
            <a:ext cx="3475038" cy="2405062"/>
          </a:xfrm>
        </p:spPr>
      </p:sp>
      <p:sp>
        <p:nvSpPr>
          <p:cNvPr id="3" name="Notes Placeholder 2"/>
          <p:cNvSpPr>
            <a:spLocks noGrp="1"/>
          </p:cNvSpPr>
          <p:nvPr>
            <p:ph type="body" idx="1"/>
          </p:nvPr>
        </p:nvSpPr>
        <p:spPr/>
        <p:txBody>
          <a:bodyPr/>
          <a:lstStyle/>
          <a:p>
            <a:r>
              <a:rPr lang="en-US" dirty="0" smtClean="0"/>
              <a:t>Direct the rider</a:t>
            </a:r>
          </a:p>
          <a:p>
            <a:pPr lvl="1"/>
            <a:r>
              <a:rPr lang="en-US" dirty="0" smtClean="0"/>
              <a:t>Follow the bright spots (malnutrition</a:t>
            </a:r>
            <a:r>
              <a:rPr lang="en-US" baseline="0" dirty="0" smtClean="0"/>
              <a:t> in Vietnam)</a:t>
            </a:r>
            <a:endParaRPr lang="en-US" dirty="0" smtClean="0"/>
          </a:p>
          <a:p>
            <a:pPr lvl="1"/>
            <a:r>
              <a:rPr lang="en-US" dirty="0" smtClean="0"/>
              <a:t>Script the critical moves (1% milk; 25 points)</a:t>
            </a:r>
          </a:p>
          <a:p>
            <a:pPr lvl="1"/>
            <a:r>
              <a:rPr lang="en-US" dirty="0" smtClean="0"/>
              <a:t>Point to the destination (No dry holes)</a:t>
            </a:r>
          </a:p>
          <a:p>
            <a:r>
              <a:rPr lang="en-US" dirty="0" smtClean="0"/>
              <a:t>Motivate the elephant</a:t>
            </a:r>
          </a:p>
          <a:p>
            <a:pPr lvl="1"/>
            <a:r>
              <a:rPr lang="en-US" dirty="0" smtClean="0"/>
              <a:t>Find the feeling (Gloves on the table)</a:t>
            </a:r>
          </a:p>
          <a:p>
            <a:pPr lvl="1"/>
            <a:r>
              <a:rPr lang="en-US" dirty="0" smtClean="0"/>
              <a:t>Shrink the change (5-minute room makeover)</a:t>
            </a:r>
          </a:p>
          <a:p>
            <a:pPr lvl="1"/>
            <a:r>
              <a:rPr lang="en-US" dirty="0" smtClean="0"/>
              <a:t>Grow your people (</a:t>
            </a:r>
            <a:r>
              <a:rPr lang="en-US" dirty="0" err="1" smtClean="0"/>
              <a:t>Dweck’s</a:t>
            </a:r>
            <a:r>
              <a:rPr lang="en-US" dirty="0" smtClean="0"/>
              <a:t> mindset)</a:t>
            </a:r>
          </a:p>
          <a:p>
            <a:r>
              <a:rPr lang="en-US" dirty="0" smtClean="0"/>
              <a:t>Shape the path</a:t>
            </a:r>
          </a:p>
          <a:p>
            <a:pPr lvl="1"/>
            <a:r>
              <a:rPr lang="en-US" dirty="0" smtClean="0"/>
              <a:t>Tweak the environment (popcorn</a:t>
            </a:r>
            <a:r>
              <a:rPr lang="en-US" baseline="0" dirty="0" smtClean="0"/>
              <a:t> study, one-click ordering)</a:t>
            </a:r>
            <a:endParaRPr lang="en-US" dirty="0" smtClean="0"/>
          </a:p>
          <a:p>
            <a:pPr lvl="1"/>
            <a:r>
              <a:rPr lang="en-US" dirty="0" smtClean="0"/>
              <a:t>Build habits (action</a:t>
            </a:r>
            <a:r>
              <a:rPr lang="en-US" baseline="0" dirty="0" smtClean="0"/>
              <a:t> triggers: don’t tax the rider; checklists)</a:t>
            </a:r>
            <a:endParaRPr lang="en-US" dirty="0" smtClean="0"/>
          </a:p>
          <a:p>
            <a:pPr lvl="1"/>
            <a:r>
              <a:rPr lang="en-US" dirty="0" smtClean="0"/>
              <a:t>Rally the herd (free</a:t>
            </a:r>
            <a:r>
              <a:rPr lang="en-US" baseline="0" dirty="0" smtClean="0"/>
              <a:t> spaces in hospitals)</a:t>
            </a:r>
            <a:endParaRPr lang="en-US" dirty="0" smtClean="0"/>
          </a:p>
          <a:p>
            <a:endParaRPr lang="en-US" dirty="0"/>
          </a:p>
        </p:txBody>
      </p:sp>
      <p:sp>
        <p:nvSpPr>
          <p:cNvPr id="4" name="Slide Number Placeholder 3"/>
          <p:cNvSpPr>
            <a:spLocks noGrp="1"/>
          </p:cNvSpPr>
          <p:nvPr>
            <p:ph type="sldNum" sz="quarter" idx="10"/>
          </p:nvPr>
        </p:nvSpPr>
        <p:spPr>
          <a:xfrm>
            <a:off x="5179484" y="6513910"/>
            <a:ext cx="3962400" cy="342900"/>
          </a:xfrm>
          <a:prstGeom prst="rect">
            <a:avLst/>
          </a:prstGeom>
        </p:spPr>
        <p:txBody>
          <a:bodyPr/>
          <a:lstStyle/>
          <a:p>
            <a:fld id="{59308322-7604-4047-A2AA-2BA221E8E80B}" type="slidenum">
              <a:rPr lang="en-US" smtClean="0"/>
              <a:pPr/>
              <a:t>30</a:t>
            </a:fld>
            <a:endParaRPr lang="en-US"/>
          </a:p>
        </p:txBody>
      </p:sp>
    </p:spTree>
    <p:extLst>
      <p:ext uri="{BB962C8B-B14F-4D97-AF65-F5344CB8AC3E}">
        <p14:creationId xmlns:p14="http://schemas.microsoft.com/office/powerpoint/2010/main" val="202133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Rot="1" noChangeAspect="1" noChangeArrowheads="1"/>
          </p:cNvSpPr>
          <p:nvPr>
            <p:ph type="sldImg"/>
          </p:nvPr>
        </p:nvSpPr>
        <p:spPr>
          <a:xfrm>
            <a:off x="2716213" y="514350"/>
            <a:ext cx="3714750" cy="2571750"/>
          </a:xfrm>
          <a:solidFill>
            <a:srgbClr val="FFFFFF"/>
          </a:solidFill>
          <a:ln/>
        </p:spPr>
      </p:sp>
      <p:sp>
        <p:nvSpPr>
          <p:cNvPr id="149506"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ChangeArrowheads="1"/>
          </p:cNvSpPr>
          <p:nvPr>
            <p:ph type="sldImg"/>
          </p:nvPr>
        </p:nvSpPr>
        <p:spPr>
          <a:xfrm>
            <a:off x="2716213" y="514350"/>
            <a:ext cx="3714750" cy="2571750"/>
          </a:xfrm>
          <a:solidFill>
            <a:srgbClr val="FFFFFF"/>
          </a:solidFill>
          <a:ln/>
        </p:spPr>
      </p:sp>
      <p:sp>
        <p:nvSpPr>
          <p:cNvPr id="151554"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xfrm>
            <a:off x="2835275" y="598488"/>
            <a:ext cx="3475038" cy="2405062"/>
          </a:xfrm>
          <a:ln/>
        </p:spPr>
      </p:sp>
      <p:sp>
        <p:nvSpPr>
          <p:cNvPr id="593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xfrm>
            <a:off x="2835275" y="598488"/>
            <a:ext cx="3475038" cy="2405062"/>
          </a:xfrm>
          <a:ln/>
        </p:spPr>
      </p:sp>
      <p:sp>
        <p:nvSpPr>
          <p:cNvPr id="604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spect="1" noChangeArrowheads="1" noTextEdit="1"/>
          </p:cNvSpPr>
          <p:nvPr>
            <p:ph type="sldImg"/>
          </p:nvPr>
        </p:nvSpPr>
        <p:spPr>
          <a:solidFill>
            <a:srgbClr val="FFFFFF"/>
          </a:solidFill>
          <a:ln/>
        </p:spPr>
      </p:sp>
      <p:sp>
        <p:nvSpPr>
          <p:cNvPr id="221187"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p:cNvSpPr>
          <p:nvPr>
            <p:ph type="sldImg"/>
          </p:nvPr>
        </p:nvSpPr>
        <p:spPr>
          <a:xfrm>
            <a:off x="2716213" y="514350"/>
            <a:ext cx="3714750" cy="2571750"/>
          </a:xfrm>
          <a:solidFill>
            <a:srgbClr val="FFFFFF"/>
          </a:solidFill>
          <a:ln/>
        </p:spPr>
      </p:sp>
      <p:sp>
        <p:nvSpPr>
          <p:cNvPr id="58370"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lIns="93031" tIns="46516" rIns="93031" bIns="46516"/>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p:cNvSpPr>
          <p:nvPr>
            <p:ph type="sldImg"/>
          </p:nvPr>
        </p:nvSpPr>
        <p:spPr>
          <a:xfrm>
            <a:off x="2714625" y="514350"/>
            <a:ext cx="3714750" cy="2571750"/>
          </a:xfrm>
          <a:solidFill>
            <a:srgbClr val="FFFFFF"/>
          </a:solidFill>
          <a:ln/>
        </p:spPr>
      </p:sp>
      <p:sp>
        <p:nvSpPr>
          <p:cNvPr id="114690"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Rot="1" noChangeAspect="1" noChangeArrowheads="1"/>
          </p:cNvSpPr>
          <p:nvPr>
            <p:ph type="sldImg"/>
          </p:nvPr>
        </p:nvSpPr>
        <p:spPr>
          <a:xfrm>
            <a:off x="2835275" y="598488"/>
            <a:ext cx="3475038" cy="2405062"/>
          </a:xfrm>
          <a:solidFill>
            <a:srgbClr val="FFFFFF"/>
          </a:solidFill>
          <a:ln/>
        </p:spPr>
      </p:sp>
      <p:sp>
        <p:nvSpPr>
          <p:cNvPr id="11673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xfrm>
            <a:off x="2714625" y="514350"/>
            <a:ext cx="3714750" cy="2571750"/>
          </a:xfrm>
          <a:solidFill>
            <a:srgbClr val="FFFFFF"/>
          </a:solidFill>
          <a:ln/>
        </p:spPr>
      </p:sp>
      <p:sp>
        <p:nvSpPr>
          <p:cNvPr id="64514"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xfrm>
            <a:off x="2714625" y="514350"/>
            <a:ext cx="3714750" cy="2571750"/>
          </a:xfrm>
          <a:solidFill>
            <a:srgbClr val="FFFFFF"/>
          </a:solidFill>
          <a:ln/>
        </p:spPr>
      </p:sp>
      <p:sp>
        <p:nvSpPr>
          <p:cNvPr id="6553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Rot="1" noChangeAspect="1" noChangeArrowheads="1"/>
          </p:cNvSpPr>
          <p:nvPr>
            <p:ph type="sldImg"/>
          </p:nvPr>
        </p:nvSpPr>
        <p:spPr>
          <a:xfrm>
            <a:off x="2714625" y="514350"/>
            <a:ext cx="3714750" cy="2571750"/>
          </a:xfrm>
          <a:solidFill>
            <a:srgbClr val="FFFFFF"/>
          </a:solidFill>
          <a:ln/>
        </p:spPr>
      </p:sp>
      <p:sp>
        <p:nvSpPr>
          <p:cNvPr id="118786"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p:cNvSpPr>
          <p:nvPr>
            <p:ph type="sldImg"/>
          </p:nvPr>
        </p:nvSpPr>
        <p:spPr>
          <a:solidFill>
            <a:srgbClr val="FFFFFF"/>
          </a:solidFill>
          <a:ln/>
        </p:spPr>
      </p:sp>
      <p:sp>
        <p:nvSpPr>
          <p:cNvPr id="1208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spect="1" noChangeArrowheads="1"/>
          </p:cNvSpPr>
          <p:nvPr>
            <p:ph type="sldImg"/>
          </p:nvPr>
        </p:nvSpPr>
        <p:spPr>
          <a:xfrm>
            <a:off x="2716213" y="514350"/>
            <a:ext cx="3714750" cy="2571750"/>
          </a:xfrm>
          <a:solidFill>
            <a:srgbClr val="FFFFFF"/>
          </a:solidFill>
          <a:ln/>
        </p:spPr>
      </p:sp>
      <p:sp>
        <p:nvSpPr>
          <p:cNvPr id="122882"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63702" y="1600200"/>
            <a:ext cx="883285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906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906" y="6053328"/>
            <a:ext cx="2436876"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5748" y="6044184"/>
            <a:ext cx="73502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415586" y="595342"/>
            <a:ext cx="9128568"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80805" y="4713827"/>
            <a:ext cx="72644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17" name="Footer Placeholder 16"/>
          <p:cNvSpPr>
            <a:spLocks noGrp="1"/>
          </p:cNvSpPr>
          <p:nvPr>
            <p:ph type="ftr" sz="quarter" idx="11"/>
          </p:nvPr>
        </p:nvSpPr>
        <p:spPr>
          <a:xfrm>
            <a:off x="2259176" y="236553"/>
            <a:ext cx="635635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667750" y="228600"/>
            <a:ext cx="90805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60400" y="1589567"/>
            <a:ext cx="421005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5248643" y="1589567"/>
            <a:ext cx="421005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nchor="ct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60400" y="2438400"/>
            <a:ext cx="421005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5200650" y="2438400"/>
            <a:ext cx="421005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noAutofit/>
          </a:bodyPr>
          <a:lstStyle>
            <a:lvl1pPr marL="0" indent="0">
              <a:buFontTx/>
              <a:buNone/>
              <a:defRPr sz="2400" b="1">
                <a:solidFill>
                  <a:srgbClr val="FFFFFF"/>
                </a:solidFill>
              </a:defRPr>
            </a:lvl1pPr>
          </a:lstStyle>
          <a:p>
            <a:pPr lvl="0" eaLnBrk="1" latinLnBrk="0" hangingPunct="1"/>
            <a:r>
              <a:rPr kumimoji="0" lang="en-US" dirty="0" smtClean="0"/>
              <a:t>Click to edit Master text styles</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noAutofit/>
          </a:bodyPr>
          <a:lstStyle>
            <a:lvl1pPr marL="0" indent="0">
              <a:buFontTx/>
              <a:buNone/>
              <a:defRPr sz="2400" b="1">
                <a:solidFill>
                  <a:srgbClr val="FFFFFF"/>
                </a:solidFill>
              </a:defRPr>
            </a:lvl1pPr>
          </a:lstStyle>
          <a:p>
            <a:pPr lvl="0" eaLnBrk="1" latinLnBrk="0" hangingPunct="1"/>
            <a:r>
              <a:rPr kumimoji="0"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7785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273050"/>
            <a:ext cx="8750300" cy="869950"/>
          </a:xfrm>
        </p:spPr>
        <p:txBody>
          <a:bodyPr anchor="ctr">
            <a:normAutofit/>
          </a:bodyPr>
          <a:lstStyle>
            <a:lvl1pPr algn="l">
              <a:buNone/>
              <a:defRPr sz="3600" b="0"/>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60400" y="1752600"/>
            <a:ext cx="173355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559050" y="1752600"/>
            <a:ext cx="6934200" cy="4419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60400" y="228600"/>
            <a:ext cx="883285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63702" y="1600200"/>
            <a:ext cx="883285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660408" y="6248221"/>
            <a:ext cx="5872840"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906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39762" y="1280160"/>
            <a:ext cx="9266238"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7785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4" r:id="rId1"/>
    <p:sldLayoutId id="2147483913" r:id="rId2"/>
    <p:sldLayoutId id="2147483916" r:id="rId3"/>
    <p:sldLayoutId id="2147483917" r:id="rId4"/>
    <p:sldLayoutId id="2147483918" r:id="rId5"/>
    <p:sldLayoutId id="2147483919" r:id="rId6"/>
    <p:sldLayoutId id="2147483920" r:id="rId7"/>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ctrTitle"/>
          </p:nvPr>
        </p:nvSpPr>
        <p:spPr>
          <a:xfrm>
            <a:off x="963086" y="1507069"/>
            <a:ext cx="8193614" cy="3020109"/>
          </a:xfrm>
        </p:spPr>
        <p:txBody>
          <a:bodyPr rtlCol="0">
            <a:noAutofit/>
          </a:bodyPr>
          <a:lstStyle/>
          <a:p>
            <a:pPr fontAlgn="auto">
              <a:spcAft>
                <a:spcPts val="0"/>
              </a:spcAft>
              <a:defRPr/>
            </a:pPr>
            <a:r>
              <a:rPr lang="en-US" sz="4800" dirty="0"/>
              <a:t>Establishing </a:t>
            </a:r>
            <a:r>
              <a:rPr lang="en-US" sz="4800" dirty="0" smtClean="0"/>
              <a:t>successful </a:t>
            </a:r>
            <a:r>
              <a:rPr lang="en-US" sz="4800" dirty="0"/>
              <a:t>t</a:t>
            </a:r>
            <a:r>
              <a:rPr lang="en-US" sz="4800" dirty="0" smtClean="0"/>
              <a:t>eacher </a:t>
            </a:r>
            <a:r>
              <a:rPr lang="en-US" sz="4800" dirty="0"/>
              <a:t>l</a:t>
            </a:r>
            <a:r>
              <a:rPr lang="en-US" sz="4800" dirty="0" smtClean="0"/>
              <a:t>earning communities:</a:t>
            </a:r>
            <a:br>
              <a:rPr lang="en-US" sz="4800" dirty="0" smtClean="0"/>
            </a:br>
            <a:r>
              <a:rPr lang="en-US" sz="4800" dirty="0" smtClean="0"/>
              <a:t>Lessons learned</a:t>
            </a:r>
            <a:endParaRPr lang="en-GB" sz="4800" cap="none" dirty="0" smtClean="0">
              <a:latin typeface="Arial" charset="0"/>
            </a:endParaRPr>
          </a:p>
        </p:txBody>
      </p:sp>
      <p:sp>
        <p:nvSpPr>
          <p:cNvPr id="16387" name="Rectangle 7"/>
          <p:cNvSpPr>
            <a:spLocks noGrp="1" noChangeArrowheads="1"/>
          </p:cNvSpPr>
          <p:nvPr>
            <p:ph type="subTitle" idx="1"/>
          </p:nvPr>
        </p:nvSpPr>
        <p:spPr>
          <a:xfrm>
            <a:off x="979826" y="4292600"/>
            <a:ext cx="8481674" cy="1459753"/>
          </a:xfrm>
        </p:spPr>
        <p:txBody>
          <a:bodyPr rtlCol="0">
            <a:normAutofit fontScale="92500" lnSpcReduction="10000"/>
          </a:bodyPr>
          <a:lstStyle/>
          <a:p>
            <a:pPr fontAlgn="auto">
              <a:spcAft>
                <a:spcPts val="0"/>
              </a:spcAft>
              <a:buFont typeface="Arial"/>
              <a:buNone/>
              <a:defRPr/>
            </a:pPr>
            <a:r>
              <a:rPr lang="en-GB" sz="3200" dirty="0" smtClean="0">
                <a:latin typeface="+mj-lt"/>
              </a:rPr>
              <a:t>Dylan </a:t>
            </a:r>
            <a:r>
              <a:rPr lang="en-GB" sz="3200" dirty="0" smtClean="0">
                <a:latin typeface="+mj-lt"/>
              </a:rPr>
              <a:t>Wiliam</a:t>
            </a:r>
          </a:p>
          <a:p>
            <a:pPr fontAlgn="auto">
              <a:spcAft>
                <a:spcPts val="0"/>
              </a:spcAft>
              <a:buFont typeface="Arial"/>
              <a:buNone/>
              <a:defRPr/>
            </a:pPr>
            <a:r>
              <a:rPr lang="en-GB" sz="3200" dirty="0" smtClean="0">
                <a:latin typeface="+mj-lt"/>
              </a:rPr>
              <a:t>International Conference on Assessment for Learning</a:t>
            </a:r>
          </a:p>
          <a:p>
            <a:pPr fontAlgn="auto">
              <a:spcAft>
                <a:spcPts val="0"/>
              </a:spcAft>
              <a:buFont typeface="Arial"/>
              <a:buNone/>
              <a:defRPr/>
            </a:pPr>
            <a:r>
              <a:rPr lang="en-GB" sz="3200" dirty="0" smtClean="0">
                <a:latin typeface="+mj-lt"/>
              </a:rPr>
              <a:t>Fredericton, NB: 12 April 2014</a:t>
            </a:r>
            <a:endParaRPr lang="en-GB" sz="3200" dirty="0" smtClean="0">
              <a:latin typeface="+mj-lt"/>
            </a:endParaRPr>
          </a:p>
          <a:p>
            <a:pPr fontAlgn="auto">
              <a:spcAft>
                <a:spcPts val="0"/>
              </a:spcAft>
              <a:buFont typeface="Arial"/>
              <a:buNone/>
              <a:defRPr/>
            </a:pPr>
            <a:endParaRPr lang="en-GB" dirty="0" smtClean="0">
              <a:latin typeface="Arial" charset="0"/>
            </a:endParaRPr>
          </a:p>
        </p:txBody>
      </p:sp>
      <p:sp>
        <p:nvSpPr>
          <p:cNvPr id="2" name="TextBox 1"/>
          <p:cNvSpPr txBox="1"/>
          <p:nvPr/>
        </p:nvSpPr>
        <p:spPr>
          <a:xfrm>
            <a:off x="3884707" y="6170709"/>
            <a:ext cx="4467412" cy="461665"/>
          </a:xfrm>
          <a:prstGeom prst="rect">
            <a:avLst/>
          </a:prstGeom>
          <a:noFill/>
        </p:spPr>
        <p:txBody>
          <a:bodyPr wrap="square" rtlCol="0">
            <a:spAutoFit/>
          </a:bodyPr>
          <a:lstStyle/>
          <a:p>
            <a:pPr fontAlgn="auto">
              <a:spcAft>
                <a:spcPts val="0"/>
              </a:spcAft>
              <a:buFont typeface="Arial"/>
              <a:buNone/>
              <a:defRPr/>
            </a:pPr>
            <a:r>
              <a:rPr lang="en-GB" dirty="0"/>
              <a:t>www.dylanwiliam.net</a:t>
            </a:r>
          </a:p>
        </p:txBody>
      </p:sp>
      <p:sp>
        <p:nvSpPr>
          <p:cNvPr id="3" name="Slide Number Placeholder 2"/>
          <p:cNvSpPr>
            <a:spLocks noGrp="1"/>
          </p:cNvSpPr>
          <p:nvPr>
            <p:ph type="sldNum" sz="quarter" idx="12"/>
          </p:nvPr>
        </p:nvSpPr>
        <p:spPr/>
        <p:txBody>
          <a:bodyPr/>
          <a:lstStyle/>
          <a:p>
            <a:pPr>
              <a:defRPr/>
            </a:pPr>
            <a:fld id="{D52799CE-711A-FA44-BA4E-E463DA170A36}" type="slidenum">
              <a:rPr lang="en-US" smtClean="0"/>
              <a:pPr>
                <a:defRPr/>
              </a:pPr>
              <a:t>1</a:t>
            </a:fld>
            <a:endParaRPr lang="en-US"/>
          </a:p>
        </p:txBody>
      </p:sp>
    </p:spTree>
    <p:extLst>
      <p:ext uri="{BB962C8B-B14F-4D97-AF65-F5344CB8AC3E}">
        <p14:creationId xmlns:p14="http://schemas.microsoft.com/office/powerpoint/2010/main" val="28932540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matters…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10</a:t>
            </a:fld>
            <a:endParaRPr lang="en-GB" dirty="0"/>
          </a:p>
        </p:txBody>
      </p:sp>
      <p:pic>
        <p:nvPicPr>
          <p:cNvPr id="5" name="Picture 5" descr="pic00041"/>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593" r="176"/>
          <a:stretch/>
        </p:blipFill>
        <p:spPr>
          <a:xfrm>
            <a:off x="1133039" y="1600200"/>
            <a:ext cx="7834158" cy="4495800"/>
          </a:xfrm>
        </p:spPr>
      </p:pic>
    </p:spTree>
    <p:extLst>
      <p:ext uri="{BB962C8B-B14F-4D97-AF65-F5344CB8AC3E}">
        <p14:creationId xmlns:p14="http://schemas.microsoft.com/office/powerpoint/2010/main" val="4155425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10F0876-9936-0A4D-A655-DB5D8150D4AA}" type="slidenum">
              <a:rPr lang="en-GB" smtClean="0"/>
              <a:pPr/>
              <a:t>11</a:t>
            </a:fld>
            <a:endParaRPr lang="en-GB" dirty="0"/>
          </a:p>
        </p:txBody>
      </p:sp>
      <p:pic>
        <p:nvPicPr>
          <p:cNvPr id="14337" name="Picture 3" descr="pic18467"/>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t="5281" b="5281"/>
          <a:stretch>
            <a:fillRect/>
          </a:stretch>
        </p:blipFill>
        <p:spPr>
          <a:xfrm>
            <a:off x="0" y="0"/>
            <a:ext cx="9906000" cy="6858000"/>
          </a:xfrm>
        </p:spPr>
      </p:pic>
    </p:spTree>
    <p:extLst>
      <p:ext uri="{BB962C8B-B14F-4D97-AF65-F5344CB8AC3E}">
        <p14:creationId xmlns:p14="http://schemas.microsoft.com/office/powerpoint/2010/main" val="12479331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dirty="0" smtClean="0"/>
              <a:t>Tight, but loose</a:t>
            </a:r>
            <a:endParaRPr lang="en-US" dirty="0"/>
          </a:p>
        </p:txBody>
      </p:sp>
      <p:sp>
        <p:nvSpPr>
          <p:cNvPr id="15362" name="Rectangle 3"/>
          <p:cNvSpPr>
            <a:spLocks noGrp="1" noChangeArrowheads="1"/>
          </p:cNvSpPr>
          <p:nvPr>
            <p:ph sz="quarter" idx="1"/>
          </p:nvPr>
        </p:nvSpPr>
        <p:spPr>
          <a:xfrm>
            <a:off x="663703" y="1600199"/>
            <a:ext cx="8691965" cy="5063565"/>
          </a:xfrm>
        </p:spPr>
        <p:txBody>
          <a:bodyPr>
            <a:noAutofit/>
          </a:bodyPr>
          <a:lstStyle/>
          <a:p>
            <a:pPr>
              <a:lnSpc>
                <a:spcPct val="110000"/>
              </a:lnSpc>
            </a:pPr>
            <a:r>
              <a:rPr lang="en-US" sz="2400" dirty="0" smtClean="0"/>
              <a:t>Two opposing factors in any school reform</a:t>
            </a:r>
          </a:p>
          <a:p>
            <a:pPr lvl="1">
              <a:lnSpc>
                <a:spcPct val="110000"/>
              </a:lnSpc>
            </a:pPr>
            <a:r>
              <a:rPr lang="en-US" sz="2000" dirty="0" smtClean="0"/>
              <a:t>Need for flexibility to adapt to local constraints and affordances</a:t>
            </a:r>
          </a:p>
          <a:p>
            <a:pPr lvl="2">
              <a:lnSpc>
                <a:spcPct val="110000"/>
              </a:lnSpc>
            </a:pPr>
            <a:r>
              <a:rPr lang="en-US" sz="1800" dirty="0" smtClean="0"/>
              <a:t>Implies there is appropriate flexibility built into the reform</a:t>
            </a:r>
          </a:p>
          <a:p>
            <a:pPr lvl="1">
              <a:lnSpc>
                <a:spcPct val="110000"/>
              </a:lnSpc>
            </a:pPr>
            <a:r>
              <a:rPr lang="en-US" sz="2000" dirty="0" smtClean="0"/>
              <a:t>Need to maintain fidelity to the theory of action of the reform, to </a:t>
            </a:r>
            <a:r>
              <a:rPr lang="en-US" sz="2000" dirty="0" err="1" smtClean="0"/>
              <a:t>minimise</a:t>
            </a:r>
            <a:r>
              <a:rPr lang="en-US" sz="2000" dirty="0" smtClean="0"/>
              <a:t> “lethal mutations”</a:t>
            </a:r>
          </a:p>
          <a:p>
            <a:pPr lvl="2">
              <a:lnSpc>
                <a:spcPct val="110000"/>
              </a:lnSpc>
            </a:pPr>
            <a:r>
              <a:rPr lang="en-US" sz="1800" dirty="0" smtClean="0"/>
              <a:t>So you have to have a clearly articulated theory of action</a:t>
            </a:r>
          </a:p>
          <a:p>
            <a:pPr>
              <a:lnSpc>
                <a:spcPct val="110000"/>
              </a:lnSpc>
            </a:pPr>
            <a:r>
              <a:rPr lang="en-US" sz="2400" dirty="0" smtClean="0"/>
              <a:t>Different innovations have different approaches to flexibility</a:t>
            </a:r>
          </a:p>
          <a:p>
            <a:pPr lvl="1">
              <a:lnSpc>
                <a:spcPct val="110000"/>
              </a:lnSpc>
            </a:pPr>
            <a:r>
              <a:rPr lang="en-US" sz="2000" dirty="0" smtClean="0"/>
              <a:t>Some reforms are too loose (e.g., ‘Effective schools’ movement)</a:t>
            </a:r>
          </a:p>
          <a:p>
            <a:pPr lvl="1">
              <a:lnSpc>
                <a:spcPct val="110000"/>
              </a:lnSpc>
            </a:pPr>
            <a:r>
              <a:rPr lang="en-US" sz="2000" dirty="0" smtClean="0"/>
              <a:t>Others are too tight (e.g., Montessori Schools)</a:t>
            </a:r>
          </a:p>
          <a:p>
            <a:pPr>
              <a:lnSpc>
                <a:spcPct val="110000"/>
              </a:lnSpc>
            </a:pPr>
            <a:r>
              <a:rPr lang="en-US" sz="2400" dirty="0" smtClean="0"/>
              <a:t>The “tight but loose” formulation:</a:t>
            </a:r>
          </a:p>
          <a:p>
            <a:pPr lvl="1">
              <a:lnSpc>
                <a:spcPct val="110000"/>
              </a:lnSpc>
            </a:pPr>
            <a:r>
              <a:rPr lang="en-US" sz="2000" dirty="0" smtClean="0"/>
              <a:t>… combines an obsessive adherence to central design principles (the “tight” part) with accommodations to the needs, resources, constraints, and affordances that occur in any school or district</a:t>
            </a:r>
            <a:br>
              <a:rPr lang="en-US" sz="2000" dirty="0" smtClean="0"/>
            </a:br>
            <a:r>
              <a:rPr lang="en-US" sz="2000" dirty="0" smtClean="0"/>
              <a:t>(the “loose” part), but only where these do not conflict with the theory of action of the intervention.</a:t>
            </a:r>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12</a:t>
            </a:fld>
            <a:endParaRPr lang="en-GB" dirty="0"/>
          </a:p>
        </p:txBody>
      </p:sp>
    </p:spTree>
    <p:extLst>
      <p:ext uri="{BB962C8B-B14F-4D97-AF65-F5344CB8AC3E}">
        <p14:creationId xmlns:p14="http://schemas.microsoft.com/office/powerpoint/2010/main" val="110628680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GB" smtClean="0"/>
              <a:t>Design and intervention</a:t>
            </a:r>
            <a:endParaRPr lang="en-GB"/>
          </a:p>
        </p:txBody>
      </p:sp>
      <p:sp>
        <p:nvSpPr>
          <p:cNvPr id="16386" name="Text Box 3"/>
          <p:cNvSpPr txBox="1">
            <a:spLocks noChangeArrowheads="1"/>
          </p:cNvSpPr>
          <p:nvPr/>
        </p:nvSpPr>
        <p:spPr bwMode="auto">
          <a:xfrm>
            <a:off x="649982" y="1657350"/>
            <a:ext cx="28533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r>
              <a:rPr lang="en-GB" dirty="0">
                <a:latin typeface="Helvetica" charset="0"/>
              </a:rPr>
              <a:t>Our design process</a:t>
            </a:r>
          </a:p>
        </p:txBody>
      </p:sp>
      <p:sp>
        <p:nvSpPr>
          <p:cNvPr id="16387" name="Text Box 4"/>
          <p:cNvSpPr txBox="1">
            <a:spLocks noChangeArrowheads="1"/>
          </p:cNvSpPr>
          <p:nvPr/>
        </p:nvSpPr>
        <p:spPr bwMode="auto">
          <a:xfrm>
            <a:off x="649979" y="4019552"/>
            <a:ext cx="4826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r>
              <a:rPr lang="en-GB" dirty="0">
                <a:latin typeface="Helvetica" charset="0"/>
              </a:rPr>
              <a:t>Teachers’ implementation process</a:t>
            </a:r>
          </a:p>
        </p:txBody>
      </p:sp>
      <p:sp>
        <p:nvSpPr>
          <p:cNvPr id="16388" name="AutoShape 5"/>
          <p:cNvSpPr>
            <a:spLocks noChangeArrowheads="1"/>
          </p:cNvSpPr>
          <p:nvPr/>
        </p:nvSpPr>
        <p:spPr bwMode="auto">
          <a:xfrm>
            <a:off x="663639" y="2273300"/>
            <a:ext cx="2407911" cy="1066800"/>
          </a:xfrm>
          <a:prstGeom prst="roundRect">
            <a:avLst>
              <a:gd name="adj" fmla="val 16667"/>
            </a:avLst>
          </a:prstGeom>
          <a:solidFill>
            <a:srgbClr val="525A93"/>
          </a:solidFill>
          <a:ln w="9525">
            <a:solidFill>
              <a:schemeClr val="tx1"/>
            </a:solidFill>
            <a:round/>
            <a:headEnd/>
            <a:tailEnd/>
          </a:ln>
        </p:spPr>
        <p:txBody>
          <a:bodyPr wrap="none" anchor="ctr"/>
          <a:lstStyle/>
          <a:p>
            <a:pPr algn="ctr" eaLnBrk="0" hangingPunct="0"/>
            <a:r>
              <a:rPr lang="en-GB" sz="2000" dirty="0">
                <a:solidFill>
                  <a:schemeClr val="bg1"/>
                </a:solidFill>
                <a:latin typeface="Helvetica" charset="0"/>
              </a:rPr>
              <a:t>cognitive/affective</a:t>
            </a:r>
          </a:p>
          <a:p>
            <a:pPr algn="ctr" eaLnBrk="0" hangingPunct="0"/>
            <a:r>
              <a:rPr lang="en-GB" sz="2000" dirty="0">
                <a:solidFill>
                  <a:schemeClr val="bg1"/>
                </a:solidFill>
                <a:latin typeface="Helvetica" charset="0"/>
              </a:rPr>
              <a:t>insights</a:t>
            </a:r>
          </a:p>
        </p:txBody>
      </p:sp>
      <p:sp>
        <p:nvSpPr>
          <p:cNvPr id="16389" name="AutoShape 6"/>
          <p:cNvSpPr>
            <a:spLocks noChangeArrowheads="1"/>
          </p:cNvSpPr>
          <p:nvPr/>
        </p:nvSpPr>
        <p:spPr bwMode="auto">
          <a:xfrm>
            <a:off x="3604685" y="2273300"/>
            <a:ext cx="2667397" cy="1066800"/>
          </a:xfrm>
          <a:prstGeom prst="roundRect">
            <a:avLst>
              <a:gd name="adj" fmla="val 16667"/>
            </a:avLst>
          </a:prstGeom>
          <a:solidFill>
            <a:srgbClr val="525A93"/>
          </a:solidFill>
          <a:ln w="9525">
            <a:solidFill>
              <a:schemeClr val="tx1"/>
            </a:solidFill>
            <a:round/>
            <a:headEnd/>
            <a:tailEnd/>
          </a:ln>
        </p:spPr>
        <p:txBody>
          <a:bodyPr wrap="none" anchor="ctr"/>
          <a:lstStyle/>
          <a:p>
            <a:pPr algn="ctr" eaLnBrk="0" hangingPunct="0"/>
            <a:r>
              <a:rPr lang="en-GB" sz="2000" dirty="0">
                <a:solidFill>
                  <a:schemeClr val="bg1"/>
                </a:solidFill>
                <a:latin typeface="Helvetica" charset="0"/>
              </a:rPr>
              <a:t>synergy/</a:t>
            </a:r>
          </a:p>
          <a:p>
            <a:pPr algn="ctr" eaLnBrk="0" hangingPunct="0"/>
            <a:r>
              <a:rPr lang="en-GB" sz="2000" dirty="0">
                <a:solidFill>
                  <a:schemeClr val="bg1"/>
                </a:solidFill>
                <a:latin typeface="Helvetica" charset="0"/>
              </a:rPr>
              <a:t>comprehensiveness</a:t>
            </a:r>
          </a:p>
        </p:txBody>
      </p:sp>
      <p:sp>
        <p:nvSpPr>
          <p:cNvPr id="16390" name="AutoShape 7"/>
          <p:cNvSpPr>
            <a:spLocks noChangeArrowheads="1"/>
          </p:cNvSpPr>
          <p:nvPr/>
        </p:nvSpPr>
        <p:spPr bwMode="auto">
          <a:xfrm>
            <a:off x="6882608" y="2273300"/>
            <a:ext cx="2665677" cy="1066800"/>
          </a:xfrm>
          <a:prstGeom prst="roundRect">
            <a:avLst>
              <a:gd name="adj" fmla="val 16667"/>
            </a:avLst>
          </a:prstGeom>
          <a:solidFill>
            <a:srgbClr val="525A93"/>
          </a:solidFill>
          <a:ln w="9525">
            <a:solidFill>
              <a:schemeClr val="tx1"/>
            </a:solidFill>
            <a:round/>
            <a:headEnd/>
            <a:tailEnd/>
          </a:ln>
        </p:spPr>
        <p:txBody>
          <a:bodyPr wrap="none" anchor="ctr"/>
          <a:lstStyle/>
          <a:p>
            <a:pPr algn="ctr" eaLnBrk="0" hangingPunct="0"/>
            <a:r>
              <a:rPr lang="en-GB" sz="2000">
                <a:solidFill>
                  <a:schemeClr val="bg1"/>
                </a:solidFill>
                <a:latin typeface="Helvetica" charset="0"/>
              </a:rPr>
              <a:t>set of</a:t>
            </a:r>
            <a:br>
              <a:rPr lang="en-GB" sz="2000">
                <a:solidFill>
                  <a:schemeClr val="bg1"/>
                </a:solidFill>
                <a:latin typeface="Helvetica" charset="0"/>
              </a:rPr>
            </a:br>
            <a:r>
              <a:rPr lang="en-GB" sz="2000">
                <a:solidFill>
                  <a:schemeClr val="bg1"/>
                </a:solidFill>
                <a:latin typeface="Helvetica" charset="0"/>
              </a:rPr>
              <a:t>components</a:t>
            </a:r>
          </a:p>
        </p:txBody>
      </p:sp>
      <p:cxnSp>
        <p:nvCxnSpPr>
          <p:cNvPr id="16391" name="AutoShape 8"/>
          <p:cNvCxnSpPr>
            <a:cxnSpLocks noChangeShapeType="1"/>
            <a:stCxn id="16388" idx="3"/>
            <a:endCxn id="16389" idx="1"/>
          </p:cNvCxnSpPr>
          <p:nvPr/>
        </p:nvCxnSpPr>
        <p:spPr bwMode="auto">
          <a:xfrm>
            <a:off x="3071550" y="2806700"/>
            <a:ext cx="53313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6392" name="AutoShape 9"/>
          <p:cNvCxnSpPr>
            <a:cxnSpLocks noChangeShapeType="1"/>
            <a:stCxn id="16389" idx="3"/>
            <a:endCxn id="16390" idx="1"/>
          </p:cNvCxnSpPr>
          <p:nvPr/>
        </p:nvCxnSpPr>
        <p:spPr bwMode="auto">
          <a:xfrm>
            <a:off x="6272081" y="2806700"/>
            <a:ext cx="610526"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393" name="AutoShape 10"/>
          <p:cNvSpPr>
            <a:spLocks noChangeArrowheads="1"/>
          </p:cNvSpPr>
          <p:nvPr/>
        </p:nvSpPr>
        <p:spPr bwMode="auto">
          <a:xfrm>
            <a:off x="663639" y="4559300"/>
            <a:ext cx="2407911" cy="1066800"/>
          </a:xfrm>
          <a:prstGeom prst="roundRect">
            <a:avLst>
              <a:gd name="adj" fmla="val 16667"/>
            </a:avLst>
          </a:prstGeom>
          <a:solidFill>
            <a:srgbClr val="525A93"/>
          </a:solidFill>
          <a:ln w="9525">
            <a:solidFill>
              <a:schemeClr val="tx1"/>
            </a:solidFill>
            <a:round/>
            <a:headEnd/>
            <a:tailEnd/>
          </a:ln>
        </p:spPr>
        <p:txBody>
          <a:bodyPr wrap="none" anchor="ctr"/>
          <a:lstStyle/>
          <a:p>
            <a:pPr algn="ctr" eaLnBrk="0" hangingPunct="0"/>
            <a:r>
              <a:rPr lang="en-GB" sz="2000" dirty="0">
                <a:solidFill>
                  <a:schemeClr val="bg1"/>
                </a:solidFill>
                <a:latin typeface="Helvetica" charset="0"/>
              </a:rPr>
              <a:t>set of</a:t>
            </a:r>
          </a:p>
          <a:p>
            <a:pPr algn="ctr" eaLnBrk="0" hangingPunct="0"/>
            <a:r>
              <a:rPr lang="en-GB" sz="2000" dirty="0">
                <a:solidFill>
                  <a:schemeClr val="bg1"/>
                </a:solidFill>
                <a:latin typeface="Helvetica" charset="0"/>
              </a:rPr>
              <a:t>components</a:t>
            </a:r>
          </a:p>
        </p:txBody>
      </p:sp>
      <p:sp>
        <p:nvSpPr>
          <p:cNvPr id="16394" name="AutoShape 11"/>
          <p:cNvSpPr>
            <a:spLocks noChangeArrowheads="1"/>
          </p:cNvSpPr>
          <p:nvPr/>
        </p:nvSpPr>
        <p:spPr bwMode="auto">
          <a:xfrm>
            <a:off x="3604685" y="4559300"/>
            <a:ext cx="2667397" cy="1066800"/>
          </a:xfrm>
          <a:prstGeom prst="roundRect">
            <a:avLst>
              <a:gd name="adj" fmla="val 16667"/>
            </a:avLst>
          </a:prstGeom>
          <a:solidFill>
            <a:srgbClr val="525A93"/>
          </a:solidFill>
          <a:ln w="9525">
            <a:solidFill>
              <a:schemeClr val="tx1"/>
            </a:solidFill>
            <a:round/>
            <a:headEnd/>
            <a:tailEnd/>
          </a:ln>
        </p:spPr>
        <p:txBody>
          <a:bodyPr wrap="none" anchor="ctr"/>
          <a:lstStyle/>
          <a:p>
            <a:pPr algn="ctr" eaLnBrk="0" hangingPunct="0"/>
            <a:r>
              <a:rPr lang="en-GB" sz="2000" dirty="0">
                <a:solidFill>
                  <a:schemeClr val="bg1"/>
                </a:solidFill>
                <a:latin typeface="Helvetica" charset="0"/>
              </a:rPr>
              <a:t>synergy/</a:t>
            </a:r>
          </a:p>
          <a:p>
            <a:pPr algn="ctr" eaLnBrk="0" hangingPunct="0"/>
            <a:r>
              <a:rPr lang="en-GB" sz="2000" dirty="0">
                <a:solidFill>
                  <a:schemeClr val="bg1"/>
                </a:solidFill>
                <a:latin typeface="Helvetica" charset="0"/>
              </a:rPr>
              <a:t>comprehensiveness</a:t>
            </a:r>
          </a:p>
        </p:txBody>
      </p:sp>
      <p:sp>
        <p:nvSpPr>
          <p:cNvPr id="16395" name="AutoShape 12"/>
          <p:cNvSpPr>
            <a:spLocks noChangeArrowheads="1"/>
          </p:cNvSpPr>
          <p:nvPr/>
        </p:nvSpPr>
        <p:spPr bwMode="auto">
          <a:xfrm>
            <a:off x="6882608" y="4559300"/>
            <a:ext cx="2665677" cy="1066800"/>
          </a:xfrm>
          <a:prstGeom prst="roundRect">
            <a:avLst>
              <a:gd name="adj" fmla="val 16667"/>
            </a:avLst>
          </a:prstGeom>
          <a:solidFill>
            <a:srgbClr val="525A93"/>
          </a:solidFill>
          <a:ln w="9525">
            <a:solidFill>
              <a:schemeClr val="tx1"/>
            </a:solidFill>
            <a:round/>
            <a:headEnd/>
            <a:tailEnd/>
          </a:ln>
        </p:spPr>
        <p:txBody>
          <a:bodyPr wrap="none" anchor="ctr"/>
          <a:lstStyle/>
          <a:p>
            <a:pPr algn="ctr" eaLnBrk="0" hangingPunct="0"/>
            <a:r>
              <a:rPr lang="en-GB" sz="2000" dirty="0">
                <a:solidFill>
                  <a:schemeClr val="bg1"/>
                </a:solidFill>
                <a:latin typeface="Helvetica" charset="0"/>
              </a:rPr>
              <a:t>cognitive/affective</a:t>
            </a:r>
          </a:p>
          <a:p>
            <a:pPr algn="ctr" eaLnBrk="0" hangingPunct="0"/>
            <a:r>
              <a:rPr lang="en-GB" sz="2000" dirty="0">
                <a:solidFill>
                  <a:schemeClr val="bg1"/>
                </a:solidFill>
                <a:latin typeface="Helvetica" charset="0"/>
              </a:rPr>
              <a:t>insights</a:t>
            </a:r>
          </a:p>
        </p:txBody>
      </p:sp>
      <p:cxnSp>
        <p:nvCxnSpPr>
          <p:cNvPr id="16396" name="AutoShape 13"/>
          <p:cNvCxnSpPr>
            <a:cxnSpLocks noChangeShapeType="1"/>
            <a:stCxn id="16393" idx="3"/>
            <a:endCxn id="16394" idx="1"/>
          </p:cNvCxnSpPr>
          <p:nvPr/>
        </p:nvCxnSpPr>
        <p:spPr bwMode="auto">
          <a:xfrm>
            <a:off x="3071550" y="5092700"/>
            <a:ext cx="53313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6397" name="AutoShape 14"/>
          <p:cNvCxnSpPr>
            <a:cxnSpLocks noChangeShapeType="1"/>
            <a:stCxn id="16394" idx="3"/>
            <a:endCxn id="16395" idx="1"/>
          </p:cNvCxnSpPr>
          <p:nvPr/>
        </p:nvCxnSpPr>
        <p:spPr bwMode="auto">
          <a:xfrm>
            <a:off x="6272081" y="5092700"/>
            <a:ext cx="610526"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 name="Slide Number Placeholder 1"/>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13</a:t>
            </a:fld>
            <a:endParaRPr lang="en-GB" dirty="0"/>
          </a:p>
        </p:txBody>
      </p:sp>
    </p:spTree>
    <p:extLst>
      <p:ext uri="{BB962C8B-B14F-4D97-AF65-F5344CB8AC3E}">
        <p14:creationId xmlns:p14="http://schemas.microsoft.com/office/powerpoint/2010/main" val="30576794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p:txBody>
          <a:bodyPr/>
          <a:lstStyle/>
          <a:p>
            <a:r>
              <a:rPr lang="en-US" dirty="0" smtClean="0"/>
              <a:t>Strategies vs. techniques</a:t>
            </a:r>
            <a:endParaRPr lang="en-US" dirty="0"/>
          </a:p>
        </p:txBody>
      </p:sp>
      <p:sp>
        <p:nvSpPr>
          <p:cNvPr id="117762" name="Rectangle 3"/>
          <p:cNvSpPr>
            <a:spLocks noGrp="1" noChangeArrowheads="1"/>
          </p:cNvSpPr>
          <p:nvPr>
            <p:ph sz="quarter" idx="1"/>
          </p:nvPr>
        </p:nvSpPr>
        <p:spPr/>
        <p:txBody>
          <a:bodyPr>
            <a:normAutofit/>
          </a:bodyPr>
          <a:lstStyle/>
          <a:p>
            <a:r>
              <a:rPr lang="en-US" dirty="0" smtClean="0"/>
              <a:t>Distinguish between strategies and techniques:</a:t>
            </a:r>
          </a:p>
          <a:p>
            <a:pPr lvl="1"/>
            <a:r>
              <a:rPr lang="en-US" dirty="0" smtClean="0"/>
              <a:t>Strategies define the territory of formative assessment (no-brainers)</a:t>
            </a:r>
          </a:p>
          <a:p>
            <a:pPr lvl="1"/>
            <a:r>
              <a:rPr lang="en-US" dirty="0" smtClean="0"/>
              <a:t>Teachers are responsible for choice of techniques:</a:t>
            </a:r>
          </a:p>
          <a:p>
            <a:pPr lvl="2"/>
            <a:r>
              <a:rPr lang="en-US" dirty="0" smtClean="0"/>
              <a:t>Allows for customization; caters for local context</a:t>
            </a:r>
          </a:p>
          <a:p>
            <a:pPr lvl="2"/>
            <a:r>
              <a:rPr lang="en-US" dirty="0" smtClean="0"/>
              <a:t>Creates ownership; shares responsibility</a:t>
            </a:r>
          </a:p>
          <a:p>
            <a:r>
              <a:rPr lang="en-US" dirty="0" smtClean="0"/>
              <a:t>Key requirements of techniques:</a:t>
            </a:r>
          </a:p>
          <a:p>
            <a:pPr lvl="1"/>
            <a:r>
              <a:rPr lang="en-US" dirty="0" smtClean="0"/>
              <a:t>They embody the deep cognitive and affective principles that research shows are important</a:t>
            </a:r>
          </a:p>
          <a:p>
            <a:pPr lvl="1"/>
            <a:r>
              <a:rPr lang="en-US" dirty="0" smtClean="0"/>
              <a:t>They are seen as relevant, feasible and acceptable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14</a:t>
            </a:fld>
            <a:endParaRPr lang="en-GB" dirty="0"/>
          </a:p>
        </p:txBody>
      </p:sp>
    </p:spTree>
    <p:extLst>
      <p:ext uri="{BB962C8B-B14F-4D97-AF65-F5344CB8AC3E}">
        <p14:creationId xmlns:p14="http://schemas.microsoft.com/office/powerpoint/2010/main" val="14053009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733" y="1483670"/>
            <a:ext cx="8847418" cy="1828800"/>
          </a:xfrm>
        </p:spPr>
        <p:txBody>
          <a:bodyPr>
            <a:normAutofit/>
          </a:bodyPr>
          <a:lstStyle/>
          <a:p>
            <a:r>
              <a:rPr lang="en-US" sz="5000" cap="none" dirty="0" smtClean="0"/>
              <a:t>Small steps</a:t>
            </a:r>
            <a:endParaRPr lang="en-US" sz="5000" cap="none" dirty="0"/>
          </a:p>
        </p:txBody>
      </p:sp>
      <p:sp>
        <p:nvSpPr>
          <p:cNvPr id="3" name="Slide Number Placeholder 2"/>
          <p:cNvSpPr>
            <a:spLocks noGrp="1"/>
          </p:cNvSpPr>
          <p:nvPr>
            <p:ph type="sldNum" sz="quarter" idx="12"/>
          </p:nvPr>
        </p:nvSpPr>
        <p:spPr/>
        <p:txBody>
          <a:bodyPr/>
          <a:lstStyle/>
          <a:p>
            <a:pPr>
              <a:defRPr/>
            </a:pPr>
            <a:fld id="{D52799CE-711A-FA44-BA4E-E463DA170A36}" type="slidenum">
              <a:rPr lang="en-US" smtClean="0"/>
              <a:pPr>
                <a:defRPr/>
              </a:pPr>
              <a:t>15</a:t>
            </a:fld>
            <a:endParaRPr lang="en-US"/>
          </a:p>
        </p:txBody>
      </p:sp>
    </p:spTree>
    <p:extLst>
      <p:ext uri="{BB962C8B-B14F-4D97-AF65-F5344CB8AC3E}">
        <p14:creationId xmlns:p14="http://schemas.microsoft.com/office/powerpoint/2010/main" val="27893944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r>
              <a:rPr lang="en-US" dirty="0" smtClean="0"/>
              <a:t>Why is teacher change so slow?</a:t>
            </a:r>
            <a:endParaRPr lang="en-US" dirty="0"/>
          </a:p>
        </p:txBody>
      </p:sp>
      <p:sp>
        <p:nvSpPr>
          <p:cNvPr id="119810" name="Rectangle 3"/>
          <p:cNvSpPr>
            <a:spLocks noGrp="1" noChangeArrowheads="1"/>
          </p:cNvSpPr>
          <p:nvPr>
            <p:ph sz="quarter" idx="1"/>
          </p:nvPr>
        </p:nvSpPr>
        <p:spPr>
          <a:xfrm>
            <a:off x="663702" y="1600200"/>
            <a:ext cx="8832850" cy="5257800"/>
          </a:xfrm>
        </p:spPr>
        <p:txBody>
          <a:bodyPr>
            <a:normAutofit fontScale="92500"/>
          </a:bodyPr>
          <a:lstStyle/>
          <a:p>
            <a:pPr>
              <a:lnSpc>
                <a:spcPct val="120000"/>
              </a:lnSpc>
            </a:pPr>
            <a:r>
              <a:rPr lang="en-US" dirty="0" smtClean="0"/>
              <a:t>Because of the nature of teacher expertise</a:t>
            </a:r>
          </a:p>
          <a:p>
            <a:pPr>
              <a:lnSpc>
                <a:spcPct val="120000"/>
              </a:lnSpc>
            </a:pPr>
            <a:r>
              <a:rPr lang="en-US" dirty="0" smtClean="0"/>
              <a:t>According to Berliner (1994), experts:</a:t>
            </a:r>
          </a:p>
          <a:p>
            <a:pPr lvl="1">
              <a:lnSpc>
                <a:spcPct val="120000"/>
              </a:lnSpc>
            </a:pPr>
            <a:r>
              <a:rPr lang="en-US" dirty="0"/>
              <a:t>e</a:t>
            </a:r>
            <a:r>
              <a:rPr lang="en-US" dirty="0" smtClean="0"/>
              <a:t>xcel mainly in their own domain</a:t>
            </a:r>
          </a:p>
          <a:p>
            <a:pPr lvl="1">
              <a:lnSpc>
                <a:spcPct val="120000"/>
              </a:lnSpc>
            </a:pPr>
            <a:r>
              <a:rPr lang="en-US" dirty="0" smtClean="0"/>
              <a:t>develop automaticity for operations needed for their goals</a:t>
            </a:r>
          </a:p>
          <a:p>
            <a:pPr lvl="1">
              <a:lnSpc>
                <a:spcPct val="120000"/>
              </a:lnSpc>
            </a:pPr>
            <a:r>
              <a:rPr lang="en-US" dirty="0"/>
              <a:t>a</a:t>
            </a:r>
            <a:r>
              <a:rPr lang="en-US" dirty="0" smtClean="0"/>
              <a:t>re more sensitive to the task demands and social situations</a:t>
            </a:r>
          </a:p>
          <a:p>
            <a:pPr lvl="1">
              <a:lnSpc>
                <a:spcPct val="120000"/>
              </a:lnSpc>
            </a:pPr>
            <a:r>
              <a:rPr lang="en-US" dirty="0"/>
              <a:t>a</a:t>
            </a:r>
            <a:r>
              <a:rPr lang="en-US" dirty="0" smtClean="0"/>
              <a:t>re more opportunistic and flexible than novices</a:t>
            </a:r>
          </a:p>
          <a:p>
            <a:pPr lvl="1">
              <a:lnSpc>
                <a:spcPct val="120000"/>
              </a:lnSpc>
            </a:pPr>
            <a:r>
              <a:rPr lang="en-US" dirty="0"/>
              <a:t>r</a:t>
            </a:r>
            <a:r>
              <a:rPr lang="en-US" dirty="0" smtClean="0"/>
              <a:t>epresent problems in qualitatively different ways than novices</a:t>
            </a:r>
          </a:p>
          <a:p>
            <a:pPr lvl="1">
              <a:lnSpc>
                <a:spcPct val="120000"/>
              </a:lnSpc>
            </a:pPr>
            <a:r>
              <a:rPr lang="en-US" dirty="0" smtClean="0"/>
              <a:t>have faster and more accurate pattern recognition capabilities</a:t>
            </a:r>
          </a:p>
          <a:p>
            <a:pPr lvl="1">
              <a:lnSpc>
                <a:spcPct val="120000"/>
              </a:lnSpc>
            </a:pPr>
            <a:r>
              <a:rPr lang="en-US" dirty="0" smtClean="0"/>
              <a:t>see richer patterns in the areas of their expertise</a:t>
            </a:r>
          </a:p>
          <a:p>
            <a:pPr lvl="1">
              <a:lnSpc>
                <a:spcPct val="120000"/>
              </a:lnSpc>
            </a:pPr>
            <a:r>
              <a:rPr lang="en-US" dirty="0" smtClean="0"/>
              <a:t>begin to solve problems slower but bring richer and more personal sources of information to bear</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16</a:t>
            </a:fld>
            <a:endParaRPr lang="en-GB" dirty="0"/>
          </a:p>
        </p:txBody>
      </p:sp>
    </p:spTree>
    <p:extLst>
      <p:ext uri="{BB962C8B-B14F-4D97-AF65-F5344CB8AC3E}">
        <p14:creationId xmlns:p14="http://schemas.microsoft.com/office/powerpoint/2010/main" val="11200832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ChangeArrowheads="1"/>
          </p:cNvSpPr>
          <p:nvPr/>
        </p:nvSpPr>
        <p:spPr bwMode="auto">
          <a:xfrm>
            <a:off x="330200" y="1295400"/>
            <a:ext cx="85026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a:solidFill>
                <a:srgbClr val="9E2487"/>
              </a:solidFill>
              <a:latin typeface="Arial" charset="0"/>
            </a:endParaRPr>
          </a:p>
        </p:txBody>
      </p:sp>
      <p:sp>
        <p:nvSpPr>
          <p:cNvPr id="121858" name="Rectangle 3"/>
          <p:cNvSpPr>
            <a:spLocks noGrp="1" noChangeArrowheads="1"/>
          </p:cNvSpPr>
          <p:nvPr>
            <p:ph type="title"/>
          </p:nvPr>
        </p:nvSpPr>
        <p:spPr/>
        <p:txBody>
          <a:bodyPr/>
          <a:lstStyle/>
          <a:p>
            <a:r>
              <a:rPr lang="en-GB" dirty="0" smtClean="0"/>
              <a:t>Knowing more than we can say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17</a:t>
            </a:fld>
            <a:endParaRPr lang="en-GB" dirty="0"/>
          </a:p>
        </p:txBody>
      </p:sp>
      <p:sp>
        <p:nvSpPr>
          <p:cNvPr id="833540" name="Rectangle 4"/>
          <p:cNvSpPr>
            <a:spLocks noGrp="1" noChangeArrowheads="1"/>
          </p:cNvSpPr>
          <p:nvPr>
            <p:ph sz="quarter" idx="1"/>
          </p:nvPr>
        </p:nvSpPr>
        <p:spPr/>
        <p:txBody>
          <a:bodyPr/>
          <a:lstStyle/>
          <a:p>
            <a:r>
              <a:rPr lang="en-US" sz="2800" dirty="0" smtClean="0"/>
              <a:t>Six video extracts of a person delivering cardiopulmonary resuscitation (CPR):</a:t>
            </a:r>
          </a:p>
          <a:p>
            <a:pPr lvl="1"/>
            <a:r>
              <a:rPr lang="en-US" dirty="0" smtClean="0"/>
              <a:t>Five of the video extracts feature students</a:t>
            </a:r>
          </a:p>
          <a:p>
            <a:pPr lvl="1"/>
            <a:r>
              <a:rPr lang="en-US" dirty="0" smtClean="0"/>
              <a:t>One of the video extracts feature an expert</a:t>
            </a:r>
          </a:p>
          <a:p>
            <a:r>
              <a:rPr lang="en-US" sz="2800" dirty="0" smtClean="0"/>
              <a:t>Videos shown to three groups:</a:t>
            </a:r>
          </a:p>
          <a:p>
            <a:pPr lvl="1"/>
            <a:r>
              <a:rPr lang="en-US" sz="2500" dirty="0" smtClean="0"/>
              <a:t>students, experts, instructors</a:t>
            </a:r>
          </a:p>
          <a:p>
            <a:r>
              <a:rPr lang="en-US" sz="2800" dirty="0" smtClean="0"/>
              <a:t>Success rate in identifying the expert:</a:t>
            </a:r>
          </a:p>
          <a:p>
            <a:pPr lvl="1">
              <a:tabLst>
                <a:tab pos="2241550" algn="l"/>
              </a:tabLst>
            </a:pPr>
            <a:r>
              <a:rPr lang="en-US" dirty="0" smtClean="0"/>
              <a:t>Experts	90%</a:t>
            </a:r>
          </a:p>
          <a:p>
            <a:pPr lvl="1">
              <a:tabLst>
                <a:tab pos="2241550" algn="l"/>
              </a:tabLst>
            </a:pPr>
            <a:r>
              <a:rPr lang="en-US" dirty="0" smtClean="0"/>
              <a:t>Students	50%</a:t>
            </a:r>
          </a:p>
          <a:p>
            <a:pPr lvl="1">
              <a:tabLst>
                <a:tab pos="2241550" algn="l"/>
              </a:tabLst>
            </a:pPr>
            <a:r>
              <a:rPr lang="en-US" dirty="0" smtClean="0"/>
              <a:t>Instructors	30%</a:t>
            </a:r>
            <a:endParaRPr lang="en-US" dirty="0"/>
          </a:p>
        </p:txBody>
      </p:sp>
      <p:sp>
        <p:nvSpPr>
          <p:cNvPr id="4" name="TextBox 3"/>
          <p:cNvSpPr txBox="1"/>
          <p:nvPr/>
        </p:nvSpPr>
        <p:spPr>
          <a:xfrm>
            <a:off x="568003" y="6127413"/>
            <a:ext cx="3412067" cy="369332"/>
          </a:xfrm>
          <a:prstGeom prst="rect">
            <a:avLst/>
          </a:prstGeom>
          <a:noFill/>
        </p:spPr>
        <p:txBody>
          <a:bodyPr wrap="square" rtlCol="0">
            <a:spAutoFit/>
          </a:bodyPr>
          <a:lstStyle/>
          <a:p>
            <a:r>
              <a:rPr lang="en-US" sz="1800" dirty="0" smtClean="0">
                <a:solidFill>
                  <a:srgbClr val="525A93"/>
                </a:solidFill>
                <a:latin typeface="+mj-lt"/>
              </a:rPr>
              <a:t>Klein &amp; Klein</a:t>
            </a:r>
            <a:r>
              <a:rPr lang="en-US" sz="1800" dirty="0">
                <a:solidFill>
                  <a:srgbClr val="525A93"/>
                </a:solidFill>
                <a:latin typeface="+mj-lt"/>
              </a:rPr>
              <a:t> </a:t>
            </a:r>
            <a:r>
              <a:rPr lang="en-US" sz="1800" dirty="0" smtClean="0">
                <a:solidFill>
                  <a:srgbClr val="525A93"/>
                </a:solidFill>
                <a:latin typeface="+mj-lt"/>
              </a:rPr>
              <a:t>(1981)</a:t>
            </a:r>
            <a:endParaRPr lang="en-US" sz="1800" dirty="0">
              <a:solidFill>
                <a:srgbClr val="525A93"/>
              </a:solidFill>
              <a:latin typeface="+mj-lt"/>
            </a:endParaRPr>
          </a:p>
        </p:txBody>
      </p:sp>
    </p:spTree>
    <p:extLst>
      <p:ext uri="{BB962C8B-B14F-4D97-AF65-F5344CB8AC3E}">
        <p14:creationId xmlns:p14="http://schemas.microsoft.com/office/powerpoint/2010/main" val="1834237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35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354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33540">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3354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833540">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3354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3354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33540">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335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3540"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r>
              <a:rPr lang="en-US" smtClean="0"/>
              <a:t>Looking at the wrong knowledge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ABF79A-F4A3-5E49-A6CE-5B8CF779BC37}" type="slidenum">
              <a:rPr lang="en-GB" smtClean="0"/>
              <a:pPr/>
              <a:t>18</a:t>
            </a:fld>
            <a:endParaRPr lang="en-GB" dirty="0"/>
          </a:p>
        </p:txBody>
      </p:sp>
      <p:sp>
        <p:nvSpPr>
          <p:cNvPr id="125954" name="Rectangle 3"/>
          <p:cNvSpPr>
            <a:spLocks noGrp="1" noChangeArrowheads="1"/>
          </p:cNvSpPr>
          <p:nvPr>
            <p:ph sz="quarter" idx="1"/>
          </p:nvPr>
        </p:nvSpPr>
        <p:spPr>
          <a:xfrm>
            <a:off x="645601" y="1449795"/>
            <a:ext cx="8832850" cy="5257800"/>
          </a:xfrm>
        </p:spPr>
        <p:txBody>
          <a:bodyPr>
            <a:normAutofit fontScale="85000" lnSpcReduction="20000"/>
          </a:bodyPr>
          <a:lstStyle/>
          <a:p>
            <a:pPr>
              <a:lnSpc>
                <a:spcPct val="120000"/>
              </a:lnSpc>
            </a:pPr>
            <a:r>
              <a:rPr lang="en-US" dirty="0" smtClean="0"/>
              <a:t>The most powerful teacher knowledge is not explicit:</a:t>
            </a:r>
          </a:p>
          <a:p>
            <a:pPr lvl="1">
              <a:lnSpc>
                <a:spcPct val="120000"/>
              </a:lnSpc>
            </a:pPr>
            <a:r>
              <a:rPr lang="en-US" dirty="0" smtClean="0"/>
              <a:t>That’s why telling teachers what to do doesn’t work</a:t>
            </a:r>
          </a:p>
          <a:p>
            <a:pPr lvl="1">
              <a:lnSpc>
                <a:spcPct val="120000"/>
              </a:lnSpc>
            </a:pPr>
            <a:r>
              <a:rPr lang="en-US" dirty="0" smtClean="0"/>
              <a:t>What we know is more than we can say</a:t>
            </a:r>
          </a:p>
          <a:p>
            <a:pPr lvl="1">
              <a:lnSpc>
                <a:spcPct val="120000"/>
              </a:lnSpc>
            </a:pPr>
            <a:r>
              <a:rPr lang="en-US" dirty="0" smtClean="0"/>
              <a:t>And that is why most professional development has been relatively ineffective</a:t>
            </a:r>
          </a:p>
          <a:p>
            <a:pPr>
              <a:lnSpc>
                <a:spcPct val="120000"/>
              </a:lnSpc>
            </a:pPr>
            <a:r>
              <a:rPr lang="en-US" dirty="0" smtClean="0"/>
              <a:t>Improving practice involves changing habits, not adding knowledge:</a:t>
            </a:r>
          </a:p>
          <a:p>
            <a:pPr lvl="1">
              <a:lnSpc>
                <a:spcPct val="120000"/>
              </a:lnSpc>
            </a:pPr>
            <a:r>
              <a:rPr lang="en-US" dirty="0" smtClean="0"/>
              <a:t>That’s why it’s hard</a:t>
            </a:r>
          </a:p>
          <a:p>
            <a:pPr lvl="2">
              <a:lnSpc>
                <a:spcPct val="120000"/>
              </a:lnSpc>
            </a:pPr>
            <a:r>
              <a:rPr lang="en-US" dirty="0" smtClean="0"/>
              <a:t>And the hardest bit is not getting new ideas into people’s heads</a:t>
            </a:r>
          </a:p>
          <a:p>
            <a:pPr lvl="2">
              <a:lnSpc>
                <a:spcPct val="120000"/>
              </a:lnSpc>
            </a:pPr>
            <a:r>
              <a:rPr lang="en-US" dirty="0" smtClean="0"/>
              <a:t>It’s getting the old ones out</a:t>
            </a:r>
          </a:p>
          <a:p>
            <a:pPr lvl="1">
              <a:lnSpc>
                <a:spcPct val="120000"/>
              </a:lnSpc>
            </a:pPr>
            <a:r>
              <a:rPr lang="en-US" dirty="0" smtClean="0"/>
              <a:t>That’s why it takes time</a:t>
            </a:r>
          </a:p>
          <a:p>
            <a:pPr>
              <a:lnSpc>
                <a:spcPct val="120000"/>
              </a:lnSpc>
            </a:pPr>
            <a:r>
              <a:rPr lang="en-US" dirty="0" smtClean="0"/>
              <a:t>But it doesn’t happen naturally:</a:t>
            </a:r>
          </a:p>
          <a:p>
            <a:pPr lvl="1">
              <a:lnSpc>
                <a:spcPct val="120000"/>
              </a:lnSpc>
            </a:pPr>
            <a:r>
              <a:rPr lang="en-US" dirty="0" smtClean="0"/>
              <a:t>If it did, the most experienced teachers would be the most productive, and that’s not true (</a:t>
            </a:r>
            <a:r>
              <a:rPr lang="en-US" dirty="0" err="1" smtClean="0"/>
              <a:t>Hanushek</a:t>
            </a:r>
            <a:r>
              <a:rPr lang="en-US" dirty="0" smtClean="0"/>
              <a:t> &amp; </a:t>
            </a:r>
            <a:r>
              <a:rPr lang="en-US" dirty="0" err="1" smtClean="0"/>
              <a:t>Rivkin</a:t>
            </a:r>
            <a:r>
              <a:rPr lang="en-US" dirty="0" smtClean="0"/>
              <a:t>, 2006)</a:t>
            </a:r>
          </a:p>
        </p:txBody>
      </p:sp>
    </p:spTree>
    <p:extLst>
      <p:ext uri="{BB962C8B-B14F-4D97-AF65-F5344CB8AC3E}">
        <p14:creationId xmlns:p14="http://schemas.microsoft.com/office/powerpoint/2010/main" val="21403656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95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595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95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595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95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595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595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595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595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595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atin typeface="Calibri" charset="0"/>
                <a:ea typeface="ＭＳ Ｐゴシック" charset="0"/>
                <a:cs typeface="ＭＳ Ｐゴシック" charset="0"/>
              </a:rPr>
              <a:t>Changing, not sharing, practice</a:t>
            </a:r>
          </a:p>
        </p:txBody>
      </p:sp>
      <p:sp>
        <p:nvSpPr>
          <p:cNvPr id="20482" name="Content Placeholder 2"/>
          <p:cNvSpPr>
            <a:spLocks noGrp="1"/>
          </p:cNvSpPr>
          <p:nvPr>
            <p:ph idx="1"/>
          </p:nvPr>
        </p:nvSpPr>
        <p:spPr/>
        <p:txBody>
          <a:bodyPr/>
          <a:lstStyle/>
          <a:p>
            <a:r>
              <a:rPr lang="en-US">
                <a:latin typeface="Calibri" charset="0"/>
                <a:ea typeface="ＭＳ Ｐゴシック" charset="0"/>
                <a:cs typeface="ＭＳ Ｐゴシック" charset="0"/>
              </a:rPr>
              <a:t>The knowing-doing gap</a:t>
            </a:r>
          </a:p>
          <a:p>
            <a:r>
              <a:rPr lang="en-US">
                <a:latin typeface="Calibri" charset="0"/>
                <a:ea typeface="ＭＳ Ｐゴシック" charset="0"/>
                <a:cs typeface="ＭＳ Ｐゴシック" charset="0"/>
              </a:rPr>
              <a:t>Teachers don’t need new ideas</a:t>
            </a:r>
          </a:p>
          <a:p>
            <a:r>
              <a:rPr lang="en-US">
                <a:latin typeface="Calibri" charset="0"/>
                <a:ea typeface="ＭＳ Ｐゴシック" charset="0"/>
                <a:cs typeface="ＭＳ Ｐゴシック" charset="0"/>
              </a:rPr>
              <a:t>Teachers need support in implementing the ideas they already have</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19</a:t>
            </a:fld>
            <a:endParaRPr lang="en-GB" dirty="0"/>
          </a:p>
        </p:txBody>
      </p:sp>
    </p:spTree>
    <p:extLst>
      <p:ext uri="{BB962C8B-B14F-4D97-AF65-F5344CB8AC3E}">
        <p14:creationId xmlns:p14="http://schemas.microsoft.com/office/powerpoint/2010/main" val="25180201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five questions</a:t>
            </a:r>
            <a:endParaRPr lang="en-US" dirty="0"/>
          </a:p>
        </p:txBody>
      </p:sp>
      <p:sp>
        <p:nvSpPr>
          <p:cNvPr id="3" name="Content Placeholder 2"/>
          <p:cNvSpPr>
            <a:spLocks noGrp="1"/>
          </p:cNvSpPr>
          <p:nvPr>
            <p:ph sz="quarter" idx="1"/>
          </p:nvPr>
        </p:nvSpPr>
        <p:spPr/>
        <p:txBody>
          <a:bodyPr/>
          <a:lstStyle/>
          <a:p>
            <a:r>
              <a:rPr lang="en-US" dirty="0" smtClean="0"/>
              <a:t>Where does formative assessment fit in?</a:t>
            </a:r>
          </a:p>
          <a:p>
            <a:r>
              <a:rPr lang="en-US" dirty="0" smtClean="0"/>
              <a:t>What makes effective teacher learning?</a:t>
            </a:r>
          </a:p>
          <a:p>
            <a:r>
              <a:rPr lang="en-US" dirty="0" smtClean="0"/>
              <a:t>How should teacher meetings be organized?</a:t>
            </a:r>
          </a:p>
          <a:p>
            <a:r>
              <a:rPr lang="en-US" dirty="0" smtClean="0"/>
              <a:t>What doesn’t get done?</a:t>
            </a:r>
          </a:p>
          <a:p>
            <a:r>
              <a:rPr lang="en-US" dirty="0" smtClean="0"/>
              <a:t>How do we know it’s working?</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a:t>
            </a:fld>
            <a:endParaRPr lang="en-GB" dirty="0"/>
          </a:p>
        </p:txBody>
      </p:sp>
    </p:spTree>
    <p:extLst>
      <p:ext uri="{BB962C8B-B14F-4D97-AF65-F5344CB8AC3E}">
        <p14:creationId xmlns:p14="http://schemas.microsoft.com/office/powerpoint/2010/main" val="27215725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p:txBody>
          <a:bodyPr>
            <a:noAutofit/>
          </a:bodyPr>
          <a:lstStyle/>
          <a:p>
            <a:r>
              <a:rPr lang="en-US" dirty="0" smtClean="0"/>
              <a:t>Most of what we do is unconscious</a:t>
            </a:r>
            <a:endParaRPr lang="en-US" dirty="0"/>
          </a:p>
        </p:txBody>
      </p:sp>
      <p:sp>
        <p:nvSpPr>
          <p:cNvPr id="123906" name="Rectangle 3"/>
          <p:cNvSpPr>
            <a:spLocks noChangeArrowheads="1"/>
          </p:cNvSpPr>
          <p:nvPr/>
        </p:nvSpPr>
        <p:spPr bwMode="auto">
          <a:xfrm>
            <a:off x="330200" y="1447800"/>
            <a:ext cx="88328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a:solidFill>
                <a:srgbClr val="9E2487"/>
              </a:solidFill>
              <a:latin typeface="Arial" charset="0"/>
            </a:endParaRPr>
          </a:p>
        </p:txBody>
      </p:sp>
      <p:sp>
        <p:nvSpPr>
          <p:cNvPr id="5" name="TextBox 4"/>
          <p:cNvSpPr txBox="1"/>
          <p:nvPr/>
        </p:nvSpPr>
        <p:spPr>
          <a:xfrm>
            <a:off x="238572" y="6240703"/>
            <a:ext cx="2603351" cy="369332"/>
          </a:xfrm>
          <a:prstGeom prst="rect">
            <a:avLst/>
          </a:prstGeom>
          <a:noFill/>
        </p:spPr>
        <p:txBody>
          <a:bodyPr wrap="square" rtlCol="0">
            <a:spAutoFit/>
          </a:bodyPr>
          <a:lstStyle/>
          <a:p>
            <a:pPr algn="r"/>
            <a:r>
              <a:rPr lang="en-US" sz="1800" dirty="0" err="1" smtClean="0">
                <a:solidFill>
                  <a:srgbClr val="525A93"/>
                </a:solidFill>
                <a:latin typeface="Calibri"/>
                <a:cs typeface="Calibri"/>
              </a:rPr>
              <a:t>Nørretranders</a:t>
            </a:r>
            <a:r>
              <a:rPr lang="en-US" sz="1800" dirty="0" smtClean="0">
                <a:solidFill>
                  <a:srgbClr val="525A93"/>
                </a:solidFill>
                <a:latin typeface="Calibri"/>
                <a:cs typeface="Calibri"/>
              </a:rPr>
              <a:t>, 1998</a:t>
            </a:r>
            <a:endParaRPr lang="en-US" sz="1800" dirty="0">
              <a:solidFill>
                <a:srgbClr val="525A93"/>
              </a:solidFill>
              <a:latin typeface="Calibri"/>
              <a:cs typeface="Calibri"/>
            </a:endParaRPr>
          </a:p>
        </p:txBody>
      </p:sp>
      <p:graphicFrame>
        <p:nvGraphicFramePr>
          <p:cNvPr id="10" name="Content Placeholder 6"/>
          <p:cNvGraphicFramePr>
            <a:graphicFrameLocks noGrp="1"/>
          </p:cNvGraphicFramePr>
          <p:nvPr>
            <p:ph sz="quarter" idx="1"/>
            <p:extLst>
              <p:ext uri="{D42A27DB-BD31-4B8C-83A1-F6EECF244321}">
                <p14:modId xmlns:p14="http://schemas.microsoft.com/office/powerpoint/2010/main" val="75314542"/>
              </p:ext>
            </p:extLst>
          </p:nvPr>
        </p:nvGraphicFramePr>
        <p:xfrm>
          <a:off x="663840" y="1854200"/>
          <a:ext cx="8777772" cy="3466150"/>
        </p:xfrm>
        <a:graphic>
          <a:graphicData uri="http://schemas.openxmlformats.org/drawingml/2006/table">
            <a:tbl>
              <a:tblPr firstRow="1" bandRow="1">
                <a:tableStyleId>{5C22544A-7EE6-4342-B048-85BDC9FD1C3A}</a:tableStyleId>
              </a:tblPr>
              <a:tblGrid>
                <a:gridCol w="2925924"/>
                <a:gridCol w="2925924"/>
                <a:gridCol w="2925924"/>
              </a:tblGrid>
              <a:tr h="750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Sensory system</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9857" marR="99857"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Total bandwidth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(in bits/second)</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9857" marR="99857"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smtClean="0">
                          <a:ln>
                            <a:noFill/>
                          </a:ln>
                          <a:effectLst/>
                        </a:rPr>
                        <a:t>Conscious bandwidth</a:t>
                      </a:r>
                      <a:endParaRPr kumimoji="0" lang="en-GB" sz="2400" u="none" strike="noStrike" cap="none" normalizeH="0" baseline="0" dirty="0">
                        <a:ln>
                          <a:noFill/>
                        </a:ln>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(in bits/second)</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9857" marR="9906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Eyes</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9857" marR="99857"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9857" marR="69342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40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9857" marR="118872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Ears</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9857" marR="99857"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9857" marR="69342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30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9857" marR="118872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Skin</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9857" marR="99857"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9857" marR="69342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5</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9857" marR="118872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Taste</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9857" marR="99857"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9857" marR="69342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9857" marR="118872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Smell</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9857" marR="99857"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100,000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9857" marR="69342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9857" marR="1188720" anchor="ctr" horzOverflow="overflow"/>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20</a:t>
            </a:fld>
            <a:endParaRPr lang="en-GB" dirty="0"/>
          </a:p>
        </p:txBody>
      </p:sp>
    </p:spTree>
    <p:extLst>
      <p:ext uri="{BB962C8B-B14F-4D97-AF65-F5344CB8AC3E}">
        <p14:creationId xmlns:p14="http://schemas.microsoft.com/office/powerpoint/2010/main" val="334987922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1" name="Title 1"/>
          <p:cNvSpPr>
            <a:spLocks noGrp="1"/>
          </p:cNvSpPr>
          <p:nvPr>
            <p:ph type="title"/>
          </p:nvPr>
        </p:nvSpPr>
        <p:spPr>
          <a:xfrm>
            <a:off x="439070" y="121958"/>
            <a:ext cx="9049544" cy="644525"/>
          </a:xfrm>
        </p:spPr>
        <p:txBody>
          <a:bodyPr>
            <a:noAutofit/>
          </a:bodyPr>
          <a:lstStyle/>
          <a:p>
            <a:r>
              <a:rPr lang="en-US" dirty="0" smtClean="0"/>
              <a:t>Hand hygiene in hospitals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56897425"/>
              </p:ext>
            </p:extLst>
          </p:nvPr>
        </p:nvGraphicFramePr>
        <p:xfrm>
          <a:off x="431669" y="825782"/>
          <a:ext cx="9049544" cy="5596890"/>
        </p:xfrm>
        <a:graphic>
          <a:graphicData uri="http://schemas.openxmlformats.org/drawingml/2006/table">
            <a:tbl>
              <a:tblPr firstRow="1" bandRow="1">
                <a:tableStyleId>{5C22544A-7EE6-4342-B048-85BDC9FD1C3A}</a:tableStyleId>
              </a:tblPr>
              <a:tblGrid>
                <a:gridCol w="4246165"/>
                <a:gridCol w="2146300"/>
                <a:gridCol w="2657079"/>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Study</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marL="99060" marR="9906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Focus</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marL="99060" marR="99060"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Compliance rate</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marL="99060" marR="99060" anchor="ct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Preston, </a:t>
                      </a:r>
                      <a:r>
                        <a:rPr kumimoji="0" lang="en-US" sz="1800" u="none" strike="noStrike" cap="none" normalizeH="0" baseline="0" dirty="0" smtClean="0">
                          <a:ln>
                            <a:noFill/>
                          </a:ln>
                          <a:effectLst/>
                        </a:rPr>
                        <a:t>Larson, </a:t>
                      </a:r>
                      <a:r>
                        <a:rPr kumimoji="0" lang="en-US" sz="1800" u="none" strike="noStrike" cap="none" normalizeH="0" baseline="0" dirty="0">
                          <a:ln>
                            <a:noFill/>
                          </a:ln>
                          <a:effectLst/>
                        </a:rPr>
                        <a:t>&amp; </a:t>
                      </a:r>
                      <a:r>
                        <a:rPr kumimoji="0" lang="en-US" sz="1800" u="none" strike="noStrike" cap="none" normalizeH="0" baseline="0" dirty="0" err="1">
                          <a:ln>
                            <a:noFill/>
                          </a:ln>
                          <a:effectLst/>
                        </a:rPr>
                        <a:t>Stamm</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Open ward</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16%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Albert &amp; </a:t>
                      </a:r>
                      <a:r>
                        <a:rPr kumimoji="0" lang="en-US" sz="1800" u="none" strike="noStrike" cap="none" normalizeH="0" baseline="0" dirty="0" err="1">
                          <a:ln>
                            <a:noFill/>
                          </a:ln>
                          <a:effectLst/>
                        </a:rPr>
                        <a:t>Condie</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28% to 41%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Larson (1983)</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45%</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Donowitz (1987)</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Pediatric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Graham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Dubbert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Pettinger</a:t>
                      </a:r>
                      <a:r>
                        <a:rPr kumimoji="0" lang="en-US" sz="1800" u="none" strike="noStrike" cap="none" normalizeH="0" baseline="0" dirty="0">
                          <a:ln>
                            <a:noFill/>
                          </a:ln>
                          <a:effectLst/>
                        </a:rPr>
                        <a:t> &amp; </a:t>
                      </a:r>
                      <a:r>
                        <a:rPr kumimoji="0" lang="en-US" sz="1800" u="none" strike="noStrike" cap="none" normalizeH="0" baseline="0" dirty="0" err="1">
                          <a:ln>
                            <a:noFill/>
                          </a:ln>
                          <a:effectLst/>
                        </a:rPr>
                        <a:t>Nettleman</a:t>
                      </a:r>
                      <a:r>
                        <a:rPr kumimoji="0" lang="en-US" sz="1800" u="none" strike="noStrike" cap="none" normalizeH="0" baseline="0" dirty="0">
                          <a:ln>
                            <a:noFill/>
                          </a:ln>
                          <a:effectLst/>
                        </a:rPr>
                        <a:t> (1991)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Surgical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51%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Larson, et </a:t>
                      </a:r>
                      <a:r>
                        <a:rPr kumimoji="0" lang="en-US" sz="1800" u="none" strike="noStrike" cap="none" normalizeH="0" baseline="0" dirty="0">
                          <a:ln>
                            <a:noFill/>
                          </a:ln>
                          <a:effectLst/>
                        </a:rPr>
                        <a:t>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Neonatal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Doebbeling</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Zimakoff</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Meengs</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(1994)</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ER (Casualty)</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Pittet</a:t>
                      </a:r>
                      <a:r>
                        <a:rPr kumimoji="0" lang="en-US" sz="1800" u="none" strike="noStrike" cap="none" normalizeH="0" baseline="0" dirty="0">
                          <a:ln>
                            <a:noFill/>
                          </a:ln>
                          <a:effectLst/>
                        </a:rPr>
                        <a:t>, </a:t>
                      </a:r>
                      <a:r>
                        <a:rPr kumimoji="0" lang="en-US" sz="1800" u="none" strike="noStrike" cap="none" normalizeH="0" baseline="0" dirty="0" err="1" smtClean="0">
                          <a:ln>
                            <a:noFill/>
                          </a:ln>
                          <a:effectLst/>
                        </a:rPr>
                        <a:t>Mourouga</a:t>
                      </a:r>
                      <a:r>
                        <a:rPr kumimoji="0" lang="en-US" sz="1800" u="none" strike="noStrike" cap="none" normalizeH="0" baseline="0" dirty="0" smtClean="0">
                          <a:ln>
                            <a:noFill/>
                          </a:ln>
                          <a:effectLst/>
                        </a:rPr>
                        <a:t>, </a:t>
                      </a:r>
                      <a:r>
                        <a:rPr kumimoji="0" lang="en-US" sz="1800" u="none" strike="noStrike" cap="none" normalizeH="0" baseline="0" dirty="0">
                          <a:ln>
                            <a:noFill/>
                          </a:ln>
                          <a:effectLst/>
                        </a:rPr>
                        <a:t>&amp; </a:t>
                      </a:r>
                      <a:r>
                        <a:rPr kumimoji="0" lang="en-US" sz="1800" u="none" strike="noStrike" cap="none" normalizeH="0" baseline="0" dirty="0" err="1">
                          <a:ln>
                            <a:noFill/>
                          </a:ln>
                          <a:effectLst/>
                        </a:rPr>
                        <a:t>Perneger</a:t>
                      </a:r>
                      <a:r>
                        <a:rPr kumimoji="0" lang="en-US" sz="1800" u="none" strike="noStrike" cap="none" normalizeH="0" baseline="0" dirty="0">
                          <a:ln>
                            <a:noFill/>
                          </a:ln>
                          <a:effectLst/>
                        </a:rPr>
                        <a:t>  (1999)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48%</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9060" marR="99060" horzOverflow="overflow"/>
                </a:tc>
              </a:tr>
            </a:tbl>
          </a:graphicData>
        </a:graphic>
      </p:graphicFrame>
      <p:sp>
        <p:nvSpPr>
          <p:cNvPr id="5" name="TextBox 4"/>
          <p:cNvSpPr txBox="1"/>
          <p:nvPr/>
        </p:nvSpPr>
        <p:spPr>
          <a:xfrm>
            <a:off x="201486" y="6371687"/>
            <a:ext cx="1518149" cy="369332"/>
          </a:xfrm>
          <a:prstGeom prst="rect">
            <a:avLst/>
          </a:prstGeom>
          <a:noFill/>
        </p:spPr>
        <p:txBody>
          <a:bodyPr wrap="square" rtlCol="0">
            <a:spAutoFit/>
          </a:bodyPr>
          <a:lstStyle/>
          <a:p>
            <a:pPr algn="r"/>
            <a:r>
              <a:rPr lang="en-US" sz="1800" dirty="0" err="1" smtClean="0">
                <a:solidFill>
                  <a:schemeClr val="accent1"/>
                </a:solidFill>
                <a:latin typeface="Calibri"/>
                <a:cs typeface="Calibri"/>
              </a:rPr>
              <a:t>Pittet</a:t>
            </a:r>
            <a:r>
              <a:rPr lang="en-US" sz="1800" dirty="0" smtClean="0">
                <a:solidFill>
                  <a:schemeClr val="accent1"/>
                </a:solidFill>
                <a:latin typeface="Calibri"/>
                <a:cs typeface="Calibri"/>
              </a:rPr>
              <a:t>, 2001</a:t>
            </a:r>
            <a:endParaRPr lang="en-US" sz="1800" dirty="0">
              <a:solidFill>
                <a:schemeClr val="accent1"/>
              </a:solidFill>
              <a:latin typeface="Calibri"/>
              <a:cs typeface="Calibri"/>
            </a:endParaRPr>
          </a:p>
        </p:txBody>
      </p:sp>
      <p:sp>
        <p:nvSpPr>
          <p:cNvPr id="2" name="Left Arrow 1"/>
          <p:cNvSpPr/>
          <p:nvPr/>
        </p:nvSpPr>
        <p:spPr>
          <a:xfrm>
            <a:off x="8724883" y="4094329"/>
            <a:ext cx="742158" cy="551481"/>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36310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387" y="1564352"/>
            <a:ext cx="8891120" cy="1828800"/>
          </a:xfrm>
        </p:spPr>
        <p:txBody>
          <a:bodyPr>
            <a:normAutofit/>
          </a:bodyPr>
          <a:lstStyle/>
          <a:p>
            <a:r>
              <a:rPr lang="en-US" sz="5000" cap="none" dirty="0" smtClean="0"/>
              <a:t>Accountability/Support</a:t>
            </a:r>
            <a:endParaRPr lang="en-US" sz="5000" cap="none" dirty="0"/>
          </a:p>
        </p:txBody>
      </p:sp>
      <p:sp>
        <p:nvSpPr>
          <p:cNvPr id="3" name="Slide Number Placeholder 2"/>
          <p:cNvSpPr>
            <a:spLocks noGrp="1"/>
          </p:cNvSpPr>
          <p:nvPr>
            <p:ph type="sldNum" sz="quarter" idx="12"/>
          </p:nvPr>
        </p:nvSpPr>
        <p:spPr/>
        <p:txBody>
          <a:bodyPr/>
          <a:lstStyle/>
          <a:p>
            <a:pPr>
              <a:defRPr/>
            </a:pPr>
            <a:fld id="{D52799CE-711A-FA44-BA4E-E463DA170A36}" type="slidenum">
              <a:rPr lang="en-US" smtClean="0"/>
              <a:pPr>
                <a:defRPr/>
              </a:pPr>
              <a:t>22</a:t>
            </a:fld>
            <a:endParaRPr lang="en-US"/>
          </a:p>
        </p:txBody>
      </p:sp>
    </p:spTree>
    <p:extLst>
      <p:ext uri="{BB962C8B-B14F-4D97-AF65-F5344CB8AC3E}">
        <p14:creationId xmlns:p14="http://schemas.microsoft.com/office/powerpoint/2010/main" val="18116800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4"/>
          <p:cNvSpPr>
            <a:spLocks noGrp="1" noChangeArrowheads="1"/>
          </p:cNvSpPr>
          <p:nvPr>
            <p:ph type="title"/>
          </p:nvPr>
        </p:nvSpPr>
        <p:spPr/>
        <p:txBody>
          <a:bodyPr/>
          <a:lstStyle/>
          <a:p>
            <a:r>
              <a:rPr lang="en-US" dirty="0" smtClean="0"/>
              <a:t>Supportive accountability</a:t>
            </a:r>
            <a:endParaRPr lang="en-US" dirty="0"/>
          </a:p>
        </p:txBody>
      </p:sp>
      <p:sp>
        <p:nvSpPr>
          <p:cNvPr id="137218" name="Rectangle 5"/>
          <p:cNvSpPr>
            <a:spLocks noGrp="1" noChangeArrowheads="1"/>
          </p:cNvSpPr>
          <p:nvPr>
            <p:ph sz="quarter" idx="1"/>
          </p:nvPr>
        </p:nvSpPr>
        <p:spPr>
          <a:xfrm>
            <a:off x="663702" y="1600202"/>
            <a:ext cx="8832850" cy="5257801"/>
          </a:xfrm>
        </p:spPr>
        <p:txBody>
          <a:bodyPr>
            <a:normAutofit/>
          </a:bodyPr>
          <a:lstStyle/>
          <a:p>
            <a:r>
              <a:rPr lang="en-US" dirty="0" smtClean="0"/>
              <a:t>What is needed from teachers:</a:t>
            </a:r>
          </a:p>
          <a:p>
            <a:pPr lvl="1"/>
            <a:r>
              <a:rPr lang="en-US" dirty="0" smtClean="0"/>
              <a:t>A commitment to:</a:t>
            </a:r>
          </a:p>
          <a:p>
            <a:pPr lvl="2"/>
            <a:r>
              <a:rPr lang="en-US" dirty="0" smtClean="0"/>
              <a:t>The continual improvement of practice</a:t>
            </a:r>
          </a:p>
          <a:p>
            <a:pPr lvl="2"/>
            <a:r>
              <a:rPr lang="en-US" dirty="0" smtClean="0"/>
              <a:t>Focus on those things that make a difference to students</a:t>
            </a:r>
          </a:p>
          <a:p>
            <a:r>
              <a:rPr lang="en-US" dirty="0" smtClean="0"/>
              <a:t>What is needed from leaders:</a:t>
            </a:r>
          </a:p>
          <a:p>
            <a:pPr lvl="1"/>
            <a:r>
              <a:rPr lang="en-US" dirty="0" smtClean="0"/>
              <a:t>A commitment to engineer effective learning environments for teachers by:</a:t>
            </a:r>
          </a:p>
          <a:p>
            <a:pPr lvl="2"/>
            <a:r>
              <a:rPr lang="en-US" dirty="0" smtClean="0"/>
              <a:t>Creating expectations for continually improving practice</a:t>
            </a:r>
          </a:p>
          <a:p>
            <a:pPr lvl="2"/>
            <a:r>
              <a:rPr lang="en-US" dirty="0" smtClean="0"/>
              <a:t>Keeping the focus on the things that make a difference to students</a:t>
            </a:r>
          </a:p>
          <a:p>
            <a:pPr lvl="2"/>
            <a:r>
              <a:rPr lang="en-US" dirty="0" smtClean="0"/>
              <a:t>Providing the time, space, dispensation, and support for innovation</a:t>
            </a:r>
          </a:p>
          <a:p>
            <a:pPr lvl="2"/>
            <a:r>
              <a:rPr lang="en-US" dirty="0" smtClean="0"/>
              <a:t>Supporting risk-taking</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23</a:t>
            </a:fld>
            <a:endParaRPr lang="en-GB" dirty="0"/>
          </a:p>
        </p:txBody>
      </p:sp>
    </p:spTree>
    <p:extLst>
      <p:ext uri="{BB962C8B-B14F-4D97-AF65-F5344CB8AC3E}">
        <p14:creationId xmlns:p14="http://schemas.microsoft.com/office/powerpoint/2010/main" val="13166120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question: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50E85CD4-01C3-DE45-A238-CA0781C7043D}" type="slidenum">
              <a:rPr lang="en-GB" smtClean="0"/>
              <a:pPr>
                <a:defRPr/>
              </a:pPr>
              <a:t>24</a:t>
            </a:fld>
            <a:endParaRPr lang="en-GB" dirty="0"/>
          </a:p>
        </p:txBody>
      </p:sp>
      <p:sp>
        <p:nvSpPr>
          <p:cNvPr id="4" name="Text Placeholder 3"/>
          <p:cNvSpPr>
            <a:spLocks noGrp="1"/>
          </p:cNvSpPr>
          <p:nvPr>
            <p:ph type="body" idx="2"/>
          </p:nvPr>
        </p:nvSpPr>
        <p:spPr/>
        <p:txBody>
          <a:bodyPr/>
          <a:lstStyle/>
          <a:p>
            <a:endParaRPr lang="en-US" dirty="0"/>
          </a:p>
        </p:txBody>
      </p:sp>
      <p:sp>
        <p:nvSpPr>
          <p:cNvPr id="5" name="Content Placeholder 4"/>
          <p:cNvSpPr>
            <a:spLocks noGrp="1"/>
          </p:cNvSpPr>
          <p:nvPr>
            <p:ph sz="quarter" idx="1"/>
          </p:nvPr>
        </p:nvSpPr>
        <p:spPr/>
        <p:txBody>
          <a:bodyPr/>
          <a:lstStyle/>
          <a:p>
            <a:r>
              <a:rPr lang="en-US" dirty="0" smtClean="0"/>
              <a:t>What are the most important things you can do to support teachers in taking risks to improve their teaching?</a:t>
            </a:r>
          </a:p>
          <a:p>
            <a:endParaRPr lang="en-US" dirty="0"/>
          </a:p>
        </p:txBody>
      </p:sp>
    </p:spTree>
    <p:extLst>
      <p:ext uri="{BB962C8B-B14F-4D97-AF65-F5344CB8AC3E}">
        <p14:creationId xmlns:p14="http://schemas.microsoft.com/office/powerpoint/2010/main" val="18126026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learning communities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25</a:t>
            </a:fld>
            <a:endParaRPr lang="en-US"/>
          </a:p>
        </p:txBody>
      </p:sp>
    </p:spTree>
    <p:extLst>
      <p:ext uri="{BB962C8B-B14F-4D97-AF65-F5344CB8AC3E}">
        <p14:creationId xmlns:p14="http://schemas.microsoft.com/office/powerpoint/2010/main" val="313472128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latin typeface="Calibri" charset="0"/>
                <a:ea typeface="ＭＳ Ｐゴシック" charset="0"/>
                <a:cs typeface="ＭＳ Ｐゴシック" charset="0"/>
              </a:rPr>
              <a:t>Professional learning communities</a:t>
            </a:r>
          </a:p>
        </p:txBody>
      </p:sp>
      <p:sp>
        <p:nvSpPr>
          <p:cNvPr id="17410" name="Content Placeholder 2"/>
          <p:cNvSpPr>
            <a:spLocks noGrp="1"/>
          </p:cNvSpPr>
          <p:nvPr>
            <p:ph idx="1"/>
          </p:nvPr>
        </p:nvSpPr>
        <p:spPr/>
        <p:txBody>
          <a:bodyPr/>
          <a:lstStyle/>
          <a:p>
            <a:r>
              <a:rPr lang="en-US">
                <a:latin typeface="Calibri" charset="0"/>
                <a:ea typeface="ＭＳ Ｐゴシック" charset="0"/>
                <a:cs typeface="ＭＳ Ｐゴシック" charset="0"/>
              </a:rPr>
              <a:t>Professional</a:t>
            </a:r>
          </a:p>
          <a:p>
            <a:pPr lvl="1"/>
            <a:r>
              <a:rPr lang="en-US">
                <a:latin typeface="Calibri" charset="0"/>
                <a:ea typeface="ＭＳ Ｐゴシック" charset="0"/>
              </a:rPr>
              <a:t>Decision-making under uncertainty</a:t>
            </a:r>
          </a:p>
          <a:p>
            <a:pPr lvl="1"/>
            <a:r>
              <a:rPr lang="en-US">
                <a:latin typeface="Calibri" charset="0"/>
                <a:ea typeface="ＭＳ Ｐゴシック" charset="0"/>
              </a:rPr>
              <a:t>Accountable to a community of peers</a:t>
            </a:r>
          </a:p>
          <a:p>
            <a:r>
              <a:rPr lang="en-US">
                <a:latin typeface="Calibri" charset="0"/>
                <a:ea typeface="ＭＳ Ｐゴシック" charset="0"/>
                <a:cs typeface="ＭＳ Ｐゴシック" charset="0"/>
              </a:rPr>
              <a:t>Learning</a:t>
            </a:r>
          </a:p>
          <a:p>
            <a:pPr lvl="1"/>
            <a:r>
              <a:rPr lang="en-US">
                <a:latin typeface="Calibri" charset="0"/>
                <a:ea typeface="ＭＳ Ｐゴシック" charset="0"/>
              </a:rPr>
              <a:t>Focused on improvement in student outcomes</a:t>
            </a:r>
          </a:p>
          <a:p>
            <a:r>
              <a:rPr lang="en-US">
                <a:latin typeface="Calibri" charset="0"/>
                <a:ea typeface="ＭＳ Ｐゴシック" charset="0"/>
                <a:cs typeface="ＭＳ Ｐゴシック" charset="0"/>
              </a:rPr>
              <a:t>Communities</a:t>
            </a:r>
          </a:p>
          <a:p>
            <a:pPr lvl="1"/>
            <a:r>
              <a:rPr lang="en-US">
                <a:latin typeface="Calibri" charset="0"/>
                <a:ea typeface="ＭＳ Ｐゴシック" charset="0"/>
              </a:rPr>
              <a:t>Joint enterprise</a:t>
            </a:r>
          </a:p>
          <a:p>
            <a:pPr lvl="1"/>
            <a:r>
              <a:rPr lang="en-US">
                <a:latin typeface="Calibri" charset="0"/>
                <a:ea typeface="ＭＳ Ｐゴシック" charset="0"/>
              </a:rPr>
              <a:t>Mutual engagement</a:t>
            </a:r>
          </a:p>
          <a:p>
            <a:pPr lvl="1"/>
            <a:r>
              <a:rPr lang="en-US">
                <a:latin typeface="Calibri" charset="0"/>
                <a:ea typeface="ＭＳ Ｐゴシック" charset="0"/>
              </a:rPr>
              <a:t>Shared repertoire</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26</a:t>
            </a:fld>
            <a:endParaRPr lang="en-GB" dirty="0"/>
          </a:p>
        </p:txBody>
      </p:sp>
    </p:spTree>
    <p:extLst>
      <p:ext uri="{BB962C8B-B14F-4D97-AF65-F5344CB8AC3E}">
        <p14:creationId xmlns:p14="http://schemas.microsoft.com/office/powerpoint/2010/main" val="175954003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dirty="0" smtClean="0"/>
              <a:t>Professional learning communities</a:t>
            </a:r>
            <a:endParaRPr lang="en-US" dirty="0"/>
          </a:p>
        </p:txBody>
      </p:sp>
      <p:sp>
        <p:nvSpPr>
          <p:cNvPr id="43011" name="Rectangle 5"/>
          <p:cNvSpPr>
            <a:spLocks noGrp="1" noChangeArrowheads="1"/>
          </p:cNvSpPr>
          <p:nvPr>
            <p:ph sz="quarter" idx="1"/>
          </p:nvPr>
        </p:nvSpPr>
        <p:spPr/>
        <p:txBody>
          <a:bodyPr/>
          <a:lstStyle/>
          <a:p>
            <a:r>
              <a:rPr lang="en-US" dirty="0" smtClean="0"/>
              <a:t>Professional Learning Communities (PLCs) are</a:t>
            </a:r>
          </a:p>
          <a:p>
            <a:pPr marL="365760" lvl="1" indent="0">
              <a:buNone/>
            </a:pPr>
            <a:r>
              <a:rPr lang="en-US" dirty="0" smtClean="0"/>
              <a:t> “…an inclusive group of people, motivated by a shared learning vision, who support and work with each other, finding ways, inside and outside their immediate community, to enquire on their practice and together learn new and better approaches that will enhance all pupils’ learning.” (Stoll et al., 2006)</a:t>
            </a:r>
          </a:p>
          <a:p>
            <a:r>
              <a:rPr lang="en-US" dirty="0" smtClean="0"/>
              <a:t>PLCs therefore represent essentially any team-based approach to educational improvement</a:t>
            </a:r>
          </a:p>
          <a:p>
            <a:endParaRPr lang="en-US" dirty="0" smtClean="0"/>
          </a:p>
          <a:p>
            <a:endParaRPr lang="en-US" dirty="0" smtClean="0"/>
          </a:p>
          <a:p>
            <a:pPr lvl="2"/>
            <a:endParaRPr lang="en-US" dirty="0" smtClean="0"/>
          </a:p>
          <a:p>
            <a:pPr lvl="1"/>
            <a:endParaRPr lang="en-US" dirty="0" smtClean="0"/>
          </a:p>
          <a:p>
            <a:pPr lvl="1"/>
            <a:endParaRPr lang="en-US" dirty="0" smtClean="0"/>
          </a:p>
          <a:p>
            <a:pPr lvl="1"/>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27</a:t>
            </a:fld>
            <a:endParaRPr lang="en-GB" dirty="0"/>
          </a:p>
        </p:txBody>
      </p:sp>
    </p:spTree>
    <p:extLst>
      <p:ext uri="{BB962C8B-B14F-4D97-AF65-F5344CB8AC3E}">
        <p14:creationId xmlns:p14="http://schemas.microsoft.com/office/powerpoint/2010/main" val="232783325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Foci for professional learning communities</a:t>
            </a:r>
            <a:endParaRPr lang="en-US" dirty="0"/>
          </a:p>
        </p:txBody>
      </p:sp>
      <p:sp>
        <p:nvSpPr>
          <p:cNvPr id="3" name="Content Placeholder 2"/>
          <p:cNvSpPr>
            <a:spLocks noGrp="1"/>
          </p:cNvSpPr>
          <p:nvPr>
            <p:ph sz="quarter" idx="1"/>
          </p:nvPr>
        </p:nvSpPr>
        <p:spPr/>
        <p:txBody>
          <a:bodyPr/>
          <a:lstStyle/>
          <a:p>
            <a:r>
              <a:rPr lang="en-US" dirty="0" smtClean="0"/>
              <a:t>PLCs can be focused on almost anything, including</a:t>
            </a:r>
          </a:p>
          <a:p>
            <a:pPr lvl="1"/>
            <a:r>
              <a:rPr lang="en-US" dirty="0" smtClean="0"/>
              <a:t>Curriculum design and planning</a:t>
            </a:r>
          </a:p>
          <a:p>
            <a:pPr lvl="1"/>
            <a:r>
              <a:rPr lang="en-US" dirty="0" smtClean="0"/>
              <a:t>New initiatives</a:t>
            </a:r>
          </a:p>
          <a:p>
            <a:pPr lvl="1"/>
            <a:r>
              <a:rPr lang="en-US" dirty="0" smtClean="0"/>
              <a:t>Instructional data teams (</a:t>
            </a:r>
            <a:r>
              <a:rPr lang="en-US" dirty="0" err="1" smtClean="0"/>
              <a:t>DuFour</a:t>
            </a:r>
            <a:r>
              <a:rPr lang="en-US" dirty="0" smtClean="0"/>
              <a:t>)</a:t>
            </a:r>
          </a:p>
          <a:p>
            <a:pPr lvl="1"/>
            <a:r>
              <a:rPr lang="en-US" dirty="0" smtClean="0"/>
              <a:t>Improving teachers’ classroom practice</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28</a:t>
            </a:fld>
            <a:endParaRPr lang="en-GB" dirty="0"/>
          </a:p>
        </p:txBody>
      </p:sp>
    </p:spTree>
    <p:extLst>
      <p:ext uri="{BB962C8B-B14F-4D97-AF65-F5344CB8AC3E}">
        <p14:creationId xmlns:p14="http://schemas.microsoft.com/office/powerpoint/2010/main" val="25507363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Complementary processes</a:t>
            </a:r>
            <a:endParaRPr lang="en-US" dirty="0"/>
          </a:p>
        </p:txBody>
      </p:sp>
      <p:sp>
        <p:nvSpPr>
          <p:cNvPr id="3" name="Content Placeholder 2"/>
          <p:cNvSpPr>
            <a:spLocks noGrp="1"/>
          </p:cNvSpPr>
          <p:nvPr>
            <p:ph sz="quarter" idx="2"/>
          </p:nvPr>
        </p:nvSpPr>
        <p:spPr/>
        <p:txBody>
          <a:bodyPr>
            <a:normAutofit fontScale="92500" lnSpcReduction="10000"/>
          </a:bodyPr>
          <a:lstStyle/>
          <a:p>
            <a:pPr marL="342900" lvl="0" indent="-342900">
              <a:lnSpc>
                <a:spcPct val="110000"/>
              </a:lnSpc>
              <a:spcAft>
                <a:spcPts val="0"/>
              </a:spcAft>
              <a:buFont typeface="Symbol"/>
              <a:buChar char=""/>
            </a:pPr>
            <a:r>
              <a:rPr lang="en-US" sz="2400" dirty="0">
                <a:ea typeface="ＭＳ 明朝"/>
                <a:cs typeface="Times New Roman"/>
              </a:rPr>
              <a:t>Quality control</a:t>
            </a:r>
          </a:p>
          <a:p>
            <a:pPr marL="342900" lvl="0" indent="-342900">
              <a:lnSpc>
                <a:spcPct val="110000"/>
              </a:lnSpc>
              <a:spcAft>
                <a:spcPts val="0"/>
              </a:spcAft>
              <a:buFont typeface="Symbol"/>
              <a:buChar char=""/>
            </a:pPr>
            <a:r>
              <a:rPr lang="en-US" sz="2400" dirty="0">
                <a:ea typeface="ＭＳ 明朝"/>
                <a:cs typeface="Times New Roman"/>
              </a:rPr>
              <a:t>Common assessments</a:t>
            </a:r>
          </a:p>
          <a:p>
            <a:pPr marL="342900" lvl="0" indent="-342900">
              <a:lnSpc>
                <a:spcPct val="110000"/>
              </a:lnSpc>
              <a:spcAft>
                <a:spcPts val="0"/>
              </a:spcAft>
              <a:buFont typeface="Symbol"/>
              <a:buChar char=""/>
            </a:pPr>
            <a:r>
              <a:rPr lang="en-US" sz="2400" dirty="0" smtClean="0">
                <a:ea typeface="ＭＳ 明朝"/>
                <a:cs typeface="Times New Roman"/>
              </a:rPr>
              <a:t>Improvement through better team work and systems</a:t>
            </a:r>
          </a:p>
          <a:p>
            <a:pPr marL="342900" lvl="0" indent="-342900">
              <a:lnSpc>
                <a:spcPct val="110000"/>
              </a:lnSpc>
              <a:spcAft>
                <a:spcPts val="0"/>
              </a:spcAft>
              <a:buFont typeface="Symbol"/>
              <a:buChar char=""/>
            </a:pPr>
            <a:r>
              <a:rPr lang="en-US" sz="2400" dirty="0" smtClean="0">
                <a:ea typeface="ＭＳ 明朝"/>
                <a:cs typeface="Times New Roman"/>
              </a:rPr>
              <a:t>Focus </a:t>
            </a:r>
            <a:r>
              <a:rPr lang="en-US" sz="2400" dirty="0">
                <a:ea typeface="ＭＳ 明朝"/>
                <a:cs typeface="Times New Roman"/>
              </a:rPr>
              <a:t>on individual outcomes for students</a:t>
            </a:r>
          </a:p>
          <a:p>
            <a:pPr marL="342900" lvl="0" indent="-342900">
              <a:lnSpc>
                <a:spcPct val="110000"/>
              </a:lnSpc>
              <a:spcAft>
                <a:spcPts val="0"/>
              </a:spcAft>
              <a:buFont typeface="Symbol"/>
              <a:buChar char=""/>
            </a:pPr>
            <a:r>
              <a:rPr lang="en-US" sz="2400" dirty="0" smtClean="0">
                <a:ea typeface="ＭＳ 明朝"/>
                <a:cs typeface="Times New Roman"/>
              </a:rPr>
              <a:t>Regular meetings focused on data</a:t>
            </a:r>
          </a:p>
          <a:p>
            <a:pPr marL="342900" indent="-342900">
              <a:lnSpc>
                <a:spcPct val="110000"/>
              </a:lnSpc>
              <a:buFont typeface="Symbol"/>
              <a:buChar char=""/>
            </a:pPr>
            <a:r>
              <a:rPr lang="en-US" sz="2400" dirty="0"/>
              <a:t>16 points on PISA (</a:t>
            </a:r>
            <a:r>
              <a:rPr lang="en-US" sz="2400" dirty="0" smtClean="0"/>
              <a:t>in two to three </a:t>
            </a:r>
            <a:r>
              <a:rPr lang="en-US" sz="2400" dirty="0"/>
              <a:t>years</a:t>
            </a:r>
            <a:r>
              <a:rPr lang="en-US" sz="2400" dirty="0" smtClean="0"/>
              <a:t>)</a:t>
            </a:r>
            <a:endParaRPr lang="en-US" sz="2400" dirty="0" smtClean="0">
              <a:ea typeface="ＭＳ 明朝"/>
              <a:cs typeface="Times New Roman"/>
            </a:endParaRPr>
          </a:p>
          <a:p>
            <a:pPr marL="342900" lvl="0" indent="-342900">
              <a:spcAft>
                <a:spcPts val="0"/>
              </a:spcAft>
              <a:buFont typeface="Symbol"/>
              <a:buChar char=""/>
            </a:pPr>
            <a:endParaRPr lang="en-US" sz="2400" dirty="0">
              <a:ea typeface="ＭＳ 明朝"/>
              <a:cs typeface="Times New Roman"/>
            </a:endParaRPr>
          </a:p>
        </p:txBody>
      </p:sp>
      <p:sp>
        <p:nvSpPr>
          <p:cNvPr id="4" name="Content Placeholder 3"/>
          <p:cNvSpPr>
            <a:spLocks noGrp="1"/>
          </p:cNvSpPr>
          <p:nvPr>
            <p:ph sz="quarter" idx="4"/>
          </p:nvPr>
        </p:nvSpPr>
        <p:spPr/>
        <p:txBody>
          <a:bodyPr>
            <a:normAutofit/>
          </a:bodyPr>
          <a:lstStyle/>
          <a:p>
            <a:pPr marL="342900" lvl="0" indent="-342900">
              <a:spcAft>
                <a:spcPts val="0"/>
              </a:spcAft>
              <a:buFont typeface="Symbol"/>
              <a:buChar char=""/>
            </a:pPr>
            <a:r>
              <a:rPr lang="en-US" sz="2200" dirty="0">
                <a:ea typeface="ＭＳ 明朝"/>
                <a:cs typeface="Times New Roman"/>
              </a:rPr>
              <a:t>Quality assurance</a:t>
            </a:r>
          </a:p>
          <a:p>
            <a:pPr marL="342900" lvl="0" indent="-342900">
              <a:spcAft>
                <a:spcPts val="0"/>
              </a:spcAft>
              <a:buFont typeface="Symbol"/>
              <a:buChar char=""/>
            </a:pPr>
            <a:r>
              <a:rPr lang="en-US" sz="2200" dirty="0">
                <a:ea typeface="ＭＳ 明朝"/>
                <a:cs typeface="Times New Roman"/>
              </a:rPr>
              <a:t>Highly structured meetings</a:t>
            </a:r>
          </a:p>
          <a:p>
            <a:pPr marL="342900" lvl="0" indent="-342900">
              <a:spcAft>
                <a:spcPts val="0"/>
              </a:spcAft>
              <a:buFont typeface="Symbol"/>
              <a:buChar char=""/>
            </a:pPr>
            <a:r>
              <a:rPr lang="en-US" sz="2200" dirty="0" smtClean="0">
                <a:ea typeface="ＭＳ 明朝"/>
                <a:cs typeface="Times New Roman"/>
              </a:rPr>
              <a:t>Improvement through increased teacher capacity</a:t>
            </a:r>
          </a:p>
          <a:p>
            <a:pPr marL="342900" lvl="0" indent="-342900">
              <a:spcAft>
                <a:spcPts val="0"/>
              </a:spcAft>
              <a:buFont typeface="Symbol"/>
              <a:buChar char=""/>
            </a:pPr>
            <a:r>
              <a:rPr lang="en-US" sz="2200" dirty="0" smtClean="0">
                <a:ea typeface="ＭＳ 明朝"/>
                <a:cs typeface="Times New Roman"/>
              </a:rPr>
              <a:t>Focus on teachers’ individual accountability for change</a:t>
            </a:r>
            <a:endParaRPr lang="en-US" sz="2200" dirty="0">
              <a:ea typeface="ＭＳ 明朝"/>
              <a:cs typeface="Times New Roman"/>
            </a:endParaRPr>
          </a:p>
          <a:p>
            <a:pPr marL="342900" indent="-342900">
              <a:buFont typeface="Symbol"/>
              <a:buChar char=""/>
            </a:pPr>
            <a:r>
              <a:rPr lang="en-US" sz="2200" dirty="0" smtClean="0"/>
              <a:t>Regular meetings focused on teacher change</a:t>
            </a:r>
          </a:p>
          <a:p>
            <a:pPr marL="342900" indent="-342900">
              <a:buFont typeface="Symbol"/>
              <a:buChar char=""/>
            </a:pPr>
            <a:r>
              <a:rPr lang="en-US" sz="2200" dirty="0" smtClean="0"/>
              <a:t>30 </a:t>
            </a:r>
            <a:r>
              <a:rPr lang="en-US" sz="2200" dirty="0"/>
              <a:t>points on PISA (in two to three years)</a:t>
            </a:r>
          </a:p>
          <a:p>
            <a:pPr marL="342900" lvl="0" indent="-342900">
              <a:spcAft>
                <a:spcPts val="0"/>
              </a:spcAft>
              <a:buFont typeface="Symbol"/>
              <a:buChar char=""/>
            </a:pPr>
            <a:endParaRPr lang="en-US" sz="2400" dirty="0">
              <a:ea typeface="ＭＳ 明朝"/>
              <a:cs typeface="Times New Roman"/>
            </a:endParaRPr>
          </a:p>
        </p:txBody>
      </p:sp>
      <p:sp>
        <p:nvSpPr>
          <p:cNvPr id="5" name="Slide Number Placeholder 4"/>
          <p:cNvSpPr>
            <a:spLocks noGrp="1"/>
          </p:cNvSpPr>
          <p:nvPr>
            <p:ph type="sldNum" sz="quarter" idx="16"/>
          </p:nvPr>
        </p:nvSpPr>
        <p:spPr/>
        <p:txBody>
          <a:bodyPr>
            <a:normAutofit fontScale="85000" lnSpcReduction="20000"/>
          </a:bodyPr>
          <a:lstStyle/>
          <a:p>
            <a:pPr>
              <a:defRPr/>
            </a:pPr>
            <a:fld id="{27179BD9-65CB-694A-A2D4-7B548DC60A53}" type="slidenum">
              <a:rPr lang="en-GB" smtClean="0"/>
              <a:pPr>
                <a:defRPr/>
              </a:pPr>
              <a:t>29</a:t>
            </a:fld>
            <a:endParaRPr lang="en-GB"/>
          </a:p>
        </p:txBody>
      </p:sp>
      <p:sp>
        <p:nvSpPr>
          <p:cNvPr id="6" name="Text Placeholder 5"/>
          <p:cNvSpPr>
            <a:spLocks noGrp="1"/>
          </p:cNvSpPr>
          <p:nvPr>
            <p:ph type="body" sz="quarter" idx="1"/>
          </p:nvPr>
        </p:nvSpPr>
        <p:spPr/>
        <p:txBody>
          <a:bodyPr>
            <a:normAutofit/>
          </a:bodyPr>
          <a:lstStyle/>
          <a:p>
            <a:r>
              <a:rPr lang="en-US" sz="2400" dirty="0" smtClean="0"/>
              <a:t>Data-driven PLCs</a:t>
            </a:r>
            <a:endParaRPr lang="en-US" sz="2400" dirty="0"/>
          </a:p>
        </p:txBody>
      </p:sp>
      <p:sp>
        <p:nvSpPr>
          <p:cNvPr id="7" name="Text Placeholder 6"/>
          <p:cNvSpPr>
            <a:spLocks noGrp="1"/>
          </p:cNvSpPr>
          <p:nvPr>
            <p:ph type="body" sz="quarter" idx="3"/>
          </p:nvPr>
        </p:nvSpPr>
        <p:spPr/>
        <p:txBody>
          <a:bodyPr>
            <a:normAutofit/>
          </a:bodyPr>
          <a:lstStyle/>
          <a:p>
            <a:r>
              <a:rPr lang="en-US" sz="2400" dirty="0" smtClean="0"/>
              <a:t>Classroom FA TLCs</a:t>
            </a:r>
            <a:endParaRPr lang="en-US" sz="2400" dirty="0"/>
          </a:p>
        </p:txBody>
      </p:sp>
    </p:spTree>
    <p:extLst>
      <p:ext uri="{BB962C8B-B14F-4D97-AF65-F5344CB8AC3E}">
        <p14:creationId xmlns:p14="http://schemas.microsoft.com/office/powerpoint/2010/main" val="38254778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makes effective teacher learning?</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3</a:t>
            </a:fld>
            <a:endParaRPr lang="en-US"/>
          </a:p>
        </p:txBody>
      </p:sp>
    </p:spTree>
    <p:extLst>
      <p:ext uri="{BB962C8B-B14F-4D97-AF65-F5344CB8AC3E}">
        <p14:creationId xmlns:p14="http://schemas.microsoft.com/office/powerpoint/2010/main" val="413521390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14" y="274638"/>
            <a:ext cx="9235621" cy="1143000"/>
          </a:xfrm>
        </p:spPr>
        <p:txBody>
          <a:bodyPr>
            <a:noAutofit/>
          </a:bodyPr>
          <a:lstStyle/>
          <a:p>
            <a:r>
              <a:rPr lang="en-US" dirty="0" smtClean="0"/>
              <a:t>Strategies for teacher change</a:t>
            </a:r>
            <a:endParaRPr lang="en-US" sz="3600" dirty="0"/>
          </a:p>
        </p:txBody>
      </p:sp>
      <p:sp>
        <p:nvSpPr>
          <p:cNvPr id="3" name="Content Placeholder 2"/>
          <p:cNvSpPr>
            <a:spLocks noGrp="1"/>
          </p:cNvSpPr>
          <p:nvPr>
            <p:ph idx="1"/>
          </p:nvPr>
        </p:nvSpPr>
        <p:spPr>
          <a:xfrm>
            <a:off x="663702" y="1600200"/>
            <a:ext cx="8832850" cy="5257800"/>
          </a:xfrm>
        </p:spPr>
        <p:txBody>
          <a:bodyPr>
            <a:normAutofit/>
          </a:bodyPr>
          <a:lstStyle/>
          <a:p>
            <a:r>
              <a:rPr lang="en-US" dirty="0" smtClean="0"/>
              <a:t>Direct the rider</a:t>
            </a:r>
          </a:p>
          <a:p>
            <a:pPr lvl="1"/>
            <a:r>
              <a:rPr lang="en-US" dirty="0" smtClean="0"/>
              <a:t>Follow the bright spots (volunteers vs. conscripts)</a:t>
            </a:r>
          </a:p>
          <a:p>
            <a:pPr lvl="1"/>
            <a:r>
              <a:rPr lang="en-US" dirty="0" smtClean="0"/>
              <a:t>Script the critical moves (structured meetings)</a:t>
            </a:r>
          </a:p>
          <a:p>
            <a:pPr lvl="1"/>
            <a:r>
              <a:rPr lang="en-US" dirty="0" smtClean="0"/>
              <a:t>Point to the destination (NCLB)</a:t>
            </a:r>
          </a:p>
          <a:p>
            <a:r>
              <a:rPr lang="en-US" dirty="0" smtClean="0"/>
              <a:t>Motivate the elephant</a:t>
            </a:r>
          </a:p>
          <a:p>
            <a:pPr lvl="1"/>
            <a:r>
              <a:rPr lang="en-US" dirty="0" smtClean="0"/>
              <a:t>Find the feeling (the moral imperative)</a:t>
            </a:r>
          </a:p>
          <a:p>
            <a:pPr lvl="1"/>
            <a:r>
              <a:rPr lang="en-US" dirty="0" smtClean="0"/>
              <a:t>Shrink the change (small steps)</a:t>
            </a:r>
          </a:p>
          <a:p>
            <a:pPr lvl="1"/>
            <a:r>
              <a:rPr lang="en-US" dirty="0" smtClean="0"/>
              <a:t>Grow your people (all teachers can improve)</a:t>
            </a:r>
          </a:p>
          <a:p>
            <a:r>
              <a:rPr lang="en-US" dirty="0" smtClean="0"/>
              <a:t>Shape the path</a:t>
            </a:r>
          </a:p>
          <a:p>
            <a:pPr lvl="1"/>
            <a:r>
              <a:rPr lang="en-US" dirty="0" smtClean="0"/>
              <a:t>Tweak the environment (time for teacher learning)</a:t>
            </a:r>
          </a:p>
          <a:p>
            <a:pPr lvl="1"/>
            <a:r>
              <a:rPr lang="en-US" dirty="0" smtClean="0"/>
              <a:t>Build habits (create routines and structures)</a:t>
            </a:r>
          </a:p>
          <a:p>
            <a:pPr lvl="1"/>
            <a:r>
              <a:rPr lang="en-US" dirty="0" smtClean="0"/>
              <a:t>Rally the herd (make new mistakes)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30</a:t>
            </a:fld>
            <a:endParaRPr lang="en-GB" dirty="0"/>
          </a:p>
        </p:txBody>
      </p:sp>
    </p:spTree>
    <p:extLst>
      <p:ext uri="{BB962C8B-B14F-4D97-AF65-F5344CB8AC3E}">
        <p14:creationId xmlns:p14="http://schemas.microsoft.com/office/powerpoint/2010/main" val="101386958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p:txBody>
          <a:bodyPr/>
          <a:lstStyle/>
          <a:p>
            <a:r>
              <a:rPr lang="en-US" dirty="0" smtClean="0"/>
              <a:t>Teacher learning communities</a:t>
            </a:r>
            <a:endParaRPr lang="en-US" dirty="0"/>
          </a:p>
        </p:txBody>
      </p:sp>
      <p:sp>
        <p:nvSpPr>
          <p:cNvPr id="147458" name="Rectangle 3"/>
          <p:cNvSpPr>
            <a:spLocks noGrp="1" noChangeArrowheads="1"/>
          </p:cNvSpPr>
          <p:nvPr>
            <p:ph sz="quarter" idx="1"/>
          </p:nvPr>
        </p:nvSpPr>
        <p:spPr>
          <a:xfrm>
            <a:off x="663702" y="1600200"/>
            <a:ext cx="8832850" cy="5257800"/>
          </a:xfrm>
        </p:spPr>
        <p:txBody>
          <a:bodyPr>
            <a:normAutofit fontScale="85000" lnSpcReduction="20000"/>
          </a:bodyPr>
          <a:lstStyle/>
          <a:p>
            <a:pPr>
              <a:lnSpc>
                <a:spcPct val="120000"/>
              </a:lnSpc>
            </a:pPr>
            <a:r>
              <a:rPr lang="en-US" dirty="0" smtClean="0"/>
              <a:t>Plan that the TLC will run for two years.</a:t>
            </a:r>
          </a:p>
          <a:p>
            <a:pPr>
              <a:lnSpc>
                <a:spcPct val="120000"/>
              </a:lnSpc>
            </a:pPr>
            <a:r>
              <a:rPr lang="en-US" dirty="0" smtClean="0"/>
              <a:t>Identify 10 to 12 interested colleagues:</a:t>
            </a:r>
          </a:p>
          <a:p>
            <a:pPr lvl="1">
              <a:lnSpc>
                <a:spcPct val="120000"/>
              </a:lnSpc>
            </a:pPr>
            <a:r>
              <a:rPr lang="en-US" dirty="0" smtClean="0"/>
              <a:t>Selection</a:t>
            </a:r>
          </a:p>
          <a:p>
            <a:pPr lvl="2">
              <a:lnSpc>
                <a:spcPct val="120000"/>
              </a:lnSpc>
            </a:pPr>
            <a:r>
              <a:rPr lang="en-US" dirty="0" smtClean="0"/>
              <a:t>Volunteers, or conscripts?</a:t>
            </a:r>
          </a:p>
          <a:p>
            <a:pPr lvl="1">
              <a:lnSpc>
                <a:spcPct val="120000"/>
              </a:lnSpc>
            </a:pPr>
            <a:r>
              <a:rPr lang="en-US" dirty="0" smtClean="0"/>
              <a:t>Composition:</a:t>
            </a:r>
          </a:p>
          <a:p>
            <a:pPr lvl="2">
              <a:lnSpc>
                <a:spcPct val="120000"/>
              </a:lnSpc>
            </a:pPr>
            <a:r>
              <a:rPr lang="en-US" dirty="0" smtClean="0"/>
              <a:t>Similar assignments (e.g., early years, math/science)</a:t>
            </a:r>
          </a:p>
          <a:p>
            <a:pPr lvl="2">
              <a:lnSpc>
                <a:spcPct val="120000"/>
              </a:lnSpc>
            </a:pPr>
            <a:r>
              <a:rPr lang="en-US" dirty="0" smtClean="0"/>
              <a:t>Mixed subject/mixed phase</a:t>
            </a:r>
          </a:p>
          <a:p>
            <a:pPr lvl="2">
              <a:lnSpc>
                <a:spcPct val="120000"/>
              </a:lnSpc>
            </a:pPr>
            <a:r>
              <a:rPr lang="en-US" dirty="0" smtClean="0"/>
              <a:t>Hybrid</a:t>
            </a:r>
          </a:p>
          <a:p>
            <a:pPr>
              <a:lnSpc>
                <a:spcPct val="120000"/>
              </a:lnSpc>
            </a:pPr>
            <a:r>
              <a:rPr lang="en-US" dirty="0" smtClean="0"/>
              <a:t>Secure institutional support for:</a:t>
            </a:r>
          </a:p>
          <a:p>
            <a:pPr lvl="1">
              <a:lnSpc>
                <a:spcPct val="120000"/>
              </a:lnSpc>
            </a:pPr>
            <a:r>
              <a:rPr lang="en-US" dirty="0" smtClean="0"/>
              <a:t>Monthly meetings (75–120 minutes each, inside or outside school time)</a:t>
            </a:r>
          </a:p>
          <a:p>
            <a:pPr lvl="1">
              <a:lnSpc>
                <a:spcPct val="120000"/>
              </a:lnSpc>
            </a:pPr>
            <a:r>
              <a:rPr lang="en-US" dirty="0" smtClean="0"/>
              <a:t>Time between meetings (two hours per month in school time):</a:t>
            </a:r>
          </a:p>
          <a:p>
            <a:pPr lvl="2">
              <a:lnSpc>
                <a:spcPct val="120000"/>
              </a:lnSpc>
            </a:pPr>
            <a:r>
              <a:rPr lang="en-US" dirty="0" smtClean="0"/>
              <a:t>Collaborative planning</a:t>
            </a:r>
          </a:p>
          <a:p>
            <a:pPr lvl="2">
              <a:lnSpc>
                <a:spcPct val="120000"/>
              </a:lnSpc>
            </a:pPr>
            <a:r>
              <a:rPr lang="en-US" dirty="0" smtClean="0"/>
              <a:t>Peer observation</a:t>
            </a:r>
          </a:p>
          <a:p>
            <a:pPr lvl="1">
              <a:lnSpc>
                <a:spcPct val="120000"/>
              </a:lnSpc>
            </a:pPr>
            <a:r>
              <a:rPr lang="en-US" dirty="0" smtClean="0"/>
              <a:t>Any necessary waivers from school policies</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31</a:t>
            </a:fld>
            <a:endParaRPr lang="en-GB" dirty="0"/>
          </a:p>
        </p:txBody>
      </p:sp>
    </p:spTree>
    <p:extLst>
      <p:ext uri="{BB962C8B-B14F-4D97-AF65-F5344CB8AC3E}">
        <p14:creationId xmlns:p14="http://schemas.microsoft.com/office/powerpoint/2010/main" val="224843541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p:txBody>
          <a:bodyPr>
            <a:normAutofit/>
          </a:bodyPr>
          <a:lstStyle/>
          <a:p>
            <a:r>
              <a:rPr lang="en-US" dirty="0" smtClean="0"/>
              <a:t>A “signature pedagogy” for teacher learning</a:t>
            </a:r>
            <a:endParaRPr lang="en-US" dirty="0"/>
          </a:p>
        </p:txBody>
      </p:sp>
      <p:sp>
        <p:nvSpPr>
          <p:cNvPr id="148482" name="Rectangle 3"/>
          <p:cNvSpPr>
            <a:spLocks noGrp="1" noChangeArrowheads="1"/>
          </p:cNvSpPr>
          <p:nvPr>
            <p:ph sz="quarter" idx="1"/>
          </p:nvPr>
        </p:nvSpPr>
        <p:spPr>
          <a:xfrm>
            <a:off x="663703" y="1600200"/>
            <a:ext cx="9096621" cy="4495800"/>
          </a:xfrm>
        </p:spPr>
        <p:txBody>
          <a:bodyPr/>
          <a:lstStyle/>
          <a:p>
            <a:pPr>
              <a:lnSpc>
                <a:spcPct val="110000"/>
              </a:lnSpc>
            </a:pPr>
            <a:r>
              <a:rPr lang="en-US" dirty="0" smtClean="0"/>
              <a:t>Every monthly TLC meeting should follow the same structure and sequence of activities:</a:t>
            </a:r>
          </a:p>
          <a:p>
            <a:pPr marL="880110" lvl="1" indent="-514350">
              <a:lnSpc>
                <a:spcPct val="110000"/>
              </a:lnSpc>
              <a:buSzPct val="100000"/>
              <a:buFont typeface="+mj-lt"/>
              <a:buAutoNum type="arabicPeriod"/>
            </a:pPr>
            <a:r>
              <a:rPr lang="en-US" dirty="0" smtClean="0"/>
              <a:t>Introduction </a:t>
            </a:r>
            <a:r>
              <a:rPr lang="en-US" dirty="0" smtClean="0"/>
              <a:t>(5 minutes)</a:t>
            </a:r>
          </a:p>
          <a:p>
            <a:pPr marL="880110" lvl="1" indent="-514350">
              <a:lnSpc>
                <a:spcPct val="110000"/>
              </a:lnSpc>
              <a:buSzPct val="100000"/>
              <a:buFont typeface="+mj-lt"/>
              <a:buAutoNum type="arabicPeriod"/>
            </a:pPr>
            <a:r>
              <a:rPr lang="en-US" dirty="0" smtClean="0"/>
              <a:t>Starter </a:t>
            </a:r>
            <a:r>
              <a:rPr lang="en-US" dirty="0"/>
              <a:t>activity </a:t>
            </a:r>
            <a:r>
              <a:rPr lang="en-US" dirty="0" smtClean="0"/>
              <a:t>(5 </a:t>
            </a:r>
            <a:r>
              <a:rPr lang="en-US" dirty="0"/>
              <a:t>minutes)</a:t>
            </a:r>
            <a:endParaRPr lang="en-US" dirty="0" smtClean="0"/>
          </a:p>
          <a:p>
            <a:pPr marL="880110" lvl="1" indent="-514350">
              <a:lnSpc>
                <a:spcPct val="110000"/>
              </a:lnSpc>
              <a:buSzPct val="100000"/>
              <a:buFont typeface="+mj-lt"/>
              <a:buAutoNum type="arabicPeriod"/>
            </a:pPr>
            <a:r>
              <a:rPr lang="en-US" dirty="0" smtClean="0"/>
              <a:t>Feedback </a:t>
            </a:r>
            <a:r>
              <a:rPr lang="en-US" dirty="0" smtClean="0"/>
              <a:t>(25–50 minutes)</a:t>
            </a:r>
          </a:p>
          <a:p>
            <a:pPr marL="880110" lvl="1" indent="-514350">
              <a:lnSpc>
                <a:spcPct val="110000"/>
              </a:lnSpc>
              <a:buSzPct val="100000"/>
              <a:buFont typeface="+mj-lt"/>
              <a:buAutoNum type="arabicPeriod"/>
            </a:pPr>
            <a:r>
              <a:rPr lang="en-US" dirty="0" smtClean="0"/>
              <a:t>New </a:t>
            </a:r>
            <a:r>
              <a:rPr lang="en-US" dirty="0" smtClean="0"/>
              <a:t>learning about formative </a:t>
            </a:r>
            <a:r>
              <a:rPr lang="en-US" dirty="0" smtClean="0"/>
              <a:t>assessment </a:t>
            </a:r>
            <a:r>
              <a:rPr lang="en-US" dirty="0" smtClean="0"/>
              <a:t>(20–40 minutes)</a:t>
            </a:r>
          </a:p>
          <a:p>
            <a:pPr marL="880110" lvl="1" indent="-514350">
              <a:lnSpc>
                <a:spcPct val="110000"/>
              </a:lnSpc>
              <a:buSzPct val="100000"/>
              <a:buFont typeface="+mj-lt"/>
              <a:buAutoNum type="arabicPeriod"/>
            </a:pPr>
            <a:r>
              <a:rPr lang="en-US" dirty="0" smtClean="0"/>
              <a:t>Personal </a:t>
            </a:r>
            <a:r>
              <a:rPr lang="en-US" dirty="0" smtClean="0"/>
              <a:t>action planning (15 minutes)</a:t>
            </a:r>
          </a:p>
          <a:p>
            <a:pPr marL="880110" lvl="1" indent="-514350">
              <a:lnSpc>
                <a:spcPct val="110000"/>
              </a:lnSpc>
              <a:buSzPct val="100000"/>
              <a:buFont typeface="+mj-lt"/>
              <a:buAutoNum type="arabicPeriod"/>
            </a:pPr>
            <a:r>
              <a:rPr lang="en-US" dirty="0" smtClean="0"/>
              <a:t>Review </a:t>
            </a:r>
            <a:r>
              <a:rPr lang="en-US" dirty="0" smtClean="0"/>
              <a:t>of learning (5 minutes)</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32</a:t>
            </a:fld>
            <a:endParaRPr lang="en-GB" dirty="0"/>
          </a:p>
        </p:txBody>
      </p:sp>
    </p:spTree>
    <p:extLst>
      <p:ext uri="{BB962C8B-B14F-4D97-AF65-F5344CB8AC3E}">
        <p14:creationId xmlns:p14="http://schemas.microsoft.com/office/powerpoint/2010/main" val="363067815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atin typeface="Calibri" charset="0"/>
                <a:ea typeface="ＭＳ Ｐゴシック" charset="0"/>
                <a:cs typeface="ＭＳ Ｐゴシック" charset="0"/>
              </a:rPr>
              <a:t>Activities 1, 2, 3, 5, 6: “Bookends”</a:t>
            </a:r>
          </a:p>
        </p:txBody>
      </p:sp>
      <p:sp>
        <p:nvSpPr>
          <p:cNvPr id="34818" name="Content Placeholder 2"/>
          <p:cNvSpPr>
            <a:spLocks noGrp="1"/>
          </p:cNvSpPr>
          <p:nvPr>
            <p:ph idx="1"/>
          </p:nvPr>
        </p:nvSpPr>
        <p:spPr/>
        <p:txBody>
          <a:bodyPr/>
          <a:lstStyle/>
          <a:p>
            <a:pPr>
              <a:lnSpc>
                <a:spcPct val="110000"/>
              </a:lnSpc>
            </a:pPr>
            <a:r>
              <a:rPr lang="en-US" dirty="0">
                <a:latin typeface="Calibri" charset="0"/>
                <a:ea typeface="ＭＳ Ｐゴシック" charset="0"/>
                <a:cs typeface="ＭＳ Ｐゴシック" charset="0"/>
              </a:rPr>
              <a:t>For each of these five activities, the process</a:t>
            </a:r>
            <a:r>
              <a:rPr lang="en-US" dirty="0">
                <a:solidFill>
                  <a:srgbClr val="176B21"/>
                </a:solidFill>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is exactly the same at each TLC meeting</a:t>
            </a:r>
          </a:p>
          <a:p>
            <a:pPr>
              <a:lnSpc>
                <a:spcPct val="110000"/>
              </a:lnSpc>
            </a:pPr>
            <a:r>
              <a:rPr lang="en-US" dirty="0">
                <a:latin typeface="Calibri" charset="0"/>
                <a:ea typeface="ＭＳ Ｐゴシック" charset="0"/>
                <a:cs typeface="ＭＳ Ｐゴシック" charset="0"/>
              </a:rPr>
              <a:t>This provides a familiar structure for teachers to get better together</a:t>
            </a:r>
          </a:p>
          <a:p>
            <a:pPr lvl="1">
              <a:lnSpc>
                <a:spcPct val="110000"/>
              </a:lnSpc>
            </a:pPr>
            <a:r>
              <a:rPr lang="en-US" dirty="0">
                <a:latin typeface="Calibri" charset="0"/>
                <a:ea typeface="ＭＳ Ｐゴシック" charset="0"/>
              </a:rPr>
              <a:t>As the structure fades into the </a:t>
            </a:r>
            <a:r>
              <a:rPr lang="en-US" dirty="0" smtClean="0">
                <a:latin typeface="Calibri" charset="0"/>
                <a:ea typeface="ＭＳ Ｐゴシック" charset="0"/>
              </a:rPr>
              <a:t>background,</a:t>
            </a:r>
          </a:p>
          <a:p>
            <a:pPr lvl="1">
              <a:lnSpc>
                <a:spcPct val="110000"/>
              </a:lnSpc>
            </a:pPr>
            <a:r>
              <a:rPr lang="en-US" dirty="0" smtClean="0">
                <a:latin typeface="Calibri" charset="0"/>
                <a:ea typeface="ＭＳ Ｐゴシック" charset="0"/>
              </a:rPr>
              <a:t>The </a:t>
            </a:r>
            <a:r>
              <a:rPr lang="en-US" dirty="0">
                <a:latin typeface="Calibri" charset="0"/>
                <a:ea typeface="ＭＳ Ｐゴシック" charset="0"/>
              </a:rPr>
              <a:t>learning comes into the foreground</a:t>
            </a:r>
          </a:p>
          <a:p>
            <a:pPr>
              <a:lnSpc>
                <a:spcPct val="110000"/>
              </a:lnSpc>
            </a:pPr>
            <a:r>
              <a:rPr lang="en-US" dirty="0">
                <a:latin typeface="Calibri" charset="0"/>
                <a:ea typeface="ＭＳ Ｐゴシック" charset="0"/>
                <a:cs typeface="ＭＳ Ｐゴシック" charset="0"/>
              </a:rPr>
              <a:t>Teachers come to the meeting knowing what is expected of them</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33</a:t>
            </a:fld>
            <a:endParaRPr lang="en-GB" dirty="0"/>
          </a:p>
        </p:txBody>
      </p:sp>
    </p:spTree>
    <p:extLst>
      <p:ext uri="{BB962C8B-B14F-4D97-AF65-F5344CB8AC3E}">
        <p14:creationId xmlns:p14="http://schemas.microsoft.com/office/powerpoint/2010/main" val="357762255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atin typeface="Calibri" charset="0"/>
                <a:ea typeface="ＭＳ Ｐゴシック" charset="0"/>
                <a:cs typeface="ＭＳ Ｐゴシック" charset="0"/>
              </a:rPr>
              <a:t>Ground-rules for TLCs</a:t>
            </a:r>
          </a:p>
        </p:txBody>
      </p:sp>
      <p:sp>
        <p:nvSpPr>
          <p:cNvPr id="35842" name="Content Placeholder 2"/>
          <p:cNvSpPr>
            <a:spLocks noGrp="1"/>
          </p:cNvSpPr>
          <p:nvPr>
            <p:ph idx="1"/>
          </p:nvPr>
        </p:nvSpPr>
        <p:spPr/>
        <p:txBody>
          <a:bodyPr/>
          <a:lstStyle/>
          <a:p>
            <a:r>
              <a:rPr lang="en-US">
                <a:latin typeface="Calibri" charset="0"/>
                <a:ea typeface="ＭＳ Ｐゴシック" charset="0"/>
                <a:cs typeface="ＭＳ Ｐゴシック" charset="0"/>
              </a:rPr>
              <a:t>Norms of collaboration (Garmston &amp; Wellman, 1999)</a:t>
            </a:r>
          </a:p>
          <a:p>
            <a:r>
              <a:rPr lang="en-US">
                <a:latin typeface="Calibri" charset="0"/>
                <a:ea typeface="ＭＳ Ｐゴシック" charset="0"/>
                <a:cs typeface="ＭＳ Ｐゴシック" charset="0"/>
              </a:rPr>
              <a:t>Seven powerful Ps</a:t>
            </a:r>
          </a:p>
          <a:p>
            <a:pPr lvl="1"/>
            <a:r>
              <a:rPr lang="en-US">
                <a:latin typeface="Calibri" charset="0"/>
                <a:ea typeface="ＭＳ Ｐゴシック" charset="0"/>
              </a:rPr>
              <a:t>Pausing</a:t>
            </a:r>
          </a:p>
          <a:p>
            <a:pPr lvl="1"/>
            <a:r>
              <a:rPr lang="en-US">
                <a:latin typeface="Calibri" charset="0"/>
                <a:ea typeface="ＭＳ Ｐゴシック" charset="0"/>
              </a:rPr>
              <a:t>Paraphrasing</a:t>
            </a:r>
          </a:p>
          <a:p>
            <a:pPr lvl="1"/>
            <a:r>
              <a:rPr lang="en-US">
                <a:latin typeface="Calibri" charset="0"/>
                <a:ea typeface="ＭＳ Ｐゴシック" charset="0"/>
              </a:rPr>
              <a:t>Probing</a:t>
            </a:r>
          </a:p>
          <a:p>
            <a:pPr lvl="1"/>
            <a:r>
              <a:rPr lang="en-US">
                <a:latin typeface="Calibri" charset="0"/>
                <a:ea typeface="ＭＳ Ｐゴシック" charset="0"/>
              </a:rPr>
              <a:t>Putting ideas on the table (and pulling them off!)</a:t>
            </a:r>
          </a:p>
          <a:p>
            <a:pPr lvl="1"/>
            <a:r>
              <a:rPr lang="en-US">
                <a:latin typeface="Calibri" charset="0"/>
                <a:ea typeface="ＭＳ Ｐゴシック" charset="0"/>
              </a:rPr>
              <a:t>Paying attention to self and others</a:t>
            </a:r>
          </a:p>
          <a:p>
            <a:pPr lvl="1"/>
            <a:r>
              <a:rPr lang="en-US">
                <a:latin typeface="Calibri" charset="0"/>
                <a:ea typeface="ＭＳ Ｐゴシック" charset="0"/>
              </a:rPr>
              <a:t>Presuming positive intentions</a:t>
            </a:r>
          </a:p>
          <a:p>
            <a:pPr lvl="1"/>
            <a:r>
              <a:rPr lang="en-US">
                <a:latin typeface="Calibri" charset="0"/>
                <a:ea typeface="ＭＳ Ｐゴシック" charset="0"/>
              </a:rPr>
              <a:t>Pursuing a balance between advocacy and inquiry</a:t>
            </a:r>
          </a:p>
          <a:p>
            <a:pPr lvl="1"/>
            <a:endParaRPr lang="en-US">
              <a:latin typeface="Calibri" charset="0"/>
              <a:ea typeface="ＭＳ Ｐゴシック" charset="0"/>
            </a:endParaRPr>
          </a:p>
          <a:p>
            <a:endParaRPr lang="en-US">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34</a:t>
            </a:fld>
            <a:endParaRPr lang="en-GB" dirty="0"/>
          </a:p>
        </p:txBody>
      </p:sp>
    </p:spTree>
    <p:extLst>
      <p:ext uri="{BB962C8B-B14F-4D97-AF65-F5344CB8AC3E}">
        <p14:creationId xmlns:p14="http://schemas.microsoft.com/office/powerpoint/2010/main" val="353697818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Calibri" charset="0"/>
                <a:ea typeface="ＭＳ Ｐゴシック" charset="0"/>
                <a:cs typeface="ＭＳ Ｐゴシック" charset="0"/>
              </a:rPr>
              <a:t>Activity 1: Introduction</a:t>
            </a:r>
          </a:p>
        </p:txBody>
      </p:sp>
      <p:sp>
        <p:nvSpPr>
          <p:cNvPr id="36866" name="Content Placeholder 2"/>
          <p:cNvSpPr>
            <a:spLocks noGrp="1"/>
          </p:cNvSpPr>
          <p:nvPr>
            <p:ph idx="1"/>
          </p:nvPr>
        </p:nvSpPr>
        <p:spPr/>
        <p:txBody>
          <a:bodyPr/>
          <a:lstStyle/>
          <a:p>
            <a:r>
              <a:rPr lang="en-US">
                <a:latin typeface="Calibri" charset="0"/>
                <a:ea typeface="ＭＳ Ｐゴシック" charset="0"/>
                <a:cs typeface="ＭＳ Ｐゴシック" charset="0"/>
              </a:rPr>
              <a:t>Sharing learning intentions for the meeting</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35</a:t>
            </a:fld>
            <a:endParaRPr lang="en-GB" dirty="0"/>
          </a:p>
        </p:txBody>
      </p:sp>
    </p:spTree>
    <p:extLst>
      <p:ext uri="{BB962C8B-B14F-4D97-AF65-F5344CB8AC3E}">
        <p14:creationId xmlns:p14="http://schemas.microsoft.com/office/powerpoint/2010/main" val="233760449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a:latin typeface="Calibri" charset="0"/>
                <a:ea typeface="ＭＳ Ｐゴシック" charset="0"/>
                <a:cs typeface="ＭＳ Ｐゴシック" charset="0"/>
              </a:rPr>
              <a:t>Activity 2: Starter</a:t>
            </a:r>
          </a:p>
        </p:txBody>
      </p:sp>
      <p:sp>
        <p:nvSpPr>
          <p:cNvPr id="37890" name="Content Placeholder 2"/>
          <p:cNvSpPr>
            <a:spLocks noGrp="1"/>
          </p:cNvSpPr>
          <p:nvPr>
            <p:ph idx="1"/>
          </p:nvPr>
        </p:nvSpPr>
        <p:spPr>
          <a:xfrm>
            <a:off x="495300" y="1600200"/>
            <a:ext cx="8915400" cy="5257800"/>
          </a:xfrm>
        </p:spPr>
        <p:txBody>
          <a:bodyPr>
            <a:normAutofit/>
          </a:bodyPr>
          <a:lstStyle/>
          <a:p>
            <a:r>
              <a:rPr lang="en-US" dirty="0">
                <a:latin typeface="Calibri" charset="0"/>
                <a:ea typeface="ＭＳ Ｐゴシック" charset="0"/>
                <a:cs typeface="ＭＳ Ｐゴシック" charset="0"/>
              </a:rPr>
              <a:t>A variety of warm-up activities to get participants’ minds to the meeting:</a:t>
            </a:r>
          </a:p>
          <a:p>
            <a:pPr lvl="1"/>
            <a:r>
              <a:rPr lang="en-US" dirty="0">
                <a:latin typeface="Calibri" charset="0"/>
                <a:ea typeface="ＭＳ Ｐゴシック" charset="0"/>
              </a:rPr>
              <a:t>Think of something you are looking forward to this year</a:t>
            </a:r>
          </a:p>
          <a:p>
            <a:pPr lvl="1"/>
            <a:r>
              <a:rPr lang="en-US" dirty="0" smtClean="0">
                <a:latin typeface="Calibri" charset="0"/>
                <a:ea typeface="ＭＳ Ｐゴシック" charset="0"/>
              </a:rPr>
              <a:t>30 seconds </a:t>
            </a:r>
            <a:r>
              <a:rPr lang="en-US" dirty="0">
                <a:latin typeface="Calibri" charset="0"/>
                <a:ea typeface="ＭＳ Ｐゴシック" charset="0"/>
              </a:rPr>
              <a:t>to get “things off your chest” about what infuriates you about your job</a:t>
            </a:r>
          </a:p>
          <a:p>
            <a:pPr lvl="1"/>
            <a:r>
              <a:rPr lang="en-US" dirty="0">
                <a:latin typeface="Calibri" charset="0"/>
                <a:ea typeface="ＭＳ Ｐゴシック" charset="0"/>
              </a:rPr>
              <a:t>30 seconds to tell the group about something that happened within the last month and made you feel good </a:t>
            </a:r>
          </a:p>
          <a:p>
            <a:pPr lvl="1"/>
            <a:r>
              <a:rPr lang="en-US" dirty="0">
                <a:latin typeface="Calibri" charset="0"/>
                <a:ea typeface="ＭＳ Ｐゴシック" charset="0"/>
              </a:rPr>
              <a:t>Think of something that happened in a lesson this year that made you smile</a:t>
            </a:r>
          </a:p>
          <a:p>
            <a:pPr lvl="1"/>
            <a:r>
              <a:rPr lang="en-US" dirty="0">
                <a:latin typeface="Calibri" charset="0"/>
                <a:ea typeface="ＭＳ Ｐゴシック" charset="0"/>
              </a:rPr>
              <a:t>Think of something that one of your colleagues did last term that supported you </a:t>
            </a:r>
          </a:p>
          <a:p>
            <a:pPr lvl="1"/>
            <a:r>
              <a:rPr lang="en-US" dirty="0">
                <a:latin typeface="Calibri" charset="0"/>
                <a:ea typeface="ＭＳ Ｐゴシック" charset="0"/>
              </a:rPr>
              <a:t>Go back to the TLC ‘ground rules’</a:t>
            </a:r>
          </a:p>
          <a:p>
            <a:endParaRPr lang="en-US" dirty="0">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36</a:t>
            </a:fld>
            <a:endParaRPr lang="en-GB" dirty="0"/>
          </a:p>
        </p:txBody>
      </p:sp>
    </p:spTree>
    <p:extLst>
      <p:ext uri="{BB962C8B-B14F-4D97-AF65-F5344CB8AC3E}">
        <p14:creationId xmlns:p14="http://schemas.microsoft.com/office/powerpoint/2010/main" val="147793020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atin typeface="Calibri" charset="0"/>
                <a:ea typeface="ＭＳ Ｐゴシック" charset="0"/>
                <a:cs typeface="ＭＳ Ｐゴシック" charset="0"/>
              </a:rPr>
              <a:t>Activity 3: Feedback</a:t>
            </a:r>
          </a:p>
        </p:txBody>
      </p:sp>
      <p:sp>
        <p:nvSpPr>
          <p:cNvPr id="38914" name="Content Placeholder 2"/>
          <p:cNvSpPr>
            <a:spLocks noGrp="1"/>
          </p:cNvSpPr>
          <p:nvPr>
            <p:ph idx="1"/>
          </p:nvPr>
        </p:nvSpPr>
        <p:spPr/>
        <p:txBody>
          <a:bodyPr>
            <a:normAutofit lnSpcReduction="10000"/>
          </a:bodyPr>
          <a:lstStyle/>
          <a:p>
            <a:r>
              <a:rPr lang="en-US">
                <a:latin typeface="Calibri" charset="0"/>
                <a:ea typeface="ＭＳ Ｐゴシック" charset="0"/>
                <a:cs typeface="ＭＳ Ｐゴシック" charset="0"/>
              </a:rPr>
              <a:t>Routines need to be established, expectations shared, and structure maintained.</a:t>
            </a:r>
          </a:p>
          <a:p>
            <a:r>
              <a:rPr lang="en-US">
                <a:latin typeface="Calibri" charset="0"/>
                <a:ea typeface="ＭＳ Ｐゴシック" charset="0"/>
                <a:cs typeface="ＭＳ Ｐゴシック" charset="0"/>
              </a:rPr>
              <a:t>Similar expectations regarding preparation and engagement.</a:t>
            </a:r>
          </a:p>
          <a:p>
            <a:pPr lvl="1"/>
            <a:r>
              <a:rPr lang="en-US">
                <a:latin typeface="Calibri" charset="0"/>
                <a:ea typeface="ＭＳ Ｐゴシック" charset="0"/>
              </a:rPr>
              <a:t>Come to the meeting knowing you will be sharing your own AfL experiences.</a:t>
            </a:r>
          </a:p>
          <a:p>
            <a:pPr lvl="1"/>
            <a:r>
              <a:rPr lang="en-US">
                <a:latin typeface="Calibri" charset="0"/>
                <a:ea typeface="ＭＳ Ｐゴシック" charset="0"/>
              </a:rPr>
              <a:t>Be prepared to offer constructive, thoughtfully conceived feedback to colleagues.</a:t>
            </a:r>
          </a:p>
          <a:p>
            <a:pPr lvl="1"/>
            <a:r>
              <a:rPr lang="en-US">
                <a:latin typeface="Calibri" charset="0"/>
                <a:ea typeface="ＭＳ Ｐゴシック" charset="0"/>
              </a:rPr>
              <a:t>Be prepared to challenge ideas that may be good classroom practice but are not necessarily tightly related to formative assessment.</a:t>
            </a:r>
          </a:p>
          <a:p>
            <a:endParaRPr lang="en-US">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37</a:t>
            </a:fld>
            <a:endParaRPr lang="en-GB" dirty="0"/>
          </a:p>
        </p:txBody>
      </p:sp>
    </p:spTree>
    <p:extLst>
      <p:ext uri="{BB962C8B-B14F-4D97-AF65-F5344CB8AC3E}">
        <p14:creationId xmlns:p14="http://schemas.microsoft.com/office/powerpoint/2010/main" val="289423170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63702" y="228600"/>
            <a:ext cx="9242298" cy="990600"/>
          </a:xfrm>
        </p:spPr>
        <p:txBody>
          <a:bodyPr>
            <a:normAutofit/>
          </a:bodyPr>
          <a:lstStyle/>
          <a:p>
            <a:r>
              <a:rPr lang="en-US" sz="3000" dirty="0">
                <a:latin typeface="Calibri" charset="0"/>
                <a:ea typeface="ＭＳ Ｐゴシック" charset="0"/>
                <a:cs typeface="ＭＳ Ｐゴシック" charset="0"/>
              </a:rPr>
              <a:t>Activity 4: New learning about </a:t>
            </a:r>
            <a:r>
              <a:rPr lang="en-US" sz="3000" dirty="0" smtClean="0">
                <a:latin typeface="Calibri" charset="0"/>
                <a:ea typeface="ＭＳ Ｐゴシック" charset="0"/>
                <a:cs typeface="ＭＳ Ｐゴシック" charset="0"/>
              </a:rPr>
              <a:t>formative assessment</a:t>
            </a:r>
            <a:endParaRPr lang="en-US" sz="3000" dirty="0">
              <a:latin typeface="Calibri" charset="0"/>
              <a:ea typeface="ＭＳ Ｐゴシック" charset="0"/>
              <a:cs typeface="ＭＳ Ｐゴシック" charset="0"/>
            </a:endParaRPr>
          </a:p>
        </p:txBody>
      </p:sp>
      <p:sp>
        <p:nvSpPr>
          <p:cNvPr id="39938" name="Content Placeholder 2"/>
          <p:cNvSpPr>
            <a:spLocks noGrp="1"/>
          </p:cNvSpPr>
          <p:nvPr>
            <p:ph idx="1"/>
          </p:nvPr>
        </p:nvSpPr>
        <p:spPr/>
        <p:txBody>
          <a:bodyPr/>
          <a:lstStyle/>
          <a:p>
            <a:r>
              <a:rPr lang="en-US" dirty="0" smtClean="0">
                <a:latin typeface="Calibri" charset="0"/>
                <a:ea typeface="ＭＳ Ｐゴシック" charset="0"/>
                <a:cs typeface="ＭＳ Ｐゴシック" charset="0"/>
              </a:rPr>
              <a:t>‘Drip</a:t>
            </a:r>
            <a:r>
              <a:rPr lang="en-US" dirty="0">
                <a:latin typeface="Calibri" charset="0"/>
                <a:ea typeface="ＭＳ Ｐゴシック" charset="0"/>
                <a:cs typeface="ＭＳ Ｐゴシック" charset="0"/>
              </a:rPr>
              <a:t>-feed’ of new ideas, to increase knowledge, and to produce variety</a:t>
            </a:r>
          </a:p>
          <a:p>
            <a:pPr lvl="1"/>
            <a:r>
              <a:rPr lang="en-US" dirty="0">
                <a:latin typeface="Calibri" charset="0"/>
                <a:ea typeface="ＭＳ Ｐゴシック" charset="0"/>
              </a:rPr>
              <a:t>Watch videos of classroom practice</a:t>
            </a:r>
          </a:p>
          <a:p>
            <a:pPr lvl="1"/>
            <a:r>
              <a:rPr lang="en-US" dirty="0">
                <a:latin typeface="Calibri" charset="0"/>
                <a:ea typeface="ＭＳ Ｐゴシック" charset="0"/>
              </a:rPr>
              <a:t>Book study </a:t>
            </a:r>
            <a:r>
              <a:rPr lang="en-US" dirty="0" smtClean="0">
                <a:latin typeface="Calibri" charset="0"/>
                <a:ea typeface="ＭＳ Ｐゴシック" charset="0"/>
              </a:rPr>
              <a:t>(e.g., one </a:t>
            </a:r>
            <a:r>
              <a:rPr lang="en-US" dirty="0">
                <a:latin typeface="Calibri" charset="0"/>
                <a:ea typeface="ＭＳ Ｐゴシック" charset="0"/>
              </a:rPr>
              <a:t>chapter each month)</a:t>
            </a:r>
          </a:p>
          <a:p>
            <a:pPr lvl="1"/>
            <a:r>
              <a:rPr lang="en-US" dirty="0">
                <a:latin typeface="Calibri" charset="0"/>
                <a:ea typeface="ＭＳ Ｐゴシック" charset="0"/>
              </a:rPr>
              <a:t>New </a:t>
            </a:r>
            <a:r>
              <a:rPr lang="en-US" dirty="0" smtClean="0">
                <a:latin typeface="Calibri" charset="0"/>
                <a:ea typeface="ＭＳ Ｐゴシック" charset="0"/>
              </a:rPr>
              <a:t>formative assessment techniques</a:t>
            </a:r>
            <a:endParaRPr lang="en-US" dirty="0">
              <a:latin typeface="Calibri" charset="0"/>
              <a:ea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38</a:t>
            </a:fld>
            <a:endParaRPr lang="en-GB" dirty="0"/>
          </a:p>
        </p:txBody>
      </p:sp>
    </p:spTree>
    <p:extLst>
      <p:ext uri="{BB962C8B-B14F-4D97-AF65-F5344CB8AC3E}">
        <p14:creationId xmlns:p14="http://schemas.microsoft.com/office/powerpoint/2010/main" val="331201553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atin typeface="Calibri" charset="0"/>
                <a:ea typeface="ＭＳ Ｐゴシック" charset="0"/>
                <a:cs typeface="ＭＳ Ｐゴシック" charset="0"/>
              </a:rPr>
              <a:t>Activity 5: Personal action planning</a:t>
            </a:r>
          </a:p>
        </p:txBody>
      </p:sp>
      <p:sp>
        <p:nvSpPr>
          <p:cNvPr id="40962" name="Content Placeholder 2"/>
          <p:cNvSpPr>
            <a:spLocks noGrp="1"/>
          </p:cNvSpPr>
          <p:nvPr>
            <p:ph idx="1"/>
          </p:nvPr>
        </p:nvSpPr>
        <p:spPr/>
        <p:txBody>
          <a:bodyPr/>
          <a:lstStyle/>
          <a:p>
            <a:r>
              <a:rPr lang="en-US">
                <a:latin typeface="Calibri" charset="0"/>
                <a:ea typeface="ＭＳ Ｐゴシック" charset="0"/>
                <a:cs typeface="ＭＳ Ｐゴシック" charset="0"/>
              </a:rPr>
              <a:t>Each teacher updates his or her personal action plan</a:t>
            </a:r>
          </a:p>
          <a:p>
            <a:r>
              <a:rPr lang="en-US">
                <a:latin typeface="Calibri" charset="0"/>
                <a:ea typeface="ＭＳ Ｐゴシック" charset="0"/>
                <a:cs typeface="ＭＳ Ｐゴシック" charset="0"/>
              </a:rPr>
              <a:t>Makes a specific commitment about what they will do over the coming month</a:t>
            </a:r>
          </a:p>
          <a:p>
            <a:r>
              <a:rPr lang="en-US">
                <a:latin typeface="Calibri" charset="0"/>
                <a:ea typeface="ＭＳ Ｐゴシック" charset="0"/>
                <a:cs typeface="ＭＳ Ｐゴシック" charset="0"/>
              </a:rPr>
              <a:t>Arranges any support needed from colleagues</a:t>
            </a:r>
          </a:p>
          <a:p>
            <a:pPr lvl="1"/>
            <a:r>
              <a:rPr lang="en-US">
                <a:latin typeface="Calibri" charset="0"/>
                <a:ea typeface="ＭＳ Ｐゴシック" charset="0"/>
              </a:rPr>
              <a:t>Specific date and time for peer observation</a:t>
            </a:r>
          </a:p>
          <a:p>
            <a:pPr lvl="1"/>
            <a:endParaRPr lang="en-US">
              <a:latin typeface="Calibri" charset="0"/>
              <a:ea typeface="ＭＳ Ｐゴシック" charset="0"/>
            </a:endParaRPr>
          </a:p>
          <a:p>
            <a:endParaRPr lang="en-US">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39</a:t>
            </a:fld>
            <a:endParaRPr lang="en-GB" dirty="0"/>
          </a:p>
        </p:txBody>
      </p:sp>
    </p:spTree>
    <p:extLst>
      <p:ext uri="{BB962C8B-B14F-4D97-AF65-F5344CB8AC3E}">
        <p14:creationId xmlns:p14="http://schemas.microsoft.com/office/powerpoint/2010/main" val="33332100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GB" dirty="0" smtClean="0"/>
              <a:t>The knowing-doing gap (</a:t>
            </a:r>
            <a:r>
              <a:rPr lang="en-US" dirty="0" err="1" smtClean="0"/>
              <a:t>Pfeffer</a:t>
            </a:r>
            <a:r>
              <a:rPr lang="en-US" dirty="0" smtClean="0"/>
              <a:t> 2000)</a:t>
            </a:r>
            <a:endParaRPr lang="en-GB" dirty="0"/>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4204252434"/>
              </p:ext>
            </p:extLst>
          </p:nvPr>
        </p:nvGraphicFramePr>
        <p:xfrm>
          <a:off x="663637" y="1555912"/>
          <a:ext cx="8578928" cy="5244868"/>
        </p:xfrm>
        <a:graphic>
          <a:graphicData uri="http://schemas.openxmlformats.org/drawingml/2006/table">
            <a:tbl>
              <a:tblPr firstRow="1" bandRow="1">
                <a:tableStyleId>{5C22544A-7EE6-4342-B048-85BDC9FD1C3A}</a:tableStyleId>
              </a:tblPr>
              <a:tblGrid>
                <a:gridCol w="5341470"/>
                <a:gridCol w="1748119"/>
                <a:gridCol w="1489339"/>
              </a:tblGrid>
              <a:tr h="625405">
                <a:tc>
                  <a:txBody>
                    <a:bodyPr/>
                    <a:lstStyle/>
                    <a:p>
                      <a:r>
                        <a:rPr lang="en-US" sz="1800" dirty="0" smtClean="0"/>
                        <a:t>Statement</a:t>
                      </a:r>
                      <a:endParaRPr lang="en-US" sz="1800" dirty="0"/>
                    </a:p>
                  </a:txBody>
                  <a:tcPr marL="99060" marR="99060" marT="45726" marB="45726" anchor="ctr"/>
                </a:tc>
                <a:tc>
                  <a:txBody>
                    <a:bodyPr/>
                    <a:lstStyle/>
                    <a:p>
                      <a:pPr algn="ctr"/>
                      <a:r>
                        <a:rPr lang="en-US" sz="1800" dirty="0" smtClean="0"/>
                        <a:t>We know we</a:t>
                      </a:r>
                      <a:br>
                        <a:rPr lang="en-US" sz="1800" dirty="0" smtClean="0"/>
                      </a:br>
                      <a:r>
                        <a:rPr lang="en-US" sz="1800" dirty="0" smtClean="0"/>
                        <a:t>should do this</a:t>
                      </a:r>
                      <a:endParaRPr lang="en-US" sz="1800" dirty="0"/>
                    </a:p>
                  </a:txBody>
                  <a:tcPr marL="99060" marR="99060" marT="45726" marB="45726"/>
                </a:tc>
                <a:tc>
                  <a:txBody>
                    <a:bodyPr/>
                    <a:lstStyle/>
                    <a:p>
                      <a:pPr algn="ctr"/>
                      <a:r>
                        <a:rPr lang="en-US" sz="1800" dirty="0" smtClean="0"/>
                        <a:t>We are</a:t>
                      </a:r>
                      <a:br>
                        <a:rPr lang="en-US" sz="1800" dirty="0" smtClean="0"/>
                      </a:br>
                      <a:r>
                        <a:rPr lang="en-US" sz="1800" dirty="0" smtClean="0"/>
                        <a:t>doing this</a:t>
                      </a:r>
                      <a:endParaRPr lang="en-US" sz="1800" dirty="0"/>
                    </a:p>
                  </a:txBody>
                  <a:tcPr marL="99060" marR="99060" marT="45726" marB="45726"/>
                </a:tc>
              </a:tr>
              <a:tr h="625405">
                <a:tc>
                  <a:txBody>
                    <a:bodyPr/>
                    <a:lstStyle/>
                    <a:p>
                      <a:r>
                        <a:rPr lang="en-US" sz="2000" dirty="0" smtClean="0"/>
                        <a:t>Getting ideas from</a:t>
                      </a:r>
                      <a:r>
                        <a:rPr lang="en-US" sz="2000" baseline="0" dirty="0" smtClean="0"/>
                        <a:t> other units in the chain</a:t>
                      </a:r>
                      <a:endParaRPr lang="en-US" sz="2000" dirty="0"/>
                    </a:p>
                  </a:txBody>
                  <a:tcPr marL="99060" marR="99060" marT="45726" marB="45726"/>
                </a:tc>
                <a:tc>
                  <a:txBody>
                    <a:bodyPr/>
                    <a:lstStyle/>
                    <a:p>
                      <a:pPr algn="ctr"/>
                      <a:r>
                        <a:rPr lang="en-US" sz="2000" dirty="0" smtClean="0"/>
                        <a:t>4.9</a:t>
                      </a:r>
                      <a:endParaRPr lang="en-US" sz="2000" dirty="0"/>
                    </a:p>
                  </a:txBody>
                  <a:tcPr marL="99060" marR="99060" marT="45726" marB="45726"/>
                </a:tc>
                <a:tc>
                  <a:txBody>
                    <a:bodyPr/>
                    <a:lstStyle/>
                    <a:p>
                      <a:pPr algn="ctr"/>
                      <a:r>
                        <a:rPr lang="en-US" sz="2000" dirty="0" smtClean="0"/>
                        <a:t>4.0</a:t>
                      </a:r>
                    </a:p>
                  </a:txBody>
                  <a:tcPr marL="99060" marR="99060" marT="45726" marB="45726"/>
                </a:tc>
              </a:tr>
              <a:tr h="625405">
                <a:tc>
                  <a:txBody>
                    <a:bodyPr/>
                    <a:lstStyle/>
                    <a:p>
                      <a:r>
                        <a:rPr lang="en-US" sz="2000" dirty="0" smtClean="0"/>
                        <a:t>Instituting an active suggestions program</a:t>
                      </a:r>
                    </a:p>
                    <a:p>
                      <a:endParaRPr lang="en-US" sz="2000" dirty="0"/>
                    </a:p>
                  </a:txBody>
                  <a:tcPr marL="99060" marR="99060" marT="45726" marB="45726"/>
                </a:tc>
                <a:tc>
                  <a:txBody>
                    <a:bodyPr/>
                    <a:lstStyle/>
                    <a:p>
                      <a:pPr algn="ctr"/>
                      <a:r>
                        <a:rPr lang="en-US" sz="2000" dirty="0" smtClean="0"/>
                        <a:t>4.8</a:t>
                      </a:r>
                      <a:endParaRPr lang="en-US" sz="2000" dirty="0"/>
                    </a:p>
                  </a:txBody>
                  <a:tcPr marL="99060" marR="99060" marT="45726" marB="45726"/>
                </a:tc>
                <a:tc>
                  <a:txBody>
                    <a:bodyPr/>
                    <a:lstStyle/>
                    <a:p>
                      <a:pPr algn="ctr"/>
                      <a:r>
                        <a:rPr lang="en-US" sz="2000" dirty="0" smtClean="0"/>
                        <a:t>3.9</a:t>
                      </a:r>
                      <a:endParaRPr lang="en-US" sz="2000" dirty="0"/>
                    </a:p>
                  </a:txBody>
                  <a:tcPr marL="99060" marR="99060" marT="45726" marB="45726"/>
                </a:tc>
              </a:tr>
              <a:tr h="625405">
                <a:tc>
                  <a:txBody>
                    <a:bodyPr/>
                    <a:lstStyle/>
                    <a:p>
                      <a:r>
                        <a:rPr lang="en-US" sz="2000" dirty="0" smtClean="0"/>
                        <a:t>Using</a:t>
                      </a:r>
                      <a:r>
                        <a:rPr lang="en-US" sz="2000" baseline="0" dirty="0" smtClean="0"/>
                        <a:t> a detailed assessment process for new hires</a:t>
                      </a:r>
                      <a:endParaRPr lang="en-US" sz="2000" dirty="0"/>
                    </a:p>
                  </a:txBody>
                  <a:tcPr marL="99060" marR="99060" marT="45726" marB="45726"/>
                </a:tc>
                <a:tc>
                  <a:txBody>
                    <a:bodyPr/>
                    <a:lstStyle/>
                    <a:p>
                      <a:pPr algn="ctr"/>
                      <a:r>
                        <a:rPr lang="en-US" sz="2000" dirty="0" smtClean="0"/>
                        <a:t>5.0</a:t>
                      </a:r>
                      <a:endParaRPr lang="en-US" sz="2000" dirty="0"/>
                    </a:p>
                  </a:txBody>
                  <a:tcPr marL="99060" marR="99060" marT="45726" marB="45726"/>
                </a:tc>
                <a:tc>
                  <a:txBody>
                    <a:bodyPr/>
                    <a:lstStyle/>
                    <a:p>
                      <a:pPr algn="ctr"/>
                      <a:r>
                        <a:rPr lang="en-US" sz="2000" dirty="0" smtClean="0"/>
                        <a:t>4.2</a:t>
                      </a:r>
                      <a:endParaRPr lang="en-US" sz="2000" dirty="0"/>
                    </a:p>
                  </a:txBody>
                  <a:tcPr marL="99060" marR="99060" marT="45726" marB="45726"/>
                </a:tc>
              </a:tr>
              <a:tr h="625405">
                <a:tc>
                  <a:txBody>
                    <a:bodyPr/>
                    <a:lstStyle/>
                    <a:p>
                      <a:r>
                        <a:rPr lang="en-US" sz="2000" dirty="0" smtClean="0"/>
                        <a:t>Posting</a:t>
                      </a:r>
                      <a:r>
                        <a:rPr lang="en-US" sz="2000" baseline="0" dirty="0" smtClean="0"/>
                        <a:t> all jobs internally</a:t>
                      </a:r>
                    </a:p>
                    <a:p>
                      <a:endParaRPr lang="en-US" sz="2000" dirty="0"/>
                    </a:p>
                  </a:txBody>
                  <a:tcPr marL="99060" marR="99060" marT="45726" marB="45726"/>
                </a:tc>
                <a:tc>
                  <a:txBody>
                    <a:bodyPr/>
                    <a:lstStyle/>
                    <a:p>
                      <a:pPr algn="ctr"/>
                      <a:r>
                        <a:rPr lang="en-US" sz="2000" dirty="0" smtClean="0"/>
                        <a:t>4.2</a:t>
                      </a:r>
                      <a:endParaRPr lang="en-US" sz="2000" dirty="0"/>
                    </a:p>
                  </a:txBody>
                  <a:tcPr marL="99060" marR="99060" marT="45726" marB="45726"/>
                </a:tc>
                <a:tc>
                  <a:txBody>
                    <a:bodyPr/>
                    <a:lstStyle/>
                    <a:p>
                      <a:pPr algn="ctr"/>
                      <a:r>
                        <a:rPr lang="en-US" sz="2000" dirty="0" smtClean="0"/>
                        <a:t>3.5</a:t>
                      </a:r>
                      <a:endParaRPr lang="en-US" sz="2000" dirty="0"/>
                    </a:p>
                  </a:txBody>
                  <a:tcPr marL="99060" marR="99060" marT="45726" marB="45726"/>
                </a:tc>
              </a:tr>
              <a:tr h="625405">
                <a:tc>
                  <a:txBody>
                    <a:bodyPr/>
                    <a:lstStyle/>
                    <a:p>
                      <a:r>
                        <a:rPr lang="en-US" sz="2000" dirty="0" smtClean="0"/>
                        <a:t>Talking openly about learning</a:t>
                      </a:r>
                      <a:r>
                        <a:rPr lang="en-US" sz="2000" baseline="0" dirty="0" smtClean="0"/>
                        <a:t> from mistakes</a:t>
                      </a:r>
                      <a:endParaRPr lang="en-US" sz="2000" dirty="0"/>
                    </a:p>
                  </a:txBody>
                  <a:tcPr marL="99060" marR="99060" marT="45726" marB="45726"/>
                </a:tc>
                <a:tc>
                  <a:txBody>
                    <a:bodyPr/>
                    <a:lstStyle/>
                    <a:p>
                      <a:pPr algn="ctr"/>
                      <a:r>
                        <a:rPr lang="en-US" sz="2000" dirty="0" smtClean="0"/>
                        <a:t>4.9</a:t>
                      </a:r>
                      <a:endParaRPr lang="en-US" sz="2000" dirty="0"/>
                    </a:p>
                  </a:txBody>
                  <a:tcPr marL="99060" marR="99060" marT="45726" marB="45726"/>
                </a:tc>
                <a:tc>
                  <a:txBody>
                    <a:bodyPr/>
                    <a:lstStyle/>
                    <a:p>
                      <a:pPr algn="ctr"/>
                      <a:r>
                        <a:rPr lang="en-US" sz="2000" dirty="0" smtClean="0"/>
                        <a:t>4.3</a:t>
                      </a:r>
                      <a:endParaRPr lang="en-US" sz="2000" dirty="0"/>
                    </a:p>
                  </a:txBody>
                  <a:tcPr marL="99060" marR="99060" marT="45726" marB="45726"/>
                </a:tc>
              </a:tr>
              <a:tr h="625405">
                <a:tc>
                  <a:txBody>
                    <a:bodyPr/>
                    <a:lstStyle/>
                    <a:p>
                      <a:r>
                        <a:rPr lang="en-US" sz="2000" dirty="0" smtClean="0"/>
                        <a:t>Providing employees with frequent feedback</a:t>
                      </a:r>
                      <a:endParaRPr lang="en-US" sz="2000" dirty="0"/>
                    </a:p>
                  </a:txBody>
                  <a:tcPr marL="99060" marR="99060" marT="45726" marB="45726"/>
                </a:tc>
                <a:tc>
                  <a:txBody>
                    <a:bodyPr/>
                    <a:lstStyle/>
                    <a:p>
                      <a:pPr algn="ctr"/>
                      <a:r>
                        <a:rPr lang="en-US" sz="2000" dirty="0" smtClean="0"/>
                        <a:t>5.7</a:t>
                      </a:r>
                      <a:endParaRPr lang="en-US" sz="2000" dirty="0"/>
                    </a:p>
                  </a:txBody>
                  <a:tcPr marL="99060" marR="99060" marT="45726" marB="45726"/>
                </a:tc>
                <a:tc>
                  <a:txBody>
                    <a:bodyPr/>
                    <a:lstStyle/>
                    <a:p>
                      <a:pPr algn="ctr"/>
                      <a:r>
                        <a:rPr lang="en-US" sz="2000" dirty="0" smtClean="0"/>
                        <a:t>5.2</a:t>
                      </a:r>
                      <a:endParaRPr lang="en-US" sz="2000" dirty="0"/>
                    </a:p>
                  </a:txBody>
                  <a:tcPr marL="99060" marR="99060" marT="45726" marB="45726"/>
                </a:tc>
              </a:tr>
              <a:tr h="625405">
                <a:tc>
                  <a:txBody>
                    <a:bodyPr/>
                    <a:lstStyle/>
                    <a:p>
                      <a:r>
                        <a:rPr lang="en-US" sz="2000" dirty="0" smtClean="0"/>
                        <a:t>Sharing information on financial performance</a:t>
                      </a:r>
                      <a:endParaRPr lang="en-US" sz="2000" dirty="0"/>
                    </a:p>
                  </a:txBody>
                  <a:tcPr marL="99060" marR="99060" marT="45726" marB="45726"/>
                </a:tc>
                <a:tc>
                  <a:txBody>
                    <a:bodyPr/>
                    <a:lstStyle/>
                    <a:p>
                      <a:pPr algn="ctr"/>
                      <a:r>
                        <a:rPr lang="en-US" sz="2000" dirty="0" smtClean="0"/>
                        <a:t>4.3</a:t>
                      </a:r>
                      <a:endParaRPr lang="en-US" sz="2000" dirty="0"/>
                    </a:p>
                  </a:txBody>
                  <a:tcPr marL="99060" marR="99060" marT="45726" marB="45726"/>
                </a:tc>
                <a:tc>
                  <a:txBody>
                    <a:bodyPr/>
                    <a:lstStyle/>
                    <a:p>
                      <a:pPr algn="ctr"/>
                      <a:r>
                        <a:rPr lang="en-US" sz="2000" dirty="0" smtClean="0"/>
                        <a:t>3.8</a:t>
                      </a:r>
                      <a:endParaRPr lang="en-US" sz="2000" dirty="0"/>
                    </a:p>
                  </a:txBody>
                  <a:tcPr marL="99060" marR="99060" marT="45726" marB="45726"/>
                </a:tc>
              </a:tr>
            </a:tbl>
          </a:graphicData>
        </a:graphic>
      </p:graphicFrame>
      <p:sp>
        <p:nvSpPr>
          <p:cNvPr id="2" name="Slide Number Placeholder 1"/>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4</a:t>
            </a:fld>
            <a:endParaRPr lang="en-GB" dirty="0"/>
          </a:p>
        </p:txBody>
      </p:sp>
    </p:spTree>
    <p:extLst>
      <p:ext uri="{BB962C8B-B14F-4D97-AF65-F5344CB8AC3E}">
        <p14:creationId xmlns:p14="http://schemas.microsoft.com/office/powerpoint/2010/main" val="200549257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atin typeface="Calibri" charset="0"/>
                <a:ea typeface="ＭＳ Ｐゴシック" charset="0"/>
                <a:cs typeface="ＭＳ Ｐゴシック" charset="0"/>
              </a:rPr>
              <a:t>Activity 6: Wrap</a:t>
            </a:r>
          </a:p>
        </p:txBody>
      </p:sp>
      <p:sp>
        <p:nvSpPr>
          <p:cNvPr id="41986" name="Content Placeholder 2"/>
          <p:cNvSpPr>
            <a:spLocks noGrp="1"/>
          </p:cNvSpPr>
          <p:nvPr>
            <p:ph idx="1"/>
          </p:nvPr>
        </p:nvSpPr>
        <p:spPr/>
        <p:txBody>
          <a:bodyPr/>
          <a:lstStyle/>
          <a:p>
            <a:r>
              <a:rPr lang="en-US">
                <a:latin typeface="Calibri" charset="0"/>
                <a:ea typeface="ＭＳ Ｐゴシック" charset="0"/>
                <a:cs typeface="ＭＳ Ｐゴシック" charset="0"/>
              </a:rPr>
              <a:t>Did the meeting meet its intended objectives</a:t>
            </a:r>
          </a:p>
          <a:p>
            <a:pPr lvl="1"/>
            <a:r>
              <a:rPr lang="en-US">
                <a:latin typeface="Calibri" charset="0"/>
                <a:ea typeface="ＭＳ Ｐゴシック" charset="0"/>
              </a:rPr>
              <a:t>If yes, great</a:t>
            </a:r>
          </a:p>
          <a:p>
            <a:pPr lvl="1"/>
            <a:r>
              <a:rPr lang="en-US">
                <a:latin typeface="Calibri" charset="0"/>
                <a:ea typeface="ＭＳ Ｐゴシック" charset="0"/>
              </a:rPr>
              <a:t>If no, time to plan what to do about it</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40</a:t>
            </a:fld>
            <a:endParaRPr lang="en-GB" dirty="0"/>
          </a:p>
        </p:txBody>
      </p:sp>
    </p:spTree>
    <p:extLst>
      <p:ext uri="{BB962C8B-B14F-4D97-AF65-F5344CB8AC3E}">
        <p14:creationId xmlns:p14="http://schemas.microsoft.com/office/powerpoint/2010/main" val="337490176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title"/>
          </p:nvPr>
        </p:nvSpPr>
        <p:spPr/>
        <p:txBody>
          <a:bodyPr/>
          <a:lstStyle/>
          <a:p>
            <a:r>
              <a:rPr lang="en-US" dirty="0" smtClean="0"/>
              <a:t>Every TLC needs a leader</a:t>
            </a:r>
            <a:endParaRPr lang="en-US" dirty="0"/>
          </a:p>
        </p:txBody>
      </p:sp>
      <p:sp>
        <p:nvSpPr>
          <p:cNvPr id="150530" name="Rectangle 3"/>
          <p:cNvSpPr>
            <a:spLocks noGrp="1" noChangeArrowheads="1"/>
          </p:cNvSpPr>
          <p:nvPr>
            <p:ph sz="quarter" idx="1"/>
          </p:nvPr>
        </p:nvSpPr>
        <p:spPr>
          <a:xfrm>
            <a:off x="663702" y="1600200"/>
            <a:ext cx="8832850" cy="5257800"/>
          </a:xfrm>
        </p:spPr>
        <p:txBody>
          <a:bodyPr/>
          <a:lstStyle/>
          <a:p>
            <a:r>
              <a:rPr lang="en-US" dirty="0" smtClean="0"/>
              <a:t>The job of the TLC leader(s):</a:t>
            </a:r>
          </a:p>
          <a:p>
            <a:pPr lvl="1"/>
            <a:r>
              <a:rPr lang="en-US" dirty="0" smtClean="0"/>
              <a:t>To ensure that all necessary resources (including refreshments!) are available at meetings</a:t>
            </a:r>
          </a:p>
          <a:p>
            <a:pPr lvl="1"/>
            <a:r>
              <a:rPr lang="en-US" dirty="0" smtClean="0"/>
              <a:t>To ensure that the agenda is followed</a:t>
            </a:r>
          </a:p>
          <a:p>
            <a:pPr lvl="1"/>
            <a:r>
              <a:rPr lang="en-US" dirty="0" smtClean="0"/>
              <a:t>To maintain a collegial and supportive environment</a:t>
            </a:r>
          </a:p>
          <a:p>
            <a:r>
              <a:rPr lang="en-US" dirty="0" smtClean="0"/>
              <a:t>But most important of all:</a:t>
            </a:r>
          </a:p>
          <a:p>
            <a:pPr lvl="1"/>
            <a:r>
              <a:rPr lang="en-US" dirty="0" smtClean="0"/>
              <a:t>It is not to be the formative assessment “expert.”</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41</a:t>
            </a:fld>
            <a:endParaRPr lang="en-GB" dirty="0"/>
          </a:p>
        </p:txBody>
      </p:sp>
    </p:spTree>
    <p:extLst>
      <p:ext uri="{BB962C8B-B14F-4D97-AF65-F5344CB8AC3E}">
        <p14:creationId xmlns:p14="http://schemas.microsoft.com/office/powerpoint/2010/main" val="387113363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ChangeArrowheads="1"/>
          </p:cNvSpPr>
          <p:nvPr>
            <p:ph type="title"/>
          </p:nvPr>
        </p:nvSpPr>
        <p:spPr/>
        <p:txBody>
          <a:bodyPr/>
          <a:lstStyle/>
          <a:p>
            <a:r>
              <a:rPr lang="en-US" dirty="0" smtClean="0"/>
              <a:t>Peer observation</a:t>
            </a:r>
            <a:endParaRPr lang="en-US" dirty="0"/>
          </a:p>
        </p:txBody>
      </p:sp>
      <p:sp>
        <p:nvSpPr>
          <p:cNvPr id="152578" name="Rectangle 3"/>
          <p:cNvSpPr>
            <a:spLocks noGrp="1" noChangeArrowheads="1"/>
          </p:cNvSpPr>
          <p:nvPr>
            <p:ph sz="quarter" idx="1"/>
          </p:nvPr>
        </p:nvSpPr>
        <p:spPr>
          <a:xfrm>
            <a:off x="663702" y="1600200"/>
            <a:ext cx="8832850" cy="5257800"/>
          </a:xfrm>
        </p:spPr>
        <p:txBody>
          <a:bodyPr/>
          <a:lstStyle/>
          <a:p>
            <a:r>
              <a:rPr lang="en-US" dirty="0" smtClean="0"/>
              <a:t>Run to the agenda of the observed, not the observer:</a:t>
            </a:r>
          </a:p>
          <a:p>
            <a:pPr lvl="1"/>
            <a:r>
              <a:rPr lang="en-US" dirty="0" smtClean="0"/>
              <a:t>Observed teacher specifies focus of observation:</a:t>
            </a:r>
          </a:p>
          <a:p>
            <a:pPr lvl="2"/>
            <a:r>
              <a:rPr lang="en-US" dirty="0" smtClean="0"/>
              <a:t>E.g., teacher wants to increase wait time.</a:t>
            </a:r>
          </a:p>
          <a:p>
            <a:pPr lvl="1"/>
            <a:r>
              <a:rPr lang="en-US" dirty="0" smtClean="0"/>
              <a:t>Observed teacher specifies what counts as evidence:</a:t>
            </a:r>
          </a:p>
          <a:p>
            <a:pPr lvl="2"/>
            <a:r>
              <a:rPr lang="en-US" dirty="0" smtClean="0"/>
              <a:t>Provides observer with a stopwatch to log wait times.</a:t>
            </a:r>
          </a:p>
          <a:p>
            <a:pPr lvl="1"/>
            <a:r>
              <a:rPr lang="en-US" dirty="0" smtClean="0"/>
              <a:t>Observed teacher owns any notes made during the observation.</a:t>
            </a: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42</a:t>
            </a:fld>
            <a:endParaRPr lang="en-GB" dirty="0"/>
          </a:p>
        </p:txBody>
      </p:sp>
    </p:spTree>
    <p:extLst>
      <p:ext uri="{BB962C8B-B14F-4D97-AF65-F5344CB8AC3E}">
        <p14:creationId xmlns:p14="http://schemas.microsoft.com/office/powerpoint/2010/main" val="416366899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time to “sharpen the saw”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917626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mtClean="0"/>
              <a:t>A case study in one district</a:t>
            </a:r>
            <a:endParaRPr lang="en-US"/>
          </a:p>
        </p:txBody>
      </p:sp>
      <p:sp>
        <p:nvSpPr>
          <p:cNvPr id="22530" name="Rectangle 10"/>
          <p:cNvSpPr>
            <a:spLocks noGrp="1" noChangeArrowheads="1"/>
          </p:cNvSpPr>
          <p:nvPr>
            <p:ph type="body" idx="1"/>
          </p:nvPr>
        </p:nvSpPr>
        <p:spPr/>
        <p:txBody>
          <a:bodyPr>
            <a:normAutofit lnSpcReduction="10000"/>
          </a:bodyPr>
          <a:lstStyle/>
          <a:p>
            <a:r>
              <a:rPr lang="en-US" smtClean="0"/>
              <a:t>Cannington</a:t>
            </a:r>
          </a:p>
          <a:p>
            <a:pPr lvl="1"/>
            <a:r>
              <a:rPr lang="en-US" smtClean="0"/>
              <a:t>Urban school district serving ~20,000 students</a:t>
            </a:r>
          </a:p>
          <a:p>
            <a:pPr lvl="1"/>
            <a:r>
              <a:rPr lang="en-US" smtClean="0"/>
              <a:t>Approximately 20% of the population non-white</a:t>
            </a:r>
          </a:p>
          <a:p>
            <a:pPr lvl="1"/>
            <a:r>
              <a:rPr lang="en-US" smtClean="0"/>
              <a:t>No schools under threat of re-constitution, but all under pressure to improve test scores</a:t>
            </a:r>
          </a:p>
          <a:p>
            <a:pPr lvl="1"/>
            <a:endParaRPr lang="en-US" smtClean="0"/>
          </a:p>
          <a:p>
            <a:r>
              <a:rPr lang="en-US" smtClean="0"/>
              <a:t>Funding for a project on “better learning through smarter teaching”</a:t>
            </a:r>
          </a:p>
          <a:p>
            <a:pPr lvl="1"/>
            <a:r>
              <a:rPr lang="en-US" smtClean="0"/>
              <a:t>Focus on mathematics, science and modern foreign languages (MFL)</a:t>
            </a:r>
          </a:p>
          <a:p>
            <a:pPr lvl="1"/>
            <a:r>
              <a:rPr lang="en-US" smtClean="0"/>
              <a:t>Commitment from Principals in November 2007</a:t>
            </a:r>
          </a:p>
          <a:p>
            <a:pPr lvl="1"/>
            <a:r>
              <a:rPr lang="en-US" smtClean="0"/>
              <a:t>Initial workshops in July 2008</a:t>
            </a:r>
            <a:endParaRPr lang="en-US"/>
          </a:p>
        </p:txBody>
      </p:sp>
      <p:sp>
        <p:nvSpPr>
          <p:cNvPr id="934923" name="Rectangle 11"/>
          <p:cNvSpPr>
            <a:spLocks noChangeArrowheads="1"/>
          </p:cNvSpPr>
          <p:nvPr/>
        </p:nvSpPr>
        <p:spPr bwMode="auto">
          <a:xfrm>
            <a:off x="6174054" y="3100388"/>
            <a:ext cx="218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defTabSz="762000">
              <a:defRPr/>
            </a:pPr>
            <a:endParaRPr lang="en-US">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44</a:t>
            </a:fld>
            <a:endParaRPr lang="en-GB" dirty="0"/>
          </a:p>
        </p:txBody>
      </p:sp>
    </p:spTree>
    <p:extLst>
      <p:ext uri="{BB962C8B-B14F-4D97-AF65-F5344CB8AC3E}">
        <p14:creationId xmlns:p14="http://schemas.microsoft.com/office/powerpoint/2010/main" val="316119980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Progress of TLCs in Cannington</a:t>
            </a:r>
          </a:p>
        </p:txBody>
      </p:sp>
      <p:graphicFrame>
        <p:nvGraphicFramePr>
          <p:cNvPr id="990681" name="Group 473"/>
          <p:cNvGraphicFramePr>
            <a:graphicFrameLocks noGrp="1"/>
          </p:cNvGraphicFramePr>
          <p:nvPr>
            <p:ph idx="1"/>
            <p:extLst>
              <p:ext uri="{D42A27DB-BD31-4B8C-83A1-F6EECF244321}">
                <p14:modId xmlns:p14="http://schemas.microsoft.com/office/powerpoint/2010/main" val="2199398188"/>
              </p:ext>
            </p:extLst>
          </p:nvPr>
        </p:nvGraphicFramePr>
        <p:xfrm>
          <a:off x="663637" y="1600200"/>
          <a:ext cx="8747062" cy="3977640"/>
        </p:xfrm>
        <a:graphic>
          <a:graphicData uri="http://schemas.openxmlformats.org/drawingml/2006/table">
            <a:tbl>
              <a:tblPr/>
              <a:tblGrid>
                <a:gridCol w="1575956"/>
                <a:gridCol w="1174375"/>
                <a:gridCol w="1191247"/>
                <a:gridCol w="1191247"/>
                <a:gridCol w="1203059"/>
                <a:gridCol w="1191247"/>
                <a:gridCol w="1219931"/>
              </a:tblGrid>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a:ln>
                          <a:noFill/>
                        </a:ln>
                        <a:solidFill>
                          <a:schemeClr val="bg1"/>
                        </a:solidFill>
                        <a:effectLst/>
                        <a:latin typeface="Arial" charset="0"/>
                        <a:ea typeface="ＭＳ Ｐゴシック" charset="0"/>
                        <a:cs typeface="ＭＳ Ｐゴシック" charset="0"/>
                      </a:endParaRP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bg1"/>
                          </a:solidFill>
                          <a:effectLst/>
                          <a:latin typeface="Arial" charset="0"/>
                          <a:ea typeface="ＭＳ Ｐゴシック" charset="0"/>
                          <a:cs typeface="ＭＳ Ｐゴシック" charset="0"/>
                        </a:rPr>
                        <a:t>Maths</a:t>
                      </a: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bg1"/>
                          </a:solidFill>
                          <a:effectLst/>
                          <a:latin typeface="Arial" charset="0"/>
                          <a:ea typeface="ＭＳ Ｐゴシック" charset="0"/>
                          <a:cs typeface="ＭＳ Ｐゴシック" charset="0"/>
                        </a:rPr>
                        <a:t>Science</a:t>
                      </a: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bg1"/>
                          </a:solidFill>
                          <a:effectLst/>
                          <a:latin typeface="Arial" charset="0"/>
                          <a:ea typeface="ＭＳ Ｐゴシック" charset="0"/>
                          <a:cs typeface="ＭＳ Ｐゴシック" charset="0"/>
                        </a:rPr>
                        <a:t>MFL</a:t>
                      </a: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Ash</a:t>
                      </a:r>
                    </a:p>
                  </a:txBody>
                  <a:tcPr marL="97185" marR="9718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97185" marR="9718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endParaRPr kumimoji="0" lang="en-US" sz="1700" b="1" i="0" u="none" strike="noStrike" cap="none" normalizeH="0" baseline="0">
                        <a:ln>
                          <a:noFill/>
                        </a:ln>
                        <a:solidFill>
                          <a:schemeClr val="tx1"/>
                        </a:solidFill>
                        <a:effectLst/>
                        <a:latin typeface="Arial" charset="0"/>
                        <a:ea typeface="ＭＳ Ｐゴシック" charset="0"/>
                        <a:cs typeface="ＭＳ Ｐゴシック" charset="0"/>
                      </a:endParaRPr>
                    </a:p>
                  </a:txBody>
                  <a:tcPr marL="97185" marR="9718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97185" marR="9718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97185" marR="9718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0</a:t>
                      </a:r>
                    </a:p>
                  </a:txBody>
                  <a:tcPr marL="97185" marR="9718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97185" marR="9718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Cedar</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5</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3</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a:t>
                      </a:r>
                    </a:p>
                  </a:txBody>
                  <a:tcPr marL="97185" marR="97185" horzOverflow="overflow">
                    <a:lnL>
                      <a:noFill/>
                    </a:lnL>
                    <a:lnR>
                      <a:noFill/>
                    </a:lnR>
                    <a:lnT>
                      <a:noFill/>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Hawthorne</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4</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10</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5</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Hazel</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7</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12</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2</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rgbClr val="005DAB"/>
                          </a:solidFill>
                          <a:effectLst/>
                          <a:latin typeface="Arial" charset="0"/>
                          <a:ea typeface="ＭＳ Ｐゴシック" charset="0"/>
                          <a:cs typeface="ＭＳ Ｐゴシック" charset="0"/>
                        </a:rPr>
                        <a:t>—</a:t>
                      </a:r>
                    </a:p>
                  </a:txBody>
                  <a:tcPr marL="97185" marR="97185" horzOverflow="overflow">
                    <a:lnL>
                      <a:noFill/>
                    </a:lnL>
                    <a:lnR>
                      <a:noFill/>
                    </a:lnR>
                    <a:lnT>
                      <a:noFill/>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Larch</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0</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0</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97185" marR="97185" horzOverflow="overflow">
                    <a:lnL>
                      <a:noFill/>
                    </a:lnL>
                    <a:lnR>
                      <a:noFill/>
                    </a:lnR>
                    <a:lnT>
                      <a:noFill/>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Mallow</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6</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7</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3</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a:t>
                      </a:r>
                    </a:p>
                  </a:txBody>
                  <a:tcPr marL="97185" marR="97185" horzOverflow="overflow">
                    <a:lnL>
                      <a:noFill/>
                    </a:lnL>
                    <a:lnR>
                      <a:noFill/>
                    </a:lnR>
                    <a:lnT>
                      <a:noFill/>
                    </a:lnT>
                    <a:lnB>
                      <a:noFill/>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Poplar</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11</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3</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1</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Spruce</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7</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8</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5</a:t>
                      </a:r>
                    </a:p>
                  </a:txBody>
                  <a:tcPr marL="97185" marR="9718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a:noFill/>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Willow</a:t>
                      </a:r>
                    </a:p>
                  </a:txBody>
                  <a:tcPr marL="97185" marR="9718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2</a:t>
                      </a:r>
                    </a:p>
                  </a:txBody>
                  <a:tcPr marL="97185" marR="9718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97185" marR="9718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5</a:t>
                      </a:r>
                    </a:p>
                  </a:txBody>
                  <a:tcPr marL="97185" marR="9718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a:t>
                      </a:r>
                    </a:p>
                  </a:txBody>
                  <a:tcPr marL="97185" marR="9718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2</a:t>
                      </a:r>
                    </a:p>
                  </a:txBody>
                  <a:tcPr marL="97185" marR="9718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5DAB"/>
                          </a:solidFill>
                          <a:effectLst/>
                          <a:latin typeface="Arial" charset="0"/>
                          <a:ea typeface="ＭＳ Ｐゴシック" charset="0"/>
                          <a:cs typeface="Arial Unicode MS" charset="0"/>
                        </a:rPr>
                        <a:t>▮ ▮ ▮ ▮</a:t>
                      </a:r>
                    </a:p>
                  </a:txBody>
                  <a:tcPr marL="97185" marR="9718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Totals</a:t>
                      </a: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44</a:t>
                      </a: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5DAB"/>
                        </a:solidFill>
                        <a:effectLst/>
                        <a:latin typeface="Arial" charset="0"/>
                        <a:ea typeface="ＭＳ Ｐゴシック" charset="0"/>
                        <a:cs typeface="Arial Unicode MS" charset="0"/>
                      </a:endParaRP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47</a:t>
                      </a: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5DAB"/>
                        </a:solidFill>
                        <a:effectLst/>
                        <a:latin typeface="Arial" charset="0"/>
                        <a:ea typeface="ＭＳ Ｐゴシック" charset="0"/>
                        <a:cs typeface="Arial Unicode MS" charset="0"/>
                      </a:endParaRP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ea typeface="ＭＳ Ｐゴシック" charset="0"/>
                          <a:cs typeface="ＭＳ Ｐゴシック" charset="0"/>
                        </a:rPr>
                        <a:t>21</a:t>
                      </a: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rgbClr val="005DAB"/>
                        </a:solidFill>
                        <a:effectLst/>
                        <a:latin typeface="Arial" charset="0"/>
                        <a:ea typeface="ＭＳ Ｐゴシック" charset="0"/>
                        <a:cs typeface="Arial Unicode MS" charset="0"/>
                      </a:endParaRPr>
                    </a:p>
                  </a:txBody>
                  <a:tcPr marL="97185" marR="9718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33" name="Text Box 470"/>
          <p:cNvSpPr txBox="1">
            <a:spLocks noChangeArrowheads="1"/>
          </p:cNvSpPr>
          <p:nvPr/>
        </p:nvSpPr>
        <p:spPr bwMode="auto">
          <a:xfrm>
            <a:off x="567331" y="5694082"/>
            <a:ext cx="9451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r>
              <a:rPr lang="en-US" sz="1600" dirty="0">
                <a:latin typeface="Arial" charset="0"/>
              </a:rPr>
              <a:t>B</a:t>
            </a:r>
            <a:r>
              <a:rPr lang="en-US" sz="1600" dirty="0"/>
              <a:t>lack nos. show teachers attending launch event; blue bars show progress of TLC</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45</a:t>
            </a:fld>
            <a:endParaRPr lang="en-GB" dirty="0"/>
          </a:p>
        </p:txBody>
      </p:sp>
    </p:spTree>
    <p:extLst>
      <p:ext uri="{BB962C8B-B14F-4D97-AF65-F5344CB8AC3E}">
        <p14:creationId xmlns:p14="http://schemas.microsoft.com/office/powerpoint/2010/main" val="11249777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Question: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50E85CD4-01C3-DE45-A238-CA0781C7043D}" type="slidenum">
              <a:rPr lang="en-GB" smtClean="0"/>
              <a:pPr>
                <a:defRPr/>
              </a:pPr>
              <a:t>46</a:t>
            </a:fld>
            <a:endParaRPr lang="en-GB" dirty="0"/>
          </a:p>
        </p:txBody>
      </p:sp>
      <p:sp>
        <p:nvSpPr>
          <p:cNvPr id="4" name="Text Placeholder 3"/>
          <p:cNvSpPr>
            <a:spLocks noGrp="1"/>
          </p:cNvSpPr>
          <p:nvPr>
            <p:ph type="body" idx="2"/>
          </p:nvPr>
        </p:nvSpPr>
        <p:spPr/>
        <p:txBody>
          <a:bodyPr/>
          <a:lstStyle/>
          <a:p>
            <a:endParaRPr lang="en-US"/>
          </a:p>
        </p:txBody>
      </p:sp>
      <p:sp>
        <p:nvSpPr>
          <p:cNvPr id="5" name="Content Placeholder 4"/>
          <p:cNvSpPr>
            <a:spLocks noGrp="1"/>
          </p:cNvSpPr>
          <p:nvPr>
            <p:ph sz="quarter" idx="1"/>
          </p:nvPr>
        </p:nvSpPr>
        <p:spPr/>
        <p:txBody>
          <a:bodyPr/>
          <a:lstStyle/>
          <a:p>
            <a:r>
              <a:rPr lang="en-US" dirty="0" smtClean="0"/>
              <a:t>What activities within your control will you give up or do less of to make formative assessment a priority?</a:t>
            </a:r>
            <a:endParaRPr lang="en-US" dirty="0"/>
          </a:p>
        </p:txBody>
      </p:sp>
    </p:spTree>
    <p:extLst>
      <p:ext uri="{BB962C8B-B14F-4D97-AF65-F5344CB8AC3E}">
        <p14:creationId xmlns:p14="http://schemas.microsoft.com/office/powerpoint/2010/main" val="72108660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will we know if it’s working?</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47</a:t>
            </a:fld>
            <a:endParaRPr lang="en-US"/>
          </a:p>
        </p:txBody>
      </p:sp>
    </p:spTree>
    <p:extLst>
      <p:ext uri="{BB962C8B-B14F-4D97-AF65-F5344CB8AC3E}">
        <p14:creationId xmlns:p14="http://schemas.microsoft.com/office/powerpoint/2010/main" val="374373400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know when it’s working when…</a:t>
            </a:r>
            <a:endParaRPr lang="en-US" dirty="0"/>
          </a:p>
        </p:txBody>
      </p:sp>
      <p:sp>
        <p:nvSpPr>
          <p:cNvPr id="3" name="Content Placeholder 2"/>
          <p:cNvSpPr>
            <a:spLocks noGrp="1"/>
          </p:cNvSpPr>
          <p:nvPr>
            <p:ph sz="quarter" idx="1"/>
          </p:nvPr>
        </p:nvSpPr>
        <p:spPr/>
        <p:txBody>
          <a:bodyPr>
            <a:normAutofit fontScale="92500" lnSpcReduction="10000"/>
          </a:bodyPr>
          <a:lstStyle/>
          <a:p>
            <a:pPr>
              <a:lnSpc>
                <a:spcPct val="110000"/>
              </a:lnSpc>
            </a:pPr>
            <a:r>
              <a:rPr lang="en-US" dirty="0" smtClean="0"/>
              <a:t>Leading indicators of success</a:t>
            </a:r>
          </a:p>
          <a:p>
            <a:pPr lvl="1">
              <a:lnSpc>
                <a:spcPct val="110000"/>
              </a:lnSpc>
            </a:pPr>
            <a:r>
              <a:rPr lang="en-US" dirty="0" smtClean="0"/>
              <a:t>Teachers are given time to meet, and do so</a:t>
            </a:r>
          </a:p>
          <a:p>
            <a:pPr lvl="1">
              <a:lnSpc>
                <a:spcPct val="110000"/>
              </a:lnSpc>
            </a:pPr>
            <a:r>
              <a:rPr lang="en-US" dirty="0" smtClean="0"/>
              <a:t>Teachers increasingly act as “critical friends” to others</a:t>
            </a:r>
          </a:p>
          <a:p>
            <a:pPr lvl="1">
              <a:lnSpc>
                <a:spcPct val="110000"/>
              </a:lnSpc>
            </a:pPr>
            <a:r>
              <a:rPr lang="en-US" dirty="0" smtClean="0"/>
              <a:t>The prevalence of classroom formative assessment practices is increasing</a:t>
            </a:r>
          </a:p>
          <a:p>
            <a:pPr lvl="1">
              <a:lnSpc>
                <a:spcPct val="110000"/>
              </a:lnSpc>
            </a:pPr>
            <a:r>
              <a:rPr lang="en-US" dirty="0" smtClean="0"/>
              <a:t>Students are more engaged in classrooms</a:t>
            </a:r>
          </a:p>
          <a:p>
            <a:pPr lvl="1">
              <a:lnSpc>
                <a:spcPct val="110000"/>
              </a:lnSpc>
            </a:pPr>
            <a:r>
              <a:rPr lang="en-US" dirty="0" smtClean="0"/>
              <a:t>Teachers modify the techniques in appropriate ways, indicating an understanding of the underlying theory</a:t>
            </a:r>
          </a:p>
          <a:p>
            <a:pPr lvl="1">
              <a:lnSpc>
                <a:spcPct val="110000"/>
              </a:lnSpc>
            </a:pPr>
            <a:r>
              <a:rPr lang="en-US" dirty="0" smtClean="0"/>
              <a:t>There is a shift in the ownership of the reform</a:t>
            </a:r>
          </a:p>
          <a:p>
            <a:pPr>
              <a:lnSpc>
                <a:spcPct val="110000"/>
              </a:lnSpc>
            </a:pPr>
            <a:r>
              <a:rPr lang="en-US" dirty="0" smtClean="0"/>
              <a:t>Lagging indicators of success</a:t>
            </a:r>
            <a:endParaRPr lang="en-US" dirty="0"/>
          </a:p>
          <a:p>
            <a:pPr lvl="1">
              <a:lnSpc>
                <a:spcPct val="110000"/>
              </a:lnSpc>
            </a:pPr>
            <a:r>
              <a:rPr lang="en-US" dirty="0" smtClean="0"/>
              <a:t>Increased student achievement</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48</a:t>
            </a:fld>
            <a:endParaRPr lang="en-GB" dirty="0"/>
          </a:p>
        </p:txBody>
      </p:sp>
    </p:spTree>
    <p:extLst>
      <p:ext uri="{BB962C8B-B14F-4D97-AF65-F5344CB8AC3E}">
        <p14:creationId xmlns:p14="http://schemas.microsoft.com/office/powerpoint/2010/main" val="28601822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Possible foci for “Learning walks”</a:t>
            </a:r>
            <a:endParaRPr lang="en-US" dirty="0"/>
          </a:p>
        </p:txBody>
      </p:sp>
      <p:sp>
        <p:nvSpPr>
          <p:cNvPr id="2" name="Content Placeholder 1"/>
          <p:cNvSpPr>
            <a:spLocks noGrp="1"/>
          </p:cNvSpPr>
          <p:nvPr>
            <p:ph sz="quarter" idx="2"/>
          </p:nvPr>
        </p:nvSpPr>
        <p:spPr>
          <a:xfrm>
            <a:off x="660401" y="2438402"/>
            <a:ext cx="5992160" cy="4419601"/>
          </a:xfrm>
        </p:spPr>
        <p:txBody>
          <a:bodyPr>
            <a:normAutofit fontScale="92500" lnSpcReduction="10000"/>
          </a:bodyPr>
          <a:lstStyle/>
          <a:p>
            <a:r>
              <a:rPr lang="en-GB" sz="2200" dirty="0"/>
              <a:t>Clear, valuable learning intentions </a:t>
            </a:r>
            <a:r>
              <a:rPr lang="en-GB" sz="2200" dirty="0" smtClean="0"/>
              <a:t>for lesson</a:t>
            </a:r>
            <a:endParaRPr lang="en-US" sz="2200" dirty="0"/>
          </a:p>
          <a:p>
            <a:r>
              <a:rPr lang="en-GB" sz="2200" dirty="0"/>
              <a:t>Success criteria understood by students</a:t>
            </a:r>
            <a:endParaRPr lang="en-US" sz="2200" dirty="0"/>
          </a:p>
          <a:p>
            <a:r>
              <a:rPr lang="en-GB" sz="2200" dirty="0"/>
              <a:t>Students chosen at random</a:t>
            </a:r>
            <a:endParaRPr lang="en-US" sz="2200" dirty="0"/>
          </a:p>
          <a:p>
            <a:r>
              <a:rPr lang="en-GB" sz="2200" dirty="0"/>
              <a:t>Questions that make students think</a:t>
            </a:r>
            <a:endParaRPr lang="en-US" sz="2200" dirty="0"/>
          </a:p>
          <a:p>
            <a:r>
              <a:rPr lang="en-GB" sz="2200" dirty="0"/>
              <a:t>Students, not teacher, dominate discussions</a:t>
            </a:r>
            <a:endParaRPr lang="en-US" sz="2200" dirty="0"/>
          </a:p>
          <a:p>
            <a:r>
              <a:rPr lang="en-GB" sz="2200" dirty="0"/>
              <a:t>At least 80% students involved in answering questions</a:t>
            </a:r>
            <a:endParaRPr lang="en-US" sz="2200" dirty="0"/>
          </a:p>
          <a:p>
            <a:r>
              <a:rPr lang="en-GB" sz="2200" dirty="0" smtClean="0"/>
              <a:t>All-student </a:t>
            </a:r>
            <a:r>
              <a:rPr lang="en-GB" sz="2200" dirty="0"/>
              <a:t>response system used</a:t>
            </a:r>
            <a:endParaRPr lang="en-US" sz="2200" dirty="0"/>
          </a:p>
          <a:p>
            <a:r>
              <a:rPr lang="en-GB" sz="2200" dirty="0"/>
              <a:t>Teacher waits three seconds after question</a:t>
            </a:r>
            <a:endParaRPr lang="en-US" sz="2200" dirty="0"/>
          </a:p>
          <a:p>
            <a:r>
              <a:rPr lang="en-GB" sz="2200" dirty="0"/>
              <a:t>Students support each </a:t>
            </a:r>
            <a:r>
              <a:rPr lang="en-GB" sz="2200" dirty="0" smtClean="0"/>
              <a:t>others’ </a:t>
            </a:r>
            <a:r>
              <a:rPr lang="en-GB" sz="2200" dirty="0"/>
              <a:t>learning</a:t>
            </a:r>
            <a:endParaRPr lang="en-US" sz="2200" dirty="0"/>
          </a:p>
          <a:p>
            <a:r>
              <a:rPr lang="en-GB" sz="2200" dirty="0"/>
              <a:t>Students take responsibility for own learning</a:t>
            </a:r>
            <a:endParaRPr lang="en-US" sz="2200" dirty="0"/>
          </a:p>
          <a:p>
            <a:r>
              <a:rPr lang="en-GB" sz="2200" dirty="0"/>
              <a:t>Teacher gives oral formative feedback</a:t>
            </a:r>
            <a:endParaRPr lang="en-US" sz="2200" dirty="0"/>
          </a:p>
          <a:p>
            <a:r>
              <a:rPr lang="en-GB" sz="2200" dirty="0"/>
              <a:t>Evidence of comments that advance learning</a:t>
            </a:r>
            <a:endParaRPr lang="en-US" sz="2200" dirty="0"/>
          </a:p>
          <a:p>
            <a:r>
              <a:rPr lang="en-GB" sz="2200" dirty="0"/>
              <a:t>Teacher finds out what students learned</a:t>
            </a:r>
            <a:endParaRPr lang="en-US" sz="2200" dirty="0"/>
          </a:p>
          <a:p>
            <a:r>
              <a:rPr lang="en-GB" sz="2200" dirty="0"/>
              <a:t>Teaching adjusted after data collection</a:t>
            </a:r>
            <a:endParaRPr lang="en-US" sz="2200" dirty="0"/>
          </a:p>
          <a:p>
            <a:endParaRPr lang="en-US" dirty="0"/>
          </a:p>
        </p:txBody>
      </p:sp>
      <p:sp>
        <p:nvSpPr>
          <p:cNvPr id="5" name="Content Placeholder 4"/>
          <p:cNvSpPr>
            <a:spLocks noGrp="1"/>
          </p:cNvSpPr>
          <p:nvPr>
            <p:ph sz="quarter" idx="4"/>
          </p:nvPr>
        </p:nvSpPr>
        <p:spPr>
          <a:xfrm>
            <a:off x="6830607" y="2438400"/>
            <a:ext cx="2887632" cy="3581400"/>
          </a:xfrm>
        </p:spPr>
        <p:txBody>
          <a:bodyPr>
            <a:normAutofit/>
          </a:bodyPr>
          <a:lstStyle/>
          <a:p>
            <a:r>
              <a:rPr lang="en-US" sz="2000" dirty="0" smtClean="0"/>
              <a:t>Exemplary practice</a:t>
            </a:r>
          </a:p>
          <a:p>
            <a:r>
              <a:rPr lang="en-US" sz="2000" dirty="0" smtClean="0"/>
              <a:t>Good practice</a:t>
            </a:r>
          </a:p>
          <a:p>
            <a:r>
              <a:rPr lang="en-US" sz="2000" dirty="0" smtClean="0"/>
              <a:t>Seen, but weak</a:t>
            </a:r>
          </a:p>
          <a:p>
            <a:r>
              <a:rPr lang="en-US" sz="2000" dirty="0" smtClean="0"/>
              <a:t>Non-existent</a:t>
            </a:r>
          </a:p>
          <a:p>
            <a:r>
              <a:rPr lang="en-US" sz="2000" dirty="0" smtClean="0"/>
              <a:t>Used inappropriately</a:t>
            </a:r>
          </a:p>
        </p:txBody>
      </p:sp>
      <p:sp>
        <p:nvSpPr>
          <p:cNvPr id="4" name="Slide Number Placeholder 3"/>
          <p:cNvSpPr>
            <a:spLocks noGrp="1"/>
          </p:cNvSpPr>
          <p:nvPr>
            <p:ph type="sldNum" sz="quarter" idx="16"/>
          </p:nvPr>
        </p:nvSpPr>
        <p:spPr/>
        <p:txBody>
          <a:bodyPr>
            <a:normAutofit fontScale="85000" lnSpcReduction="20000"/>
          </a:bodyPr>
          <a:lstStyle/>
          <a:p>
            <a:pPr>
              <a:defRPr/>
            </a:pPr>
            <a:fld id="{02B601A0-3688-4D07-8CC1-C676D43367B8}" type="slidenum">
              <a:rPr lang="en-US" smtClean="0"/>
              <a:pPr>
                <a:defRPr/>
              </a:pPr>
              <a:t>49</a:t>
            </a:fld>
            <a:endParaRPr lang="en-US"/>
          </a:p>
        </p:txBody>
      </p:sp>
      <p:sp>
        <p:nvSpPr>
          <p:cNvPr id="6" name="Text Placeholder 5"/>
          <p:cNvSpPr>
            <a:spLocks noGrp="1"/>
          </p:cNvSpPr>
          <p:nvPr>
            <p:ph type="body" sz="quarter" idx="1"/>
          </p:nvPr>
        </p:nvSpPr>
        <p:spPr>
          <a:xfrm>
            <a:off x="660400" y="1752600"/>
            <a:ext cx="6008347" cy="640080"/>
          </a:xfrm>
        </p:spPr>
        <p:txBody>
          <a:bodyPr/>
          <a:lstStyle/>
          <a:p>
            <a:r>
              <a:rPr lang="en-US" dirty="0" smtClean="0"/>
              <a:t>Foci</a:t>
            </a:r>
            <a:endParaRPr lang="en-US" dirty="0"/>
          </a:p>
        </p:txBody>
      </p:sp>
      <p:sp>
        <p:nvSpPr>
          <p:cNvPr id="7" name="Text Placeholder 6"/>
          <p:cNvSpPr>
            <a:spLocks noGrp="1"/>
          </p:cNvSpPr>
          <p:nvPr>
            <p:ph type="body" sz="quarter" idx="3"/>
          </p:nvPr>
        </p:nvSpPr>
        <p:spPr>
          <a:xfrm>
            <a:off x="6814422" y="1752600"/>
            <a:ext cx="2903818" cy="640080"/>
          </a:xfrm>
        </p:spPr>
        <p:txBody>
          <a:bodyPr/>
          <a:lstStyle/>
          <a:p>
            <a:r>
              <a:rPr lang="en-US" dirty="0" smtClean="0"/>
              <a:t>Rating</a:t>
            </a:r>
            <a:endParaRPr lang="en-US" dirty="0"/>
          </a:p>
        </p:txBody>
      </p:sp>
    </p:spTree>
    <p:extLst>
      <p:ext uri="{BB962C8B-B14F-4D97-AF65-F5344CB8AC3E}">
        <p14:creationId xmlns:p14="http://schemas.microsoft.com/office/powerpoint/2010/main" val="27909239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dirty="0" smtClean="0"/>
              <a:t>A model for teacher learning</a:t>
            </a:r>
            <a:endParaRPr lang="en-US" dirty="0"/>
          </a:p>
        </p:txBody>
      </p:sp>
      <p:sp>
        <p:nvSpPr>
          <p:cNvPr id="113666" name="Rectangle 3"/>
          <p:cNvSpPr>
            <a:spLocks noGrp="1" noChangeArrowheads="1"/>
          </p:cNvSpPr>
          <p:nvPr>
            <p:ph sz="quarter" idx="1"/>
          </p:nvPr>
        </p:nvSpPr>
        <p:spPr/>
        <p:txBody>
          <a:bodyPr>
            <a:normAutofit/>
          </a:bodyPr>
          <a:lstStyle/>
          <a:p>
            <a:r>
              <a:rPr lang="en-US" smtClean="0"/>
              <a:t>Content, then process</a:t>
            </a:r>
          </a:p>
          <a:p>
            <a:r>
              <a:rPr lang="en-US" smtClean="0"/>
              <a:t>Content (what we want teachers to change):</a:t>
            </a:r>
          </a:p>
          <a:p>
            <a:pPr lvl="1"/>
            <a:r>
              <a:rPr lang="en-US" smtClean="0"/>
              <a:t>Evidence</a:t>
            </a:r>
          </a:p>
          <a:p>
            <a:pPr lvl="1"/>
            <a:r>
              <a:rPr lang="en-US" smtClean="0"/>
              <a:t>Ideas (strategies and techniques)</a:t>
            </a:r>
          </a:p>
          <a:p>
            <a:r>
              <a:rPr lang="en-US" smtClean="0"/>
              <a:t>Process (how to go about change):</a:t>
            </a:r>
          </a:p>
          <a:p>
            <a:pPr lvl="1"/>
            <a:r>
              <a:rPr lang="en-US" smtClean="0"/>
              <a:t>Choice</a:t>
            </a:r>
          </a:p>
          <a:p>
            <a:pPr lvl="1"/>
            <a:r>
              <a:rPr lang="en-US" smtClean="0"/>
              <a:t>Flexibility</a:t>
            </a:r>
          </a:p>
          <a:p>
            <a:pPr lvl="1"/>
            <a:r>
              <a:rPr lang="en-US" smtClean="0"/>
              <a:t>Small steps</a:t>
            </a:r>
          </a:p>
          <a:p>
            <a:pPr lvl="1"/>
            <a:r>
              <a:rPr lang="en-US" smtClean="0"/>
              <a:t>Accountability</a:t>
            </a:r>
          </a:p>
          <a:p>
            <a:pPr lvl="1"/>
            <a:r>
              <a:rPr lang="en-US" smtClean="0"/>
              <a:t>Support</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a:t>
            </a:fld>
            <a:endParaRPr lang="en-GB" dirty="0"/>
          </a:p>
        </p:txBody>
      </p:sp>
    </p:spTree>
    <p:extLst>
      <p:ext uri="{BB962C8B-B14F-4D97-AF65-F5344CB8AC3E}">
        <p14:creationId xmlns:p14="http://schemas.microsoft.com/office/powerpoint/2010/main" val="47372265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eaLnBrk="1" hangingPunct="1"/>
            <a:r>
              <a:rPr lang="en-US">
                <a:ea typeface="ＭＳ Ｐゴシック" charset="-128"/>
              </a:rPr>
              <a:t>Force-field analysis (Lewin, 1954)</a:t>
            </a:r>
          </a:p>
        </p:txBody>
      </p:sp>
      <p:sp>
        <p:nvSpPr>
          <p:cNvPr id="220163" name="Rectangle 3"/>
          <p:cNvSpPr>
            <a:spLocks noGrp="1" noChangeArrowheads="1"/>
          </p:cNvSpPr>
          <p:nvPr>
            <p:ph sz="half" idx="1"/>
          </p:nvPr>
        </p:nvSpPr>
        <p:spPr/>
        <p:txBody>
          <a:bodyPr>
            <a:normAutofit/>
          </a:bodyPr>
          <a:lstStyle/>
          <a:p>
            <a:pPr eaLnBrk="1" hangingPunct="1"/>
            <a:r>
              <a:rPr lang="en-US" sz="2400" dirty="0">
                <a:ea typeface="ＭＳ Ｐゴシック" charset="-128"/>
              </a:rPr>
              <a:t>What are the forces that will support or drive the adoption of formative assessment practices in your school</a:t>
            </a:r>
            <a:r>
              <a:rPr lang="en-US" sz="2400" dirty="0" smtClean="0">
                <a:ea typeface="ＭＳ Ｐゴシック" charset="-128"/>
              </a:rPr>
              <a:t>/authority?</a:t>
            </a:r>
            <a:endParaRPr lang="en-US" sz="2400" dirty="0">
              <a:ea typeface="ＭＳ Ｐゴシック" charset="-128"/>
            </a:endParaRPr>
          </a:p>
        </p:txBody>
      </p:sp>
      <p:sp>
        <p:nvSpPr>
          <p:cNvPr id="220164" name="Rectangle 4"/>
          <p:cNvSpPr>
            <a:spLocks noGrp="1" noChangeArrowheads="1"/>
          </p:cNvSpPr>
          <p:nvPr>
            <p:ph sz="half" idx="2"/>
          </p:nvPr>
        </p:nvSpPr>
        <p:spPr/>
        <p:txBody>
          <a:bodyPr>
            <a:normAutofit/>
          </a:bodyPr>
          <a:lstStyle/>
          <a:p>
            <a:pPr eaLnBrk="1" hangingPunct="1"/>
            <a:r>
              <a:rPr lang="en-US" sz="2400" dirty="0">
                <a:ea typeface="ＭＳ Ｐゴシック" charset="-128"/>
              </a:rPr>
              <a:t>What are the forces that will constrain or prevent the adoption of formative assessment practices in your school</a:t>
            </a:r>
            <a:r>
              <a:rPr lang="en-US" sz="2400" smtClean="0">
                <a:ea typeface="ＭＳ Ｐゴシック" charset="-128"/>
              </a:rPr>
              <a:t>/authority?</a:t>
            </a:r>
            <a:endParaRPr lang="en-US" sz="2400" dirty="0">
              <a:ea typeface="ＭＳ Ｐゴシック" charset="-128"/>
            </a:endParaRPr>
          </a:p>
        </p:txBody>
      </p:sp>
      <p:sp>
        <p:nvSpPr>
          <p:cNvPr id="220165" name="Line 5"/>
          <p:cNvSpPr>
            <a:spLocks noChangeShapeType="1"/>
          </p:cNvSpPr>
          <p:nvPr/>
        </p:nvSpPr>
        <p:spPr bwMode="auto">
          <a:xfrm>
            <a:off x="586956" y="4168122"/>
            <a:ext cx="882425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20166" name="Line 6"/>
          <p:cNvSpPr>
            <a:spLocks noChangeShapeType="1"/>
          </p:cNvSpPr>
          <p:nvPr/>
        </p:nvSpPr>
        <p:spPr bwMode="auto">
          <a:xfrm>
            <a:off x="4953000" y="2557464"/>
            <a:ext cx="0" cy="430053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20167" name="Text Box 7"/>
          <p:cNvSpPr txBox="1">
            <a:spLocks noChangeArrowheads="1"/>
          </p:cNvSpPr>
          <p:nvPr/>
        </p:nvSpPr>
        <p:spPr bwMode="auto">
          <a:xfrm>
            <a:off x="1962283" y="3327027"/>
            <a:ext cx="1155700" cy="823913"/>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4800" dirty="0">
                <a:solidFill>
                  <a:schemeClr val="tx2"/>
                </a:solidFill>
              </a:rPr>
              <a:t>+</a:t>
            </a:r>
            <a:endParaRPr lang="en-US" dirty="0">
              <a:solidFill>
                <a:schemeClr val="tx2"/>
              </a:solidFill>
            </a:endParaRPr>
          </a:p>
        </p:txBody>
      </p:sp>
      <p:sp>
        <p:nvSpPr>
          <p:cNvPr id="220168" name="Rectangle 8"/>
          <p:cNvSpPr>
            <a:spLocks noChangeArrowheads="1"/>
          </p:cNvSpPr>
          <p:nvPr/>
        </p:nvSpPr>
        <p:spPr bwMode="auto">
          <a:xfrm>
            <a:off x="6683820" y="3415834"/>
            <a:ext cx="660307" cy="646331"/>
          </a:xfrm>
          <a:prstGeom prst="rect">
            <a:avLst/>
          </a:prstGeom>
          <a:noFill/>
          <a:ln w="12700">
            <a:noFill/>
            <a:miter lim="800000"/>
            <a:headEnd/>
            <a:tailEnd/>
          </a:ln>
        </p:spPr>
        <p:txBody>
          <a:bodyPr wrap="none">
            <a:prstTxWarp prst="textNoShape">
              <a:avLst/>
            </a:prstTxWarp>
            <a:spAutoFit/>
          </a:bodyPr>
          <a:lstStyle/>
          <a:p>
            <a:pPr defTabSz="762000"/>
            <a:r>
              <a:rPr lang="en-US" sz="3600" dirty="0">
                <a:solidFill>
                  <a:schemeClr val="tx2"/>
                </a:solidFill>
              </a:rPr>
              <a:t>—</a:t>
            </a:r>
          </a:p>
        </p:txBody>
      </p:sp>
      <p:sp>
        <p:nvSpPr>
          <p:cNvPr id="2" name="Slide Number Placeholder 1"/>
          <p:cNvSpPr>
            <a:spLocks noGrp="1"/>
          </p:cNvSpPr>
          <p:nvPr>
            <p:ph type="sldNum" sz="quarter" idx="16"/>
          </p:nvPr>
        </p:nvSpPr>
        <p:spPr/>
        <p:txBody>
          <a:bodyPr>
            <a:normAutofit fontScale="85000" lnSpcReduction="20000"/>
          </a:bodyPr>
          <a:lstStyle/>
          <a:p>
            <a:pPr>
              <a:defRPr/>
            </a:pPr>
            <a:fld id="{5C50C641-66DE-184E-B016-D253D8CA36FC}" type="slidenum">
              <a:rPr lang="en-GB" smtClean="0"/>
              <a:pPr>
                <a:defRPr/>
              </a:pPr>
              <a:t>50</a:t>
            </a:fld>
            <a:endParaRPr lang="en-GB"/>
          </a:p>
        </p:txBody>
      </p:sp>
    </p:spTree>
    <p:extLst>
      <p:ext uri="{BB962C8B-B14F-4D97-AF65-F5344CB8AC3E}">
        <p14:creationId xmlns:p14="http://schemas.microsoft.com/office/powerpoint/2010/main" val="251435969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find out more…</a:t>
            </a:r>
            <a:endParaRPr lang="en-US" dirty="0"/>
          </a:p>
        </p:txBody>
      </p:sp>
      <p:pic>
        <p:nvPicPr>
          <p:cNvPr id="3" name="Picture 2"/>
          <p:cNvPicPr>
            <a:picLocks noChangeAspect="1"/>
          </p:cNvPicPr>
          <p:nvPr/>
        </p:nvPicPr>
        <p:blipFill>
          <a:blip r:embed="rId2"/>
          <a:stretch>
            <a:fillRect/>
          </a:stretch>
        </p:blipFill>
        <p:spPr>
          <a:xfrm>
            <a:off x="3760611" y="1981200"/>
            <a:ext cx="2885107" cy="2997201"/>
          </a:xfrm>
          <a:prstGeom prst="rect">
            <a:avLst/>
          </a:prstGeom>
        </p:spPr>
      </p:pic>
      <p:pic>
        <p:nvPicPr>
          <p:cNvPr id="4" name="Picture 3"/>
          <p:cNvPicPr>
            <a:picLocks noChangeAspect="1"/>
          </p:cNvPicPr>
          <p:nvPr/>
        </p:nvPicPr>
        <p:blipFill>
          <a:blip r:embed="rId3"/>
          <a:stretch>
            <a:fillRect/>
          </a:stretch>
        </p:blipFill>
        <p:spPr>
          <a:xfrm>
            <a:off x="655813" y="1972734"/>
            <a:ext cx="2918613" cy="3005666"/>
          </a:xfrm>
          <a:prstGeom prst="rect">
            <a:avLst/>
          </a:prstGeom>
        </p:spPr>
      </p:pic>
      <p:sp>
        <p:nvSpPr>
          <p:cNvPr id="6" name="TextBox 5"/>
          <p:cNvSpPr txBox="1"/>
          <p:nvPr/>
        </p:nvSpPr>
        <p:spPr>
          <a:xfrm>
            <a:off x="807156" y="5621867"/>
            <a:ext cx="8291688" cy="461665"/>
          </a:xfrm>
          <a:prstGeom prst="rect">
            <a:avLst/>
          </a:prstGeom>
          <a:noFill/>
        </p:spPr>
        <p:txBody>
          <a:bodyPr wrap="square" rtlCol="0">
            <a:spAutoFit/>
          </a:bodyPr>
          <a:lstStyle/>
          <a:p>
            <a:pPr algn="ctr"/>
            <a:r>
              <a:rPr lang="en-US" dirty="0" smtClean="0">
                <a:solidFill>
                  <a:schemeClr val="accent1"/>
                </a:solidFill>
              </a:rPr>
              <a:t>www.dylanwiliam.net</a:t>
            </a:r>
            <a:endParaRPr lang="en-US" dirty="0">
              <a:solidFill>
                <a:schemeClr val="accent1"/>
              </a:solidFill>
            </a:endParaRPr>
          </a:p>
        </p:txBody>
      </p:sp>
      <p:pic>
        <p:nvPicPr>
          <p:cNvPr id="8" name="Picture 7" descr="EmbeddedFormativeAssessment.jpg"/>
          <p:cNvPicPr>
            <a:picLocks noChangeAspect="1"/>
          </p:cNvPicPr>
          <p:nvPr/>
        </p:nvPicPr>
        <p:blipFill>
          <a:blip r:embed="rId4">
            <a:alphaModFix/>
          </a:blip>
          <a:stretch>
            <a:fillRect/>
          </a:stretch>
        </p:blipFill>
        <p:spPr>
          <a:xfrm>
            <a:off x="6865038" y="1999477"/>
            <a:ext cx="2254192" cy="2972562"/>
          </a:xfrm>
          <a:prstGeom prst="rect">
            <a:avLst/>
          </a:prstGeom>
        </p:spPr>
      </p:pic>
    </p:spTree>
    <p:extLst>
      <p:ext uri="{BB962C8B-B14F-4D97-AF65-F5344CB8AC3E}">
        <p14:creationId xmlns:p14="http://schemas.microsoft.com/office/powerpoint/2010/main" val="85055929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endParaRPr lang="en-US" dirty="0"/>
          </a:p>
        </p:txBody>
      </p:sp>
      <p:sp>
        <p:nvSpPr>
          <p:cNvPr id="3" name="Subtitle 2"/>
          <p:cNvSpPr>
            <a:spLocks noGrp="1"/>
          </p:cNvSpPr>
          <p:nvPr>
            <p:ph type="subTitle" idx="1"/>
          </p:nvPr>
        </p:nvSpPr>
        <p:spPr/>
        <p:txBody>
          <a:bodyPr/>
          <a:lstStyle/>
          <a:p>
            <a:r>
              <a:rPr lang="en-US" smtClean="0"/>
              <a:t>www.dylanwiliam.net</a:t>
            </a:r>
            <a:endParaRPr lang="en-US" dirty="0"/>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52</a:t>
            </a:fld>
            <a:endParaRPr lang="en-US"/>
          </a:p>
        </p:txBody>
      </p:sp>
    </p:spTree>
    <p:extLst>
      <p:ext uri="{BB962C8B-B14F-4D97-AF65-F5344CB8AC3E}">
        <p14:creationId xmlns:p14="http://schemas.microsoft.com/office/powerpoint/2010/main" val="6681954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822" y="1524011"/>
            <a:ext cx="8920256" cy="1828800"/>
          </a:xfrm>
        </p:spPr>
        <p:txBody>
          <a:bodyPr>
            <a:normAutofit/>
          </a:bodyPr>
          <a:lstStyle/>
          <a:p>
            <a:r>
              <a:rPr lang="en-US" sz="5000" cap="none" smtClean="0"/>
              <a:t>Choice</a:t>
            </a:r>
            <a:endParaRPr lang="en-US" sz="5000" cap="none" dirty="0"/>
          </a:p>
        </p:txBody>
      </p:sp>
      <p:sp>
        <p:nvSpPr>
          <p:cNvPr id="3" name="Slide Number Placeholder 2"/>
          <p:cNvSpPr>
            <a:spLocks noGrp="1"/>
          </p:cNvSpPr>
          <p:nvPr>
            <p:ph type="sldNum" sz="quarter" idx="12"/>
          </p:nvPr>
        </p:nvSpPr>
        <p:spPr/>
        <p:txBody>
          <a:bodyPr/>
          <a:lstStyle/>
          <a:p>
            <a:pPr>
              <a:defRPr/>
            </a:pPr>
            <a:fld id="{D52799CE-711A-FA44-BA4E-E463DA170A36}" type="slidenum">
              <a:rPr lang="en-US" smtClean="0"/>
              <a:pPr>
                <a:defRPr/>
              </a:pPr>
              <a:t>6</a:t>
            </a:fld>
            <a:endParaRPr lang="en-US"/>
          </a:p>
        </p:txBody>
      </p:sp>
    </p:spTree>
    <p:extLst>
      <p:ext uri="{BB962C8B-B14F-4D97-AF65-F5344CB8AC3E}">
        <p14:creationId xmlns:p14="http://schemas.microsoft.com/office/powerpoint/2010/main" val="1147365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p:txBody>
          <a:bodyPr>
            <a:noAutofit/>
          </a:bodyPr>
          <a:lstStyle/>
          <a:p>
            <a:r>
              <a:rPr lang="en-US" dirty="0" smtClean="0"/>
              <a:t>Teamwork</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7</a:t>
            </a:fld>
            <a:endParaRPr lang="en-GB" dirty="0"/>
          </a:p>
        </p:txBody>
      </p:sp>
      <p:sp>
        <p:nvSpPr>
          <p:cNvPr id="115714" name="Rectangle 3"/>
          <p:cNvSpPr>
            <a:spLocks noGrp="1" noChangeArrowheads="1"/>
          </p:cNvSpPr>
          <p:nvPr>
            <p:ph sz="quarter" idx="1"/>
          </p:nvPr>
        </p:nvSpPr>
        <p:spPr>
          <a:xfrm>
            <a:off x="663702" y="1600200"/>
            <a:ext cx="8832850" cy="5257800"/>
          </a:xfrm>
        </p:spPr>
        <p:txBody>
          <a:bodyPr>
            <a:normAutofit/>
          </a:bodyPr>
          <a:lstStyle/>
          <a:p>
            <a:r>
              <a:rPr lang="en-US" sz="2800" dirty="0" err="1" smtClean="0"/>
              <a:t>Belbin</a:t>
            </a:r>
            <a:r>
              <a:rPr lang="en-US" sz="2800" dirty="0" smtClean="0"/>
              <a:t> inventory (Management teams: Why they succeed or fail):</a:t>
            </a:r>
          </a:p>
          <a:p>
            <a:pPr lvl="1"/>
            <a:r>
              <a:rPr lang="en-US" sz="2400" dirty="0" smtClean="0"/>
              <a:t>Eight team roles (defined as “a tendency to behave, contribute and interrelate with others in a particular way”):</a:t>
            </a:r>
          </a:p>
          <a:p>
            <a:pPr lvl="2"/>
            <a:r>
              <a:rPr lang="en-US" sz="2200" dirty="0" smtClean="0"/>
              <a:t>Company worker; innovator; shaper; chairperson; resource investigator; monitor/evaluator; completer/finisher; team worker</a:t>
            </a:r>
          </a:p>
          <a:p>
            <a:pPr lvl="1"/>
            <a:r>
              <a:rPr lang="en-US" sz="2400" dirty="0" smtClean="0"/>
              <a:t>Key ideas:</a:t>
            </a:r>
          </a:p>
          <a:p>
            <a:pPr lvl="2"/>
            <a:r>
              <a:rPr lang="en-US" sz="2200" dirty="0" smtClean="0"/>
              <a:t>Each role has strengths and allowable weaknesses.</a:t>
            </a:r>
          </a:p>
          <a:p>
            <a:pPr lvl="2"/>
            <a:r>
              <a:rPr lang="en-US" sz="2200" dirty="0" smtClean="0"/>
              <a:t>People rarely sustain “out-of-role” behavior, especially under stress.</a:t>
            </a:r>
          </a:p>
        </p:txBody>
      </p:sp>
    </p:spTree>
    <p:extLst>
      <p:ext uri="{BB962C8B-B14F-4D97-AF65-F5344CB8AC3E}">
        <p14:creationId xmlns:p14="http://schemas.microsoft.com/office/powerpoint/2010/main" val="26141416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 strengths and allowable weaknesses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21094951"/>
              </p:ext>
            </p:extLst>
          </p:nvPr>
        </p:nvGraphicFramePr>
        <p:xfrm>
          <a:off x="663840" y="1600200"/>
          <a:ext cx="8832851" cy="4361328"/>
        </p:xfrm>
        <a:graphic>
          <a:graphicData uri="http://schemas.openxmlformats.org/drawingml/2006/table">
            <a:tbl>
              <a:tblPr firstRow="1" bandRow="1">
                <a:tableStyleId>{5C22544A-7EE6-4342-B048-85BDC9FD1C3A}</a:tableStyleId>
              </a:tblPr>
              <a:tblGrid>
                <a:gridCol w="2663489"/>
                <a:gridCol w="3199354"/>
                <a:gridCol w="2970008"/>
              </a:tblGrid>
              <a:tr h="484592">
                <a:tc>
                  <a:txBody>
                    <a:bodyPr/>
                    <a:lstStyle/>
                    <a:p>
                      <a:pPr>
                        <a:spcAft>
                          <a:spcPts val="0"/>
                        </a:spcAft>
                      </a:pPr>
                      <a:r>
                        <a:rPr lang="en-US" sz="2000" dirty="0">
                          <a:effectLst/>
                          <a:latin typeface="+mj-lt"/>
                          <a:ea typeface="Times New Roman"/>
                          <a:cs typeface="Times New Roman"/>
                        </a:rPr>
                        <a:t> </a:t>
                      </a:r>
                    </a:p>
                  </a:txBody>
                  <a:tcPr marL="74295" marR="74295" marT="0" marB="0" anchor="ctr"/>
                </a:tc>
                <a:tc>
                  <a:txBody>
                    <a:bodyPr/>
                    <a:lstStyle/>
                    <a:p>
                      <a:pPr>
                        <a:spcAft>
                          <a:spcPts val="0"/>
                        </a:spcAft>
                      </a:pPr>
                      <a:r>
                        <a:rPr lang="en-US" sz="2000" dirty="0" smtClean="0">
                          <a:effectLst/>
                          <a:latin typeface="+mj-lt"/>
                          <a:ea typeface="Times New Roman"/>
                          <a:cs typeface="Times New Roman"/>
                        </a:rPr>
                        <a:t>Principal </a:t>
                      </a:r>
                      <a:r>
                        <a:rPr lang="en-US" sz="2000" dirty="0">
                          <a:effectLst/>
                          <a:latin typeface="+mj-lt"/>
                          <a:ea typeface="Times New Roman"/>
                          <a:cs typeface="Times New Roman"/>
                        </a:rPr>
                        <a:t>strengths</a:t>
                      </a:r>
                    </a:p>
                  </a:txBody>
                  <a:tcPr marL="74295" marR="74295" marT="0" marB="0" anchor="ctr"/>
                </a:tc>
                <a:tc>
                  <a:txBody>
                    <a:bodyPr/>
                    <a:lstStyle/>
                    <a:p>
                      <a:pPr>
                        <a:spcAft>
                          <a:spcPts val="0"/>
                        </a:spcAft>
                      </a:pPr>
                      <a:r>
                        <a:rPr lang="en-US" sz="2000">
                          <a:effectLst/>
                          <a:latin typeface="+mj-lt"/>
                          <a:ea typeface="Times New Roman"/>
                          <a:cs typeface="Times New Roman"/>
                        </a:rPr>
                        <a:t>Allowable weaknesses</a:t>
                      </a:r>
                    </a:p>
                  </a:txBody>
                  <a:tcPr marL="74295" marR="74295" marT="0" marB="0" anchor="ctr"/>
                </a:tc>
              </a:tr>
              <a:tr h="484592">
                <a:tc>
                  <a:txBody>
                    <a:bodyPr/>
                    <a:lstStyle/>
                    <a:p>
                      <a:pPr>
                        <a:spcAft>
                          <a:spcPts val="0"/>
                        </a:spcAft>
                      </a:pPr>
                      <a:r>
                        <a:rPr lang="en-US" sz="2000" dirty="0">
                          <a:effectLst/>
                          <a:latin typeface="+mj-lt"/>
                          <a:ea typeface="Times New Roman"/>
                          <a:cs typeface="Times New Roman"/>
                        </a:rPr>
                        <a:t>Company worker</a:t>
                      </a:r>
                    </a:p>
                  </a:txBody>
                  <a:tcPr marL="74295" marR="74295" marT="0" marB="0" anchor="ctr"/>
                </a:tc>
                <a:tc>
                  <a:txBody>
                    <a:bodyPr/>
                    <a:lstStyle/>
                    <a:p>
                      <a:pPr>
                        <a:spcAft>
                          <a:spcPts val="0"/>
                        </a:spcAft>
                      </a:pPr>
                      <a:r>
                        <a:rPr lang="en-US" sz="2000" dirty="0">
                          <a:effectLst/>
                          <a:latin typeface="+mj-lt"/>
                          <a:ea typeface="Times New Roman"/>
                          <a:cs typeface="Times New Roman"/>
                        </a:rPr>
                        <a:t>Disciplined, hard-working</a:t>
                      </a:r>
                    </a:p>
                  </a:txBody>
                  <a:tcPr marL="74295" marR="74295" marT="0" marB="0" anchor="ctr"/>
                </a:tc>
                <a:tc>
                  <a:txBody>
                    <a:bodyPr/>
                    <a:lstStyle/>
                    <a:p>
                      <a:pPr>
                        <a:spcAft>
                          <a:spcPts val="0"/>
                        </a:spcAft>
                      </a:pPr>
                      <a:r>
                        <a:rPr lang="en-US" sz="2000">
                          <a:effectLst/>
                          <a:latin typeface="+mj-lt"/>
                          <a:ea typeface="Times New Roman"/>
                          <a:cs typeface="Times New Roman"/>
                        </a:rPr>
                        <a:t>Lack of flexibility</a:t>
                      </a:r>
                    </a:p>
                  </a:txBody>
                  <a:tcPr marL="74295" marR="74295" marT="0" marB="0" anchor="ctr"/>
                </a:tc>
              </a:tr>
              <a:tr h="484592">
                <a:tc>
                  <a:txBody>
                    <a:bodyPr/>
                    <a:lstStyle/>
                    <a:p>
                      <a:pPr>
                        <a:spcAft>
                          <a:spcPts val="0"/>
                        </a:spcAft>
                      </a:pPr>
                      <a:r>
                        <a:rPr lang="en-US" sz="2000" dirty="0">
                          <a:effectLst/>
                          <a:latin typeface="+mj-lt"/>
                          <a:ea typeface="Times New Roman"/>
                          <a:cs typeface="Times New Roman"/>
                        </a:rPr>
                        <a:t>Chairman</a:t>
                      </a:r>
                    </a:p>
                  </a:txBody>
                  <a:tcPr marL="74295" marR="74295" marT="0" marB="0" anchor="ctr"/>
                </a:tc>
                <a:tc>
                  <a:txBody>
                    <a:bodyPr/>
                    <a:lstStyle/>
                    <a:p>
                      <a:pPr>
                        <a:spcAft>
                          <a:spcPts val="0"/>
                        </a:spcAft>
                      </a:pPr>
                      <a:r>
                        <a:rPr lang="en-US" sz="2000" dirty="0">
                          <a:effectLst/>
                          <a:latin typeface="+mj-lt"/>
                          <a:ea typeface="Times New Roman"/>
                          <a:cs typeface="Times New Roman"/>
                        </a:rPr>
                        <a:t>Valuing contributions</a:t>
                      </a:r>
                    </a:p>
                  </a:txBody>
                  <a:tcPr marL="74295" marR="74295" marT="0" marB="0" anchor="ctr"/>
                </a:tc>
                <a:tc>
                  <a:txBody>
                    <a:bodyPr/>
                    <a:lstStyle/>
                    <a:p>
                      <a:pPr>
                        <a:spcAft>
                          <a:spcPts val="0"/>
                        </a:spcAft>
                      </a:pPr>
                      <a:r>
                        <a:rPr lang="en-US" sz="2000">
                          <a:effectLst/>
                          <a:latin typeface="+mj-lt"/>
                          <a:ea typeface="Times New Roman"/>
                          <a:cs typeface="Times New Roman"/>
                        </a:rPr>
                        <a:t>Not particularly creative</a:t>
                      </a:r>
                    </a:p>
                  </a:txBody>
                  <a:tcPr marL="74295" marR="74295" marT="0" marB="0" anchor="ctr"/>
                </a:tc>
              </a:tr>
              <a:tr h="484592">
                <a:tc>
                  <a:txBody>
                    <a:bodyPr/>
                    <a:lstStyle/>
                    <a:p>
                      <a:pPr>
                        <a:spcAft>
                          <a:spcPts val="0"/>
                        </a:spcAft>
                      </a:pPr>
                      <a:r>
                        <a:rPr lang="en-US" sz="2000">
                          <a:effectLst/>
                          <a:latin typeface="+mj-lt"/>
                          <a:ea typeface="Times New Roman"/>
                          <a:cs typeface="Times New Roman"/>
                        </a:rPr>
                        <a:t>Shaper</a:t>
                      </a:r>
                    </a:p>
                  </a:txBody>
                  <a:tcPr marL="74295" marR="74295" marT="0" marB="0" anchor="ctr"/>
                </a:tc>
                <a:tc>
                  <a:txBody>
                    <a:bodyPr/>
                    <a:lstStyle/>
                    <a:p>
                      <a:pPr>
                        <a:spcAft>
                          <a:spcPts val="0"/>
                        </a:spcAft>
                      </a:pPr>
                      <a:r>
                        <a:rPr lang="en-US" sz="2000" dirty="0">
                          <a:effectLst/>
                          <a:latin typeface="+mj-lt"/>
                          <a:ea typeface="Times New Roman"/>
                          <a:cs typeface="Times New Roman"/>
                        </a:rPr>
                        <a:t>Drive</a:t>
                      </a:r>
                    </a:p>
                  </a:txBody>
                  <a:tcPr marL="74295" marR="74295" marT="0" marB="0" anchor="ctr"/>
                </a:tc>
                <a:tc>
                  <a:txBody>
                    <a:bodyPr/>
                    <a:lstStyle/>
                    <a:p>
                      <a:pPr>
                        <a:spcAft>
                          <a:spcPts val="0"/>
                        </a:spcAft>
                      </a:pPr>
                      <a:r>
                        <a:rPr lang="en-US" sz="2000" dirty="0">
                          <a:effectLst/>
                          <a:latin typeface="+mj-lt"/>
                          <a:ea typeface="Times New Roman"/>
                          <a:cs typeface="Times New Roman"/>
                        </a:rPr>
                        <a:t>Impatience</a:t>
                      </a:r>
                    </a:p>
                  </a:txBody>
                  <a:tcPr marL="74295" marR="74295" marT="0" marB="0" anchor="ctr"/>
                </a:tc>
              </a:tr>
              <a:tr h="484592">
                <a:tc>
                  <a:txBody>
                    <a:bodyPr/>
                    <a:lstStyle/>
                    <a:p>
                      <a:pPr>
                        <a:spcAft>
                          <a:spcPts val="0"/>
                        </a:spcAft>
                      </a:pPr>
                      <a:r>
                        <a:rPr lang="en-US" sz="2000">
                          <a:effectLst/>
                          <a:latin typeface="+mj-lt"/>
                          <a:ea typeface="Times New Roman"/>
                          <a:cs typeface="Times New Roman"/>
                        </a:rPr>
                        <a:t>Plant</a:t>
                      </a:r>
                    </a:p>
                  </a:txBody>
                  <a:tcPr marL="74295" marR="74295" marT="0" marB="0" anchor="ctr"/>
                </a:tc>
                <a:tc>
                  <a:txBody>
                    <a:bodyPr/>
                    <a:lstStyle/>
                    <a:p>
                      <a:pPr>
                        <a:spcAft>
                          <a:spcPts val="0"/>
                        </a:spcAft>
                      </a:pPr>
                      <a:r>
                        <a:rPr lang="en-US" sz="2000" dirty="0">
                          <a:effectLst/>
                          <a:latin typeface="+mj-lt"/>
                          <a:ea typeface="Times New Roman"/>
                          <a:cs typeface="Times New Roman"/>
                        </a:rPr>
                        <a:t>Thinking “outside the box”</a:t>
                      </a:r>
                    </a:p>
                  </a:txBody>
                  <a:tcPr marL="74295" marR="74295" marT="0" marB="0" anchor="ctr"/>
                </a:tc>
                <a:tc>
                  <a:txBody>
                    <a:bodyPr/>
                    <a:lstStyle/>
                    <a:p>
                      <a:pPr>
                        <a:spcAft>
                          <a:spcPts val="0"/>
                        </a:spcAft>
                      </a:pPr>
                      <a:r>
                        <a:rPr lang="en-US" sz="2000" dirty="0">
                          <a:effectLst/>
                          <a:latin typeface="+mj-lt"/>
                          <a:ea typeface="Times New Roman"/>
                          <a:cs typeface="Times New Roman"/>
                        </a:rPr>
                        <a:t>Impractical</a:t>
                      </a:r>
                    </a:p>
                  </a:txBody>
                  <a:tcPr marL="74295" marR="74295" marT="0" marB="0" anchor="ctr"/>
                </a:tc>
              </a:tr>
              <a:tr h="484592">
                <a:tc>
                  <a:txBody>
                    <a:bodyPr/>
                    <a:lstStyle/>
                    <a:p>
                      <a:pPr>
                        <a:spcAft>
                          <a:spcPts val="0"/>
                        </a:spcAft>
                      </a:pPr>
                      <a:r>
                        <a:rPr lang="en-US" sz="2000">
                          <a:effectLst/>
                          <a:latin typeface="+mj-lt"/>
                          <a:ea typeface="Times New Roman"/>
                          <a:cs typeface="Times New Roman"/>
                        </a:rPr>
                        <a:t>Resource investigator</a:t>
                      </a:r>
                    </a:p>
                  </a:txBody>
                  <a:tcPr marL="74295" marR="74295" marT="0" marB="0" anchor="ctr"/>
                </a:tc>
                <a:tc>
                  <a:txBody>
                    <a:bodyPr/>
                    <a:lstStyle/>
                    <a:p>
                      <a:pPr>
                        <a:spcAft>
                          <a:spcPts val="0"/>
                        </a:spcAft>
                      </a:pPr>
                      <a:r>
                        <a:rPr lang="en-US" sz="2000" dirty="0">
                          <a:effectLst/>
                          <a:latin typeface="+mj-lt"/>
                          <a:ea typeface="Times New Roman"/>
                          <a:cs typeface="Times New Roman"/>
                        </a:rPr>
                        <a:t>Openness to new ideas</a:t>
                      </a:r>
                    </a:p>
                  </a:txBody>
                  <a:tcPr marL="74295" marR="74295" marT="0" marB="0" anchor="ctr"/>
                </a:tc>
                <a:tc>
                  <a:txBody>
                    <a:bodyPr/>
                    <a:lstStyle/>
                    <a:p>
                      <a:pPr>
                        <a:spcAft>
                          <a:spcPts val="0"/>
                        </a:spcAft>
                      </a:pPr>
                      <a:r>
                        <a:rPr lang="en-US" sz="2000" dirty="0">
                          <a:effectLst/>
                          <a:latin typeface="+mj-lt"/>
                          <a:ea typeface="Times New Roman"/>
                          <a:cs typeface="Times New Roman"/>
                        </a:rPr>
                        <a:t>Short attention-span</a:t>
                      </a:r>
                    </a:p>
                  </a:txBody>
                  <a:tcPr marL="74295" marR="74295" marT="0" marB="0" anchor="ctr"/>
                </a:tc>
              </a:tr>
              <a:tr h="484592">
                <a:tc>
                  <a:txBody>
                    <a:bodyPr/>
                    <a:lstStyle/>
                    <a:p>
                      <a:pPr>
                        <a:spcAft>
                          <a:spcPts val="0"/>
                        </a:spcAft>
                      </a:pPr>
                      <a:r>
                        <a:rPr lang="en-US" sz="2000">
                          <a:effectLst/>
                          <a:latin typeface="+mj-lt"/>
                          <a:ea typeface="Times New Roman"/>
                          <a:cs typeface="Times New Roman"/>
                        </a:rPr>
                        <a:t>Monitor-evaluator</a:t>
                      </a:r>
                    </a:p>
                  </a:txBody>
                  <a:tcPr marL="74295" marR="74295" marT="0" marB="0" anchor="ctr"/>
                </a:tc>
                <a:tc>
                  <a:txBody>
                    <a:bodyPr/>
                    <a:lstStyle/>
                    <a:p>
                      <a:pPr>
                        <a:spcAft>
                          <a:spcPts val="0"/>
                        </a:spcAft>
                      </a:pPr>
                      <a:r>
                        <a:rPr lang="en-US" sz="2000">
                          <a:effectLst/>
                          <a:latin typeface="+mj-lt"/>
                          <a:ea typeface="Times New Roman"/>
                          <a:cs typeface="Times New Roman"/>
                        </a:rPr>
                        <a:t>Hard-headed</a:t>
                      </a:r>
                    </a:p>
                  </a:txBody>
                  <a:tcPr marL="74295" marR="74295" marT="0" marB="0" anchor="ctr"/>
                </a:tc>
                <a:tc>
                  <a:txBody>
                    <a:bodyPr/>
                    <a:lstStyle/>
                    <a:p>
                      <a:pPr>
                        <a:spcAft>
                          <a:spcPts val="0"/>
                        </a:spcAft>
                      </a:pPr>
                      <a:r>
                        <a:rPr lang="en-US" sz="2000" dirty="0">
                          <a:effectLst/>
                          <a:latin typeface="+mj-lt"/>
                          <a:ea typeface="Times New Roman"/>
                          <a:cs typeface="Times New Roman"/>
                        </a:rPr>
                        <a:t>Poor motivator</a:t>
                      </a:r>
                    </a:p>
                  </a:txBody>
                  <a:tcPr marL="74295" marR="74295" marT="0" marB="0" anchor="ctr"/>
                </a:tc>
              </a:tr>
              <a:tr h="484592">
                <a:tc>
                  <a:txBody>
                    <a:bodyPr/>
                    <a:lstStyle/>
                    <a:p>
                      <a:pPr>
                        <a:spcAft>
                          <a:spcPts val="0"/>
                        </a:spcAft>
                      </a:pPr>
                      <a:r>
                        <a:rPr lang="en-US" sz="2000">
                          <a:effectLst/>
                          <a:latin typeface="+mj-lt"/>
                          <a:ea typeface="Times New Roman"/>
                          <a:cs typeface="Times New Roman"/>
                        </a:rPr>
                        <a:t>Team worker</a:t>
                      </a:r>
                    </a:p>
                  </a:txBody>
                  <a:tcPr marL="74295" marR="74295" marT="0" marB="0" anchor="ctr"/>
                </a:tc>
                <a:tc>
                  <a:txBody>
                    <a:bodyPr/>
                    <a:lstStyle/>
                    <a:p>
                      <a:pPr>
                        <a:spcAft>
                          <a:spcPts val="0"/>
                        </a:spcAft>
                      </a:pPr>
                      <a:r>
                        <a:rPr lang="en-US" sz="2000">
                          <a:effectLst/>
                          <a:latin typeface="+mj-lt"/>
                          <a:ea typeface="Times New Roman"/>
                          <a:cs typeface="Times New Roman"/>
                        </a:rPr>
                        <a:t>Responsive to others</a:t>
                      </a:r>
                    </a:p>
                  </a:txBody>
                  <a:tcPr marL="74295" marR="74295" marT="0" marB="0" anchor="ctr"/>
                </a:tc>
                <a:tc>
                  <a:txBody>
                    <a:bodyPr/>
                    <a:lstStyle/>
                    <a:p>
                      <a:pPr>
                        <a:spcAft>
                          <a:spcPts val="0"/>
                        </a:spcAft>
                      </a:pPr>
                      <a:r>
                        <a:rPr lang="en-US" sz="2000" dirty="0">
                          <a:effectLst/>
                          <a:latin typeface="+mj-lt"/>
                          <a:ea typeface="Times New Roman"/>
                          <a:cs typeface="Times New Roman"/>
                        </a:rPr>
                        <a:t>Not good in crises</a:t>
                      </a:r>
                    </a:p>
                  </a:txBody>
                  <a:tcPr marL="74295" marR="74295" marT="0" marB="0" anchor="ctr"/>
                </a:tc>
              </a:tr>
              <a:tr h="484592">
                <a:tc>
                  <a:txBody>
                    <a:bodyPr/>
                    <a:lstStyle/>
                    <a:p>
                      <a:pPr>
                        <a:spcAft>
                          <a:spcPts val="0"/>
                        </a:spcAft>
                      </a:pPr>
                      <a:r>
                        <a:rPr lang="en-US" sz="2000">
                          <a:effectLst/>
                          <a:latin typeface="+mj-lt"/>
                          <a:ea typeface="Times New Roman"/>
                          <a:cs typeface="Times New Roman"/>
                        </a:rPr>
                        <a:t>Completer finisher</a:t>
                      </a:r>
                    </a:p>
                  </a:txBody>
                  <a:tcPr marL="74295" marR="74295" marT="0" marB="0" anchor="ctr"/>
                </a:tc>
                <a:tc>
                  <a:txBody>
                    <a:bodyPr/>
                    <a:lstStyle/>
                    <a:p>
                      <a:pPr>
                        <a:spcAft>
                          <a:spcPts val="0"/>
                        </a:spcAft>
                      </a:pPr>
                      <a:r>
                        <a:rPr lang="en-US" sz="2000">
                          <a:effectLst/>
                          <a:latin typeface="+mj-lt"/>
                          <a:ea typeface="Times New Roman"/>
                          <a:cs typeface="Times New Roman"/>
                        </a:rPr>
                        <a:t>Detail-oriented</a:t>
                      </a:r>
                    </a:p>
                  </a:txBody>
                  <a:tcPr marL="74295" marR="74295" marT="0" marB="0" anchor="ctr"/>
                </a:tc>
                <a:tc>
                  <a:txBody>
                    <a:bodyPr/>
                    <a:lstStyle/>
                    <a:p>
                      <a:pPr>
                        <a:spcAft>
                          <a:spcPts val="0"/>
                        </a:spcAft>
                      </a:pPr>
                      <a:r>
                        <a:rPr lang="en-US" sz="2000" dirty="0">
                          <a:effectLst/>
                          <a:latin typeface="+mj-lt"/>
                          <a:ea typeface="Times New Roman"/>
                          <a:cs typeface="Times New Roman"/>
                        </a:rPr>
                        <a:t>Obsessive</a:t>
                      </a:r>
                    </a:p>
                  </a:txBody>
                  <a:tcPr marL="74295" marR="74295" marT="0" marB="0" anchor="ctr"/>
                </a:tc>
              </a:tr>
            </a:tbl>
          </a:graphicData>
        </a:graphic>
      </p:graphicFrame>
    </p:spTree>
    <p:extLst>
      <p:ext uri="{BB962C8B-B14F-4D97-AF65-F5344CB8AC3E}">
        <p14:creationId xmlns:p14="http://schemas.microsoft.com/office/powerpoint/2010/main" val="2496890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732" y="1510564"/>
            <a:ext cx="8847418" cy="1828800"/>
          </a:xfrm>
        </p:spPr>
        <p:txBody>
          <a:bodyPr>
            <a:normAutofit/>
          </a:bodyPr>
          <a:lstStyle/>
          <a:p>
            <a:r>
              <a:rPr lang="en-US" sz="5000" cap="none" smtClean="0"/>
              <a:t>Flexibility</a:t>
            </a:r>
            <a:endParaRPr lang="en-US" sz="5000" cap="none" dirty="0"/>
          </a:p>
        </p:txBody>
      </p:sp>
      <p:sp>
        <p:nvSpPr>
          <p:cNvPr id="3" name="Slide Number Placeholder 2"/>
          <p:cNvSpPr>
            <a:spLocks noGrp="1"/>
          </p:cNvSpPr>
          <p:nvPr>
            <p:ph type="sldNum" sz="quarter" idx="12"/>
          </p:nvPr>
        </p:nvSpPr>
        <p:spPr/>
        <p:txBody>
          <a:bodyPr/>
          <a:lstStyle/>
          <a:p>
            <a:pPr>
              <a:defRPr/>
            </a:pPr>
            <a:fld id="{D52799CE-711A-FA44-BA4E-E463DA170A36}" type="slidenum">
              <a:rPr lang="en-US" smtClean="0"/>
              <a:pPr>
                <a:defRPr/>
              </a:pPr>
              <a:t>9</a:t>
            </a:fld>
            <a:endParaRPr lang="en-US"/>
          </a:p>
        </p:txBody>
      </p:sp>
    </p:spTree>
    <p:extLst>
      <p:ext uri="{BB962C8B-B14F-4D97-AF65-F5344CB8AC3E}">
        <p14:creationId xmlns:p14="http://schemas.microsoft.com/office/powerpoint/2010/main" val="8916578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itle and content (no logo)">
  <a:themeElements>
    <a:clrScheme name="DWE presentation">
      <a:dk1>
        <a:sysClr val="windowText" lastClr="000000"/>
      </a:dk1>
      <a:lt1>
        <a:sysClr val="window" lastClr="FFFFFF"/>
      </a:lt1>
      <a:dk2>
        <a:srgbClr val="3488B6"/>
      </a:dk2>
      <a:lt2>
        <a:srgbClr val="EBDDC3"/>
      </a:lt2>
      <a:accent1>
        <a:srgbClr val="525A93"/>
      </a:accent1>
      <a:accent2>
        <a:srgbClr val="EDAA61"/>
      </a:accent2>
      <a:accent3>
        <a:srgbClr val="2973AC"/>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61500</TotalTime>
  <Words>2899</Words>
  <Application>Microsoft Macintosh PowerPoint</Application>
  <PresentationFormat>A4 Paper (210x297 mm)</PresentationFormat>
  <Paragraphs>566</Paragraphs>
  <Slides>52</Slides>
  <Notes>18</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Title and content (no logo)</vt:lpstr>
      <vt:lpstr>Establishing successful teacher learning communities: Lessons learned</vt:lpstr>
      <vt:lpstr>Outline: five questions</vt:lpstr>
      <vt:lpstr>What makes effective teacher learning?</vt:lpstr>
      <vt:lpstr>The knowing-doing gap (Pfeffer 2000)</vt:lpstr>
      <vt:lpstr>A model for teacher learning</vt:lpstr>
      <vt:lpstr>Choice</vt:lpstr>
      <vt:lpstr>Teamwork</vt:lpstr>
      <vt:lpstr>Principle strengths and allowable weaknesses</vt:lpstr>
      <vt:lpstr>Flexibility</vt:lpstr>
      <vt:lpstr>Context matters…</vt:lpstr>
      <vt:lpstr>PowerPoint Presentation</vt:lpstr>
      <vt:lpstr>Tight, but loose</vt:lpstr>
      <vt:lpstr>Design and intervention</vt:lpstr>
      <vt:lpstr>Strategies vs. techniques</vt:lpstr>
      <vt:lpstr>Small steps</vt:lpstr>
      <vt:lpstr>Why is teacher change so slow?</vt:lpstr>
      <vt:lpstr>Knowing more than we can say</vt:lpstr>
      <vt:lpstr>Looking at the wrong knowledge</vt:lpstr>
      <vt:lpstr>Changing, not sharing, practice</vt:lpstr>
      <vt:lpstr>Most of what we do is unconscious</vt:lpstr>
      <vt:lpstr>Hand hygiene in hospitals</vt:lpstr>
      <vt:lpstr>Accountability/Support</vt:lpstr>
      <vt:lpstr>Supportive accountability</vt:lpstr>
      <vt:lpstr>Planning question:</vt:lpstr>
      <vt:lpstr>Teacher learning communities</vt:lpstr>
      <vt:lpstr>Professional learning communities</vt:lpstr>
      <vt:lpstr>Professional learning communities</vt:lpstr>
      <vt:lpstr>Foci for professional learning communities</vt:lpstr>
      <vt:lpstr>Complementary processes</vt:lpstr>
      <vt:lpstr>Strategies for teacher change</vt:lpstr>
      <vt:lpstr>Teacher learning communities</vt:lpstr>
      <vt:lpstr>A “signature pedagogy” for teacher learning</vt:lpstr>
      <vt:lpstr>Activities 1, 2, 3, 5, 6: “Bookends”</vt:lpstr>
      <vt:lpstr>Ground-rules for TLCs</vt:lpstr>
      <vt:lpstr>Activity 1: Introduction</vt:lpstr>
      <vt:lpstr>Activity 2: Starter</vt:lpstr>
      <vt:lpstr>Activity 3: Feedback</vt:lpstr>
      <vt:lpstr>Activity 4: New learning about formative assessment</vt:lpstr>
      <vt:lpstr>Activity 5: Personal action planning</vt:lpstr>
      <vt:lpstr>Activity 6: Wrap</vt:lpstr>
      <vt:lpstr>Every TLC needs a leader</vt:lpstr>
      <vt:lpstr>Peer observation</vt:lpstr>
      <vt:lpstr>Making time to “sharpen the saw”</vt:lpstr>
      <vt:lpstr>A case study in one district</vt:lpstr>
      <vt:lpstr>Progress of TLCs in Cannington</vt:lpstr>
      <vt:lpstr>Planning Question:</vt:lpstr>
      <vt:lpstr>How will we know if it’s working?</vt:lpstr>
      <vt:lpstr>We’ll know when it’s working when…</vt:lpstr>
      <vt:lpstr>Possible foci for “Learning walks”</vt:lpstr>
      <vt:lpstr>Force-field analysis (Lewin, 1954)</vt:lpstr>
      <vt:lpstr>To find out more…</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466</cp:revision>
  <cp:lastPrinted>2007-02-01T19:02:41Z</cp:lastPrinted>
  <dcterms:created xsi:type="dcterms:W3CDTF">2010-07-29T23:31:26Z</dcterms:created>
  <dcterms:modified xsi:type="dcterms:W3CDTF">2014-04-12T16:15:26Z</dcterms:modified>
</cp:coreProperties>
</file>