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12" r:id="rId1"/>
  </p:sldMasterIdLst>
  <p:notesMasterIdLst>
    <p:notesMasterId r:id="rId51"/>
  </p:notesMasterIdLst>
  <p:handoutMasterIdLst>
    <p:handoutMasterId r:id="rId52"/>
  </p:handoutMasterIdLst>
  <p:sldIdLst>
    <p:sldId id="256" r:id="rId2"/>
    <p:sldId id="794" r:id="rId3"/>
    <p:sldId id="864" r:id="rId4"/>
    <p:sldId id="972" r:id="rId5"/>
    <p:sldId id="673" r:id="rId6"/>
    <p:sldId id="805" r:id="rId7"/>
    <p:sldId id="971" r:id="rId8"/>
    <p:sldId id="712" r:id="rId9"/>
    <p:sldId id="969" r:id="rId10"/>
    <p:sldId id="803" r:id="rId11"/>
    <p:sldId id="960" r:id="rId12"/>
    <p:sldId id="973" r:id="rId13"/>
    <p:sldId id="962" r:id="rId14"/>
    <p:sldId id="994" r:id="rId15"/>
    <p:sldId id="995" r:id="rId16"/>
    <p:sldId id="996" r:id="rId17"/>
    <p:sldId id="997" r:id="rId18"/>
    <p:sldId id="834" r:id="rId19"/>
    <p:sldId id="974" r:id="rId20"/>
    <p:sldId id="975" r:id="rId21"/>
    <p:sldId id="940" r:id="rId22"/>
    <p:sldId id="941" r:id="rId23"/>
    <p:sldId id="965" r:id="rId24"/>
    <p:sldId id="966" r:id="rId25"/>
    <p:sldId id="967" r:id="rId26"/>
    <p:sldId id="968" r:id="rId27"/>
    <p:sldId id="708" r:id="rId28"/>
    <p:sldId id="841" r:id="rId29"/>
    <p:sldId id="932" r:id="rId30"/>
    <p:sldId id="787" r:id="rId31"/>
    <p:sldId id="964" r:id="rId32"/>
    <p:sldId id="901" r:id="rId33"/>
    <p:sldId id="716" r:id="rId34"/>
    <p:sldId id="955" r:id="rId35"/>
    <p:sldId id="956" r:id="rId36"/>
    <p:sldId id="957" r:id="rId37"/>
    <p:sldId id="958" r:id="rId38"/>
    <p:sldId id="959" r:id="rId39"/>
    <p:sldId id="976" r:id="rId40"/>
    <p:sldId id="977" r:id="rId41"/>
    <p:sldId id="978" r:id="rId42"/>
    <p:sldId id="979" r:id="rId43"/>
    <p:sldId id="980" r:id="rId44"/>
    <p:sldId id="981" r:id="rId45"/>
    <p:sldId id="990" r:id="rId46"/>
    <p:sldId id="991" r:id="rId47"/>
    <p:sldId id="992" r:id="rId48"/>
    <p:sldId id="993" r:id="rId49"/>
    <p:sldId id="792" r:id="rId50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D1DC"/>
    <a:srgbClr val="3488B6"/>
    <a:srgbClr val="EDAA61"/>
    <a:srgbClr val="8C357B"/>
    <a:srgbClr val="9E2487"/>
    <a:srgbClr val="A68AAC"/>
    <a:srgbClr val="F1DFED"/>
    <a:srgbClr val="8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-2096" y="-488"/>
      </p:cViewPr>
      <p:guideLst>
        <p:guide orient="horz" pos="2160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76" d="100"/>
        <a:sy n="7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-252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09600" y="8458200"/>
            <a:ext cx="5638800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/>
          <a:p>
            <a:pPr defTabSz="950913" eaLnBrk="0" hangingPunct="0"/>
            <a:r>
              <a:rPr lang="en-GB" sz="1000">
                <a:latin typeface="Times New Roman" charset="0"/>
              </a:rPr>
              <a:t>© 2010 Dylan Wiliam, Institute of Education, 20 Bedford Way, London WC1H 0AL, UK; 020 7612 6000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95338" y="503767"/>
            <a:ext cx="6028135" cy="2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492104" y="8775700"/>
            <a:ext cx="531019" cy="2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/>
          <a:p>
            <a:pPr defTabSz="950913" eaLnBrk="0" hangingPunct="0"/>
            <a:fld id="{9211D485-12F2-B442-964B-E824A1BD6F81}" type="slidenum">
              <a:rPr lang="en-GB" sz="1000">
                <a:latin typeface="Times New Roman" charset="0"/>
              </a:rPr>
              <a:pPr defTabSz="950913" eaLnBrk="0" hangingPunct="0"/>
              <a:t>‹#›</a:t>
            </a:fld>
            <a:endParaRPr lang="en-GB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01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9885" y="4343400"/>
            <a:ext cx="5386388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663" tIns="46038" rIns="93663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2225" y="798513"/>
            <a:ext cx="4275138" cy="3206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90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65" charset="-128"/>
        <a:cs typeface="ＭＳ Ｐゴシック" pitchFamily="-65" charset="-128"/>
      </a:defRPr>
    </a:lvl1pPr>
    <a:lvl2pPr marL="476250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2pPr>
    <a:lvl3pPr marL="950913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3pPr>
    <a:lvl4pPr marL="1427163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4pPr>
    <a:lvl5pPr marL="1901825" algn="l" defTabSz="9509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3550" cy="3206750"/>
          </a:xfrm>
          <a:ln cap="flat"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3550" cy="3206750"/>
          </a:xfrm>
          <a:ln cap="flat"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92225" y="795338"/>
            <a:ext cx="4275138" cy="3206750"/>
          </a:xfrm>
          <a:noFill/>
          <a:ln cap="flat"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A36B3DD7-6B5D-B24F-BA47-EA0FDD3E2A9D}" type="slidenum">
              <a:rPr lang="en-US"/>
              <a:pPr/>
              <a:t>24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5138" cy="32067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24000" y="533400"/>
            <a:ext cx="3810000" cy="2857500"/>
          </a:xfrm>
          <a:solidFill>
            <a:srgbClr val="FFFFFF"/>
          </a:solidFill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581400"/>
            <a:ext cx="5791200" cy="4876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24000" y="533400"/>
            <a:ext cx="3810000" cy="2857500"/>
          </a:xfrm>
          <a:solidFill>
            <a:srgbClr val="FFFFFF"/>
          </a:solidFill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581400"/>
            <a:ext cx="5791200" cy="4876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24000" y="533400"/>
            <a:ext cx="3810000" cy="2857500"/>
          </a:xfrm>
          <a:solidFill>
            <a:srgbClr val="FFFFFF"/>
          </a:solidFill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581400"/>
            <a:ext cx="5791200" cy="4876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24000" y="533400"/>
            <a:ext cx="3810000" cy="2857500"/>
          </a:xfrm>
          <a:solidFill>
            <a:srgbClr val="FFFFFF"/>
          </a:solidFill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581400"/>
            <a:ext cx="5791200" cy="4876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0" y="533400"/>
            <a:ext cx="3810000" cy="2857500"/>
          </a:xfrm>
          <a:solidFill>
            <a:srgbClr val="FFFFFF"/>
          </a:solidFill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581400"/>
            <a:ext cx="5867400" cy="55626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8513"/>
            <a:ext cx="4270375" cy="3203575"/>
          </a:xfrm>
          <a:solidFill>
            <a:srgbClr val="FFFFFF"/>
          </a:solidFill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4500" y="6184900"/>
            <a:ext cx="1079500" cy="673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83618" y="595342"/>
            <a:ext cx="8426370" cy="3777092"/>
          </a:xfrm>
        </p:spPr>
        <p:txBody>
          <a:bodyPr anchor="ctr">
            <a:normAutofit/>
          </a:bodyPr>
          <a:lstStyle>
            <a:lvl1pPr>
              <a:defRPr sz="4400" cap="none" baseline="0">
                <a:latin typeface="Calibri"/>
                <a:cs typeface="Calibri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1512" y="471382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5C50C641-66DE-184E-B016-D253D8CA36F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27179BD9-65CB-694A-A2D4-7B548DC60A5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9ABF79A-F4A3-5E49-A6CE-5B8CF779BC3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10F0876-9936-0A4D-A655-DB5D8150D4A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2081" y="6036346"/>
            <a:ext cx="1079500" cy="673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>
            <a:normAutofit/>
          </a:bodyPr>
          <a:lstStyle>
            <a:lvl1pPr algn="l">
              <a:buNone/>
              <a:defRPr sz="36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E85CD4-01C3-DE45-A238-CA0781C7043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CA7252-6283-0043-95DE-9CBA704BC55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3" r:id="rId2"/>
    <p:sldLayoutId id="2147483916" r:id="rId3"/>
    <p:sldLayoutId id="2147483917" r:id="rId4"/>
    <p:sldLayoutId id="2147483918" r:id="rId5"/>
    <p:sldLayoutId id="2147483919" r:id="rId6"/>
    <p:sldLayoutId id="2147483920" r:id="rId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20040" indent="-320040" algn="l" rtl="0" eaLnBrk="1" latinLnBrk="0" hangingPunct="1">
        <a:spcBef>
          <a:spcPts val="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Calibri"/>
          <a:ea typeface="+mn-ea"/>
          <a:cs typeface="Calibri"/>
        </a:defRPr>
      </a:lvl1pPr>
      <a:lvl2pPr marL="640080" indent="-27432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2pPr>
      <a:lvl3pPr marL="914400" indent="-228600" algn="l" rtl="0" eaLnBrk="1" latinLnBrk="0" hangingPunct="1">
        <a:spcBef>
          <a:spcPts val="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Calibri"/>
          <a:ea typeface="+mn-ea"/>
          <a:cs typeface="Calibri"/>
        </a:defRPr>
      </a:lvl3pPr>
      <a:lvl4pPr marL="1371600" indent="-228600" algn="l" rtl="0" eaLnBrk="1" latinLnBrk="0" hangingPunct="1">
        <a:spcBef>
          <a:spcPts val="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1828800" indent="-228600" algn="l" rtl="0" eaLnBrk="1" latinLnBrk="0" hangingPunct="1">
        <a:spcBef>
          <a:spcPts val="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ylanwiliam.net" TargetMode="External"/><Relationship Id="rId4" Type="http://schemas.openxmlformats.org/officeDocument/2006/relationships/hyperlink" Target="http://www.dylanwiliamcente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1" Type="http://schemas.microsoft.com/office/2007/relationships/media" Target="file://localhost/Home%20/Consulting/%20Miscellaneous%20talks/2011/2011-05/21%20HBE%20workshop/Videos/Presentation%205/Activating%20students%20(English).m4v" TargetMode="External"/><Relationship Id="rId2" Type="http://schemas.openxmlformats.org/officeDocument/2006/relationships/video" Target="file://localhost/Home%20/Consulting/%20Miscellaneous%20talks/2011/2011-05/21%20HBE%20workshop/Videos/Presentation%205/Activating%20students%20(English).m4v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file://localhost/Home%20/Consulting/%20Miscellaneous%20talks/2011/2011-05/21%20HBE%20workshop/Videos/Presentation%205/Sharing%20success%20criteria%20(English).m4v" TargetMode="External"/><Relationship Id="rId2" Type="http://schemas.openxmlformats.org/officeDocument/2006/relationships/video" Target="file://localhost/Home%20/Consulting/%20Miscellaneous%20talks/2011/2011-05/21%20HBE%20workshop/Videos/Presentation%205/Sharing%20success%20criteria%20(English).m4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32118" y="1058831"/>
            <a:ext cx="7844117" cy="262466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cap="none" dirty="0" smtClean="0"/>
              <a:t>Practical techniques for embedding classroom formative assessment in reading instruction</a:t>
            </a:r>
            <a:endParaRPr lang="en-GB" cap="none" dirty="0" smtClean="0">
              <a:latin typeface="Arial" charset="0"/>
            </a:endParaRP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91882" y="3884706"/>
            <a:ext cx="8352118" cy="203570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GB" sz="3200" dirty="0" smtClean="0">
                <a:latin typeface="+mj-lt"/>
              </a:rPr>
              <a:t>Dylan </a:t>
            </a:r>
            <a:r>
              <a:rPr lang="en-GB" sz="3200" dirty="0" smtClean="0">
                <a:latin typeface="+mj-lt"/>
              </a:rPr>
              <a:t>Wiliam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GB" sz="3200" dirty="0" smtClean="0">
                <a:latin typeface="+mj-lt"/>
              </a:rPr>
              <a:t>Wisconsin State Reading Association, February 2015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GB" sz="3200" dirty="0" smtClean="0">
                <a:latin typeface="+mj-lt"/>
                <a:hlinkClick r:id="rId3"/>
              </a:rPr>
              <a:t>www.dylanwiliam.net</a:t>
            </a:r>
            <a:endParaRPr lang="en-GB" sz="3200" dirty="0" smtClean="0">
              <a:latin typeface="+mj-lt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GB" sz="3200" dirty="0" smtClean="0">
                <a:latin typeface="+mj-lt"/>
                <a:hlinkClick r:id="rId4"/>
              </a:rPr>
              <a:t>www.dylanwiliamcenter.com</a:t>
            </a:r>
            <a:r>
              <a:rPr lang="en-GB" sz="3200" dirty="0" smtClean="0">
                <a:latin typeface="+mj-lt"/>
              </a:rPr>
              <a:t> </a:t>
            </a:r>
            <a:endParaRPr lang="en-GB" sz="3200" dirty="0" smtClean="0">
              <a:latin typeface="+mj-lt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GB" dirty="0" smtClean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5883" y="6170706"/>
            <a:ext cx="412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GB" dirty="0" smtClean="0"/>
              <a:t>@dylanwiliam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Engineering effective discussions, activities, and classroom tasks that elicit evidence of learning</a:t>
            </a:r>
          </a:p>
        </p:txBody>
      </p:sp>
    </p:spTree>
    <p:extLst>
      <p:ext uri="{BB962C8B-B14F-4D97-AF65-F5344CB8AC3E}">
        <p14:creationId xmlns:p14="http://schemas.microsoft.com/office/powerpoint/2010/main" val="311425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psychology tells us about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the research on techniques that help students learn better</a:t>
            </a:r>
          </a:p>
          <a:p>
            <a:r>
              <a:rPr lang="en-US" dirty="0" smtClean="0"/>
              <a:t>Focus on techniques that are relatively easy to use</a:t>
            </a:r>
          </a:p>
          <a:p>
            <a:r>
              <a:rPr lang="en-US" dirty="0" smtClean="0"/>
              <a:t>Evaluation in terms of generalizability of findings across</a:t>
            </a:r>
          </a:p>
          <a:p>
            <a:pPr lvl="1"/>
            <a:r>
              <a:rPr lang="en-US" dirty="0" smtClean="0"/>
              <a:t>different material to be learned</a:t>
            </a:r>
          </a:p>
          <a:p>
            <a:pPr lvl="1"/>
            <a:r>
              <a:rPr lang="en-US" dirty="0" smtClean="0"/>
              <a:t>different learning conditions</a:t>
            </a:r>
            <a:endParaRPr lang="en-US" dirty="0"/>
          </a:p>
          <a:p>
            <a:pPr lvl="1"/>
            <a:r>
              <a:rPr lang="en-US" dirty="0" smtClean="0"/>
              <a:t>different kinds of student</a:t>
            </a:r>
            <a:endParaRPr lang="en-US" dirty="0"/>
          </a:p>
          <a:p>
            <a:pPr lvl="1"/>
            <a:r>
              <a:rPr lang="en-US" dirty="0" smtClean="0"/>
              <a:t>different measures of learning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410186"/>
            <a:ext cx="724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Dunlosky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,  Rawson, Marsh, 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Nathan, and Willingham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(2013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288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26960053"/>
              </p:ext>
            </p:extLst>
          </p:nvPr>
        </p:nvGraphicFramePr>
        <p:xfrm>
          <a:off x="0" y="49318"/>
          <a:ext cx="9144000" cy="68086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21294"/>
                <a:gridCol w="6322706"/>
              </a:tblGrid>
              <a:tr h="78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1. Elaborative interrogation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Generating an explanation for why an explicitly stated fact or concept is true</a:t>
                      </a:r>
                    </a:p>
                  </a:txBody>
                  <a:tcPr marL="68580" marR="68580" marT="0" marB="0"/>
                </a:tc>
              </a:tr>
              <a:tr h="78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2. Self-explanation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Explaining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how new information is related to known information, or explaining steps taken during problem solving</a:t>
                      </a:r>
                    </a:p>
                  </a:txBody>
                  <a:tcPr marL="68580" marR="68580" marT="0" marB="0"/>
                </a:tc>
              </a:tr>
              <a:tr h="5367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3. Summarization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Writing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summaries (of various lengths) of to-be-learned texts</a:t>
                      </a:r>
                    </a:p>
                  </a:txBody>
                  <a:tcPr marL="68580" marR="68580" marT="0" marB="0"/>
                </a:tc>
              </a:tr>
              <a:tr h="6961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. Highlighting/underlining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Marking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potentially important portions of to-be-learned materials while reading</a:t>
                      </a:r>
                    </a:p>
                  </a:txBody>
                  <a:tcPr marL="68580" marR="68580" marT="0" marB="0"/>
                </a:tc>
              </a:tr>
              <a:tr h="607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5. Keyword mnemonic 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Using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keywords and mental imagery to associate verbal </a:t>
                      </a: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materials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6. Imagery for text 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Attempting to form mental images of text materials while reading or listening</a:t>
                      </a:r>
                    </a:p>
                  </a:txBody>
                  <a:tcPr marL="68580" marR="68580" marT="0" marB="0"/>
                </a:tc>
              </a:tr>
              <a:tr h="448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7. Rereading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Restudying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text material again after an initial </a:t>
                      </a: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reading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7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8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. Practice testing 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Self-testing or taking practice tests over to-be-learned material</a:t>
                      </a:r>
                    </a:p>
                  </a:txBody>
                  <a:tcPr marL="68580" marR="68580" marT="0" marB="0"/>
                </a:tc>
              </a:tr>
              <a:tr h="78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9. Distributed practice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Implementing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 schedule of practice that spreads out study activities over time</a:t>
                      </a:r>
                    </a:p>
                  </a:txBody>
                  <a:tcPr marL="68580" marR="68580" marT="0" marB="0"/>
                </a:tc>
              </a:tr>
              <a:tr h="78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10. Interleaved practice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Practice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that mixes different kinds of problems, </a:t>
                      </a: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or </a:t>
                      </a: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study that mixes different kinds of material, within a single study session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54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of these improves learning?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953765"/>
          </a:xfrm>
        </p:spPr>
        <p:txBody>
          <a:bodyPr>
            <a:normAutofit/>
          </a:bodyPr>
          <a:lstStyle/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Elaborative </a:t>
            </a:r>
            <a:r>
              <a:rPr lang="en-US" dirty="0"/>
              <a:t>interrogation</a:t>
            </a:r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Self</a:t>
            </a:r>
            <a:r>
              <a:rPr lang="en-US" dirty="0"/>
              <a:t>-explanation </a:t>
            </a:r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Summarization</a:t>
            </a:r>
            <a:endParaRPr lang="en-US" dirty="0"/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Highlighting</a:t>
            </a:r>
            <a:r>
              <a:rPr lang="en-US" dirty="0"/>
              <a:t>/underlining</a:t>
            </a:r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Keyword mnemonic</a:t>
            </a:r>
            <a:endParaRPr lang="en-US" dirty="0"/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Imagery </a:t>
            </a:r>
            <a:r>
              <a:rPr lang="en-US" dirty="0"/>
              <a:t>for </a:t>
            </a:r>
            <a:r>
              <a:rPr lang="en-US" dirty="0" smtClean="0"/>
              <a:t>text</a:t>
            </a:r>
            <a:endParaRPr lang="en-US" dirty="0"/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>
                <a:solidFill>
                  <a:srgbClr val="000000"/>
                </a:solidFill>
              </a:rPr>
              <a:t>Rereading</a:t>
            </a:r>
            <a:endParaRPr lang="en-US" dirty="0">
              <a:solidFill>
                <a:srgbClr val="000000"/>
              </a:solidFill>
            </a:endParaRPr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Practice testing</a:t>
            </a:r>
            <a:endParaRPr lang="en-US" dirty="0"/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Distributed </a:t>
            </a:r>
            <a:r>
              <a:rPr lang="en-US" dirty="0"/>
              <a:t>practice</a:t>
            </a:r>
          </a:p>
          <a:p>
            <a:pPr marL="898525" indent="-898525" fontAlgn="t">
              <a:buClr>
                <a:schemeClr val="accent1"/>
              </a:buClr>
              <a:buSzPct val="100000"/>
              <a:buFont typeface="+mj-lt"/>
              <a:buAutoNum type="arabicPeriod"/>
              <a:tabLst>
                <a:tab pos="442913" algn="dec"/>
              </a:tabLst>
            </a:pPr>
            <a:r>
              <a:rPr lang="en-US" dirty="0" smtClean="0"/>
              <a:t>Interleaved </a:t>
            </a:r>
            <a:r>
              <a:rPr lang="en-US" dirty="0"/>
              <a:t>practice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5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Finding out where learners are…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9420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17133"/>
            <a:ext cx="8153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Key idea: questioning should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cause thinking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provide data that informs teaching</a:t>
            </a:r>
          </a:p>
          <a:p>
            <a:pPr eaLnBrk="1" hangingPunct="1"/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Improving teacher questioning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generating questions with colleagues 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closed v open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low-order v high-order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appropriate wait-time</a:t>
            </a:r>
          </a:p>
          <a:p>
            <a:pPr eaLnBrk="1" hangingPunct="1"/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Getting away from I-R-E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basketball rather than serial table-tennis</a:t>
            </a:r>
          </a:p>
          <a:p>
            <a:pPr lvl="1" eaLnBrk="1" hangingPunct="1"/>
            <a:r>
              <a:rPr lang="ja-JP" altLang="en-GB" sz="2400" dirty="0" smtClean="0">
                <a:latin typeface="Calibri" charset="0"/>
                <a:ea typeface="ＭＳ Ｐゴシック" charset="0"/>
              </a:rPr>
              <a:t>‘</a:t>
            </a:r>
            <a:r>
              <a:rPr lang="en-GB" altLang="ja-JP" sz="2400" dirty="0">
                <a:latin typeface="Calibri" charset="0"/>
                <a:ea typeface="ＭＳ Ｐゴシック" charset="0"/>
              </a:rPr>
              <a:t>n</a:t>
            </a:r>
            <a:r>
              <a:rPr lang="en-GB" altLang="ja-JP" sz="2400" dirty="0" smtClean="0">
                <a:latin typeface="Calibri" charset="0"/>
                <a:ea typeface="ＭＳ Ｐゴシック" charset="0"/>
              </a:rPr>
              <a:t>o </a:t>
            </a:r>
            <a:r>
              <a:rPr lang="en-GB" altLang="ja-JP" sz="2400" dirty="0">
                <a:latin typeface="Calibri" charset="0"/>
                <a:ea typeface="ＭＳ Ｐゴシック" charset="0"/>
              </a:rPr>
              <a:t>hands up</a:t>
            </a:r>
            <a:r>
              <a:rPr lang="ja-JP" altLang="en-GB" sz="2400" dirty="0">
                <a:latin typeface="Calibri" charset="0"/>
                <a:ea typeface="ＭＳ Ｐゴシック" charset="0"/>
              </a:rPr>
              <a:t>’</a:t>
            </a:r>
            <a:r>
              <a:rPr lang="en-GB" altLang="ja-JP" sz="2400" dirty="0">
                <a:latin typeface="Calibri" charset="0"/>
                <a:ea typeface="ＭＳ Ｐゴシック" charset="0"/>
              </a:rPr>
              <a:t> (except to ask a question)</a:t>
            </a:r>
          </a:p>
          <a:p>
            <a:pPr lvl="1" eaLnBrk="1" hangingPunct="1"/>
            <a:r>
              <a:rPr lang="ja-JP" altLang="en-GB" sz="2400" dirty="0" smtClean="0">
                <a:latin typeface="Calibri" charset="0"/>
                <a:ea typeface="ＭＳ Ｐゴシック" charset="0"/>
              </a:rPr>
              <a:t>‘</a:t>
            </a:r>
            <a:r>
              <a:rPr lang="en-GB" altLang="ja-JP" sz="2400" dirty="0">
                <a:latin typeface="Calibri" charset="0"/>
                <a:ea typeface="ＭＳ Ｐゴシック" charset="0"/>
              </a:rPr>
              <a:t>h</a:t>
            </a:r>
            <a:r>
              <a:rPr lang="en-GB" altLang="ja-JP" sz="2400" dirty="0" smtClean="0">
                <a:latin typeface="Calibri" charset="0"/>
                <a:ea typeface="ＭＳ Ｐゴシック" charset="0"/>
              </a:rPr>
              <a:t>ot </a:t>
            </a:r>
            <a:r>
              <a:rPr lang="en-GB" altLang="ja-JP" sz="2400" dirty="0">
                <a:latin typeface="Calibri" charset="0"/>
                <a:ea typeface="ＭＳ Ｐゴシック" charset="0"/>
              </a:rPr>
              <a:t>s</a:t>
            </a:r>
            <a:r>
              <a:rPr lang="en-GB" altLang="ja-JP" sz="2400" dirty="0" smtClean="0">
                <a:latin typeface="Calibri" charset="0"/>
                <a:ea typeface="ＭＳ Ｐゴシック" charset="0"/>
              </a:rPr>
              <a:t>eat</a:t>
            </a:r>
            <a:r>
              <a:rPr lang="ja-JP" altLang="en-GB" sz="2400" dirty="0">
                <a:latin typeface="Calibri" charset="0"/>
                <a:ea typeface="ＭＳ Ｐゴシック" charset="0"/>
              </a:rPr>
              <a:t>’</a:t>
            </a:r>
            <a:r>
              <a:rPr lang="en-GB" altLang="ja-JP" sz="2400" dirty="0">
                <a:latin typeface="Calibri" charset="0"/>
                <a:ea typeface="ＭＳ Ｐゴシック" charset="0"/>
              </a:rPr>
              <a:t> questioning</a:t>
            </a:r>
          </a:p>
          <a:p>
            <a:pPr eaLnBrk="1" hangingPunct="1"/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All-student response systems</a:t>
            </a:r>
          </a:p>
          <a:p>
            <a:pPr lvl="1" eaLnBrk="1" hangingPunct="1"/>
            <a:r>
              <a:rPr lang="en-GB" sz="2400" dirty="0">
                <a:latin typeface="Calibri" charset="0"/>
                <a:ea typeface="ＭＳ Ｐゴシック" charset="0"/>
              </a:rPr>
              <a:t>c</a:t>
            </a:r>
            <a:r>
              <a:rPr lang="en-GB" sz="2400" dirty="0" smtClean="0">
                <a:latin typeface="Calibri" charset="0"/>
                <a:ea typeface="ＭＳ Ｐゴシック" charset="0"/>
              </a:rPr>
              <a:t>lass poll, </a:t>
            </a:r>
            <a:r>
              <a:rPr lang="en-GB" sz="2400" dirty="0">
                <a:latin typeface="Calibri" charset="0"/>
                <a:ea typeface="ＭＳ Ｐゴシック" charset="0"/>
              </a:rPr>
              <a:t>ABCD cards, </a:t>
            </a:r>
            <a:r>
              <a:rPr lang="en-GB" sz="2400" dirty="0" smtClean="0">
                <a:latin typeface="Calibri" charset="0"/>
                <a:ea typeface="ＭＳ Ｐゴシック" charset="0"/>
              </a:rPr>
              <a:t>mini </a:t>
            </a:r>
            <a:r>
              <a:rPr lang="en-GB" sz="2400" dirty="0">
                <a:latin typeface="Calibri" charset="0"/>
                <a:ea typeface="ＭＳ Ｐゴシック" charset="0"/>
              </a:rPr>
              <a:t>white-boards, </a:t>
            </a:r>
            <a:r>
              <a:rPr lang="en-GB" sz="2400" dirty="0" smtClean="0">
                <a:latin typeface="Calibri" charset="0"/>
                <a:ea typeface="ＭＳ Ｐゴシック" charset="0"/>
              </a:rPr>
              <a:t>exit passes</a:t>
            </a:r>
            <a:endParaRPr lang="en-GB" sz="24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33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Questioning in English: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Diagnosis (1)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85738"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Where is the verb in this sentence?</a:t>
            </a:r>
          </a:p>
          <a:p>
            <a:pPr marL="185738"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85738"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dog ran across the road</a:t>
            </a:r>
          </a:p>
        </p:txBody>
      </p:sp>
      <p:grpSp>
        <p:nvGrpSpPr>
          <p:cNvPr id="104451" name="Group 4"/>
          <p:cNvGrpSpPr>
            <a:grpSpLocks/>
          </p:cNvGrpSpPr>
          <p:nvPr/>
        </p:nvGrpSpPr>
        <p:grpSpPr bwMode="auto">
          <a:xfrm>
            <a:off x="1223216" y="3243263"/>
            <a:ext cx="838200" cy="1555750"/>
            <a:chOff x="1440" y="2208"/>
            <a:chExt cx="528" cy="980"/>
          </a:xfrm>
        </p:grpSpPr>
        <p:sp>
          <p:nvSpPr>
            <p:cNvPr id="104461" name="Line 5"/>
            <p:cNvSpPr>
              <a:spLocks noChangeShapeType="1"/>
            </p:cNvSpPr>
            <p:nvPr/>
          </p:nvSpPr>
          <p:spPr bwMode="auto">
            <a:xfrm flipV="1">
              <a:off x="1680" y="2208"/>
              <a:ext cx="0" cy="4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2" name="Text Box 6"/>
            <p:cNvSpPr txBox="1">
              <a:spLocks noChangeArrowheads="1"/>
            </p:cNvSpPr>
            <p:nvPr/>
          </p:nvSpPr>
          <p:spPr bwMode="auto">
            <a:xfrm>
              <a:off x="1440" y="2784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>
                  <a:solidFill>
                    <a:srgbClr val="000000"/>
                  </a:solidFill>
                  <a:latin typeface="Verdana" charset="0"/>
                </a:rPr>
                <a:t>A</a:t>
              </a:r>
              <a:endParaRPr lang="en-US" sz="16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04452" name="Group 7"/>
          <p:cNvGrpSpPr>
            <a:grpSpLocks/>
          </p:cNvGrpSpPr>
          <p:nvPr/>
        </p:nvGrpSpPr>
        <p:grpSpPr bwMode="auto">
          <a:xfrm>
            <a:off x="1837298" y="3228322"/>
            <a:ext cx="838200" cy="1555750"/>
            <a:chOff x="1920" y="2208"/>
            <a:chExt cx="528" cy="980"/>
          </a:xfrm>
        </p:grpSpPr>
        <p:sp>
          <p:nvSpPr>
            <p:cNvPr id="104459" name="Line 8"/>
            <p:cNvSpPr>
              <a:spLocks noChangeShapeType="1"/>
            </p:cNvSpPr>
            <p:nvPr/>
          </p:nvSpPr>
          <p:spPr bwMode="auto">
            <a:xfrm flipV="1">
              <a:off x="2160" y="2208"/>
              <a:ext cx="0" cy="4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0" name="Text Box 9"/>
            <p:cNvSpPr txBox="1">
              <a:spLocks noChangeArrowheads="1"/>
            </p:cNvSpPr>
            <p:nvPr/>
          </p:nvSpPr>
          <p:spPr bwMode="auto">
            <a:xfrm>
              <a:off x="1920" y="2784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>
                  <a:solidFill>
                    <a:srgbClr val="000000"/>
                  </a:solidFill>
                  <a:latin typeface="Verdana" charset="0"/>
                </a:rPr>
                <a:t>B</a:t>
              </a:r>
              <a:endParaRPr lang="en-US" sz="16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04453" name="Group 10"/>
          <p:cNvGrpSpPr>
            <a:grpSpLocks/>
          </p:cNvGrpSpPr>
          <p:nvPr/>
        </p:nvGrpSpPr>
        <p:grpSpPr bwMode="auto">
          <a:xfrm>
            <a:off x="2610783" y="3225800"/>
            <a:ext cx="838200" cy="1555750"/>
            <a:chOff x="2304" y="2208"/>
            <a:chExt cx="528" cy="980"/>
          </a:xfrm>
        </p:grpSpPr>
        <p:sp>
          <p:nvSpPr>
            <p:cNvPr id="104457" name="Line 11"/>
            <p:cNvSpPr>
              <a:spLocks noChangeShapeType="1"/>
            </p:cNvSpPr>
            <p:nvPr/>
          </p:nvSpPr>
          <p:spPr bwMode="auto">
            <a:xfrm flipV="1">
              <a:off x="2592" y="2208"/>
              <a:ext cx="0" cy="4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8" name="Text Box 12"/>
            <p:cNvSpPr txBox="1">
              <a:spLocks noChangeArrowheads="1"/>
            </p:cNvSpPr>
            <p:nvPr/>
          </p:nvSpPr>
          <p:spPr bwMode="auto">
            <a:xfrm>
              <a:off x="2304" y="2784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>
                  <a:solidFill>
                    <a:srgbClr val="000000"/>
                  </a:solidFill>
                  <a:latin typeface="Verdana" charset="0"/>
                </a:rPr>
                <a:t>C</a:t>
              </a:r>
              <a:endParaRPr lang="en-US" sz="16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04454" name="Group 13"/>
          <p:cNvGrpSpPr>
            <a:grpSpLocks/>
          </p:cNvGrpSpPr>
          <p:nvPr/>
        </p:nvGrpSpPr>
        <p:grpSpPr bwMode="auto">
          <a:xfrm>
            <a:off x="4078941" y="3210859"/>
            <a:ext cx="838200" cy="1555750"/>
            <a:chOff x="3024" y="2208"/>
            <a:chExt cx="528" cy="980"/>
          </a:xfrm>
        </p:grpSpPr>
        <p:sp>
          <p:nvSpPr>
            <p:cNvPr id="104455" name="Line 14"/>
            <p:cNvSpPr>
              <a:spLocks noChangeShapeType="1"/>
            </p:cNvSpPr>
            <p:nvPr/>
          </p:nvSpPr>
          <p:spPr bwMode="auto">
            <a:xfrm flipV="1">
              <a:off x="3264" y="2208"/>
              <a:ext cx="0" cy="4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6" name="Text Box 15"/>
            <p:cNvSpPr txBox="1">
              <a:spLocks noChangeArrowheads="1"/>
            </p:cNvSpPr>
            <p:nvPr/>
          </p:nvSpPr>
          <p:spPr bwMode="auto">
            <a:xfrm>
              <a:off x="3024" y="2784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>
                  <a:solidFill>
                    <a:srgbClr val="000000"/>
                  </a:solidFill>
                  <a:latin typeface="Verdana" charset="0"/>
                </a:rPr>
                <a:t>D</a:t>
              </a:r>
              <a:endParaRPr lang="en-US" sz="16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5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Questioning in English: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Diagnosis (2)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8" name="Rectangle 3"/>
          <p:cNvSpPr>
            <a:spLocks noGrp="1" noChangeArrowheads="1"/>
          </p:cNvSpPr>
          <p:nvPr>
            <p:ph idx="1"/>
          </p:nvPr>
        </p:nvSpPr>
        <p:spPr>
          <a:xfrm>
            <a:off x="561788" y="1617663"/>
            <a:ext cx="8229600" cy="4525962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Which of these is correct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457200" indent="-457200" eaLnBrk="1" hangingPunct="1">
              <a:lnSpc>
                <a:spcPct val="80000"/>
              </a:lnSpc>
              <a:buFont typeface="Wingdings" charset="0"/>
              <a:buNone/>
            </a:pP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lvl="1" indent="-381000" eaLnBrk="1" hangingPunct="1">
              <a:buSzPct val="100000"/>
              <a:buFont typeface="Arial" charset="0"/>
              <a:buAutoNum type="alphaUcPeriod"/>
            </a:pPr>
            <a:r>
              <a:rPr lang="en-US" sz="3200" dirty="0">
                <a:latin typeface="Calibri" charset="0"/>
                <a:ea typeface="ＭＳ Ｐゴシック" charset="0"/>
              </a:rPr>
              <a:t>Its on its way.</a:t>
            </a:r>
          </a:p>
          <a:p>
            <a:pPr marL="0" lvl="1" indent="-381000" eaLnBrk="1" hangingPunct="1">
              <a:buSzPct val="100000"/>
              <a:buFont typeface="Arial" charset="0"/>
              <a:buAutoNum type="alphaUcPeriod"/>
            </a:pPr>
            <a:r>
              <a:rPr lang="en-US" sz="3200" dirty="0">
                <a:latin typeface="Calibri" charset="0"/>
                <a:ea typeface="ＭＳ Ｐゴシック" charset="0"/>
              </a:rPr>
              <a:t>It’s on its way.</a:t>
            </a:r>
          </a:p>
          <a:p>
            <a:pPr marL="0" lvl="1" indent="-381000" eaLnBrk="1" hangingPunct="1">
              <a:buSzPct val="100000"/>
              <a:buFont typeface="Arial" charset="0"/>
              <a:buAutoNum type="alphaUcPeriod"/>
            </a:pPr>
            <a:r>
              <a:rPr lang="en-US" sz="3200" dirty="0">
                <a:latin typeface="Calibri" charset="0"/>
                <a:ea typeface="ＭＳ Ｐゴシック" charset="0"/>
              </a:rPr>
              <a:t>Its on it’s way.</a:t>
            </a:r>
          </a:p>
          <a:p>
            <a:pPr marL="0" lvl="1" indent="-381000" eaLnBrk="1" hangingPunct="1">
              <a:buSzPct val="100000"/>
              <a:buFont typeface="Arial" charset="0"/>
              <a:buAutoNum type="alphaUcPeriod"/>
            </a:pPr>
            <a:r>
              <a:rPr lang="en-US" sz="3200" dirty="0">
                <a:latin typeface="Calibri" charset="0"/>
                <a:ea typeface="ＭＳ Ｐゴシック" charset="0"/>
              </a:rPr>
              <a:t>It’s on it’s way.</a:t>
            </a:r>
          </a:p>
          <a:p>
            <a:pPr marL="533400" lvl="1" indent="0" eaLnBrk="1" hangingPunct="1">
              <a:lnSpc>
                <a:spcPct val="80000"/>
              </a:lnSpc>
              <a:buSzPct val="100000"/>
              <a:buNone/>
            </a:pPr>
            <a:endParaRPr lang="en-US" sz="2100" dirty="0">
              <a:latin typeface="Calibri" charset="0"/>
              <a:ea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04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Questioning in English: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Diagnosis (3)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6" name="Content Placeholder 3"/>
          <p:cNvSpPr>
            <a:spLocks noGrp="1"/>
          </p:cNvSpPr>
          <p:nvPr>
            <p:ph idx="1"/>
          </p:nvPr>
        </p:nvSpPr>
        <p:spPr>
          <a:xfrm>
            <a:off x="551781" y="14651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Identify the adverbs in these sentences: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728663" lvl="1" indent="-457200">
              <a:buSzPct val="100000"/>
              <a:buFont typeface="Calibri" charset="0"/>
              <a:buAutoNum type="arabicPeriod"/>
            </a:pPr>
            <a:r>
              <a:rPr lang="en-US" dirty="0">
                <a:latin typeface="Calibri" charset="0"/>
                <a:ea typeface="ＭＳ Ｐゴシック" charset="0"/>
              </a:rPr>
              <a:t>The boy ran across the street quickly.</a:t>
            </a:r>
            <a:br>
              <a:rPr lang="en-US" dirty="0">
                <a:latin typeface="Calibri" charset="0"/>
                <a:ea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</a:rPr>
              <a:t>        (A)  (B)     (C)              (D)       (E)</a:t>
            </a:r>
          </a:p>
          <a:p>
            <a:pPr marL="728663" lvl="1" indent="-457200">
              <a:buSzPct val="100000"/>
              <a:buFont typeface="Calibri" charset="0"/>
              <a:buAutoNum type="arabicPeriod"/>
            </a:pPr>
            <a:endParaRPr lang="en-GB" dirty="0">
              <a:latin typeface="Calibri" charset="0"/>
              <a:ea typeface="ＭＳ Ｐゴシック" charset="0"/>
            </a:endParaRPr>
          </a:p>
          <a:p>
            <a:pPr marL="728663" lvl="1" indent="-457200">
              <a:buSzPct val="100000"/>
              <a:buFont typeface="Calibri" charset="0"/>
              <a:buAutoNum type="arabicPeriod"/>
            </a:pPr>
            <a:r>
              <a:rPr lang="en-US" dirty="0">
                <a:latin typeface="Calibri" charset="0"/>
                <a:ea typeface="ＭＳ Ｐゴシック" charset="0"/>
              </a:rPr>
              <a:t>Jayne usually crossed the street in a leisurely fashion.</a:t>
            </a:r>
            <a:br>
              <a:rPr lang="en-US" dirty="0">
                <a:latin typeface="Calibri" charset="0"/>
                <a:ea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</a:rPr>
              <a:t>             (A)          (B)               (C)                (D)          (E)</a:t>
            </a:r>
          </a:p>
          <a:p>
            <a:pPr marL="728663" lvl="1" indent="-457200">
              <a:buSzPct val="100000"/>
              <a:buFont typeface="Calibri" charset="0"/>
              <a:buAutoNum type="arabicPeriod"/>
            </a:pPr>
            <a:endParaRPr lang="en-GB" dirty="0">
              <a:latin typeface="Calibri" charset="0"/>
              <a:ea typeface="ＭＳ Ｐゴシック" charset="0"/>
            </a:endParaRPr>
          </a:p>
          <a:p>
            <a:pPr marL="728663" lvl="1" indent="-457200">
              <a:buSzPct val="100000"/>
              <a:buFont typeface="Calibri" charset="0"/>
              <a:buAutoNum type="arabicPeriod"/>
            </a:pPr>
            <a:r>
              <a:rPr lang="en-US" dirty="0">
                <a:latin typeface="Calibri" charset="0"/>
                <a:ea typeface="ＭＳ Ｐゴシック" charset="0"/>
              </a:rPr>
              <a:t>Fred ran the race well but unsuccessfully.</a:t>
            </a:r>
            <a:br>
              <a:rPr lang="en-US" dirty="0">
                <a:latin typeface="Calibri" charset="0"/>
                <a:ea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</a:rPr>
              <a:t>          (A)          (B)  (C)   (D)          (E)</a:t>
            </a:r>
            <a:endParaRPr lang="en-GB" dirty="0">
              <a:latin typeface="Calibri" charset="0"/>
              <a:ea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92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Providing feedback that moves learners forward</a:t>
            </a:r>
          </a:p>
        </p:txBody>
      </p:sp>
    </p:spTree>
    <p:extLst>
      <p:ext uri="{BB962C8B-B14F-4D97-AF65-F5344CB8AC3E}">
        <p14:creationId xmlns:p14="http://schemas.microsoft.com/office/powerpoint/2010/main" val="63894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Kinds of feedback: Israel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idx="1"/>
          </p:nvPr>
        </p:nvSpPr>
        <p:spPr>
          <a:xfrm>
            <a:off x="484188" y="1625600"/>
            <a:ext cx="8353425" cy="16498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264 low and high ability grade 6 students in 12 classes in 4 schools; analysis of 132 students at top and bottom of each class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Same teaching, same aims, same teachers, same classwork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Three kinds of feedback: </a:t>
            </a:r>
            <a:r>
              <a:rPr lang="en-GB" sz="2400" dirty="0" smtClean="0">
                <a:latin typeface="Calibri" charset="0"/>
                <a:ea typeface="ＭＳ Ｐゴシック" charset="0"/>
                <a:cs typeface="ＭＳ Ｐゴシック" charset="0"/>
              </a:rPr>
              <a:t>grades, </a:t>
            </a: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comments, </a:t>
            </a:r>
            <a:r>
              <a:rPr lang="en-GB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grades</a:t>
            </a:r>
            <a:r>
              <a:rPr lang="en-GB" sz="2400" dirty="0" err="1">
                <a:latin typeface="Calibri" charset="0"/>
                <a:ea typeface="ＭＳ Ｐゴシック" charset="0"/>
                <a:cs typeface="ＭＳ Ｐゴシック" charset="0"/>
              </a:rPr>
              <a:t>+comments</a:t>
            </a:r>
            <a:endParaRPr lang="en-GB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677969" y="6310636"/>
            <a:ext cx="141535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dirty="0" smtClean="0">
                <a:solidFill>
                  <a:srgbClr val="525A93"/>
                </a:solidFill>
                <a:latin typeface="Calibri"/>
                <a:cs typeface="Calibri"/>
              </a:rPr>
              <a:t>Butler (</a:t>
            </a:r>
            <a:r>
              <a:rPr lang="en-GB" sz="1800" dirty="0">
                <a:solidFill>
                  <a:srgbClr val="525A93"/>
                </a:solidFill>
                <a:latin typeface="Calibri"/>
                <a:cs typeface="Calibri"/>
              </a:rPr>
              <a:t>1988</a:t>
            </a:r>
            <a:r>
              <a:rPr lang="en-GB" sz="1800" dirty="0" smtClean="0">
                <a:solidFill>
                  <a:srgbClr val="525A93"/>
                </a:solidFill>
                <a:latin typeface="Calibri"/>
                <a:cs typeface="Calibri"/>
              </a:rPr>
              <a:t>)</a:t>
            </a:r>
            <a:endParaRPr lang="en-GB" sz="1800" dirty="0">
              <a:solidFill>
                <a:srgbClr val="525A93"/>
              </a:solidFill>
              <a:latin typeface="Calibri"/>
              <a:cs typeface="Calibri"/>
            </a:endParaRP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7326313" y="533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62000"/>
            <a:endParaRPr lang="en-US"/>
          </a:p>
        </p:txBody>
      </p:sp>
      <p:graphicFrame>
        <p:nvGraphicFramePr>
          <p:cNvPr id="8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280356"/>
              </p:ext>
            </p:extLst>
          </p:nvPr>
        </p:nvGraphicFramePr>
        <p:xfrm>
          <a:off x="610125" y="3425825"/>
          <a:ext cx="7339013" cy="216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757"/>
                <a:gridCol w="2135682"/>
                <a:gridCol w="2757574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Achievement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Attitude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Grades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no gain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High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scorers: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Low scorers: negative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Comments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gain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High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scorers: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Low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scorers: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positive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89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Unpacking </a:t>
            </a:r>
            <a:r>
              <a:rPr lang="en-GB" dirty="0"/>
              <a:t>f</a:t>
            </a:r>
            <a:r>
              <a:rPr lang="en-GB" dirty="0" smtClean="0"/>
              <a:t>ormative </a:t>
            </a:r>
            <a:r>
              <a:rPr lang="en-GB" dirty="0"/>
              <a:t>a</a:t>
            </a:r>
            <a:r>
              <a:rPr lang="en-GB" dirty="0" smtClean="0"/>
              <a:t>ssessment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6379" y="1616558"/>
            <a:ext cx="8494539" cy="498163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46379" y="2490819"/>
            <a:ext cx="846155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1692" y="4230077"/>
            <a:ext cx="8479693" cy="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36982" y="1600062"/>
            <a:ext cx="0" cy="498163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923" y="5431692"/>
            <a:ext cx="8466007" cy="1181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5846" y="1621692"/>
            <a:ext cx="0" cy="497253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13769" y="1611923"/>
            <a:ext cx="426" cy="49697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56042" y="1614602"/>
            <a:ext cx="248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Where the learner is going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82355" y="1862033"/>
            <a:ext cx="2799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Where the learner 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1633" y="1862032"/>
            <a:ext cx="2340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How to get there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1109" y="3049709"/>
            <a:ext cx="1175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Teacher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2874" y="4385843"/>
            <a:ext cx="899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bg1"/>
              </a:buClr>
            </a:pPr>
            <a:r>
              <a:rPr lang="en-GB" b="1" dirty="0" smtClean="0">
                <a:latin typeface="Calibri"/>
                <a:cs typeface="Calibri"/>
              </a:rPr>
              <a:t>Peer</a:t>
            </a:r>
            <a:endParaRPr lang="en-GB" b="1" dirty="0"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9664" y="5705482"/>
            <a:ext cx="1160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Learner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61290" y="3491871"/>
            <a:ext cx="2183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dirty="0" smtClean="0">
                <a:latin typeface="Calibri"/>
                <a:cs typeface="Calibri"/>
              </a:rPr>
              <a:t>Clarifying, sharing and understanding </a:t>
            </a:r>
            <a:r>
              <a:rPr lang="en-GB" dirty="0">
                <a:latin typeface="Calibri"/>
                <a:cs typeface="Calibri"/>
              </a:rPr>
              <a:t>learning intentions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55022" y="2528702"/>
            <a:ext cx="3058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dirty="0">
                <a:latin typeface="Calibri"/>
                <a:cs typeface="Calibri"/>
              </a:rPr>
              <a:t>Engineering effective discussions, tasks, and activities that elicit evidence of learning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640483" y="2485647"/>
            <a:ext cx="2315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dirty="0">
                <a:latin typeface="Calibri"/>
                <a:cs typeface="Calibri"/>
              </a:rPr>
              <a:t>Providing feedback that moves learners forward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1402" y="44618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dirty="0">
                <a:latin typeface="Calibri"/>
                <a:cs typeface="Calibri"/>
              </a:rPr>
              <a:t>Activating students as learning</a:t>
            </a:r>
          </a:p>
          <a:p>
            <a:pPr lvl="0" algn="ctr" eaLnBrk="0" hangingPunct="0">
              <a:buClr>
                <a:schemeClr val="bg1"/>
              </a:buClr>
            </a:pPr>
            <a:r>
              <a:rPr lang="en-GB" dirty="0">
                <a:latin typeface="Calibri"/>
                <a:cs typeface="Calibri"/>
              </a:rPr>
              <a:t>resources for one another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18931" y="55835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dirty="0">
                <a:latin typeface="Calibri"/>
                <a:cs typeface="Calibri"/>
              </a:rPr>
              <a:t>Activating students as owners</a:t>
            </a:r>
            <a:br>
              <a:rPr lang="en-GB" dirty="0">
                <a:latin typeface="Calibri"/>
                <a:cs typeface="Calibri"/>
              </a:rPr>
            </a:br>
            <a:r>
              <a:rPr lang="en-GB" dirty="0">
                <a:latin typeface="Calibri"/>
                <a:cs typeface="Calibri"/>
              </a:rPr>
              <a:t>of their own learning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33965" y="2589792"/>
            <a:ext cx="2028793" cy="3909431"/>
          </a:xfrm>
          <a:prstGeom prst="roundRect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711206" y="2523809"/>
            <a:ext cx="2837011" cy="1567072"/>
          </a:xfrm>
          <a:prstGeom prst="roundRect">
            <a:avLst/>
          </a:prstGeom>
          <a:solidFill>
            <a:srgbClr val="008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696666" y="2556800"/>
            <a:ext cx="2061781" cy="1550577"/>
          </a:xfrm>
          <a:prstGeom prst="roundRect">
            <a:avLst/>
          </a:prstGeom>
          <a:solidFill>
            <a:srgbClr val="3366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711206" y="4288827"/>
            <a:ext cx="5030747" cy="1105198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711206" y="5542485"/>
            <a:ext cx="5047240" cy="956739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9ABF79A-F4A3-5E49-A6CE-5B8CF779BC37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70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23" grpId="0"/>
      <p:bldP spid="24" grpId="0"/>
      <p:bldP spid="25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612648" y="3831810"/>
            <a:ext cx="8531352" cy="2808940"/>
          </a:xfrm>
        </p:spPr>
        <p:txBody>
          <a:bodyPr>
            <a:normAutofit/>
          </a:bodyPr>
          <a:lstStyle/>
          <a:p>
            <a:pPr marL="4763" indent="-4763" eaLnBrk="1" hangingPunct="1">
              <a:buFont typeface="Wingdings" charset="0"/>
              <a:buNone/>
            </a:pP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What do you think happened for the students given both grades and comments?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Gain: 30%; Attitude: all positive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Gain: 30%; Attitude: high scorers positive, low scorers negative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Gain: 0%; Attitude: all positive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Gain: 0%; Attitude: high scorers positive, low scorers negative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Something else</a:t>
            </a:r>
          </a:p>
          <a:p>
            <a:pPr marL="4763" indent="-4763" eaLnBrk="1" hangingPunct="1">
              <a:lnSpc>
                <a:spcPct val="70000"/>
              </a:lnSpc>
            </a:pPr>
            <a:endParaRPr lang="en-US" sz="25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Calibri" charset="0"/>
                <a:ea typeface="ＭＳ Ｐゴシック" charset="0"/>
                <a:cs typeface="ＭＳ Ｐゴシック" charset="0"/>
              </a:rPr>
              <a:t>Responses</a:t>
            </a: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15298"/>
              </p:ext>
            </p:extLst>
          </p:nvPr>
        </p:nvGraphicFramePr>
        <p:xfrm>
          <a:off x="609601" y="1658284"/>
          <a:ext cx="7339013" cy="216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757"/>
                <a:gridCol w="2135682"/>
                <a:gridCol w="2757574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Achievement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Attitude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Grades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no gain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High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scorers: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Low scorers: negative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Comments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gain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High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scorers: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Low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scorers: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positive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90550" y="1268207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Slide Number Placeholder 22"/>
          <p:cNvSpPr txBox="1">
            <a:spLocks/>
          </p:cNvSpPr>
          <p:nvPr/>
        </p:nvSpPr>
        <p:spPr>
          <a:xfrm>
            <a:off x="0" y="1260269"/>
            <a:ext cx="533400" cy="244476"/>
          </a:xfrm>
          <a:prstGeom prst="rect">
            <a:avLst/>
          </a:prstGeom>
          <a:solidFill>
            <a:srgbClr val="EDAA61"/>
          </a:solidFill>
        </p:spPr>
        <p:txBody>
          <a:bodyPr vert="horz" anchor="ctr" anchorCtr="0">
            <a:normAutofit fontScale="85000" lnSpcReduction="20000"/>
          </a:bodyPr>
          <a:lstStyle>
            <a:defPPr>
              <a:defRPr lang="en-GB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b="1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BCA7252-6283-0043-95DE-9CBA704BC554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20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Effects of feedback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Kluger &amp; DeNisi (1996</a:t>
            </a:r>
            <a:r>
              <a:rPr lang="en-GB" sz="2800" dirty="0" smtClean="0">
                <a:latin typeface="Calibri" charset="0"/>
                <a:ea typeface="ＭＳ Ｐゴシック" charset="0"/>
                <a:cs typeface="ＭＳ Ｐゴシック" charset="0"/>
              </a:rPr>
              <a:t>) review </a:t>
            </a:r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of 3000 research reports</a:t>
            </a:r>
          </a:p>
          <a:p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Excluding those:</a:t>
            </a:r>
          </a:p>
          <a:p>
            <a:pPr lvl="1"/>
            <a:r>
              <a:rPr lang="en-GB" sz="2400" dirty="0">
                <a:latin typeface="Calibri" charset="0"/>
                <a:ea typeface="ＭＳ Ｐゴシック" charset="0"/>
              </a:rPr>
              <a:t>without adequate controls</a:t>
            </a:r>
          </a:p>
          <a:p>
            <a:pPr lvl="1"/>
            <a:r>
              <a:rPr lang="en-GB" sz="2400" dirty="0">
                <a:latin typeface="Calibri" charset="0"/>
                <a:ea typeface="ＭＳ Ｐゴシック" charset="0"/>
              </a:rPr>
              <a:t>with poor design</a:t>
            </a:r>
          </a:p>
          <a:p>
            <a:pPr lvl="1"/>
            <a:r>
              <a:rPr lang="en-GB" sz="2400" dirty="0">
                <a:latin typeface="Calibri" charset="0"/>
                <a:ea typeface="ＭＳ Ｐゴシック" charset="0"/>
              </a:rPr>
              <a:t>with fewer than 10 participants</a:t>
            </a:r>
          </a:p>
          <a:p>
            <a:pPr lvl="1"/>
            <a:r>
              <a:rPr lang="en-GB" sz="2400" dirty="0">
                <a:latin typeface="Calibri" charset="0"/>
                <a:ea typeface="ＭＳ Ｐゴシック" charset="0"/>
              </a:rPr>
              <a:t>where performance was not measured</a:t>
            </a:r>
          </a:p>
          <a:p>
            <a:pPr lvl="1"/>
            <a:r>
              <a:rPr lang="en-GB" sz="2400" dirty="0">
                <a:latin typeface="Calibri" charset="0"/>
                <a:ea typeface="ＭＳ Ｐゴシック" charset="0"/>
              </a:rPr>
              <a:t>without details of effect sizes</a:t>
            </a:r>
          </a:p>
          <a:p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left 131 reports, 607 effect sizes, involving 12652 individuals</a:t>
            </a:r>
          </a:p>
          <a:p>
            <a:r>
              <a:rPr lang="en-GB" sz="2800" dirty="0">
                <a:latin typeface="Calibri" charset="0"/>
                <a:ea typeface="ＭＳ Ｐゴシック" charset="0"/>
                <a:cs typeface="ＭＳ Ｐゴシック" charset="0"/>
              </a:rPr>
              <a:t>On average feedback does improve performance, but</a:t>
            </a:r>
          </a:p>
          <a:p>
            <a:pPr lvl="1"/>
            <a:r>
              <a:rPr lang="en-GB" sz="2400" dirty="0">
                <a:latin typeface="Calibri" charset="0"/>
                <a:ea typeface="ＭＳ Ｐゴシック" charset="0"/>
              </a:rPr>
              <a:t>Effect sizes very different in different studies</a:t>
            </a:r>
          </a:p>
          <a:p>
            <a:pPr lvl="1"/>
            <a:r>
              <a:rPr lang="en-GB" sz="2400" dirty="0" smtClean="0">
                <a:latin typeface="Calibri" charset="0"/>
                <a:ea typeface="ＭＳ Ｐゴシック" charset="0"/>
              </a:rPr>
              <a:t>38% </a:t>
            </a:r>
            <a:r>
              <a:rPr lang="en-GB" sz="2400" dirty="0">
                <a:latin typeface="Calibri" charset="0"/>
                <a:ea typeface="ＭＳ Ｐゴシック" charset="0"/>
              </a:rPr>
              <a:t>of effect sizes were negative</a:t>
            </a:r>
          </a:p>
        </p:txBody>
      </p:sp>
    </p:spTree>
    <p:extLst>
      <p:ext uri="{BB962C8B-B14F-4D97-AF65-F5344CB8AC3E}">
        <p14:creationId xmlns:p14="http://schemas.microsoft.com/office/powerpoint/2010/main" val="32884371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Getting feedback right is hard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226408"/>
              </p:ext>
            </p:extLst>
          </p:nvPr>
        </p:nvGraphicFramePr>
        <p:xfrm>
          <a:off x="490538" y="1676400"/>
          <a:ext cx="8450262" cy="416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133"/>
                <a:gridCol w="2990627"/>
                <a:gridCol w="3164502"/>
              </a:tblGrid>
              <a:tr h="711144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Response type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4138" indent="0" algn="ctr">
                        <a:spcAft>
                          <a:spcPts val="400"/>
                        </a:spcAft>
                      </a:pPr>
                      <a:r>
                        <a:rPr lang="en-US" sz="2000" dirty="0"/>
                        <a:t>Feedback</a:t>
                      </a:r>
                      <a:r>
                        <a:rPr lang="en-US" sz="2000" dirty="0" smtClean="0"/>
                        <a:t> indicates performance…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endParaRPr lang="en-GB" sz="24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525A93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exceeds goal</a:t>
                      </a:r>
                      <a:endParaRPr lang="en-GB" sz="2000" dirty="0">
                        <a:solidFill>
                          <a:schemeClr val="bg1"/>
                        </a:solidFill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525A93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falls short of goal</a:t>
                      </a:r>
                      <a:endParaRPr lang="en-GB" sz="2000" dirty="0">
                        <a:solidFill>
                          <a:schemeClr val="bg1"/>
                        </a:solidFill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525A93"/>
                    </a:solidFill>
                  </a:tcPr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 smtClean="0"/>
                        <a:t>Change </a:t>
                      </a:r>
                      <a:r>
                        <a:rPr lang="en-US" sz="2000" dirty="0"/>
                        <a:t>behavior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Exert less effort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b="1" dirty="0"/>
                        <a:t>Increase effort</a:t>
                      </a:r>
                      <a:endParaRPr lang="en-GB" sz="2000" b="1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Change goal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b="1" dirty="0"/>
                        <a:t>Increase aspiration</a:t>
                      </a:r>
                      <a:endParaRPr lang="en-GB" sz="2000" b="1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Reduce aspiration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Abandon goal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Decide goal is too easy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Decide goal is too hard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2000" dirty="0"/>
                        <a:t>Reject feedback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Feedback is ignored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Feedback is ignored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77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“Flow” </a:t>
            </a:r>
            <a:r>
              <a:rPr lang="en-US" dirty="0"/>
              <a:t>(</a:t>
            </a:r>
            <a:r>
              <a:rPr lang="en-US" dirty="0" err="1"/>
              <a:t>Csikszentmihalyi</a:t>
            </a:r>
            <a:r>
              <a:rPr lang="en-US" dirty="0"/>
              <a:t>, 1990, pp. 53–54)</a:t>
            </a:r>
            <a:endParaRPr lang="en-US" dirty="0">
              <a:latin typeface="Arial" charset="0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12588" y="1673424"/>
            <a:ext cx="8309162" cy="5184587"/>
          </a:xfrm>
        </p:spPr>
        <p:txBody>
          <a:bodyPr>
            <a:normAutofit/>
          </a:bodyPr>
          <a:lstStyle/>
          <a:p>
            <a:pPr marL="174625" indent="-174625" eaLnBrk="1" hangingPunct="1"/>
            <a:r>
              <a:rPr lang="en-US" sz="2000" dirty="0">
                <a:latin typeface="+mn-lt"/>
              </a:rPr>
              <a:t>A dancer describes how it </a:t>
            </a:r>
            <a:r>
              <a:rPr lang="en-US" sz="2000" dirty="0" smtClean="0">
                <a:latin typeface="+mn-lt"/>
              </a:rPr>
              <a:t>feels </a:t>
            </a:r>
            <a:r>
              <a:rPr lang="en-US" sz="2000" dirty="0">
                <a:latin typeface="+mn-lt"/>
              </a:rPr>
              <a:t>when a performance is going well: “Your concentration is very complete. Your mind isn’t wandering, you are not thinking of something else; you are totally involved in what you are </a:t>
            </a:r>
            <a:r>
              <a:rPr lang="en-US" sz="2000" dirty="0" smtClean="0">
                <a:latin typeface="+mn-lt"/>
              </a:rPr>
              <a:t>doing. […] </a:t>
            </a:r>
            <a:r>
              <a:rPr lang="en-US" sz="2000" dirty="0">
                <a:latin typeface="+mn-lt"/>
              </a:rPr>
              <a:t>Your energy is flowing very smoothly. You feel relaxed, comfortable and energetic.</a:t>
            </a:r>
            <a:r>
              <a:rPr lang="en-US" sz="2000" dirty="0" smtClean="0">
                <a:latin typeface="+mn-lt"/>
              </a:rPr>
              <a:t>”</a:t>
            </a:r>
          </a:p>
          <a:p>
            <a:pPr marL="174625" indent="-174625" eaLnBrk="1" hangingPunct="1"/>
            <a:endParaRPr lang="en-US" sz="2000" dirty="0" smtClean="0">
              <a:latin typeface="+mn-lt"/>
            </a:endParaRPr>
          </a:p>
          <a:p>
            <a:pPr marL="174625" indent="-174625" eaLnBrk="1" hangingPunct="1"/>
            <a:r>
              <a:rPr lang="en-US" sz="2000" dirty="0" smtClean="0">
                <a:latin typeface="+mn-lt"/>
              </a:rPr>
              <a:t>A </a:t>
            </a:r>
            <a:r>
              <a:rPr lang="en-US" sz="2000" dirty="0">
                <a:latin typeface="+mn-lt"/>
              </a:rPr>
              <a:t>rock climber describes how it feels when he is scaling a mountain: “You are so involved in what you are doing [that] you aren’t thinking of yourself as separate from the immediate activity. … You don’t see yourself as separate from what you are doing.</a:t>
            </a:r>
            <a:r>
              <a:rPr lang="en-US" sz="2000" dirty="0" smtClean="0">
                <a:latin typeface="+mn-lt"/>
              </a:rPr>
              <a:t>”</a:t>
            </a:r>
          </a:p>
          <a:p>
            <a:pPr marL="174625" indent="-174625" eaLnBrk="1" hangingPunct="1"/>
            <a:endParaRPr lang="en-US" sz="2000" dirty="0" smtClean="0">
              <a:latin typeface="+mn-lt"/>
            </a:endParaRPr>
          </a:p>
          <a:p>
            <a:pPr marL="174625" indent="-174625" eaLnBrk="1" hangingPunct="1"/>
            <a:r>
              <a:rPr lang="en-US" sz="2000" dirty="0" smtClean="0">
                <a:latin typeface="+mn-lt"/>
              </a:rPr>
              <a:t>A </a:t>
            </a:r>
            <a:r>
              <a:rPr lang="en-US" sz="2000" dirty="0">
                <a:latin typeface="+mn-lt"/>
              </a:rPr>
              <a:t>chess player tells of playing in a tournament: “… the concentration is like breathing—you never think of it. The roof could fall in and, if it missed you, you would be unaware of it.</a:t>
            </a:r>
            <a:r>
              <a:rPr lang="en-US" sz="2000" dirty="0" smtClean="0">
                <a:latin typeface="+mn-lt"/>
              </a:rPr>
              <a:t>”</a:t>
            </a:r>
            <a:endParaRPr lang="en-US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8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Motivation: cause or effect?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45677" y="2006600"/>
            <a:ext cx="6999230" cy="3974744"/>
            <a:chOff x="384" y="1243"/>
            <a:chExt cx="4617" cy="2731"/>
          </a:xfrm>
        </p:grpSpPr>
        <p:sp>
          <p:nvSpPr>
            <p:cNvPr id="52229" name="Line 3"/>
            <p:cNvSpPr>
              <a:spLocks noChangeShapeType="1"/>
            </p:cNvSpPr>
            <p:nvPr/>
          </p:nvSpPr>
          <p:spPr bwMode="auto">
            <a:xfrm>
              <a:off x="1298" y="1247"/>
              <a:ext cx="0" cy="222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0" name="Line 4"/>
            <p:cNvSpPr>
              <a:spLocks noChangeShapeType="1"/>
            </p:cNvSpPr>
            <p:nvPr/>
          </p:nvSpPr>
          <p:spPr bwMode="auto">
            <a:xfrm>
              <a:off x="1298" y="3476"/>
              <a:ext cx="364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1" name="Line 5"/>
            <p:cNvSpPr>
              <a:spLocks noChangeShapeType="1"/>
            </p:cNvSpPr>
            <p:nvPr/>
          </p:nvSpPr>
          <p:spPr bwMode="auto">
            <a:xfrm flipV="1">
              <a:off x="1298" y="1774"/>
              <a:ext cx="3605" cy="1216"/>
            </a:xfrm>
            <a:prstGeom prst="line">
              <a:avLst/>
            </a:prstGeom>
            <a:noFill/>
            <a:ln w="9525">
              <a:solidFill>
                <a:srgbClr val="525A9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2" name="Line 6"/>
            <p:cNvSpPr>
              <a:spLocks noChangeShapeType="1"/>
            </p:cNvSpPr>
            <p:nvPr/>
          </p:nvSpPr>
          <p:spPr bwMode="auto">
            <a:xfrm flipH="1" flipV="1">
              <a:off x="1298" y="1815"/>
              <a:ext cx="3646" cy="1216"/>
            </a:xfrm>
            <a:prstGeom prst="line">
              <a:avLst/>
            </a:prstGeom>
            <a:noFill/>
            <a:ln w="9525">
              <a:solidFill>
                <a:srgbClr val="525A9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3" name="Line 7"/>
            <p:cNvSpPr>
              <a:spLocks noChangeShapeType="1"/>
            </p:cNvSpPr>
            <p:nvPr/>
          </p:nvSpPr>
          <p:spPr bwMode="auto">
            <a:xfrm rot="16200000" flipV="1">
              <a:off x="1966" y="1916"/>
              <a:ext cx="2148" cy="972"/>
            </a:xfrm>
            <a:prstGeom prst="line">
              <a:avLst/>
            </a:prstGeom>
            <a:noFill/>
            <a:ln w="9525">
              <a:solidFill>
                <a:srgbClr val="525A9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4" name="Line 8"/>
            <p:cNvSpPr>
              <a:spLocks noChangeShapeType="1"/>
            </p:cNvSpPr>
            <p:nvPr/>
          </p:nvSpPr>
          <p:spPr bwMode="auto">
            <a:xfrm rot="-5400000" flipH="1" flipV="1">
              <a:off x="1966" y="1835"/>
              <a:ext cx="2148" cy="1134"/>
            </a:xfrm>
            <a:prstGeom prst="line">
              <a:avLst/>
            </a:prstGeom>
            <a:noFill/>
            <a:ln w="9525">
              <a:solidFill>
                <a:srgbClr val="525A9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5" name="Text Box 9"/>
            <p:cNvSpPr txBox="1">
              <a:spLocks noChangeArrowheads="1"/>
            </p:cNvSpPr>
            <p:nvPr/>
          </p:nvSpPr>
          <p:spPr bwMode="auto">
            <a:xfrm>
              <a:off x="2630" y="3699"/>
              <a:ext cx="1128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competence</a:t>
              </a:r>
            </a:p>
          </p:txBody>
        </p:sp>
        <p:sp>
          <p:nvSpPr>
            <p:cNvPr id="52236" name="Text Box 10"/>
            <p:cNvSpPr txBox="1">
              <a:spLocks noChangeArrowheads="1"/>
            </p:cNvSpPr>
            <p:nvPr/>
          </p:nvSpPr>
          <p:spPr bwMode="auto">
            <a:xfrm>
              <a:off x="384" y="2064"/>
              <a:ext cx="883" cy="2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challenge</a:t>
              </a:r>
              <a:endParaRPr lang="en-US" sz="2000" b="1"/>
            </a:p>
          </p:txBody>
        </p:sp>
        <p:sp>
          <p:nvSpPr>
            <p:cNvPr id="52237" name="Text Box 11"/>
            <p:cNvSpPr txBox="1">
              <a:spLocks noChangeArrowheads="1"/>
            </p:cNvSpPr>
            <p:nvPr/>
          </p:nvSpPr>
          <p:spPr bwMode="auto">
            <a:xfrm>
              <a:off x="3801" y="1366"/>
              <a:ext cx="638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</a:rPr>
                <a:t>Flow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52238" name="Text Box 12"/>
            <p:cNvSpPr txBox="1">
              <a:spLocks noChangeArrowheads="1"/>
            </p:cNvSpPr>
            <p:nvPr/>
          </p:nvSpPr>
          <p:spPr bwMode="auto">
            <a:xfrm>
              <a:off x="1784" y="2979"/>
              <a:ext cx="681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apathy</a:t>
              </a:r>
            </a:p>
          </p:txBody>
        </p:sp>
        <p:sp>
          <p:nvSpPr>
            <p:cNvPr id="52239" name="Text Box 13"/>
            <p:cNvSpPr txBox="1">
              <a:spLocks noChangeArrowheads="1"/>
            </p:cNvSpPr>
            <p:nvPr/>
          </p:nvSpPr>
          <p:spPr bwMode="auto">
            <a:xfrm>
              <a:off x="2635" y="3142"/>
              <a:ext cx="84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boredom</a:t>
              </a:r>
            </a:p>
          </p:txBody>
        </p:sp>
        <p:sp>
          <p:nvSpPr>
            <p:cNvPr id="52240" name="Text Box 14"/>
            <p:cNvSpPr txBox="1">
              <a:spLocks noChangeArrowheads="1"/>
            </p:cNvSpPr>
            <p:nvPr/>
          </p:nvSpPr>
          <p:spPr bwMode="auto">
            <a:xfrm>
              <a:off x="3566" y="2939"/>
              <a:ext cx="917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relaxation</a:t>
              </a:r>
            </a:p>
          </p:txBody>
        </p:sp>
        <p:sp>
          <p:nvSpPr>
            <p:cNvPr id="52241" name="Text Box 15"/>
            <p:cNvSpPr txBox="1">
              <a:spLocks noChangeArrowheads="1"/>
            </p:cNvSpPr>
            <p:nvPr/>
          </p:nvSpPr>
          <p:spPr bwMode="auto">
            <a:xfrm>
              <a:off x="2691" y="1258"/>
              <a:ext cx="818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tx2"/>
                  </a:solidFill>
                </a:rPr>
                <a:t>arousal</a:t>
              </a:r>
            </a:p>
          </p:txBody>
        </p:sp>
        <p:sp>
          <p:nvSpPr>
            <p:cNvPr id="52242" name="Text Box 16"/>
            <p:cNvSpPr txBox="1">
              <a:spLocks noChangeArrowheads="1"/>
            </p:cNvSpPr>
            <p:nvPr/>
          </p:nvSpPr>
          <p:spPr bwMode="auto">
            <a:xfrm>
              <a:off x="1784" y="1561"/>
              <a:ext cx="713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anxiety</a:t>
              </a:r>
            </a:p>
          </p:txBody>
        </p:sp>
        <p:sp>
          <p:nvSpPr>
            <p:cNvPr id="52243" name="Text Box 17"/>
            <p:cNvSpPr txBox="1">
              <a:spLocks noChangeArrowheads="1"/>
            </p:cNvSpPr>
            <p:nvPr/>
          </p:nvSpPr>
          <p:spPr bwMode="auto">
            <a:xfrm>
              <a:off x="1581" y="2290"/>
              <a:ext cx="584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worry</a:t>
              </a:r>
            </a:p>
          </p:txBody>
        </p:sp>
        <p:sp>
          <p:nvSpPr>
            <p:cNvPr id="52244" name="Text Box 18"/>
            <p:cNvSpPr txBox="1">
              <a:spLocks noChangeArrowheads="1"/>
            </p:cNvSpPr>
            <p:nvPr/>
          </p:nvSpPr>
          <p:spPr bwMode="auto">
            <a:xfrm>
              <a:off x="3971" y="2250"/>
              <a:ext cx="698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control</a:t>
              </a:r>
            </a:p>
          </p:txBody>
        </p:sp>
        <p:sp>
          <p:nvSpPr>
            <p:cNvPr id="52245" name="Text Box 19"/>
            <p:cNvSpPr txBox="1">
              <a:spLocks noChangeArrowheads="1"/>
            </p:cNvSpPr>
            <p:nvPr/>
          </p:nvSpPr>
          <p:spPr bwMode="auto">
            <a:xfrm>
              <a:off x="904" y="1243"/>
              <a:ext cx="47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high</a:t>
              </a:r>
            </a:p>
          </p:txBody>
        </p:sp>
        <p:sp>
          <p:nvSpPr>
            <p:cNvPr id="52246" name="Text Box 20"/>
            <p:cNvSpPr txBox="1">
              <a:spLocks noChangeArrowheads="1"/>
            </p:cNvSpPr>
            <p:nvPr/>
          </p:nvSpPr>
          <p:spPr bwMode="auto">
            <a:xfrm>
              <a:off x="933" y="3182"/>
              <a:ext cx="401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low</a:t>
              </a:r>
            </a:p>
          </p:txBody>
        </p:sp>
        <p:sp>
          <p:nvSpPr>
            <p:cNvPr id="52247" name="Text Box 21"/>
            <p:cNvSpPr txBox="1">
              <a:spLocks noChangeArrowheads="1"/>
            </p:cNvSpPr>
            <p:nvPr/>
          </p:nvSpPr>
          <p:spPr bwMode="auto">
            <a:xfrm>
              <a:off x="1298" y="3476"/>
              <a:ext cx="478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low</a:t>
              </a:r>
            </a:p>
          </p:txBody>
        </p:sp>
        <p:sp>
          <p:nvSpPr>
            <p:cNvPr id="52248" name="Text Box 22"/>
            <p:cNvSpPr txBox="1">
              <a:spLocks noChangeArrowheads="1"/>
            </p:cNvSpPr>
            <p:nvPr/>
          </p:nvSpPr>
          <p:spPr bwMode="auto">
            <a:xfrm>
              <a:off x="4539" y="3506"/>
              <a:ext cx="46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high</a:t>
              </a:r>
            </a:p>
          </p:txBody>
        </p:sp>
      </p:grpSp>
      <p:sp>
        <p:nvSpPr>
          <p:cNvPr id="52228" name="Rectangle 23"/>
          <p:cNvSpPr>
            <a:spLocks noChangeArrowheads="1"/>
          </p:cNvSpPr>
          <p:nvPr/>
        </p:nvSpPr>
        <p:spPr bwMode="auto">
          <a:xfrm>
            <a:off x="611094" y="6052855"/>
            <a:ext cx="3919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solidFill>
                  <a:srgbClr val="003082"/>
                </a:solidFill>
                <a:latin typeface="+mj-lt"/>
              </a:rPr>
              <a:t>Csikszentmihalyi</a:t>
            </a:r>
            <a:r>
              <a:rPr lang="en-US" sz="1800" dirty="0">
                <a:solidFill>
                  <a:srgbClr val="003082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003082"/>
                </a:solidFill>
                <a:latin typeface="+mj-lt"/>
              </a:rPr>
              <a:t>(1990</a:t>
            </a:r>
            <a:r>
              <a:rPr lang="en-US" sz="1800" dirty="0">
                <a:solidFill>
                  <a:srgbClr val="003082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356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and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199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Attribution (</a:t>
            </a:r>
            <a:r>
              <a:rPr lang="en-GB" dirty="0" err="1"/>
              <a:t>Dweck</a:t>
            </a:r>
            <a:r>
              <a:rPr lang="en-GB" dirty="0"/>
              <a:t>, 2000)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Personalization (internal vs. external)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Permanence (stable vs. unstable)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Good learners attribute failure and success to internal, unstable causes. (It’s down to you, and you can do something about it.)</a:t>
            </a:r>
          </a:p>
          <a:p>
            <a:pPr>
              <a:lnSpc>
                <a:spcPct val="110000"/>
              </a:lnSpc>
            </a:pPr>
            <a:r>
              <a:rPr lang="en-GB" dirty="0"/>
              <a:t>Views of ‘ability’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Fixed (IQ)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Incremental (untapped potential)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Essential that teachers inculcate in students a view that ‘ability’ is incremental rather than fixed (by working, you’re getting smarter)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20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Dual-pathway theory (Boekaerts, 2006)</a:t>
            </a:r>
            <a:endParaRPr lang="en-US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Long-term learning goals are translated into short-term learning intentions</a:t>
            </a:r>
          </a:p>
          <a:p>
            <a:r>
              <a:rPr lang="en-US" smtClean="0"/>
              <a:t>Dynamic comparisons of task and situational demands with personal resources</a:t>
            </a:r>
          </a:p>
          <a:p>
            <a:r>
              <a:rPr lang="en-US" smtClean="0"/>
              <a:t>Resulting activation of energy along one of two pathways:</a:t>
            </a:r>
          </a:p>
          <a:p>
            <a:pPr lvl="1"/>
            <a:r>
              <a:rPr lang="en-US" smtClean="0"/>
              <a:t>Well-being</a:t>
            </a:r>
          </a:p>
          <a:p>
            <a:pPr lvl="1"/>
            <a:r>
              <a:rPr lang="en-US" smtClean="0"/>
              <a:t>Growth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7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Provide feedback that moves learning on</a:t>
            </a:r>
            <a:endParaRPr lang="en-GB" dirty="0"/>
          </a:p>
        </p:txBody>
      </p:sp>
      <p:sp>
        <p:nvSpPr>
          <p:cNvPr id="10147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rmAutofit/>
          </a:bodyPr>
          <a:lstStyle/>
          <a:p>
            <a:r>
              <a:rPr lang="en-GB" dirty="0" smtClean="0"/>
              <a:t>Key idea: feedback should:</a:t>
            </a:r>
          </a:p>
          <a:p>
            <a:pPr lvl="1"/>
            <a:r>
              <a:rPr lang="en-GB" dirty="0" smtClean="0"/>
              <a:t>Cause thinking</a:t>
            </a:r>
          </a:p>
          <a:p>
            <a:pPr lvl="1"/>
            <a:r>
              <a:rPr lang="en-GB" dirty="0" smtClean="0"/>
              <a:t>Provide guidance on how to improve</a:t>
            </a:r>
          </a:p>
          <a:p>
            <a:r>
              <a:rPr lang="en-GB" dirty="0" smtClean="0"/>
              <a:t>Comment-only grading</a:t>
            </a:r>
          </a:p>
          <a:p>
            <a:r>
              <a:rPr lang="en-GB" dirty="0" smtClean="0"/>
              <a:t>Focused </a:t>
            </a:r>
            <a:r>
              <a:rPr lang="en-GB" dirty="0" smtClean="0"/>
              <a:t>feedback</a:t>
            </a:r>
            <a:endParaRPr lang="en-GB" dirty="0" smtClean="0"/>
          </a:p>
          <a:p>
            <a:r>
              <a:rPr lang="en-GB" dirty="0" smtClean="0"/>
              <a:t>Explicit reference to scoring rubrics/marking guides</a:t>
            </a:r>
          </a:p>
          <a:p>
            <a:r>
              <a:rPr lang="en-GB" dirty="0" smtClean="0"/>
              <a:t>Suggestions on how to improve:</a:t>
            </a:r>
          </a:p>
          <a:p>
            <a:pPr lvl="1"/>
            <a:r>
              <a:rPr lang="en-GB" dirty="0" smtClean="0"/>
              <a:t>Not giving complete solutions</a:t>
            </a:r>
          </a:p>
          <a:p>
            <a:r>
              <a:rPr lang="en-GB" dirty="0" smtClean="0"/>
              <a:t>Re-timing assessment:</a:t>
            </a:r>
          </a:p>
          <a:p>
            <a:pPr lvl="1"/>
            <a:r>
              <a:rPr lang="en-GB" dirty="0" smtClean="0"/>
              <a:t>E.g., three-fourths-of-the-way-through-a-unit test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78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121871" tIns="60936" rIns="121871" bIns="60936"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Activating students as 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learning resources for one another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3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Collaborative learning: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research success story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Four mechanisms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Motivation: students help their peers to learn because, in well-structured cooperative learning settings, it is in their own interests to do so, and so effort is increased;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Social cohesion: students help their peers because they care about the group, again leading to increased effort;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Personalization: students learn more because more able peers can engage with the particular difficulties a student is having;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Cognitive elaboration: those who provide help in group settings are forced to think through the ideas more clearly. </a:t>
            </a:r>
          </a:p>
        </p:txBody>
      </p:sp>
    </p:spTree>
    <p:extLst>
      <p:ext uri="{BB962C8B-B14F-4D97-AF65-F5344CB8AC3E}">
        <p14:creationId xmlns:p14="http://schemas.microsoft.com/office/powerpoint/2010/main" val="402744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one big idea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6379" y="1616558"/>
            <a:ext cx="8494539" cy="498163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16497" y="2475877"/>
            <a:ext cx="846155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1692" y="4230077"/>
            <a:ext cx="8479693" cy="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36982" y="1600062"/>
            <a:ext cx="0" cy="498163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923" y="5431692"/>
            <a:ext cx="8466007" cy="1181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15964" y="1621692"/>
            <a:ext cx="0" cy="497253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13769" y="1611923"/>
            <a:ext cx="426" cy="49697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56042" y="1614602"/>
            <a:ext cx="248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Where the learner is going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82355" y="1862033"/>
            <a:ext cx="2799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Where the learner 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1633" y="1862032"/>
            <a:ext cx="2340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How to get there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1109" y="3049709"/>
            <a:ext cx="1175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Teacher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2874" y="4385843"/>
            <a:ext cx="899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bg1"/>
              </a:buClr>
            </a:pPr>
            <a:r>
              <a:rPr lang="en-GB" b="1" dirty="0" smtClean="0">
                <a:latin typeface="Calibri"/>
                <a:cs typeface="Calibri"/>
              </a:rPr>
              <a:t>Peer</a:t>
            </a:r>
            <a:endParaRPr lang="en-GB" b="1" dirty="0"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9664" y="5705482"/>
            <a:ext cx="1160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buClr>
                <a:schemeClr val="bg1"/>
              </a:buClr>
            </a:pPr>
            <a:r>
              <a:rPr lang="en-GB" b="1" dirty="0">
                <a:latin typeface="Calibri"/>
                <a:cs typeface="Calibri"/>
              </a:rPr>
              <a:t>Learner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9ABF79A-F4A3-5E49-A6CE-5B8CF779BC37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1458931" y="2521518"/>
            <a:ext cx="7291295" cy="39743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0931" y="2918261"/>
            <a:ext cx="6320118" cy="316682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Using evidence of achievement to adapt what happens in classrooms to meet learner needs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23" grpId="0"/>
      <p:bldP spid="24" grpId="0"/>
      <p:bldP spid="25" grpId="0"/>
      <p:bldP spid="27" grpId="0"/>
      <p:bldP spid="28" grpId="0"/>
      <p:bldP spid="29" grpId="0"/>
      <p:bldP spid="8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Help students be learning resources</a:t>
            </a:r>
            <a:endParaRPr lang="en-GB" dirty="0"/>
          </a:p>
        </p:txBody>
      </p:sp>
      <p:sp>
        <p:nvSpPr>
          <p:cNvPr id="1029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Students assessing their peers</a:t>
            </a:r>
            <a:r>
              <a:rPr lang="ja-JP" altLang="en-GB" dirty="0" smtClean="0"/>
              <a:t>’</a:t>
            </a:r>
            <a:r>
              <a:rPr lang="en-GB" altLang="ja-JP" dirty="0" smtClean="0"/>
              <a:t> work:</a:t>
            </a:r>
          </a:p>
          <a:p>
            <a:pPr lvl="1"/>
            <a:r>
              <a:rPr lang="en-GB" dirty="0" smtClean="0"/>
              <a:t>“Pre-flight checklist”</a:t>
            </a:r>
          </a:p>
          <a:p>
            <a:pPr lvl="1"/>
            <a:r>
              <a:rPr lang="ja-JP" altLang="en-GB" dirty="0" smtClean="0"/>
              <a:t>“</a:t>
            </a:r>
            <a:r>
              <a:rPr lang="en-GB" altLang="ja-JP" dirty="0" smtClean="0"/>
              <a:t>Two stars and a wish</a:t>
            </a:r>
            <a:r>
              <a:rPr lang="ja-JP" altLang="en-GB" dirty="0" smtClean="0"/>
              <a:t>”</a:t>
            </a:r>
            <a:endParaRPr lang="en-GB" altLang="ja-JP" dirty="0" smtClean="0"/>
          </a:p>
          <a:p>
            <a:pPr lvl="1"/>
            <a:r>
              <a:rPr lang="en-GB" dirty="0"/>
              <a:t>Choose-swap-choose</a:t>
            </a:r>
          </a:p>
          <a:p>
            <a:pPr lvl="1"/>
            <a:r>
              <a:rPr lang="en-GB" dirty="0"/>
              <a:t>Daily sign-</a:t>
            </a:r>
            <a:r>
              <a:rPr lang="en-GB" dirty="0" smtClean="0"/>
              <a:t>in</a:t>
            </a:r>
            <a:endParaRPr lang="en-GB" altLang="ja-JP" dirty="0" smtClean="0"/>
          </a:p>
          <a:p>
            <a:r>
              <a:rPr lang="en-GB" dirty="0" smtClean="0"/>
              <a:t>Training students to pose questions/identifying group weaknesses</a:t>
            </a:r>
          </a:p>
          <a:p>
            <a:r>
              <a:rPr lang="en-GB" dirty="0" smtClean="0"/>
              <a:t>End-of-lesson students</a:t>
            </a:r>
            <a:r>
              <a:rPr lang="ja-JP" altLang="en-GB" dirty="0" smtClean="0"/>
              <a:t>’</a:t>
            </a:r>
            <a:r>
              <a:rPr lang="en-GB" altLang="ja-JP" dirty="0" smtClean="0"/>
              <a:t>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110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Students leading the lesson</a:t>
            </a:r>
          </a:p>
        </p:txBody>
      </p:sp>
      <p:pic>
        <p:nvPicPr>
          <p:cNvPr id="5" name="Activating students (English).m4v" descr="/Home /Consulting/ Miscellaneous talks/2011/2011-05/21 HBE workshop/Videos/Presentation 5/Activating students (English)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1"/>
            <a:ext cx="8045450" cy="4271682"/>
          </a:xfrm>
          <a:noFill/>
        </p:spPr>
      </p:pic>
    </p:spTree>
    <p:extLst>
      <p:ext uri="{BB962C8B-B14F-4D97-AF65-F5344CB8AC3E}">
        <p14:creationId xmlns:p14="http://schemas.microsoft.com/office/powerpoint/2010/main" val="310215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121871" tIns="60936" rIns="121871" bIns="60936"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Activating students as owners of their own learning</a:t>
            </a:r>
          </a:p>
        </p:txBody>
      </p:sp>
    </p:spTree>
    <p:extLst>
      <p:ext uri="{BB962C8B-B14F-4D97-AF65-F5344CB8AC3E}">
        <p14:creationId xmlns:p14="http://schemas.microsoft.com/office/powerpoint/2010/main" val="26207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Help students own their own learning</a:t>
            </a:r>
            <a:endParaRPr lang="en-GB" dirty="0"/>
          </a:p>
        </p:txBody>
      </p:sp>
      <p:sp>
        <p:nvSpPr>
          <p:cNvPr id="1029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Students assessing their own</a:t>
            </a:r>
            <a:r>
              <a:rPr lang="en-GB" altLang="ja-JP" dirty="0" smtClean="0"/>
              <a:t> work: </a:t>
            </a:r>
          </a:p>
          <a:p>
            <a:pPr lvl="1"/>
            <a:r>
              <a:rPr lang="en-GB" dirty="0" smtClean="0"/>
              <a:t>With rubrics</a:t>
            </a:r>
          </a:p>
          <a:p>
            <a:pPr lvl="1"/>
            <a:r>
              <a:rPr lang="en-GB" dirty="0" smtClean="0"/>
              <a:t>With exemplars</a:t>
            </a:r>
          </a:p>
          <a:p>
            <a:r>
              <a:rPr lang="en-GB" dirty="0" smtClean="0"/>
              <a:t>Self-assessment of understanding:</a:t>
            </a:r>
          </a:p>
          <a:p>
            <a:pPr lvl="1"/>
            <a:r>
              <a:rPr lang="en-GB" dirty="0"/>
              <a:t>P</a:t>
            </a:r>
            <a:r>
              <a:rPr lang="en-GB" dirty="0" smtClean="0"/>
              <a:t>lus/minus/interesting</a:t>
            </a:r>
          </a:p>
          <a:p>
            <a:pPr lvl="1"/>
            <a:r>
              <a:rPr lang="en-GB" dirty="0" smtClean="0"/>
              <a:t>Learning portfolio</a:t>
            </a:r>
          </a:p>
          <a:p>
            <a:pPr lvl="1"/>
            <a:r>
              <a:rPr lang="en-GB" dirty="0" smtClean="0"/>
              <a:t>Traffic lights</a:t>
            </a:r>
          </a:p>
          <a:p>
            <a:pPr lvl="1"/>
            <a:r>
              <a:rPr lang="en-GB" dirty="0" smtClean="0"/>
              <a:t>Red/green discs</a:t>
            </a:r>
          </a:p>
          <a:p>
            <a:pPr lvl="1"/>
            <a:r>
              <a:rPr lang="en-GB" dirty="0" err="1" smtClean="0"/>
              <a:t>Colored</a:t>
            </a:r>
            <a:r>
              <a:rPr lang="en-GB" dirty="0" smtClean="0"/>
              <a:t> cups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3088" b="13088"/>
          <a:stretch>
            <a:fillRect/>
          </a:stretch>
        </p:blipFill>
        <p:spPr>
          <a:xfrm>
            <a:off x="612648" y="1600200"/>
            <a:ext cx="8159577" cy="4388646"/>
          </a:xfrm>
        </p:spPr>
      </p:pic>
    </p:spTree>
    <p:extLst>
      <p:ext uri="{BB962C8B-B14F-4D97-AF65-F5344CB8AC3E}">
        <p14:creationId xmlns:p14="http://schemas.microsoft.com/office/powerpoint/2010/main" val="306820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3088" b="13088"/>
          <a:stretch>
            <a:fillRect/>
          </a:stretch>
        </p:blipFill>
        <p:spPr>
          <a:xfrm>
            <a:off x="612648" y="1600200"/>
            <a:ext cx="8153400" cy="4265552"/>
          </a:xfrm>
        </p:spPr>
      </p:pic>
    </p:spTree>
    <p:extLst>
      <p:ext uri="{BB962C8B-B14F-4D97-AF65-F5344CB8AC3E}">
        <p14:creationId xmlns:p14="http://schemas.microsoft.com/office/powerpoint/2010/main" val="28356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ready for action…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6064" b="606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t="6064" b="606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5C50C641-66DE-184E-B016-D253D8CA36FC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95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me about you…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1450" r="-71450"/>
          <a:stretch>
            <a:fillRect/>
          </a:stretch>
        </p:blipFill>
        <p:spPr>
          <a:xfrm>
            <a:off x="612648" y="1600200"/>
            <a:ext cx="8153400" cy="5257800"/>
          </a:xfrm>
        </p:spPr>
      </p:pic>
    </p:spTree>
    <p:extLst>
      <p:ext uri="{BB962C8B-B14F-4D97-AF65-F5344CB8AC3E}">
        <p14:creationId xmlns:p14="http://schemas.microsoft.com/office/powerpoint/2010/main" val="296795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IKEA mats…</a:t>
            </a:r>
            <a:endParaRPr lang="en-US" dirty="0"/>
          </a:p>
        </p:txBody>
      </p:sp>
      <p:pic>
        <p:nvPicPr>
          <p:cNvPr id="4" name="Content Placeholder 3" descr="IKEA mat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507" r="-34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8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4570" y="2344278"/>
            <a:ext cx="7826188" cy="1828800"/>
          </a:xfrm>
        </p:spPr>
        <p:txBody>
          <a:bodyPr>
            <a:normAutofit/>
          </a:bodyPr>
          <a:lstStyle/>
          <a:p>
            <a:r>
              <a:rPr lang="en-US" sz="5000" cap="none" dirty="0" smtClean="0"/>
              <a:t>So much for the easy bit</a:t>
            </a:r>
            <a:r>
              <a:rPr lang="en-US" sz="5000" dirty="0" smtClean="0"/>
              <a:t/>
            </a:r>
            <a:br>
              <a:rPr lang="en-US" sz="5000" dirty="0" smtClean="0"/>
            </a:b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124033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“Rough guide” to English teachers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groups of English teachers</a:t>
            </a:r>
          </a:p>
          <a:p>
            <a:pPr lvl="1"/>
            <a:r>
              <a:rPr lang="en-US" dirty="0" smtClean="0"/>
              <a:t>Old grammarians</a:t>
            </a:r>
          </a:p>
          <a:p>
            <a:pPr lvl="2"/>
            <a:r>
              <a:rPr lang="en-US" dirty="0" smtClean="0"/>
              <a:t>Civilizing power of literature</a:t>
            </a:r>
          </a:p>
          <a:p>
            <a:pPr lvl="1"/>
            <a:r>
              <a:rPr lang="en-US" dirty="0" smtClean="0"/>
              <a:t>Pragmatists</a:t>
            </a:r>
          </a:p>
          <a:p>
            <a:pPr lvl="2"/>
            <a:r>
              <a:rPr lang="en-US" dirty="0" smtClean="0"/>
              <a:t>Giving students tools to analyze text</a:t>
            </a:r>
          </a:p>
          <a:p>
            <a:pPr lvl="1"/>
            <a:r>
              <a:rPr lang="en-US" dirty="0" smtClean="0"/>
              <a:t>Liberals</a:t>
            </a:r>
          </a:p>
          <a:p>
            <a:pPr lvl="2"/>
            <a:r>
              <a:rPr lang="en-US" dirty="0" smtClean="0"/>
              <a:t>Personal response to text</a:t>
            </a:r>
          </a:p>
          <a:p>
            <a:pPr lvl="1"/>
            <a:r>
              <a:rPr lang="en-US" dirty="0" smtClean="0"/>
              <a:t>Technicians</a:t>
            </a:r>
          </a:p>
          <a:p>
            <a:pPr lvl="2"/>
            <a:r>
              <a:rPr lang="en-US" dirty="0" smtClean="0"/>
              <a:t>Comprehension as a key skill</a:t>
            </a:r>
          </a:p>
          <a:p>
            <a:pPr lvl="1"/>
            <a:r>
              <a:rPr lang="en-US" dirty="0" smtClean="0"/>
              <a:t>Critical dissenters</a:t>
            </a:r>
          </a:p>
          <a:p>
            <a:pPr lvl="2"/>
            <a:r>
              <a:rPr lang="en-US" dirty="0" smtClean="0"/>
              <a:t>Personal empowerment, literary theory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2648" y="6280666"/>
            <a:ext cx="339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525A93"/>
                </a:solidFill>
                <a:latin typeface="Calibri"/>
                <a:cs typeface="Calibri"/>
              </a:rPr>
              <a:t>Marshall (2000) </a:t>
            </a:r>
            <a:endParaRPr lang="en-US" sz="1800" dirty="0">
              <a:solidFill>
                <a:srgbClr val="525A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911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model for teacher learning</a:t>
            </a:r>
            <a:endParaRPr lang="en-US" dirty="0"/>
          </a:p>
        </p:txBody>
      </p:sp>
      <p:sp>
        <p:nvSpPr>
          <p:cNvPr id="11366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Content, then process</a:t>
            </a:r>
          </a:p>
          <a:p>
            <a:r>
              <a:rPr lang="en-US" dirty="0" smtClean="0"/>
              <a:t>Content (what we want teachers to change):</a:t>
            </a:r>
          </a:p>
          <a:p>
            <a:pPr lvl="1"/>
            <a:r>
              <a:rPr lang="en-US" dirty="0" smtClean="0"/>
              <a:t>Evidence</a:t>
            </a:r>
          </a:p>
          <a:p>
            <a:pPr lvl="1"/>
            <a:r>
              <a:rPr lang="en-US" dirty="0" smtClean="0"/>
              <a:t>Ideas (strategies and techniques)</a:t>
            </a:r>
          </a:p>
          <a:p>
            <a:r>
              <a:rPr lang="en-US" dirty="0" smtClean="0"/>
              <a:t>Process (how to go about change):</a:t>
            </a:r>
          </a:p>
          <a:p>
            <a:pPr lvl="1"/>
            <a:r>
              <a:rPr lang="en-US" dirty="0" smtClean="0"/>
              <a:t>Choice</a:t>
            </a:r>
          </a:p>
          <a:p>
            <a:pPr lvl="1"/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Small steps</a:t>
            </a:r>
          </a:p>
          <a:p>
            <a:pPr lvl="1"/>
            <a:r>
              <a:rPr lang="en-US" dirty="0" smtClean="0"/>
              <a:t>Accountability</a:t>
            </a:r>
          </a:p>
          <a:p>
            <a:pPr lvl="1"/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6285" y="2105654"/>
            <a:ext cx="8647111" cy="1219943"/>
            <a:chOff x="-1182" y="913"/>
            <a:chExt cx="5387" cy="1919"/>
          </a:xfrm>
          <a:solidFill>
            <a:srgbClr val="EDAA61">
              <a:alpha val="59000"/>
            </a:srgbClr>
          </a:soli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1182" y="913"/>
              <a:ext cx="5387" cy="1919"/>
            </a:xfrm>
            <a:prstGeom prst="rect">
              <a:avLst/>
            </a:prstGeom>
            <a:solidFill>
              <a:srgbClr val="EDAA61">
                <a:alpha val="25000"/>
              </a:srgbClr>
            </a:solidFill>
            <a:ln w="12700">
              <a:solidFill>
                <a:srgbClr val="786E6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40" y="1352"/>
              <a:ext cx="1063" cy="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defTabSz="762000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73786E"/>
                  </a:solidFill>
                  <a:latin typeface="+mj-lt"/>
                </a:rPr>
                <a:t>Science</a:t>
              </a:r>
              <a:endParaRPr lang="en-US" sz="3200" b="1" dirty="0">
                <a:latin typeface="+mj-lt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6061" y="3375732"/>
            <a:ext cx="8647112" cy="2590289"/>
            <a:chOff x="153" y="3499"/>
            <a:chExt cx="5387" cy="629"/>
          </a:xfrm>
          <a:solidFill>
            <a:srgbClr val="3488B6">
              <a:alpha val="50000"/>
            </a:srgbClr>
          </a:solidFill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53" y="3499"/>
              <a:ext cx="5387" cy="629"/>
            </a:xfrm>
            <a:prstGeom prst="rect">
              <a:avLst/>
            </a:prstGeom>
            <a:solidFill>
              <a:srgbClr val="3488B6">
                <a:alpha val="25000"/>
              </a:srgbClr>
            </a:solidFill>
            <a:ln w="12700">
              <a:solidFill>
                <a:srgbClr val="786E6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437" y="3714"/>
              <a:ext cx="991" cy="2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defTabSz="762000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73786E"/>
                  </a:solidFill>
                  <a:latin typeface="+mj-lt"/>
                </a:rPr>
                <a:t>Design</a:t>
              </a:r>
              <a:endParaRPr lang="en-US" sz="3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37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Teacher learning communities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84496" y="159261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000" dirty="0" smtClean="0"/>
              <a:t>We need to create time and space for teachers to reflect on their practice in a structured way, and to learn from mistakes.</a:t>
            </a:r>
          </a:p>
          <a:p>
            <a:pPr marL="0" indent="0" algn="r">
              <a:buNone/>
            </a:pPr>
            <a:r>
              <a:rPr lang="en-US" sz="2200" dirty="0" err="1" smtClean="0">
                <a:solidFill>
                  <a:srgbClr val="525A93"/>
                </a:solidFill>
              </a:rPr>
              <a:t>Bransford</a:t>
            </a:r>
            <a:r>
              <a:rPr lang="en-US" sz="2200" dirty="0" smtClean="0">
                <a:solidFill>
                  <a:srgbClr val="525A93"/>
                </a:solidFill>
              </a:rPr>
              <a:t>, Brown &amp; Cocking</a:t>
            </a:r>
            <a:r>
              <a:rPr lang="en-US" sz="2200" dirty="0">
                <a:solidFill>
                  <a:srgbClr val="525A93"/>
                </a:solidFill>
              </a:rPr>
              <a:t> </a:t>
            </a:r>
            <a:r>
              <a:rPr lang="en-US" sz="2200" dirty="0" smtClean="0">
                <a:solidFill>
                  <a:srgbClr val="525A93"/>
                </a:solidFill>
              </a:rPr>
              <a:t>(1999)</a:t>
            </a:r>
          </a:p>
          <a:p>
            <a:pPr marL="0" indent="0" algn="r">
              <a:buNone/>
            </a:pPr>
            <a:endParaRPr lang="en-US" sz="800" dirty="0" smtClean="0">
              <a:solidFill>
                <a:srgbClr val="8C357B"/>
              </a:solidFill>
            </a:endParaRPr>
          </a:p>
          <a:p>
            <a:r>
              <a:rPr lang="en-GB" altLang="ja-JP" sz="3000" dirty="0" smtClean="0">
                <a:ea typeface="ヒラギノ角ゴ ProN W3" charset="0"/>
                <a:cs typeface="ヒラギノ角ゴ ProN W3" charset="0"/>
              </a:rPr>
              <a:t>“Always make new mistakes.</a:t>
            </a:r>
            <a:r>
              <a:rPr lang="ja-JP" altLang="en-GB" sz="3000" dirty="0" smtClean="0">
                <a:ea typeface="ヒラギノ角ゴ ProN W3" charset="0"/>
                <a:cs typeface="ヒラギノ角ゴ ProN W3" charset="0"/>
              </a:rPr>
              <a:t>”</a:t>
            </a:r>
            <a:endParaRPr lang="en-GB" altLang="ja-JP" sz="3000" dirty="0" smtClean="0">
              <a:ea typeface="ヒラギノ角ゴ ProN W3" charset="0"/>
              <a:cs typeface="ヒラギノ角ゴ ProN W3" charset="0"/>
            </a:endParaRPr>
          </a:p>
          <a:p>
            <a:pPr marL="0" indent="0" algn="r">
              <a:buNone/>
            </a:pPr>
            <a:r>
              <a:rPr lang="en-GB" altLang="ja-JP" sz="2200" dirty="0" smtClean="0">
                <a:solidFill>
                  <a:srgbClr val="525A93"/>
                </a:solidFill>
                <a:ea typeface="ヒラギノ角ゴ ProN W3" charset="0"/>
                <a:cs typeface="ヒラギノ角ゴ ProN W3" charset="0"/>
              </a:rPr>
              <a:t>Esther Dyson</a:t>
            </a:r>
          </a:p>
          <a:p>
            <a:pPr marL="0" indent="0" algn="r">
              <a:buNone/>
            </a:pPr>
            <a:endParaRPr lang="en-GB" altLang="ja-JP" sz="800" dirty="0" smtClean="0">
              <a:solidFill>
                <a:srgbClr val="8C357B"/>
              </a:solidFill>
              <a:ea typeface="ヒラギノ角ゴ ProN W3" charset="0"/>
              <a:cs typeface="ヒラギノ角ゴ ProN W3" charset="0"/>
            </a:endParaRPr>
          </a:p>
          <a:p>
            <a:r>
              <a:rPr lang="en-US" sz="3000" dirty="0" smtClean="0"/>
              <a:t>“Ever tried. Ever failed. No matter. Try again. Fail again. Fail better.”</a:t>
            </a:r>
          </a:p>
          <a:p>
            <a:pPr marL="0" indent="0" algn="r">
              <a:buNone/>
            </a:pPr>
            <a:r>
              <a:rPr lang="en-GB" sz="2200" dirty="0" smtClean="0">
                <a:solidFill>
                  <a:srgbClr val="525A93"/>
                </a:solidFill>
                <a:ea typeface="ヒラギノ角ゴ ProN W3" charset="0"/>
                <a:cs typeface="ヒラギノ角ゴ ProN W3" charset="0"/>
              </a:rPr>
              <a:t>Beckett (1984)</a:t>
            </a:r>
            <a:endParaRPr lang="en-US" sz="2200" dirty="0" smtClean="0">
              <a:solidFill>
                <a:srgbClr val="525A93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53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learning communities</a:t>
            </a:r>
            <a:endParaRPr lang="en-US" dirty="0"/>
          </a:p>
        </p:txBody>
      </p:sp>
      <p:sp>
        <p:nvSpPr>
          <p:cNvPr id="14745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Plan that the TLC will run for two years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Identify 10 to 12 interested colleagues: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Conscripts vs. volunteers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Composition: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Similar assignments (e.g., early years, math/science)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Mixed subject/mixed phase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Hybrid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Secure institutional support for: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Monthly workshops (75–120 minutes each, inside or outside school time)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Time between workshops (two hours per month in school time)</a:t>
            </a:r>
            <a:r>
              <a:rPr lang="en-US" dirty="0"/>
              <a:t> </a:t>
            </a:r>
            <a:r>
              <a:rPr lang="en-US" dirty="0" smtClean="0"/>
              <a:t>for collaborative planning and peer observation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Any necessary waivers from school policies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36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“signature pedagogy” for teacher learning</a:t>
            </a:r>
            <a:endParaRPr lang="en-US" dirty="0"/>
          </a:p>
        </p:txBody>
      </p:sp>
      <p:sp>
        <p:nvSpPr>
          <p:cNvPr id="14848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Every monthly TLC workshop should follow the same structure and sequence of activities: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Activity 1: Introduction (5 minutes)</a:t>
            </a:r>
          </a:p>
          <a:p>
            <a:pPr lvl="1"/>
            <a:r>
              <a:rPr lang="en-US" dirty="0" smtClean="0"/>
              <a:t>Activity 2: Starter activity (5 minutes)</a:t>
            </a:r>
          </a:p>
          <a:p>
            <a:pPr lvl="1"/>
            <a:r>
              <a:rPr lang="en-US" dirty="0" smtClean="0"/>
              <a:t>Activity 3: Feedback (25–50 minutes)</a:t>
            </a:r>
          </a:p>
          <a:p>
            <a:pPr lvl="1"/>
            <a:r>
              <a:rPr lang="en-US" dirty="0" smtClean="0"/>
              <a:t>Activity 4: New learning about formative assessment       (20–40 minutes)</a:t>
            </a:r>
          </a:p>
          <a:p>
            <a:pPr lvl="1"/>
            <a:r>
              <a:rPr lang="en-US" dirty="0" smtClean="0"/>
              <a:t>Activity 5: Personal action planning (15 minutes)</a:t>
            </a:r>
          </a:p>
          <a:p>
            <a:pPr lvl="1"/>
            <a:r>
              <a:rPr lang="en-US" dirty="0" smtClean="0"/>
              <a:t>Activity 6: Review of learning (5 minutes)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TLC needs a leader</a:t>
            </a:r>
            <a:endParaRPr lang="en-US" dirty="0"/>
          </a:p>
        </p:txBody>
      </p:sp>
      <p:sp>
        <p:nvSpPr>
          <p:cNvPr id="1505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/>
          <a:lstStyle/>
          <a:p>
            <a:r>
              <a:rPr lang="en-US" dirty="0" smtClean="0"/>
              <a:t>The job of the TLC leader(s):</a:t>
            </a:r>
          </a:p>
          <a:p>
            <a:pPr lvl="1"/>
            <a:r>
              <a:rPr lang="en-US" dirty="0" smtClean="0"/>
              <a:t>To ensure that all necessary resources (including refreshments!) are available at workshops</a:t>
            </a:r>
          </a:p>
          <a:p>
            <a:pPr lvl="1"/>
            <a:r>
              <a:rPr lang="en-US" dirty="0" smtClean="0"/>
              <a:t>To ensure that the agenda is followed</a:t>
            </a:r>
          </a:p>
          <a:p>
            <a:pPr lvl="1"/>
            <a:r>
              <a:rPr lang="en-US" dirty="0" smtClean="0"/>
              <a:t>To maintain a collegial and supportive environment</a:t>
            </a:r>
          </a:p>
          <a:p>
            <a:r>
              <a:rPr lang="en-US" dirty="0" smtClean="0"/>
              <a:t>But most important of all:</a:t>
            </a:r>
          </a:p>
          <a:p>
            <a:pPr lvl="1"/>
            <a:r>
              <a:rPr lang="en-US" dirty="0" smtClean="0"/>
              <a:t>It is not to be the formative assessment “expert”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55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observation</a:t>
            </a:r>
            <a:endParaRPr lang="en-US" dirty="0"/>
          </a:p>
        </p:txBody>
      </p:sp>
      <p:sp>
        <p:nvSpPr>
          <p:cNvPr id="15257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/>
          <a:lstStyle/>
          <a:p>
            <a:r>
              <a:rPr lang="en-US" dirty="0" smtClean="0"/>
              <a:t>Run to the agenda of the observed, not the observer:</a:t>
            </a:r>
          </a:p>
          <a:p>
            <a:pPr lvl="1"/>
            <a:r>
              <a:rPr lang="en-US" dirty="0" smtClean="0"/>
              <a:t>Observed teacher specifies focus of observation: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.g., teacher wants to increase wait time</a:t>
            </a:r>
          </a:p>
          <a:p>
            <a:pPr lvl="1"/>
            <a:r>
              <a:rPr lang="en-US" dirty="0" smtClean="0"/>
              <a:t>Observed teacher specifies what counts as evidence:</a:t>
            </a:r>
          </a:p>
          <a:p>
            <a:pPr lvl="2"/>
            <a:r>
              <a:rPr lang="en-US" dirty="0" smtClean="0"/>
              <a:t>Provides observer with a stopwatch to log wait times</a:t>
            </a:r>
          </a:p>
          <a:p>
            <a:pPr lvl="1"/>
            <a:r>
              <a:rPr lang="en-US" dirty="0" smtClean="0"/>
              <a:t>Observed teacher owns any notes made during the observation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85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15667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478610"/>
            <a:ext cx="8153400" cy="51008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Raising achievement is important</a:t>
            </a:r>
          </a:p>
          <a:p>
            <a:r>
              <a:rPr lang="en-US" dirty="0" smtClean="0"/>
              <a:t>Raising achievement requires improving teacher quality</a:t>
            </a:r>
          </a:p>
          <a:p>
            <a:r>
              <a:rPr lang="en-US" dirty="0" smtClean="0"/>
              <a:t>Improving teacher quality requires teacher professional development</a:t>
            </a:r>
          </a:p>
          <a:p>
            <a:r>
              <a:rPr lang="en-US" dirty="0" smtClean="0"/>
              <a:t>To be effective, teacher professional development must address:</a:t>
            </a:r>
          </a:p>
          <a:p>
            <a:pPr lvl="1"/>
            <a:r>
              <a:rPr lang="en-US" dirty="0" smtClean="0"/>
              <a:t>What teachers do in the classroom</a:t>
            </a:r>
          </a:p>
          <a:p>
            <a:pPr lvl="1"/>
            <a:r>
              <a:rPr lang="en-US" dirty="0" smtClean="0"/>
              <a:t>How teachers change what they do in the classroom</a:t>
            </a:r>
          </a:p>
          <a:p>
            <a:r>
              <a:rPr lang="en-US" dirty="0" smtClean="0"/>
              <a:t>Formative assessment + teacher learning communities:</a:t>
            </a:r>
          </a:p>
          <a:p>
            <a:pPr lvl="1"/>
            <a:r>
              <a:rPr lang="en-US" dirty="0" smtClean="0"/>
              <a:t>A point of (</a:t>
            </a:r>
            <a:r>
              <a:rPr lang="en-US" smtClean="0"/>
              <a:t>uniquely?) high </a:t>
            </a:r>
            <a:r>
              <a:rPr lang="en-US" dirty="0" smtClean="0"/>
              <a:t>leverage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2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Force-field analysis (Lewin, 1954)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ea typeface="ＭＳ Ｐゴシック" charset="-128"/>
              </a:rPr>
              <a:t>What are the forces that will support or drive the adoption of formative assessment practices in your school</a:t>
            </a:r>
            <a:r>
              <a:rPr lang="en-US" sz="2400" dirty="0" smtClean="0">
                <a:ea typeface="ＭＳ Ｐゴシック" charset="-128"/>
              </a:rPr>
              <a:t>/authority?</a:t>
            </a:r>
            <a:endParaRPr lang="en-US" sz="2400" dirty="0">
              <a:ea typeface="ＭＳ Ｐゴシック" charset="-128"/>
            </a:endParaRPr>
          </a:p>
        </p:txBody>
      </p:sp>
      <p:sp>
        <p:nvSpPr>
          <p:cNvPr id="22016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ea typeface="ＭＳ Ｐゴシック" charset="-128"/>
              </a:rPr>
              <a:t>What are the forces that will constrain or prevent the adoption of formative assessment practices in your school</a:t>
            </a:r>
            <a:r>
              <a:rPr lang="en-US" sz="2400" smtClean="0">
                <a:ea typeface="ＭＳ Ｐゴシック" charset="-128"/>
              </a:rPr>
              <a:t>/authority?</a:t>
            </a:r>
            <a:endParaRPr lang="en-US" sz="2400" dirty="0">
              <a:ea typeface="ＭＳ Ｐゴシック" charset="-128"/>
            </a:endParaRPr>
          </a:p>
        </p:txBody>
      </p:sp>
      <p:sp>
        <p:nvSpPr>
          <p:cNvPr id="220165" name="Line 5"/>
          <p:cNvSpPr>
            <a:spLocks noChangeShapeType="1"/>
          </p:cNvSpPr>
          <p:nvPr/>
        </p:nvSpPr>
        <p:spPr bwMode="auto">
          <a:xfrm>
            <a:off x="541805" y="4168122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>
            <a:off x="4572000" y="2557463"/>
            <a:ext cx="0" cy="4300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1811338" y="3327026"/>
            <a:ext cx="1066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4800" dirty="0">
                <a:solidFill>
                  <a:schemeClr val="tx2"/>
                </a:solidFill>
              </a:rPr>
              <a:t>+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6169679" y="3415834"/>
            <a:ext cx="6556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US" sz="3600" dirty="0">
                <a:solidFill>
                  <a:schemeClr val="tx2"/>
                </a:solidFill>
              </a:rPr>
              <a:t>—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5C50C641-66DE-184E-B016-D253D8CA36FC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4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www.dylanwiliam.net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1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04168" y="2130425"/>
            <a:ext cx="7772400" cy="2069042"/>
          </a:xfrm>
        </p:spPr>
        <p:txBody>
          <a:bodyPr>
            <a:noAutofit/>
          </a:bodyPr>
          <a:lstStyle/>
          <a:p>
            <a:r>
              <a:rPr lang="en-US" sz="5000" cap="none" dirty="0" smtClean="0"/>
              <a:t>Strategies and practical techniques for classroom formative assessment</a:t>
            </a:r>
            <a:endParaRPr lang="en-GB" sz="5000" cap="non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Clarifying, sharing and understanding learning intentions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Can reading comprehension be taught?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9ABF79A-F4A3-5E49-A6CE-5B8CF779BC37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739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Reading comprehension strategy does not improve general-purpose comprehension skills (much)</a:t>
            </a:r>
          </a:p>
          <a:p>
            <a:r>
              <a:rPr lang="en-US" dirty="0" smtClean="0"/>
              <a:t>Common causes of failure</a:t>
            </a:r>
          </a:p>
          <a:p>
            <a:pPr lvl="1"/>
            <a:r>
              <a:rPr lang="en-US" dirty="0" smtClean="0"/>
              <a:t>Not knowing words</a:t>
            </a:r>
          </a:p>
          <a:p>
            <a:pPr lvl="1"/>
            <a:r>
              <a:rPr lang="en-US" dirty="0" smtClean="0"/>
              <a:t>Not realizing that one hasn’t comprehended the text</a:t>
            </a:r>
          </a:p>
          <a:p>
            <a:pPr lvl="1"/>
            <a:r>
              <a:rPr lang="en-US" dirty="0" smtClean="0"/>
              <a:t>Failing to make inferences</a:t>
            </a:r>
          </a:p>
          <a:p>
            <a:pPr lvl="2"/>
            <a:r>
              <a:rPr lang="en-US" sz="1800" dirty="0" smtClean="0"/>
              <a:t>“The </a:t>
            </a:r>
            <a:r>
              <a:rPr lang="en-US" sz="1800" dirty="0"/>
              <a:t>Nebraska Supreme Court court just dropped the Keystone XL pipeline decision back onto John Kerry’s lap. That means the secretary of state will have a chance to show just how committed he is to tackling climate change, environmentalists say, just a month after Kerry jetted to Peru to press for the world to act</a:t>
            </a:r>
            <a:r>
              <a:rPr lang="en-US" sz="1800" dirty="0" smtClean="0"/>
              <a:t>.” (Politico, Jan 10, 2015)</a:t>
            </a:r>
          </a:p>
          <a:p>
            <a:r>
              <a:rPr lang="en-US" dirty="0" smtClean="0"/>
              <a:t>How helpful would it be to be told the following?</a:t>
            </a:r>
          </a:p>
          <a:p>
            <a:pPr lvl="2"/>
            <a:r>
              <a:rPr lang="en-US" sz="1800" dirty="0"/>
              <a:t>“Put stuff together. Every so often, stop, look at it, and evaluate how it’s going. It may also help to think back on other pieces of furniture you’ve built before.”</a:t>
            </a:r>
            <a:r>
              <a:rPr lang="en-US" dirty="0"/>
              <a:t> </a:t>
            </a:r>
            <a:endParaRPr lang="en-US" dirty="0"/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588" y="6488668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Calibri"/>
                <a:cs typeface="Calibri"/>
              </a:rPr>
              <a:t>Willingham and </a:t>
            </a:r>
            <a:r>
              <a:rPr lang="en-US" sz="1800" dirty="0" err="1" smtClean="0">
                <a:solidFill>
                  <a:schemeClr val="accent1"/>
                </a:solidFill>
                <a:latin typeface="Calibri"/>
                <a:cs typeface="Calibri"/>
              </a:rPr>
              <a:t>Lovette</a:t>
            </a:r>
            <a:r>
              <a:rPr lang="en-US" sz="1800" dirty="0" smtClean="0">
                <a:solidFill>
                  <a:schemeClr val="accent1"/>
                </a:solidFill>
                <a:latin typeface="Calibri"/>
                <a:cs typeface="Calibri"/>
              </a:rPr>
              <a:t> (2014)</a:t>
            </a:r>
            <a:endParaRPr lang="en-US" sz="18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44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Share learning intentions</a:t>
            </a:r>
            <a:endParaRPr lang="en-GB" dirty="0"/>
          </a:p>
        </p:txBody>
      </p:sp>
      <p:sp>
        <p:nvSpPr>
          <p:cNvPr id="102297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820738" y="1585913"/>
            <a:ext cx="8323262" cy="527208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Explain learning intentions at start of lesson/unit: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+mj-lt"/>
              </a:rPr>
              <a:t>Learning intentions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+mj-lt"/>
              </a:rPr>
              <a:t>Success criteria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Consider providing learning intentions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smtClean="0">
                <a:latin typeface="+mj-lt"/>
              </a:rPr>
              <a:t>and success criteria in students</a:t>
            </a:r>
            <a:r>
              <a:rPr lang="ja-JP" altLang="en-GB" sz="2800" dirty="0" smtClean="0">
                <a:latin typeface="+mj-lt"/>
              </a:rPr>
              <a:t>’</a:t>
            </a:r>
            <a:r>
              <a:rPr lang="en-GB" altLang="ja-JP" sz="2800" dirty="0" smtClean="0">
                <a:latin typeface="+mj-lt"/>
              </a:rPr>
              <a:t> language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Use posters of key words to talk about learning: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+mj-lt"/>
              </a:rPr>
              <a:t>E.g., describe, explain, evaluate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Use planning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smtClean="0">
                <a:latin typeface="+mj-lt"/>
              </a:rPr>
              <a:t>and writing frames judiciously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Use annotated examples of different standards to </a:t>
            </a:r>
            <a:r>
              <a:rPr lang="en-US" sz="2800" dirty="0" smtClean="0">
                <a:latin typeface="+mj-lt"/>
              </a:rPr>
              <a:t>“</a:t>
            </a:r>
            <a:r>
              <a:rPr lang="en-GB" altLang="ja-JP" sz="2800" dirty="0" smtClean="0">
                <a:latin typeface="+mj-lt"/>
              </a:rPr>
              <a:t>flesh out</a:t>
            </a:r>
            <a:r>
              <a:rPr lang="en-US" altLang="ja-JP" sz="2800" dirty="0" smtClean="0">
                <a:latin typeface="+mj-lt"/>
              </a:rPr>
              <a:t>”</a:t>
            </a:r>
            <a:r>
              <a:rPr lang="en-GB" altLang="ja-JP" sz="2800" dirty="0" smtClean="0">
                <a:latin typeface="+mj-lt"/>
              </a:rPr>
              <a:t> assessment rubrics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Provide opportunities for students to design their </a:t>
            </a:r>
            <a:r>
              <a:rPr lang="en-GB" sz="2800" smtClean="0">
                <a:latin typeface="+mj-lt"/>
              </a:rPr>
              <a:t>own tests</a:t>
            </a:r>
            <a:endParaRPr lang="en-GB" sz="28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9ABF79A-F4A3-5E49-A6CE-5B8CF779BC37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Sharing success criteria (English)</a:t>
            </a:r>
          </a:p>
        </p:txBody>
      </p:sp>
      <p:pic>
        <p:nvPicPr>
          <p:cNvPr id="4" name="Sharing success criteria (English).m4v" descr="/Home /Consulting/ Miscellaneous talks/2011/2011-05/21 HBE workshop/Videos/Presentation 5/Sharing success criteria (English)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6"/>
            <a:ext cx="80454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52021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itle and content (no logo)">
  <a:themeElements>
    <a:clrScheme name="DWE presentation">
      <a:dk1>
        <a:sysClr val="windowText" lastClr="000000"/>
      </a:dk1>
      <a:lt1>
        <a:sysClr val="window" lastClr="FFFFFF"/>
      </a:lt1>
      <a:dk2>
        <a:srgbClr val="3488B6"/>
      </a:dk2>
      <a:lt2>
        <a:srgbClr val="EBDDC3"/>
      </a:lt2>
      <a:accent1>
        <a:srgbClr val="525A93"/>
      </a:accent1>
      <a:accent2>
        <a:srgbClr val="EDAA61"/>
      </a:accent2>
      <a:accent3>
        <a:srgbClr val="2973AC"/>
      </a:accent3>
      <a:accent4>
        <a:srgbClr val="EDAA6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37906</TotalTime>
  <Words>2344</Words>
  <Application>Microsoft Macintosh PowerPoint</Application>
  <PresentationFormat>On-screen Show (4:3)</PresentationFormat>
  <Paragraphs>384</Paragraphs>
  <Slides>49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Title and content (no logo)</vt:lpstr>
      <vt:lpstr>Practical techniques for embedding classroom formative assessment in reading instruction</vt:lpstr>
      <vt:lpstr>Unpacking formative assessment</vt:lpstr>
      <vt:lpstr>And one big idea</vt:lpstr>
      <vt:lpstr>The “Rough guide” to English teachers</vt:lpstr>
      <vt:lpstr>Strategies and practical techniques for classroom formative assessment</vt:lpstr>
      <vt:lpstr>Clarifying, sharing and understanding learning intentions</vt:lpstr>
      <vt:lpstr>Can reading comprehension be taught?</vt:lpstr>
      <vt:lpstr>Share learning intentions</vt:lpstr>
      <vt:lpstr>Sharing success criteria (English)</vt:lpstr>
      <vt:lpstr>Engineering effective discussions, activities, and classroom tasks that elicit evidence of learning</vt:lpstr>
      <vt:lpstr>What psychology tells us about learning</vt:lpstr>
      <vt:lpstr>PowerPoint Presentation</vt:lpstr>
      <vt:lpstr>Which of these improves learning?</vt:lpstr>
      <vt:lpstr>Finding out where learners are…</vt:lpstr>
      <vt:lpstr>Questioning in English: Diagnosis (1)</vt:lpstr>
      <vt:lpstr>Questioning in English: Diagnosis (2)</vt:lpstr>
      <vt:lpstr>Questioning in English: Diagnosis (3)</vt:lpstr>
      <vt:lpstr>Providing feedback that moves learners forward</vt:lpstr>
      <vt:lpstr>Kinds of feedback: Israel</vt:lpstr>
      <vt:lpstr>Responses</vt:lpstr>
      <vt:lpstr>Effects of feedback</vt:lpstr>
      <vt:lpstr>Getting feedback right is hard</vt:lpstr>
      <vt:lpstr>“Flow” (Csikszentmihalyi, 1990, pp. 53–54)</vt:lpstr>
      <vt:lpstr>Motivation: cause or effect?</vt:lpstr>
      <vt:lpstr>Engagement and learning</vt:lpstr>
      <vt:lpstr>Dual-pathway theory (Boekaerts, 2006)</vt:lpstr>
      <vt:lpstr>Provide feedback that moves learning on</vt:lpstr>
      <vt:lpstr>Activating students as learning resources for one another</vt:lpstr>
      <vt:lpstr>Collaborative learning: a research success story</vt:lpstr>
      <vt:lpstr>Help students be learning resources</vt:lpstr>
      <vt:lpstr>Students leading the lesson</vt:lpstr>
      <vt:lpstr>Activating students as owners of their own learning</vt:lpstr>
      <vt:lpstr>Help students own their own learning</vt:lpstr>
      <vt:lpstr>PowerPoint Presentation</vt:lpstr>
      <vt:lpstr>PowerPoint Presentation</vt:lpstr>
      <vt:lpstr>All ready for action…</vt:lpstr>
      <vt:lpstr>Tell me about you…</vt:lpstr>
      <vt:lpstr>IKEA mats…</vt:lpstr>
      <vt:lpstr>So much for the easy bit </vt:lpstr>
      <vt:lpstr>A model for teacher learning</vt:lpstr>
      <vt:lpstr>Teacher learning communities</vt:lpstr>
      <vt:lpstr>PowerPoint Presentation</vt:lpstr>
      <vt:lpstr>Teacher learning communities</vt:lpstr>
      <vt:lpstr>A “signature pedagogy” for teacher learning</vt:lpstr>
      <vt:lpstr>Every TLC needs a leader</vt:lpstr>
      <vt:lpstr>Peer observation</vt:lpstr>
      <vt:lpstr>Summary</vt:lpstr>
      <vt:lpstr>Force-field analysis (Lewin, 1954)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Inside the black box: Raising standards through classroom assessment</dc:title>
  <dc:creator>Dylan Wiliam</dc:creator>
  <cp:lastModifiedBy>Dylan Wiliam</cp:lastModifiedBy>
  <cp:revision>363</cp:revision>
  <cp:lastPrinted>2007-02-01T19:02:41Z</cp:lastPrinted>
  <dcterms:created xsi:type="dcterms:W3CDTF">2010-07-29T23:31:26Z</dcterms:created>
  <dcterms:modified xsi:type="dcterms:W3CDTF">2015-02-04T22:53:04Z</dcterms:modified>
</cp:coreProperties>
</file>