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theme/themeOverride2.xml" ContentType="application/vnd.openxmlformats-officedocument.themeOverride+xml"/>
  <Override PartName="/ppt/charts/chart7.xml" ContentType="application/vnd.openxmlformats-officedocument.drawingml.chart+xml"/>
  <Override PartName="/ppt/theme/themeOverride3.xml" ContentType="application/vnd.openxmlformats-officedocument.themeOverride+xml"/>
  <Override PartName="/ppt/charts/chart8.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921" r:id="rId1"/>
  </p:sldMasterIdLst>
  <p:notesMasterIdLst>
    <p:notesMasterId r:id="rId83"/>
  </p:notesMasterIdLst>
  <p:sldIdLst>
    <p:sldId id="256" r:id="rId2"/>
    <p:sldId id="264" r:id="rId3"/>
    <p:sldId id="296" r:id="rId4"/>
    <p:sldId id="297" r:id="rId5"/>
    <p:sldId id="299" r:id="rId6"/>
    <p:sldId id="300" r:id="rId7"/>
    <p:sldId id="269" r:id="rId8"/>
    <p:sldId id="301" r:id="rId9"/>
    <p:sldId id="302" r:id="rId10"/>
    <p:sldId id="316" r:id="rId11"/>
    <p:sldId id="317" r:id="rId12"/>
    <p:sldId id="314" r:id="rId13"/>
    <p:sldId id="262" r:id="rId14"/>
    <p:sldId id="315" r:id="rId15"/>
    <p:sldId id="304" r:id="rId16"/>
    <p:sldId id="305" r:id="rId17"/>
    <p:sldId id="306" r:id="rId18"/>
    <p:sldId id="307" r:id="rId19"/>
    <p:sldId id="308" r:id="rId20"/>
    <p:sldId id="309" r:id="rId21"/>
    <p:sldId id="310" r:id="rId22"/>
    <p:sldId id="311" r:id="rId23"/>
    <p:sldId id="312" r:id="rId24"/>
    <p:sldId id="263" r:id="rId25"/>
    <p:sldId id="261" r:id="rId26"/>
    <p:sldId id="339" r:id="rId27"/>
    <p:sldId id="313" r:id="rId28"/>
    <p:sldId id="318" r:id="rId29"/>
    <p:sldId id="293" r:id="rId30"/>
    <p:sldId id="289" r:id="rId31"/>
    <p:sldId id="290" r:id="rId32"/>
    <p:sldId id="292" r:id="rId33"/>
    <p:sldId id="257" r:id="rId34"/>
    <p:sldId id="258" r:id="rId35"/>
    <p:sldId id="259" r:id="rId36"/>
    <p:sldId id="260" r:id="rId37"/>
    <p:sldId id="295" r:id="rId38"/>
    <p:sldId id="265" r:id="rId39"/>
    <p:sldId id="282" r:id="rId40"/>
    <p:sldId id="283" r:id="rId41"/>
    <p:sldId id="284" r:id="rId42"/>
    <p:sldId id="277" r:id="rId43"/>
    <p:sldId id="278" r:id="rId44"/>
    <p:sldId id="279" r:id="rId45"/>
    <p:sldId id="280" r:id="rId46"/>
    <p:sldId id="285" r:id="rId47"/>
    <p:sldId id="286" r:id="rId48"/>
    <p:sldId id="287" r:id="rId49"/>
    <p:sldId id="288" r:id="rId50"/>
    <p:sldId id="281" r:id="rId51"/>
    <p:sldId id="274" r:id="rId52"/>
    <p:sldId id="275" r:id="rId53"/>
    <p:sldId id="276" r:id="rId54"/>
    <p:sldId id="294" r:id="rId55"/>
    <p:sldId id="319" r:id="rId56"/>
    <p:sldId id="338" r:id="rId57"/>
    <p:sldId id="340" r:id="rId58"/>
    <p:sldId id="341" r:id="rId59"/>
    <p:sldId id="320" r:id="rId60"/>
    <p:sldId id="270" r:id="rId61"/>
    <p:sldId id="271" r:id="rId62"/>
    <p:sldId id="272" r:id="rId63"/>
    <p:sldId id="273" r:id="rId64"/>
    <p:sldId id="342"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GB"/>
    </a:defPPr>
    <a:lvl1pPr algn="l" rtl="0" fontAlgn="base">
      <a:spcBef>
        <a:spcPct val="0"/>
      </a:spcBef>
      <a:spcAft>
        <a:spcPct val="0"/>
      </a:spcAft>
      <a:defRPr sz="2400" kern="1200">
        <a:solidFill>
          <a:schemeClr val="tx1"/>
        </a:solidFill>
        <a:latin typeface="Geneva"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5pPr>
    <a:lvl6pPr marL="2286000" algn="l" defTabSz="457200" rtl="0" eaLnBrk="1" latinLnBrk="0" hangingPunct="1">
      <a:defRPr sz="2400" kern="1200">
        <a:solidFill>
          <a:schemeClr val="tx1"/>
        </a:solidFill>
        <a:latin typeface="Geneva" charset="0"/>
        <a:ea typeface="ＭＳ Ｐゴシック" charset="0"/>
        <a:cs typeface="ＭＳ Ｐゴシック" charset="0"/>
      </a:defRPr>
    </a:lvl6pPr>
    <a:lvl7pPr marL="2743200" algn="l" defTabSz="457200" rtl="0" eaLnBrk="1" latinLnBrk="0" hangingPunct="1">
      <a:defRPr sz="2400" kern="1200">
        <a:solidFill>
          <a:schemeClr val="tx1"/>
        </a:solidFill>
        <a:latin typeface="Geneva" charset="0"/>
        <a:ea typeface="ＭＳ Ｐゴシック" charset="0"/>
        <a:cs typeface="ＭＳ Ｐゴシック" charset="0"/>
      </a:defRPr>
    </a:lvl7pPr>
    <a:lvl8pPr marL="3200400" algn="l" defTabSz="457200" rtl="0" eaLnBrk="1" latinLnBrk="0" hangingPunct="1">
      <a:defRPr sz="2400" kern="1200">
        <a:solidFill>
          <a:schemeClr val="tx1"/>
        </a:solidFill>
        <a:latin typeface="Geneva" charset="0"/>
        <a:ea typeface="ＭＳ Ｐゴシック" charset="0"/>
        <a:cs typeface="ＭＳ Ｐゴシック" charset="0"/>
      </a:defRPr>
    </a:lvl8pPr>
    <a:lvl9pPr marL="3657600" algn="l" defTabSz="457200" rtl="0" eaLnBrk="1" latinLnBrk="0" hangingPunct="1">
      <a:defRPr sz="2400" kern="1200">
        <a:solidFill>
          <a:schemeClr val="tx1"/>
        </a:solidFill>
        <a:latin typeface="Genev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1680" y="-2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856"/>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notesMaster" Target="notesMasters/notesMaster1.xml"/><Relationship Id="rId84" Type="http://schemas.openxmlformats.org/officeDocument/2006/relationships/printerSettings" Target="printerSettings/printerSettings1.bin"/><Relationship Id="rId85" Type="http://schemas.openxmlformats.org/officeDocument/2006/relationships/presProps" Target="presProps.xml"/><Relationship Id="rId86" Type="http://schemas.openxmlformats.org/officeDocument/2006/relationships/viewProps" Target="viewProps.xml"/><Relationship Id="rId87" Type="http://schemas.openxmlformats.org/officeDocument/2006/relationships/theme" Target="theme/theme1.xml"/><Relationship Id="rId8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Not%20me%20work:S:Sartain:Teacher%20evaluation%20in%20Chicago.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Not%20me%20work:A:Atteberry:Do%20first%20impressions%20matter?%20Improvement%20in%20early%20career%20teacher%20effectiveness%20(CALDER%20201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Current%20work:Not%20me%20work:R:Rockoff:Impact%20of%20teachers%20on%20achievement.xlsx" TargetMode="External"/><Relationship Id="rId2"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Not%20me%20work:F:Feinstein:Inequality%20in%20the%20Early%20Cognitive%20Development%20of%20British%20Children%20in%20the%201970%20Cohort%20(Economica%202008).xlsx" TargetMode="Externa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Current%20work:Growth%20simulation.xlsx" TargetMode="External"/></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Current%20work:Growth%20simulation.xlsx" TargetMode="External"/></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Macintosh%20HD:Current%20work:Growth%20simulation.xlsx" TargetMode="External"/></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Macintosh%20HD:Current%20work:Growth%20simul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36141062724302"/>
          <c:y val="0.151772546288857"/>
          <c:w val="0.811137848840324"/>
          <c:h val="0.715574392486653"/>
        </c:manualLayout>
      </c:layout>
      <c:lineChart>
        <c:grouping val="standard"/>
        <c:varyColors val="0"/>
        <c:ser>
          <c:idx val="0"/>
          <c:order val="0"/>
          <c:tx>
            <c:strRef>
              <c:f>Sheet1!$B$1</c:f>
              <c:strCache>
                <c:ptCount val="1"/>
                <c:pt idx="0">
                  <c:v>Reading</c:v>
                </c:pt>
              </c:strCache>
            </c:strRef>
          </c:tx>
          <c:cat>
            <c:strRef>
              <c:f>Sheet1!$A$9:$A$12</c:f>
              <c:strCache>
                <c:ptCount val="4"/>
                <c:pt idx="0">
                  <c:v>Unsatisfactory</c:v>
                </c:pt>
                <c:pt idx="1">
                  <c:v>Basic</c:v>
                </c:pt>
                <c:pt idx="2">
                  <c:v>Proficient</c:v>
                </c:pt>
                <c:pt idx="3">
                  <c:v>Distinguished</c:v>
                </c:pt>
              </c:strCache>
            </c:strRef>
          </c:cat>
          <c:val>
            <c:numRef>
              <c:f>Sheet1!$B$9:$B$12</c:f>
              <c:numCache>
                <c:formatCode>0.000</c:formatCode>
                <c:ptCount val="4"/>
                <c:pt idx="0">
                  <c:v>-13.23333333333333</c:v>
                </c:pt>
                <c:pt idx="1">
                  <c:v>-2.9</c:v>
                </c:pt>
                <c:pt idx="2">
                  <c:v>6.7</c:v>
                </c:pt>
                <c:pt idx="3">
                  <c:v>14.3</c:v>
                </c:pt>
              </c:numCache>
            </c:numRef>
          </c:val>
          <c:smooth val="0"/>
        </c:ser>
        <c:ser>
          <c:idx val="1"/>
          <c:order val="1"/>
          <c:tx>
            <c:strRef>
              <c:f>Sheet1!$C$1</c:f>
              <c:strCache>
                <c:ptCount val="1"/>
                <c:pt idx="0">
                  <c:v>Mathematics</c:v>
                </c:pt>
              </c:strCache>
            </c:strRef>
          </c:tx>
          <c:cat>
            <c:strRef>
              <c:f>Sheet1!$A$9:$A$12</c:f>
              <c:strCache>
                <c:ptCount val="4"/>
                <c:pt idx="0">
                  <c:v>Unsatisfactory</c:v>
                </c:pt>
                <c:pt idx="1">
                  <c:v>Basic</c:v>
                </c:pt>
                <c:pt idx="2">
                  <c:v>Proficient</c:v>
                </c:pt>
                <c:pt idx="3">
                  <c:v>Distinguished</c:v>
                </c:pt>
              </c:strCache>
            </c:strRef>
          </c:cat>
          <c:val>
            <c:numRef>
              <c:f>Sheet1!$C$9:$C$12</c:f>
              <c:numCache>
                <c:formatCode>0.000</c:formatCode>
                <c:ptCount val="4"/>
                <c:pt idx="0">
                  <c:v>-9.36666666666667</c:v>
                </c:pt>
                <c:pt idx="1">
                  <c:v>-3.466666666666666</c:v>
                </c:pt>
                <c:pt idx="2">
                  <c:v>-0.2</c:v>
                </c:pt>
                <c:pt idx="3">
                  <c:v>17.4</c:v>
                </c:pt>
              </c:numCache>
            </c:numRef>
          </c:val>
          <c:smooth val="0"/>
        </c:ser>
        <c:dLbls>
          <c:showLegendKey val="0"/>
          <c:showVal val="0"/>
          <c:showCatName val="0"/>
          <c:showSerName val="0"/>
          <c:showPercent val="0"/>
          <c:showBubbleSize val="0"/>
        </c:dLbls>
        <c:marker val="1"/>
        <c:smooth val="0"/>
        <c:axId val="-2095474808"/>
        <c:axId val="-2095471832"/>
      </c:lineChart>
      <c:catAx>
        <c:axId val="-2095474808"/>
        <c:scaling>
          <c:orientation val="minMax"/>
        </c:scaling>
        <c:delete val="0"/>
        <c:axPos val="b"/>
        <c:majorTickMark val="out"/>
        <c:minorTickMark val="none"/>
        <c:tickLblPos val="nextTo"/>
        <c:crossAx val="-2095471832"/>
        <c:crossesAt val="-15.0"/>
        <c:auto val="1"/>
        <c:lblAlgn val="ctr"/>
        <c:lblOffset val="100"/>
        <c:noMultiLvlLbl val="0"/>
      </c:catAx>
      <c:valAx>
        <c:axId val="-2095471832"/>
        <c:scaling>
          <c:orientation val="minMax"/>
        </c:scaling>
        <c:delete val="0"/>
        <c:axPos val="l"/>
        <c:majorGridlines>
          <c:spPr>
            <a:ln>
              <a:noFill/>
            </a:ln>
          </c:spPr>
        </c:majorGridlines>
        <c:title>
          <c:tx>
            <c:rich>
              <a:bodyPr rot="-5400000" vert="horz"/>
              <a:lstStyle/>
              <a:p>
                <a:pPr>
                  <a:defRPr/>
                </a:pPr>
                <a:r>
                  <a:rPr lang="en-US" dirty="0"/>
                  <a:t>Percentage </a:t>
                </a:r>
                <a:r>
                  <a:rPr lang="en-US" dirty="0" smtClean="0"/>
                  <a:t>change </a:t>
                </a:r>
                <a:r>
                  <a:rPr lang="en-US" dirty="0"/>
                  <a:t>in rate of learning</a:t>
                </a:r>
              </a:p>
            </c:rich>
          </c:tx>
          <c:layout/>
          <c:overlay val="0"/>
        </c:title>
        <c:numFmt formatCode="0" sourceLinked="0"/>
        <c:majorTickMark val="out"/>
        <c:minorTickMark val="none"/>
        <c:tickLblPos val="nextTo"/>
        <c:crossAx val="-2095474808"/>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Quintile of value</a:t>
            </a:r>
            <a:r>
              <a:rPr lang="en-US" baseline="0"/>
              <a:t> added</a:t>
            </a:r>
            <a:endParaRPr lang="en-US"/>
          </a:p>
        </c:rich>
      </c:tx>
      <c:layout/>
      <c:overlay val="0"/>
    </c:title>
    <c:autoTitleDeleted val="0"/>
    <c:plotArea>
      <c:layout/>
      <c:scatterChart>
        <c:scatterStyle val="lineMarker"/>
        <c:varyColors val="0"/>
        <c:ser>
          <c:idx val="0"/>
          <c:order val="0"/>
          <c:tx>
            <c:strRef>
              <c:f>'[Do first impressions matter? Improvement in early career teacher effectiveness (CALDER 2013).xlsx]Sheet1'!$B$11</c:f>
              <c:strCache>
                <c:ptCount val="1"/>
                <c:pt idx="0">
                  <c:v>5th</c:v>
                </c:pt>
              </c:strCache>
            </c:strRef>
          </c:tx>
          <c:xVal>
            <c:numRef>
              <c:f>'[Do first impressions matter? Improvement in early career teacher effectiveness (CALDER 2013).xlsx]Sheet1'!$C$10:$G$10</c:f>
              <c:numCache>
                <c:formatCode>General</c:formatCode>
                <c:ptCount val="5"/>
                <c:pt idx="0">
                  <c:v>0.0</c:v>
                </c:pt>
                <c:pt idx="1">
                  <c:v>1.0</c:v>
                </c:pt>
                <c:pt idx="2">
                  <c:v>2.0</c:v>
                </c:pt>
                <c:pt idx="3">
                  <c:v>3.0</c:v>
                </c:pt>
                <c:pt idx="4">
                  <c:v>4.0</c:v>
                </c:pt>
              </c:numCache>
            </c:numRef>
          </c:xVal>
          <c:yVal>
            <c:numRef>
              <c:f>'[Do first impressions matter? Improvement in early career teacher effectiveness (CALDER 2013).xlsx]Sheet1'!$C$11:$G$11</c:f>
              <c:numCache>
                <c:formatCode>General</c:formatCode>
                <c:ptCount val="5"/>
                <c:pt idx="0">
                  <c:v>0.25</c:v>
                </c:pt>
                <c:pt idx="1">
                  <c:v>0.35</c:v>
                </c:pt>
                <c:pt idx="2">
                  <c:v>0.2</c:v>
                </c:pt>
                <c:pt idx="3">
                  <c:v>0.26</c:v>
                </c:pt>
                <c:pt idx="4">
                  <c:v>0.22</c:v>
                </c:pt>
              </c:numCache>
            </c:numRef>
          </c:yVal>
          <c:smooth val="0"/>
        </c:ser>
        <c:ser>
          <c:idx val="1"/>
          <c:order val="1"/>
          <c:tx>
            <c:strRef>
              <c:f>'[Do first impressions matter? Improvement in early career teacher effectiveness (CALDER 2013).xlsx]Sheet1'!$B$12</c:f>
              <c:strCache>
                <c:ptCount val="1"/>
                <c:pt idx="0">
                  <c:v>4th</c:v>
                </c:pt>
              </c:strCache>
            </c:strRef>
          </c:tx>
          <c:xVal>
            <c:numRef>
              <c:f>'[Do first impressions matter? Improvement in early career teacher effectiveness (CALDER 2013).xlsx]Sheet1'!$C$10:$G$10</c:f>
              <c:numCache>
                <c:formatCode>General</c:formatCode>
                <c:ptCount val="5"/>
                <c:pt idx="0">
                  <c:v>0.0</c:v>
                </c:pt>
                <c:pt idx="1">
                  <c:v>1.0</c:v>
                </c:pt>
                <c:pt idx="2">
                  <c:v>2.0</c:v>
                </c:pt>
                <c:pt idx="3">
                  <c:v>3.0</c:v>
                </c:pt>
                <c:pt idx="4">
                  <c:v>4.0</c:v>
                </c:pt>
              </c:numCache>
            </c:numRef>
          </c:xVal>
          <c:yVal>
            <c:numRef>
              <c:f>'[Do first impressions matter? Improvement in early career teacher effectiveness (CALDER 2013).xlsx]Sheet1'!$C$12:$G$12</c:f>
              <c:numCache>
                <c:formatCode>General</c:formatCode>
                <c:ptCount val="5"/>
                <c:pt idx="0">
                  <c:v>0.13</c:v>
                </c:pt>
                <c:pt idx="1">
                  <c:v>0.18</c:v>
                </c:pt>
                <c:pt idx="2">
                  <c:v>0.14</c:v>
                </c:pt>
                <c:pt idx="3">
                  <c:v>0.15</c:v>
                </c:pt>
                <c:pt idx="4">
                  <c:v>0.14</c:v>
                </c:pt>
              </c:numCache>
            </c:numRef>
          </c:yVal>
          <c:smooth val="0"/>
        </c:ser>
        <c:ser>
          <c:idx val="2"/>
          <c:order val="2"/>
          <c:tx>
            <c:strRef>
              <c:f>'[Do first impressions matter? Improvement in early career teacher effectiveness (CALDER 2013).xlsx]Sheet1'!$B$13</c:f>
              <c:strCache>
                <c:ptCount val="1"/>
                <c:pt idx="0">
                  <c:v>3rd</c:v>
                </c:pt>
              </c:strCache>
            </c:strRef>
          </c:tx>
          <c:xVal>
            <c:numRef>
              <c:f>'[Do first impressions matter? Improvement in early career teacher effectiveness (CALDER 2013).xlsx]Sheet1'!$C$10:$G$10</c:f>
              <c:numCache>
                <c:formatCode>General</c:formatCode>
                <c:ptCount val="5"/>
                <c:pt idx="0">
                  <c:v>0.0</c:v>
                </c:pt>
                <c:pt idx="1">
                  <c:v>1.0</c:v>
                </c:pt>
                <c:pt idx="2">
                  <c:v>2.0</c:v>
                </c:pt>
                <c:pt idx="3">
                  <c:v>3.0</c:v>
                </c:pt>
                <c:pt idx="4">
                  <c:v>4.0</c:v>
                </c:pt>
              </c:numCache>
            </c:numRef>
          </c:xVal>
          <c:yVal>
            <c:numRef>
              <c:f>'[Do first impressions matter? Improvement in early career teacher effectiveness (CALDER 2013).xlsx]Sheet1'!$C$13:$G$13</c:f>
              <c:numCache>
                <c:formatCode>General</c:formatCode>
                <c:ptCount val="5"/>
                <c:pt idx="0">
                  <c:v>0.06</c:v>
                </c:pt>
                <c:pt idx="1">
                  <c:v>0.08</c:v>
                </c:pt>
                <c:pt idx="2">
                  <c:v>0.11</c:v>
                </c:pt>
                <c:pt idx="3">
                  <c:v>0.11</c:v>
                </c:pt>
                <c:pt idx="4">
                  <c:v>0.1</c:v>
                </c:pt>
              </c:numCache>
            </c:numRef>
          </c:yVal>
          <c:smooth val="0"/>
        </c:ser>
        <c:ser>
          <c:idx val="3"/>
          <c:order val="3"/>
          <c:tx>
            <c:strRef>
              <c:f>'[Do first impressions matter? Improvement in early career teacher effectiveness (CALDER 2013).xlsx]Sheet1'!$B$14</c:f>
              <c:strCache>
                <c:ptCount val="1"/>
                <c:pt idx="0">
                  <c:v>2nd</c:v>
                </c:pt>
              </c:strCache>
            </c:strRef>
          </c:tx>
          <c:xVal>
            <c:numRef>
              <c:f>'[Do first impressions matter? Improvement in early career teacher effectiveness (CALDER 2013).xlsx]Sheet1'!$C$10:$G$10</c:f>
              <c:numCache>
                <c:formatCode>General</c:formatCode>
                <c:ptCount val="5"/>
                <c:pt idx="0">
                  <c:v>0.0</c:v>
                </c:pt>
                <c:pt idx="1">
                  <c:v>1.0</c:v>
                </c:pt>
                <c:pt idx="2">
                  <c:v>2.0</c:v>
                </c:pt>
                <c:pt idx="3">
                  <c:v>3.0</c:v>
                </c:pt>
                <c:pt idx="4">
                  <c:v>4.0</c:v>
                </c:pt>
              </c:numCache>
            </c:numRef>
          </c:xVal>
          <c:yVal>
            <c:numRef>
              <c:f>'[Do first impressions matter? Improvement in early career teacher effectiveness (CALDER 2013).xlsx]Sheet1'!$C$14:$G$14</c:f>
              <c:numCache>
                <c:formatCode>General</c:formatCode>
                <c:ptCount val="5"/>
                <c:pt idx="0">
                  <c:v>-0.04</c:v>
                </c:pt>
                <c:pt idx="1">
                  <c:v>0.01</c:v>
                </c:pt>
                <c:pt idx="2">
                  <c:v>0.05</c:v>
                </c:pt>
                <c:pt idx="3">
                  <c:v>0.05</c:v>
                </c:pt>
                <c:pt idx="4">
                  <c:v>0.07</c:v>
                </c:pt>
              </c:numCache>
            </c:numRef>
          </c:yVal>
          <c:smooth val="0"/>
        </c:ser>
        <c:ser>
          <c:idx val="4"/>
          <c:order val="4"/>
          <c:tx>
            <c:strRef>
              <c:f>'[Do first impressions matter? Improvement in early career teacher effectiveness (CALDER 2013).xlsx]Sheet1'!$B$15</c:f>
              <c:strCache>
                <c:ptCount val="1"/>
                <c:pt idx="0">
                  <c:v>1st</c:v>
                </c:pt>
              </c:strCache>
            </c:strRef>
          </c:tx>
          <c:xVal>
            <c:numRef>
              <c:f>'[Do first impressions matter? Improvement in early career teacher effectiveness (CALDER 2013).xlsx]Sheet1'!$C$10:$G$10</c:f>
              <c:numCache>
                <c:formatCode>General</c:formatCode>
                <c:ptCount val="5"/>
                <c:pt idx="0">
                  <c:v>0.0</c:v>
                </c:pt>
                <c:pt idx="1">
                  <c:v>1.0</c:v>
                </c:pt>
                <c:pt idx="2">
                  <c:v>2.0</c:v>
                </c:pt>
                <c:pt idx="3">
                  <c:v>3.0</c:v>
                </c:pt>
                <c:pt idx="4">
                  <c:v>4.0</c:v>
                </c:pt>
              </c:numCache>
            </c:numRef>
          </c:xVal>
          <c:yVal>
            <c:numRef>
              <c:f>'[Do first impressions matter? Improvement in early career teacher effectiveness (CALDER 2013).xlsx]Sheet1'!$C$15:$G$15</c:f>
              <c:numCache>
                <c:formatCode>General</c:formatCode>
                <c:ptCount val="5"/>
                <c:pt idx="0">
                  <c:v>-0.18</c:v>
                </c:pt>
                <c:pt idx="1">
                  <c:v>-0.11</c:v>
                </c:pt>
                <c:pt idx="2">
                  <c:v>0.03</c:v>
                </c:pt>
                <c:pt idx="3">
                  <c:v>0.02</c:v>
                </c:pt>
                <c:pt idx="4">
                  <c:v>0.03</c:v>
                </c:pt>
              </c:numCache>
            </c:numRef>
          </c:yVal>
          <c:smooth val="0"/>
        </c:ser>
        <c:dLbls>
          <c:showLegendKey val="0"/>
          <c:showVal val="0"/>
          <c:showCatName val="0"/>
          <c:showSerName val="0"/>
          <c:showPercent val="0"/>
          <c:showBubbleSize val="0"/>
        </c:dLbls>
        <c:axId val="-2091194600"/>
        <c:axId val="-2091188840"/>
      </c:scatterChart>
      <c:valAx>
        <c:axId val="-2091194600"/>
        <c:scaling>
          <c:orientation val="minMax"/>
          <c:max val="4.0"/>
        </c:scaling>
        <c:delete val="0"/>
        <c:axPos val="b"/>
        <c:title>
          <c:tx>
            <c:rich>
              <a:bodyPr/>
              <a:lstStyle/>
              <a:p>
                <a:pPr>
                  <a:defRPr sz="1800"/>
                </a:pPr>
                <a:r>
                  <a:rPr lang="en-US" sz="1800"/>
                  <a:t>Years of teaching experience</a:t>
                </a:r>
              </a:p>
            </c:rich>
          </c:tx>
          <c:layout/>
          <c:overlay val="0"/>
        </c:title>
        <c:numFmt formatCode="General" sourceLinked="1"/>
        <c:majorTickMark val="out"/>
        <c:minorTickMark val="none"/>
        <c:tickLblPos val="nextTo"/>
        <c:txPr>
          <a:bodyPr/>
          <a:lstStyle/>
          <a:p>
            <a:pPr>
              <a:defRPr sz="1800"/>
            </a:pPr>
            <a:endParaRPr lang="en-US"/>
          </a:p>
        </c:txPr>
        <c:crossAx val="-2091188840"/>
        <c:crossesAt val="-0.2"/>
        <c:crossBetween val="midCat"/>
        <c:majorUnit val="1.0"/>
      </c:valAx>
      <c:valAx>
        <c:axId val="-2091188840"/>
        <c:scaling>
          <c:orientation val="minMax"/>
          <c:min val="-0.3"/>
        </c:scaling>
        <c:delete val="0"/>
        <c:axPos val="l"/>
        <c:majorGridlines/>
        <c:title>
          <c:tx>
            <c:rich>
              <a:bodyPr rot="-5400000" vert="horz"/>
              <a:lstStyle/>
              <a:p>
                <a:pPr>
                  <a:defRPr sz="1800"/>
                </a:pPr>
                <a:r>
                  <a:rPr lang="en-US" sz="1800"/>
                  <a:t>Value-added (student SDs)</a:t>
                </a:r>
              </a:p>
            </c:rich>
          </c:tx>
          <c:layout/>
          <c:overlay val="0"/>
        </c:title>
        <c:numFmt formatCode="General" sourceLinked="1"/>
        <c:majorTickMark val="out"/>
        <c:minorTickMark val="none"/>
        <c:tickLblPos val="nextTo"/>
        <c:txPr>
          <a:bodyPr/>
          <a:lstStyle/>
          <a:p>
            <a:pPr>
              <a:defRPr sz="1800"/>
            </a:pPr>
            <a:endParaRPr lang="en-US"/>
          </a:p>
        </c:txPr>
        <c:crossAx val="-2091194600"/>
        <c:crosses val="autoZero"/>
        <c:crossBetween val="midCat"/>
      </c:valAx>
    </c:plotArea>
    <c:legend>
      <c:legendPos val="t"/>
      <c:layout/>
      <c:overlay val="0"/>
      <c:txPr>
        <a:bodyPr/>
        <a:lstStyle/>
        <a:p>
          <a:pPr>
            <a:defRPr sz="18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Sheet1!$B$18</c:f>
              <c:strCache>
                <c:ptCount val="1"/>
                <c:pt idx="0">
                  <c:v>Vocabulary</c:v>
                </c:pt>
              </c:strCache>
            </c:strRef>
          </c:tx>
          <c:spPr>
            <a:ln>
              <a:solidFill>
                <a:srgbClr val="000090"/>
              </a:solidFill>
            </a:ln>
          </c:spPr>
          <c:marker>
            <c:spPr>
              <a:solidFill>
                <a:srgbClr val="000090"/>
              </a:solidFill>
              <a:ln>
                <a:solidFill>
                  <a:srgbClr val="000090"/>
                </a:solidFill>
              </a:ln>
            </c:spPr>
          </c:marker>
          <c:xVal>
            <c:numRef>
              <c:f>Sheet1!$A$19:$A$30</c:f>
              <c:numCache>
                <c:formatCode>General</c:formatCode>
                <c:ptCount val="12"/>
                <c:pt idx="0">
                  <c:v>0.0</c:v>
                </c:pt>
                <c:pt idx="1">
                  <c:v>1.0</c:v>
                </c:pt>
                <c:pt idx="2">
                  <c:v>2.0</c:v>
                </c:pt>
                <c:pt idx="3">
                  <c:v>3.0</c:v>
                </c:pt>
                <c:pt idx="4">
                  <c:v>4.0</c:v>
                </c:pt>
                <c:pt idx="5">
                  <c:v>5.0</c:v>
                </c:pt>
                <c:pt idx="6">
                  <c:v>6.0</c:v>
                </c:pt>
                <c:pt idx="7">
                  <c:v>7.0</c:v>
                </c:pt>
                <c:pt idx="8">
                  <c:v>8.0</c:v>
                </c:pt>
                <c:pt idx="9">
                  <c:v>9.0</c:v>
                </c:pt>
                <c:pt idx="10">
                  <c:v>10.0</c:v>
                </c:pt>
                <c:pt idx="11">
                  <c:v>11.0</c:v>
                </c:pt>
              </c:numCache>
            </c:numRef>
          </c:xVal>
          <c:yVal>
            <c:numRef>
              <c:f>Sheet1!$B$19:$B$30</c:f>
              <c:numCache>
                <c:formatCode>General</c:formatCode>
                <c:ptCount val="12"/>
                <c:pt idx="0">
                  <c:v>0.0</c:v>
                </c:pt>
                <c:pt idx="1">
                  <c:v>0.0714285714285714</c:v>
                </c:pt>
                <c:pt idx="2">
                  <c:v>0.119047619047619</c:v>
                </c:pt>
                <c:pt idx="3">
                  <c:v>0.157142857142857</c:v>
                </c:pt>
                <c:pt idx="4">
                  <c:v>0.180952380952381</c:v>
                </c:pt>
                <c:pt idx="5">
                  <c:v>0.195238095238095</c:v>
                </c:pt>
                <c:pt idx="6">
                  <c:v>0.204761904761905</c:v>
                </c:pt>
                <c:pt idx="7">
                  <c:v>0.204761904761905</c:v>
                </c:pt>
                <c:pt idx="8">
                  <c:v>0.204761904761905</c:v>
                </c:pt>
                <c:pt idx="9">
                  <c:v>0.2</c:v>
                </c:pt>
                <c:pt idx="10">
                  <c:v>0.195238095238095</c:v>
                </c:pt>
                <c:pt idx="11">
                  <c:v>0.195238095238095</c:v>
                </c:pt>
              </c:numCache>
            </c:numRef>
          </c:yVal>
          <c:smooth val="1"/>
        </c:ser>
        <c:ser>
          <c:idx val="1"/>
          <c:order val="1"/>
          <c:tx>
            <c:strRef>
              <c:f>Sheet1!$C$18</c:f>
              <c:strCache>
                <c:ptCount val="1"/>
                <c:pt idx="0">
                  <c:v>Reading Comprehension</c:v>
                </c:pt>
              </c:strCache>
            </c:strRef>
          </c:tx>
          <c:xVal>
            <c:numRef>
              <c:f>Sheet1!$A$19:$A$30</c:f>
              <c:numCache>
                <c:formatCode>General</c:formatCode>
                <c:ptCount val="12"/>
                <c:pt idx="0">
                  <c:v>0.0</c:v>
                </c:pt>
                <c:pt idx="1">
                  <c:v>1.0</c:v>
                </c:pt>
                <c:pt idx="2">
                  <c:v>2.0</c:v>
                </c:pt>
                <c:pt idx="3">
                  <c:v>3.0</c:v>
                </c:pt>
                <c:pt idx="4">
                  <c:v>4.0</c:v>
                </c:pt>
                <c:pt idx="5">
                  <c:v>5.0</c:v>
                </c:pt>
                <c:pt idx="6">
                  <c:v>6.0</c:v>
                </c:pt>
                <c:pt idx="7">
                  <c:v>7.0</c:v>
                </c:pt>
                <c:pt idx="8">
                  <c:v>8.0</c:v>
                </c:pt>
                <c:pt idx="9">
                  <c:v>9.0</c:v>
                </c:pt>
                <c:pt idx="10">
                  <c:v>10.0</c:v>
                </c:pt>
                <c:pt idx="11">
                  <c:v>11.0</c:v>
                </c:pt>
              </c:numCache>
            </c:numRef>
          </c:xVal>
          <c:yVal>
            <c:numRef>
              <c:f>Sheet1!$C$19:$C$30</c:f>
              <c:numCache>
                <c:formatCode>General</c:formatCode>
                <c:ptCount val="12"/>
                <c:pt idx="0">
                  <c:v>0.0</c:v>
                </c:pt>
                <c:pt idx="1">
                  <c:v>0.00952380952380952</c:v>
                </c:pt>
                <c:pt idx="2">
                  <c:v>0.0238095238095238</c:v>
                </c:pt>
                <c:pt idx="3">
                  <c:v>0.0380952380952381</c:v>
                </c:pt>
                <c:pt idx="4">
                  <c:v>0.0571428571428571</c:v>
                </c:pt>
                <c:pt idx="5">
                  <c:v>0.0761904761904762</c:v>
                </c:pt>
                <c:pt idx="6">
                  <c:v>0.0952380952380952</c:v>
                </c:pt>
                <c:pt idx="7">
                  <c:v>0.10952380952381</c:v>
                </c:pt>
                <c:pt idx="8">
                  <c:v>0.138095238095238</c:v>
                </c:pt>
                <c:pt idx="9">
                  <c:v>0.152380952380952</c:v>
                </c:pt>
                <c:pt idx="10">
                  <c:v>0.171428571428571</c:v>
                </c:pt>
                <c:pt idx="11">
                  <c:v>0.185714285714286</c:v>
                </c:pt>
              </c:numCache>
            </c:numRef>
          </c:yVal>
          <c:smooth val="1"/>
        </c:ser>
        <c:dLbls>
          <c:showLegendKey val="0"/>
          <c:showVal val="0"/>
          <c:showCatName val="0"/>
          <c:showSerName val="0"/>
          <c:showPercent val="0"/>
          <c:showBubbleSize val="0"/>
        </c:dLbls>
        <c:axId val="-2091122536"/>
        <c:axId val="-2091116968"/>
      </c:scatterChart>
      <c:valAx>
        <c:axId val="-2091122536"/>
        <c:scaling>
          <c:orientation val="minMax"/>
          <c:max val="11.0"/>
          <c:min val="0.0"/>
        </c:scaling>
        <c:delete val="0"/>
        <c:axPos val="b"/>
        <c:title>
          <c:tx>
            <c:rich>
              <a:bodyPr/>
              <a:lstStyle/>
              <a:p>
                <a:pPr>
                  <a:defRPr sz="1800"/>
                </a:pPr>
                <a:r>
                  <a:rPr lang="en-US" sz="1800"/>
                  <a:t>Experience (years)</a:t>
                </a:r>
              </a:p>
            </c:rich>
          </c:tx>
          <c:layout/>
          <c:overlay val="0"/>
        </c:title>
        <c:numFmt formatCode="General" sourceLinked="1"/>
        <c:majorTickMark val="out"/>
        <c:minorTickMark val="none"/>
        <c:tickLblPos val="nextTo"/>
        <c:txPr>
          <a:bodyPr/>
          <a:lstStyle/>
          <a:p>
            <a:pPr>
              <a:defRPr sz="1800"/>
            </a:pPr>
            <a:endParaRPr lang="en-US"/>
          </a:p>
        </c:txPr>
        <c:crossAx val="-2091116968"/>
        <c:crosses val="autoZero"/>
        <c:crossBetween val="midCat"/>
        <c:majorUnit val="1.0"/>
        <c:minorUnit val="1.0"/>
      </c:valAx>
      <c:valAx>
        <c:axId val="-2091116968"/>
        <c:scaling>
          <c:orientation val="minMax"/>
        </c:scaling>
        <c:delete val="0"/>
        <c:axPos val="l"/>
        <c:title>
          <c:tx>
            <c:rich>
              <a:bodyPr/>
              <a:lstStyle/>
              <a:p>
                <a:pPr>
                  <a:defRPr sz="1800"/>
                </a:pPr>
                <a:r>
                  <a:rPr lang="en-US" sz="1800"/>
                  <a:t>Effect size</a:t>
                </a:r>
              </a:p>
            </c:rich>
          </c:tx>
          <c:layout/>
          <c:overlay val="0"/>
        </c:title>
        <c:numFmt formatCode="0.00" sourceLinked="0"/>
        <c:majorTickMark val="out"/>
        <c:minorTickMark val="none"/>
        <c:tickLblPos val="nextTo"/>
        <c:txPr>
          <a:bodyPr/>
          <a:lstStyle/>
          <a:p>
            <a:pPr>
              <a:defRPr sz="1800"/>
            </a:pPr>
            <a:endParaRPr lang="en-US"/>
          </a:p>
        </c:txPr>
        <c:crossAx val="-2091122536"/>
        <c:crosses val="autoZero"/>
        <c:crossBetween val="midCat"/>
      </c:valAx>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scatterChart>
        <c:scatterStyle val="lineMarker"/>
        <c:varyColors val="0"/>
        <c:ser>
          <c:idx val="0"/>
          <c:order val="0"/>
          <c:tx>
            <c:strRef>
              <c:f>Sheet1!$A$4</c:f>
              <c:strCache>
                <c:ptCount val="1"/>
                <c:pt idx="0">
                  <c:v>Q1 Low SES</c:v>
                </c:pt>
              </c:strCache>
            </c:strRef>
          </c:tx>
          <c:xVal>
            <c:numRef>
              <c:f>Sheet1!$B$3:$E$3</c:f>
              <c:numCache>
                <c:formatCode>General</c:formatCode>
                <c:ptCount val="4"/>
                <c:pt idx="0">
                  <c:v>22.0</c:v>
                </c:pt>
                <c:pt idx="1">
                  <c:v>42.0</c:v>
                </c:pt>
                <c:pt idx="2">
                  <c:v>60.0</c:v>
                </c:pt>
                <c:pt idx="3">
                  <c:v>120.0</c:v>
                </c:pt>
              </c:numCache>
            </c:numRef>
          </c:xVal>
          <c:yVal>
            <c:numRef>
              <c:f>Sheet1!$B$4:$E$4</c:f>
              <c:numCache>
                <c:formatCode>General</c:formatCode>
                <c:ptCount val="4"/>
                <c:pt idx="0">
                  <c:v>12.5</c:v>
                </c:pt>
                <c:pt idx="1">
                  <c:v>28.0</c:v>
                </c:pt>
                <c:pt idx="2">
                  <c:v>27.0</c:v>
                </c:pt>
                <c:pt idx="3">
                  <c:v>27.0</c:v>
                </c:pt>
              </c:numCache>
            </c:numRef>
          </c:yVal>
          <c:smooth val="0"/>
        </c:ser>
        <c:ser>
          <c:idx val="1"/>
          <c:order val="1"/>
          <c:tx>
            <c:strRef>
              <c:f>Sheet1!$A$5</c:f>
              <c:strCache>
                <c:ptCount val="1"/>
                <c:pt idx="0">
                  <c:v>Q1 High-SES</c:v>
                </c:pt>
              </c:strCache>
            </c:strRef>
          </c:tx>
          <c:dPt>
            <c:idx val="0"/>
            <c:marker>
              <c:spPr>
                <a:solidFill>
                  <a:schemeClr val="tx2"/>
                </a:solidFill>
                <a:ln>
                  <a:solidFill>
                    <a:schemeClr val="tx2"/>
                  </a:solidFill>
                </a:ln>
              </c:spPr>
            </c:marker>
            <c:bubble3D val="0"/>
          </c:dPt>
          <c:dPt>
            <c:idx val="1"/>
            <c:marker>
              <c:spPr>
                <a:solidFill>
                  <a:schemeClr val="tx2"/>
                </a:solidFill>
                <a:ln>
                  <a:solidFill>
                    <a:schemeClr val="tx2"/>
                  </a:solidFill>
                </a:ln>
              </c:spPr>
            </c:marker>
            <c:bubble3D val="0"/>
            <c:spPr>
              <a:ln>
                <a:solidFill>
                  <a:schemeClr val="tx2"/>
                </a:solidFill>
              </a:ln>
            </c:spPr>
          </c:dPt>
          <c:dPt>
            <c:idx val="2"/>
            <c:marker>
              <c:spPr>
                <a:solidFill>
                  <a:schemeClr val="tx2"/>
                </a:solidFill>
                <a:ln>
                  <a:solidFill>
                    <a:schemeClr val="tx2"/>
                  </a:solidFill>
                </a:ln>
              </c:spPr>
            </c:marker>
            <c:bubble3D val="0"/>
            <c:spPr>
              <a:ln>
                <a:solidFill>
                  <a:schemeClr val="tx2"/>
                </a:solidFill>
              </a:ln>
            </c:spPr>
          </c:dPt>
          <c:dPt>
            <c:idx val="3"/>
            <c:marker>
              <c:spPr>
                <a:solidFill>
                  <a:schemeClr val="tx2"/>
                </a:solidFill>
                <a:ln>
                  <a:solidFill>
                    <a:schemeClr val="tx2"/>
                  </a:solidFill>
                </a:ln>
              </c:spPr>
            </c:marker>
            <c:bubble3D val="0"/>
            <c:spPr>
              <a:ln>
                <a:solidFill>
                  <a:schemeClr val="tx2"/>
                </a:solidFill>
              </a:ln>
            </c:spPr>
          </c:dPt>
          <c:xVal>
            <c:numRef>
              <c:f>Sheet1!$B$3:$E$3</c:f>
              <c:numCache>
                <c:formatCode>General</c:formatCode>
                <c:ptCount val="4"/>
                <c:pt idx="0">
                  <c:v>22.0</c:v>
                </c:pt>
                <c:pt idx="1">
                  <c:v>42.0</c:v>
                </c:pt>
                <c:pt idx="2">
                  <c:v>60.0</c:v>
                </c:pt>
                <c:pt idx="3">
                  <c:v>120.0</c:v>
                </c:pt>
              </c:numCache>
            </c:numRef>
          </c:xVal>
          <c:yVal>
            <c:numRef>
              <c:f>Sheet1!$B$5:$E$5</c:f>
              <c:numCache>
                <c:formatCode>General</c:formatCode>
                <c:ptCount val="4"/>
                <c:pt idx="0">
                  <c:v>12.5</c:v>
                </c:pt>
                <c:pt idx="1">
                  <c:v>43.0</c:v>
                </c:pt>
                <c:pt idx="2">
                  <c:v>49.0</c:v>
                </c:pt>
                <c:pt idx="3">
                  <c:v>59.0</c:v>
                </c:pt>
              </c:numCache>
            </c:numRef>
          </c:yVal>
          <c:smooth val="0"/>
        </c:ser>
        <c:ser>
          <c:idx val="2"/>
          <c:order val="2"/>
          <c:tx>
            <c:strRef>
              <c:f>Sheet1!$A$6</c:f>
              <c:strCache>
                <c:ptCount val="1"/>
                <c:pt idx="0">
                  <c:v>Q4 Low SES</c:v>
                </c:pt>
              </c:strCache>
            </c:strRef>
          </c:tx>
          <c:xVal>
            <c:numRef>
              <c:f>Sheet1!$B$3:$E$3</c:f>
              <c:numCache>
                <c:formatCode>General</c:formatCode>
                <c:ptCount val="4"/>
                <c:pt idx="0">
                  <c:v>22.0</c:v>
                </c:pt>
                <c:pt idx="1">
                  <c:v>42.0</c:v>
                </c:pt>
                <c:pt idx="2">
                  <c:v>60.0</c:v>
                </c:pt>
                <c:pt idx="3">
                  <c:v>120.0</c:v>
                </c:pt>
              </c:numCache>
            </c:numRef>
          </c:xVal>
          <c:yVal>
            <c:numRef>
              <c:f>Sheet1!$B$6:$E$6</c:f>
              <c:numCache>
                <c:formatCode>General</c:formatCode>
                <c:ptCount val="4"/>
                <c:pt idx="0">
                  <c:v>87.5</c:v>
                </c:pt>
                <c:pt idx="1">
                  <c:v>58.0</c:v>
                </c:pt>
                <c:pt idx="2">
                  <c:v>57.0</c:v>
                </c:pt>
                <c:pt idx="3">
                  <c:v>40.0</c:v>
                </c:pt>
              </c:numCache>
            </c:numRef>
          </c:yVal>
          <c:smooth val="0"/>
        </c:ser>
        <c:ser>
          <c:idx val="3"/>
          <c:order val="3"/>
          <c:tx>
            <c:strRef>
              <c:f>Sheet1!$A$7</c:f>
              <c:strCache>
                <c:ptCount val="1"/>
                <c:pt idx="0">
                  <c:v>Q4 High SES</c:v>
                </c:pt>
              </c:strCache>
            </c:strRef>
          </c:tx>
          <c:xVal>
            <c:numRef>
              <c:f>Sheet1!$B$3:$E$3</c:f>
              <c:numCache>
                <c:formatCode>General</c:formatCode>
                <c:ptCount val="4"/>
                <c:pt idx="0">
                  <c:v>22.0</c:v>
                </c:pt>
                <c:pt idx="1">
                  <c:v>42.0</c:v>
                </c:pt>
                <c:pt idx="2">
                  <c:v>60.0</c:v>
                </c:pt>
                <c:pt idx="3">
                  <c:v>120.0</c:v>
                </c:pt>
              </c:numCache>
            </c:numRef>
          </c:xVal>
          <c:yVal>
            <c:numRef>
              <c:f>Sheet1!$B$7:$E$7</c:f>
              <c:numCache>
                <c:formatCode>General</c:formatCode>
                <c:ptCount val="4"/>
                <c:pt idx="0">
                  <c:v>87.5</c:v>
                </c:pt>
                <c:pt idx="1">
                  <c:v>69.0</c:v>
                </c:pt>
                <c:pt idx="2">
                  <c:v>67.0</c:v>
                </c:pt>
                <c:pt idx="3">
                  <c:v>70.0</c:v>
                </c:pt>
              </c:numCache>
            </c:numRef>
          </c:yVal>
          <c:smooth val="0"/>
        </c:ser>
        <c:dLbls>
          <c:showLegendKey val="0"/>
          <c:showVal val="0"/>
          <c:showCatName val="0"/>
          <c:showSerName val="0"/>
          <c:showPercent val="0"/>
          <c:showBubbleSize val="0"/>
        </c:dLbls>
        <c:axId val="-2092869576"/>
        <c:axId val="-2090436344"/>
      </c:scatterChart>
      <c:valAx>
        <c:axId val="-2092869576"/>
        <c:scaling>
          <c:orientation val="minMax"/>
          <c:max val="120.0"/>
          <c:min val="20.0"/>
        </c:scaling>
        <c:delete val="0"/>
        <c:axPos val="b"/>
        <c:title>
          <c:tx>
            <c:rich>
              <a:bodyPr/>
              <a:lstStyle/>
              <a:p>
                <a:pPr>
                  <a:defRPr/>
                </a:pPr>
                <a:r>
                  <a:rPr lang="en-US"/>
                  <a:t>Age in months</a:t>
                </a:r>
              </a:p>
            </c:rich>
          </c:tx>
          <c:layout/>
          <c:overlay val="0"/>
        </c:title>
        <c:numFmt formatCode="General" sourceLinked="1"/>
        <c:majorTickMark val="out"/>
        <c:minorTickMark val="none"/>
        <c:tickLblPos val="nextTo"/>
        <c:crossAx val="-2090436344"/>
        <c:crosses val="autoZero"/>
        <c:crossBetween val="midCat"/>
        <c:majorUnit val="20.0"/>
      </c:valAx>
      <c:valAx>
        <c:axId val="-2090436344"/>
        <c:scaling>
          <c:orientation val="minMax"/>
        </c:scaling>
        <c:delete val="0"/>
        <c:axPos val="l"/>
        <c:majorGridlines/>
        <c:title>
          <c:tx>
            <c:rich>
              <a:bodyPr rot="-5400000" vert="horz"/>
              <a:lstStyle/>
              <a:p>
                <a:pPr>
                  <a:defRPr/>
                </a:pPr>
                <a:r>
                  <a:rPr lang="en-US"/>
                  <a:t>Percentile of distribution</a:t>
                </a:r>
              </a:p>
            </c:rich>
          </c:tx>
          <c:layout/>
          <c:overlay val="0"/>
        </c:title>
        <c:numFmt formatCode="General" sourceLinked="1"/>
        <c:majorTickMark val="out"/>
        <c:minorTickMark val="none"/>
        <c:tickLblPos val="nextTo"/>
        <c:crossAx val="-2092869576"/>
        <c:crosses val="autoZero"/>
        <c:crossBetween val="midCat"/>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'R=0.75'!$B$1</c:f>
              <c:strCache>
                <c:ptCount val="1"/>
                <c:pt idx="0">
                  <c:v>Observed score</c:v>
                </c:pt>
              </c:strCache>
            </c:strRef>
          </c:tx>
          <c:spPr>
            <a:ln w="28575">
              <a:noFill/>
            </a:ln>
          </c:spPr>
          <c:xVal>
            <c:numRef>
              <c:f>'R=0.75'!$A$2:$A$990</c:f>
              <c:numCache>
                <c:formatCode>General</c:formatCode>
                <c:ptCount val="989"/>
                <c:pt idx="0">
                  <c:v>84.0</c:v>
                </c:pt>
                <c:pt idx="1">
                  <c:v>84.0</c:v>
                </c:pt>
                <c:pt idx="2">
                  <c:v>80.0</c:v>
                </c:pt>
                <c:pt idx="3">
                  <c:v>77.0</c:v>
                </c:pt>
                <c:pt idx="4">
                  <c:v>88.0</c:v>
                </c:pt>
                <c:pt idx="5">
                  <c:v>71.0</c:v>
                </c:pt>
                <c:pt idx="6">
                  <c:v>69.0</c:v>
                </c:pt>
                <c:pt idx="7">
                  <c:v>80.0</c:v>
                </c:pt>
                <c:pt idx="8">
                  <c:v>76.0</c:v>
                </c:pt>
                <c:pt idx="9">
                  <c:v>80.0</c:v>
                </c:pt>
                <c:pt idx="10">
                  <c:v>70.0</c:v>
                </c:pt>
                <c:pt idx="11">
                  <c:v>78.0</c:v>
                </c:pt>
                <c:pt idx="12">
                  <c:v>82.0</c:v>
                </c:pt>
                <c:pt idx="13">
                  <c:v>71.0</c:v>
                </c:pt>
                <c:pt idx="14">
                  <c:v>83.0</c:v>
                </c:pt>
                <c:pt idx="15">
                  <c:v>75.0</c:v>
                </c:pt>
                <c:pt idx="16">
                  <c:v>83.0</c:v>
                </c:pt>
                <c:pt idx="17">
                  <c:v>63.0</c:v>
                </c:pt>
                <c:pt idx="18">
                  <c:v>70.0</c:v>
                </c:pt>
                <c:pt idx="19">
                  <c:v>79.0</c:v>
                </c:pt>
                <c:pt idx="20">
                  <c:v>76.0</c:v>
                </c:pt>
                <c:pt idx="21">
                  <c:v>77.0</c:v>
                </c:pt>
                <c:pt idx="22">
                  <c:v>85.0</c:v>
                </c:pt>
                <c:pt idx="23">
                  <c:v>74.0</c:v>
                </c:pt>
                <c:pt idx="24">
                  <c:v>86.0</c:v>
                </c:pt>
                <c:pt idx="25">
                  <c:v>64.0</c:v>
                </c:pt>
                <c:pt idx="26">
                  <c:v>75.0</c:v>
                </c:pt>
                <c:pt idx="27">
                  <c:v>78.0</c:v>
                </c:pt>
                <c:pt idx="28">
                  <c:v>80.0</c:v>
                </c:pt>
                <c:pt idx="29">
                  <c:v>82.0</c:v>
                </c:pt>
                <c:pt idx="30">
                  <c:v>67.0</c:v>
                </c:pt>
                <c:pt idx="31">
                  <c:v>74.0</c:v>
                </c:pt>
                <c:pt idx="32">
                  <c:v>64.0</c:v>
                </c:pt>
                <c:pt idx="33">
                  <c:v>63.0</c:v>
                </c:pt>
                <c:pt idx="34">
                  <c:v>63.0</c:v>
                </c:pt>
                <c:pt idx="35">
                  <c:v>78.0</c:v>
                </c:pt>
                <c:pt idx="36">
                  <c:v>65.0</c:v>
                </c:pt>
                <c:pt idx="37">
                  <c:v>66.0</c:v>
                </c:pt>
                <c:pt idx="38">
                  <c:v>68.0</c:v>
                </c:pt>
                <c:pt idx="39">
                  <c:v>79.0</c:v>
                </c:pt>
                <c:pt idx="40">
                  <c:v>69.0</c:v>
                </c:pt>
                <c:pt idx="41">
                  <c:v>73.0</c:v>
                </c:pt>
                <c:pt idx="42">
                  <c:v>76.0</c:v>
                </c:pt>
                <c:pt idx="43">
                  <c:v>72.0</c:v>
                </c:pt>
                <c:pt idx="44">
                  <c:v>72.0</c:v>
                </c:pt>
                <c:pt idx="45">
                  <c:v>80.0</c:v>
                </c:pt>
                <c:pt idx="46">
                  <c:v>77.0</c:v>
                </c:pt>
                <c:pt idx="47">
                  <c:v>79.0</c:v>
                </c:pt>
                <c:pt idx="48">
                  <c:v>66.0</c:v>
                </c:pt>
                <c:pt idx="49">
                  <c:v>79.0</c:v>
                </c:pt>
                <c:pt idx="50">
                  <c:v>57.0</c:v>
                </c:pt>
                <c:pt idx="51">
                  <c:v>70.0</c:v>
                </c:pt>
                <c:pt idx="52">
                  <c:v>63.0</c:v>
                </c:pt>
                <c:pt idx="53">
                  <c:v>68.0</c:v>
                </c:pt>
                <c:pt idx="54">
                  <c:v>72.0</c:v>
                </c:pt>
                <c:pt idx="55">
                  <c:v>69.0</c:v>
                </c:pt>
                <c:pt idx="56">
                  <c:v>72.0</c:v>
                </c:pt>
                <c:pt idx="57">
                  <c:v>73.0</c:v>
                </c:pt>
                <c:pt idx="58">
                  <c:v>68.0</c:v>
                </c:pt>
                <c:pt idx="59">
                  <c:v>66.0</c:v>
                </c:pt>
                <c:pt idx="60">
                  <c:v>76.0</c:v>
                </c:pt>
                <c:pt idx="61">
                  <c:v>74.0</c:v>
                </c:pt>
                <c:pt idx="62">
                  <c:v>76.0</c:v>
                </c:pt>
                <c:pt idx="63">
                  <c:v>73.0</c:v>
                </c:pt>
                <c:pt idx="64">
                  <c:v>82.0</c:v>
                </c:pt>
                <c:pt idx="65">
                  <c:v>68.0</c:v>
                </c:pt>
                <c:pt idx="66">
                  <c:v>68.0</c:v>
                </c:pt>
                <c:pt idx="67">
                  <c:v>69.0</c:v>
                </c:pt>
                <c:pt idx="68">
                  <c:v>67.0</c:v>
                </c:pt>
                <c:pt idx="69">
                  <c:v>54.0</c:v>
                </c:pt>
                <c:pt idx="70">
                  <c:v>66.0</c:v>
                </c:pt>
                <c:pt idx="71">
                  <c:v>60.0</c:v>
                </c:pt>
                <c:pt idx="72">
                  <c:v>68.0</c:v>
                </c:pt>
                <c:pt idx="73">
                  <c:v>63.0</c:v>
                </c:pt>
                <c:pt idx="74">
                  <c:v>59.0</c:v>
                </c:pt>
                <c:pt idx="75">
                  <c:v>77.0</c:v>
                </c:pt>
                <c:pt idx="76">
                  <c:v>74.0</c:v>
                </c:pt>
                <c:pt idx="77">
                  <c:v>62.0</c:v>
                </c:pt>
                <c:pt idx="78">
                  <c:v>69.0</c:v>
                </c:pt>
                <c:pt idx="79">
                  <c:v>81.0</c:v>
                </c:pt>
                <c:pt idx="80">
                  <c:v>78.0</c:v>
                </c:pt>
                <c:pt idx="81">
                  <c:v>69.0</c:v>
                </c:pt>
                <c:pt idx="82">
                  <c:v>68.0</c:v>
                </c:pt>
                <c:pt idx="83">
                  <c:v>72.0</c:v>
                </c:pt>
                <c:pt idx="84">
                  <c:v>57.0</c:v>
                </c:pt>
                <c:pt idx="85">
                  <c:v>71.0</c:v>
                </c:pt>
                <c:pt idx="86">
                  <c:v>66.0</c:v>
                </c:pt>
                <c:pt idx="87">
                  <c:v>64.0</c:v>
                </c:pt>
                <c:pt idx="88">
                  <c:v>55.0</c:v>
                </c:pt>
                <c:pt idx="89">
                  <c:v>71.0</c:v>
                </c:pt>
                <c:pt idx="90">
                  <c:v>70.0</c:v>
                </c:pt>
                <c:pt idx="91">
                  <c:v>58.0</c:v>
                </c:pt>
                <c:pt idx="92">
                  <c:v>56.0</c:v>
                </c:pt>
                <c:pt idx="93">
                  <c:v>71.0</c:v>
                </c:pt>
                <c:pt idx="94">
                  <c:v>57.0</c:v>
                </c:pt>
                <c:pt idx="95">
                  <c:v>61.0</c:v>
                </c:pt>
                <c:pt idx="96">
                  <c:v>70.0</c:v>
                </c:pt>
                <c:pt idx="97">
                  <c:v>61.0</c:v>
                </c:pt>
                <c:pt idx="98">
                  <c:v>58.0</c:v>
                </c:pt>
                <c:pt idx="99">
                  <c:v>68.0</c:v>
                </c:pt>
                <c:pt idx="100">
                  <c:v>72.0</c:v>
                </c:pt>
                <c:pt idx="101">
                  <c:v>65.0</c:v>
                </c:pt>
                <c:pt idx="102">
                  <c:v>67.0</c:v>
                </c:pt>
                <c:pt idx="103">
                  <c:v>65.0</c:v>
                </c:pt>
                <c:pt idx="104">
                  <c:v>66.0</c:v>
                </c:pt>
                <c:pt idx="105">
                  <c:v>67.0</c:v>
                </c:pt>
                <c:pt idx="106">
                  <c:v>71.0</c:v>
                </c:pt>
                <c:pt idx="107">
                  <c:v>64.0</c:v>
                </c:pt>
                <c:pt idx="108">
                  <c:v>78.0</c:v>
                </c:pt>
                <c:pt idx="109">
                  <c:v>83.0</c:v>
                </c:pt>
                <c:pt idx="110">
                  <c:v>51.0</c:v>
                </c:pt>
                <c:pt idx="111">
                  <c:v>53.0</c:v>
                </c:pt>
                <c:pt idx="112">
                  <c:v>51.0</c:v>
                </c:pt>
                <c:pt idx="113">
                  <c:v>60.0</c:v>
                </c:pt>
                <c:pt idx="114">
                  <c:v>56.0</c:v>
                </c:pt>
                <c:pt idx="115">
                  <c:v>67.0</c:v>
                </c:pt>
                <c:pt idx="116">
                  <c:v>76.0</c:v>
                </c:pt>
                <c:pt idx="117">
                  <c:v>63.0</c:v>
                </c:pt>
                <c:pt idx="118">
                  <c:v>69.0</c:v>
                </c:pt>
                <c:pt idx="119">
                  <c:v>67.0</c:v>
                </c:pt>
                <c:pt idx="120">
                  <c:v>80.0</c:v>
                </c:pt>
                <c:pt idx="121">
                  <c:v>56.0</c:v>
                </c:pt>
                <c:pt idx="122">
                  <c:v>59.0</c:v>
                </c:pt>
                <c:pt idx="123">
                  <c:v>63.0</c:v>
                </c:pt>
                <c:pt idx="124">
                  <c:v>71.0</c:v>
                </c:pt>
                <c:pt idx="125">
                  <c:v>68.0</c:v>
                </c:pt>
                <c:pt idx="126">
                  <c:v>64.0</c:v>
                </c:pt>
                <c:pt idx="127">
                  <c:v>80.0</c:v>
                </c:pt>
                <c:pt idx="128">
                  <c:v>66.0</c:v>
                </c:pt>
                <c:pt idx="129">
                  <c:v>77.0</c:v>
                </c:pt>
                <c:pt idx="130">
                  <c:v>77.0</c:v>
                </c:pt>
                <c:pt idx="131">
                  <c:v>64.0</c:v>
                </c:pt>
                <c:pt idx="132">
                  <c:v>80.0</c:v>
                </c:pt>
                <c:pt idx="133">
                  <c:v>63.0</c:v>
                </c:pt>
                <c:pt idx="134">
                  <c:v>59.0</c:v>
                </c:pt>
                <c:pt idx="135">
                  <c:v>66.0</c:v>
                </c:pt>
                <c:pt idx="136">
                  <c:v>73.0</c:v>
                </c:pt>
                <c:pt idx="137">
                  <c:v>62.0</c:v>
                </c:pt>
                <c:pt idx="138">
                  <c:v>57.0</c:v>
                </c:pt>
                <c:pt idx="139">
                  <c:v>72.0</c:v>
                </c:pt>
                <c:pt idx="140">
                  <c:v>65.0</c:v>
                </c:pt>
                <c:pt idx="141">
                  <c:v>70.0</c:v>
                </c:pt>
                <c:pt idx="142">
                  <c:v>55.0</c:v>
                </c:pt>
                <c:pt idx="143">
                  <c:v>61.0</c:v>
                </c:pt>
                <c:pt idx="144">
                  <c:v>65.0</c:v>
                </c:pt>
                <c:pt idx="145">
                  <c:v>61.0</c:v>
                </c:pt>
                <c:pt idx="146">
                  <c:v>49.0</c:v>
                </c:pt>
                <c:pt idx="147">
                  <c:v>65.0</c:v>
                </c:pt>
                <c:pt idx="148">
                  <c:v>62.0</c:v>
                </c:pt>
                <c:pt idx="149">
                  <c:v>77.0</c:v>
                </c:pt>
                <c:pt idx="150">
                  <c:v>75.0</c:v>
                </c:pt>
                <c:pt idx="151">
                  <c:v>68.0</c:v>
                </c:pt>
                <c:pt idx="152">
                  <c:v>55.0</c:v>
                </c:pt>
                <c:pt idx="153">
                  <c:v>64.0</c:v>
                </c:pt>
                <c:pt idx="154">
                  <c:v>62.0</c:v>
                </c:pt>
                <c:pt idx="155">
                  <c:v>65.0</c:v>
                </c:pt>
                <c:pt idx="156">
                  <c:v>65.0</c:v>
                </c:pt>
                <c:pt idx="157">
                  <c:v>56.0</c:v>
                </c:pt>
                <c:pt idx="158">
                  <c:v>61.0</c:v>
                </c:pt>
                <c:pt idx="159">
                  <c:v>55.0</c:v>
                </c:pt>
                <c:pt idx="160">
                  <c:v>77.0</c:v>
                </c:pt>
                <c:pt idx="161">
                  <c:v>61.0</c:v>
                </c:pt>
                <c:pt idx="162">
                  <c:v>71.0</c:v>
                </c:pt>
                <c:pt idx="163">
                  <c:v>64.0</c:v>
                </c:pt>
                <c:pt idx="164">
                  <c:v>57.0</c:v>
                </c:pt>
                <c:pt idx="165">
                  <c:v>63.0</c:v>
                </c:pt>
                <c:pt idx="166">
                  <c:v>51.0</c:v>
                </c:pt>
                <c:pt idx="167">
                  <c:v>51.0</c:v>
                </c:pt>
                <c:pt idx="168">
                  <c:v>69.0</c:v>
                </c:pt>
                <c:pt idx="169">
                  <c:v>54.0</c:v>
                </c:pt>
                <c:pt idx="170">
                  <c:v>66.0</c:v>
                </c:pt>
                <c:pt idx="171">
                  <c:v>60.0</c:v>
                </c:pt>
                <c:pt idx="172">
                  <c:v>70.0</c:v>
                </c:pt>
                <c:pt idx="173">
                  <c:v>72.0</c:v>
                </c:pt>
                <c:pt idx="174">
                  <c:v>60.0</c:v>
                </c:pt>
                <c:pt idx="175">
                  <c:v>57.0</c:v>
                </c:pt>
                <c:pt idx="176">
                  <c:v>65.0</c:v>
                </c:pt>
                <c:pt idx="177">
                  <c:v>75.0</c:v>
                </c:pt>
                <c:pt idx="178">
                  <c:v>60.0</c:v>
                </c:pt>
                <c:pt idx="179">
                  <c:v>69.0</c:v>
                </c:pt>
                <c:pt idx="180">
                  <c:v>68.0</c:v>
                </c:pt>
                <c:pt idx="181">
                  <c:v>57.0</c:v>
                </c:pt>
                <c:pt idx="182">
                  <c:v>71.0</c:v>
                </c:pt>
                <c:pt idx="183">
                  <c:v>52.0</c:v>
                </c:pt>
                <c:pt idx="184">
                  <c:v>74.0</c:v>
                </c:pt>
                <c:pt idx="185">
                  <c:v>48.0</c:v>
                </c:pt>
                <c:pt idx="186">
                  <c:v>57.0</c:v>
                </c:pt>
                <c:pt idx="187">
                  <c:v>58.0</c:v>
                </c:pt>
                <c:pt idx="188">
                  <c:v>56.0</c:v>
                </c:pt>
                <c:pt idx="189">
                  <c:v>52.0</c:v>
                </c:pt>
                <c:pt idx="190">
                  <c:v>50.0</c:v>
                </c:pt>
                <c:pt idx="191">
                  <c:v>56.0</c:v>
                </c:pt>
                <c:pt idx="192">
                  <c:v>63.0</c:v>
                </c:pt>
                <c:pt idx="193">
                  <c:v>53.0</c:v>
                </c:pt>
                <c:pt idx="194">
                  <c:v>64.0</c:v>
                </c:pt>
                <c:pt idx="195">
                  <c:v>62.0</c:v>
                </c:pt>
                <c:pt idx="196">
                  <c:v>59.0</c:v>
                </c:pt>
                <c:pt idx="197">
                  <c:v>55.0</c:v>
                </c:pt>
                <c:pt idx="198">
                  <c:v>63.0</c:v>
                </c:pt>
                <c:pt idx="199">
                  <c:v>68.0</c:v>
                </c:pt>
                <c:pt idx="200">
                  <c:v>62.0</c:v>
                </c:pt>
                <c:pt idx="201">
                  <c:v>60.0</c:v>
                </c:pt>
                <c:pt idx="202">
                  <c:v>69.0</c:v>
                </c:pt>
                <c:pt idx="203">
                  <c:v>68.0</c:v>
                </c:pt>
                <c:pt idx="204">
                  <c:v>65.0</c:v>
                </c:pt>
                <c:pt idx="205">
                  <c:v>51.0</c:v>
                </c:pt>
                <c:pt idx="206">
                  <c:v>55.0</c:v>
                </c:pt>
                <c:pt idx="207">
                  <c:v>56.0</c:v>
                </c:pt>
                <c:pt idx="208">
                  <c:v>53.0</c:v>
                </c:pt>
                <c:pt idx="209">
                  <c:v>63.0</c:v>
                </c:pt>
                <c:pt idx="210">
                  <c:v>59.0</c:v>
                </c:pt>
                <c:pt idx="211">
                  <c:v>62.0</c:v>
                </c:pt>
                <c:pt idx="212">
                  <c:v>62.0</c:v>
                </c:pt>
                <c:pt idx="213">
                  <c:v>59.0</c:v>
                </c:pt>
                <c:pt idx="214">
                  <c:v>62.0</c:v>
                </c:pt>
                <c:pt idx="215">
                  <c:v>63.0</c:v>
                </c:pt>
                <c:pt idx="216">
                  <c:v>63.0</c:v>
                </c:pt>
                <c:pt idx="217">
                  <c:v>66.0</c:v>
                </c:pt>
                <c:pt idx="218">
                  <c:v>59.0</c:v>
                </c:pt>
                <c:pt idx="219">
                  <c:v>72.0</c:v>
                </c:pt>
                <c:pt idx="220">
                  <c:v>54.0</c:v>
                </c:pt>
                <c:pt idx="221">
                  <c:v>52.0</c:v>
                </c:pt>
                <c:pt idx="222">
                  <c:v>57.0</c:v>
                </c:pt>
                <c:pt idx="223">
                  <c:v>52.0</c:v>
                </c:pt>
                <c:pt idx="224">
                  <c:v>67.0</c:v>
                </c:pt>
                <c:pt idx="225">
                  <c:v>66.0</c:v>
                </c:pt>
                <c:pt idx="226">
                  <c:v>67.0</c:v>
                </c:pt>
                <c:pt idx="227">
                  <c:v>47.0</c:v>
                </c:pt>
                <c:pt idx="228">
                  <c:v>65.0</c:v>
                </c:pt>
                <c:pt idx="229">
                  <c:v>60.0</c:v>
                </c:pt>
                <c:pt idx="230">
                  <c:v>46.0</c:v>
                </c:pt>
                <c:pt idx="231">
                  <c:v>55.0</c:v>
                </c:pt>
                <c:pt idx="232">
                  <c:v>60.0</c:v>
                </c:pt>
                <c:pt idx="233">
                  <c:v>58.0</c:v>
                </c:pt>
                <c:pt idx="234">
                  <c:v>74.0</c:v>
                </c:pt>
                <c:pt idx="235">
                  <c:v>57.0</c:v>
                </c:pt>
                <c:pt idx="236">
                  <c:v>46.0</c:v>
                </c:pt>
                <c:pt idx="237">
                  <c:v>52.0</c:v>
                </c:pt>
                <c:pt idx="238">
                  <c:v>65.0</c:v>
                </c:pt>
                <c:pt idx="239">
                  <c:v>60.0</c:v>
                </c:pt>
                <c:pt idx="240">
                  <c:v>51.0</c:v>
                </c:pt>
                <c:pt idx="241">
                  <c:v>60.0</c:v>
                </c:pt>
                <c:pt idx="242">
                  <c:v>69.0</c:v>
                </c:pt>
                <c:pt idx="243">
                  <c:v>58.0</c:v>
                </c:pt>
                <c:pt idx="244">
                  <c:v>54.0</c:v>
                </c:pt>
                <c:pt idx="245">
                  <c:v>77.0</c:v>
                </c:pt>
                <c:pt idx="246">
                  <c:v>61.0</c:v>
                </c:pt>
                <c:pt idx="247">
                  <c:v>62.0</c:v>
                </c:pt>
                <c:pt idx="248">
                  <c:v>47.0</c:v>
                </c:pt>
                <c:pt idx="249">
                  <c:v>58.0</c:v>
                </c:pt>
                <c:pt idx="250">
                  <c:v>64.0</c:v>
                </c:pt>
                <c:pt idx="251">
                  <c:v>55.0</c:v>
                </c:pt>
                <c:pt idx="252">
                  <c:v>51.0</c:v>
                </c:pt>
                <c:pt idx="253">
                  <c:v>52.0</c:v>
                </c:pt>
                <c:pt idx="254">
                  <c:v>56.0</c:v>
                </c:pt>
                <c:pt idx="255">
                  <c:v>65.0</c:v>
                </c:pt>
                <c:pt idx="256">
                  <c:v>51.0</c:v>
                </c:pt>
                <c:pt idx="257">
                  <c:v>60.0</c:v>
                </c:pt>
                <c:pt idx="258">
                  <c:v>55.0</c:v>
                </c:pt>
                <c:pt idx="259">
                  <c:v>50.0</c:v>
                </c:pt>
                <c:pt idx="260">
                  <c:v>55.0</c:v>
                </c:pt>
                <c:pt idx="261">
                  <c:v>55.0</c:v>
                </c:pt>
                <c:pt idx="262">
                  <c:v>61.0</c:v>
                </c:pt>
                <c:pt idx="263">
                  <c:v>46.0</c:v>
                </c:pt>
                <c:pt idx="264">
                  <c:v>62.0</c:v>
                </c:pt>
                <c:pt idx="265">
                  <c:v>62.0</c:v>
                </c:pt>
                <c:pt idx="266">
                  <c:v>61.0</c:v>
                </c:pt>
                <c:pt idx="267">
                  <c:v>64.0</c:v>
                </c:pt>
                <c:pt idx="268">
                  <c:v>46.0</c:v>
                </c:pt>
                <c:pt idx="269">
                  <c:v>54.0</c:v>
                </c:pt>
                <c:pt idx="270">
                  <c:v>64.0</c:v>
                </c:pt>
                <c:pt idx="271">
                  <c:v>48.0</c:v>
                </c:pt>
                <c:pt idx="272">
                  <c:v>70.0</c:v>
                </c:pt>
                <c:pt idx="273">
                  <c:v>57.0</c:v>
                </c:pt>
                <c:pt idx="274">
                  <c:v>66.0</c:v>
                </c:pt>
                <c:pt idx="275">
                  <c:v>56.0</c:v>
                </c:pt>
                <c:pt idx="276">
                  <c:v>58.0</c:v>
                </c:pt>
                <c:pt idx="277">
                  <c:v>67.0</c:v>
                </c:pt>
                <c:pt idx="278">
                  <c:v>65.0</c:v>
                </c:pt>
                <c:pt idx="279">
                  <c:v>57.0</c:v>
                </c:pt>
                <c:pt idx="280">
                  <c:v>56.0</c:v>
                </c:pt>
                <c:pt idx="281">
                  <c:v>40.0</c:v>
                </c:pt>
                <c:pt idx="282">
                  <c:v>58.0</c:v>
                </c:pt>
                <c:pt idx="283">
                  <c:v>57.0</c:v>
                </c:pt>
                <c:pt idx="284">
                  <c:v>76.0</c:v>
                </c:pt>
                <c:pt idx="285">
                  <c:v>50.0</c:v>
                </c:pt>
                <c:pt idx="286">
                  <c:v>62.0</c:v>
                </c:pt>
                <c:pt idx="287">
                  <c:v>56.0</c:v>
                </c:pt>
                <c:pt idx="288">
                  <c:v>63.0</c:v>
                </c:pt>
                <c:pt idx="289">
                  <c:v>52.0</c:v>
                </c:pt>
                <c:pt idx="290">
                  <c:v>55.0</c:v>
                </c:pt>
                <c:pt idx="291">
                  <c:v>50.0</c:v>
                </c:pt>
                <c:pt idx="292">
                  <c:v>51.0</c:v>
                </c:pt>
                <c:pt idx="293">
                  <c:v>49.0</c:v>
                </c:pt>
                <c:pt idx="294">
                  <c:v>64.0</c:v>
                </c:pt>
                <c:pt idx="295">
                  <c:v>47.0</c:v>
                </c:pt>
                <c:pt idx="296">
                  <c:v>63.0</c:v>
                </c:pt>
                <c:pt idx="297">
                  <c:v>59.0</c:v>
                </c:pt>
                <c:pt idx="298">
                  <c:v>54.0</c:v>
                </c:pt>
                <c:pt idx="299">
                  <c:v>51.0</c:v>
                </c:pt>
                <c:pt idx="300">
                  <c:v>68.0</c:v>
                </c:pt>
                <c:pt idx="301">
                  <c:v>58.0</c:v>
                </c:pt>
                <c:pt idx="302">
                  <c:v>55.0</c:v>
                </c:pt>
                <c:pt idx="303">
                  <c:v>42.0</c:v>
                </c:pt>
                <c:pt idx="304">
                  <c:v>63.0</c:v>
                </c:pt>
                <c:pt idx="305">
                  <c:v>38.0</c:v>
                </c:pt>
                <c:pt idx="306">
                  <c:v>62.0</c:v>
                </c:pt>
                <c:pt idx="307">
                  <c:v>56.0</c:v>
                </c:pt>
                <c:pt idx="308">
                  <c:v>55.0</c:v>
                </c:pt>
                <c:pt idx="309">
                  <c:v>45.0</c:v>
                </c:pt>
                <c:pt idx="310">
                  <c:v>52.0</c:v>
                </c:pt>
                <c:pt idx="311">
                  <c:v>58.0</c:v>
                </c:pt>
                <c:pt idx="312">
                  <c:v>66.0</c:v>
                </c:pt>
                <c:pt idx="313">
                  <c:v>50.0</c:v>
                </c:pt>
                <c:pt idx="314">
                  <c:v>61.0</c:v>
                </c:pt>
                <c:pt idx="315">
                  <c:v>57.0</c:v>
                </c:pt>
                <c:pt idx="316">
                  <c:v>54.0</c:v>
                </c:pt>
                <c:pt idx="317">
                  <c:v>64.0</c:v>
                </c:pt>
                <c:pt idx="318">
                  <c:v>52.0</c:v>
                </c:pt>
                <c:pt idx="319">
                  <c:v>67.0</c:v>
                </c:pt>
                <c:pt idx="320">
                  <c:v>53.0</c:v>
                </c:pt>
                <c:pt idx="321">
                  <c:v>57.0</c:v>
                </c:pt>
                <c:pt idx="322">
                  <c:v>55.0</c:v>
                </c:pt>
                <c:pt idx="323">
                  <c:v>57.0</c:v>
                </c:pt>
                <c:pt idx="324">
                  <c:v>62.0</c:v>
                </c:pt>
                <c:pt idx="325">
                  <c:v>49.0</c:v>
                </c:pt>
                <c:pt idx="326">
                  <c:v>60.0</c:v>
                </c:pt>
                <c:pt idx="327">
                  <c:v>49.0</c:v>
                </c:pt>
                <c:pt idx="328">
                  <c:v>52.0</c:v>
                </c:pt>
                <c:pt idx="329">
                  <c:v>69.0</c:v>
                </c:pt>
                <c:pt idx="330">
                  <c:v>55.0</c:v>
                </c:pt>
                <c:pt idx="331">
                  <c:v>50.0</c:v>
                </c:pt>
                <c:pt idx="332">
                  <c:v>59.0</c:v>
                </c:pt>
                <c:pt idx="333">
                  <c:v>62.0</c:v>
                </c:pt>
                <c:pt idx="334">
                  <c:v>49.0</c:v>
                </c:pt>
                <c:pt idx="335">
                  <c:v>70.0</c:v>
                </c:pt>
                <c:pt idx="336">
                  <c:v>57.0</c:v>
                </c:pt>
                <c:pt idx="337">
                  <c:v>60.0</c:v>
                </c:pt>
                <c:pt idx="338">
                  <c:v>38.0</c:v>
                </c:pt>
                <c:pt idx="339">
                  <c:v>50.0</c:v>
                </c:pt>
                <c:pt idx="340">
                  <c:v>52.0</c:v>
                </c:pt>
                <c:pt idx="341">
                  <c:v>67.0</c:v>
                </c:pt>
                <c:pt idx="342">
                  <c:v>62.0</c:v>
                </c:pt>
                <c:pt idx="343">
                  <c:v>49.0</c:v>
                </c:pt>
                <c:pt idx="344">
                  <c:v>46.0</c:v>
                </c:pt>
                <c:pt idx="345">
                  <c:v>34.0</c:v>
                </c:pt>
                <c:pt idx="346">
                  <c:v>60.0</c:v>
                </c:pt>
                <c:pt idx="347">
                  <c:v>53.0</c:v>
                </c:pt>
                <c:pt idx="348">
                  <c:v>52.0</c:v>
                </c:pt>
                <c:pt idx="349">
                  <c:v>53.0</c:v>
                </c:pt>
                <c:pt idx="350">
                  <c:v>66.0</c:v>
                </c:pt>
                <c:pt idx="351">
                  <c:v>55.0</c:v>
                </c:pt>
                <c:pt idx="352">
                  <c:v>60.0</c:v>
                </c:pt>
                <c:pt idx="353">
                  <c:v>52.0</c:v>
                </c:pt>
                <c:pt idx="354">
                  <c:v>55.0</c:v>
                </c:pt>
                <c:pt idx="355">
                  <c:v>56.0</c:v>
                </c:pt>
                <c:pt idx="356">
                  <c:v>45.0</c:v>
                </c:pt>
                <c:pt idx="357">
                  <c:v>47.0</c:v>
                </c:pt>
                <c:pt idx="358">
                  <c:v>53.0</c:v>
                </c:pt>
                <c:pt idx="359">
                  <c:v>59.0</c:v>
                </c:pt>
                <c:pt idx="360">
                  <c:v>65.0</c:v>
                </c:pt>
                <c:pt idx="361">
                  <c:v>43.0</c:v>
                </c:pt>
                <c:pt idx="362">
                  <c:v>51.0</c:v>
                </c:pt>
                <c:pt idx="363">
                  <c:v>55.0</c:v>
                </c:pt>
                <c:pt idx="364">
                  <c:v>52.0</c:v>
                </c:pt>
                <c:pt idx="365">
                  <c:v>41.0</c:v>
                </c:pt>
                <c:pt idx="366">
                  <c:v>42.0</c:v>
                </c:pt>
                <c:pt idx="367">
                  <c:v>58.0</c:v>
                </c:pt>
                <c:pt idx="368">
                  <c:v>49.0</c:v>
                </c:pt>
                <c:pt idx="369">
                  <c:v>51.0</c:v>
                </c:pt>
                <c:pt idx="370">
                  <c:v>46.0</c:v>
                </c:pt>
                <c:pt idx="371">
                  <c:v>52.0</c:v>
                </c:pt>
                <c:pt idx="372">
                  <c:v>48.0</c:v>
                </c:pt>
                <c:pt idx="373">
                  <c:v>56.0</c:v>
                </c:pt>
                <c:pt idx="374">
                  <c:v>50.0</c:v>
                </c:pt>
                <c:pt idx="375">
                  <c:v>53.0</c:v>
                </c:pt>
                <c:pt idx="376">
                  <c:v>47.0</c:v>
                </c:pt>
                <c:pt idx="377">
                  <c:v>58.0</c:v>
                </c:pt>
                <c:pt idx="378">
                  <c:v>41.0</c:v>
                </c:pt>
                <c:pt idx="379">
                  <c:v>54.0</c:v>
                </c:pt>
                <c:pt idx="380">
                  <c:v>57.0</c:v>
                </c:pt>
                <c:pt idx="381">
                  <c:v>56.0</c:v>
                </c:pt>
                <c:pt idx="382">
                  <c:v>43.0</c:v>
                </c:pt>
                <c:pt idx="383">
                  <c:v>45.0</c:v>
                </c:pt>
                <c:pt idx="384">
                  <c:v>59.0</c:v>
                </c:pt>
                <c:pt idx="385">
                  <c:v>55.0</c:v>
                </c:pt>
                <c:pt idx="386">
                  <c:v>53.0</c:v>
                </c:pt>
                <c:pt idx="387">
                  <c:v>49.0</c:v>
                </c:pt>
                <c:pt idx="388">
                  <c:v>59.0</c:v>
                </c:pt>
                <c:pt idx="389">
                  <c:v>60.0</c:v>
                </c:pt>
                <c:pt idx="390">
                  <c:v>52.0</c:v>
                </c:pt>
                <c:pt idx="391">
                  <c:v>49.0</c:v>
                </c:pt>
                <c:pt idx="392">
                  <c:v>50.0</c:v>
                </c:pt>
                <c:pt idx="393">
                  <c:v>54.0</c:v>
                </c:pt>
                <c:pt idx="394">
                  <c:v>48.0</c:v>
                </c:pt>
                <c:pt idx="395">
                  <c:v>53.0</c:v>
                </c:pt>
                <c:pt idx="396">
                  <c:v>70.0</c:v>
                </c:pt>
                <c:pt idx="397">
                  <c:v>56.0</c:v>
                </c:pt>
                <c:pt idx="398">
                  <c:v>48.0</c:v>
                </c:pt>
                <c:pt idx="399">
                  <c:v>51.0</c:v>
                </c:pt>
                <c:pt idx="400">
                  <c:v>52.0</c:v>
                </c:pt>
                <c:pt idx="401">
                  <c:v>54.0</c:v>
                </c:pt>
                <c:pt idx="402">
                  <c:v>62.0</c:v>
                </c:pt>
                <c:pt idx="403">
                  <c:v>59.0</c:v>
                </c:pt>
                <c:pt idx="404">
                  <c:v>59.0</c:v>
                </c:pt>
                <c:pt idx="405">
                  <c:v>51.0</c:v>
                </c:pt>
                <c:pt idx="406">
                  <c:v>48.0</c:v>
                </c:pt>
                <c:pt idx="407">
                  <c:v>53.0</c:v>
                </c:pt>
                <c:pt idx="408">
                  <c:v>55.0</c:v>
                </c:pt>
                <c:pt idx="409">
                  <c:v>61.0</c:v>
                </c:pt>
                <c:pt idx="410">
                  <c:v>55.0</c:v>
                </c:pt>
                <c:pt idx="411">
                  <c:v>59.0</c:v>
                </c:pt>
                <c:pt idx="412">
                  <c:v>50.0</c:v>
                </c:pt>
                <c:pt idx="413">
                  <c:v>49.0</c:v>
                </c:pt>
                <c:pt idx="414">
                  <c:v>47.0</c:v>
                </c:pt>
                <c:pt idx="415">
                  <c:v>69.0</c:v>
                </c:pt>
                <c:pt idx="416">
                  <c:v>53.0</c:v>
                </c:pt>
                <c:pt idx="417">
                  <c:v>56.0</c:v>
                </c:pt>
                <c:pt idx="418">
                  <c:v>51.0</c:v>
                </c:pt>
                <c:pt idx="419">
                  <c:v>41.0</c:v>
                </c:pt>
                <c:pt idx="420">
                  <c:v>48.0</c:v>
                </c:pt>
                <c:pt idx="421">
                  <c:v>47.0</c:v>
                </c:pt>
                <c:pt idx="422">
                  <c:v>58.0</c:v>
                </c:pt>
                <c:pt idx="423">
                  <c:v>47.0</c:v>
                </c:pt>
                <c:pt idx="424">
                  <c:v>44.0</c:v>
                </c:pt>
                <c:pt idx="425">
                  <c:v>47.0</c:v>
                </c:pt>
                <c:pt idx="426">
                  <c:v>59.0</c:v>
                </c:pt>
                <c:pt idx="427">
                  <c:v>49.0</c:v>
                </c:pt>
                <c:pt idx="428">
                  <c:v>52.0</c:v>
                </c:pt>
                <c:pt idx="429">
                  <c:v>60.0</c:v>
                </c:pt>
                <c:pt idx="430">
                  <c:v>50.0</c:v>
                </c:pt>
                <c:pt idx="431">
                  <c:v>53.0</c:v>
                </c:pt>
                <c:pt idx="432">
                  <c:v>57.0</c:v>
                </c:pt>
                <c:pt idx="433">
                  <c:v>63.0</c:v>
                </c:pt>
                <c:pt idx="434">
                  <c:v>59.0</c:v>
                </c:pt>
                <c:pt idx="435">
                  <c:v>49.0</c:v>
                </c:pt>
                <c:pt idx="436">
                  <c:v>33.0</c:v>
                </c:pt>
                <c:pt idx="437">
                  <c:v>54.0</c:v>
                </c:pt>
                <c:pt idx="438">
                  <c:v>59.0</c:v>
                </c:pt>
                <c:pt idx="439">
                  <c:v>51.0</c:v>
                </c:pt>
                <c:pt idx="440">
                  <c:v>47.0</c:v>
                </c:pt>
                <c:pt idx="441">
                  <c:v>45.0</c:v>
                </c:pt>
                <c:pt idx="442">
                  <c:v>48.0</c:v>
                </c:pt>
                <c:pt idx="443">
                  <c:v>46.0</c:v>
                </c:pt>
                <c:pt idx="444">
                  <c:v>53.0</c:v>
                </c:pt>
                <c:pt idx="445">
                  <c:v>39.0</c:v>
                </c:pt>
                <c:pt idx="446">
                  <c:v>51.0</c:v>
                </c:pt>
                <c:pt idx="447">
                  <c:v>54.0</c:v>
                </c:pt>
                <c:pt idx="448">
                  <c:v>63.0</c:v>
                </c:pt>
                <c:pt idx="449">
                  <c:v>35.0</c:v>
                </c:pt>
                <c:pt idx="450">
                  <c:v>51.0</c:v>
                </c:pt>
                <c:pt idx="451">
                  <c:v>46.0</c:v>
                </c:pt>
                <c:pt idx="452">
                  <c:v>61.0</c:v>
                </c:pt>
                <c:pt idx="453">
                  <c:v>48.0</c:v>
                </c:pt>
                <c:pt idx="454">
                  <c:v>58.0</c:v>
                </c:pt>
                <c:pt idx="455">
                  <c:v>56.0</c:v>
                </c:pt>
                <c:pt idx="456">
                  <c:v>43.0</c:v>
                </c:pt>
                <c:pt idx="457">
                  <c:v>50.0</c:v>
                </c:pt>
                <c:pt idx="458">
                  <c:v>51.0</c:v>
                </c:pt>
                <c:pt idx="459">
                  <c:v>54.0</c:v>
                </c:pt>
                <c:pt idx="460">
                  <c:v>52.0</c:v>
                </c:pt>
                <c:pt idx="461">
                  <c:v>53.0</c:v>
                </c:pt>
                <c:pt idx="462">
                  <c:v>54.0</c:v>
                </c:pt>
                <c:pt idx="463">
                  <c:v>38.0</c:v>
                </c:pt>
                <c:pt idx="464">
                  <c:v>45.0</c:v>
                </c:pt>
                <c:pt idx="465">
                  <c:v>58.0</c:v>
                </c:pt>
                <c:pt idx="466">
                  <c:v>41.0</c:v>
                </c:pt>
                <c:pt idx="467">
                  <c:v>50.0</c:v>
                </c:pt>
                <c:pt idx="468">
                  <c:v>55.0</c:v>
                </c:pt>
                <c:pt idx="469">
                  <c:v>33.0</c:v>
                </c:pt>
                <c:pt idx="470">
                  <c:v>59.0</c:v>
                </c:pt>
                <c:pt idx="471">
                  <c:v>39.0</c:v>
                </c:pt>
                <c:pt idx="472">
                  <c:v>53.0</c:v>
                </c:pt>
                <c:pt idx="473">
                  <c:v>45.0</c:v>
                </c:pt>
                <c:pt idx="474">
                  <c:v>48.0</c:v>
                </c:pt>
                <c:pt idx="475">
                  <c:v>46.0</c:v>
                </c:pt>
                <c:pt idx="476">
                  <c:v>65.0</c:v>
                </c:pt>
                <c:pt idx="477">
                  <c:v>52.0</c:v>
                </c:pt>
                <c:pt idx="478">
                  <c:v>52.0</c:v>
                </c:pt>
                <c:pt idx="479">
                  <c:v>50.0</c:v>
                </c:pt>
                <c:pt idx="480">
                  <c:v>46.0</c:v>
                </c:pt>
                <c:pt idx="481">
                  <c:v>34.0</c:v>
                </c:pt>
                <c:pt idx="482">
                  <c:v>47.0</c:v>
                </c:pt>
                <c:pt idx="483">
                  <c:v>35.0</c:v>
                </c:pt>
                <c:pt idx="484">
                  <c:v>49.0</c:v>
                </c:pt>
                <c:pt idx="485">
                  <c:v>57.0</c:v>
                </c:pt>
                <c:pt idx="486">
                  <c:v>45.0</c:v>
                </c:pt>
                <c:pt idx="487">
                  <c:v>47.0</c:v>
                </c:pt>
                <c:pt idx="488">
                  <c:v>68.0</c:v>
                </c:pt>
                <c:pt idx="489">
                  <c:v>43.0</c:v>
                </c:pt>
                <c:pt idx="490">
                  <c:v>52.0</c:v>
                </c:pt>
                <c:pt idx="491">
                  <c:v>53.0</c:v>
                </c:pt>
                <c:pt idx="492">
                  <c:v>49.0</c:v>
                </c:pt>
                <c:pt idx="493">
                  <c:v>52.0</c:v>
                </c:pt>
                <c:pt idx="494">
                  <c:v>41.0</c:v>
                </c:pt>
                <c:pt idx="495">
                  <c:v>38.0</c:v>
                </c:pt>
                <c:pt idx="496">
                  <c:v>51.0</c:v>
                </c:pt>
                <c:pt idx="497">
                  <c:v>47.0</c:v>
                </c:pt>
                <c:pt idx="498">
                  <c:v>45.0</c:v>
                </c:pt>
                <c:pt idx="499">
                  <c:v>59.0</c:v>
                </c:pt>
                <c:pt idx="500">
                  <c:v>60.0</c:v>
                </c:pt>
                <c:pt idx="501">
                  <c:v>46.0</c:v>
                </c:pt>
                <c:pt idx="502">
                  <c:v>49.0</c:v>
                </c:pt>
                <c:pt idx="503">
                  <c:v>40.0</c:v>
                </c:pt>
                <c:pt idx="504">
                  <c:v>50.0</c:v>
                </c:pt>
                <c:pt idx="505">
                  <c:v>48.0</c:v>
                </c:pt>
                <c:pt idx="506">
                  <c:v>61.0</c:v>
                </c:pt>
                <c:pt idx="507">
                  <c:v>48.0</c:v>
                </c:pt>
                <c:pt idx="508">
                  <c:v>44.0</c:v>
                </c:pt>
                <c:pt idx="509">
                  <c:v>45.0</c:v>
                </c:pt>
                <c:pt idx="510">
                  <c:v>52.0</c:v>
                </c:pt>
                <c:pt idx="511">
                  <c:v>45.0</c:v>
                </c:pt>
                <c:pt idx="512">
                  <c:v>50.0</c:v>
                </c:pt>
                <c:pt idx="513">
                  <c:v>43.0</c:v>
                </c:pt>
                <c:pt idx="514">
                  <c:v>49.0</c:v>
                </c:pt>
                <c:pt idx="515">
                  <c:v>47.0</c:v>
                </c:pt>
                <c:pt idx="516">
                  <c:v>38.0</c:v>
                </c:pt>
                <c:pt idx="517">
                  <c:v>45.0</c:v>
                </c:pt>
                <c:pt idx="518">
                  <c:v>52.0</c:v>
                </c:pt>
                <c:pt idx="519">
                  <c:v>45.0</c:v>
                </c:pt>
                <c:pt idx="520">
                  <c:v>59.0</c:v>
                </c:pt>
                <c:pt idx="521">
                  <c:v>60.0</c:v>
                </c:pt>
                <c:pt idx="522">
                  <c:v>41.0</c:v>
                </c:pt>
                <c:pt idx="523">
                  <c:v>38.0</c:v>
                </c:pt>
                <c:pt idx="524">
                  <c:v>55.0</c:v>
                </c:pt>
                <c:pt idx="525">
                  <c:v>36.0</c:v>
                </c:pt>
                <c:pt idx="526">
                  <c:v>64.0</c:v>
                </c:pt>
                <c:pt idx="527">
                  <c:v>38.0</c:v>
                </c:pt>
                <c:pt idx="528">
                  <c:v>54.0</c:v>
                </c:pt>
                <c:pt idx="529">
                  <c:v>37.0</c:v>
                </c:pt>
                <c:pt idx="530">
                  <c:v>51.0</c:v>
                </c:pt>
                <c:pt idx="531">
                  <c:v>52.0</c:v>
                </c:pt>
                <c:pt idx="532">
                  <c:v>45.0</c:v>
                </c:pt>
                <c:pt idx="533">
                  <c:v>49.0</c:v>
                </c:pt>
                <c:pt idx="534">
                  <c:v>58.0</c:v>
                </c:pt>
                <c:pt idx="535">
                  <c:v>53.0</c:v>
                </c:pt>
                <c:pt idx="536">
                  <c:v>46.0</c:v>
                </c:pt>
                <c:pt idx="537">
                  <c:v>57.0</c:v>
                </c:pt>
                <c:pt idx="538">
                  <c:v>45.0</c:v>
                </c:pt>
                <c:pt idx="539">
                  <c:v>45.0</c:v>
                </c:pt>
                <c:pt idx="540">
                  <c:v>48.0</c:v>
                </c:pt>
                <c:pt idx="541">
                  <c:v>64.0</c:v>
                </c:pt>
                <c:pt idx="542">
                  <c:v>61.0</c:v>
                </c:pt>
                <c:pt idx="543">
                  <c:v>62.0</c:v>
                </c:pt>
                <c:pt idx="544">
                  <c:v>45.0</c:v>
                </c:pt>
                <c:pt idx="545">
                  <c:v>51.0</c:v>
                </c:pt>
                <c:pt idx="546">
                  <c:v>39.0</c:v>
                </c:pt>
                <c:pt idx="547">
                  <c:v>53.0</c:v>
                </c:pt>
                <c:pt idx="548">
                  <c:v>27.0</c:v>
                </c:pt>
                <c:pt idx="549">
                  <c:v>64.0</c:v>
                </c:pt>
                <c:pt idx="550">
                  <c:v>54.0</c:v>
                </c:pt>
                <c:pt idx="551">
                  <c:v>38.0</c:v>
                </c:pt>
                <c:pt idx="552">
                  <c:v>55.0</c:v>
                </c:pt>
                <c:pt idx="553">
                  <c:v>47.0</c:v>
                </c:pt>
                <c:pt idx="554">
                  <c:v>52.0</c:v>
                </c:pt>
                <c:pt idx="555">
                  <c:v>37.0</c:v>
                </c:pt>
                <c:pt idx="556">
                  <c:v>48.0</c:v>
                </c:pt>
                <c:pt idx="557">
                  <c:v>43.0</c:v>
                </c:pt>
                <c:pt idx="558">
                  <c:v>55.0</c:v>
                </c:pt>
                <c:pt idx="559">
                  <c:v>32.0</c:v>
                </c:pt>
                <c:pt idx="560">
                  <c:v>49.0</c:v>
                </c:pt>
                <c:pt idx="561">
                  <c:v>56.0</c:v>
                </c:pt>
                <c:pt idx="562">
                  <c:v>63.0</c:v>
                </c:pt>
                <c:pt idx="563">
                  <c:v>48.0</c:v>
                </c:pt>
                <c:pt idx="564">
                  <c:v>46.0</c:v>
                </c:pt>
                <c:pt idx="565">
                  <c:v>43.0</c:v>
                </c:pt>
                <c:pt idx="566">
                  <c:v>51.0</c:v>
                </c:pt>
                <c:pt idx="567">
                  <c:v>48.0</c:v>
                </c:pt>
                <c:pt idx="568">
                  <c:v>55.0</c:v>
                </c:pt>
                <c:pt idx="569">
                  <c:v>48.0</c:v>
                </c:pt>
                <c:pt idx="570">
                  <c:v>44.0</c:v>
                </c:pt>
                <c:pt idx="571">
                  <c:v>42.0</c:v>
                </c:pt>
                <c:pt idx="572">
                  <c:v>55.0</c:v>
                </c:pt>
                <c:pt idx="573">
                  <c:v>38.0</c:v>
                </c:pt>
                <c:pt idx="574">
                  <c:v>36.0</c:v>
                </c:pt>
                <c:pt idx="575">
                  <c:v>32.0</c:v>
                </c:pt>
                <c:pt idx="576">
                  <c:v>45.0</c:v>
                </c:pt>
                <c:pt idx="577">
                  <c:v>52.0</c:v>
                </c:pt>
                <c:pt idx="578">
                  <c:v>40.0</c:v>
                </c:pt>
                <c:pt idx="579">
                  <c:v>48.0</c:v>
                </c:pt>
                <c:pt idx="580">
                  <c:v>50.0</c:v>
                </c:pt>
                <c:pt idx="581">
                  <c:v>40.0</c:v>
                </c:pt>
                <c:pt idx="582">
                  <c:v>59.0</c:v>
                </c:pt>
                <c:pt idx="583">
                  <c:v>37.0</c:v>
                </c:pt>
                <c:pt idx="584">
                  <c:v>32.0</c:v>
                </c:pt>
                <c:pt idx="585">
                  <c:v>48.0</c:v>
                </c:pt>
                <c:pt idx="586">
                  <c:v>45.0</c:v>
                </c:pt>
                <c:pt idx="587">
                  <c:v>46.0</c:v>
                </c:pt>
                <c:pt idx="588">
                  <c:v>43.0</c:v>
                </c:pt>
                <c:pt idx="589">
                  <c:v>45.0</c:v>
                </c:pt>
                <c:pt idx="590">
                  <c:v>46.0</c:v>
                </c:pt>
                <c:pt idx="591">
                  <c:v>37.0</c:v>
                </c:pt>
                <c:pt idx="592">
                  <c:v>42.0</c:v>
                </c:pt>
                <c:pt idx="593">
                  <c:v>41.0</c:v>
                </c:pt>
                <c:pt idx="594">
                  <c:v>48.0</c:v>
                </c:pt>
                <c:pt idx="595">
                  <c:v>57.0</c:v>
                </c:pt>
                <c:pt idx="596">
                  <c:v>52.0</c:v>
                </c:pt>
                <c:pt idx="597">
                  <c:v>57.0</c:v>
                </c:pt>
                <c:pt idx="598">
                  <c:v>50.0</c:v>
                </c:pt>
                <c:pt idx="599">
                  <c:v>34.0</c:v>
                </c:pt>
                <c:pt idx="600">
                  <c:v>37.0</c:v>
                </c:pt>
                <c:pt idx="601">
                  <c:v>49.0</c:v>
                </c:pt>
                <c:pt idx="602">
                  <c:v>36.0</c:v>
                </c:pt>
                <c:pt idx="603">
                  <c:v>34.0</c:v>
                </c:pt>
                <c:pt idx="604">
                  <c:v>52.0</c:v>
                </c:pt>
                <c:pt idx="605">
                  <c:v>45.0</c:v>
                </c:pt>
                <c:pt idx="606">
                  <c:v>41.0</c:v>
                </c:pt>
                <c:pt idx="607">
                  <c:v>54.0</c:v>
                </c:pt>
                <c:pt idx="608">
                  <c:v>60.0</c:v>
                </c:pt>
                <c:pt idx="609">
                  <c:v>23.0</c:v>
                </c:pt>
                <c:pt idx="610">
                  <c:v>51.0</c:v>
                </c:pt>
                <c:pt idx="611">
                  <c:v>51.0</c:v>
                </c:pt>
                <c:pt idx="612">
                  <c:v>34.0</c:v>
                </c:pt>
                <c:pt idx="613">
                  <c:v>48.0</c:v>
                </c:pt>
                <c:pt idx="614">
                  <c:v>39.0</c:v>
                </c:pt>
                <c:pt idx="615">
                  <c:v>50.0</c:v>
                </c:pt>
                <c:pt idx="616">
                  <c:v>48.0</c:v>
                </c:pt>
                <c:pt idx="617">
                  <c:v>44.0</c:v>
                </c:pt>
                <c:pt idx="618">
                  <c:v>49.0</c:v>
                </c:pt>
                <c:pt idx="619">
                  <c:v>45.0</c:v>
                </c:pt>
                <c:pt idx="620">
                  <c:v>42.0</c:v>
                </c:pt>
                <c:pt idx="621">
                  <c:v>41.0</c:v>
                </c:pt>
                <c:pt idx="622">
                  <c:v>41.0</c:v>
                </c:pt>
                <c:pt idx="623">
                  <c:v>38.0</c:v>
                </c:pt>
                <c:pt idx="624">
                  <c:v>42.0</c:v>
                </c:pt>
                <c:pt idx="625">
                  <c:v>50.0</c:v>
                </c:pt>
                <c:pt idx="626">
                  <c:v>40.0</c:v>
                </c:pt>
                <c:pt idx="627">
                  <c:v>40.0</c:v>
                </c:pt>
                <c:pt idx="628">
                  <c:v>41.0</c:v>
                </c:pt>
                <c:pt idx="629">
                  <c:v>50.0</c:v>
                </c:pt>
                <c:pt idx="630">
                  <c:v>61.0</c:v>
                </c:pt>
                <c:pt idx="631">
                  <c:v>35.0</c:v>
                </c:pt>
                <c:pt idx="632">
                  <c:v>54.0</c:v>
                </c:pt>
                <c:pt idx="633">
                  <c:v>35.0</c:v>
                </c:pt>
                <c:pt idx="634">
                  <c:v>41.0</c:v>
                </c:pt>
                <c:pt idx="635">
                  <c:v>44.0</c:v>
                </c:pt>
                <c:pt idx="636">
                  <c:v>35.0</c:v>
                </c:pt>
                <c:pt idx="637">
                  <c:v>46.0</c:v>
                </c:pt>
                <c:pt idx="638">
                  <c:v>45.0</c:v>
                </c:pt>
                <c:pt idx="639">
                  <c:v>46.0</c:v>
                </c:pt>
                <c:pt idx="640">
                  <c:v>40.0</c:v>
                </c:pt>
                <c:pt idx="641">
                  <c:v>43.0</c:v>
                </c:pt>
                <c:pt idx="642">
                  <c:v>44.0</c:v>
                </c:pt>
                <c:pt idx="643">
                  <c:v>38.0</c:v>
                </c:pt>
                <c:pt idx="644">
                  <c:v>52.0</c:v>
                </c:pt>
                <c:pt idx="645">
                  <c:v>44.0</c:v>
                </c:pt>
                <c:pt idx="646">
                  <c:v>43.0</c:v>
                </c:pt>
                <c:pt idx="647">
                  <c:v>65.0</c:v>
                </c:pt>
                <c:pt idx="648">
                  <c:v>42.0</c:v>
                </c:pt>
                <c:pt idx="649">
                  <c:v>43.0</c:v>
                </c:pt>
                <c:pt idx="650">
                  <c:v>40.0</c:v>
                </c:pt>
                <c:pt idx="651">
                  <c:v>48.0</c:v>
                </c:pt>
                <c:pt idx="652">
                  <c:v>52.0</c:v>
                </c:pt>
                <c:pt idx="653">
                  <c:v>46.0</c:v>
                </c:pt>
                <c:pt idx="654">
                  <c:v>41.0</c:v>
                </c:pt>
                <c:pt idx="655">
                  <c:v>35.0</c:v>
                </c:pt>
                <c:pt idx="656">
                  <c:v>49.0</c:v>
                </c:pt>
                <c:pt idx="657">
                  <c:v>44.0</c:v>
                </c:pt>
                <c:pt idx="658">
                  <c:v>38.0</c:v>
                </c:pt>
                <c:pt idx="659">
                  <c:v>28.0</c:v>
                </c:pt>
                <c:pt idx="660">
                  <c:v>39.0</c:v>
                </c:pt>
                <c:pt idx="661">
                  <c:v>44.0</c:v>
                </c:pt>
                <c:pt idx="662">
                  <c:v>46.0</c:v>
                </c:pt>
                <c:pt idx="663">
                  <c:v>49.0</c:v>
                </c:pt>
                <c:pt idx="664">
                  <c:v>38.0</c:v>
                </c:pt>
                <c:pt idx="665">
                  <c:v>61.0</c:v>
                </c:pt>
                <c:pt idx="666">
                  <c:v>34.0</c:v>
                </c:pt>
                <c:pt idx="667">
                  <c:v>41.0</c:v>
                </c:pt>
                <c:pt idx="668">
                  <c:v>42.0</c:v>
                </c:pt>
                <c:pt idx="669">
                  <c:v>57.0</c:v>
                </c:pt>
                <c:pt idx="670">
                  <c:v>41.0</c:v>
                </c:pt>
                <c:pt idx="671">
                  <c:v>38.0</c:v>
                </c:pt>
                <c:pt idx="672">
                  <c:v>42.0</c:v>
                </c:pt>
                <c:pt idx="673">
                  <c:v>54.0</c:v>
                </c:pt>
                <c:pt idx="674">
                  <c:v>40.0</c:v>
                </c:pt>
                <c:pt idx="675">
                  <c:v>56.0</c:v>
                </c:pt>
                <c:pt idx="676">
                  <c:v>46.0</c:v>
                </c:pt>
                <c:pt idx="677">
                  <c:v>35.0</c:v>
                </c:pt>
                <c:pt idx="678">
                  <c:v>48.0</c:v>
                </c:pt>
                <c:pt idx="679">
                  <c:v>43.0</c:v>
                </c:pt>
                <c:pt idx="680">
                  <c:v>50.0</c:v>
                </c:pt>
                <c:pt idx="681">
                  <c:v>47.0</c:v>
                </c:pt>
                <c:pt idx="682">
                  <c:v>43.0</c:v>
                </c:pt>
                <c:pt idx="683">
                  <c:v>39.0</c:v>
                </c:pt>
                <c:pt idx="684">
                  <c:v>48.0</c:v>
                </c:pt>
                <c:pt idx="685">
                  <c:v>43.0</c:v>
                </c:pt>
                <c:pt idx="686">
                  <c:v>43.0</c:v>
                </c:pt>
                <c:pt idx="687">
                  <c:v>53.0</c:v>
                </c:pt>
                <c:pt idx="688">
                  <c:v>37.0</c:v>
                </c:pt>
                <c:pt idx="689">
                  <c:v>44.0</c:v>
                </c:pt>
                <c:pt idx="690">
                  <c:v>45.0</c:v>
                </c:pt>
                <c:pt idx="691">
                  <c:v>44.0</c:v>
                </c:pt>
                <c:pt idx="692">
                  <c:v>60.0</c:v>
                </c:pt>
                <c:pt idx="693">
                  <c:v>43.0</c:v>
                </c:pt>
                <c:pt idx="694">
                  <c:v>41.0</c:v>
                </c:pt>
                <c:pt idx="695">
                  <c:v>52.0</c:v>
                </c:pt>
                <c:pt idx="696">
                  <c:v>38.0</c:v>
                </c:pt>
                <c:pt idx="697">
                  <c:v>46.0</c:v>
                </c:pt>
                <c:pt idx="698">
                  <c:v>45.0</c:v>
                </c:pt>
                <c:pt idx="699">
                  <c:v>42.0</c:v>
                </c:pt>
                <c:pt idx="700">
                  <c:v>24.0</c:v>
                </c:pt>
                <c:pt idx="701">
                  <c:v>52.0</c:v>
                </c:pt>
                <c:pt idx="702">
                  <c:v>36.0</c:v>
                </c:pt>
                <c:pt idx="703">
                  <c:v>35.0</c:v>
                </c:pt>
                <c:pt idx="704">
                  <c:v>38.0</c:v>
                </c:pt>
                <c:pt idx="705">
                  <c:v>48.0</c:v>
                </c:pt>
                <c:pt idx="706">
                  <c:v>42.0</c:v>
                </c:pt>
                <c:pt idx="707">
                  <c:v>31.0</c:v>
                </c:pt>
                <c:pt idx="708">
                  <c:v>43.0</c:v>
                </c:pt>
                <c:pt idx="709">
                  <c:v>54.0</c:v>
                </c:pt>
                <c:pt idx="710">
                  <c:v>39.0</c:v>
                </c:pt>
                <c:pt idx="711">
                  <c:v>40.0</c:v>
                </c:pt>
                <c:pt idx="712">
                  <c:v>38.0</c:v>
                </c:pt>
                <c:pt idx="713">
                  <c:v>40.0</c:v>
                </c:pt>
                <c:pt idx="714">
                  <c:v>33.0</c:v>
                </c:pt>
                <c:pt idx="715">
                  <c:v>34.0</c:v>
                </c:pt>
                <c:pt idx="716">
                  <c:v>41.0</c:v>
                </c:pt>
                <c:pt idx="717">
                  <c:v>49.0</c:v>
                </c:pt>
                <c:pt idx="718">
                  <c:v>41.0</c:v>
                </c:pt>
                <c:pt idx="719">
                  <c:v>39.0</c:v>
                </c:pt>
                <c:pt idx="720">
                  <c:v>47.0</c:v>
                </c:pt>
                <c:pt idx="721">
                  <c:v>34.0</c:v>
                </c:pt>
                <c:pt idx="722">
                  <c:v>46.0</c:v>
                </c:pt>
                <c:pt idx="723">
                  <c:v>47.0</c:v>
                </c:pt>
                <c:pt idx="724">
                  <c:v>33.0</c:v>
                </c:pt>
                <c:pt idx="725">
                  <c:v>40.0</c:v>
                </c:pt>
                <c:pt idx="726">
                  <c:v>31.0</c:v>
                </c:pt>
                <c:pt idx="727">
                  <c:v>32.0</c:v>
                </c:pt>
                <c:pt idx="728">
                  <c:v>32.0</c:v>
                </c:pt>
                <c:pt idx="729">
                  <c:v>46.0</c:v>
                </c:pt>
                <c:pt idx="730">
                  <c:v>46.0</c:v>
                </c:pt>
                <c:pt idx="731">
                  <c:v>48.0</c:v>
                </c:pt>
                <c:pt idx="732">
                  <c:v>35.0</c:v>
                </c:pt>
                <c:pt idx="733">
                  <c:v>31.0</c:v>
                </c:pt>
                <c:pt idx="734">
                  <c:v>38.0</c:v>
                </c:pt>
                <c:pt idx="735">
                  <c:v>45.0</c:v>
                </c:pt>
                <c:pt idx="736">
                  <c:v>33.0</c:v>
                </c:pt>
                <c:pt idx="737">
                  <c:v>39.0</c:v>
                </c:pt>
                <c:pt idx="738">
                  <c:v>36.0</c:v>
                </c:pt>
                <c:pt idx="739">
                  <c:v>40.0</c:v>
                </c:pt>
                <c:pt idx="740">
                  <c:v>38.0</c:v>
                </c:pt>
                <c:pt idx="741">
                  <c:v>46.0</c:v>
                </c:pt>
                <c:pt idx="742">
                  <c:v>40.0</c:v>
                </c:pt>
                <c:pt idx="743">
                  <c:v>29.0</c:v>
                </c:pt>
                <c:pt idx="744">
                  <c:v>33.0</c:v>
                </c:pt>
                <c:pt idx="745">
                  <c:v>43.0</c:v>
                </c:pt>
                <c:pt idx="746">
                  <c:v>40.0</c:v>
                </c:pt>
                <c:pt idx="747">
                  <c:v>41.0</c:v>
                </c:pt>
                <c:pt idx="748">
                  <c:v>51.0</c:v>
                </c:pt>
                <c:pt idx="749">
                  <c:v>45.0</c:v>
                </c:pt>
                <c:pt idx="750">
                  <c:v>44.0</c:v>
                </c:pt>
                <c:pt idx="751">
                  <c:v>30.0</c:v>
                </c:pt>
                <c:pt idx="752">
                  <c:v>47.0</c:v>
                </c:pt>
                <c:pt idx="753">
                  <c:v>36.0</c:v>
                </c:pt>
                <c:pt idx="754">
                  <c:v>35.0</c:v>
                </c:pt>
                <c:pt idx="755">
                  <c:v>32.0</c:v>
                </c:pt>
                <c:pt idx="756">
                  <c:v>36.0</c:v>
                </c:pt>
                <c:pt idx="757">
                  <c:v>50.0</c:v>
                </c:pt>
                <c:pt idx="758">
                  <c:v>39.0</c:v>
                </c:pt>
                <c:pt idx="759">
                  <c:v>27.0</c:v>
                </c:pt>
                <c:pt idx="760">
                  <c:v>50.0</c:v>
                </c:pt>
                <c:pt idx="761">
                  <c:v>40.0</c:v>
                </c:pt>
                <c:pt idx="762">
                  <c:v>21.0</c:v>
                </c:pt>
                <c:pt idx="763">
                  <c:v>47.0</c:v>
                </c:pt>
                <c:pt idx="764">
                  <c:v>26.0</c:v>
                </c:pt>
                <c:pt idx="765">
                  <c:v>42.0</c:v>
                </c:pt>
                <c:pt idx="766">
                  <c:v>37.0</c:v>
                </c:pt>
                <c:pt idx="767">
                  <c:v>39.0</c:v>
                </c:pt>
                <c:pt idx="768">
                  <c:v>38.0</c:v>
                </c:pt>
                <c:pt idx="769">
                  <c:v>48.0</c:v>
                </c:pt>
                <c:pt idx="770">
                  <c:v>51.0</c:v>
                </c:pt>
                <c:pt idx="771">
                  <c:v>34.0</c:v>
                </c:pt>
                <c:pt idx="772">
                  <c:v>51.0</c:v>
                </c:pt>
                <c:pt idx="773">
                  <c:v>56.0</c:v>
                </c:pt>
                <c:pt idx="774">
                  <c:v>38.0</c:v>
                </c:pt>
                <c:pt idx="775">
                  <c:v>46.0</c:v>
                </c:pt>
                <c:pt idx="776">
                  <c:v>53.0</c:v>
                </c:pt>
                <c:pt idx="777">
                  <c:v>35.0</c:v>
                </c:pt>
                <c:pt idx="778">
                  <c:v>41.0</c:v>
                </c:pt>
                <c:pt idx="779">
                  <c:v>49.0</c:v>
                </c:pt>
                <c:pt idx="780">
                  <c:v>28.0</c:v>
                </c:pt>
                <c:pt idx="781">
                  <c:v>44.0</c:v>
                </c:pt>
                <c:pt idx="782">
                  <c:v>39.0</c:v>
                </c:pt>
                <c:pt idx="783">
                  <c:v>61.0</c:v>
                </c:pt>
                <c:pt idx="784">
                  <c:v>41.0</c:v>
                </c:pt>
                <c:pt idx="785">
                  <c:v>38.0</c:v>
                </c:pt>
                <c:pt idx="786">
                  <c:v>44.0</c:v>
                </c:pt>
                <c:pt idx="787">
                  <c:v>49.0</c:v>
                </c:pt>
                <c:pt idx="788">
                  <c:v>38.0</c:v>
                </c:pt>
                <c:pt idx="789">
                  <c:v>33.0</c:v>
                </c:pt>
                <c:pt idx="790">
                  <c:v>51.0</c:v>
                </c:pt>
                <c:pt idx="791">
                  <c:v>43.0</c:v>
                </c:pt>
                <c:pt idx="792">
                  <c:v>54.0</c:v>
                </c:pt>
                <c:pt idx="793">
                  <c:v>41.0</c:v>
                </c:pt>
                <c:pt idx="794">
                  <c:v>32.0</c:v>
                </c:pt>
                <c:pt idx="795">
                  <c:v>39.0</c:v>
                </c:pt>
                <c:pt idx="796">
                  <c:v>44.0</c:v>
                </c:pt>
                <c:pt idx="797">
                  <c:v>42.0</c:v>
                </c:pt>
                <c:pt idx="798">
                  <c:v>35.0</c:v>
                </c:pt>
                <c:pt idx="799">
                  <c:v>26.0</c:v>
                </c:pt>
                <c:pt idx="800">
                  <c:v>36.0</c:v>
                </c:pt>
                <c:pt idx="801">
                  <c:v>28.0</c:v>
                </c:pt>
                <c:pt idx="802">
                  <c:v>33.0</c:v>
                </c:pt>
                <c:pt idx="803">
                  <c:v>37.0</c:v>
                </c:pt>
                <c:pt idx="804">
                  <c:v>47.0</c:v>
                </c:pt>
                <c:pt idx="805">
                  <c:v>44.0</c:v>
                </c:pt>
                <c:pt idx="806">
                  <c:v>31.0</c:v>
                </c:pt>
                <c:pt idx="807">
                  <c:v>31.0</c:v>
                </c:pt>
                <c:pt idx="808">
                  <c:v>30.0</c:v>
                </c:pt>
                <c:pt idx="809">
                  <c:v>38.0</c:v>
                </c:pt>
                <c:pt idx="810">
                  <c:v>38.0</c:v>
                </c:pt>
                <c:pt idx="811">
                  <c:v>31.0</c:v>
                </c:pt>
                <c:pt idx="812">
                  <c:v>35.0</c:v>
                </c:pt>
                <c:pt idx="813">
                  <c:v>44.0</c:v>
                </c:pt>
                <c:pt idx="814">
                  <c:v>31.0</c:v>
                </c:pt>
                <c:pt idx="815">
                  <c:v>43.0</c:v>
                </c:pt>
                <c:pt idx="816">
                  <c:v>47.0</c:v>
                </c:pt>
                <c:pt idx="817">
                  <c:v>32.0</c:v>
                </c:pt>
                <c:pt idx="818">
                  <c:v>40.0</c:v>
                </c:pt>
                <c:pt idx="819">
                  <c:v>37.0</c:v>
                </c:pt>
                <c:pt idx="820">
                  <c:v>20.0</c:v>
                </c:pt>
                <c:pt idx="821">
                  <c:v>30.0</c:v>
                </c:pt>
                <c:pt idx="822">
                  <c:v>38.0</c:v>
                </c:pt>
                <c:pt idx="823">
                  <c:v>41.0</c:v>
                </c:pt>
                <c:pt idx="824">
                  <c:v>41.0</c:v>
                </c:pt>
                <c:pt idx="825">
                  <c:v>19.0</c:v>
                </c:pt>
                <c:pt idx="826">
                  <c:v>43.0</c:v>
                </c:pt>
                <c:pt idx="827">
                  <c:v>38.0</c:v>
                </c:pt>
                <c:pt idx="828">
                  <c:v>40.0</c:v>
                </c:pt>
                <c:pt idx="829">
                  <c:v>41.0</c:v>
                </c:pt>
                <c:pt idx="830">
                  <c:v>51.0</c:v>
                </c:pt>
                <c:pt idx="831">
                  <c:v>36.0</c:v>
                </c:pt>
                <c:pt idx="832">
                  <c:v>42.0</c:v>
                </c:pt>
                <c:pt idx="833">
                  <c:v>36.0</c:v>
                </c:pt>
                <c:pt idx="834">
                  <c:v>26.0</c:v>
                </c:pt>
                <c:pt idx="835">
                  <c:v>15.0</c:v>
                </c:pt>
                <c:pt idx="836">
                  <c:v>39.0</c:v>
                </c:pt>
                <c:pt idx="837">
                  <c:v>34.0</c:v>
                </c:pt>
                <c:pt idx="838">
                  <c:v>39.0</c:v>
                </c:pt>
                <c:pt idx="839">
                  <c:v>44.0</c:v>
                </c:pt>
                <c:pt idx="840">
                  <c:v>34.0</c:v>
                </c:pt>
                <c:pt idx="841">
                  <c:v>39.0</c:v>
                </c:pt>
                <c:pt idx="842">
                  <c:v>29.0</c:v>
                </c:pt>
                <c:pt idx="843">
                  <c:v>45.0</c:v>
                </c:pt>
                <c:pt idx="844">
                  <c:v>40.0</c:v>
                </c:pt>
                <c:pt idx="845">
                  <c:v>39.0</c:v>
                </c:pt>
                <c:pt idx="846">
                  <c:v>22.0</c:v>
                </c:pt>
                <c:pt idx="847">
                  <c:v>48.0</c:v>
                </c:pt>
                <c:pt idx="848">
                  <c:v>39.0</c:v>
                </c:pt>
                <c:pt idx="849">
                  <c:v>34.0</c:v>
                </c:pt>
                <c:pt idx="850">
                  <c:v>29.0</c:v>
                </c:pt>
                <c:pt idx="851">
                  <c:v>41.0</c:v>
                </c:pt>
                <c:pt idx="852">
                  <c:v>41.0</c:v>
                </c:pt>
                <c:pt idx="853">
                  <c:v>40.0</c:v>
                </c:pt>
                <c:pt idx="854">
                  <c:v>26.0</c:v>
                </c:pt>
                <c:pt idx="855">
                  <c:v>27.0</c:v>
                </c:pt>
                <c:pt idx="856">
                  <c:v>26.0</c:v>
                </c:pt>
                <c:pt idx="857">
                  <c:v>42.0</c:v>
                </c:pt>
                <c:pt idx="858">
                  <c:v>39.0</c:v>
                </c:pt>
                <c:pt idx="859">
                  <c:v>57.0</c:v>
                </c:pt>
                <c:pt idx="860">
                  <c:v>25.0</c:v>
                </c:pt>
                <c:pt idx="861">
                  <c:v>29.0</c:v>
                </c:pt>
                <c:pt idx="862">
                  <c:v>34.0</c:v>
                </c:pt>
                <c:pt idx="863">
                  <c:v>35.0</c:v>
                </c:pt>
                <c:pt idx="864">
                  <c:v>16.0</c:v>
                </c:pt>
                <c:pt idx="865">
                  <c:v>47.0</c:v>
                </c:pt>
                <c:pt idx="866">
                  <c:v>38.0</c:v>
                </c:pt>
                <c:pt idx="867">
                  <c:v>42.0</c:v>
                </c:pt>
                <c:pt idx="868">
                  <c:v>49.0</c:v>
                </c:pt>
                <c:pt idx="869">
                  <c:v>46.0</c:v>
                </c:pt>
                <c:pt idx="870">
                  <c:v>35.0</c:v>
                </c:pt>
                <c:pt idx="871">
                  <c:v>45.0</c:v>
                </c:pt>
                <c:pt idx="872">
                  <c:v>36.0</c:v>
                </c:pt>
                <c:pt idx="873">
                  <c:v>33.0</c:v>
                </c:pt>
                <c:pt idx="874">
                  <c:v>19.0</c:v>
                </c:pt>
                <c:pt idx="875">
                  <c:v>14.0</c:v>
                </c:pt>
                <c:pt idx="876">
                  <c:v>16.0</c:v>
                </c:pt>
                <c:pt idx="877">
                  <c:v>34.0</c:v>
                </c:pt>
                <c:pt idx="878">
                  <c:v>44.0</c:v>
                </c:pt>
                <c:pt idx="879">
                  <c:v>26.0</c:v>
                </c:pt>
                <c:pt idx="880">
                  <c:v>32.0</c:v>
                </c:pt>
                <c:pt idx="881">
                  <c:v>35.0</c:v>
                </c:pt>
                <c:pt idx="882">
                  <c:v>30.0</c:v>
                </c:pt>
                <c:pt idx="883">
                  <c:v>45.0</c:v>
                </c:pt>
                <c:pt idx="884">
                  <c:v>32.0</c:v>
                </c:pt>
                <c:pt idx="885">
                  <c:v>36.0</c:v>
                </c:pt>
                <c:pt idx="886">
                  <c:v>34.0</c:v>
                </c:pt>
                <c:pt idx="887">
                  <c:v>35.0</c:v>
                </c:pt>
                <c:pt idx="888">
                  <c:v>31.0</c:v>
                </c:pt>
                <c:pt idx="889">
                  <c:v>28.0</c:v>
                </c:pt>
                <c:pt idx="890">
                  <c:v>39.0</c:v>
                </c:pt>
                <c:pt idx="891">
                  <c:v>47.0</c:v>
                </c:pt>
                <c:pt idx="892">
                  <c:v>22.0</c:v>
                </c:pt>
                <c:pt idx="893">
                  <c:v>42.0</c:v>
                </c:pt>
                <c:pt idx="894">
                  <c:v>38.0</c:v>
                </c:pt>
                <c:pt idx="895">
                  <c:v>23.0</c:v>
                </c:pt>
                <c:pt idx="896">
                  <c:v>32.0</c:v>
                </c:pt>
                <c:pt idx="897">
                  <c:v>45.0</c:v>
                </c:pt>
                <c:pt idx="898">
                  <c:v>38.0</c:v>
                </c:pt>
                <c:pt idx="899">
                  <c:v>32.0</c:v>
                </c:pt>
                <c:pt idx="900">
                  <c:v>32.0</c:v>
                </c:pt>
                <c:pt idx="901">
                  <c:v>32.0</c:v>
                </c:pt>
                <c:pt idx="902">
                  <c:v>45.0</c:v>
                </c:pt>
                <c:pt idx="903">
                  <c:v>25.0</c:v>
                </c:pt>
                <c:pt idx="904">
                  <c:v>41.0</c:v>
                </c:pt>
                <c:pt idx="905">
                  <c:v>38.0</c:v>
                </c:pt>
                <c:pt idx="906">
                  <c:v>29.0</c:v>
                </c:pt>
                <c:pt idx="907">
                  <c:v>41.0</c:v>
                </c:pt>
                <c:pt idx="908">
                  <c:v>36.0</c:v>
                </c:pt>
                <c:pt idx="909">
                  <c:v>45.0</c:v>
                </c:pt>
                <c:pt idx="910">
                  <c:v>33.0</c:v>
                </c:pt>
                <c:pt idx="911">
                  <c:v>31.0</c:v>
                </c:pt>
                <c:pt idx="912">
                  <c:v>50.0</c:v>
                </c:pt>
                <c:pt idx="913">
                  <c:v>32.0</c:v>
                </c:pt>
                <c:pt idx="914">
                  <c:v>34.0</c:v>
                </c:pt>
                <c:pt idx="915">
                  <c:v>34.0</c:v>
                </c:pt>
                <c:pt idx="916">
                  <c:v>15.0</c:v>
                </c:pt>
                <c:pt idx="917">
                  <c:v>30.0</c:v>
                </c:pt>
                <c:pt idx="918">
                  <c:v>32.0</c:v>
                </c:pt>
                <c:pt idx="919">
                  <c:v>32.0</c:v>
                </c:pt>
                <c:pt idx="920">
                  <c:v>38.0</c:v>
                </c:pt>
                <c:pt idx="921">
                  <c:v>24.0</c:v>
                </c:pt>
                <c:pt idx="922">
                  <c:v>20.0</c:v>
                </c:pt>
                <c:pt idx="923">
                  <c:v>46.0</c:v>
                </c:pt>
                <c:pt idx="924">
                  <c:v>33.0</c:v>
                </c:pt>
                <c:pt idx="925">
                  <c:v>43.0</c:v>
                </c:pt>
                <c:pt idx="926">
                  <c:v>16.0</c:v>
                </c:pt>
                <c:pt idx="927">
                  <c:v>32.0</c:v>
                </c:pt>
                <c:pt idx="928">
                  <c:v>33.0</c:v>
                </c:pt>
                <c:pt idx="929">
                  <c:v>15.0</c:v>
                </c:pt>
                <c:pt idx="930">
                  <c:v>36.0</c:v>
                </c:pt>
                <c:pt idx="931">
                  <c:v>36.0</c:v>
                </c:pt>
                <c:pt idx="932">
                  <c:v>31.0</c:v>
                </c:pt>
                <c:pt idx="933">
                  <c:v>22.0</c:v>
                </c:pt>
                <c:pt idx="934">
                  <c:v>30.0</c:v>
                </c:pt>
                <c:pt idx="935">
                  <c:v>26.0</c:v>
                </c:pt>
                <c:pt idx="936">
                  <c:v>1.3</c:v>
                </c:pt>
                <c:pt idx="937">
                  <c:v>26.0</c:v>
                </c:pt>
                <c:pt idx="938">
                  <c:v>22.0</c:v>
                </c:pt>
                <c:pt idx="939">
                  <c:v>28.0</c:v>
                </c:pt>
                <c:pt idx="940">
                  <c:v>35.0</c:v>
                </c:pt>
                <c:pt idx="941">
                  <c:v>24.0</c:v>
                </c:pt>
                <c:pt idx="942">
                  <c:v>26.0</c:v>
                </c:pt>
                <c:pt idx="943">
                  <c:v>38.0</c:v>
                </c:pt>
                <c:pt idx="944">
                  <c:v>30.0</c:v>
                </c:pt>
                <c:pt idx="945">
                  <c:v>22.0</c:v>
                </c:pt>
                <c:pt idx="946">
                  <c:v>35.0</c:v>
                </c:pt>
                <c:pt idx="947">
                  <c:v>35.0</c:v>
                </c:pt>
                <c:pt idx="948">
                  <c:v>28.0</c:v>
                </c:pt>
                <c:pt idx="949">
                  <c:v>14.0</c:v>
                </c:pt>
                <c:pt idx="950">
                  <c:v>32.0</c:v>
                </c:pt>
                <c:pt idx="951">
                  <c:v>32.0</c:v>
                </c:pt>
                <c:pt idx="952">
                  <c:v>29.0</c:v>
                </c:pt>
                <c:pt idx="953">
                  <c:v>30.0</c:v>
                </c:pt>
                <c:pt idx="954">
                  <c:v>25.0</c:v>
                </c:pt>
                <c:pt idx="955">
                  <c:v>41.0</c:v>
                </c:pt>
                <c:pt idx="956">
                  <c:v>19.0</c:v>
                </c:pt>
                <c:pt idx="957">
                  <c:v>20.0</c:v>
                </c:pt>
                <c:pt idx="958">
                  <c:v>29.0</c:v>
                </c:pt>
                <c:pt idx="959">
                  <c:v>31.0</c:v>
                </c:pt>
                <c:pt idx="960">
                  <c:v>22.0</c:v>
                </c:pt>
                <c:pt idx="961">
                  <c:v>20.0</c:v>
                </c:pt>
                <c:pt idx="962">
                  <c:v>35.0</c:v>
                </c:pt>
                <c:pt idx="963">
                  <c:v>27.0</c:v>
                </c:pt>
                <c:pt idx="964">
                  <c:v>31.0</c:v>
                </c:pt>
                <c:pt idx="965">
                  <c:v>39.0</c:v>
                </c:pt>
                <c:pt idx="966">
                  <c:v>27.0</c:v>
                </c:pt>
                <c:pt idx="967">
                  <c:v>35.0</c:v>
                </c:pt>
                <c:pt idx="968">
                  <c:v>32.0</c:v>
                </c:pt>
                <c:pt idx="969">
                  <c:v>12.0</c:v>
                </c:pt>
                <c:pt idx="970">
                  <c:v>26.0</c:v>
                </c:pt>
                <c:pt idx="971">
                  <c:v>14.0</c:v>
                </c:pt>
                <c:pt idx="972">
                  <c:v>29.0</c:v>
                </c:pt>
                <c:pt idx="973">
                  <c:v>28.0</c:v>
                </c:pt>
                <c:pt idx="974">
                  <c:v>16.0</c:v>
                </c:pt>
                <c:pt idx="975">
                  <c:v>18.0</c:v>
                </c:pt>
                <c:pt idx="976">
                  <c:v>29.0</c:v>
                </c:pt>
                <c:pt idx="977">
                  <c:v>25.0</c:v>
                </c:pt>
                <c:pt idx="978">
                  <c:v>30.0</c:v>
                </c:pt>
                <c:pt idx="979">
                  <c:v>15.0</c:v>
                </c:pt>
                <c:pt idx="980">
                  <c:v>16.0</c:v>
                </c:pt>
                <c:pt idx="981">
                  <c:v>29.0</c:v>
                </c:pt>
                <c:pt idx="982">
                  <c:v>18.0</c:v>
                </c:pt>
                <c:pt idx="983">
                  <c:v>28.0</c:v>
                </c:pt>
                <c:pt idx="984">
                  <c:v>13.0</c:v>
                </c:pt>
                <c:pt idx="985">
                  <c:v>11.0</c:v>
                </c:pt>
                <c:pt idx="986">
                  <c:v>38.0</c:v>
                </c:pt>
                <c:pt idx="987">
                  <c:v>23.0</c:v>
                </c:pt>
                <c:pt idx="988">
                  <c:v>2.4</c:v>
                </c:pt>
              </c:numCache>
            </c:numRef>
          </c:xVal>
          <c:yVal>
            <c:numRef>
              <c:f>'R=0.75'!$B$2:$B$990</c:f>
              <c:numCache>
                <c:formatCode>General</c:formatCode>
                <c:ptCount val="989"/>
                <c:pt idx="0">
                  <c:v>95.0</c:v>
                </c:pt>
                <c:pt idx="1">
                  <c:v>93.0</c:v>
                </c:pt>
                <c:pt idx="2">
                  <c:v>91.0</c:v>
                </c:pt>
                <c:pt idx="3">
                  <c:v>90.0</c:v>
                </c:pt>
                <c:pt idx="4">
                  <c:v>89.0</c:v>
                </c:pt>
                <c:pt idx="5">
                  <c:v>88.0</c:v>
                </c:pt>
                <c:pt idx="6">
                  <c:v>88.0</c:v>
                </c:pt>
                <c:pt idx="7">
                  <c:v>88.0</c:v>
                </c:pt>
                <c:pt idx="8">
                  <c:v>88.0</c:v>
                </c:pt>
                <c:pt idx="9">
                  <c:v>87.0</c:v>
                </c:pt>
                <c:pt idx="10">
                  <c:v>87.0</c:v>
                </c:pt>
                <c:pt idx="11">
                  <c:v>87.0</c:v>
                </c:pt>
                <c:pt idx="12">
                  <c:v>85.0</c:v>
                </c:pt>
                <c:pt idx="13">
                  <c:v>85.0</c:v>
                </c:pt>
                <c:pt idx="14">
                  <c:v>85.0</c:v>
                </c:pt>
                <c:pt idx="15">
                  <c:v>83.0</c:v>
                </c:pt>
                <c:pt idx="16">
                  <c:v>83.0</c:v>
                </c:pt>
                <c:pt idx="17">
                  <c:v>83.0</c:v>
                </c:pt>
                <c:pt idx="18">
                  <c:v>82.0</c:v>
                </c:pt>
                <c:pt idx="19">
                  <c:v>82.0</c:v>
                </c:pt>
                <c:pt idx="20">
                  <c:v>82.0</c:v>
                </c:pt>
                <c:pt idx="21">
                  <c:v>81.0</c:v>
                </c:pt>
                <c:pt idx="22">
                  <c:v>81.0</c:v>
                </c:pt>
                <c:pt idx="23">
                  <c:v>81.0</c:v>
                </c:pt>
                <c:pt idx="24">
                  <c:v>81.0</c:v>
                </c:pt>
                <c:pt idx="25">
                  <c:v>81.0</c:v>
                </c:pt>
                <c:pt idx="26">
                  <c:v>81.0</c:v>
                </c:pt>
                <c:pt idx="27">
                  <c:v>80.0</c:v>
                </c:pt>
                <c:pt idx="28">
                  <c:v>80.0</c:v>
                </c:pt>
                <c:pt idx="29">
                  <c:v>79.0</c:v>
                </c:pt>
                <c:pt idx="30">
                  <c:v>79.0</c:v>
                </c:pt>
                <c:pt idx="31">
                  <c:v>79.0</c:v>
                </c:pt>
                <c:pt idx="32">
                  <c:v>79.0</c:v>
                </c:pt>
                <c:pt idx="33">
                  <c:v>78.0</c:v>
                </c:pt>
                <c:pt idx="34">
                  <c:v>78.0</c:v>
                </c:pt>
                <c:pt idx="35">
                  <c:v>78.0</c:v>
                </c:pt>
                <c:pt idx="36">
                  <c:v>78.0</c:v>
                </c:pt>
                <c:pt idx="37">
                  <c:v>78.0</c:v>
                </c:pt>
                <c:pt idx="38">
                  <c:v>78.0</c:v>
                </c:pt>
                <c:pt idx="39">
                  <c:v>78.0</c:v>
                </c:pt>
                <c:pt idx="40">
                  <c:v>78.0</c:v>
                </c:pt>
                <c:pt idx="41">
                  <c:v>77.0</c:v>
                </c:pt>
                <c:pt idx="42">
                  <c:v>77.0</c:v>
                </c:pt>
                <c:pt idx="43">
                  <c:v>77.0</c:v>
                </c:pt>
                <c:pt idx="44">
                  <c:v>77.0</c:v>
                </c:pt>
                <c:pt idx="45">
                  <c:v>77.0</c:v>
                </c:pt>
                <c:pt idx="46">
                  <c:v>77.0</c:v>
                </c:pt>
                <c:pt idx="47">
                  <c:v>77.0</c:v>
                </c:pt>
                <c:pt idx="48">
                  <c:v>77.0</c:v>
                </c:pt>
                <c:pt idx="49">
                  <c:v>77.0</c:v>
                </c:pt>
                <c:pt idx="50">
                  <c:v>76.0</c:v>
                </c:pt>
                <c:pt idx="51">
                  <c:v>76.0</c:v>
                </c:pt>
                <c:pt idx="52">
                  <c:v>76.0</c:v>
                </c:pt>
                <c:pt idx="53">
                  <c:v>76.0</c:v>
                </c:pt>
                <c:pt idx="54">
                  <c:v>76.0</c:v>
                </c:pt>
                <c:pt idx="55">
                  <c:v>76.0</c:v>
                </c:pt>
                <c:pt idx="56">
                  <c:v>76.0</c:v>
                </c:pt>
                <c:pt idx="57">
                  <c:v>76.0</c:v>
                </c:pt>
                <c:pt idx="58">
                  <c:v>76.0</c:v>
                </c:pt>
                <c:pt idx="59">
                  <c:v>76.0</c:v>
                </c:pt>
                <c:pt idx="60">
                  <c:v>76.0</c:v>
                </c:pt>
                <c:pt idx="61">
                  <c:v>75.0</c:v>
                </c:pt>
                <c:pt idx="62">
                  <c:v>75.0</c:v>
                </c:pt>
                <c:pt idx="63">
                  <c:v>75.0</c:v>
                </c:pt>
                <c:pt idx="64">
                  <c:v>75.0</c:v>
                </c:pt>
                <c:pt idx="65">
                  <c:v>75.0</c:v>
                </c:pt>
                <c:pt idx="66">
                  <c:v>75.0</c:v>
                </c:pt>
                <c:pt idx="67">
                  <c:v>75.0</c:v>
                </c:pt>
                <c:pt idx="68">
                  <c:v>74.0</c:v>
                </c:pt>
                <c:pt idx="69">
                  <c:v>74.0</c:v>
                </c:pt>
                <c:pt idx="70">
                  <c:v>74.0</c:v>
                </c:pt>
                <c:pt idx="71">
                  <c:v>74.0</c:v>
                </c:pt>
                <c:pt idx="72">
                  <c:v>74.0</c:v>
                </c:pt>
                <c:pt idx="73">
                  <c:v>74.0</c:v>
                </c:pt>
                <c:pt idx="74">
                  <c:v>74.0</c:v>
                </c:pt>
                <c:pt idx="75">
                  <c:v>74.0</c:v>
                </c:pt>
                <c:pt idx="76">
                  <c:v>74.0</c:v>
                </c:pt>
                <c:pt idx="77">
                  <c:v>74.0</c:v>
                </c:pt>
                <c:pt idx="78">
                  <c:v>74.0</c:v>
                </c:pt>
                <c:pt idx="79">
                  <c:v>74.0</c:v>
                </c:pt>
                <c:pt idx="80">
                  <c:v>74.0</c:v>
                </c:pt>
                <c:pt idx="81">
                  <c:v>74.0</c:v>
                </c:pt>
                <c:pt idx="82">
                  <c:v>73.0</c:v>
                </c:pt>
                <c:pt idx="83">
                  <c:v>73.0</c:v>
                </c:pt>
                <c:pt idx="84">
                  <c:v>73.0</c:v>
                </c:pt>
                <c:pt idx="85">
                  <c:v>73.0</c:v>
                </c:pt>
                <c:pt idx="86">
                  <c:v>73.0</c:v>
                </c:pt>
                <c:pt idx="87">
                  <c:v>73.0</c:v>
                </c:pt>
                <c:pt idx="88">
                  <c:v>73.0</c:v>
                </c:pt>
                <c:pt idx="89">
                  <c:v>72.0</c:v>
                </c:pt>
                <c:pt idx="90">
                  <c:v>72.0</c:v>
                </c:pt>
                <c:pt idx="91">
                  <c:v>72.0</c:v>
                </c:pt>
                <c:pt idx="92">
                  <c:v>72.0</c:v>
                </c:pt>
                <c:pt idx="93">
                  <c:v>72.0</c:v>
                </c:pt>
                <c:pt idx="94">
                  <c:v>72.0</c:v>
                </c:pt>
                <c:pt idx="95">
                  <c:v>72.0</c:v>
                </c:pt>
                <c:pt idx="96">
                  <c:v>72.0</c:v>
                </c:pt>
                <c:pt idx="97">
                  <c:v>72.0</c:v>
                </c:pt>
                <c:pt idx="98">
                  <c:v>72.0</c:v>
                </c:pt>
                <c:pt idx="99">
                  <c:v>71.0</c:v>
                </c:pt>
                <c:pt idx="100">
                  <c:v>71.0</c:v>
                </c:pt>
                <c:pt idx="101">
                  <c:v>71.0</c:v>
                </c:pt>
                <c:pt idx="102">
                  <c:v>71.0</c:v>
                </c:pt>
                <c:pt idx="103">
                  <c:v>71.0</c:v>
                </c:pt>
                <c:pt idx="104">
                  <c:v>71.0</c:v>
                </c:pt>
                <c:pt idx="105">
                  <c:v>71.0</c:v>
                </c:pt>
                <c:pt idx="106">
                  <c:v>70.0</c:v>
                </c:pt>
                <c:pt idx="107">
                  <c:v>70.0</c:v>
                </c:pt>
                <c:pt idx="108">
                  <c:v>70.0</c:v>
                </c:pt>
                <c:pt idx="109">
                  <c:v>70.0</c:v>
                </c:pt>
                <c:pt idx="110">
                  <c:v>70.0</c:v>
                </c:pt>
                <c:pt idx="111">
                  <c:v>70.0</c:v>
                </c:pt>
                <c:pt idx="112">
                  <c:v>70.0</c:v>
                </c:pt>
                <c:pt idx="113">
                  <c:v>70.0</c:v>
                </c:pt>
                <c:pt idx="114">
                  <c:v>70.0</c:v>
                </c:pt>
                <c:pt idx="115">
                  <c:v>70.0</c:v>
                </c:pt>
                <c:pt idx="116">
                  <c:v>70.0</c:v>
                </c:pt>
                <c:pt idx="117">
                  <c:v>70.0</c:v>
                </c:pt>
                <c:pt idx="118">
                  <c:v>70.0</c:v>
                </c:pt>
                <c:pt idx="119">
                  <c:v>69.0</c:v>
                </c:pt>
                <c:pt idx="120">
                  <c:v>69.0</c:v>
                </c:pt>
                <c:pt idx="121">
                  <c:v>69.0</c:v>
                </c:pt>
                <c:pt idx="122">
                  <c:v>69.0</c:v>
                </c:pt>
                <c:pt idx="123">
                  <c:v>69.0</c:v>
                </c:pt>
                <c:pt idx="124">
                  <c:v>69.0</c:v>
                </c:pt>
                <c:pt idx="125">
                  <c:v>69.0</c:v>
                </c:pt>
                <c:pt idx="126">
                  <c:v>69.0</c:v>
                </c:pt>
                <c:pt idx="127">
                  <c:v>69.0</c:v>
                </c:pt>
                <c:pt idx="128">
                  <c:v>69.0</c:v>
                </c:pt>
                <c:pt idx="129">
                  <c:v>69.0</c:v>
                </c:pt>
                <c:pt idx="130">
                  <c:v>69.0</c:v>
                </c:pt>
                <c:pt idx="131">
                  <c:v>69.0</c:v>
                </c:pt>
                <c:pt idx="132">
                  <c:v>69.0</c:v>
                </c:pt>
                <c:pt idx="133">
                  <c:v>69.0</c:v>
                </c:pt>
                <c:pt idx="134">
                  <c:v>69.0</c:v>
                </c:pt>
                <c:pt idx="135">
                  <c:v>68.0</c:v>
                </c:pt>
                <c:pt idx="136">
                  <c:v>68.0</c:v>
                </c:pt>
                <c:pt idx="137">
                  <c:v>68.0</c:v>
                </c:pt>
                <c:pt idx="138">
                  <c:v>68.0</c:v>
                </c:pt>
                <c:pt idx="139">
                  <c:v>68.0</c:v>
                </c:pt>
                <c:pt idx="140">
                  <c:v>68.0</c:v>
                </c:pt>
                <c:pt idx="141">
                  <c:v>68.0</c:v>
                </c:pt>
                <c:pt idx="142">
                  <c:v>68.0</c:v>
                </c:pt>
                <c:pt idx="143">
                  <c:v>68.0</c:v>
                </c:pt>
                <c:pt idx="144">
                  <c:v>68.0</c:v>
                </c:pt>
                <c:pt idx="145">
                  <c:v>67.0</c:v>
                </c:pt>
                <c:pt idx="146">
                  <c:v>67.0</c:v>
                </c:pt>
                <c:pt idx="147">
                  <c:v>67.0</c:v>
                </c:pt>
                <c:pt idx="148">
                  <c:v>67.0</c:v>
                </c:pt>
                <c:pt idx="149">
                  <c:v>67.0</c:v>
                </c:pt>
                <c:pt idx="150">
                  <c:v>67.0</c:v>
                </c:pt>
                <c:pt idx="151">
                  <c:v>67.0</c:v>
                </c:pt>
                <c:pt idx="152">
                  <c:v>67.0</c:v>
                </c:pt>
                <c:pt idx="153">
                  <c:v>67.0</c:v>
                </c:pt>
                <c:pt idx="154">
                  <c:v>67.0</c:v>
                </c:pt>
                <c:pt idx="155">
                  <c:v>67.0</c:v>
                </c:pt>
                <c:pt idx="156">
                  <c:v>67.0</c:v>
                </c:pt>
                <c:pt idx="157">
                  <c:v>66.0</c:v>
                </c:pt>
                <c:pt idx="158">
                  <c:v>66.0</c:v>
                </c:pt>
                <c:pt idx="159">
                  <c:v>66.0</c:v>
                </c:pt>
                <c:pt idx="160">
                  <c:v>66.0</c:v>
                </c:pt>
                <c:pt idx="161">
                  <c:v>66.0</c:v>
                </c:pt>
                <c:pt idx="162">
                  <c:v>66.0</c:v>
                </c:pt>
                <c:pt idx="163">
                  <c:v>66.0</c:v>
                </c:pt>
                <c:pt idx="164">
                  <c:v>66.0</c:v>
                </c:pt>
                <c:pt idx="165">
                  <c:v>66.0</c:v>
                </c:pt>
                <c:pt idx="166">
                  <c:v>66.0</c:v>
                </c:pt>
                <c:pt idx="167">
                  <c:v>66.0</c:v>
                </c:pt>
                <c:pt idx="168">
                  <c:v>66.0</c:v>
                </c:pt>
                <c:pt idx="169">
                  <c:v>66.0</c:v>
                </c:pt>
                <c:pt idx="170">
                  <c:v>65.0</c:v>
                </c:pt>
                <c:pt idx="171">
                  <c:v>65.0</c:v>
                </c:pt>
                <c:pt idx="172">
                  <c:v>65.0</c:v>
                </c:pt>
                <c:pt idx="173">
                  <c:v>65.0</c:v>
                </c:pt>
                <c:pt idx="174">
                  <c:v>65.0</c:v>
                </c:pt>
                <c:pt idx="175">
                  <c:v>65.0</c:v>
                </c:pt>
                <c:pt idx="176">
                  <c:v>65.0</c:v>
                </c:pt>
                <c:pt idx="177">
                  <c:v>65.0</c:v>
                </c:pt>
                <c:pt idx="178">
                  <c:v>65.0</c:v>
                </c:pt>
                <c:pt idx="179">
                  <c:v>65.0</c:v>
                </c:pt>
                <c:pt idx="180">
                  <c:v>65.0</c:v>
                </c:pt>
                <c:pt idx="181">
                  <c:v>64.0</c:v>
                </c:pt>
                <c:pt idx="182">
                  <c:v>64.0</c:v>
                </c:pt>
                <c:pt idx="183">
                  <c:v>64.0</c:v>
                </c:pt>
                <c:pt idx="184">
                  <c:v>64.0</c:v>
                </c:pt>
                <c:pt idx="185">
                  <c:v>64.0</c:v>
                </c:pt>
                <c:pt idx="186">
                  <c:v>64.0</c:v>
                </c:pt>
                <c:pt idx="187">
                  <c:v>64.0</c:v>
                </c:pt>
                <c:pt idx="188">
                  <c:v>64.0</c:v>
                </c:pt>
                <c:pt idx="189">
                  <c:v>63.0</c:v>
                </c:pt>
                <c:pt idx="190">
                  <c:v>63.0</c:v>
                </c:pt>
                <c:pt idx="191">
                  <c:v>63.0</c:v>
                </c:pt>
                <c:pt idx="192">
                  <c:v>63.0</c:v>
                </c:pt>
                <c:pt idx="193">
                  <c:v>63.0</c:v>
                </c:pt>
                <c:pt idx="194">
                  <c:v>63.0</c:v>
                </c:pt>
                <c:pt idx="195">
                  <c:v>63.0</c:v>
                </c:pt>
                <c:pt idx="196">
                  <c:v>63.0</c:v>
                </c:pt>
                <c:pt idx="197">
                  <c:v>63.0</c:v>
                </c:pt>
                <c:pt idx="198">
                  <c:v>63.0</c:v>
                </c:pt>
                <c:pt idx="199">
                  <c:v>63.0</c:v>
                </c:pt>
                <c:pt idx="200">
                  <c:v>63.0</c:v>
                </c:pt>
                <c:pt idx="201">
                  <c:v>63.0</c:v>
                </c:pt>
                <c:pt idx="202">
                  <c:v>63.0</c:v>
                </c:pt>
                <c:pt idx="203">
                  <c:v>63.0</c:v>
                </c:pt>
                <c:pt idx="204">
                  <c:v>63.0</c:v>
                </c:pt>
                <c:pt idx="205">
                  <c:v>63.0</c:v>
                </c:pt>
                <c:pt idx="206">
                  <c:v>63.0</c:v>
                </c:pt>
                <c:pt idx="207">
                  <c:v>62.0</c:v>
                </c:pt>
                <c:pt idx="208">
                  <c:v>62.0</c:v>
                </c:pt>
                <c:pt idx="209">
                  <c:v>62.0</c:v>
                </c:pt>
                <c:pt idx="210">
                  <c:v>62.0</c:v>
                </c:pt>
                <c:pt idx="211">
                  <c:v>62.0</c:v>
                </c:pt>
                <c:pt idx="212">
                  <c:v>62.0</c:v>
                </c:pt>
                <c:pt idx="213">
                  <c:v>62.0</c:v>
                </c:pt>
                <c:pt idx="214">
                  <c:v>62.0</c:v>
                </c:pt>
                <c:pt idx="215">
                  <c:v>62.0</c:v>
                </c:pt>
                <c:pt idx="216">
                  <c:v>62.0</c:v>
                </c:pt>
                <c:pt idx="217">
                  <c:v>62.0</c:v>
                </c:pt>
                <c:pt idx="218">
                  <c:v>62.0</c:v>
                </c:pt>
                <c:pt idx="219">
                  <c:v>62.0</c:v>
                </c:pt>
                <c:pt idx="220">
                  <c:v>62.0</c:v>
                </c:pt>
                <c:pt idx="221">
                  <c:v>62.0</c:v>
                </c:pt>
                <c:pt idx="222">
                  <c:v>62.0</c:v>
                </c:pt>
                <c:pt idx="223">
                  <c:v>62.0</c:v>
                </c:pt>
                <c:pt idx="224">
                  <c:v>62.0</c:v>
                </c:pt>
                <c:pt idx="225">
                  <c:v>62.0</c:v>
                </c:pt>
                <c:pt idx="226">
                  <c:v>62.0</c:v>
                </c:pt>
                <c:pt idx="227">
                  <c:v>62.0</c:v>
                </c:pt>
                <c:pt idx="228">
                  <c:v>61.0</c:v>
                </c:pt>
                <c:pt idx="229">
                  <c:v>61.0</c:v>
                </c:pt>
                <c:pt idx="230">
                  <c:v>61.0</c:v>
                </c:pt>
                <c:pt idx="231">
                  <c:v>61.0</c:v>
                </c:pt>
                <c:pt idx="232">
                  <c:v>61.0</c:v>
                </c:pt>
                <c:pt idx="233">
                  <c:v>61.0</c:v>
                </c:pt>
                <c:pt idx="234">
                  <c:v>61.0</c:v>
                </c:pt>
                <c:pt idx="235">
                  <c:v>61.0</c:v>
                </c:pt>
                <c:pt idx="236">
                  <c:v>61.0</c:v>
                </c:pt>
                <c:pt idx="237">
                  <c:v>61.0</c:v>
                </c:pt>
                <c:pt idx="238">
                  <c:v>61.0</c:v>
                </c:pt>
                <c:pt idx="239">
                  <c:v>61.0</c:v>
                </c:pt>
                <c:pt idx="240">
                  <c:v>61.0</c:v>
                </c:pt>
                <c:pt idx="241">
                  <c:v>61.0</c:v>
                </c:pt>
                <c:pt idx="242">
                  <c:v>61.0</c:v>
                </c:pt>
                <c:pt idx="243">
                  <c:v>61.0</c:v>
                </c:pt>
                <c:pt idx="244">
                  <c:v>61.0</c:v>
                </c:pt>
                <c:pt idx="245">
                  <c:v>61.0</c:v>
                </c:pt>
                <c:pt idx="246">
                  <c:v>61.0</c:v>
                </c:pt>
                <c:pt idx="247">
                  <c:v>60.0</c:v>
                </c:pt>
                <c:pt idx="248">
                  <c:v>60.0</c:v>
                </c:pt>
                <c:pt idx="249">
                  <c:v>60.0</c:v>
                </c:pt>
                <c:pt idx="250">
                  <c:v>60.0</c:v>
                </c:pt>
                <c:pt idx="251">
                  <c:v>60.0</c:v>
                </c:pt>
                <c:pt idx="252">
                  <c:v>60.0</c:v>
                </c:pt>
                <c:pt idx="253">
                  <c:v>60.0</c:v>
                </c:pt>
                <c:pt idx="254">
                  <c:v>60.0</c:v>
                </c:pt>
                <c:pt idx="255">
                  <c:v>60.0</c:v>
                </c:pt>
                <c:pt idx="256">
                  <c:v>60.0</c:v>
                </c:pt>
                <c:pt idx="257">
                  <c:v>60.0</c:v>
                </c:pt>
                <c:pt idx="258">
                  <c:v>60.0</c:v>
                </c:pt>
                <c:pt idx="259">
                  <c:v>60.0</c:v>
                </c:pt>
                <c:pt idx="260">
                  <c:v>60.0</c:v>
                </c:pt>
                <c:pt idx="261">
                  <c:v>60.0</c:v>
                </c:pt>
                <c:pt idx="262">
                  <c:v>60.0</c:v>
                </c:pt>
                <c:pt idx="263">
                  <c:v>60.0</c:v>
                </c:pt>
                <c:pt idx="264">
                  <c:v>60.0</c:v>
                </c:pt>
                <c:pt idx="265">
                  <c:v>60.0</c:v>
                </c:pt>
                <c:pt idx="266">
                  <c:v>60.0</c:v>
                </c:pt>
                <c:pt idx="267">
                  <c:v>60.0</c:v>
                </c:pt>
                <c:pt idx="268">
                  <c:v>60.0</c:v>
                </c:pt>
                <c:pt idx="269">
                  <c:v>59.0</c:v>
                </c:pt>
                <c:pt idx="270">
                  <c:v>59.0</c:v>
                </c:pt>
                <c:pt idx="271">
                  <c:v>59.0</c:v>
                </c:pt>
                <c:pt idx="272">
                  <c:v>59.0</c:v>
                </c:pt>
                <c:pt idx="273">
                  <c:v>59.0</c:v>
                </c:pt>
                <c:pt idx="274">
                  <c:v>59.0</c:v>
                </c:pt>
                <c:pt idx="275">
                  <c:v>59.0</c:v>
                </c:pt>
                <c:pt idx="276">
                  <c:v>59.0</c:v>
                </c:pt>
                <c:pt idx="277">
                  <c:v>59.0</c:v>
                </c:pt>
                <c:pt idx="278">
                  <c:v>59.0</c:v>
                </c:pt>
                <c:pt idx="279">
                  <c:v>59.0</c:v>
                </c:pt>
                <c:pt idx="280">
                  <c:v>59.0</c:v>
                </c:pt>
                <c:pt idx="281">
                  <c:v>59.0</c:v>
                </c:pt>
                <c:pt idx="282">
                  <c:v>59.0</c:v>
                </c:pt>
                <c:pt idx="283">
                  <c:v>59.0</c:v>
                </c:pt>
                <c:pt idx="284">
                  <c:v>59.0</c:v>
                </c:pt>
                <c:pt idx="285">
                  <c:v>59.0</c:v>
                </c:pt>
                <c:pt idx="286">
                  <c:v>59.0</c:v>
                </c:pt>
                <c:pt idx="287">
                  <c:v>59.0</c:v>
                </c:pt>
                <c:pt idx="288">
                  <c:v>59.0</c:v>
                </c:pt>
                <c:pt idx="289">
                  <c:v>59.0</c:v>
                </c:pt>
                <c:pt idx="290">
                  <c:v>59.0</c:v>
                </c:pt>
                <c:pt idx="291">
                  <c:v>59.0</c:v>
                </c:pt>
                <c:pt idx="292">
                  <c:v>59.0</c:v>
                </c:pt>
                <c:pt idx="293">
                  <c:v>59.0</c:v>
                </c:pt>
                <c:pt idx="294">
                  <c:v>59.0</c:v>
                </c:pt>
                <c:pt idx="295">
                  <c:v>58.0</c:v>
                </c:pt>
                <c:pt idx="296">
                  <c:v>58.0</c:v>
                </c:pt>
                <c:pt idx="297">
                  <c:v>58.0</c:v>
                </c:pt>
                <c:pt idx="298">
                  <c:v>58.0</c:v>
                </c:pt>
                <c:pt idx="299">
                  <c:v>58.0</c:v>
                </c:pt>
                <c:pt idx="300">
                  <c:v>58.0</c:v>
                </c:pt>
                <c:pt idx="301">
                  <c:v>58.0</c:v>
                </c:pt>
                <c:pt idx="302">
                  <c:v>58.0</c:v>
                </c:pt>
                <c:pt idx="303">
                  <c:v>58.0</c:v>
                </c:pt>
                <c:pt idx="304">
                  <c:v>58.0</c:v>
                </c:pt>
                <c:pt idx="305">
                  <c:v>58.0</c:v>
                </c:pt>
                <c:pt idx="306">
                  <c:v>58.0</c:v>
                </c:pt>
                <c:pt idx="307">
                  <c:v>58.0</c:v>
                </c:pt>
                <c:pt idx="308">
                  <c:v>58.0</c:v>
                </c:pt>
                <c:pt idx="309">
                  <c:v>58.0</c:v>
                </c:pt>
                <c:pt idx="310">
                  <c:v>58.0</c:v>
                </c:pt>
                <c:pt idx="311">
                  <c:v>58.0</c:v>
                </c:pt>
                <c:pt idx="312">
                  <c:v>58.0</c:v>
                </c:pt>
                <c:pt idx="313">
                  <c:v>58.0</c:v>
                </c:pt>
                <c:pt idx="314">
                  <c:v>58.0</c:v>
                </c:pt>
                <c:pt idx="315">
                  <c:v>58.0</c:v>
                </c:pt>
                <c:pt idx="316">
                  <c:v>57.0</c:v>
                </c:pt>
                <c:pt idx="317">
                  <c:v>57.0</c:v>
                </c:pt>
                <c:pt idx="318">
                  <c:v>57.0</c:v>
                </c:pt>
                <c:pt idx="319">
                  <c:v>57.0</c:v>
                </c:pt>
                <c:pt idx="320">
                  <c:v>57.0</c:v>
                </c:pt>
                <c:pt idx="321">
                  <c:v>57.0</c:v>
                </c:pt>
                <c:pt idx="322">
                  <c:v>57.0</c:v>
                </c:pt>
                <c:pt idx="323">
                  <c:v>57.0</c:v>
                </c:pt>
                <c:pt idx="324">
                  <c:v>57.0</c:v>
                </c:pt>
                <c:pt idx="325">
                  <c:v>57.0</c:v>
                </c:pt>
                <c:pt idx="326">
                  <c:v>57.0</c:v>
                </c:pt>
                <c:pt idx="327">
                  <c:v>57.0</c:v>
                </c:pt>
                <c:pt idx="328">
                  <c:v>57.0</c:v>
                </c:pt>
                <c:pt idx="329">
                  <c:v>57.0</c:v>
                </c:pt>
                <c:pt idx="330">
                  <c:v>57.0</c:v>
                </c:pt>
                <c:pt idx="331">
                  <c:v>57.0</c:v>
                </c:pt>
                <c:pt idx="332">
                  <c:v>56.0</c:v>
                </c:pt>
                <c:pt idx="333">
                  <c:v>56.0</c:v>
                </c:pt>
                <c:pt idx="334">
                  <c:v>56.0</c:v>
                </c:pt>
                <c:pt idx="335">
                  <c:v>56.0</c:v>
                </c:pt>
                <c:pt idx="336">
                  <c:v>56.0</c:v>
                </c:pt>
                <c:pt idx="337">
                  <c:v>56.0</c:v>
                </c:pt>
                <c:pt idx="338">
                  <c:v>56.0</c:v>
                </c:pt>
                <c:pt idx="339">
                  <c:v>56.0</c:v>
                </c:pt>
                <c:pt idx="340">
                  <c:v>56.0</c:v>
                </c:pt>
                <c:pt idx="341">
                  <c:v>56.0</c:v>
                </c:pt>
                <c:pt idx="342">
                  <c:v>56.0</c:v>
                </c:pt>
                <c:pt idx="343">
                  <c:v>56.0</c:v>
                </c:pt>
                <c:pt idx="344">
                  <c:v>56.0</c:v>
                </c:pt>
                <c:pt idx="345">
                  <c:v>56.0</c:v>
                </c:pt>
                <c:pt idx="346">
                  <c:v>56.0</c:v>
                </c:pt>
                <c:pt idx="347">
                  <c:v>56.0</c:v>
                </c:pt>
                <c:pt idx="348">
                  <c:v>56.0</c:v>
                </c:pt>
                <c:pt idx="349">
                  <c:v>55.0</c:v>
                </c:pt>
                <c:pt idx="350">
                  <c:v>55.0</c:v>
                </c:pt>
                <c:pt idx="351">
                  <c:v>55.0</c:v>
                </c:pt>
                <c:pt idx="352">
                  <c:v>55.0</c:v>
                </c:pt>
                <c:pt idx="353">
                  <c:v>55.0</c:v>
                </c:pt>
                <c:pt idx="354">
                  <c:v>55.0</c:v>
                </c:pt>
                <c:pt idx="355">
                  <c:v>55.0</c:v>
                </c:pt>
                <c:pt idx="356">
                  <c:v>55.0</c:v>
                </c:pt>
                <c:pt idx="357">
                  <c:v>55.0</c:v>
                </c:pt>
                <c:pt idx="358">
                  <c:v>55.0</c:v>
                </c:pt>
                <c:pt idx="359">
                  <c:v>55.0</c:v>
                </c:pt>
                <c:pt idx="360">
                  <c:v>55.0</c:v>
                </c:pt>
                <c:pt idx="361">
                  <c:v>55.0</c:v>
                </c:pt>
                <c:pt idx="362">
                  <c:v>55.0</c:v>
                </c:pt>
                <c:pt idx="363">
                  <c:v>55.0</c:v>
                </c:pt>
                <c:pt idx="364">
                  <c:v>55.0</c:v>
                </c:pt>
                <c:pt idx="365">
                  <c:v>55.0</c:v>
                </c:pt>
                <c:pt idx="366">
                  <c:v>55.0</c:v>
                </c:pt>
                <c:pt idx="367">
                  <c:v>55.0</c:v>
                </c:pt>
                <c:pt idx="368">
                  <c:v>55.0</c:v>
                </c:pt>
                <c:pt idx="369">
                  <c:v>55.0</c:v>
                </c:pt>
                <c:pt idx="370">
                  <c:v>55.0</c:v>
                </c:pt>
                <c:pt idx="371">
                  <c:v>55.0</c:v>
                </c:pt>
                <c:pt idx="372">
                  <c:v>55.0</c:v>
                </c:pt>
                <c:pt idx="373">
                  <c:v>55.0</c:v>
                </c:pt>
                <c:pt idx="374">
                  <c:v>55.0</c:v>
                </c:pt>
                <c:pt idx="375">
                  <c:v>55.0</c:v>
                </c:pt>
                <c:pt idx="376">
                  <c:v>55.0</c:v>
                </c:pt>
                <c:pt idx="377">
                  <c:v>54.0</c:v>
                </c:pt>
                <c:pt idx="378">
                  <c:v>54.0</c:v>
                </c:pt>
                <c:pt idx="379">
                  <c:v>54.0</c:v>
                </c:pt>
                <c:pt idx="380">
                  <c:v>54.0</c:v>
                </c:pt>
                <c:pt idx="381">
                  <c:v>54.0</c:v>
                </c:pt>
                <c:pt idx="382">
                  <c:v>54.0</c:v>
                </c:pt>
                <c:pt idx="383">
                  <c:v>54.0</c:v>
                </c:pt>
                <c:pt idx="384">
                  <c:v>54.0</c:v>
                </c:pt>
                <c:pt idx="385">
                  <c:v>54.0</c:v>
                </c:pt>
                <c:pt idx="386">
                  <c:v>54.0</c:v>
                </c:pt>
                <c:pt idx="387">
                  <c:v>54.0</c:v>
                </c:pt>
                <c:pt idx="388">
                  <c:v>54.0</c:v>
                </c:pt>
                <c:pt idx="389">
                  <c:v>54.0</c:v>
                </c:pt>
                <c:pt idx="390">
                  <c:v>54.0</c:v>
                </c:pt>
                <c:pt idx="391">
                  <c:v>54.0</c:v>
                </c:pt>
                <c:pt idx="392">
                  <c:v>54.0</c:v>
                </c:pt>
                <c:pt idx="393">
                  <c:v>54.0</c:v>
                </c:pt>
                <c:pt idx="394">
                  <c:v>54.0</c:v>
                </c:pt>
                <c:pt idx="395">
                  <c:v>54.0</c:v>
                </c:pt>
                <c:pt idx="396">
                  <c:v>54.0</c:v>
                </c:pt>
                <c:pt idx="397">
                  <c:v>54.0</c:v>
                </c:pt>
                <c:pt idx="398">
                  <c:v>54.0</c:v>
                </c:pt>
                <c:pt idx="399">
                  <c:v>54.0</c:v>
                </c:pt>
                <c:pt idx="400">
                  <c:v>54.0</c:v>
                </c:pt>
                <c:pt idx="401">
                  <c:v>54.0</c:v>
                </c:pt>
                <c:pt idx="402">
                  <c:v>54.0</c:v>
                </c:pt>
                <c:pt idx="403">
                  <c:v>54.0</c:v>
                </c:pt>
                <c:pt idx="404">
                  <c:v>54.0</c:v>
                </c:pt>
                <c:pt idx="405">
                  <c:v>54.0</c:v>
                </c:pt>
                <c:pt idx="406">
                  <c:v>53.0</c:v>
                </c:pt>
                <c:pt idx="407">
                  <c:v>53.0</c:v>
                </c:pt>
                <c:pt idx="408">
                  <c:v>53.0</c:v>
                </c:pt>
                <c:pt idx="409">
                  <c:v>53.0</c:v>
                </c:pt>
                <c:pt idx="410">
                  <c:v>53.0</c:v>
                </c:pt>
                <c:pt idx="411">
                  <c:v>53.0</c:v>
                </c:pt>
                <c:pt idx="412">
                  <c:v>53.0</c:v>
                </c:pt>
                <c:pt idx="413">
                  <c:v>53.0</c:v>
                </c:pt>
                <c:pt idx="414">
                  <c:v>53.0</c:v>
                </c:pt>
                <c:pt idx="415">
                  <c:v>53.0</c:v>
                </c:pt>
                <c:pt idx="416">
                  <c:v>53.0</c:v>
                </c:pt>
                <c:pt idx="417">
                  <c:v>53.0</c:v>
                </c:pt>
                <c:pt idx="418">
                  <c:v>53.0</c:v>
                </c:pt>
                <c:pt idx="419">
                  <c:v>53.0</c:v>
                </c:pt>
                <c:pt idx="420">
                  <c:v>53.0</c:v>
                </c:pt>
                <c:pt idx="421">
                  <c:v>53.0</c:v>
                </c:pt>
                <c:pt idx="422">
                  <c:v>53.0</c:v>
                </c:pt>
                <c:pt idx="423">
                  <c:v>53.0</c:v>
                </c:pt>
                <c:pt idx="424">
                  <c:v>53.0</c:v>
                </c:pt>
                <c:pt idx="425">
                  <c:v>53.0</c:v>
                </c:pt>
                <c:pt idx="426">
                  <c:v>53.0</c:v>
                </c:pt>
                <c:pt idx="427">
                  <c:v>53.0</c:v>
                </c:pt>
                <c:pt idx="428">
                  <c:v>52.0</c:v>
                </c:pt>
                <c:pt idx="429">
                  <c:v>52.0</c:v>
                </c:pt>
                <c:pt idx="430">
                  <c:v>52.0</c:v>
                </c:pt>
                <c:pt idx="431">
                  <c:v>52.0</c:v>
                </c:pt>
                <c:pt idx="432">
                  <c:v>52.0</c:v>
                </c:pt>
                <c:pt idx="433">
                  <c:v>52.0</c:v>
                </c:pt>
                <c:pt idx="434">
                  <c:v>52.0</c:v>
                </c:pt>
                <c:pt idx="435">
                  <c:v>52.0</c:v>
                </c:pt>
                <c:pt idx="436">
                  <c:v>52.0</c:v>
                </c:pt>
                <c:pt idx="437">
                  <c:v>52.0</c:v>
                </c:pt>
                <c:pt idx="438">
                  <c:v>52.0</c:v>
                </c:pt>
                <c:pt idx="439">
                  <c:v>52.0</c:v>
                </c:pt>
                <c:pt idx="440">
                  <c:v>52.0</c:v>
                </c:pt>
                <c:pt idx="441">
                  <c:v>52.0</c:v>
                </c:pt>
                <c:pt idx="442">
                  <c:v>52.0</c:v>
                </c:pt>
                <c:pt idx="443">
                  <c:v>52.0</c:v>
                </c:pt>
                <c:pt idx="444">
                  <c:v>52.0</c:v>
                </c:pt>
                <c:pt idx="445">
                  <c:v>52.0</c:v>
                </c:pt>
                <c:pt idx="446">
                  <c:v>52.0</c:v>
                </c:pt>
                <c:pt idx="447">
                  <c:v>52.0</c:v>
                </c:pt>
                <c:pt idx="448">
                  <c:v>52.0</c:v>
                </c:pt>
                <c:pt idx="449">
                  <c:v>52.0</c:v>
                </c:pt>
                <c:pt idx="450">
                  <c:v>52.0</c:v>
                </c:pt>
                <c:pt idx="451">
                  <c:v>52.0</c:v>
                </c:pt>
                <c:pt idx="452">
                  <c:v>52.0</c:v>
                </c:pt>
                <c:pt idx="453">
                  <c:v>51.0</c:v>
                </c:pt>
                <c:pt idx="454">
                  <c:v>51.0</c:v>
                </c:pt>
                <c:pt idx="455">
                  <c:v>51.0</c:v>
                </c:pt>
                <c:pt idx="456">
                  <c:v>51.0</c:v>
                </c:pt>
                <c:pt idx="457">
                  <c:v>51.0</c:v>
                </c:pt>
                <c:pt idx="458">
                  <c:v>51.0</c:v>
                </c:pt>
                <c:pt idx="459">
                  <c:v>51.0</c:v>
                </c:pt>
                <c:pt idx="460">
                  <c:v>51.0</c:v>
                </c:pt>
                <c:pt idx="461">
                  <c:v>51.0</c:v>
                </c:pt>
                <c:pt idx="462">
                  <c:v>51.0</c:v>
                </c:pt>
                <c:pt idx="463">
                  <c:v>51.0</c:v>
                </c:pt>
                <c:pt idx="464">
                  <c:v>51.0</c:v>
                </c:pt>
                <c:pt idx="465">
                  <c:v>51.0</c:v>
                </c:pt>
                <c:pt idx="466">
                  <c:v>51.0</c:v>
                </c:pt>
                <c:pt idx="467">
                  <c:v>51.0</c:v>
                </c:pt>
                <c:pt idx="468">
                  <c:v>51.0</c:v>
                </c:pt>
                <c:pt idx="469">
                  <c:v>51.0</c:v>
                </c:pt>
                <c:pt idx="470">
                  <c:v>51.0</c:v>
                </c:pt>
                <c:pt idx="471">
                  <c:v>51.0</c:v>
                </c:pt>
                <c:pt idx="472">
                  <c:v>51.0</c:v>
                </c:pt>
                <c:pt idx="473">
                  <c:v>50.0</c:v>
                </c:pt>
                <c:pt idx="474">
                  <c:v>50.0</c:v>
                </c:pt>
                <c:pt idx="475">
                  <c:v>50.0</c:v>
                </c:pt>
                <c:pt idx="476">
                  <c:v>50.0</c:v>
                </c:pt>
                <c:pt idx="477">
                  <c:v>50.0</c:v>
                </c:pt>
                <c:pt idx="478">
                  <c:v>50.0</c:v>
                </c:pt>
                <c:pt idx="479">
                  <c:v>50.0</c:v>
                </c:pt>
                <c:pt idx="480">
                  <c:v>50.0</c:v>
                </c:pt>
                <c:pt idx="481">
                  <c:v>50.0</c:v>
                </c:pt>
                <c:pt idx="482">
                  <c:v>50.0</c:v>
                </c:pt>
                <c:pt idx="483">
                  <c:v>50.0</c:v>
                </c:pt>
                <c:pt idx="484">
                  <c:v>50.0</c:v>
                </c:pt>
                <c:pt idx="485">
                  <c:v>50.0</c:v>
                </c:pt>
                <c:pt idx="486">
                  <c:v>50.0</c:v>
                </c:pt>
                <c:pt idx="487">
                  <c:v>50.0</c:v>
                </c:pt>
                <c:pt idx="488">
                  <c:v>50.0</c:v>
                </c:pt>
                <c:pt idx="489">
                  <c:v>50.0</c:v>
                </c:pt>
                <c:pt idx="490">
                  <c:v>50.0</c:v>
                </c:pt>
                <c:pt idx="491">
                  <c:v>50.0</c:v>
                </c:pt>
                <c:pt idx="492">
                  <c:v>50.0</c:v>
                </c:pt>
                <c:pt idx="493">
                  <c:v>50.0</c:v>
                </c:pt>
                <c:pt idx="494">
                  <c:v>50.0</c:v>
                </c:pt>
                <c:pt idx="495">
                  <c:v>49.0</c:v>
                </c:pt>
                <c:pt idx="496">
                  <c:v>49.0</c:v>
                </c:pt>
                <c:pt idx="497">
                  <c:v>49.0</c:v>
                </c:pt>
                <c:pt idx="498">
                  <c:v>49.0</c:v>
                </c:pt>
                <c:pt idx="499">
                  <c:v>49.0</c:v>
                </c:pt>
                <c:pt idx="500">
                  <c:v>49.0</c:v>
                </c:pt>
                <c:pt idx="501">
                  <c:v>49.0</c:v>
                </c:pt>
                <c:pt idx="502">
                  <c:v>49.0</c:v>
                </c:pt>
                <c:pt idx="503">
                  <c:v>49.0</c:v>
                </c:pt>
                <c:pt idx="504">
                  <c:v>49.0</c:v>
                </c:pt>
                <c:pt idx="505">
                  <c:v>49.0</c:v>
                </c:pt>
                <c:pt idx="506">
                  <c:v>49.0</c:v>
                </c:pt>
                <c:pt idx="507">
                  <c:v>49.0</c:v>
                </c:pt>
                <c:pt idx="508">
                  <c:v>48.0</c:v>
                </c:pt>
                <c:pt idx="509">
                  <c:v>48.0</c:v>
                </c:pt>
                <c:pt idx="510">
                  <c:v>48.0</c:v>
                </c:pt>
                <c:pt idx="511">
                  <c:v>48.0</c:v>
                </c:pt>
                <c:pt idx="512">
                  <c:v>48.0</c:v>
                </c:pt>
                <c:pt idx="513">
                  <c:v>48.0</c:v>
                </c:pt>
                <c:pt idx="514">
                  <c:v>48.0</c:v>
                </c:pt>
                <c:pt idx="515">
                  <c:v>48.0</c:v>
                </c:pt>
                <c:pt idx="516">
                  <c:v>48.0</c:v>
                </c:pt>
                <c:pt idx="517">
                  <c:v>48.0</c:v>
                </c:pt>
                <c:pt idx="518">
                  <c:v>48.0</c:v>
                </c:pt>
                <c:pt idx="519">
                  <c:v>48.0</c:v>
                </c:pt>
                <c:pt idx="520">
                  <c:v>48.0</c:v>
                </c:pt>
                <c:pt idx="521">
                  <c:v>48.0</c:v>
                </c:pt>
                <c:pt idx="522">
                  <c:v>48.0</c:v>
                </c:pt>
                <c:pt idx="523">
                  <c:v>48.0</c:v>
                </c:pt>
                <c:pt idx="524">
                  <c:v>48.0</c:v>
                </c:pt>
                <c:pt idx="525">
                  <c:v>48.0</c:v>
                </c:pt>
                <c:pt idx="526">
                  <c:v>48.0</c:v>
                </c:pt>
                <c:pt idx="527">
                  <c:v>48.0</c:v>
                </c:pt>
                <c:pt idx="528">
                  <c:v>48.0</c:v>
                </c:pt>
                <c:pt idx="529">
                  <c:v>48.0</c:v>
                </c:pt>
                <c:pt idx="530">
                  <c:v>48.0</c:v>
                </c:pt>
                <c:pt idx="531">
                  <c:v>48.0</c:v>
                </c:pt>
                <c:pt idx="532">
                  <c:v>48.0</c:v>
                </c:pt>
                <c:pt idx="533">
                  <c:v>48.0</c:v>
                </c:pt>
                <c:pt idx="534">
                  <c:v>48.0</c:v>
                </c:pt>
                <c:pt idx="535">
                  <c:v>47.0</c:v>
                </c:pt>
                <c:pt idx="536">
                  <c:v>47.0</c:v>
                </c:pt>
                <c:pt idx="537">
                  <c:v>47.0</c:v>
                </c:pt>
                <c:pt idx="538">
                  <c:v>47.0</c:v>
                </c:pt>
                <c:pt idx="539">
                  <c:v>47.0</c:v>
                </c:pt>
                <c:pt idx="540">
                  <c:v>47.0</c:v>
                </c:pt>
                <c:pt idx="541">
                  <c:v>47.0</c:v>
                </c:pt>
                <c:pt idx="542">
                  <c:v>47.0</c:v>
                </c:pt>
                <c:pt idx="543">
                  <c:v>47.0</c:v>
                </c:pt>
                <c:pt idx="544">
                  <c:v>47.0</c:v>
                </c:pt>
                <c:pt idx="545">
                  <c:v>47.0</c:v>
                </c:pt>
                <c:pt idx="546">
                  <c:v>47.0</c:v>
                </c:pt>
                <c:pt idx="547">
                  <c:v>47.0</c:v>
                </c:pt>
                <c:pt idx="548">
                  <c:v>47.0</c:v>
                </c:pt>
                <c:pt idx="549">
                  <c:v>47.0</c:v>
                </c:pt>
                <c:pt idx="550">
                  <c:v>47.0</c:v>
                </c:pt>
                <c:pt idx="551">
                  <c:v>47.0</c:v>
                </c:pt>
                <c:pt idx="552">
                  <c:v>47.0</c:v>
                </c:pt>
                <c:pt idx="553">
                  <c:v>46.0</c:v>
                </c:pt>
                <c:pt idx="554">
                  <c:v>46.0</c:v>
                </c:pt>
                <c:pt idx="555">
                  <c:v>46.0</c:v>
                </c:pt>
                <c:pt idx="556">
                  <c:v>46.0</c:v>
                </c:pt>
                <c:pt idx="557">
                  <c:v>46.0</c:v>
                </c:pt>
                <c:pt idx="558">
                  <c:v>46.0</c:v>
                </c:pt>
                <c:pt idx="559">
                  <c:v>46.0</c:v>
                </c:pt>
                <c:pt idx="560">
                  <c:v>46.0</c:v>
                </c:pt>
                <c:pt idx="561">
                  <c:v>46.0</c:v>
                </c:pt>
                <c:pt idx="562">
                  <c:v>46.0</c:v>
                </c:pt>
                <c:pt idx="563">
                  <c:v>46.0</c:v>
                </c:pt>
                <c:pt idx="564">
                  <c:v>46.0</c:v>
                </c:pt>
                <c:pt idx="565">
                  <c:v>46.0</c:v>
                </c:pt>
                <c:pt idx="566">
                  <c:v>46.0</c:v>
                </c:pt>
                <c:pt idx="567">
                  <c:v>46.0</c:v>
                </c:pt>
                <c:pt idx="568">
                  <c:v>46.0</c:v>
                </c:pt>
                <c:pt idx="569">
                  <c:v>46.0</c:v>
                </c:pt>
                <c:pt idx="570">
                  <c:v>46.0</c:v>
                </c:pt>
                <c:pt idx="571">
                  <c:v>46.0</c:v>
                </c:pt>
                <c:pt idx="572">
                  <c:v>46.0</c:v>
                </c:pt>
                <c:pt idx="573">
                  <c:v>46.0</c:v>
                </c:pt>
                <c:pt idx="574">
                  <c:v>45.0</c:v>
                </c:pt>
                <c:pt idx="575">
                  <c:v>45.0</c:v>
                </c:pt>
                <c:pt idx="576">
                  <c:v>45.0</c:v>
                </c:pt>
                <c:pt idx="577">
                  <c:v>45.0</c:v>
                </c:pt>
                <c:pt idx="578">
                  <c:v>45.0</c:v>
                </c:pt>
                <c:pt idx="579">
                  <c:v>45.0</c:v>
                </c:pt>
                <c:pt idx="580">
                  <c:v>45.0</c:v>
                </c:pt>
                <c:pt idx="581">
                  <c:v>45.0</c:v>
                </c:pt>
                <c:pt idx="582">
                  <c:v>45.0</c:v>
                </c:pt>
                <c:pt idx="583">
                  <c:v>45.0</c:v>
                </c:pt>
                <c:pt idx="584">
                  <c:v>45.0</c:v>
                </c:pt>
                <c:pt idx="585">
                  <c:v>45.0</c:v>
                </c:pt>
                <c:pt idx="586">
                  <c:v>45.0</c:v>
                </c:pt>
                <c:pt idx="587">
                  <c:v>45.0</c:v>
                </c:pt>
                <c:pt idx="588">
                  <c:v>45.0</c:v>
                </c:pt>
                <c:pt idx="589">
                  <c:v>45.0</c:v>
                </c:pt>
                <c:pt idx="590">
                  <c:v>45.0</c:v>
                </c:pt>
                <c:pt idx="591">
                  <c:v>44.0</c:v>
                </c:pt>
                <c:pt idx="592">
                  <c:v>44.0</c:v>
                </c:pt>
                <c:pt idx="593">
                  <c:v>44.0</c:v>
                </c:pt>
                <c:pt idx="594">
                  <c:v>44.0</c:v>
                </c:pt>
                <c:pt idx="595">
                  <c:v>44.0</c:v>
                </c:pt>
                <c:pt idx="596">
                  <c:v>44.0</c:v>
                </c:pt>
                <c:pt idx="597">
                  <c:v>44.0</c:v>
                </c:pt>
                <c:pt idx="598">
                  <c:v>44.0</c:v>
                </c:pt>
                <c:pt idx="599">
                  <c:v>44.0</c:v>
                </c:pt>
                <c:pt idx="600">
                  <c:v>44.0</c:v>
                </c:pt>
                <c:pt idx="601">
                  <c:v>44.0</c:v>
                </c:pt>
                <c:pt idx="602">
                  <c:v>44.0</c:v>
                </c:pt>
                <c:pt idx="603">
                  <c:v>44.0</c:v>
                </c:pt>
                <c:pt idx="604">
                  <c:v>44.0</c:v>
                </c:pt>
                <c:pt idx="605">
                  <c:v>44.0</c:v>
                </c:pt>
                <c:pt idx="606">
                  <c:v>44.0</c:v>
                </c:pt>
                <c:pt idx="607">
                  <c:v>44.0</c:v>
                </c:pt>
                <c:pt idx="608">
                  <c:v>44.0</c:v>
                </c:pt>
                <c:pt idx="609">
                  <c:v>44.0</c:v>
                </c:pt>
                <c:pt idx="610">
                  <c:v>44.0</c:v>
                </c:pt>
                <c:pt idx="611">
                  <c:v>44.0</c:v>
                </c:pt>
                <c:pt idx="612">
                  <c:v>44.0</c:v>
                </c:pt>
                <c:pt idx="613">
                  <c:v>44.0</c:v>
                </c:pt>
                <c:pt idx="614">
                  <c:v>44.0</c:v>
                </c:pt>
                <c:pt idx="615">
                  <c:v>44.0</c:v>
                </c:pt>
                <c:pt idx="616">
                  <c:v>44.0</c:v>
                </c:pt>
                <c:pt idx="617">
                  <c:v>44.0</c:v>
                </c:pt>
                <c:pt idx="618">
                  <c:v>44.0</c:v>
                </c:pt>
                <c:pt idx="619">
                  <c:v>43.0</c:v>
                </c:pt>
                <c:pt idx="620">
                  <c:v>43.0</c:v>
                </c:pt>
                <c:pt idx="621">
                  <c:v>43.0</c:v>
                </c:pt>
                <c:pt idx="622">
                  <c:v>43.0</c:v>
                </c:pt>
                <c:pt idx="623">
                  <c:v>43.0</c:v>
                </c:pt>
                <c:pt idx="624">
                  <c:v>43.0</c:v>
                </c:pt>
                <c:pt idx="625">
                  <c:v>43.0</c:v>
                </c:pt>
                <c:pt idx="626">
                  <c:v>43.0</c:v>
                </c:pt>
                <c:pt idx="627">
                  <c:v>43.0</c:v>
                </c:pt>
                <c:pt idx="628">
                  <c:v>43.0</c:v>
                </c:pt>
                <c:pt idx="629">
                  <c:v>43.0</c:v>
                </c:pt>
                <c:pt idx="630">
                  <c:v>43.0</c:v>
                </c:pt>
                <c:pt idx="631">
                  <c:v>43.0</c:v>
                </c:pt>
                <c:pt idx="632">
                  <c:v>43.0</c:v>
                </c:pt>
                <c:pt idx="633">
                  <c:v>43.0</c:v>
                </c:pt>
                <c:pt idx="634">
                  <c:v>43.0</c:v>
                </c:pt>
                <c:pt idx="635">
                  <c:v>43.0</c:v>
                </c:pt>
                <c:pt idx="636">
                  <c:v>43.0</c:v>
                </c:pt>
                <c:pt idx="637">
                  <c:v>43.0</c:v>
                </c:pt>
                <c:pt idx="638">
                  <c:v>43.0</c:v>
                </c:pt>
                <c:pt idx="639">
                  <c:v>42.0</c:v>
                </c:pt>
                <c:pt idx="640">
                  <c:v>42.0</c:v>
                </c:pt>
                <c:pt idx="641">
                  <c:v>42.0</c:v>
                </c:pt>
                <c:pt idx="642">
                  <c:v>42.0</c:v>
                </c:pt>
                <c:pt idx="643">
                  <c:v>42.0</c:v>
                </c:pt>
                <c:pt idx="644">
                  <c:v>42.0</c:v>
                </c:pt>
                <c:pt idx="645">
                  <c:v>42.0</c:v>
                </c:pt>
                <c:pt idx="646">
                  <c:v>42.0</c:v>
                </c:pt>
                <c:pt idx="647">
                  <c:v>42.0</c:v>
                </c:pt>
                <c:pt idx="648">
                  <c:v>42.0</c:v>
                </c:pt>
                <c:pt idx="649">
                  <c:v>42.0</c:v>
                </c:pt>
                <c:pt idx="650">
                  <c:v>42.0</c:v>
                </c:pt>
                <c:pt idx="651">
                  <c:v>42.0</c:v>
                </c:pt>
                <c:pt idx="652">
                  <c:v>42.0</c:v>
                </c:pt>
                <c:pt idx="653">
                  <c:v>42.0</c:v>
                </c:pt>
                <c:pt idx="654">
                  <c:v>42.0</c:v>
                </c:pt>
                <c:pt idx="655">
                  <c:v>42.0</c:v>
                </c:pt>
                <c:pt idx="656">
                  <c:v>42.0</c:v>
                </c:pt>
                <c:pt idx="657">
                  <c:v>42.0</c:v>
                </c:pt>
                <c:pt idx="658">
                  <c:v>42.0</c:v>
                </c:pt>
                <c:pt idx="659">
                  <c:v>42.0</c:v>
                </c:pt>
                <c:pt idx="660">
                  <c:v>42.0</c:v>
                </c:pt>
                <c:pt idx="661">
                  <c:v>42.0</c:v>
                </c:pt>
                <c:pt idx="662">
                  <c:v>42.0</c:v>
                </c:pt>
                <c:pt idx="663">
                  <c:v>42.0</c:v>
                </c:pt>
                <c:pt idx="664">
                  <c:v>42.0</c:v>
                </c:pt>
                <c:pt idx="665">
                  <c:v>42.0</c:v>
                </c:pt>
                <c:pt idx="666">
                  <c:v>41.0</c:v>
                </c:pt>
                <c:pt idx="667">
                  <c:v>41.0</c:v>
                </c:pt>
                <c:pt idx="668">
                  <c:v>41.0</c:v>
                </c:pt>
                <c:pt idx="669">
                  <c:v>41.0</c:v>
                </c:pt>
                <c:pt idx="670">
                  <c:v>41.0</c:v>
                </c:pt>
                <c:pt idx="671">
                  <c:v>41.0</c:v>
                </c:pt>
                <c:pt idx="672">
                  <c:v>41.0</c:v>
                </c:pt>
                <c:pt idx="673">
                  <c:v>41.0</c:v>
                </c:pt>
                <c:pt idx="674">
                  <c:v>41.0</c:v>
                </c:pt>
                <c:pt idx="675">
                  <c:v>41.0</c:v>
                </c:pt>
                <c:pt idx="676">
                  <c:v>41.0</c:v>
                </c:pt>
                <c:pt idx="677">
                  <c:v>41.0</c:v>
                </c:pt>
                <c:pt idx="678">
                  <c:v>41.0</c:v>
                </c:pt>
                <c:pt idx="679">
                  <c:v>41.0</c:v>
                </c:pt>
                <c:pt idx="680">
                  <c:v>41.0</c:v>
                </c:pt>
                <c:pt idx="681">
                  <c:v>41.0</c:v>
                </c:pt>
                <c:pt idx="682">
                  <c:v>40.0</c:v>
                </c:pt>
                <c:pt idx="683">
                  <c:v>40.0</c:v>
                </c:pt>
                <c:pt idx="684">
                  <c:v>40.0</c:v>
                </c:pt>
                <c:pt idx="685">
                  <c:v>40.0</c:v>
                </c:pt>
                <c:pt idx="686">
                  <c:v>40.0</c:v>
                </c:pt>
                <c:pt idx="687">
                  <c:v>40.0</c:v>
                </c:pt>
                <c:pt idx="688">
                  <c:v>40.0</c:v>
                </c:pt>
                <c:pt idx="689">
                  <c:v>40.0</c:v>
                </c:pt>
                <c:pt idx="690">
                  <c:v>40.0</c:v>
                </c:pt>
                <c:pt idx="691">
                  <c:v>40.0</c:v>
                </c:pt>
                <c:pt idx="692">
                  <c:v>40.0</c:v>
                </c:pt>
                <c:pt idx="693">
                  <c:v>40.0</c:v>
                </c:pt>
                <c:pt idx="694">
                  <c:v>40.0</c:v>
                </c:pt>
                <c:pt idx="695">
                  <c:v>40.0</c:v>
                </c:pt>
                <c:pt idx="696">
                  <c:v>40.0</c:v>
                </c:pt>
                <c:pt idx="697">
                  <c:v>40.0</c:v>
                </c:pt>
                <c:pt idx="698">
                  <c:v>40.0</c:v>
                </c:pt>
                <c:pt idx="699">
                  <c:v>40.0</c:v>
                </c:pt>
                <c:pt idx="700">
                  <c:v>40.0</c:v>
                </c:pt>
                <c:pt idx="701">
                  <c:v>40.0</c:v>
                </c:pt>
                <c:pt idx="702">
                  <c:v>40.0</c:v>
                </c:pt>
                <c:pt idx="703">
                  <c:v>40.0</c:v>
                </c:pt>
                <c:pt idx="704">
                  <c:v>40.0</c:v>
                </c:pt>
                <c:pt idx="705">
                  <c:v>40.0</c:v>
                </c:pt>
                <c:pt idx="706">
                  <c:v>40.0</c:v>
                </c:pt>
                <c:pt idx="707">
                  <c:v>40.0</c:v>
                </c:pt>
                <c:pt idx="708">
                  <c:v>40.0</c:v>
                </c:pt>
                <c:pt idx="709">
                  <c:v>40.0</c:v>
                </c:pt>
                <c:pt idx="710">
                  <c:v>40.0</c:v>
                </c:pt>
                <c:pt idx="711">
                  <c:v>40.0</c:v>
                </c:pt>
                <c:pt idx="712">
                  <c:v>40.0</c:v>
                </c:pt>
                <c:pt idx="713">
                  <c:v>40.0</c:v>
                </c:pt>
                <c:pt idx="714">
                  <c:v>40.0</c:v>
                </c:pt>
                <c:pt idx="715">
                  <c:v>39.0</c:v>
                </c:pt>
                <c:pt idx="716">
                  <c:v>39.0</c:v>
                </c:pt>
                <c:pt idx="717">
                  <c:v>39.0</c:v>
                </c:pt>
                <c:pt idx="718">
                  <c:v>39.0</c:v>
                </c:pt>
                <c:pt idx="719">
                  <c:v>39.0</c:v>
                </c:pt>
                <c:pt idx="720">
                  <c:v>39.0</c:v>
                </c:pt>
                <c:pt idx="721">
                  <c:v>39.0</c:v>
                </c:pt>
                <c:pt idx="722">
                  <c:v>39.0</c:v>
                </c:pt>
                <c:pt idx="723">
                  <c:v>39.0</c:v>
                </c:pt>
                <c:pt idx="724">
                  <c:v>39.0</c:v>
                </c:pt>
                <c:pt idx="725">
                  <c:v>39.0</c:v>
                </c:pt>
                <c:pt idx="726">
                  <c:v>39.0</c:v>
                </c:pt>
                <c:pt idx="727">
                  <c:v>39.0</c:v>
                </c:pt>
                <c:pt idx="728">
                  <c:v>39.0</c:v>
                </c:pt>
                <c:pt idx="729">
                  <c:v>39.0</c:v>
                </c:pt>
                <c:pt idx="730">
                  <c:v>39.0</c:v>
                </c:pt>
                <c:pt idx="731">
                  <c:v>39.0</c:v>
                </c:pt>
                <c:pt idx="732">
                  <c:v>39.0</c:v>
                </c:pt>
                <c:pt idx="733">
                  <c:v>39.0</c:v>
                </c:pt>
                <c:pt idx="734">
                  <c:v>39.0</c:v>
                </c:pt>
                <c:pt idx="735">
                  <c:v>39.0</c:v>
                </c:pt>
                <c:pt idx="736">
                  <c:v>39.0</c:v>
                </c:pt>
                <c:pt idx="737">
                  <c:v>38.0</c:v>
                </c:pt>
                <c:pt idx="738">
                  <c:v>38.0</c:v>
                </c:pt>
                <c:pt idx="739">
                  <c:v>38.0</c:v>
                </c:pt>
                <c:pt idx="740">
                  <c:v>38.0</c:v>
                </c:pt>
                <c:pt idx="741">
                  <c:v>38.0</c:v>
                </c:pt>
                <c:pt idx="742">
                  <c:v>38.0</c:v>
                </c:pt>
                <c:pt idx="743">
                  <c:v>38.0</c:v>
                </c:pt>
                <c:pt idx="744">
                  <c:v>38.0</c:v>
                </c:pt>
                <c:pt idx="745">
                  <c:v>38.0</c:v>
                </c:pt>
                <c:pt idx="746">
                  <c:v>38.0</c:v>
                </c:pt>
                <c:pt idx="747">
                  <c:v>37.0</c:v>
                </c:pt>
                <c:pt idx="748">
                  <c:v>37.0</c:v>
                </c:pt>
                <c:pt idx="749">
                  <c:v>37.0</c:v>
                </c:pt>
                <c:pt idx="750">
                  <c:v>37.0</c:v>
                </c:pt>
                <c:pt idx="751">
                  <c:v>37.0</c:v>
                </c:pt>
                <c:pt idx="752">
                  <c:v>37.0</c:v>
                </c:pt>
                <c:pt idx="753">
                  <c:v>37.0</c:v>
                </c:pt>
                <c:pt idx="754">
                  <c:v>37.0</c:v>
                </c:pt>
                <c:pt idx="755">
                  <c:v>37.0</c:v>
                </c:pt>
                <c:pt idx="756">
                  <c:v>37.0</c:v>
                </c:pt>
                <c:pt idx="757">
                  <c:v>37.0</c:v>
                </c:pt>
                <c:pt idx="758">
                  <c:v>37.0</c:v>
                </c:pt>
                <c:pt idx="759">
                  <c:v>37.0</c:v>
                </c:pt>
                <c:pt idx="760">
                  <c:v>37.0</c:v>
                </c:pt>
                <c:pt idx="761">
                  <c:v>37.0</c:v>
                </c:pt>
                <c:pt idx="762">
                  <c:v>37.0</c:v>
                </c:pt>
                <c:pt idx="763">
                  <c:v>37.0</c:v>
                </c:pt>
                <c:pt idx="764">
                  <c:v>36.0</c:v>
                </c:pt>
                <c:pt idx="765">
                  <c:v>36.0</c:v>
                </c:pt>
                <c:pt idx="766">
                  <c:v>36.0</c:v>
                </c:pt>
                <c:pt idx="767">
                  <c:v>36.0</c:v>
                </c:pt>
                <c:pt idx="768">
                  <c:v>36.0</c:v>
                </c:pt>
                <c:pt idx="769">
                  <c:v>36.0</c:v>
                </c:pt>
                <c:pt idx="770">
                  <c:v>36.0</c:v>
                </c:pt>
                <c:pt idx="771">
                  <c:v>36.0</c:v>
                </c:pt>
                <c:pt idx="772">
                  <c:v>36.0</c:v>
                </c:pt>
                <c:pt idx="773">
                  <c:v>36.0</c:v>
                </c:pt>
                <c:pt idx="774">
                  <c:v>36.0</c:v>
                </c:pt>
                <c:pt idx="775">
                  <c:v>36.0</c:v>
                </c:pt>
                <c:pt idx="776">
                  <c:v>36.0</c:v>
                </c:pt>
                <c:pt idx="777">
                  <c:v>36.0</c:v>
                </c:pt>
                <c:pt idx="778">
                  <c:v>36.0</c:v>
                </c:pt>
                <c:pt idx="779">
                  <c:v>36.0</c:v>
                </c:pt>
                <c:pt idx="780">
                  <c:v>36.0</c:v>
                </c:pt>
                <c:pt idx="781">
                  <c:v>35.0</c:v>
                </c:pt>
                <c:pt idx="782">
                  <c:v>35.0</c:v>
                </c:pt>
                <c:pt idx="783">
                  <c:v>35.0</c:v>
                </c:pt>
                <c:pt idx="784">
                  <c:v>35.0</c:v>
                </c:pt>
                <c:pt idx="785">
                  <c:v>35.0</c:v>
                </c:pt>
                <c:pt idx="786">
                  <c:v>35.0</c:v>
                </c:pt>
                <c:pt idx="787">
                  <c:v>35.0</c:v>
                </c:pt>
                <c:pt idx="788">
                  <c:v>35.0</c:v>
                </c:pt>
                <c:pt idx="789">
                  <c:v>35.0</c:v>
                </c:pt>
                <c:pt idx="790">
                  <c:v>35.0</c:v>
                </c:pt>
                <c:pt idx="791">
                  <c:v>35.0</c:v>
                </c:pt>
                <c:pt idx="792">
                  <c:v>35.0</c:v>
                </c:pt>
                <c:pt idx="793">
                  <c:v>35.0</c:v>
                </c:pt>
                <c:pt idx="794">
                  <c:v>35.0</c:v>
                </c:pt>
                <c:pt idx="795">
                  <c:v>35.0</c:v>
                </c:pt>
                <c:pt idx="796">
                  <c:v>35.0</c:v>
                </c:pt>
                <c:pt idx="797">
                  <c:v>34.0</c:v>
                </c:pt>
                <c:pt idx="798">
                  <c:v>34.0</c:v>
                </c:pt>
                <c:pt idx="799">
                  <c:v>34.0</c:v>
                </c:pt>
                <c:pt idx="800">
                  <c:v>34.0</c:v>
                </c:pt>
                <c:pt idx="801">
                  <c:v>34.0</c:v>
                </c:pt>
                <c:pt idx="802">
                  <c:v>34.0</c:v>
                </c:pt>
                <c:pt idx="803">
                  <c:v>34.0</c:v>
                </c:pt>
                <c:pt idx="804">
                  <c:v>34.0</c:v>
                </c:pt>
                <c:pt idx="805">
                  <c:v>34.0</c:v>
                </c:pt>
                <c:pt idx="806">
                  <c:v>34.0</c:v>
                </c:pt>
                <c:pt idx="807">
                  <c:v>34.0</c:v>
                </c:pt>
                <c:pt idx="808">
                  <c:v>34.0</c:v>
                </c:pt>
                <c:pt idx="809">
                  <c:v>34.0</c:v>
                </c:pt>
                <c:pt idx="810">
                  <c:v>34.0</c:v>
                </c:pt>
                <c:pt idx="811">
                  <c:v>34.0</c:v>
                </c:pt>
                <c:pt idx="812">
                  <c:v>34.0</c:v>
                </c:pt>
                <c:pt idx="813">
                  <c:v>34.0</c:v>
                </c:pt>
                <c:pt idx="814">
                  <c:v>33.0</c:v>
                </c:pt>
                <c:pt idx="815">
                  <c:v>33.0</c:v>
                </c:pt>
                <c:pt idx="816">
                  <c:v>33.0</c:v>
                </c:pt>
                <c:pt idx="817">
                  <c:v>33.0</c:v>
                </c:pt>
                <c:pt idx="818">
                  <c:v>33.0</c:v>
                </c:pt>
                <c:pt idx="819">
                  <c:v>33.0</c:v>
                </c:pt>
                <c:pt idx="820">
                  <c:v>33.0</c:v>
                </c:pt>
                <c:pt idx="821">
                  <c:v>33.0</c:v>
                </c:pt>
                <c:pt idx="822">
                  <c:v>33.0</c:v>
                </c:pt>
                <c:pt idx="823">
                  <c:v>33.0</c:v>
                </c:pt>
                <c:pt idx="824">
                  <c:v>33.0</c:v>
                </c:pt>
                <c:pt idx="825">
                  <c:v>33.0</c:v>
                </c:pt>
                <c:pt idx="826">
                  <c:v>33.0</c:v>
                </c:pt>
                <c:pt idx="827">
                  <c:v>33.0</c:v>
                </c:pt>
                <c:pt idx="828">
                  <c:v>33.0</c:v>
                </c:pt>
                <c:pt idx="829">
                  <c:v>32.0</c:v>
                </c:pt>
                <c:pt idx="830">
                  <c:v>32.0</c:v>
                </c:pt>
                <c:pt idx="831">
                  <c:v>32.0</c:v>
                </c:pt>
                <c:pt idx="832">
                  <c:v>32.0</c:v>
                </c:pt>
                <c:pt idx="833">
                  <c:v>32.0</c:v>
                </c:pt>
                <c:pt idx="834">
                  <c:v>32.0</c:v>
                </c:pt>
                <c:pt idx="835">
                  <c:v>32.0</c:v>
                </c:pt>
                <c:pt idx="836">
                  <c:v>32.0</c:v>
                </c:pt>
                <c:pt idx="837">
                  <c:v>32.0</c:v>
                </c:pt>
                <c:pt idx="838">
                  <c:v>32.0</c:v>
                </c:pt>
                <c:pt idx="839">
                  <c:v>32.0</c:v>
                </c:pt>
                <c:pt idx="840">
                  <c:v>32.0</c:v>
                </c:pt>
                <c:pt idx="841">
                  <c:v>32.0</c:v>
                </c:pt>
                <c:pt idx="842">
                  <c:v>32.0</c:v>
                </c:pt>
                <c:pt idx="843">
                  <c:v>32.0</c:v>
                </c:pt>
                <c:pt idx="844">
                  <c:v>32.0</c:v>
                </c:pt>
                <c:pt idx="845">
                  <c:v>32.0</c:v>
                </c:pt>
                <c:pt idx="846">
                  <c:v>31.0</c:v>
                </c:pt>
                <c:pt idx="847">
                  <c:v>31.0</c:v>
                </c:pt>
                <c:pt idx="848">
                  <c:v>31.0</c:v>
                </c:pt>
                <c:pt idx="849">
                  <c:v>31.0</c:v>
                </c:pt>
                <c:pt idx="850">
                  <c:v>31.0</c:v>
                </c:pt>
                <c:pt idx="851">
                  <c:v>31.0</c:v>
                </c:pt>
                <c:pt idx="852">
                  <c:v>31.0</c:v>
                </c:pt>
                <c:pt idx="853">
                  <c:v>31.0</c:v>
                </c:pt>
                <c:pt idx="854">
                  <c:v>31.0</c:v>
                </c:pt>
                <c:pt idx="855">
                  <c:v>31.0</c:v>
                </c:pt>
                <c:pt idx="856">
                  <c:v>31.0</c:v>
                </c:pt>
                <c:pt idx="857">
                  <c:v>31.0</c:v>
                </c:pt>
                <c:pt idx="858">
                  <c:v>31.0</c:v>
                </c:pt>
                <c:pt idx="859">
                  <c:v>31.0</c:v>
                </c:pt>
                <c:pt idx="860">
                  <c:v>31.0</c:v>
                </c:pt>
                <c:pt idx="861">
                  <c:v>31.0</c:v>
                </c:pt>
                <c:pt idx="862">
                  <c:v>31.0</c:v>
                </c:pt>
                <c:pt idx="863">
                  <c:v>30.0</c:v>
                </c:pt>
                <c:pt idx="864">
                  <c:v>30.0</c:v>
                </c:pt>
                <c:pt idx="865">
                  <c:v>30.0</c:v>
                </c:pt>
                <c:pt idx="866">
                  <c:v>30.0</c:v>
                </c:pt>
                <c:pt idx="867">
                  <c:v>30.0</c:v>
                </c:pt>
                <c:pt idx="868">
                  <c:v>30.0</c:v>
                </c:pt>
                <c:pt idx="869">
                  <c:v>30.0</c:v>
                </c:pt>
                <c:pt idx="870">
                  <c:v>30.0</c:v>
                </c:pt>
                <c:pt idx="871">
                  <c:v>30.0</c:v>
                </c:pt>
                <c:pt idx="872">
                  <c:v>30.0</c:v>
                </c:pt>
                <c:pt idx="873">
                  <c:v>30.0</c:v>
                </c:pt>
                <c:pt idx="874">
                  <c:v>29.0</c:v>
                </c:pt>
                <c:pt idx="875">
                  <c:v>29.0</c:v>
                </c:pt>
                <c:pt idx="876">
                  <c:v>29.0</c:v>
                </c:pt>
                <c:pt idx="877">
                  <c:v>29.0</c:v>
                </c:pt>
                <c:pt idx="878">
                  <c:v>29.0</c:v>
                </c:pt>
                <c:pt idx="879">
                  <c:v>29.0</c:v>
                </c:pt>
                <c:pt idx="880">
                  <c:v>29.0</c:v>
                </c:pt>
                <c:pt idx="881">
                  <c:v>29.0</c:v>
                </c:pt>
                <c:pt idx="882">
                  <c:v>29.0</c:v>
                </c:pt>
                <c:pt idx="883">
                  <c:v>29.0</c:v>
                </c:pt>
                <c:pt idx="884">
                  <c:v>29.0</c:v>
                </c:pt>
                <c:pt idx="885">
                  <c:v>28.0</c:v>
                </c:pt>
                <c:pt idx="886">
                  <c:v>28.0</c:v>
                </c:pt>
                <c:pt idx="887">
                  <c:v>28.0</c:v>
                </c:pt>
                <c:pt idx="888">
                  <c:v>28.0</c:v>
                </c:pt>
                <c:pt idx="889">
                  <c:v>28.0</c:v>
                </c:pt>
                <c:pt idx="890">
                  <c:v>28.0</c:v>
                </c:pt>
                <c:pt idx="891">
                  <c:v>28.0</c:v>
                </c:pt>
                <c:pt idx="892">
                  <c:v>28.0</c:v>
                </c:pt>
                <c:pt idx="893">
                  <c:v>28.0</c:v>
                </c:pt>
                <c:pt idx="894">
                  <c:v>28.0</c:v>
                </c:pt>
                <c:pt idx="895">
                  <c:v>28.0</c:v>
                </c:pt>
                <c:pt idx="896">
                  <c:v>28.0</c:v>
                </c:pt>
                <c:pt idx="897">
                  <c:v>28.0</c:v>
                </c:pt>
                <c:pt idx="898">
                  <c:v>27.0</c:v>
                </c:pt>
                <c:pt idx="899">
                  <c:v>27.0</c:v>
                </c:pt>
                <c:pt idx="900">
                  <c:v>27.0</c:v>
                </c:pt>
                <c:pt idx="901">
                  <c:v>27.0</c:v>
                </c:pt>
                <c:pt idx="902">
                  <c:v>27.0</c:v>
                </c:pt>
                <c:pt idx="903">
                  <c:v>27.0</c:v>
                </c:pt>
                <c:pt idx="904">
                  <c:v>27.0</c:v>
                </c:pt>
                <c:pt idx="905">
                  <c:v>27.0</c:v>
                </c:pt>
                <c:pt idx="906">
                  <c:v>26.0</c:v>
                </c:pt>
                <c:pt idx="907">
                  <c:v>26.0</c:v>
                </c:pt>
                <c:pt idx="908">
                  <c:v>26.0</c:v>
                </c:pt>
                <c:pt idx="909">
                  <c:v>26.0</c:v>
                </c:pt>
                <c:pt idx="910">
                  <c:v>26.0</c:v>
                </c:pt>
                <c:pt idx="911">
                  <c:v>26.0</c:v>
                </c:pt>
                <c:pt idx="912">
                  <c:v>26.0</c:v>
                </c:pt>
                <c:pt idx="913">
                  <c:v>26.0</c:v>
                </c:pt>
                <c:pt idx="914">
                  <c:v>25.0</c:v>
                </c:pt>
                <c:pt idx="915">
                  <c:v>25.0</c:v>
                </c:pt>
                <c:pt idx="916">
                  <c:v>25.0</c:v>
                </c:pt>
                <c:pt idx="917">
                  <c:v>25.0</c:v>
                </c:pt>
                <c:pt idx="918">
                  <c:v>25.0</c:v>
                </c:pt>
                <c:pt idx="919">
                  <c:v>25.0</c:v>
                </c:pt>
                <c:pt idx="920">
                  <c:v>24.0</c:v>
                </c:pt>
                <c:pt idx="921">
                  <c:v>24.0</c:v>
                </c:pt>
                <c:pt idx="922">
                  <c:v>24.0</c:v>
                </c:pt>
                <c:pt idx="923">
                  <c:v>24.0</c:v>
                </c:pt>
                <c:pt idx="924">
                  <c:v>24.0</c:v>
                </c:pt>
                <c:pt idx="925">
                  <c:v>24.0</c:v>
                </c:pt>
                <c:pt idx="926">
                  <c:v>24.0</c:v>
                </c:pt>
                <c:pt idx="927">
                  <c:v>24.0</c:v>
                </c:pt>
                <c:pt idx="928">
                  <c:v>24.0</c:v>
                </c:pt>
                <c:pt idx="929">
                  <c:v>23.0</c:v>
                </c:pt>
                <c:pt idx="930">
                  <c:v>23.0</c:v>
                </c:pt>
                <c:pt idx="931">
                  <c:v>23.0</c:v>
                </c:pt>
                <c:pt idx="932">
                  <c:v>23.0</c:v>
                </c:pt>
                <c:pt idx="933">
                  <c:v>23.0</c:v>
                </c:pt>
                <c:pt idx="934">
                  <c:v>22.0</c:v>
                </c:pt>
                <c:pt idx="935">
                  <c:v>22.0</c:v>
                </c:pt>
                <c:pt idx="936">
                  <c:v>22.0</c:v>
                </c:pt>
                <c:pt idx="937">
                  <c:v>22.0</c:v>
                </c:pt>
                <c:pt idx="938">
                  <c:v>22.0</c:v>
                </c:pt>
                <c:pt idx="939">
                  <c:v>21.0</c:v>
                </c:pt>
                <c:pt idx="940">
                  <c:v>21.0</c:v>
                </c:pt>
                <c:pt idx="941">
                  <c:v>21.0</c:v>
                </c:pt>
                <c:pt idx="942">
                  <c:v>21.0</c:v>
                </c:pt>
                <c:pt idx="943">
                  <c:v>21.0</c:v>
                </c:pt>
                <c:pt idx="944">
                  <c:v>21.0</c:v>
                </c:pt>
                <c:pt idx="945">
                  <c:v>21.0</c:v>
                </c:pt>
                <c:pt idx="946">
                  <c:v>21.0</c:v>
                </c:pt>
                <c:pt idx="947">
                  <c:v>20.0</c:v>
                </c:pt>
                <c:pt idx="948">
                  <c:v>20.0</c:v>
                </c:pt>
                <c:pt idx="949">
                  <c:v>20.0</c:v>
                </c:pt>
                <c:pt idx="950">
                  <c:v>20.0</c:v>
                </c:pt>
                <c:pt idx="951">
                  <c:v>20.0</c:v>
                </c:pt>
                <c:pt idx="952">
                  <c:v>20.0</c:v>
                </c:pt>
                <c:pt idx="953">
                  <c:v>20.0</c:v>
                </c:pt>
                <c:pt idx="954">
                  <c:v>20.0</c:v>
                </c:pt>
                <c:pt idx="955">
                  <c:v>19.0</c:v>
                </c:pt>
                <c:pt idx="956">
                  <c:v>19.0</c:v>
                </c:pt>
                <c:pt idx="957">
                  <c:v>19.0</c:v>
                </c:pt>
                <c:pt idx="958">
                  <c:v>19.0</c:v>
                </c:pt>
                <c:pt idx="959">
                  <c:v>19.0</c:v>
                </c:pt>
                <c:pt idx="960">
                  <c:v>19.0</c:v>
                </c:pt>
                <c:pt idx="961">
                  <c:v>18.0</c:v>
                </c:pt>
                <c:pt idx="962">
                  <c:v>18.0</c:v>
                </c:pt>
                <c:pt idx="963">
                  <c:v>18.0</c:v>
                </c:pt>
                <c:pt idx="964">
                  <c:v>18.0</c:v>
                </c:pt>
                <c:pt idx="965">
                  <c:v>17.0</c:v>
                </c:pt>
                <c:pt idx="966">
                  <c:v>17.0</c:v>
                </c:pt>
                <c:pt idx="967">
                  <c:v>17.0</c:v>
                </c:pt>
                <c:pt idx="968">
                  <c:v>17.0</c:v>
                </c:pt>
                <c:pt idx="969">
                  <c:v>17.0</c:v>
                </c:pt>
                <c:pt idx="970">
                  <c:v>16.0</c:v>
                </c:pt>
                <c:pt idx="971">
                  <c:v>16.0</c:v>
                </c:pt>
                <c:pt idx="972">
                  <c:v>16.0</c:v>
                </c:pt>
                <c:pt idx="973">
                  <c:v>15.0</c:v>
                </c:pt>
                <c:pt idx="974">
                  <c:v>15.0</c:v>
                </c:pt>
                <c:pt idx="975">
                  <c:v>15.0</c:v>
                </c:pt>
                <c:pt idx="976">
                  <c:v>15.0</c:v>
                </c:pt>
                <c:pt idx="977">
                  <c:v>14.0</c:v>
                </c:pt>
                <c:pt idx="978">
                  <c:v>14.0</c:v>
                </c:pt>
                <c:pt idx="979">
                  <c:v>13.0</c:v>
                </c:pt>
                <c:pt idx="980">
                  <c:v>13.0</c:v>
                </c:pt>
                <c:pt idx="981">
                  <c:v>13.0</c:v>
                </c:pt>
                <c:pt idx="982">
                  <c:v>12.0</c:v>
                </c:pt>
                <c:pt idx="983">
                  <c:v>12.0</c:v>
                </c:pt>
                <c:pt idx="984">
                  <c:v>12.0</c:v>
                </c:pt>
                <c:pt idx="985">
                  <c:v>11.0</c:v>
                </c:pt>
                <c:pt idx="986">
                  <c:v>9.2</c:v>
                </c:pt>
                <c:pt idx="987">
                  <c:v>8.9</c:v>
                </c:pt>
                <c:pt idx="988">
                  <c:v>7.2</c:v>
                </c:pt>
              </c:numCache>
            </c:numRef>
          </c:yVal>
          <c:smooth val="0"/>
        </c:ser>
        <c:dLbls>
          <c:showLegendKey val="0"/>
          <c:showVal val="0"/>
          <c:showCatName val="0"/>
          <c:showSerName val="0"/>
          <c:showPercent val="0"/>
          <c:showBubbleSize val="0"/>
        </c:dLbls>
        <c:axId val="-2094917272"/>
        <c:axId val="-2094906616"/>
      </c:scatterChart>
      <c:valAx>
        <c:axId val="-2094917272"/>
        <c:scaling>
          <c:orientation val="minMax"/>
        </c:scaling>
        <c:delete val="0"/>
        <c:axPos val="b"/>
        <c:title>
          <c:tx>
            <c:rich>
              <a:bodyPr/>
              <a:lstStyle/>
              <a:p>
                <a:pPr>
                  <a:defRPr/>
                </a:pPr>
                <a:r>
                  <a:rPr lang="en-US" dirty="0">
                    <a:latin typeface="Calibri"/>
                  </a:rPr>
                  <a:t>True score</a:t>
                </a:r>
              </a:p>
            </c:rich>
          </c:tx>
          <c:layout/>
          <c:overlay val="0"/>
        </c:title>
        <c:numFmt formatCode="General" sourceLinked="1"/>
        <c:majorTickMark val="out"/>
        <c:minorTickMark val="none"/>
        <c:tickLblPos val="nextTo"/>
        <c:crossAx val="-2094906616"/>
        <c:crosses val="autoZero"/>
        <c:crossBetween val="midCat"/>
        <c:majorUnit val="10.0"/>
      </c:valAx>
      <c:valAx>
        <c:axId val="-2094906616"/>
        <c:scaling>
          <c:orientation val="minMax"/>
          <c:max val="100.0"/>
        </c:scaling>
        <c:delete val="0"/>
        <c:axPos val="l"/>
        <c:majorGridlines/>
        <c:title>
          <c:tx>
            <c:rich>
              <a:bodyPr rot="-5400000" vert="horz"/>
              <a:lstStyle/>
              <a:p>
                <a:pPr>
                  <a:defRPr/>
                </a:pPr>
                <a:r>
                  <a:rPr lang="en-US" dirty="0">
                    <a:latin typeface="Calibri"/>
                  </a:rPr>
                  <a:t>Observed score</a:t>
                </a:r>
              </a:p>
            </c:rich>
          </c:tx>
          <c:layout/>
          <c:overlay val="0"/>
        </c:title>
        <c:numFmt formatCode="General" sourceLinked="1"/>
        <c:majorTickMark val="out"/>
        <c:minorTickMark val="none"/>
        <c:tickLblPos val="nextTo"/>
        <c:crossAx val="-2094917272"/>
        <c:crosses val="autoZero"/>
        <c:crossBetween val="midCat"/>
      </c:valAx>
    </c:plotArea>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'R=0.80'!$B$1</c:f>
              <c:strCache>
                <c:ptCount val="1"/>
                <c:pt idx="0">
                  <c:v>Observed score</c:v>
                </c:pt>
              </c:strCache>
            </c:strRef>
          </c:tx>
          <c:spPr>
            <a:ln w="28575">
              <a:noFill/>
            </a:ln>
          </c:spPr>
          <c:xVal>
            <c:numRef>
              <c:f>'R=0.80'!$A$2:$A$993</c:f>
              <c:numCache>
                <c:formatCode>General</c:formatCode>
                <c:ptCount val="992"/>
                <c:pt idx="0">
                  <c:v>87.0</c:v>
                </c:pt>
                <c:pt idx="1">
                  <c:v>71.0</c:v>
                </c:pt>
                <c:pt idx="2">
                  <c:v>84.0</c:v>
                </c:pt>
                <c:pt idx="3">
                  <c:v>84.0</c:v>
                </c:pt>
                <c:pt idx="4">
                  <c:v>80.0</c:v>
                </c:pt>
                <c:pt idx="5">
                  <c:v>88.0</c:v>
                </c:pt>
                <c:pt idx="6">
                  <c:v>77.0</c:v>
                </c:pt>
                <c:pt idx="7">
                  <c:v>80.0</c:v>
                </c:pt>
                <c:pt idx="8">
                  <c:v>80.0</c:v>
                </c:pt>
                <c:pt idx="9">
                  <c:v>76.0</c:v>
                </c:pt>
                <c:pt idx="10">
                  <c:v>78.0</c:v>
                </c:pt>
                <c:pt idx="11">
                  <c:v>70.0</c:v>
                </c:pt>
                <c:pt idx="12">
                  <c:v>71.0</c:v>
                </c:pt>
                <c:pt idx="13">
                  <c:v>69.0</c:v>
                </c:pt>
                <c:pt idx="14">
                  <c:v>83.0</c:v>
                </c:pt>
                <c:pt idx="15">
                  <c:v>82.0</c:v>
                </c:pt>
                <c:pt idx="16">
                  <c:v>71.0</c:v>
                </c:pt>
                <c:pt idx="17">
                  <c:v>83.0</c:v>
                </c:pt>
                <c:pt idx="18">
                  <c:v>75.0</c:v>
                </c:pt>
                <c:pt idx="19">
                  <c:v>79.0</c:v>
                </c:pt>
                <c:pt idx="20">
                  <c:v>70.0</c:v>
                </c:pt>
                <c:pt idx="21">
                  <c:v>85.0</c:v>
                </c:pt>
                <c:pt idx="22">
                  <c:v>86.0</c:v>
                </c:pt>
                <c:pt idx="23">
                  <c:v>76.0</c:v>
                </c:pt>
                <c:pt idx="24">
                  <c:v>77.0</c:v>
                </c:pt>
                <c:pt idx="25">
                  <c:v>78.0</c:v>
                </c:pt>
                <c:pt idx="26">
                  <c:v>74.0</c:v>
                </c:pt>
                <c:pt idx="27">
                  <c:v>80.0</c:v>
                </c:pt>
                <c:pt idx="28">
                  <c:v>75.0</c:v>
                </c:pt>
                <c:pt idx="29">
                  <c:v>63.0</c:v>
                </c:pt>
                <c:pt idx="30">
                  <c:v>82.0</c:v>
                </c:pt>
                <c:pt idx="31">
                  <c:v>64.0</c:v>
                </c:pt>
                <c:pt idx="32">
                  <c:v>67.0</c:v>
                </c:pt>
                <c:pt idx="33">
                  <c:v>78.0</c:v>
                </c:pt>
                <c:pt idx="34">
                  <c:v>74.0</c:v>
                </c:pt>
                <c:pt idx="35">
                  <c:v>80.0</c:v>
                </c:pt>
                <c:pt idx="36">
                  <c:v>79.0</c:v>
                </c:pt>
                <c:pt idx="37">
                  <c:v>73.0</c:v>
                </c:pt>
                <c:pt idx="38">
                  <c:v>76.0</c:v>
                </c:pt>
                <c:pt idx="39">
                  <c:v>72.0</c:v>
                </c:pt>
                <c:pt idx="40">
                  <c:v>68.0</c:v>
                </c:pt>
                <c:pt idx="41">
                  <c:v>69.0</c:v>
                </c:pt>
                <c:pt idx="42">
                  <c:v>77.0</c:v>
                </c:pt>
                <c:pt idx="43">
                  <c:v>79.0</c:v>
                </c:pt>
                <c:pt idx="44">
                  <c:v>64.0</c:v>
                </c:pt>
                <c:pt idx="45">
                  <c:v>79.0</c:v>
                </c:pt>
                <c:pt idx="46">
                  <c:v>70.0</c:v>
                </c:pt>
                <c:pt idx="47">
                  <c:v>63.0</c:v>
                </c:pt>
                <c:pt idx="48">
                  <c:v>63.0</c:v>
                </c:pt>
                <c:pt idx="49">
                  <c:v>72.0</c:v>
                </c:pt>
                <c:pt idx="50">
                  <c:v>65.0</c:v>
                </c:pt>
                <c:pt idx="51">
                  <c:v>66.0</c:v>
                </c:pt>
                <c:pt idx="52">
                  <c:v>72.0</c:v>
                </c:pt>
                <c:pt idx="53">
                  <c:v>73.0</c:v>
                </c:pt>
                <c:pt idx="54">
                  <c:v>72.0</c:v>
                </c:pt>
                <c:pt idx="55">
                  <c:v>82.0</c:v>
                </c:pt>
                <c:pt idx="56">
                  <c:v>76.0</c:v>
                </c:pt>
                <c:pt idx="57">
                  <c:v>68.0</c:v>
                </c:pt>
                <c:pt idx="58">
                  <c:v>74.0</c:v>
                </c:pt>
                <c:pt idx="59">
                  <c:v>76.0</c:v>
                </c:pt>
                <c:pt idx="60">
                  <c:v>73.0</c:v>
                </c:pt>
                <c:pt idx="61">
                  <c:v>69.0</c:v>
                </c:pt>
                <c:pt idx="62">
                  <c:v>68.0</c:v>
                </c:pt>
                <c:pt idx="63">
                  <c:v>77.0</c:v>
                </c:pt>
                <c:pt idx="64">
                  <c:v>66.0</c:v>
                </c:pt>
                <c:pt idx="65">
                  <c:v>81.0</c:v>
                </c:pt>
                <c:pt idx="66">
                  <c:v>78.0</c:v>
                </c:pt>
                <c:pt idx="67">
                  <c:v>63.0</c:v>
                </c:pt>
                <c:pt idx="68">
                  <c:v>74.0</c:v>
                </c:pt>
                <c:pt idx="69">
                  <c:v>68.0</c:v>
                </c:pt>
                <c:pt idx="70">
                  <c:v>68.0</c:v>
                </c:pt>
                <c:pt idx="71">
                  <c:v>66.0</c:v>
                </c:pt>
                <c:pt idx="72">
                  <c:v>69.0</c:v>
                </c:pt>
                <c:pt idx="73">
                  <c:v>67.0</c:v>
                </c:pt>
                <c:pt idx="74">
                  <c:v>57.0</c:v>
                </c:pt>
                <c:pt idx="75">
                  <c:v>66.0</c:v>
                </c:pt>
                <c:pt idx="76">
                  <c:v>68.0</c:v>
                </c:pt>
                <c:pt idx="77">
                  <c:v>60.0</c:v>
                </c:pt>
                <c:pt idx="78">
                  <c:v>72.0</c:v>
                </c:pt>
                <c:pt idx="79">
                  <c:v>68.0</c:v>
                </c:pt>
                <c:pt idx="80">
                  <c:v>71.0</c:v>
                </c:pt>
                <c:pt idx="81">
                  <c:v>63.0</c:v>
                </c:pt>
                <c:pt idx="82">
                  <c:v>69.0</c:v>
                </c:pt>
                <c:pt idx="83">
                  <c:v>69.0</c:v>
                </c:pt>
                <c:pt idx="84">
                  <c:v>71.0</c:v>
                </c:pt>
                <c:pt idx="85">
                  <c:v>70.0</c:v>
                </c:pt>
                <c:pt idx="86">
                  <c:v>71.0</c:v>
                </c:pt>
                <c:pt idx="87">
                  <c:v>59.0</c:v>
                </c:pt>
                <c:pt idx="88">
                  <c:v>66.0</c:v>
                </c:pt>
                <c:pt idx="89">
                  <c:v>64.0</c:v>
                </c:pt>
                <c:pt idx="90">
                  <c:v>62.0</c:v>
                </c:pt>
                <c:pt idx="91">
                  <c:v>68.0</c:v>
                </c:pt>
                <c:pt idx="92">
                  <c:v>72.0</c:v>
                </c:pt>
                <c:pt idx="93">
                  <c:v>80.0</c:v>
                </c:pt>
                <c:pt idx="94">
                  <c:v>78.0</c:v>
                </c:pt>
                <c:pt idx="95">
                  <c:v>54.0</c:v>
                </c:pt>
                <c:pt idx="96">
                  <c:v>83.0</c:v>
                </c:pt>
                <c:pt idx="97">
                  <c:v>57.0</c:v>
                </c:pt>
                <c:pt idx="98">
                  <c:v>80.0</c:v>
                </c:pt>
                <c:pt idx="99">
                  <c:v>80.0</c:v>
                </c:pt>
                <c:pt idx="100">
                  <c:v>70.0</c:v>
                </c:pt>
                <c:pt idx="101">
                  <c:v>61.0</c:v>
                </c:pt>
                <c:pt idx="102">
                  <c:v>71.0</c:v>
                </c:pt>
                <c:pt idx="103">
                  <c:v>58.0</c:v>
                </c:pt>
                <c:pt idx="104">
                  <c:v>65.0</c:v>
                </c:pt>
                <c:pt idx="105">
                  <c:v>56.0</c:v>
                </c:pt>
                <c:pt idx="106">
                  <c:v>67.0</c:v>
                </c:pt>
                <c:pt idx="107">
                  <c:v>57.0</c:v>
                </c:pt>
                <c:pt idx="108">
                  <c:v>65.0</c:v>
                </c:pt>
                <c:pt idx="109">
                  <c:v>77.0</c:v>
                </c:pt>
                <c:pt idx="110">
                  <c:v>77.0</c:v>
                </c:pt>
                <c:pt idx="111">
                  <c:v>67.0</c:v>
                </c:pt>
                <c:pt idx="112">
                  <c:v>61.0</c:v>
                </c:pt>
                <c:pt idx="113">
                  <c:v>55.0</c:v>
                </c:pt>
                <c:pt idx="114">
                  <c:v>76.0</c:v>
                </c:pt>
                <c:pt idx="115">
                  <c:v>66.0</c:v>
                </c:pt>
                <c:pt idx="116">
                  <c:v>69.0</c:v>
                </c:pt>
                <c:pt idx="117">
                  <c:v>67.0</c:v>
                </c:pt>
                <c:pt idx="118">
                  <c:v>58.0</c:v>
                </c:pt>
                <c:pt idx="119">
                  <c:v>67.0</c:v>
                </c:pt>
                <c:pt idx="120">
                  <c:v>64.0</c:v>
                </c:pt>
                <c:pt idx="121">
                  <c:v>73.0</c:v>
                </c:pt>
                <c:pt idx="122">
                  <c:v>63.0</c:v>
                </c:pt>
                <c:pt idx="123">
                  <c:v>71.0</c:v>
                </c:pt>
                <c:pt idx="124">
                  <c:v>68.0</c:v>
                </c:pt>
                <c:pt idx="125">
                  <c:v>66.0</c:v>
                </c:pt>
                <c:pt idx="126">
                  <c:v>60.0</c:v>
                </c:pt>
                <c:pt idx="127">
                  <c:v>64.0</c:v>
                </c:pt>
                <c:pt idx="128">
                  <c:v>63.0</c:v>
                </c:pt>
                <c:pt idx="129">
                  <c:v>66.0</c:v>
                </c:pt>
                <c:pt idx="130">
                  <c:v>51.0</c:v>
                </c:pt>
                <c:pt idx="131">
                  <c:v>64.0</c:v>
                </c:pt>
                <c:pt idx="132">
                  <c:v>72.0</c:v>
                </c:pt>
                <c:pt idx="133">
                  <c:v>77.0</c:v>
                </c:pt>
                <c:pt idx="134">
                  <c:v>65.0</c:v>
                </c:pt>
                <c:pt idx="135">
                  <c:v>53.0</c:v>
                </c:pt>
                <c:pt idx="136">
                  <c:v>77.0</c:v>
                </c:pt>
                <c:pt idx="137">
                  <c:v>75.0</c:v>
                </c:pt>
                <c:pt idx="138">
                  <c:v>56.0</c:v>
                </c:pt>
                <c:pt idx="139">
                  <c:v>70.0</c:v>
                </c:pt>
                <c:pt idx="140">
                  <c:v>65.0</c:v>
                </c:pt>
                <c:pt idx="141">
                  <c:v>63.0</c:v>
                </c:pt>
                <c:pt idx="142">
                  <c:v>56.0</c:v>
                </c:pt>
                <c:pt idx="143">
                  <c:v>59.0</c:v>
                </c:pt>
                <c:pt idx="144">
                  <c:v>62.0</c:v>
                </c:pt>
                <c:pt idx="145">
                  <c:v>57.0</c:v>
                </c:pt>
                <c:pt idx="146">
                  <c:v>65.0</c:v>
                </c:pt>
                <c:pt idx="147">
                  <c:v>71.0</c:v>
                </c:pt>
                <c:pt idx="148">
                  <c:v>51.0</c:v>
                </c:pt>
                <c:pt idx="149">
                  <c:v>68.0</c:v>
                </c:pt>
                <c:pt idx="150">
                  <c:v>61.0</c:v>
                </c:pt>
                <c:pt idx="151">
                  <c:v>69.0</c:v>
                </c:pt>
                <c:pt idx="152">
                  <c:v>59.0</c:v>
                </c:pt>
                <c:pt idx="153">
                  <c:v>65.0</c:v>
                </c:pt>
                <c:pt idx="154">
                  <c:v>65.0</c:v>
                </c:pt>
                <c:pt idx="155">
                  <c:v>61.0</c:v>
                </c:pt>
                <c:pt idx="156">
                  <c:v>72.0</c:v>
                </c:pt>
                <c:pt idx="157">
                  <c:v>61.0</c:v>
                </c:pt>
                <c:pt idx="158">
                  <c:v>62.0</c:v>
                </c:pt>
                <c:pt idx="159">
                  <c:v>61.0</c:v>
                </c:pt>
                <c:pt idx="160">
                  <c:v>64.0</c:v>
                </c:pt>
                <c:pt idx="161">
                  <c:v>63.0</c:v>
                </c:pt>
                <c:pt idx="162">
                  <c:v>75.0</c:v>
                </c:pt>
                <c:pt idx="163">
                  <c:v>55.0</c:v>
                </c:pt>
                <c:pt idx="164">
                  <c:v>55.0</c:v>
                </c:pt>
                <c:pt idx="165">
                  <c:v>64.0</c:v>
                </c:pt>
                <c:pt idx="166">
                  <c:v>62.0</c:v>
                </c:pt>
                <c:pt idx="167">
                  <c:v>68.0</c:v>
                </c:pt>
                <c:pt idx="168">
                  <c:v>66.0</c:v>
                </c:pt>
                <c:pt idx="169">
                  <c:v>60.0</c:v>
                </c:pt>
                <c:pt idx="170">
                  <c:v>56.0</c:v>
                </c:pt>
                <c:pt idx="171">
                  <c:v>70.0</c:v>
                </c:pt>
                <c:pt idx="172">
                  <c:v>49.0</c:v>
                </c:pt>
                <c:pt idx="173">
                  <c:v>71.0</c:v>
                </c:pt>
                <c:pt idx="174">
                  <c:v>57.0</c:v>
                </c:pt>
                <c:pt idx="175">
                  <c:v>74.0</c:v>
                </c:pt>
                <c:pt idx="176">
                  <c:v>65.0</c:v>
                </c:pt>
                <c:pt idx="177">
                  <c:v>69.0</c:v>
                </c:pt>
                <c:pt idx="178">
                  <c:v>60.0</c:v>
                </c:pt>
                <c:pt idx="179">
                  <c:v>55.0</c:v>
                </c:pt>
                <c:pt idx="180">
                  <c:v>57.0</c:v>
                </c:pt>
                <c:pt idx="181">
                  <c:v>72.0</c:v>
                </c:pt>
                <c:pt idx="182">
                  <c:v>51.0</c:v>
                </c:pt>
                <c:pt idx="183">
                  <c:v>60.0</c:v>
                </c:pt>
                <c:pt idx="184">
                  <c:v>69.0</c:v>
                </c:pt>
                <c:pt idx="185">
                  <c:v>68.0</c:v>
                </c:pt>
                <c:pt idx="186">
                  <c:v>51.0</c:v>
                </c:pt>
                <c:pt idx="187">
                  <c:v>54.0</c:v>
                </c:pt>
                <c:pt idx="188">
                  <c:v>57.0</c:v>
                </c:pt>
                <c:pt idx="189">
                  <c:v>74.0</c:v>
                </c:pt>
                <c:pt idx="190">
                  <c:v>63.0</c:v>
                </c:pt>
                <c:pt idx="191">
                  <c:v>64.0</c:v>
                </c:pt>
                <c:pt idx="192">
                  <c:v>62.0</c:v>
                </c:pt>
                <c:pt idx="193">
                  <c:v>59.0</c:v>
                </c:pt>
                <c:pt idx="194">
                  <c:v>63.0</c:v>
                </c:pt>
                <c:pt idx="195">
                  <c:v>68.0</c:v>
                </c:pt>
                <c:pt idx="196">
                  <c:v>62.0</c:v>
                </c:pt>
                <c:pt idx="197">
                  <c:v>60.0</c:v>
                </c:pt>
                <c:pt idx="198">
                  <c:v>57.0</c:v>
                </c:pt>
                <c:pt idx="199">
                  <c:v>58.0</c:v>
                </c:pt>
                <c:pt idx="200">
                  <c:v>65.0</c:v>
                </c:pt>
                <c:pt idx="201">
                  <c:v>67.0</c:v>
                </c:pt>
                <c:pt idx="202">
                  <c:v>77.0</c:v>
                </c:pt>
                <c:pt idx="203">
                  <c:v>56.0</c:v>
                </c:pt>
                <c:pt idx="204">
                  <c:v>67.0</c:v>
                </c:pt>
                <c:pt idx="205">
                  <c:v>56.0</c:v>
                </c:pt>
                <c:pt idx="206">
                  <c:v>63.0</c:v>
                </c:pt>
                <c:pt idx="207">
                  <c:v>53.0</c:v>
                </c:pt>
                <c:pt idx="208">
                  <c:v>59.0</c:v>
                </c:pt>
                <c:pt idx="209">
                  <c:v>62.0</c:v>
                </c:pt>
                <c:pt idx="210">
                  <c:v>62.0</c:v>
                </c:pt>
                <c:pt idx="211">
                  <c:v>52.0</c:v>
                </c:pt>
                <c:pt idx="212">
                  <c:v>62.0</c:v>
                </c:pt>
                <c:pt idx="213">
                  <c:v>65.0</c:v>
                </c:pt>
                <c:pt idx="214">
                  <c:v>63.0</c:v>
                </c:pt>
                <c:pt idx="215">
                  <c:v>63.0</c:v>
                </c:pt>
                <c:pt idx="216">
                  <c:v>66.0</c:v>
                </c:pt>
                <c:pt idx="217">
                  <c:v>55.0</c:v>
                </c:pt>
                <c:pt idx="218">
                  <c:v>69.0</c:v>
                </c:pt>
                <c:pt idx="219">
                  <c:v>48.0</c:v>
                </c:pt>
                <c:pt idx="220">
                  <c:v>57.0</c:v>
                </c:pt>
                <c:pt idx="221">
                  <c:v>66.0</c:v>
                </c:pt>
                <c:pt idx="222">
                  <c:v>51.0</c:v>
                </c:pt>
                <c:pt idx="223">
                  <c:v>55.0</c:v>
                </c:pt>
                <c:pt idx="224">
                  <c:v>56.0</c:v>
                </c:pt>
                <c:pt idx="225">
                  <c:v>65.0</c:v>
                </c:pt>
                <c:pt idx="226">
                  <c:v>52.0</c:v>
                </c:pt>
                <c:pt idx="227">
                  <c:v>58.0</c:v>
                </c:pt>
                <c:pt idx="228">
                  <c:v>50.0</c:v>
                </c:pt>
                <c:pt idx="229">
                  <c:v>64.0</c:v>
                </c:pt>
                <c:pt idx="230">
                  <c:v>57.0</c:v>
                </c:pt>
                <c:pt idx="231">
                  <c:v>53.0</c:v>
                </c:pt>
                <c:pt idx="232">
                  <c:v>65.0</c:v>
                </c:pt>
                <c:pt idx="233">
                  <c:v>59.0</c:v>
                </c:pt>
                <c:pt idx="234">
                  <c:v>59.0</c:v>
                </c:pt>
                <c:pt idx="235">
                  <c:v>60.0</c:v>
                </c:pt>
                <c:pt idx="236">
                  <c:v>61.0</c:v>
                </c:pt>
                <c:pt idx="237">
                  <c:v>54.0</c:v>
                </c:pt>
                <c:pt idx="238">
                  <c:v>52.0</c:v>
                </c:pt>
                <c:pt idx="239">
                  <c:v>76.0</c:v>
                </c:pt>
                <c:pt idx="240">
                  <c:v>52.0</c:v>
                </c:pt>
                <c:pt idx="241">
                  <c:v>61.0</c:v>
                </c:pt>
                <c:pt idx="242">
                  <c:v>62.0</c:v>
                </c:pt>
                <c:pt idx="243">
                  <c:v>60.0</c:v>
                </c:pt>
                <c:pt idx="244">
                  <c:v>58.0</c:v>
                </c:pt>
                <c:pt idx="245">
                  <c:v>55.0</c:v>
                </c:pt>
                <c:pt idx="246">
                  <c:v>64.0</c:v>
                </c:pt>
                <c:pt idx="247">
                  <c:v>60.0</c:v>
                </c:pt>
                <c:pt idx="248">
                  <c:v>56.0</c:v>
                </c:pt>
                <c:pt idx="249">
                  <c:v>70.0</c:v>
                </c:pt>
                <c:pt idx="250">
                  <c:v>52.0</c:v>
                </c:pt>
                <c:pt idx="251">
                  <c:v>60.0</c:v>
                </c:pt>
                <c:pt idx="252">
                  <c:v>60.0</c:v>
                </c:pt>
                <c:pt idx="253">
                  <c:v>55.0</c:v>
                </c:pt>
                <c:pt idx="254">
                  <c:v>66.0</c:v>
                </c:pt>
                <c:pt idx="255">
                  <c:v>67.0</c:v>
                </c:pt>
                <c:pt idx="256">
                  <c:v>65.0</c:v>
                </c:pt>
                <c:pt idx="257">
                  <c:v>62.0</c:v>
                </c:pt>
                <c:pt idx="258">
                  <c:v>62.0</c:v>
                </c:pt>
                <c:pt idx="259">
                  <c:v>58.0</c:v>
                </c:pt>
                <c:pt idx="260">
                  <c:v>54.0</c:v>
                </c:pt>
                <c:pt idx="261">
                  <c:v>61.0</c:v>
                </c:pt>
                <c:pt idx="262">
                  <c:v>64.0</c:v>
                </c:pt>
                <c:pt idx="263">
                  <c:v>47.0</c:v>
                </c:pt>
                <c:pt idx="264">
                  <c:v>64.0</c:v>
                </c:pt>
                <c:pt idx="265">
                  <c:v>46.0</c:v>
                </c:pt>
                <c:pt idx="266">
                  <c:v>55.0</c:v>
                </c:pt>
                <c:pt idx="267">
                  <c:v>51.0</c:v>
                </c:pt>
                <c:pt idx="268">
                  <c:v>52.0</c:v>
                </c:pt>
                <c:pt idx="269">
                  <c:v>46.0</c:v>
                </c:pt>
                <c:pt idx="270">
                  <c:v>68.0</c:v>
                </c:pt>
                <c:pt idx="271">
                  <c:v>57.0</c:v>
                </c:pt>
                <c:pt idx="272">
                  <c:v>51.0</c:v>
                </c:pt>
                <c:pt idx="273">
                  <c:v>55.0</c:v>
                </c:pt>
                <c:pt idx="274">
                  <c:v>50.0</c:v>
                </c:pt>
                <c:pt idx="275">
                  <c:v>51.0</c:v>
                </c:pt>
                <c:pt idx="276">
                  <c:v>55.0</c:v>
                </c:pt>
                <c:pt idx="277">
                  <c:v>56.0</c:v>
                </c:pt>
                <c:pt idx="278">
                  <c:v>58.0</c:v>
                </c:pt>
                <c:pt idx="279">
                  <c:v>62.0</c:v>
                </c:pt>
                <c:pt idx="280">
                  <c:v>57.0</c:v>
                </c:pt>
                <c:pt idx="281">
                  <c:v>56.0</c:v>
                </c:pt>
                <c:pt idx="282">
                  <c:v>58.0</c:v>
                </c:pt>
                <c:pt idx="283">
                  <c:v>57.0</c:v>
                </c:pt>
                <c:pt idx="284">
                  <c:v>69.0</c:v>
                </c:pt>
                <c:pt idx="285">
                  <c:v>62.0</c:v>
                </c:pt>
                <c:pt idx="286">
                  <c:v>56.0</c:v>
                </c:pt>
                <c:pt idx="287">
                  <c:v>63.0</c:v>
                </c:pt>
                <c:pt idx="288">
                  <c:v>66.0</c:v>
                </c:pt>
                <c:pt idx="289">
                  <c:v>54.0</c:v>
                </c:pt>
                <c:pt idx="290">
                  <c:v>47.0</c:v>
                </c:pt>
                <c:pt idx="291">
                  <c:v>64.0</c:v>
                </c:pt>
                <c:pt idx="292">
                  <c:v>63.0</c:v>
                </c:pt>
                <c:pt idx="293">
                  <c:v>59.0</c:v>
                </c:pt>
                <c:pt idx="294">
                  <c:v>54.0</c:v>
                </c:pt>
                <c:pt idx="295">
                  <c:v>48.0</c:v>
                </c:pt>
                <c:pt idx="296">
                  <c:v>67.0</c:v>
                </c:pt>
                <c:pt idx="297">
                  <c:v>70.0</c:v>
                </c:pt>
                <c:pt idx="298">
                  <c:v>58.0</c:v>
                </c:pt>
                <c:pt idx="299">
                  <c:v>63.0</c:v>
                </c:pt>
                <c:pt idx="300">
                  <c:v>62.0</c:v>
                </c:pt>
                <c:pt idx="301">
                  <c:v>46.0</c:v>
                </c:pt>
                <c:pt idx="302">
                  <c:v>56.0</c:v>
                </c:pt>
                <c:pt idx="303">
                  <c:v>55.0</c:v>
                </c:pt>
                <c:pt idx="304">
                  <c:v>50.0</c:v>
                </c:pt>
                <c:pt idx="305">
                  <c:v>52.0</c:v>
                </c:pt>
                <c:pt idx="306">
                  <c:v>55.0</c:v>
                </c:pt>
                <c:pt idx="307">
                  <c:v>58.0</c:v>
                </c:pt>
                <c:pt idx="308">
                  <c:v>50.0</c:v>
                </c:pt>
                <c:pt idx="309">
                  <c:v>51.0</c:v>
                </c:pt>
                <c:pt idx="310">
                  <c:v>61.0</c:v>
                </c:pt>
                <c:pt idx="311">
                  <c:v>49.0</c:v>
                </c:pt>
                <c:pt idx="312">
                  <c:v>57.0</c:v>
                </c:pt>
                <c:pt idx="313">
                  <c:v>46.0</c:v>
                </c:pt>
                <c:pt idx="314">
                  <c:v>59.0</c:v>
                </c:pt>
                <c:pt idx="315">
                  <c:v>66.0</c:v>
                </c:pt>
                <c:pt idx="316">
                  <c:v>54.0</c:v>
                </c:pt>
                <c:pt idx="317">
                  <c:v>51.0</c:v>
                </c:pt>
                <c:pt idx="318">
                  <c:v>53.0</c:v>
                </c:pt>
                <c:pt idx="319">
                  <c:v>55.0</c:v>
                </c:pt>
                <c:pt idx="320">
                  <c:v>57.0</c:v>
                </c:pt>
                <c:pt idx="321">
                  <c:v>57.0</c:v>
                </c:pt>
                <c:pt idx="322">
                  <c:v>67.0</c:v>
                </c:pt>
                <c:pt idx="323">
                  <c:v>62.0</c:v>
                </c:pt>
                <c:pt idx="324">
                  <c:v>60.0</c:v>
                </c:pt>
                <c:pt idx="325">
                  <c:v>52.0</c:v>
                </c:pt>
                <c:pt idx="326">
                  <c:v>55.0</c:v>
                </c:pt>
                <c:pt idx="327">
                  <c:v>50.0</c:v>
                </c:pt>
                <c:pt idx="328">
                  <c:v>47.0</c:v>
                </c:pt>
                <c:pt idx="329">
                  <c:v>60.0</c:v>
                </c:pt>
                <c:pt idx="330">
                  <c:v>62.0</c:v>
                </c:pt>
                <c:pt idx="331">
                  <c:v>52.0</c:v>
                </c:pt>
                <c:pt idx="332">
                  <c:v>57.0</c:v>
                </c:pt>
                <c:pt idx="333">
                  <c:v>59.0</c:v>
                </c:pt>
                <c:pt idx="334">
                  <c:v>60.0</c:v>
                </c:pt>
                <c:pt idx="335">
                  <c:v>65.0</c:v>
                </c:pt>
                <c:pt idx="336">
                  <c:v>42.0</c:v>
                </c:pt>
                <c:pt idx="337">
                  <c:v>55.0</c:v>
                </c:pt>
                <c:pt idx="338">
                  <c:v>52.0</c:v>
                </c:pt>
                <c:pt idx="339">
                  <c:v>38.0</c:v>
                </c:pt>
                <c:pt idx="340">
                  <c:v>49.0</c:v>
                </c:pt>
                <c:pt idx="341">
                  <c:v>49.0</c:v>
                </c:pt>
                <c:pt idx="342">
                  <c:v>70.0</c:v>
                </c:pt>
                <c:pt idx="343">
                  <c:v>40.0</c:v>
                </c:pt>
                <c:pt idx="344">
                  <c:v>52.0</c:v>
                </c:pt>
                <c:pt idx="345">
                  <c:v>45.0</c:v>
                </c:pt>
                <c:pt idx="346">
                  <c:v>60.0</c:v>
                </c:pt>
                <c:pt idx="347">
                  <c:v>50.0</c:v>
                </c:pt>
                <c:pt idx="348">
                  <c:v>52.0</c:v>
                </c:pt>
                <c:pt idx="349">
                  <c:v>53.0</c:v>
                </c:pt>
                <c:pt idx="350">
                  <c:v>55.0</c:v>
                </c:pt>
                <c:pt idx="351">
                  <c:v>55.0</c:v>
                </c:pt>
                <c:pt idx="352">
                  <c:v>56.0</c:v>
                </c:pt>
                <c:pt idx="353">
                  <c:v>49.0</c:v>
                </c:pt>
                <c:pt idx="354">
                  <c:v>60.0</c:v>
                </c:pt>
                <c:pt idx="355">
                  <c:v>53.0</c:v>
                </c:pt>
                <c:pt idx="356">
                  <c:v>69.0</c:v>
                </c:pt>
                <c:pt idx="357">
                  <c:v>51.0</c:v>
                </c:pt>
                <c:pt idx="358">
                  <c:v>50.0</c:v>
                </c:pt>
                <c:pt idx="359">
                  <c:v>55.0</c:v>
                </c:pt>
                <c:pt idx="360">
                  <c:v>52.0</c:v>
                </c:pt>
                <c:pt idx="361">
                  <c:v>49.0</c:v>
                </c:pt>
                <c:pt idx="362">
                  <c:v>58.0</c:v>
                </c:pt>
                <c:pt idx="363">
                  <c:v>46.0</c:v>
                </c:pt>
                <c:pt idx="364">
                  <c:v>51.0</c:v>
                </c:pt>
                <c:pt idx="365">
                  <c:v>52.0</c:v>
                </c:pt>
                <c:pt idx="366">
                  <c:v>56.0</c:v>
                </c:pt>
                <c:pt idx="367">
                  <c:v>50.0</c:v>
                </c:pt>
                <c:pt idx="368">
                  <c:v>62.0</c:v>
                </c:pt>
                <c:pt idx="369">
                  <c:v>53.0</c:v>
                </c:pt>
                <c:pt idx="370">
                  <c:v>53.0</c:v>
                </c:pt>
                <c:pt idx="371">
                  <c:v>59.0</c:v>
                </c:pt>
                <c:pt idx="372">
                  <c:v>58.0</c:v>
                </c:pt>
                <c:pt idx="373">
                  <c:v>54.0</c:v>
                </c:pt>
                <c:pt idx="374">
                  <c:v>57.0</c:v>
                </c:pt>
                <c:pt idx="375">
                  <c:v>56.0</c:v>
                </c:pt>
                <c:pt idx="376">
                  <c:v>52.0</c:v>
                </c:pt>
                <c:pt idx="377">
                  <c:v>61.0</c:v>
                </c:pt>
                <c:pt idx="378">
                  <c:v>45.0</c:v>
                </c:pt>
                <c:pt idx="379">
                  <c:v>59.0</c:v>
                </c:pt>
                <c:pt idx="380">
                  <c:v>55.0</c:v>
                </c:pt>
                <c:pt idx="381">
                  <c:v>53.0</c:v>
                </c:pt>
                <c:pt idx="382">
                  <c:v>47.0</c:v>
                </c:pt>
                <c:pt idx="383">
                  <c:v>49.0</c:v>
                </c:pt>
                <c:pt idx="384">
                  <c:v>55.0</c:v>
                </c:pt>
                <c:pt idx="385">
                  <c:v>59.0</c:v>
                </c:pt>
                <c:pt idx="386">
                  <c:v>59.0</c:v>
                </c:pt>
                <c:pt idx="387">
                  <c:v>38.0</c:v>
                </c:pt>
                <c:pt idx="388">
                  <c:v>52.0</c:v>
                </c:pt>
                <c:pt idx="389">
                  <c:v>50.0</c:v>
                </c:pt>
                <c:pt idx="390">
                  <c:v>54.0</c:v>
                </c:pt>
                <c:pt idx="391">
                  <c:v>53.0</c:v>
                </c:pt>
                <c:pt idx="392">
                  <c:v>56.0</c:v>
                </c:pt>
                <c:pt idx="393">
                  <c:v>49.0</c:v>
                </c:pt>
                <c:pt idx="394">
                  <c:v>51.0</c:v>
                </c:pt>
                <c:pt idx="395">
                  <c:v>58.0</c:v>
                </c:pt>
                <c:pt idx="396">
                  <c:v>46.0</c:v>
                </c:pt>
                <c:pt idx="397">
                  <c:v>52.0</c:v>
                </c:pt>
                <c:pt idx="398">
                  <c:v>54.0</c:v>
                </c:pt>
                <c:pt idx="399">
                  <c:v>48.0</c:v>
                </c:pt>
                <c:pt idx="400">
                  <c:v>59.0</c:v>
                </c:pt>
                <c:pt idx="401">
                  <c:v>47.0</c:v>
                </c:pt>
                <c:pt idx="402">
                  <c:v>53.0</c:v>
                </c:pt>
                <c:pt idx="403">
                  <c:v>60.0</c:v>
                </c:pt>
                <c:pt idx="404">
                  <c:v>41.0</c:v>
                </c:pt>
                <c:pt idx="405">
                  <c:v>55.0</c:v>
                </c:pt>
                <c:pt idx="406">
                  <c:v>57.0</c:v>
                </c:pt>
                <c:pt idx="407">
                  <c:v>63.0</c:v>
                </c:pt>
                <c:pt idx="408">
                  <c:v>59.0</c:v>
                </c:pt>
                <c:pt idx="409">
                  <c:v>43.0</c:v>
                </c:pt>
                <c:pt idx="410">
                  <c:v>45.0</c:v>
                </c:pt>
                <c:pt idx="411">
                  <c:v>50.0</c:v>
                </c:pt>
                <c:pt idx="412">
                  <c:v>59.0</c:v>
                </c:pt>
                <c:pt idx="413">
                  <c:v>49.0</c:v>
                </c:pt>
                <c:pt idx="414">
                  <c:v>47.0</c:v>
                </c:pt>
                <c:pt idx="415">
                  <c:v>43.0</c:v>
                </c:pt>
                <c:pt idx="416">
                  <c:v>53.0</c:v>
                </c:pt>
                <c:pt idx="417">
                  <c:v>49.0</c:v>
                </c:pt>
                <c:pt idx="418">
                  <c:v>56.0</c:v>
                </c:pt>
                <c:pt idx="419">
                  <c:v>51.0</c:v>
                </c:pt>
                <c:pt idx="420">
                  <c:v>48.0</c:v>
                </c:pt>
                <c:pt idx="421">
                  <c:v>41.0</c:v>
                </c:pt>
                <c:pt idx="422">
                  <c:v>42.0</c:v>
                </c:pt>
                <c:pt idx="423">
                  <c:v>48.0</c:v>
                </c:pt>
                <c:pt idx="424">
                  <c:v>63.0</c:v>
                </c:pt>
                <c:pt idx="425">
                  <c:v>34.0</c:v>
                </c:pt>
                <c:pt idx="426">
                  <c:v>59.0</c:v>
                </c:pt>
                <c:pt idx="427">
                  <c:v>49.0</c:v>
                </c:pt>
                <c:pt idx="428">
                  <c:v>61.0</c:v>
                </c:pt>
                <c:pt idx="429">
                  <c:v>51.0</c:v>
                </c:pt>
                <c:pt idx="430">
                  <c:v>48.0</c:v>
                </c:pt>
                <c:pt idx="431">
                  <c:v>52.0</c:v>
                </c:pt>
                <c:pt idx="432">
                  <c:v>50.0</c:v>
                </c:pt>
                <c:pt idx="433">
                  <c:v>53.0</c:v>
                </c:pt>
                <c:pt idx="434">
                  <c:v>65.0</c:v>
                </c:pt>
                <c:pt idx="435">
                  <c:v>58.0</c:v>
                </c:pt>
                <c:pt idx="436">
                  <c:v>56.0</c:v>
                </c:pt>
                <c:pt idx="437">
                  <c:v>49.0</c:v>
                </c:pt>
                <c:pt idx="438">
                  <c:v>54.0</c:v>
                </c:pt>
                <c:pt idx="439">
                  <c:v>58.0</c:v>
                </c:pt>
                <c:pt idx="440">
                  <c:v>68.0</c:v>
                </c:pt>
                <c:pt idx="441">
                  <c:v>53.0</c:v>
                </c:pt>
                <c:pt idx="442">
                  <c:v>51.0</c:v>
                </c:pt>
                <c:pt idx="443">
                  <c:v>59.0</c:v>
                </c:pt>
                <c:pt idx="444">
                  <c:v>48.0</c:v>
                </c:pt>
                <c:pt idx="445">
                  <c:v>54.0</c:v>
                </c:pt>
                <c:pt idx="446">
                  <c:v>47.0</c:v>
                </c:pt>
                <c:pt idx="447">
                  <c:v>51.0</c:v>
                </c:pt>
                <c:pt idx="448">
                  <c:v>47.0</c:v>
                </c:pt>
                <c:pt idx="449">
                  <c:v>44.0</c:v>
                </c:pt>
                <c:pt idx="450">
                  <c:v>47.0</c:v>
                </c:pt>
                <c:pt idx="451">
                  <c:v>53.0</c:v>
                </c:pt>
                <c:pt idx="452">
                  <c:v>48.0</c:v>
                </c:pt>
                <c:pt idx="453">
                  <c:v>50.0</c:v>
                </c:pt>
                <c:pt idx="454">
                  <c:v>51.0</c:v>
                </c:pt>
                <c:pt idx="455">
                  <c:v>54.0</c:v>
                </c:pt>
                <c:pt idx="456">
                  <c:v>52.0</c:v>
                </c:pt>
                <c:pt idx="457">
                  <c:v>51.0</c:v>
                </c:pt>
                <c:pt idx="458">
                  <c:v>53.0</c:v>
                </c:pt>
                <c:pt idx="459">
                  <c:v>54.0</c:v>
                </c:pt>
                <c:pt idx="460">
                  <c:v>57.0</c:v>
                </c:pt>
                <c:pt idx="461">
                  <c:v>47.0</c:v>
                </c:pt>
                <c:pt idx="462">
                  <c:v>45.0</c:v>
                </c:pt>
                <c:pt idx="463">
                  <c:v>41.0</c:v>
                </c:pt>
                <c:pt idx="464">
                  <c:v>48.0</c:v>
                </c:pt>
                <c:pt idx="465">
                  <c:v>55.0</c:v>
                </c:pt>
                <c:pt idx="466">
                  <c:v>46.0</c:v>
                </c:pt>
                <c:pt idx="467">
                  <c:v>53.0</c:v>
                </c:pt>
                <c:pt idx="468">
                  <c:v>52.0</c:v>
                </c:pt>
                <c:pt idx="469">
                  <c:v>61.0</c:v>
                </c:pt>
                <c:pt idx="470">
                  <c:v>46.0</c:v>
                </c:pt>
                <c:pt idx="471">
                  <c:v>52.0</c:v>
                </c:pt>
                <c:pt idx="472">
                  <c:v>52.0</c:v>
                </c:pt>
                <c:pt idx="473">
                  <c:v>50.0</c:v>
                </c:pt>
                <c:pt idx="474">
                  <c:v>43.0</c:v>
                </c:pt>
                <c:pt idx="475">
                  <c:v>46.0</c:v>
                </c:pt>
                <c:pt idx="476">
                  <c:v>59.0</c:v>
                </c:pt>
                <c:pt idx="477">
                  <c:v>33.0</c:v>
                </c:pt>
                <c:pt idx="478">
                  <c:v>47.0</c:v>
                </c:pt>
                <c:pt idx="479">
                  <c:v>60.0</c:v>
                </c:pt>
                <c:pt idx="480">
                  <c:v>49.0</c:v>
                </c:pt>
                <c:pt idx="481">
                  <c:v>45.0</c:v>
                </c:pt>
                <c:pt idx="482">
                  <c:v>50.0</c:v>
                </c:pt>
                <c:pt idx="483">
                  <c:v>60.0</c:v>
                </c:pt>
                <c:pt idx="484">
                  <c:v>39.0</c:v>
                </c:pt>
                <c:pt idx="485">
                  <c:v>64.0</c:v>
                </c:pt>
                <c:pt idx="486">
                  <c:v>52.0</c:v>
                </c:pt>
                <c:pt idx="487">
                  <c:v>35.0</c:v>
                </c:pt>
                <c:pt idx="488">
                  <c:v>49.0</c:v>
                </c:pt>
                <c:pt idx="489">
                  <c:v>45.0</c:v>
                </c:pt>
                <c:pt idx="490">
                  <c:v>51.0</c:v>
                </c:pt>
                <c:pt idx="491">
                  <c:v>47.0</c:v>
                </c:pt>
                <c:pt idx="492">
                  <c:v>48.0</c:v>
                </c:pt>
                <c:pt idx="493">
                  <c:v>46.0</c:v>
                </c:pt>
                <c:pt idx="494">
                  <c:v>45.0</c:v>
                </c:pt>
                <c:pt idx="495">
                  <c:v>57.0</c:v>
                </c:pt>
                <c:pt idx="496">
                  <c:v>52.0</c:v>
                </c:pt>
                <c:pt idx="497">
                  <c:v>64.0</c:v>
                </c:pt>
                <c:pt idx="498">
                  <c:v>61.0</c:v>
                </c:pt>
                <c:pt idx="499">
                  <c:v>62.0</c:v>
                </c:pt>
                <c:pt idx="500">
                  <c:v>38.0</c:v>
                </c:pt>
                <c:pt idx="501">
                  <c:v>45.0</c:v>
                </c:pt>
                <c:pt idx="502">
                  <c:v>41.0</c:v>
                </c:pt>
                <c:pt idx="503">
                  <c:v>49.0</c:v>
                </c:pt>
                <c:pt idx="504">
                  <c:v>59.0</c:v>
                </c:pt>
                <c:pt idx="505">
                  <c:v>47.0</c:v>
                </c:pt>
                <c:pt idx="506">
                  <c:v>55.0</c:v>
                </c:pt>
                <c:pt idx="507">
                  <c:v>43.0</c:v>
                </c:pt>
                <c:pt idx="508">
                  <c:v>50.0</c:v>
                </c:pt>
                <c:pt idx="509">
                  <c:v>54.0</c:v>
                </c:pt>
                <c:pt idx="510">
                  <c:v>48.0</c:v>
                </c:pt>
                <c:pt idx="511">
                  <c:v>52.0</c:v>
                </c:pt>
                <c:pt idx="512">
                  <c:v>64.0</c:v>
                </c:pt>
                <c:pt idx="513">
                  <c:v>39.0</c:v>
                </c:pt>
                <c:pt idx="514">
                  <c:v>48.0</c:v>
                </c:pt>
                <c:pt idx="515">
                  <c:v>41.0</c:v>
                </c:pt>
                <c:pt idx="516">
                  <c:v>49.0</c:v>
                </c:pt>
                <c:pt idx="517">
                  <c:v>58.0</c:v>
                </c:pt>
                <c:pt idx="518">
                  <c:v>53.0</c:v>
                </c:pt>
                <c:pt idx="519">
                  <c:v>38.0</c:v>
                </c:pt>
                <c:pt idx="520">
                  <c:v>45.0</c:v>
                </c:pt>
                <c:pt idx="521">
                  <c:v>34.0</c:v>
                </c:pt>
                <c:pt idx="522">
                  <c:v>45.0</c:v>
                </c:pt>
                <c:pt idx="523">
                  <c:v>50.0</c:v>
                </c:pt>
                <c:pt idx="524">
                  <c:v>49.0</c:v>
                </c:pt>
                <c:pt idx="525">
                  <c:v>35.0</c:v>
                </c:pt>
                <c:pt idx="526">
                  <c:v>46.0</c:v>
                </c:pt>
                <c:pt idx="527">
                  <c:v>63.0</c:v>
                </c:pt>
                <c:pt idx="528">
                  <c:v>52.0</c:v>
                </c:pt>
                <c:pt idx="529">
                  <c:v>45.0</c:v>
                </c:pt>
                <c:pt idx="530">
                  <c:v>40.0</c:v>
                </c:pt>
                <c:pt idx="531">
                  <c:v>33.0</c:v>
                </c:pt>
                <c:pt idx="532">
                  <c:v>53.0</c:v>
                </c:pt>
                <c:pt idx="533">
                  <c:v>51.0</c:v>
                </c:pt>
                <c:pt idx="534">
                  <c:v>54.0</c:v>
                </c:pt>
                <c:pt idx="535">
                  <c:v>55.0</c:v>
                </c:pt>
                <c:pt idx="536">
                  <c:v>52.0</c:v>
                </c:pt>
                <c:pt idx="537">
                  <c:v>55.0</c:v>
                </c:pt>
                <c:pt idx="538">
                  <c:v>49.0</c:v>
                </c:pt>
                <c:pt idx="539">
                  <c:v>44.0</c:v>
                </c:pt>
                <c:pt idx="540">
                  <c:v>45.0</c:v>
                </c:pt>
                <c:pt idx="541">
                  <c:v>48.0</c:v>
                </c:pt>
                <c:pt idx="542">
                  <c:v>43.0</c:v>
                </c:pt>
                <c:pt idx="543">
                  <c:v>56.0</c:v>
                </c:pt>
                <c:pt idx="544">
                  <c:v>47.0</c:v>
                </c:pt>
                <c:pt idx="545">
                  <c:v>45.0</c:v>
                </c:pt>
                <c:pt idx="546">
                  <c:v>38.0</c:v>
                </c:pt>
                <c:pt idx="547">
                  <c:v>45.0</c:v>
                </c:pt>
                <c:pt idx="548">
                  <c:v>51.0</c:v>
                </c:pt>
                <c:pt idx="549">
                  <c:v>41.0</c:v>
                </c:pt>
                <c:pt idx="550">
                  <c:v>38.0</c:v>
                </c:pt>
                <c:pt idx="551">
                  <c:v>51.0</c:v>
                </c:pt>
                <c:pt idx="552">
                  <c:v>48.0</c:v>
                </c:pt>
                <c:pt idx="553">
                  <c:v>55.0</c:v>
                </c:pt>
                <c:pt idx="554">
                  <c:v>45.0</c:v>
                </c:pt>
                <c:pt idx="555">
                  <c:v>55.0</c:v>
                </c:pt>
                <c:pt idx="556">
                  <c:v>47.0</c:v>
                </c:pt>
                <c:pt idx="557">
                  <c:v>48.0</c:v>
                </c:pt>
                <c:pt idx="558">
                  <c:v>43.0</c:v>
                </c:pt>
                <c:pt idx="559">
                  <c:v>52.0</c:v>
                </c:pt>
                <c:pt idx="560">
                  <c:v>46.0</c:v>
                </c:pt>
                <c:pt idx="561">
                  <c:v>45.0</c:v>
                </c:pt>
                <c:pt idx="562">
                  <c:v>48.0</c:v>
                </c:pt>
                <c:pt idx="563">
                  <c:v>59.0</c:v>
                </c:pt>
                <c:pt idx="564">
                  <c:v>61.0</c:v>
                </c:pt>
                <c:pt idx="565">
                  <c:v>48.0</c:v>
                </c:pt>
                <c:pt idx="566">
                  <c:v>39.0</c:v>
                </c:pt>
                <c:pt idx="567">
                  <c:v>54.0</c:v>
                </c:pt>
                <c:pt idx="568">
                  <c:v>36.0</c:v>
                </c:pt>
                <c:pt idx="569">
                  <c:v>46.0</c:v>
                </c:pt>
                <c:pt idx="570">
                  <c:v>43.0</c:v>
                </c:pt>
                <c:pt idx="571">
                  <c:v>60.0</c:v>
                </c:pt>
                <c:pt idx="572">
                  <c:v>38.0</c:v>
                </c:pt>
                <c:pt idx="573">
                  <c:v>37.0</c:v>
                </c:pt>
                <c:pt idx="574">
                  <c:v>48.0</c:v>
                </c:pt>
                <c:pt idx="575">
                  <c:v>42.0</c:v>
                </c:pt>
                <c:pt idx="576">
                  <c:v>37.0</c:v>
                </c:pt>
                <c:pt idx="577">
                  <c:v>45.0</c:v>
                </c:pt>
                <c:pt idx="578">
                  <c:v>57.0</c:v>
                </c:pt>
                <c:pt idx="579">
                  <c:v>40.0</c:v>
                </c:pt>
                <c:pt idx="580">
                  <c:v>52.0</c:v>
                </c:pt>
                <c:pt idx="581">
                  <c:v>57.0</c:v>
                </c:pt>
                <c:pt idx="582">
                  <c:v>50.0</c:v>
                </c:pt>
                <c:pt idx="583">
                  <c:v>50.0</c:v>
                </c:pt>
                <c:pt idx="584">
                  <c:v>65.0</c:v>
                </c:pt>
                <c:pt idx="585">
                  <c:v>40.0</c:v>
                </c:pt>
                <c:pt idx="586">
                  <c:v>49.0</c:v>
                </c:pt>
                <c:pt idx="587">
                  <c:v>48.0</c:v>
                </c:pt>
                <c:pt idx="588">
                  <c:v>45.0</c:v>
                </c:pt>
                <c:pt idx="589">
                  <c:v>46.0</c:v>
                </c:pt>
                <c:pt idx="590">
                  <c:v>52.0</c:v>
                </c:pt>
                <c:pt idx="591">
                  <c:v>51.0</c:v>
                </c:pt>
                <c:pt idx="592">
                  <c:v>45.0</c:v>
                </c:pt>
                <c:pt idx="593">
                  <c:v>51.0</c:v>
                </c:pt>
                <c:pt idx="594">
                  <c:v>48.0</c:v>
                </c:pt>
                <c:pt idx="595">
                  <c:v>46.0</c:v>
                </c:pt>
                <c:pt idx="596">
                  <c:v>50.0</c:v>
                </c:pt>
                <c:pt idx="597">
                  <c:v>48.0</c:v>
                </c:pt>
                <c:pt idx="598">
                  <c:v>44.0</c:v>
                </c:pt>
                <c:pt idx="599">
                  <c:v>38.0</c:v>
                </c:pt>
                <c:pt idx="600">
                  <c:v>49.0</c:v>
                </c:pt>
                <c:pt idx="601">
                  <c:v>61.0</c:v>
                </c:pt>
                <c:pt idx="602">
                  <c:v>38.0</c:v>
                </c:pt>
                <c:pt idx="603">
                  <c:v>36.0</c:v>
                </c:pt>
                <c:pt idx="604">
                  <c:v>42.0</c:v>
                </c:pt>
                <c:pt idx="605">
                  <c:v>41.0</c:v>
                </c:pt>
                <c:pt idx="606">
                  <c:v>48.0</c:v>
                </c:pt>
                <c:pt idx="607">
                  <c:v>32.0</c:v>
                </c:pt>
                <c:pt idx="608">
                  <c:v>52.0</c:v>
                </c:pt>
                <c:pt idx="609">
                  <c:v>50.0</c:v>
                </c:pt>
                <c:pt idx="610">
                  <c:v>50.0</c:v>
                </c:pt>
                <c:pt idx="611">
                  <c:v>37.0</c:v>
                </c:pt>
                <c:pt idx="612">
                  <c:v>45.0</c:v>
                </c:pt>
                <c:pt idx="613">
                  <c:v>41.0</c:v>
                </c:pt>
                <c:pt idx="614">
                  <c:v>43.0</c:v>
                </c:pt>
                <c:pt idx="615">
                  <c:v>54.0</c:v>
                </c:pt>
                <c:pt idx="616">
                  <c:v>27.0</c:v>
                </c:pt>
                <c:pt idx="617">
                  <c:v>46.0</c:v>
                </c:pt>
                <c:pt idx="618">
                  <c:v>44.0</c:v>
                </c:pt>
                <c:pt idx="619">
                  <c:v>45.0</c:v>
                </c:pt>
                <c:pt idx="620">
                  <c:v>45.0</c:v>
                </c:pt>
                <c:pt idx="621">
                  <c:v>42.0</c:v>
                </c:pt>
                <c:pt idx="622">
                  <c:v>37.0</c:v>
                </c:pt>
                <c:pt idx="623">
                  <c:v>32.0</c:v>
                </c:pt>
                <c:pt idx="624">
                  <c:v>41.0</c:v>
                </c:pt>
                <c:pt idx="625">
                  <c:v>46.0</c:v>
                </c:pt>
                <c:pt idx="626">
                  <c:v>57.0</c:v>
                </c:pt>
                <c:pt idx="627">
                  <c:v>41.0</c:v>
                </c:pt>
                <c:pt idx="628">
                  <c:v>38.0</c:v>
                </c:pt>
                <c:pt idx="629">
                  <c:v>60.0</c:v>
                </c:pt>
                <c:pt idx="630">
                  <c:v>54.0</c:v>
                </c:pt>
                <c:pt idx="631">
                  <c:v>40.0</c:v>
                </c:pt>
                <c:pt idx="632">
                  <c:v>43.0</c:v>
                </c:pt>
                <c:pt idx="633">
                  <c:v>37.0</c:v>
                </c:pt>
                <c:pt idx="634">
                  <c:v>41.0</c:v>
                </c:pt>
                <c:pt idx="635">
                  <c:v>56.0</c:v>
                </c:pt>
                <c:pt idx="636">
                  <c:v>48.0</c:v>
                </c:pt>
                <c:pt idx="637">
                  <c:v>52.0</c:v>
                </c:pt>
                <c:pt idx="638">
                  <c:v>32.0</c:v>
                </c:pt>
                <c:pt idx="639">
                  <c:v>46.0</c:v>
                </c:pt>
                <c:pt idx="640">
                  <c:v>36.0</c:v>
                </c:pt>
                <c:pt idx="641">
                  <c:v>49.0</c:v>
                </c:pt>
                <c:pt idx="642">
                  <c:v>44.0</c:v>
                </c:pt>
                <c:pt idx="643">
                  <c:v>34.0</c:v>
                </c:pt>
                <c:pt idx="644">
                  <c:v>44.0</c:v>
                </c:pt>
                <c:pt idx="645">
                  <c:v>41.0</c:v>
                </c:pt>
                <c:pt idx="646">
                  <c:v>44.0</c:v>
                </c:pt>
                <c:pt idx="647">
                  <c:v>39.0</c:v>
                </c:pt>
                <c:pt idx="648">
                  <c:v>49.0</c:v>
                </c:pt>
                <c:pt idx="649">
                  <c:v>42.0</c:v>
                </c:pt>
                <c:pt idx="650">
                  <c:v>40.0</c:v>
                </c:pt>
                <c:pt idx="651">
                  <c:v>43.0</c:v>
                </c:pt>
                <c:pt idx="652">
                  <c:v>44.0</c:v>
                </c:pt>
                <c:pt idx="653">
                  <c:v>38.0</c:v>
                </c:pt>
                <c:pt idx="654">
                  <c:v>34.0</c:v>
                </c:pt>
                <c:pt idx="655">
                  <c:v>53.0</c:v>
                </c:pt>
                <c:pt idx="656">
                  <c:v>44.0</c:v>
                </c:pt>
                <c:pt idx="657">
                  <c:v>43.0</c:v>
                </c:pt>
                <c:pt idx="658">
                  <c:v>40.0</c:v>
                </c:pt>
                <c:pt idx="659">
                  <c:v>42.0</c:v>
                </c:pt>
                <c:pt idx="660">
                  <c:v>40.0</c:v>
                </c:pt>
                <c:pt idx="661">
                  <c:v>52.0</c:v>
                </c:pt>
                <c:pt idx="662">
                  <c:v>34.0</c:v>
                </c:pt>
                <c:pt idx="663">
                  <c:v>46.0</c:v>
                </c:pt>
                <c:pt idx="664">
                  <c:v>41.0</c:v>
                </c:pt>
                <c:pt idx="665">
                  <c:v>52.0</c:v>
                </c:pt>
                <c:pt idx="666">
                  <c:v>23.0</c:v>
                </c:pt>
                <c:pt idx="667">
                  <c:v>38.0</c:v>
                </c:pt>
                <c:pt idx="668">
                  <c:v>35.0</c:v>
                </c:pt>
                <c:pt idx="669">
                  <c:v>39.0</c:v>
                </c:pt>
                <c:pt idx="670">
                  <c:v>48.0</c:v>
                </c:pt>
                <c:pt idx="671">
                  <c:v>54.0</c:v>
                </c:pt>
                <c:pt idx="672">
                  <c:v>35.0</c:v>
                </c:pt>
                <c:pt idx="673">
                  <c:v>43.0</c:v>
                </c:pt>
                <c:pt idx="674">
                  <c:v>46.0</c:v>
                </c:pt>
                <c:pt idx="675">
                  <c:v>35.0</c:v>
                </c:pt>
                <c:pt idx="676">
                  <c:v>38.0</c:v>
                </c:pt>
                <c:pt idx="677">
                  <c:v>50.0</c:v>
                </c:pt>
                <c:pt idx="678">
                  <c:v>47.0</c:v>
                </c:pt>
                <c:pt idx="679">
                  <c:v>41.0</c:v>
                </c:pt>
                <c:pt idx="680">
                  <c:v>43.0</c:v>
                </c:pt>
                <c:pt idx="681">
                  <c:v>42.0</c:v>
                </c:pt>
                <c:pt idx="682">
                  <c:v>41.0</c:v>
                </c:pt>
                <c:pt idx="683">
                  <c:v>48.0</c:v>
                </c:pt>
                <c:pt idx="684">
                  <c:v>38.0</c:v>
                </c:pt>
                <c:pt idx="685">
                  <c:v>43.0</c:v>
                </c:pt>
                <c:pt idx="686">
                  <c:v>44.0</c:v>
                </c:pt>
                <c:pt idx="687">
                  <c:v>45.0</c:v>
                </c:pt>
                <c:pt idx="688">
                  <c:v>42.0</c:v>
                </c:pt>
                <c:pt idx="689">
                  <c:v>40.0</c:v>
                </c:pt>
                <c:pt idx="690">
                  <c:v>43.0</c:v>
                </c:pt>
                <c:pt idx="691">
                  <c:v>45.0</c:v>
                </c:pt>
                <c:pt idx="692">
                  <c:v>42.0</c:v>
                </c:pt>
                <c:pt idx="693">
                  <c:v>35.0</c:v>
                </c:pt>
                <c:pt idx="694">
                  <c:v>48.0</c:v>
                </c:pt>
                <c:pt idx="695">
                  <c:v>35.0</c:v>
                </c:pt>
                <c:pt idx="696">
                  <c:v>34.0</c:v>
                </c:pt>
                <c:pt idx="697">
                  <c:v>39.0</c:v>
                </c:pt>
                <c:pt idx="698">
                  <c:v>49.0</c:v>
                </c:pt>
                <c:pt idx="699">
                  <c:v>43.0</c:v>
                </c:pt>
                <c:pt idx="700">
                  <c:v>37.0</c:v>
                </c:pt>
                <c:pt idx="701">
                  <c:v>44.0</c:v>
                </c:pt>
                <c:pt idx="702">
                  <c:v>41.0</c:v>
                </c:pt>
                <c:pt idx="703">
                  <c:v>47.0</c:v>
                </c:pt>
                <c:pt idx="704">
                  <c:v>38.0</c:v>
                </c:pt>
                <c:pt idx="705">
                  <c:v>46.0</c:v>
                </c:pt>
                <c:pt idx="706">
                  <c:v>46.0</c:v>
                </c:pt>
                <c:pt idx="707">
                  <c:v>47.0</c:v>
                </c:pt>
                <c:pt idx="708">
                  <c:v>36.0</c:v>
                </c:pt>
                <c:pt idx="709">
                  <c:v>35.0</c:v>
                </c:pt>
                <c:pt idx="710">
                  <c:v>42.0</c:v>
                </c:pt>
                <c:pt idx="711">
                  <c:v>46.0</c:v>
                </c:pt>
                <c:pt idx="712">
                  <c:v>28.0</c:v>
                </c:pt>
                <c:pt idx="713">
                  <c:v>46.0</c:v>
                </c:pt>
                <c:pt idx="714">
                  <c:v>48.0</c:v>
                </c:pt>
                <c:pt idx="715">
                  <c:v>43.0</c:v>
                </c:pt>
                <c:pt idx="716">
                  <c:v>39.0</c:v>
                </c:pt>
                <c:pt idx="717">
                  <c:v>40.0</c:v>
                </c:pt>
                <c:pt idx="718">
                  <c:v>38.0</c:v>
                </c:pt>
                <c:pt idx="719">
                  <c:v>40.0</c:v>
                </c:pt>
                <c:pt idx="720">
                  <c:v>45.0</c:v>
                </c:pt>
                <c:pt idx="721">
                  <c:v>41.0</c:v>
                </c:pt>
                <c:pt idx="722">
                  <c:v>41.0</c:v>
                </c:pt>
                <c:pt idx="723">
                  <c:v>39.0</c:v>
                </c:pt>
                <c:pt idx="724">
                  <c:v>46.0</c:v>
                </c:pt>
                <c:pt idx="725">
                  <c:v>40.0</c:v>
                </c:pt>
                <c:pt idx="726">
                  <c:v>40.0</c:v>
                </c:pt>
                <c:pt idx="727">
                  <c:v>38.0</c:v>
                </c:pt>
                <c:pt idx="728">
                  <c:v>31.0</c:v>
                </c:pt>
                <c:pt idx="729">
                  <c:v>50.0</c:v>
                </c:pt>
                <c:pt idx="730">
                  <c:v>33.0</c:v>
                </c:pt>
                <c:pt idx="731">
                  <c:v>38.0</c:v>
                </c:pt>
                <c:pt idx="732">
                  <c:v>47.0</c:v>
                </c:pt>
                <c:pt idx="733">
                  <c:v>34.0</c:v>
                </c:pt>
                <c:pt idx="734">
                  <c:v>41.0</c:v>
                </c:pt>
                <c:pt idx="735">
                  <c:v>51.0</c:v>
                </c:pt>
                <c:pt idx="736">
                  <c:v>39.0</c:v>
                </c:pt>
                <c:pt idx="737">
                  <c:v>45.0</c:v>
                </c:pt>
                <c:pt idx="738">
                  <c:v>36.0</c:v>
                </c:pt>
                <c:pt idx="739">
                  <c:v>44.0</c:v>
                </c:pt>
                <c:pt idx="740">
                  <c:v>40.0</c:v>
                </c:pt>
                <c:pt idx="741">
                  <c:v>61.0</c:v>
                </c:pt>
                <c:pt idx="742">
                  <c:v>47.0</c:v>
                </c:pt>
                <c:pt idx="743">
                  <c:v>34.0</c:v>
                </c:pt>
                <c:pt idx="744">
                  <c:v>38.0</c:v>
                </c:pt>
                <c:pt idx="745">
                  <c:v>51.0</c:v>
                </c:pt>
                <c:pt idx="746">
                  <c:v>33.0</c:v>
                </c:pt>
                <c:pt idx="747">
                  <c:v>51.0</c:v>
                </c:pt>
                <c:pt idx="748">
                  <c:v>31.0</c:v>
                </c:pt>
                <c:pt idx="749">
                  <c:v>32.0</c:v>
                </c:pt>
                <c:pt idx="750">
                  <c:v>24.0</c:v>
                </c:pt>
                <c:pt idx="751">
                  <c:v>56.0</c:v>
                </c:pt>
                <c:pt idx="752">
                  <c:v>50.0</c:v>
                </c:pt>
                <c:pt idx="753">
                  <c:v>32.0</c:v>
                </c:pt>
                <c:pt idx="754">
                  <c:v>54.0</c:v>
                </c:pt>
                <c:pt idx="755">
                  <c:v>53.0</c:v>
                </c:pt>
                <c:pt idx="756">
                  <c:v>35.0</c:v>
                </c:pt>
                <c:pt idx="757">
                  <c:v>43.0</c:v>
                </c:pt>
                <c:pt idx="758">
                  <c:v>40.0</c:v>
                </c:pt>
                <c:pt idx="759">
                  <c:v>49.0</c:v>
                </c:pt>
                <c:pt idx="760">
                  <c:v>31.0</c:v>
                </c:pt>
                <c:pt idx="761">
                  <c:v>40.0</c:v>
                </c:pt>
                <c:pt idx="762">
                  <c:v>33.0</c:v>
                </c:pt>
                <c:pt idx="763">
                  <c:v>42.0</c:v>
                </c:pt>
                <c:pt idx="764">
                  <c:v>44.0</c:v>
                </c:pt>
                <c:pt idx="765">
                  <c:v>39.0</c:v>
                </c:pt>
                <c:pt idx="766">
                  <c:v>48.0</c:v>
                </c:pt>
                <c:pt idx="767">
                  <c:v>36.0</c:v>
                </c:pt>
                <c:pt idx="768">
                  <c:v>35.0</c:v>
                </c:pt>
                <c:pt idx="769">
                  <c:v>49.0</c:v>
                </c:pt>
                <c:pt idx="770">
                  <c:v>36.0</c:v>
                </c:pt>
                <c:pt idx="771">
                  <c:v>29.0</c:v>
                </c:pt>
                <c:pt idx="772">
                  <c:v>51.0</c:v>
                </c:pt>
                <c:pt idx="773">
                  <c:v>38.0</c:v>
                </c:pt>
                <c:pt idx="774">
                  <c:v>43.0</c:v>
                </c:pt>
                <c:pt idx="775">
                  <c:v>33.0</c:v>
                </c:pt>
                <c:pt idx="776">
                  <c:v>39.0</c:v>
                </c:pt>
                <c:pt idx="777">
                  <c:v>46.0</c:v>
                </c:pt>
                <c:pt idx="778">
                  <c:v>41.0</c:v>
                </c:pt>
                <c:pt idx="779">
                  <c:v>37.0</c:v>
                </c:pt>
                <c:pt idx="780">
                  <c:v>38.0</c:v>
                </c:pt>
                <c:pt idx="781">
                  <c:v>30.0</c:v>
                </c:pt>
                <c:pt idx="782">
                  <c:v>41.0</c:v>
                </c:pt>
                <c:pt idx="783">
                  <c:v>34.0</c:v>
                </c:pt>
                <c:pt idx="784">
                  <c:v>32.0</c:v>
                </c:pt>
                <c:pt idx="785">
                  <c:v>44.0</c:v>
                </c:pt>
                <c:pt idx="786">
                  <c:v>47.0</c:v>
                </c:pt>
                <c:pt idx="787">
                  <c:v>44.0</c:v>
                </c:pt>
                <c:pt idx="788">
                  <c:v>27.0</c:v>
                </c:pt>
                <c:pt idx="789">
                  <c:v>41.0</c:v>
                </c:pt>
                <c:pt idx="790">
                  <c:v>35.0</c:v>
                </c:pt>
                <c:pt idx="791">
                  <c:v>39.0</c:v>
                </c:pt>
                <c:pt idx="792">
                  <c:v>44.0</c:v>
                </c:pt>
                <c:pt idx="793">
                  <c:v>42.0</c:v>
                </c:pt>
                <c:pt idx="794">
                  <c:v>26.0</c:v>
                </c:pt>
                <c:pt idx="795">
                  <c:v>43.0</c:v>
                </c:pt>
                <c:pt idx="796">
                  <c:v>47.0</c:v>
                </c:pt>
                <c:pt idx="797">
                  <c:v>39.0</c:v>
                </c:pt>
                <c:pt idx="798">
                  <c:v>51.0</c:v>
                </c:pt>
                <c:pt idx="799">
                  <c:v>38.0</c:v>
                </c:pt>
                <c:pt idx="800">
                  <c:v>37.0</c:v>
                </c:pt>
                <c:pt idx="801">
                  <c:v>38.0</c:v>
                </c:pt>
                <c:pt idx="802">
                  <c:v>33.0</c:v>
                </c:pt>
                <c:pt idx="803">
                  <c:v>38.0</c:v>
                </c:pt>
                <c:pt idx="804">
                  <c:v>32.0</c:v>
                </c:pt>
                <c:pt idx="805">
                  <c:v>57.0</c:v>
                </c:pt>
                <c:pt idx="806">
                  <c:v>35.0</c:v>
                </c:pt>
                <c:pt idx="807">
                  <c:v>28.0</c:v>
                </c:pt>
                <c:pt idx="808">
                  <c:v>21.0</c:v>
                </c:pt>
                <c:pt idx="809">
                  <c:v>44.0</c:v>
                </c:pt>
                <c:pt idx="810">
                  <c:v>35.0</c:v>
                </c:pt>
                <c:pt idx="811">
                  <c:v>41.0</c:v>
                </c:pt>
                <c:pt idx="812">
                  <c:v>36.0</c:v>
                </c:pt>
                <c:pt idx="813">
                  <c:v>40.0</c:v>
                </c:pt>
                <c:pt idx="814">
                  <c:v>28.0</c:v>
                </c:pt>
                <c:pt idx="815">
                  <c:v>42.0</c:v>
                </c:pt>
                <c:pt idx="816">
                  <c:v>33.0</c:v>
                </c:pt>
                <c:pt idx="817">
                  <c:v>38.0</c:v>
                </c:pt>
                <c:pt idx="818">
                  <c:v>31.0</c:v>
                </c:pt>
                <c:pt idx="819">
                  <c:v>41.0</c:v>
                </c:pt>
                <c:pt idx="820">
                  <c:v>41.0</c:v>
                </c:pt>
                <c:pt idx="821">
                  <c:v>31.0</c:v>
                </c:pt>
                <c:pt idx="822">
                  <c:v>38.0</c:v>
                </c:pt>
                <c:pt idx="823">
                  <c:v>43.0</c:v>
                </c:pt>
                <c:pt idx="824">
                  <c:v>38.0</c:v>
                </c:pt>
                <c:pt idx="825">
                  <c:v>45.0</c:v>
                </c:pt>
                <c:pt idx="826">
                  <c:v>40.0</c:v>
                </c:pt>
                <c:pt idx="827">
                  <c:v>31.0</c:v>
                </c:pt>
                <c:pt idx="828">
                  <c:v>48.0</c:v>
                </c:pt>
                <c:pt idx="829">
                  <c:v>32.0</c:v>
                </c:pt>
                <c:pt idx="830">
                  <c:v>26.0</c:v>
                </c:pt>
                <c:pt idx="831">
                  <c:v>37.0</c:v>
                </c:pt>
                <c:pt idx="832">
                  <c:v>30.0</c:v>
                </c:pt>
                <c:pt idx="833">
                  <c:v>41.0</c:v>
                </c:pt>
                <c:pt idx="834">
                  <c:v>49.0</c:v>
                </c:pt>
                <c:pt idx="835">
                  <c:v>39.0</c:v>
                </c:pt>
                <c:pt idx="836">
                  <c:v>39.0</c:v>
                </c:pt>
                <c:pt idx="837">
                  <c:v>44.0</c:v>
                </c:pt>
                <c:pt idx="838">
                  <c:v>34.0</c:v>
                </c:pt>
                <c:pt idx="839">
                  <c:v>39.0</c:v>
                </c:pt>
                <c:pt idx="840">
                  <c:v>30.0</c:v>
                </c:pt>
                <c:pt idx="841">
                  <c:v>31.0</c:v>
                </c:pt>
                <c:pt idx="842">
                  <c:v>40.0</c:v>
                </c:pt>
                <c:pt idx="843">
                  <c:v>39.0</c:v>
                </c:pt>
                <c:pt idx="844">
                  <c:v>47.0</c:v>
                </c:pt>
                <c:pt idx="845">
                  <c:v>39.0</c:v>
                </c:pt>
                <c:pt idx="846">
                  <c:v>36.0</c:v>
                </c:pt>
                <c:pt idx="847">
                  <c:v>41.0</c:v>
                </c:pt>
                <c:pt idx="848">
                  <c:v>36.0</c:v>
                </c:pt>
                <c:pt idx="849">
                  <c:v>26.0</c:v>
                </c:pt>
                <c:pt idx="850">
                  <c:v>40.0</c:v>
                </c:pt>
                <c:pt idx="851">
                  <c:v>34.0</c:v>
                </c:pt>
                <c:pt idx="852">
                  <c:v>46.0</c:v>
                </c:pt>
                <c:pt idx="853">
                  <c:v>19.0</c:v>
                </c:pt>
                <c:pt idx="854">
                  <c:v>45.0</c:v>
                </c:pt>
                <c:pt idx="855">
                  <c:v>42.0</c:v>
                </c:pt>
                <c:pt idx="856">
                  <c:v>29.0</c:v>
                </c:pt>
                <c:pt idx="857">
                  <c:v>39.0</c:v>
                </c:pt>
                <c:pt idx="858">
                  <c:v>34.0</c:v>
                </c:pt>
                <c:pt idx="859">
                  <c:v>38.0</c:v>
                </c:pt>
                <c:pt idx="860">
                  <c:v>42.0</c:v>
                </c:pt>
                <c:pt idx="861">
                  <c:v>20.0</c:v>
                </c:pt>
                <c:pt idx="862">
                  <c:v>44.0</c:v>
                </c:pt>
                <c:pt idx="863">
                  <c:v>27.0</c:v>
                </c:pt>
                <c:pt idx="864">
                  <c:v>35.0</c:v>
                </c:pt>
                <c:pt idx="865">
                  <c:v>36.0</c:v>
                </c:pt>
                <c:pt idx="866">
                  <c:v>33.0</c:v>
                </c:pt>
                <c:pt idx="867">
                  <c:v>45.0</c:v>
                </c:pt>
                <c:pt idx="868">
                  <c:v>29.0</c:v>
                </c:pt>
                <c:pt idx="869">
                  <c:v>34.0</c:v>
                </c:pt>
                <c:pt idx="870">
                  <c:v>22.0</c:v>
                </c:pt>
                <c:pt idx="871">
                  <c:v>35.0</c:v>
                </c:pt>
                <c:pt idx="872">
                  <c:v>29.0</c:v>
                </c:pt>
                <c:pt idx="873">
                  <c:v>34.0</c:v>
                </c:pt>
                <c:pt idx="874">
                  <c:v>15.0</c:v>
                </c:pt>
                <c:pt idx="875">
                  <c:v>26.0</c:v>
                </c:pt>
                <c:pt idx="876">
                  <c:v>47.0</c:v>
                </c:pt>
                <c:pt idx="877">
                  <c:v>38.0</c:v>
                </c:pt>
                <c:pt idx="878">
                  <c:v>26.0</c:v>
                </c:pt>
                <c:pt idx="879">
                  <c:v>25.0</c:v>
                </c:pt>
                <c:pt idx="880">
                  <c:v>45.0</c:v>
                </c:pt>
                <c:pt idx="881">
                  <c:v>32.0</c:v>
                </c:pt>
                <c:pt idx="882">
                  <c:v>36.0</c:v>
                </c:pt>
                <c:pt idx="883">
                  <c:v>35.0</c:v>
                </c:pt>
                <c:pt idx="884">
                  <c:v>45.0</c:v>
                </c:pt>
                <c:pt idx="885">
                  <c:v>39.0</c:v>
                </c:pt>
                <c:pt idx="886">
                  <c:v>45.0</c:v>
                </c:pt>
                <c:pt idx="887">
                  <c:v>41.0</c:v>
                </c:pt>
                <c:pt idx="888">
                  <c:v>50.0</c:v>
                </c:pt>
                <c:pt idx="889">
                  <c:v>42.0</c:v>
                </c:pt>
                <c:pt idx="890">
                  <c:v>32.0</c:v>
                </c:pt>
                <c:pt idx="891">
                  <c:v>35.0</c:v>
                </c:pt>
                <c:pt idx="892">
                  <c:v>32.0</c:v>
                </c:pt>
                <c:pt idx="893">
                  <c:v>30.0</c:v>
                </c:pt>
                <c:pt idx="894">
                  <c:v>19.0</c:v>
                </c:pt>
                <c:pt idx="895">
                  <c:v>38.0</c:v>
                </c:pt>
                <c:pt idx="896">
                  <c:v>16.0</c:v>
                </c:pt>
                <c:pt idx="897">
                  <c:v>41.0</c:v>
                </c:pt>
                <c:pt idx="898">
                  <c:v>34.0</c:v>
                </c:pt>
                <c:pt idx="899">
                  <c:v>31.0</c:v>
                </c:pt>
                <c:pt idx="900">
                  <c:v>28.0</c:v>
                </c:pt>
                <c:pt idx="901">
                  <c:v>26.0</c:v>
                </c:pt>
                <c:pt idx="902">
                  <c:v>38.0</c:v>
                </c:pt>
                <c:pt idx="903">
                  <c:v>14.0</c:v>
                </c:pt>
                <c:pt idx="904">
                  <c:v>34.0</c:v>
                </c:pt>
                <c:pt idx="905">
                  <c:v>32.0</c:v>
                </c:pt>
                <c:pt idx="906">
                  <c:v>16.0</c:v>
                </c:pt>
                <c:pt idx="907">
                  <c:v>32.0</c:v>
                </c:pt>
                <c:pt idx="908">
                  <c:v>46.0</c:v>
                </c:pt>
                <c:pt idx="909">
                  <c:v>36.0</c:v>
                </c:pt>
                <c:pt idx="910">
                  <c:v>32.0</c:v>
                </c:pt>
                <c:pt idx="911">
                  <c:v>33.0</c:v>
                </c:pt>
                <c:pt idx="912">
                  <c:v>31.0</c:v>
                </c:pt>
                <c:pt idx="913">
                  <c:v>43.0</c:v>
                </c:pt>
                <c:pt idx="914">
                  <c:v>22.0</c:v>
                </c:pt>
                <c:pt idx="915">
                  <c:v>32.0</c:v>
                </c:pt>
                <c:pt idx="916">
                  <c:v>23.0</c:v>
                </c:pt>
                <c:pt idx="917">
                  <c:v>29.0</c:v>
                </c:pt>
                <c:pt idx="918">
                  <c:v>34.0</c:v>
                </c:pt>
                <c:pt idx="919">
                  <c:v>38.0</c:v>
                </c:pt>
                <c:pt idx="920">
                  <c:v>25.0</c:v>
                </c:pt>
                <c:pt idx="921">
                  <c:v>32.0</c:v>
                </c:pt>
                <c:pt idx="922">
                  <c:v>32.0</c:v>
                </c:pt>
                <c:pt idx="923">
                  <c:v>33.0</c:v>
                </c:pt>
                <c:pt idx="924">
                  <c:v>36.0</c:v>
                </c:pt>
                <c:pt idx="925">
                  <c:v>33.0</c:v>
                </c:pt>
                <c:pt idx="926">
                  <c:v>30.0</c:v>
                </c:pt>
                <c:pt idx="927">
                  <c:v>32.0</c:v>
                </c:pt>
                <c:pt idx="928">
                  <c:v>24.0</c:v>
                </c:pt>
                <c:pt idx="929">
                  <c:v>20.0</c:v>
                </c:pt>
                <c:pt idx="930">
                  <c:v>15.0</c:v>
                </c:pt>
                <c:pt idx="931">
                  <c:v>36.0</c:v>
                </c:pt>
                <c:pt idx="932">
                  <c:v>31.0</c:v>
                </c:pt>
                <c:pt idx="933">
                  <c:v>30.0</c:v>
                </c:pt>
                <c:pt idx="934">
                  <c:v>26.0</c:v>
                </c:pt>
                <c:pt idx="935">
                  <c:v>38.0</c:v>
                </c:pt>
                <c:pt idx="936">
                  <c:v>26.0</c:v>
                </c:pt>
                <c:pt idx="937">
                  <c:v>16.0</c:v>
                </c:pt>
                <c:pt idx="938">
                  <c:v>35.0</c:v>
                </c:pt>
                <c:pt idx="939">
                  <c:v>22.0</c:v>
                </c:pt>
                <c:pt idx="940">
                  <c:v>35.0</c:v>
                </c:pt>
                <c:pt idx="941">
                  <c:v>15.0</c:v>
                </c:pt>
                <c:pt idx="942">
                  <c:v>28.0</c:v>
                </c:pt>
                <c:pt idx="943">
                  <c:v>41.0</c:v>
                </c:pt>
                <c:pt idx="944">
                  <c:v>35.0</c:v>
                </c:pt>
                <c:pt idx="945">
                  <c:v>32.0</c:v>
                </c:pt>
                <c:pt idx="946">
                  <c:v>24.0</c:v>
                </c:pt>
                <c:pt idx="947">
                  <c:v>26.0</c:v>
                </c:pt>
                <c:pt idx="948">
                  <c:v>30.0</c:v>
                </c:pt>
                <c:pt idx="949">
                  <c:v>22.0</c:v>
                </c:pt>
                <c:pt idx="950">
                  <c:v>22.0</c:v>
                </c:pt>
                <c:pt idx="951">
                  <c:v>28.0</c:v>
                </c:pt>
                <c:pt idx="952">
                  <c:v>32.0</c:v>
                </c:pt>
                <c:pt idx="953">
                  <c:v>29.0</c:v>
                </c:pt>
                <c:pt idx="954">
                  <c:v>29.0</c:v>
                </c:pt>
                <c:pt idx="955">
                  <c:v>31.0</c:v>
                </c:pt>
                <c:pt idx="956">
                  <c:v>30.0</c:v>
                </c:pt>
                <c:pt idx="957">
                  <c:v>14.0</c:v>
                </c:pt>
                <c:pt idx="958">
                  <c:v>35.0</c:v>
                </c:pt>
                <c:pt idx="959">
                  <c:v>25.0</c:v>
                </c:pt>
                <c:pt idx="960">
                  <c:v>39.0</c:v>
                </c:pt>
                <c:pt idx="961">
                  <c:v>20.0</c:v>
                </c:pt>
                <c:pt idx="962">
                  <c:v>1.3</c:v>
                </c:pt>
                <c:pt idx="963">
                  <c:v>19.0</c:v>
                </c:pt>
                <c:pt idx="964">
                  <c:v>20.0</c:v>
                </c:pt>
                <c:pt idx="965">
                  <c:v>27.0</c:v>
                </c:pt>
                <c:pt idx="966">
                  <c:v>35.0</c:v>
                </c:pt>
                <c:pt idx="967">
                  <c:v>22.0</c:v>
                </c:pt>
                <c:pt idx="968">
                  <c:v>32.0</c:v>
                </c:pt>
                <c:pt idx="969">
                  <c:v>31.0</c:v>
                </c:pt>
                <c:pt idx="970">
                  <c:v>27.0</c:v>
                </c:pt>
                <c:pt idx="971">
                  <c:v>28.0</c:v>
                </c:pt>
                <c:pt idx="972">
                  <c:v>29.0</c:v>
                </c:pt>
                <c:pt idx="973">
                  <c:v>26.0</c:v>
                </c:pt>
                <c:pt idx="974">
                  <c:v>29.0</c:v>
                </c:pt>
                <c:pt idx="975">
                  <c:v>12.0</c:v>
                </c:pt>
                <c:pt idx="976">
                  <c:v>30.0</c:v>
                </c:pt>
                <c:pt idx="977">
                  <c:v>14.0</c:v>
                </c:pt>
                <c:pt idx="978">
                  <c:v>25.0</c:v>
                </c:pt>
                <c:pt idx="979">
                  <c:v>16.0</c:v>
                </c:pt>
                <c:pt idx="980">
                  <c:v>18.0</c:v>
                </c:pt>
                <c:pt idx="981">
                  <c:v>29.0</c:v>
                </c:pt>
                <c:pt idx="982">
                  <c:v>28.0</c:v>
                </c:pt>
                <c:pt idx="983">
                  <c:v>15.0</c:v>
                </c:pt>
                <c:pt idx="984">
                  <c:v>16.0</c:v>
                </c:pt>
                <c:pt idx="985">
                  <c:v>38.0</c:v>
                </c:pt>
                <c:pt idx="986">
                  <c:v>18.0</c:v>
                </c:pt>
                <c:pt idx="987">
                  <c:v>13.0</c:v>
                </c:pt>
                <c:pt idx="988">
                  <c:v>23.0</c:v>
                </c:pt>
                <c:pt idx="989">
                  <c:v>11.0</c:v>
                </c:pt>
                <c:pt idx="990">
                  <c:v>2.4</c:v>
                </c:pt>
                <c:pt idx="991">
                  <c:v>20.0</c:v>
                </c:pt>
              </c:numCache>
            </c:numRef>
          </c:xVal>
          <c:yVal>
            <c:numRef>
              <c:f>'R=0.80'!$B$2:$B$993</c:f>
              <c:numCache>
                <c:formatCode>General</c:formatCode>
                <c:ptCount val="992"/>
                <c:pt idx="0">
                  <c:v>99.0</c:v>
                </c:pt>
                <c:pt idx="1">
                  <c:v>97.0</c:v>
                </c:pt>
                <c:pt idx="2">
                  <c:v>94.0</c:v>
                </c:pt>
                <c:pt idx="3">
                  <c:v>92.0</c:v>
                </c:pt>
                <c:pt idx="4">
                  <c:v>90.0</c:v>
                </c:pt>
                <c:pt idx="5">
                  <c:v>89.0</c:v>
                </c:pt>
                <c:pt idx="6">
                  <c:v>88.0</c:v>
                </c:pt>
                <c:pt idx="7">
                  <c:v>87.0</c:v>
                </c:pt>
                <c:pt idx="8">
                  <c:v>87.0</c:v>
                </c:pt>
                <c:pt idx="9">
                  <c:v>87.0</c:v>
                </c:pt>
                <c:pt idx="10">
                  <c:v>86.0</c:v>
                </c:pt>
                <c:pt idx="11">
                  <c:v>85.0</c:v>
                </c:pt>
                <c:pt idx="12">
                  <c:v>85.0</c:v>
                </c:pt>
                <c:pt idx="13">
                  <c:v>85.0</c:v>
                </c:pt>
                <c:pt idx="14">
                  <c:v>85.0</c:v>
                </c:pt>
                <c:pt idx="15">
                  <c:v>84.0</c:v>
                </c:pt>
                <c:pt idx="16">
                  <c:v>84.0</c:v>
                </c:pt>
                <c:pt idx="17">
                  <c:v>83.0</c:v>
                </c:pt>
                <c:pt idx="18">
                  <c:v>82.0</c:v>
                </c:pt>
                <c:pt idx="19">
                  <c:v>82.0</c:v>
                </c:pt>
                <c:pt idx="20">
                  <c:v>81.0</c:v>
                </c:pt>
                <c:pt idx="21">
                  <c:v>81.0</c:v>
                </c:pt>
                <c:pt idx="22">
                  <c:v>81.0</c:v>
                </c:pt>
                <c:pt idx="23">
                  <c:v>81.0</c:v>
                </c:pt>
                <c:pt idx="24">
                  <c:v>80.0</c:v>
                </c:pt>
                <c:pt idx="25">
                  <c:v>80.0</c:v>
                </c:pt>
                <c:pt idx="26">
                  <c:v>80.0</c:v>
                </c:pt>
                <c:pt idx="27">
                  <c:v>80.0</c:v>
                </c:pt>
                <c:pt idx="28">
                  <c:v>80.0</c:v>
                </c:pt>
                <c:pt idx="29">
                  <c:v>80.0</c:v>
                </c:pt>
                <c:pt idx="30">
                  <c:v>79.0</c:v>
                </c:pt>
                <c:pt idx="31">
                  <c:v>79.0</c:v>
                </c:pt>
                <c:pt idx="32">
                  <c:v>78.0</c:v>
                </c:pt>
                <c:pt idx="33">
                  <c:v>78.0</c:v>
                </c:pt>
                <c:pt idx="34">
                  <c:v>78.0</c:v>
                </c:pt>
                <c:pt idx="35">
                  <c:v>78.0</c:v>
                </c:pt>
                <c:pt idx="36">
                  <c:v>78.0</c:v>
                </c:pt>
                <c:pt idx="37">
                  <c:v>77.0</c:v>
                </c:pt>
                <c:pt idx="38">
                  <c:v>77.0</c:v>
                </c:pt>
                <c:pt idx="39">
                  <c:v>77.0</c:v>
                </c:pt>
                <c:pt idx="40">
                  <c:v>77.0</c:v>
                </c:pt>
                <c:pt idx="41">
                  <c:v>77.0</c:v>
                </c:pt>
                <c:pt idx="42">
                  <c:v>77.0</c:v>
                </c:pt>
                <c:pt idx="43">
                  <c:v>77.0</c:v>
                </c:pt>
                <c:pt idx="44">
                  <c:v>77.0</c:v>
                </c:pt>
                <c:pt idx="45">
                  <c:v>77.0</c:v>
                </c:pt>
                <c:pt idx="46">
                  <c:v>76.0</c:v>
                </c:pt>
                <c:pt idx="47">
                  <c:v>76.0</c:v>
                </c:pt>
                <c:pt idx="48">
                  <c:v>76.0</c:v>
                </c:pt>
                <c:pt idx="49">
                  <c:v>76.0</c:v>
                </c:pt>
                <c:pt idx="50">
                  <c:v>76.0</c:v>
                </c:pt>
                <c:pt idx="51">
                  <c:v>76.0</c:v>
                </c:pt>
                <c:pt idx="52">
                  <c:v>76.0</c:v>
                </c:pt>
                <c:pt idx="53">
                  <c:v>76.0</c:v>
                </c:pt>
                <c:pt idx="54">
                  <c:v>76.0</c:v>
                </c:pt>
                <c:pt idx="55">
                  <c:v>76.0</c:v>
                </c:pt>
                <c:pt idx="56">
                  <c:v>76.0</c:v>
                </c:pt>
                <c:pt idx="57">
                  <c:v>75.0</c:v>
                </c:pt>
                <c:pt idx="58">
                  <c:v>75.0</c:v>
                </c:pt>
                <c:pt idx="59">
                  <c:v>75.0</c:v>
                </c:pt>
                <c:pt idx="60">
                  <c:v>75.0</c:v>
                </c:pt>
                <c:pt idx="61">
                  <c:v>75.0</c:v>
                </c:pt>
                <c:pt idx="62">
                  <c:v>75.0</c:v>
                </c:pt>
                <c:pt idx="63">
                  <c:v>75.0</c:v>
                </c:pt>
                <c:pt idx="64">
                  <c:v>75.0</c:v>
                </c:pt>
                <c:pt idx="65">
                  <c:v>75.0</c:v>
                </c:pt>
                <c:pt idx="66">
                  <c:v>75.0</c:v>
                </c:pt>
                <c:pt idx="67">
                  <c:v>74.0</c:v>
                </c:pt>
                <c:pt idx="68">
                  <c:v>74.0</c:v>
                </c:pt>
                <c:pt idx="69">
                  <c:v>74.0</c:v>
                </c:pt>
                <c:pt idx="70">
                  <c:v>74.0</c:v>
                </c:pt>
                <c:pt idx="71">
                  <c:v>74.0</c:v>
                </c:pt>
                <c:pt idx="72">
                  <c:v>74.0</c:v>
                </c:pt>
                <c:pt idx="73">
                  <c:v>73.0</c:v>
                </c:pt>
                <c:pt idx="74">
                  <c:v>73.0</c:v>
                </c:pt>
                <c:pt idx="75">
                  <c:v>73.0</c:v>
                </c:pt>
                <c:pt idx="76">
                  <c:v>73.0</c:v>
                </c:pt>
                <c:pt idx="77">
                  <c:v>73.0</c:v>
                </c:pt>
                <c:pt idx="78">
                  <c:v>73.0</c:v>
                </c:pt>
                <c:pt idx="79">
                  <c:v>73.0</c:v>
                </c:pt>
                <c:pt idx="80">
                  <c:v>73.0</c:v>
                </c:pt>
                <c:pt idx="81">
                  <c:v>73.0</c:v>
                </c:pt>
                <c:pt idx="82">
                  <c:v>73.0</c:v>
                </c:pt>
                <c:pt idx="83">
                  <c:v>73.0</c:v>
                </c:pt>
                <c:pt idx="84">
                  <c:v>72.0</c:v>
                </c:pt>
                <c:pt idx="85">
                  <c:v>72.0</c:v>
                </c:pt>
                <c:pt idx="86">
                  <c:v>72.0</c:v>
                </c:pt>
                <c:pt idx="87">
                  <c:v>72.0</c:v>
                </c:pt>
                <c:pt idx="88">
                  <c:v>72.0</c:v>
                </c:pt>
                <c:pt idx="89">
                  <c:v>72.0</c:v>
                </c:pt>
                <c:pt idx="90">
                  <c:v>72.0</c:v>
                </c:pt>
                <c:pt idx="91">
                  <c:v>71.0</c:v>
                </c:pt>
                <c:pt idx="92">
                  <c:v>71.0</c:v>
                </c:pt>
                <c:pt idx="93">
                  <c:v>71.0</c:v>
                </c:pt>
                <c:pt idx="94">
                  <c:v>71.0</c:v>
                </c:pt>
                <c:pt idx="95">
                  <c:v>71.0</c:v>
                </c:pt>
                <c:pt idx="96">
                  <c:v>71.0</c:v>
                </c:pt>
                <c:pt idx="97">
                  <c:v>71.0</c:v>
                </c:pt>
                <c:pt idx="98">
                  <c:v>71.0</c:v>
                </c:pt>
                <c:pt idx="99">
                  <c:v>71.0</c:v>
                </c:pt>
                <c:pt idx="100">
                  <c:v>71.0</c:v>
                </c:pt>
                <c:pt idx="101">
                  <c:v>71.0</c:v>
                </c:pt>
                <c:pt idx="102">
                  <c:v>70.0</c:v>
                </c:pt>
                <c:pt idx="103">
                  <c:v>70.0</c:v>
                </c:pt>
                <c:pt idx="104">
                  <c:v>70.0</c:v>
                </c:pt>
                <c:pt idx="105">
                  <c:v>70.0</c:v>
                </c:pt>
                <c:pt idx="106">
                  <c:v>70.0</c:v>
                </c:pt>
                <c:pt idx="107">
                  <c:v>70.0</c:v>
                </c:pt>
                <c:pt idx="108">
                  <c:v>70.0</c:v>
                </c:pt>
                <c:pt idx="109">
                  <c:v>70.0</c:v>
                </c:pt>
                <c:pt idx="110">
                  <c:v>70.0</c:v>
                </c:pt>
                <c:pt idx="111">
                  <c:v>70.0</c:v>
                </c:pt>
                <c:pt idx="112">
                  <c:v>70.0</c:v>
                </c:pt>
                <c:pt idx="113">
                  <c:v>70.0</c:v>
                </c:pt>
                <c:pt idx="114">
                  <c:v>70.0</c:v>
                </c:pt>
                <c:pt idx="115">
                  <c:v>70.0</c:v>
                </c:pt>
                <c:pt idx="116">
                  <c:v>70.0</c:v>
                </c:pt>
                <c:pt idx="117">
                  <c:v>70.0</c:v>
                </c:pt>
                <c:pt idx="118">
                  <c:v>70.0</c:v>
                </c:pt>
                <c:pt idx="119">
                  <c:v>69.0</c:v>
                </c:pt>
                <c:pt idx="120">
                  <c:v>69.0</c:v>
                </c:pt>
                <c:pt idx="121">
                  <c:v>69.0</c:v>
                </c:pt>
                <c:pt idx="122">
                  <c:v>69.0</c:v>
                </c:pt>
                <c:pt idx="123">
                  <c:v>69.0</c:v>
                </c:pt>
                <c:pt idx="124">
                  <c:v>69.0</c:v>
                </c:pt>
                <c:pt idx="125">
                  <c:v>69.0</c:v>
                </c:pt>
                <c:pt idx="126">
                  <c:v>69.0</c:v>
                </c:pt>
                <c:pt idx="127">
                  <c:v>69.0</c:v>
                </c:pt>
                <c:pt idx="128">
                  <c:v>69.0</c:v>
                </c:pt>
                <c:pt idx="129">
                  <c:v>68.0</c:v>
                </c:pt>
                <c:pt idx="130">
                  <c:v>68.0</c:v>
                </c:pt>
                <c:pt idx="131">
                  <c:v>68.0</c:v>
                </c:pt>
                <c:pt idx="132">
                  <c:v>68.0</c:v>
                </c:pt>
                <c:pt idx="133">
                  <c:v>68.0</c:v>
                </c:pt>
                <c:pt idx="134">
                  <c:v>68.0</c:v>
                </c:pt>
                <c:pt idx="135">
                  <c:v>68.0</c:v>
                </c:pt>
                <c:pt idx="136">
                  <c:v>68.0</c:v>
                </c:pt>
                <c:pt idx="137">
                  <c:v>68.0</c:v>
                </c:pt>
                <c:pt idx="138">
                  <c:v>68.0</c:v>
                </c:pt>
                <c:pt idx="139">
                  <c:v>68.0</c:v>
                </c:pt>
                <c:pt idx="140">
                  <c:v>68.0</c:v>
                </c:pt>
                <c:pt idx="141">
                  <c:v>68.0</c:v>
                </c:pt>
                <c:pt idx="142">
                  <c:v>67.0</c:v>
                </c:pt>
                <c:pt idx="143">
                  <c:v>67.0</c:v>
                </c:pt>
                <c:pt idx="144">
                  <c:v>67.0</c:v>
                </c:pt>
                <c:pt idx="145">
                  <c:v>67.0</c:v>
                </c:pt>
                <c:pt idx="146">
                  <c:v>67.0</c:v>
                </c:pt>
                <c:pt idx="147">
                  <c:v>67.0</c:v>
                </c:pt>
                <c:pt idx="148">
                  <c:v>67.0</c:v>
                </c:pt>
                <c:pt idx="149">
                  <c:v>67.0</c:v>
                </c:pt>
                <c:pt idx="150">
                  <c:v>67.0</c:v>
                </c:pt>
                <c:pt idx="151">
                  <c:v>67.0</c:v>
                </c:pt>
                <c:pt idx="152">
                  <c:v>67.0</c:v>
                </c:pt>
                <c:pt idx="153">
                  <c:v>67.0</c:v>
                </c:pt>
                <c:pt idx="154">
                  <c:v>67.0</c:v>
                </c:pt>
                <c:pt idx="155">
                  <c:v>66.0</c:v>
                </c:pt>
                <c:pt idx="156">
                  <c:v>66.0</c:v>
                </c:pt>
                <c:pt idx="157">
                  <c:v>66.0</c:v>
                </c:pt>
                <c:pt idx="158">
                  <c:v>66.0</c:v>
                </c:pt>
                <c:pt idx="159">
                  <c:v>66.0</c:v>
                </c:pt>
                <c:pt idx="160">
                  <c:v>66.0</c:v>
                </c:pt>
                <c:pt idx="161">
                  <c:v>66.0</c:v>
                </c:pt>
                <c:pt idx="162">
                  <c:v>66.0</c:v>
                </c:pt>
                <c:pt idx="163">
                  <c:v>66.0</c:v>
                </c:pt>
                <c:pt idx="164">
                  <c:v>66.0</c:v>
                </c:pt>
                <c:pt idx="165">
                  <c:v>66.0</c:v>
                </c:pt>
                <c:pt idx="166">
                  <c:v>66.0</c:v>
                </c:pt>
                <c:pt idx="167">
                  <c:v>66.0</c:v>
                </c:pt>
                <c:pt idx="168">
                  <c:v>65.0</c:v>
                </c:pt>
                <c:pt idx="169">
                  <c:v>65.0</c:v>
                </c:pt>
                <c:pt idx="170">
                  <c:v>65.0</c:v>
                </c:pt>
                <c:pt idx="171">
                  <c:v>65.0</c:v>
                </c:pt>
                <c:pt idx="172">
                  <c:v>65.0</c:v>
                </c:pt>
                <c:pt idx="173">
                  <c:v>65.0</c:v>
                </c:pt>
                <c:pt idx="174">
                  <c:v>65.0</c:v>
                </c:pt>
                <c:pt idx="175">
                  <c:v>65.0</c:v>
                </c:pt>
                <c:pt idx="176">
                  <c:v>65.0</c:v>
                </c:pt>
                <c:pt idx="177">
                  <c:v>65.0</c:v>
                </c:pt>
                <c:pt idx="178">
                  <c:v>64.0</c:v>
                </c:pt>
                <c:pt idx="179">
                  <c:v>64.0</c:v>
                </c:pt>
                <c:pt idx="180">
                  <c:v>64.0</c:v>
                </c:pt>
                <c:pt idx="181">
                  <c:v>64.0</c:v>
                </c:pt>
                <c:pt idx="182">
                  <c:v>64.0</c:v>
                </c:pt>
                <c:pt idx="183">
                  <c:v>64.0</c:v>
                </c:pt>
                <c:pt idx="184">
                  <c:v>64.0</c:v>
                </c:pt>
                <c:pt idx="185">
                  <c:v>64.0</c:v>
                </c:pt>
                <c:pt idx="186">
                  <c:v>64.0</c:v>
                </c:pt>
                <c:pt idx="187">
                  <c:v>64.0</c:v>
                </c:pt>
                <c:pt idx="188">
                  <c:v>63.0</c:v>
                </c:pt>
                <c:pt idx="189">
                  <c:v>63.0</c:v>
                </c:pt>
                <c:pt idx="190">
                  <c:v>63.0</c:v>
                </c:pt>
                <c:pt idx="191">
                  <c:v>63.0</c:v>
                </c:pt>
                <c:pt idx="192">
                  <c:v>63.0</c:v>
                </c:pt>
                <c:pt idx="193">
                  <c:v>63.0</c:v>
                </c:pt>
                <c:pt idx="194">
                  <c:v>63.0</c:v>
                </c:pt>
                <c:pt idx="195">
                  <c:v>63.0</c:v>
                </c:pt>
                <c:pt idx="196">
                  <c:v>63.0</c:v>
                </c:pt>
                <c:pt idx="197">
                  <c:v>63.0</c:v>
                </c:pt>
                <c:pt idx="198">
                  <c:v>63.0</c:v>
                </c:pt>
                <c:pt idx="199">
                  <c:v>63.0</c:v>
                </c:pt>
                <c:pt idx="200">
                  <c:v>63.0</c:v>
                </c:pt>
                <c:pt idx="201">
                  <c:v>63.0</c:v>
                </c:pt>
                <c:pt idx="202">
                  <c:v>63.0</c:v>
                </c:pt>
                <c:pt idx="203">
                  <c:v>63.0</c:v>
                </c:pt>
                <c:pt idx="204">
                  <c:v>63.0</c:v>
                </c:pt>
                <c:pt idx="205">
                  <c:v>62.0</c:v>
                </c:pt>
                <c:pt idx="206">
                  <c:v>62.0</c:v>
                </c:pt>
                <c:pt idx="207">
                  <c:v>62.0</c:v>
                </c:pt>
                <c:pt idx="208">
                  <c:v>62.0</c:v>
                </c:pt>
                <c:pt idx="209">
                  <c:v>62.0</c:v>
                </c:pt>
                <c:pt idx="210">
                  <c:v>62.0</c:v>
                </c:pt>
                <c:pt idx="211">
                  <c:v>62.0</c:v>
                </c:pt>
                <c:pt idx="212">
                  <c:v>62.0</c:v>
                </c:pt>
                <c:pt idx="213">
                  <c:v>62.0</c:v>
                </c:pt>
                <c:pt idx="214">
                  <c:v>62.0</c:v>
                </c:pt>
                <c:pt idx="215">
                  <c:v>62.0</c:v>
                </c:pt>
                <c:pt idx="216">
                  <c:v>62.0</c:v>
                </c:pt>
                <c:pt idx="217">
                  <c:v>62.0</c:v>
                </c:pt>
                <c:pt idx="218">
                  <c:v>62.0</c:v>
                </c:pt>
                <c:pt idx="219">
                  <c:v>62.0</c:v>
                </c:pt>
                <c:pt idx="220">
                  <c:v>62.0</c:v>
                </c:pt>
                <c:pt idx="221">
                  <c:v>62.0</c:v>
                </c:pt>
                <c:pt idx="222">
                  <c:v>62.0</c:v>
                </c:pt>
                <c:pt idx="223">
                  <c:v>62.0</c:v>
                </c:pt>
                <c:pt idx="224">
                  <c:v>61.0</c:v>
                </c:pt>
                <c:pt idx="225">
                  <c:v>61.0</c:v>
                </c:pt>
                <c:pt idx="226">
                  <c:v>61.0</c:v>
                </c:pt>
                <c:pt idx="227">
                  <c:v>61.0</c:v>
                </c:pt>
                <c:pt idx="228">
                  <c:v>61.0</c:v>
                </c:pt>
                <c:pt idx="229">
                  <c:v>61.0</c:v>
                </c:pt>
                <c:pt idx="230">
                  <c:v>61.0</c:v>
                </c:pt>
                <c:pt idx="231">
                  <c:v>61.0</c:v>
                </c:pt>
                <c:pt idx="232">
                  <c:v>61.0</c:v>
                </c:pt>
                <c:pt idx="233">
                  <c:v>61.0</c:v>
                </c:pt>
                <c:pt idx="234">
                  <c:v>61.0</c:v>
                </c:pt>
                <c:pt idx="235">
                  <c:v>61.0</c:v>
                </c:pt>
                <c:pt idx="236">
                  <c:v>61.0</c:v>
                </c:pt>
                <c:pt idx="237">
                  <c:v>61.0</c:v>
                </c:pt>
                <c:pt idx="238">
                  <c:v>61.0</c:v>
                </c:pt>
                <c:pt idx="239">
                  <c:v>61.0</c:v>
                </c:pt>
                <c:pt idx="240">
                  <c:v>61.0</c:v>
                </c:pt>
                <c:pt idx="241">
                  <c:v>61.0</c:v>
                </c:pt>
                <c:pt idx="242">
                  <c:v>60.0</c:v>
                </c:pt>
                <c:pt idx="243">
                  <c:v>60.0</c:v>
                </c:pt>
                <c:pt idx="244">
                  <c:v>60.0</c:v>
                </c:pt>
                <c:pt idx="245">
                  <c:v>60.0</c:v>
                </c:pt>
                <c:pt idx="246">
                  <c:v>60.0</c:v>
                </c:pt>
                <c:pt idx="247">
                  <c:v>60.0</c:v>
                </c:pt>
                <c:pt idx="248">
                  <c:v>60.0</c:v>
                </c:pt>
                <c:pt idx="249">
                  <c:v>60.0</c:v>
                </c:pt>
                <c:pt idx="250">
                  <c:v>60.0</c:v>
                </c:pt>
                <c:pt idx="251">
                  <c:v>60.0</c:v>
                </c:pt>
                <c:pt idx="252">
                  <c:v>60.0</c:v>
                </c:pt>
                <c:pt idx="253">
                  <c:v>60.0</c:v>
                </c:pt>
                <c:pt idx="254">
                  <c:v>60.0</c:v>
                </c:pt>
                <c:pt idx="255">
                  <c:v>60.0</c:v>
                </c:pt>
                <c:pt idx="256">
                  <c:v>60.0</c:v>
                </c:pt>
                <c:pt idx="257">
                  <c:v>60.0</c:v>
                </c:pt>
                <c:pt idx="258">
                  <c:v>60.0</c:v>
                </c:pt>
                <c:pt idx="259">
                  <c:v>60.0</c:v>
                </c:pt>
                <c:pt idx="260">
                  <c:v>60.0</c:v>
                </c:pt>
                <c:pt idx="261">
                  <c:v>60.0</c:v>
                </c:pt>
                <c:pt idx="262">
                  <c:v>60.0</c:v>
                </c:pt>
                <c:pt idx="263">
                  <c:v>60.0</c:v>
                </c:pt>
                <c:pt idx="264">
                  <c:v>60.0</c:v>
                </c:pt>
                <c:pt idx="265">
                  <c:v>59.0</c:v>
                </c:pt>
                <c:pt idx="266">
                  <c:v>59.0</c:v>
                </c:pt>
                <c:pt idx="267">
                  <c:v>59.0</c:v>
                </c:pt>
                <c:pt idx="268">
                  <c:v>59.0</c:v>
                </c:pt>
                <c:pt idx="269">
                  <c:v>59.0</c:v>
                </c:pt>
                <c:pt idx="270">
                  <c:v>59.0</c:v>
                </c:pt>
                <c:pt idx="271">
                  <c:v>59.0</c:v>
                </c:pt>
                <c:pt idx="272">
                  <c:v>59.0</c:v>
                </c:pt>
                <c:pt idx="273">
                  <c:v>59.0</c:v>
                </c:pt>
                <c:pt idx="274">
                  <c:v>59.0</c:v>
                </c:pt>
                <c:pt idx="275">
                  <c:v>59.0</c:v>
                </c:pt>
                <c:pt idx="276">
                  <c:v>59.0</c:v>
                </c:pt>
                <c:pt idx="277">
                  <c:v>59.0</c:v>
                </c:pt>
                <c:pt idx="278">
                  <c:v>59.0</c:v>
                </c:pt>
                <c:pt idx="279">
                  <c:v>59.0</c:v>
                </c:pt>
                <c:pt idx="280">
                  <c:v>59.0</c:v>
                </c:pt>
                <c:pt idx="281">
                  <c:v>59.0</c:v>
                </c:pt>
                <c:pt idx="282">
                  <c:v>59.0</c:v>
                </c:pt>
                <c:pt idx="283">
                  <c:v>59.0</c:v>
                </c:pt>
                <c:pt idx="284">
                  <c:v>59.0</c:v>
                </c:pt>
                <c:pt idx="285">
                  <c:v>59.0</c:v>
                </c:pt>
                <c:pt idx="286">
                  <c:v>59.0</c:v>
                </c:pt>
                <c:pt idx="287">
                  <c:v>59.0</c:v>
                </c:pt>
                <c:pt idx="288">
                  <c:v>59.0</c:v>
                </c:pt>
                <c:pt idx="289">
                  <c:v>58.0</c:v>
                </c:pt>
                <c:pt idx="290">
                  <c:v>58.0</c:v>
                </c:pt>
                <c:pt idx="291">
                  <c:v>58.0</c:v>
                </c:pt>
                <c:pt idx="292">
                  <c:v>58.0</c:v>
                </c:pt>
                <c:pt idx="293">
                  <c:v>58.0</c:v>
                </c:pt>
                <c:pt idx="294">
                  <c:v>58.0</c:v>
                </c:pt>
                <c:pt idx="295">
                  <c:v>58.0</c:v>
                </c:pt>
                <c:pt idx="296">
                  <c:v>58.0</c:v>
                </c:pt>
                <c:pt idx="297">
                  <c:v>58.0</c:v>
                </c:pt>
                <c:pt idx="298">
                  <c:v>58.0</c:v>
                </c:pt>
                <c:pt idx="299">
                  <c:v>58.0</c:v>
                </c:pt>
                <c:pt idx="300">
                  <c:v>58.0</c:v>
                </c:pt>
                <c:pt idx="301">
                  <c:v>58.0</c:v>
                </c:pt>
                <c:pt idx="302">
                  <c:v>58.0</c:v>
                </c:pt>
                <c:pt idx="303">
                  <c:v>58.0</c:v>
                </c:pt>
                <c:pt idx="304">
                  <c:v>58.0</c:v>
                </c:pt>
                <c:pt idx="305">
                  <c:v>58.0</c:v>
                </c:pt>
                <c:pt idx="306">
                  <c:v>58.0</c:v>
                </c:pt>
                <c:pt idx="307">
                  <c:v>58.0</c:v>
                </c:pt>
                <c:pt idx="308">
                  <c:v>58.0</c:v>
                </c:pt>
                <c:pt idx="309">
                  <c:v>58.0</c:v>
                </c:pt>
                <c:pt idx="310">
                  <c:v>58.0</c:v>
                </c:pt>
                <c:pt idx="311">
                  <c:v>58.0</c:v>
                </c:pt>
                <c:pt idx="312">
                  <c:v>58.0</c:v>
                </c:pt>
                <c:pt idx="313">
                  <c:v>58.0</c:v>
                </c:pt>
                <c:pt idx="314">
                  <c:v>57.0</c:v>
                </c:pt>
                <c:pt idx="315">
                  <c:v>57.0</c:v>
                </c:pt>
                <c:pt idx="316">
                  <c:v>57.0</c:v>
                </c:pt>
                <c:pt idx="317">
                  <c:v>57.0</c:v>
                </c:pt>
                <c:pt idx="318">
                  <c:v>57.0</c:v>
                </c:pt>
                <c:pt idx="319">
                  <c:v>57.0</c:v>
                </c:pt>
                <c:pt idx="320">
                  <c:v>57.0</c:v>
                </c:pt>
                <c:pt idx="321">
                  <c:v>57.0</c:v>
                </c:pt>
                <c:pt idx="322">
                  <c:v>57.0</c:v>
                </c:pt>
                <c:pt idx="323">
                  <c:v>57.0</c:v>
                </c:pt>
                <c:pt idx="324">
                  <c:v>57.0</c:v>
                </c:pt>
                <c:pt idx="325">
                  <c:v>57.0</c:v>
                </c:pt>
                <c:pt idx="326">
                  <c:v>57.0</c:v>
                </c:pt>
                <c:pt idx="327">
                  <c:v>57.0</c:v>
                </c:pt>
                <c:pt idx="328">
                  <c:v>56.0</c:v>
                </c:pt>
                <c:pt idx="329">
                  <c:v>56.0</c:v>
                </c:pt>
                <c:pt idx="330">
                  <c:v>56.0</c:v>
                </c:pt>
                <c:pt idx="331">
                  <c:v>56.0</c:v>
                </c:pt>
                <c:pt idx="332">
                  <c:v>56.0</c:v>
                </c:pt>
                <c:pt idx="333">
                  <c:v>56.0</c:v>
                </c:pt>
                <c:pt idx="334">
                  <c:v>56.0</c:v>
                </c:pt>
                <c:pt idx="335">
                  <c:v>56.0</c:v>
                </c:pt>
                <c:pt idx="336">
                  <c:v>56.0</c:v>
                </c:pt>
                <c:pt idx="337">
                  <c:v>56.0</c:v>
                </c:pt>
                <c:pt idx="338">
                  <c:v>56.0</c:v>
                </c:pt>
                <c:pt idx="339">
                  <c:v>56.0</c:v>
                </c:pt>
                <c:pt idx="340">
                  <c:v>56.0</c:v>
                </c:pt>
                <c:pt idx="341">
                  <c:v>56.0</c:v>
                </c:pt>
                <c:pt idx="342">
                  <c:v>56.0</c:v>
                </c:pt>
                <c:pt idx="343">
                  <c:v>56.0</c:v>
                </c:pt>
                <c:pt idx="344">
                  <c:v>56.0</c:v>
                </c:pt>
                <c:pt idx="345">
                  <c:v>56.0</c:v>
                </c:pt>
                <c:pt idx="346">
                  <c:v>56.0</c:v>
                </c:pt>
                <c:pt idx="347">
                  <c:v>56.0</c:v>
                </c:pt>
                <c:pt idx="348">
                  <c:v>56.0</c:v>
                </c:pt>
                <c:pt idx="349">
                  <c:v>55.0</c:v>
                </c:pt>
                <c:pt idx="350">
                  <c:v>55.0</c:v>
                </c:pt>
                <c:pt idx="351">
                  <c:v>55.0</c:v>
                </c:pt>
                <c:pt idx="352">
                  <c:v>55.0</c:v>
                </c:pt>
                <c:pt idx="353">
                  <c:v>55.0</c:v>
                </c:pt>
                <c:pt idx="354">
                  <c:v>55.0</c:v>
                </c:pt>
                <c:pt idx="355">
                  <c:v>55.0</c:v>
                </c:pt>
                <c:pt idx="356">
                  <c:v>55.0</c:v>
                </c:pt>
                <c:pt idx="357">
                  <c:v>55.0</c:v>
                </c:pt>
                <c:pt idx="358">
                  <c:v>55.0</c:v>
                </c:pt>
                <c:pt idx="359">
                  <c:v>55.0</c:v>
                </c:pt>
                <c:pt idx="360">
                  <c:v>55.0</c:v>
                </c:pt>
                <c:pt idx="361">
                  <c:v>55.0</c:v>
                </c:pt>
                <c:pt idx="362">
                  <c:v>55.0</c:v>
                </c:pt>
                <c:pt idx="363">
                  <c:v>55.0</c:v>
                </c:pt>
                <c:pt idx="364">
                  <c:v>55.0</c:v>
                </c:pt>
                <c:pt idx="365">
                  <c:v>55.0</c:v>
                </c:pt>
                <c:pt idx="366">
                  <c:v>55.0</c:v>
                </c:pt>
                <c:pt idx="367">
                  <c:v>55.0</c:v>
                </c:pt>
                <c:pt idx="368">
                  <c:v>55.0</c:v>
                </c:pt>
                <c:pt idx="369">
                  <c:v>55.0</c:v>
                </c:pt>
                <c:pt idx="370">
                  <c:v>55.0</c:v>
                </c:pt>
                <c:pt idx="371">
                  <c:v>55.0</c:v>
                </c:pt>
                <c:pt idx="372">
                  <c:v>54.0</c:v>
                </c:pt>
                <c:pt idx="373">
                  <c:v>54.0</c:v>
                </c:pt>
                <c:pt idx="374">
                  <c:v>54.0</c:v>
                </c:pt>
                <c:pt idx="375">
                  <c:v>54.0</c:v>
                </c:pt>
                <c:pt idx="376">
                  <c:v>54.0</c:v>
                </c:pt>
                <c:pt idx="377">
                  <c:v>54.0</c:v>
                </c:pt>
                <c:pt idx="378">
                  <c:v>54.0</c:v>
                </c:pt>
                <c:pt idx="379">
                  <c:v>54.0</c:v>
                </c:pt>
                <c:pt idx="380">
                  <c:v>54.0</c:v>
                </c:pt>
                <c:pt idx="381">
                  <c:v>54.0</c:v>
                </c:pt>
                <c:pt idx="382">
                  <c:v>54.0</c:v>
                </c:pt>
                <c:pt idx="383">
                  <c:v>54.0</c:v>
                </c:pt>
                <c:pt idx="384">
                  <c:v>54.0</c:v>
                </c:pt>
                <c:pt idx="385">
                  <c:v>54.0</c:v>
                </c:pt>
                <c:pt idx="386">
                  <c:v>54.0</c:v>
                </c:pt>
                <c:pt idx="387">
                  <c:v>54.0</c:v>
                </c:pt>
                <c:pt idx="388">
                  <c:v>54.0</c:v>
                </c:pt>
                <c:pt idx="389">
                  <c:v>54.0</c:v>
                </c:pt>
                <c:pt idx="390">
                  <c:v>54.0</c:v>
                </c:pt>
                <c:pt idx="391">
                  <c:v>54.0</c:v>
                </c:pt>
                <c:pt idx="392">
                  <c:v>54.0</c:v>
                </c:pt>
                <c:pt idx="393">
                  <c:v>54.0</c:v>
                </c:pt>
                <c:pt idx="394">
                  <c:v>54.0</c:v>
                </c:pt>
                <c:pt idx="395">
                  <c:v>54.0</c:v>
                </c:pt>
                <c:pt idx="396">
                  <c:v>54.0</c:v>
                </c:pt>
                <c:pt idx="397">
                  <c:v>54.0</c:v>
                </c:pt>
                <c:pt idx="398">
                  <c:v>54.0</c:v>
                </c:pt>
                <c:pt idx="399">
                  <c:v>54.0</c:v>
                </c:pt>
                <c:pt idx="400">
                  <c:v>54.0</c:v>
                </c:pt>
                <c:pt idx="401">
                  <c:v>54.0</c:v>
                </c:pt>
                <c:pt idx="402">
                  <c:v>53.0</c:v>
                </c:pt>
                <c:pt idx="403">
                  <c:v>53.0</c:v>
                </c:pt>
                <c:pt idx="404">
                  <c:v>53.0</c:v>
                </c:pt>
                <c:pt idx="405">
                  <c:v>53.0</c:v>
                </c:pt>
                <c:pt idx="406">
                  <c:v>53.0</c:v>
                </c:pt>
                <c:pt idx="407">
                  <c:v>53.0</c:v>
                </c:pt>
                <c:pt idx="408">
                  <c:v>53.0</c:v>
                </c:pt>
                <c:pt idx="409">
                  <c:v>53.0</c:v>
                </c:pt>
                <c:pt idx="410">
                  <c:v>53.0</c:v>
                </c:pt>
                <c:pt idx="411">
                  <c:v>53.0</c:v>
                </c:pt>
                <c:pt idx="412">
                  <c:v>53.0</c:v>
                </c:pt>
                <c:pt idx="413">
                  <c:v>53.0</c:v>
                </c:pt>
                <c:pt idx="414">
                  <c:v>53.0</c:v>
                </c:pt>
                <c:pt idx="415">
                  <c:v>53.0</c:v>
                </c:pt>
                <c:pt idx="416">
                  <c:v>53.0</c:v>
                </c:pt>
                <c:pt idx="417">
                  <c:v>53.0</c:v>
                </c:pt>
                <c:pt idx="418">
                  <c:v>53.0</c:v>
                </c:pt>
                <c:pt idx="419">
                  <c:v>53.0</c:v>
                </c:pt>
                <c:pt idx="420">
                  <c:v>53.0</c:v>
                </c:pt>
                <c:pt idx="421">
                  <c:v>53.0</c:v>
                </c:pt>
                <c:pt idx="422">
                  <c:v>53.0</c:v>
                </c:pt>
                <c:pt idx="423">
                  <c:v>53.0</c:v>
                </c:pt>
                <c:pt idx="424">
                  <c:v>53.0</c:v>
                </c:pt>
                <c:pt idx="425">
                  <c:v>53.0</c:v>
                </c:pt>
                <c:pt idx="426">
                  <c:v>53.0</c:v>
                </c:pt>
                <c:pt idx="427">
                  <c:v>53.0</c:v>
                </c:pt>
                <c:pt idx="428">
                  <c:v>53.0</c:v>
                </c:pt>
                <c:pt idx="429">
                  <c:v>53.0</c:v>
                </c:pt>
                <c:pt idx="430">
                  <c:v>52.0</c:v>
                </c:pt>
                <c:pt idx="431">
                  <c:v>52.0</c:v>
                </c:pt>
                <c:pt idx="432">
                  <c:v>52.0</c:v>
                </c:pt>
                <c:pt idx="433">
                  <c:v>52.0</c:v>
                </c:pt>
                <c:pt idx="434">
                  <c:v>52.0</c:v>
                </c:pt>
                <c:pt idx="435">
                  <c:v>52.0</c:v>
                </c:pt>
                <c:pt idx="436">
                  <c:v>52.0</c:v>
                </c:pt>
                <c:pt idx="437">
                  <c:v>52.0</c:v>
                </c:pt>
                <c:pt idx="438">
                  <c:v>52.0</c:v>
                </c:pt>
                <c:pt idx="439">
                  <c:v>52.0</c:v>
                </c:pt>
                <c:pt idx="440">
                  <c:v>52.0</c:v>
                </c:pt>
                <c:pt idx="441">
                  <c:v>52.0</c:v>
                </c:pt>
                <c:pt idx="442">
                  <c:v>52.0</c:v>
                </c:pt>
                <c:pt idx="443">
                  <c:v>52.0</c:v>
                </c:pt>
                <c:pt idx="444">
                  <c:v>52.0</c:v>
                </c:pt>
                <c:pt idx="445">
                  <c:v>52.0</c:v>
                </c:pt>
                <c:pt idx="446">
                  <c:v>52.0</c:v>
                </c:pt>
                <c:pt idx="447">
                  <c:v>52.0</c:v>
                </c:pt>
                <c:pt idx="448">
                  <c:v>52.0</c:v>
                </c:pt>
                <c:pt idx="449">
                  <c:v>52.0</c:v>
                </c:pt>
                <c:pt idx="450">
                  <c:v>52.0</c:v>
                </c:pt>
                <c:pt idx="451">
                  <c:v>52.0</c:v>
                </c:pt>
                <c:pt idx="452">
                  <c:v>51.0</c:v>
                </c:pt>
                <c:pt idx="453">
                  <c:v>51.0</c:v>
                </c:pt>
                <c:pt idx="454">
                  <c:v>51.0</c:v>
                </c:pt>
                <c:pt idx="455">
                  <c:v>51.0</c:v>
                </c:pt>
                <c:pt idx="456">
                  <c:v>51.0</c:v>
                </c:pt>
                <c:pt idx="457">
                  <c:v>51.0</c:v>
                </c:pt>
                <c:pt idx="458">
                  <c:v>51.0</c:v>
                </c:pt>
                <c:pt idx="459">
                  <c:v>51.0</c:v>
                </c:pt>
                <c:pt idx="460">
                  <c:v>51.0</c:v>
                </c:pt>
                <c:pt idx="461">
                  <c:v>51.0</c:v>
                </c:pt>
                <c:pt idx="462">
                  <c:v>51.0</c:v>
                </c:pt>
                <c:pt idx="463">
                  <c:v>51.0</c:v>
                </c:pt>
                <c:pt idx="464">
                  <c:v>51.0</c:v>
                </c:pt>
                <c:pt idx="465">
                  <c:v>51.0</c:v>
                </c:pt>
                <c:pt idx="466">
                  <c:v>51.0</c:v>
                </c:pt>
                <c:pt idx="467">
                  <c:v>51.0</c:v>
                </c:pt>
                <c:pt idx="468">
                  <c:v>51.0</c:v>
                </c:pt>
                <c:pt idx="469">
                  <c:v>51.0</c:v>
                </c:pt>
                <c:pt idx="470">
                  <c:v>51.0</c:v>
                </c:pt>
                <c:pt idx="471">
                  <c:v>50.0</c:v>
                </c:pt>
                <c:pt idx="472">
                  <c:v>50.0</c:v>
                </c:pt>
                <c:pt idx="473">
                  <c:v>50.0</c:v>
                </c:pt>
                <c:pt idx="474">
                  <c:v>50.0</c:v>
                </c:pt>
                <c:pt idx="475">
                  <c:v>50.0</c:v>
                </c:pt>
                <c:pt idx="476">
                  <c:v>50.0</c:v>
                </c:pt>
                <c:pt idx="477">
                  <c:v>50.0</c:v>
                </c:pt>
                <c:pt idx="478">
                  <c:v>50.0</c:v>
                </c:pt>
                <c:pt idx="479">
                  <c:v>50.0</c:v>
                </c:pt>
                <c:pt idx="480">
                  <c:v>50.0</c:v>
                </c:pt>
                <c:pt idx="481">
                  <c:v>50.0</c:v>
                </c:pt>
                <c:pt idx="482">
                  <c:v>50.0</c:v>
                </c:pt>
                <c:pt idx="483">
                  <c:v>50.0</c:v>
                </c:pt>
                <c:pt idx="484">
                  <c:v>50.0</c:v>
                </c:pt>
                <c:pt idx="485">
                  <c:v>50.0</c:v>
                </c:pt>
                <c:pt idx="486">
                  <c:v>50.0</c:v>
                </c:pt>
                <c:pt idx="487">
                  <c:v>50.0</c:v>
                </c:pt>
                <c:pt idx="488">
                  <c:v>50.0</c:v>
                </c:pt>
                <c:pt idx="489">
                  <c:v>49.0</c:v>
                </c:pt>
                <c:pt idx="490">
                  <c:v>49.0</c:v>
                </c:pt>
                <c:pt idx="491">
                  <c:v>49.0</c:v>
                </c:pt>
                <c:pt idx="492">
                  <c:v>49.0</c:v>
                </c:pt>
                <c:pt idx="493">
                  <c:v>49.0</c:v>
                </c:pt>
                <c:pt idx="494">
                  <c:v>49.0</c:v>
                </c:pt>
                <c:pt idx="495">
                  <c:v>49.0</c:v>
                </c:pt>
                <c:pt idx="496">
                  <c:v>49.0</c:v>
                </c:pt>
                <c:pt idx="497">
                  <c:v>49.0</c:v>
                </c:pt>
                <c:pt idx="498">
                  <c:v>49.0</c:v>
                </c:pt>
                <c:pt idx="499">
                  <c:v>49.0</c:v>
                </c:pt>
                <c:pt idx="500">
                  <c:v>49.0</c:v>
                </c:pt>
                <c:pt idx="501">
                  <c:v>49.0</c:v>
                </c:pt>
                <c:pt idx="502">
                  <c:v>49.0</c:v>
                </c:pt>
                <c:pt idx="503">
                  <c:v>49.0</c:v>
                </c:pt>
                <c:pt idx="504">
                  <c:v>49.0</c:v>
                </c:pt>
                <c:pt idx="505">
                  <c:v>49.0</c:v>
                </c:pt>
                <c:pt idx="506">
                  <c:v>49.0</c:v>
                </c:pt>
                <c:pt idx="507">
                  <c:v>49.0</c:v>
                </c:pt>
                <c:pt idx="508">
                  <c:v>49.0</c:v>
                </c:pt>
                <c:pt idx="509">
                  <c:v>49.0</c:v>
                </c:pt>
                <c:pt idx="510">
                  <c:v>49.0</c:v>
                </c:pt>
                <c:pt idx="511">
                  <c:v>49.0</c:v>
                </c:pt>
                <c:pt idx="512">
                  <c:v>49.0</c:v>
                </c:pt>
                <c:pt idx="513">
                  <c:v>49.0</c:v>
                </c:pt>
                <c:pt idx="514">
                  <c:v>49.0</c:v>
                </c:pt>
                <c:pt idx="515">
                  <c:v>49.0</c:v>
                </c:pt>
                <c:pt idx="516">
                  <c:v>49.0</c:v>
                </c:pt>
                <c:pt idx="517">
                  <c:v>49.0</c:v>
                </c:pt>
                <c:pt idx="518">
                  <c:v>48.0</c:v>
                </c:pt>
                <c:pt idx="519">
                  <c:v>48.0</c:v>
                </c:pt>
                <c:pt idx="520">
                  <c:v>48.0</c:v>
                </c:pt>
                <c:pt idx="521">
                  <c:v>48.0</c:v>
                </c:pt>
                <c:pt idx="522">
                  <c:v>48.0</c:v>
                </c:pt>
                <c:pt idx="523">
                  <c:v>48.0</c:v>
                </c:pt>
                <c:pt idx="524">
                  <c:v>48.0</c:v>
                </c:pt>
                <c:pt idx="525">
                  <c:v>48.0</c:v>
                </c:pt>
                <c:pt idx="526">
                  <c:v>48.0</c:v>
                </c:pt>
                <c:pt idx="527">
                  <c:v>48.0</c:v>
                </c:pt>
                <c:pt idx="528">
                  <c:v>48.0</c:v>
                </c:pt>
                <c:pt idx="529">
                  <c:v>48.0</c:v>
                </c:pt>
                <c:pt idx="530">
                  <c:v>48.0</c:v>
                </c:pt>
                <c:pt idx="531">
                  <c:v>48.0</c:v>
                </c:pt>
                <c:pt idx="532">
                  <c:v>48.0</c:v>
                </c:pt>
                <c:pt idx="533">
                  <c:v>48.0</c:v>
                </c:pt>
                <c:pt idx="534">
                  <c:v>48.0</c:v>
                </c:pt>
                <c:pt idx="535">
                  <c:v>48.0</c:v>
                </c:pt>
                <c:pt idx="536">
                  <c:v>47.0</c:v>
                </c:pt>
                <c:pt idx="537">
                  <c:v>47.0</c:v>
                </c:pt>
                <c:pt idx="538">
                  <c:v>47.0</c:v>
                </c:pt>
                <c:pt idx="539">
                  <c:v>47.0</c:v>
                </c:pt>
                <c:pt idx="540">
                  <c:v>47.0</c:v>
                </c:pt>
                <c:pt idx="541">
                  <c:v>47.0</c:v>
                </c:pt>
                <c:pt idx="542">
                  <c:v>47.0</c:v>
                </c:pt>
                <c:pt idx="543">
                  <c:v>47.0</c:v>
                </c:pt>
                <c:pt idx="544">
                  <c:v>47.0</c:v>
                </c:pt>
                <c:pt idx="545">
                  <c:v>47.0</c:v>
                </c:pt>
                <c:pt idx="546">
                  <c:v>47.0</c:v>
                </c:pt>
                <c:pt idx="547">
                  <c:v>47.0</c:v>
                </c:pt>
                <c:pt idx="548">
                  <c:v>47.0</c:v>
                </c:pt>
                <c:pt idx="549">
                  <c:v>47.0</c:v>
                </c:pt>
                <c:pt idx="550">
                  <c:v>47.0</c:v>
                </c:pt>
                <c:pt idx="551">
                  <c:v>47.0</c:v>
                </c:pt>
                <c:pt idx="552">
                  <c:v>47.0</c:v>
                </c:pt>
                <c:pt idx="553">
                  <c:v>47.0</c:v>
                </c:pt>
                <c:pt idx="554">
                  <c:v>47.0</c:v>
                </c:pt>
                <c:pt idx="555">
                  <c:v>47.0</c:v>
                </c:pt>
                <c:pt idx="556">
                  <c:v>46.0</c:v>
                </c:pt>
                <c:pt idx="557">
                  <c:v>46.0</c:v>
                </c:pt>
                <c:pt idx="558">
                  <c:v>46.0</c:v>
                </c:pt>
                <c:pt idx="559">
                  <c:v>46.0</c:v>
                </c:pt>
                <c:pt idx="560">
                  <c:v>46.0</c:v>
                </c:pt>
                <c:pt idx="561">
                  <c:v>46.0</c:v>
                </c:pt>
                <c:pt idx="562">
                  <c:v>46.0</c:v>
                </c:pt>
                <c:pt idx="563">
                  <c:v>46.0</c:v>
                </c:pt>
                <c:pt idx="564">
                  <c:v>46.0</c:v>
                </c:pt>
                <c:pt idx="565">
                  <c:v>46.0</c:v>
                </c:pt>
                <c:pt idx="566">
                  <c:v>46.0</c:v>
                </c:pt>
                <c:pt idx="567">
                  <c:v>46.0</c:v>
                </c:pt>
                <c:pt idx="568">
                  <c:v>46.0</c:v>
                </c:pt>
                <c:pt idx="569">
                  <c:v>46.0</c:v>
                </c:pt>
                <c:pt idx="570">
                  <c:v>46.0</c:v>
                </c:pt>
                <c:pt idx="571">
                  <c:v>46.0</c:v>
                </c:pt>
                <c:pt idx="572">
                  <c:v>46.0</c:v>
                </c:pt>
                <c:pt idx="573">
                  <c:v>46.0</c:v>
                </c:pt>
                <c:pt idx="574">
                  <c:v>46.0</c:v>
                </c:pt>
                <c:pt idx="575">
                  <c:v>46.0</c:v>
                </c:pt>
                <c:pt idx="576">
                  <c:v>45.0</c:v>
                </c:pt>
                <c:pt idx="577">
                  <c:v>45.0</c:v>
                </c:pt>
                <c:pt idx="578">
                  <c:v>45.0</c:v>
                </c:pt>
                <c:pt idx="579">
                  <c:v>45.0</c:v>
                </c:pt>
                <c:pt idx="580">
                  <c:v>45.0</c:v>
                </c:pt>
                <c:pt idx="581">
                  <c:v>45.0</c:v>
                </c:pt>
                <c:pt idx="582">
                  <c:v>45.0</c:v>
                </c:pt>
                <c:pt idx="583">
                  <c:v>45.0</c:v>
                </c:pt>
                <c:pt idx="584">
                  <c:v>45.0</c:v>
                </c:pt>
                <c:pt idx="585">
                  <c:v>45.0</c:v>
                </c:pt>
                <c:pt idx="586">
                  <c:v>45.0</c:v>
                </c:pt>
                <c:pt idx="587">
                  <c:v>45.0</c:v>
                </c:pt>
                <c:pt idx="588">
                  <c:v>45.0</c:v>
                </c:pt>
                <c:pt idx="589">
                  <c:v>45.0</c:v>
                </c:pt>
                <c:pt idx="590">
                  <c:v>45.0</c:v>
                </c:pt>
                <c:pt idx="591">
                  <c:v>45.0</c:v>
                </c:pt>
                <c:pt idx="592">
                  <c:v>45.0</c:v>
                </c:pt>
                <c:pt idx="593">
                  <c:v>45.0</c:v>
                </c:pt>
                <c:pt idx="594">
                  <c:v>45.0</c:v>
                </c:pt>
                <c:pt idx="595">
                  <c:v>45.0</c:v>
                </c:pt>
                <c:pt idx="596">
                  <c:v>45.0</c:v>
                </c:pt>
                <c:pt idx="597">
                  <c:v>45.0</c:v>
                </c:pt>
                <c:pt idx="598">
                  <c:v>45.0</c:v>
                </c:pt>
                <c:pt idx="599">
                  <c:v>45.0</c:v>
                </c:pt>
                <c:pt idx="600">
                  <c:v>45.0</c:v>
                </c:pt>
                <c:pt idx="601">
                  <c:v>45.0</c:v>
                </c:pt>
                <c:pt idx="602">
                  <c:v>45.0</c:v>
                </c:pt>
                <c:pt idx="603">
                  <c:v>44.0</c:v>
                </c:pt>
                <c:pt idx="604">
                  <c:v>44.0</c:v>
                </c:pt>
                <c:pt idx="605">
                  <c:v>44.0</c:v>
                </c:pt>
                <c:pt idx="606">
                  <c:v>44.0</c:v>
                </c:pt>
                <c:pt idx="607">
                  <c:v>44.0</c:v>
                </c:pt>
                <c:pt idx="608">
                  <c:v>44.0</c:v>
                </c:pt>
                <c:pt idx="609">
                  <c:v>44.0</c:v>
                </c:pt>
                <c:pt idx="610">
                  <c:v>44.0</c:v>
                </c:pt>
                <c:pt idx="611">
                  <c:v>44.0</c:v>
                </c:pt>
                <c:pt idx="612">
                  <c:v>44.0</c:v>
                </c:pt>
                <c:pt idx="613">
                  <c:v>44.0</c:v>
                </c:pt>
                <c:pt idx="614">
                  <c:v>44.0</c:v>
                </c:pt>
                <c:pt idx="615">
                  <c:v>44.0</c:v>
                </c:pt>
                <c:pt idx="616">
                  <c:v>44.0</c:v>
                </c:pt>
                <c:pt idx="617">
                  <c:v>44.0</c:v>
                </c:pt>
                <c:pt idx="618">
                  <c:v>44.0</c:v>
                </c:pt>
                <c:pt idx="619">
                  <c:v>44.0</c:v>
                </c:pt>
                <c:pt idx="620">
                  <c:v>43.0</c:v>
                </c:pt>
                <c:pt idx="621">
                  <c:v>43.0</c:v>
                </c:pt>
                <c:pt idx="622">
                  <c:v>43.0</c:v>
                </c:pt>
                <c:pt idx="623">
                  <c:v>43.0</c:v>
                </c:pt>
                <c:pt idx="624">
                  <c:v>43.0</c:v>
                </c:pt>
                <c:pt idx="625">
                  <c:v>43.0</c:v>
                </c:pt>
                <c:pt idx="626">
                  <c:v>43.0</c:v>
                </c:pt>
                <c:pt idx="627">
                  <c:v>43.0</c:v>
                </c:pt>
                <c:pt idx="628">
                  <c:v>43.0</c:v>
                </c:pt>
                <c:pt idx="629">
                  <c:v>43.0</c:v>
                </c:pt>
                <c:pt idx="630">
                  <c:v>43.0</c:v>
                </c:pt>
                <c:pt idx="631">
                  <c:v>43.0</c:v>
                </c:pt>
                <c:pt idx="632">
                  <c:v>43.0</c:v>
                </c:pt>
                <c:pt idx="633">
                  <c:v>43.0</c:v>
                </c:pt>
                <c:pt idx="634">
                  <c:v>43.0</c:v>
                </c:pt>
                <c:pt idx="635">
                  <c:v>43.0</c:v>
                </c:pt>
                <c:pt idx="636">
                  <c:v>43.0</c:v>
                </c:pt>
                <c:pt idx="637">
                  <c:v>43.0</c:v>
                </c:pt>
                <c:pt idx="638">
                  <c:v>43.0</c:v>
                </c:pt>
                <c:pt idx="639">
                  <c:v>43.0</c:v>
                </c:pt>
                <c:pt idx="640">
                  <c:v>43.0</c:v>
                </c:pt>
                <c:pt idx="641">
                  <c:v>43.0</c:v>
                </c:pt>
                <c:pt idx="642">
                  <c:v>43.0</c:v>
                </c:pt>
                <c:pt idx="643">
                  <c:v>43.0</c:v>
                </c:pt>
                <c:pt idx="644">
                  <c:v>43.0</c:v>
                </c:pt>
                <c:pt idx="645">
                  <c:v>43.0</c:v>
                </c:pt>
                <c:pt idx="646">
                  <c:v>43.0</c:v>
                </c:pt>
                <c:pt idx="647">
                  <c:v>43.0</c:v>
                </c:pt>
                <c:pt idx="648">
                  <c:v>43.0</c:v>
                </c:pt>
                <c:pt idx="649">
                  <c:v>42.0</c:v>
                </c:pt>
                <c:pt idx="650">
                  <c:v>42.0</c:v>
                </c:pt>
                <c:pt idx="651">
                  <c:v>42.0</c:v>
                </c:pt>
                <c:pt idx="652">
                  <c:v>42.0</c:v>
                </c:pt>
                <c:pt idx="653">
                  <c:v>42.0</c:v>
                </c:pt>
                <c:pt idx="654">
                  <c:v>42.0</c:v>
                </c:pt>
                <c:pt idx="655">
                  <c:v>42.0</c:v>
                </c:pt>
                <c:pt idx="656">
                  <c:v>42.0</c:v>
                </c:pt>
                <c:pt idx="657">
                  <c:v>42.0</c:v>
                </c:pt>
                <c:pt idx="658">
                  <c:v>42.0</c:v>
                </c:pt>
                <c:pt idx="659">
                  <c:v>42.0</c:v>
                </c:pt>
                <c:pt idx="660">
                  <c:v>42.0</c:v>
                </c:pt>
                <c:pt idx="661">
                  <c:v>42.0</c:v>
                </c:pt>
                <c:pt idx="662">
                  <c:v>42.0</c:v>
                </c:pt>
                <c:pt idx="663">
                  <c:v>42.0</c:v>
                </c:pt>
                <c:pt idx="664">
                  <c:v>42.0</c:v>
                </c:pt>
                <c:pt idx="665">
                  <c:v>42.0</c:v>
                </c:pt>
                <c:pt idx="666">
                  <c:v>42.0</c:v>
                </c:pt>
                <c:pt idx="667">
                  <c:v>42.0</c:v>
                </c:pt>
                <c:pt idx="668">
                  <c:v>42.0</c:v>
                </c:pt>
                <c:pt idx="669">
                  <c:v>42.0</c:v>
                </c:pt>
                <c:pt idx="670">
                  <c:v>42.0</c:v>
                </c:pt>
                <c:pt idx="671">
                  <c:v>42.0</c:v>
                </c:pt>
                <c:pt idx="672">
                  <c:v>42.0</c:v>
                </c:pt>
                <c:pt idx="673">
                  <c:v>42.0</c:v>
                </c:pt>
                <c:pt idx="674">
                  <c:v>42.0</c:v>
                </c:pt>
                <c:pt idx="675">
                  <c:v>42.0</c:v>
                </c:pt>
                <c:pt idx="676">
                  <c:v>42.0</c:v>
                </c:pt>
                <c:pt idx="677">
                  <c:v>42.0</c:v>
                </c:pt>
                <c:pt idx="678">
                  <c:v>42.0</c:v>
                </c:pt>
                <c:pt idx="679">
                  <c:v>41.0</c:v>
                </c:pt>
                <c:pt idx="680">
                  <c:v>41.0</c:v>
                </c:pt>
                <c:pt idx="681">
                  <c:v>41.0</c:v>
                </c:pt>
                <c:pt idx="682">
                  <c:v>41.0</c:v>
                </c:pt>
                <c:pt idx="683">
                  <c:v>41.0</c:v>
                </c:pt>
                <c:pt idx="684">
                  <c:v>41.0</c:v>
                </c:pt>
                <c:pt idx="685">
                  <c:v>41.0</c:v>
                </c:pt>
                <c:pt idx="686">
                  <c:v>41.0</c:v>
                </c:pt>
                <c:pt idx="687">
                  <c:v>41.0</c:v>
                </c:pt>
                <c:pt idx="688">
                  <c:v>41.0</c:v>
                </c:pt>
                <c:pt idx="689">
                  <c:v>41.0</c:v>
                </c:pt>
                <c:pt idx="690">
                  <c:v>41.0</c:v>
                </c:pt>
                <c:pt idx="691">
                  <c:v>41.0</c:v>
                </c:pt>
                <c:pt idx="692">
                  <c:v>41.0</c:v>
                </c:pt>
                <c:pt idx="693">
                  <c:v>41.0</c:v>
                </c:pt>
                <c:pt idx="694">
                  <c:v>41.0</c:v>
                </c:pt>
                <c:pt idx="695">
                  <c:v>41.0</c:v>
                </c:pt>
                <c:pt idx="696">
                  <c:v>40.0</c:v>
                </c:pt>
                <c:pt idx="697">
                  <c:v>40.0</c:v>
                </c:pt>
                <c:pt idx="698">
                  <c:v>40.0</c:v>
                </c:pt>
                <c:pt idx="699">
                  <c:v>40.0</c:v>
                </c:pt>
                <c:pt idx="700">
                  <c:v>40.0</c:v>
                </c:pt>
                <c:pt idx="701">
                  <c:v>40.0</c:v>
                </c:pt>
                <c:pt idx="702">
                  <c:v>40.0</c:v>
                </c:pt>
                <c:pt idx="703">
                  <c:v>40.0</c:v>
                </c:pt>
                <c:pt idx="704">
                  <c:v>40.0</c:v>
                </c:pt>
                <c:pt idx="705">
                  <c:v>40.0</c:v>
                </c:pt>
                <c:pt idx="706">
                  <c:v>40.0</c:v>
                </c:pt>
                <c:pt idx="707">
                  <c:v>40.0</c:v>
                </c:pt>
                <c:pt idx="708">
                  <c:v>40.0</c:v>
                </c:pt>
                <c:pt idx="709">
                  <c:v>40.0</c:v>
                </c:pt>
                <c:pt idx="710">
                  <c:v>40.0</c:v>
                </c:pt>
                <c:pt idx="711">
                  <c:v>40.0</c:v>
                </c:pt>
                <c:pt idx="712">
                  <c:v>40.0</c:v>
                </c:pt>
                <c:pt idx="713">
                  <c:v>40.0</c:v>
                </c:pt>
                <c:pt idx="714">
                  <c:v>40.0</c:v>
                </c:pt>
                <c:pt idx="715">
                  <c:v>40.0</c:v>
                </c:pt>
                <c:pt idx="716">
                  <c:v>40.0</c:v>
                </c:pt>
                <c:pt idx="717">
                  <c:v>40.0</c:v>
                </c:pt>
                <c:pt idx="718">
                  <c:v>40.0</c:v>
                </c:pt>
                <c:pt idx="719">
                  <c:v>40.0</c:v>
                </c:pt>
                <c:pt idx="720">
                  <c:v>40.0</c:v>
                </c:pt>
                <c:pt idx="721">
                  <c:v>39.0</c:v>
                </c:pt>
                <c:pt idx="722">
                  <c:v>39.0</c:v>
                </c:pt>
                <c:pt idx="723">
                  <c:v>39.0</c:v>
                </c:pt>
                <c:pt idx="724">
                  <c:v>39.0</c:v>
                </c:pt>
                <c:pt idx="725">
                  <c:v>39.0</c:v>
                </c:pt>
                <c:pt idx="726">
                  <c:v>39.0</c:v>
                </c:pt>
                <c:pt idx="727">
                  <c:v>39.0</c:v>
                </c:pt>
                <c:pt idx="728">
                  <c:v>39.0</c:v>
                </c:pt>
                <c:pt idx="729">
                  <c:v>39.0</c:v>
                </c:pt>
                <c:pt idx="730">
                  <c:v>39.0</c:v>
                </c:pt>
                <c:pt idx="731">
                  <c:v>39.0</c:v>
                </c:pt>
                <c:pt idx="732">
                  <c:v>39.0</c:v>
                </c:pt>
                <c:pt idx="733">
                  <c:v>38.0</c:v>
                </c:pt>
                <c:pt idx="734">
                  <c:v>38.0</c:v>
                </c:pt>
                <c:pt idx="735">
                  <c:v>38.0</c:v>
                </c:pt>
                <c:pt idx="736">
                  <c:v>38.0</c:v>
                </c:pt>
                <c:pt idx="737">
                  <c:v>38.0</c:v>
                </c:pt>
                <c:pt idx="738">
                  <c:v>38.0</c:v>
                </c:pt>
                <c:pt idx="739">
                  <c:v>38.0</c:v>
                </c:pt>
                <c:pt idx="740">
                  <c:v>38.0</c:v>
                </c:pt>
                <c:pt idx="741">
                  <c:v>38.0</c:v>
                </c:pt>
                <c:pt idx="742">
                  <c:v>38.0</c:v>
                </c:pt>
                <c:pt idx="743">
                  <c:v>38.0</c:v>
                </c:pt>
                <c:pt idx="744">
                  <c:v>38.0</c:v>
                </c:pt>
                <c:pt idx="745">
                  <c:v>38.0</c:v>
                </c:pt>
                <c:pt idx="746">
                  <c:v>38.0</c:v>
                </c:pt>
                <c:pt idx="747">
                  <c:v>38.0</c:v>
                </c:pt>
                <c:pt idx="748">
                  <c:v>38.0</c:v>
                </c:pt>
                <c:pt idx="749">
                  <c:v>38.0</c:v>
                </c:pt>
                <c:pt idx="750">
                  <c:v>38.0</c:v>
                </c:pt>
                <c:pt idx="751">
                  <c:v>38.0</c:v>
                </c:pt>
                <c:pt idx="752">
                  <c:v>38.0</c:v>
                </c:pt>
                <c:pt idx="753">
                  <c:v>38.0</c:v>
                </c:pt>
                <c:pt idx="754">
                  <c:v>38.0</c:v>
                </c:pt>
                <c:pt idx="755">
                  <c:v>38.0</c:v>
                </c:pt>
                <c:pt idx="756">
                  <c:v>38.0</c:v>
                </c:pt>
                <c:pt idx="757">
                  <c:v>38.0</c:v>
                </c:pt>
                <c:pt idx="758">
                  <c:v>38.0</c:v>
                </c:pt>
                <c:pt idx="759">
                  <c:v>38.0</c:v>
                </c:pt>
                <c:pt idx="760">
                  <c:v>38.0</c:v>
                </c:pt>
                <c:pt idx="761">
                  <c:v>38.0</c:v>
                </c:pt>
                <c:pt idx="762">
                  <c:v>38.0</c:v>
                </c:pt>
                <c:pt idx="763">
                  <c:v>37.0</c:v>
                </c:pt>
                <c:pt idx="764">
                  <c:v>37.0</c:v>
                </c:pt>
                <c:pt idx="765">
                  <c:v>37.0</c:v>
                </c:pt>
                <c:pt idx="766">
                  <c:v>37.0</c:v>
                </c:pt>
                <c:pt idx="767">
                  <c:v>37.0</c:v>
                </c:pt>
                <c:pt idx="768">
                  <c:v>37.0</c:v>
                </c:pt>
                <c:pt idx="769">
                  <c:v>37.0</c:v>
                </c:pt>
                <c:pt idx="770">
                  <c:v>37.0</c:v>
                </c:pt>
                <c:pt idx="771">
                  <c:v>37.0</c:v>
                </c:pt>
                <c:pt idx="772">
                  <c:v>37.0</c:v>
                </c:pt>
                <c:pt idx="773">
                  <c:v>37.0</c:v>
                </c:pt>
                <c:pt idx="774">
                  <c:v>37.0</c:v>
                </c:pt>
                <c:pt idx="775">
                  <c:v>37.0</c:v>
                </c:pt>
                <c:pt idx="776">
                  <c:v>37.0</c:v>
                </c:pt>
                <c:pt idx="777">
                  <c:v>37.0</c:v>
                </c:pt>
                <c:pt idx="778">
                  <c:v>37.0</c:v>
                </c:pt>
                <c:pt idx="779">
                  <c:v>36.0</c:v>
                </c:pt>
                <c:pt idx="780">
                  <c:v>36.0</c:v>
                </c:pt>
                <c:pt idx="781">
                  <c:v>36.0</c:v>
                </c:pt>
                <c:pt idx="782">
                  <c:v>36.0</c:v>
                </c:pt>
                <c:pt idx="783">
                  <c:v>36.0</c:v>
                </c:pt>
                <c:pt idx="784">
                  <c:v>36.0</c:v>
                </c:pt>
                <c:pt idx="785">
                  <c:v>36.0</c:v>
                </c:pt>
                <c:pt idx="786">
                  <c:v>36.0</c:v>
                </c:pt>
                <c:pt idx="787">
                  <c:v>36.0</c:v>
                </c:pt>
                <c:pt idx="788">
                  <c:v>36.0</c:v>
                </c:pt>
                <c:pt idx="789">
                  <c:v>36.0</c:v>
                </c:pt>
                <c:pt idx="790">
                  <c:v>36.0</c:v>
                </c:pt>
                <c:pt idx="791">
                  <c:v>36.0</c:v>
                </c:pt>
                <c:pt idx="792">
                  <c:v>36.0</c:v>
                </c:pt>
                <c:pt idx="793">
                  <c:v>35.0</c:v>
                </c:pt>
                <c:pt idx="794">
                  <c:v>35.0</c:v>
                </c:pt>
                <c:pt idx="795">
                  <c:v>35.0</c:v>
                </c:pt>
                <c:pt idx="796">
                  <c:v>35.0</c:v>
                </c:pt>
                <c:pt idx="797">
                  <c:v>35.0</c:v>
                </c:pt>
                <c:pt idx="798">
                  <c:v>35.0</c:v>
                </c:pt>
                <c:pt idx="799">
                  <c:v>35.0</c:v>
                </c:pt>
                <c:pt idx="800">
                  <c:v>35.0</c:v>
                </c:pt>
                <c:pt idx="801">
                  <c:v>35.0</c:v>
                </c:pt>
                <c:pt idx="802">
                  <c:v>35.0</c:v>
                </c:pt>
                <c:pt idx="803">
                  <c:v>35.0</c:v>
                </c:pt>
                <c:pt idx="804">
                  <c:v>35.0</c:v>
                </c:pt>
                <c:pt idx="805">
                  <c:v>35.0</c:v>
                </c:pt>
                <c:pt idx="806">
                  <c:v>35.0</c:v>
                </c:pt>
                <c:pt idx="807">
                  <c:v>35.0</c:v>
                </c:pt>
                <c:pt idx="808">
                  <c:v>35.0</c:v>
                </c:pt>
                <c:pt idx="809">
                  <c:v>35.0</c:v>
                </c:pt>
                <c:pt idx="810">
                  <c:v>34.0</c:v>
                </c:pt>
                <c:pt idx="811">
                  <c:v>34.0</c:v>
                </c:pt>
                <c:pt idx="812">
                  <c:v>34.0</c:v>
                </c:pt>
                <c:pt idx="813">
                  <c:v>34.0</c:v>
                </c:pt>
                <c:pt idx="814">
                  <c:v>34.0</c:v>
                </c:pt>
                <c:pt idx="815">
                  <c:v>34.0</c:v>
                </c:pt>
                <c:pt idx="816">
                  <c:v>34.0</c:v>
                </c:pt>
                <c:pt idx="817">
                  <c:v>34.0</c:v>
                </c:pt>
                <c:pt idx="818">
                  <c:v>34.0</c:v>
                </c:pt>
                <c:pt idx="819">
                  <c:v>34.0</c:v>
                </c:pt>
                <c:pt idx="820">
                  <c:v>34.0</c:v>
                </c:pt>
                <c:pt idx="821">
                  <c:v>34.0</c:v>
                </c:pt>
                <c:pt idx="822">
                  <c:v>34.0</c:v>
                </c:pt>
                <c:pt idx="823">
                  <c:v>34.0</c:v>
                </c:pt>
                <c:pt idx="824">
                  <c:v>34.0</c:v>
                </c:pt>
                <c:pt idx="825">
                  <c:v>34.0</c:v>
                </c:pt>
                <c:pt idx="826">
                  <c:v>34.0</c:v>
                </c:pt>
                <c:pt idx="827">
                  <c:v>33.0</c:v>
                </c:pt>
                <c:pt idx="828">
                  <c:v>33.0</c:v>
                </c:pt>
                <c:pt idx="829">
                  <c:v>33.0</c:v>
                </c:pt>
                <c:pt idx="830">
                  <c:v>33.0</c:v>
                </c:pt>
                <c:pt idx="831">
                  <c:v>33.0</c:v>
                </c:pt>
                <c:pt idx="832">
                  <c:v>33.0</c:v>
                </c:pt>
                <c:pt idx="833">
                  <c:v>33.0</c:v>
                </c:pt>
                <c:pt idx="834">
                  <c:v>33.0</c:v>
                </c:pt>
                <c:pt idx="835">
                  <c:v>33.0</c:v>
                </c:pt>
                <c:pt idx="836">
                  <c:v>33.0</c:v>
                </c:pt>
                <c:pt idx="837">
                  <c:v>33.0</c:v>
                </c:pt>
                <c:pt idx="838">
                  <c:v>33.0</c:v>
                </c:pt>
                <c:pt idx="839">
                  <c:v>33.0</c:v>
                </c:pt>
                <c:pt idx="840">
                  <c:v>33.0</c:v>
                </c:pt>
                <c:pt idx="841">
                  <c:v>33.0</c:v>
                </c:pt>
                <c:pt idx="842">
                  <c:v>33.0</c:v>
                </c:pt>
                <c:pt idx="843">
                  <c:v>33.0</c:v>
                </c:pt>
                <c:pt idx="844">
                  <c:v>32.0</c:v>
                </c:pt>
                <c:pt idx="845">
                  <c:v>32.0</c:v>
                </c:pt>
                <c:pt idx="846">
                  <c:v>32.0</c:v>
                </c:pt>
                <c:pt idx="847">
                  <c:v>32.0</c:v>
                </c:pt>
                <c:pt idx="848">
                  <c:v>32.0</c:v>
                </c:pt>
                <c:pt idx="849">
                  <c:v>32.0</c:v>
                </c:pt>
                <c:pt idx="850">
                  <c:v>32.0</c:v>
                </c:pt>
                <c:pt idx="851">
                  <c:v>32.0</c:v>
                </c:pt>
                <c:pt idx="852">
                  <c:v>32.0</c:v>
                </c:pt>
                <c:pt idx="853">
                  <c:v>32.0</c:v>
                </c:pt>
                <c:pt idx="854">
                  <c:v>32.0</c:v>
                </c:pt>
                <c:pt idx="855">
                  <c:v>32.0</c:v>
                </c:pt>
                <c:pt idx="856">
                  <c:v>32.0</c:v>
                </c:pt>
                <c:pt idx="857">
                  <c:v>32.0</c:v>
                </c:pt>
                <c:pt idx="858">
                  <c:v>31.0</c:v>
                </c:pt>
                <c:pt idx="859">
                  <c:v>31.0</c:v>
                </c:pt>
                <c:pt idx="860">
                  <c:v>31.0</c:v>
                </c:pt>
                <c:pt idx="861">
                  <c:v>31.0</c:v>
                </c:pt>
                <c:pt idx="862">
                  <c:v>31.0</c:v>
                </c:pt>
                <c:pt idx="863">
                  <c:v>31.0</c:v>
                </c:pt>
                <c:pt idx="864">
                  <c:v>31.0</c:v>
                </c:pt>
                <c:pt idx="865">
                  <c:v>31.0</c:v>
                </c:pt>
                <c:pt idx="866">
                  <c:v>31.0</c:v>
                </c:pt>
                <c:pt idx="867">
                  <c:v>31.0</c:v>
                </c:pt>
                <c:pt idx="868">
                  <c:v>31.0</c:v>
                </c:pt>
                <c:pt idx="869">
                  <c:v>31.0</c:v>
                </c:pt>
                <c:pt idx="870">
                  <c:v>30.0</c:v>
                </c:pt>
                <c:pt idx="871">
                  <c:v>30.0</c:v>
                </c:pt>
                <c:pt idx="872">
                  <c:v>30.0</c:v>
                </c:pt>
                <c:pt idx="873">
                  <c:v>30.0</c:v>
                </c:pt>
                <c:pt idx="874">
                  <c:v>30.0</c:v>
                </c:pt>
                <c:pt idx="875">
                  <c:v>30.0</c:v>
                </c:pt>
                <c:pt idx="876">
                  <c:v>30.0</c:v>
                </c:pt>
                <c:pt idx="877">
                  <c:v>30.0</c:v>
                </c:pt>
                <c:pt idx="878">
                  <c:v>30.0</c:v>
                </c:pt>
                <c:pt idx="879">
                  <c:v>30.0</c:v>
                </c:pt>
                <c:pt idx="880">
                  <c:v>30.0</c:v>
                </c:pt>
                <c:pt idx="881">
                  <c:v>30.0</c:v>
                </c:pt>
                <c:pt idx="882">
                  <c:v>29.0</c:v>
                </c:pt>
                <c:pt idx="883">
                  <c:v>29.0</c:v>
                </c:pt>
                <c:pt idx="884">
                  <c:v>29.0</c:v>
                </c:pt>
                <c:pt idx="885">
                  <c:v>29.0</c:v>
                </c:pt>
                <c:pt idx="886">
                  <c:v>29.0</c:v>
                </c:pt>
                <c:pt idx="887">
                  <c:v>29.0</c:v>
                </c:pt>
                <c:pt idx="888">
                  <c:v>29.0</c:v>
                </c:pt>
                <c:pt idx="889">
                  <c:v>29.0</c:v>
                </c:pt>
                <c:pt idx="890">
                  <c:v>29.0</c:v>
                </c:pt>
                <c:pt idx="891">
                  <c:v>29.0</c:v>
                </c:pt>
                <c:pt idx="892">
                  <c:v>29.0</c:v>
                </c:pt>
                <c:pt idx="893">
                  <c:v>29.0</c:v>
                </c:pt>
                <c:pt idx="894">
                  <c:v>28.0</c:v>
                </c:pt>
                <c:pt idx="895">
                  <c:v>28.0</c:v>
                </c:pt>
                <c:pt idx="896">
                  <c:v>28.0</c:v>
                </c:pt>
                <c:pt idx="897">
                  <c:v>28.0</c:v>
                </c:pt>
                <c:pt idx="898">
                  <c:v>28.0</c:v>
                </c:pt>
                <c:pt idx="899">
                  <c:v>28.0</c:v>
                </c:pt>
                <c:pt idx="900">
                  <c:v>28.0</c:v>
                </c:pt>
                <c:pt idx="901">
                  <c:v>28.0</c:v>
                </c:pt>
                <c:pt idx="902">
                  <c:v>28.0</c:v>
                </c:pt>
                <c:pt idx="903">
                  <c:v>27.0</c:v>
                </c:pt>
                <c:pt idx="904">
                  <c:v>27.0</c:v>
                </c:pt>
                <c:pt idx="905">
                  <c:v>27.0</c:v>
                </c:pt>
                <c:pt idx="906">
                  <c:v>27.0</c:v>
                </c:pt>
                <c:pt idx="907">
                  <c:v>27.0</c:v>
                </c:pt>
                <c:pt idx="908">
                  <c:v>27.0</c:v>
                </c:pt>
                <c:pt idx="909">
                  <c:v>27.0</c:v>
                </c:pt>
                <c:pt idx="910">
                  <c:v>27.0</c:v>
                </c:pt>
                <c:pt idx="911">
                  <c:v>27.0</c:v>
                </c:pt>
                <c:pt idx="912">
                  <c:v>27.0</c:v>
                </c:pt>
                <c:pt idx="913">
                  <c:v>27.0</c:v>
                </c:pt>
                <c:pt idx="914">
                  <c:v>27.0</c:v>
                </c:pt>
                <c:pt idx="915">
                  <c:v>27.0</c:v>
                </c:pt>
                <c:pt idx="916">
                  <c:v>27.0</c:v>
                </c:pt>
                <c:pt idx="917">
                  <c:v>26.0</c:v>
                </c:pt>
                <c:pt idx="918">
                  <c:v>26.0</c:v>
                </c:pt>
                <c:pt idx="919">
                  <c:v>26.0</c:v>
                </c:pt>
                <c:pt idx="920">
                  <c:v>26.0</c:v>
                </c:pt>
                <c:pt idx="921">
                  <c:v>26.0</c:v>
                </c:pt>
                <c:pt idx="922">
                  <c:v>26.0</c:v>
                </c:pt>
                <c:pt idx="923">
                  <c:v>26.0</c:v>
                </c:pt>
                <c:pt idx="924">
                  <c:v>25.0</c:v>
                </c:pt>
                <c:pt idx="925">
                  <c:v>25.0</c:v>
                </c:pt>
                <c:pt idx="926">
                  <c:v>25.0</c:v>
                </c:pt>
                <c:pt idx="927">
                  <c:v>25.0</c:v>
                </c:pt>
                <c:pt idx="928">
                  <c:v>24.0</c:v>
                </c:pt>
                <c:pt idx="929">
                  <c:v>24.0</c:v>
                </c:pt>
                <c:pt idx="930">
                  <c:v>24.0</c:v>
                </c:pt>
                <c:pt idx="931">
                  <c:v>24.0</c:v>
                </c:pt>
                <c:pt idx="932">
                  <c:v>24.0</c:v>
                </c:pt>
                <c:pt idx="933">
                  <c:v>23.0</c:v>
                </c:pt>
                <c:pt idx="934">
                  <c:v>23.0</c:v>
                </c:pt>
                <c:pt idx="935">
                  <c:v>23.0</c:v>
                </c:pt>
                <c:pt idx="936">
                  <c:v>23.0</c:v>
                </c:pt>
                <c:pt idx="937">
                  <c:v>23.0</c:v>
                </c:pt>
                <c:pt idx="938">
                  <c:v>23.0</c:v>
                </c:pt>
                <c:pt idx="939">
                  <c:v>23.0</c:v>
                </c:pt>
                <c:pt idx="940">
                  <c:v>22.0</c:v>
                </c:pt>
                <c:pt idx="941">
                  <c:v>22.0</c:v>
                </c:pt>
                <c:pt idx="942">
                  <c:v>22.0</c:v>
                </c:pt>
                <c:pt idx="943">
                  <c:v>22.0</c:v>
                </c:pt>
                <c:pt idx="944">
                  <c:v>22.0</c:v>
                </c:pt>
                <c:pt idx="945">
                  <c:v>22.0</c:v>
                </c:pt>
                <c:pt idx="946">
                  <c:v>22.0</c:v>
                </c:pt>
                <c:pt idx="947">
                  <c:v>22.0</c:v>
                </c:pt>
                <c:pt idx="948">
                  <c:v>22.0</c:v>
                </c:pt>
                <c:pt idx="949">
                  <c:v>22.0</c:v>
                </c:pt>
                <c:pt idx="950">
                  <c:v>22.0</c:v>
                </c:pt>
                <c:pt idx="951">
                  <c:v>21.0</c:v>
                </c:pt>
                <c:pt idx="952">
                  <c:v>21.0</c:v>
                </c:pt>
                <c:pt idx="953">
                  <c:v>21.0</c:v>
                </c:pt>
                <c:pt idx="954">
                  <c:v>21.0</c:v>
                </c:pt>
                <c:pt idx="955">
                  <c:v>21.0</c:v>
                </c:pt>
                <c:pt idx="956">
                  <c:v>21.0</c:v>
                </c:pt>
                <c:pt idx="957">
                  <c:v>20.0</c:v>
                </c:pt>
                <c:pt idx="958">
                  <c:v>20.0</c:v>
                </c:pt>
                <c:pt idx="959">
                  <c:v>20.0</c:v>
                </c:pt>
                <c:pt idx="960">
                  <c:v>19.0</c:v>
                </c:pt>
                <c:pt idx="961">
                  <c:v>19.0</c:v>
                </c:pt>
                <c:pt idx="962">
                  <c:v>19.0</c:v>
                </c:pt>
                <c:pt idx="963">
                  <c:v>19.0</c:v>
                </c:pt>
                <c:pt idx="964">
                  <c:v>19.0</c:v>
                </c:pt>
                <c:pt idx="965">
                  <c:v>19.0</c:v>
                </c:pt>
                <c:pt idx="966">
                  <c:v>19.0</c:v>
                </c:pt>
                <c:pt idx="967">
                  <c:v>19.0</c:v>
                </c:pt>
                <c:pt idx="968">
                  <c:v>19.0</c:v>
                </c:pt>
                <c:pt idx="969">
                  <c:v>19.0</c:v>
                </c:pt>
                <c:pt idx="970">
                  <c:v>18.0</c:v>
                </c:pt>
                <c:pt idx="971">
                  <c:v>17.0</c:v>
                </c:pt>
                <c:pt idx="972">
                  <c:v>17.0</c:v>
                </c:pt>
                <c:pt idx="973">
                  <c:v>17.0</c:v>
                </c:pt>
                <c:pt idx="974">
                  <c:v>17.0</c:v>
                </c:pt>
                <c:pt idx="975">
                  <c:v>17.0</c:v>
                </c:pt>
                <c:pt idx="976">
                  <c:v>16.0</c:v>
                </c:pt>
                <c:pt idx="977">
                  <c:v>16.0</c:v>
                </c:pt>
                <c:pt idx="978">
                  <c:v>15.0</c:v>
                </c:pt>
                <c:pt idx="979">
                  <c:v>15.0</c:v>
                </c:pt>
                <c:pt idx="980">
                  <c:v>15.0</c:v>
                </c:pt>
                <c:pt idx="981">
                  <c:v>15.0</c:v>
                </c:pt>
                <c:pt idx="982">
                  <c:v>14.0</c:v>
                </c:pt>
                <c:pt idx="983">
                  <c:v>13.0</c:v>
                </c:pt>
                <c:pt idx="984">
                  <c:v>13.0</c:v>
                </c:pt>
                <c:pt idx="985">
                  <c:v>13.0</c:v>
                </c:pt>
                <c:pt idx="986">
                  <c:v>12.0</c:v>
                </c:pt>
                <c:pt idx="987">
                  <c:v>12.0</c:v>
                </c:pt>
                <c:pt idx="988">
                  <c:v>11.0</c:v>
                </c:pt>
                <c:pt idx="989">
                  <c:v>11.0</c:v>
                </c:pt>
                <c:pt idx="990">
                  <c:v>6.6</c:v>
                </c:pt>
                <c:pt idx="991">
                  <c:v>6.5</c:v>
                </c:pt>
              </c:numCache>
            </c:numRef>
          </c:yVal>
          <c:smooth val="0"/>
        </c:ser>
        <c:dLbls>
          <c:showLegendKey val="0"/>
          <c:showVal val="0"/>
          <c:showCatName val="0"/>
          <c:showSerName val="0"/>
          <c:showPercent val="0"/>
          <c:showBubbleSize val="0"/>
        </c:dLbls>
        <c:axId val="-2087744904"/>
        <c:axId val="-2088503272"/>
      </c:scatterChart>
      <c:valAx>
        <c:axId val="-2087744904"/>
        <c:scaling>
          <c:orientation val="minMax"/>
        </c:scaling>
        <c:delete val="0"/>
        <c:axPos val="b"/>
        <c:title>
          <c:tx>
            <c:rich>
              <a:bodyPr/>
              <a:lstStyle/>
              <a:p>
                <a:pPr>
                  <a:defRPr/>
                </a:pPr>
                <a:r>
                  <a:rPr lang="en-US" dirty="0">
                    <a:latin typeface="Calibri"/>
                  </a:rPr>
                  <a:t>True</a:t>
                </a:r>
                <a:r>
                  <a:rPr lang="en-US" baseline="0" dirty="0">
                    <a:latin typeface="Calibri"/>
                  </a:rPr>
                  <a:t> score</a:t>
                </a:r>
                <a:endParaRPr lang="en-US" dirty="0">
                  <a:latin typeface="Calibri"/>
                </a:endParaRPr>
              </a:p>
            </c:rich>
          </c:tx>
          <c:layout/>
          <c:overlay val="0"/>
        </c:title>
        <c:numFmt formatCode="General" sourceLinked="1"/>
        <c:majorTickMark val="out"/>
        <c:minorTickMark val="none"/>
        <c:tickLblPos val="nextTo"/>
        <c:crossAx val="-2088503272"/>
        <c:crosses val="autoZero"/>
        <c:crossBetween val="midCat"/>
        <c:majorUnit val="10.0"/>
      </c:valAx>
      <c:valAx>
        <c:axId val="-2088503272"/>
        <c:scaling>
          <c:orientation val="minMax"/>
          <c:max val="100.0"/>
        </c:scaling>
        <c:delete val="0"/>
        <c:axPos val="l"/>
        <c:majorGridlines/>
        <c:title>
          <c:tx>
            <c:rich>
              <a:bodyPr rot="-5400000" vert="horz"/>
              <a:lstStyle/>
              <a:p>
                <a:pPr>
                  <a:defRPr/>
                </a:pPr>
                <a:r>
                  <a:rPr lang="en-US" dirty="0">
                    <a:latin typeface="Calibri"/>
                  </a:rPr>
                  <a:t>Observed score</a:t>
                </a:r>
              </a:p>
            </c:rich>
          </c:tx>
          <c:layout/>
          <c:overlay val="0"/>
        </c:title>
        <c:numFmt formatCode="General" sourceLinked="1"/>
        <c:majorTickMark val="out"/>
        <c:minorTickMark val="none"/>
        <c:tickLblPos val="nextTo"/>
        <c:crossAx val="-2087744904"/>
        <c:crosses val="autoZero"/>
        <c:crossBetween val="midCat"/>
        <c:majorUnit val="10.0"/>
      </c:valAx>
    </c:plotArea>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'R=0.85'!$B$1</c:f>
              <c:strCache>
                <c:ptCount val="1"/>
                <c:pt idx="0">
                  <c:v>Observed score</c:v>
                </c:pt>
              </c:strCache>
            </c:strRef>
          </c:tx>
          <c:spPr>
            <a:ln w="28575">
              <a:noFill/>
            </a:ln>
          </c:spPr>
          <c:xVal>
            <c:numRef>
              <c:f>'R=0.85'!$A$2:$A$994</c:f>
              <c:numCache>
                <c:formatCode>General</c:formatCode>
                <c:ptCount val="993"/>
                <c:pt idx="0">
                  <c:v>13.0</c:v>
                </c:pt>
                <c:pt idx="1">
                  <c:v>1.0</c:v>
                </c:pt>
                <c:pt idx="2">
                  <c:v>11.0</c:v>
                </c:pt>
                <c:pt idx="3">
                  <c:v>22.0</c:v>
                </c:pt>
                <c:pt idx="4">
                  <c:v>2.4</c:v>
                </c:pt>
                <c:pt idx="5">
                  <c:v>11.0</c:v>
                </c:pt>
                <c:pt idx="6">
                  <c:v>20.0</c:v>
                </c:pt>
                <c:pt idx="7">
                  <c:v>11.0</c:v>
                </c:pt>
                <c:pt idx="8">
                  <c:v>15.0</c:v>
                </c:pt>
                <c:pt idx="9">
                  <c:v>18.0</c:v>
                </c:pt>
                <c:pt idx="10">
                  <c:v>23.0</c:v>
                </c:pt>
                <c:pt idx="11">
                  <c:v>13.0</c:v>
                </c:pt>
                <c:pt idx="12">
                  <c:v>16.0</c:v>
                </c:pt>
                <c:pt idx="13">
                  <c:v>16.0</c:v>
                </c:pt>
                <c:pt idx="14">
                  <c:v>18.0</c:v>
                </c:pt>
                <c:pt idx="15">
                  <c:v>1.3</c:v>
                </c:pt>
                <c:pt idx="16">
                  <c:v>28.0</c:v>
                </c:pt>
                <c:pt idx="17">
                  <c:v>14.0</c:v>
                </c:pt>
                <c:pt idx="18">
                  <c:v>12.0</c:v>
                </c:pt>
                <c:pt idx="19">
                  <c:v>25.0</c:v>
                </c:pt>
                <c:pt idx="20">
                  <c:v>38.0</c:v>
                </c:pt>
                <c:pt idx="21">
                  <c:v>29.0</c:v>
                </c:pt>
                <c:pt idx="22">
                  <c:v>30.0</c:v>
                </c:pt>
                <c:pt idx="23">
                  <c:v>14.0</c:v>
                </c:pt>
                <c:pt idx="24">
                  <c:v>28.0</c:v>
                </c:pt>
                <c:pt idx="25">
                  <c:v>20.0</c:v>
                </c:pt>
                <c:pt idx="26">
                  <c:v>27.0</c:v>
                </c:pt>
                <c:pt idx="27">
                  <c:v>19.0</c:v>
                </c:pt>
                <c:pt idx="28">
                  <c:v>20.0</c:v>
                </c:pt>
                <c:pt idx="29">
                  <c:v>29.0</c:v>
                </c:pt>
                <c:pt idx="30">
                  <c:v>26.0</c:v>
                </c:pt>
                <c:pt idx="31">
                  <c:v>29.0</c:v>
                </c:pt>
                <c:pt idx="32">
                  <c:v>27.0</c:v>
                </c:pt>
                <c:pt idx="33">
                  <c:v>22.0</c:v>
                </c:pt>
                <c:pt idx="34">
                  <c:v>15.0</c:v>
                </c:pt>
                <c:pt idx="35">
                  <c:v>32.0</c:v>
                </c:pt>
                <c:pt idx="36">
                  <c:v>31.0</c:v>
                </c:pt>
                <c:pt idx="37">
                  <c:v>25.0</c:v>
                </c:pt>
                <c:pt idx="38">
                  <c:v>28.0</c:v>
                </c:pt>
                <c:pt idx="39">
                  <c:v>39.0</c:v>
                </c:pt>
                <c:pt idx="40">
                  <c:v>35.0</c:v>
                </c:pt>
                <c:pt idx="41">
                  <c:v>24.0</c:v>
                </c:pt>
                <c:pt idx="42">
                  <c:v>26.0</c:v>
                </c:pt>
                <c:pt idx="43">
                  <c:v>15.0</c:v>
                </c:pt>
                <c:pt idx="44">
                  <c:v>35.0</c:v>
                </c:pt>
                <c:pt idx="45">
                  <c:v>29.0</c:v>
                </c:pt>
                <c:pt idx="46">
                  <c:v>29.0</c:v>
                </c:pt>
                <c:pt idx="47">
                  <c:v>31.0</c:v>
                </c:pt>
                <c:pt idx="48">
                  <c:v>30.0</c:v>
                </c:pt>
                <c:pt idx="49">
                  <c:v>16.0</c:v>
                </c:pt>
                <c:pt idx="50">
                  <c:v>22.0</c:v>
                </c:pt>
                <c:pt idx="51">
                  <c:v>22.0</c:v>
                </c:pt>
                <c:pt idx="52">
                  <c:v>28.0</c:v>
                </c:pt>
                <c:pt idx="53">
                  <c:v>32.0</c:v>
                </c:pt>
                <c:pt idx="54">
                  <c:v>20.0</c:v>
                </c:pt>
                <c:pt idx="55">
                  <c:v>26.0</c:v>
                </c:pt>
                <c:pt idx="56">
                  <c:v>32.0</c:v>
                </c:pt>
                <c:pt idx="57">
                  <c:v>30.0</c:v>
                </c:pt>
                <c:pt idx="58">
                  <c:v>26.0</c:v>
                </c:pt>
                <c:pt idx="59">
                  <c:v>22.0</c:v>
                </c:pt>
                <c:pt idx="60">
                  <c:v>35.0</c:v>
                </c:pt>
                <c:pt idx="61">
                  <c:v>30.0</c:v>
                </c:pt>
                <c:pt idx="62">
                  <c:v>24.0</c:v>
                </c:pt>
                <c:pt idx="63">
                  <c:v>35.0</c:v>
                </c:pt>
                <c:pt idx="64">
                  <c:v>14.0</c:v>
                </c:pt>
                <c:pt idx="65">
                  <c:v>41.0</c:v>
                </c:pt>
                <c:pt idx="66">
                  <c:v>38.0</c:v>
                </c:pt>
                <c:pt idx="67">
                  <c:v>31.0</c:v>
                </c:pt>
                <c:pt idx="68">
                  <c:v>35.0</c:v>
                </c:pt>
                <c:pt idx="69">
                  <c:v>16.0</c:v>
                </c:pt>
                <c:pt idx="70">
                  <c:v>16.0</c:v>
                </c:pt>
                <c:pt idx="71">
                  <c:v>33.0</c:v>
                </c:pt>
                <c:pt idx="72">
                  <c:v>30.0</c:v>
                </c:pt>
                <c:pt idx="73">
                  <c:v>25.0</c:v>
                </c:pt>
                <c:pt idx="74">
                  <c:v>22.0</c:v>
                </c:pt>
                <c:pt idx="75">
                  <c:v>36.0</c:v>
                </c:pt>
                <c:pt idx="76">
                  <c:v>32.0</c:v>
                </c:pt>
                <c:pt idx="77">
                  <c:v>19.0</c:v>
                </c:pt>
                <c:pt idx="78">
                  <c:v>29.0</c:v>
                </c:pt>
                <c:pt idx="79">
                  <c:v>34.0</c:v>
                </c:pt>
                <c:pt idx="80">
                  <c:v>36.0</c:v>
                </c:pt>
                <c:pt idx="81">
                  <c:v>15.0</c:v>
                </c:pt>
                <c:pt idx="82">
                  <c:v>33.0</c:v>
                </c:pt>
                <c:pt idx="83">
                  <c:v>32.0</c:v>
                </c:pt>
                <c:pt idx="84">
                  <c:v>32.0</c:v>
                </c:pt>
                <c:pt idx="85">
                  <c:v>32.0</c:v>
                </c:pt>
                <c:pt idx="86">
                  <c:v>23.0</c:v>
                </c:pt>
                <c:pt idx="87">
                  <c:v>33.0</c:v>
                </c:pt>
                <c:pt idx="88">
                  <c:v>22.0</c:v>
                </c:pt>
                <c:pt idx="89">
                  <c:v>34.0</c:v>
                </c:pt>
                <c:pt idx="90">
                  <c:v>32.0</c:v>
                </c:pt>
                <c:pt idx="91">
                  <c:v>38.0</c:v>
                </c:pt>
                <c:pt idx="92">
                  <c:v>32.0</c:v>
                </c:pt>
                <c:pt idx="93">
                  <c:v>32.0</c:v>
                </c:pt>
                <c:pt idx="94">
                  <c:v>28.0</c:v>
                </c:pt>
                <c:pt idx="95">
                  <c:v>31.0</c:v>
                </c:pt>
                <c:pt idx="96">
                  <c:v>26.0</c:v>
                </c:pt>
                <c:pt idx="97">
                  <c:v>34.0</c:v>
                </c:pt>
                <c:pt idx="98">
                  <c:v>20.0</c:v>
                </c:pt>
                <c:pt idx="99">
                  <c:v>36.0</c:v>
                </c:pt>
                <c:pt idx="100">
                  <c:v>31.0</c:v>
                </c:pt>
                <c:pt idx="101">
                  <c:v>26.0</c:v>
                </c:pt>
                <c:pt idx="102">
                  <c:v>43.0</c:v>
                </c:pt>
                <c:pt idx="103">
                  <c:v>26.0</c:v>
                </c:pt>
                <c:pt idx="104">
                  <c:v>25.0</c:v>
                </c:pt>
                <c:pt idx="105">
                  <c:v>32.0</c:v>
                </c:pt>
                <c:pt idx="106">
                  <c:v>30.0</c:v>
                </c:pt>
                <c:pt idx="107">
                  <c:v>36.0</c:v>
                </c:pt>
                <c:pt idx="108">
                  <c:v>38.0</c:v>
                </c:pt>
                <c:pt idx="109">
                  <c:v>29.0</c:v>
                </c:pt>
                <c:pt idx="110">
                  <c:v>41.0</c:v>
                </c:pt>
                <c:pt idx="111">
                  <c:v>46.0</c:v>
                </c:pt>
                <c:pt idx="112">
                  <c:v>35.0</c:v>
                </c:pt>
                <c:pt idx="113">
                  <c:v>34.0</c:v>
                </c:pt>
                <c:pt idx="114">
                  <c:v>27.0</c:v>
                </c:pt>
                <c:pt idx="115">
                  <c:v>19.0</c:v>
                </c:pt>
                <c:pt idx="116">
                  <c:v>32.0</c:v>
                </c:pt>
                <c:pt idx="117">
                  <c:v>35.0</c:v>
                </c:pt>
                <c:pt idx="118">
                  <c:v>32.0</c:v>
                </c:pt>
                <c:pt idx="119">
                  <c:v>38.0</c:v>
                </c:pt>
                <c:pt idx="120">
                  <c:v>35.0</c:v>
                </c:pt>
                <c:pt idx="121">
                  <c:v>26.0</c:v>
                </c:pt>
                <c:pt idx="122">
                  <c:v>45.0</c:v>
                </c:pt>
                <c:pt idx="123">
                  <c:v>39.0</c:v>
                </c:pt>
                <c:pt idx="124">
                  <c:v>41.0</c:v>
                </c:pt>
                <c:pt idx="125">
                  <c:v>42.0</c:v>
                </c:pt>
                <c:pt idx="126">
                  <c:v>38.0</c:v>
                </c:pt>
                <c:pt idx="127">
                  <c:v>33.0</c:v>
                </c:pt>
                <c:pt idx="128">
                  <c:v>29.0</c:v>
                </c:pt>
                <c:pt idx="129">
                  <c:v>29.0</c:v>
                </c:pt>
                <c:pt idx="130">
                  <c:v>34.0</c:v>
                </c:pt>
                <c:pt idx="131">
                  <c:v>26.0</c:v>
                </c:pt>
                <c:pt idx="132">
                  <c:v>38.0</c:v>
                </c:pt>
                <c:pt idx="133">
                  <c:v>30.0</c:v>
                </c:pt>
                <c:pt idx="134">
                  <c:v>45.0</c:v>
                </c:pt>
                <c:pt idx="135">
                  <c:v>35.0</c:v>
                </c:pt>
                <c:pt idx="136">
                  <c:v>36.0</c:v>
                </c:pt>
                <c:pt idx="137">
                  <c:v>45.0</c:v>
                </c:pt>
                <c:pt idx="138">
                  <c:v>34.0</c:v>
                </c:pt>
                <c:pt idx="139">
                  <c:v>31.0</c:v>
                </c:pt>
                <c:pt idx="140">
                  <c:v>26.0</c:v>
                </c:pt>
                <c:pt idx="141">
                  <c:v>39.0</c:v>
                </c:pt>
                <c:pt idx="142">
                  <c:v>32.0</c:v>
                </c:pt>
                <c:pt idx="143">
                  <c:v>42.0</c:v>
                </c:pt>
                <c:pt idx="144">
                  <c:v>36.0</c:v>
                </c:pt>
                <c:pt idx="145">
                  <c:v>28.0</c:v>
                </c:pt>
                <c:pt idx="146">
                  <c:v>33.0</c:v>
                </c:pt>
                <c:pt idx="147">
                  <c:v>36.0</c:v>
                </c:pt>
                <c:pt idx="148">
                  <c:v>40.0</c:v>
                </c:pt>
                <c:pt idx="149">
                  <c:v>44.0</c:v>
                </c:pt>
                <c:pt idx="150">
                  <c:v>31.0</c:v>
                </c:pt>
                <c:pt idx="151">
                  <c:v>47.0</c:v>
                </c:pt>
                <c:pt idx="152">
                  <c:v>34.0</c:v>
                </c:pt>
                <c:pt idx="153">
                  <c:v>50.0</c:v>
                </c:pt>
                <c:pt idx="154">
                  <c:v>34.0</c:v>
                </c:pt>
                <c:pt idx="155">
                  <c:v>31.0</c:v>
                </c:pt>
                <c:pt idx="156">
                  <c:v>30.0</c:v>
                </c:pt>
                <c:pt idx="157">
                  <c:v>39.0</c:v>
                </c:pt>
                <c:pt idx="158">
                  <c:v>31.0</c:v>
                </c:pt>
                <c:pt idx="159">
                  <c:v>45.0</c:v>
                </c:pt>
                <c:pt idx="160">
                  <c:v>21.0</c:v>
                </c:pt>
                <c:pt idx="161">
                  <c:v>47.0</c:v>
                </c:pt>
                <c:pt idx="162">
                  <c:v>36.0</c:v>
                </c:pt>
                <c:pt idx="163">
                  <c:v>37.0</c:v>
                </c:pt>
                <c:pt idx="164">
                  <c:v>41.0</c:v>
                </c:pt>
                <c:pt idx="165">
                  <c:v>41.0</c:v>
                </c:pt>
                <c:pt idx="166">
                  <c:v>39.0</c:v>
                </c:pt>
                <c:pt idx="167">
                  <c:v>33.0</c:v>
                </c:pt>
                <c:pt idx="168">
                  <c:v>39.0</c:v>
                </c:pt>
                <c:pt idx="169">
                  <c:v>46.0</c:v>
                </c:pt>
                <c:pt idx="170">
                  <c:v>27.0</c:v>
                </c:pt>
                <c:pt idx="171">
                  <c:v>45.0</c:v>
                </c:pt>
                <c:pt idx="172">
                  <c:v>39.0</c:v>
                </c:pt>
                <c:pt idx="173">
                  <c:v>42.0</c:v>
                </c:pt>
                <c:pt idx="174">
                  <c:v>40.0</c:v>
                </c:pt>
                <c:pt idx="175">
                  <c:v>28.0</c:v>
                </c:pt>
                <c:pt idx="176">
                  <c:v>39.0</c:v>
                </c:pt>
                <c:pt idx="177">
                  <c:v>48.0</c:v>
                </c:pt>
                <c:pt idx="178">
                  <c:v>35.0</c:v>
                </c:pt>
                <c:pt idx="179">
                  <c:v>41.0</c:v>
                </c:pt>
                <c:pt idx="180">
                  <c:v>40.0</c:v>
                </c:pt>
                <c:pt idx="181">
                  <c:v>30.0</c:v>
                </c:pt>
                <c:pt idx="182">
                  <c:v>42.0</c:v>
                </c:pt>
                <c:pt idx="183">
                  <c:v>37.0</c:v>
                </c:pt>
                <c:pt idx="184">
                  <c:v>49.0</c:v>
                </c:pt>
                <c:pt idx="185">
                  <c:v>38.0</c:v>
                </c:pt>
                <c:pt idx="186">
                  <c:v>41.0</c:v>
                </c:pt>
                <c:pt idx="187">
                  <c:v>41.0</c:v>
                </c:pt>
                <c:pt idx="188">
                  <c:v>44.0</c:v>
                </c:pt>
                <c:pt idx="189">
                  <c:v>38.0</c:v>
                </c:pt>
                <c:pt idx="190">
                  <c:v>38.0</c:v>
                </c:pt>
                <c:pt idx="191">
                  <c:v>32.0</c:v>
                </c:pt>
                <c:pt idx="192">
                  <c:v>38.0</c:v>
                </c:pt>
                <c:pt idx="193">
                  <c:v>35.0</c:v>
                </c:pt>
                <c:pt idx="194">
                  <c:v>45.0</c:v>
                </c:pt>
                <c:pt idx="195">
                  <c:v>40.0</c:v>
                </c:pt>
                <c:pt idx="196">
                  <c:v>42.0</c:v>
                </c:pt>
                <c:pt idx="197">
                  <c:v>43.0</c:v>
                </c:pt>
                <c:pt idx="198">
                  <c:v>39.0</c:v>
                </c:pt>
                <c:pt idx="199">
                  <c:v>37.0</c:v>
                </c:pt>
                <c:pt idx="200">
                  <c:v>38.0</c:v>
                </c:pt>
                <c:pt idx="201">
                  <c:v>34.0</c:v>
                </c:pt>
                <c:pt idx="202">
                  <c:v>35.0</c:v>
                </c:pt>
                <c:pt idx="203">
                  <c:v>32.0</c:v>
                </c:pt>
                <c:pt idx="204">
                  <c:v>24.0</c:v>
                </c:pt>
                <c:pt idx="205">
                  <c:v>38.0</c:v>
                </c:pt>
                <c:pt idx="206">
                  <c:v>29.0</c:v>
                </c:pt>
                <c:pt idx="207">
                  <c:v>33.0</c:v>
                </c:pt>
                <c:pt idx="208">
                  <c:v>35.0</c:v>
                </c:pt>
                <c:pt idx="209">
                  <c:v>43.0</c:v>
                </c:pt>
                <c:pt idx="210">
                  <c:v>34.0</c:v>
                </c:pt>
                <c:pt idx="211">
                  <c:v>47.0</c:v>
                </c:pt>
                <c:pt idx="212">
                  <c:v>39.0</c:v>
                </c:pt>
                <c:pt idx="213">
                  <c:v>38.0</c:v>
                </c:pt>
                <c:pt idx="214">
                  <c:v>51.0</c:v>
                </c:pt>
                <c:pt idx="215">
                  <c:v>36.0</c:v>
                </c:pt>
                <c:pt idx="216">
                  <c:v>41.0</c:v>
                </c:pt>
                <c:pt idx="217">
                  <c:v>34.0</c:v>
                </c:pt>
                <c:pt idx="218">
                  <c:v>33.0</c:v>
                </c:pt>
                <c:pt idx="219">
                  <c:v>44.0</c:v>
                </c:pt>
                <c:pt idx="220">
                  <c:v>31.0</c:v>
                </c:pt>
                <c:pt idx="221">
                  <c:v>44.0</c:v>
                </c:pt>
                <c:pt idx="222">
                  <c:v>32.0</c:v>
                </c:pt>
                <c:pt idx="223">
                  <c:v>36.0</c:v>
                </c:pt>
                <c:pt idx="224">
                  <c:v>32.0</c:v>
                </c:pt>
                <c:pt idx="225">
                  <c:v>31.0</c:v>
                </c:pt>
                <c:pt idx="226">
                  <c:v>38.0</c:v>
                </c:pt>
                <c:pt idx="227">
                  <c:v>41.0</c:v>
                </c:pt>
                <c:pt idx="228">
                  <c:v>31.0</c:v>
                </c:pt>
                <c:pt idx="229">
                  <c:v>39.0</c:v>
                </c:pt>
                <c:pt idx="230">
                  <c:v>44.0</c:v>
                </c:pt>
                <c:pt idx="231">
                  <c:v>44.0</c:v>
                </c:pt>
                <c:pt idx="232">
                  <c:v>41.0</c:v>
                </c:pt>
                <c:pt idx="233">
                  <c:v>42.0</c:v>
                </c:pt>
                <c:pt idx="234">
                  <c:v>44.0</c:v>
                </c:pt>
                <c:pt idx="235">
                  <c:v>39.0</c:v>
                </c:pt>
                <c:pt idx="236">
                  <c:v>36.0</c:v>
                </c:pt>
                <c:pt idx="237">
                  <c:v>40.0</c:v>
                </c:pt>
                <c:pt idx="238">
                  <c:v>38.0</c:v>
                </c:pt>
                <c:pt idx="239">
                  <c:v>47.0</c:v>
                </c:pt>
                <c:pt idx="240">
                  <c:v>43.0</c:v>
                </c:pt>
                <c:pt idx="241">
                  <c:v>28.0</c:v>
                </c:pt>
                <c:pt idx="242">
                  <c:v>39.0</c:v>
                </c:pt>
                <c:pt idx="243">
                  <c:v>46.0</c:v>
                </c:pt>
                <c:pt idx="244">
                  <c:v>35.0</c:v>
                </c:pt>
                <c:pt idx="245">
                  <c:v>41.0</c:v>
                </c:pt>
                <c:pt idx="246">
                  <c:v>57.0</c:v>
                </c:pt>
                <c:pt idx="247">
                  <c:v>40.0</c:v>
                </c:pt>
                <c:pt idx="248">
                  <c:v>40.0</c:v>
                </c:pt>
                <c:pt idx="249">
                  <c:v>33.0</c:v>
                </c:pt>
                <c:pt idx="250">
                  <c:v>33.0</c:v>
                </c:pt>
                <c:pt idx="251">
                  <c:v>34.0</c:v>
                </c:pt>
                <c:pt idx="252">
                  <c:v>45.0</c:v>
                </c:pt>
                <c:pt idx="253">
                  <c:v>44.0</c:v>
                </c:pt>
                <c:pt idx="254">
                  <c:v>37.0</c:v>
                </c:pt>
                <c:pt idx="255">
                  <c:v>48.0</c:v>
                </c:pt>
                <c:pt idx="256">
                  <c:v>41.0</c:v>
                </c:pt>
                <c:pt idx="257">
                  <c:v>39.0</c:v>
                </c:pt>
                <c:pt idx="258">
                  <c:v>40.0</c:v>
                </c:pt>
                <c:pt idx="259">
                  <c:v>40.0</c:v>
                </c:pt>
                <c:pt idx="260">
                  <c:v>49.0</c:v>
                </c:pt>
                <c:pt idx="261">
                  <c:v>36.0</c:v>
                </c:pt>
                <c:pt idx="262">
                  <c:v>35.0</c:v>
                </c:pt>
                <c:pt idx="263">
                  <c:v>38.0</c:v>
                </c:pt>
                <c:pt idx="264">
                  <c:v>23.0</c:v>
                </c:pt>
                <c:pt idx="265">
                  <c:v>51.0</c:v>
                </c:pt>
                <c:pt idx="266">
                  <c:v>43.0</c:v>
                </c:pt>
                <c:pt idx="267">
                  <c:v>38.0</c:v>
                </c:pt>
                <c:pt idx="268">
                  <c:v>51.0</c:v>
                </c:pt>
                <c:pt idx="269">
                  <c:v>39.0</c:v>
                </c:pt>
                <c:pt idx="270">
                  <c:v>41.0</c:v>
                </c:pt>
                <c:pt idx="271">
                  <c:v>38.0</c:v>
                </c:pt>
                <c:pt idx="272">
                  <c:v>47.0</c:v>
                </c:pt>
                <c:pt idx="273">
                  <c:v>38.0</c:v>
                </c:pt>
                <c:pt idx="274">
                  <c:v>46.0</c:v>
                </c:pt>
                <c:pt idx="275">
                  <c:v>51.0</c:v>
                </c:pt>
                <c:pt idx="276">
                  <c:v>51.0</c:v>
                </c:pt>
                <c:pt idx="277">
                  <c:v>35.0</c:v>
                </c:pt>
                <c:pt idx="278">
                  <c:v>50.0</c:v>
                </c:pt>
                <c:pt idx="279">
                  <c:v>42.0</c:v>
                </c:pt>
                <c:pt idx="280">
                  <c:v>35.0</c:v>
                </c:pt>
                <c:pt idx="281">
                  <c:v>54.0</c:v>
                </c:pt>
                <c:pt idx="282">
                  <c:v>53.0</c:v>
                </c:pt>
                <c:pt idx="283">
                  <c:v>50.0</c:v>
                </c:pt>
                <c:pt idx="284">
                  <c:v>35.0</c:v>
                </c:pt>
                <c:pt idx="285">
                  <c:v>39.0</c:v>
                </c:pt>
                <c:pt idx="286">
                  <c:v>40.0</c:v>
                </c:pt>
                <c:pt idx="287">
                  <c:v>38.0</c:v>
                </c:pt>
                <c:pt idx="288">
                  <c:v>49.0</c:v>
                </c:pt>
                <c:pt idx="289">
                  <c:v>40.0</c:v>
                </c:pt>
                <c:pt idx="290">
                  <c:v>47.0</c:v>
                </c:pt>
                <c:pt idx="291">
                  <c:v>41.0</c:v>
                </c:pt>
                <c:pt idx="292">
                  <c:v>43.0</c:v>
                </c:pt>
                <c:pt idx="293">
                  <c:v>32.0</c:v>
                </c:pt>
                <c:pt idx="294">
                  <c:v>42.0</c:v>
                </c:pt>
                <c:pt idx="295">
                  <c:v>49.0</c:v>
                </c:pt>
                <c:pt idx="296">
                  <c:v>41.0</c:v>
                </c:pt>
                <c:pt idx="297">
                  <c:v>43.0</c:v>
                </c:pt>
                <c:pt idx="298">
                  <c:v>38.0</c:v>
                </c:pt>
                <c:pt idx="299">
                  <c:v>43.0</c:v>
                </c:pt>
                <c:pt idx="300">
                  <c:v>34.0</c:v>
                </c:pt>
                <c:pt idx="301">
                  <c:v>44.0</c:v>
                </c:pt>
                <c:pt idx="302">
                  <c:v>45.0</c:v>
                </c:pt>
                <c:pt idx="303">
                  <c:v>44.0</c:v>
                </c:pt>
                <c:pt idx="304">
                  <c:v>42.0</c:v>
                </c:pt>
                <c:pt idx="305">
                  <c:v>40.0</c:v>
                </c:pt>
                <c:pt idx="306">
                  <c:v>43.0</c:v>
                </c:pt>
                <c:pt idx="307">
                  <c:v>41.0</c:v>
                </c:pt>
                <c:pt idx="308">
                  <c:v>47.0</c:v>
                </c:pt>
                <c:pt idx="309">
                  <c:v>40.0</c:v>
                </c:pt>
                <c:pt idx="310">
                  <c:v>46.0</c:v>
                </c:pt>
                <c:pt idx="311">
                  <c:v>45.0</c:v>
                </c:pt>
                <c:pt idx="312">
                  <c:v>46.0</c:v>
                </c:pt>
                <c:pt idx="313">
                  <c:v>47.0</c:v>
                </c:pt>
                <c:pt idx="314">
                  <c:v>42.0</c:v>
                </c:pt>
                <c:pt idx="315">
                  <c:v>34.0</c:v>
                </c:pt>
                <c:pt idx="316">
                  <c:v>56.0</c:v>
                </c:pt>
                <c:pt idx="317">
                  <c:v>46.0</c:v>
                </c:pt>
                <c:pt idx="318">
                  <c:v>38.0</c:v>
                </c:pt>
                <c:pt idx="319">
                  <c:v>46.0</c:v>
                </c:pt>
                <c:pt idx="320">
                  <c:v>35.0</c:v>
                </c:pt>
                <c:pt idx="321">
                  <c:v>39.0</c:v>
                </c:pt>
                <c:pt idx="322">
                  <c:v>43.0</c:v>
                </c:pt>
                <c:pt idx="323">
                  <c:v>35.0</c:v>
                </c:pt>
                <c:pt idx="324">
                  <c:v>38.0</c:v>
                </c:pt>
                <c:pt idx="325">
                  <c:v>45.0</c:v>
                </c:pt>
                <c:pt idx="326">
                  <c:v>37.0</c:v>
                </c:pt>
                <c:pt idx="327">
                  <c:v>41.0</c:v>
                </c:pt>
                <c:pt idx="328">
                  <c:v>32.0</c:v>
                </c:pt>
                <c:pt idx="329">
                  <c:v>48.0</c:v>
                </c:pt>
                <c:pt idx="330">
                  <c:v>38.0</c:v>
                </c:pt>
                <c:pt idx="331">
                  <c:v>42.0</c:v>
                </c:pt>
                <c:pt idx="332">
                  <c:v>40.0</c:v>
                </c:pt>
                <c:pt idx="333">
                  <c:v>43.0</c:v>
                </c:pt>
                <c:pt idx="334">
                  <c:v>44.0</c:v>
                </c:pt>
                <c:pt idx="335">
                  <c:v>44.0</c:v>
                </c:pt>
                <c:pt idx="336">
                  <c:v>61.0</c:v>
                </c:pt>
                <c:pt idx="337">
                  <c:v>43.0</c:v>
                </c:pt>
                <c:pt idx="338">
                  <c:v>40.0</c:v>
                </c:pt>
                <c:pt idx="339">
                  <c:v>42.0</c:v>
                </c:pt>
                <c:pt idx="340">
                  <c:v>40.0</c:v>
                </c:pt>
                <c:pt idx="341">
                  <c:v>37.0</c:v>
                </c:pt>
                <c:pt idx="342">
                  <c:v>41.0</c:v>
                </c:pt>
                <c:pt idx="343">
                  <c:v>32.0</c:v>
                </c:pt>
                <c:pt idx="344">
                  <c:v>36.0</c:v>
                </c:pt>
                <c:pt idx="345">
                  <c:v>46.0</c:v>
                </c:pt>
                <c:pt idx="346">
                  <c:v>41.0</c:v>
                </c:pt>
                <c:pt idx="347">
                  <c:v>48.0</c:v>
                </c:pt>
                <c:pt idx="348">
                  <c:v>48.0</c:v>
                </c:pt>
                <c:pt idx="349">
                  <c:v>34.0</c:v>
                </c:pt>
                <c:pt idx="350">
                  <c:v>27.0</c:v>
                </c:pt>
                <c:pt idx="351">
                  <c:v>43.0</c:v>
                </c:pt>
                <c:pt idx="352">
                  <c:v>41.0</c:v>
                </c:pt>
                <c:pt idx="353">
                  <c:v>39.0</c:v>
                </c:pt>
                <c:pt idx="354">
                  <c:v>36.0</c:v>
                </c:pt>
                <c:pt idx="355">
                  <c:v>42.0</c:v>
                </c:pt>
                <c:pt idx="356">
                  <c:v>42.0</c:v>
                </c:pt>
                <c:pt idx="357">
                  <c:v>41.0</c:v>
                </c:pt>
                <c:pt idx="358">
                  <c:v>46.0</c:v>
                </c:pt>
                <c:pt idx="359">
                  <c:v>41.0</c:v>
                </c:pt>
                <c:pt idx="360">
                  <c:v>43.0</c:v>
                </c:pt>
                <c:pt idx="361">
                  <c:v>52.0</c:v>
                </c:pt>
                <c:pt idx="362">
                  <c:v>37.0</c:v>
                </c:pt>
                <c:pt idx="363">
                  <c:v>46.0</c:v>
                </c:pt>
                <c:pt idx="364">
                  <c:v>52.0</c:v>
                </c:pt>
                <c:pt idx="365">
                  <c:v>44.0</c:v>
                </c:pt>
                <c:pt idx="366">
                  <c:v>48.0</c:v>
                </c:pt>
                <c:pt idx="367">
                  <c:v>44.0</c:v>
                </c:pt>
                <c:pt idx="368">
                  <c:v>44.0</c:v>
                </c:pt>
                <c:pt idx="369">
                  <c:v>46.0</c:v>
                </c:pt>
                <c:pt idx="370">
                  <c:v>50.0</c:v>
                </c:pt>
                <c:pt idx="371">
                  <c:v>47.0</c:v>
                </c:pt>
                <c:pt idx="372">
                  <c:v>45.0</c:v>
                </c:pt>
                <c:pt idx="373">
                  <c:v>37.0</c:v>
                </c:pt>
                <c:pt idx="374">
                  <c:v>40.0</c:v>
                </c:pt>
                <c:pt idx="375">
                  <c:v>53.0</c:v>
                </c:pt>
                <c:pt idx="376">
                  <c:v>54.0</c:v>
                </c:pt>
                <c:pt idx="377">
                  <c:v>48.0</c:v>
                </c:pt>
                <c:pt idx="378">
                  <c:v>40.0</c:v>
                </c:pt>
                <c:pt idx="379">
                  <c:v>52.0</c:v>
                </c:pt>
                <c:pt idx="380">
                  <c:v>45.0</c:v>
                </c:pt>
                <c:pt idx="381">
                  <c:v>41.0</c:v>
                </c:pt>
                <c:pt idx="382">
                  <c:v>43.0</c:v>
                </c:pt>
                <c:pt idx="383">
                  <c:v>49.0</c:v>
                </c:pt>
                <c:pt idx="384">
                  <c:v>54.0</c:v>
                </c:pt>
                <c:pt idx="385">
                  <c:v>49.0</c:v>
                </c:pt>
                <c:pt idx="386">
                  <c:v>46.0</c:v>
                </c:pt>
                <c:pt idx="387">
                  <c:v>44.0</c:v>
                </c:pt>
                <c:pt idx="388">
                  <c:v>38.0</c:v>
                </c:pt>
                <c:pt idx="389">
                  <c:v>45.0</c:v>
                </c:pt>
                <c:pt idx="390">
                  <c:v>38.0</c:v>
                </c:pt>
                <c:pt idx="391">
                  <c:v>43.0</c:v>
                </c:pt>
                <c:pt idx="392">
                  <c:v>45.0</c:v>
                </c:pt>
                <c:pt idx="393">
                  <c:v>57.0</c:v>
                </c:pt>
                <c:pt idx="394">
                  <c:v>48.0</c:v>
                </c:pt>
                <c:pt idx="395">
                  <c:v>52.0</c:v>
                </c:pt>
                <c:pt idx="396">
                  <c:v>60.0</c:v>
                </c:pt>
                <c:pt idx="397">
                  <c:v>50.0</c:v>
                </c:pt>
                <c:pt idx="398">
                  <c:v>56.0</c:v>
                </c:pt>
                <c:pt idx="399">
                  <c:v>50.0</c:v>
                </c:pt>
                <c:pt idx="400">
                  <c:v>45.0</c:v>
                </c:pt>
                <c:pt idx="401">
                  <c:v>46.0</c:v>
                </c:pt>
                <c:pt idx="402">
                  <c:v>39.0</c:v>
                </c:pt>
                <c:pt idx="403">
                  <c:v>38.0</c:v>
                </c:pt>
                <c:pt idx="404">
                  <c:v>36.0</c:v>
                </c:pt>
                <c:pt idx="405">
                  <c:v>43.0</c:v>
                </c:pt>
                <c:pt idx="406">
                  <c:v>38.0</c:v>
                </c:pt>
                <c:pt idx="407">
                  <c:v>45.0</c:v>
                </c:pt>
                <c:pt idx="408">
                  <c:v>37.0</c:v>
                </c:pt>
                <c:pt idx="409">
                  <c:v>48.0</c:v>
                </c:pt>
                <c:pt idx="410">
                  <c:v>46.0</c:v>
                </c:pt>
                <c:pt idx="411">
                  <c:v>48.0</c:v>
                </c:pt>
                <c:pt idx="412">
                  <c:v>44.0</c:v>
                </c:pt>
                <c:pt idx="413">
                  <c:v>42.0</c:v>
                </c:pt>
                <c:pt idx="414">
                  <c:v>49.0</c:v>
                </c:pt>
                <c:pt idx="415">
                  <c:v>47.0</c:v>
                </c:pt>
                <c:pt idx="416">
                  <c:v>48.0</c:v>
                </c:pt>
                <c:pt idx="417">
                  <c:v>38.0</c:v>
                </c:pt>
                <c:pt idx="418">
                  <c:v>46.0</c:v>
                </c:pt>
                <c:pt idx="419">
                  <c:v>52.0</c:v>
                </c:pt>
                <c:pt idx="420">
                  <c:v>45.0</c:v>
                </c:pt>
                <c:pt idx="421">
                  <c:v>34.0</c:v>
                </c:pt>
                <c:pt idx="422">
                  <c:v>45.0</c:v>
                </c:pt>
                <c:pt idx="423">
                  <c:v>50.0</c:v>
                </c:pt>
                <c:pt idx="424">
                  <c:v>48.0</c:v>
                </c:pt>
                <c:pt idx="425">
                  <c:v>50.0</c:v>
                </c:pt>
                <c:pt idx="426">
                  <c:v>35.0</c:v>
                </c:pt>
                <c:pt idx="427">
                  <c:v>49.0</c:v>
                </c:pt>
                <c:pt idx="428">
                  <c:v>45.0</c:v>
                </c:pt>
                <c:pt idx="429">
                  <c:v>38.0</c:v>
                </c:pt>
                <c:pt idx="430">
                  <c:v>48.0</c:v>
                </c:pt>
                <c:pt idx="431">
                  <c:v>52.0</c:v>
                </c:pt>
                <c:pt idx="432">
                  <c:v>33.0</c:v>
                </c:pt>
                <c:pt idx="433">
                  <c:v>41.0</c:v>
                </c:pt>
                <c:pt idx="434">
                  <c:v>46.0</c:v>
                </c:pt>
                <c:pt idx="435">
                  <c:v>51.0</c:v>
                </c:pt>
                <c:pt idx="436">
                  <c:v>54.0</c:v>
                </c:pt>
                <c:pt idx="437">
                  <c:v>51.0</c:v>
                </c:pt>
                <c:pt idx="438">
                  <c:v>48.0</c:v>
                </c:pt>
                <c:pt idx="439">
                  <c:v>50.0</c:v>
                </c:pt>
                <c:pt idx="440">
                  <c:v>52.0</c:v>
                </c:pt>
                <c:pt idx="441">
                  <c:v>49.0</c:v>
                </c:pt>
                <c:pt idx="442">
                  <c:v>44.0</c:v>
                </c:pt>
                <c:pt idx="443">
                  <c:v>57.0</c:v>
                </c:pt>
                <c:pt idx="444">
                  <c:v>45.0</c:v>
                </c:pt>
                <c:pt idx="445">
                  <c:v>57.0</c:v>
                </c:pt>
                <c:pt idx="446">
                  <c:v>33.0</c:v>
                </c:pt>
                <c:pt idx="447">
                  <c:v>48.0</c:v>
                </c:pt>
                <c:pt idx="448">
                  <c:v>45.0</c:v>
                </c:pt>
                <c:pt idx="449">
                  <c:v>43.0</c:v>
                </c:pt>
                <c:pt idx="450">
                  <c:v>47.0</c:v>
                </c:pt>
                <c:pt idx="451">
                  <c:v>45.0</c:v>
                </c:pt>
                <c:pt idx="452">
                  <c:v>45.0</c:v>
                </c:pt>
                <c:pt idx="453">
                  <c:v>40.0</c:v>
                </c:pt>
                <c:pt idx="454">
                  <c:v>48.0</c:v>
                </c:pt>
                <c:pt idx="455">
                  <c:v>54.0</c:v>
                </c:pt>
                <c:pt idx="456">
                  <c:v>48.0</c:v>
                </c:pt>
                <c:pt idx="457">
                  <c:v>45.0</c:v>
                </c:pt>
                <c:pt idx="458">
                  <c:v>61.0</c:v>
                </c:pt>
                <c:pt idx="459">
                  <c:v>52.0</c:v>
                </c:pt>
                <c:pt idx="460">
                  <c:v>55.0</c:v>
                </c:pt>
                <c:pt idx="461">
                  <c:v>45.0</c:v>
                </c:pt>
                <c:pt idx="462">
                  <c:v>65.0</c:v>
                </c:pt>
                <c:pt idx="463">
                  <c:v>49.0</c:v>
                </c:pt>
                <c:pt idx="464">
                  <c:v>46.0</c:v>
                </c:pt>
                <c:pt idx="465">
                  <c:v>38.0</c:v>
                </c:pt>
                <c:pt idx="466">
                  <c:v>59.0</c:v>
                </c:pt>
                <c:pt idx="467">
                  <c:v>41.0</c:v>
                </c:pt>
                <c:pt idx="468">
                  <c:v>51.0</c:v>
                </c:pt>
                <c:pt idx="469">
                  <c:v>61.0</c:v>
                </c:pt>
                <c:pt idx="470">
                  <c:v>39.0</c:v>
                </c:pt>
                <c:pt idx="471">
                  <c:v>43.0</c:v>
                </c:pt>
                <c:pt idx="472">
                  <c:v>51.0</c:v>
                </c:pt>
                <c:pt idx="473">
                  <c:v>35.0</c:v>
                </c:pt>
                <c:pt idx="474">
                  <c:v>55.0</c:v>
                </c:pt>
                <c:pt idx="475">
                  <c:v>39.0</c:v>
                </c:pt>
                <c:pt idx="476">
                  <c:v>48.0</c:v>
                </c:pt>
                <c:pt idx="477">
                  <c:v>41.0</c:v>
                </c:pt>
                <c:pt idx="478">
                  <c:v>55.0</c:v>
                </c:pt>
                <c:pt idx="479">
                  <c:v>45.0</c:v>
                </c:pt>
                <c:pt idx="480">
                  <c:v>53.0</c:v>
                </c:pt>
                <c:pt idx="481">
                  <c:v>51.0</c:v>
                </c:pt>
                <c:pt idx="482">
                  <c:v>47.0</c:v>
                </c:pt>
                <c:pt idx="483">
                  <c:v>48.0</c:v>
                </c:pt>
                <c:pt idx="484">
                  <c:v>46.0</c:v>
                </c:pt>
                <c:pt idx="485">
                  <c:v>43.0</c:v>
                </c:pt>
                <c:pt idx="486">
                  <c:v>46.0</c:v>
                </c:pt>
                <c:pt idx="487">
                  <c:v>52.0</c:v>
                </c:pt>
                <c:pt idx="488">
                  <c:v>50.0</c:v>
                </c:pt>
                <c:pt idx="489">
                  <c:v>56.0</c:v>
                </c:pt>
                <c:pt idx="490">
                  <c:v>49.0</c:v>
                </c:pt>
                <c:pt idx="491">
                  <c:v>45.0</c:v>
                </c:pt>
                <c:pt idx="492">
                  <c:v>45.0</c:v>
                </c:pt>
                <c:pt idx="493">
                  <c:v>49.0</c:v>
                </c:pt>
                <c:pt idx="494">
                  <c:v>52.0</c:v>
                </c:pt>
                <c:pt idx="495">
                  <c:v>47.0</c:v>
                </c:pt>
                <c:pt idx="496">
                  <c:v>53.0</c:v>
                </c:pt>
                <c:pt idx="497">
                  <c:v>60.0</c:v>
                </c:pt>
                <c:pt idx="498">
                  <c:v>50.0</c:v>
                </c:pt>
                <c:pt idx="499">
                  <c:v>48.0</c:v>
                </c:pt>
                <c:pt idx="500">
                  <c:v>51.0</c:v>
                </c:pt>
                <c:pt idx="501">
                  <c:v>52.0</c:v>
                </c:pt>
                <c:pt idx="502">
                  <c:v>54.0</c:v>
                </c:pt>
                <c:pt idx="503">
                  <c:v>55.0</c:v>
                </c:pt>
                <c:pt idx="504">
                  <c:v>49.0</c:v>
                </c:pt>
                <c:pt idx="505">
                  <c:v>48.0</c:v>
                </c:pt>
                <c:pt idx="506">
                  <c:v>52.0</c:v>
                </c:pt>
                <c:pt idx="507">
                  <c:v>50.0</c:v>
                </c:pt>
                <c:pt idx="508">
                  <c:v>57.0</c:v>
                </c:pt>
                <c:pt idx="509">
                  <c:v>47.0</c:v>
                </c:pt>
                <c:pt idx="510">
                  <c:v>45.0</c:v>
                </c:pt>
                <c:pt idx="511">
                  <c:v>50.0</c:v>
                </c:pt>
                <c:pt idx="512">
                  <c:v>41.0</c:v>
                </c:pt>
                <c:pt idx="513">
                  <c:v>55.0</c:v>
                </c:pt>
                <c:pt idx="514">
                  <c:v>46.0</c:v>
                </c:pt>
                <c:pt idx="515">
                  <c:v>52.0</c:v>
                </c:pt>
                <c:pt idx="516">
                  <c:v>54.0</c:v>
                </c:pt>
                <c:pt idx="517">
                  <c:v>49.0</c:v>
                </c:pt>
                <c:pt idx="518">
                  <c:v>34.0</c:v>
                </c:pt>
                <c:pt idx="519">
                  <c:v>46.0</c:v>
                </c:pt>
                <c:pt idx="520">
                  <c:v>41.0</c:v>
                </c:pt>
                <c:pt idx="521">
                  <c:v>52.0</c:v>
                </c:pt>
                <c:pt idx="522">
                  <c:v>49.0</c:v>
                </c:pt>
                <c:pt idx="523">
                  <c:v>50.0</c:v>
                </c:pt>
                <c:pt idx="524">
                  <c:v>51.0</c:v>
                </c:pt>
                <c:pt idx="525">
                  <c:v>61.0</c:v>
                </c:pt>
                <c:pt idx="526">
                  <c:v>52.0</c:v>
                </c:pt>
                <c:pt idx="527">
                  <c:v>38.0</c:v>
                </c:pt>
                <c:pt idx="528">
                  <c:v>62.0</c:v>
                </c:pt>
                <c:pt idx="529">
                  <c:v>51.0</c:v>
                </c:pt>
                <c:pt idx="530">
                  <c:v>47.0</c:v>
                </c:pt>
                <c:pt idx="531">
                  <c:v>63.0</c:v>
                </c:pt>
                <c:pt idx="532">
                  <c:v>59.0</c:v>
                </c:pt>
                <c:pt idx="533">
                  <c:v>48.0</c:v>
                </c:pt>
                <c:pt idx="534">
                  <c:v>60.0</c:v>
                </c:pt>
                <c:pt idx="535">
                  <c:v>41.0</c:v>
                </c:pt>
                <c:pt idx="536">
                  <c:v>48.0</c:v>
                </c:pt>
                <c:pt idx="537">
                  <c:v>42.0</c:v>
                </c:pt>
                <c:pt idx="538">
                  <c:v>47.0</c:v>
                </c:pt>
                <c:pt idx="539">
                  <c:v>53.0</c:v>
                </c:pt>
                <c:pt idx="540">
                  <c:v>47.0</c:v>
                </c:pt>
                <c:pt idx="541">
                  <c:v>52.0</c:v>
                </c:pt>
                <c:pt idx="542">
                  <c:v>44.0</c:v>
                </c:pt>
                <c:pt idx="543">
                  <c:v>64.0</c:v>
                </c:pt>
                <c:pt idx="544">
                  <c:v>47.0</c:v>
                </c:pt>
                <c:pt idx="545">
                  <c:v>58.0</c:v>
                </c:pt>
                <c:pt idx="546">
                  <c:v>48.0</c:v>
                </c:pt>
                <c:pt idx="547">
                  <c:v>52.0</c:v>
                </c:pt>
                <c:pt idx="548">
                  <c:v>50.0</c:v>
                </c:pt>
                <c:pt idx="549">
                  <c:v>53.0</c:v>
                </c:pt>
                <c:pt idx="550">
                  <c:v>43.0</c:v>
                </c:pt>
                <c:pt idx="551">
                  <c:v>56.0</c:v>
                </c:pt>
                <c:pt idx="552">
                  <c:v>45.0</c:v>
                </c:pt>
                <c:pt idx="553">
                  <c:v>45.0</c:v>
                </c:pt>
                <c:pt idx="554">
                  <c:v>59.0</c:v>
                </c:pt>
                <c:pt idx="555">
                  <c:v>54.0</c:v>
                </c:pt>
                <c:pt idx="556">
                  <c:v>64.0</c:v>
                </c:pt>
                <c:pt idx="557">
                  <c:v>50.0</c:v>
                </c:pt>
                <c:pt idx="558">
                  <c:v>54.0</c:v>
                </c:pt>
                <c:pt idx="559">
                  <c:v>49.0</c:v>
                </c:pt>
                <c:pt idx="560">
                  <c:v>47.0</c:v>
                </c:pt>
                <c:pt idx="561">
                  <c:v>53.0</c:v>
                </c:pt>
                <c:pt idx="562">
                  <c:v>43.0</c:v>
                </c:pt>
                <c:pt idx="563">
                  <c:v>60.0</c:v>
                </c:pt>
                <c:pt idx="564">
                  <c:v>54.0</c:v>
                </c:pt>
                <c:pt idx="565">
                  <c:v>49.0</c:v>
                </c:pt>
                <c:pt idx="566">
                  <c:v>57.0</c:v>
                </c:pt>
                <c:pt idx="567">
                  <c:v>51.0</c:v>
                </c:pt>
                <c:pt idx="568">
                  <c:v>55.0</c:v>
                </c:pt>
                <c:pt idx="569">
                  <c:v>53.0</c:v>
                </c:pt>
                <c:pt idx="570">
                  <c:v>51.0</c:v>
                </c:pt>
                <c:pt idx="571">
                  <c:v>54.0</c:v>
                </c:pt>
                <c:pt idx="572">
                  <c:v>51.0</c:v>
                </c:pt>
                <c:pt idx="573">
                  <c:v>61.0</c:v>
                </c:pt>
                <c:pt idx="574">
                  <c:v>49.0</c:v>
                </c:pt>
                <c:pt idx="575">
                  <c:v>53.0</c:v>
                </c:pt>
                <c:pt idx="576">
                  <c:v>53.0</c:v>
                </c:pt>
                <c:pt idx="577">
                  <c:v>58.0</c:v>
                </c:pt>
                <c:pt idx="578">
                  <c:v>53.0</c:v>
                </c:pt>
                <c:pt idx="579">
                  <c:v>47.0</c:v>
                </c:pt>
                <c:pt idx="580">
                  <c:v>49.0</c:v>
                </c:pt>
                <c:pt idx="581">
                  <c:v>53.0</c:v>
                </c:pt>
                <c:pt idx="582">
                  <c:v>58.0</c:v>
                </c:pt>
                <c:pt idx="583">
                  <c:v>38.0</c:v>
                </c:pt>
                <c:pt idx="584">
                  <c:v>56.0</c:v>
                </c:pt>
                <c:pt idx="585">
                  <c:v>50.0</c:v>
                </c:pt>
                <c:pt idx="586">
                  <c:v>48.0</c:v>
                </c:pt>
                <c:pt idx="587">
                  <c:v>64.0</c:v>
                </c:pt>
                <c:pt idx="588">
                  <c:v>59.0</c:v>
                </c:pt>
                <c:pt idx="589">
                  <c:v>48.0</c:v>
                </c:pt>
                <c:pt idx="590">
                  <c:v>49.0</c:v>
                </c:pt>
                <c:pt idx="591">
                  <c:v>51.0</c:v>
                </c:pt>
                <c:pt idx="592">
                  <c:v>46.0</c:v>
                </c:pt>
                <c:pt idx="593">
                  <c:v>48.0</c:v>
                </c:pt>
                <c:pt idx="594">
                  <c:v>47.0</c:v>
                </c:pt>
                <c:pt idx="595">
                  <c:v>51.0</c:v>
                </c:pt>
                <c:pt idx="596">
                  <c:v>60.0</c:v>
                </c:pt>
                <c:pt idx="597">
                  <c:v>55.0</c:v>
                </c:pt>
                <c:pt idx="598">
                  <c:v>54.0</c:v>
                </c:pt>
                <c:pt idx="599">
                  <c:v>57.0</c:v>
                </c:pt>
                <c:pt idx="600">
                  <c:v>56.0</c:v>
                </c:pt>
                <c:pt idx="601">
                  <c:v>65.0</c:v>
                </c:pt>
                <c:pt idx="602">
                  <c:v>52.0</c:v>
                </c:pt>
                <c:pt idx="603">
                  <c:v>59.0</c:v>
                </c:pt>
                <c:pt idx="604">
                  <c:v>49.0</c:v>
                </c:pt>
                <c:pt idx="605">
                  <c:v>55.0</c:v>
                </c:pt>
                <c:pt idx="606">
                  <c:v>55.0</c:v>
                </c:pt>
                <c:pt idx="607">
                  <c:v>59.0</c:v>
                </c:pt>
                <c:pt idx="608">
                  <c:v>42.0</c:v>
                </c:pt>
                <c:pt idx="609">
                  <c:v>52.0</c:v>
                </c:pt>
                <c:pt idx="610">
                  <c:v>51.0</c:v>
                </c:pt>
                <c:pt idx="611">
                  <c:v>54.0</c:v>
                </c:pt>
                <c:pt idx="612">
                  <c:v>52.0</c:v>
                </c:pt>
                <c:pt idx="613">
                  <c:v>53.0</c:v>
                </c:pt>
                <c:pt idx="614">
                  <c:v>40.0</c:v>
                </c:pt>
                <c:pt idx="615">
                  <c:v>56.0</c:v>
                </c:pt>
                <c:pt idx="616">
                  <c:v>45.0</c:v>
                </c:pt>
                <c:pt idx="617">
                  <c:v>46.0</c:v>
                </c:pt>
                <c:pt idx="618">
                  <c:v>51.0</c:v>
                </c:pt>
                <c:pt idx="619">
                  <c:v>58.0</c:v>
                </c:pt>
                <c:pt idx="620">
                  <c:v>52.0</c:v>
                </c:pt>
                <c:pt idx="621">
                  <c:v>52.0</c:v>
                </c:pt>
                <c:pt idx="622">
                  <c:v>54.0</c:v>
                </c:pt>
                <c:pt idx="623">
                  <c:v>50.0</c:v>
                </c:pt>
                <c:pt idx="624">
                  <c:v>59.0</c:v>
                </c:pt>
                <c:pt idx="625">
                  <c:v>53.0</c:v>
                </c:pt>
                <c:pt idx="626">
                  <c:v>61.0</c:v>
                </c:pt>
                <c:pt idx="627">
                  <c:v>47.0</c:v>
                </c:pt>
                <c:pt idx="628">
                  <c:v>58.0</c:v>
                </c:pt>
                <c:pt idx="629">
                  <c:v>53.0</c:v>
                </c:pt>
                <c:pt idx="630">
                  <c:v>55.0</c:v>
                </c:pt>
                <c:pt idx="631">
                  <c:v>57.0</c:v>
                </c:pt>
                <c:pt idx="632">
                  <c:v>63.0</c:v>
                </c:pt>
                <c:pt idx="633">
                  <c:v>55.0</c:v>
                </c:pt>
                <c:pt idx="634">
                  <c:v>61.0</c:v>
                </c:pt>
                <c:pt idx="635">
                  <c:v>56.0</c:v>
                </c:pt>
                <c:pt idx="636">
                  <c:v>59.0</c:v>
                </c:pt>
                <c:pt idx="637">
                  <c:v>59.0</c:v>
                </c:pt>
                <c:pt idx="638">
                  <c:v>59.0</c:v>
                </c:pt>
                <c:pt idx="639">
                  <c:v>60.0</c:v>
                </c:pt>
                <c:pt idx="640">
                  <c:v>53.0</c:v>
                </c:pt>
                <c:pt idx="641">
                  <c:v>50.0</c:v>
                </c:pt>
                <c:pt idx="642">
                  <c:v>52.0</c:v>
                </c:pt>
                <c:pt idx="643">
                  <c:v>55.0</c:v>
                </c:pt>
                <c:pt idx="644">
                  <c:v>49.0</c:v>
                </c:pt>
                <c:pt idx="645">
                  <c:v>68.0</c:v>
                </c:pt>
                <c:pt idx="646">
                  <c:v>49.0</c:v>
                </c:pt>
                <c:pt idx="647">
                  <c:v>49.0</c:v>
                </c:pt>
                <c:pt idx="648">
                  <c:v>52.0</c:v>
                </c:pt>
                <c:pt idx="649">
                  <c:v>63.0</c:v>
                </c:pt>
                <c:pt idx="650">
                  <c:v>56.0</c:v>
                </c:pt>
                <c:pt idx="651">
                  <c:v>50.0</c:v>
                </c:pt>
                <c:pt idx="652">
                  <c:v>59.0</c:v>
                </c:pt>
                <c:pt idx="653">
                  <c:v>53.0</c:v>
                </c:pt>
                <c:pt idx="654">
                  <c:v>59.0</c:v>
                </c:pt>
                <c:pt idx="655">
                  <c:v>52.0</c:v>
                </c:pt>
                <c:pt idx="656">
                  <c:v>52.0</c:v>
                </c:pt>
                <c:pt idx="657">
                  <c:v>51.0</c:v>
                </c:pt>
                <c:pt idx="658">
                  <c:v>48.0</c:v>
                </c:pt>
                <c:pt idx="659">
                  <c:v>53.0</c:v>
                </c:pt>
                <c:pt idx="660">
                  <c:v>57.0</c:v>
                </c:pt>
                <c:pt idx="661">
                  <c:v>59.0</c:v>
                </c:pt>
                <c:pt idx="662">
                  <c:v>55.0</c:v>
                </c:pt>
                <c:pt idx="663">
                  <c:v>46.0</c:v>
                </c:pt>
                <c:pt idx="664">
                  <c:v>50.0</c:v>
                </c:pt>
                <c:pt idx="665">
                  <c:v>58.0</c:v>
                </c:pt>
                <c:pt idx="666">
                  <c:v>52.0</c:v>
                </c:pt>
                <c:pt idx="667">
                  <c:v>50.0</c:v>
                </c:pt>
                <c:pt idx="668">
                  <c:v>62.0</c:v>
                </c:pt>
                <c:pt idx="669">
                  <c:v>49.0</c:v>
                </c:pt>
                <c:pt idx="670">
                  <c:v>59.0</c:v>
                </c:pt>
                <c:pt idx="671">
                  <c:v>54.0</c:v>
                </c:pt>
                <c:pt idx="672">
                  <c:v>54.0</c:v>
                </c:pt>
                <c:pt idx="673">
                  <c:v>47.0</c:v>
                </c:pt>
                <c:pt idx="674">
                  <c:v>46.0</c:v>
                </c:pt>
                <c:pt idx="675">
                  <c:v>60.0</c:v>
                </c:pt>
                <c:pt idx="676">
                  <c:v>62.0</c:v>
                </c:pt>
                <c:pt idx="677">
                  <c:v>54.0</c:v>
                </c:pt>
                <c:pt idx="678">
                  <c:v>51.0</c:v>
                </c:pt>
                <c:pt idx="679">
                  <c:v>46.0</c:v>
                </c:pt>
                <c:pt idx="680">
                  <c:v>55.0</c:v>
                </c:pt>
                <c:pt idx="681">
                  <c:v>60.0</c:v>
                </c:pt>
                <c:pt idx="682">
                  <c:v>57.0</c:v>
                </c:pt>
                <c:pt idx="683">
                  <c:v>65.0</c:v>
                </c:pt>
                <c:pt idx="684">
                  <c:v>69.0</c:v>
                </c:pt>
                <c:pt idx="685">
                  <c:v>50.0</c:v>
                </c:pt>
                <c:pt idx="686">
                  <c:v>57.0</c:v>
                </c:pt>
                <c:pt idx="687">
                  <c:v>55.0</c:v>
                </c:pt>
                <c:pt idx="688">
                  <c:v>52.0</c:v>
                </c:pt>
                <c:pt idx="689">
                  <c:v>55.0</c:v>
                </c:pt>
                <c:pt idx="690">
                  <c:v>50.0</c:v>
                </c:pt>
                <c:pt idx="691">
                  <c:v>60.0</c:v>
                </c:pt>
                <c:pt idx="692">
                  <c:v>51.0</c:v>
                </c:pt>
                <c:pt idx="693">
                  <c:v>46.0</c:v>
                </c:pt>
                <c:pt idx="694">
                  <c:v>66.0</c:v>
                </c:pt>
                <c:pt idx="695">
                  <c:v>55.0</c:v>
                </c:pt>
                <c:pt idx="696">
                  <c:v>59.0</c:v>
                </c:pt>
                <c:pt idx="697">
                  <c:v>52.0</c:v>
                </c:pt>
                <c:pt idx="698">
                  <c:v>58.0</c:v>
                </c:pt>
                <c:pt idx="699">
                  <c:v>57.0</c:v>
                </c:pt>
                <c:pt idx="700">
                  <c:v>51.0</c:v>
                </c:pt>
                <c:pt idx="701">
                  <c:v>55.0</c:v>
                </c:pt>
                <c:pt idx="702">
                  <c:v>51.0</c:v>
                </c:pt>
                <c:pt idx="703">
                  <c:v>56.0</c:v>
                </c:pt>
                <c:pt idx="704">
                  <c:v>58.0</c:v>
                </c:pt>
                <c:pt idx="705">
                  <c:v>56.0</c:v>
                </c:pt>
                <c:pt idx="706">
                  <c:v>57.0</c:v>
                </c:pt>
                <c:pt idx="707">
                  <c:v>62.0</c:v>
                </c:pt>
                <c:pt idx="708">
                  <c:v>60.0</c:v>
                </c:pt>
                <c:pt idx="709">
                  <c:v>70.0</c:v>
                </c:pt>
                <c:pt idx="710">
                  <c:v>57.0</c:v>
                </c:pt>
                <c:pt idx="711">
                  <c:v>55.0</c:v>
                </c:pt>
                <c:pt idx="712">
                  <c:v>58.0</c:v>
                </c:pt>
                <c:pt idx="713">
                  <c:v>57.0</c:v>
                </c:pt>
                <c:pt idx="714">
                  <c:v>47.0</c:v>
                </c:pt>
                <c:pt idx="715">
                  <c:v>58.0</c:v>
                </c:pt>
                <c:pt idx="716">
                  <c:v>64.0</c:v>
                </c:pt>
                <c:pt idx="717">
                  <c:v>55.0</c:v>
                </c:pt>
                <c:pt idx="718">
                  <c:v>63.0</c:v>
                </c:pt>
                <c:pt idx="719">
                  <c:v>67.0</c:v>
                </c:pt>
                <c:pt idx="720">
                  <c:v>56.0</c:v>
                </c:pt>
                <c:pt idx="721">
                  <c:v>52.0</c:v>
                </c:pt>
                <c:pt idx="722">
                  <c:v>63.0</c:v>
                </c:pt>
                <c:pt idx="723">
                  <c:v>55.0</c:v>
                </c:pt>
                <c:pt idx="724">
                  <c:v>55.0</c:v>
                </c:pt>
                <c:pt idx="725">
                  <c:v>62.0</c:v>
                </c:pt>
                <c:pt idx="726">
                  <c:v>62.0</c:v>
                </c:pt>
                <c:pt idx="727">
                  <c:v>67.0</c:v>
                </c:pt>
                <c:pt idx="728">
                  <c:v>56.0</c:v>
                </c:pt>
                <c:pt idx="729">
                  <c:v>58.0</c:v>
                </c:pt>
                <c:pt idx="730">
                  <c:v>54.0</c:v>
                </c:pt>
                <c:pt idx="731">
                  <c:v>56.0</c:v>
                </c:pt>
                <c:pt idx="732">
                  <c:v>61.0</c:v>
                </c:pt>
                <c:pt idx="733">
                  <c:v>56.0</c:v>
                </c:pt>
                <c:pt idx="734">
                  <c:v>62.0</c:v>
                </c:pt>
                <c:pt idx="735">
                  <c:v>60.0</c:v>
                </c:pt>
                <c:pt idx="736">
                  <c:v>60.0</c:v>
                </c:pt>
                <c:pt idx="737">
                  <c:v>52.0</c:v>
                </c:pt>
                <c:pt idx="738">
                  <c:v>50.0</c:v>
                </c:pt>
                <c:pt idx="739">
                  <c:v>57.0</c:v>
                </c:pt>
                <c:pt idx="740">
                  <c:v>53.0</c:v>
                </c:pt>
                <c:pt idx="741">
                  <c:v>70.0</c:v>
                </c:pt>
                <c:pt idx="742">
                  <c:v>60.0</c:v>
                </c:pt>
                <c:pt idx="743">
                  <c:v>60.0</c:v>
                </c:pt>
                <c:pt idx="744">
                  <c:v>54.0</c:v>
                </c:pt>
                <c:pt idx="745">
                  <c:v>48.0</c:v>
                </c:pt>
                <c:pt idx="746">
                  <c:v>62.0</c:v>
                </c:pt>
                <c:pt idx="747">
                  <c:v>52.0</c:v>
                </c:pt>
                <c:pt idx="748">
                  <c:v>62.0</c:v>
                </c:pt>
                <c:pt idx="749">
                  <c:v>58.0</c:v>
                </c:pt>
                <c:pt idx="750">
                  <c:v>69.0</c:v>
                </c:pt>
                <c:pt idx="751">
                  <c:v>52.0</c:v>
                </c:pt>
                <c:pt idx="752">
                  <c:v>62.0</c:v>
                </c:pt>
                <c:pt idx="753">
                  <c:v>63.0</c:v>
                </c:pt>
                <c:pt idx="754">
                  <c:v>61.0</c:v>
                </c:pt>
                <c:pt idx="755">
                  <c:v>66.0</c:v>
                </c:pt>
                <c:pt idx="756">
                  <c:v>51.0</c:v>
                </c:pt>
                <c:pt idx="757">
                  <c:v>64.0</c:v>
                </c:pt>
                <c:pt idx="758">
                  <c:v>64.0</c:v>
                </c:pt>
                <c:pt idx="759">
                  <c:v>58.0</c:v>
                </c:pt>
                <c:pt idx="760">
                  <c:v>64.0</c:v>
                </c:pt>
                <c:pt idx="761">
                  <c:v>56.0</c:v>
                </c:pt>
                <c:pt idx="762">
                  <c:v>68.0</c:v>
                </c:pt>
                <c:pt idx="763">
                  <c:v>53.0</c:v>
                </c:pt>
                <c:pt idx="764">
                  <c:v>59.0</c:v>
                </c:pt>
                <c:pt idx="765">
                  <c:v>65.0</c:v>
                </c:pt>
                <c:pt idx="766">
                  <c:v>59.0</c:v>
                </c:pt>
                <c:pt idx="767">
                  <c:v>52.0</c:v>
                </c:pt>
                <c:pt idx="768">
                  <c:v>59.0</c:v>
                </c:pt>
                <c:pt idx="769">
                  <c:v>55.0</c:v>
                </c:pt>
                <c:pt idx="770">
                  <c:v>60.0</c:v>
                </c:pt>
                <c:pt idx="771">
                  <c:v>66.0</c:v>
                </c:pt>
                <c:pt idx="772">
                  <c:v>61.0</c:v>
                </c:pt>
                <c:pt idx="773">
                  <c:v>67.0</c:v>
                </c:pt>
                <c:pt idx="774">
                  <c:v>65.0</c:v>
                </c:pt>
                <c:pt idx="775">
                  <c:v>57.0</c:v>
                </c:pt>
                <c:pt idx="776">
                  <c:v>61.0</c:v>
                </c:pt>
                <c:pt idx="777">
                  <c:v>64.0</c:v>
                </c:pt>
                <c:pt idx="778">
                  <c:v>55.0</c:v>
                </c:pt>
                <c:pt idx="779">
                  <c:v>65.0</c:v>
                </c:pt>
                <c:pt idx="780">
                  <c:v>57.0</c:v>
                </c:pt>
                <c:pt idx="781">
                  <c:v>63.0</c:v>
                </c:pt>
                <c:pt idx="782">
                  <c:v>70.0</c:v>
                </c:pt>
                <c:pt idx="783">
                  <c:v>62.0</c:v>
                </c:pt>
                <c:pt idx="784">
                  <c:v>62.0</c:v>
                </c:pt>
                <c:pt idx="785">
                  <c:v>62.0</c:v>
                </c:pt>
                <c:pt idx="786">
                  <c:v>65.0</c:v>
                </c:pt>
                <c:pt idx="787">
                  <c:v>59.0</c:v>
                </c:pt>
                <c:pt idx="788">
                  <c:v>63.0</c:v>
                </c:pt>
                <c:pt idx="789">
                  <c:v>63.0</c:v>
                </c:pt>
                <c:pt idx="790">
                  <c:v>60.0</c:v>
                </c:pt>
                <c:pt idx="791">
                  <c:v>57.0</c:v>
                </c:pt>
                <c:pt idx="792">
                  <c:v>51.0</c:v>
                </c:pt>
                <c:pt idx="793">
                  <c:v>51.0</c:v>
                </c:pt>
                <c:pt idx="794">
                  <c:v>58.0</c:v>
                </c:pt>
                <c:pt idx="795">
                  <c:v>56.0</c:v>
                </c:pt>
                <c:pt idx="796">
                  <c:v>49.0</c:v>
                </c:pt>
                <c:pt idx="797">
                  <c:v>63.0</c:v>
                </c:pt>
                <c:pt idx="798">
                  <c:v>60.0</c:v>
                </c:pt>
                <c:pt idx="799">
                  <c:v>62.0</c:v>
                </c:pt>
                <c:pt idx="800">
                  <c:v>55.0</c:v>
                </c:pt>
                <c:pt idx="801">
                  <c:v>66.0</c:v>
                </c:pt>
                <c:pt idx="802">
                  <c:v>57.0</c:v>
                </c:pt>
                <c:pt idx="803">
                  <c:v>63.0</c:v>
                </c:pt>
                <c:pt idx="804">
                  <c:v>62.0</c:v>
                </c:pt>
                <c:pt idx="805">
                  <c:v>60.0</c:v>
                </c:pt>
                <c:pt idx="806">
                  <c:v>76.0</c:v>
                </c:pt>
                <c:pt idx="807">
                  <c:v>65.0</c:v>
                </c:pt>
                <c:pt idx="808">
                  <c:v>66.0</c:v>
                </c:pt>
                <c:pt idx="809">
                  <c:v>67.0</c:v>
                </c:pt>
                <c:pt idx="810">
                  <c:v>54.0</c:v>
                </c:pt>
                <c:pt idx="811">
                  <c:v>60.0</c:v>
                </c:pt>
                <c:pt idx="812">
                  <c:v>56.0</c:v>
                </c:pt>
                <c:pt idx="813">
                  <c:v>74.0</c:v>
                </c:pt>
                <c:pt idx="814">
                  <c:v>64.0</c:v>
                </c:pt>
                <c:pt idx="815">
                  <c:v>68.0</c:v>
                </c:pt>
                <c:pt idx="816">
                  <c:v>57.0</c:v>
                </c:pt>
                <c:pt idx="817">
                  <c:v>69.0</c:v>
                </c:pt>
                <c:pt idx="818">
                  <c:v>67.0</c:v>
                </c:pt>
                <c:pt idx="819">
                  <c:v>55.0</c:v>
                </c:pt>
                <c:pt idx="820">
                  <c:v>55.0</c:v>
                </c:pt>
                <c:pt idx="821">
                  <c:v>66.0</c:v>
                </c:pt>
                <c:pt idx="822">
                  <c:v>61.0</c:v>
                </c:pt>
                <c:pt idx="823">
                  <c:v>56.0</c:v>
                </c:pt>
                <c:pt idx="824">
                  <c:v>57.0</c:v>
                </c:pt>
                <c:pt idx="825">
                  <c:v>61.0</c:v>
                </c:pt>
                <c:pt idx="826">
                  <c:v>51.0</c:v>
                </c:pt>
                <c:pt idx="827">
                  <c:v>62.0</c:v>
                </c:pt>
                <c:pt idx="828">
                  <c:v>61.0</c:v>
                </c:pt>
                <c:pt idx="829">
                  <c:v>51.0</c:v>
                </c:pt>
                <c:pt idx="830">
                  <c:v>72.0</c:v>
                </c:pt>
                <c:pt idx="831">
                  <c:v>63.0</c:v>
                </c:pt>
                <c:pt idx="832">
                  <c:v>65.0</c:v>
                </c:pt>
                <c:pt idx="833">
                  <c:v>69.0</c:v>
                </c:pt>
                <c:pt idx="834">
                  <c:v>68.0</c:v>
                </c:pt>
                <c:pt idx="835">
                  <c:v>77.0</c:v>
                </c:pt>
                <c:pt idx="836">
                  <c:v>62.0</c:v>
                </c:pt>
                <c:pt idx="837">
                  <c:v>70.0</c:v>
                </c:pt>
                <c:pt idx="838">
                  <c:v>59.0</c:v>
                </c:pt>
                <c:pt idx="839">
                  <c:v>71.0</c:v>
                </c:pt>
                <c:pt idx="840">
                  <c:v>53.0</c:v>
                </c:pt>
                <c:pt idx="841">
                  <c:v>64.0</c:v>
                </c:pt>
                <c:pt idx="842">
                  <c:v>74.0</c:v>
                </c:pt>
                <c:pt idx="843">
                  <c:v>56.0</c:v>
                </c:pt>
                <c:pt idx="844">
                  <c:v>61.0</c:v>
                </c:pt>
                <c:pt idx="845">
                  <c:v>59.0</c:v>
                </c:pt>
                <c:pt idx="846">
                  <c:v>64.0</c:v>
                </c:pt>
                <c:pt idx="847">
                  <c:v>69.0</c:v>
                </c:pt>
                <c:pt idx="848">
                  <c:v>68.0</c:v>
                </c:pt>
                <c:pt idx="849">
                  <c:v>62.0</c:v>
                </c:pt>
                <c:pt idx="850">
                  <c:v>72.0</c:v>
                </c:pt>
                <c:pt idx="851">
                  <c:v>65.0</c:v>
                </c:pt>
                <c:pt idx="852">
                  <c:v>71.0</c:v>
                </c:pt>
                <c:pt idx="853">
                  <c:v>68.0</c:v>
                </c:pt>
                <c:pt idx="854">
                  <c:v>75.0</c:v>
                </c:pt>
                <c:pt idx="855">
                  <c:v>65.0</c:v>
                </c:pt>
                <c:pt idx="856">
                  <c:v>69.0</c:v>
                </c:pt>
                <c:pt idx="857">
                  <c:v>63.0</c:v>
                </c:pt>
                <c:pt idx="858">
                  <c:v>65.0</c:v>
                </c:pt>
                <c:pt idx="859">
                  <c:v>65.0</c:v>
                </c:pt>
                <c:pt idx="860">
                  <c:v>66.0</c:v>
                </c:pt>
                <c:pt idx="861">
                  <c:v>67.0</c:v>
                </c:pt>
                <c:pt idx="862">
                  <c:v>64.0</c:v>
                </c:pt>
                <c:pt idx="863">
                  <c:v>58.0</c:v>
                </c:pt>
                <c:pt idx="864">
                  <c:v>63.0</c:v>
                </c:pt>
                <c:pt idx="865">
                  <c:v>64.0</c:v>
                </c:pt>
                <c:pt idx="866">
                  <c:v>56.0</c:v>
                </c:pt>
                <c:pt idx="867">
                  <c:v>65.0</c:v>
                </c:pt>
                <c:pt idx="868">
                  <c:v>57.0</c:v>
                </c:pt>
                <c:pt idx="869">
                  <c:v>66.0</c:v>
                </c:pt>
                <c:pt idx="870">
                  <c:v>60.0</c:v>
                </c:pt>
                <c:pt idx="871">
                  <c:v>70.0</c:v>
                </c:pt>
                <c:pt idx="872">
                  <c:v>64.0</c:v>
                </c:pt>
                <c:pt idx="873">
                  <c:v>55.0</c:v>
                </c:pt>
                <c:pt idx="874">
                  <c:v>63.0</c:v>
                </c:pt>
                <c:pt idx="875">
                  <c:v>58.0</c:v>
                </c:pt>
                <c:pt idx="876">
                  <c:v>73.0</c:v>
                </c:pt>
                <c:pt idx="877">
                  <c:v>54.0</c:v>
                </c:pt>
                <c:pt idx="878">
                  <c:v>65.0</c:v>
                </c:pt>
                <c:pt idx="879">
                  <c:v>68.0</c:v>
                </c:pt>
                <c:pt idx="880">
                  <c:v>72.0</c:v>
                </c:pt>
                <c:pt idx="881">
                  <c:v>77.0</c:v>
                </c:pt>
                <c:pt idx="882">
                  <c:v>77.0</c:v>
                </c:pt>
                <c:pt idx="883">
                  <c:v>57.0</c:v>
                </c:pt>
                <c:pt idx="884">
                  <c:v>75.0</c:v>
                </c:pt>
                <c:pt idx="885">
                  <c:v>65.0</c:v>
                </c:pt>
                <c:pt idx="886">
                  <c:v>67.0</c:v>
                </c:pt>
                <c:pt idx="887">
                  <c:v>61.0</c:v>
                </c:pt>
                <c:pt idx="888">
                  <c:v>61.0</c:v>
                </c:pt>
                <c:pt idx="889">
                  <c:v>68.0</c:v>
                </c:pt>
                <c:pt idx="890">
                  <c:v>71.0</c:v>
                </c:pt>
                <c:pt idx="891">
                  <c:v>71.0</c:v>
                </c:pt>
                <c:pt idx="892">
                  <c:v>67.0</c:v>
                </c:pt>
                <c:pt idx="893">
                  <c:v>59.0</c:v>
                </c:pt>
                <c:pt idx="894">
                  <c:v>66.0</c:v>
                </c:pt>
                <c:pt idx="895">
                  <c:v>69.0</c:v>
                </c:pt>
                <c:pt idx="896">
                  <c:v>67.0</c:v>
                </c:pt>
                <c:pt idx="897">
                  <c:v>57.0</c:v>
                </c:pt>
                <c:pt idx="898">
                  <c:v>71.0</c:v>
                </c:pt>
                <c:pt idx="899">
                  <c:v>70.0</c:v>
                </c:pt>
                <c:pt idx="900">
                  <c:v>72.0</c:v>
                </c:pt>
                <c:pt idx="901">
                  <c:v>60.0</c:v>
                </c:pt>
                <c:pt idx="902">
                  <c:v>63.0</c:v>
                </c:pt>
                <c:pt idx="903">
                  <c:v>77.0</c:v>
                </c:pt>
                <c:pt idx="904">
                  <c:v>66.0</c:v>
                </c:pt>
                <c:pt idx="905">
                  <c:v>77.0</c:v>
                </c:pt>
                <c:pt idx="906">
                  <c:v>64.0</c:v>
                </c:pt>
                <c:pt idx="907">
                  <c:v>62.0</c:v>
                </c:pt>
                <c:pt idx="908">
                  <c:v>76.0</c:v>
                </c:pt>
                <c:pt idx="909">
                  <c:v>70.0</c:v>
                </c:pt>
                <c:pt idx="910">
                  <c:v>67.0</c:v>
                </c:pt>
                <c:pt idx="911">
                  <c:v>80.0</c:v>
                </c:pt>
                <c:pt idx="912">
                  <c:v>78.0</c:v>
                </c:pt>
                <c:pt idx="913">
                  <c:v>66.0</c:v>
                </c:pt>
                <c:pt idx="914">
                  <c:v>68.0</c:v>
                </c:pt>
                <c:pt idx="915">
                  <c:v>68.0</c:v>
                </c:pt>
                <c:pt idx="916">
                  <c:v>71.0</c:v>
                </c:pt>
                <c:pt idx="917">
                  <c:v>80.0</c:v>
                </c:pt>
                <c:pt idx="918">
                  <c:v>80.0</c:v>
                </c:pt>
                <c:pt idx="919">
                  <c:v>69.0</c:v>
                </c:pt>
                <c:pt idx="920">
                  <c:v>63.0</c:v>
                </c:pt>
                <c:pt idx="921">
                  <c:v>72.0</c:v>
                </c:pt>
                <c:pt idx="922">
                  <c:v>83.0</c:v>
                </c:pt>
                <c:pt idx="923">
                  <c:v>71.0</c:v>
                </c:pt>
                <c:pt idx="924">
                  <c:v>68.0</c:v>
                </c:pt>
                <c:pt idx="925">
                  <c:v>68.0</c:v>
                </c:pt>
                <c:pt idx="926">
                  <c:v>66.0</c:v>
                </c:pt>
                <c:pt idx="927">
                  <c:v>69.0</c:v>
                </c:pt>
                <c:pt idx="928">
                  <c:v>69.0</c:v>
                </c:pt>
                <c:pt idx="929">
                  <c:v>63.0</c:v>
                </c:pt>
                <c:pt idx="930">
                  <c:v>63.0</c:v>
                </c:pt>
                <c:pt idx="931">
                  <c:v>68.0</c:v>
                </c:pt>
                <c:pt idx="932">
                  <c:v>65.0</c:v>
                </c:pt>
                <c:pt idx="933">
                  <c:v>69.0</c:v>
                </c:pt>
                <c:pt idx="934">
                  <c:v>68.0</c:v>
                </c:pt>
                <c:pt idx="935">
                  <c:v>74.0</c:v>
                </c:pt>
                <c:pt idx="936">
                  <c:v>66.0</c:v>
                </c:pt>
                <c:pt idx="937">
                  <c:v>70.0</c:v>
                </c:pt>
                <c:pt idx="938">
                  <c:v>74.0</c:v>
                </c:pt>
                <c:pt idx="939">
                  <c:v>72.0</c:v>
                </c:pt>
                <c:pt idx="940">
                  <c:v>76.0</c:v>
                </c:pt>
                <c:pt idx="941">
                  <c:v>66.0</c:v>
                </c:pt>
                <c:pt idx="942">
                  <c:v>73.0</c:v>
                </c:pt>
                <c:pt idx="943">
                  <c:v>72.0</c:v>
                </c:pt>
                <c:pt idx="944">
                  <c:v>73.0</c:v>
                </c:pt>
                <c:pt idx="945">
                  <c:v>77.0</c:v>
                </c:pt>
                <c:pt idx="946">
                  <c:v>64.0</c:v>
                </c:pt>
                <c:pt idx="947">
                  <c:v>78.0</c:v>
                </c:pt>
                <c:pt idx="948">
                  <c:v>73.0</c:v>
                </c:pt>
                <c:pt idx="949">
                  <c:v>72.0</c:v>
                </c:pt>
                <c:pt idx="950">
                  <c:v>67.0</c:v>
                </c:pt>
                <c:pt idx="951">
                  <c:v>68.0</c:v>
                </c:pt>
                <c:pt idx="952">
                  <c:v>72.0</c:v>
                </c:pt>
                <c:pt idx="953">
                  <c:v>69.0</c:v>
                </c:pt>
                <c:pt idx="954">
                  <c:v>76.0</c:v>
                </c:pt>
                <c:pt idx="955">
                  <c:v>81.0</c:v>
                </c:pt>
                <c:pt idx="956">
                  <c:v>76.0</c:v>
                </c:pt>
                <c:pt idx="957">
                  <c:v>64.0</c:v>
                </c:pt>
                <c:pt idx="958">
                  <c:v>82.0</c:v>
                </c:pt>
                <c:pt idx="959">
                  <c:v>63.0</c:v>
                </c:pt>
                <c:pt idx="960">
                  <c:v>77.0</c:v>
                </c:pt>
                <c:pt idx="961">
                  <c:v>79.0</c:v>
                </c:pt>
                <c:pt idx="962">
                  <c:v>79.0</c:v>
                </c:pt>
                <c:pt idx="963">
                  <c:v>78.0</c:v>
                </c:pt>
                <c:pt idx="964">
                  <c:v>74.0</c:v>
                </c:pt>
                <c:pt idx="965">
                  <c:v>80.0</c:v>
                </c:pt>
                <c:pt idx="966">
                  <c:v>79.0</c:v>
                </c:pt>
                <c:pt idx="967">
                  <c:v>70.0</c:v>
                </c:pt>
                <c:pt idx="968">
                  <c:v>78.0</c:v>
                </c:pt>
                <c:pt idx="969">
                  <c:v>74.0</c:v>
                </c:pt>
                <c:pt idx="970">
                  <c:v>75.0</c:v>
                </c:pt>
                <c:pt idx="971">
                  <c:v>77.0</c:v>
                </c:pt>
                <c:pt idx="972">
                  <c:v>82.0</c:v>
                </c:pt>
                <c:pt idx="973">
                  <c:v>80.0</c:v>
                </c:pt>
                <c:pt idx="974">
                  <c:v>76.0</c:v>
                </c:pt>
                <c:pt idx="975">
                  <c:v>75.0</c:v>
                </c:pt>
                <c:pt idx="976">
                  <c:v>79.0</c:v>
                </c:pt>
                <c:pt idx="977">
                  <c:v>85.0</c:v>
                </c:pt>
                <c:pt idx="978">
                  <c:v>86.0</c:v>
                </c:pt>
                <c:pt idx="979">
                  <c:v>70.0</c:v>
                </c:pt>
                <c:pt idx="980">
                  <c:v>71.0</c:v>
                </c:pt>
                <c:pt idx="981">
                  <c:v>83.0</c:v>
                </c:pt>
                <c:pt idx="982">
                  <c:v>71.0</c:v>
                </c:pt>
                <c:pt idx="983">
                  <c:v>69.0</c:v>
                </c:pt>
                <c:pt idx="984">
                  <c:v>82.0</c:v>
                </c:pt>
                <c:pt idx="985">
                  <c:v>83.0</c:v>
                </c:pt>
                <c:pt idx="986">
                  <c:v>78.0</c:v>
                </c:pt>
                <c:pt idx="987">
                  <c:v>76.0</c:v>
                </c:pt>
                <c:pt idx="988">
                  <c:v>80.0</c:v>
                </c:pt>
                <c:pt idx="989">
                  <c:v>77.0</c:v>
                </c:pt>
                <c:pt idx="990">
                  <c:v>80.0</c:v>
                </c:pt>
                <c:pt idx="991">
                  <c:v>80.0</c:v>
                </c:pt>
                <c:pt idx="992">
                  <c:v>88.0</c:v>
                </c:pt>
              </c:numCache>
            </c:numRef>
          </c:xVal>
          <c:yVal>
            <c:numRef>
              <c:f>'R=0.85'!$B$2:$B$994</c:f>
              <c:numCache>
                <c:formatCode>General</c:formatCode>
                <c:ptCount val="993"/>
                <c:pt idx="0">
                  <c:v>1.4</c:v>
                </c:pt>
                <c:pt idx="1">
                  <c:v>1.5</c:v>
                </c:pt>
                <c:pt idx="2">
                  <c:v>4.9</c:v>
                </c:pt>
                <c:pt idx="3">
                  <c:v>5.9</c:v>
                </c:pt>
                <c:pt idx="4">
                  <c:v>6.0</c:v>
                </c:pt>
                <c:pt idx="5">
                  <c:v>7.0</c:v>
                </c:pt>
                <c:pt idx="6">
                  <c:v>8.6</c:v>
                </c:pt>
                <c:pt idx="7">
                  <c:v>11.0</c:v>
                </c:pt>
                <c:pt idx="8">
                  <c:v>13.0</c:v>
                </c:pt>
                <c:pt idx="9">
                  <c:v>13.0</c:v>
                </c:pt>
                <c:pt idx="10">
                  <c:v>13.0</c:v>
                </c:pt>
                <c:pt idx="11">
                  <c:v>13.0</c:v>
                </c:pt>
                <c:pt idx="12">
                  <c:v>14.0</c:v>
                </c:pt>
                <c:pt idx="13">
                  <c:v>15.0</c:v>
                </c:pt>
                <c:pt idx="14">
                  <c:v>16.0</c:v>
                </c:pt>
                <c:pt idx="15">
                  <c:v>16.0</c:v>
                </c:pt>
                <c:pt idx="16">
                  <c:v>16.0</c:v>
                </c:pt>
                <c:pt idx="17">
                  <c:v>16.0</c:v>
                </c:pt>
                <c:pt idx="18">
                  <c:v>16.0</c:v>
                </c:pt>
                <c:pt idx="19">
                  <c:v>17.0</c:v>
                </c:pt>
                <c:pt idx="20">
                  <c:v>17.0</c:v>
                </c:pt>
                <c:pt idx="21">
                  <c:v>17.0</c:v>
                </c:pt>
                <c:pt idx="22">
                  <c:v>18.0</c:v>
                </c:pt>
                <c:pt idx="23">
                  <c:v>19.0</c:v>
                </c:pt>
                <c:pt idx="24">
                  <c:v>19.0</c:v>
                </c:pt>
                <c:pt idx="25">
                  <c:v>19.0</c:v>
                </c:pt>
                <c:pt idx="26">
                  <c:v>19.0</c:v>
                </c:pt>
                <c:pt idx="27">
                  <c:v>19.0</c:v>
                </c:pt>
                <c:pt idx="28">
                  <c:v>19.0</c:v>
                </c:pt>
                <c:pt idx="29">
                  <c:v>19.0</c:v>
                </c:pt>
                <c:pt idx="30">
                  <c:v>19.0</c:v>
                </c:pt>
                <c:pt idx="31">
                  <c:v>19.0</c:v>
                </c:pt>
                <c:pt idx="32">
                  <c:v>20.0</c:v>
                </c:pt>
                <c:pt idx="33">
                  <c:v>20.0</c:v>
                </c:pt>
                <c:pt idx="34">
                  <c:v>21.0</c:v>
                </c:pt>
                <c:pt idx="35">
                  <c:v>21.0</c:v>
                </c:pt>
                <c:pt idx="36">
                  <c:v>21.0</c:v>
                </c:pt>
                <c:pt idx="37">
                  <c:v>21.0</c:v>
                </c:pt>
                <c:pt idx="38">
                  <c:v>22.0</c:v>
                </c:pt>
                <c:pt idx="39">
                  <c:v>22.0</c:v>
                </c:pt>
                <c:pt idx="40">
                  <c:v>22.0</c:v>
                </c:pt>
                <c:pt idx="41">
                  <c:v>22.0</c:v>
                </c:pt>
                <c:pt idx="42">
                  <c:v>22.0</c:v>
                </c:pt>
                <c:pt idx="43">
                  <c:v>22.0</c:v>
                </c:pt>
                <c:pt idx="44">
                  <c:v>22.0</c:v>
                </c:pt>
                <c:pt idx="45">
                  <c:v>22.0</c:v>
                </c:pt>
                <c:pt idx="46">
                  <c:v>22.0</c:v>
                </c:pt>
                <c:pt idx="47">
                  <c:v>22.0</c:v>
                </c:pt>
                <c:pt idx="48">
                  <c:v>22.0</c:v>
                </c:pt>
                <c:pt idx="49">
                  <c:v>22.0</c:v>
                </c:pt>
                <c:pt idx="50">
                  <c:v>22.0</c:v>
                </c:pt>
                <c:pt idx="51">
                  <c:v>22.0</c:v>
                </c:pt>
                <c:pt idx="52">
                  <c:v>23.0</c:v>
                </c:pt>
                <c:pt idx="53">
                  <c:v>23.0</c:v>
                </c:pt>
                <c:pt idx="54">
                  <c:v>23.0</c:v>
                </c:pt>
                <c:pt idx="55">
                  <c:v>23.0</c:v>
                </c:pt>
                <c:pt idx="56">
                  <c:v>23.0</c:v>
                </c:pt>
                <c:pt idx="57">
                  <c:v>23.0</c:v>
                </c:pt>
                <c:pt idx="58">
                  <c:v>23.0</c:v>
                </c:pt>
                <c:pt idx="59">
                  <c:v>23.0</c:v>
                </c:pt>
                <c:pt idx="60">
                  <c:v>24.0</c:v>
                </c:pt>
                <c:pt idx="61">
                  <c:v>24.0</c:v>
                </c:pt>
                <c:pt idx="62">
                  <c:v>24.0</c:v>
                </c:pt>
                <c:pt idx="63">
                  <c:v>24.0</c:v>
                </c:pt>
                <c:pt idx="64">
                  <c:v>25.0</c:v>
                </c:pt>
                <c:pt idx="65">
                  <c:v>25.0</c:v>
                </c:pt>
                <c:pt idx="66">
                  <c:v>25.0</c:v>
                </c:pt>
                <c:pt idx="67">
                  <c:v>25.0</c:v>
                </c:pt>
                <c:pt idx="68">
                  <c:v>25.0</c:v>
                </c:pt>
                <c:pt idx="69">
                  <c:v>26.0</c:v>
                </c:pt>
                <c:pt idx="70">
                  <c:v>26.0</c:v>
                </c:pt>
                <c:pt idx="71">
                  <c:v>26.0</c:v>
                </c:pt>
                <c:pt idx="72">
                  <c:v>26.0</c:v>
                </c:pt>
                <c:pt idx="73">
                  <c:v>26.0</c:v>
                </c:pt>
                <c:pt idx="74">
                  <c:v>26.0</c:v>
                </c:pt>
                <c:pt idx="75">
                  <c:v>26.0</c:v>
                </c:pt>
                <c:pt idx="76">
                  <c:v>26.0</c:v>
                </c:pt>
                <c:pt idx="77">
                  <c:v>27.0</c:v>
                </c:pt>
                <c:pt idx="78">
                  <c:v>27.0</c:v>
                </c:pt>
                <c:pt idx="79">
                  <c:v>27.0</c:v>
                </c:pt>
                <c:pt idx="80">
                  <c:v>27.0</c:v>
                </c:pt>
                <c:pt idx="81">
                  <c:v>27.0</c:v>
                </c:pt>
                <c:pt idx="82">
                  <c:v>27.0</c:v>
                </c:pt>
                <c:pt idx="83">
                  <c:v>27.0</c:v>
                </c:pt>
                <c:pt idx="84">
                  <c:v>27.0</c:v>
                </c:pt>
                <c:pt idx="85">
                  <c:v>27.0</c:v>
                </c:pt>
                <c:pt idx="86">
                  <c:v>27.0</c:v>
                </c:pt>
                <c:pt idx="87">
                  <c:v>27.0</c:v>
                </c:pt>
                <c:pt idx="88">
                  <c:v>28.0</c:v>
                </c:pt>
                <c:pt idx="89">
                  <c:v>28.0</c:v>
                </c:pt>
                <c:pt idx="90">
                  <c:v>28.0</c:v>
                </c:pt>
                <c:pt idx="91">
                  <c:v>28.0</c:v>
                </c:pt>
                <c:pt idx="92">
                  <c:v>28.0</c:v>
                </c:pt>
                <c:pt idx="93">
                  <c:v>28.0</c:v>
                </c:pt>
                <c:pt idx="94">
                  <c:v>28.0</c:v>
                </c:pt>
                <c:pt idx="95">
                  <c:v>28.0</c:v>
                </c:pt>
                <c:pt idx="96">
                  <c:v>28.0</c:v>
                </c:pt>
                <c:pt idx="97">
                  <c:v>29.0</c:v>
                </c:pt>
                <c:pt idx="98">
                  <c:v>29.0</c:v>
                </c:pt>
                <c:pt idx="99">
                  <c:v>29.0</c:v>
                </c:pt>
                <c:pt idx="100">
                  <c:v>29.0</c:v>
                </c:pt>
                <c:pt idx="101">
                  <c:v>29.0</c:v>
                </c:pt>
                <c:pt idx="102">
                  <c:v>29.0</c:v>
                </c:pt>
                <c:pt idx="103">
                  <c:v>29.0</c:v>
                </c:pt>
                <c:pt idx="104">
                  <c:v>29.0</c:v>
                </c:pt>
                <c:pt idx="105">
                  <c:v>29.0</c:v>
                </c:pt>
                <c:pt idx="106">
                  <c:v>29.0</c:v>
                </c:pt>
                <c:pt idx="107">
                  <c:v>30.0</c:v>
                </c:pt>
                <c:pt idx="108">
                  <c:v>30.0</c:v>
                </c:pt>
                <c:pt idx="109">
                  <c:v>30.0</c:v>
                </c:pt>
                <c:pt idx="110">
                  <c:v>30.0</c:v>
                </c:pt>
                <c:pt idx="111">
                  <c:v>30.0</c:v>
                </c:pt>
                <c:pt idx="112">
                  <c:v>30.0</c:v>
                </c:pt>
                <c:pt idx="113">
                  <c:v>30.0</c:v>
                </c:pt>
                <c:pt idx="114">
                  <c:v>30.0</c:v>
                </c:pt>
                <c:pt idx="115">
                  <c:v>30.0</c:v>
                </c:pt>
                <c:pt idx="116">
                  <c:v>30.0</c:v>
                </c:pt>
                <c:pt idx="117">
                  <c:v>30.0</c:v>
                </c:pt>
                <c:pt idx="118">
                  <c:v>30.0</c:v>
                </c:pt>
                <c:pt idx="119">
                  <c:v>30.0</c:v>
                </c:pt>
                <c:pt idx="120">
                  <c:v>31.0</c:v>
                </c:pt>
                <c:pt idx="121">
                  <c:v>31.0</c:v>
                </c:pt>
                <c:pt idx="122">
                  <c:v>31.0</c:v>
                </c:pt>
                <c:pt idx="123">
                  <c:v>31.0</c:v>
                </c:pt>
                <c:pt idx="124">
                  <c:v>31.0</c:v>
                </c:pt>
                <c:pt idx="125">
                  <c:v>31.0</c:v>
                </c:pt>
                <c:pt idx="126">
                  <c:v>31.0</c:v>
                </c:pt>
                <c:pt idx="127">
                  <c:v>31.0</c:v>
                </c:pt>
                <c:pt idx="128">
                  <c:v>31.0</c:v>
                </c:pt>
                <c:pt idx="129">
                  <c:v>31.0</c:v>
                </c:pt>
                <c:pt idx="130">
                  <c:v>32.0</c:v>
                </c:pt>
                <c:pt idx="131">
                  <c:v>32.0</c:v>
                </c:pt>
                <c:pt idx="132">
                  <c:v>32.0</c:v>
                </c:pt>
                <c:pt idx="133">
                  <c:v>32.0</c:v>
                </c:pt>
                <c:pt idx="134">
                  <c:v>32.0</c:v>
                </c:pt>
                <c:pt idx="135">
                  <c:v>32.0</c:v>
                </c:pt>
                <c:pt idx="136">
                  <c:v>32.0</c:v>
                </c:pt>
                <c:pt idx="137">
                  <c:v>32.0</c:v>
                </c:pt>
                <c:pt idx="138">
                  <c:v>32.0</c:v>
                </c:pt>
                <c:pt idx="139">
                  <c:v>33.0</c:v>
                </c:pt>
                <c:pt idx="140">
                  <c:v>33.0</c:v>
                </c:pt>
                <c:pt idx="141">
                  <c:v>33.0</c:v>
                </c:pt>
                <c:pt idx="142">
                  <c:v>33.0</c:v>
                </c:pt>
                <c:pt idx="143">
                  <c:v>33.0</c:v>
                </c:pt>
                <c:pt idx="144">
                  <c:v>33.0</c:v>
                </c:pt>
                <c:pt idx="145">
                  <c:v>33.0</c:v>
                </c:pt>
                <c:pt idx="146">
                  <c:v>33.0</c:v>
                </c:pt>
                <c:pt idx="147">
                  <c:v>33.0</c:v>
                </c:pt>
                <c:pt idx="148">
                  <c:v>33.0</c:v>
                </c:pt>
                <c:pt idx="149">
                  <c:v>33.0</c:v>
                </c:pt>
                <c:pt idx="150">
                  <c:v>33.0</c:v>
                </c:pt>
                <c:pt idx="151">
                  <c:v>33.0</c:v>
                </c:pt>
                <c:pt idx="152">
                  <c:v>33.0</c:v>
                </c:pt>
                <c:pt idx="153">
                  <c:v>33.0</c:v>
                </c:pt>
                <c:pt idx="154">
                  <c:v>33.0</c:v>
                </c:pt>
                <c:pt idx="155">
                  <c:v>33.0</c:v>
                </c:pt>
                <c:pt idx="156">
                  <c:v>33.0</c:v>
                </c:pt>
                <c:pt idx="157">
                  <c:v>33.0</c:v>
                </c:pt>
                <c:pt idx="158">
                  <c:v>33.0</c:v>
                </c:pt>
                <c:pt idx="159">
                  <c:v>33.0</c:v>
                </c:pt>
                <c:pt idx="160">
                  <c:v>33.0</c:v>
                </c:pt>
                <c:pt idx="161">
                  <c:v>34.0</c:v>
                </c:pt>
                <c:pt idx="162">
                  <c:v>34.0</c:v>
                </c:pt>
                <c:pt idx="163">
                  <c:v>34.0</c:v>
                </c:pt>
                <c:pt idx="164">
                  <c:v>34.0</c:v>
                </c:pt>
                <c:pt idx="165">
                  <c:v>34.0</c:v>
                </c:pt>
                <c:pt idx="166">
                  <c:v>34.0</c:v>
                </c:pt>
                <c:pt idx="167">
                  <c:v>34.0</c:v>
                </c:pt>
                <c:pt idx="168">
                  <c:v>34.0</c:v>
                </c:pt>
                <c:pt idx="169">
                  <c:v>34.0</c:v>
                </c:pt>
                <c:pt idx="170">
                  <c:v>34.0</c:v>
                </c:pt>
                <c:pt idx="171">
                  <c:v>34.0</c:v>
                </c:pt>
                <c:pt idx="172">
                  <c:v>34.0</c:v>
                </c:pt>
                <c:pt idx="173">
                  <c:v>34.0</c:v>
                </c:pt>
                <c:pt idx="174">
                  <c:v>34.0</c:v>
                </c:pt>
                <c:pt idx="175">
                  <c:v>34.0</c:v>
                </c:pt>
                <c:pt idx="176">
                  <c:v>34.0</c:v>
                </c:pt>
                <c:pt idx="177">
                  <c:v>35.0</c:v>
                </c:pt>
                <c:pt idx="178">
                  <c:v>35.0</c:v>
                </c:pt>
                <c:pt idx="179">
                  <c:v>35.0</c:v>
                </c:pt>
                <c:pt idx="180">
                  <c:v>35.0</c:v>
                </c:pt>
                <c:pt idx="181">
                  <c:v>35.0</c:v>
                </c:pt>
                <c:pt idx="182">
                  <c:v>35.0</c:v>
                </c:pt>
                <c:pt idx="183">
                  <c:v>35.0</c:v>
                </c:pt>
                <c:pt idx="184">
                  <c:v>35.0</c:v>
                </c:pt>
                <c:pt idx="185">
                  <c:v>35.0</c:v>
                </c:pt>
                <c:pt idx="186">
                  <c:v>35.0</c:v>
                </c:pt>
                <c:pt idx="187">
                  <c:v>35.0</c:v>
                </c:pt>
                <c:pt idx="188">
                  <c:v>35.0</c:v>
                </c:pt>
                <c:pt idx="189">
                  <c:v>35.0</c:v>
                </c:pt>
                <c:pt idx="190">
                  <c:v>35.0</c:v>
                </c:pt>
                <c:pt idx="191">
                  <c:v>35.0</c:v>
                </c:pt>
                <c:pt idx="192">
                  <c:v>35.0</c:v>
                </c:pt>
                <c:pt idx="193">
                  <c:v>35.0</c:v>
                </c:pt>
                <c:pt idx="194">
                  <c:v>35.0</c:v>
                </c:pt>
                <c:pt idx="195">
                  <c:v>35.0</c:v>
                </c:pt>
                <c:pt idx="196">
                  <c:v>36.0</c:v>
                </c:pt>
                <c:pt idx="197">
                  <c:v>36.0</c:v>
                </c:pt>
                <c:pt idx="198">
                  <c:v>36.0</c:v>
                </c:pt>
                <c:pt idx="199">
                  <c:v>36.0</c:v>
                </c:pt>
                <c:pt idx="200">
                  <c:v>36.0</c:v>
                </c:pt>
                <c:pt idx="201">
                  <c:v>36.0</c:v>
                </c:pt>
                <c:pt idx="202">
                  <c:v>36.0</c:v>
                </c:pt>
                <c:pt idx="203">
                  <c:v>36.0</c:v>
                </c:pt>
                <c:pt idx="204">
                  <c:v>36.0</c:v>
                </c:pt>
                <c:pt idx="205">
                  <c:v>36.0</c:v>
                </c:pt>
                <c:pt idx="206">
                  <c:v>36.0</c:v>
                </c:pt>
                <c:pt idx="207">
                  <c:v>36.0</c:v>
                </c:pt>
                <c:pt idx="208">
                  <c:v>36.0</c:v>
                </c:pt>
                <c:pt idx="209">
                  <c:v>36.0</c:v>
                </c:pt>
                <c:pt idx="210">
                  <c:v>37.0</c:v>
                </c:pt>
                <c:pt idx="211">
                  <c:v>37.0</c:v>
                </c:pt>
                <c:pt idx="212">
                  <c:v>37.0</c:v>
                </c:pt>
                <c:pt idx="213">
                  <c:v>37.0</c:v>
                </c:pt>
                <c:pt idx="214">
                  <c:v>37.0</c:v>
                </c:pt>
                <c:pt idx="215">
                  <c:v>37.0</c:v>
                </c:pt>
                <c:pt idx="216">
                  <c:v>37.0</c:v>
                </c:pt>
                <c:pt idx="217">
                  <c:v>37.0</c:v>
                </c:pt>
                <c:pt idx="218">
                  <c:v>37.0</c:v>
                </c:pt>
                <c:pt idx="219">
                  <c:v>37.0</c:v>
                </c:pt>
                <c:pt idx="220">
                  <c:v>37.0</c:v>
                </c:pt>
                <c:pt idx="221">
                  <c:v>37.0</c:v>
                </c:pt>
                <c:pt idx="222">
                  <c:v>37.0</c:v>
                </c:pt>
                <c:pt idx="223">
                  <c:v>37.0</c:v>
                </c:pt>
                <c:pt idx="224">
                  <c:v>37.0</c:v>
                </c:pt>
                <c:pt idx="225">
                  <c:v>37.0</c:v>
                </c:pt>
                <c:pt idx="226">
                  <c:v>37.0</c:v>
                </c:pt>
                <c:pt idx="227">
                  <c:v>37.0</c:v>
                </c:pt>
                <c:pt idx="228">
                  <c:v>37.0</c:v>
                </c:pt>
                <c:pt idx="229">
                  <c:v>37.0</c:v>
                </c:pt>
                <c:pt idx="230">
                  <c:v>37.0</c:v>
                </c:pt>
                <c:pt idx="231">
                  <c:v>37.0</c:v>
                </c:pt>
                <c:pt idx="232">
                  <c:v>38.0</c:v>
                </c:pt>
                <c:pt idx="233">
                  <c:v>38.0</c:v>
                </c:pt>
                <c:pt idx="234">
                  <c:v>38.0</c:v>
                </c:pt>
                <c:pt idx="235">
                  <c:v>38.0</c:v>
                </c:pt>
                <c:pt idx="236">
                  <c:v>38.0</c:v>
                </c:pt>
                <c:pt idx="237">
                  <c:v>38.0</c:v>
                </c:pt>
                <c:pt idx="238">
                  <c:v>38.0</c:v>
                </c:pt>
                <c:pt idx="239">
                  <c:v>38.0</c:v>
                </c:pt>
                <c:pt idx="240">
                  <c:v>38.0</c:v>
                </c:pt>
                <c:pt idx="241">
                  <c:v>38.0</c:v>
                </c:pt>
                <c:pt idx="242">
                  <c:v>38.0</c:v>
                </c:pt>
                <c:pt idx="243">
                  <c:v>38.0</c:v>
                </c:pt>
                <c:pt idx="244">
                  <c:v>38.0</c:v>
                </c:pt>
                <c:pt idx="245">
                  <c:v>38.0</c:v>
                </c:pt>
                <c:pt idx="246">
                  <c:v>38.0</c:v>
                </c:pt>
                <c:pt idx="247">
                  <c:v>38.0</c:v>
                </c:pt>
                <c:pt idx="248">
                  <c:v>38.0</c:v>
                </c:pt>
                <c:pt idx="249">
                  <c:v>38.0</c:v>
                </c:pt>
                <c:pt idx="250">
                  <c:v>38.0</c:v>
                </c:pt>
                <c:pt idx="251">
                  <c:v>39.0</c:v>
                </c:pt>
                <c:pt idx="252">
                  <c:v>39.0</c:v>
                </c:pt>
                <c:pt idx="253">
                  <c:v>39.0</c:v>
                </c:pt>
                <c:pt idx="254">
                  <c:v>39.0</c:v>
                </c:pt>
                <c:pt idx="255">
                  <c:v>39.0</c:v>
                </c:pt>
                <c:pt idx="256">
                  <c:v>39.0</c:v>
                </c:pt>
                <c:pt idx="257">
                  <c:v>39.0</c:v>
                </c:pt>
                <c:pt idx="258">
                  <c:v>39.0</c:v>
                </c:pt>
                <c:pt idx="259">
                  <c:v>39.0</c:v>
                </c:pt>
                <c:pt idx="260">
                  <c:v>39.0</c:v>
                </c:pt>
                <c:pt idx="261">
                  <c:v>39.0</c:v>
                </c:pt>
                <c:pt idx="262">
                  <c:v>39.0</c:v>
                </c:pt>
                <c:pt idx="263">
                  <c:v>39.0</c:v>
                </c:pt>
                <c:pt idx="264">
                  <c:v>39.0</c:v>
                </c:pt>
                <c:pt idx="265">
                  <c:v>39.0</c:v>
                </c:pt>
                <c:pt idx="266">
                  <c:v>39.0</c:v>
                </c:pt>
                <c:pt idx="267">
                  <c:v>39.0</c:v>
                </c:pt>
                <c:pt idx="268">
                  <c:v>40.0</c:v>
                </c:pt>
                <c:pt idx="269">
                  <c:v>40.0</c:v>
                </c:pt>
                <c:pt idx="270">
                  <c:v>40.0</c:v>
                </c:pt>
                <c:pt idx="271">
                  <c:v>40.0</c:v>
                </c:pt>
                <c:pt idx="272">
                  <c:v>40.0</c:v>
                </c:pt>
                <c:pt idx="273">
                  <c:v>40.0</c:v>
                </c:pt>
                <c:pt idx="274">
                  <c:v>40.0</c:v>
                </c:pt>
                <c:pt idx="275">
                  <c:v>40.0</c:v>
                </c:pt>
                <c:pt idx="276">
                  <c:v>40.0</c:v>
                </c:pt>
                <c:pt idx="277">
                  <c:v>40.0</c:v>
                </c:pt>
                <c:pt idx="278">
                  <c:v>40.0</c:v>
                </c:pt>
                <c:pt idx="279">
                  <c:v>40.0</c:v>
                </c:pt>
                <c:pt idx="280">
                  <c:v>40.0</c:v>
                </c:pt>
                <c:pt idx="281">
                  <c:v>40.0</c:v>
                </c:pt>
                <c:pt idx="282">
                  <c:v>40.0</c:v>
                </c:pt>
                <c:pt idx="283">
                  <c:v>40.0</c:v>
                </c:pt>
                <c:pt idx="284">
                  <c:v>40.0</c:v>
                </c:pt>
                <c:pt idx="285">
                  <c:v>40.0</c:v>
                </c:pt>
                <c:pt idx="286">
                  <c:v>40.0</c:v>
                </c:pt>
                <c:pt idx="287">
                  <c:v>40.0</c:v>
                </c:pt>
                <c:pt idx="288">
                  <c:v>40.0</c:v>
                </c:pt>
                <c:pt idx="289">
                  <c:v>40.0</c:v>
                </c:pt>
                <c:pt idx="290">
                  <c:v>40.0</c:v>
                </c:pt>
                <c:pt idx="291">
                  <c:v>41.0</c:v>
                </c:pt>
                <c:pt idx="292">
                  <c:v>41.0</c:v>
                </c:pt>
                <c:pt idx="293">
                  <c:v>41.0</c:v>
                </c:pt>
                <c:pt idx="294">
                  <c:v>41.0</c:v>
                </c:pt>
                <c:pt idx="295">
                  <c:v>41.0</c:v>
                </c:pt>
                <c:pt idx="296">
                  <c:v>41.0</c:v>
                </c:pt>
                <c:pt idx="297">
                  <c:v>41.0</c:v>
                </c:pt>
                <c:pt idx="298">
                  <c:v>41.0</c:v>
                </c:pt>
                <c:pt idx="299">
                  <c:v>41.0</c:v>
                </c:pt>
                <c:pt idx="300">
                  <c:v>41.0</c:v>
                </c:pt>
                <c:pt idx="301">
                  <c:v>41.0</c:v>
                </c:pt>
                <c:pt idx="302">
                  <c:v>41.0</c:v>
                </c:pt>
                <c:pt idx="303">
                  <c:v>41.0</c:v>
                </c:pt>
                <c:pt idx="304">
                  <c:v>41.0</c:v>
                </c:pt>
                <c:pt idx="305">
                  <c:v>41.0</c:v>
                </c:pt>
                <c:pt idx="306">
                  <c:v>41.0</c:v>
                </c:pt>
                <c:pt idx="307">
                  <c:v>41.0</c:v>
                </c:pt>
                <c:pt idx="308">
                  <c:v>41.0</c:v>
                </c:pt>
                <c:pt idx="309">
                  <c:v>41.0</c:v>
                </c:pt>
                <c:pt idx="310">
                  <c:v>41.0</c:v>
                </c:pt>
                <c:pt idx="311">
                  <c:v>41.0</c:v>
                </c:pt>
                <c:pt idx="312">
                  <c:v>41.0</c:v>
                </c:pt>
                <c:pt idx="313">
                  <c:v>41.0</c:v>
                </c:pt>
                <c:pt idx="314">
                  <c:v>41.0</c:v>
                </c:pt>
                <c:pt idx="315">
                  <c:v>41.0</c:v>
                </c:pt>
                <c:pt idx="316">
                  <c:v>41.0</c:v>
                </c:pt>
                <c:pt idx="317">
                  <c:v>41.0</c:v>
                </c:pt>
                <c:pt idx="318">
                  <c:v>41.0</c:v>
                </c:pt>
                <c:pt idx="319">
                  <c:v>41.0</c:v>
                </c:pt>
                <c:pt idx="320">
                  <c:v>41.0</c:v>
                </c:pt>
                <c:pt idx="321">
                  <c:v>41.0</c:v>
                </c:pt>
                <c:pt idx="322">
                  <c:v>41.0</c:v>
                </c:pt>
                <c:pt idx="323">
                  <c:v>41.0</c:v>
                </c:pt>
                <c:pt idx="324">
                  <c:v>41.0</c:v>
                </c:pt>
                <c:pt idx="325">
                  <c:v>41.0</c:v>
                </c:pt>
                <c:pt idx="326">
                  <c:v>42.0</c:v>
                </c:pt>
                <c:pt idx="327">
                  <c:v>42.0</c:v>
                </c:pt>
                <c:pt idx="328">
                  <c:v>42.0</c:v>
                </c:pt>
                <c:pt idx="329">
                  <c:v>42.0</c:v>
                </c:pt>
                <c:pt idx="330">
                  <c:v>42.0</c:v>
                </c:pt>
                <c:pt idx="331">
                  <c:v>42.0</c:v>
                </c:pt>
                <c:pt idx="332">
                  <c:v>42.0</c:v>
                </c:pt>
                <c:pt idx="333">
                  <c:v>42.0</c:v>
                </c:pt>
                <c:pt idx="334">
                  <c:v>42.0</c:v>
                </c:pt>
                <c:pt idx="335">
                  <c:v>42.0</c:v>
                </c:pt>
                <c:pt idx="336">
                  <c:v>42.0</c:v>
                </c:pt>
                <c:pt idx="337">
                  <c:v>42.0</c:v>
                </c:pt>
                <c:pt idx="338">
                  <c:v>42.0</c:v>
                </c:pt>
                <c:pt idx="339">
                  <c:v>42.0</c:v>
                </c:pt>
                <c:pt idx="340">
                  <c:v>42.0</c:v>
                </c:pt>
                <c:pt idx="341">
                  <c:v>42.0</c:v>
                </c:pt>
                <c:pt idx="342">
                  <c:v>42.0</c:v>
                </c:pt>
                <c:pt idx="343">
                  <c:v>42.0</c:v>
                </c:pt>
                <c:pt idx="344">
                  <c:v>42.0</c:v>
                </c:pt>
                <c:pt idx="345">
                  <c:v>42.0</c:v>
                </c:pt>
                <c:pt idx="346">
                  <c:v>42.0</c:v>
                </c:pt>
                <c:pt idx="347">
                  <c:v>42.0</c:v>
                </c:pt>
                <c:pt idx="348">
                  <c:v>42.0</c:v>
                </c:pt>
                <c:pt idx="349">
                  <c:v>42.0</c:v>
                </c:pt>
                <c:pt idx="350">
                  <c:v>42.0</c:v>
                </c:pt>
                <c:pt idx="351">
                  <c:v>42.0</c:v>
                </c:pt>
                <c:pt idx="352">
                  <c:v>42.0</c:v>
                </c:pt>
                <c:pt idx="353">
                  <c:v>42.0</c:v>
                </c:pt>
                <c:pt idx="354">
                  <c:v>43.0</c:v>
                </c:pt>
                <c:pt idx="355">
                  <c:v>43.0</c:v>
                </c:pt>
                <c:pt idx="356">
                  <c:v>43.0</c:v>
                </c:pt>
                <c:pt idx="357">
                  <c:v>43.0</c:v>
                </c:pt>
                <c:pt idx="358">
                  <c:v>43.0</c:v>
                </c:pt>
                <c:pt idx="359">
                  <c:v>43.0</c:v>
                </c:pt>
                <c:pt idx="360">
                  <c:v>43.0</c:v>
                </c:pt>
                <c:pt idx="361">
                  <c:v>43.0</c:v>
                </c:pt>
                <c:pt idx="362">
                  <c:v>43.0</c:v>
                </c:pt>
                <c:pt idx="363">
                  <c:v>43.0</c:v>
                </c:pt>
                <c:pt idx="364">
                  <c:v>43.0</c:v>
                </c:pt>
                <c:pt idx="365">
                  <c:v>43.0</c:v>
                </c:pt>
                <c:pt idx="366">
                  <c:v>43.0</c:v>
                </c:pt>
                <c:pt idx="367">
                  <c:v>43.0</c:v>
                </c:pt>
                <c:pt idx="368">
                  <c:v>43.0</c:v>
                </c:pt>
                <c:pt idx="369">
                  <c:v>43.0</c:v>
                </c:pt>
                <c:pt idx="370">
                  <c:v>43.0</c:v>
                </c:pt>
                <c:pt idx="371">
                  <c:v>43.0</c:v>
                </c:pt>
                <c:pt idx="372">
                  <c:v>44.0</c:v>
                </c:pt>
                <c:pt idx="373">
                  <c:v>44.0</c:v>
                </c:pt>
                <c:pt idx="374">
                  <c:v>44.0</c:v>
                </c:pt>
                <c:pt idx="375">
                  <c:v>44.0</c:v>
                </c:pt>
                <c:pt idx="376">
                  <c:v>44.0</c:v>
                </c:pt>
                <c:pt idx="377">
                  <c:v>44.0</c:v>
                </c:pt>
                <c:pt idx="378">
                  <c:v>44.0</c:v>
                </c:pt>
                <c:pt idx="379">
                  <c:v>44.0</c:v>
                </c:pt>
                <c:pt idx="380">
                  <c:v>44.0</c:v>
                </c:pt>
                <c:pt idx="381">
                  <c:v>44.0</c:v>
                </c:pt>
                <c:pt idx="382">
                  <c:v>44.0</c:v>
                </c:pt>
                <c:pt idx="383">
                  <c:v>44.0</c:v>
                </c:pt>
                <c:pt idx="384">
                  <c:v>44.0</c:v>
                </c:pt>
                <c:pt idx="385">
                  <c:v>44.0</c:v>
                </c:pt>
                <c:pt idx="386">
                  <c:v>44.0</c:v>
                </c:pt>
                <c:pt idx="387">
                  <c:v>44.0</c:v>
                </c:pt>
                <c:pt idx="388">
                  <c:v>44.0</c:v>
                </c:pt>
                <c:pt idx="389">
                  <c:v>44.0</c:v>
                </c:pt>
                <c:pt idx="390">
                  <c:v>44.0</c:v>
                </c:pt>
                <c:pt idx="391">
                  <c:v>45.0</c:v>
                </c:pt>
                <c:pt idx="392">
                  <c:v>45.0</c:v>
                </c:pt>
                <c:pt idx="393">
                  <c:v>45.0</c:v>
                </c:pt>
                <c:pt idx="394">
                  <c:v>45.0</c:v>
                </c:pt>
                <c:pt idx="395">
                  <c:v>45.0</c:v>
                </c:pt>
                <c:pt idx="396">
                  <c:v>45.0</c:v>
                </c:pt>
                <c:pt idx="397">
                  <c:v>45.0</c:v>
                </c:pt>
                <c:pt idx="398">
                  <c:v>45.0</c:v>
                </c:pt>
                <c:pt idx="399">
                  <c:v>45.0</c:v>
                </c:pt>
                <c:pt idx="400">
                  <c:v>45.0</c:v>
                </c:pt>
                <c:pt idx="401">
                  <c:v>45.0</c:v>
                </c:pt>
                <c:pt idx="402">
                  <c:v>45.0</c:v>
                </c:pt>
                <c:pt idx="403">
                  <c:v>45.0</c:v>
                </c:pt>
                <c:pt idx="404">
                  <c:v>45.0</c:v>
                </c:pt>
                <c:pt idx="405">
                  <c:v>45.0</c:v>
                </c:pt>
                <c:pt idx="406">
                  <c:v>45.0</c:v>
                </c:pt>
                <c:pt idx="407">
                  <c:v>45.0</c:v>
                </c:pt>
                <c:pt idx="408">
                  <c:v>45.0</c:v>
                </c:pt>
                <c:pt idx="409">
                  <c:v>45.0</c:v>
                </c:pt>
                <c:pt idx="410">
                  <c:v>45.0</c:v>
                </c:pt>
                <c:pt idx="411">
                  <c:v>45.0</c:v>
                </c:pt>
                <c:pt idx="412">
                  <c:v>45.0</c:v>
                </c:pt>
                <c:pt idx="413">
                  <c:v>45.0</c:v>
                </c:pt>
                <c:pt idx="414">
                  <c:v>45.0</c:v>
                </c:pt>
                <c:pt idx="415">
                  <c:v>46.0</c:v>
                </c:pt>
                <c:pt idx="416">
                  <c:v>46.0</c:v>
                </c:pt>
                <c:pt idx="417">
                  <c:v>46.0</c:v>
                </c:pt>
                <c:pt idx="418">
                  <c:v>46.0</c:v>
                </c:pt>
                <c:pt idx="419">
                  <c:v>46.0</c:v>
                </c:pt>
                <c:pt idx="420">
                  <c:v>46.0</c:v>
                </c:pt>
                <c:pt idx="421">
                  <c:v>46.0</c:v>
                </c:pt>
                <c:pt idx="422">
                  <c:v>46.0</c:v>
                </c:pt>
                <c:pt idx="423">
                  <c:v>46.0</c:v>
                </c:pt>
                <c:pt idx="424">
                  <c:v>46.0</c:v>
                </c:pt>
                <c:pt idx="425">
                  <c:v>46.0</c:v>
                </c:pt>
                <c:pt idx="426">
                  <c:v>46.0</c:v>
                </c:pt>
                <c:pt idx="427">
                  <c:v>46.0</c:v>
                </c:pt>
                <c:pt idx="428">
                  <c:v>46.0</c:v>
                </c:pt>
                <c:pt idx="429">
                  <c:v>46.0</c:v>
                </c:pt>
                <c:pt idx="430">
                  <c:v>46.0</c:v>
                </c:pt>
                <c:pt idx="431">
                  <c:v>46.0</c:v>
                </c:pt>
                <c:pt idx="432">
                  <c:v>46.0</c:v>
                </c:pt>
                <c:pt idx="433">
                  <c:v>46.0</c:v>
                </c:pt>
                <c:pt idx="434">
                  <c:v>46.0</c:v>
                </c:pt>
                <c:pt idx="435">
                  <c:v>46.0</c:v>
                </c:pt>
                <c:pt idx="436">
                  <c:v>46.0</c:v>
                </c:pt>
                <c:pt idx="437">
                  <c:v>46.0</c:v>
                </c:pt>
                <c:pt idx="438">
                  <c:v>46.0</c:v>
                </c:pt>
                <c:pt idx="439">
                  <c:v>46.0</c:v>
                </c:pt>
                <c:pt idx="440">
                  <c:v>47.0</c:v>
                </c:pt>
                <c:pt idx="441">
                  <c:v>47.0</c:v>
                </c:pt>
                <c:pt idx="442">
                  <c:v>47.0</c:v>
                </c:pt>
                <c:pt idx="443">
                  <c:v>47.0</c:v>
                </c:pt>
                <c:pt idx="444">
                  <c:v>47.0</c:v>
                </c:pt>
                <c:pt idx="445">
                  <c:v>47.0</c:v>
                </c:pt>
                <c:pt idx="446">
                  <c:v>47.0</c:v>
                </c:pt>
                <c:pt idx="447">
                  <c:v>47.0</c:v>
                </c:pt>
                <c:pt idx="448">
                  <c:v>47.0</c:v>
                </c:pt>
                <c:pt idx="449">
                  <c:v>47.0</c:v>
                </c:pt>
                <c:pt idx="450">
                  <c:v>47.0</c:v>
                </c:pt>
                <c:pt idx="451">
                  <c:v>47.0</c:v>
                </c:pt>
                <c:pt idx="452">
                  <c:v>47.0</c:v>
                </c:pt>
                <c:pt idx="453">
                  <c:v>47.0</c:v>
                </c:pt>
                <c:pt idx="454">
                  <c:v>47.0</c:v>
                </c:pt>
                <c:pt idx="455">
                  <c:v>47.0</c:v>
                </c:pt>
                <c:pt idx="456">
                  <c:v>47.0</c:v>
                </c:pt>
                <c:pt idx="457">
                  <c:v>47.0</c:v>
                </c:pt>
                <c:pt idx="458">
                  <c:v>47.0</c:v>
                </c:pt>
                <c:pt idx="459">
                  <c:v>48.0</c:v>
                </c:pt>
                <c:pt idx="460">
                  <c:v>48.0</c:v>
                </c:pt>
                <c:pt idx="461">
                  <c:v>48.0</c:v>
                </c:pt>
                <c:pt idx="462">
                  <c:v>48.0</c:v>
                </c:pt>
                <c:pt idx="463">
                  <c:v>48.0</c:v>
                </c:pt>
                <c:pt idx="464">
                  <c:v>48.0</c:v>
                </c:pt>
                <c:pt idx="465">
                  <c:v>48.0</c:v>
                </c:pt>
                <c:pt idx="466">
                  <c:v>48.0</c:v>
                </c:pt>
                <c:pt idx="467">
                  <c:v>48.0</c:v>
                </c:pt>
                <c:pt idx="468">
                  <c:v>48.0</c:v>
                </c:pt>
                <c:pt idx="469">
                  <c:v>48.0</c:v>
                </c:pt>
                <c:pt idx="470">
                  <c:v>48.0</c:v>
                </c:pt>
                <c:pt idx="471">
                  <c:v>48.0</c:v>
                </c:pt>
                <c:pt idx="472">
                  <c:v>48.0</c:v>
                </c:pt>
                <c:pt idx="473">
                  <c:v>48.0</c:v>
                </c:pt>
                <c:pt idx="474">
                  <c:v>48.0</c:v>
                </c:pt>
                <c:pt idx="475">
                  <c:v>48.0</c:v>
                </c:pt>
                <c:pt idx="476">
                  <c:v>48.0</c:v>
                </c:pt>
                <c:pt idx="477">
                  <c:v>48.0</c:v>
                </c:pt>
                <c:pt idx="478">
                  <c:v>48.0</c:v>
                </c:pt>
                <c:pt idx="479">
                  <c:v>49.0</c:v>
                </c:pt>
                <c:pt idx="480">
                  <c:v>49.0</c:v>
                </c:pt>
                <c:pt idx="481">
                  <c:v>49.0</c:v>
                </c:pt>
                <c:pt idx="482">
                  <c:v>49.0</c:v>
                </c:pt>
                <c:pt idx="483">
                  <c:v>49.0</c:v>
                </c:pt>
                <c:pt idx="484">
                  <c:v>49.0</c:v>
                </c:pt>
                <c:pt idx="485">
                  <c:v>49.0</c:v>
                </c:pt>
                <c:pt idx="486">
                  <c:v>49.0</c:v>
                </c:pt>
                <c:pt idx="487">
                  <c:v>49.0</c:v>
                </c:pt>
                <c:pt idx="488">
                  <c:v>49.0</c:v>
                </c:pt>
                <c:pt idx="489">
                  <c:v>49.0</c:v>
                </c:pt>
                <c:pt idx="490">
                  <c:v>49.0</c:v>
                </c:pt>
                <c:pt idx="491">
                  <c:v>49.0</c:v>
                </c:pt>
                <c:pt idx="492">
                  <c:v>49.0</c:v>
                </c:pt>
                <c:pt idx="493">
                  <c:v>49.0</c:v>
                </c:pt>
                <c:pt idx="494">
                  <c:v>49.0</c:v>
                </c:pt>
                <c:pt idx="495">
                  <c:v>49.0</c:v>
                </c:pt>
                <c:pt idx="496">
                  <c:v>49.0</c:v>
                </c:pt>
                <c:pt idx="497">
                  <c:v>49.0</c:v>
                </c:pt>
                <c:pt idx="498">
                  <c:v>49.0</c:v>
                </c:pt>
                <c:pt idx="499">
                  <c:v>49.0</c:v>
                </c:pt>
                <c:pt idx="500">
                  <c:v>49.0</c:v>
                </c:pt>
                <c:pt idx="501">
                  <c:v>49.0</c:v>
                </c:pt>
                <c:pt idx="502">
                  <c:v>49.0</c:v>
                </c:pt>
                <c:pt idx="503">
                  <c:v>49.0</c:v>
                </c:pt>
                <c:pt idx="504">
                  <c:v>49.0</c:v>
                </c:pt>
                <c:pt idx="505">
                  <c:v>50.0</c:v>
                </c:pt>
                <c:pt idx="506">
                  <c:v>50.0</c:v>
                </c:pt>
                <c:pt idx="507">
                  <c:v>50.0</c:v>
                </c:pt>
                <c:pt idx="508">
                  <c:v>50.0</c:v>
                </c:pt>
                <c:pt idx="509">
                  <c:v>50.0</c:v>
                </c:pt>
                <c:pt idx="510">
                  <c:v>50.0</c:v>
                </c:pt>
                <c:pt idx="511">
                  <c:v>50.0</c:v>
                </c:pt>
                <c:pt idx="512">
                  <c:v>50.0</c:v>
                </c:pt>
                <c:pt idx="513">
                  <c:v>50.0</c:v>
                </c:pt>
                <c:pt idx="514">
                  <c:v>50.0</c:v>
                </c:pt>
                <c:pt idx="515">
                  <c:v>50.0</c:v>
                </c:pt>
                <c:pt idx="516">
                  <c:v>50.0</c:v>
                </c:pt>
                <c:pt idx="517">
                  <c:v>50.0</c:v>
                </c:pt>
                <c:pt idx="518">
                  <c:v>50.0</c:v>
                </c:pt>
                <c:pt idx="519">
                  <c:v>50.0</c:v>
                </c:pt>
                <c:pt idx="520">
                  <c:v>51.0</c:v>
                </c:pt>
                <c:pt idx="521">
                  <c:v>51.0</c:v>
                </c:pt>
                <c:pt idx="522">
                  <c:v>51.0</c:v>
                </c:pt>
                <c:pt idx="523">
                  <c:v>51.0</c:v>
                </c:pt>
                <c:pt idx="524">
                  <c:v>51.0</c:v>
                </c:pt>
                <c:pt idx="525">
                  <c:v>51.0</c:v>
                </c:pt>
                <c:pt idx="526">
                  <c:v>51.0</c:v>
                </c:pt>
                <c:pt idx="527">
                  <c:v>51.0</c:v>
                </c:pt>
                <c:pt idx="528">
                  <c:v>51.0</c:v>
                </c:pt>
                <c:pt idx="529">
                  <c:v>51.0</c:v>
                </c:pt>
                <c:pt idx="530">
                  <c:v>51.0</c:v>
                </c:pt>
                <c:pt idx="531">
                  <c:v>51.0</c:v>
                </c:pt>
                <c:pt idx="532">
                  <c:v>51.0</c:v>
                </c:pt>
                <c:pt idx="533">
                  <c:v>51.0</c:v>
                </c:pt>
                <c:pt idx="534">
                  <c:v>51.0</c:v>
                </c:pt>
                <c:pt idx="535">
                  <c:v>51.0</c:v>
                </c:pt>
                <c:pt idx="536">
                  <c:v>51.0</c:v>
                </c:pt>
                <c:pt idx="537">
                  <c:v>51.0</c:v>
                </c:pt>
                <c:pt idx="538">
                  <c:v>51.0</c:v>
                </c:pt>
                <c:pt idx="539">
                  <c:v>51.0</c:v>
                </c:pt>
                <c:pt idx="540">
                  <c:v>51.0</c:v>
                </c:pt>
                <c:pt idx="541">
                  <c:v>51.0</c:v>
                </c:pt>
                <c:pt idx="542">
                  <c:v>51.0</c:v>
                </c:pt>
                <c:pt idx="543">
                  <c:v>51.0</c:v>
                </c:pt>
                <c:pt idx="544">
                  <c:v>51.0</c:v>
                </c:pt>
                <c:pt idx="545">
                  <c:v>51.0</c:v>
                </c:pt>
                <c:pt idx="546">
                  <c:v>52.0</c:v>
                </c:pt>
                <c:pt idx="547">
                  <c:v>52.0</c:v>
                </c:pt>
                <c:pt idx="548">
                  <c:v>52.0</c:v>
                </c:pt>
                <c:pt idx="549">
                  <c:v>52.0</c:v>
                </c:pt>
                <c:pt idx="550">
                  <c:v>52.0</c:v>
                </c:pt>
                <c:pt idx="551">
                  <c:v>52.0</c:v>
                </c:pt>
                <c:pt idx="552">
                  <c:v>52.0</c:v>
                </c:pt>
                <c:pt idx="553">
                  <c:v>52.0</c:v>
                </c:pt>
                <c:pt idx="554">
                  <c:v>52.0</c:v>
                </c:pt>
                <c:pt idx="555">
                  <c:v>52.0</c:v>
                </c:pt>
                <c:pt idx="556">
                  <c:v>52.0</c:v>
                </c:pt>
                <c:pt idx="557">
                  <c:v>52.0</c:v>
                </c:pt>
                <c:pt idx="558">
                  <c:v>52.0</c:v>
                </c:pt>
                <c:pt idx="559">
                  <c:v>52.0</c:v>
                </c:pt>
                <c:pt idx="560">
                  <c:v>52.0</c:v>
                </c:pt>
                <c:pt idx="561">
                  <c:v>52.0</c:v>
                </c:pt>
                <c:pt idx="562">
                  <c:v>52.0</c:v>
                </c:pt>
                <c:pt idx="563">
                  <c:v>52.0</c:v>
                </c:pt>
                <c:pt idx="564">
                  <c:v>52.0</c:v>
                </c:pt>
                <c:pt idx="565">
                  <c:v>52.0</c:v>
                </c:pt>
                <c:pt idx="566">
                  <c:v>52.0</c:v>
                </c:pt>
                <c:pt idx="567">
                  <c:v>52.0</c:v>
                </c:pt>
                <c:pt idx="568">
                  <c:v>52.0</c:v>
                </c:pt>
                <c:pt idx="569">
                  <c:v>52.0</c:v>
                </c:pt>
                <c:pt idx="570">
                  <c:v>52.0</c:v>
                </c:pt>
                <c:pt idx="571">
                  <c:v>52.0</c:v>
                </c:pt>
                <c:pt idx="572">
                  <c:v>52.0</c:v>
                </c:pt>
                <c:pt idx="573">
                  <c:v>52.0</c:v>
                </c:pt>
                <c:pt idx="574">
                  <c:v>52.0</c:v>
                </c:pt>
                <c:pt idx="575">
                  <c:v>52.0</c:v>
                </c:pt>
                <c:pt idx="576">
                  <c:v>53.0</c:v>
                </c:pt>
                <c:pt idx="577">
                  <c:v>53.0</c:v>
                </c:pt>
                <c:pt idx="578">
                  <c:v>53.0</c:v>
                </c:pt>
                <c:pt idx="579">
                  <c:v>53.0</c:v>
                </c:pt>
                <c:pt idx="580">
                  <c:v>53.0</c:v>
                </c:pt>
                <c:pt idx="581">
                  <c:v>53.0</c:v>
                </c:pt>
                <c:pt idx="582">
                  <c:v>53.0</c:v>
                </c:pt>
                <c:pt idx="583">
                  <c:v>53.0</c:v>
                </c:pt>
                <c:pt idx="584">
                  <c:v>53.0</c:v>
                </c:pt>
                <c:pt idx="585">
                  <c:v>53.0</c:v>
                </c:pt>
                <c:pt idx="586">
                  <c:v>53.0</c:v>
                </c:pt>
                <c:pt idx="587">
                  <c:v>53.0</c:v>
                </c:pt>
                <c:pt idx="588">
                  <c:v>53.0</c:v>
                </c:pt>
                <c:pt idx="589">
                  <c:v>53.0</c:v>
                </c:pt>
                <c:pt idx="590">
                  <c:v>53.0</c:v>
                </c:pt>
                <c:pt idx="591">
                  <c:v>53.0</c:v>
                </c:pt>
                <c:pt idx="592">
                  <c:v>53.0</c:v>
                </c:pt>
                <c:pt idx="593">
                  <c:v>53.0</c:v>
                </c:pt>
                <c:pt idx="594">
                  <c:v>53.0</c:v>
                </c:pt>
                <c:pt idx="595">
                  <c:v>53.0</c:v>
                </c:pt>
                <c:pt idx="596">
                  <c:v>54.0</c:v>
                </c:pt>
                <c:pt idx="597">
                  <c:v>54.0</c:v>
                </c:pt>
                <c:pt idx="598">
                  <c:v>54.0</c:v>
                </c:pt>
                <c:pt idx="599">
                  <c:v>54.0</c:v>
                </c:pt>
                <c:pt idx="600">
                  <c:v>54.0</c:v>
                </c:pt>
                <c:pt idx="601">
                  <c:v>54.0</c:v>
                </c:pt>
                <c:pt idx="602">
                  <c:v>54.0</c:v>
                </c:pt>
                <c:pt idx="603">
                  <c:v>54.0</c:v>
                </c:pt>
                <c:pt idx="604">
                  <c:v>54.0</c:v>
                </c:pt>
                <c:pt idx="605">
                  <c:v>54.0</c:v>
                </c:pt>
                <c:pt idx="606">
                  <c:v>54.0</c:v>
                </c:pt>
                <c:pt idx="607">
                  <c:v>54.0</c:v>
                </c:pt>
                <c:pt idx="608">
                  <c:v>54.0</c:v>
                </c:pt>
                <c:pt idx="609">
                  <c:v>54.0</c:v>
                </c:pt>
                <c:pt idx="610">
                  <c:v>54.0</c:v>
                </c:pt>
                <c:pt idx="611">
                  <c:v>54.0</c:v>
                </c:pt>
                <c:pt idx="612">
                  <c:v>54.0</c:v>
                </c:pt>
                <c:pt idx="613">
                  <c:v>54.0</c:v>
                </c:pt>
                <c:pt idx="614">
                  <c:v>54.0</c:v>
                </c:pt>
                <c:pt idx="615">
                  <c:v>54.0</c:v>
                </c:pt>
                <c:pt idx="616">
                  <c:v>54.0</c:v>
                </c:pt>
                <c:pt idx="617">
                  <c:v>54.0</c:v>
                </c:pt>
                <c:pt idx="618">
                  <c:v>54.0</c:v>
                </c:pt>
                <c:pt idx="619">
                  <c:v>54.0</c:v>
                </c:pt>
                <c:pt idx="620">
                  <c:v>54.0</c:v>
                </c:pt>
                <c:pt idx="621">
                  <c:v>54.0</c:v>
                </c:pt>
                <c:pt idx="622">
                  <c:v>54.0</c:v>
                </c:pt>
                <c:pt idx="623">
                  <c:v>54.0</c:v>
                </c:pt>
                <c:pt idx="624">
                  <c:v>54.0</c:v>
                </c:pt>
                <c:pt idx="625">
                  <c:v>54.0</c:v>
                </c:pt>
                <c:pt idx="626">
                  <c:v>54.0</c:v>
                </c:pt>
                <c:pt idx="627">
                  <c:v>55.0</c:v>
                </c:pt>
                <c:pt idx="628">
                  <c:v>55.0</c:v>
                </c:pt>
                <c:pt idx="629">
                  <c:v>55.0</c:v>
                </c:pt>
                <c:pt idx="630">
                  <c:v>55.0</c:v>
                </c:pt>
                <c:pt idx="631">
                  <c:v>55.0</c:v>
                </c:pt>
                <c:pt idx="632">
                  <c:v>55.0</c:v>
                </c:pt>
                <c:pt idx="633">
                  <c:v>55.0</c:v>
                </c:pt>
                <c:pt idx="634">
                  <c:v>55.0</c:v>
                </c:pt>
                <c:pt idx="635">
                  <c:v>55.0</c:v>
                </c:pt>
                <c:pt idx="636">
                  <c:v>55.0</c:v>
                </c:pt>
                <c:pt idx="637">
                  <c:v>55.0</c:v>
                </c:pt>
                <c:pt idx="638">
                  <c:v>55.0</c:v>
                </c:pt>
                <c:pt idx="639">
                  <c:v>55.0</c:v>
                </c:pt>
                <c:pt idx="640">
                  <c:v>55.0</c:v>
                </c:pt>
                <c:pt idx="641">
                  <c:v>55.0</c:v>
                </c:pt>
                <c:pt idx="642">
                  <c:v>55.0</c:v>
                </c:pt>
                <c:pt idx="643">
                  <c:v>55.0</c:v>
                </c:pt>
                <c:pt idx="644">
                  <c:v>55.0</c:v>
                </c:pt>
                <c:pt idx="645">
                  <c:v>55.0</c:v>
                </c:pt>
                <c:pt idx="646">
                  <c:v>55.0</c:v>
                </c:pt>
                <c:pt idx="647">
                  <c:v>55.0</c:v>
                </c:pt>
                <c:pt idx="648">
                  <c:v>55.0</c:v>
                </c:pt>
                <c:pt idx="649">
                  <c:v>55.0</c:v>
                </c:pt>
                <c:pt idx="650">
                  <c:v>55.0</c:v>
                </c:pt>
                <c:pt idx="651">
                  <c:v>55.0</c:v>
                </c:pt>
                <c:pt idx="652">
                  <c:v>55.0</c:v>
                </c:pt>
                <c:pt idx="653">
                  <c:v>55.0</c:v>
                </c:pt>
                <c:pt idx="654">
                  <c:v>55.0</c:v>
                </c:pt>
                <c:pt idx="655">
                  <c:v>55.0</c:v>
                </c:pt>
                <c:pt idx="656">
                  <c:v>56.0</c:v>
                </c:pt>
                <c:pt idx="657">
                  <c:v>56.0</c:v>
                </c:pt>
                <c:pt idx="658">
                  <c:v>56.0</c:v>
                </c:pt>
                <c:pt idx="659">
                  <c:v>56.0</c:v>
                </c:pt>
                <c:pt idx="660">
                  <c:v>56.0</c:v>
                </c:pt>
                <c:pt idx="661">
                  <c:v>56.0</c:v>
                </c:pt>
                <c:pt idx="662">
                  <c:v>56.0</c:v>
                </c:pt>
                <c:pt idx="663">
                  <c:v>56.0</c:v>
                </c:pt>
                <c:pt idx="664">
                  <c:v>56.0</c:v>
                </c:pt>
                <c:pt idx="665">
                  <c:v>56.0</c:v>
                </c:pt>
                <c:pt idx="666">
                  <c:v>56.0</c:v>
                </c:pt>
                <c:pt idx="667">
                  <c:v>56.0</c:v>
                </c:pt>
                <c:pt idx="668">
                  <c:v>56.0</c:v>
                </c:pt>
                <c:pt idx="669">
                  <c:v>56.0</c:v>
                </c:pt>
                <c:pt idx="670">
                  <c:v>57.0</c:v>
                </c:pt>
                <c:pt idx="671">
                  <c:v>57.0</c:v>
                </c:pt>
                <c:pt idx="672">
                  <c:v>57.0</c:v>
                </c:pt>
                <c:pt idx="673">
                  <c:v>57.0</c:v>
                </c:pt>
                <c:pt idx="674">
                  <c:v>57.0</c:v>
                </c:pt>
                <c:pt idx="675">
                  <c:v>57.0</c:v>
                </c:pt>
                <c:pt idx="676">
                  <c:v>57.0</c:v>
                </c:pt>
                <c:pt idx="677">
                  <c:v>57.0</c:v>
                </c:pt>
                <c:pt idx="678">
                  <c:v>57.0</c:v>
                </c:pt>
                <c:pt idx="679">
                  <c:v>57.0</c:v>
                </c:pt>
                <c:pt idx="680">
                  <c:v>57.0</c:v>
                </c:pt>
                <c:pt idx="681">
                  <c:v>57.0</c:v>
                </c:pt>
                <c:pt idx="682">
                  <c:v>57.0</c:v>
                </c:pt>
                <c:pt idx="683">
                  <c:v>57.0</c:v>
                </c:pt>
                <c:pt idx="684">
                  <c:v>57.0</c:v>
                </c:pt>
                <c:pt idx="685">
                  <c:v>57.0</c:v>
                </c:pt>
                <c:pt idx="686">
                  <c:v>57.0</c:v>
                </c:pt>
                <c:pt idx="687">
                  <c:v>57.0</c:v>
                </c:pt>
                <c:pt idx="688">
                  <c:v>57.0</c:v>
                </c:pt>
                <c:pt idx="689">
                  <c:v>57.0</c:v>
                </c:pt>
                <c:pt idx="690">
                  <c:v>57.0</c:v>
                </c:pt>
                <c:pt idx="691">
                  <c:v>57.0</c:v>
                </c:pt>
                <c:pt idx="692">
                  <c:v>57.0</c:v>
                </c:pt>
                <c:pt idx="693">
                  <c:v>57.0</c:v>
                </c:pt>
                <c:pt idx="694">
                  <c:v>58.0</c:v>
                </c:pt>
                <c:pt idx="695">
                  <c:v>58.0</c:v>
                </c:pt>
                <c:pt idx="696">
                  <c:v>58.0</c:v>
                </c:pt>
                <c:pt idx="697">
                  <c:v>58.0</c:v>
                </c:pt>
                <c:pt idx="698">
                  <c:v>58.0</c:v>
                </c:pt>
                <c:pt idx="699">
                  <c:v>58.0</c:v>
                </c:pt>
                <c:pt idx="700">
                  <c:v>58.0</c:v>
                </c:pt>
                <c:pt idx="701">
                  <c:v>58.0</c:v>
                </c:pt>
                <c:pt idx="702">
                  <c:v>58.0</c:v>
                </c:pt>
                <c:pt idx="703">
                  <c:v>58.0</c:v>
                </c:pt>
                <c:pt idx="704">
                  <c:v>58.0</c:v>
                </c:pt>
                <c:pt idx="705">
                  <c:v>58.0</c:v>
                </c:pt>
                <c:pt idx="706">
                  <c:v>58.0</c:v>
                </c:pt>
                <c:pt idx="707">
                  <c:v>58.0</c:v>
                </c:pt>
                <c:pt idx="708">
                  <c:v>58.0</c:v>
                </c:pt>
                <c:pt idx="709">
                  <c:v>58.0</c:v>
                </c:pt>
                <c:pt idx="710">
                  <c:v>58.0</c:v>
                </c:pt>
                <c:pt idx="711">
                  <c:v>58.0</c:v>
                </c:pt>
                <c:pt idx="712">
                  <c:v>58.0</c:v>
                </c:pt>
                <c:pt idx="713">
                  <c:v>58.0</c:v>
                </c:pt>
                <c:pt idx="714">
                  <c:v>58.0</c:v>
                </c:pt>
                <c:pt idx="715">
                  <c:v>59.0</c:v>
                </c:pt>
                <c:pt idx="716">
                  <c:v>59.0</c:v>
                </c:pt>
                <c:pt idx="717">
                  <c:v>59.0</c:v>
                </c:pt>
                <c:pt idx="718">
                  <c:v>59.0</c:v>
                </c:pt>
                <c:pt idx="719">
                  <c:v>59.0</c:v>
                </c:pt>
                <c:pt idx="720">
                  <c:v>59.0</c:v>
                </c:pt>
                <c:pt idx="721">
                  <c:v>59.0</c:v>
                </c:pt>
                <c:pt idx="722">
                  <c:v>59.0</c:v>
                </c:pt>
                <c:pt idx="723">
                  <c:v>59.0</c:v>
                </c:pt>
                <c:pt idx="724">
                  <c:v>59.0</c:v>
                </c:pt>
                <c:pt idx="725">
                  <c:v>59.0</c:v>
                </c:pt>
                <c:pt idx="726">
                  <c:v>59.0</c:v>
                </c:pt>
                <c:pt idx="727">
                  <c:v>59.0</c:v>
                </c:pt>
                <c:pt idx="728">
                  <c:v>59.0</c:v>
                </c:pt>
                <c:pt idx="729">
                  <c:v>59.0</c:v>
                </c:pt>
                <c:pt idx="730">
                  <c:v>59.0</c:v>
                </c:pt>
                <c:pt idx="731">
                  <c:v>59.0</c:v>
                </c:pt>
                <c:pt idx="732">
                  <c:v>59.0</c:v>
                </c:pt>
                <c:pt idx="733">
                  <c:v>60.0</c:v>
                </c:pt>
                <c:pt idx="734">
                  <c:v>60.0</c:v>
                </c:pt>
                <c:pt idx="735">
                  <c:v>60.0</c:v>
                </c:pt>
                <c:pt idx="736">
                  <c:v>60.0</c:v>
                </c:pt>
                <c:pt idx="737">
                  <c:v>60.0</c:v>
                </c:pt>
                <c:pt idx="738">
                  <c:v>60.0</c:v>
                </c:pt>
                <c:pt idx="739">
                  <c:v>60.0</c:v>
                </c:pt>
                <c:pt idx="740">
                  <c:v>60.0</c:v>
                </c:pt>
                <c:pt idx="741">
                  <c:v>60.0</c:v>
                </c:pt>
                <c:pt idx="742">
                  <c:v>60.0</c:v>
                </c:pt>
                <c:pt idx="743">
                  <c:v>60.0</c:v>
                </c:pt>
                <c:pt idx="744">
                  <c:v>60.0</c:v>
                </c:pt>
                <c:pt idx="745">
                  <c:v>60.0</c:v>
                </c:pt>
                <c:pt idx="746">
                  <c:v>60.0</c:v>
                </c:pt>
                <c:pt idx="747">
                  <c:v>60.0</c:v>
                </c:pt>
                <c:pt idx="748">
                  <c:v>60.0</c:v>
                </c:pt>
                <c:pt idx="749">
                  <c:v>60.0</c:v>
                </c:pt>
                <c:pt idx="750">
                  <c:v>60.0</c:v>
                </c:pt>
                <c:pt idx="751">
                  <c:v>60.0</c:v>
                </c:pt>
                <c:pt idx="752">
                  <c:v>60.0</c:v>
                </c:pt>
                <c:pt idx="753">
                  <c:v>60.0</c:v>
                </c:pt>
                <c:pt idx="754">
                  <c:v>60.0</c:v>
                </c:pt>
                <c:pt idx="755">
                  <c:v>60.0</c:v>
                </c:pt>
                <c:pt idx="756">
                  <c:v>60.0</c:v>
                </c:pt>
                <c:pt idx="757">
                  <c:v>60.0</c:v>
                </c:pt>
                <c:pt idx="758">
                  <c:v>61.0</c:v>
                </c:pt>
                <c:pt idx="759">
                  <c:v>61.0</c:v>
                </c:pt>
                <c:pt idx="760">
                  <c:v>61.0</c:v>
                </c:pt>
                <c:pt idx="761">
                  <c:v>61.0</c:v>
                </c:pt>
                <c:pt idx="762">
                  <c:v>61.0</c:v>
                </c:pt>
                <c:pt idx="763">
                  <c:v>61.0</c:v>
                </c:pt>
                <c:pt idx="764">
                  <c:v>61.0</c:v>
                </c:pt>
                <c:pt idx="765">
                  <c:v>61.0</c:v>
                </c:pt>
                <c:pt idx="766">
                  <c:v>61.0</c:v>
                </c:pt>
                <c:pt idx="767">
                  <c:v>61.0</c:v>
                </c:pt>
                <c:pt idx="768">
                  <c:v>61.0</c:v>
                </c:pt>
                <c:pt idx="769">
                  <c:v>61.0</c:v>
                </c:pt>
                <c:pt idx="770">
                  <c:v>61.0</c:v>
                </c:pt>
                <c:pt idx="771">
                  <c:v>61.0</c:v>
                </c:pt>
                <c:pt idx="772">
                  <c:v>61.0</c:v>
                </c:pt>
                <c:pt idx="773">
                  <c:v>61.0</c:v>
                </c:pt>
                <c:pt idx="774">
                  <c:v>61.0</c:v>
                </c:pt>
                <c:pt idx="775">
                  <c:v>61.0</c:v>
                </c:pt>
                <c:pt idx="776">
                  <c:v>61.0</c:v>
                </c:pt>
                <c:pt idx="777">
                  <c:v>61.0</c:v>
                </c:pt>
                <c:pt idx="778">
                  <c:v>61.0</c:v>
                </c:pt>
                <c:pt idx="779">
                  <c:v>62.0</c:v>
                </c:pt>
                <c:pt idx="780">
                  <c:v>62.0</c:v>
                </c:pt>
                <c:pt idx="781">
                  <c:v>62.0</c:v>
                </c:pt>
                <c:pt idx="782">
                  <c:v>62.0</c:v>
                </c:pt>
                <c:pt idx="783">
                  <c:v>62.0</c:v>
                </c:pt>
                <c:pt idx="784">
                  <c:v>62.0</c:v>
                </c:pt>
                <c:pt idx="785">
                  <c:v>62.0</c:v>
                </c:pt>
                <c:pt idx="786">
                  <c:v>62.0</c:v>
                </c:pt>
                <c:pt idx="787">
                  <c:v>62.0</c:v>
                </c:pt>
                <c:pt idx="788">
                  <c:v>62.0</c:v>
                </c:pt>
                <c:pt idx="789">
                  <c:v>62.0</c:v>
                </c:pt>
                <c:pt idx="790">
                  <c:v>62.0</c:v>
                </c:pt>
                <c:pt idx="791">
                  <c:v>62.0</c:v>
                </c:pt>
                <c:pt idx="792">
                  <c:v>62.0</c:v>
                </c:pt>
                <c:pt idx="793">
                  <c:v>62.0</c:v>
                </c:pt>
                <c:pt idx="794">
                  <c:v>62.0</c:v>
                </c:pt>
                <c:pt idx="795">
                  <c:v>62.0</c:v>
                </c:pt>
                <c:pt idx="796">
                  <c:v>63.0</c:v>
                </c:pt>
                <c:pt idx="797">
                  <c:v>63.0</c:v>
                </c:pt>
                <c:pt idx="798">
                  <c:v>63.0</c:v>
                </c:pt>
                <c:pt idx="799">
                  <c:v>63.0</c:v>
                </c:pt>
                <c:pt idx="800">
                  <c:v>63.0</c:v>
                </c:pt>
                <c:pt idx="801">
                  <c:v>63.0</c:v>
                </c:pt>
                <c:pt idx="802">
                  <c:v>63.0</c:v>
                </c:pt>
                <c:pt idx="803">
                  <c:v>63.0</c:v>
                </c:pt>
                <c:pt idx="804">
                  <c:v>63.0</c:v>
                </c:pt>
                <c:pt idx="805">
                  <c:v>63.0</c:v>
                </c:pt>
                <c:pt idx="806">
                  <c:v>63.0</c:v>
                </c:pt>
                <c:pt idx="807">
                  <c:v>63.0</c:v>
                </c:pt>
                <c:pt idx="808">
                  <c:v>63.0</c:v>
                </c:pt>
                <c:pt idx="809">
                  <c:v>63.0</c:v>
                </c:pt>
                <c:pt idx="810">
                  <c:v>63.0</c:v>
                </c:pt>
                <c:pt idx="811">
                  <c:v>64.0</c:v>
                </c:pt>
                <c:pt idx="812">
                  <c:v>64.0</c:v>
                </c:pt>
                <c:pt idx="813">
                  <c:v>64.0</c:v>
                </c:pt>
                <c:pt idx="814">
                  <c:v>64.0</c:v>
                </c:pt>
                <c:pt idx="815">
                  <c:v>64.0</c:v>
                </c:pt>
                <c:pt idx="816">
                  <c:v>64.0</c:v>
                </c:pt>
                <c:pt idx="817">
                  <c:v>64.0</c:v>
                </c:pt>
                <c:pt idx="818">
                  <c:v>64.0</c:v>
                </c:pt>
                <c:pt idx="819">
                  <c:v>64.0</c:v>
                </c:pt>
                <c:pt idx="820">
                  <c:v>64.0</c:v>
                </c:pt>
                <c:pt idx="821">
                  <c:v>65.0</c:v>
                </c:pt>
                <c:pt idx="822">
                  <c:v>65.0</c:v>
                </c:pt>
                <c:pt idx="823">
                  <c:v>65.0</c:v>
                </c:pt>
                <c:pt idx="824">
                  <c:v>65.0</c:v>
                </c:pt>
                <c:pt idx="825">
                  <c:v>65.0</c:v>
                </c:pt>
                <c:pt idx="826">
                  <c:v>65.0</c:v>
                </c:pt>
                <c:pt idx="827">
                  <c:v>65.0</c:v>
                </c:pt>
                <c:pt idx="828">
                  <c:v>65.0</c:v>
                </c:pt>
                <c:pt idx="829">
                  <c:v>65.0</c:v>
                </c:pt>
                <c:pt idx="830">
                  <c:v>65.0</c:v>
                </c:pt>
                <c:pt idx="831">
                  <c:v>65.0</c:v>
                </c:pt>
                <c:pt idx="832">
                  <c:v>65.0</c:v>
                </c:pt>
                <c:pt idx="833">
                  <c:v>65.0</c:v>
                </c:pt>
                <c:pt idx="834">
                  <c:v>65.0</c:v>
                </c:pt>
                <c:pt idx="835">
                  <c:v>65.0</c:v>
                </c:pt>
                <c:pt idx="836">
                  <c:v>65.0</c:v>
                </c:pt>
                <c:pt idx="837">
                  <c:v>66.0</c:v>
                </c:pt>
                <c:pt idx="838">
                  <c:v>66.0</c:v>
                </c:pt>
                <c:pt idx="839">
                  <c:v>66.0</c:v>
                </c:pt>
                <c:pt idx="840">
                  <c:v>66.0</c:v>
                </c:pt>
                <c:pt idx="841">
                  <c:v>66.0</c:v>
                </c:pt>
                <c:pt idx="842">
                  <c:v>66.0</c:v>
                </c:pt>
                <c:pt idx="843">
                  <c:v>66.0</c:v>
                </c:pt>
                <c:pt idx="844">
                  <c:v>66.0</c:v>
                </c:pt>
                <c:pt idx="845">
                  <c:v>66.0</c:v>
                </c:pt>
                <c:pt idx="846">
                  <c:v>66.0</c:v>
                </c:pt>
                <c:pt idx="847">
                  <c:v>66.0</c:v>
                </c:pt>
                <c:pt idx="848">
                  <c:v>66.0</c:v>
                </c:pt>
                <c:pt idx="849">
                  <c:v>67.0</c:v>
                </c:pt>
                <c:pt idx="850">
                  <c:v>67.0</c:v>
                </c:pt>
                <c:pt idx="851">
                  <c:v>67.0</c:v>
                </c:pt>
                <c:pt idx="852">
                  <c:v>67.0</c:v>
                </c:pt>
                <c:pt idx="853">
                  <c:v>67.0</c:v>
                </c:pt>
                <c:pt idx="854">
                  <c:v>67.0</c:v>
                </c:pt>
                <c:pt idx="855">
                  <c:v>67.0</c:v>
                </c:pt>
                <c:pt idx="856">
                  <c:v>67.0</c:v>
                </c:pt>
                <c:pt idx="857">
                  <c:v>67.0</c:v>
                </c:pt>
                <c:pt idx="858">
                  <c:v>67.0</c:v>
                </c:pt>
                <c:pt idx="859">
                  <c:v>67.0</c:v>
                </c:pt>
                <c:pt idx="860">
                  <c:v>68.0</c:v>
                </c:pt>
                <c:pt idx="861">
                  <c:v>68.0</c:v>
                </c:pt>
                <c:pt idx="862">
                  <c:v>68.0</c:v>
                </c:pt>
                <c:pt idx="863">
                  <c:v>68.0</c:v>
                </c:pt>
                <c:pt idx="864">
                  <c:v>68.0</c:v>
                </c:pt>
                <c:pt idx="865">
                  <c:v>68.0</c:v>
                </c:pt>
                <c:pt idx="866">
                  <c:v>68.0</c:v>
                </c:pt>
                <c:pt idx="867">
                  <c:v>68.0</c:v>
                </c:pt>
                <c:pt idx="868">
                  <c:v>68.0</c:v>
                </c:pt>
                <c:pt idx="869">
                  <c:v>68.0</c:v>
                </c:pt>
                <c:pt idx="870">
                  <c:v>68.0</c:v>
                </c:pt>
                <c:pt idx="871">
                  <c:v>68.0</c:v>
                </c:pt>
                <c:pt idx="872">
                  <c:v>68.0</c:v>
                </c:pt>
                <c:pt idx="873">
                  <c:v>68.0</c:v>
                </c:pt>
                <c:pt idx="874">
                  <c:v>68.0</c:v>
                </c:pt>
                <c:pt idx="875">
                  <c:v>68.0</c:v>
                </c:pt>
                <c:pt idx="876">
                  <c:v>69.0</c:v>
                </c:pt>
                <c:pt idx="877">
                  <c:v>69.0</c:v>
                </c:pt>
                <c:pt idx="878">
                  <c:v>69.0</c:v>
                </c:pt>
                <c:pt idx="879">
                  <c:v>69.0</c:v>
                </c:pt>
                <c:pt idx="880">
                  <c:v>69.0</c:v>
                </c:pt>
                <c:pt idx="881">
                  <c:v>69.0</c:v>
                </c:pt>
                <c:pt idx="882">
                  <c:v>69.0</c:v>
                </c:pt>
                <c:pt idx="883">
                  <c:v>69.0</c:v>
                </c:pt>
                <c:pt idx="884">
                  <c:v>69.0</c:v>
                </c:pt>
                <c:pt idx="885">
                  <c:v>69.0</c:v>
                </c:pt>
                <c:pt idx="886">
                  <c:v>69.0</c:v>
                </c:pt>
                <c:pt idx="887">
                  <c:v>69.0</c:v>
                </c:pt>
                <c:pt idx="888">
                  <c:v>69.0</c:v>
                </c:pt>
                <c:pt idx="889">
                  <c:v>70.0</c:v>
                </c:pt>
                <c:pt idx="890">
                  <c:v>70.0</c:v>
                </c:pt>
                <c:pt idx="891">
                  <c:v>70.0</c:v>
                </c:pt>
                <c:pt idx="892">
                  <c:v>70.0</c:v>
                </c:pt>
                <c:pt idx="893">
                  <c:v>70.0</c:v>
                </c:pt>
                <c:pt idx="894">
                  <c:v>70.0</c:v>
                </c:pt>
                <c:pt idx="895">
                  <c:v>70.0</c:v>
                </c:pt>
                <c:pt idx="896">
                  <c:v>70.0</c:v>
                </c:pt>
                <c:pt idx="897">
                  <c:v>71.0</c:v>
                </c:pt>
                <c:pt idx="898">
                  <c:v>71.0</c:v>
                </c:pt>
                <c:pt idx="899">
                  <c:v>71.0</c:v>
                </c:pt>
                <c:pt idx="900">
                  <c:v>71.0</c:v>
                </c:pt>
                <c:pt idx="901">
                  <c:v>71.0</c:v>
                </c:pt>
                <c:pt idx="902">
                  <c:v>71.0</c:v>
                </c:pt>
                <c:pt idx="903">
                  <c:v>71.0</c:v>
                </c:pt>
                <c:pt idx="904">
                  <c:v>71.0</c:v>
                </c:pt>
                <c:pt idx="905">
                  <c:v>71.0</c:v>
                </c:pt>
                <c:pt idx="906">
                  <c:v>71.0</c:v>
                </c:pt>
                <c:pt idx="907">
                  <c:v>71.0</c:v>
                </c:pt>
                <c:pt idx="908">
                  <c:v>71.0</c:v>
                </c:pt>
                <c:pt idx="909">
                  <c:v>71.0</c:v>
                </c:pt>
                <c:pt idx="910">
                  <c:v>72.0</c:v>
                </c:pt>
                <c:pt idx="911">
                  <c:v>72.0</c:v>
                </c:pt>
                <c:pt idx="912">
                  <c:v>72.0</c:v>
                </c:pt>
                <c:pt idx="913">
                  <c:v>72.0</c:v>
                </c:pt>
                <c:pt idx="914">
                  <c:v>72.0</c:v>
                </c:pt>
                <c:pt idx="915">
                  <c:v>72.0</c:v>
                </c:pt>
                <c:pt idx="916">
                  <c:v>72.0</c:v>
                </c:pt>
                <c:pt idx="917">
                  <c:v>72.0</c:v>
                </c:pt>
                <c:pt idx="918">
                  <c:v>72.0</c:v>
                </c:pt>
                <c:pt idx="919">
                  <c:v>72.0</c:v>
                </c:pt>
                <c:pt idx="920">
                  <c:v>73.0</c:v>
                </c:pt>
                <c:pt idx="921">
                  <c:v>73.0</c:v>
                </c:pt>
                <c:pt idx="922">
                  <c:v>73.0</c:v>
                </c:pt>
                <c:pt idx="923">
                  <c:v>73.0</c:v>
                </c:pt>
                <c:pt idx="924">
                  <c:v>73.0</c:v>
                </c:pt>
                <c:pt idx="925">
                  <c:v>73.0</c:v>
                </c:pt>
                <c:pt idx="926">
                  <c:v>73.0</c:v>
                </c:pt>
                <c:pt idx="927">
                  <c:v>73.0</c:v>
                </c:pt>
                <c:pt idx="928">
                  <c:v>73.0</c:v>
                </c:pt>
                <c:pt idx="929">
                  <c:v>74.0</c:v>
                </c:pt>
                <c:pt idx="930">
                  <c:v>74.0</c:v>
                </c:pt>
                <c:pt idx="931">
                  <c:v>74.0</c:v>
                </c:pt>
                <c:pt idx="932">
                  <c:v>74.0</c:v>
                </c:pt>
                <c:pt idx="933">
                  <c:v>74.0</c:v>
                </c:pt>
                <c:pt idx="934">
                  <c:v>74.0</c:v>
                </c:pt>
                <c:pt idx="935">
                  <c:v>74.0</c:v>
                </c:pt>
                <c:pt idx="936">
                  <c:v>74.0</c:v>
                </c:pt>
                <c:pt idx="937">
                  <c:v>75.0</c:v>
                </c:pt>
                <c:pt idx="938">
                  <c:v>75.0</c:v>
                </c:pt>
                <c:pt idx="939">
                  <c:v>75.0</c:v>
                </c:pt>
                <c:pt idx="940">
                  <c:v>75.0</c:v>
                </c:pt>
                <c:pt idx="941">
                  <c:v>75.0</c:v>
                </c:pt>
                <c:pt idx="942">
                  <c:v>75.0</c:v>
                </c:pt>
                <c:pt idx="943">
                  <c:v>75.0</c:v>
                </c:pt>
                <c:pt idx="944">
                  <c:v>75.0</c:v>
                </c:pt>
                <c:pt idx="945">
                  <c:v>75.0</c:v>
                </c:pt>
                <c:pt idx="946">
                  <c:v>75.0</c:v>
                </c:pt>
                <c:pt idx="947">
                  <c:v>75.0</c:v>
                </c:pt>
                <c:pt idx="948">
                  <c:v>76.0</c:v>
                </c:pt>
                <c:pt idx="949">
                  <c:v>76.0</c:v>
                </c:pt>
                <c:pt idx="950">
                  <c:v>76.0</c:v>
                </c:pt>
                <c:pt idx="951">
                  <c:v>76.0</c:v>
                </c:pt>
                <c:pt idx="952">
                  <c:v>76.0</c:v>
                </c:pt>
                <c:pt idx="953">
                  <c:v>76.0</c:v>
                </c:pt>
                <c:pt idx="954">
                  <c:v>76.0</c:v>
                </c:pt>
                <c:pt idx="955">
                  <c:v>76.0</c:v>
                </c:pt>
                <c:pt idx="956">
                  <c:v>77.0</c:v>
                </c:pt>
                <c:pt idx="957">
                  <c:v>77.0</c:v>
                </c:pt>
                <c:pt idx="958">
                  <c:v>77.0</c:v>
                </c:pt>
                <c:pt idx="959">
                  <c:v>77.0</c:v>
                </c:pt>
                <c:pt idx="960">
                  <c:v>77.0</c:v>
                </c:pt>
                <c:pt idx="961">
                  <c:v>77.0</c:v>
                </c:pt>
                <c:pt idx="962">
                  <c:v>77.0</c:v>
                </c:pt>
                <c:pt idx="963">
                  <c:v>78.0</c:v>
                </c:pt>
                <c:pt idx="964">
                  <c:v>78.0</c:v>
                </c:pt>
                <c:pt idx="965">
                  <c:v>78.0</c:v>
                </c:pt>
                <c:pt idx="966">
                  <c:v>78.0</c:v>
                </c:pt>
                <c:pt idx="967">
                  <c:v>79.0</c:v>
                </c:pt>
                <c:pt idx="968">
                  <c:v>79.0</c:v>
                </c:pt>
                <c:pt idx="969">
                  <c:v>79.0</c:v>
                </c:pt>
                <c:pt idx="970">
                  <c:v>79.0</c:v>
                </c:pt>
                <c:pt idx="971">
                  <c:v>80.0</c:v>
                </c:pt>
                <c:pt idx="972">
                  <c:v>80.0</c:v>
                </c:pt>
                <c:pt idx="973">
                  <c:v>80.0</c:v>
                </c:pt>
                <c:pt idx="974">
                  <c:v>80.0</c:v>
                </c:pt>
                <c:pt idx="975">
                  <c:v>81.0</c:v>
                </c:pt>
                <c:pt idx="976">
                  <c:v>81.0</c:v>
                </c:pt>
                <c:pt idx="977">
                  <c:v>82.0</c:v>
                </c:pt>
                <c:pt idx="978">
                  <c:v>82.0</c:v>
                </c:pt>
                <c:pt idx="979">
                  <c:v>82.0</c:v>
                </c:pt>
                <c:pt idx="980">
                  <c:v>82.0</c:v>
                </c:pt>
                <c:pt idx="981">
                  <c:v>83.0</c:v>
                </c:pt>
                <c:pt idx="982">
                  <c:v>83.0</c:v>
                </c:pt>
                <c:pt idx="983">
                  <c:v>83.0</c:v>
                </c:pt>
                <c:pt idx="984">
                  <c:v>84.0</c:v>
                </c:pt>
                <c:pt idx="985">
                  <c:v>84.0</c:v>
                </c:pt>
                <c:pt idx="986">
                  <c:v>85.0</c:v>
                </c:pt>
                <c:pt idx="987">
                  <c:v>85.0</c:v>
                </c:pt>
                <c:pt idx="988">
                  <c:v>86.0</c:v>
                </c:pt>
                <c:pt idx="989">
                  <c:v>86.0</c:v>
                </c:pt>
                <c:pt idx="990">
                  <c:v>86.0</c:v>
                </c:pt>
                <c:pt idx="991">
                  <c:v>88.0</c:v>
                </c:pt>
                <c:pt idx="992">
                  <c:v>89.0</c:v>
                </c:pt>
              </c:numCache>
            </c:numRef>
          </c:yVal>
          <c:smooth val="0"/>
        </c:ser>
        <c:dLbls>
          <c:showLegendKey val="0"/>
          <c:showVal val="0"/>
          <c:showCatName val="0"/>
          <c:showSerName val="0"/>
          <c:showPercent val="0"/>
          <c:showBubbleSize val="0"/>
        </c:dLbls>
        <c:axId val="-2086176872"/>
        <c:axId val="-2086169560"/>
      </c:scatterChart>
      <c:valAx>
        <c:axId val="-2086176872"/>
        <c:scaling>
          <c:orientation val="minMax"/>
        </c:scaling>
        <c:delete val="0"/>
        <c:axPos val="b"/>
        <c:title>
          <c:tx>
            <c:rich>
              <a:bodyPr/>
              <a:lstStyle/>
              <a:p>
                <a:pPr>
                  <a:defRPr/>
                </a:pPr>
                <a:r>
                  <a:rPr lang="en-US" dirty="0">
                    <a:latin typeface="Calibri"/>
                  </a:rPr>
                  <a:t>True score</a:t>
                </a:r>
              </a:p>
            </c:rich>
          </c:tx>
          <c:layout/>
          <c:overlay val="0"/>
        </c:title>
        <c:numFmt formatCode="General" sourceLinked="1"/>
        <c:majorTickMark val="out"/>
        <c:minorTickMark val="none"/>
        <c:tickLblPos val="nextTo"/>
        <c:crossAx val="-2086169560"/>
        <c:crosses val="autoZero"/>
        <c:crossBetween val="midCat"/>
        <c:majorUnit val="10.0"/>
      </c:valAx>
      <c:valAx>
        <c:axId val="-2086169560"/>
        <c:scaling>
          <c:orientation val="minMax"/>
          <c:max val="100.0"/>
        </c:scaling>
        <c:delete val="0"/>
        <c:axPos val="l"/>
        <c:majorGridlines/>
        <c:title>
          <c:tx>
            <c:rich>
              <a:bodyPr rot="-5400000" vert="horz"/>
              <a:lstStyle/>
              <a:p>
                <a:pPr>
                  <a:defRPr/>
                </a:pPr>
                <a:r>
                  <a:rPr lang="en-US" dirty="0">
                    <a:latin typeface="Calibri"/>
                  </a:rPr>
                  <a:t>Observed score</a:t>
                </a:r>
              </a:p>
            </c:rich>
          </c:tx>
          <c:layout/>
          <c:overlay val="0"/>
        </c:title>
        <c:numFmt formatCode="General" sourceLinked="1"/>
        <c:majorTickMark val="out"/>
        <c:minorTickMark val="none"/>
        <c:tickLblPos val="nextTo"/>
        <c:crossAx val="-2086176872"/>
        <c:crosses val="autoZero"/>
        <c:crossBetween val="midCat"/>
      </c:valAx>
    </c:plotArea>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'R=0.90'!$B$1</c:f>
              <c:strCache>
                <c:ptCount val="1"/>
                <c:pt idx="0">
                  <c:v>Observed score</c:v>
                </c:pt>
              </c:strCache>
            </c:strRef>
          </c:tx>
          <c:spPr>
            <a:ln w="28575">
              <a:noFill/>
            </a:ln>
          </c:spPr>
          <c:xVal>
            <c:numRef>
              <c:f>'R=0.90'!$A$2:$A$998</c:f>
              <c:numCache>
                <c:formatCode>General</c:formatCode>
                <c:ptCount val="997"/>
                <c:pt idx="0">
                  <c:v>5.3</c:v>
                </c:pt>
                <c:pt idx="1">
                  <c:v>1.0</c:v>
                </c:pt>
                <c:pt idx="2">
                  <c:v>13.0</c:v>
                </c:pt>
                <c:pt idx="3">
                  <c:v>2.4</c:v>
                </c:pt>
                <c:pt idx="4">
                  <c:v>11.0</c:v>
                </c:pt>
                <c:pt idx="5">
                  <c:v>11.0</c:v>
                </c:pt>
                <c:pt idx="6">
                  <c:v>22.0</c:v>
                </c:pt>
                <c:pt idx="7">
                  <c:v>20.0</c:v>
                </c:pt>
                <c:pt idx="8">
                  <c:v>11.0</c:v>
                </c:pt>
                <c:pt idx="9">
                  <c:v>1.3</c:v>
                </c:pt>
                <c:pt idx="10">
                  <c:v>13.0</c:v>
                </c:pt>
                <c:pt idx="11">
                  <c:v>15.0</c:v>
                </c:pt>
                <c:pt idx="12">
                  <c:v>18.0</c:v>
                </c:pt>
                <c:pt idx="13">
                  <c:v>16.0</c:v>
                </c:pt>
                <c:pt idx="14">
                  <c:v>16.0</c:v>
                </c:pt>
                <c:pt idx="15">
                  <c:v>23.0</c:v>
                </c:pt>
                <c:pt idx="16">
                  <c:v>14.0</c:v>
                </c:pt>
                <c:pt idx="17">
                  <c:v>12.0</c:v>
                </c:pt>
                <c:pt idx="18">
                  <c:v>18.0</c:v>
                </c:pt>
                <c:pt idx="19">
                  <c:v>14.0</c:v>
                </c:pt>
                <c:pt idx="20">
                  <c:v>25.0</c:v>
                </c:pt>
                <c:pt idx="21">
                  <c:v>20.0</c:v>
                </c:pt>
                <c:pt idx="22">
                  <c:v>19.0</c:v>
                </c:pt>
                <c:pt idx="23">
                  <c:v>28.0</c:v>
                </c:pt>
                <c:pt idx="24">
                  <c:v>15.0</c:v>
                </c:pt>
                <c:pt idx="25">
                  <c:v>20.0</c:v>
                </c:pt>
                <c:pt idx="26">
                  <c:v>29.0</c:v>
                </c:pt>
                <c:pt idx="27">
                  <c:v>26.0</c:v>
                </c:pt>
                <c:pt idx="28">
                  <c:v>22.0</c:v>
                </c:pt>
                <c:pt idx="29">
                  <c:v>28.0</c:v>
                </c:pt>
                <c:pt idx="30">
                  <c:v>30.0</c:v>
                </c:pt>
                <c:pt idx="31">
                  <c:v>27.0</c:v>
                </c:pt>
                <c:pt idx="32">
                  <c:v>15.0</c:v>
                </c:pt>
                <c:pt idx="33">
                  <c:v>29.0</c:v>
                </c:pt>
                <c:pt idx="34">
                  <c:v>16.0</c:v>
                </c:pt>
                <c:pt idx="35">
                  <c:v>29.0</c:v>
                </c:pt>
                <c:pt idx="36">
                  <c:v>38.0</c:v>
                </c:pt>
                <c:pt idx="37">
                  <c:v>27.0</c:v>
                </c:pt>
                <c:pt idx="38">
                  <c:v>22.0</c:v>
                </c:pt>
                <c:pt idx="39">
                  <c:v>25.0</c:v>
                </c:pt>
                <c:pt idx="40">
                  <c:v>22.0</c:v>
                </c:pt>
                <c:pt idx="41">
                  <c:v>14.0</c:v>
                </c:pt>
                <c:pt idx="42">
                  <c:v>28.0</c:v>
                </c:pt>
                <c:pt idx="43">
                  <c:v>16.0</c:v>
                </c:pt>
                <c:pt idx="44">
                  <c:v>20.0</c:v>
                </c:pt>
                <c:pt idx="45">
                  <c:v>24.0</c:v>
                </c:pt>
                <c:pt idx="46">
                  <c:v>26.0</c:v>
                </c:pt>
                <c:pt idx="47">
                  <c:v>31.0</c:v>
                </c:pt>
                <c:pt idx="48">
                  <c:v>22.0</c:v>
                </c:pt>
                <c:pt idx="49">
                  <c:v>16.0</c:v>
                </c:pt>
                <c:pt idx="50">
                  <c:v>28.0</c:v>
                </c:pt>
                <c:pt idx="51">
                  <c:v>24.0</c:v>
                </c:pt>
                <c:pt idx="52">
                  <c:v>26.0</c:v>
                </c:pt>
                <c:pt idx="53">
                  <c:v>35.0</c:v>
                </c:pt>
                <c:pt idx="54">
                  <c:v>29.0</c:v>
                </c:pt>
                <c:pt idx="55">
                  <c:v>30.0</c:v>
                </c:pt>
                <c:pt idx="56">
                  <c:v>29.0</c:v>
                </c:pt>
                <c:pt idx="57">
                  <c:v>31.0</c:v>
                </c:pt>
                <c:pt idx="58">
                  <c:v>26.0</c:v>
                </c:pt>
                <c:pt idx="59">
                  <c:v>30.0</c:v>
                </c:pt>
                <c:pt idx="60">
                  <c:v>32.0</c:v>
                </c:pt>
                <c:pt idx="61">
                  <c:v>19.0</c:v>
                </c:pt>
                <c:pt idx="62">
                  <c:v>30.0</c:v>
                </c:pt>
                <c:pt idx="63">
                  <c:v>32.0</c:v>
                </c:pt>
                <c:pt idx="64">
                  <c:v>32.0</c:v>
                </c:pt>
                <c:pt idx="65">
                  <c:v>35.0</c:v>
                </c:pt>
                <c:pt idx="66">
                  <c:v>15.0</c:v>
                </c:pt>
                <c:pt idx="67">
                  <c:v>35.0</c:v>
                </c:pt>
                <c:pt idx="68">
                  <c:v>39.0</c:v>
                </c:pt>
                <c:pt idx="69">
                  <c:v>25.0</c:v>
                </c:pt>
                <c:pt idx="70">
                  <c:v>22.0</c:v>
                </c:pt>
                <c:pt idx="71">
                  <c:v>23.0</c:v>
                </c:pt>
                <c:pt idx="72">
                  <c:v>22.0</c:v>
                </c:pt>
                <c:pt idx="73">
                  <c:v>29.0</c:v>
                </c:pt>
                <c:pt idx="74">
                  <c:v>35.0</c:v>
                </c:pt>
                <c:pt idx="75">
                  <c:v>20.0</c:v>
                </c:pt>
                <c:pt idx="76">
                  <c:v>30.0</c:v>
                </c:pt>
                <c:pt idx="77">
                  <c:v>26.0</c:v>
                </c:pt>
                <c:pt idx="78">
                  <c:v>31.0</c:v>
                </c:pt>
                <c:pt idx="79">
                  <c:v>19.0</c:v>
                </c:pt>
                <c:pt idx="80">
                  <c:v>35.0</c:v>
                </c:pt>
                <c:pt idx="81">
                  <c:v>32.0</c:v>
                </c:pt>
                <c:pt idx="82">
                  <c:v>34.0</c:v>
                </c:pt>
                <c:pt idx="83">
                  <c:v>41.0</c:v>
                </c:pt>
                <c:pt idx="84">
                  <c:v>33.0</c:v>
                </c:pt>
                <c:pt idx="85">
                  <c:v>28.0</c:v>
                </c:pt>
                <c:pt idx="86">
                  <c:v>38.0</c:v>
                </c:pt>
                <c:pt idx="87">
                  <c:v>32.0</c:v>
                </c:pt>
                <c:pt idx="88">
                  <c:v>32.0</c:v>
                </c:pt>
                <c:pt idx="89">
                  <c:v>36.0</c:v>
                </c:pt>
                <c:pt idx="90">
                  <c:v>32.0</c:v>
                </c:pt>
                <c:pt idx="91">
                  <c:v>25.0</c:v>
                </c:pt>
                <c:pt idx="92">
                  <c:v>33.0</c:v>
                </c:pt>
                <c:pt idx="93">
                  <c:v>34.0</c:v>
                </c:pt>
                <c:pt idx="94">
                  <c:v>32.0</c:v>
                </c:pt>
                <c:pt idx="95">
                  <c:v>36.0</c:v>
                </c:pt>
                <c:pt idx="96">
                  <c:v>32.0</c:v>
                </c:pt>
                <c:pt idx="97">
                  <c:v>32.0</c:v>
                </c:pt>
                <c:pt idx="98">
                  <c:v>31.0</c:v>
                </c:pt>
                <c:pt idx="99">
                  <c:v>33.0</c:v>
                </c:pt>
                <c:pt idx="100">
                  <c:v>31.0</c:v>
                </c:pt>
                <c:pt idx="101">
                  <c:v>26.0</c:v>
                </c:pt>
                <c:pt idx="102">
                  <c:v>26.0</c:v>
                </c:pt>
                <c:pt idx="103">
                  <c:v>30.0</c:v>
                </c:pt>
                <c:pt idx="104">
                  <c:v>29.0</c:v>
                </c:pt>
                <c:pt idx="105">
                  <c:v>38.0</c:v>
                </c:pt>
                <c:pt idx="106">
                  <c:v>34.0</c:v>
                </c:pt>
                <c:pt idx="107">
                  <c:v>36.0</c:v>
                </c:pt>
                <c:pt idx="108">
                  <c:v>26.0</c:v>
                </c:pt>
                <c:pt idx="109">
                  <c:v>27.0</c:v>
                </c:pt>
                <c:pt idx="110">
                  <c:v>32.0</c:v>
                </c:pt>
                <c:pt idx="111">
                  <c:v>32.0</c:v>
                </c:pt>
                <c:pt idx="112">
                  <c:v>29.0</c:v>
                </c:pt>
                <c:pt idx="113">
                  <c:v>21.0</c:v>
                </c:pt>
                <c:pt idx="114">
                  <c:v>32.0</c:v>
                </c:pt>
                <c:pt idx="115">
                  <c:v>36.0</c:v>
                </c:pt>
                <c:pt idx="116">
                  <c:v>26.0</c:v>
                </c:pt>
                <c:pt idx="117">
                  <c:v>35.0</c:v>
                </c:pt>
                <c:pt idx="118">
                  <c:v>34.0</c:v>
                </c:pt>
                <c:pt idx="119">
                  <c:v>29.0</c:v>
                </c:pt>
                <c:pt idx="120">
                  <c:v>35.0</c:v>
                </c:pt>
                <c:pt idx="121">
                  <c:v>31.0</c:v>
                </c:pt>
                <c:pt idx="122">
                  <c:v>38.0</c:v>
                </c:pt>
                <c:pt idx="123">
                  <c:v>35.0</c:v>
                </c:pt>
                <c:pt idx="124">
                  <c:v>26.0</c:v>
                </c:pt>
                <c:pt idx="125">
                  <c:v>34.0</c:v>
                </c:pt>
                <c:pt idx="126">
                  <c:v>41.0</c:v>
                </c:pt>
                <c:pt idx="127">
                  <c:v>28.0</c:v>
                </c:pt>
                <c:pt idx="128">
                  <c:v>30.0</c:v>
                </c:pt>
                <c:pt idx="129">
                  <c:v>43.0</c:v>
                </c:pt>
                <c:pt idx="130">
                  <c:v>35.0</c:v>
                </c:pt>
                <c:pt idx="131">
                  <c:v>38.0</c:v>
                </c:pt>
                <c:pt idx="132">
                  <c:v>30.0</c:v>
                </c:pt>
                <c:pt idx="133">
                  <c:v>33.0</c:v>
                </c:pt>
                <c:pt idx="134">
                  <c:v>34.0</c:v>
                </c:pt>
                <c:pt idx="135">
                  <c:v>38.0</c:v>
                </c:pt>
                <c:pt idx="136">
                  <c:v>32.0</c:v>
                </c:pt>
                <c:pt idx="137">
                  <c:v>46.0</c:v>
                </c:pt>
                <c:pt idx="138">
                  <c:v>33.0</c:v>
                </c:pt>
                <c:pt idx="139">
                  <c:v>36.0</c:v>
                </c:pt>
                <c:pt idx="140">
                  <c:v>39.0</c:v>
                </c:pt>
                <c:pt idx="141">
                  <c:v>24.0</c:v>
                </c:pt>
                <c:pt idx="142">
                  <c:v>31.0</c:v>
                </c:pt>
                <c:pt idx="143">
                  <c:v>41.0</c:v>
                </c:pt>
                <c:pt idx="144">
                  <c:v>34.0</c:v>
                </c:pt>
                <c:pt idx="145">
                  <c:v>34.0</c:v>
                </c:pt>
                <c:pt idx="146">
                  <c:v>27.0</c:v>
                </c:pt>
                <c:pt idx="147">
                  <c:v>31.0</c:v>
                </c:pt>
                <c:pt idx="148">
                  <c:v>36.0</c:v>
                </c:pt>
                <c:pt idx="149">
                  <c:v>31.0</c:v>
                </c:pt>
                <c:pt idx="150">
                  <c:v>28.0</c:v>
                </c:pt>
                <c:pt idx="151">
                  <c:v>39.0</c:v>
                </c:pt>
                <c:pt idx="152">
                  <c:v>38.0</c:v>
                </c:pt>
                <c:pt idx="153">
                  <c:v>30.0</c:v>
                </c:pt>
                <c:pt idx="154">
                  <c:v>36.0</c:v>
                </c:pt>
                <c:pt idx="155">
                  <c:v>45.0</c:v>
                </c:pt>
                <c:pt idx="156">
                  <c:v>29.0</c:v>
                </c:pt>
                <c:pt idx="157">
                  <c:v>33.0</c:v>
                </c:pt>
                <c:pt idx="158">
                  <c:v>42.0</c:v>
                </c:pt>
                <c:pt idx="159">
                  <c:v>32.0</c:v>
                </c:pt>
                <c:pt idx="160">
                  <c:v>35.0</c:v>
                </c:pt>
                <c:pt idx="161">
                  <c:v>36.0</c:v>
                </c:pt>
                <c:pt idx="162">
                  <c:v>42.0</c:v>
                </c:pt>
                <c:pt idx="163">
                  <c:v>37.0</c:v>
                </c:pt>
                <c:pt idx="164">
                  <c:v>41.0</c:v>
                </c:pt>
                <c:pt idx="165">
                  <c:v>40.0</c:v>
                </c:pt>
                <c:pt idx="166">
                  <c:v>44.0</c:v>
                </c:pt>
                <c:pt idx="167">
                  <c:v>34.0</c:v>
                </c:pt>
                <c:pt idx="168">
                  <c:v>32.0</c:v>
                </c:pt>
                <c:pt idx="169">
                  <c:v>39.0</c:v>
                </c:pt>
                <c:pt idx="170">
                  <c:v>45.0</c:v>
                </c:pt>
                <c:pt idx="171">
                  <c:v>38.0</c:v>
                </c:pt>
                <c:pt idx="172">
                  <c:v>23.0</c:v>
                </c:pt>
                <c:pt idx="173">
                  <c:v>39.0</c:v>
                </c:pt>
                <c:pt idx="174">
                  <c:v>39.0</c:v>
                </c:pt>
                <c:pt idx="175">
                  <c:v>39.0</c:v>
                </c:pt>
                <c:pt idx="176">
                  <c:v>38.0</c:v>
                </c:pt>
                <c:pt idx="177">
                  <c:v>45.0</c:v>
                </c:pt>
                <c:pt idx="178">
                  <c:v>31.0</c:v>
                </c:pt>
                <c:pt idx="179">
                  <c:v>35.0</c:v>
                </c:pt>
                <c:pt idx="180">
                  <c:v>40.0</c:v>
                </c:pt>
                <c:pt idx="181">
                  <c:v>39.0</c:v>
                </c:pt>
                <c:pt idx="182">
                  <c:v>41.0</c:v>
                </c:pt>
                <c:pt idx="183">
                  <c:v>39.0</c:v>
                </c:pt>
                <c:pt idx="184">
                  <c:v>37.0</c:v>
                </c:pt>
                <c:pt idx="185">
                  <c:v>40.0</c:v>
                </c:pt>
                <c:pt idx="186">
                  <c:v>36.0</c:v>
                </c:pt>
                <c:pt idx="187">
                  <c:v>38.0</c:v>
                </c:pt>
                <c:pt idx="188">
                  <c:v>41.0</c:v>
                </c:pt>
                <c:pt idx="189">
                  <c:v>37.0</c:v>
                </c:pt>
                <c:pt idx="190">
                  <c:v>35.0</c:v>
                </c:pt>
                <c:pt idx="191">
                  <c:v>33.0</c:v>
                </c:pt>
                <c:pt idx="192">
                  <c:v>31.0</c:v>
                </c:pt>
                <c:pt idx="193">
                  <c:v>32.0</c:v>
                </c:pt>
                <c:pt idx="194">
                  <c:v>38.0</c:v>
                </c:pt>
                <c:pt idx="195">
                  <c:v>47.0</c:v>
                </c:pt>
                <c:pt idx="196">
                  <c:v>41.0</c:v>
                </c:pt>
                <c:pt idx="197">
                  <c:v>50.0</c:v>
                </c:pt>
                <c:pt idx="198">
                  <c:v>32.0</c:v>
                </c:pt>
                <c:pt idx="199">
                  <c:v>31.0</c:v>
                </c:pt>
                <c:pt idx="200">
                  <c:v>28.0</c:v>
                </c:pt>
                <c:pt idx="201">
                  <c:v>33.0</c:v>
                </c:pt>
                <c:pt idx="202">
                  <c:v>45.0</c:v>
                </c:pt>
                <c:pt idx="203">
                  <c:v>42.0</c:v>
                </c:pt>
                <c:pt idx="204">
                  <c:v>38.0</c:v>
                </c:pt>
                <c:pt idx="205">
                  <c:v>35.0</c:v>
                </c:pt>
                <c:pt idx="206">
                  <c:v>38.0</c:v>
                </c:pt>
                <c:pt idx="207">
                  <c:v>45.0</c:v>
                </c:pt>
                <c:pt idx="208">
                  <c:v>40.0</c:v>
                </c:pt>
                <c:pt idx="209">
                  <c:v>42.0</c:v>
                </c:pt>
                <c:pt idx="210">
                  <c:v>34.0</c:v>
                </c:pt>
                <c:pt idx="211">
                  <c:v>47.0</c:v>
                </c:pt>
                <c:pt idx="212">
                  <c:v>36.0</c:v>
                </c:pt>
                <c:pt idx="213">
                  <c:v>38.0</c:v>
                </c:pt>
                <c:pt idx="214">
                  <c:v>42.0</c:v>
                </c:pt>
                <c:pt idx="215">
                  <c:v>34.0</c:v>
                </c:pt>
                <c:pt idx="216">
                  <c:v>36.0</c:v>
                </c:pt>
                <c:pt idx="217">
                  <c:v>41.0</c:v>
                </c:pt>
                <c:pt idx="218">
                  <c:v>46.0</c:v>
                </c:pt>
                <c:pt idx="219">
                  <c:v>44.0</c:v>
                </c:pt>
                <c:pt idx="220">
                  <c:v>38.0</c:v>
                </c:pt>
                <c:pt idx="221">
                  <c:v>41.0</c:v>
                </c:pt>
                <c:pt idx="222">
                  <c:v>43.0</c:v>
                </c:pt>
                <c:pt idx="223">
                  <c:v>35.0</c:v>
                </c:pt>
                <c:pt idx="224">
                  <c:v>39.0</c:v>
                </c:pt>
                <c:pt idx="225">
                  <c:v>45.0</c:v>
                </c:pt>
                <c:pt idx="226">
                  <c:v>33.0</c:v>
                </c:pt>
                <c:pt idx="227">
                  <c:v>33.0</c:v>
                </c:pt>
                <c:pt idx="228">
                  <c:v>34.0</c:v>
                </c:pt>
                <c:pt idx="229">
                  <c:v>43.0</c:v>
                </c:pt>
                <c:pt idx="230">
                  <c:v>48.0</c:v>
                </c:pt>
                <c:pt idx="231">
                  <c:v>39.0</c:v>
                </c:pt>
                <c:pt idx="232">
                  <c:v>40.0</c:v>
                </c:pt>
                <c:pt idx="233">
                  <c:v>41.0</c:v>
                </c:pt>
                <c:pt idx="234">
                  <c:v>38.0</c:v>
                </c:pt>
                <c:pt idx="235">
                  <c:v>49.0</c:v>
                </c:pt>
                <c:pt idx="236">
                  <c:v>36.0</c:v>
                </c:pt>
                <c:pt idx="237">
                  <c:v>35.0</c:v>
                </c:pt>
                <c:pt idx="238">
                  <c:v>39.0</c:v>
                </c:pt>
                <c:pt idx="239">
                  <c:v>41.0</c:v>
                </c:pt>
                <c:pt idx="240">
                  <c:v>40.0</c:v>
                </c:pt>
                <c:pt idx="241">
                  <c:v>38.0</c:v>
                </c:pt>
                <c:pt idx="242">
                  <c:v>44.0</c:v>
                </c:pt>
                <c:pt idx="243">
                  <c:v>41.0</c:v>
                </c:pt>
                <c:pt idx="244">
                  <c:v>47.0</c:v>
                </c:pt>
                <c:pt idx="245">
                  <c:v>32.0</c:v>
                </c:pt>
                <c:pt idx="246">
                  <c:v>42.0</c:v>
                </c:pt>
                <c:pt idx="247">
                  <c:v>44.0</c:v>
                </c:pt>
                <c:pt idx="248">
                  <c:v>39.0</c:v>
                </c:pt>
                <c:pt idx="249">
                  <c:v>37.0</c:v>
                </c:pt>
                <c:pt idx="250">
                  <c:v>39.0</c:v>
                </c:pt>
                <c:pt idx="251">
                  <c:v>38.0</c:v>
                </c:pt>
                <c:pt idx="252">
                  <c:v>40.0</c:v>
                </c:pt>
                <c:pt idx="253">
                  <c:v>44.0</c:v>
                </c:pt>
                <c:pt idx="254">
                  <c:v>40.0</c:v>
                </c:pt>
                <c:pt idx="255">
                  <c:v>44.0</c:v>
                </c:pt>
                <c:pt idx="256">
                  <c:v>35.0</c:v>
                </c:pt>
                <c:pt idx="257">
                  <c:v>38.0</c:v>
                </c:pt>
                <c:pt idx="258">
                  <c:v>35.0</c:v>
                </c:pt>
                <c:pt idx="259">
                  <c:v>43.0</c:v>
                </c:pt>
                <c:pt idx="260">
                  <c:v>35.0</c:v>
                </c:pt>
                <c:pt idx="261">
                  <c:v>27.0</c:v>
                </c:pt>
                <c:pt idx="262">
                  <c:v>35.0</c:v>
                </c:pt>
                <c:pt idx="263">
                  <c:v>39.0</c:v>
                </c:pt>
                <c:pt idx="264">
                  <c:v>38.0</c:v>
                </c:pt>
                <c:pt idx="265">
                  <c:v>40.0</c:v>
                </c:pt>
                <c:pt idx="266">
                  <c:v>44.0</c:v>
                </c:pt>
                <c:pt idx="267">
                  <c:v>39.0</c:v>
                </c:pt>
                <c:pt idx="268">
                  <c:v>41.0</c:v>
                </c:pt>
                <c:pt idx="269">
                  <c:v>32.0</c:v>
                </c:pt>
                <c:pt idx="270">
                  <c:v>38.0</c:v>
                </c:pt>
                <c:pt idx="271">
                  <c:v>45.0</c:v>
                </c:pt>
                <c:pt idx="272">
                  <c:v>38.0</c:v>
                </c:pt>
                <c:pt idx="273">
                  <c:v>44.0</c:v>
                </c:pt>
                <c:pt idx="274">
                  <c:v>34.0</c:v>
                </c:pt>
                <c:pt idx="275">
                  <c:v>51.0</c:v>
                </c:pt>
                <c:pt idx="276">
                  <c:v>41.0</c:v>
                </c:pt>
                <c:pt idx="277">
                  <c:v>32.0</c:v>
                </c:pt>
                <c:pt idx="278">
                  <c:v>47.0</c:v>
                </c:pt>
                <c:pt idx="279">
                  <c:v>36.0</c:v>
                </c:pt>
                <c:pt idx="280">
                  <c:v>34.0</c:v>
                </c:pt>
                <c:pt idx="281">
                  <c:v>38.0</c:v>
                </c:pt>
                <c:pt idx="282">
                  <c:v>35.0</c:v>
                </c:pt>
                <c:pt idx="283">
                  <c:v>46.0</c:v>
                </c:pt>
                <c:pt idx="284">
                  <c:v>34.0</c:v>
                </c:pt>
                <c:pt idx="285">
                  <c:v>43.0</c:v>
                </c:pt>
                <c:pt idx="286">
                  <c:v>40.0</c:v>
                </c:pt>
                <c:pt idx="287">
                  <c:v>38.0</c:v>
                </c:pt>
                <c:pt idx="288">
                  <c:v>40.0</c:v>
                </c:pt>
                <c:pt idx="289">
                  <c:v>36.0</c:v>
                </c:pt>
                <c:pt idx="290">
                  <c:v>41.0</c:v>
                </c:pt>
                <c:pt idx="291">
                  <c:v>43.0</c:v>
                </c:pt>
                <c:pt idx="292">
                  <c:v>37.0</c:v>
                </c:pt>
                <c:pt idx="293">
                  <c:v>41.0</c:v>
                </c:pt>
                <c:pt idx="294">
                  <c:v>38.0</c:v>
                </c:pt>
                <c:pt idx="295">
                  <c:v>43.0</c:v>
                </c:pt>
                <c:pt idx="296">
                  <c:v>42.0</c:v>
                </c:pt>
                <c:pt idx="297">
                  <c:v>48.0</c:v>
                </c:pt>
                <c:pt idx="298">
                  <c:v>40.0</c:v>
                </c:pt>
                <c:pt idx="299">
                  <c:v>40.0</c:v>
                </c:pt>
                <c:pt idx="300">
                  <c:v>47.0</c:v>
                </c:pt>
                <c:pt idx="301">
                  <c:v>41.0</c:v>
                </c:pt>
                <c:pt idx="302">
                  <c:v>37.0</c:v>
                </c:pt>
                <c:pt idx="303">
                  <c:v>40.0</c:v>
                </c:pt>
                <c:pt idx="304">
                  <c:v>46.0</c:v>
                </c:pt>
                <c:pt idx="305">
                  <c:v>37.0</c:v>
                </c:pt>
                <c:pt idx="306">
                  <c:v>42.0</c:v>
                </c:pt>
                <c:pt idx="307">
                  <c:v>49.0</c:v>
                </c:pt>
                <c:pt idx="308">
                  <c:v>42.0</c:v>
                </c:pt>
                <c:pt idx="309">
                  <c:v>39.0</c:v>
                </c:pt>
                <c:pt idx="310">
                  <c:v>43.0</c:v>
                </c:pt>
                <c:pt idx="311">
                  <c:v>45.0</c:v>
                </c:pt>
                <c:pt idx="312">
                  <c:v>37.0</c:v>
                </c:pt>
                <c:pt idx="313">
                  <c:v>41.0</c:v>
                </c:pt>
                <c:pt idx="314">
                  <c:v>42.0</c:v>
                </c:pt>
                <c:pt idx="315">
                  <c:v>42.0</c:v>
                </c:pt>
                <c:pt idx="316">
                  <c:v>40.0</c:v>
                </c:pt>
                <c:pt idx="317">
                  <c:v>43.0</c:v>
                </c:pt>
                <c:pt idx="318">
                  <c:v>43.0</c:v>
                </c:pt>
                <c:pt idx="319">
                  <c:v>44.0</c:v>
                </c:pt>
                <c:pt idx="320">
                  <c:v>45.0</c:v>
                </c:pt>
                <c:pt idx="321">
                  <c:v>44.0</c:v>
                </c:pt>
                <c:pt idx="322">
                  <c:v>42.0</c:v>
                </c:pt>
                <c:pt idx="323">
                  <c:v>40.0</c:v>
                </c:pt>
                <c:pt idx="324">
                  <c:v>43.0</c:v>
                </c:pt>
                <c:pt idx="325">
                  <c:v>47.0</c:v>
                </c:pt>
                <c:pt idx="326">
                  <c:v>41.0</c:v>
                </c:pt>
                <c:pt idx="327">
                  <c:v>46.0</c:v>
                </c:pt>
                <c:pt idx="328">
                  <c:v>45.0</c:v>
                </c:pt>
                <c:pt idx="329">
                  <c:v>51.0</c:v>
                </c:pt>
                <c:pt idx="330">
                  <c:v>46.0</c:v>
                </c:pt>
                <c:pt idx="331">
                  <c:v>47.0</c:v>
                </c:pt>
                <c:pt idx="332">
                  <c:v>51.0</c:v>
                </c:pt>
                <c:pt idx="333">
                  <c:v>41.0</c:v>
                </c:pt>
                <c:pt idx="334">
                  <c:v>50.0</c:v>
                </c:pt>
                <c:pt idx="335">
                  <c:v>46.0</c:v>
                </c:pt>
                <c:pt idx="336">
                  <c:v>51.0</c:v>
                </c:pt>
                <c:pt idx="337">
                  <c:v>46.0</c:v>
                </c:pt>
                <c:pt idx="338">
                  <c:v>57.0</c:v>
                </c:pt>
                <c:pt idx="339">
                  <c:v>43.0</c:v>
                </c:pt>
                <c:pt idx="340">
                  <c:v>41.0</c:v>
                </c:pt>
                <c:pt idx="341">
                  <c:v>39.0</c:v>
                </c:pt>
                <c:pt idx="342">
                  <c:v>49.0</c:v>
                </c:pt>
                <c:pt idx="343">
                  <c:v>47.0</c:v>
                </c:pt>
                <c:pt idx="344">
                  <c:v>51.0</c:v>
                </c:pt>
                <c:pt idx="345">
                  <c:v>42.0</c:v>
                </c:pt>
                <c:pt idx="346">
                  <c:v>42.0</c:v>
                </c:pt>
                <c:pt idx="347">
                  <c:v>41.0</c:v>
                </c:pt>
                <c:pt idx="348">
                  <c:v>49.0</c:v>
                </c:pt>
                <c:pt idx="349">
                  <c:v>48.0</c:v>
                </c:pt>
                <c:pt idx="350">
                  <c:v>41.0</c:v>
                </c:pt>
                <c:pt idx="351">
                  <c:v>40.0</c:v>
                </c:pt>
                <c:pt idx="352">
                  <c:v>44.0</c:v>
                </c:pt>
                <c:pt idx="353">
                  <c:v>34.0</c:v>
                </c:pt>
                <c:pt idx="354">
                  <c:v>44.0</c:v>
                </c:pt>
                <c:pt idx="355">
                  <c:v>43.0</c:v>
                </c:pt>
                <c:pt idx="356">
                  <c:v>43.0</c:v>
                </c:pt>
                <c:pt idx="357">
                  <c:v>40.0</c:v>
                </c:pt>
                <c:pt idx="358">
                  <c:v>46.0</c:v>
                </c:pt>
                <c:pt idx="359">
                  <c:v>41.0</c:v>
                </c:pt>
                <c:pt idx="360">
                  <c:v>33.0</c:v>
                </c:pt>
                <c:pt idx="361">
                  <c:v>36.0</c:v>
                </c:pt>
                <c:pt idx="362">
                  <c:v>44.0</c:v>
                </c:pt>
                <c:pt idx="363">
                  <c:v>48.0</c:v>
                </c:pt>
                <c:pt idx="364">
                  <c:v>38.0</c:v>
                </c:pt>
                <c:pt idx="365">
                  <c:v>48.0</c:v>
                </c:pt>
                <c:pt idx="366">
                  <c:v>54.0</c:v>
                </c:pt>
                <c:pt idx="367">
                  <c:v>53.0</c:v>
                </c:pt>
                <c:pt idx="368">
                  <c:v>37.0</c:v>
                </c:pt>
                <c:pt idx="369">
                  <c:v>50.0</c:v>
                </c:pt>
                <c:pt idx="370">
                  <c:v>44.0</c:v>
                </c:pt>
                <c:pt idx="371">
                  <c:v>44.0</c:v>
                </c:pt>
                <c:pt idx="372">
                  <c:v>38.0</c:v>
                </c:pt>
                <c:pt idx="373">
                  <c:v>38.0</c:v>
                </c:pt>
                <c:pt idx="374">
                  <c:v>45.0</c:v>
                </c:pt>
                <c:pt idx="375">
                  <c:v>38.0</c:v>
                </c:pt>
                <c:pt idx="376">
                  <c:v>46.0</c:v>
                </c:pt>
                <c:pt idx="377">
                  <c:v>33.0</c:v>
                </c:pt>
                <c:pt idx="378">
                  <c:v>35.0</c:v>
                </c:pt>
                <c:pt idx="379">
                  <c:v>48.0</c:v>
                </c:pt>
                <c:pt idx="380">
                  <c:v>38.0</c:v>
                </c:pt>
                <c:pt idx="381">
                  <c:v>46.0</c:v>
                </c:pt>
                <c:pt idx="382">
                  <c:v>43.0</c:v>
                </c:pt>
                <c:pt idx="383">
                  <c:v>39.0</c:v>
                </c:pt>
                <c:pt idx="384">
                  <c:v>38.0</c:v>
                </c:pt>
                <c:pt idx="385">
                  <c:v>56.0</c:v>
                </c:pt>
                <c:pt idx="386">
                  <c:v>48.0</c:v>
                </c:pt>
                <c:pt idx="387">
                  <c:v>46.0</c:v>
                </c:pt>
                <c:pt idx="388">
                  <c:v>47.0</c:v>
                </c:pt>
                <c:pt idx="389">
                  <c:v>46.0</c:v>
                </c:pt>
                <c:pt idx="390">
                  <c:v>44.0</c:v>
                </c:pt>
                <c:pt idx="391">
                  <c:v>42.0</c:v>
                </c:pt>
                <c:pt idx="392">
                  <c:v>45.0</c:v>
                </c:pt>
                <c:pt idx="393">
                  <c:v>43.0</c:v>
                </c:pt>
                <c:pt idx="394">
                  <c:v>45.0</c:v>
                </c:pt>
                <c:pt idx="395">
                  <c:v>48.0</c:v>
                </c:pt>
                <c:pt idx="396">
                  <c:v>52.0</c:v>
                </c:pt>
                <c:pt idx="397">
                  <c:v>38.0</c:v>
                </c:pt>
                <c:pt idx="398">
                  <c:v>45.0</c:v>
                </c:pt>
                <c:pt idx="399">
                  <c:v>45.0</c:v>
                </c:pt>
                <c:pt idx="400">
                  <c:v>40.0</c:v>
                </c:pt>
                <c:pt idx="401">
                  <c:v>41.0</c:v>
                </c:pt>
                <c:pt idx="402">
                  <c:v>52.0</c:v>
                </c:pt>
                <c:pt idx="403">
                  <c:v>49.0</c:v>
                </c:pt>
                <c:pt idx="404">
                  <c:v>43.0</c:v>
                </c:pt>
                <c:pt idx="405">
                  <c:v>45.0</c:v>
                </c:pt>
                <c:pt idx="406">
                  <c:v>35.0</c:v>
                </c:pt>
                <c:pt idx="407">
                  <c:v>49.0</c:v>
                </c:pt>
                <c:pt idx="408">
                  <c:v>46.0</c:v>
                </c:pt>
                <c:pt idx="409">
                  <c:v>50.0</c:v>
                </c:pt>
                <c:pt idx="410">
                  <c:v>44.0</c:v>
                </c:pt>
                <c:pt idx="411">
                  <c:v>47.0</c:v>
                </c:pt>
                <c:pt idx="412">
                  <c:v>44.0</c:v>
                </c:pt>
                <c:pt idx="413">
                  <c:v>46.0</c:v>
                </c:pt>
                <c:pt idx="414">
                  <c:v>45.0</c:v>
                </c:pt>
                <c:pt idx="415">
                  <c:v>45.0</c:v>
                </c:pt>
                <c:pt idx="416">
                  <c:v>52.0</c:v>
                </c:pt>
                <c:pt idx="417">
                  <c:v>53.0</c:v>
                </c:pt>
                <c:pt idx="418">
                  <c:v>43.0</c:v>
                </c:pt>
                <c:pt idx="419">
                  <c:v>50.0</c:v>
                </c:pt>
                <c:pt idx="420">
                  <c:v>61.0</c:v>
                </c:pt>
                <c:pt idx="421">
                  <c:v>54.0</c:v>
                </c:pt>
                <c:pt idx="422">
                  <c:v>52.0</c:v>
                </c:pt>
                <c:pt idx="423">
                  <c:v>49.0</c:v>
                </c:pt>
                <c:pt idx="424">
                  <c:v>50.0</c:v>
                </c:pt>
                <c:pt idx="425">
                  <c:v>45.0</c:v>
                </c:pt>
                <c:pt idx="426">
                  <c:v>48.0</c:v>
                </c:pt>
                <c:pt idx="427">
                  <c:v>41.0</c:v>
                </c:pt>
                <c:pt idx="428">
                  <c:v>46.0</c:v>
                </c:pt>
                <c:pt idx="429">
                  <c:v>46.0</c:v>
                </c:pt>
                <c:pt idx="430">
                  <c:v>39.0</c:v>
                </c:pt>
                <c:pt idx="431">
                  <c:v>54.0</c:v>
                </c:pt>
                <c:pt idx="432">
                  <c:v>48.0</c:v>
                </c:pt>
                <c:pt idx="433">
                  <c:v>39.0</c:v>
                </c:pt>
                <c:pt idx="434">
                  <c:v>48.0</c:v>
                </c:pt>
                <c:pt idx="435">
                  <c:v>41.0</c:v>
                </c:pt>
                <c:pt idx="436">
                  <c:v>49.0</c:v>
                </c:pt>
                <c:pt idx="437">
                  <c:v>48.0</c:v>
                </c:pt>
                <c:pt idx="438">
                  <c:v>49.0</c:v>
                </c:pt>
                <c:pt idx="439">
                  <c:v>45.0</c:v>
                </c:pt>
                <c:pt idx="440">
                  <c:v>52.0</c:v>
                </c:pt>
                <c:pt idx="441">
                  <c:v>48.0</c:v>
                </c:pt>
                <c:pt idx="442">
                  <c:v>50.0</c:v>
                </c:pt>
                <c:pt idx="443">
                  <c:v>45.0</c:v>
                </c:pt>
                <c:pt idx="444">
                  <c:v>48.0</c:v>
                </c:pt>
                <c:pt idx="445">
                  <c:v>50.0</c:v>
                </c:pt>
                <c:pt idx="446">
                  <c:v>47.0</c:v>
                </c:pt>
                <c:pt idx="447">
                  <c:v>45.0</c:v>
                </c:pt>
                <c:pt idx="448">
                  <c:v>45.0</c:v>
                </c:pt>
                <c:pt idx="449">
                  <c:v>48.0</c:v>
                </c:pt>
                <c:pt idx="450">
                  <c:v>43.0</c:v>
                </c:pt>
                <c:pt idx="451">
                  <c:v>51.0</c:v>
                </c:pt>
                <c:pt idx="452">
                  <c:v>51.0</c:v>
                </c:pt>
                <c:pt idx="453">
                  <c:v>48.0</c:v>
                </c:pt>
                <c:pt idx="454">
                  <c:v>34.0</c:v>
                </c:pt>
                <c:pt idx="455">
                  <c:v>48.0</c:v>
                </c:pt>
                <c:pt idx="456">
                  <c:v>45.0</c:v>
                </c:pt>
                <c:pt idx="457">
                  <c:v>50.0</c:v>
                </c:pt>
                <c:pt idx="458">
                  <c:v>45.0</c:v>
                </c:pt>
                <c:pt idx="459">
                  <c:v>47.0</c:v>
                </c:pt>
                <c:pt idx="460">
                  <c:v>46.0</c:v>
                </c:pt>
                <c:pt idx="461">
                  <c:v>57.0</c:v>
                </c:pt>
                <c:pt idx="462">
                  <c:v>52.0</c:v>
                </c:pt>
                <c:pt idx="463">
                  <c:v>45.0</c:v>
                </c:pt>
                <c:pt idx="464">
                  <c:v>43.0</c:v>
                </c:pt>
                <c:pt idx="465">
                  <c:v>46.0</c:v>
                </c:pt>
                <c:pt idx="466">
                  <c:v>38.0</c:v>
                </c:pt>
                <c:pt idx="467">
                  <c:v>49.0</c:v>
                </c:pt>
                <c:pt idx="468">
                  <c:v>56.0</c:v>
                </c:pt>
                <c:pt idx="469">
                  <c:v>46.0</c:v>
                </c:pt>
                <c:pt idx="470">
                  <c:v>45.0</c:v>
                </c:pt>
                <c:pt idx="471">
                  <c:v>45.0</c:v>
                </c:pt>
                <c:pt idx="472">
                  <c:v>51.0</c:v>
                </c:pt>
                <c:pt idx="473">
                  <c:v>41.0</c:v>
                </c:pt>
                <c:pt idx="474">
                  <c:v>52.0</c:v>
                </c:pt>
                <c:pt idx="475">
                  <c:v>51.0</c:v>
                </c:pt>
                <c:pt idx="476">
                  <c:v>54.0</c:v>
                </c:pt>
                <c:pt idx="477">
                  <c:v>48.0</c:v>
                </c:pt>
                <c:pt idx="478">
                  <c:v>52.0</c:v>
                </c:pt>
                <c:pt idx="479">
                  <c:v>41.0</c:v>
                </c:pt>
                <c:pt idx="480">
                  <c:v>48.0</c:v>
                </c:pt>
                <c:pt idx="481">
                  <c:v>57.0</c:v>
                </c:pt>
                <c:pt idx="482">
                  <c:v>57.0</c:v>
                </c:pt>
                <c:pt idx="483">
                  <c:v>47.0</c:v>
                </c:pt>
                <c:pt idx="484">
                  <c:v>50.0</c:v>
                </c:pt>
                <c:pt idx="485">
                  <c:v>60.0</c:v>
                </c:pt>
                <c:pt idx="486">
                  <c:v>49.0</c:v>
                </c:pt>
                <c:pt idx="487">
                  <c:v>45.0</c:v>
                </c:pt>
                <c:pt idx="488">
                  <c:v>49.0</c:v>
                </c:pt>
                <c:pt idx="489">
                  <c:v>47.0</c:v>
                </c:pt>
                <c:pt idx="490">
                  <c:v>54.0</c:v>
                </c:pt>
                <c:pt idx="491">
                  <c:v>46.0</c:v>
                </c:pt>
                <c:pt idx="492">
                  <c:v>41.0</c:v>
                </c:pt>
                <c:pt idx="493">
                  <c:v>48.0</c:v>
                </c:pt>
                <c:pt idx="494">
                  <c:v>42.0</c:v>
                </c:pt>
                <c:pt idx="495">
                  <c:v>55.0</c:v>
                </c:pt>
                <c:pt idx="496">
                  <c:v>51.0</c:v>
                </c:pt>
                <c:pt idx="497">
                  <c:v>44.0</c:v>
                </c:pt>
                <c:pt idx="498">
                  <c:v>46.0</c:v>
                </c:pt>
                <c:pt idx="499">
                  <c:v>49.0</c:v>
                </c:pt>
                <c:pt idx="500">
                  <c:v>53.0</c:v>
                </c:pt>
                <c:pt idx="501">
                  <c:v>51.0</c:v>
                </c:pt>
                <c:pt idx="502">
                  <c:v>55.0</c:v>
                </c:pt>
                <c:pt idx="503">
                  <c:v>48.0</c:v>
                </c:pt>
                <c:pt idx="504">
                  <c:v>43.0</c:v>
                </c:pt>
                <c:pt idx="505">
                  <c:v>50.0</c:v>
                </c:pt>
                <c:pt idx="506">
                  <c:v>45.0</c:v>
                </c:pt>
                <c:pt idx="507">
                  <c:v>50.0</c:v>
                </c:pt>
                <c:pt idx="508">
                  <c:v>52.0</c:v>
                </c:pt>
                <c:pt idx="509">
                  <c:v>56.0</c:v>
                </c:pt>
                <c:pt idx="510">
                  <c:v>43.0</c:v>
                </c:pt>
                <c:pt idx="511">
                  <c:v>47.0</c:v>
                </c:pt>
                <c:pt idx="512">
                  <c:v>38.0</c:v>
                </c:pt>
                <c:pt idx="513">
                  <c:v>52.0</c:v>
                </c:pt>
                <c:pt idx="514">
                  <c:v>50.0</c:v>
                </c:pt>
                <c:pt idx="515">
                  <c:v>48.0</c:v>
                </c:pt>
                <c:pt idx="516">
                  <c:v>53.0</c:v>
                </c:pt>
                <c:pt idx="517">
                  <c:v>50.0</c:v>
                </c:pt>
                <c:pt idx="518">
                  <c:v>47.0</c:v>
                </c:pt>
                <c:pt idx="519">
                  <c:v>49.0</c:v>
                </c:pt>
                <c:pt idx="520">
                  <c:v>47.0</c:v>
                </c:pt>
                <c:pt idx="521">
                  <c:v>52.0</c:v>
                </c:pt>
                <c:pt idx="522">
                  <c:v>47.0</c:v>
                </c:pt>
                <c:pt idx="523">
                  <c:v>54.0</c:v>
                </c:pt>
                <c:pt idx="524">
                  <c:v>55.0</c:v>
                </c:pt>
                <c:pt idx="525">
                  <c:v>55.0</c:v>
                </c:pt>
                <c:pt idx="526">
                  <c:v>61.0</c:v>
                </c:pt>
                <c:pt idx="527">
                  <c:v>48.0</c:v>
                </c:pt>
                <c:pt idx="528">
                  <c:v>50.0</c:v>
                </c:pt>
                <c:pt idx="529">
                  <c:v>52.0</c:v>
                </c:pt>
                <c:pt idx="530">
                  <c:v>52.0</c:v>
                </c:pt>
                <c:pt idx="531">
                  <c:v>57.0</c:v>
                </c:pt>
                <c:pt idx="532">
                  <c:v>49.0</c:v>
                </c:pt>
                <c:pt idx="533">
                  <c:v>45.0</c:v>
                </c:pt>
                <c:pt idx="534">
                  <c:v>51.0</c:v>
                </c:pt>
                <c:pt idx="535">
                  <c:v>52.0</c:v>
                </c:pt>
                <c:pt idx="536">
                  <c:v>51.0</c:v>
                </c:pt>
                <c:pt idx="537">
                  <c:v>47.0</c:v>
                </c:pt>
                <c:pt idx="538">
                  <c:v>42.0</c:v>
                </c:pt>
                <c:pt idx="539">
                  <c:v>59.0</c:v>
                </c:pt>
                <c:pt idx="540">
                  <c:v>61.0</c:v>
                </c:pt>
                <c:pt idx="541">
                  <c:v>55.0</c:v>
                </c:pt>
                <c:pt idx="542">
                  <c:v>60.0</c:v>
                </c:pt>
                <c:pt idx="543">
                  <c:v>40.0</c:v>
                </c:pt>
                <c:pt idx="544">
                  <c:v>52.0</c:v>
                </c:pt>
                <c:pt idx="545">
                  <c:v>48.0</c:v>
                </c:pt>
                <c:pt idx="546">
                  <c:v>54.0</c:v>
                </c:pt>
                <c:pt idx="547">
                  <c:v>48.0</c:v>
                </c:pt>
                <c:pt idx="548">
                  <c:v>53.0</c:v>
                </c:pt>
                <c:pt idx="549">
                  <c:v>46.0</c:v>
                </c:pt>
                <c:pt idx="550">
                  <c:v>52.0</c:v>
                </c:pt>
                <c:pt idx="551">
                  <c:v>49.0</c:v>
                </c:pt>
                <c:pt idx="552">
                  <c:v>47.0</c:v>
                </c:pt>
                <c:pt idx="553">
                  <c:v>52.0</c:v>
                </c:pt>
                <c:pt idx="554">
                  <c:v>53.0</c:v>
                </c:pt>
                <c:pt idx="555">
                  <c:v>47.0</c:v>
                </c:pt>
                <c:pt idx="556">
                  <c:v>49.0</c:v>
                </c:pt>
                <c:pt idx="557">
                  <c:v>50.0</c:v>
                </c:pt>
                <c:pt idx="558">
                  <c:v>54.0</c:v>
                </c:pt>
                <c:pt idx="559">
                  <c:v>65.0</c:v>
                </c:pt>
                <c:pt idx="560">
                  <c:v>49.0</c:v>
                </c:pt>
                <c:pt idx="561">
                  <c:v>53.0</c:v>
                </c:pt>
                <c:pt idx="562">
                  <c:v>54.0</c:v>
                </c:pt>
                <c:pt idx="563">
                  <c:v>49.0</c:v>
                </c:pt>
                <c:pt idx="564">
                  <c:v>51.0</c:v>
                </c:pt>
                <c:pt idx="565">
                  <c:v>48.0</c:v>
                </c:pt>
                <c:pt idx="566">
                  <c:v>51.0</c:v>
                </c:pt>
                <c:pt idx="567">
                  <c:v>45.0</c:v>
                </c:pt>
                <c:pt idx="568">
                  <c:v>49.0</c:v>
                </c:pt>
                <c:pt idx="569">
                  <c:v>46.0</c:v>
                </c:pt>
                <c:pt idx="570">
                  <c:v>51.0</c:v>
                </c:pt>
                <c:pt idx="571">
                  <c:v>48.0</c:v>
                </c:pt>
                <c:pt idx="572">
                  <c:v>58.0</c:v>
                </c:pt>
                <c:pt idx="573">
                  <c:v>53.0</c:v>
                </c:pt>
                <c:pt idx="574">
                  <c:v>53.0</c:v>
                </c:pt>
                <c:pt idx="575">
                  <c:v>47.0</c:v>
                </c:pt>
                <c:pt idx="576">
                  <c:v>52.0</c:v>
                </c:pt>
                <c:pt idx="577">
                  <c:v>56.0</c:v>
                </c:pt>
                <c:pt idx="578">
                  <c:v>49.0</c:v>
                </c:pt>
                <c:pt idx="579">
                  <c:v>59.0</c:v>
                </c:pt>
                <c:pt idx="580">
                  <c:v>54.0</c:v>
                </c:pt>
                <c:pt idx="581">
                  <c:v>61.0</c:v>
                </c:pt>
                <c:pt idx="582">
                  <c:v>53.0</c:v>
                </c:pt>
                <c:pt idx="583">
                  <c:v>62.0</c:v>
                </c:pt>
                <c:pt idx="584">
                  <c:v>60.0</c:v>
                </c:pt>
                <c:pt idx="585">
                  <c:v>53.0</c:v>
                </c:pt>
                <c:pt idx="586">
                  <c:v>52.0</c:v>
                </c:pt>
                <c:pt idx="587">
                  <c:v>57.0</c:v>
                </c:pt>
                <c:pt idx="588">
                  <c:v>63.0</c:v>
                </c:pt>
                <c:pt idx="589">
                  <c:v>50.0</c:v>
                </c:pt>
                <c:pt idx="590">
                  <c:v>59.0</c:v>
                </c:pt>
                <c:pt idx="591">
                  <c:v>60.0</c:v>
                </c:pt>
                <c:pt idx="592">
                  <c:v>55.0</c:v>
                </c:pt>
                <c:pt idx="593">
                  <c:v>53.0</c:v>
                </c:pt>
                <c:pt idx="594">
                  <c:v>53.0</c:v>
                </c:pt>
                <c:pt idx="595">
                  <c:v>49.0</c:v>
                </c:pt>
                <c:pt idx="596">
                  <c:v>54.0</c:v>
                </c:pt>
                <c:pt idx="597">
                  <c:v>51.0</c:v>
                </c:pt>
                <c:pt idx="598">
                  <c:v>50.0</c:v>
                </c:pt>
                <c:pt idx="599">
                  <c:v>51.0</c:v>
                </c:pt>
                <c:pt idx="600">
                  <c:v>53.0</c:v>
                </c:pt>
                <c:pt idx="601">
                  <c:v>55.0</c:v>
                </c:pt>
                <c:pt idx="602">
                  <c:v>54.0</c:v>
                </c:pt>
                <c:pt idx="603">
                  <c:v>57.0</c:v>
                </c:pt>
                <c:pt idx="604">
                  <c:v>58.0</c:v>
                </c:pt>
                <c:pt idx="605">
                  <c:v>64.0</c:v>
                </c:pt>
                <c:pt idx="606">
                  <c:v>55.0</c:v>
                </c:pt>
                <c:pt idx="607">
                  <c:v>53.0</c:v>
                </c:pt>
                <c:pt idx="608">
                  <c:v>51.0</c:v>
                </c:pt>
                <c:pt idx="609">
                  <c:v>50.0</c:v>
                </c:pt>
                <c:pt idx="610">
                  <c:v>58.0</c:v>
                </c:pt>
                <c:pt idx="611">
                  <c:v>52.0</c:v>
                </c:pt>
                <c:pt idx="612">
                  <c:v>56.0</c:v>
                </c:pt>
                <c:pt idx="613">
                  <c:v>54.0</c:v>
                </c:pt>
                <c:pt idx="614">
                  <c:v>46.0</c:v>
                </c:pt>
                <c:pt idx="615">
                  <c:v>52.0</c:v>
                </c:pt>
                <c:pt idx="616">
                  <c:v>49.0</c:v>
                </c:pt>
                <c:pt idx="617">
                  <c:v>49.0</c:v>
                </c:pt>
                <c:pt idx="618">
                  <c:v>59.0</c:v>
                </c:pt>
                <c:pt idx="619">
                  <c:v>52.0</c:v>
                </c:pt>
                <c:pt idx="620">
                  <c:v>51.0</c:v>
                </c:pt>
                <c:pt idx="621">
                  <c:v>52.0</c:v>
                </c:pt>
                <c:pt idx="622">
                  <c:v>52.0</c:v>
                </c:pt>
                <c:pt idx="623">
                  <c:v>54.0</c:v>
                </c:pt>
                <c:pt idx="624">
                  <c:v>61.0</c:v>
                </c:pt>
                <c:pt idx="625">
                  <c:v>64.0</c:v>
                </c:pt>
                <c:pt idx="626">
                  <c:v>53.0</c:v>
                </c:pt>
                <c:pt idx="627">
                  <c:v>50.0</c:v>
                </c:pt>
                <c:pt idx="628">
                  <c:v>53.0</c:v>
                </c:pt>
                <c:pt idx="629">
                  <c:v>46.0</c:v>
                </c:pt>
                <c:pt idx="630">
                  <c:v>47.0</c:v>
                </c:pt>
                <c:pt idx="631">
                  <c:v>55.0</c:v>
                </c:pt>
                <c:pt idx="632">
                  <c:v>46.0</c:v>
                </c:pt>
                <c:pt idx="633">
                  <c:v>57.0</c:v>
                </c:pt>
                <c:pt idx="634">
                  <c:v>56.0</c:v>
                </c:pt>
                <c:pt idx="635">
                  <c:v>52.0</c:v>
                </c:pt>
                <c:pt idx="636">
                  <c:v>55.0</c:v>
                </c:pt>
                <c:pt idx="637">
                  <c:v>59.0</c:v>
                </c:pt>
                <c:pt idx="638">
                  <c:v>51.0</c:v>
                </c:pt>
                <c:pt idx="639">
                  <c:v>56.0</c:v>
                </c:pt>
                <c:pt idx="640">
                  <c:v>48.0</c:v>
                </c:pt>
                <c:pt idx="641">
                  <c:v>46.0</c:v>
                </c:pt>
                <c:pt idx="642">
                  <c:v>55.0</c:v>
                </c:pt>
                <c:pt idx="643">
                  <c:v>53.0</c:v>
                </c:pt>
                <c:pt idx="644">
                  <c:v>59.0</c:v>
                </c:pt>
                <c:pt idx="645">
                  <c:v>55.0</c:v>
                </c:pt>
                <c:pt idx="646">
                  <c:v>64.0</c:v>
                </c:pt>
                <c:pt idx="647">
                  <c:v>56.0</c:v>
                </c:pt>
                <c:pt idx="648">
                  <c:v>50.0</c:v>
                </c:pt>
                <c:pt idx="649">
                  <c:v>58.0</c:v>
                </c:pt>
                <c:pt idx="650">
                  <c:v>52.0</c:v>
                </c:pt>
                <c:pt idx="651">
                  <c:v>56.0</c:v>
                </c:pt>
                <c:pt idx="652">
                  <c:v>50.0</c:v>
                </c:pt>
                <c:pt idx="653">
                  <c:v>50.0</c:v>
                </c:pt>
                <c:pt idx="654">
                  <c:v>59.0</c:v>
                </c:pt>
                <c:pt idx="655">
                  <c:v>51.0</c:v>
                </c:pt>
                <c:pt idx="656">
                  <c:v>49.0</c:v>
                </c:pt>
                <c:pt idx="657">
                  <c:v>52.0</c:v>
                </c:pt>
                <c:pt idx="658">
                  <c:v>61.0</c:v>
                </c:pt>
                <c:pt idx="659">
                  <c:v>47.0</c:v>
                </c:pt>
                <c:pt idx="660">
                  <c:v>58.0</c:v>
                </c:pt>
                <c:pt idx="661">
                  <c:v>54.0</c:v>
                </c:pt>
                <c:pt idx="662">
                  <c:v>60.0</c:v>
                </c:pt>
                <c:pt idx="663">
                  <c:v>65.0</c:v>
                </c:pt>
                <c:pt idx="664">
                  <c:v>54.0</c:v>
                </c:pt>
                <c:pt idx="665">
                  <c:v>51.0</c:v>
                </c:pt>
                <c:pt idx="666">
                  <c:v>59.0</c:v>
                </c:pt>
                <c:pt idx="667">
                  <c:v>59.0</c:v>
                </c:pt>
                <c:pt idx="668">
                  <c:v>59.0</c:v>
                </c:pt>
                <c:pt idx="669">
                  <c:v>55.0</c:v>
                </c:pt>
                <c:pt idx="670">
                  <c:v>57.0</c:v>
                </c:pt>
                <c:pt idx="671">
                  <c:v>60.0</c:v>
                </c:pt>
                <c:pt idx="672">
                  <c:v>51.0</c:v>
                </c:pt>
                <c:pt idx="673">
                  <c:v>55.0</c:v>
                </c:pt>
                <c:pt idx="674">
                  <c:v>50.0</c:v>
                </c:pt>
                <c:pt idx="675">
                  <c:v>58.0</c:v>
                </c:pt>
                <c:pt idx="676">
                  <c:v>52.0</c:v>
                </c:pt>
                <c:pt idx="677">
                  <c:v>55.0</c:v>
                </c:pt>
                <c:pt idx="678">
                  <c:v>59.0</c:v>
                </c:pt>
                <c:pt idx="679">
                  <c:v>59.0</c:v>
                </c:pt>
                <c:pt idx="680">
                  <c:v>59.0</c:v>
                </c:pt>
                <c:pt idx="681">
                  <c:v>54.0</c:v>
                </c:pt>
                <c:pt idx="682">
                  <c:v>60.0</c:v>
                </c:pt>
                <c:pt idx="683">
                  <c:v>63.0</c:v>
                </c:pt>
                <c:pt idx="684">
                  <c:v>61.0</c:v>
                </c:pt>
                <c:pt idx="685">
                  <c:v>52.0</c:v>
                </c:pt>
                <c:pt idx="686">
                  <c:v>52.0</c:v>
                </c:pt>
                <c:pt idx="687">
                  <c:v>59.0</c:v>
                </c:pt>
                <c:pt idx="688">
                  <c:v>60.0</c:v>
                </c:pt>
                <c:pt idx="689">
                  <c:v>57.0</c:v>
                </c:pt>
                <c:pt idx="690">
                  <c:v>51.0</c:v>
                </c:pt>
                <c:pt idx="691">
                  <c:v>57.0</c:v>
                </c:pt>
                <c:pt idx="692">
                  <c:v>56.0</c:v>
                </c:pt>
                <c:pt idx="693">
                  <c:v>48.0</c:v>
                </c:pt>
                <c:pt idx="694">
                  <c:v>55.0</c:v>
                </c:pt>
                <c:pt idx="695">
                  <c:v>63.0</c:v>
                </c:pt>
                <c:pt idx="696">
                  <c:v>55.0</c:v>
                </c:pt>
                <c:pt idx="697">
                  <c:v>62.0</c:v>
                </c:pt>
                <c:pt idx="698">
                  <c:v>55.0</c:v>
                </c:pt>
                <c:pt idx="699">
                  <c:v>62.0</c:v>
                </c:pt>
                <c:pt idx="700">
                  <c:v>52.0</c:v>
                </c:pt>
                <c:pt idx="701">
                  <c:v>50.0</c:v>
                </c:pt>
                <c:pt idx="702">
                  <c:v>55.0</c:v>
                </c:pt>
                <c:pt idx="703">
                  <c:v>59.0</c:v>
                </c:pt>
                <c:pt idx="704">
                  <c:v>53.0</c:v>
                </c:pt>
                <c:pt idx="705">
                  <c:v>58.0</c:v>
                </c:pt>
                <c:pt idx="706">
                  <c:v>57.0</c:v>
                </c:pt>
                <c:pt idx="707">
                  <c:v>55.0</c:v>
                </c:pt>
                <c:pt idx="708">
                  <c:v>55.0</c:v>
                </c:pt>
                <c:pt idx="709">
                  <c:v>55.0</c:v>
                </c:pt>
                <c:pt idx="710">
                  <c:v>56.0</c:v>
                </c:pt>
                <c:pt idx="711">
                  <c:v>58.0</c:v>
                </c:pt>
                <c:pt idx="712">
                  <c:v>54.0</c:v>
                </c:pt>
                <c:pt idx="713">
                  <c:v>68.0</c:v>
                </c:pt>
                <c:pt idx="714">
                  <c:v>57.0</c:v>
                </c:pt>
                <c:pt idx="715">
                  <c:v>60.0</c:v>
                </c:pt>
                <c:pt idx="716">
                  <c:v>56.0</c:v>
                </c:pt>
                <c:pt idx="717">
                  <c:v>52.0</c:v>
                </c:pt>
                <c:pt idx="718">
                  <c:v>57.0</c:v>
                </c:pt>
                <c:pt idx="719">
                  <c:v>52.0</c:v>
                </c:pt>
                <c:pt idx="720">
                  <c:v>54.0</c:v>
                </c:pt>
                <c:pt idx="721">
                  <c:v>56.0</c:v>
                </c:pt>
                <c:pt idx="722">
                  <c:v>58.0</c:v>
                </c:pt>
                <c:pt idx="723">
                  <c:v>60.0</c:v>
                </c:pt>
                <c:pt idx="724">
                  <c:v>57.0</c:v>
                </c:pt>
                <c:pt idx="725">
                  <c:v>51.0</c:v>
                </c:pt>
                <c:pt idx="726">
                  <c:v>56.0</c:v>
                </c:pt>
                <c:pt idx="727">
                  <c:v>58.0</c:v>
                </c:pt>
                <c:pt idx="728">
                  <c:v>57.0</c:v>
                </c:pt>
                <c:pt idx="729">
                  <c:v>56.0</c:v>
                </c:pt>
                <c:pt idx="730">
                  <c:v>53.0</c:v>
                </c:pt>
                <c:pt idx="731">
                  <c:v>52.0</c:v>
                </c:pt>
                <c:pt idx="732">
                  <c:v>65.0</c:v>
                </c:pt>
                <c:pt idx="733">
                  <c:v>62.0</c:v>
                </c:pt>
                <c:pt idx="734">
                  <c:v>62.0</c:v>
                </c:pt>
                <c:pt idx="735">
                  <c:v>58.0</c:v>
                </c:pt>
                <c:pt idx="736">
                  <c:v>58.0</c:v>
                </c:pt>
                <c:pt idx="737">
                  <c:v>61.0</c:v>
                </c:pt>
                <c:pt idx="738">
                  <c:v>66.0</c:v>
                </c:pt>
                <c:pt idx="739">
                  <c:v>60.0</c:v>
                </c:pt>
                <c:pt idx="740">
                  <c:v>64.0</c:v>
                </c:pt>
                <c:pt idx="741">
                  <c:v>60.0</c:v>
                </c:pt>
                <c:pt idx="742">
                  <c:v>58.0</c:v>
                </c:pt>
                <c:pt idx="743">
                  <c:v>63.0</c:v>
                </c:pt>
                <c:pt idx="744">
                  <c:v>56.0</c:v>
                </c:pt>
                <c:pt idx="745">
                  <c:v>49.0</c:v>
                </c:pt>
                <c:pt idx="746">
                  <c:v>59.0</c:v>
                </c:pt>
                <c:pt idx="747">
                  <c:v>69.0</c:v>
                </c:pt>
                <c:pt idx="748">
                  <c:v>63.0</c:v>
                </c:pt>
                <c:pt idx="749">
                  <c:v>60.0</c:v>
                </c:pt>
                <c:pt idx="750">
                  <c:v>60.0</c:v>
                </c:pt>
                <c:pt idx="751">
                  <c:v>55.0</c:v>
                </c:pt>
                <c:pt idx="752">
                  <c:v>62.0</c:v>
                </c:pt>
                <c:pt idx="753">
                  <c:v>51.0</c:v>
                </c:pt>
                <c:pt idx="754">
                  <c:v>70.0</c:v>
                </c:pt>
                <c:pt idx="755">
                  <c:v>57.0</c:v>
                </c:pt>
                <c:pt idx="756">
                  <c:v>51.0</c:v>
                </c:pt>
                <c:pt idx="757">
                  <c:v>62.0</c:v>
                </c:pt>
                <c:pt idx="758">
                  <c:v>62.0</c:v>
                </c:pt>
                <c:pt idx="759">
                  <c:v>61.0</c:v>
                </c:pt>
                <c:pt idx="760">
                  <c:v>55.0</c:v>
                </c:pt>
                <c:pt idx="761">
                  <c:v>62.0</c:v>
                </c:pt>
                <c:pt idx="762">
                  <c:v>57.0</c:v>
                </c:pt>
                <c:pt idx="763">
                  <c:v>67.0</c:v>
                </c:pt>
                <c:pt idx="764">
                  <c:v>59.0</c:v>
                </c:pt>
                <c:pt idx="765">
                  <c:v>55.0</c:v>
                </c:pt>
                <c:pt idx="766">
                  <c:v>59.0</c:v>
                </c:pt>
                <c:pt idx="767">
                  <c:v>60.0</c:v>
                </c:pt>
                <c:pt idx="768">
                  <c:v>61.0</c:v>
                </c:pt>
                <c:pt idx="769">
                  <c:v>57.0</c:v>
                </c:pt>
                <c:pt idx="770">
                  <c:v>67.0</c:v>
                </c:pt>
                <c:pt idx="771">
                  <c:v>57.0</c:v>
                </c:pt>
                <c:pt idx="772">
                  <c:v>62.0</c:v>
                </c:pt>
                <c:pt idx="773">
                  <c:v>58.0</c:v>
                </c:pt>
                <c:pt idx="774">
                  <c:v>63.0</c:v>
                </c:pt>
                <c:pt idx="775">
                  <c:v>61.0</c:v>
                </c:pt>
                <c:pt idx="776">
                  <c:v>66.0</c:v>
                </c:pt>
                <c:pt idx="777">
                  <c:v>56.0</c:v>
                </c:pt>
                <c:pt idx="778">
                  <c:v>54.0</c:v>
                </c:pt>
                <c:pt idx="779">
                  <c:v>64.0</c:v>
                </c:pt>
                <c:pt idx="780">
                  <c:v>64.0</c:v>
                </c:pt>
                <c:pt idx="781">
                  <c:v>56.0</c:v>
                </c:pt>
                <c:pt idx="782">
                  <c:v>64.0</c:v>
                </c:pt>
                <c:pt idx="783">
                  <c:v>70.0</c:v>
                </c:pt>
                <c:pt idx="784">
                  <c:v>63.0</c:v>
                </c:pt>
                <c:pt idx="785">
                  <c:v>68.0</c:v>
                </c:pt>
                <c:pt idx="786">
                  <c:v>62.0</c:v>
                </c:pt>
                <c:pt idx="787">
                  <c:v>65.0</c:v>
                </c:pt>
                <c:pt idx="788">
                  <c:v>62.0</c:v>
                </c:pt>
                <c:pt idx="789">
                  <c:v>62.0</c:v>
                </c:pt>
                <c:pt idx="790">
                  <c:v>59.0</c:v>
                </c:pt>
                <c:pt idx="791">
                  <c:v>51.0</c:v>
                </c:pt>
                <c:pt idx="792">
                  <c:v>63.0</c:v>
                </c:pt>
                <c:pt idx="793">
                  <c:v>63.0</c:v>
                </c:pt>
                <c:pt idx="794">
                  <c:v>66.0</c:v>
                </c:pt>
                <c:pt idx="795">
                  <c:v>51.0</c:v>
                </c:pt>
                <c:pt idx="796">
                  <c:v>57.0</c:v>
                </c:pt>
                <c:pt idx="797">
                  <c:v>60.0</c:v>
                </c:pt>
                <c:pt idx="798">
                  <c:v>65.0</c:v>
                </c:pt>
                <c:pt idx="799">
                  <c:v>69.0</c:v>
                </c:pt>
                <c:pt idx="800">
                  <c:v>55.0</c:v>
                </c:pt>
                <c:pt idx="801">
                  <c:v>55.0</c:v>
                </c:pt>
                <c:pt idx="802">
                  <c:v>64.0</c:v>
                </c:pt>
                <c:pt idx="803">
                  <c:v>65.0</c:v>
                </c:pt>
                <c:pt idx="804">
                  <c:v>60.0</c:v>
                </c:pt>
                <c:pt idx="805">
                  <c:v>56.0</c:v>
                </c:pt>
                <c:pt idx="806">
                  <c:v>63.0</c:v>
                </c:pt>
                <c:pt idx="807">
                  <c:v>60.0</c:v>
                </c:pt>
                <c:pt idx="808">
                  <c:v>65.0</c:v>
                </c:pt>
                <c:pt idx="809">
                  <c:v>62.0</c:v>
                </c:pt>
                <c:pt idx="810">
                  <c:v>53.0</c:v>
                </c:pt>
                <c:pt idx="811">
                  <c:v>63.0</c:v>
                </c:pt>
                <c:pt idx="812">
                  <c:v>67.0</c:v>
                </c:pt>
                <c:pt idx="813">
                  <c:v>62.0</c:v>
                </c:pt>
                <c:pt idx="814">
                  <c:v>60.0</c:v>
                </c:pt>
                <c:pt idx="815">
                  <c:v>61.0</c:v>
                </c:pt>
                <c:pt idx="816">
                  <c:v>59.0</c:v>
                </c:pt>
                <c:pt idx="817">
                  <c:v>70.0</c:v>
                </c:pt>
                <c:pt idx="818">
                  <c:v>57.0</c:v>
                </c:pt>
                <c:pt idx="819">
                  <c:v>64.0</c:v>
                </c:pt>
                <c:pt idx="820">
                  <c:v>61.0</c:v>
                </c:pt>
                <c:pt idx="821">
                  <c:v>66.0</c:v>
                </c:pt>
                <c:pt idx="822">
                  <c:v>61.0</c:v>
                </c:pt>
                <c:pt idx="823">
                  <c:v>56.0</c:v>
                </c:pt>
                <c:pt idx="824">
                  <c:v>65.0</c:v>
                </c:pt>
                <c:pt idx="825">
                  <c:v>67.0</c:v>
                </c:pt>
                <c:pt idx="826">
                  <c:v>66.0</c:v>
                </c:pt>
                <c:pt idx="827">
                  <c:v>59.0</c:v>
                </c:pt>
                <c:pt idx="828">
                  <c:v>67.0</c:v>
                </c:pt>
                <c:pt idx="829">
                  <c:v>66.0</c:v>
                </c:pt>
                <c:pt idx="830">
                  <c:v>62.0</c:v>
                </c:pt>
                <c:pt idx="831">
                  <c:v>54.0</c:v>
                </c:pt>
                <c:pt idx="832">
                  <c:v>56.0</c:v>
                </c:pt>
                <c:pt idx="833">
                  <c:v>62.0</c:v>
                </c:pt>
                <c:pt idx="834">
                  <c:v>64.0</c:v>
                </c:pt>
                <c:pt idx="835">
                  <c:v>68.0</c:v>
                </c:pt>
                <c:pt idx="836">
                  <c:v>69.0</c:v>
                </c:pt>
                <c:pt idx="837">
                  <c:v>63.0</c:v>
                </c:pt>
                <c:pt idx="838">
                  <c:v>65.0</c:v>
                </c:pt>
                <c:pt idx="839">
                  <c:v>68.0</c:v>
                </c:pt>
                <c:pt idx="840">
                  <c:v>61.0</c:v>
                </c:pt>
                <c:pt idx="841">
                  <c:v>55.0</c:v>
                </c:pt>
                <c:pt idx="842">
                  <c:v>62.0</c:v>
                </c:pt>
                <c:pt idx="843">
                  <c:v>58.0</c:v>
                </c:pt>
                <c:pt idx="844">
                  <c:v>65.0</c:v>
                </c:pt>
                <c:pt idx="845">
                  <c:v>57.0</c:v>
                </c:pt>
                <c:pt idx="846">
                  <c:v>72.0</c:v>
                </c:pt>
                <c:pt idx="847">
                  <c:v>57.0</c:v>
                </c:pt>
                <c:pt idx="848">
                  <c:v>69.0</c:v>
                </c:pt>
                <c:pt idx="849">
                  <c:v>60.0</c:v>
                </c:pt>
                <c:pt idx="850">
                  <c:v>76.0</c:v>
                </c:pt>
                <c:pt idx="851">
                  <c:v>63.0</c:v>
                </c:pt>
                <c:pt idx="852">
                  <c:v>64.0</c:v>
                </c:pt>
                <c:pt idx="853">
                  <c:v>65.0</c:v>
                </c:pt>
                <c:pt idx="854">
                  <c:v>65.0</c:v>
                </c:pt>
                <c:pt idx="855">
                  <c:v>58.0</c:v>
                </c:pt>
                <c:pt idx="856">
                  <c:v>68.0</c:v>
                </c:pt>
                <c:pt idx="857">
                  <c:v>66.0</c:v>
                </c:pt>
                <c:pt idx="858">
                  <c:v>64.0</c:v>
                </c:pt>
                <c:pt idx="859">
                  <c:v>70.0</c:v>
                </c:pt>
                <c:pt idx="860">
                  <c:v>74.0</c:v>
                </c:pt>
                <c:pt idx="861">
                  <c:v>63.0</c:v>
                </c:pt>
                <c:pt idx="862">
                  <c:v>71.0</c:v>
                </c:pt>
                <c:pt idx="863">
                  <c:v>64.0</c:v>
                </c:pt>
                <c:pt idx="864">
                  <c:v>65.0</c:v>
                </c:pt>
                <c:pt idx="865">
                  <c:v>68.0</c:v>
                </c:pt>
                <c:pt idx="866">
                  <c:v>61.0</c:v>
                </c:pt>
                <c:pt idx="867">
                  <c:v>64.0</c:v>
                </c:pt>
                <c:pt idx="868">
                  <c:v>65.0</c:v>
                </c:pt>
                <c:pt idx="869">
                  <c:v>69.0</c:v>
                </c:pt>
                <c:pt idx="870">
                  <c:v>63.0</c:v>
                </c:pt>
                <c:pt idx="871">
                  <c:v>61.0</c:v>
                </c:pt>
                <c:pt idx="872">
                  <c:v>69.0</c:v>
                </c:pt>
                <c:pt idx="873">
                  <c:v>57.0</c:v>
                </c:pt>
                <c:pt idx="874">
                  <c:v>67.0</c:v>
                </c:pt>
                <c:pt idx="875">
                  <c:v>72.0</c:v>
                </c:pt>
                <c:pt idx="876">
                  <c:v>60.0</c:v>
                </c:pt>
                <c:pt idx="877">
                  <c:v>65.0</c:v>
                </c:pt>
                <c:pt idx="878">
                  <c:v>71.0</c:v>
                </c:pt>
                <c:pt idx="879">
                  <c:v>74.0</c:v>
                </c:pt>
                <c:pt idx="880">
                  <c:v>65.0</c:v>
                </c:pt>
                <c:pt idx="881">
                  <c:v>66.0</c:v>
                </c:pt>
                <c:pt idx="882">
                  <c:v>59.0</c:v>
                </c:pt>
                <c:pt idx="883">
                  <c:v>77.0</c:v>
                </c:pt>
                <c:pt idx="884">
                  <c:v>68.0</c:v>
                </c:pt>
                <c:pt idx="885">
                  <c:v>67.0</c:v>
                </c:pt>
                <c:pt idx="886">
                  <c:v>63.0</c:v>
                </c:pt>
                <c:pt idx="887">
                  <c:v>75.0</c:v>
                </c:pt>
                <c:pt idx="888">
                  <c:v>70.0</c:v>
                </c:pt>
                <c:pt idx="889">
                  <c:v>67.0</c:v>
                </c:pt>
                <c:pt idx="890">
                  <c:v>64.0</c:v>
                </c:pt>
                <c:pt idx="891">
                  <c:v>62.0</c:v>
                </c:pt>
                <c:pt idx="892">
                  <c:v>66.0</c:v>
                </c:pt>
                <c:pt idx="893">
                  <c:v>69.0</c:v>
                </c:pt>
                <c:pt idx="894">
                  <c:v>67.0</c:v>
                </c:pt>
                <c:pt idx="895">
                  <c:v>68.0</c:v>
                </c:pt>
                <c:pt idx="896">
                  <c:v>71.0</c:v>
                </c:pt>
                <c:pt idx="897">
                  <c:v>73.0</c:v>
                </c:pt>
                <c:pt idx="898">
                  <c:v>66.0</c:v>
                </c:pt>
                <c:pt idx="899">
                  <c:v>71.0</c:v>
                </c:pt>
                <c:pt idx="900">
                  <c:v>72.0</c:v>
                </c:pt>
                <c:pt idx="901">
                  <c:v>66.0</c:v>
                </c:pt>
                <c:pt idx="902">
                  <c:v>67.0</c:v>
                </c:pt>
                <c:pt idx="903">
                  <c:v>71.0</c:v>
                </c:pt>
                <c:pt idx="904">
                  <c:v>70.0</c:v>
                </c:pt>
                <c:pt idx="905">
                  <c:v>72.0</c:v>
                </c:pt>
                <c:pt idx="906">
                  <c:v>63.0</c:v>
                </c:pt>
                <c:pt idx="907">
                  <c:v>68.0</c:v>
                </c:pt>
                <c:pt idx="908">
                  <c:v>68.0</c:v>
                </c:pt>
                <c:pt idx="909">
                  <c:v>77.0</c:v>
                </c:pt>
                <c:pt idx="910">
                  <c:v>77.0</c:v>
                </c:pt>
                <c:pt idx="911">
                  <c:v>75.0</c:v>
                </c:pt>
                <c:pt idx="912">
                  <c:v>70.0</c:v>
                </c:pt>
                <c:pt idx="913">
                  <c:v>63.0</c:v>
                </c:pt>
                <c:pt idx="914">
                  <c:v>63.0</c:v>
                </c:pt>
                <c:pt idx="915">
                  <c:v>65.0</c:v>
                </c:pt>
                <c:pt idx="916">
                  <c:v>71.0</c:v>
                </c:pt>
                <c:pt idx="917">
                  <c:v>71.0</c:v>
                </c:pt>
                <c:pt idx="918">
                  <c:v>77.0</c:v>
                </c:pt>
                <c:pt idx="919">
                  <c:v>77.0</c:v>
                </c:pt>
                <c:pt idx="920">
                  <c:v>68.0</c:v>
                </c:pt>
                <c:pt idx="921">
                  <c:v>68.0</c:v>
                </c:pt>
                <c:pt idx="922">
                  <c:v>66.0</c:v>
                </c:pt>
                <c:pt idx="923">
                  <c:v>76.0</c:v>
                </c:pt>
                <c:pt idx="924">
                  <c:v>69.0</c:v>
                </c:pt>
                <c:pt idx="925">
                  <c:v>66.0</c:v>
                </c:pt>
                <c:pt idx="926">
                  <c:v>69.0</c:v>
                </c:pt>
                <c:pt idx="927">
                  <c:v>69.0</c:v>
                </c:pt>
                <c:pt idx="928">
                  <c:v>78.0</c:v>
                </c:pt>
                <c:pt idx="929">
                  <c:v>68.0</c:v>
                </c:pt>
                <c:pt idx="930">
                  <c:v>72.0</c:v>
                </c:pt>
                <c:pt idx="931">
                  <c:v>66.0</c:v>
                </c:pt>
                <c:pt idx="932">
                  <c:v>69.0</c:v>
                </c:pt>
                <c:pt idx="933">
                  <c:v>68.0</c:v>
                </c:pt>
                <c:pt idx="934">
                  <c:v>64.0</c:v>
                </c:pt>
                <c:pt idx="935">
                  <c:v>70.0</c:v>
                </c:pt>
                <c:pt idx="936">
                  <c:v>80.0</c:v>
                </c:pt>
                <c:pt idx="937">
                  <c:v>67.0</c:v>
                </c:pt>
                <c:pt idx="938">
                  <c:v>64.0</c:v>
                </c:pt>
                <c:pt idx="939">
                  <c:v>72.0</c:v>
                </c:pt>
                <c:pt idx="940">
                  <c:v>73.0</c:v>
                </c:pt>
                <c:pt idx="941">
                  <c:v>68.0</c:v>
                </c:pt>
                <c:pt idx="942">
                  <c:v>72.0</c:v>
                </c:pt>
                <c:pt idx="943">
                  <c:v>80.0</c:v>
                </c:pt>
                <c:pt idx="944">
                  <c:v>63.0</c:v>
                </c:pt>
                <c:pt idx="945">
                  <c:v>74.0</c:v>
                </c:pt>
                <c:pt idx="946">
                  <c:v>69.0</c:v>
                </c:pt>
                <c:pt idx="947">
                  <c:v>80.0</c:v>
                </c:pt>
                <c:pt idx="948">
                  <c:v>72.0</c:v>
                </c:pt>
                <c:pt idx="949">
                  <c:v>74.0</c:v>
                </c:pt>
                <c:pt idx="950">
                  <c:v>83.0</c:v>
                </c:pt>
                <c:pt idx="951">
                  <c:v>76.0</c:v>
                </c:pt>
                <c:pt idx="952">
                  <c:v>73.0</c:v>
                </c:pt>
                <c:pt idx="953">
                  <c:v>72.0</c:v>
                </c:pt>
                <c:pt idx="954">
                  <c:v>73.0</c:v>
                </c:pt>
                <c:pt idx="955">
                  <c:v>76.0</c:v>
                </c:pt>
                <c:pt idx="956">
                  <c:v>77.0</c:v>
                </c:pt>
                <c:pt idx="957">
                  <c:v>76.0</c:v>
                </c:pt>
                <c:pt idx="958">
                  <c:v>78.0</c:v>
                </c:pt>
                <c:pt idx="959">
                  <c:v>70.0</c:v>
                </c:pt>
                <c:pt idx="960">
                  <c:v>74.0</c:v>
                </c:pt>
                <c:pt idx="961">
                  <c:v>77.0</c:v>
                </c:pt>
                <c:pt idx="962">
                  <c:v>81.0</c:v>
                </c:pt>
                <c:pt idx="963">
                  <c:v>74.0</c:v>
                </c:pt>
                <c:pt idx="964">
                  <c:v>78.0</c:v>
                </c:pt>
                <c:pt idx="965">
                  <c:v>75.0</c:v>
                </c:pt>
                <c:pt idx="966">
                  <c:v>82.0</c:v>
                </c:pt>
                <c:pt idx="967">
                  <c:v>80.0</c:v>
                </c:pt>
                <c:pt idx="968">
                  <c:v>79.0</c:v>
                </c:pt>
                <c:pt idx="969">
                  <c:v>79.0</c:v>
                </c:pt>
                <c:pt idx="970">
                  <c:v>79.0</c:v>
                </c:pt>
                <c:pt idx="971">
                  <c:v>75.0</c:v>
                </c:pt>
                <c:pt idx="972">
                  <c:v>77.0</c:v>
                </c:pt>
                <c:pt idx="973">
                  <c:v>78.0</c:v>
                </c:pt>
                <c:pt idx="974">
                  <c:v>71.0</c:v>
                </c:pt>
                <c:pt idx="975">
                  <c:v>76.0</c:v>
                </c:pt>
                <c:pt idx="976">
                  <c:v>82.0</c:v>
                </c:pt>
                <c:pt idx="977">
                  <c:v>70.0</c:v>
                </c:pt>
                <c:pt idx="978">
                  <c:v>80.0</c:v>
                </c:pt>
                <c:pt idx="979">
                  <c:v>69.0</c:v>
                </c:pt>
                <c:pt idx="980">
                  <c:v>79.0</c:v>
                </c:pt>
                <c:pt idx="981">
                  <c:v>71.0</c:v>
                </c:pt>
                <c:pt idx="982">
                  <c:v>85.0</c:v>
                </c:pt>
                <c:pt idx="983">
                  <c:v>83.0</c:v>
                </c:pt>
                <c:pt idx="984">
                  <c:v>86.0</c:v>
                </c:pt>
                <c:pt idx="985">
                  <c:v>78.0</c:v>
                </c:pt>
                <c:pt idx="986">
                  <c:v>76.0</c:v>
                </c:pt>
                <c:pt idx="987">
                  <c:v>80.0</c:v>
                </c:pt>
                <c:pt idx="988">
                  <c:v>82.0</c:v>
                </c:pt>
                <c:pt idx="989">
                  <c:v>77.0</c:v>
                </c:pt>
                <c:pt idx="990">
                  <c:v>80.0</c:v>
                </c:pt>
                <c:pt idx="991">
                  <c:v>83.0</c:v>
                </c:pt>
                <c:pt idx="992">
                  <c:v>80.0</c:v>
                </c:pt>
                <c:pt idx="993">
                  <c:v>71.0</c:v>
                </c:pt>
                <c:pt idx="994">
                  <c:v>88.0</c:v>
                </c:pt>
                <c:pt idx="995">
                  <c:v>84.0</c:v>
                </c:pt>
                <c:pt idx="996">
                  <c:v>84.0</c:v>
                </c:pt>
              </c:numCache>
            </c:numRef>
          </c:xVal>
          <c:yVal>
            <c:numRef>
              <c:f>'R=0.90'!$B$2:$B$998</c:f>
              <c:numCache>
                <c:formatCode>General</c:formatCode>
                <c:ptCount val="997"/>
                <c:pt idx="0">
                  <c:v>0.24</c:v>
                </c:pt>
                <c:pt idx="1">
                  <c:v>1.4</c:v>
                </c:pt>
                <c:pt idx="2">
                  <c:v>3.8</c:v>
                </c:pt>
                <c:pt idx="3">
                  <c:v>5.2</c:v>
                </c:pt>
                <c:pt idx="4">
                  <c:v>6.2</c:v>
                </c:pt>
                <c:pt idx="5">
                  <c:v>7.9</c:v>
                </c:pt>
                <c:pt idx="6">
                  <c:v>9.4</c:v>
                </c:pt>
                <c:pt idx="7">
                  <c:v>11.0</c:v>
                </c:pt>
                <c:pt idx="8">
                  <c:v>11.0</c:v>
                </c:pt>
                <c:pt idx="9">
                  <c:v>13.0</c:v>
                </c:pt>
                <c:pt idx="10">
                  <c:v>13.0</c:v>
                </c:pt>
                <c:pt idx="11">
                  <c:v>14.0</c:v>
                </c:pt>
                <c:pt idx="12">
                  <c:v>14.0</c:v>
                </c:pt>
                <c:pt idx="13">
                  <c:v>14.0</c:v>
                </c:pt>
                <c:pt idx="14">
                  <c:v>15.0</c:v>
                </c:pt>
                <c:pt idx="15">
                  <c:v>15.0</c:v>
                </c:pt>
                <c:pt idx="16">
                  <c:v>15.0</c:v>
                </c:pt>
                <c:pt idx="17">
                  <c:v>15.0</c:v>
                </c:pt>
                <c:pt idx="18">
                  <c:v>16.0</c:v>
                </c:pt>
                <c:pt idx="19">
                  <c:v>18.0</c:v>
                </c:pt>
                <c:pt idx="20">
                  <c:v>19.0</c:v>
                </c:pt>
                <c:pt idx="21">
                  <c:v>19.0</c:v>
                </c:pt>
                <c:pt idx="22">
                  <c:v>19.0</c:v>
                </c:pt>
                <c:pt idx="23">
                  <c:v>19.0</c:v>
                </c:pt>
                <c:pt idx="24">
                  <c:v>20.0</c:v>
                </c:pt>
                <c:pt idx="25">
                  <c:v>20.0</c:v>
                </c:pt>
                <c:pt idx="26">
                  <c:v>20.0</c:v>
                </c:pt>
                <c:pt idx="27">
                  <c:v>20.0</c:v>
                </c:pt>
                <c:pt idx="28">
                  <c:v>20.0</c:v>
                </c:pt>
                <c:pt idx="29">
                  <c:v>21.0</c:v>
                </c:pt>
                <c:pt idx="30">
                  <c:v>21.0</c:v>
                </c:pt>
                <c:pt idx="31">
                  <c:v>21.0</c:v>
                </c:pt>
                <c:pt idx="32">
                  <c:v>21.0</c:v>
                </c:pt>
                <c:pt idx="33">
                  <c:v>21.0</c:v>
                </c:pt>
                <c:pt idx="34">
                  <c:v>21.0</c:v>
                </c:pt>
                <c:pt idx="35">
                  <c:v>21.0</c:v>
                </c:pt>
                <c:pt idx="36">
                  <c:v>22.0</c:v>
                </c:pt>
                <c:pt idx="37">
                  <c:v>22.0</c:v>
                </c:pt>
                <c:pt idx="38">
                  <c:v>22.0</c:v>
                </c:pt>
                <c:pt idx="39">
                  <c:v>22.0</c:v>
                </c:pt>
                <c:pt idx="40">
                  <c:v>22.0</c:v>
                </c:pt>
                <c:pt idx="41">
                  <c:v>23.0</c:v>
                </c:pt>
                <c:pt idx="42">
                  <c:v>23.0</c:v>
                </c:pt>
                <c:pt idx="43">
                  <c:v>23.0</c:v>
                </c:pt>
                <c:pt idx="44">
                  <c:v>23.0</c:v>
                </c:pt>
                <c:pt idx="45">
                  <c:v>23.0</c:v>
                </c:pt>
                <c:pt idx="46">
                  <c:v>23.0</c:v>
                </c:pt>
                <c:pt idx="47">
                  <c:v>23.0</c:v>
                </c:pt>
                <c:pt idx="48">
                  <c:v>23.0</c:v>
                </c:pt>
                <c:pt idx="49">
                  <c:v>24.0</c:v>
                </c:pt>
                <c:pt idx="50">
                  <c:v>24.0</c:v>
                </c:pt>
                <c:pt idx="51">
                  <c:v>24.0</c:v>
                </c:pt>
                <c:pt idx="52">
                  <c:v>24.0</c:v>
                </c:pt>
                <c:pt idx="53">
                  <c:v>24.0</c:v>
                </c:pt>
                <c:pt idx="54">
                  <c:v>24.0</c:v>
                </c:pt>
                <c:pt idx="55">
                  <c:v>24.0</c:v>
                </c:pt>
                <c:pt idx="56">
                  <c:v>24.0</c:v>
                </c:pt>
                <c:pt idx="57">
                  <c:v>24.0</c:v>
                </c:pt>
                <c:pt idx="58">
                  <c:v>24.0</c:v>
                </c:pt>
                <c:pt idx="59">
                  <c:v>24.0</c:v>
                </c:pt>
                <c:pt idx="60">
                  <c:v>24.0</c:v>
                </c:pt>
                <c:pt idx="61">
                  <c:v>25.0</c:v>
                </c:pt>
                <c:pt idx="62">
                  <c:v>25.0</c:v>
                </c:pt>
                <c:pt idx="63">
                  <c:v>25.0</c:v>
                </c:pt>
                <c:pt idx="64">
                  <c:v>25.0</c:v>
                </c:pt>
                <c:pt idx="65">
                  <c:v>25.0</c:v>
                </c:pt>
                <c:pt idx="66">
                  <c:v>25.0</c:v>
                </c:pt>
                <c:pt idx="67">
                  <c:v>26.0</c:v>
                </c:pt>
                <c:pt idx="68">
                  <c:v>26.0</c:v>
                </c:pt>
                <c:pt idx="69">
                  <c:v>26.0</c:v>
                </c:pt>
                <c:pt idx="70">
                  <c:v>26.0</c:v>
                </c:pt>
                <c:pt idx="71">
                  <c:v>26.0</c:v>
                </c:pt>
                <c:pt idx="72">
                  <c:v>27.0</c:v>
                </c:pt>
                <c:pt idx="73">
                  <c:v>27.0</c:v>
                </c:pt>
                <c:pt idx="74">
                  <c:v>27.0</c:v>
                </c:pt>
                <c:pt idx="75">
                  <c:v>27.0</c:v>
                </c:pt>
                <c:pt idx="76">
                  <c:v>27.0</c:v>
                </c:pt>
                <c:pt idx="77">
                  <c:v>27.0</c:v>
                </c:pt>
                <c:pt idx="78">
                  <c:v>27.0</c:v>
                </c:pt>
                <c:pt idx="79">
                  <c:v>27.0</c:v>
                </c:pt>
                <c:pt idx="80">
                  <c:v>27.0</c:v>
                </c:pt>
                <c:pt idx="81">
                  <c:v>27.0</c:v>
                </c:pt>
                <c:pt idx="82">
                  <c:v>28.0</c:v>
                </c:pt>
                <c:pt idx="83">
                  <c:v>28.0</c:v>
                </c:pt>
                <c:pt idx="84">
                  <c:v>28.0</c:v>
                </c:pt>
                <c:pt idx="85">
                  <c:v>28.0</c:v>
                </c:pt>
                <c:pt idx="86">
                  <c:v>28.0</c:v>
                </c:pt>
                <c:pt idx="87">
                  <c:v>28.0</c:v>
                </c:pt>
                <c:pt idx="88">
                  <c:v>28.0</c:v>
                </c:pt>
                <c:pt idx="89">
                  <c:v>28.0</c:v>
                </c:pt>
                <c:pt idx="90">
                  <c:v>28.0</c:v>
                </c:pt>
                <c:pt idx="91">
                  <c:v>28.0</c:v>
                </c:pt>
                <c:pt idx="92">
                  <c:v>28.0</c:v>
                </c:pt>
                <c:pt idx="93">
                  <c:v>29.0</c:v>
                </c:pt>
                <c:pt idx="94">
                  <c:v>29.0</c:v>
                </c:pt>
                <c:pt idx="95">
                  <c:v>29.0</c:v>
                </c:pt>
                <c:pt idx="96">
                  <c:v>29.0</c:v>
                </c:pt>
                <c:pt idx="97">
                  <c:v>29.0</c:v>
                </c:pt>
                <c:pt idx="98">
                  <c:v>29.0</c:v>
                </c:pt>
                <c:pt idx="99">
                  <c:v>29.0</c:v>
                </c:pt>
                <c:pt idx="100">
                  <c:v>29.0</c:v>
                </c:pt>
                <c:pt idx="101">
                  <c:v>29.0</c:v>
                </c:pt>
                <c:pt idx="102">
                  <c:v>29.0</c:v>
                </c:pt>
                <c:pt idx="103">
                  <c:v>29.0</c:v>
                </c:pt>
                <c:pt idx="104">
                  <c:v>30.0</c:v>
                </c:pt>
                <c:pt idx="105">
                  <c:v>30.0</c:v>
                </c:pt>
                <c:pt idx="106">
                  <c:v>30.0</c:v>
                </c:pt>
                <c:pt idx="107">
                  <c:v>30.0</c:v>
                </c:pt>
                <c:pt idx="108">
                  <c:v>30.0</c:v>
                </c:pt>
                <c:pt idx="109">
                  <c:v>30.0</c:v>
                </c:pt>
                <c:pt idx="110">
                  <c:v>30.0</c:v>
                </c:pt>
                <c:pt idx="111">
                  <c:v>30.0</c:v>
                </c:pt>
                <c:pt idx="112">
                  <c:v>30.0</c:v>
                </c:pt>
                <c:pt idx="113">
                  <c:v>30.0</c:v>
                </c:pt>
                <c:pt idx="114">
                  <c:v>30.0</c:v>
                </c:pt>
                <c:pt idx="115">
                  <c:v>31.0</c:v>
                </c:pt>
                <c:pt idx="116">
                  <c:v>31.0</c:v>
                </c:pt>
                <c:pt idx="117">
                  <c:v>31.0</c:v>
                </c:pt>
                <c:pt idx="118">
                  <c:v>31.0</c:v>
                </c:pt>
                <c:pt idx="119">
                  <c:v>31.0</c:v>
                </c:pt>
                <c:pt idx="120">
                  <c:v>31.0</c:v>
                </c:pt>
                <c:pt idx="121">
                  <c:v>32.0</c:v>
                </c:pt>
                <c:pt idx="122">
                  <c:v>32.0</c:v>
                </c:pt>
                <c:pt idx="123">
                  <c:v>32.0</c:v>
                </c:pt>
                <c:pt idx="124">
                  <c:v>32.0</c:v>
                </c:pt>
                <c:pt idx="125">
                  <c:v>32.0</c:v>
                </c:pt>
                <c:pt idx="126">
                  <c:v>32.0</c:v>
                </c:pt>
                <c:pt idx="127">
                  <c:v>32.0</c:v>
                </c:pt>
                <c:pt idx="128">
                  <c:v>32.0</c:v>
                </c:pt>
                <c:pt idx="129">
                  <c:v>32.0</c:v>
                </c:pt>
                <c:pt idx="130">
                  <c:v>32.0</c:v>
                </c:pt>
                <c:pt idx="131">
                  <c:v>32.0</c:v>
                </c:pt>
                <c:pt idx="132">
                  <c:v>32.0</c:v>
                </c:pt>
                <c:pt idx="133">
                  <c:v>32.0</c:v>
                </c:pt>
                <c:pt idx="134">
                  <c:v>32.0</c:v>
                </c:pt>
                <c:pt idx="135">
                  <c:v>32.0</c:v>
                </c:pt>
                <c:pt idx="136">
                  <c:v>33.0</c:v>
                </c:pt>
                <c:pt idx="137">
                  <c:v>33.0</c:v>
                </c:pt>
                <c:pt idx="138">
                  <c:v>33.0</c:v>
                </c:pt>
                <c:pt idx="139">
                  <c:v>33.0</c:v>
                </c:pt>
                <c:pt idx="140">
                  <c:v>33.0</c:v>
                </c:pt>
                <c:pt idx="141">
                  <c:v>33.0</c:v>
                </c:pt>
                <c:pt idx="142">
                  <c:v>33.0</c:v>
                </c:pt>
                <c:pt idx="143">
                  <c:v>33.0</c:v>
                </c:pt>
                <c:pt idx="144">
                  <c:v>33.0</c:v>
                </c:pt>
                <c:pt idx="145">
                  <c:v>33.0</c:v>
                </c:pt>
                <c:pt idx="146">
                  <c:v>33.0</c:v>
                </c:pt>
                <c:pt idx="147">
                  <c:v>33.0</c:v>
                </c:pt>
                <c:pt idx="148">
                  <c:v>33.0</c:v>
                </c:pt>
                <c:pt idx="149">
                  <c:v>33.0</c:v>
                </c:pt>
                <c:pt idx="150">
                  <c:v>33.0</c:v>
                </c:pt>
                <c:pt idx="151">
                  <c:v>34.0</c:v>
                </c:pt>
                <c:pt idx="152">
                  <c:v>34.0</c:v>
                </c:pt>
                <c:pt idx="153">
                  <c:v>34.0</c:v>
                </c:pt>
                <c:pt idx="154">
                  <c:v>34.0</c:v>
                </c:pt>
                <c:pt idx="155">
                  <c:v>34.0</c:v>
                </c:pt>
                <c:pt idx="156">
                  <c:v>34.0</c:v>
                </c:pt>
                <c:pt idx="157">
                  <c:v>34.0</c:v>
                </c:pt>
                <c:pt idx="158">
                  <c:v>34.0</c:v>
                </c:pt>
                <c:pt idx="159">
                  <c:v>34.0</c:v>
                </c:pt>
                <c:pt idx="160">
                  <c:v>35.0</c:v>
                </c:pt>
                <c:pt idx="161">
                  <c:v>35.0</c:v>
                </c:pt>
                <c:pt idx="162">
                  <c:v>35.0</c:v>
                </c:pt>
                <c:pt idx="163">
                  <c:v>35.0</c:v>
                </c:pt>
                <c:pt idx="164">
                  <c:v>35.0</c:v>
                </c:pt>
                <c:pt idx="165">
                  <c:v>35.0</c:v>
                </c:pt>
                <c:pt idx="166">
                  <c:v>35.0</c:v>
                </c:pt>
                <c:pt idx="167">
                  <c:v>35.0</c:v>
                </c:pt>
                <c:pt idx="168">
                  <c:v>35.0</c:v>
                </c:pt>
                <c:pt idx="169">
                  <c:v>35.0</c:v>
                </c:pt>
                <c:pt idx="170">
                  <c:v>35.0</c:v>
                </c:pt>
                <c:pt idx="171">
                  <c:v>35.0</c:v>
                </c:pt>
                <c:pt idx="172">
                  <c:v>35.0</c:v>
                </c:pt>
                <c:pt idx="173">
                  <c:v>35.0</c:v>
                </c:pt>
                <c:pt idx="174">
                  <c:v>35.0</c:v>
                </c:pt>
                <c:pt idx="175">
                  <c:v>35.0</c:v>
                </c:pt>
                <c:pt idx="176">
                  <c:v>35.0</c:v>
                </c:pt>
                <c:pt idx="177">
                  <c:v>35.0</c:v>
                </c:pt>
                <c:pt idx="178">
                  <c:v>35.0</c:v>
                </c:pt>
                <c:pt idx="179">
                  <c:v>35.0</c:v>
                </c:pt>
                <c:pt idx="180">
                  <c:v>35.0</c:v>
                </c:pt>
                <c:pt idx="181">
                  <c:v>35.0</c:v>
                </c:pt>
                <c:pt idx="182">
                  <c:v>36.0</c:v>
                </c:pt>
                <c:pt idx="183">
                  <c:v>36.0</c:v>
                </c:pt>
                <c:pt idx="184">
                  <c:v>36.0</c:v>
                </c:pt>
                <c:pt idx="185">
                  <c:v>36.0</c:v>
                </c:pt>
                <c:pt idx="186">
                  <c:v>36.0</c:v>
                </c:pt>
                <c:pt idx="187">
                  <c:v>36.0</c:v>
                </c:pt>
                <c:pt idx="188">
                  <c:v>36.0</c:v>
                </c:pt>
                <c:pt idx="189">
                  <c:v>36.0</c:v>
                </c:pt>
                <c:pt idx="190">
                  <c:v>36.0</c:v>
                </c:pt>
                <c:pt idx="191">
                  <c:v>36.0</c:v>
                </c:pt>
                <c:pt idx="192">
                  <c:v>36.0</c:v>
                </c:pt>
                <c:pt idx="193">
                  <c:v>36.0</c:v>
                </c:pt>
                <c:pt idx="194">
                  <c:v>36.0</c:v>
                </c:pt>
                <c:pt idx="195">
                  <c:v>36.0</c:v>
                </c:pt>
                <c:pt idx="196">
                  <c:v>36.0</c:v>
                </c:pt>
                <c:pt idx="197">
                  <c:v>36.0</c:v>
                </c:pt>
                <c:pt idx="198">
                  <c:v>36.0</c:v>
                </c:pt>
                <c:pt idx="199">
                  <c:v>36.0</c:v>
                </c:pt>
                <c:pt idx="200">
                  <c:v>36.0</c:v>
                </c:pt>
                <c:pt idx="201">
                  <c:v>36.0</c:v>
                </c:pt>
                <c:pt idx="202">
                  <c:v>36.0</c:v>
                </c:pt>
                <c:pt idx="203">
                  <c:v>36.0</c:v>
                </c:pt>
                <c:pt idx="204">
                  <c:v>36.0</c:v>
                </c:pt>
                <c:pt idx="205">
                  <c:v>36.0</c:v>
                </c:pt>
                <c:pt idx="206">
                  <c:v>36.0</c:v>
                </c:pt>
                <c:pt idx="207">
                  <c:v>36.0</c:v>
                </c:pt>
                <c:pt idx="208">
                  <c:v>36.0</c:v>
                </c:pt>
                <c:pt idx="209">
                  <c:v>37.0</c:v>
                </c:pt>
                <c:pt idx="210">
                  <c:v>37.0</c:v>
                </c:pt>
                <c:pt idx="211">
                  <c:v>37.0</c:v>
                </c:pt>
                <c:pt idx="212">
                  <c:v>37.0</c:v>
                </c:pt>
                <c:pt idx="213">
                  <c:v>37.0</c:v>
                </c:pt>
                <c:pt idx="214">
                  <c:v>37.0</c:v>
                </c:pt>
                <c:pt idx="215">
                  <c:v>37.0</c:v>
                </c:pt>
                <c:pt idx="216">
                  <c:v>37.0</c:v>
                </c:pt>
                <c:pt idx="217">
                  <c:v>37.0</c:v>
                </c:pt>
                <c:pt idx="218">
                  <c:v>37.0</c:v>
                </c:pt>
                <c:pt idx="219">
                  <c:v>37.0</c:v>
                </c:pt>
                <c:pt idx="220">
                  <c:v>37.0</c:v>
                </c:pt>
                <c:pt idx="221">
                  <c:v>37.0</c:v>
                </c:pt>
                <c:pt idx="222">
                  <c:v>37.0</c:v>
                </c:pt>
                <c:pt idx="223">
                  <c:v>37.0</c:v>
                </c:pt>
                <c:pt idx="224">
                  <c:v>37.0</c:v>
                </c:pt>
                <c:pt idx="225">
                  <c:v>37.0</c:v>
                </c:pt>
                <c:pt idx="226">
                  <c:v>37.0</c:v>
                </c:pt>
                <c:pt idx="227">
                  <c:v>37.0</c:v>
                </c:pt>
                <c:pt idx="228">
                  <c:v>38.0</c:v>
                </c:pt>
                <c:pt idx="229">
                  <c:v>38.0</c:v>
                </c:pt>
                <c:pt idx="230">
                  <c:v>38.0</c:v>
                </c:pt>
                <c:pt idx="231">
                  <c:v>38.0</c:v>
                </c:pt>
                <c:pt idx="232">
                  <c:v>38.0</c:v>
                </c:pt>
                <c:pt idx="233">
                  <c:v>38.0</c:v>
                </c:pt>
                <c:pt idx="234">
                  <c:v>38.0</c:v>
                </c:pt>
                <c:pt idx="235">
                  <c:v>38.0</c:v>
                </c:pt>
                <c:pt idx="236">
                  <c:v>38.0</c:v>
                </c:pt>
                <c:pt idx="237">
                  <c:v>38.0</c:v>
                </c:pt>
                <c:pt idx="238">
                  <c:v>38.0</c:v>
                </c:pt>
                <c:pt idx="239">
                  <c:v>38.0</c:v>
                </c:pt>
                <c:pt idx="240">
                  <c:v>38.0</c:v>
                </c:pt>
                <c:pt idx="241">
                  <c:v>38.0</c:v>
                </c:pt>
                <c:pt idx="242">
                  <c:v>38.0</c:v>
                </c:pt>
                <c:pt idx="243">
                  <c:v>39.0</c:v>
                </c:pt>
                <c:pt idx="244">
                  <c:v>39.0</c:v>
                </c:pt>
                <c:pt idx="245">
                  <c:v>39.0</c:v>
                </c:pt>
                <c:pt idx="246">
                  <c:v>39.0</c:v>
                </c:pt>
                <c:pt idx="247">
                  <c:v>39.0</c:v>
                </c:pt>
                <c:pt idx="248">
                  <c:v>39.0</c:v>
                </c:pt>
                <c:pt idx="249">
                  <c:v>39.0</c:v>
                </c:pt>
                <c:pt idx="250">
                  <c:v>39.0</c:v>
                </c:pt>
                <c:pt idx="251">
                  <c:v>39.0</c:v>
                </c:pt>
                <c:pt idx="252">
                  <c:v>39.0</c:v>
                </c:pt>
                <c:pt idx="253">
                  <c:v>39.0</c:v>
                </c:pt>
                <c:pt idx="254">
                  <c:v>39.0</c:v>
                </c:pt>
                <c:pt idx="255">
                  <c:v>39.0</c:v>
                </c:pt>
                <c:pt idx="256">
                  <c:v>39.0</c:v>
                </c:pt>
                <c:pt idx="257">
                  <c:v>39.0</c:v>
                </c:pt>
                <c:pt idx="258">
                  <c:v>39.0</c:v>
                </c:pt>
                <c:pt idx="259">
                  <c:v>39.0</c:v>
                </c:pt>
                <c:pt idx="260">
                  <c:v>39.0</c:v>
                </c:pt>
                <c:pt idx="261">
                  <c:v>39.0</c:v>
                </c:pt>
                <c:pt idx="262">
                  <c:v>39.0</c:v>
                </c:pt>
                <c:pt idx="263">
                  <c:v>39.0</c:v>
                </c:pt>
                <c:pt idx="264">
                  <c:v>39.0</c:v>
                </c:pt>
                <c:pt idx="265">
                  <c:v>39.0</c:v>
                </c:pt>
                <c:pt idx="266">
                  <c:v>39.0</c:v>
                </c:pt>
                <c:pt idx="267">
                  <c:v>40.0</c:v>
                </c:pt>
                <c:pt idx="268">
                  <c:v>40.0</c:v>
                </c:pt>
                <c:pt idx="269">
                  <c:v>40.0</c:v>
                </c:pt>
                <c:pt idx="270">
                  <c:v>40.0</c:v>
                </c:pt>
                <c:pt idx="271">
                  <c:v>40.0</c:v>
                </c:pt>
                <c:pt idx="272">
                  <c:v>40.0</c:v>
                </c:pt>
                <c:pt idx="273">
                  <c:v>40.0</c:v>
                </c:pt>
                <c:pt idx="274">
                  <c:v>40.0</c:v>
                </c:pt>
                <c:pt idx="275">
                  <c:v>40.0</c:v>
                </c:pt>
                <c:pt idx="276">
                  <c:v>40.0</c:v>
                </c:pt>
                <c:pt idx="277">
                  <c:v>40.0</c:v>
                </c:pt>
                <c:pt idx="278">
                  <c:v>40.0</c:v>
                </c:pt>
                <c:pt idx="279">
                  <c:v>40.0</c:v>
                </c:pt>
                <c:pt idx="280">
                  <c:v>40.0</c:v>
                </c:pt>
                <c:pt idx="281">
                  <c:v>40.0</c:v>
                </c:pt>
                <c:pt idx="282">
                  <c:v>40.0</c:v>
                </c:pt>
                <c:pt idx="283">
                  <c:v>40.0</c:v>
                </c:pt>
                <c:pt idx="284">
                  <c:v>40.0</c:v>
                </c:pt>
                <c:pt idx="285">
                  <c:v>40.0</c:v>
                </c:pt>
                <c:pt idx="286">
                  <c:v>40.0</c:v>
                </c:pt>
                <c:pt idx="287">
                  <c:v>40.0</c:v>
                </c:pt>
                <c:pt idx="288">
                  <c:v>40.0</c:v>
                </c:pt>
                <c:pt idx="289">
                  <c:v>41.0</c:v>
                </c:pt>
                <c:pt idx="290">
                  <c:v>41.0</c:v>
                </c:pt>
                <c:pt idx="291">
                  <c:v>41.0</c:v>
                </c:pt>
                <c:pt idx="292">
                  <c:v>41.0</c:v>
                </c:pt>
                <c:pt idx="293">
                  <c:v>41.0</c:v>
                </c:pt>
                <c:pt idx="294">
                  <c:v>41.0</c:v>
                </c:pt>
                <c:pt idx="295">
                  <c:v>41.0</c:v>
                </c:pt>
                <c:pt idx="296">
                  <c:v>41.0</c:v>
                </c:pt>
                <c:pt idx="297">
                  <c:v>41.0</c:v>
                </c:pt>
                <c:pt idx="298">
                  <c:v>41.0</c:v>
                </c:pt>
                <c:pt idx="299">
                  <c:v>41.0</c:v>
                </c:pt>
                <c:pt idx="300">
                  <c:v>41.0</c:v>
                </c:pt>
                <c:pt idx="301">
                  <c:v>41.0</c:v>
                </c:pt>
                <c:pt idx="302">
                  <c:v>41.0</c:v>
                </c:pt>
                <c:pt idx="303">
                  <c:v>41.0</c:v>
                </c:pt>
                <c:pt idx="304">
                  <c:v>41.0</c:v>
                </c:pt>
                <c:pt idx="305">
                  <c:v>41.0</c:v>
                </c:pt>
                <c:pt idx="306">
                  <c:v>41.0</c:v>
                </c:pt>
                <c:pt idx="307">
                  <c:v>41.0</c:v>
                </c:pt>
                <c:pt idx="308">
                  <c:v>41.0</c:v>
                </c:pt>
                <c:pt idx="309">
                  <c:v>41.0</c:v>
                </c:pt>
                <c:pt idx="310">
                  <c:v>41.0</c:v>
                </c:pt>
                <c:pt idx="311">
                  <c:v>41.0</c:v>
                </c:pt>
                <c:pt idx="312">
                  <c:v>42.0</c:v>
                </c:pt>
                <c:pt idx="313">
                  <c:v>42.0</c:v>
                </c:pt>
                <c:pt idx="314">
                  <c:v>42.0</c:v>
                </c:pt>
                <c:pt idx="315">
                  <c:v>42.0</c:v>
                </c:pt>
                <c:pt idx="316">
                  <c:v>42.0</c:v>
                </c:pt>
                <c:pt idx="317">
                  <c:v>42.0</c:v>
                </c:pt>
                <c:pt idx="318">
                  <c:v>42.0</c:v>
                </c:pt>
                <c:pt idx="319">
                  <c:v>42.0</c:v>
                </c:pt>
                <c:pt idx="320">
                  <c:v>42.0</c:v>
                </c:pt>
                <c:pt idx="321">
                  <c:v>42.0</c:v>
                </c:pt>
                <c:pt idx="322">
                  <c:v>42.0</c:v>
                </c:pt>
                <c:pt idx="323">
                  <c:v>42.0</c:v>
                </c:pt>
                <c:pt idx="324">
                  <c:v>42.0</c:v>
                </c:pt>
                <c:pt idx="325">
                  <c:v>42.0</c:v>
                </c:pt>
                <c:pt idx="326">
                  <c:v>42.0</c:v>
                </c:pt>
                <c:pt idx="327">
                  <c:v>42.0</c:v>
                </c:pt>
                <c:pt idx="328">
                  <c:v>42.0</c:v>
                </c:pt>
                <c:pt idx="329">
                  <c:v>42.0</c:v>
                </c:pt>
                <c:pt idx="330">
                  <c:v>42.0</c:v>
                </c:pt>
                <c:pt idx="331">
                  <c:v>42.0</c:v>
                </c:pt>
                <c:pt idx="332">
                  <c:v>42.0</c:v>
                </c:pt>
                <c:pt idx="333">
                  <c:v>42.0</c:v>
                </c:pt>
                <c:pt idx="334">
                  <c:v>42.0</c:v>
                </c:pt>
                <c:pt idx="335">
                  <c:v>42.0</c:v>
                </c:pt>
                <c:pt idx="336">
                  <c:v>42.0</c:v>
                </c:pt>
                <c:pt idx="337">
                  <c:v>42.0</c:v>
                </c:pt>
                <c:pt idx="338">
                  <c:v>42.0</c:v>
                </c:pt>
                <c:pt idx="339">
                  <c:v>42.0</c:v>
                </c:pt>
                <c:pt idx="340">
                  <c:v>42.0</c:v>
                </c:pt>
                <c:pt idx="341">
                  <c:v>42.0</c:v>
                </c:pt>
                <c:pt idx="342">
                  <c:v>42.0</c:v>
                </c:pt>
                <c:pt idx="343">
                  <c:v>42.0</c:v>
                </c:pt>
                <c:pt idx="344">
                  <c:v>43.0</c:v>
                </c:pt>
                <c:pt idx="345">
                  <c:v>43.0</c:v>
                </c:pt>
                <c:pt idx="346">
                  <c:v>43.0</c:v>
                </c:pt>
                <c:pt idx="347">
                  <c:v>43.0</c:v>
                </c:pt>
                <c:pt idx="348">
                  <c:v>43.0</c:v>
                </c:pt>
                <c:pt idx="349">
                  <c:v>43.0</c:v>
                </c:pt>
                <c:pt idx="350">
                  <c:v>43.0</c:v>
                </c:pt>
                <c:pt idx="351">
                  <c:v>43.0</c:v>
                </c:pt>
                <c:pt idx="352">
                  <c:v>43.0</c:v>
                </c:pt>
                <c:pt idx="353">
                  <c:v>43.0</c:v>
                </c:pt>
                <c:pt idx="354">
                  <c:v>43.0</c:v>
                </c:pt>
                <c:pt idx="355">
                  <c:v>43.0</c:v>
                </c:pt>
                <c:pt idx="356">
                  <c:v>43.0</c:v>
                </c:pt>
                <c:pt idx="357">
                  <c:v>43.0</c:v>
                </c:pt>
                <c:pt idx="358">
                  <c:v>43.0</c:v>
                </c:pt>
                <c:pt idx="359">
                  <c:v>43.0</c:v>
                </c:pt>
                <c:pt idx="360">
                  <c:v>43.0</c:v>
                </c:pt>
                <c:pt idx="361">
                  <c:v>43.0</c:v>
                </c:pt>
                <c:pt idx="362">
                  <c:v>43.0</c:v>
                </c:pt>
                <c:pt idx="363">
                  <c:v>43.0</c:v>
                </c:pt>
                <c:pt idx="364">
                  <c:v>43.0</c:v>
                </c:pt>
                <c:pt idx="365">
                  <c:v>43.0</c:v>
                </c:pt>
                <c:pt idx="366">
                  <c:v>43.0</c:v>
                </c:pt>
                <c:pt idx="367">
                  <c:v>43.0</c:v>
                </c:pt>
                <c:pt idx="368">
                  <c:v>43.0</c:v>
                </c:pt>
                <c:pt idx="369">
                  <c:v>43.0</c:v>
                </c:pt>
                <c:pt idx="370">
                  <c:v>43.0</c:v>
                </c:pt>
                <c:pt idx="371">
                  <c:v>43.0</c:v>
                </c:pt>
                <c:pt idx="372">
                  <c:v>43.0</c:v>
                </c:pt>
                <c:pt idx="373">
                  <c:v>43.0</c:v>
                </c:pt>
                <c:pt idx="374">
                  <c:v>44.0</c:v>
                </c:pt>
                <c:pt idx="375">
                  <c:v>44.0</c:v>
                </c:pt>
                <c:pt idx="376">
                  <c:v>44.0</c:v>
                </c:pt>
                <c:pt idx="377">
                  <c:v>44.0</c:v>
                </c:pt>
                <c:pt idx="378">
                  <c:v>44.0</c:v>
                </c:pt>
                <c:pt idx="379">
                  <c:v>44.0</c:v>
                </c:pt>
                <c:pt idx="380">
                  <c:v>44.0</c:v>
                </c:pt>
                <c:pt idx="381">
                  <c:v>44.0</c:v>
                </c:pt>
                <c:pt idx="382">
                  <c:v>44.0</c:v>
                </c:pt>
                <c:pt idx="383">
                  <c:v>44.0</c:v>
                </c:pt>
                <c:pt idx="384">
                  <c:v>44.0</c:v>
                </c:pt>
                <c:pt idx="385">
                  <c:v>44.0</c:v>
                </c:pt>
                <c:pt idx="386">
                  <c:v>44.0</c:v>
                </c:pt>
                <c:pt idx="387">
                  <c:v>44.0</c:v>
                </c:pt>
                <c:pt idx="388">
                  <c:v>44.0</c:v>
                </c:pt>
                <c:pt idx="389">
                  <c:v>44.0</c:v>
                </c:pt>
                <c:pt idx="390">
                  <c:v>44.0</c:v>
                </c:pt>
                <c:pt idx="391">
                  <c:v>44.0</c:v>
                </c:pt>
                <c:pt idx="392">
                  <c:v>44.0</c:v>
                </c:pt>
                <c:pt idx="393">
                  <c:v>45.0</c:v>
                </c:pt>
                <c:pt idx="394">
                  <c:v>45.0</c:v>
                </c:pt>
                <c:pt idx="395">
                  <c:v>45.0</c:v>
                </c:pt>
                <c:pt idx="396">
                  <c:v>45.0</c:v>
                </c:pt>
                <c:pt idx="397">
                  <c:v>45.0</c:v>
                </c:pt>
                <c:pt idx="398">
                  <c:v>45.0</c:v>
                </c:pt>
                <c:pt idx="399">
                  <c:v>45.0</c:v>
                </c:pt>
                <c:pt idx="400">
                  <c:v>45.0</c:v>
                </c:pt>
                <c:pt idx="401">
                  <c:v>45.0</c:v>
                </c:pt>
                <c:pt idx="402">
                  <c:v>45.0</c:v>
                </c:pt>
                <c:pt idx="403">
                  <c:v>45.0</c:v>
                </c:pt>
                <c:pt idx="404">
                  <c:v>45.0</c:v>
                </c:pt>
                <c:pt idx="405">
                  <c:v>45.0</c:v>
                </c:pt>
                <c:pt idx="406">
                  <c:v>45.0</c:v>
                </c:pt>
                <c:pt idx="407">
                  <c:v>45.0</c:v>
                </c:pt>
                <c:pt idx="408">
                  <c:v>45.0</c:v>
                </c:pt>
                <c:pt idx="409">
                  <c:v>45.0</c:v>
                </c:pt>
                <c:pt idx="410">
                  <c:v>45.0</c:v>
                </c:pt>
                <c:pt idx="411">
                  <c:v>46.0</c:v>
                </c:pt>
                <c:pt idx="412">
                  <c:v>46.0</c:v>
                </c:pt>
                <c:pt idx="413">
                  <c:v>46.0</c:v>
                </c:pt>
                <c:pt idx="414">
                  <c:v>46.0</c:v>
                </c:pt>
                <c:pt idx="415">
                  <c:v>46.0</c:v>
                </c:pt>
                <c:pt idx="416">
                  <c:v>46.0</c:v>
                </c:pt>
                <c:pt idx="417">
                  <c:v>46.0</c:v>
                </c:pt>
                <c:pt idx="418">
                  <c:v>46.0</c:v>
                </c:pt>
                <c:pt idx="419">
                  <c:v>46.0</c:v>
                </c:pt>
                <c:pt idx="420">
                  <c:v>46.0</c:v>
                </c:pt>
                <c:pt idx="421">
                  <c:v>46.0</c:v>
                </c:pt>
                <c:pt idx="422">
                  <c:v>46.0</c:v>
                </c:pt>
                <c:pt idx="423">
                  <c:v>46.0</c:v>
                </c:pt>
                <c:pt idx="424">
                  <c:v>46.0</c:v>
                </c:pt>
                <c:pt idx="425">
                  <c:v>46.0</c:v>
                </c:pt>
                <c:pt idx="426">
                  <c:v>46.0</c:v>
                </c:pt>
                <c:pt idx="427">
                  <c:v>46.0</c:v>
                </c:pt>
                <c:pt idx="428">
                  <c:v>46.0</c:v>
                </c:pt>
                <c:pt idx="429">
                  <c:v>46.0</c:v>
                </c:pt>
                <c:pt idx="430">
                  <c:v>46.0</c:v>
                </c:pt>
                <c:pt idx="431">
                  <c:v>46.0</c:v>
                </c:pt>
                <c:pt idx="432">
                  <c:v>46.0</c:v>
                </c:pt>
                <c:pt idx="433">
                  <c:v>46.0</c:v>
                </c:pt>
                <c:pt idx="434">
                  <c:v>46.0</c:v>
                </c:pt>
                <c:pt idx="435">
                  <c:v>46.0</c:v>
                </c:pt>
                <c:pt idx="436">
                  <c:v>46.0</c:v>
                </c:pt>
                <c:pt idx="437">
                  <c:v>47.0</c:v>
                </c:pt>
                <c:pt idx="438">
                  <c:v>47.0</c:v>
                </c:pt>
                <c:pt idx="439">
                  <c:v>47.0</c:v>
                </c:pt>
                <c:pt idx="440">
                  <c:v>47.0</c:v>
                </c:pt>
                <c:pt idx="441">
                  <c:v>47.0</c:v>
                </c:pt>
                <c:pt idx="442">
                  <c:v>47.0</c:v>
                </c:pt>
                <c:pt idx="443">
                  <c:v>47.0</c:v>
                </c:pt>
                <c:pt idx="444">
                  <c:v>47.0</c:v>
                </c:pt>
                <c:pt idx="445">
                  <c:v>47.0</c:v>
                </c:pt>
                <c:pt idx="446">
                  <c:v>47.0</c:v>
                </c:pt>
                <c:pt idx="447">
                  <c:v>47.0</c:v>
                </c:pt>
                <c:pt idx="448">
                  <c:v>47.0</c:v>
                </c:pt>
                <c:pt idx="449">
                  <c:v>47.0</c:v>
                </c:pt>
                <c:pt idx="450">
                  <c:v>47.0</c:v>
                </c:pt>
                <c:pt idx="451">
                  <c:v>47.0</c:v>
                </c:pt>
                <c:pt idx="452">
                  <c:v>47.0</c:v>
                </c:pt>
                <c:pt idx="453">
                  <c:v>47.0</c:v>
                </c:pt>
                <c:pt idx="454">
                  <c:v>47.0</c:v>
                </c:pt>
                <c:pt idx="455">
                  <c:v>47.0</c:v>
                </c:pt>
                <c:pt idx="456">
                  <c:v>47.0</c:v>
                </c:pt>
                <c:pt idx="457">
                  <c:v>47.0</c:v>
                </c:pt>
                <c:pt idx="458">
                  <c:v>48.0</c:v>
                </c:pt>
                <c:pt idx="459">
                  <c:v>48.0</c:v>
                </c:pt>
                <c:pt idx="460">
                  <c:v>48.0</c:v>
                </c:pt>
                <c:pt idx="461">
                  <c:v>48.0</c:v>
                </c:pt>
                <c:pt idx="462">
                  <c:v>48.0</c:v>
                </c:pt>
                <c:pt idx="463">
                  <c:v>48.0</c:v>
                </c:pt>
                <c:pt idx="464">
                  <c:v>48.0</c:v>
                </c:pt>
                <c:pt idx="465">
                  <c:v>48.0</c:v>
                </c:pt>
                <c:pt idx="466">
                  <c:v>48.0</c:v>
                </c:pt>
                <c:pt idx="467">
                  <c:v>48.0</c:v>
                </c:pt>
                <c:pt idx="468">
                  <c:v>48.0</c:v>
                </c:pt>
                <c:pt idx="469">
                  <c:v>48.0</c:v>
                </c:pt>
                <c:pt idx="470">
                  <c:v>48.0</c:v>
                </c:pt>
                <c:pt idx="471">
                  <c:v>48.0</c:v>
                </c:pt>
                <c:pt idx="472">
                  <c:v>48.0</c:v>
                </c:pt>
                <c:pt idx="473">
                  <c:v>48.0</c:v>
                </c:pt>
                <c:pt idx="474">
                  <c:v>48.0</c:v>
                </c:pt>
                <c:pt idx="475">
                  <c:v>48.0</c:v>
                </c:pt>
                <c:pt idx="476">
                  <c:v>48.0</c:v>
                </c:pt>
                <c:pt idx="477">
                  <c:v>48.0</c:v>
                </c:pt>
                <c:pt idx="478">
                  <c:v>49.0</c:v>
                </c:pt>
                <c:pt idx="479">
                  <c:v>49.0</c:v>
                </c:pt>
                <c:pt idx="480">
                  <c:v>49.0</c:v>
                </c:pt>
                <c:pt idx="481">
                  <c:v>49.0</c:v>
                </c:pt>
                <c:pt idx="482">
                  <c:v>49.0</c:v>
                </c:pt>
                <c:pt idx="483">
                  <c:v>49.0</c:v>
                </c:pt>
                <c:pt idx="484">
                  <c:v>49.0</c:v>
                </c:pt>
                <c:pt idx="485">
                  <c:v>49.0</c:v>
                </c:pt>
                <c:pt idx="486">
                  <c:v>49.0</c:v>
                </c:pt>
                <c:pt idx="487">
                  <c:v>49.0</c:v>
                </c:pt>
                <c:pt idx="488">
                  <c:v>49.0</c:v>
                </c:pt>
                <c:pt idx="489">
                  <c:v>49.0</c:v>
                </c:pt>
                <c:pt idx="490">
                  <c:v>49.0</c:v>
                </c:pt>
                <c:pt idx="491">
                  <c:v>49.0</c:v>
                </c:pt>
                <c:pt idx="492">
                  <c:v>49.0</c:v>
                </c:pt>
                <c:pt idx="493">
                  <c:v>49.0</c:v>
                </c:pt>
                <c:pt idx="494">
                  <c:v>49.0</c:v>
                </c:pt>
                <c:pt idx="495">
                  <c:v>49.0</c:v>
                </c:pt>
                <c:pt idx="496">
                  <c:v>49.0</c:v>
                </c:pt>
                <c:pt idx="497">
                  <c:v>49.0</c:v>
                </c:pt>
                <c:pt idx="498">
                  <c:v>49.0</c:v>
                </c:pt>
                <c:pt idx="499">
                  <c:v>49.0</c:v>
                </c:pt>
                <c:pt idx="500">
                  <c:v>50.0</c:v>
                </c:pt>
                <c:pt idx="501">
                  <c:v>50.0</c:v>
                </c:pt>
                <c:pt idx="502">
                  <c:v>50.0</c:v>
                </c:pt>
                <c:pt idx="503">
                  <c:v>50.0</c:v>
                </c:pt>
                <c:pt idx="504">
                  <c:v>50.0</c:v>
                </c:pt>
                <c:pt idx="505">
                  <c:v>50.0</c:v>
                </c:pt>
                <c:pt idx="506">
                  <c:v>50.0</c:v>
                </c:pt>
                <c:pt idx="507">
                  <c:v>50.0</c:v>
                </c:pt>
                <c:pt idx="508">
                  <c:v>50.0</c:v>
                </c:pt>
                <c:pt idx="509">
                  <c:v>50.0</c:v>
                </c:pt>
                <c:pt idx="510">
                  <c:v>50.0</c:v>
                </c:pt>
                <c:pt idx="511">
                  <c:v>50.0</c:v>
                </c:pt>
                <c:pt idx="512">
                  <c:v>50.0</c:v>
                </c:pt>
                <c:pt idx="513">
                  <c:v>50.0</c:v>
                </c:pt>
                <c:pt idx="514">
                  <c:v>50.0</c:v>
                </c:pt>
                <c:pt idx="515">
                  <c:v>50.0</c:v>
                </c:pt>
                <c:pt idx="516">
                  <c:v>50.0</c:v>
                </c:pt>
                <c:pt idx="517">
                  <c:v>50.0</c:v>
                </c:pt>
                <c:pt idx="518">
                  <c:v>50.0</c:v>
                </c:pt>
                <c:pt idx="519">
                  <c:v>50.0</c:v>
                </c:pt>
                <c:pt idx="520">
                  <c:v>50.0</c:v>
                </c:pt>
                <c:pt idx="521">
                  <c:v>50.0</c:v>
                </c:pt>
                <c:pt idx="522">
                  <c:v>50.0</c:v>
                </c:pt>
                <c:pt idx="523">
                  <c:v>50.0</c:v>
                </c:pt>
                <c:pt idx="524">
                  <c:v>50.0</c:v>
                </c:pt>
                <c:pt idx="525">
                  <c:v>50.0</c:v>
                </c:pt>
                <c:pt idx="526">
                  <c:v>50.0</c:v>
                </c:pt>
                <c:pt idx="527">
                  <c:v>51.0</c:v>
                </c:pt>
                <c:pt idx="528">
                  <c:v>51.0</c:v>
                </c:pt>
                <c:pt idx="529">
                  <c:v>51.0</c:v>
                </c:pt>
                <c:pt idx="530">
                  <c:v>51.0</c:v>
                </c:pt>
                <c:pt idx="531">
                  <c:v>51.0</c:v>
                </c:pt>
                <c:pt idx="532">
                  <c:v>51.0</c:v>
                </c:pt>
                <c:pt idx="533">
                  <c:v>51.0</c:v>
                </c:pt>
                <c:pt idx="534">
                  <c:v>51.0</c:v>
                </c:pt>
                <c:pt idx="535">
                  <c:v>51.0</c:v>
                </c:pt>
                <c:pt idx="536">
                  <c:v>51.0</c:v>
                </c:pt>
                <c:pt idx="537">
                  <c:v>51.0</c:v>
                </c:pt>
                <c:pt idx="538">
                  <c:v>51.0</c:v>
                </c:pt>
                <c:pt idx="539">
                  <c:v>51.0</c:v>
                </c:pt>
                <c:pt idx="540">
                  <c:v>51.0</c:v>
                </c:pt>
                <c:pt idx="541">
                  <c:v>51.0</c:v>
                </c:pt>
                <c:pt idx="542">
                  <c:v>51.0</c:v>
                </c:pt>
                <c:pt idx="543">
                  <c:v>51.0</c:v>
                </c:pt>
                <c:pt idx="544">
                  <c:v>51.0</c:v>
                </c:pt>
                <c:pt idx="545">
                  <c:v>51.0</c:v>
                </c:pt>
                <c:pt idx="546">
                  <c:v>51.0</c:v>
                </c:pt>
                <c:pt idx="547">
                  <c:v>51.0</c:v>
                </c:pt>
                <c:pt idx="548">
                  <c:v>51.0</c:v>
                </c:pt>
                <c:pt idx="549">
                  <c:v>51.0</c:v>
                </c:pt>
                <c:pt idx="550">
                  <c:v>51.0</c:v>
                </c:pt>
                <c:pt idx="551">
                  <c:v>51.0</c:v>
                </c:pt>
                <c:pt idx="552">
                  <c:v>51.0</c:v>
                </c:pt>
                <c:pt idx="553">
                  <c:v>52.0</c:v>
                </c:pt>
                <c:pt idx="554">
                  <c:v>52.0</c:v>
                </c:pt>
                <c:pt idx="555">
                  <c:v>52.0</c:v>
                </c:pt>
                <c:pt idx="556">
                  <c:v>52.0</c:v>
                </c:pt>
                <c:pt idx="557">
                  <c:v>52.0</c:v>
                </c:pt>
                <c:pt idx="558">
                  <c:v>52.0</c:v>
                </c:pt>
                <c:pt idx="559">
                  <c:v>52.0</c:v>
                </c:pt>
                <c:pt idx="560">
                  <c:v>52.0</c:v>
                </c:pt>
                <c:pt idx="561">
                  <c:v>52.0</c:v>
                </c:pt>
                <c:pt idx="562">
                  <c:v>52.0</c:v>
                </c:pt>
                <c:pt idx="563">
                  <c:v>52.0</c:v>
                </c:pt>
                <c:pt idx="564">
                  <c:v>52.0</c:v>
                </c:pt>
                <c:pt idx="565">
                  <c:v>52.0</c:v>
                </c:pt>
                <c:pt idx="566">
                  <c:v>52.0</c:v>
                </c:pt>
                <c:pt idx="567">
                  <c:v>52.0</c:v>
                </c:pt>
                <c:pt idx="568">
                  <c:v>52.0</c:v>
                </c:pt>
                <c:pt idx="569">
                  <c:v>52.0</c:v>
                </c:pt>
                <c:pt idx="570">
                  <c:v>52.0</c:v>
                </c:pt>
                <c:pt idx="571">
                  <c:v>52.0</c:v>
                </c:pt>
                <c:pt idx="572">
                  <c:v>52.0</c:v>
                </c:pt>
                <c:pt idx="573">
                  <c:v>52.0</c:v>
                </c:pt>
                <c:pt idx="574">
                  <c:v>53.0</c:v>
                </c:pt>
                <c:pt idx="575">
                  <c:v>53.0</c:v>
                </c:pt>
                <c:pt idx="576">
                  <c:v>53.0</c:v>
                </c:pt>
                <c:pt idx="577">
                  <c:v>53.0</c:v>
                </c:pt>
                <c:pt idx="578">
                  <c:v>53.0</c:v>
                </c:pt>
                <c:pt idx="579">
                  <c:v>53.0</c:v>
                </c:pt>
                <c:pt idx="580">
                  <c:v>53.0</c:v>
                </c:pt>
                <c:pt idx="581">
                  <c:v>53.0</c:v>
                </c:pt>
                <c:pt idx="582">
                  <c:v>53.0</c:v>
                </c:pt>
                <c:pt idx="583">
                  <c:v>53.0</c:v>
                </c:pt>
                <c:pt idx="584">
                  <c:v>53.0</c:v>
                </c:pt>
                <c:pt idx="585">
                  <c:v>53.0</c:v>
                </c:pt>
                <c:pt idx="586">
                  <c:v>53.0</c:v>
                </c:pt>
                <c:pt idx="587">
                  <c:v>53.0</c:v>
                </c:pt>
                <c:pt idx="588">
                  <c:v>53.0</c:v>
                </c:pt>
                <c:pt idx="589">
                  <c:v>53.0</c:v>
                </c:pt>
                <c:pt idx="590">
                  <c:v>53.0</c:v>
                </c:pt>
                <c:pt idx="591">
                  <c:v>53.0</c:v>
                </c:pt>
                <c:pt idx="592">
                  <c:v>53.0</c:v>
                </c:pt>
                <c:pt idx="593">
                  <c:v>53.0</c:v>
                </c:pt>
                <c:pt idx="594">
                  <c:v>53.0</c:v>
                </c:pt>
                <c:pt idx="595">
                  <c:v>53.0</c:v>
                </c:pt>
                <c:pt idx="596">
                  <c:v>53.0</c:v>
                </c:pt>
                <c:pt idx="597">
                  <c:v>53.0</c:v>
                </c:pt>
                <c:pt idx="598">
                  <c:v>53.0</c:v>
                </c:pt>
                <c:pt idx="599">
                  <c:v>53.0</c:v>
                </c:pt>
                <c:pt idx="600">
                  <c:v>54.0</c:v>
                </c:pt>
                <c:pt idx="601">
                  <c:v>54.0</c:v>
                </c:pt>
                <c:pt idx="602">
                  <c:v>54.0</c:v>
                </c:pt>
                <c:pt idx="603">
                  <c:v>54.0</c:v>
                </c:pt>
                <c:pt idx="604">
                  <c:v>54.0</c:v>
                </c:pt>
                <c:pt idx="605">
                  <c:v>54.0</c:v>
                </c:pt>
                <c:pt idx="606">
                  <c:v>54.0</c:v>
                </c:pt>
                <c:pt idx="607">
                  <c:v>54.0</c:v>
                </c:pt>
                <c:pt idx="608">
                  <c:v>54.0</c:v>
                </c:pt>
                <c:pt idx="609">
                  <c:v>54.0</c:v>
                </c:pt>
                <c:pt idx="610">
                  <c:v>54.0</c:v>
                </c:pt>
                <c:pt idx="611">
                  <c:v>54.0</c:v>
                </c:pt>
                <c:pt idx="612">
                  <c:v>54.0</c:v>
                </c:pt>
                <c:pt idx="613">
                  <c:v>54.0</c:v>
                </c:pt>
                <c:pt idx="614">
                  <c:v>54.0</c:v>
                </c:pt>
                <c:pt idx="615">
                  <c:v>54.0</c:v>
                </c:pt>
                <c:pt idx="616">
                  <c:v>54.0</c:v>
                </c:pt>
                <c:pt idx="617">
                  <c:v>54.0</c:v>
                </c:pt>
                <c:pt idx="618">
                  <c:v>54.0</c:v>
                </c:pt>
                <c:pt idx="619">
                  <c:v>54.0</c:v>
                </c:pt>
                <c:pt idx="620">
                  <c:v>54.0</c:v>
                </c:pt>
                <c:pt idx="621">
                  <c:v>54.0</c:v>
                </c:pt>
                <c:pt idx="622">
                  <c:v>54.0</c:v>
                </c:pt>
                <c:pt idx="623">
                  <c:v>54.0</c:v>
                </c:pt>
                <c:pt idx="624">
                  <c:v>54.0</c:v>
                </c:pt>
                <c:pt idx="625">
                  <c:v>54.0</c:v>
                </c:pt>
                <c:pt idx="626">
                  <c:v>54.0</c:v>
                </c:pt>
                <c:pt idx="627">
                  <c:v>54.0</c:v>
                </c:pt>
                <c:pt idx="628">
                  <c:v>54.0</c:v>
                </c:pt>
                <c:pt idx="629">
                  <c:v>54.0</c:v>
                </c:pt>
                <c:pt idx="630">
                  <c:v>55.0</c:v>
                </c:pt>
                <c:pt idx="631">
                  <c:v>55.0</c:v>
                </c:pt>
                <c:pt idx="632">
                  <c:v>55.0</c:v>
                </c:pt>
                <c:pt idx="633">
                  <c:v>55.0</c:v>
                </c:pt>
                <c:pt idx="634">
                  <c:v>55.0</c:v>
                </c:pt>
                <c:pt idx="635">
                  <c:v>55.0</c:v>
                </c:pt>
                <c:pt idx="636">
                  <c:v>55.0</c:v>
                </c:pt>
                <c:pt idx="637">
                  <c:v>55.0</c:v>
                </c:pt>
                <c:pt idx="638">
                  <c:v>55.0</c:v>
                </c:pt>
                <c:pt idx="639">
                  <c:v>55.0</c:v>
                </c:pt>
                <c:pt idx="640">
                  <c:v>55.0</c:v>
                </c:pt>
                <c:pt idx="641">
                  <c:v>55.0</c:v>
                </c:pt>
                <c:pt idx="642">
                  <c:v>55.0</c:v>
                </c:pt>
                <c:pt idx="643">
                  <c:v>55.0</c:v>
                </c:pt>
                <c:pt idx="644">
                  <c:v>55.0</c:v>
                </c:pt>
                <c:pt idx="645">
                  <c:v>55.0</c:v>
                </c:pt>
                <c:pt idx="646">
                  <c:v>55.0</c:v>
                </c:pt>
                <c:pt idx="647">
                  <c:v>55.0</c:v>
                </c:pt>
                <c:pt idx="648">
                  <c:v>55.0</c:v>
                </c:pt>
                <c:pt idx="649">
                  <c:v>55.0</c:v>
                </c:pt>
                <c:pt idx="650">
                  <c:v>55.0</c:v>
                </c:pt>
                <c:pt idx="651">
                  <c:v>55.0</c:v>
                </c:pt>
                <c:pt idx="652">
                  <c:v>55.0</c:v>
                </c:pt>
                <c:pt idx="653">
                  <c:v>55.0</c:v>
                </c:pt>
                <c:pt idx="654">
                  <c:v>55.0</c:v>
                </c:pt>
                <c:pt idx="655">
                  <c:v>55.0</c:v>
                </c:pt>
                <c:pt idx="656">
                  <c:v>55.0</c:v>
                </c:pt>
                <c:pt idx="657">
                  <c:v>55.0</c:v>
                </c:pt>
                <c:pt idx="658">
                  <c:v>55.0</c:v>
                </c:pt>
                <c:pt idx="659">
                  <c:v>55.0</c:v>
                </c:pt>
                <c:pt idx="660">
                  <c:v>56.0</c:v>
                </c:pt>
                <c:pt idx="661">
                  <c:v>56.0</c:v>
                </c:pt>
                <c:pt idx="662">
                  <c:v>56.0</c:v>
                </c:pt>
                <c:pt idx="663">
                  <c:v>56.0</c:v>
                </c:pt>
                <c:pt idx="664">
                  <c:v>56.0</c:v>
                </c:pt>
                <c:pt idx="665">
                  <c:v>56.0</c:v>
                </c:pt>
                <c:pt idx="666">
                  <c:v>56.0</c:v>
                </c:pt>
                <c:pt idx="667">
                  <c:v>56.0</c:v>
                </c:pt>
                <c:pt idx="668">
                  <c:v>56.0</c:v>
                </c:pt>
                <c:pt idx="669">
                  <c:v>56.0</c:v>
                </c:pt>
                <c:pt idx="670">
                  <c:v>56.0</c:v>
                </c:pt>
                <c:pt idx="671">
                  <c:v>56.0</c:v>
                </c:pt>
                <c:pt idx="672">
                  <c:v>56.0</c:v>
                </c:pt>
                <c:pt idx="673">
                  <c:v>56.0</c:v>
                </c:pt>
                <c:pt idx="674">
                  <c:v>56.0</c:v>
                </c:pt>
                <c:pt idx="675">
                  <c:v>56.0</c:v>
                </c:pt>
                <c:pt idx="676">
                  <c:v>56.0</c:v>
                </c:pt>
                <c:pt idx="677">
                  <c:v>56.0</c:v>
                </c:pt>
                <c:pt idx="678">
                  <c:v>56.0</c:v>
                </c:pt>
                <c:pt idx="679">
                  <c:v>56.0</c:v>
                </c:pt>
                <c:pt idx="680">
                  <c:v>57.0</c:v>
                </c:pt>
                <c:pt idx="681">
                  <c:v>57.0</c:v>
                </c:pt>
                <c:pt idx="682">
                  <c:v>57.0</c:v>
                </c:pt>
                <c:pt idx="683">
                  <c:v>57.0</c:v>
                </c:pt>
                <c:pt idx="684">
                  <c:v>57.0</c:v>
                </c:pt>
                <c:pt idx="685">
                  <c:v>57.0</c:v>
                </c:pt>
                <c:pt idx="686">
                  <c:v>57.0</c:v>
                </c:pt>
                <c:pt idx="687">
                  <c:v>57.0</c:v>
                </c:pt>
                <c:pt idx="688">
                  <c:v>57.0</c:v>
                </c:pt>
                <c:pt idx="689">
                  <c:v>57.0</c:v>
                </c:pt>
                <c:pt idx="690">
                  <c:v>57.0</c:v>
                </c:pt>
                <c:pt idx="691">
                  <c:v>57.0</c:v>
                </c:pt>
                <c:pt idx="692">
                  <c:v>57.0</c:v>
                </c:pt>
                <c:pt idx="693">
                  <c:v>57.0</c:v>
                </c:pt>
                <c:pt idx="694">
                  <c:v>57.0</c:v>
                </c:pt>
                <c:pt idx="695">
                  <c:v>57.0</c:v>
                </c:pt>
                <c:pt idx="696">
                  <c:v>57.0</c:v>
                </c:pt>
                <c:pt idx="697">
                  <c:v>57.0</c:v>
                </c:pt>
                <c:pt idx="698">
                  <c:v>58.0</c:v>
                </c:pt>
                <c:pt idx="699">
                  <c:v>58.0</c:v>
                </c:pt>
                <c:pt idx="700">
                  <c:v>58.0</c:v>
                </c:pt>
                <c:pt idx="701">
                  <c:v>58.0</c:v>
                </c:pt>
                <c:pt idx="702">
                  <c:v>58.0</c:v>
                </c:pt>
                <c:pt idx="703">
                  <c:v>58.0</c:v>
                </c:pt>
                <c:pt idx="704">
                  <c:v>58.0</c:v>
                </c:pt>
                <c:pt idx="705">
                  <c:v>58.0</c:v>
                </c:pt>
                <c:pt idx="706">
                  <c:v>58.0</c:v>
                </c:pt>
                <c:pt idx="707">
                  <c:v>58.0</c:v>
                </c:pt>
                <c:pt idx="708">
                  <c:v>58.0</c:v>
                </c:pt>
                <c:pt idx="709">
                  <c:v>58.0</c:v>
                </c:pt>
                <c:pt idx="710">
                  <c:v>58.0</c:v>
                </c:pt>
                <c:pt idx="711">
                  <c:v>58.0</c:v>
                </c:pt>
                <c:pt idx="712">
                  <c:v>58.0</c:v>
                </c:pt>
                <c:pt idx="713">
                  <c:v>58.0</c:v>
                </c:pt>
                <c:pt idx="714">
                  <c:v>58.0</c:v>
                </c:pt>
                <c:pt idx="715">
                  <c:v>58.0</c:v>
                </c:pt>
                <c:pt idx="716">
                  <c:v>58.0</c:v>
                </c:pt>
                <c:pt idx="717">
                  <c:v>58.0</c:v>
                </c:pt>
                <c:pt idx="718">
                  <c:v>58.0</c:v>
                </c:pt>
                <c:pt idx="719">
                  <c:v>58.0</c:v>
                </c:pt>
                <c:pt idx="720">
                  <c:v>58.0</c:v>
                </c:pt>
                <c:pt idx="721">
                  <c:v>58.0</c:v>
                </c:pt>
                <c:pt idx="722">
                  <c:v>58.0</c:v>
                </c:pt>
                <c:pt idx="723">
                  <c:v>58.0</c:v>
                </c:pt>
                <c:pt idx="724">
                  <c:v>58.0</c:v>
                </c:pt>
                <c:pt idx="725">
                  <c:v>58.0</c:v>
                </c:pt>
                <c:pt idx="726">
                  <c:v>59.0</c:v>
                </c:pt>
                <c:pt idx="727">
                  <c:v>59.0</c:v>
                </c:pt>
                <c:pt idx="728">
                  <c:v>59.0</c:v>
                </c:pt>
                <c:pt idx="729">
                  <c:v>59.0</c:v>
                </c:pt>
                <c:pt idx="730">
                  <c:v>59.0</c:v>
                </c:pt>
                <c:pt idx="731">
                  <c:v>59.0</c:v>
                </c:pt>
                <c:pt idx="732">
                  <c:v>59.0</c:v>
                </c:pt>
                <c:pt idx="733">
                  <c:v>59.0</c:v>
                </c:pt>
                <c:pt idx="734">
                  <c:v>59.0</c:v>
                </c:pt>
                <c:pt idx="735">
                  <c:v>59.0</c:v>
                </c:pt>
                <c:pt idx="736">
                  <c:v>59.0</c:v>
                </c:pt>
                <c:pt idx="737">
                  <c:v>59.0</c:v>
                </c:pt>
                <c:pt idx="738">
                  <c:v>60.0</c:v>
                </c:pt>
                <c:pt idx="739">
                  <c:v>60.0</c:v>
                </c:pt>
                <c:pt idx="740">
                  <c:v>60.0</c:v>
                </c:pt>
                <c:pt idx="741">
                  <c:v>60.0</c:v>
                </c:pt>
                <c:pt idx="742">
                  <c:v>60.0</c:v>
                </c:pt>
                <c:pt idx="743">
                  <c:v>60.0</c:v>
                </c:pt>
                <c:pt idx="744">
                  <c:v>60.0</c:v>
                </c:pt>
                <c:pt idx="745">
                  <c:v>60.0</c:v>
                </c:pt>
                <c:pt idx="746">
                  <c:v>60.0</c:v>
                </c:pt>
                <c:pt idx="747">
                  <c:v>60.0</c:v>
                </c:pt>
                <c:pt idx="748">
                  <c:v>60.0</c:v>
                </c:pt>
                <c:pt idx="749">
                  <c:v>60.0</c:v>
                </c:pt>
                <c:pt idx="750">
                  <c:v>60.0</c:v>
                </c:pt>
                <c:pt idx="751">
                  <c:v>60.0</c:v>
                </c:pt>
                <c:pt idx="752">
                  <c:v>60.0</c:v>
                </c:pt>
                <c:pt idx="753">
                  <c:v>60.0</c:v>
                </c:pt>
                <c:pt idx="754">
                  <c:v>60.0</c:v>
                </c:pt>
                <c:pt idx="755">
                  <c:v>60.0</c:v>
                </c:pt>
                <c:pt idx="756">
                  <c:v>60.0</c:v>
                </c:pt>
                <c:pt idx="757">
                  <c:v>60.0</c:v>
                </c:pt>
                <c:pt idx="758">
                  <c:v>60.0</c:v>
                </c:pt>
                <c:pt idx="759">
                  <c:v>60.0</c:v>
                </c:pt>
                <c:pt idx="760">
                  <c:v>60.0</c:v>
                </c:pt>
                <c:pt idx="761">
                  <c:v>61.0</c:v>
                </c:pt>
                <c:pt idx="762">
                  <c:v>61.0</c:v>
                </c:pt>
                <c:pt idx="763">
                  <c:v>61.0</c:v>
                </c:pt>
                <c:pt idx="764">
                  <c:v>61.0</c:v>
                </c:pt>
                <c:pt idx="765">
                  <c:v>61.0</c:v>
                </c:pt>
                <c:pt idx="766">
                  <c:v>61.0</c:v>
                </c:pt>
                <c:pt idx="767">
                  <c:v>61.0</c:v>
                </c:pt>
                <c:pt idx="768">
                  <c:v>61.0</c:v>
                </c:pt>
                <c:pt idx="769">
                  <c:v>61.0</c:v>
                </c:pt>
                <c:pt idx="770">
                  <c:v>61.0</c:v>
                </c:pt>
                <c:pt idx="771">
                  <c:v>61.0</c:v>
                </c:pt>
                <c:pt idx="772">
                  <c:v>61.0</c:v>
                </c:pt>
                <c:pt idx="773">
                  <c:v>61.0</c:v>
                </c:pt>
                <c:pt idx="774">
                  <c:v>61.0</c:v>
                </c:pt>
                <c:pt idx="775">
                  <c:v>61.0</c:v>
                </c:pt>
                <c:pt idx="776">
                  <c:v>61.0</c:v>
                </c:pt>
                <c:pt idx="777">
                  <c:v>61.0</c:v>
                </c:pt>
                <c:pt idx="778">
                  <c:v>61.0</c:v>
                </c:pt>
                <c:pt idx="779">
                  <c:v>61.0</c:v>
                </c:pt>
                <c:pt idx="780">
                  <c:v>62.0</c:v>
                </c:pt>
                <c:pt idx="781">
                  <c:v>62.0</c:v>
                </c:pt>
                <c:pt idx="782">
                  <c:v>62.0</c:v>
                </c:pt>
                <c:pt idx="783">
                  <c:v>62.0</c:v>
                </c:pt>
                <c:pt idx="784">
                  <c:v>62.0</c:v>
                </c:pt>
                <c:pt idx="785">
                  <c:v>62.0</c:v>
                </c:pt>
                <c:pt idx="786">
                  <c:v>62.0</c:v>
                </c:pt>
                <c:pt idx="787">
                  <c:v>62.0</c:v>
                </c:pt>
                <c:pt idx="788">
                  <c:v>62.0</c:v>
                </c:pt>
                <c:pt idx="789">
                  <c:v>62.0</c:v>
                </c:pt>
                <c:pt idx="790">
                  <c:v>62.0</c:v>
                </c:pt>
                <c:pt idx="791">
                  <c:v>62.0</c:v>
                </c:pt>
                <c:pt idx="792">
                  <c:v>62.0</c:v>
                </c:pt>
                <c:pt idx="793">
                  <c:v>62.0</c:v>
                </c:pt>
                <c:pt idx="794">
                  <c:v>62.0</c:v>
                </c:pt>
                <c:pt idx="795">
                  <c:v>62.0</c:v>
                </c:pt>
                <c:pt idx="796">
                  <c:v>62.0</c:v>
                </c:pt>
                <c:pt idx="797">
                  <c:v>62.0</c:v>
                </c:pt>
                <c:pt idx="798">
                  <c:v>62.0</c:v>
                </c:pt>
                <c:pt idx="799">
                  <c:v>62.0</c:v>
                </c:pt>
                <c:pt idx="800">
                  <c:v>62.0</c:v>
                </c:pt>
                <c:pt idx="801">
                  <c:v>62.0</c:v>
                </c:pt>
                <c:pt idx="802">
                  <c:v>62.0</c:v>
                </c:pt>
                <c:pt idx="803">
                  <c:v>63.0</c:v>
                </c:pt>
                <c:pt idx="804">
                  <c:v>63.0</c:v>
                </c:pt>
                <c:pt idx="805">
                  <c:v>63.0</c:v>
                </c:pt>
                <c:pt idx="806">
                  <c:v>63.0</c:v>
                </c:pt>
                <c:pt idx="807">
                  <c:v>63.0</c:v>
                </c:pt>
                <c:pt idx="808">
                  <c:v>63.0</c:v>
                </c:pt>
                <c:pt idx="809">
                  <c:v>63.0</c:v>
                </c:pt>
                <c:pt idx="810">
                  <c:v>63.0</c:v>
                </c:pt>
                <c:pt idx="811">
                  <c:v>63.0</c:v>
                </c:pt>
                <c:pt idx="812">
                  <c:v>63.0</c:v>
                </c:pt>
                <c:pt idx="813">
                  <c:v>63.0</c:v>
                </c:pt>
                <c:pt idx="814">
                  <c:v>63.0</c:v>
                </c:pt>
                <c:pt idx="815">
                  <c:v>64.0</c:v>
                </c:pt>
                <c:pt idx="816">
                  <c:v>64.0</c:v>
                </c:pt>
                <c:pt idx="817">
                  <c:v>64.0</c:v>
                </c:pt>
                <c:pt idx="818">
                  <c:v>64.0</c:v>
                </c:pt>
                <c:pt idx="819">
                  <c:v>64.0</c:v>
                </c:pt>
                <c:pt idx="820">
                  <c:v>64.0</c:v>
                </c:pt>
                <c:pt idx="821">
                  <c:v>64.0</c:v>
                </c:pt>
                <c:pt idx="822">
                  <c:v>64.0</c:v>
                </c:pt>
                <c:pt idx="823">
                  <c:v>64.0</c:v>
                </c:pt>
                <c:pt idx="824">
                  <c:v>64.0</c:v>
                </c:pt>
                <c:pt idx="825">
                  <c:v>64.0</c:v>
                </c:pt>
                <c:pt idx="826">
                  <c:v>64.0</c:v>
                </c:pt>
                <c:pt idx="827">
                  <c:v>64.0</c:v>
                </c:pt>
                <c:pt idx="828">
                  <c:v>64.0</c:v>
                </c:pt>
                <c:pt idx="829">
                  <c:v>65.0</c:v>
                </c:pt>
                <c:pt idx="830">
                  <c:v>65.0</c:v>
                </c:pt>
                <c:pt idx="831">
                  <c:v>65.0</c:v>
                </c:pt>
                <c:pt idx="832">
                  <c:v>65.0</c:v>
                </c:pt>
                <c:pt idx="833">
                  <c:v>65.0</c:v>
                </c:pt>
                <c:pt idx="834">
                  <c:v>65.0</c:v>
                </c:pt>
                <c:pt idx="835">
                  <c:v>65.0</c:v>
                </c:pt>
                <c:pt idx="836">
                  <c:v>65.0</c:v>
                </c:pt>
                <c:pt idx="837">
                  <c:v>65.0</c:v>
                </c:pt>
                <c:pt idx="838">
                  <c:v>65.0</c:v>
                </c:pt>
                <c:pt idx="839">
                  <c:v>65.0</c:v>
                </c:pt>
                <c:pt idx="840">
                  <c:v>65.0</c:v>
                </c:pt>
                <c:pt idx="841">
                  <c:v>65.0</c:v>
                </c:pt>
                <c:pt idx="842">
                  <c:v>65.0</c:v>
                </c:pt>
                <c:pt idx="843">
                  <c:v>66.0</c:v>
                </c:pt>
                <c:pt idx="844">
                  <c:v>66.0</c:v>
                </c:pt>
                <c:pt idx="845">
                  <c:v>66.0</c:v>
                </c:pt>
                <c:pt idx="846">
                  <c:v>66.0</c:v>
                </c:pt>
                <c:pt idx="847">
                  <c:v>66.0</c:v>
                </c:pt>
                <c:pt idx="848">
                  <c:v>66.0</c:v>
                </c:pt>
                <c:pt idx="849">
                  <c:v>66.0</c:v>
                </c:pt>
                <c:pt idx="850">
                  <c:v>66.0</c:v>
                </c:pt>
                <c:pt idx="851">
                  <c:v>66.0</c:v>
                </c:pt>
                <c:pt idx="852">
                  <c:v>66.0</c:v>
                </c:pt>
                <c:pt idx="853">
                  <c:v>66.0</c:v>
                </c:pt>
                <c:pt idx="854">
                  <c:v>66.0</c:v>
                </c:pt>
                <c:pt idx="855">
                  <c:v>66.0</c:v>
                </c:pt>
                <c:pt idx="856">
                  <c:v>66.0</c:v>
                </c:pt>
                <c:pt idx="857">
                  <c:v>67.0</c:v>
                </c:pt>
                <c:pt idx="858">
                  <c:v>67.0</c:v>
                </c:pt>
                <c:pt idx="859">
                  <c:v>67.0</c:v>
                </c:pt>
                <c:pt idx="860">
                  <c:v>67.0</c:v>
                </c:pt>
                <c:pt idx="861">
                  <c:v>67.0</c:v>
                </c:pt>
                <c:pt idx="862">
                  <c:v>67.0</c:v>
                </c:pt>
                <c:pt idx="863">
                  <c:v>67.0</c:v>
                </c:pt>
                <c:pt idx="864">
                  <c:v>67.0</c:v>
                </c:pt>
                <c:pt idx="865">
                  <c:v>67.0</c:v>
                </c:pt>
                <c:pt idx="866">
                  <c:v>67.0</c:v>
                </c:pt>
                <c:pt idx="867">
                  <c:v>67.0</c:v>
                </c:pt>
                <c:pt idx="868">
                  <c:v>67.0</c:v>
                </c:pt>
                <c:pt idx="869">
                  <c:v>67.0</c:v>
                </c:pt>
                <c:pt idx="870">
                  <c:v>67.0</c:v>
                </c:pt>
                <c:pt idx="871">
                  <c:v>67.0</c:v>
                </c:pt>
                <c:pt idx="872">
                  <c:v>67.0</c:v>
                </c:pt>
                <c:pt idx="873">
                  <c:v>68.0</c:v>
                </c:pt>
                <c:pt idx="874">
                  <c:v>68.0</c:v>
                </c:pt>
                <c:pt idx="875">
                  <c:v>68.0</c:v>
                </c:pt>
                <c:pt idx="876">
                  <c:v>68.0</c:v>
                </c:pt>
                <c:pt idx="877">
                  <c:v>68.0</c:v>
                </c:pt>
                <c:pt idx="878">
                  <c:v>68.0</c:v>
                </c:pt>
                <c:pt idx="879">
                  <c:v>68.0</c:v>
                </c:pt>
                <c:pt idx="880">
                  <c:v>68.0</c:v>
                </c:pt>
                <c:pt idx="881">
                  <c:v>68.0</c:v>
                </c:pt>
                <c:pt idx="882">
                  <c:v>68.0</c:v>
                </c:pt>
                <c:pt idx="883">
                  <c:v>68.0</c:v>
                </c:pt>
                <c:pt idx="884">
                  <c:v>69.0</c:v>
                </c:pt>
                <c:pt idx="885">
                  <c:v>69.0</c:v>
                </c:pt>
                <c:pt idx="886">
                  <c:v>69.0</c:v>
                </c:pt>
                <c:pt idx="887">
                  <c:v>69.0</c:v>
                </c:pt>
                <c:pt idx="888">
                  <c:v>69.0</c:v>
                </c:pt>
                <c:pt idx="889">
                  <c:v>69.0</c:v>
                </c:pt>
                <c:pt idx="890">
                  <c:v>69.0</c:v>
                </c:pt>
                <c:pt idx="891">
                  <c:v>69.0</c:v>
                </c:pt>
                <c:pt idx="892">
                  <c:v>69.0</c:v>
                </c:pt>
                <c:pt idx="893">
                  <c:v>69.0</c:v>
                </c:pt>
                <c:pt idx="894">
                  <c:v>69.0</c:v>
                </c:pt>
                <c:pt idx="895">
                  <c:v>70.0</c:v>
                </c:pt>
                <c:pt idx="896">
                  <c:v>70.0</c:v>
                </c:pt>
                <c:pt idx="897">
                  <c:v>70.0</c:v>
                </c:pt>
                <c:pt idx="898">
                  <c:v>70.0</c:v>
                </c:pt>
                <c:pt idx="899">
                  <c:v>70.0</c:v>
                </c:pt>
                <c:pt idx="900">
                  <c:v>70.0</c:v>
                </c:pt>
                <c:pt idx="901">
                  <c:v>70.0</c:v>
                </c:pt>
                <c:pt idx="902">
                  <c:v>71.0</c:v>
                </c:pt>
                <c:pt idx="903">
                  <c:v>71.0</c:v>
                </c:pt>
                <c:pt idx="904">
                  <c:v>71.0</c:v>
                </c:pt>
                <c:pt idx="905">
                  <c:v>71.0</c:v>
                </c:pt>
                <c:pt idx="906">
                  <c:v>71.0</c:v>
                </c:pt>
                <c:pt idx="907">
                  <c:v>71.0</c:v>
                </c:pt>
                <c:pt idx="908">
                  <c:v>71.0</c:v>
                </c:pt>
                <c:pt idx="909">
                  <c:v>71.0</c:v>
                </c:pt>
                <c:pt idx="910">
                  <c:v>71.0</c:v>
                </c:pt>
                <c:pt idx="911">
                  <c:v>71.0</c:v>
                </c:pt>
                <c:pt idx="912">
                  <c:v>71.0</c:v>
                </c:pt>
                <c:pt idx="913">
                  <c:v>72.0</c:v>
                </c:pt>
                <c:pt idx="914">
                  <c:v>72.0</c:v>
                </c:pt>
                <c:pt idx="915">
                  <c:v>72.0</c:v>
                </c:pt>
                <c:pt idx="916">
                  <c:v>72.0</c:v>
                </c:pt>
                <c:pt idx="917">
                  <c:v>72.0</c:v>
                </c:pt>
                <c:pt idx="918">
                  <c:v>72.0</c:v>
                </c:pt>
                <c:pt idx="919">
                  <c:v>72.0</c:v>
                </c:pt>
                <c:pt idx="920">
                  <c:v>72.0</c:v>
                </c:pt>
                <c:pt idx="921">
                  <c:v>72.0</c:v>
                </c:pt>
                <c:pt idx="922">
                  <c:v>72.0</c:v>
                </c:pt>
                <c:pt idx="923">
                  <c:v>72.0</c:v>
                </c:pt>
                <c:pt idx="924">
                  <c:v>72.0</c:v>
                </c:pt>
                <c:pt idx="925">
                  <c:v>72.0</c:v>
                </c:pt>
                <c:pt idx="926">
                  <c:v>72.0</c:v>
                </c:pt>
                <c:pt idx="927">
                  <c:v>72.0</c:v>
                </c:pt>
                <c:pt idx="928">
                  <c:v>73.0</c:v>
                </c:pt>
                <c:pt idx="929">
                  <c:v>73.0</c:v>
                </c:pt>
                <c:pt idx="930">
                  <c:v>73.0</c:v>
                </c:pt>
                <c:pt idx="931">
                  <c:v>73.0</c:v>
                </c:pt>
                <c:pt idx="932">
                  <c:v>73.0</c:v>
                </c:pt>
                <c:pt idx="933">
                  <c:v>73.0</c:v>
                </c:pt>
                <c:pt idx="934">
                  <c:v>73.0</c:v>
                </c:pt>
                <c:pt idx="935">
                  <c:v>74.0</c:v>
                </c:pt>
                <c:pt idx="936">
                  <c:v>74.0</c:v>
                </c:pt>
                <c:pt idx="937">
                  <c:v>74.0</c:v>
                </c:pt>
                <c:pt idx="938">
                  <c:v>74.0</c:v>
                </c:pt>
                <c:pt idx="939">
                  <c:v>74.0</c:v>
                </c:pt>
                <c:pt idx="940">
                  <c:v>74.0</c:v>
                </c:pt>
                <c:pt idx="941">
                  <c:v>74.0</c:v>
                </c:pt>
                <c:pt idx="942">
                  <c:v>74.0</c:v>
                </c:pt>
                <c:pt idx="943">
                  <c:v>74.0</c:v>
                </c:pt>
                <c:pt idx="944">
                  <c:v>74.0</c:v>
                </c:pt>
                <c:pt idx="945">
                  <c:v>74.0</c:v>
                </c:pt>
                <c:pt idx="946">
                  <c:v>74.0</c:v>
                </c:pt>
                <c:pt idx="947">
                  <c:v>74.0</c:v>
                </c:pt>
                <c:pt idx="948">
                  <c:v>75.0</c:v>
                </c:pt>
                <c:pt idx="949">
                  <c:v>75.0</c:v>
                </c:pt>
                <c:pt idx="950">
                  <c:v>75.0</c:v>
                </c:pt>
                <c:pt idx="951">
                  <c:v>75.0</c:v>
                </c:pt>
                <c:pt idx="952">
                  <c:v>75.0</c:v>
                </c:pt>
                <c:pt idx="953">
                  <c:v>75.0</c:v>
                </c:pt>
                <c:pt idx="954">
                  <c:v>76.0</c:v>
                </c:pt>
                <c:pt idx="955">
                  <c:v>76.0</c:v>
                </c:pt>
                <c:pt idx="956">
                  <c:v>76.0</c:v>
                </c:pt>
                <c:pt idx="957">
                  <c:v>76.0</c:v>
                </c:pt>
                <c:pt idx="958">
                  <c:v>76.0</c:v>
                </c:pt>
                <c:pt idx="959">
                  <c:v>77.0</c:v>
                </c:pt>
                <c:pt idx="960">
                  <c:v>77.0</c:v>
                </c:pt>
                <c:pt idx="961">
                  <c:v>77.0</c:v>
                </c:pt>
                <c:pt idx="962">
                  <c:v>77.0</c:v>
                </c:pt>
                <c:pt idx="963">
                  <c:v>78.0</c:v>
                </c:pt>
                <c:pt idx="964">
                  <c:v>78.0</c:v>
                </c:pt>
                <c:pt idx="965">
                  <c:v>78.0</c:v>
                </c:pt>
                <c:pt idx="966">
                  <c:v>78.0</c:v>
                </c:pt>
                <c:pt idx="967">
                  <c:v>78.0</c:v>
                </c:pt>
                <c:pt idx="968">
                  <c:v>78.0</c:v>
                </c:pt>
                <c:pt idx="969">
                  <c:v>78.0</c:v>
                </c:pt>
                <c:pt idx="970">
                  <c:v>78.0</c:v>
                </c:pt>
                <c:pt idx="971">
                  <c:v>79.0</c:v>
                </c:pt>
                <c:pt idx="972">
                  <c:v>79.0</c:v>
                </c:pt>
                <c:pt idx="973">
                  <c:v>79.0</c:v>
                </c:pt>
                <c:pt idx="974">
                  <c:v>79.0</c:v>
                </c:pt>
                <c:pt idx="975">
                  <c:v>79.0</c:v>
                </c:pt>
                <c:pt idx="976">
                  <c:v>80.0</c:v>
                </c:pt>
                <c:pt idx="977">
                  <c:v>80.0</c:v>
                </c:pt>
                <c:pt idx="978">
                  <c:v>80.0</c:v>
                </c:pt>
                <c:pt idx="979">
                  <c:v>80.0</c:v>
                </c:pt>
                <c:pt idx="980">
                  <c:v>81.0</c:v>
                </c:pt>
                <c:pt idx="981">
                  <c:v>81.0</c:v>
                </c:pt>
                <c:pt idx="982">
                  <c:v>82.0</c:v>
                </c:pt>
                <c:pt idx="983">
                  <c:v>83.0</c:v>
                </c:pt>
                <c:pt idx="984">
                  <c:v>83.0</c:v>
                </c:pt>
                <c:pt idx="985">
                  <c:v>83.0</c:v>
                </c:pt>
                <c:pt idx="986">
                  <c:v>83.0</c:v>
                </c:pt>
                <c:pt idx="987">
                  <c:v>84.0</c:v>
                </c:pt>
                <c:pt idx="988">
                  <c:v>84.0</c:v>
                </c:pt>
                <c:pt idx="989">
                  <c:v>84.0</c:v>
                </c:pt>
                <c:pt idx="990">
                  <c:v>84.0</c:v>
                </c:pt>
                <c:pt idx="991">
                  <c:v>84.0</c:v>
                </c:pt>
                <c:pt idx="992">
                  <c:v>86.0</c:v>
                </c:pt>
                <c:pt idx="993">
                  <c:v>88.0</c:v>
                </c:pt>
                <c:pt idx="994">
                  <c:v>89.0</c:v>
                </c:pt>
                <c:pt idx="995">
                  <c:v>89.0</c:v>
                </c:pt>
                <c:pt idx="996">
                  <c:v>90.0</c:v>
                </c:pt>
              </c:numCache>
            </c:numRef>
          </c:yVal>
          <c:smooth val="0"/>
        </c:ser>
        <c:dLbls>
          <c:showLegendKey val="0"/>
          <c:showVal val="0"/>
          <c:showCatName val="0"/>
          <c:showSerName val="0"/>
          <c:showPercent val="0"/>
          <c:showBubbleSize val="0"/>
        </c:dLbls>
        <c:axId val="-2110690328"/>
        <c:axId val="-2110684840"/>
      </c:scatterChart>
      <c:valAx>
        <c:axId val="-2110690328"/>
        <c:scaling>
          <c:orientation val="minMax"/>
          <c:max val="100.0"/>
        </c:scaling>
        <c:delete val="0"/>
        <c:axPos val="b"/>
        <c:title>
          <c:tx>
            <c:rich>
              <a:bodyPr/>
              <a:lstStyle/>
              <a:p>
                <a:pPr>
                  <a:defRPr/>
                </a:pPr>
                <a:r>
                  <a:rPr lang="en-US" dirty="0">
                    <a:latin typeface="Calibri"/>
                  </a:rPr>
                  <a:t>True score</a:t>
                </a:r>
              </a:p>
            </c:rich>
          </c:tx>
          <c:layout/>
          <c:overlay val="0"/>
        </c:title>
        <c:numFmt formatCode="General" sourceLinked="1"/>
        <c:majorTickMark val="out"/>
        <c:minorTickMark val="none"/>
        <c:tickLblPos val="nextTo"/>
        <c:crossAx val="-2110684840"/>
        <c:crosses val="autoZero"/>
        <c:crossBetween val="midCat"/>
        <c:majorUnit val="10.0"/>
      </c:valAx>
      <c:valAx>
        <c:axId val="-2110684840"/>
        <c:scaling>
          <c:orientation val="minMax"/>
          <c:max val="100.0"/>
        </c:scaling>
        <c:delete val="0"/>
        <c:axPos val="l"/>
        <c:majorGridlines/>
        <c:title>
          <c:tx>
            <c:rich>
              <a:bodyPr rot="-5400000" vert="horz"/>
              <a:lstStyle/>
              <a:p>
                <a:pPr>
                  <a:defRPr/>
                </a:pPr>
                <a:r>
                  <a:rPr lang="en-US" dirty="0">
                    <a:latin typeface="Calibri"/>
                  </a:rPr>
                  <a:t>Observed score</a:t>
                </a:r>
              </a:p>
            </c:rich>
          </c:tx>
          <c:layout/>
          <c:overlay val="0"/>
        </c:title>
        <c:numFmt formatCode="General" sourceLinked="1"/>
        <c:majorTickMark val="out"/>
        <c:minorTickMark val="none"/>
        <c:tickLblPos val="nextTo"/>
        <c:crossAx val="-2110690328"/>
        <c:crosses val="autoZero"/>
        <c:crossBetween val="midCat"/>
      </c:valAx>
    </c:plotArea>
    <c:plotVisOnly val="1"/>
    <c:dispBlanksAs val="gap"/>
    <c:showDLblsOverMax val="0"/>
  </c:chart>
  <c:txPr>
    <a:bodyPr/>
    <a:lstStyle/>
    <a:p>
      <a:pPr>
        <a:defRPr sz="1800"/>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0.56064</cdr:x>
      <cdr:y>0.49003</cdr:y>
    </cdr:from>
    <cdr:to>
      <cdr:x>1</cdr:x>
      <cdr:y>0.72924</cdr:y>
    </cdr:to>
    <cdr:sp macro="" textlink="">
      <cdr:nvSpPr>
        <cdr:cNvPr id="2" name="TextBox 1"/>
        <cdr:cNvSpPr txBox="1"/>
      </cdr:nvSpPr>
      <cdr:spPr>
        <a:xfrm xmlns:a="http://schemas.openxmlformats.org/drawingml/2006/main">
          <a:off x="3581401" y="1873250"/>
          <a:ext cx="2806699"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800" dirty="0" smtClean="0">
              <a:solidFill>
                <a:srgbClr val="525A93"/>
              </a:solidFill>
            </a:rPr>
            <a:t>Reading Comprehension</a:t>
          </a:r>
          <a:endParaRPr lang="en-US" sz="1800" dirty="0">
            <a:solidFill>
              <a:srgbClr val="525A93"/>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F45572-D9FC-9044-AD6E-7370D8383476}" type="datetimeFigureOut">
              <a:rPr lang="en-US" smtClean="0"/>
              <a:t>1/26/15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347693-03FC-C34C-B8E2-92F24BD4311A}" type="slidenum">
              <a:rPr lang="en-US" smtClean="0"/>
              <a:t>‹#›</a:t>
            </a:fld>
            <a:endParaRPr lang="en-US"/>
          </a:p>
        </p:txBody>
      </p:sp>
    </p:spTree>
    <p:extLst>
      <p:ext uri="{BB962C8B-B14F-4D97-AF65-F5344CB8AC3E}">
        <p14:creationId xmlns:p14="http://schemas.microsoft.com/office/powerpoint/2010/main" val="27992490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9459"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US">
              <a:latin typeface="Times New Roman" charset="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026"/>
          <p:cNvSpPr>
            <a:spLocks noGrp="1" noRot="1" noChangeAspect="1" noChangeArrowheads="1"/>
          </p:cNvSpPr>
          <p:nvPr>
            <p:ph type="sldImg"/>
          </p:nvPr>
        </p:nvSpPr>
        <p:spPr>
          <a:xfrm>
            <a:off x="1292225" y="798513"/>
            <a:ext cx="4275138" cy="3206750"/>
          </a:xfrm>
          <a:solidFill>
            <a:srgbClr val="FFFFFF"/>
          </a:solidFill>
          <a:ln/>
        </p:spPr>
      </p:sp>
      <p:sp>
        <p:nvSpPr>
          <p:cNvPr id="41986"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p:cNvSpPr>
          <p:nvPr>
            <p:ph type="sldImg"/>
          </p:nvPr>
        </p:nvSpPr>
        <p:spPr>
          <a:xfrm>
            <a:off x="1143000" y="685800"/>
            <a:ext cx="4572000" cy="3429000"/>
          </a:xfrm>
          <a:solidFill>
            <a:srgbClr val="FFFFFF"/>
          </a:solidFill>
          <a:ln/>
        </p:spPr>
      </p:sp>
      <p:sp>
        <p:nvSpPr>
          <p:cNvPr id="45058"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p:cNvSpPr>
          <p:nvPr>
            <p:ph type="sldImg"/>
          </p:nvPr>
        </p:nvSpPr>
        <p:spPr>
          <a:xfrm>
            <a:off x="1143000" y="685800"/>
            <a:ext cx="4572000" cy="3429000"/>
          </a:xfrm>
          <a:solidFill>
            <a:srgbClr val="FFFFFF"/>
          </a:solidFill>
          <a:ln/>
        </p:spPr>
      </p:sp>
      <p:sp>
        <p:nvSpPr>
          <p:cNvPr id="59394"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spect="1" noChangeArrowheads="1"/>
          </p:cNvSpPr>
          <p:nvPr>
            <p:ph type="sldImg"/>
          </p:nvPr>
        </p:nvSpPr>
        <p:spPr>
          <a:xfrm>
            <a:off x="1143000" y="685800"/>
            <a:ext cx="4572000" cy="3429000"/>
          </a:xfrm>
          <a:solidFill>
            <a:srgbClr val="FFFFFF"/>
          </a:solidFill>
          <a:ln/>
        </p:spPr>
      </p:sp>
      <p:sp>
        <p:nvSpPr>
          <p:cNvPr id="7170"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p:cNvSpPr>
          <p:nvPr>
            <p:ph type="sldImg"/>
          </p:nvPr>
        </p:nvSpPr>
        <p:spPr>
          <a:xfrm>
            <a:off x="1143000" y="685800"/>
            <a:ext cx="4572000" cy="3429000"/>
          </a:xfrm>
          <a:solidFill>
            <a:srgbClr val="FFFFFF"/>
          </a:solidFill>
          <a:ln/>
        </p:spPr>
      </p:sp>
      <p:sp>
        <p:nvSpPr>
          <p:cNvPr id="18434"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p:cNvSpPr>
          <p:nvPr>
            <p:ph type="sldImg"/>
          </p:nvPr>
        </p:nvSpPr>
        <p:spPr>
          <a:xfrm>
            <a:off x="1143000" y="685800"/>
            <a:ext cx="4572000" cy="3429000"/>
          </a:xfrm>
          <a:solidFill>
            <a:srgbClr val="FFFFFF"/>
          </a:solidFill>
          <a:ln/>
        </p:spPr>
      </p:sp>
      <p:sp>
        <p:nvSpPr>
          <p:cNvPr id="24578"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Chetty</a:t>
            </a:r>
            <a:r>
              <a:rPr lang="en-US" dirty="0" smtClean="0"/>
              <a:t> et al.</a:t>
            </a:r>
            <a:r>
              <a:rPr lang="en-US" baseline="0" dirty="0" smtClean="0"/>
              <a:t> was not included in Hanushek and Rivkin (2010)</a:t>
            </a:r>
            <a:endParaRPr lang="en-US" dirty="0" smtClean="0"/>
          </a:p>
          <a:p>
            <a:endParaRPr lang="en-US" dirty="0"/>
          </a:p>
        </p:txBody>
      </p:sp>
      <p:sp>
        <p:nvSpPr>
          <p:cNvPr id="4" name="Slide Number Placeholder 3"/>
          <p:cNvSpPr>
            <a:spLocks noGrp="1"/>
          </p:cNvSpPr>
          <p:nvPr>
            <p:ph type="sldNum" sz="quarter" idx="10"/>
          </p:nvPr>
        </p:nvSpPr>
        <p:spPr/>
        <p:txBody>
          <a:bodyPr/>
          <a:lstStyle/>
          <a:p>
            <a:fld id="{2A347693-03FC-C34C-B8E2-92F24BD4311A}" type="slidenum">
              <a:rPr lang="en-US" smtClean="0"/>
              <a:t>7</a:t>
            </a:fld>
            <a:endParaRPr lang="en-US"/>
          </a:p>
        </p:txBody>
      </p:sp>
    </p:spTree>
    <p:extLst>
      <p:ext uri="{BB962C8B-B14F-4D97-AF65-F5344CB8AC3E}">
        <p14:creationId xmlns:p14="http://schemas.microsoft.com/office/powerpoint/2010/main" val="679581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p:cNvSpPr>
          <p:nvPr>
            <p:ph type="sldImg"/>
          </p:nvPr>
        </p:nvSpPr>
        <p:spPr>
          <a:xfrm>
            <a:off x="1143000" y="685800"/>
            <a:ext cx="4572000" cy="3429000"/>
          </a:xfrm>
          <a:solidFill>
            <a:srgbClr val="FFFFFF"/>
          </a:solidFill>
          <a:ln/>
        </p:spPr>
      </p:sp>
      <p:sp>
        <p:nvSpPr>
          <p:cNvPr id="27650"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p:cNvSpPr>
          <p:nvPr>
            <p:ph type="sldImg"/>
          </p:nvPr>
        </p:nvSpPr>
        <p:spPr>
          <a:xfrm>
            <a:off x="1143000" y="685800"/>
            <a:ext cx="4572000" cy="3429000"/>
          </a:xfrm>
          <a:solidFill>
            <a:srgbClr val="FFFFFF"/>
          </a:solidFill>
          <a:ln/>
        </p:spPr>
      </p:sp>
      <p:sp>
        <p:nvSpPr>
          <p:cNvPr id="29698"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8304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09" charset="0"/>
                <a:ea typeface="ＭＳ Ｐゴシック" pitchFamily="-65" charset="-128"/>
                <a:cs typeface="ＭＳ Ｐゴシック" pitchFamily="-65" charset="-128"/>
              </a:rPr>
              <a:t>Analysis of transcripts of hour-long samples of family talk in 42 American families suggests that by the age of 36 months, approximately 10 million words were uttered to children in families on welfare, 20 million to children in other working-class families, and 35 million to children in professional families. By the same age, children in professional, working-class and welfare families will have received 500,000, 200,000 and 100,000 encouraging remarks or positive reinforcements respectively, while the number of negative reinforcements and discouragements were 50,000, 100,000 and 200,000 respectively.</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hasCustomPrompt="1"/>
          </p:nvPr>
        </p:nvSpPr>
        <p:spPr>
          <a:xfrm>
            <a:off x="383618" y="595342"/>
            <a:ext cx="8426370" cy="3777092"/>
          </a:xfrm>
        </p:spPr>
        <p:txBody>
          <a:bodyPr anchor="ctr">
            <a:normAutofit/>
          </a:bodyPr>
          <a:lstStyle>
            <a:lvl1pPr>
              <a:defRPr sz="4400" cap="none" baseline="0">
                <a:latin typeface="Calibri"/>
                <a:cs typeface="Calibri"/>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351512" y="4713827"/>
            <a:ext cx="6705600" cy="685800"/>
          </a:xfrm>
        </p:spPr>
        <p:txBody>
          <a:bodyPr anchor="ctr">
            <a:normAutofit/>
          </a:bodyPr>
          <a:lstStyle>
            <a:lvl1pPr marL="0" indent="0" algn="l">
              <a:buNone/>
              <a:defRPr sz="2600">
                <a:solidFill>
                  <a:srgbClr val="FFFFFF"/>
                </a:solidFill>
                <a:latin typeface="Calibri"/>
                <a:cs typeface="Calibri"/>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28" name="Date Placeholder 27"/>
          <p:cNvSpPr>
            <a:spLocks noGrp="1"/>
          </p:cNvSpPr>
          <p:nvPr>
            <p:ph type="dt" sz="half" idx="10"/>
          </p:nvPr>
        </p:nvSpPr>
        <p:spPr>
          <a:xfrm>
            <a:off x="76200" y="6068699"/>
            <a:ext cx="2057400" cy="685800"/>
          </a:xfrm>
          <a:prstGeom prst="rect">
            <a:avLst/>
          </a:prstGeom>
        </p:spPr>
        <p:txBody>
          <a:bodyPr>
            <a:noAutofit/>
          </a:bodyPr>
          <a:lstStyle>
            <a:lvl1pPr algn="ctr">
              <a:defRPr sz="2000">
                <a:solidFill>
                  <a:srgbClr val="FFFFFF"/>
                </a:solidFill>
              </a:defRPr>
            </a:lvl1pPr>
          </a:lstStyle>
          <a:p>
            <a:pPr>
              <a:defRPr/>
            </a:pPr>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D52799CE-711A-FA44-BA4E-E463DA170A36}"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000000"/>
                </a:solidFill>
              </a:defRPr>
            </a:lvl1pPr>
          </a:lstStyle>
          <a:p>
            <a:pPr>
              <a:defRPr/>
            </a:pPr>
            <a:fld id="{2D6238C2-C284-AD4D-8FB8-9663937FCA09}" type="slidenum">
              <a:rPr lang="en-GB" smtClean="0"/>
              <a:pPr>
                <a:defRPr/>
              </a:pPr>
              <a:t>‹#›</a:t>
            </a:fld>
            <a:endParaRPr lang="en-GB"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pic>
        <p:nvPicPr>
          <p:cNvPr id="7" name="Picture 6"/>
          <p:cNvPicPr>
            <a:picLocks noChangeAspect="1"/>
          </p:cNvPicPr>
          <p:nvPr/>
        </p:nvPicPr>
        <p:blipFill>
          <a:blip r:embed="rId2"/>
          <a:stretch>
            <a:fillRect/>
          </a:stretch>
        </p:blipFill>
        <p:spPr>
          <a:xfrm>
            <a:off x="8064500" y="6184900"/>
            <a:ext cx="1079500" cy="6731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dirty="0"/>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0" name="Slide Number Placeholder 9"/>
          <p:cNvSpPr>
            <a:spLocks noGrp="1"/>
          </p:cNvSpPr>
          <p:nvPr>
            <p:ph type="sldNum" sz="quarter" idx="16"/>
          </p:nvPr>
        </p:nvSpPr>
        <p:spPr/>
        <p:txBody>
          <a:bodyPr rtlCol="0"/>
          <a:lstStyle/>
          <a:p>
            <a:pPr>
              <a:defRPr/>
            </a:pPr>
            <a:fld id="{5C50C641-66DE-184E-B016-D253D8CA36FC}" type="slidenum">
              <a:rPr lang="en-GB" smtClean="0"/>
              <a:pPr>
                <a:defRPr/>
              </a:pPr>
              <a:t>‹#›</a:t>
            </a:fld>
            <a:endParaRPr lang="en-GB"/>
          </a:p>
        </p:txBody>
      </p:sp>
      <p:sp>
        <p:nvSpPr>
          <p:cNvPr id="12" name="Footer Placeholder 11"/>
          <p:cNvSpPr>
            <a:spLocks noGrp="1"/>
          </p:cNvSpPr>
          <p:nvPr>
            <p:ph type="ftr" sz="quarter" idx="17"/>
          </p:nvPr>
        </p:nvSpPr>
        <p:spPr/>
        <p:txBody>
          <a:bodyPr rtlCol="0"/>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dirty="0"/>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2" name="Slide Number Placeholder 11"/>
          <p:cNvSpPr>
            <a:spLocks noGrp="1"/>
          </p:cNvSpPr>
          <p:nvPr>
            <p:ph type="sldNum" sz="quarter" idx="16"/>
          </p:nvPr>
        </p:nvSpPr>
        <p:spPr/>
        <p:txBody>
          <a:bodyPr rtlCol="0"/>
          <a:lstStyle/>
          <a:p>
            <a:pPr>
              <a:defRPr/>
            </a:pPr>
            <a:fld id="{27179BD9-65CB-694A-A2D4-7B548DC60A53}" type="slidenum">
              <a:rPr lang="en-GB" smtClean="0"/>
              <a:pPr>
                <a:defRPr/>
              </a:pPr>
              <a:t>‹#›</a:t>
            </a:fld>
            <a:endParaRPr lang="en-GB"/>
          </a:p>
        </p:txBody>
      </p:sp>
      <p:sp>
        <p:nvSpPr>
          <p:cNvPr id="14" name="Footer Placeholder 13"/>
          <p:cNvSpPr>
            <a:spLocks noGrp="1"/>
          </p:cNvSpPr>
          <p:nvPr>
            <p:ph type="ftr" sz="quarter" idx="17"/>
          </p:nvPr>
        </p:nvSpPr>
        <p:spPr/>
        <p:txBody>
          <a:bodyPr rtlCol="0"/>
          <a:lstStyle/>
          <a:p>
            <a:pPr>
              <a:defRPr/>
            </a:pP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only with logo">
    <p:spTree>
      <p:nvGrpSpPr>
        <p:cNvPr id="1" name=""/>
        <p:cNvGrpSpPr/>
        <p:nvPr/>
      </p:nvGrpSpPr>
      <p:grpSpPr>
        <a:xfrm>
          <a:off x="0" y="0"/>
          <a:ext cx="0" cy="0"/>
          <a:chOff x="0" y="0"/>
          <a:chExt cx="0" cy="0"/>
        </a:xfrm>
      </p:grpSpPr>
      <p:sp>
        <p:nvSpPr>
          <p:cNvPr id="9" name="Rectangle 8"/>
          <p:cNvSpPr/>
          <p:nvPr userDrawn="1"/>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rgbClr val="000000"/>
                </a:solidFill>
              </a:defRPr>
            </a:lvl1pPr>
          </a:lstStyle>
          <a:p>
            <a:pPr>
              <a:defRPr/>
            </a:pPr>
            <a:fld id="{810F0876-9936-0A4D-A655-DB5D8150D4AA}" type="slidenum">
              <a:rPr lang="en-GB" smtClean="0"/>
              <a:pPr>
                <a:defRPr/>
              </a:pPr>
              <a:t>‹#›</a:t>
            </a:fld>
            <a:endParaRPr lang="en-GB" dirty="0"/>
          </a:p>
        </p:txBody>
      </p:sp>
      <p:pic>
        <p:nvPicPr>
          <p:cNvPr id="5" name="Picture 4"/>
          <p:cNvPicPr>
            <a:picLocks noChangeAspect="1"/>
          </p:cNvPicPr>
          <p:nvPr/>
        </p:nvPicPr>
        <p:blipFill>
          <a:blip r:embed="rId2"/>
          <a:stretch>
            <a:fillRect/>
          </a:stretch>
        </p:blipFill>
        <p:spPr>
          <a:xfrm>
            <a:off x="7862081" y="6036346"/>
            <a:ext cx="1079500" cy="673100"/>
          </a:xfrm>
          <a:prstGeom prst="rect">
            <a:avLst/>
          </a:prstGeom>
        </p:spPr>
      </p:pic>
      <p:sp>
        <p:nvSpPr>
          <p:cNvPr id="6" name="Title 1"/>
          <p:cNvSpPr>
            <a:spLocks noGrp="1"/>
          </p:cNvSpPr>
          <p:nvPr>
            <p:ph type="title"/>
          </p:nvPr>
        </p:nvSpPr>
        <p:spPr>
          <a:xfrm>
            <a:off x="609600" y="228600"/>
            <a:ext cx="8153400" cy="990600"/>
          </a:xfrm>
        </p:spPr>
        <p:txBody>
          <a:bodyPr/>
          <a:lstStyle/>
          <a:p>
            <a:r>
              <a:rPr kumimoji="0" lang="en-US" smtClean="0"/>
              <a:t>Click to edit Master title style</a:t>
            </a:r>
            <a:endParaRPr kumimoji="0" lang="en-US" dirty="0"/>
          </a:p>
        </p:txBody>
      </p:sp>
      <p:sp>
        <p:nvSpPr>
          <p:cNvPr id="7" name="Slide Number Placeholder 4"/>
          <p:cNvSpPr txBox="1">
            <a:spLocks/>
          </p:cNvSpPr>
          <p:nvPr userDrawn="1"/>
        </p:nvSpPr>
        <p:spPr>
          <a:xfrm>
            <a:off x="0" y="1272222"/>
            <a:ext cx="533400" cy="244476"/>
          </a:xfrm>
          <a:prstGeom prst="rect">
            <a:avLst/>
          </a:prstGeom>
        </p:spPr>
        <p:txBody>
          <a:bodyPr vert="horz" anchor="ctr" anchorCtr="0">
            <a:normAutofit fontScale="85000" lnSpcReduction="20000"/>
          </a:bodyPr>
          <a:lstStyle>
            <a:defPPr>
              <a:defRPr lang="en-GB"/>
            </a:defPPr>
            <a:lvl1pPr algn="ctr" rtl="0" eaLnBrk="1" fontAlgn="base" latinLnBrk="0" hangingPunct="1">
              <a:spcBef>
                <a:spcPct val="0"/>
              </a:spcBef>
              <a:spcAft>
                <a:spcPct val="0"/>
              </a:spcAft>
              <a:defRPr kumimoji="0" sz="1400" b="1" kern="1200">
                <a:solidFill>
                  <a:srgbClr val="000000"/>
                </a:solidFill>
                <a:latin typeface="Geneva"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Geneva" charset="0"/>
                <a:ea typeface="ＭＳ Ｐゴシック" charset="0"/>
                <a:cs typeface="ＭＳ Ｐゴシック" charset="0"/>
              </a:defRPr>
            </a:lvl5pPr>
            <a:lvl6pPr marL="2286000" algn="l" defTabSz="457200" rtl="0" eaLnBrk="1" latinLnBrk="0" hangingPunct="1">
              <a:defRPr sz="2400" kern="1200">
                <a:solidFill>
                  <a:schemeClr val="tx1"/>
                </a:solidFill>
                <a:latin typeface="Geneva" charset="0"/>
                <a:ea typeface="ＭＳ Ｐゴシック" charset="0"/>
                <a:cs typeface="ＭＳ Ｐゴシック" charset="0"/>
              </a:defRPr>
            </a:lvl6pPr>
            <a:lvl7pPr marL="2743200" algn="l" defTabSz="457200" rtl="0" eaLnBrk="1" latinLnBrk="0" hangingPunct="1">
              <a:defRPr sz="2400" kern="1200">
                <a:solidFill>
                  <a:schemeClr val="tx1"/>
                </a:solidFill>
                <a:latin typeface="Geneva" charset="0"/>
                <a:ea typeface="ＭＳ Ｐゴシック" charset="0"/>
                <a:cs typeface="ＭＳ Ｐゴシック" charset="0"/>
              </a:defRPr>
            </a:lvl7pPr>
            <a:lvl8pPr marL="3200400" algn="l" defTabSz="457200" rtl="0" eaLnBrk="1" latinLnBrk="0" hangingPunct="1">
              <a:defRPr sz="2400" kern="1200">
                <a:solidFill>
                  <a:schemeClr val="tx1"/>
                </a:solidFill>
                <a:latin typeface="Geneva" charset="0"/>
                <a:ea typeface="ＭＳ Ｐゴシック" charset="0"/>
                <a:cs typeface="ＭＳ Ｐゴシック" charset="0"/>
              </a:defRPr>
            </a:lvl8pPr>
            <a:lvl9pPr marL="3657600" algn="l" defTabSz="457200" rtl="0" eaLnBrk="1" latinLnBrk="0" hangingPunct="1">
              <a:defRPr sz="2400" kern="1200">
                <a:solidFill>
                  <a:schemeClr val="tx1"/>
                </a:solidFill>
                <a:latin typeface="Geneva" charset="0"/>
                <a:ea typeface="ＭＳ Ｐゴシック" charset="0"/>
                <a:cs typeface="ＭＳ Ｐゴシック" charset="0"/>
              </a:defRPr>
            </a:lvl9pPr>
          </a:lstStyle>
          <a:p>
            <a:pPr>
              <a:defRPr/>
            </a:pPr>
            <a:fld id="{19ABF79A-F4A3-5E49-A6CE-5B8CF779BC37}" type="slidenum">
              <a:rPr lang="en-GB" smtClean="0"/>
              <a:pPr>
                <a:defRPr/>
              </a:pPr>
              <a:t>‹#›</a:t>
            </a:fld>
            <a:endParaRPr lang="en-GB" dirty="0"/>
          </a:p>
        </p:txBody>
      </p:sp>
      <p:sp>
        <p:nvSpPr>
          <p:cNvPr id="8" name="Rectangle 7"/>
          <p:cNvSpPr/>
          <p:nvPr userDrawn="1"/>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000000"/>
                </a:solidFill>
              </a:defRPr>
            </a:lvl1pPr>
          </a:lstStyle>
          <a:p>
            <a:pPr>
              <a:defRPr/>
            </a:pPr>
            <a:fld id="{19ABF79A-F4A3-5E49-A6CE-5B8CF779BC37}" type="slidenum">
              <a:rPr lang="en-GB" smtClean="0"/>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rgbClr val="000000"/>
                </a:solidFill>
              </a:defRPr>
            </a:lvl1pPr>
          </a:lstStyle>
          <a:p>
            <a:pPr>
              <a:defRPr/>
            </a:pPr>
            <a:fld id="{810F0876-9936-0A4D-A655-DB5D8150D4AA}" type="slidenum">
              <a:rPr lang="en-GB" smtClean="0"/>
              <a:pPr>
                <a:defRPr/>
              </a:pPr>
              <a:t>‹#›</a:t>
            </a:fld>
            <a:endParaRPr lang="en-GB" dirty="0"/>
          </a:p>
        </p:txBody>
      </p:sp>
      <p:pic>
        <p:nvPicPr>
          <p:cNvPr id="5" name="Picture 4"/>
          <p:cNvPicPr>
            <a:picLocks noChangeAspect="1"/>
          </p:cNvPicPr>
          <p:nvPr/>
        </p:nvPicPr>
        <p:blipFill>
          <a:blip r:embed="rId2"/>
          <a:stretch>
            <a:fillRect/>
          </a:stretch>
        </p:blipFill>
        <p:spPr>
          <a:xfrm>
            <a:off x="7862081" y="6036346"/>
            <a:ext cx="1079500" cy="673100"/>
          </a:xfrm>
          <a:prstGeom prst="rect">
            <a:avLst/>
          </a:prstGeom>
        </p:spPr>
      </p:pic>
    </p:spTree>
    <p:extLst>
      <p:ext uri="{BB962C8B-B14F-4D97-AF65-F5344CB8AC3E}">
        <p14:creationId xmlns:p14="http://schemas.microsoft.com/office/powerpoint/2010/main" val="3077538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normAutofit/>
          </a:bodyPr>
          <a:lstStyle>
            <a:lvl1pPr algn="l">
              <a:buNone/>
              <a:defRPr sz="3600" b="0"/>
            </a:lvl1pPr>
          </a:lstStyle>
          <a:p>
            <a:r>
              <a:rPr kumimoji="0" lang="en-US" smtClean="0"/>
              <a:t>Click to edit Master title style</a:t>
            </a:r>
            <a:endParaRPr kumimoji="0"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000000"/>
                </a:solidFill>
              </a:defRPr>
            </a:lvl1pPr>
          </a:lstStyle>
          <a:p>
            <a:pPr>
              <a:defRPr/>
            </a:pPr>
            <a:fld id="{50E85CD4-01C3-DE45-A238-CA0781C7043D}" type="slidenum">
              <a:rPr lang="en-GB" smtClean="0"/>
              <a:pPr>
                <a:defRPr/>
              </a:pPr>
              <a:t>‹#›</a:t>
            </a:fld>
            <a:endParaRPr lang="en-GB"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9"/>
          <p:cNvSpPr>
            <a:spLocks noGrp="1"/>
          </p:cNvSpPr>
          <p:nvPr>
            <p:ph type="title"/>
          </p:nvPr>
        </p:nvSpPr>
        <p:spPr>
          <a:xfrm>
            <a:off x="612588" y="152400"/>
            <a:ext cx="8074212" cy="1066800"/>
          </a:xfrm>
          <a:prstGeom prst="rect">
            <a:avLst/>
          </a:prstGeom>
        </p:spPr>
        <p:txBody>
          <a:bodyPr>
            <a:normAutofit/>
          </a:bodyPr>
          <a:lstStyle>
            <a:lvl1pPr>
              <a:defRPr sz="3600">
                <a:solidFill>
                  <a:schemeClr val="tx2"/>
                </a:solidFill>
                <a:latin typeface="+mj-lt"/>
              </a:defRPr>
            </a:lvl1pPr>
          </a:lstStyle>
          <a:p>
            <a:r>
              <a:rPr lang="en-US" dirty="0" smtClean="0"/>
              <a:t>Click to edit Master title style</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nchor="ctr"/>
          <a:lstStyle>
            <a:lvl1pPr>
              <a:defRPr>
                <a:solidFill>
                  <a:srgbClr val="000000"/>
                </a:solidFill>
                <a:latin typeface="Arial" charset="0"/>
                <a:cs typeface="Arial" charset="0"/>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02B601A0-3688-4D07-8CC1-C676D43367B8}" type="slidenum">
              <a:rPr lang="en-US"/>
              <a:pPr>
                <a:defRPr/>
              </a:pPr>
              <a:t>‹#›</a:t>
            </a:fld>
            <a:endParaRPr lang="en-US"/>
          </a:p>
        </p:txBody>
      </p:sp>
    </p:spTree>
    <p:extLst>
      <p:ext uri="{BB962C8B-B14F-4D97-AF65-F5344CB8AC3E}">
        <p14:creationId xmlns:p14="http://schemas.microsoft.com/office/powerpoint/2010/main" val="34795961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chemeClr val="tx1"/>
                </a:solidFill>
              </a:defRPr>
            </a:lvl1pPr>
          </a:lstStyle>
          <a:p>
            <a:pPr>
              <a:defRPr/>
            </a:pPr>
            <a:fld id="{0BCA7252-6283-0043-95DE-9CBA704BC554}" type="slidenum">
              <a:rPr lang="en-GB" smtClean="0"/>
              <a:pPr>
                <a:defRPr/>
              </a:pPr>
              <a:t>‹#›</a:t>
            </a:fld>
            <a:endParaRPr lang="en-GB" dirty="0"/>
          </a:p>
        </p:txBody>
      </p:sp>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7" r:id="rId5"/>
    <p:sldLayoutId id="2147483926" r:id="rId6"/>
    <p:sldLayoutId id="2147483929" r:id="rId7"/>
    <p:sldLayoutId id="2147483928" r:id="rId8"/>
    <p:sldLayoutId id="2147483930" r:id="rId9"/>
  </p:sldLayoutIdLst>
  <p:hf hdr="0" ftr="0" dt="0"/>
  <p:txStyles>
    <p:titleStyle>
      <a:lvl1pPr algn="l" rtl="0" eaLnBrk="1" latinLnBrk="0" hangingPunct="1">
        <a:spcBef>
          <a:spcPct val="0"/>
        </a:spcBef>
        <a:buNone/>
        <a:defRPr kumimoji="0" sz="3600" kern="1200">
          <a:solidFill>
            <a:schemeClr val="tx2"/>
          </a:solidFill>
          <a:latin typeface="Calibri"/>
          <a:ea typeface="+mj-ea"/>
          <a:cs typeface="Calibri"/>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Calibri"/>
          <a:ea typeface="+mn-ea"/>
          <a:cs typeface="Calibri"/>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Calibri"/>
          <a:ea typeface="+mn-ea"/>
          <a:cs typeface="Calibri"/>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Calibri"/>
          <a:ea typeface="+mn-ea"/>
          <a:cs typeface="Calibri"/>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Calibri"/>
          <a:ea typeface="+mn-ea"/>
          <a:cs typeface="Calibri"/>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Calibri"/>
          <a:ea typeface="+mn-ea"/>
          <a:cs typeface="Calibri"/>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g"/><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assessment can—and cannot—do for teachers of reading</a:t>
            </a:r>
            <a:endParaRPr lang="en-US" dirty="0"/>
          </a:p>
        </p:txBody>
      </p:sp>
      <p:sp>
        <p:nvSpPr>
          <p:cNvPr id="3" name="Subtitle 2"/>
          <p:cNvSpPr>
            <a:spLocks noGrp="1"/>
          </p:cNvSpPr>
          <p:nvPr>
            <p:ph type="subTitle" idx="1"/>
          </p:nvPr>
        </p:nvSpPr>
        <p:spPr/>
        <p:txBody>
          <a:bodyPr/>
          <a:lstStyle/>
          <a:p>
            <a:r>
              <a:rPr lang="en-US" dirty="0" smtClean="0"/>
              <a:t>Dylan Wiliam (@dylanwiliam)</a:t>
            </a:r>
            <a:endParaRPr lang="en-US" dirty="0"/>
          </a:p>
        </p:txBody>
      </p:sp>
      <p:sp>
        <p:nvSpPr>
          <p:cNvPr id="4" name="TextBox 3"/>
          <p:cNvSpPr txBox="1"/>
          <p:nvPr/>
        </p:nvSpPr>
        <p:spPr>
          <a:xfrm>
            <a:off x="2378048" y="6186404"/>
            <a:ext cx="6765952" cy="461665"/>
          </a:xfrm>
          <a:prstGeom prst="rect">
            <a:avLst/>
          </a:prstGeom>
          <a:noFill/>
        </p:spPr>
        <p:txBody>
          <a:bodyPr wrap="square" rtlCol="0">
            <a:spAutoFit/>
          </a:bodyPr>
          <a:lstStyle/>
          <a:p>
            <a:pPr algn="ctr"/>
            <a:r>
              <a:rPr lang="en-US" dirty="0" err="1" smtClean="0"/>
              <a:t>www.dylanwiliam.org</a:t>
            </a:r>
            <a:endParaRPr lang="en-US" dirty="0"/>
          </a:p>
        </p:txBody>
      </p:sp>
    </p:spTree>
    <p:extLst>
      <p:ext uri="{BB962C8B-B14F-4D97-AF65-F5344CB8AC3E}">
        <p14:creationId xmlns:p14="http://schemas.microsoft.com/office/powerpoint/2010/main" val="1919428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83618" y="595342"/>
            <a:ext cx="8760382" cy="3777092"/>
          </a:xfrm>
        </p:spPr>
        <p:txBody>
          <a:bodyPr/>
          <a:lstStyle/>
          <a:p>
            <a:r>
              <a:rPr lang="en-US" dirty="0" smtClean="0"/>
              <a:t>Raise the bar for entry into teaching?</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03514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normAutofit/>
          </a:bodyPr>
          <a:lstStyle/>
          <a:p>
            <a:r>
              <a:rPr lang="en-US" dirty="0" smtClean="0"/>
              <a:t>Teacher qualifications and student progress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11</a:t>
            </a:fld>
            <a:endParaRPr lang="en-GB"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12468304"/>
              </p:ext>
            </p:extLst>
          </p:nvPr>
        </p:nvGraphicFramePr>
        <p:xfrm>
          <a:off x="611872" y="1796314"/>
          <a:ext cx="8142834" cy="3942080"/>
        </p:xfrm>
        <a:graphic>
          <a:graphicData uri="http://schemas.openxmlformats.org/drawingml/2006/table">
            <a:tbl>
              <a:tblPr firstRow="1" bandRow="1">
                <a:tableStyleId>{5C22544A-7EE6-4342-B048-85BDC9FD1C3A}</a:tableStyleId>
              </a:tblPr>
              <a:tblGrid>
                <a:gridCol w="2020391"/>
                <a:gridCol w="991262"/>
                <a:gridCol w="1130657"/>
                <a:gridCol w="882843"/>
                <a:gridCol w="1068703"/>
                <a:gridCol w="1084193"/>
                <a:gridCol w="964785"/>
              </a:tblGrid>
              <a:tr h="370840">
                <a:tc>
                  <a:txBody>
                    <a:bodyPr/>
                    <a:lstStyle/>
                    <a:p>
                      <a:endParaRPr lang="en-US" dirty="0"/>
                    </a:p>
                  </a:txBody>
                  <a:tcPr/>
                </a:tc>
                <a:tc gridSpan="3">
                  <a:txBody>
                    <a:bodyPr/>
                    <a:lstStyle/>
                    <a:p>
                      <a:pPr algn="ctr"/>
                      <a:r>
                        <a:rPr lang="en-US" dirty="0" smtClean="0"/>
                        <a:t>Mathematics</a:t>
                      </a:r>
                      <a:endParaRPr lang="en-US" dirty="0"/>
                    </a:p>
                  </a:txBody>
                  <a:tcPr/>
                </a:tc>
                <a:tc hMerge="1">
                  <a:txBody>
                    <a:bodyPr/>
                    <a:lstStyle/>
                    <a:p>
                      <a:endParaRPr lang="en-US" dirty="0"/>
                    </a:p>
                  </a:txBody>
                  <a:tcPr/>
                </a:tc>
                <a:tc hMerge="1">
                  <a:txBody>
                    <a:bodyPr/>
                    <a:lstStyle/>
                    <a:p>
                      <a:endParaRPr lang="en-US" dirty="0"/>
                    </a:p>
                  </a:txBody>
                  <a:tcPr/>
                </a:tc>
                <a:tc gridSpan="3">
                  <a:txBody>
                    <a:bodyPr/>
                    <a:lstStyle/>
                    <a:p>
                      <a:pPr algn="ctr"/>
                      <a:r>
                        <a:rPr lang="en-US" dirty="0" smtClean="0"/>
                        <a:t>Reading</a:t>
                      </a:r>
                      <a:endParaRPr lang="en-US" dirty="0"/>
                    </a:p>
                  </a:txBody>
                  <a:tcPr/>
                </a:tc>
                <a:tc hMerge="1">
                  <a:txBody>
                    <a:bodyPr/>
                    <a:lstStyle/>
                    <a:p>
                      <a:endParaRPr lang="en-US"/>
                    </a:p>
                  </a:txBody>
                  <a:tcPr/>
                </a:tc>
                <a:tc hMerge="1">
                  <a:txBody>
                    <a:bodyPr/>
                    <a:lstStyle/>
                    <a:p>
                      <a:endParaRPr lang="en-US" dirty="0"/>
                    </a:p>
                  </a:txBody>
                  <a:tcPr/>
                </a:tc>
              </a:tr>
              <a:tr h="370840">
                <a:tc>
                  <a:txBody>
                    <a:bodyPr/>
                    <a:lstStyle/>
                    <a:p>
                      <a:endParaRPr lang="en-US"/>
                    </a:p>
                  </a:txBody>
                  <a:tcPr/>
                </a:tc>
                <a:tc>
                  <a:txBody>
                    <a:bodyPr/>
                    <a:lstStyle/>
                    <a:p>
                      <a:pPr algn="ctr"/>
                      <a:r>
                        <a:rPr lang="en-US" dirty="0" smtClean="0"/>
                        <a:t>Primary</a:t>
                      </a:r>
                      <a:endParaRPr lang="en-US" dirty="0"/>
                    </a:p>
                  </a:txBody>
                  <a:tcPr/>
                </a:tc>
                <a:tc>
                  <a:txBody>
                    <a:bodyPr/>
                    <a:lstStyle/>
                    <a:p>
                      <a:pPr algn="ctr"/>
                      <a:r>
                        <a:rPr lang="en-US" dirty="0" smtClean="0"/>
                        <a:t>Middle</a:t>
                      </a:r>
                      <a:endParaRPr lang="en-US" dirty="0"/>
                    </a:p>
                  </a:txBody>
                  <a:tcPr/>
                </a:tc>
                <a:tc>
                  <a:txBody>
                    <a:bodyPr/>
                    <a:lstStyle/>
                    <a:p>
                      <a:pPr algn="ctr"/>
                      <a:r>
                        <a:rPr lang="en-US" dirty="0" smtClean="0"/>
                        <a:t>High</a:t>
                      </a:r>
                      <a:endParaRPr lang="en-US" dirty="0"/>
                    </a:p>
                  </a:txBody>
                  <a:tcPr/>
                </a:tc>
                <a:tc>
                  <a:txBody>
                    <a:bodyPr/>
                    <a:lstStyle/>
                    <a:p>
                      <a:pPr algn="ctr"/>
                      <a:r>
                        <a:rPr lang="en-US" dirty="0" smtClean="0"/>
                        <a:t>Primary</a:t>
                      </a:r>
                      <a:endParaRPr lang="en-US" dirty="0"/>
                    </a:p>
                  </a:txBody>
                  <a:tcPr/>
                </a:tc>
                <a:tc>
                  <a:txBody>
                    <a:bodyPr/>
                    <a:lstStyle/>
                    <a:p>
                      <a:pPr algn="ctr"/>
                      <a:r>
                        <a:rPr lang="en-US" dirty="0" smtClean="0"/>
                        <a:t>Middle</a:t>
                      </a:r>
                      <a:endParaRPr lang="en-US" dirty="0"/>
                    </a:p>
                  </a:txBody>
                  <a:tcPr/>
                </a:tc>
                <a:tc>
                  <a:txBody>
                    <a:bodyPr/>
                    <a:lstStyle/>
                    <a:p>
                      <a:pPr algn="ctr"/>
                      <a:r>
                        <a:rPr lang="en-US" dirty="0" smtClean="0"/>
                        <a:t>High</a:t>
                      </a:r>
                      <a:endParaRPr lang="en-US" dirty="0"/>
                    </a:p>
                  </a:txBody>
                  <a:tcPr/>
                </a:tc>
              </a:tr>
              <a:tr h="370840">
                <a:tc>
                  <a:txBody>
                    <a:bodyPr/>
                    <a:lstStyle/>
                    <a:p>
                      <a:r>
                        <a:rPr lang="en-US" dirty="0" smtClean="0">
                          <a:solidFill>
                            <a:schemeClr val="tx1"/>
                          </a:solidFill>
                        </a:rPr>
                        <a:t>General</a:t>
                      </a:r>
                      <a:r>
                        <a:rPr lang="en-US" baseline="0" dirty="0" smtClean="0">
                          <a:solidFill>
                            <a:schemeClr val="tx1"/>
                          </a:solidFill>
                        </a:rPr>
                        <a:t> theory of education </a:t>
                      </a:r>
                      <a:r>
                        <a:rPr lang="en-US" dirty="0" smtClean="0">
                          <a:solidFill>
                            <a:schemeClr val="tx1"/>
                          </a:solidFill>
                        </a:rPr>
                        <a:t>courses</a:t>
                      </a:r>
                      <a:endParaRPr lang="en-US" dirty="0">
                        <a:solidFill>
                          <a:schemeClr val="tx1"/>
                        </a:solidFill>
                      </a:endParaRPr>
                    </a:p>
                  </a:txBody>
                  <a:tcPr/>
                </a:tc>
                <a:tc>
                  <a:txBody>
                    <a:bodyPr/>
                    <a:lstStyle/>
                    <a:p>
                      <a:pPr algn="ctr"/>
                      <a:endParaRPr lang="en-US" sz="3600" dirty="0"/>
                    </a:p>
                  </a:txBody>
                  <a:tcPr anchor="ctr"/>
                </a:tc>
                <a:tc>
                  <a:txBody>
                    <a:bodyPr/>
                    <a:lstStyle/>
                    <a:p>
                      <a:pPr algn="ctr"/>
                      <a:endParaRPr lang="en-US" sz="3600" dirty="0"/>
                    </a:p>
                  </a:txBody>
                  <a:tcPr anchor="ctr"/>
                </a:tc>
                <a:tc>
                  <a:txBody>
                    <a:bodyPr/>
                    <a:lstStyle/>
                    <a:p>
                      <a:pPr algn="ctr"/>
                      <a:endParaRPr lang="en-US" sz="3600" dirty="0"/>
                    </a:p>
                  </a:txBody>
                  <a:tcPr anchor="ctr"/>
                </a:tc>
                <a:tc>
                  <a:txBody>
                    <a:bodyPr/>
                    <a:lstStyle/>
                    <a:p>
                      <a:pPr algn="ctr"/>
                      <a:endParaRPr lang="en-US" sz="3600" dirty="0"/>
                    </a:p>
                  </a:txBody>
                  <a:tcPr anchor="ctr"/>
                </a:tc>
                <a:tc>
                  <a:txBody>
                    <a:bodyPr/>
                    <a:lstStyle/>
                    <a:p>
                      <a:pPr algn="ctr"/>
                      <a:endParaRPr lang="en-US" sz="3600" b="1" dirty="0">
                        <a:solidFill>
                          <a:srgbClr val="FF0000"/>
                        </a:solidFill>
                      </a:endParaRPr>
                    </a:p>
                  </a:txBody>
                  <a:tcPr anchor="ctr"/>
                </a:tc>
                <a:tc>
                  <a:txBody>
                    <a:bodyPr/>
                    <a:lstStyle/>
                    <a:p>
                      <a:pPr algn="ctr"/>
                      <a:endParaRPr lang="en-US" sz="3600" dirty="0"/>
                    </a:p>
                  </a:txBody>
                  <a:tcPr anchor="ctr"/>
                </a:tc>
              </a:tr>
              <a:tr h="370840">
                <a:tc>
                  <a:txBody>
                    <a:bodyPr/>
                    <a:lstStyle/>
                    <a:p>
                      <a:r>
                        <a:rPr lang="en-US" dirty="0" smtClean="0"/>
                        <a:t>Teaching</a:t>
                      </a:r>
                      <a:r>
                        <a:rPr lang="en-US" baseline="0" dirty="0" smtClean="0"/>
                        <a:t> p</a:t>
                      </a:r>
                      <a:r>
                        <a:rPr lang="en-US" dirty="0" smtClean="0"/>
                        <a:t>ractice courses</a:t>
                      </a:r>
                      <a:endParaRPr lang="en-US" dirty="0"/>
                    </a:p>
                  </a:txBody>
                  <a:tcPr/>
                </a:tc>
                <a:tc>
                  <a:txBody>
                    <a:bodyPr/>
                    <a:lstStyle/>
                    <a:p>
                      <a:pPr algn="ctr"/>
                      <a:endParaRPr lang="en-US" sz="3600"/>
                    </a:p>
                  </a:txBody>
                  <a:tcPr anchor="ctr"/>
                </a:tc>
                <a:tc>
                  <a:txBody>
                    <a:bodyPr/>
                    <a:lstStyle/>
                    <a:p>
                      <a:pPr algn="ctr"/>
                      <a:endParaRPr lang="en-US" sz="3600" dirty="0"/>
                    </a:p>
                  </a:txBody>
                  <a:tcPr anchor="ctr"/>
                </a:tc>
                <a:tc>
                  <a:txBody>
                    <a:bodyPr/>
                    <a:lstStyle/>
                    <a:p>
                      <a:pPr algn="ctr"/>
                      <a:endParaRPr lang="en-US" sz="3600" dirty="0"/>
                    </a:p>
                  </a:txBody>
                  <a:tcPr anchor="ctr"/>
                </a:tc>
                <a:tc>
                  <a:txBody>
                    <a:bodyPr/>
                    <a:lstStyle/>
                    <a:p>
                      <a:pPr algn="ctr"/>
                      <a:endParaRPr lang="en-US" sz="3600" b="1" dirty="0">
                        <a:solidFill>
                          <a:srgbClr val="FF0000"/>
                        </a:solidFill>
                      </a:endParaRPr>
                    </a:p>
                  </a:txBody>
                  <a:tcPr anchor="ctr"/>
                </a:tc>
                <a:tc>
                  <a:txBody>
                    <a:bodyPr/>
                    <a:lstStyle/>
                    <a:p>
                      <a:pPr algn="ctr"/>
                      <a:endParaRPr lang="en-US" sz="3600" b="1" dirty="0">
                        <a:solidFill>
                          <a:srgbClr val="008000"/>
                        </a:solidFill>
                      </a:endParaRPr>
                    </a:p>
                  </a:txBody>
                  <a:tcPr anchor="ctr"/>
                </a:tc>
                <a:tc>
                  <a:txBody>
                    <a:bodyPr/>
                    <a:lstStyle/>
                    <a:p>
                      <a:pPr algn="ctr"/>
                      <a:endParaRPr lang="en-US" sz="3600" dirty="0"/>
                    </a:p>
                  </a:txBody>
                  <a:tcPr anchor="ctr"/>
                </a:tc>
              </a:tr>
              <a:tr h="370840">
                <a:tc>
                  <a:txBody>
                    <a:bodyPr/>
                    <a:lstStyle/>
                    <a:p>
                      <a:r>
                        <a:rPr lang="en-US" dirty="0" smtClean="0"/>
                        <a:t>Pedagogical content courses</a:t>
                      </a:r>
                      <a:endParaRPr lang="en-US" dirty="0"/>
                    </a:p>
                  </a:txBody>
                  <a:tcPr/>
                </a:tc>
                <a:tc>
                  <a:txBody>
                    <a:bodyPr/>
                    <a:lstStyle/>
                    <a:p>
                      <a:pPr algn="ctr"/>
                      <a:endParaRPr lang="en-US" sz="3600" b="1" dirty="0">
                        <a:solidFill>
                          <a:srgbClr val="008000"/>
                        </a:solidFill>
                      </a:endParaRPr>
                    </a:p>
                  </a:txBody>
                  <a:tcPr anchor="ctr"/>
                </a:tc>
                <a:tc>
                  <a:txBody>
                    <a:bodyPr/>
                    <a:lstStyle/>
                    <a:p>
                      <a:pPr algn="ctr"/>
                      <a:endParaRPr lang="en-US" sz="3600" b="1" dirty="0">
                        <a:solidFill>
                          <a:srgbClr val="008000"/>
                        </a:solidFill>
                      </a:endParaRPr>
                    </a:p>
                  </a:txBody>
                  <a:tcPr anchor="ctr"/>
                </a:tc>
                <a:tc>
                  <a:txBody>
                    <a:bodyPr/>
                    <a:lstStyle/>
                    <a:p>
                      <a:pPr algn="ctr"/>
                      <a:endParaRPr lang="en-US" sz="3600" dirty="0"/>
                    </a:p>
                  </a:txBody>
                  <a:tcPr anchor="ctr"/>
                </a:tc>
                <a:tc>
                  <a:txBody>
                    <a:bodyPr/>
                    <a:lstStyle/>
                    <a:p>
                      <a:pPr algn="ctr"/>
                      <a:endParaRPr lang="en-US" sz="3600" dirty="0"/>
                    </a:p>
                  </a:txBody>
                  <a:tcPr anchor="ctr"/>
                </a:tc>
                <a:tc>
                  <a:txBody>
                    <a:bodyPr/>
                    <a:lstStyle/>
                    <a:p>
                      <a:pPr algn="ctr"/>
                      <a:endParaRPr lang="en-US" sz="3600" dirty="0"/>
                    </a:p>
                  </a:txBody>
                  <a:tcPr anchor="ctr"/>
                </a:tc>
                <a:tc>
                  <a:txBody>
                    <a:bodyPr/>
                    <a:lstStyle/>
                    <a:p>
                      <a:pPr algn="ctr"/>
                      <a:endParaRPr lang="en-US" sz="3600" dirty="0"/>
                    </a:p>
                  </a:txBody>
                  <a:tcPr anchor="ctr"/>
                </a:tc>
              </a:tr>
              <a:tr h="370840">
                <a:tc>
                  <a:txBody>
                    <a:bodyPr/>
                    <a:lstStyle/>
                    <a:p>
                      <a:r>
                        <a:rPr lang="en-US" dirty="0" smtClean="0"/>
                        <a:t>Advanced university courses</a:t>
                      </a:r>
                      <a:endParaRPr lang="en-US" dirty="0"/>
                    </a:p>
                  </a:txBody>
                  <a:tcPr/>
                </a:tc>
                <a:tc>
                  <a:txBody>
                    <a:bodyPr/>
                    <a:lstStyle/>
                    <a:p>
                      <a:pPr algn="ctr"/>
                      <a:endParaRPr lang="en-US" sz="3600"/>
                    </a:p>
                  </a:txBody>
                  <a:tcPr anchor="ctr"/>
                </a:tc>
                <a:tc>
                  <a:txBody>
                    <a:bodyPr/>
                    <a:lstStyle/>
                    <a:p>
                      <a:pPr algn="ctr"/>
                      <a:endParaRPr lang="en-US" sz="3600"/>
                    </a:p>
                  </a:txBody>
                  <a:tcPr anchor="ctr"/>
                </a:tc>
                <a:tc>
                  <a:txBody>
                    <a:bodyPr/>
                    <a:lstStyle/>
                    <a:p>
                      <a:pPr algn="ctr"/>
                      <a:endParaRPr lang="en-US" sz="3600" b="1" dirty="0">
                        <a:solidFill>
                          <a:srgbClr val="FF0000"/>
                        </a:solidFill>
                      </a:endParaRPr>
                    </a:p>
                  </a:txBody>
                  <a:tcPr anchor="ctr"/>
                </a:tc>
                <a:tc>
                  <a:txBody>
                    <a:bodyPr/>
                    <a:lstStyle/>
                    <a:p>
                      <a:pPr algn="ctr"/>
                      <a:endParaRPr lang="en-US" sz="3600"/>
                    </a:p>
                  </a:txBody>
                  <a:tcPr anchor="ctr"/>
                </a:tc>
                <a:tc>
                  <a:txBody>
                    <a:bodyPr/>
                    <a:lstStyle/>
                    <a:p>
                      <a:pPr algn="ctr"/>
                      <a:endParaRPr lang="en-US" sz="3600" dirty="0"/>
                    </a:p>
                  </a:txBody>
                  <a:tcPr anchor="ctr"/>
                </a:tc>
                <a:tc>
                  <a:txBody>
                    <a:bodyPr/>
                    <a:lstStyle/>
                    <a:p>
                      <a:pPr algn="ctr"/>
                      <a:endParaRPr lang="en-US" sz="3600" b="1" dirty="0">
                        <a:solidFill>
                          <a:srgbClr val="008000"/>
                        </a:solidFill>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Aptitude test scores</a:t>
                      </a:r>
                    </a:p>
                  </a:txBody>
                  <a:tcPr/>
                </a:tc>
                <a:tc>
                  <a:txBody>
                    <a:bodyPr/>
                    <a:lstStyle/>
                    <a:p>
                      <a:pPr algn="ctr"/>
                      <a:endParaRPr lang="en-US" sz="3600" dirty="0"/>
                    </a:p>
                  </a:txBody>
                  <a:tcPr anchor="ctr"/>
                </a:tc>
                <a:tc>
                  <a:txBody>
                    <a:bodyPr/>
                    <a:lstStyle/>
                    <a:p>
                      <a:pPr algn="ctr"/>
                      <a:endParaRPr lang="en-US" sz="3600" dirty="0"/>
                    </a:p>
                  </a:txBody>
                  <a:tcPr anchor="ctr"/>
                </a:tc>
                <a:tc>
                  <a:txBody>
                    <a:bodyPr/>
                    <a:lstStyle/>
                    <a:p>
                      <a:pPr algn="ctr"/>
                      <a:endParaRPr lang="en-US" sz="3600" b="1" dirty="0">
                        <a:solidFill>
                          <a:srgbClr val="FF0000"/>
                        </a:solidFill>
                      </a:endParaRPr>
                    </a:p>
                  </a:txBody>
                  <a:tcPr anchor="ctr"/>
                </a:tc>
                <a:tc>
                  <a:txBody>
                    <a:bodyPr/>
                    <a:lstStyle/>
                    <a:p>
                      <a:pPr algn="ctr"/>
                      <a:endParaRPr lang="en-US" sz="3600"/>
                    </a:p>
                  </a:txBody>
                  <a:tcPr anchor="ctr"/>
                </a:tc>
                <a:tc>
                  <a:txBody>
                    <a:bodyPr/>
                    <a:lstStyle/>
                    <a:p>
                      <a:pPr algn="ctr"/>
                      <a:endParaRPr lang="en-US" sz="3600" dirty="0"/>
                    </a:p>
                  </a:txBody>
                  <a:tcPr anchor="ctr"/>
                </a:tc>
                <a:tc>
                  <a:txBody>
                    <a:bodyPr/>
                    <a:lstStyle/>
                    <a:p>
                      <a:pPr algn="ctr"/>
                      <a:endParaRPr lang="en-US" sz="3600" dirty="0"/>
                    </a:p>
                  </a:txBody>
                  <a:tcPr anchor="ctr"/>
                </a:tc>
              </a:tr>
            </a:tbl>
          </a:graphicData>
        </a:graphic>
      </p:graphicFrame>
      <p:sp>
        <p:nvSpPr>
          <p:cNvPr id="6" name="TextBox 5"/>
          <p:cNvSpPr txBox="1"/>
          <p:nvPr/>
        </p:nvSpPr>
        <p:spPr>
          <a:xfrm>
            <a:off x="612649" y="5917648"/>
            <a:ext cx="2308352" cy="369332"/>
          </a:xfrm>
          <a:prstGeom prst="rect">
            <a:avLst/>
          </a:prstGeom>
          <a:noFill/>
        </p:spPr>
        <p:txBody>
          <a:bodyPr wrap="square" rtlCol="0">
            <a:spAutoFit/>
          </a:bodyPr>
          <a:lstStyle/>
          <a:p>
            <a:r>
              <a:rPr lang="en-US" sz="1800" dirty="0" smtClean="0">
                <a:solidFill>
                  <a:schemeClr val="accent1"/>
                </a:solidFill>
                <a:latin typeface="+mj-lt"/>
              </a:rPr>
              <a:t>Harris and Sass (2007)</a:t>
            </a:r>
            <a:endParaRPr lang="en-US" sz="1800" dirty="0">
              <a:solidFill>
                <a:schemeClr val="accent1"/>
              </a:solidFill>
              <a:latin typeface="+mj-lt"/>
            </a:endParaRPr>
          </a:p>
        </p:txBody>
      </p:sp>
      <p:graphicFrame>
        <p:nvGraphicFramePr>
          <p:cNvPr id="7" name="Content Placeholder 4"/>
          <p:cNvGraphicFramePr>
            <a:graphicFrameLocks/>
          </p:cNvGraphicFramePr>
          <p:nvPr>
            <p:extLst>
              <p:ext uri="{D42A27DB-BD31-4B8C-83A1-F6EECF244321}">
                <p14:modId xmlns:p14="http://schemas.microsoft.com/office/powerpoint/2010/main" val="1693577477"/>
              </p:ext>
            </p:extLst>
          </p:nvPr>
        </p:nvGraphicFramePr>
        <p:xfrm>
          <a:off x="611872" y="1796314"/>
          <a:ext cx="8142834" cy="3942080"/>
        </p:xfrm>
        <a:graphic>
          <a:graphicData uri="http://schemas.openxmlformats.org/drawingml/2006/table">
            <a:tbl>
              <a:tblPr firstRow="1" bandRow="1">
                <a:tableStyleId>{5C22544A-7EE6-4342-B048-85BDC9FD1C3A}</a:tableStyleId>
              </a:tblPr>
              <a:tblGrid>
                <a:gridCol w="1915428"/>
                <a:gridCol w="1096225"/>
                <a:gridCol w="1130657"/>
                <a:gridCol w="882843"/>
                <a:gridCol w="1068703"/>
                <a:gridCol w="1084193"/>
                <a:gridCol w="964785"/>
              </a:tblGrid>
              <a:tr h="370840">
                <a:tc>
                  <a:txBody>
                    <a:bodyPr/>
                    <a:lstStyle/>
                    <a:p>
                      <a:endParaRPr lang="en-US" dirty="0"/>
                    </a:p>
                  </a:txBody>
                  <a:tcPr/>
                </a:tc>
                <a:tc gridSpan="3">
                  <a:txBody>
                    <a:bodyPr/>
                    <a:lstStyle/>
                    <a:p>
                      <a:pPr algn="ctr"/>
                      <a:r>
                        <a:rPr lang="en-US" dirty="0" smtClean="0"/>
                        <a:t>Mathematics</a:t>
                      </a:r>
                      <a:endParaRPr lang="en-US" dirty="0"/>
                    </a:p>
                  </a:txBody>
                  <a:tcPr/>
                </a:tc>
                <a:tc hMerge="1">
                  <a:txBody>
                    <a:bodyPr/>
                    <a:lstStyle/>
                    <a:p>
                      <a:endParaRPr lang="en-US" dirty="0"/>
                    </a:p>
                  </a:txBody>
                  <a:tcPr/>
                </a:tc>
                <a:tc hMerge="1">
                  <a:txBody>
                    <a:bodyPr/>
                    <a:lstStyle/>
                    <a:p>
                      <a:endParaRPr lang="en-US" dirty="0"/>
                    </a:p>
                  </a:txBody>
                  <a:tcPr/>
                </a:tc>
                <a:tc gridSpan="3">
                  <a:txBody>
                    <a:bodyPr/>
                    <a:lstStyle/>
                    <a:p>
                      <a:pPr algn="ctr"/>
                      <a:r>
                        <a:rPr lang="en-US" dirty="0" smtClean="0"/>
                        <a:t>Reading</a:t>
                      </a:r>
                      <a:endParaRPr lang="en-US" dirty="0"/>
                    </a:p>
                  </a:txBody>
                  <a:tcPr/>
                </a:tc>
                <a:tc hMerge="1">
                  <a:txBody>
                    <a:bodyPr/>
                    <a:lstStyle/>
                    <a:p>
                      <a:endParaRPr lang="en-US"/>
                    </a:p>
                  </a:txBody>
                  <a:tcPr/>
                </a:tc>
                <a:tc hMerge="1">
                  <a:txBody>
                    <a:bodyPr/>
                    <a:lstStyle/>
                    <a:p>
                      <a:endParaRPr lang="en-US" dirty="0"/>
                    </a:p>
                  </a:txBody>
                  <a:tcPr/>
                </a:tc>
              </a:tr>
              <a:tr h="370840">
                <a:tc>
                  <a:txBody>
                    <a:bodyPr/>
                    <a:lstStyle/>
                    <a:p>
                      <a:endParaRPr lang="en-US"/>
                    </a:p>
                  </a:txBody>
                  <a:tcPr/>
                </a:tc>
                <a:tc>
                  <a:txBody>
                    <a:bodyPr/>
                    <a:lstStyle/>
                    <a:p>
                      <a:pPr algn="ctr"/>
                      <a:r>
                        <a:rPr lang="en-US" dirty="0" smtClean="0"/>
                        <a:t>Primary</a:t>
                      </a:r>
                      <a:endParaRPr lang="en-US" dirty="0"/>
                    </a:p>
                  </a:txBody>
                  <a:tcPr/>
                </a:tc>
                <a:tc>
                  <a:txBody>
                    <a:bodyPr/>
                    <a:lstStyle/>
                    <a:p>
                      <a:pPr algn="ctr"/>
                      <a:r>
                        <a:rPr lang="en-US" dirty="0" smtClean="0"/>
                        <a:t>Middle</a:t>
                      </a:r>
                      <a:endParaRPr lang="en-US" dirty="0"/>
                    </a:p>
                  </a:txBody>
                  <a:tcPr/>
                </a:tc>
                <a:tc>
                  <a:txBody>
                    <a:bodyPr/>
                    <a:lstStyle/>
                    <a:p>
                      <a:pPr algn="ctr"/>
                      <a:r>
                        <a:rPr lang="en-US" dirty="0" smtClean="0"/>
                        <a:t>High</a:t>
                      </a:r>
                      <a:endParaRPr lang="en-US" dirty="0"/>
                    </a:p>
                  </a:txBody>
                  <a:tcPr/>
                </a:tc>
                <a:tc>
                  <a:txBody>
                    <a:bodyPr/>
                    <a:lstStyle/>
                    <a:p>
                      <a:pPr algn="ctr"/>
                      <a:r>
                        <a:rPr lang="en-US" dirty="0" smtClean="0"/>
                        <a:t>Primary</a:t>
                      </a:r>
                      <a:endParaRPr lang="en-US" dirty="0"/>
                    </a:p>
                  </a:txBody>
                  <a:tcPr/>
                </a:tc>
                <a:tc>
                  <a:txBody>
                    <a:bodyPr/>
                    <a:lstStyle/>
                    <a:p>
                      <a:pPr algn="ctr"/>
                      <a:r>
                        <a:rPr lang="en-US" dirty="0" smtClean="0"/>
                        <a:t>Middle</a:t>
                      </a:r>
                      <a:endParaRPr lang="en-US" dirty="0"/>
                    </a:p>
                  </a:txBody>
                  <a:tcPr/>
                </a:tc>
                <a:tc>
                  <a:txBody>
                    <a:bodyPr/>
                    <a:lstStyle/>
                    <a:p>
                      <a:pPr algn="ctr"/>
                      <a:r>
                        <a:rPr lang="en-US" dirty="0" smtClean="0"/>
                        <a:t>High</a:t>
                      </a:r>
                      <a:endParaRPr lang="en-US" dirty="0"/>
                    </a:p>
                  </a:txBody>
                  <a:tcPr/>
                </a:tc>
              </a:tr>
              <a:tr h="370840">
                <a:tc>
                  <a:txBody>
                    <a:bodyPr/>
                    <a:lstStyle/>
                    <a:p>
                      <a:r>
                        <a:rPr lang="en-US" dirty="0" smtClean="0">
                          <a:solidFill>
                            <a:schemeClr val="tx1"/>
                          </a:solidFill>
                        </a:rPr>
                        <a:t>General</a:t>
                      </a:r>
                      <a:r>
                        <a:rPr lang="en-US" baseline="0" dirty="0" smtClean="0">
                          <a:solidFill>
                            <a:schemeClr val="tx1"/>
                          </a:solidFill>
                        </a:rPr>
                        <a:t> theory of education </a:t>
                      </a:r>
                      <a:r>
                        <a:rPr lang="en-US" dirty="0" smtClean="0">
                          <a:solidFill>
                            <a:schemeClr val="tx1"/>
                          </a:solidFill>
                        </a:rPr>
                        <a:t>courses</a:t>
                      </a:r>
                      <a:endParaRPr lang="en-US" dirty="0">
                        <a:solidFill>
                          <a:schemeClr val="tx1"/>
                        </a:solidFill>
                      </a:endParaRPr>
                    </a:p>
                  </a:txBody>
                  <a:tcPr/>
                </a:tc>
                <a:tc>
                  <a:txBody>
                    <a:bodyPr/>
                    <a:lstStyle/>
                    <a:p>
                      <a:pPr algn="ctr"/>
                      <a:endParaRPr lang="en-US" sz="3600" dirty="0"/>
                    </a:p>
                  </a:txBody>
                  <a:tcPr anchor="ctr"/>
                </a:tc>
                <a:tc>
                  <a:txBody>
                    <a:bodyPr/>
                    <a:lstStyle/>
                    <a:p>
                      <a:pPr algn="ctr"/>
                      <a:endParaRPr lang="en-US" sz="3600" dirty="0"/>
                    </a:p>
                  </a:txBody>
                  <a:tcPr anchor="ctr"/>
                </a:tc>
                <a:tc>
                  <a:txBody>
                    <a:bodyPr/>
                    <a:lstStyle/>
                    <a:p>
                      <a:pPr algn="ctr"/>
                      <a:endParaRPr lang="en-US" sz="3600" dirty="0"/>
                    </a:p>
                  </a:txBody>
                  <a:tcPr anchor="ctr"/>
                </a:tc>
                <a:tc>
                  <a:txBody>
                    <a:bodyPr/>
                    <a:lstStyle/>
                    <a:p>
                      <a:pPr algn="ctr"/>
                      <a:endParaRPr lang="en-US" sz="3600" dirty="0"/>
                    </a:p>
                  </a:txBody>
                  <a:tcPr anchor="ctr"/>
                </a:tc>
                <a:tc>
                  <a:txBody>
                    <a:bodyPr/>
                    <a:lstStyle/>
                    <a:p>
                      <a:pPr algn="ctr"/>
                      <a:r>
                        <a:rPr lang="en-US" sz="3600" b="1" dirty="0" smtClean="0">
                          <a:solidFill>
                            <a:srgbClr val="FF0000"/>
                          </a:solidFill>
                        </a:rPr>
                        <a:t>—</a:t>
                      </a:r>
                      <a:endParaRPr lang="en-US" sz="3600" b="1" dirty="0">
                        <a:solidFill>
                          <a:srgbClr val="FF0000"/>
                        </a:solidFill>
                      </a:endParaRPr>
                    </a:p>
                  </a:txBody>
                  <a:tcPr anchor="ctr"/>
                </a:tc>
                <a:tc>
                  <a:txBody>
                    <a:bodyPr/>
                    <a:lstStyle/>
                    <a:p>
                      <a:pPr algn="ctr"/>
                      <a:endParaRPr lang="en-US" sz="3600" dirty="0"/>
                    </a:p>
                  </a:txBody>
                  <a:tcPr anchor="ctr"/>
                </a:tc>
              </a:tr>
              <a:tr h="370840">
                <a:tc>
                  <a:txBody>
                    <a:bodyPr/>
                    <a:lstStyle/>
                    <a:p>
                      <a:r>
                        <a:rPr lang="en-US" dirty="0" smtClean="0"/>
                        <a:t>Teaching</a:t>
                      </a:r>
                      <a:r>
                        <a:rPr lang="en-US" baseline="0" dirty="0" smtClean="0"/>
                        <a:t> p</a:t>
                      </a:r>
                      <a:r>
                        <a:rPr lang="en-US" dirty="0" smtClean="0"/>
                        <a:t>ractice courses</a:t>
                      </a:r>
                      <a:endParaRPr lang="en-US" dirty="0"/>
                    </a:p>
                  </a:txBody>
                  <a:tcPr/>
                </a:tc>
                <a:tc>
                  <a:txBody>
                    <a:bodyPr/>
                    <a:lstStyle/>
                    <a:p>
                      <a:pPr algn="ctr"/>
                      <a:endParaRPr lang="en-US" sz="3600"/>
                    </a:p>
                  </a:txBody>
                  <a:tcPr anchor="ctr"/>
                </a:tc>
                <a:tc>
                  <a:txBody>
                    <a:bodyPr/>
                    <a:lstStyle/>
                    <a:p>
                      <a:pPr algn="ctr"/>
                      <a:endParaRPr lang="en-US" sz="3600" dirty="0"/>
                    </a:p>
                  </a:txBody>
                  <a:tcPr anchor="ctr"/>
                </a:tc>
                <a:tc>
                  <a:txBody>
                    <a:bodyPr/>
                    <a:lstStyle/>
                    <a:p>
                      <a:pPr algn="ctr"/>
                      <a:endParaRPr lang="en-US" sz="3600" dirty="0"/>
                    </a:p>
                  </a:txBody>
                  <a:tcPr anchor="ctr"/>
                </a:tc>
                <a:tc>
                  <a:txBody>
                    <a:bodyPr/>
                    <a:lstStyle/>
                    <a:p>
                      <a:pPr algn="ctr"/>
                      <a:r>
                        <a:rPr lang="en-US" sz="3600" b="1" dirty="0" smtClean="0">
                          <a:solidFill>
                            <a:srgbClr val="FF0000"/>
                          </a:solidFill>
                        </a:rPr>
                        <a:t>—</a:t>
                      </a:r>
                      <a:endParaRPr lang="en-US" sz="3600" b="1" dirty="0">
                        <a:solidFill>
                          <a:srgbClr val="FF0000"/>
                        </a:solidFill>
                      </a:endParaRPr>
                    </a:p>
                  </a:txBody>
                  <a:tcPr anchor="ctr"/>
                </a:tc>
                <a:tc>
                  <a:txBody>
                    <a:bodyPr/>
                    <a:lstStyle/>
                    <a:p>
                      <a:pPr algn="ctr"/>
                      <a:r>
                        <a:rPr lang="en-US" sz="3600" b="1" dirty="0" smtClean="0">
                          <a:solidFill>
                            <a:srgbClr val="008000"/>
                          </a:solidFill>
                        </a:rPr>
                        <a:t>+</a:t>
                      </a:r>
                      <a:endParaRPr lang="en-US" sz="3600" b="1" dirty="0">
                        <a:solidFill>
                          <a:srgbClr val="008000"/>
                        </a:solidFill>
                      </a:endParaRPr>
                    </a:p>
                  </a:txBody>
                  <a:tcPr anchor="ctr"/>
                </a:tc>
                <a:tc>
                  <a:txBody>
                    <a:bodyPr/>
                    <a:lstStyle/>
                    <a:p>
                      <a:pPr algn="ctr"/>
                      <a:endParaRPr lang="en-US" sz="3600" dirty="0"/>
                    </a:p>
                  </a:txBody>
                  <a:tcPr anchor="ctr"/>
                </a:tc>
              </a:tr>
              <a:tr h="370840">
                <a:tc>
                  <a:txBody>
                    <a:bodyPr/>
                    <a:lstStyle/>
                    <a:p>
                      <a:r>
                        <a:rPr lang="en-US" dirty="0" smtClean="0"/>
                        <a:t>Pedagogical content courses</a:t>
                      </a:r>
                      <a:endParaRPr lang="en-US" dirty="0"/>
                    </a:p>
                  </a:txBody>
                  <a:tcPr/>
                </a:tc>
                <a:tc>
                  <a:txBody>
                    <a:bodyPr/>
                    <a:lstStyle/>
                    <a:p>
                      <a:pPr algn="ctr"/>
                      <a:r>
                        <a:rPr lang="en-US" sz="3600" b="1" dirty="0" smtClean="0">
                          <a:solidFill>
                            <a:srgbClr val="008000"/>
                          </a:solidFill>
                        </a:rPr>
                        <a:t>+</a:t>
                      </a:r>
                      <a:endParaRPr lang="en-US" sz="3600" b="1" dirty="0">
                        <a:solidFill>
                          <a:srgbClr val="008000"/>
                        </a:solidFill>
                      </a:endParaRPr>
                    </a:p>
                  </a:txBody>
                  <a:tcPr anchor="ctr"/>
                </a:tc>
                <a:tc>
                  <a:txBody>
                    <a:bodyPr/>
                    <a:lstStyle/>
                    <a:p>
                      <a:pPr algn="ctr"/>
                      <a:r>
                        <a:rPr lang="en-US" sz="3600" b="1" dirty="0" smtClean="0">
                          <a:solidFill>
                            <a:srgbClr val="008000"/>
                          </a:solidFill>
                        </a:rPr>
                        <a:t>+</a:t>
                      </a:r>
                      <a:endParaRPr lang="en-US" sz="3600" b="1" dirty="0">
                        <a:solidFill>
                          <a:srgbClr val="008000"/>
                        </a:solidFill>
                      </a:endParaRPr>
                    </a:p>
                  </a:txBody>
                  <a:tcPr anchor="ctr"/>
                </a:tc>
                <a:tc>
                  <a:txBody>
                    <a:bodyPr/>
                    <a:lstStyle/>
                    <a:p>
                      <a:pPr algn="ctr"/>
                      <a:endParaRPr lang="en-US" sz="3600" dirty="0"/>
                    </a:p>
                  </a:txBody>
                  <a:tcPr anchor="ctr"/>
                </a:tc>
                <a:tc>
                  <a:txBody>
                    <a:bodyPr/>
                    <a:lstStyle/>
                    <a:p>
                      <a:pPr algn="ctr"/>
                      <a:endParaRPr lang="en-US" sz="3600" dirty="0"/>
                    </a:p>
                  </a:txBody>
                  <a:tcPr anchor="ctr"/>
                </a:tc>
                <a:tc>
                  <a:txBody>
                    <a:bodyPr/>
                    <a:lstStyle/>
                    <a:p>
                      <a:pPr algn="ctr"/>
                      <a:endParaRPr lang="en-US" sz="3600" dirty="0"/>
                    </a:p>
                  </a:txBody>
                  <a:tcPr anchor="ctr"/>
                </a:tc>
                <a:tc>
                  <a:txBody>
                    <a:bodyPr/>
                    <a:lstStyle/>
                    <a:p>
                      <a:pPr algn="ctr"/>
                      <a:endParaRPr lang="en-US" sz="3600" dirty="0"/>
                    </a:p>
                  </a:txBody>
                  <a:tcPr anchor="ctr"/>
                </a:tc>
              </a:tr>
              <a:tr h="370840">
                <a:tc>
                  <a:txBody>
                    <a:bodyPr/>
                    <a:lstStyle/>
                    <a:p>
                      <a:r>
                        <a:rPr lang="en-US" dirty="0" smtClean="0"/>
                        <a:t>Advanced university courses</a:t>
                      </a:r>
                      <a:endParaRPr lang="en-US" dirty="0"/>
                    </a:p>
                  </a:txBody>
                  <a:tcPr/>
                </a:tc>
                <a:tc>
                  <a:txBody>
                    <a:bodyPr/>
                    <a:lstStyle/>
                    <a:p>
                      <a:pPr algn="ctr"/>
                      <a:endParaRPr lang="en-US" sz="3600"/>
                    </a:p>
                  </a:txBody>
                  <a:tcPr anchor="ctr"/>
                </a:tc>
                <a:tc>
                  <a:txBody>
                    <a:bodyPr/>
                    <a:lstStyle/>
                    <a:p>
                      <a:pPr algn="ctr"/>
                      <a:endParaRPr lang="en-US" sz="3600"/>
                    </a:p>
                  </a:txBody>
                  <a:tcPr anchor="ctr"/>
                </a:tc>
                <a:tc>
                  <a:txBody>
                    <a:bodyPr/>
                    <a:lstStyle/>
                    <a:p>
                      <a:pPr algn="ctr"/>
                      <a:r>
                        <a:rPr lang="en-US" sz="3600" b="1" dirty="0" smtClean="0">
                          <a:solidFill>
                            <a:srgbClr val="FF0000"/>
                          </a:solidFill>
                        </a:rPr>
                        <a:t>—</a:t>
                      </a:r>
                      <a:endParaRPr lang="en-US" sz="3600" b="1" dirty="0">
                        <a:solidFill>
                          <a:srgbClr val="FF0000"/>
                        </a:solidFill>
                      </a:endParaRPr>
                    </a:p>
                  </a:txBody>
                  <a:tcPr anchor="ctr"/>
                </a:tc>
                <a:tc>
                  <a:txBody>
                    <a:bodyPr/>
                    <a:lstStyle/>
                    <a:p>
                      <a:pPr algn="ctr"/>
                      <a:endParaRPr lang="en-US" sz="3600"/>
                    </a:p>
                  </a:txBody>
                  <a:tcPr anchor="ctr"/>
                </a:tc>
                <a:tc>
                  <a:txBody>
                    <a:bodyPr/>
                    <a:lstStyle/>
                    <a:p>
                      <a:pPr algn="ctr"/>
                      <a:endParaRPr lang="en-US" sz="3600" dirty="0"/>
                    </a:p>
                  </a:txBody>
                  <a:tcPr anchor="ctr"/>
                </a:tc>
                <a:tc>
                  <a:txBody>
                    <a:bodyPr/>
                    <a:lstStyle/>
                    <a:p>
                      <a:pPr algn="ctr"/>
                      <a:r>
                        <a:rPr lang="en-US" sz="3600" b="1" dirty="0" smtClean="0">
                          <a:solidFill>
                            <a:srgbClr val="008000"/>
                          </a:solidFill>
                        </a:rPr>
                        <a:t>+</a:t>
                      </a:r>
                      <a:endParaRPr lang="en-US" sz="3600" b="1" dirty="0">
                        <a:solidFill>
                          <a:srgbClr val="008000"/>
                        </a:solidFill>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Aptitude test scores</a:t>
                      </a:r>
                    </a:p>
                  </a:txBody>
                  <a:tcPr/>
                </a:tc>
                <a:tc>
                  <a:txBody>
                    <a:bodyPr/>
                    <a:lstStyle/>
                    <a:p>
                      <a:pPr algn="ctr"/>
                      <a:endParaRPr lang="en-US" sz="3600" dirty="0"/>
                    </a:p>
                  </a:txBody>
                  <a:tcPr anchor="ctr"/>
                </a:tc>
                <a:tc>
                  <a:txBody>
                    <a:bodyPr/>
                    <a:lstStyle/>
                    <a:p>
                      <a:pPr algn="ctr"/>
                      <a:endParaRPr lang="en-US" sz="3600" dirty="0"/>
                    </a:p>
                  </a:txBody>
                  <a:tcPr anchor="ctr"/>
                </a:tc>
                <a:tc>
                  <a:txBody>
                    <a:bodyPr/>
                    <a:lstStyle/>
                    <a:p>
                      <a:pPr algn="ctr"/>
                      <a:r>
                        <a:rPr lang="en-US" sz="3600" b="1" dirty="0" smtClean="0">
                          <a:solidFill>
                            <a:srgbClr val="FF0000"/>
                          </a:solidFill>
                        </a:rPr>
                        <a:t>—</a:t>
                      </a:r>
                      <a:endParaRPr lang="en-US" sz="3600" b="1" dirty="0">
                        <a:solidFill>
                          <a:srgbClr val="FF0000"/>
                        </a:solidFill>
                      </a:endParaRPr>
                    </a:p>
                  </a:txBody>
                  <a:tcPr anchor="ctr"/>
                </a:tc>
                <a:tc>
                  <a:txBody>
                    <a:bodyPr/>
                    <a:lstStyle/>
                    <a:p>
                      <a:pPr algn="ctr"/>
                      <a:endParaRPr lang="en-US" sz="3600"/>
                    </a:p>
                  </a:txBody>
                  <a:tcPr anchor="ctr"/>
                </a:tc>
                <a:tc>
                  <a:txBody>
                    <a:bodyPr/>
                    <a:lstStyle/>
                    <a:p>
                      <a:pPr algn="ctr"/>
                      <a:endParaRPr lang="en-US" sz="3600" dirty="0"/>
                    </a:p>
                  </a:txBody>
                  <a:tcPr anchor="ctr"/>
                </a:tc>
                <a:tc>
                  <a:txBody>
                    <a:bodyPr/>
                    <a:lstStyle/>
                    <a:p>
                      <a:pPr algn="ctr"/>
                      <a:endParaRPr lang="en-US" sz="3600" dirty="0"/>
                    </a:p>
                  </a:txBody>
                  <a:tcPr anchor="ctr"/>
                </a:tc>
              </a:tr>
            </a:tbl>
          </a:graphicData>
        </a:graphic>
      </p:graphicFrame>
    </p:spTree>
    <p:extLst>
      <p:ext uri="{BB962C8B-B14F-4D97-AF65-F5344CB8AC3E}">
        <p14:creationId xmlns:p14="http://schemas.microsoft.com/office/powerpoint/2010/main" val="11121209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licensure in California</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12</a:t>
            </a:fld>
            <a:endParaRPr lang="en-GB" dirty="0"/>
          </a:p>
        </p:txBody>
      </p:sp>
      <p:sp>
        <p:nvSpPr>
          <p:cNvPr id="4" name="Content Placeholder 3"/>
          <p:cNvSpPr>
            <a:spLocks noGrp="1"/>
          </p:cNvSpPr>
          <p:nvPr>
            <p:ph sz="quarter" idx="1"/>
          </p:nvPr>
        </p:nvSpPr>
        <p:spPr/>
        <p:txBody>
          <a:bodyPr/>
          <a:lstStyle/>
          <a:p>
            <a:r>
              <a:rPr lang="en-US" dirty="0" smtClean="0"/>
              <a:t>Three tests</a:t>
            </a:r>
          </a:p>
          <a:p>
            <a:pPr lvl="1"/>
            <a:r>
              <a:rPr lang="en-US" dirty="0" smtClean="0"/>
              <a:t>General knowledge</a:t>
            </a:r>
          </a:p>
          <a:p>
            <a:pPr lvl="2"/>
            <a:r>
              <a:rPr lang="en-US" dirty="0"/>
              <a:t>California Basic Educational Skills Test (CBEST) </a:t>
            </a:r>
            <a:endParaRPr lang="en-US" dirty="0" smtClean="0"/>
          </a:p>
          <a:p>
            <a:pPr lvl="1"/>
            <a:r>
              <a:rPr lang="en-US" dirty="0" smtClean="0"/>
              <a:t>Subject specific tests</a:t>
            </a:r>
          </a:p>
          <a:p>
            <a:pPr lvl="2"/>
            <a:r>
              <a:rPr lang="en-US" dirty="0"/>
              <a:t>California Subject Examinations for Teachers (CSET</a:t>
            </a:r>
            <a:r>
              <a:rPr lang="en-US" dirty="0" smtClean="0"/>
              <a:t>)</a:t>
            </a:r>
          </a:p>
          <a:p>
            <a:pPr lvl="1"/>
            <a:r>
              <a:rPr lang="en-US" dirty="0" smtClean="0"/>
              <a:t>Reading pedagogy (elementary only)</a:t>
            </a:r>
          </a:p>
          <a:p>
            <a:pPr lvl="2"/>
            <a:r>
              <a:rPr lang="en-US" dirty="0"/>
              <a:t>Reading Instruction Competence Assessment (RICA) </a:t>
            </a:r>
          </a:p>
          <a:p>
            <a:pPr marL="685800" lvl="2" indent="0">
              <a:buNone/>
            </a:pPr>
            <a:endParaRPr lang="en-US" dirty="0"/>
          </a:p>
        </p:txBody>
      </p:sp>
    </p:spTree>
    <p:extLst>
      <p:ext uri="{BB962C8B-B14F-4D97-AF65-F5344CB8AC3E}">
        <p14:creationId xmlns:p14="http://schemas.microsoft.com/office/powerpoint/2010/main" val="1396319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2648" y="228600"/>
            <a:ext cx="8531352" cy="990600"/>
          </a:xfrm>
        </p:spPr>
        <p:txBody>
          <a:bodyPr>
            <a:normAutofit/>
          </a:bodyPr>
          <a:lstStyle/>
          <a:p>
            <a:r>
              <a:rPr lang="en-US" dirty="0" smtClean="0"/>
              <a:t>Reading Instruction Competency Assessment</a:t>
            </a:r>
            <a:endParaRPr lang="en-US" dirty="0"/>
          </a:p>
        </p:txBody>
      </p:sp>
      <p:sp>
        <p:nvSpPr>
          <p:cNvPr id="4" name="Content Placeholder 3"/>
          <p:cNvSpPr>
            <a:spLocks noGrp="1"/>
          </p:cNvSpPr>
          <p:nvPr>
            <p:ph idx="1"/>
          </p:nvPr>
        </p:nvSpPr>
        <p:spPr/>
        <p:txBody>
          <a:bodyPr>
            <a:normAutofit fontScale="77500" lnSpcReduction="20000"/>
          </a:bodyPr>
          <a:lstStyle/>
          <a:p>
            <a:pPr marL="0" indent="0">
              <a:buNone/>
            </a:pPr>
            <a:r>
              <a:rPr lang="en-US" dirty="0" smtClean="0"/>
              <a:t>Which of the following informal assessments would be most appropriate to use to assess an individual student's phonemic awareness?</a:t>
            </a:r>
          </a:p>
          <a:p>
            <a:pPr marL="0" indent="0"/>
            <a:endParaRPr lang="en-US" dirty="0" smtClean="0"/>
          </a:p>
          <a:p>
            <a:pPr marL="561975" lvl="1" indent="-679450">
              <a:buSzPct val="100000"/>
              <a:buFont typeface="+mj-lt"/>
              <a:buAutoNum type="alphaUcPeriod"/>
            </a:pPr>
            <a:r>
              <a:rPr lang="en-US" dirty="0" smtClean="0"/>
              <a:t>Asking the student to identify the sound at the beginning, middle, or end of a spoken word (e.g., "What sound do you hear at the end of </a:t>
            </a:r>
            <a:r>
              <a:rPr lang="en-US" i="1" dirty="0" smtClean="0"/>
              <a:t>step?").</a:t>
            </a:r>
          </a:p>
          <a:p>
            <a:pPr marL="561975" lvl="1" indent="-679450">
              <a:buSzPct val="100000"/>
              <a:buFont typeface="+mj-lt"/>
              <a:buAutoNum type="alphaUcPeriod"/>
            </a:pPr>
            <a:r>
              <a:rPr lang="en-US" dirty="0"/>
              <a:t>H</a:t>
            </a:r>
            <a:r>
              <a:rPr lang="en-US" dirty="0" smtClean="0"/>
              <a:t>aving the student listen to a tape-recorded story while looking at the book and then answer several simple questions about the story.</a:t>
            </a:r>
          </a:p>
          <a:p>
            <a:pPr marL="561975" lvl="1" indent="-679450">
              <a:buSzPct val="100000"/>
              <a:buFont typeface="+mj-lt"/>
              <a:buAutoNum type="alphaUcPeriod"/>
            </a:pPr>
            <a:r>
              <a:rPr lang="en-US" dirty="0"/>
              <a:t>A</a:t>
            </a:r>
            <a:r>
              <a:rPr lang="en-US" dirty="0" smtClean="0"/>
              <a:t>sking the student to identify the letters in the alphabet that correspond to the initial consonant sounds of several familiar spoken words.</a:t>
            </a:r>
          </a:p>
          <a:p>
            <a:pPr marL="561975" lvl="1" indent="-679450">
              <a:buSzPct val="100000"/>
              <a:buFont typeface="+mj-lt"/>
              <a:buAutoNum type="alphaUcPeriod"/>
            </a:pPr>
            <a:r>
              <a:rPr lang="en-US" dirty="0"/>
              <a:t>H</a:t>
            </a:r>
            <a:r>
              <a:rPr lang="en-US" dirty="0" smtClean="0"/>
              <a:t>aving the student listen to the teacher read aloud a set of words with the same beginning sound (e.g., </a:t>
            </a:r>
            <a:r>
              <a:rPr lang="en-US" i="1" dirty="0" smtClean="0"/>
              <a:t>train, trap, trouble) and then repeat the words.</a:t>
            </a:r>
            <a:endParaRPr lang="en-US" dirty="0"/>
          </a:p>
        </p:txBody>
      </p:sp>
      <p:sp>
        <p:nvSpPr>
          <p:cNvPr id="5" name="TextBox 4"/>
          <p:cNvSpPr txBox="1"/>
          <p:nvPr/>
        </p:nvSpPr>
        <p:spPr>
          <a:xfrm>
            <a:off x="612648" y="5911334"/>
            <a:ext cx="7162800" cy="646331"/>
          </a:xfrm>
          <a:prstGeom prst="rect">
            <a:avLst/>
          </a:prstGeom>
          <a:noFill/>
        </p:spPr>
        <p:txBody>
          <a:bodyPr wrap="square" rtlCol="0">
            <a:spAutoFit/>
          </a:bodyPr>
          <a:lstStyle/>
          <a:p>
            <a:r>
              <a:rPr lang="en-US" sz="1800" dirty="0" smtClean="0">
                <a:solidFill>
                  <a:srgbClr val="525A93"/>
                </a:solidFill>
                <a:latin typeface="+mn-lt"/>
              </a:rPr>
              <a:t>RICA practice test, item #10</a:t>
            </a:r>
          </a:p>
          <a:p>
            <a:r>
              <a:rPr lang="en-US" sz="1800" dirty="0" smtClean="0">
                <a:solidFill>
                  <a:srgbClr val="525A93"/>
                </a:solidFill>
                <a:latin typeface="+mn-lt"/>
              </a:rPr>
              <a:t>Evaluation Systems (2014)</a:t>
            </a:r>
            <a:endParaRPr lang="en-US" sz="1800" dirty="0">
              <a:solidFill>
                <a:srgbClr val="525A93"/>
              </a:solidFill>
              <a:latin typeface="+mn-lt"/>
            </a:endParaRPr>
          </a:p>
        </p:txBody>
      </p:sp>
    </p:spTree>
    <p:extLst>
      <p:ext uri="{BB962C8B-B14F-4D97-AF65-F5344CB8AC3E}">
        <p14:creationId xmlns:p14="http://schemas.microsoft.com/office/powerpoint/2010/main" val="2631184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licensure in LAUSD</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14</a:t>
            </a:fld>
            <a:endParaRPr lang="en-GB"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021835589"/>
              </p:ext>
            </p:extLst>
          </p:nvPr>
        </p:nvGraphicFramePr>
        <p:xfrm>
          <a:off x="612773" y="1790700"/>
          <a:ext cx="7883526" cy="2730500"/>
        </p:xfrm>
        <a:graphic>
          <a:graphicData uri="http://schemas.openxmlformats.org/drawingml/2006/table">
            <a:tbl>
              <a:tblPr firstRow="1" bandRow="1">
                <a:tableStyleId>{5C22544A-7EE6-4342-B048-85BDC9FD1C3A}</a:tableStyleId>
              </a:tblPr>
              <a:tblGrid>
                <a:gridCol w="2627842"/>
                <a:gridCol w="2627842"/>
                <a:gridCol w="2627842"/>
              </a:tblGrid>
              <a:tr h="546100">
                <a:tc gridSpan="3">
                  <a:txBody>
                    <a:bodyPr/>
                    <a:lstStyle/>
                    <a:p>
                      <a:pPr algn="ctr"/>
                      <a:r>
                        <a:rPr lang="en-US" sz="2400" dirty="0" smtClean="0"/>
                        <a:t>Impact</a:t>
                      </a:r>
                      <a:r>
                        <a:rPr lang="en-US" sz="2400" baseline="0" dirty="0" smtClean="0"/>
                        <a:t> of teacher licensure scores on student achievement</a:t>
                      </a:r>
                      <a:endParaRPr lang="en-US" sz="2400" dirty="0"/>
                    </a:p>
                  </a:txBody>
                  <a:tcPr/>
                </a:tc>
                <a:tc hMerge="1">
                  <a:txBody>
                    <a:bodyPr/>
                    <a:lstStyle/>
                    <a:p>
                      <a:pPr algn="ctr"/>
                      <a:endParaRPr lang="en-US" sz="2400" dirty="0"/>
                    </a:p>
                  </a:txBody>
                  <a:tcPr/>
                </a:tc>
                <a:tc hMerge="1">
                  <a:txBody>
                    <a:bodyPr/>
                    <a:lstStyle/>
                    <a:p>
                      <a:pPr algn="ctr"/>
                      <a:endParaRPr lang="en-US" sz="2400" dirty="0"/>
                    </a:p>
                  </a:txBody>
                  <a:tcPr/>
                </a:tc>
              </a:tr>
              <a:tr h="546100">
                <a:tc>
                  <a:txBody>
                    <a:bodyPr/>
                    <a:lstStyle/>
                    <a:p>
                      <a:endParaRPr lang="en-US" sz="2400" dirty="0"/>
                    </a:p>
                  </a:txBody>
                  <a:tcPr/>
                </a:tc>
                <a:tc>
                  <a:txBody>
                    <a:bodyPr/>
                    <a:lstStyle/>
                    <a:p>
                      <a:pPr algn="ctr"/>
                      <a:r>
                        <a:rPr lang="en-US" sz="2400" dirty="0" smtClean="0"/>
                        <a:t>Reading</a:t>
                      </a:r>
                      <a:endParaRPr lang="en-US" sz="2400" dirty="0"/>
                    </a:p>
                  </a:txBody>
                  <a:tcPr/>
                </a:tc>
                <a:tc>
                  <a:txBody>
                    <a:bodyPr/>
                    <a:lstStyle/>
                    <a:p>
                      <a:pPr algn="ctr"/>
                      <a:r>
                        <a:rPr lang="en-US" sz="2400" dirty="0" smtClean="0"/>
                        <a:t>Mathematics</a:t>
                      </a:r>
                      <a:endParaRPr lang="en-US" sz="2400" dirty="0"/>
                    </a:p>
                  </a:txBody>
                  <a:tcPr/>
                </a:tc>
              </a:tr>
              <a:tr h="546100">
                <a:tc>
                  <a:txBody>
                    <a:bodyPr/>
                    <a:lstStyle/>
                    <a:p>
                      <a:r>
                        <a:rPr lang="en-US" sz="2400" dirty="0" smtClean="0"/>
                        <a:t>CBEST</a:t>
                      </a:r>
                      <a:endParaRPr lang="en-US" sz="2400" dirty="0"/>
                    </a:p>
                  </a:txBody>
                  <a:tcPr/>
                </a:tc>
                <a:tc>
                  <a:txBody>
                    <a:bodyPr/>
                    <a:lstStyle/>
                    <a:p>
                      <a:pPr algn="ctr"/>
                      <a:endParaRPr lang="en-US" sz="2400" dirty="0"/>
                    </a:p>
                  </a:txBody>
                  <a:tcPr/>
                </a:tc>
                <a:tc>
                  <a:txBody>
                    <a:bodyPr/>
                    <a:lstStyle/>
                    <a:p>
                      <a:pPr algn="ctr"/>
                      <a:r>
                        <a:rPr lang="en-US" sz="2400" dirty="0" smtClean="0">
                          <a:solidFill>
                            <a:srgbClr val="FF0000"/>
                          </a:solidFill>
                        </a:rPr>
                        <a:t>—</a:t>
                      </a:r>
                      <a:endParaRPr lang="en-US" sz="2400" dirty="0">
                        <a:solidFill>
                          <a:srgbClr val="FF0000"/>
                        </a:solidFill>
                      </a:endParaRPr>
                    </a:p>
                  </a:txBody>
                  <a:tcPr/>
                </a:tc>
              </a:tr>
              <a:tr h="546100">
                <a:tc>
                  <a:txBody>
                    <a:bodyPr/>
                    <a:lstStyle/>
                    <a:p>
                      <a:r>
                        <a:rPr lang="en-US" sz="2400" dirty="0" smtClean="0"/>
                        <a:t>CSET</a:t>
                      </a:r>
                      <a:endParaRPr lang="en-US" sz="2400" dirty="0"/>
                    </a:p>
                  </a:txBody>
                  <a:tcPr/>
                </a:tc>
                <a:tc>
                  <a:txBody>
                    <a:bodyPr/>
                    <a:lstStyle/>
                    <a:p>
                      <a:pPr algn="ctr"/>
                      <a:endParaRPr lang="en-US" sz="2400" dirty="0"/>
                    </a:p>
                  </a:txBody>
                  <a:tcPr/>
                </a:tc>
                <a:tc>
                  <a:txBody>
                    <a:bodyPr/>
                    <a:lstStyle/>
                    <a:p>
                      <a:pPr algn="ctr"/>
                      <a:r>
                        <a:rPr lang="en-US" sz="2400" dirty="0" smtClean="0">
                          <a:solidFill>
                            <a:srgbClr val="FF0000"/>
                          </a:solidFill>
                        </a:rPr>
                        <a:t>—</a:t>
                      </a:r>
                      <a:endParaRPr lang="en-US" sz="2400" dirty="0">
                        <a:solidFill>
                          <a:srgbClr val="FF0000"/>
                        </a:solidFill>
                      </a:endParaRPr>
                    </a:p>
                  </a:txBody>
                  <a:tcPr/>
                </a:tc>
              </a:tr>
              <a:tr h="546100">
                <a:tc>
                  <a:txBody>
                    <a:bodyPr/>
                    <a:lstStyle/>
                    <a:p>
                      <a:r>
                        <a:rPr lang="en-US" sz="2400" dirty="0" smtClean="0"/>
                        <a:t>RICA</a:t>
                      </a:r>
                      <a:endParaRPr lang="en-US" sz="2400" dirty="0"/>
                    </a:p>
                  </a:txBody>
                  <a:tcPr/>
                </a:tc>
                <a:tc>
                  <a:txBody>
                    <a:bodyPr/>
                    <a:lstStyle/>
                    <a:p>
                      <a:pPr algn="ctr"/>
                      <a:endParaRPr lang="en-US" sz="2400" dirty="0"/>
                    </a:p>
                  </a:txBody>
                  <a:tcPr/>
                </a:tc>
                <a:tc>
                  <a:txBody>
                    <a:bodyPr/>
                    <a:lstStyle/>
                    <a:p>
                      <a:pPr algn="ctr"/>
                      <a:r>
                        <a:rPr lang="en-US" sz="2400" dirty="0" smtClean="0">
                          <a:solidFill>
                            <a:srgbClr val="008000"/>
                          </a:solidFill>
                        </a:rPr>
                        <a:t>+</a:t>
                      </a:r>
                      <a:endParaRPr lang="en-US" sz="2400" dirty="0">
                        <a:solidFill>
                          <a:srgbClr val="008000"/>
                        </a:solidFill>
                      </a:endParaRPr>
                    </a:p>
                  </a:txBody>
                  <a:tcPr/>
                </a:tc>
              </a:tr>
            </a:tbl>
          </a:graphicData>
        </a:graphic>
      </p:graphicFrame>
      <p:sp>
        <p:nvSpPr>
          <p:cNvPr id="6" name="TextBox 5"/>
          <p:cNvSpPr txBox="1"/>
          <p:nvPr/>
        </p:nvSpPr>
        <p:spPr>
          <a:xfrm>
            <a:off x="612773" y="4579203"/>
            <a:ext cx="5308600" cy="369332"/>
          </a:xfrm>
          <a:prstGeom prst="rect">
            <a:avLst/>
          </a:prstGeom>
          <a:noFill/>
        </p:spPr>
        <p:txBody>
          <a:bodyPr wrap="square" rtlCol="0">
            <a:spAutoFit/>
          </a:bodyPr>
          <a:lstStyle/>
          <a:p>
            <a:r>
              <a:rPr lang="en-US" sz="1800" dirty="0" err="1" smtClean="0">
                <a:solidFill>
                  <a:schemeClr val="accent1"/>
                </a:solidFill>
                <a:latin typeface="+mn-lt"/>
              </a:rPr>
              <a:t>Buddin</a:t>
            </a:r>
            <a:r>
              <a:rPr lang="en-US" sz="1800" dirty="0" smtClean="0">
                <a:solidFill>
                  <a:schemeClr val="accent1"/>
                </a:solidFill>
                <a:latin typeface="+mn-lt"/>
              </a:rPr>
              <a:t> and </a:t>
            </a:r>
            <a:r>
              <a:rPr lang="en-US" sz="1800" dirty="0" err="1" smtClean="0">
                <a:solidFill>
                  <a:schemeClr val="accent1"/>
                </a:solidFill>
                <a:latin typeface="+mn-lt"/>
              </a:rPr>
              <a:t>Zamarro</a:t>
            </a:r>
            <a:r>
              <a:rPr lang="en-US" sz="1800" dirty="0" smtClean="0">
                <a:solidFill>
                  <a:schemeClr val="accent1"/>
                </a:solidFill>
                <a:latin typeface="+mn-lt"/>
              </a:rPr>
              <a:t> (2009)</a:t>
            </a:r>
            <a:endParaRPr lang="en-US" sz="1800" dirty="0">
              <a:solidFill>
                <a:schemeClr val="accent1"/>
              </a:solidFill>
              <a:latin typeface="+mn-lt"/>
            </a:endParaRPr>
          </a:p>
        </p:txBody>
      </p:sp>
    </p:spTree>
    <p:extLst>
      <p:ext uri="{BB962C8B-B14F-4D97-AF65-F5344CB8AC3E}">
        <p14:creationId xmlns:p14="http://schemas.microsoft.com/office/powerpoint/2010/main" val="2466024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Teacher observations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7115391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 for teaching (Danielson 1996)</a:t>
            </a:r>
            <a:endParaRPr lang="en-US" dirty="0"/>
          </a:p>
        </p:txBody>
      </p:sp>
      <p:sp>
        <p:nvSpPr>
          <p:cNvPr id="3" name="Content Placeholder 2"/>
          <p:cNvSpPr>
            <a:spLocks noGrp="1"/>
          </p:cNvSpPr>
          <p:nvPr>
            <p:ph sz="quarter" idx="1"/>
          </p:nvPr>
        </p:nvSpPr>
        <p:spPr>
          <a:xfrm>
            <a:off x="612648" y="1600200"/>
            <a:ext cx="8531352" cy="4495800"/>
          </a:xfrm>
        </p:spPr>
        <p:txBody>
          <a:bodyPr/>
          <a:lstStyle/>
          <a:p>
            <a:r>
              <a:rPr lang="en-US" dirty="0" smtClean="0"/>
              <a:t>Four domains of professional practice</a:t>
            </a:r>
          </a:p>
          <a:p>
            <a:pPr marL="880110" lvl="1" indent="-514350">
              <a:buSzPct val="100000"/>
              <a:buFont typeface="+mj-lt"/>
              <a:buAutoNum type="arabicPeriod"/>
            </a:pPr>
            <a:r>
              <a:rPr lang="en-US" dirty="0" smtClean="0"/>
              <a:t>Planning and preparation</a:t>
            </a:r>
          </a:p>
          <a:p>
            <a:pPr marL="880110" lvl="1" indent="-514350">
              <a:buSzPct val="100000"/>
              <a:buFont typeface="+mj-lt"/>
              <a:buAutoNum type="arabicPeriod"/>
            </a:pPr>
            <a:r>
              <a:rPr lang="en-US" dirty="0" smtClean="0"/>
              <a:t>Classroom environment</a:t>
            </a:r>
          </a:p>
          <a:p>
            <a:pPr marL="880110" lvl="1" indent="-514350">
              <a:buSzPct val="100000"/>
              <a:buFont typeface="+mj-lt"/>
              <a:buAutoNum type="arabicPeriod"/>
            </a:pPr>
            <a:r>
              <a:rPr lang="en-US" dirty="0" smtClean="0"/>
              <a:t>Instruction</a:t>
            </a:r>
          </a:p>
          <a:p>
            <a:pPr marL="880110" lvl="1" indent="-514350">
              <a:buSzPct val="100000"/>
              <a:buFont typeface="+mj-lt"/>
              <a:buAutoNum type="arabicPeriod"/>
            </a:pPr>
            <a:r>
              <a:rPr lang="en-US" dirty="0" smtClean="0"/>
              <a:t>Professional responsibilities</a:t>
            </a:r>
          </a:p>
          <a:p>
            <a:r>
              <a:rPr lang="en-US" dirty="0" smtClean="0"/>
              <a:t>Links with student achievement (</a:t>
            </a:r>
            <a:r>
              <a:rPr lang="en-US" dirty="0" err="1" smtClean="0"/>
              <a:t>Sartain</a:t>
            </a:r>
            <a:r>
              <a:rPr lang="en-US" dirty="0" smtClean="0"/>
              <a:t>, et al. 2011)</a:t>
            </a:r>
          </a:p>
          <a:p>
            <a:pPr lvl="1"/>
            <a:r>
              <a:rPr lang="en-US" dirty="0" smtClean="0"/>
              <a:t>Domains 1 and 4: no impact on student achievement</a:t>
            </a:r>
          </a:p>
          <a:p>
            <a:pPr lvl="1"/>
            <a:r>
              <a:rPr lang="en-US" dirty="0" smtClean="0"/>
              <a:t>Domains 2 and 3: some impact on student achievement</a:t>
            </a:r>
          </a:p>
          <a:p>
            <a:endParaRPr lang="en-US" dirty="0" smtClean="0"/>
          </a:p>
          <a:p>
            <a:pPr marL="560070" indent="-514350">
              <a:buSzPct val="100000"/>
            </a:pPr>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16</a:t>
            </a:fld>
            <a:endParaRPr lang="en-GB" dirty="0"/>
          </a:p>
        </p:txBody>
      </p:sp>
    </p:spTree>
    <p:extLst>
      <p:ext uri="{BB962C8B-B14F-4D97-AF65-F5344CB8AC3E}">
        <p14:creationId xmlns:p14="http://schemas.microsoft.com/office/powerpoint/2010/main" val="84639987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smtClean="0"/>
              <a:t>A framework for teaching (Danielson, 1996)</a:t>
            </a:r>
            <a:endParaRPr lang="en-US" sz="3200" dirty="0"/>
          </a:p>
        </p:txBody>
      </p:sp>
      <p:sp>
        <p:nvSpPr>
          <p:cNvPr id="5" name="Content Placeholder 4"/>
          <p:cNvSpPr>
            <a:spLocks noGrp="1"/>
          </p:cNvSpPr>
          <p:nvPr>
            <p:ph idx="1"/>
          </p:nvPr>
        </p:nvSpPr>
        <p:spPr/>
        <p:txBody>
          <a:bodyPr>
            <a:normAutofit fontScale="77500" lnSpcReduction="20000"/>
          </a:bodyPr>
          <a:lstStyle/>
          <a:p>
            <a:r>
              <a:rPr lang="en-US" dirty="0"/>
              <a:t>Domain 2: The classroom environment</a:t>
            </a:r>
          </a:p>
          <a:p>
            <a:pPr lvl="1"/>
            <a:r>
              <a:rPr lang="en-US" dirty="0"/>
              <a:t>2a: Creating an environment of respect and rapport</a:t>
            </a:r>
          </a:p>
          <a:p>
            <a:pPr lvl="1"/>
            <a:r>
              <a:rPr lang="en-US" dirty="0"/>
              <a:t>2b: Establishing a culture for learning</a:t>
            </a:r>
          </a:p>
          <a:p>
            <a:pPr lvl="1"/>
            <a:r>
              <a:rPr lang="en-US" dirty="0"/>
              <a:t>2c: Managing classroom procedures</a:t>
            </a:r>
          </a:p>
          <a:p>
            <a:pPr lvl="1"/>
            <a:r>
              <a:rPr lang="en-US" dirty="0"/>
              <a:t>2d: Managing student behavior</a:t>
            </a:r>
          </a:p>
          <a:p>
            <a:pPr lvl="1"/>
            <a:r>
              <a:rPr lang="en-US" dirty="0"/>
              <a:t>2e: Organizing physical </a:t>
            </a:r>
            <a:r>
              <a:rPr lang="en-US" dirty="0" smtClean="0"/>
              <a:t>space</a:t>
            </a:r>
          </a:p>
          <a:p>
            <a:pPr lvl="1"/>
            <a:endParaRPr lang="en-US" dirty="0"/>
          </a:p>
          <a:p>
            <a:r>
              <a:rPr lang="en-US" dirty="0"/>
              <a:t>Domain 3: Instruction</a:t>
            </a:r>
          </a:p>
          <a:p>
            <a:pPr lvl="1"/>
            <a:r>
              <a:rPr lang="en-US" dirty="0"/>
              <a:t>3a: Communicating with students</a:t>
            </a:r>
          </a:p>
          <a:p>
            <a:pPr lvl="1"/>
            <a:r>
              <a:rPr lang="en-US" dirty="0"/>
              <a:t>3b: Using questioning and discussion techniques</a:t>
            </a:r>
          </a:p>
          <a:p>
            <a:pPr lvl="1"/>
            <a:r>
              <a:rPr lang="en-US" dirty="0"/>
              <a:t>3c: Engaging students in learning</a:t>
            </a:r>
          </a:p>
          <a:p>
            <a:pPr lvl="1"/>
            <a:r>
              <a:rPr lang="en-US" dirty="0"/>
              <a:t>3d: Using assessment in instruction</a:t>
            </a:r>
          </a:p>
          <a:p>
            <a:pPr lvl="1"/>
            <a:r>
              <a:rPr lang="en-US" dirty="0"/>
              <a:t>3e: Demonstrating flexibility and responsiveness</a:t>
            </a:r>
          </a:p>
          <a:p>
            <a:endParaRPr lang="en-US" dirty="0"/>
          </a:p>
        </p:txBody>
      </p:sp>
    </p:spTree>
    <p:extLst>
      <p:ext uri="{BB962C8B-B14F-4D97-AF65-F5344CB8AC3E}">
        <p14:creationId xmlns:p14="http://schemas.microsoft.com/office/powerpoint/2010/main" val="374386893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 and teacher quality</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18</a:t>
            </a:fld>
            <a:endParaRPr lang="en-GB"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784334922"/>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20700" y="6327948"/>
            <a:ext cx="7794752" cy="353943"/>
          </a:xfrm>
          <a:prstGeom prst="rect">
            <a:avLst/>
          </a:prstGeom>
          <a:noFill/>
        </p:spPr>
        <p:txBody>
          <a:bodyPr wrap="square" rtlCol="0">
            <a:spAutoFit/>
          </a:bodyPr>
          <a:lstStyle/>
          <a:p>
            <a:r>
              <a:rPr lang="en-US" sz="1700" dirty="0" err="1">
                <a:solidFill>
                  <a:srgbClr val="525A93"/>
                </a:solidFill>
                <a:latin typeface="+mj-lt"/>
              </a:rPr>
              <a:t>Sartain</a:t>
            </a:r>
            <a:r>
              <a:rPr lang="en-US" sz="1700" dirty="0">
                <a:solidFill>
                  <a:srgbClr val="525A93"/>
                </a:solidFill>
                <a:latin typeface="+mj-lt"/>
              </a:rPr>
              <a:t>, </a:t>
            </a:r>
            <a:r>
              <a:rPr lang="en-US" sz="1700" dirty="0" err="1" smtClean="0">
                <a:solidFill>
                  <a:srgbClr val="525A93"/>
                </a:solidFill>
                <a:latin typeface="+mj-lt"/>
              </a:rPr>
              <a:t>Stoelinga</a:t>
            </a:r>
            <a:r>
              <a:rPr lang="en-US" sz="1700" dirty="0">
                <a:solidFill>
                  <a:srgbClr val="525A93"/>
                </a:solidFill>
                <a:latin typeface="+mj-lt"/>
              </a:rPr>
              <a:t>, </a:t>
            </a:r>
            <a:r>
              <a:rPr lang="en-US" sz="1700" dirty="0" smtClean="0">
                <a:solidFill>
                  <a:srgbClr val="525A93"/>
                </a:solidFill>
                <a:latin typeface="+mj-lt"/>
              </a:rPr>
              <a:t>Brown,</a:t>
            </a:r>
            <a:r>
              <a:rPr lang="en-US" sz="1700" dirty="0">
                <a:solidFill>
                  <a:srgbClr val="525A93"/>
                </a:solidFill>
                <a:latin typeface="+mj-lt"/>
              </a:rPr>
              <a:t> </a:t>
            </a:r>
            <a:r>
              <a:rPr lang="en-US" sz="1700" dirty="0" err="1" smtClean="0">
                <a:solidFill>
                  <a:srgbClr val="525A93"/>
                </a:solidFill>
                <a:latin typeface="+mj-lt"/>
              </a:rPr>
              <a:t>Luppescu</a:t>
            </a:r>
            <a:r>
              <a:rPr lang="en-US" sz="1700" dirty="0">
                <a:solidFill>
                  <a:srgbClr val="525A93"/>
                </a:solidFill>
                <a:latin typeface="+mj-lt"/>
              </a:rPr>
              <a:t>, </a:t>
            </a:r>
            <a:r>
              <a:rPr lang="en-US" sz="1700" dirty="0" err="1" smtClean="0">
                <a:solidFill>
                  <a:srgbClr val="525A93"/>
                </a:solidFill>
                <a:latin typeface="+mj-lt"/>
              </a:rPr>
              <a:t>Matsko</a:t>
            </a:r>
            <a:r>
              <a:rPr lang="en-US" sz="1700" dirty="0">
                <a:solidFill>
                  <a:srgbClr val="525A93"/>
                </a:solidFill>
                <a:latin typeface="+mj-lt"/>
              </a:rPr>
              <a:t>, </a:t>
            </a:r>
            <a:r>
              <a:rPr lang="en-US" sz="1700" dirty="0" smtClean="0">
                <a:solidFill>
                  <a:srgbClr val="525A93"/>
                </a:solidFill>
                <a:latin typeface="+mj-lt"/>
              </a:rPr>
              <a:t>Miller</a:t>
            </a:r>
            <a:r>
              <a:rPr lang="en-US" sz="1700" dirty="0">
                <a:solidFill>
                  <a:srgbClr val="525A93"/>
                </a:solidFill>
                <a:latin typeface="+mj-lt"/>
              </a:rPr>
              <a:t>, </a:t>
            </a:r>
            <a:r>
              <a:rPr lang="en-US" sz="1700" dirty="0" err="1" smtClean="0">
                <a:solidFill>
                  <a:srgbClr val="525A93"/>
                </a:solidFill>
                <a:latin typeface="+mj-lt"/>
              </a:rPr>
              <a:t>Durwood</a:t>
            </a:r>
            <a:r>
              <a:rPr lang="en-US" sz="1700" dirty="0">
                <a:solidFill>
                  <a:srgbClr val="525A93"/>
                </a:solidFill>
                <a:latin typeface="+mj-lt"/>
              </a:rPr>
              <a:t>, </a:t>
            </a:r>
            <a:r>
              <a:rPr lang="en-US" sz="1700" dirty="0" smtClean="0">
                <a:solidFill>
                  <a:srgbClr val="525A93"/>
                </a:solidFill>
                <a:latin typeface="+mj-lt"/>
              </a:rPr>
              <a:t>Jiang</a:t>
            </a:r>
            <a:r>
              <a:rPr lang="en-US" sz="1700" dirty="0">
                <a:solidFill>
                  <a:srgbClr val="525A93"/>
                </a:solidFill>
                <a:latin typeface="+mj-lt"/>
              </a:rPr>
              <a:t>, </a:t>
            </a:r>
            <a:r>
              <a:rPr lang="en-US" sz="1700" dirty="0" smtClean="0">
                <a:solidFill>
                  <a:srgbClr val="525A93"/>
                </a:solidFill>
                <a:latin typeface="+mj-lt"/>
              </a:rPr>
              <a:t>and Glazer (2011)</a:t>
            </a:r>
            <a:endParaRPr lang="en-US" sz="1700" dirty="0">
              <a:solidFill>
                <a:srgbClr val="525A93"/>
              </a:solidFill>
              <a:latin typeface="+mj-lt"/>
            </a:endParaRPr>
          </a:p>
        </p:txBody>
      </p:sp>
      <p:sp>
        <p:nvSpPr>
          <p:cNvPr id="7" name="TextBox 6"/>
          <p:cNvSpPr txBox="1"/>
          <p:nvPr/>
        </p:nvSpPr>
        <p:spPr>
          <a:xfrm>
            <a:off x="1828800" y="2108200"/>
            <a:ext cx="5067300" cy="830997"/>
          </a:xfrm>
          <a:prstGeom prst="rect">
            <a:avLst/>
          </a:prstGeom>
          <a:solidFill>
            <a:srgbClr val="525A93"/>
          </a:solidFill>
        </p:spPr>
        <p:txBody>
          <a:bodyPr wrap="square" rtlCol="0">
            <a:spAutoFit/>
          </a:bodyPr>
          <a:lstStyle/>
          <a:p>
            <a:r>
              <a:rPr lang="en-US" dirty="0" smtClean="0">
                <a:solidFill>
                  <a:schemeClr val="bg1"/>
                </a:solidFill>
                <a:latin typeface="+mj-lt"/>
              </a:rPr>
              <a:t>So, the highest rated teachers are 30% more productive than the lowest rated</a:t>
            </a:r>
            <a:endParaRPr lang="en-US" dirty="0">
              <a:solidFill>
                <a:schemeClr val="bg1"/>
              </a:solidFill>
              <a:latin typeface="+mj-lt"/>
            </a:endParaRPr>
          </a:p>
        </p:txBody>
      </p:sp>
      <p:sp>
        <p:nvSpPr>
          <p:cNvPr id="8" name="TextBox 7"/>
          <p:cNvSpPr txBox="1"/>
          <p:nvPr/>
        </p:nvSpPr>
        <p:spPr>
          <a:xfrm>
            <a:off x="3975100" y="4622800"/>
            <a:ext cx="5067300" cy="830997"/>
          </a:xfrm>
          <a:prstGeom prst="rect">
            <a:avLst/>
          </a:prstGeom>
          <a:solidFill>
            <a:srgbClr val="525A93"/>
          </a:solidFill>
        </p:spPr>
        <p:txBody>
          <a:bodyPr wrap="square" rtlCol="0">
            <a:spAutoFit/>
          </a:bodyPr>
          <a:lstStyle/>
          <a:p>
            <a:r>
              <a:rPr lang="en-US" dirty="0" smtClean="0">
                <a:solidFill>
                  <a:schemeClr val="bg1"/>
                </a:solidFill>
                <a:latin typeface="+mj-lt"/>
              </a:rPr>
              <a:t>But the best teachers are 400% more productive than the least effective</a:t>
            </a:r>
            <a:endParaRPr lang="en-US" dirty="0">
              <a:solidFill>
                <a:schemeClr val="bg1"/>
              </a:solidFill>
              <a:latin typeface="+mj-lt"/>
            </a:endParaRPr>
          </a:p>
        </p:txBody>
      </p:sp>
    </p:spTree>
    <p:extLst>
      <p:ext uri="{BB962C8B-B14F-4D97-AF65-F5344CB8AC3E}">
        <p14:creationId xmlns:p14="http://schemas.microsoft.com/office/powerpoint/2010/main" val="10324272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5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2000"/>
                                        <p:tgtEl>
                                          <p:spTgt spid="5">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Imprecision in lesson observations</a:t>
            </a:r>
            <a:endParaRPr lang="en-US" dirty="0"/>
          </a:p>
        </p:txBody>
      </p:sp>
      <p:pic>
        <p:nvPicPr>
          <p:cNvPr id="8" name="Content Placeholder 7" descr="HIll (2012) Figure 2.jpg"/>
          <p:cNvPicPr>
            <a:picLocks noGrp="1" noChangeAspect="1"/>
          </p:cNvPicPr>
          <p:nvPr>
            <p:ph sz="quarter" idx="1"/>
          </p:nvPr>
        </p:nvPicPr>
        <p:blipFill>
          <a:blip r:embed="rId2">
            <a:extLst>
              <a:ext uri="{28A0092B-C50C-407E-A947-70E740481C1C}">
                <a14:useLocalDpi xmlns:a14="http://schemas.microsoft.com/office/drawing/2010/main" val="0"/>
              </a:ext>
            </a:extLst>
          </a:blip>
          <a:srcRect l="8093" r="8093"/>
          <a:stretch>
            <a:fillRect/>
          </a:stretch>
        </p:blipFill>
        <p:spPr/>
      </p:pic>
      <p:sp>
        <p:nvSpPr>
          <p:cNvPr id="4" name="Slide Number Placeholder 3"/>
          <p:cNvSpPr>
            <a:spLocks noGrp="1"/>
          </p:cNvSpPr>
          <p:nvPr>
            <p:ph type="sldNum" sz="quarter" idx="16"/>
          </p:nvPr>
        </p:nvSpPr>
        <p:spPr/>
        <p:txBody>
          <a:bodyPr>
            <a:normAutofit fontScale="85000" lnSpcReduction="20000"/>
          </a:bodyPr>
          <a:lstStyle/>
          <a:p>
            <a:pPr>
              <a:defRPr/>
            </a:pPr>
            <a:fld id="{D52799CE-711A-FA44-BA4E-E463DA170A36}" type="slidenum">
              <a:rPr lang="en-US" smtClean="0"/>
              <a:pPr>
                <a:defRPr/>
              </a:pPr>
              <a:t>19</a:t>
            </a:fld>
            <a:endParaRPr lang="en-US" dirty="0"/>
          </a:p>
        </p:txBody>
      </p:sp>
      <p:sp>
        <p:nvSpPr>
          <p:cNvPr id="10" name="Content Placeholder 9"/>
          <p:cNvSpPr>
            <a:spLocks noGrp="1"/>
          </p:cNvSpPr>
          <p:nvPr>
            <p:ph sz="quarter" idx="2"/>
          </p:nvPr>
        </p:nvSpPr>
        <p:spPr/>
        <p:txBody>
          <a:bodyPr>
            <a:normAutofit/>
          </a:bodyPr>
          <a:lstStyle/>
          <a:p>
            <a:pPr marL="0" indent="0">
              <a:buNone/>
            </a:pPr>
            <a:r>
              <a:rPr lang="en-US" dirty="0" smtClean="0"/>
              <a:t>Achieving a reliability of 0.9 in judging teacher quality through lesson observation is likely to require observing a teacher teaching 6 different classes, and for each lesson to be judged by 5 independent observers.</a:t>
            </a:r>
            <a:endParaRPr lang="en-US" dirty="0"/>
          </a:p>
        </p:txBody>
      </p:sp>
      <p:pic>
        <p:nvPicPr>
          <p:cNvPr id="11" name="Picture 10" descr="Hill (2012) lege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0871" y="3965388"/>
            <a:ext cx="1701918" cy="1651115"/>
          </a:xfrm>
          <a:prstGeom prst="rect">
            <a:avLst/>
          </a:prstGeom>
        </p:spPr>
      </p:pic>
      <p:sp>
        <p:nvSpPr>
          <p:cNvPr id="12" name="TextBox 11"/>
          <p:cNvSpPr txBox="1"/>
          <p:nvPr/>
        </p:nvSpPr>
        <p:spPr>
          <a:xfrm>
            <a:off x="612588" y="6211669"/>
            <a:ext cx="3735294" cy="369332"/>
          </a:xfrm>
          <a:prstGeom prst="rect">
            <a:avLst/>
          </a:prstGeom>
          <a:noFill/>
        </p:spPr>
        <p:txBody>
          <a:bodyPr wrap="square" rtlCol="0">
            <a:spAutoFit/>
          </a:bodyPr>
          <a:lstStyle/>
          <a:p>
            <a:r>
              <a:rPr lang="en-US" sz="1800" dirty="0" smtClean="0">
                <a:solidFill>
                  <a:srgbClr val="525A93"/>
                </a:solidFill>
                <a:latin typeface="Calibri"/>
                <a:cs typeface="Calibri"/>
              </a:rPr>
              <a:t>Hill, </a:t>
            </a:r>
            <a:r>
              <a:rPr lang="en-US" sz="1800" dirty="0" err="1" smtClean="0">
                <a:solidFill>
                  <a:srgbClr val="525A93"/>
                </a:solidFill>
                <a:latin typeface="Calibri"/>
                <a:cs typeface="Calibri"/>
              </a:rPr>
              <a:t>Charalambous</a:t>
            </a:r>
            <a:r>
              <a:rPr lang="en-US" sz="1800" dirty="0" smtClean="0">
                <a:solidFill>
                  <a:srgbClr val="525A93"/>
                </a:solidFill>
                <a:latin typeface="Calibri"/>
                <a:cs typeface="Calibri"/>
              </a:rPr>
              <a:t> and Kraft </a:t>
            </a:r>
            <a:r>
              <a:rPr lang="en-US" sz="1800" dirty="0">
                <a:solidFill>
                  <a:srgbClr val="525A93"/>
                </a:solidFill>
                <a:latin typeface="Calibri"/>
                <a:cs typeface="Calibri"/>
              </a:rPr>
              <a:t>(2012) </a:t>
            </a:r>
          </a:p>
        </p:txBody>
      </p:sp>
    </p:spTree>
    <p:extLst>
      <p:ext uri="{BB962C8B-B14F-4D97-AF65-F5344CB8AC3E}">
        <p14:creationId xmlns:p14="http://schemas.microsoft.com/office/powerpoint/2010/main" val="30073792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blame me: I’m Welsh</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2D6238C2-C284-AD4D-8FB8-9663937FCA09}" type="slidenum">
              <a:rPr lang="en-GB" smtClean="0"/>
              <a:pPr/>
              <a:t>2</a:t>
            </a:fld>
            <a:endParaRPr lang="en-GB" dirty="0"/>
          </a:p>
        </p:txBody>
      </p:sp>
      <p:sp>
        <p:nvSpPr>
          <p:cNvPr id="4" name="Content Placeholder 3"/>
          <p:cNvSpPr>
            <a:spLocks noGrp="1"/>
          </p:cNvSpPr>
          <p:nvPr>
            <p:ph sz="quarter" idx="1"/>
          </p:nvPr>
        </p:nvSpPr>
        <p:spPr>
          <a:xfrm>
            <a:off x="612648" y="1600200"/>
            <a:ext cx="8531352" cy="4495800"/>
          </a:xfrm>
        </p:spPr>
        <p:txBody>
          <a:bodyPr/>
          <a:lstStyle/>
          <a:p>
            <a:r>
              <a:rPr lang="en-US" dirty="0" smtClean="0"/>
              <a:t>A very simple code:</a:t>
            </a:r>
          </a:p>
          <a:p>
            <a:pPr lvl="1"/>
            <a:r>
              <a:rPr lang="en-US" dirty="0" smtClean="0"/>
              <a:t>a b c </a:t>
            </a:r>
            <a:r>
              <a:rPr lang="en-US" dirty="0" err="1" smtClean="0"/>
              <a:t>ch</a:t>
            </a:r>
            <a:r>
              <a:rPr lang="en-US" dirty="0" smtClean="0"/>
              <a:t> d </a:t>
            </a:r>
            <a:r>
              <a:rPr lang="en-US" dirty="0" err="1" smtClean="0"/>
              <a:t>dd</a:t>
            </a:r>
            <a:r>
              <a:rPr lang="en-US" dirty="0" smtClean="0"/>
              <a:t> e f </a:t>
            </a:r>
            <a:r>
              <a:rPr lang="en-US" dirty="0" err="1" smtClean="0"/>
              <a:t>ff</a:t>
            </a:r>
            <a:r>
              <a:rPr lang="en-US" dirty="0" smtClean="0"/>
              <a:t> g </a:t>
            </a:r>
            <a:r>
              <a:rPr lang="en-US" dirty="0" err="1" smtClean="0"/>
              <a:t>ng</a:t>
            </a:r>
            <a:r>
              <a:rPr lang="en-US" dirty="0" smtClean="0"/>
              <a:t> h </a:t>
            </a:r>
            <a:r>
              <a:rPr lang="en-US" dirty="0" err="1" smtClean="0"/>
              <a:t>i</a:t>
            </a:r>
            <a:r>
              <a:rPr lang="en-US" dirty="0" smtClean="0"/>
              <a:t> </a:t>
            </a:r>
            <a:r>
              <a:rPr lang="en-US" dirty="0" smtClean="0">
                <a:solidFill>
                  <a:schemeClr val="tx2"/>
                </a:solidFill>
              </a:rPr>
              <a:t>j</a:t>
            </a:r>
            <a:r>
              <a:rPr lang="en-US" dirty="0" smtClean="0"/>
              <a:t> l </a:t>
            </a:r>
            <a:r>
              <a:rPr lang="en-US" dirty="0" err="1" smtClean="0"/>
              <a:t>ll</a:t>
            </a:r>
            <a:r>
              <a:rPr lang="en-US" dirty="0" smtClean="0"/>
              <a:t> m n o p </a:t>
            </a:r>
            <a:r>
              <a:rPr lang="en-US" dirty="0" err="1" smtClean="0">
                <a:solidFill>
                  <a:schemeClr val="accent1"/>
                </a:solidFill>
              </a:rPr>
              <a:t>ph</a:t>
            </a:r>
            <a:r>
              <a:rPr lang="en-US" dirty="0" smtClean="0"/>
              <a:t> r </a:t>
            </a:r>
            <a:r>
              <a:rPr lang="en-US" dirty="0" err="1" smtClean="0"/>
              <a:t>rh</a:t>
            </a:r>
            <a:r>
              <a:rPr lang="en-US" dirty="0" smtClean="0"/>
              <a:t> s t </a:t>
            </a:r>
            <a:r>
              <a:rPr lang="en-US" dirty="0" err="1" smtClean="0"/>
              <a:t>th</a:t>
            </a:r>
            <a:r>
              <a:rPr lang="en-US" dirty="0"/>
              <a:t> </a:t>
            </a:r>
            <a:r>
              <a:rPr lang="en-US" dirty="0" smtClean="0"/>
              <a:t>u</a:t>
            </a:r>
            <a:r>
              <a:rPr lang="en-US" dirty="0"/>
              <a:t> </a:t>
            </a:r>
            <a:r>
              <a:rPr lang="en-US" dirty="0" smtClean="0"/>
              <a:t>w</a:t>
            </a:r>
            <a:r>
              <a:rPr lang="en-US" dirty="0"/>
              <a:t> </a:t>
            </a:r>
            <a:r>
              <a:rPr lang="en-US" dirty="0" smtClean="0"/>
              <a:t>y</a:t>
            </a:r>
          </a:p>
          <a:p>
            <a:r>
              <a:rPr lang="en-US" dirty="0" smtClean="0"/>
              <a:t>Complications:</a:t>
            </a:r>
          </a:p>
          <a:p>
            <a:pPr lvl="1"/>
            <a:r>
              <a:rPr lang="en-US" dirty="0"/>
              <a:t>v</a:t>
            </a:r>
            <a:r>
              <a:rPr lang="en-US" dirty="0" smtClean="0"/>
              <a:t>owels can be short or long</a:t>
            </a:r>
          </a:p>
          <a:p>
            <a:pPr lvl="1"/>
            <a:r>
              <a:rPr lang="en-US" dirty="0" smtClean="0"/>
              <a:t>“y” can be clear (unaccented) or obscure (accented), but</a:t>
            </a:r>
          </a:p>
          <a:p>
            <a:pPr lvl="1"/>
            <a:r>
              <a:rPr lang="en-US" dirty="0" smtClean="0"/>
              <a:t>the accent is (almost) always on the penultimate syllable</a:t>
            </a:r>
          </a:p>
          <a:p>
            <a:r>
              <a:rPr lang="en-US" dirty="0" smtClean="0"/>
              <a:t>Simplifications:</a:t>
            </a:r>
          </a:p>
          <a:p>
            <a:pPr lvl="1"/>
            <a:r>
              <a:rPr lang="en-US" dirty="0" smtClean="0"/>
              <a:t>one letter—&gt;one sound</a:t>
            </a:r>
          </a:p>
          <a:p>
            <a:pPr lvl="1"/>
            <a:r>
              <a:rPr lang="en-US" dirty="0"/>
              <a:t>i</a:t>
            </a:r>
            <a:r>
              <a:rPr lang="en-US" dirty="0" smtClean="0"/>
              <a:t>f you want a </a:t>
            </a:r>
            <a:r>
              <a:rPr lang="en-US" dirty="0" smtClean="0"/>
              <a:t>diphthong</a:t>
            </a:r>
            <a:r>
              <a:rPr lang="en-US" dirty="0" smtClean="0"/>
              <a:t>, use two </a:t>
            </a:r>
            <a:r>
              <a:rPr lang="en-US" dirty="0" smtClean="0"/>
              <a:t>vowels (</a:t>
            </a:r>
            <a:r>
              <a:rPr lang="en-US" dirty="0" err="1" smtClean="0"/>
              <a:t>wy</a:t>
            </a:r>
            <a:r>
              <a:rPr lang="en-US" dirty="0" smtClean="0"/>
              <a:t>, aw, </a:t>
            </a:r>
            <a:r>
              <a:rPr lang="en-US" dirty="0" err="1" smtClean="0"/>
              <a:t>ei</a:t>
            </a:r>
            <a:r>
              <a:rPr lang="en-US" dirty="0" smtClean="0"/>
              <a:t>,…)</a:t>
            </a:r>
            <a:endParaRPr lang="en-US" dirty="0" smtClean="0"/>
          </a:p>
          <a:p>
            <a:pPr marL="0" indent="0">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4135326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Teacher value-added</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2118281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Teacher value-added</a:t>
            </a:r>
            <a:endParaRPr lang="en-US" dirty="0"/>
          </a:p>
        </p:txBody>
      </p:sp>
      <p:graphicFrame>
        <p:nvGraphicFramePr>
          <p:cNvPr id="8" name="Content Placeholder 7"/>
          <p:cNvGraphicFramePr>
            <a:graphicFrameLocks noGrp="1"/>
          </p:cNvGraphicFramePr>
          <p:nvPr>
            <p:ph sz="quarter" idx="1"/>
            <p:extLst>
              <p:ext uri="{D42A27DB-BD31-4B8C-83A1-F6EECF244321}">
                <p14:modId xmlns:p14="http://schemas.microsoft.com/office/powerpoint/2010/main" val="2618057423"/>
              </p:ext>
            </p:extLst>
          </p:nvPr>
        </p:nvGraphicFramePr>
        <p:xfrm>
          <a:off x="612643" y="1835058"/>
          <a:ext cx="8153402" cy="4096619"/>
        </p:xfrm>
        <a:graphic>
          <a:graphicData uri="http://schemas.openxmlformats.org/drawingml/2006/table">
            <a:tbl>
              <a:tblPr firstRow="1" firstCol="1" bandRow="1">
                <a:tableStyleId>{5C22544A-7EE6-4342-B048-85BDC9FD1C3A}</a:tableStyleId>
              </a:tblPr>
              <a:tblGrid>
                <a:gridCol w="672899"/>
                <a:gridCol w="526608"/>
                <a:gridCol w="1390779"/>
                <a:gridCol w="1390779"/>
                <a:gridCol w="1390779"/>
                <a:gridCol w="1390779"/>
                <a:gridCol w="1390779"/>
              </a:tblGrid>
              <a:tr h="482322">
                <a:tc>
                  <a:txBody>
                    <a:bodyPr/>
                    <a:lstStyle/>
                    <a:p>
                      <a:pPr algn="l" fontAlgn="b"/>
                      <a:endParaRPr lang="en-US" sz="1800" b="0" i="0" u="none" strike="noStrike" dirty="0">
                        <a:solidFill>
                          <a:srgbClr val="000000"/>
                        </a:solidFill>
                        <a:effectLst/>
                        <a:latin typeface="+mj-lt"/>
                      </a:endParaRPr>
                    </a:p>
                  </a:txBody>
                  <a:tcPr marL="12700" marR="12700" marT="12700" marB="0" anchor="b"/>
                </a:tc>
                <a:tc gridSpan="6">
                  <a:txBody>
                    <a:bodyPr/>
                    <a:lstStyle/>
                    <a:p>
                      <a:pPr algn="ctr" fontAlgn="b"/>
                      <a:r>
                        <a:rPr lang="en-US" sz="2400" u="none" strike="noStrike" dirty="0" smtClean="0">
                          <a:effectLst/>
                        </a:rPr>
                        <a:t>Value-added quintile: Student </a:t>
                      </a:r>
                      <a:r>
                        <a:rPr lang="en-US" sz="2400" u="none" strike="noStrike" dirty="0">
                          <a:effectLst/>
                        </a:rPr>
                        <a:t>fixed-effects model</a:t>
                      </a:r>
                      <a:endParaRPr lang="en-US" sz="2400" b="0" i="0" u="none" strike="noStrike" dirty="0">
                        <a:solidFill>
                          <a:srgbClr val="000000"/>
                        </a:solidFill>
                        <a:effectLst/>
                        <a:latin typeface="+mj-lt"/>
                      </a:endParaRPr>
                    </a:p>
                  </a:txBody>
                  <a:tcPr marL="12700" marR="12700" marT="12700" marB="0" anchor="b"/>
                </a:tc>
                <a:tc hMerge="1">
                  <a:txBody>
                    <a:bodyPr/>
                    <a:lstStyle/>
                    <a:p>
                      <a:pPr algn="ctr" fontAlgn="b"/>
                      <a:endParaRPr lang="en-US" sz="2400" b="0" i="0" u="none" strike="noStrike" dirty="0">
                        <a:solidFill>
                          <a:srgbClr val="000000"/>
                        </a:solidFill>
                        <a:effectLst/>
                        <a:latin typeface="+mj-lt"/>
                      </a:endParaRPr>
                    </a:p>
                  </a:txBody>
                  <a:tcPr marL="12700" marR="12700" marT="12700" marB="0" anchor="ctr">
                    <a:lnL w="28575" cap="flat" cmpd="sng" algn="ctr">
                      <a:solidFill>
                        <a:srgbClr val="525A93"/>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2322">
                <a:tc rowSpan="6">
                  <a:txBody>
                    <a:bodyPr/>
                    <a:lstStyle/>
                    <a:p>
                      <a:pPr algn="ctr" fontAlgn="ctr"/>
                      <a:r>
                        <a:rPr lang="en-US" sz="2400" u="none" strike="noStrike" dirty="0" smtClean="0">
                          <a:effectLst/>
                        </a:rPr>
                        <a:t>Value-added quintile: Traditional </a:t>
                      </a:r>
                      <a:r>
                        <a:rPr lang="en-US" sz="2400" u="none" strike="noStrike" dirty="0">
                          <a:effectLst/>
                        </a:rPr>
                        <a:t>model</a:t>
                      </a:r>
                      <a:endParaRPr lang="en-US" sz="2400" b="0" i="0" u="none" strike="noStrike" dirty="0">
                        <a:solidFill>
                          <a:srgbClr val="000000"/>
                        </a:solidFill>
                        <a:effectLst/>
                        <a:latin typeface="+mj-lt"/>
                      </a:endParaRPr>
                    </a:p>
                  </a:txBody>
                  <a:tcPr marL="12700" marR="12700" marT="12700" marB="0" vert="vert270" anchor="ctr" anchorCtr="1"/>
                </a:tc>
                <a:tc>
                  <a:txBody>
                    <a:bodyPr/>
                    <a:lstStyle/>
                    <a:p>
                      <a:pPr algn="l" fontAlgn="b"/>
                      <a:endParaRPr lang="en-US" sz="2400" b="0" i="0" u="none" strike="noStrike" dirty="0">
                        <a:solidFill>
                          <a:srgbClr val="000000"/>
                        </a:solidFill>
                        <a:effectLst/>
                        <a:latin typeface="+mj-lt"/>
                      </a:endParaRPr>
                    </a:p>
                  </a:txBody>
                  <a:tcPr marL="12700" marR="12700" marT="12700" marB="0" anchor="b">
                    <a:lnR w="28575" cap="flat" cmpd="sng" algn="ctr">
                      <a:solidFill>
                        <a:srgbClr val="525A93"/>
                      </a:solidFill>
                      <a:prstDash val="solid"/>
                      <a:round/>
                      <a:headEnd type="none" w="med" len="med"/>
                      <a:tailEnd type="none" w="med" len="med"/>
                    </a:lnR>
                    <a:lnB w="28575" cap="flat" cmpd="sng" algn="ctr">
                      <a:solidFill>
                        <a:srgbClr val="525A93"/>
                      </a:solidFill>
                      <a:prstDash val="solid"/>
                      <a:round/>
                      <a:headEnd type="none" w="med" len="med"/>
                      <a:tailEnd type="none" w="med" len="med"/>
                    </a:lnB>
                  </a:tcPr>
                </a:tc>
                <a:tc>
                  <a:txBody>
                    <a:bodyPr/>
                    <a:lstStyle/>
                    <a:p>
                      <a:pPr algn="r" fontAlgn="ctr"/>
                      <a:r>
                        <a:rPr lang="en-US" sz="2400" u="none" strike="noStrike" dirty="0">
                          <a:effectLst/>
                        </a:rPr>
                        <a:t>1</a:t>
                      </a:r>
                      <a:endParaRPr lang="en-US" sz="2400" b="0" i="0" u="none" strike="noStrike" dirty="0">
                        <a:solidFill>
                          <a:srgbClr val="000000"/>
                        </a:solidFill>
                        <a:effectLst/>
                        <a:latin typeface="+mj-lt"/>
                      </a:endParaRPr>
                    </a:p>
                  </a:txBody>
                  <a:tcPr marL="12700" marR="180000" marT="12700" marB="0" anchor="ctr">
                    <a:lnL w="28575" cap="flat" cmpd="sng" algn="ctr">
                      <a:solidFill>
                        <a:srgbClr val="525A93"/>
                      </a:solidFill>
                      <a:prstDash val="solid"/>
                      <a:round/>
                      <a:headEnd type="none" w="med" len="med"/>
                      <a:tailEnd type="none" w="med" len="med"/>
                    </a:lnL>
                    <a:lnB w="28575" cap="flat" cmpd="sng" algn="ctr">
                      <a:solidFill>
                        <a:srgbClr val="525A93"/>
                      </a:solidFill>
                      <a:prstDash val="solid"/>
                      <a:round/>
                      <a:headEnd type="none" w="med" len="med"/>
                      <a:tailEnd type="none" w="med" len="med"/>
                    </a:lnB>
                  </a:tcPr>
                </a:tc>
                <a:tc>
                  <a:txBody>
                    <a:bodyPr/>
                    <a:lstStyle/>
                    <a:p>
                      <a:pPr algn="r" fontAlgn="ctr"/>
                      <a:r>
                        <a:rPr lang="en-US" sz="2400" u="none" strike="noStrike" dirty="0">
                          <a:effectLst/>
                        </a:rPr>
                        <a:t>2</a:t>
                      </a:r>
                      <a:endParaRPr lang="en-US" sz="2400" b="0" i="0" u="none" strike="noStrike" dirty="0">
                        <a:solidFill>
                          <a:srgbClr val="000000"/>
                        </a:solidFill>
                        <a:effectLst/>
                        <a:latin typeface="+mj-lt"/>
                      </a:endParaRPr>
                    </a:p>
                  </a:txBody>
                  <a:tcPr marL="12700" marR="180000" marT="12700" marB="0" anchor="ctr">
                    <a:lnB w="28575" cap="flat" cmpd="sng" algn="ctr">
                      <a:solidFill>
                        <a:srgbClr val="525A93"/>
                      </a:solidFill>
                      <a:prstDash val="solid"/>
                      <a:round/>
                      <a:headEnd type="none" w="med" len="med"/>
                      <a:tailEnd type="none" w="med" len="med"/>
                    </a:lnB>
                  </a:tcPr>
                </a:tc>
                <a:tc>
                  <a:txBody>
                    <a:bodyPr/>
                    <a:lstStyle/>
                    <a:p>
                      <a:pPr algn="r" fontAlgn="ctr"/>
                      <a:r>
                        <a:rPr lang="en-US" sz="2400" u="none" strike="noStrike" dirty="0">
                          <a:effectLst/>
                        </a:rPr>
                        <a:t>3</a:t>
                      </a:r>
                      <a:endParaRPr lang="en-US" sz="2400" b="0" i="0" u="none" strike="noStrike" dirty="0">
                        <a:solidFill>
                          <a:srgbClr val="000000"/>
                        </a:solidFill>
                        <a:effectLst/>
                        <a:latin typeface="+mj-lt"/>
                      </a:endParaRPr>
                    </a:p>
                  </a:txBody>
                  <a:tcPr marL="12700" marR="180000" marT="12700" marB="0" anchor="ctr">
                    <a:lnB w="28575" cap="flat" cmpd="sng" algn="ctr">
                      <a:solidFill>
                        <a:srgbClr val="525A93"/>
                      </a:solidFill>
                      <a:prstDash val="solid"/>
                      <a:round/>
                      <a:headEnd type="none" w="med" len="med"/>
                      <a:tailEnd type="none" w="med" len="med"/>
                    </a:lnB>
                  </a:tcPr>
                </a:tc>
                <a:tc>
                  <a:txBody>
                    <a:bodyPr/>
                    <a:lstStyle/>
                    <a:p>
                      <a:pPr algn="r" fontAlgn="ctr"/>
                      <a:r>
                        <a:rPr lang="en-US" sz="2400" u="none" strike="noStrike">
                          <a:effectLst/>
                        </a:rPr>
                        <a:t>4</a:t>
                      </a:r>
                      <a:endParaRPr lang="en-US" sz="2400" b="0" i="0" u="none" strike="noStrike">
                        <a:solidFill>
                          <a:srgbClr val="000000"/>
                        </a:solidFill>
                        <a:effectLst/>
                        <a:latin typeface="+mj-lt"/>
                      </a:endParaRPr>
                    </a:p>
                  </a:txBody>
                  <a:tcPr marL="12700" marR="180000" marT="12700" marB="0" anchor="ctr">
                    <a:lnB w="28575" cap="flat" cmpd="sng" algn="ctr">
                      <a:solidFill>
                        <a:srgbClr val="525A93"/>
                      </a:solidFill>
                      <a:prstDash val="solid"/>
                      <a:round/>
                      <a:headEnd type="none" w="med" len="med"/>
                      <a:tailEnd type="none" w="med" len="med"/>
                    </a:lnB>
                  </a:tcPr>
                </a:tc>
                <a:tc>
                  <a:txBody>
                    <a:bodyPr/>
                    <a:lstStyle/>
                    <a:p>
                      <a:pPr algn="r" fontAlgn="ctr"/>
                      <a:r>
                        <a:rPr lang="en-US" sz="2400" u="none" strike="noStrike" dirty="0">
                          <a:effectLst/>
                        </a:rPr>
                        <a:t>5</a:t>
                      </a:r>
                      <a:endParaRPr lang="en-US" sz="2400" b="0" i="0" u="none" strike="noStrike" dirty="0">
                        <a:solidFill>
                          <a:srgbClr val="000000"/>
                        </a:solidFill>
                        <a:effectLst/>
                        <a:latin typeface="+mj-lt"/>
                      </a:endParaRPr>
                    </a:p>
                  </a:txBody>
                  <a:tcPr marL="12700" marR="180000" marT="12700" marB="0" anchor="ctr">
                    <a:lnB w="28575" cap="flat" cmpd="sng" algn="ctr">
                      <a:solidFill>
                        <a:srgbClr val="525A93"/>
                      </a:solidFill>
                      <a:prstDash val="solid"/>
                      <a:round/>
                      <a:headEnd type="none" w="med" len="med"/>
                      <a:tailEnd type="none" w="med" len="med"/>
                    </a:lnB>
                  </a:tcPr>
                </a:tc>
              </a:tr>
              <a:tr h="626395">
                <a:tc vMerge="1">
                  <a:txBody>
                    <a:bodyPr/>
                    <a:lstStyle/>
                    <a:p>
                      <a:pPr algn="ctr" fontAlgn="ctr"/>
                      <a:endParaRPr lang="en-US" sz="2400" b="0" i="0" u="none" strike="noStrike" dirty="0">
                        <a:solidFill>
                          <a:srgbClr val="000000"/>
                        </a:solidFill>
                        <a:effectLst/>
                        <a:latin typeface="+mj-lt"/>
                      </a:endParaRPr>
                    </a:p>
                  </a:txBody>
                  <a:tcPr marL="12700" marR="12700" marT="12700" marB="0" vert="vert270" anchor="ctr">
                    <a:lnT w="28575" cap="flat" cmpd="sng" algn="ctr">
                      <a:solidFill>
                        <a:srgbClr val="525A93"/>
                      </a:solidFill>
                      <a:prstDash val="solid"/>
                      <a:round/>
                      <a:headEnd type="none" w="med" len="med"/>
                      <a:tailEnd type="none" w="med" len="med"/>
                    </a:lnT>
                  </a:tcPr>
                </a:tc>
                <a:tc>
                  <a:txBody>
                    <a:bodyPr/>
                    <a:lstStyle/>
                    <a:p>
                      <a:pPr algn="r" fontAlgn="ctr"/>
                      <a:r>
                        <a:rPr lang="en-US" sz="2400" u="none" strike="noStrike" dirty="0">
                          <a:effectLst/>
                        </a:rPr>
                        <a:t>1</a:t>
                      </a:r>
                      <a:endParaRPr lang="en-US" sz="2400" b="0" i="0" u="none" strike="noStrike" dirty="0">
                        <a:solidFill>
                          <a:srgbClr val="000000"/>
                        </a:solidFill>
                        <a:effectLst/>
                        <a:latin typeface="+mj-lt"/>
                      </a:endParaRPr>
                    </a:p>
                  </a:txBody>
                  <a:tcPr marL="12700" marR="180000" marT="12700" marB="0" anchor="ctr">
                    <a:lnR w="28575" cap="flat" cmpd="sng" algn="ctr">
                      <a:solidFill>
                        <a:srgbClr val="525A93"/>
                      </a:solidFill>
                      <a:prstDash val="solid"/>
                      <a:round/>
                      <a:headEnd type="none" w="med" len="med"/>
                      <a:tailEnd type="none" w="med" len="med"/>
                    </a:lnR>
                    <a:lnT w="28575" cap="flat" cmpd="sng" algn="ctr">
                      <a:solidFill>
                        <a:srgbClr val="525A93"/>
                      </a:solidFill>
                      <a:prstDash val="solid"/>
                      <a:round/>
                      <a:headEnd type="none" w="med" len="med"/>
                      <a:tailEnd type="none" w="med" len="med"/>
                    </a:lnT>
                  </a:tcPr>
                </a:tc>
                <a:tc>
                  <a:txBody>
                    <a:bodyPr/>
                    <a:lstStyle/>
                    <a:p>
                      <a:pPr algn="r" fontAlgn="ctr"/>
                      <a:r>
                        <a:rPr lang="en-US" sz="2400" u="none" strike="noStrike" dirty="0">
                          <a:effectLst/>
                        </a:rPr>
                        <a:t>38</a:t>
                      </a:r>
                      <a:endParaRPr lang="en-US" sz="2400" b="0" i="0" u="none" strike="noStrike" dirty="0">
                        <a:solidFill>
                          <a:srgbClr val="000000"/>
                        </a:solidFill>
                        <a:effectLst/>
                        <a:latin typeface="+mj-lt"/>
                      </a:endParaRPr>
                    </a:p>
                  </a:txBody>
                  <a:tcPr marL="12700" marR="180000" marT="12700" marB="0" anchor="ctr">
                    <a:lnL w="28575" cap="flat" cmpd="sng" algn="ctr">
                      <a:solidFill>
                        <a:srgbClr val="525A93"/>
                      </a:solidFill>
                      <a:prstDash val="solid"/>
                      <a:round/>
                      <a:headEnd type="none" w="med" len="med"/>
                      <a:tailEnd type="none" w="med" len="med"/>
                    </a:lnL>
                    <a:lnT w="28575" cap="flat" cmpd="sng" algn="ctr">
                      <a:solidFill>
                        <a:srgbClr val="525A93"/>
                      </a:solidFill>
                      <a:prstDash val="solid"/>
                      <a:round/>
                      <a:headEnd type="none" w="med" len="med"/>
                      <a:tailEnd type="none" w="med" len="med"/>
                    </a:lnT>
                  </a:tcPr>
                </a:tc>
                <a:tc>
                  <a:txBody>
                    <a:bodyPr/>
                    <a:lstStyle/>
                    <a:p>
                      <a:pPr algn="r" fontAlgn="ctr"/>
                      <a:r>
                        <a:rPr lang="en-US" sz="2400" u="none" strike="noStrike" dirty="0">
                          <a:effectLst/>
                        </a:rPr>
                        <a:t>22</a:t>
                      </a:r>
                      <a:endParaRPr lang="en-US" sz="2400" b="0" i="0" u="none" strike="noStrike" dirty="0">
                        <a:solidFill>
                          <a:srgbClr val="000000"/>
                        </a:solidFill>
                        <a:effectLst/>
                        <a:latin typeface="+mj-lt"/>
                      </a:endParaRPr>
                    </a:p>
                  </a:txBody>
                  <a:tcPr marL="12700" marR="180000" marT="12700" marB="0" anchor="ctr">
                    <a:lnT w="28575" cap="flat" cmpd="sng" algn="ctr">
                      <a:solidFill>
                        <a:srgbClr val="525A93"/>
                      </a:solidFill>
                      <a:prstDash val="solid"/>
                      <a:round/>
                      <a:headEnd type="none" w="med" len="med"/>
                      <a:tailEnd type="none" w="med" len="med"/>
                    </a:lnT>
                  </a:tcPr>
                </a:tc>
                <a:tc>
                  <a:txBody>
                    <a:bodyPr/>
                    <a:lstStyle/>
                    <a:p>
                      <a:pPr algn="r" fontAlgn="ctr"/>
                      <a:r>
                        <a:rPr lang="en-US" sz="2400" u="none" strike="noStrike" dirty="0">
                          <a:effectLst/>
                        </a:rPr>
                        <a:t>24</a:t>
                      </a:r>
                      <a:endParaRPr lang="en-US" sz="2400" b="0" i="0" u="none" strike="noStrike" dirty="0">
                        <a:solidFill>
                          <a:srgbClr val="000000"/>
                        </a:solidFill>
                        <a:effectLst/>
                        <a:latin typeface="+mj-lt"/>
                      </a:endParaRPr>
                    </a:p>
                  </a:txBody>
                  <a:tcPr marL="12700" marR="180000" marT="12700" marB="0" anchor="ctr">
                    <a:lnT w="28575" cap="flat" cmpd="sng" algn="ctr">
                      <a:solidFill>
                        <a:srgbClr val="525A93"/>
                      </a:solidFill>
                      <a:prstDash val="solid"/>
                      <a:round/>
                      <a:headEnd type="none" w="med" len="med"/>
                      <a:tailEnd type="none" w="med" len="med"/>
                    </a:lnT>
                  </a:tcPr>
                </a:tc>
                <a:tc>
                  <a:txBody>
                    <a:bodyPr/>
                    <a:lstStyle/>
                    <a:p>
                      <a:pPr algn="r" fontAlgn="ctr"/>
                      <a:r>
                        <a:rPr lang="en-US" sz="2400" u="none" strike="noStrike" dirty="0">
                          <a:effectLst/>
                        </a:rPr>
                        <a:t>16</a:t>
                      </a:r>
                      <a:endParaRPr lang="en-US" sz="2400" b="0" i="0" u="none" strike="noStrike" dirty="0">
                        <a:solidFill>
                          <a:srgbClr val="000000"/>
                        </a:solidFill>
                        <a:effectLst/>
                        <a:latin typeface="+mj-lt"/>
                      </a:endParaRPr>
                    </a:p>
                  </a:txBody>
                  <a:tcPr marL="12700" marR="180000" marT="12700" marB="0" anchor="ctr">
                    <a:lnT w="28575" cap="flat" cmpd="sng" algn="ctr">
                      <a:solidFill>
                        <a:srgbClr val="525A93"/>
                      </a:solidFill>
                      <a:prstDash val="solid"/>
                      <a:round/>
                      <a:headEnd type="none" w="med" len="med"/>
                      <a:tailEnd type="none" w="med" len="med"/>
                    </a:lnT>
                  </a:tcPr>
                </a:tc>
                <a:tc>
                  <a:txBody>
                    <a:bodyPr/>
                    <a:lstStyle/>
                    <a:p>
                      <a:pPr algn="r" fontAlgn="ctr"/>
                      <a:r>
                        <a:rPr lang="en-US" sz="2400" u="none" strike="noStrike" dirty="0">
                          <a:effectLst/>
                        </a:rPr>
                        <a:t>0</a:t>
                      </a:r>
                      <a:endParaRPr lang="en-US" sz="2400" b="0" i="0" u="none" strike="noStrike" dirty="0">
                        <a:solidFill>
                          <a:srgbClr val="000000"/>
                        </a:solidFill>
                        <a:effectLst/>
                        <a:latin typeface="+mj-lt"/>
                      </a:endParaRPr>
                    </a:p>
                  </a:txBody>
                  <a:tcPr marL="12700" marR="180000" marT="12700" marB="0" anchor="ctr">
                    <a:lnT w="28575" cap="flat" cmpd="sng" algn="ctr">
                      <a:solidFill>
                        <a:srgbClr val="525A93"/>
                      </a:solidFill>
                      <a:prstDash val="solid"/>
                      <a:round/>
                      <a:headEnd type="none" w="med" len="med"/>
                      <a:tailEnd type="none" w="med" len="med"/>
                    </a:lnT>
                  </a:tcPr>
                </a:tc>
              </a:tr>
              <a:tr h="626395">
                <a:tc vMerge="1">
                  <a:txBody>
                    <a:bodyPr/>
                    <a:lstStyle/>
                    <a:p>
                      <a:endParaRPr lang="en-US"/>
                    </a:p>
                  </a:txBody>
                  <a:tcPr/>
                </a:tc>
                <a:tc>
                  <a:txBody>
                    <a:bodyPr/>
                    <a:lstStyle/>
                    <a:p>
                      <a:pPr algn="r" fontAlgn="ctr"/>
                      <a:r>
                        <a:rPr lang="en-US" sz="2400" u="none" strike="noStrike" dirty="0">
                          <a:effectLst/>
                        </a:rPr>
                        <a:t>2</a:t>
                      </a:r>
                      <a:endParaRPr lang="en-US" sz="2400" b="0" i="0" u="none" strike="noStrike" dirty="0">
                        <a:solidFill>
                          <a:srgbClr val="000000"/>
                        </a:solidFill>
                        <a:effectLst/>
                        <a:latin typeface="+mj-lt"/>
                      </a:endParaRPr>
                    </a:p>
                  </a:txBody>
                  <a:tcPr marL="12700" marR="180000" marT="12700" marB="0" anchor="ctr">
                    <a:lnR w="28575" cap="flat" cmpd="sng" algn="ctr">
                      <a:solidFill>
                        <a:srgbClr val="525A93"/>
                      </a:solidFill>
                      <a:prstDash val="solid"/>
                      <a:round/>
                      <a:headEnd type="none" w="med" len="med"/>
                      <a:tailEnd type="none" w="med" len="med"/>
                    </a:lnR>
                  </a:tcPr>
                </a:tc>
                <a:tc>
                  <a:txBody>
                    <a:bodyPr/>
                    <a:lstStyle/>
                    <a:p>
                      <a:pPr algn="r" fontAlgn="ctr"/>
                      <a:r>
                        <a:rPr lang="en-US" sz="2400" u="none" strike="noStrike">
                          <a:effectLst/>
                        </a:rPr>
                        <a:t>26</a:t>
                      </a:r>
                      <a:endParaRPr lang="en-US" sz="2400" b="0" i="0" u="none" strike="noStrike">
                        <a:solidFill>
                          <a:srgbClr val="000000"/>
                        </a:solidFill>
                        <a:effectLst/>
                        <a:latin typeface="+mj-lt"/>
                      </a:endParaRPr>
                    </a:p>
                  </a:txBody>
                  <a:tcPr marL="12700" marR="180000" marT="12700" marB="0" anchor="ctr">
                    <a:lnL w="28575" cap="flat" cmpd="sng" algn="ctr">
                      <a:solidFill>
                        <a:srgbClr val="525A93"/>
                      </a:solidFill>
                      <a:prstDash val="solid"/>
                      <a:round/>
                      <a:headEnd type="none" w="med" len="med"/>
                      <a:tailEnd type="none" w="med" len="med"/>
                    </a:lnL>
                  </a:tcPr>
                </a:tc>
                <a:tc>
                  <a:txBody>
                    <a:bodyPr/>
                    <a:lstStyle/>
                    <a:p>
                      <a:pPr algn="r" fontAlgn="ctr"/>
                      <a:r>
                        <a:rPr lang="en-US" sz="2400" u="none" strike="noStrike">
                          <a:effectLst/>
                        </a:rPr>
                        <a:t>28</a:t>
                      </a:r>
                      <a:endParaRPr lang="en-US" sz="2400" b="0" i="0" u="none" strike="noStrike">
                        <a:solidFill>
                          <a:srgbClr val="000000"/>
                        </a:solidFill>
                        <a:effectLst/>
                        <a:latin typeface="+mj-lt"/>
                      </a:endParaRPr>
                    </a:p>
                  </a:txBody>
                  <a:tcPr marL="12700" marR="180000" marT="12700" marB="0" anchor="ctr"/>
                </a:tc>
                <a:tc>
                  <a:txBody>
                    <a:bodyPr/>
                    <a:lstStyle/>
                    <a:p>
                      <a:pPr algn="r" fontAlgn="ctr"/>
                      <a:r>
                        <a:rPr lang="en-US" sz="2400" u="none" strike="noStrike" dirty="0">
                          <a:effectLst/>
                        </a:rPr>
                        <a:t>15</a:t>
                      </a:r>
                      <a:endParaRPr lang="en-US" sz="2400" b="0" i="0" u="none" strike="noStrike" dirty="0">
                        <a:solidFill>
                          <a:srgbClr val="000000"/>
                        </a:solidFill>
                        <a:effectLst/>
                        <a:latin typeface="+mj-lt"/>
                      </a:endParaRPr>
                    </a:p>
                  </a:txBody>
                  <a:tcPr marL="12700" marR="180000" marT="12700" marB="0" anchor="ctr"/>
                </a:tc>
                <a:tc>
                  <a:txBody>
                    <a:bodyPr/>
                    <a:lstStyle/>
                    <a:p>
                      <a:pPr algn="r" fontAlgn="ctr"/>
                      <a:r>
                        <a:rPr lang="en-US" sz="2400" u="none" strike="noStrike" dirty="0">
                          <a:effectLst/>
                        </a:rPr>
                        <a:t>20</a:t>
                      </a:r>
                      <a:endParaRPr lang="en-US" sz="2400" b="0" i="0" u="none" strike="noStrike" dirty="0">
                        <a:solidFill>
                          <a:srgbClr val="000000"/>
                        </a:solidFill>
                        <a:effectLst/>
                        <a:latin typeface="+mj-lt"/>
                      </a:endParaRPr>
                    </a:p>
                  </a:txBody>
                  <a:tcPr marL="12700" marR="180000" marT="12700" marB="0" anchor="ctr"/>
                </a:tc>
                <a:tc>
                  <a:txBody>
                    <a:bodyPr/>
                    <a:lstStyle/>
                    <a:p>
                      <a:pPr algn="r" fontAlgn="ctr"/>
                      <a:r>
                        <a:rPr lang="en-US" sz="2400" u="none" strike="noStrike" dirty="0">
                          <a:effectLst/>
                        </a:rPr>
                        <a:t>11</a:t>
                      </a:r>
                      <a:endParaRPr lang="en-US" sz="2400" b="0" i="0" u="none" strike="noStrike" dirty="0">
                        <a:solidFill>
                          <a:srgbClr val="000000"/>
                        </a:solidFill>
                        <a:effectLst/>
                        <a:latin typeface="+mj-lt"/>
                      </a:endParaRPr>
                    </a:p>
                  </a:txBody>
                  <a:tcPr marL="12700" marR="180000" marT="12700" marB="0" anchor="ctr"/>
                </a:tc>
              </a:tr>
              <a:tr h="626395">
                <a:tc vMerge="1">
                  <a:txBody>
                    <a:bodyPr/>
                    <a:lstStyle/>
                    <a:p>
                      <a:endParaRPr lang="en-US"/>
                    </a:p>
                  </a:txBody>
                  <a:tcPr/>
                </a:tc>
                <a:tc>
                  <a:txBody>
                    <a:bodyPr/>
                    <a:lstStyle/>
                    <a:p>
                      <a:pPr algn="r" fontAlgn="ctr"/>
                      <a:r>
                        <a:rPr lang="en-US" sz="2400" u="none" strike="noStrike" dirty="0">
                          <a:effectLst/>
                        </a:rPr>
                        <a:t>3</a:t>
                      </a:r>
                      <a:endParaRPr lang="en-US" sz="2400" b="0" i="0" u="none" strike="noStrike" dirty="0">
                        <a:solidFill>
                          <a:srgbClr val="000000"/>
                        </a:solidFill>
                        <a:effectLst/>
                        <a:latin typeface="+mj-lt"/>
                      </a:endParaRPr>
                    </a:p>
                  </a:txBody>
                  <a:tcPr marL="12700" marR="180000" marT="12700" marB="0" anchor="ctr">
                    <a:lnR w="28575" cap="flat" cmpd="sng" algn="ctr">
                      <a:solidFill>
                        <a:srgbClr val="525A93"/>
                      </a:solidFill>
                      <a:prstDash val="solid"/>
                      <a:round/>
                      <a:headEnd type="none" w="med" len="med"/>
                      <a:tailEnd type="none" w="med" len="med"/>
                    </a:lnR>
                  </a:tcPr>
                </a:tc>
                <a:tc>
                  <a:txBody>
                    <a:bodyPr/>
                    <a:lstStyle/>
                    <a:p>
                      <a:pPr algn="r" fontAlgn="ctr"/>
                      <a:r>
                        <a:rPr lang="en-US" sz="2400" u="none" strike="noStrike">
                          <a:effectLst/>
                        </a:rPr>
                        <a:t>20</a:t>
                      </a:r>
                      <a:endParaRPr lang="en-US" sz="2400" b="0" i="0" u="none" strike="noStrike">
                        <a:solidFill>
                          <a:srgbClr val="000000"/>
                        </a:solidFill>
                        <a:effectLst/>
                        <a:latin typeface="+mj-lt"/>
                      </a:endParaRPr>
                    </a:p>
                  </a:txBody>
                  <a:tcPr marL="12700" marR="180000" marT="12700" marB="0" anchor="ctr">
                    <a:lnL w="28575" cap="flat" cmpd="sng" algn="ctr">
                      <a:solidFill>
                        <a:srgbClr val="525A93"/>
                      </a:solidFill>
                      <a:prstDash val="solid"/>
                      <a:round/>
                      <a:headEnd type="none" w="med" len="med"/>
                      <a:tailEnd type="none" w="med" len="med"/>
                    </a:lnL>
                  </a:tcPr>
                </a:tc>
                <a:tc>
                  <a:txBody>
                    <a:bodyPr/>
                    <a:lstStyle/>
                    <a:p>
                      <a:pPr algn="r" fontAlgn="ctr"/>
                      <a:r>
                        <a:rPr lang="en-US" sz="2400" u="none" strike="noStrike" dirty="0" smtClean="0">
                          <a:effectLst/>
                        </a:rPr>
                        <a:t>20</a:t>
                      </a:r>
                      <a:endParaRPr lang="en-US" sz="2400" b="0" i="0" u="none" strike="noStrike" dirty="0">
                        <a:solidFill>
                          <a:srgbClr val="000000"/>
                        </a:solidFill>
                        <a:effectLst/>
                        <a:latin typeface="+mj-lt"/>
                      </a:endParaRPr>
                    </a:p>
                  </a:txBody>
                  <a:tcPr marL="12700" marR="180000" marT="12700" marB="0" anchor="ctr"/>
                </a:tc>
                <a:tc>
                  <a:txBody>
                    <a:bodyPr/>
                    <a:lstStyle/>
                    <a:p>
                      <a:pPr algn="r" fontAlgn="ctr"/>
                      <a:r>
                        <a:rPr lang="en-US" sz="2400" u="none" strike="noStrike">
                          <a:effectLst/>
                        </a:rPr>
                        <a:t>20</a:t>
                      </a:r>
                      <a:endParaRPr lang="en-US" sz="2400" b="0" i="0" u="none" strike="noStrike">
                        <a:solidFill>
                          <a:srgbClr val="000000"/>
                        </a:solidFill>
                        <a:effectLst/>
                        <a:latin typeface="+mj-lt"/>
                      </a:endParaRPr>
                    </a:p>
                  </a:txBody>
                  <a:tcPr marL="12700" marR="180000" marT="12700" marB="0" anchor="ctr"/>
                </a:tc>
                <a:tc>
                  <a:txBody>
                    <a:bodyPr/>
                    <a:lstStyle/>
                    <a:p>
                      <a:pPr algn="r" fontAlgn="ctr"/>
                      <a:r>
                        <a:rPr lang="en-US" sz="2400" u="none" strike="noStrike" dirty="0">
                          <a:effectLst/>
                        </a:rPr>
                        <a:t>24</a:t>
                      </a:r>
                      <a:endParaRPr lang="en-US" sz="2400" b="0" i="0" u="none" strike="noStrike" dirty="0">
                        <a:solidFill>
                          <a:srgbClr val="000000"/>
                        </a:solidFill>
                        <a:effectLst/>
                        <a:latin typeface="+mj-lt"/>
                      </a:endParaRPr>
                    </a:p>
                  </a:txBody>
                  <a:tcPr marL="12700" marR="180000" marT="12700" marB="0" anchor="ctr"/>
                </a:tc>
                <a:tc>
                  <a:txBody>
                    <a:bodyPr/>
                    <a:lstStyle/>
                    <a:p>
                      <a:pPr algn="r" fontAlgn="ctr"/>
                      <a:r>
                        <a:rPr lang="en-US" sz="2400" u="none" strike="noStrike" dirty="0">
                          <a:effectLst/>
                        </a:rPr>
                        <a:t>16</a:t>
                      </a:r>
                      <a:endParaRPr lang="en-US" sz="2400" b="0" i="0" u="none" strike="noStrike" dirty="0">
                        <a:solidFill>
                          <a:srgbClr val="000000"/>
                        </a:solidFill>
                        <a:effectLst/>
                        <a:latin typeface="+mj-lt"/>
                      </a:endParaRPr>
                    </a:p>
                  </a:txBody>
                  <a:tcPr marL="12700" marR="180000" marT="12700" marB="0" anchor="ctr"/>
                </a:tc>
              </a:tr>
              <a:tr h="626395">
                <a:tc vMerge="1">
                  <a:txBody>
                    <a:bodyPr/>
                    <a:lstStyle/>
                    <a:p>
                      <a:endParaRPr lang="en-US"/>
                    </a:p>
                  </a:txBody>
                  <a:tcPr/>
                </a:tc>
                <a:tc>
                  <a:txBody>
                    <a:bodyPr/>
                    <a:lstStyle/>
                    <a:p>
                      <a:pPr algn="r" fontAlgn="ctr"/>
                      <a:r>
                        <a:rPr lang="en-US" sz="2400" u="none" strike="noStrike" dirty="0">
                          <a:effectLst/>
                        </a:rPr>
                        <a:t>4</a:t>
                      </a:r>
                      <a:endParaRPr lang="en-US" sz="2400" b="0" i="0" u="none" strike="noStrike" dirty="0">
                        <a:solidFill>
                          <a:srgbClr val="000000"/>
                        </a:solidFill>
                        <a:effectLst/>
                        <a:latin typeface="+mj-lt"/>
                      </a:endParaRPr>
                    </a:p>
                  </a:txBody>
                  <a:tcPr marL="12700" marR="180000" marT="12700" marB="0" anchor="ctr">
                    <a:lnR w="28575" cap="flat" cmpd="sng" algn="ctr">
                      <a:solidFill>
                        <a:srgbClr val="525A93"/>
                      </a:solidFill>
                      <a:prstDash val="solid"/>
                      <a:round/>
                      <a:headEnd type="none" w="med" len="med"/>
                      <a:tailEnd type="none" w="med" len="med"/>
                    </a:lnR>
                  </a:tcPr>
                </a:tc>
                <a:tc>
                  <a:txBody>
                    <a:bodyPr/>
                    <a:lstStyle/>
                    <a:p>
                      <a:pPr algn="r" fontAlgn="ctr"/>
                      <a:r>
                        <a:rPr lang="en-US" sz="2400" u="none" strike="noStrike">
                          <a:effectLst/>
                        </a:rPr>
                        <a:t>13</a:t>
                      </a:r>
                      <a:endParaRPr lang="en-US" sz="2400" b="0" i="0" u="none" strike="noStrike">
                        <a:solidFill>
                          <a:srgbClr val="000000"/>
                        </a:solidFill>
                        <a:effectLst/>
                        <a:latin typeface="+mj-lt"/>
                      </a:endParaRPr>
                    </a:p>
                  </a:txBody>
                  <a:tcPr marL="12700" marR="180000" marT="12700" marB="0" anchor="ctr">
                    <a:lnL w="28575" cap="flat" cmpd="sng" algn="ctr">
                      <a:solidFill>
                        <a:srgbClr val="525A93"/>
                      </a:solidFill>
                      <a:prstDash val="solid"/>
                      <a:round/>
                      <a:headEnd type="none" w="med" len="med"/>
                      <a:tailEnd type="none" w="med" len="med"/>
                    </a:lnL>
                  </a:tcPr>
                </a:tc>
                <a:tc>
                  <a:txBody>
                    <a:bodyPr/>
                    <a:lstStyle/>
                    <a:p>
                      <a:pPr algn="r" fontAlgn="ctr"/>
                      <a:r>
                        <a:rPr lang="en-US" sz="2400" u="none" strike="noStrike">
                          <a:effectLst/>
                        </a:rPr>
                        <a:t>24</a:t>
                      </a:r>
                      <a:endParaRPr lang="en-US" sz="2400" b="0" i="0" u="none" strike="noStrike">
                        <a:solidFill>
                          <a:srgbClr val="000000"/>
                        </a:solidFill>
                        <a:effectLst/>
                        <a:latin typeface="+mj-lt"/>
                      </a:endParaRPr>
                    </a:p>
                  </a:txBody>
                  <a:tcPr marL="12700" marR="180000" marT="12700" marB="0" anchor="ctr"/>
                </a:tc>
                <a:tc>
                  <a:txBody>
                    <a:bodyPr/>
                    <a:lstStyle/>
                    <a:p>
                      <a:pPr algn="r" fontAlgn="ctr"/>
                      <a:r>
                        <a:rPr lang="en-US" sz="2400" u="none" strike="noStrike">
                          <a:effectLst/>
                        </a:rPr>
                        <a:t>26</a:t>
                      </a:r>
                      <a:endParaRPr lang="en-US" sz="2400" b="0" i="0" u="none" strike="noStrike">
                        <a:solidFill>
                          <a:srgbClr val="000000"/>
                        </a:solidFill>
                        <a:effectLst/>
                        <a:latin typeface="+mj-lt"/>
                      </a:endParaRPr>
                    </a:p>
                  </a:txBody>
                  <a:tcPr marL="12700" marR="180000" marT="12700" marB="0" anchor="ctr"/>
                </a:tc>
                <a:tc>
                  <a:txBody>
                    <a:bodyPr/>
                    <a:lstStyle/>
                    <a:p>
                      <a:pPr algn="r" fontAlgn="ctr"/>
                      <a:r>
                        <a:rPr lang="en-US" sz="2400" u="none" strike="noStrike" dirty="0">
                          <a:effectLst/>
                        </a:rPr>
                        <a:t>13</a:t>
                      </a:r>
                      <a:endParaRPr lang="en-US" sz="2400" b="0" i="0" u="none" strike="noStrike" dirty="0">
                        <a:solidFill>
                          <a:srgbClr val="000000"/>
                        </a:solidFill>
                        <a:effectLst/>
                        <a:latin typeface="+mj-lt"/>
                      </a:endParaRPr>
                    </a:p>
                  </a:txBody>
                  <a:tcPr marL="12700" marR="180000" marT="12700" marB="0" anchor="ctr"/>
                </a:tc>
                <a:tc>
                  <a:txBody>
                    <a:bodyPr/>
                    <a:lstStyle/>
                    <a:p>
                      <a:pPr algn="r" fontAlgn="ctr"/>
                      <a:r>
                        <a:rPr lang="en-US" sz="2400" u="none" strike="noStrike" dirty="0">
                          <a:effectLst/>
                        </a:rPr>
                        <a:t>24</a:t>
                      </a:r>
                      <a:endParaRPr lang="en-US" sz="2400" b="0" i="0" u="none" strike="noStrike" dirty="0">
                        <a:solidFill>
                          <a:srgbClr val="000000"/>
                        </a:solidFill>
                        <a:effectLst/>
                        <a:latin typeface="+mj-lt"/>
                      </a:endParaRPr>
                    </a:p>
                  </a:txBody>
                  <a:tcPr marL="12700" marR="180000" marT="12700" marB="0" anchor="ctr"/>
                </a:tc>
              </a:tr>
              <a:tr h="626395">
                <a:tc vMerge="1">
                  <a:txBody>
                    <a:bodyPr/>
                    <a:lstStyle/>
                    <a:p>
                      <a:endParaRPr lang="en-US"/>
                    </a:p>
                  </a:txBody>
                  <a:tcPr/>
                </a:tc>
                <a:tc>
                  <a:txBody>
                    <a:bodyPr/>
                    <a:lstStyle/>
                    <a:p>
                      <a:pPr algn="r" fontAlgn="ctr"/>
                      <a:r>
                        <a:rPr lang="en-US" sz="2400" u="none" strike="noStrike" dirty="0">
                          <a:effectLst/>
                        </a:rPr>
                        <a:t>5</a:t>
                      </a:r>
                      <a:endParaRPr lang="en-US" sz="2400" b="0" i="0" u="none" strike="noStrike" dirty="0">
                        <a:solidFill>
                          <a:srgbClr val="000000"/>
                        </a:solidFill>
                        <a:effectLst/>
                        <a:latin typeface="+mj-lt"/>
                      </a:endParaRPr>
                    </a:p>
                  </a:txBody>
                  <a:tcPr marL="12700" marR="180000" marT="12700" marB="0" anchor="ctr">
                    <a:lnR w="28575" cap="flat" cmpd="sng" algn="ctr">
                      <a:solidFill>
                        <a:srgbClr val="525A93"/>
                      </a:solidFill>
                      <a:prstDash val="solid"/>
                      <a:round/>
                      <a:headEnd type="none" w="med" len="med"/>
                      <a:tailEnd type="none" w="med" len="med"/>
                    </a:lnR>
                  </a:tcPr>
                </a:tc>
                <a:tc>
                  <a:txBody>
                    <a:bodyPr/>
                    <a:lstStyle/>
                    <a:p>
                      <a:pPr algn="r" fontAlgn="ctr"/>
                      <a:r>
                        <a:rPr lang="en-US" sz="2400" u="none" strike="noStrike">
                          <a:effectLst/>
                        </a:rPr>
                        <a:t>9</a:t>
                      </a:r>
                      <a:endParaRPr lang="en-US" sz="2400" b="0" i="0" u="none" strike="noStrike">
                        <a:solidFill>
                          <a:srgbClr val="000000"/>
                        </a:solidFill>
                        <a:effectLst/>
                        <a:latin typeface="+mj-lt"/>
                      </a:endParaRPr>
                    </a:p>
                  </a:txBody>
                  <a:tcPr marL="12700" marR="180000" marT="12700" marB="0" anchor="ctr">
                    <a:lnL w="28575" cap="flat" cmpd="sng" algn="ctr">
                      <a:solidFill>
                        <a:srgbClr val="525A93"/>
                      </a:solidFill>
                      <a:prstDash val="solid"/>
                      <a:round/>
                      <a:headEnd type="none" w="med" len="med"/>
                      <a:tailEnd type="none" w="med" len="med"/>
                    </a:lnL>
                  </a:tcPr>
                </a:tc>
                <a:tc>
                  <a:txBody>
                    <a:bodyPr/>
                    <a:lstStyle/>
                    <a:p>
                      <a:pPr algn="r" fontAlgn="ctr"/>
                      <a:r>
                        <a:rPr lang="en-US" sz="2400" u="none" strike="noStrike">
                          <a:effectLst/>
                        </a:rPr>
                        <a:t>5</a:t>
                      </a:r>
                      <a:endParaRPr lang="en-US" sz="2400" b="0" i="0" u="none" strike="noStrike">
                        <a:solidFill>
                          <a:srgbClr val="000000"/>
                        </a:solidFill>
                        <a:effectLst/>
                        <a:latin typeface="+mj-lt"/>
                      </a:endParaRPr>
                    </a:p>
                  </a:txBody>
                  <a:tcPr marL="12700" marR="180000" marT="12700" marB="0" anchor="ctr"/>
                </a:tc>
                <a:tc>
                  <a:txBody>
                    <a:bodyPr/>
                    <a:lstStyle/>
                    <a:p>
                      <a:pPr algn="r" fontAlgn="ctr"/>
                      <a:r>
                        <a:rPr lang="en-US" sz="2400" u="none" strike="noStrike">
                          <a:effectLst/>
                        </a:rPr>
                        <a:t>12</a:t>
                      </a:r>
                      <a:endParaRPr lang="en-US" sz="2400" b="0" i="0" u="none" strike="noStrike">
                        <a:solidFill>
                          <a:srgbClr val="000000"/>
                        </a:solidFill>
                        <a:effectLst/>
                        <a:latin typeface="+mj-lt"/>
                      </a:endParaRPr>
                    </a:p>
                  </a:txBody>
                  <a:tcPr marL="12700" marR="180000" marT="12700" marB="0" anchor="ctr"/>
                </a:tc>
                <a:tc>
                  <a:txBody>
                    <a:bodyPr/>
                    <a:lstStyle/>
                    <a:p>
                      <a:pPr algn="r" fontAlgn="ctr"/>
                      <a:r>
                        <a:rPr lang="en-US" sz="2400" u="none" strike="noStrike" dirty="0">
                          <a:effectLst/>
                        </a:rPr>
                        <a:t>28</a:t>
                      </a:r>
                      <a:endParaRPr lang="en-US" sz="2400" b="0" i="0" u="none" strike="noStrike" dirty="0">
                        <a:solidFill>
                          <a:srgbClr val="000000"/>
                        </a:solidFill>
                        <a:effectLst/>
                        <a:latin typeface="+mj-lt"/>
                      </a:endParaRPr>
                    </a:p>
                  </a:txBody>
                  <a:tcPr marL="12700" marR="180000" marT="12700" marB="0" anchor="ctr"/>
                </a:tc>
                <a:tc>
                  <a:txBody>
                    <a:bodyPr/>
                    <a:lstStyle/>
                    <a:p>
                      <a:pPr algn="r" fontAlgn="ctr"/>
                      <a:r>
                        <a:rPr lang="en-US" sz="2400" u="none" strike="noStrike" dirty="0">
                          <a:effectLst/>
                        </a:rPr>
                        <a:t>47</a:t>
                      </a:r>
                      <a:endParaRPr lang="en-US" sz="2400" b="0" i="0" u="none" strike="noStrike" dirty="0">
                        <a:solidFill>
                          <a:srgbClr val="000000"/>
                        </a:solidFill>
                        <a:effectLst/>
                        <a:latin typeface="+mj-lt"/>
                      </a:endParaRPr>
                    </a:p>
                  </a:txBody>
                  <a:tcPr marL="12700" marR="180000" marT="12700" marB="0" anchor="ctr"/>
                </a:tc>
              </a:tr>
            </a:tbl>
          </a:graphicData>
        </a:graphic>
      </p:graphicFrame>
      <p:sp>
        <p:nvSpPr>
          <p:cNvPr id="9" name="TextBox 8"/>
          <p:cNvSpPr txBox="1"/>
          <p:nvPr/>
        </p:nvSpPr>
        <p:spPr>
          <a:xfrm>
            <a:off x="612643" y="6028521"/>
            <a:ext cx="5335981" cy="369332"/>
          </a:xfrm>
          <a:prstGeom prst="rect">
            <a:avLst/>
          </a:prstGeom>
          <a:noFill/>
        </p:spPr>
        <p:txBody>
          <a:bodyPr wrap="square" rtlCol="0">
            <a:spAutoFit/>
          </a:bodyPr>
          <a:lstStyle/>
          <a:p>
            <a:r>
              <a:rPr lang="en-US" sz="1800" dirty="0" err="1" smtClean="0">
                <a:solidFill>
                  <a:srgbClr val="525A93"/>
                </a:solidFill>
                <a:latin typeface="+mj-lt"/>
              </a:rPr>
              <a:t>Goldhaber</a:t>
            </a:r>
            <a:r>
              <a:rPr lang="en-US" sz="1800" dirty="0" smtClean="0">
                <a:solidFill>
                  <a:srgbClr val="525A93"/>
                </a:solidFill>
                <a:latin typeface="+mj-lt"/>
              </a:rPr>
              <a:t>, Goldschmidt, and Tseng (2013)</a:t>
            </a:r>
            <a:endParaRPr lang="en-US" sz="1800" dirty="0">
              <a:solidFill>
                <a:srgbClr val="525A93"/>
              </a:solidFill>
              <a:latin typeface="+mj-lt"/>
            </a:endParaRPr>
          </a:p>
        </p:txBody>
      </p:sp>
    </p:spTree>
    <p:extLst>
      <p:ext uri="{BB962C8B-B14F-4D97-AF65-F5344CB8AC3E}">
        <p14:creationId xmlns:p14="http://schemas.microsoft.com/office/powerpoint/2010/main" val="274836398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Teacher progress in reading</a:t>
            </a:r>
            <a:endParaRPr lang="en-US" dirty="0"/>
          </a:p>
        </p:txBody>
      </p:sp>
      <p:sp>
        <p:nvSpPr>
          <p:cNvPr id="2" name="TextBox 1"/>
          <p:cNvSpPr txBox="1"/>
          <p:nvPr/>
        </p:nvSpPr>
        <p:spPr>
          <a:xfrm>
            <a:off x="612589" y="6350000"/>
            <a:ext cx="6275294" cy="369332"/>
          </a:xfrm>
          <a:prstGeom prst="rect">
            <a:avLst/>
          </a:prstGeom>
          <a:noFill/>
        </p:spPr>
        <p:txBody>
          <a:bodyPr wrap="square" rtlCol="0">
            <a:spAutoFit/>
          </a:bodyPr>
          <a:lstStyle/>
          <a:p>
            <a:r>
              <a:rPr lang="en-US" sz="1800" dirty="0" err="1" smtClean="0">
                <a:solidFill>
                  <a:srgbClr val="525A93"/>
                </a:solidFill>
                <a:latin typeface="+mj-lt"/>
              </a:rPr>
              <a:t>Atteberry</a:t>
            </a:r>
            <a:r>
              <a:rPr lang="en-US" sz="1800" dirty="0" smtClean="0">
                <a:solidFill>
                  <a:srgbClr val="525A93"/>
                </a:solidFill>
                <a:latin typeface="+mj-lt"/>
              </a:rPr>
              <a:t>, Loeb and Wyckoff (2013)</a:t>
            </a:r>
            <a:endParaRPr lang="en-US" sz="1800" dirty="0">
              <a:solidFill>
                <a:srgbClr val="525A93"/>
              </a:solidFill>
              <a:latin typeface="+mj-lt"/>
            </a:endParaRPr>
          </a:p>
        </p:txBody>
      </p:sp>
      <p:graphicFrame>
        <p:nvGraphicFramePr>
          <p:cNvPr id="6" name="Content Placeholder 5"/>
          <p:cNvGraphicFramePr>
            <a:graphicFrameLocks noGrp="1"/>
          </p:cNvGraphicFramePr>
          <p:nvPr>
            <p:ph sz="quarter" idx="1"/>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340691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normAutofit/>
          </a:bodyPr>
          <a:lstStyle/>
          <a:p>
            <a:r>
              <a:rPr lang="en-US" dirty="0" smtClean="0"/>
              <a:t>Issues with value-added models for teachers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23</a:t>
            </a:fld>
            <a:endParaRPr lang="en-GB" dirty="0"/>
          </a:p>
        </p:txBody>
      </p:sp>
      <p:sp>
        <p:nvSpPr>
          <p:cNvPr id="4" name="Content Placeholder 3"/>
          <p:cNvSpPr>
            <a:spLocks noGrp="1"/>
          </p:cNvSpPr>
          <p:nvPr>
            <p:ph sz="quarter" idx="1"/>
          </p:nvPr>
        </p:nvSpPr>
        <p:spPr/>
        <p:txBody>
          <a:bodyPr/>
          <a:lstStyle/>
          <a:p>
            <a:r>
              <a:rPr lang="en-US" dirty="0" smtClean="0"/>
              <a:t>Different (reasonable) models of value-added give very different estimates of teacher quality (</a:t>
            </a:r>
            <a:r>
              <a:rPr lang="en-US" dirty="0" err="1" smtClean="0"/>
              <a:t>Goldhaber</a:t>
            </a:r>
            <a:r>
              <a:rPr lang="en-US" dirty="0" smtClean="0"/>
              <a:t>, Goldschmidt and Tseng, 2013)</a:t>
            </a:r>
          </a:p>
          <a:p>
            <a:r>
              <a:rPr lang="en-US" dirty="0" smtClean="0"/>
              <a:t>Teacher value-added in their first year accounts for less than 5% of the variation in teacher quality in their fifth year of teaching (</a:t>
            </a:r>
            <a:r>
              <a:rPr lang="en-US" dirty="0" err="1" smtClean="0"/>
              <a:t>Atteberry</a:t>
            </a:r>
            <a:r>
              <a:rPr lang="en-US" dirty="0" smtClean="0"/>
              <a:t>, Loeb and Wyckoff, 2013)</a:t>
            </a:r>
          </a:p>
          <a:p>
            <a:r>
              <a:rPr lang="en-US" dirty="0" smtClean="0"/>
              <a:t>Teachers benefit students for at least three years after they stop teaching them (Rothstein, 2010)</a:t>
            </a:r>
            <a:endParaRPr lang="en-US" dirty="0"/>
          </a:p>
        </p:txBody>
      </p:sp>
    </p:spTree>
    <p:extLst>
      <p:ext uri="{BB962C8B-B14F-4D97-AF65-F5344CB8AC3E}">
        <p14:creationId xmlns:p14="http://schemas.microsoft.com/office/powerpoint/2010/main" val="181507113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normAutofit fontScale="90000"/>
          </a:bodyPr>
          <a:lstStyle/>
          <a:p>
            <a:r>
              <a:rPr lang="en-US" dirty="0" smtClean="0"/>
              <a:t>Skill improves at </a:t>
            </a:r>
            <a:r>
              <a:rPr lang="en-US" dirty="0" smtClean="0"/>
              <a:t>different rates for different skills…</a:t>
            </a:r>
            <a:endParaRPr lang="en-US" dirty="0"/>
          </a:p>
        </p:txBody>
      </p:sp>
      <p:sp>
        <p:nvSpPr>
          <p:cNvPr id="5" name="TextBox 4"/>
          <p:cNvSpPr txBox="1"/>
          <p:nvPr/>
        </p:nvSpPr>
        <p:spPr>
          <a:xfrm>
            <a:off x="612648" y="6273284"/>
            <a:ext cx="1981200" cy="369332"/>
          </a:xfrm>
          <a:prstGeom prst="rect">
            <a:avLst/>
          </a:prstGeom>
          <a:noFill/>
        </p:spPr>
        <p:txBody>
          <a:bodyPr wrap="square" rtlCol="0">
            <a:spAutoFit/>
          </a:bodyPr>
          <a:lstStyle/>
          <a:p>
            <a:r>
              <a:rPr lang="en-US" sz="1800" dirty="0" err="1" smtClean="0">
                <a:solidFill>
                  <a:srgbClr val="525A93"/>
                </a:solidFill>
                <a:latin typeface="+mn-lt"/>
                <a:cs typeface="Arial"/>
              </a:rPr>
              <a:t>Rockoff</a:t>
            </a:r>
            <a:r>
              <a:rPr lang="en-US" sz="1800" dirty="0">
                <a:solidFill>
                  <a:srgbClr val="525A93"/>
                </a:solidFill>
                <a:latin typeface="+mn-lt"/>
                <a:cs typeface="Arial"/>
              </a:rPr>
              <a:t> </a:t>
            </a:r>
            <a:r>
              <a:rPr lang="en-US" sz="1800" dirty="0" smtClean="0">
                <a:solidFill>
                  <a:srgbClr val="525A93"/>
                </a:solidFill>
                <a:latin typeface="+mn-lt"/>
                <a:cs typeface="Arial"/>
              </a:rPr>
              <a:t>(2004)</a:t>
            </a:r>
            <a:endParaRPr lang="en-US" sz="1800" dirty="0">
              <a:solidFill>
                <a:srgbClr val="525A93"/>
              </a:solidFill>
              <a:latin typeface="+mn-lt"/>
              <a:cs typeface="Arial"/>
            </a:endParaRPr>
          </a:p>
        </p:txBody>
      </p:sp>
      <p:graphicFrame>
        <p:nvGraphicFramePr>
          <p:cNvPr id="8" name="Chart 7"/>
          <p:cNvGraphicFramePr/>
          <p:nvPr>
            <p:extLst>
              <p:ext uri="{D42A27DB-BD31-4B8C-83A1-F6EECF244321}">
                <p14:modId xmlns:p14="http://schemas.microsoft.com/office/powerpoint/2010/main" val="2562715570"/>
              </p:ext>
            </p:extLst>
          </p:nvPr>
        </p:nvGraphicFramePr>
        <p:xfrm>
          <a:off x="447674" y="2635250"/>
          <a:ext cx="8112125" cy="38227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2349500" y="3059668"/>
            <a:ext cx="1689100" cy="369332"/>
          </a:xfrm>
          <a:prstGeom prst="rect">
            <a:avLst/>
          </a:prstGeom>
          <a:noFill/>
        </p:spPr>
        <p:txBody>
          <a:bodyPr wrap="square" rtlCol="0">
            <a:spAutoFit/>
          </a:bodyPr>
          <a:lstStyle/>
          <a:p>
            <a:r>
              <a:rPr lang="en-US" sz="1800" dirty="0" smtClean="0">
                <a:solidFill>
                  <a:srgbClr val="000090"/>
                </a:solidFill>
                <a:latin typeface="+mn-lt"/>
              </a:rPr>
              <a:t>Vocabulary</a:t>
            </a:r>
            <a:endParaRPr lang="en-US" sz="1800" dirty="0">
              <a:solidFill>
                <a:srgbClr val="000090"/>
              </a:solidFill>
              <a:latin typeface="+mn-lt"/>
            </a:endParaRPr>
          </a:p>
        </p:txBody>
      </p:sp>
    </p:spTree>
    <p:extLst>
      <p:ext uri="{BB962C8B-B14F-4D97-AF65-F5344CB8AC3E}">
        <p14:creationId xmlns:p14="http://schemas.microsoft.com/office/powerpoint/2010/main" val="2047540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3"/>
          <p:cNvGraphicFramePr>
            <a:graphicFrameLocks noGrp="1"/>
          </p:cNvGraphicFramePr>
          <p:nvPr>
            <p:ph sz="quarter" idx="1"/>
            <p:extLst>
              <p:ext uri="{D42A27DB-BD31-4B8C-83A1-F6EECF244321}">
                <p14:modId xmlns:p14="http://schemas.microsoft.com/office/powerpoint/2010/main" val="43384780"/>
              </p:ext>
            </p:extLst>
          </p:nvPr>
        </p:nvGraphicFramePr>
        <p:xfrm>
          <a:off x="612775" y="1600200"/>
          <a:ext cx="8153274" cy="4182068"/>
        </p:xfrm>
        <a:graphic>
          <a:graphicData uri="http://schemas.openxmlformats.org/drawingml/2006/table">
            <a:tbl>
              <a:tblPr firstRow="1" bandRow="1">
                <a:tableStyleId>{5C22544A-7EE6-4342-B048-85BDC9FD1C3A}</a:tableStyleId>
              </a:tblPr>
              <a:tblGrid>
                <a:gridCol w="1745933"/>
                <a:gridCol w="1449572"/>
                <a:gridCol w="1686210"/>
                <a:gridCol w="1437041"/>
                <a:gridCol w="1834518"/>
              </a:tblGrid>
              <a:tr h="1100544">
                <a:tc>
                  <a:txBody>
                    <a:bodyPr/>
                    <a:lstStyle/>
                    <a:p>
                      <a:endParaRPr lang="en-US" dirty="0"/>
                    </a:p>
                  </a:txBody>
                  <a:tcPr/>
                </a:tc>
                <a:tc>
                  <a:txBody>
                    <a:bodyPr/>
                    <a:lstStyle/>
                    <a:p>
                      <a:r>
                        <a:rPr lang="en-US" dirty="0" smtClean="0"/>
                        <a:t>Reading vocabulary</a:t>
                      </a:r>
                      <a:endParaRPr lang="en-US" b="0" dirty="0"/>
                    </a:p>
                  </a:txBody>
                  <a:tcPr/>
                </a:tc>
                <a:tc>
                  <a:txBody>
                    <a:bodyPr/>
                    <a:lstStyle/>
                    <a:p>
                      <a:r>
                        <a:rPr lang="en-US" dirty="0" smtClean="0"/>
                        <a:t>Reading comprehension</a:t>
                      </a:r>
                      <a:endParaRPr lang="en-US" b="0" dirty="0"/>
                    </a:p>
                  </a:txBody>
                  <a:tcPr/>
                </a:tc>
                <a:tc>
                  <a:txBody>
                    <a:bodyPr/>
                    <a:lstStyle/>
                    <a:p>
                      <a:r>
                        <a:rPr lang="en-US" dirty="0" smtClean="0"/>
                        <a:t>Math computation</a:t>
                      </a:r>
                      <a:endParaRPr lang="en-US" b="0" dirty="0"/>
                    </a:p>
                  </a:txBody>
                  <a:tcPr/>
                </a:tc>
                <a:tc>
                  <a:txBody>
                    <a:bodyPr/>
                    <a:lstStyle/>
                    <a:p>
                      <a:r>
                        <a:rPr lang="en-US" dirty="0" smtClean="0"/>
                        <a:t>Math</a:t>
                      </a:r>
                    </a:p>
                    <a:p>
                      <a:r>
                        <a:rPr lang="en-US" dirty="0" smtClean="0"/>
                        <a:t>concepts</a:t>
                      </a:r>
                      <a:endParaRPr lang="en-US" b="0" dirty="0"/>
                    </a:p>
                  </a:txBody>
                  <a:tcPr/>
                </a:tc>
              </a:tr>
              <a:tr h="770381">
                <a:tc>
                  <a:txBody>
                    <a:bodyPr/>
                    <a:lstStyle/>
                    <a:p>
                      <a:r>
                        <a:rPr lang="en-US" dirty="0" smtClean="0"/>
                        <a:t>Reading vocabulary</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770381">
                <a:tc>
                  <a:txBody>
                    <a:bodyPr/>
                    <a:lstStyle/>
                    <a:p>
                      <a:r>
                        <a:rPr lang="en-US" dirty="0" smtClean="0"/>
                        <a:t>Reading comprehension</a:t>
                      </a:r>
                      <a:endParaRPr lang="en-US" dirty="0"/>
                    </a:p>
                  </a:txBody>
                  <a:tcPr/>
                </a:tc>
                <a:tc>
                  <a:txBody>
                    <a:bodyPr/>
                    <a:lstStyle/>
                    <a:p>
                      <a:pPr algn="ctr"/>
                      <a:r>
                        <a:rPr lang="en-US" dirty="0" smtClean="0"/>
                        <a:t>0.27</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r>
              <a:tr h="770381">
                <a:tc>
                  <a:txBody>
                    <a:bodyPr/>
                    <a:lstStyle/>
                    <a:p>
                      <a:r>
                        <a:rPr lang="en-US" dirty="0" smtClean="0"/>
                        <a:t>Math computation</a:t>
                      </a:r>
                      <a:endParaRPr lang="en-US" dirty="0"/>
                    </a:p>
                  </a:txBody>
                  <a:tcPr/>
                </a:tc>
                <a:tc>
                  <a:txBody>
                    <a:bodyPr/>
                    <a:lstStyle/>
                    <a:p>
                      <a:pPr algn="ctr"/>
                      <a:r>
                        <a:rPr lang="en-US" dirty="0" smtClean="0"/>
                        <a:t>0.16</a:t>
                      </a:r>
                      <a:endParaRPr lang="en-US" dirty="0"/>
                    </a:p>
                  </a:txBody>
                  <a:tcPr/>
                </a:tc>
                <a:tc>
                  <a:txBody>
                    <a:bodyPr/>
                    <a:lstStyle/>
                    <a:p>
                      <a:pPr algn="ctr"/>
                      <a:r>
                        <a:rPr lang="en-US" dirty="0" smtClean="0"/>
                        <a:t>0.46</a:t>
                      </a:r>
                      <a:endParaRPr lang="en-US" dirty="0"/>
                    </a:p>
                  </a:txBody>
                  <a:tcPr/>
                </a:tc>
                <a:tc>
                  <a:txBody>
                    <a:bodyPr/>
                    <a:lstStyle/>
                    <a:p>
                      <a:pPr algn="ctr"/>
                      <a:endParaRPr lang="en-US"/>
                    </a:p>
                  </a:txBody>
                  <a:tcPr/>
                </a:tc>
                <a:tc>
                  <a:txBody>
                    <a:bodyPr/>
                    <a:lstStyle/>
                    <a:p>
                      <a:pPr algn="ctr"/>
                      <a:endParaRPr lang="en-US" dirty="0"/>
                    </a:p>
                  </a:txBody>
                  <a:tcPr/>
                </a:tc>
              </a:tr>
              <a:tr h="770381">
                <a:tc>
                  <a:txBody>
                    <a:bodyPr/>
                    <a:lstStyle/>
                    <a:p>
                      <a:r>
                        <a:rPr lang="en-US" dirty="0" smtClean="0"/>
                        <a:t>Math</a:t>
                      </a:r>
                    </a:p>
                    <a:p>
                      <a:r>
                        <a:rPr lang="en-US" dirty="0" smtClean="0"/>
                        <a:t>concepts</a:t>
                      </a:r>
                      <a:endParaRPr lang="en-US" dirty="0"/>
                    </a:p>
                  </a:txBody>
                  <a:tcPr/>
                </a:tc>
                <a:tc>
                  <a:txBody>
                    <a:bodyPr/>
                    <a:lstStyle/>
                    <a:p>
                      <a:pPr algn="ctr"/>
                      <a:r>
                        <a:rPr lang="en-US" dirty="0" smtClean="0"/>
                        <a:t>0.32</a:t>
                      </a:r>
                      <a:endParaRPr lang="en-US" dirty="0"/>
                    </a:p>
                  </a:txBody>
                  <a:tcPr/>
                </a:tc>
                <a:tc>
                  <a:txBody>
                    <a:bodyPr/>
                    <a:lstStyle/>
                    <a:p>
                      <a:pPr algn="ctr"/>
                      <a:r>
                        <a:rPr lang="en-US" dirty="0" smtClean="0"/>
                        <a:t>0.58</a:t>
                      </a:r>
                      <a:endParaRPr lang="en-US" dirty="0"/>
                    </a:p>
                  </a:txBody>
                  <a:tcPr/>
                </a:tc>
                <a:tc>
                  <a:txBody>
                    <a:bodyPr/>
                    <a:lstStyle/>
                    <a:p>
                      <a:pPr algn="ctr"/>
                      <a:r>
                        <a:rPr lang="en-US" dirty="0" smtClean="0"/>
                        <a:t>0.67</a:t>
                      </a:r>
                      <a:endParaRPr lang="en-US" dirty="0"/>
                    </a:p>
                  </a:txBody>
                  <a:tcPr/>
                </a:tc>
                <a:tc>
                  <a:txBody>
                    <a:bodyPr/>
                    <a:lstStyle/>
                    <a:p>
                      <a:pPr algn="ctr"/>
                      <a:endParaRPr lang="en-US" dirty="0"/>
                    </a:p>
                  </a:txBody>
                  <a:tcPr/>
                </a:tc>
              </a:tr>
            </a:tbl>
          </a:graphicData>
        </a:graphic>
      </p:graphicFrame>
      <p:sp>
        <p:nvSpPr>
          <p:cNvPr id="2" name="Title 1"/>
          <p:cNvSpPr>
            <a:spLocks noGrp="1"/>
          </p:cNvSpPr>
          <p:nvPr>
            <p:ph type="title"/>
          </p:nvPr>
        </p:nvSpPr>
        <p:spPr/>
        <p:txBody>
          <a:bodyPr/>
          <a:lstStyle/>
          <a:p>
            <a:r>
              <a:rPr lang="en-US" dirty="0" smtClean="0"/>
              <a:t>…and expertise is specific…</a:t>
            </a:r>
            <a:endParaRPr lang="en-US" dirty="0"/>
          </a:p>
        </p:txBody>
      </p:sp>
      <p:sp>
        <p:nvSpPr>
          <p:cNvPr id="5" name="TextBox 4"/>
          <p:cNvSpPr txBox="1"/>
          <p:nvPr/>
        </p:nvSpPr>
        <p:spPr>
          <a:xfrm>
            <a:off x="327025" y="6426200"/>
            <a:ext cx="2540000" cy="369332"/>
          </a:xfrm>
          <a:prstGeom prst="rect">
            <a:avLst/>
          </a:prstGeom>
          <a:noFill/>
        </p:spPr>
        <p:txBody>
          <a:bodyPr wrap="square" rtlCol="0">
            <a:spAutoFit/>
          </a:bodyPr>
          <a:lstStyle/>
          <a:p>
            <a:r>
              <a:rPr lang="en-US" sz="1800" dirty="0" err="1" smtClean="0">
                <a:solidFill>
                  <a:srgbClr val="525A93"/>
                </a:solidFill>
              </a:rPr>
              <a:t>Rockoff</a:t>
            </a:r>
            <a:r>
              <a:rPr lang="en-US" sz="1800" dirty="0" smtClean="0">
                <a:solidFill>
                  <a:srgbClr val="525A93"/>
                </a:solidFill>
              </a:rPr>
              <a:t> (2004)</a:t>
            </a:r>
            <a:endParaRPr lang="en-US" sz="1800" dirty="0">
              <a:solidFill>
                <a:srgbClr val="525A93"/>
              </a:solidFill>
            </a:endParaRPr>
          </a:p>
        </p:txBody>
      </p:sp>
      <p:cxnSp>
        <p:nvCxnSpPr>
          <p:cNvPr id="8" name="Straight Arrow Connector 7"/>
          <p:cNvCxnSpPr/>
          <p:nvPr/>
        </p:nvCxnSpPr>
        <p:spPr bwMode="auto">
          <a:xfrm>
            <a:off x="3296605" y="3775431"/>
            <a:ext cx="1130300" cy="57478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11" name="Straight Arrow Connector 10"/>
          <p:cNvCxnSpPr/>
          <p:nvPr/>
        </p:nvCxnSpPr>
        <p:spPr bwMode="auto">
          <a:xfrm>
            <a:off x="3296605" y="4516119"/>
            <a:ext cx="1130300" cy="581191"/>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698437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all together</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26</a:t>
            </a:fld>
            <a:endParaRPr lang="en-GB" dirty="0"/>
          </a:p>
        </p:txBody>
      </p:sp>
      <p:sp>
        <p:nvSpPr>
          <p:cNvPr id="4" name="Content Placeholder 3"/>
          <p:cNvSpPr>
            <a:spLocks noGrp="1"/>
          </p:cNvSpPr>
          <p:nvPr>
            <p:ph sz="quarter" idx="1"/>
          </p:nvPr>
        </p:nvSpPr>
        <p:spPr/>
        <p:txBody>
          <a:bodyPr/>
          <a:lstStyle/>
          <a:p>
            <a:r>
              <a:rPr lang="en-US" dirty="0" smtClean="0"/>
              <a:t>“Measures of Effective </a:t>
            </a:r>
            <a:r>
              <a:rPr lang="en-US" dirty="0"/>
              <a:t>T</a:t>
            </a:r>
            <a:r>
              <a:rPr lang="en-US" dirty="0" smtClean="0"/>
              <a:t>eaching” project</a:t>
            </a:r>
          </a:p>
          <a:p>
            <a:pPr lvl="1"/>
            <a:r>
              <a:rPr lang="en-US" dirty="0" smtClean="0"/>
              <a:t>Weightings of different sources to maximize prediction</a:t>
            </a:r>
          </a:p>
          <a:p>
            <a:pPr lvl="2"/>
            <a:r>
              <a:rPr lang="en-US" dirty="0" smtClean="0"/>
              <a:t>Teacher value-added ratings (65%)</a:t>
            </a:r>
          </a:p>
          <a:p>
            <a:pPr lvl="2"/>
            <a:r>
              <a:rPr lang="en-US" dirty="0" smtClean="0"/>
              <a:t>Classroom observations (9%)</a:t>
            </a:r>
          </a:p>
          <a:p>
            <a:pPr lvl="2"/>
            <a:r>
              <a:rPr lang="en-US" dirty="0" smtClean="0"/>
              <a:t>Student perception surveys (25%)</a:t>
            </a:r>
          </a:p>
          <a:p>
            <a:pPr lvl="1"/>
            <a:r>
              <a:rPr lang="en-US" dirty="0" smtClean="0"/>
              <a:t>Reliability of teacher rating: 0.42</a:t>
            </a:r>
          </a:p>
          <a:p>
            <a:pPr lvl="1"/>
            <a:r>
              <a:rPr lang="en-US" dirty="0" smtClean="0"/>
              <a:t>Proportion of variance explained in:</a:t>
            </a:r>
          </a:p>
          <a:p>
            <a:pPr lvl="2">
              <a:tabLst>
                <a:tab pos="3225800" algn="l"/>
              </a:tabLst>
            </a:pPr>
            <a:r>
              <a:rPr lang="en-US" dirty="0" smtClean="0"/>
              <a:t>state test:	37%</a:t>
            </a:r>
          </a:p>
          <a:p>
            <a:pPr lvl="2">
              <a:tabLst>
                <a:tab pos="3225800" algn="l"/>
              </a:tabLst>
            </a:pPr>
            <a:r>
              <a:rPr lang="en-US" dirty="0" smtClean="0"/>
              <a:t>higher-order test:	12%</a:t>
            </a:r>
            <a:endParaRPr lang="en-US" dirty="0"/>
          </a:p>
        </p:txBody>
      </p:sp>
      <p:sp>
        <p:nvSpPr>
          <p:cNvPr id="5" name="TextBox 4"/>
          <p:cNvSpPr txBox="1"/>
          <p:nvPr/>
        </p:nvSpPr>
        <p:spPr>
          <a:xfrm>
            <a:off x="612648" y="6266934"/>
            <a:ext cx="5508752" cy="369332"/>
          </a:xfrm>
          <a:prstGeom prst="rect">
            <a:avLst/>
          </a:prstGeom>
          <a:noFill/>
        </p:spPr>
        <p:txBody>
          <a:bodyPr wrap="square" rtlCol="0">
            <a:spAutoFit/>
          </a:bodyPr>
          <a:lstStyle/>
          <a:p>
            <a:r>
              <a:rPr lang="en-US" sz="1800" dirty="0" smtClean="0">
                <a:solidFill>
                  <a:schemeClr val="accent1"/>
                </a:solidFill>
                <a:latin typeface="+mn-lt"/>
              </a:rPr>
              <a:t>Bill and Melinda Gates Foundation (2012)</a:t>
            </a:r>
            <a:endParaRPr lang="en-US" sz="1800" dirty="0">
              <a:solidFill>
                <a:schemeClr val="accent1"/>
              </a:solidFill>
              <a:latin typeface="+mn-lt"/>
            </a:endParaRPr>
          </a:p>
        </p:txBody>
      </p:sp>
    </p:spTree>
    <p:extLst>
      <p:ext uri="{BB962C8B-B14F-4D97-AF65-F5344CB8AC3E}">
        <p14:creationId xmlns:p14="http://schemas.microsoft.com/office/powerpoint/2010/main" val="1819034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Assessment:</a:t>
            </a:r>
            <a:br>
              <a:rPr lang="en-US" dirty="0" smtClean="0"/>
            </a:br>
            <a:r>
              <a:rPr lang="en-US" dirty="0" smtClean="0"/>
              <a:t>good servant, bad master</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3889928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0" indent="0">
              <a:lnSpc>
                <a:spcPct val="130000"/>
              </a:lnSpc>
              <a:buNone/>
            </a:pPr>
            <a:r>
              <a:rPr lang="en-US" sz="2400" dirty="0" smtClean="0">
                <a:cs typeface="ＭＳ Ｐゴシック" charset="0"/>
              </a:rPr>
              <a:t>“</a:t>
            </a:r>
            <a:r>
              <a:rPr lang="en-US" sz="2400" dirty="0"/>
              <a:t>They have </a:t>
            </a:r>
            <a:r>
              <a:rPr lang="en-US" sz="2400" dirty="0" smtClean="0"/>
              <a:t>perverted </a:t>
            </a:r>
            <a:r>
              <a:rPr lang="en-US" sz="2400" dirty="0"/>
              <a:t>the best efforts of teachers, and narrowed and grooved their instruction; </a:t>
            </a:r>
            <a:r>
              <a:rPr lang="en-US" sz="2400" dirty="0" smtClean="0">
                <a:cs typeface="ＭＳ Ｐゴシック" charset="0"/>
              </a:rPr>
              <a:t>they </a:t>
            </a:r>
            <a:r>
              <a:rPr lang="en-US" sz="2400" dirty="0">
                <a:cs typeface="ＭＳ Ｐゴシック" charset="0"/>
              </a:rPr>
              <a:t>have occasioned and made well nigh imperative the use of mechanical and rote methods of teaching; they have occasioned cramming and the most vicious habits of study; they have caused much of the overpressure charged upon schools, some of which is real; they have tempted both teachers and pupils to dishonesty; and last but not least, they have permitted a mechanical method of school </a:t>
            </a:r>
            <a:r>
              <a:rPr lang="en-US" sz="2400" dirty="0" smtClean="0">
                <a:cs typeface="ＭＳ Ｐゴシック" charset="0"/>
              </a:rPr>
              <a:t>supervision.”</a:t>
            </a:r>
            <a:endParaRPr lang="en-US" dirty="0">
              <a:cs typeface="ＭＳ Ｐゴシック" charset="0"/>
            </a:endParaRPr>
          </a:p>
          <a:p>
            <a:endParaRPr lang="en-US" dirty="0"/>
          </a:p>
        </p:txBody>
      </p:sp>
      <p:sp>
        <p:nvSpPr>
          <p:cNvPr id="829442" name="Rectangle 2"/>
          <p:cNvSpPr>
            <a:spLocks noGrp="1" noChangeArrowheads="1"/>
          </p:cNvSpPr>
          <p:nvPr>
            <p:ph type="title"/>
          </p:nvPr>
        </p:nvSpPr>
        <p:spPr/>
        <p:txBody>
          <a:bodyPr/>
          <a:lstStyle/>
          <a:p>
            <a:r>
              <a:rPr lang="en-US" smtClean="0"/>
              <a:t>Written examinations</a:t>
            </a:r>
            <a:endParaRPr lang="en-US"/>
          </a:p>
        </p:txBody>
      </p:sp>
      <p:sp>
        <p:nvSpPr>
          <p:cNvPr id="5" name="Slide Number Placeholder 3"/>
          <p:cNvSpPr>
            <a:spLocks noGrp="1"/>
          </p:cNvSpPr>
          <p:nvPr>
            <p:ph type="sldNum" sz="quarter" idx="12"/>
          </p:nvPr>
        </p:nvSpPr>
        <p:spPr/>
        <p:txBody>
          <a:bodyPr>
            <a:normAutofit fontScale="85000" lnSpcReduction="20000"/>
          </a:bodyPr>
          <a:lstStyle/>
          <a:p>
            <a:fld id="{512E85CC-6B24-BB45-8659-D59A6C2E1A84}" type="slidenum">
              <a:rPr lang="en-GB" smtClean="0"/>
              <a:pPr/>
              <a:t>28</a:t>
            </a:fld>
            <a:endParaRPr lang="en-GB"/>
          </a:p>
        </p:txBody>
      </p:sp>
      <p:sp>
        <p:nvSpPr>
          <p:cNvPr id="2" name="Rectangle 1"/>
          <p:cNvSpPr/>
          <p:nvPr/>
        </p:nvSpPr>
        <p:spPr>
          <a:xfrm>
            <a:off x="2362200" y="5480050"/>
            <a:ext cx="3441700" cy="4953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mj-lt"/>
              </a:rPr>
              <a:t>(White, 1888 pp. 517-518)</a:t>
            </a:r>
            <a:endParaRPr lang="en-US" dirty="0">
              <a:solidFill>
                <a:schemeClr val="tx1"/>
              </a:solidFill>
              <a:latin typeface="+mj-lt"/>
            </a:endParaRPr>
          </a:p>
        </p:txBody>
      </p:sp>
    </p:spTree>
    <p:extLst>
      <p:ext uri="{BB962C8B-B14F-4D97-AF65-F5344CB8AC3E}">
        <p14:creationId xmlns:p14="http://schemas.microsoft.com/office/powerpoint/2010/main" val="41511880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all assessment should be </a:t>
            </a:r>
            <a:r>
              <a:rPr lang="en-US" i="1" dirty="0" smtClean="0"/>
              <a:t>for</a:t>
            </a:r>
            <a:r>
              <a:rPr lang="en-US" dirty="0" smtClean="0"/>
              <a:t> learning</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29</a:t>
            </a:fld>
            <a:endParaRPr lang="en-GB" dirty="0"/>
          </a:p>
        </p:txBody>
      </p:sp>
      <p:sp>
        <p:nvSpPr>
          <p:cNvPr id="4" name="Content Placeholder 3"/>
          <p:cNvSpPr>
            <a:spLocks noGrp="1"/>
          </p:cNvSpPr>
          <p:nvPr>
            <p:ph sz="quarter" idx="1"/>
          </p:nvPr>
        </p:nvSpPr>
        <p:spPr/>
        <p:txBody>
          <a:bodyPr/>
          <a:lstStyle/>
          <a:p>
            <a:pPr marL="0" indent="0">
              <a:buNone/>
            </a:pPr>
            <a:r>
              <a:rPr lang="en-US" dirty="0" smtClean="0"/>
              <a:t>“We </a:t>
            </a:r>
            <a:r>
              <a:rPr lang="en-US" dirty="0"/>
              <a:t>shouldn't want </a:t>
            </a:r>
            <a:r>
              <a:rPr lang="en-US" dirty="0" smtClean="0"/>
              <a:t>a </a:t>
            </a:r>
            <a:r>
              <a:rPr lang="en-US" dirty="0"/>
              <a:t>shift to formative </a:t>
            </a:r>
            <a:r>
              <a:rPr lang="en-US" dirty="0" smtClean="0"/>
              <a:t>assessment </a:t>
            </a:r>
            <a:r>
              <a:rPr lang="en-US" dirty="0"/>
              <a:t>because research shows how it improves learning (we don't need to be told that—it has to be true). We should want it because schools are places where learners should be learning more often than they are being selected, screened or tested in order to check up on their teachers. The latter are important; the former are why schools exist</a:t>
            </a:r>
            <a:r>
              <a:rPr lang="en-US" dirty="0" smtClean="0"/>
              <a:t>.” (</a:t>
            </a:r>
            <a:r>
              <a:rPr lang="en-US" dirty="0" err="1" smtClean="0"/>
              <a:t>Silcock</a:t>
            </a:r>
            <a:r>
              <a:rPr lang="en-US" dirty="0" smtClean="0"/>
              <a:t>, 1998)</a:t>
            </a:r>
            <a:endParaRPr lang="en-US" dirty="0"/>
          </a:p>
        </p:txBody>
      </p:sp>
    </p:spTree>
    <p:extLst>
      <p:ext uri="{BB962C8B-B14F-4D97-AF65-F5344CB8AC3E}">
        <p14:creationId xmlns:p14="http://schemas.microsoft.com/office/powerpoint/2010/main" val="40846667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Overview: Science and Design</a:t>
            </a:r>
            <a:endParaRPr lang="en-US" dirty="0"/>
          </a:p>
        </p:txBody>
      </p:sp>
      <p:sp>
        <p:nvSpPr>
          <p:cNvPr id="826371" name="Rectangle 3"/>
          <p:cNvSpPr>
            <a:spLocks noGrp="1" noChangeArrowheads="1"/>
          </p:cNvSpPr>
          <p:nvPr>
            <p:ph sz="quarter" idx="4294967295"/>
          </p:nvPr>
        </p:nvSpPr>
        <p:spPr>
          <a:xfrm>
            <a:off x="350359" y="1600202"/>
            <a:ext cx="7805738" cy="4525963"/>
          </a:xfrm>
        </p:spPr>
        <p:txBody>
          <a:bodyPr>
            <a:normAutofit fontScale="92500" lnSpcReduction="10000"/>
          </a:bodyPr>
          <a:lstStyle/>
          <a:p>
            <a:r>
              <a:rPr lang="en-US" sz="2600" dirty="0" smtClean="0"/>
              <a:t>We need to improve student achievement</a:t>
            </a:r>
          </a:p>
          <a:p>
            <a:r>
              <a:rPr lang="en-US" sz="2600" dirty="0" smtClean="0"/>
              <a:t>This requires improving teacher quality</a:t>
            </a:r>
          </a:p>
          <a:p>
            <a:r>
              <a:rPr lang="en-US" sz="2600" dirty="0" smtClean="0"/>
              <a:t>Improving the quality of entrants takes too long</a:t>
            </a:r>
          </a:p>
          <a:p>
            <a:r>
              <a:rPr lang="en-US" sz="2600" dirty="0" smtClean="0"/>
              <a:t>So we have to make the teachers we have better</a:t>
            </a:r>
          </a:p>
          <a:p>
            <a:r>
              <a:rPr lang="en-US" sz="2600" dirty="0" smtClean="0"/>
              <a:t>We can change teachers in a range of ways</a:t>
            </a:r>
          </a:p>
          <a:p>
            <a:r>
              <a:rPr lang="en-US" sz="2600" dirty="0" smtClean="0"/>
              <a:t>Some will benefit students, and some will not</a:t>
            </a:r>
          </a:p>
          <a:p>
            <a:r>
              <a:rPr lang="en-US" sz="2600" dirty="0" smtClean="0"/>
              <a:t>Those that do involve changes in teacher practice</a:t>
            </a:r>
          </a:p>
          <a:p>
            <a:endParaRPr lang="en-US" sz="2600" dirty="0" smtClean="0"/>
          </a:p>
          <a:p>
            <a:r>
              <a:rPr lang="en-US" sz="2600" dirty="0" smtClean="0"/>
              <a:t>Changing practice requires new kinds of teacher learning</a:t>
            </a:r>
          </a:p>
          <a:p>
            <a:r>
              <a:rPr lang="en-US" sz="2600" dirty="0" smtClean="0"/>
              <a:t>And new models of professional development</a:t>
            </a:r>
            <a:endParaRPr lang="en-US" sz="2600" dirty="0"/>
          </a:p>
        </p:txBody>
      </p:sp>
      <p:grpSp>
        <p:nvGrpSpPr>
          <p:cNvPr id="2" name="Group 7"/>
          <p:cNvGrpSpPr>
            <a:grpSpLocks/>
          </p:cNvGrpSpPr>
          <p:nvPr/>
        </p:nvGrpSpPr>
        <p:grpSpPr bwMode="auto">
          <a:xfrm>
            <a:off x="272771" y="4706473"/>
            <a:ext cx="8647112" cy="1676399"/>
            <a:chOff x="153" y="3499"/>
            <a:chExt cx="5387" cy="629"/>
          </a:xfrm>
          <a:solidFill>
            <a:srgbClr val="3488B6">
              <a:alpha val="50000"/>
            </a:srgbClr>
          </a:solidFill>
        </p:grpSpPr>
        <p:sp>
          <p:nvSpPr>
            <p:cNvPr id="8198" name="Rectangle 8"/>
            <p:cNvSpPr>
              <a:spLocks noChangeArrowheads="1"/>
            </p:cNvSpPr>
            <p:nvPr/>
          </p:nvSpPr>
          <p:spPr bwMode="auto">
            <a:xfrm>
              <a:off x="153" y="3499"/>
              <a:ext cx="5387" cy="629"/>
            </a:xfrm>
            <a:prstGeom prst="rect">
              <a:avLst/>
            </a:prstGeom>
            <a:solidFill>
              <a:srgbClr val="3488B6">
                <a:alpha val="25000"/>
              </a:srgbClr>
            </a:solidFill>
            <a:ln w="12700">
              <a:solidFill>
                <a:srgbClr val="786E69"/>
              </a:solidFill>
              <a:miter lim="800000"/>
              <a:headEnd/>
              <a:tailEnd/>
            </a:ln>
          </p:spPr>
          <p:txBody>
            <a:bodyPr wrap="none" anchor="ctr">
              <a:prstTxWarp prst="textNoShape">
                <a:avLst/>
              </a:prstTxWarp>
            </a:bodyPr>
            <a:lstStyle/>
            <a:p>
              <a:pPr>
                <a:defRPr/>
              </a:pPr>
              <a:endParaRPr lang="en-US"/>
            </a:p>
          </p:txBody>
        </p:sp>
        <p:sp>
          <p:nvSpPr>
            <p:cNvPr id="8199" name="Text Box 9"/>
            <p:cNvSpPr txBox="1">
              <a:spLocks noChangeArrowheads="1"/>
            </p:cNvSpPr>
            <p:nvPr/>
          </p:nvSpPr>
          <p:spPr bwMode="auto">
            <a:xfrm>
              <a:off x="4437" y="3673"/>
              <a:ext cx="991" cy="219"/>
            </a:xfrm>
            <a:prstGeom prst="rect">
              <a:avLst/>
            </a:prstGeom>
            <a:noFill/>
            <a:ln w="12700">
              <a:noFill/>
              <a:miter lim="800000"/>
              <a:headEnd/>
              <a:tailEnd/>
            </a:ln>
          </p:spPr>
          <p:txBody>
            <a:bodyPr wrap="square">
              <a:prstTxWarp prst="textNoShape">
                <a:avLst/>
              </a:prstTxWarp>
              <a:spAutoFit/>
            </a:bodyPr>
            <a:lstStyle/>
            <a:p>
              <a:pPr algn="r" defTabSz="762000">
                <a:spcBef>
                  <a:spcPct val="50000"/>
                </a:spcBef>
                <a:defRPr/>
              </a:pPr>
              <a:r>
                <a:rPr lang="en-US" sz="3200" b="1" dirty="0">
                  <a:solidFill>
                    <a:srgbClr val="73786E"/>
                  </a:solidFill>
                  <a:latin typeface="+mj-lt"/>
                </a:rPr>
                <a:t>Design</a:t>
              </a:r>
              <a:endParaRPr lang="en-US" sz="3200" b="1" dirty="0">
                <a:latin typeface="+mj-lt"/>
              </a:endParaRPr>
            </a:p>
          </p:txBody>
        </p:sp>
      </p:grpSp>
      <p:grpSp>
        <p:nvGrpSpPr>
          <p:cNvPr id="3" name="Group 4"/>
          <p:cNvGrpSpPr>
            <a:grpSpLocks/>
          </p:cNvGrpSpPr>
          <p:nvPr/>
        </p:nvGrpSpPr>
        <p:grpSpPr bwMode="auto">
          <a:xfrm>
            <a:off x="256285" y="1631932"/>
            <a:ext cx="8647111" cy="2963334"/>
            <a:chOff x="-1182" y="913"/>
            <a:chExt cx="5387" cy="1919"/>
          </a:xfrm>
          <a:solidFill>
            <a:srgbClr val="EDAA61">
              <a:alpha val="59000"/>
            </a:srgbClr>
          </a:solidFill>
        </p:grpSpPr>
        <p:sp>
          <p:nvSpPr>
            <p:cNvPr id="8200" name="Rectangle 5"/>
            <p:cNvSpPr>
              <a:spLocks noChangeArrowheads="1"/>
            </p:cNvSpPr>
            <p:nvPr/>
          </p:nvSpPr>
          <p:spPr bwMode="auto">
            <a:xfrm>
              <a:off x="-1182" y="913"/>
              <a:ext cx="5387" cy="1919"/>
            </a:xfrm>
            <a:prstGeom prst="rect">
              <a:avLst/>
            </a:prstGeom>
            <a:solidFill>
              <a:srgbClr val="EDAA61">
                <a:alpha val="25000"/>
              </a:srgbClr>
            </a:solidFill>
            <a:ln w="12700">
              <a:solidFill>
                <a:srgbClr val="786E69"/>
              </a:solidFill>
              <a:miter lim="800000"/>
              <a:headEnd/>
              <a:tailEnd/>
            </a:ln>
          </p:spPr>
          <p:txBody>
            <a:bodyPr wrap="none" anchor="ctr">
              <a:prstTxWarp prst="textNoShape">
                <a:avLst/>
              </a:prstTxWarp>
            </a:bodyPr>
            <a:lstStyle/>
            <a:p>
              <a:pPr>
                <a:defRPr/>
              </a:pPr>
              <a:endParaRPr lang="en-US"/>
            </a:p>
          </p:txBody>
        </p:sp>
        <p:sp>
          <p:nvSpPr>
            <p:cNvPr id="8201" name="Text Box 6"/>
            <p:cNvSpPr txBox="1">
              <a:spLocks noChangeArrowheads="1"/>
            </p:cNvSpPr>
            <p:nvPr/>
          </p:nvSpPr>
          <p:spPr bwMode="auto">
            <a:xfrm>
              <a:off x="3040" y="1641"/>
              <a:ext cx="1063" cy="379"/>
            </a:xfrm>
            <a:prstGeom prst="rect">
              <a:avLst/>
            </a:prstGeom>
            <a:noFill/>
            <a:ln w="12700">
              <a:noFill/>
              <a:miter lim="800000"/>
              <a:headEnd/>
              <a:tailEnd/>
            </a:ln>
          </p:spPr>
          <p:txBody>
            <a:bodyPr wrap="square">
              <a:prstTxWarp prst="textNoShape">
                <a:avLst/>
              </a:prstTxWarp>
              <a:spAutoFit/>
            </a:bodyPr>
            <a:lstStyle/>
            <a:p>
              <a:pPr algn="r" defTabSz="762000">
                <a:spcBef>
                  <a:spcPct val="50000"/>
                </a:spcBef>
                <a:defRPr/>
              </a:pPr>
              <a:r>
                <a:rPr lang="en-US" sz="3200" b="1" dirty="0">
                  <a:solidFill>
                    <a:srgbClr val="73786E"/>
                  </a:solidFill>
                  <a:latin typeface="+mj-lt"/>
                </a:rPr>
                <a:t>Science</a:t>
              </a:r>
              <a:endParaRPr lang="en-US" sz="3200" b="1" dirty="0">
                <a:latin typeface="+mj-lt"/>
              </a:endParaRPr>
            </a:p>
          </p:txBody>
        </p:sp>
      </p:grpSp>
      <p:sp>
        <p:nvSpPr>
          <p:cNvPr id="5" name="Slide Number Placeholder 4"/>
          <p:cNvSpPr>
            <a:spLocks noGrp="1"/>
          </p:cNvSpPr>
          <p:nvPr>
            <p:ph type="sldNum" sz="quarter" idx="12"/>
          </p:nvPr>
        </p:nvSpPr>
        <p:spPr/>
        <p:txBody>
          <a:bodyPr>
            <a:normAutofit fontScale="85000" lnSpcReduction="20000"/>
          </a:bodyPr>
          <a:lstStyle/>
          <a:p>
            <a:pPr>
              <a:defRPr/>
            </a:pPr>
            <a:fld id="{19ABF79A-F4A3-5E49-A6CE-5B8CF779BC37}" type="slidenum">
              <a:rPr lang="en-GB" smtClean="0"/>
              <a:pPr>
                <a:defRPr/>
              </a:pPr>
              <a:t>3</a:t>
            </a:fld>
            <a:endParaRPr lang="en-GB" dirty="0"/>
          </a:p>
        </p:txBody>
      </p:sp>
    </p:spTree>
    <p:extLst>
      <p:ext uri="{BB962C8B-B14F-4D97-AF65-F5344CB8AC3E}">
        <p14:creationId xmlns:p14="http://schemas.microsoft.com/office/powerpoint/2010/main" val="7903258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6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63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63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63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63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63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2637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2637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26371">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371" grpId="0"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07-28 at 3.27.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pPr>
              <a:defRPr/>
            </a:pPr>
            <a:fld id="{810F0876-9936-0A4D-A655-DB5D8150D4AA}" type="slidenum">
              <a:rPr lang="en-GB" smtClean="0"/>
              <a:pPr>
                <a:defRPr/>
              </a:pPr>
              <a:t>30</a:t>
            </a:fld>
            <a:endParaRPr lang="en-GB" dirty="0"/>
          </a:p>
        </p:txBody>
      </p:sp>
    </p:spTree>
    <p:extLst>
      <p:ext uri="{BB962C8B-B14F-4D97-AF65-F5344CB8AC3E}">
        <p14:creationId xmlns:p14="http://schemas.microsoft.com/office/powerpoint/2010/main" val="31243730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Ten principles for assessment</a:t>
            </a:r>
            <a:endParaRPr lang="en-US" dirty="0"/>
          </a:p>
        </p:txBody>
      </p:sp>
      <p:sp>
        <p:nvSpPr>
          <p:cNvPr id="5" name="Content Placeholder 4"/>
          <p:cNvSpPr>
            <a:spLocks noGrp="1"/>
          </p:cNvSpPr>
          <p:nvPr>
            <p:ph sz="quarter" idx="1"/>
          </p:nvPr>
        </p:nvSpPr>
        <p:spPr>
          <a:xfrm>
            <a:off x="612648" y="1600200"/>
            <a:ext cx="8153400" cy="5257800"/>
          </a:xfrm>
        </p:spPr>
        <p:txBody>
          <a:bodyPr>
            <a:normAutofit/>
          </a:bodyPr>
          <a:lstStyle/>
          <a:p>
            <a:r>
              <a:rPr lang="en-US" dirty="0" smtClean="0"/>
              <a:t>Assessment</a:t>
            </a:r>
          </a:p>
          <a:p>
            <a:pPr lvl="1"/>
            <a:r>
              <a:rPr lang="en-US" sz="2400" dirty="0" smtClean="0"/>
              <a:t>is part of effective learning</a:t>
            </a:r>
          </a:p>
          <a:p>
            <a:pPr lvl="1"/>
            <a:r>
              <a:rPr lang="en-US" sz="2400" dirty="0" smtClean="0"/>
              <a:t>focuses on how students learn</a:t>
            </a:r>
          </a:p>
          <a:p>
            <a:pPr lvl="1"/>
            <a:r>
              <a:rPr lang="en-US" sz="2400" dirty="0" smtClean="0"/>
              <a:t>is central to classroom practice</a:t>
            </a:r>
          </a:p>
          <a:p>
            <a:pPr lvl="1"/>
            <a:r>
              <a:rPr lang="en-US" sz="2400" dirty="0" smtClean="0"/>
              <a:t>is a key professional skill</a:t>
            </a:r>
          </a:p>
          <a:p>
            <a:pPr lvl="1"/>
            <a:r>
              <a:rPr lang="en-US" sz="2400" dirty="0" smtClean="0"/>
              <a:t>is sensitive and constructive</a:t>
            </a:r>
          </a:p>
          <a:p>
            <a:pPr lvl="1"/>
            <a:r>
              <a:rPr lang="en-US" sz="2400" dirty="0" smtClean="0"/>
              <a:t>fosters motivation</a:t>
            </a:r>
          </a:p>
          <a:p>
            <a:pPr lvl="1"/>
            <a:r>
              <a:rPr lang="en-US" sz="2400" dirty="0" smtClean="0"/>
              <a:t>promotes understanding of goals and criteria</a:t>
            </a:r>
          </a:p>
          <a:p>
            <a:pPr lvl="1"/>
            <a:r>
              <a:rPr lang="en-US" sz="2400" dirty="0" smtClean="0"/>
              <a:t>helps learners know how to improve</a:t>
            </a:r>
          </a:p>
          <a:p>
            <a:pPr lvl="1"/>
            <a:r>
              <a:rPr lang="en-US" sz="2400" dirty="0" smtClean="0"/>
              <a:t>develops the capacity for self-assessment</a:t>
            </a:r>
          </a:p>
          <a:p>
            <a:pPr lvl="1"/>
            <a:r>
              <a:rPr lang="en-US" sz="2400" dirty="0" err="1" smtClean="0"/>
              <a:t>recognises</a:t>
            </a:r>
            <a:r>
              <a:rPr lang="en-US" sz="2400" dirty="0" smtClean="0"/>
              <a:t> all educational achievement</a:t>
            </a:r>
          </a:p>
          <a:p>
            <a:pPr lvl="1"/>
            <a:endParaRPr lang="en-US" dirty="0"/>
          </a:p>
        </p:txBody>
      </p:sp>
      <p:sp>
        <p:nvSpPr>
          <p:cNvPr id="6" name="TextBox 5"/>
          <p:cNvSpPr txBox="1"/>
          <p:nvPr/>
        </p:nvSpPr>
        <p:spPr>
          <a:xfrm flipH="1">
            <a:off x="612648" y="6488668"/>
            <a:ext cx="5746750" cy="369332"/>
          </a:xfrm>
          <a:prstGeom prst="rect">
            <a:avLst/>
          </a:prstGeom>
          <a:noFill/>
        </p:spPr>
        <p:txBody>
          <a:bodyPr wrap="square" rtlCol="0">
            <a:spAutoFit/>
          </a:bodyPr>
          <a:lstStyle/>
          <a:p>
            <a:r>
              <a:rPr lang="en-US" sz="1800" dirty="0" smtClean="0">
                <a:solidFill>
                  <a:schemeClr val="accent1"/>
                </a:solidFill>
                <a:latin typeface="+mj-lt"/>
              </a:rPr>
              <a:t>Assessment Reform Group (2002)</a:t>
            </a:r>
            <a:endParaRPr lang="en-US" sz="1800" dirty="0">
              <a:solidFill>
                <a:schemeClr val="accent1"/>
              </a:solidFill>
              <a:latin typeface="+mj-lt"/>
            </a:endParaRPr>
          </a:p>
        </p:txBody>
      </p:sp>
      <p:sp>
        <p:nvSpPr>
          <p:cNvPr id="2" name="Slide Number Placeholder 1"/>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31</a:t>
            </a:fld>
            <a:endParaRPr lang="en-GB" dirty="0"/>
          </a:p>
        </p:txBody>
      </p:sp>
    </p:spTree>
    <p:extLst>
      <p:ext uri="{BB962C8B-B14F-4D97-AF65-F5344CB8AC3E}">
        <p14:creationId xmlns:p14="http://schemas.microsoft.com/office/powerpoint/2010/main" val="190458243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p:txBody>
          <a:bodyPr/>
          <a:lstStyle/>
          <a:p>
            <a:r>
              <a:rPr lang="en-US" dirty="0" smtClean="0">
                <a:latin typeface="Helvetica" charset="0"/>
                <a:ea typeface="ＭＳ Ｐゴシック" charset="-128"/>
              </a:rPr>
              <a:t>Mapping out the terrain</a:t>
            </a:r>
          </a:p>
        </p:txBody>
      </p:sp>
      <p:sp>
        <p:nvSpPr>
          <p:cNvPr id="4" name="Rectangle 3"/>
          <p:cNvSpPr>
            <a:spLocks noChangeArrowheads="1"/>
          </p:cNvSpPr>
          <p:nvPr/>
        </p:nvSpPr>
        <p:spPr bwMode="auto">
          <a:xfrm>
            <a:off x="2285999" y="1600199"/>
            <a:ext cx="6469529" cy="3868271"/>
          </a:xfrm>
          <a:prstGeom prst="rect">
            <a:avLst/>
          </a:prstGeom>
          <a:gradFill flip="none" rotWithShape="1">
            <a:gsLst>
              <a:gs pos="0">
                <a:schemeClr val="tx2"/>
              </a:gs>
              <a:gs pos="100000">
                <a:srgbClr val="FFFFFF"/>
              </a:gs>
            </a:gsLst>
            <a:lin ang="2280000" scaled="0"/>
            <a:tileRect/>
          </a:gradFill>
          <a:ln w="9525">
            <a:solidFill>
              <a:srgbClr val="B6DCDF"/>
            </a:solidFill>
            <a:miter lim="800000"/>
            <a:headEnd/>
            <a:tailEnd/>
          </a:ln>
          <a:effectLst>
            <a:outerShdw dist="23000" dir="5400000" rotWithShape="0">
              <a:srgbClr val="808080">
                <a:alpha val="34998"/>
              </a:srgbClr>
            </a:outerShdw>
          </a:effectLst>
        </p:spPr>
        <p:txBody>
          <a:bodyPr anchor="ctr"/>
          <a:lstStyle/>
          <a:p>
            <a:pPr algn="ctr">
              <a:defRPr/>
            </a:pPr>
            <a:endParaRPr lang="en-US" dirty="0">
              <a:solidFill>
                <a:srgbClr val="15ABE6"/>
              </a:solidFill>
              <a:latin typeface="Calibri"/>
              <a:ea typeface="+mn-ea"/>
            </a:endParaRPr>
          </a:p>
        </p:txBody>
      </p:sp>
      <p:sp>
        <p:nvSpPr>
          <p:cNvPr id="24580" name="TextBox 4"/>
          <p:cNvSpPr txBox="1">
            <a:spLocks noChangeArrowheads="1"/>
          </p:cNvSpPr>
          <p:nvPr/>
        </p:nvSpPr>
        <p:spPr bwMode="auto">
          <a:xfrm>
            <a:off x="1066800" y="2133600"/>
            <a:ext cx="1219200" cy="400110"/>
          </a:xfrm>
          <a:prstGeom prst="rect">
            <a:avLst/>
          </a:prstGeom>
          <a:noFill/>
          <a:ln w="9525">
            <a:noFill/>
            <a:miter lim="800000"/>
            <a:headEnd/>
            <a:tailEnd/>
          </a:ln>
        </p:spPr>
        <p:txBody>
          <a:bodyPr>
            <a:spAutoFit/>
          </a:bodyPr>
          <a:lstStyle/>
          <a:p>
            <a:r>
              <a:rPr lang="en-US" sz="2000" dirty="0">
                <a:latin typeface="+mj-lt"/>
              </a:rPr>
              <a:t>Annual</a:t>
            </a:r>
          </a:p>
        </p:txBody>
      </p:sp>
      <p:sp>
        <p:nvSpPr>
          <p:cNvPr id="24581" name="TextBox 5"/>
          <p:cNvSpPr txBox="1">
            <a:spLocks noChangeArrowheads="1"/>
          </p:cNvSpPr>
          <p:nvPr/>
        </p:nvSpPr>
        <p:spPr bwMode="auto">
          <a:xfrm>
            <a:off x="1066800" y="2762250"/>
            <a:ext cx="1219200" cy="400110"/>
          </a:xfrm>
          <a:prstGeom prst="rect">
            <a:avLst/>
          </a:prstGeom>
          <a:noFill/>
          <a:ln w="9525">
            <a:noFill/>
            <a:miter lim="800000"/>
            <a:headEnd/>
            <a:tailEnd/>
          </a:ln>
        </p:spPr>
        <p:txBody>
          <a:bodyPr>
            <a:spAutoFit/>
          </a:bodyPr>
          <a:lstStyle/>
          <a:p>
            <a:r>
              <a:rPr lang="en-US" sz="2000">
                <a:latin typeface="+mj-lt"/>
              </a:rPr>
              <a:t>Interim</a:t>
            </a:r>
          </a:p>
        </p:txBody>
      </p:sp>
      <p:sp>
        <p:nvSpPr>
          <p:cNvPr id="24582" name="TextBox 6"/>
          <p:cNvSpPr txBox="1">
            <a:spLocks noChangeArrowheads="1"/>
          </p:cNvSpPr>
          <p:nvPr/>
        </p:nvSpPr>
        <p:spPr bwMode="auto">
          <a:xfrm>
            <a:off x="1066800" y="3390900"/>
            <a:ext cx="1219200" cy="400110"/>
          </a:xfrm>
          <a:prstGeom prst="rect">
            <a:avLst/>
          </a:prstGeom>
          <a:noFill/>
          <a:ln w="9525">
            <a:noFill/>
            <a:miter lim="800000"/>
            <a:headEnd/>
            <a:tailEnd/>
          </a:ln>
        </p:spPr>
        <p:txBody>
          <a:bodyPr>
            <a:spAutoFit/>
          </a:bodyPr>
          <a:lstStyle/>
          <a:p>
            <a:r>
              <a:rPr lang="en-US" sz="2000">
                <a:latin typeface="+mj-lt"/>
              </a:rPr>
              <a:t>Weekly</a:t>
            </a:r>
          </a:p>
        </p:txBody>
      </p:sp>
      <p:sp>
        <p:nvSpPr>
          <p:cNvPr id="24583" name="TextBox 7"/>
          <p:cNvSpPr txBox="1">
            <a:spLocks noChangeArrowheads="1"/>
          </p:cNvSpPr>
          <p:nvPr/>
        </p:nvSpPr>
        <p:spPr bwMode="auto">
          <a:xfrm>
            <a:off x="1066800" y="4019550"/>
            <a:ext cx="1219200" cy="400110"/>
          </a:xfrm>
          <a:prstGeom prst="rect">
            <a:avLst/>
          </a:prstGeom>
          <a:noFill/>
          <a:ln w="9525">
            <a:noFill/>
            <a:miter lim="800000"/>
            <a:headEnd/>
            <a:tailEnd/>
          </a:ln>
        </p:spPr>
        <p:txBody>
          <a:bodyPr>
            <a:spAutoFit/>
          </a:bodyPr>
          <a:lstStyle/>
          <a:p>
            <a:r>
              <a:rPr lang="en-US" sz="2000">
                <a:latin typeface="+mj-lt"/>
              </a:rPr>
              <a:t>Daily</a:t>
            </a:r>
          </a:p>
        </p:txBody>
      </p:sp>
      <p:sp>
        <p:nvSpPr>
          <p:cNvPr id="24584" name="TextBox 8"/>
          <p:cNvSpPr txBox="1">
            <a:spLocks noChangeArrowheads="1"/>
          </p:cNvSpPr>
          <p:nvPr/>
        </p:nvSpPr>
        <p:spPr bwMode="auto">
          <a:xfrm>
            <a:off x="2438400" y="5468471"/>
            <a:ext cx="1828800" cy="923330"/>
          </a:xfrm>
          <a:prstGeom prst="rect">
            <a:avLst/>
          </a:prstGeom>
          <a:noFill/>
          <a:ln w="9525">
            <a:noFill/>
            <a:miter lim="800000"/>
            <a:headEnd/>
            <a:tailEnd/>
          </a:ln>
        </p:spPr>
        <p:txBody>
          <a:bodyPr>
            <a:spAutoFit/>
          </a:bodyPr>
          <a:lstStyle/>
          <a:p>
            <a:pPr algn="ctr"/>
            <a:r>
              <a:rPr lang="en-US" sz="1800" dirty="0">
                <a:latin typeface="+mj-lt"/>
              </a:rPr>
              <a:t>Instructional Guidance (</a:t>
            </a:r>
            <a:r>
              <a:rPr lang="en-US" altLang="en-US" sz="1800" dirty="0">
                <a:latin typeface="+mj-lt"/>
              </a:rPr>
              <a:t>“</a:t>
            </a:r>
            <a:r>
              <a:rPr lang="en-US" sz="1800" dirty="0">
                <a:latin typeface="+mj-lt"/>
              </a:rPr>
              <a:t>formative</a:t>
            </a:r>
            <a:r>
              <a:rPr lang="en-US" altLang="en-US" sz="1800" dirty="0">
                <a:latin typeface="+mj-lt"/>
              </a:rPr>
              <a:t>”</a:t>
            </a:r>
            <a:r>
              <a:rPr lang="en-US" sz="1800" dirty="0">
                <a:latin typeface="+mj-lt"/>
              </a:rPr>
              <a:t>)</a:t>
            </a:r>
          </a:p>
        </p:txBody>
      </p:sp>
      <p:sp>
        <p:nvSpPr>
          <p:cNvPr id="24585" name="TextBox 9"/>
          <p:cNvSpPr txBox="1">
            <a:spLocks noChangeArrowheads="1"/>
          </p:cNvSpPr>
          <p:nvPr/>
        </p:nvSpPr>
        <p:spPr bwMode="auto">
          <a:xfrm>
            <a:off x="4533900" y="5468471"/>
            <a:ext cx="1828800" cy="923330"/>
          </a:xfrm>
          <a:prstGeom prst="rect">
            <a:avLst/>
          </a:prstGeom>
          <a:noFill/>
          <a:ln w="9525">
            <a:noFill/>
            <a:miter lim="800000"/>
            <a:headEnd/>
            <a:tailEnd/>
          </a:ln>
        </p:spPr>
        <p:txBody>
          <a:bodyPr>
            <a:spAutoFit/>
          </a:bodyPr>
          <a:lstStyle/>
          <a:p>
            <a:pPr algn="ctr"/>
            <a:r>
              <a:rPr lang="en-US" sz="1800" dirty="0">
                <a:latin typeface="+mj-lt"/>
              </a:rPr>
              <a:t>Describing Individuals</a:t>
            </a:r>
          </a:p>
          <a:p>
            <a:pPr algn="ctr"/>
            <a:r>
              <a:rPr lang="en-US" sz="1800" dirty="0">
                <a:latin typeface="+mj-lt"/>
              </a:rPr>
              <a:t>(</a:t>
            </a:r>
            <a:r>
              <a:rPr lang="en-US" altLang="en-US" sz="1800" dirty="0">
                <a:latin typeface="+mj-lt"/>
              </a:rPr>
              <a:t>“</a:t>
            </a:r>
            <a:r>
              <a:rPr lang="en-US" sz="1800" dirty="0">
                <a:latin typeface="+mj-lt"/>
              </a:rPr>
              <a:t>summative</a:t>
            </a:r>
            <a:r>
              <a:rPr lang="en-US" altLang="en-US" sz="1800" dirty="0">
                <a:latin typeface="+mj-lt"/>
              </a:rPr>
              <a:t>”</a:t>
            </a:r>
            <a:r>
              <a:rPr lang="en-US" sz="1800" dirty="0">
                <a:latin typeface="+mj-lt"/>
              </a:rPr>
              <a:t>) </a:t>
            </a:r>
          </a:p>
        </p:txBody>
      </p:sp>
      <p:sp>
        <p:nvSpPr>
          <p:cNvPr id="24586" name="TextBox 10"/>
          <p:cNvSpPr txBox="1">
            <a:spLocks noChangeArrowheads="1"/>
          </p:cNvSpPr>
          <p:nvPr/>
        </p:nvSpPr>
        <p:spPr bwMode="auto">
          <a:xfrm>
            <a:off x="6629400" y="5468471"/>
            <a:ext cx="1828800" cy="923330"/>
          </a:xfrm>
          <a:prstGeom prst="rect">
            <a:avLst/>
          </a:prstGeom>
          <a:noFill/>
          <a:ln w="9525">
            <a:noFill/>
            <a:miter lim="800000"/>
            <a:headEnd/>
            <a:tailEnd/>
          </a:ln>
        </p:spPr>
        <p:txBody>
          <a:bodyPr>
            <a:spAutoFit/>
          </a:bodyPr>
          <a:lstStyle/>
          <a:p>
            <a:pPr algn="ctr"/>
            <a:r>
              <a:rPr lang="en-US" sz="1800">
                <a:latin typeface="+mj-lt"/>
              </a:rPr>
              <a:t>Institutional Accountability (</a:t>
            </a:r>
            <a:r>
              <a:rPr lang="en-US" altLang="en-US" sz="1800">
                <a:latin typeface="+mj-lt"/>
              </a:rPr>
              <a:t>“</a:t>
            </a:r>
            <a:r>
              <a:rPr lang="en-US" sz="1800">
                <a:latin typeface="+mj-lt"/>
              </a:rPr>
              <a:t>evaluative</a:t>
            </a:r>
            <a:r>
              <a:rPr lang="en-US" altLang="en-US" sz="1800">
                <a:latin typeface="+mj-lt"/>
              </a:rPr>
              <a:t>”</a:t>
            </a:r>
            <a:r>
              <a:rPr lang="en-US" sz="1800">
                <a:latin typeface="+mj-lt"/>
              </a:rPr>
              <a:t>)</a:t>
            </a:r>
          </a:p>
        </p:txBody>
      </p:sp>
      <p:sp>
        <p:nvSpPr>
          <p:cNvPr id="12" name="Left-Right Arrow 11"/>
          <p:cNvSpPr>
            <a:spLocks noChangeArrowheads="1"/>
          </p:cNvSpPr>
          <p:nvPr/>
        </p:nvSpPr>
        <p:spPr bwMode="auto">
          <a:xfrm>
            <a:off x="2224741" y="6180332"/>
            <a:ext cx="6553200" cy="677668"/>
          </a:xfrm>
          <a:prstGeom prst="leftRightArrow">
            <a:avLst>
              <a:gd name="adj1" fmla="val 50000"/>
              <a:gd name="adj2" fmla="val 49996"/>
            </a:avLst>
          </a:prstGeom>
          <a:solidFill>
            <a:srgbClr val="525A93"/>
          </a:solidFill>
          <a:ln w="9525">
            <a:solidFill>
              <a:srgbClr val="B6DCDF"/>
            </a:solidFill>
            <a:miter lim="800000"/>
            <a:headEnd/>
            <a:tailEnd/>
          </a:ln>
          <a:effectLst>
            <a:outerShdw dist="23000" dir="5400000" rotWithShape="0">
              <a:srgbClr val="808080">
                <a:alpha val="34998"/>
              </a:srgbClr>
            </a:outerShdw>
          </a:effectLst>
        </p:spPr>
        <p:txBody>
          <a:bodyPr anchor="ctr"/>
          <a:lstStyle/>
          <a:p>
            <a:pPr algn="ctr">
              <a:defRPr/>
            </a:pPr>
            <a:r>
              <a:rPr lang="en-US" sz="2000" dirty="0">
                <a:solidFill>
                  <a:schemeClr val="lt1"/>
                </a:solidFill>
                <a:latin typeface="+mj-lt"/>
                <a:ea typeface="+mn-ea"/>
              </a:rPr>
              <a:t>Function</a:t>
            </a:r>
          </a:p>
        </p:txBody>
      </p:sp>
      <p:sp>
        <p:nvSpPr>
          <p:cNvPr id="24588" name="TextBox 12"/>
          <p:cNvSpPr txBox="1">
            <a:spLocks noChangeArrowheads="1"/>
          </p:cNvSpPr>
          <p:nvPr/>
        </p:nvSpPr>
        <p:spPr bwMode="auto">
          <a:xfrm>
            <a:off x="1066800" y="4648200"/>
            <a:ext cx="1219200" cy="400110"/>
          </a:xfrm>
          <a:prstGeom prst="rect">
            <a:avLst/>
          </a:prstGeom>
          <a:noFill/>
          <a:ln w="9525">
            <a:noFill/>
            <a:miter lim="800000"/>
            <a:headEnd/>
            <a:tailEnd/>
          </a:ln>
        </p:spPr>
        <p:txBody>
          <a:bodyPr>
            <a:spAutoFit/>
          </a:bodyPr>
          <a:lstStyle/>
          <a:p>
            <a:r>
              <a:rPr lang="en-US" sz="2000">
                <a:latin typeface="+mj-lt"/>
              </a:rPr>
              <a:t>Hourly</a:t>
            </a:r>
          </a:p>
        </p:txBody>
      </p:sp>
      <p:sp>
        <p:nvSpPr>
          <p:cNvPr id="14" name="Up-Down Arrow 13"/>
          <p:cNvSpPr/>
          <p:nvPr/>
        </p:nvSpPr>
        <p:spPr>
          <a:xfrm>
            <a:off x="304800" y="1752600"/>
            <a:ext cx="609600" cy="3733800"/>
          </a:xfrm>
          <a:prstGeom prst="upDownArrow">
            <a:avLst/>
          </a:prstGeom>
          <a:solidFill>
            <a:schemeClr val="accent1"/>
          </a:solidFill>
        </p:spPr>
        <p:style>
          <a:lnRef idx="1">
            <a:schemeClr val="accent1"/>
          </a:lnRef>
          <a:fillRef idx="3">
            <a:schemeClr val="accent1"/>
          </a:fillRef>
          <a:effectRef idx="2">
            <a:schemeClr val="accent1"/>
          </a:effectRef>
          <a:fontRef idx="minor">
            <a:schemeClr val="lt1"/>
          </a:fontRef>
        </p:style>
        <p:txBody>
          <a:bodyPr vert="vert270" anchor="ctr"/>
          <a:lstStyle/>
          <a:p>
            <a:pPr algn="ctr">
              <a:defRPr/>
            </a:pPr>
            <a:r>
              <a:rPr lang="en-US" dirty="0">
                <a:latin typeface="+mj-lt"/>
              </a:rPr>
              <a:t>Timescale</a:t>
            </a:r>
          </a:p>
        </p:txBody>
      </p:sp>
      <p:sp>
        <p:nvSpPr>
          <p:cNvPr id="24590" name="TextBox 14"/>
          <p:cNvSpPr txBox="1">
            <a:spLocks noChangeArrowheads="1"/>
          </p:cNvSpPr>
          <p:nvPr/>
        </p:nvSpPr>
        <p:spPr bwMode="auto">
          <a:xfrm>
            <a:off x="6723530" y="1782483"/>
            <a:ext cx="1676400" cy="707886"/>
          </a:xfrm>
          <a:prstGeom prst="rect">
            <a:avLst/>
          </a:prstGeom>
          <a:noFill/>
          <a:ln w="9525">
            <a:noFill/>
            <a:miter lim="800000"/>
            <a:headEnd/>
            <a:tailEnd/>
          </a:ln>
        </p:spPr>
        <p:txBody>
          <a:bodyPr>
            <a:spAutoFit/>
          </a:bodyPr>
          <a:lstStyle/>
          <a:p>
            <a:pPr algn="ctr"/>
            <a:r>
              <a:rPr lang="en-US" sz="2000" dirty="0">
                <a:latin typeface="+mj-lt"/>
              </a:rPr>
              <a:t>High-stakes accountability</a:t>
            </a:r>
          </a:p>
        </p:txBody>
      </p:sp>
      <p:sp>
        <p:nvSpPr>
          <p:cNvPr id="24591" name="TextBox 15"/>
          <p:cNvSpPr txBox="1">
            <a:spLocks noChangeArrowheads="1"/>
          </p:cNvSpPr>
          <p:nvPr/>
        </p:nvSpPr>
        <p:spPr bwMode="auto">
          <a:xfrm>
            <a:off x="2628900" y="1752600"/>
            <a:ext cx="1600200" cy="707886"/>
          </a:xfrm>
          <a:prstGeom prst="rect">
            <a:avLst/>
          </a:prstGeom>
          <a:noFill/>
          <a:ln w="9525">
            <a:noFill/>
            <a:miter lim="800000"/>
            <a:headEnd/>
            <a:tailEnd/>
          </a:ln>
        </p:spPr>
        <p:txBody>
          <a:bodyPr>
            <a:spAutoFit/>
          </a:bodyPr>
          <a:lstStyle/>
          <a:p>
            <a:pPr algn="ctr"/>
            <a:r>
              <a:rPr lang="en-US" sz="2000" dirty="0">
                <a:latin typeface="+mj-lt"/>
              </a:rPr>
              <a:t>Academic promotion</a:t>
            </a:r>
          </a:p>
        </p:txBody>
      </p:sp>
      <p:sp>
        <p:nvSpPr>
          <p:cNvPr id="24592" name="TextBox 16"/>
          <p:cNvSpPr txBox="1">
            <a:spLocks noChangeArrowheads="1"/>
          </p:cNvSpPr>
          <p:nvPr/>
        </p:nvSpPr>
        <p:spPr bwMode="auto">
          <a:xfrm>
            <a:off x="2705100" y="4724400"/>
            <a:ext cx="1447800" cy="707886"/>
          </a:xfrm>
          <a:prstGeom prst="rect">
            <a:avLst/>
          </a:prstGeom>
          <a:noFill/>
          <a:ln w="9525">
            <a:noFill/>
            <a:miter lim="800000"/>
            <a:headEnd/>
            <a:tailEnd/>
          </a:ln>
        </p:spPr>
        <p:txBody>
          <a:bodyPr>
            <a:spAutoFit/>
          </a:bodyPr>
          <a:lstStyle/>
          <a:p>
            <a:pPr algn="ctr"/>
            <a:r>
              <a:rPr lang="en-US" sz="2000" dirty="0">
                <a:latin typeface="+mj-lt"/>
              </a:rPr>
              <a:t>Hinge-point</a:t>
            </a:r>
          </a:p>
          <a:p>
            <a:pPr algn="ctr"/>
            <a:r>
              <a:rPr lang="en-US" sz="2000" dirty="0">
                <a:latin typeface="+mj-lt"/>
              </a:rPr>
              <a:t>questions</a:t>
            </a:r>
          </a:p>
        </p:txBody>
      </p:sp>
      <p:sp>
        <p:nvSpPr>
          <p:cNvPr id="24593" name="TextBox 17"/>
          <p:cNvSpPr txBox="1">
            <a:spLocks noChangeArrowheads="1"/>
          </p:cNvSpPr>
          <p:nvPr/>
        </p:nvSpPr>
        <p:spPr bwMode="auto">
          <a:xfrm>
            <a:off x="4848038" y="3169023"/>
            <a:ext cx="1181100" cy="707886"/>
          </a:xfrm>
          <a:prstGeom prst="rect">
            <a:avLst/>
          </a:prstGeom>
          <a:noFill/>
          <a:ln w="9525">
            <a:noFill/>
            <a:miter lim="800000"/>
            <a:headEnd/>
            <a:tailEnd/>
          </a:ln>
        </p:spPr>
        <p:txBody>
          <a:bodyPr>
            <a:spAutoFit/>
          </a:bodyPr>
          <a:lstStyle/>
          <a:p>
            <a:pPr algn="ctr"/>
            <a:r>
              <a:rPr lang="en-US" sz="2000">
                <a:latin typeface="+mj-lt"/>
              </a:rPr>
              <a:t>End-of-unit tests</a:t>
            </a:r>
          </a:p>
        </p:txBody>
      </p:sp>
      <p:sp>
        <p:nvSpPr>
          <p:cNvPr id="24594" name="TextBox 18"/>
          <p:cNvSpPr txBox="1">
            <a:spLocks noChangeArrowheads="1"/>
          </p:cNvSpPr>
          <p:nvPr/>
        </p:nvSpPr>
        <p:spPr bwMode="auto">
          <a:xfrm>
            <a:off x="2667000" y="2590800"/>
            <a:ext cx="1524000" cy="400110"/>
          </a:xfrm>
          <a:prstGeom prst="rect">
            <a:avLst/>
          </a:prstGeom>
          <a:noFill/>
          <a:ln w="9525">
            <a:noFill/>
            <a:miter lim="800000"/>
            <a:headEnd/>
            <a:tailEnd/>
          </a:ln>
        </p:spPr>
        <p:txBody>
          <a:bodyPr>
            <a:spAutoFit/>
          </a:bodyPr>
          <a:lstStyle/>
          <a:p>
            <a:pPr algn="ctr"/>
            <a:r>
              <a:rPr lang="en-US" sz="2000" dirty="0" smtClean="0">
                <a:latin typeface="+mj-lt"/>
              </a:rPr>
              <a:t>Benchmarks</a:t>
            </a:r>
            <a:endParaRPr lang="en-US" sz="2000" dirty="0">
              <a:latin typeface="+mj-lt"/>
            </a:endParaRPr>
          </a:p>
        </p:txBody>
      </p:sp>
      <p:sp>
        <p:nvSpPr>
          <p:cNvPr id="24595" name="TextBox 19"/>
          <p:cNvSpPr txBox="1">
            <a:spLocks noChangeArrowheads="1"/>
          </p:cNvSpPr>
          <p:nvPr/>
        </p:nvSpPr>
        <p:spPr bwMode="auto">
          <a:xfrm>
            <a:off x="2895600" y="4267200"/>
            <a:ext cx="1143000" cy="400110"/>
          </a:xfrm>
          <a:prstGeom prst="rect">
            <a:avLst/>
          </a:prstGeom>
          <a:noFill/>
          <a:ln w="9525">
            <a:noFill/>
            <a:miter lim="800000"/>
            <a:headEnd/>
            <a:tailEnd/>
          </a:ln>
        </p:spPr>
        <p:txBody>
          <a:bodyPr>
            <a:spAutoFit/>
          </a:bodyPr>
          <a:lstStyle/>
          <a:p>
            <a:r>
              <a:rPr lang="en-US" sz="2000">
                <a:latin typeface="+mj-lt"/>
              </a:rPr>
              <a:t>Exit pass</a:t>
            </a:r>
          </a:p>
        </p:txBody>
      </p:sp>
      <p:sp>
        <p:nvSpPr>
          <p:cNvPr id="24596" name="TextBox 20"/>
          <p:cNvSpPr txBox="1">
            <a:spLocks noChangeArrowheads="1"/>
          </p:cNvSpPr>
          <p:nvPr/>
        </p:nvSpPr>
        <p:spPr bwMode="auto">
          <a:xfrm>
            <a:off x="2362200" y="2971920"/>
            <a:ext cx="2286000" cy="707886"/>
          </a:xfrm>
          <a:prstGeom prst="rect">
            <a:avLst/>
          </a:prstGeom>
          <a:noFill/>
          <a:ln w="9525">
            <a:noFill/>
            <a:miter lim="800000"/>
            <a:headEnd/>
            <a:tailEnd/>
          </a:ln>
        </p:spPr>
        <p:txBody>
          <a:bodyPr>
            <a:spAutoFit/>
          </a:bodyPr>
          <a:lstStyle/>
          <a:p>
            <a:pPr algn="ctr"/>
            <a:r>
              <a:rPr lang="en-US" sz="2000" dirty="0">
                <a:latin typeface="+mj-lt"/>
              </a:rPr>
              <a:t>Common </a:t>
            </a:r>
            <a:r>
              <a:rPr lang="en-US" sz="2000" dirty="0" smtClean="0">
                <a:latin typeface="+mj-lt"/>
              </a:rPr>
              <a:t>assessments</a:t>
            </a:r>
            <a:endParaRPr lang="en-US" sz="2000" dirty="0">
              <a:latin typeface="+mj-lt"/>
            </a:endParaRPr>
          </a:p>
        </p:txBody>
      </p:sp>
      <p:sp>
        <p:nvSpPr>
          <p:cNvPr id="24597" name="TextBox 21"/>
          <p:cNvSpPr txBox="1">
            <a:spLocks noChangeArrowheads="1"/>
          </p:cNvSpPr>
          <p:nvPr/>
        </p:nvSpPr>
        <p:spPr bwMode="auto">
          <a:xfrm>
            <a:off x="4660153" y="2026024"/>
            <a:ext cx="1676400" cy="707886"/>
          </a:xfrm>
          <a:prstGeom prst="rect">
            <a:avLst/>
          </a:prstGeom>
          <a:noFill/>
          <a:ln w="9525">
            <a:noFill/>
            <a:miter lim="800000"/>
            <a:headEnd/>
            <a:tailEnd/>
          </a:ln>
        </p:spPr>
        <p:txBody>
          <a:bodyPr>
            <a:spAutoFit/>
          </a:bodyPr>
          <a:lstStyle/>
          <a:p>
            <a:pPr algn="ctr"/>
            <a:r>
              <a:rPr lang="en-US" sz="2000" dirty="0">
                <a:latin typeface="+mj-lt"/>
              </a:rPr>
              <a:t>End-of-course exams</a:t>
            </a:r>
          </a:p>
        </p:txBody>
      </p:sp>
      <p:sp>
        <p:nvSpPr>
          <p:cNvPr id="24598" name="TextBox 22"/>
          <p:cNvSpPr txBox="1">
            <a:spLocks noChangeArrowheads="1"/>
          </p:cNvSpPr>
          <p:nvPr/>
        </p:nvSpPr>
        <p:spPr bwMode="auto">
          <a:xfrm>
            <a:off x="2362200" y="3657600"/>
            <a:ext cx="2286000" cy="707886"/>
          </a:xfrm>
          <a:prstGeom prst="rect">
            <a:avLst/>
          </a:prstGeom>
          <a:noFill/>
          <a:ln w="9525">
            <a:noFill/>
            <a:miter lim="800000"/>
            <a:headEnd/>
            <a:tailEnd/>
          </a:ln>
        </p:spPr>
        <p:txBody>
          <a:bodyPr>
            <a:spAutoFit/>
          </a:bodyPr>
          <a:lstStyle/>
          <a:p>
            <a:pPr algn="ctr"/>
            <a:r>
              <a:rPr lang="en-US" sz="2000">
                <a:latin typeface="+mj-lt"/>
              </a:rPr>
              <a:t>Before the end-</a:t>
            </a:r>
            <a:br>
              <a:rPr lang="en-US" sz="2000">
                <a:latin typeface="+mj-lt"/>
              </a:rPr>
            </a:br>
            <a:r>
              <a:rPr lang="en-US" sz="2000">
                <a:latin typeface="+mj-lt"/>
              </a:rPr>
              <a:t>of-unit tests</a:t>
            </a:r>
          </a:p>
        </p:txBody>
      </p:sp>
      <p:sp>
        <p:nvSpPr>
          <p:cNvPr id="24599" name="TextBox 23"/>
          <p:cNvSpPr txBox="1">
            <a:spLocks noChangeArrowheads="1"/>
          </p:cNvSpPr>
          <p:nvPr/>
        </p:nvSpPr>
        <p:spPr bwMode="auto">
          <a:xfrm>
            <a:off x="4790888" y="2735636"/>
            <a:ext cx="1295400" cy="400110"/>
          </a:xfrm>
          <a:prstGeom prst="rect">
            <a:avLst/>
          </a:prstGeom>
          <a:noFill/>
          <a:ln w="9525">
            <a:noFill/>
            <a:miter lim="800000"/>
            <a:headEnd/>
            <a:tailEnd/>
          </a:ln>
        </p:spPr>
        <p:txBody>
          <a:bodyPr>
            <a:spAutoFit/>
          </a:bodyPr>
          <a:lstStyle/>
          <a:p>
            <a:pPr algn="ctr"/>
            <a:r>
              <a:rPr lang="en-US" sz="2000" dirty="0">
                <a:latin typeface="+mj-lt"/>
              </a:rPr>
              <a:t>Growth</a:t>
            </a:r>
          </a:p>
        </p:txBody>
      </p:sp>
      <p:sp>
        <p:nvSpPr>
          <p:cNvPr id="2" name="Slide Number Placeholder 1"/>
          <p:cNvSpPr>
            <a:spLocks noGrp="1"/>
          </p:cNvSpPr>
          <p:nvPr>
            <p:ph type="sldNum" sz="quarter" idx="12"/>
          </p:nvPr>
        </p:nvSpPr>
        <p:spPr/>
        <p:txBody>
          <a:bodyPr>
            <a:normAutofit fontScale="85000" lnSpcReduction="20000"/>
          </a:bodyPr>
          <a:lstStyle/>
          <a:p>
            <a:pPr>
              <a:defRPr/>
            </a:pPr>
            <a:fld id="{02B601A0-3688-4D07-8CC1-C676D43367B8}" type="slidenum">
              <a:rPr lang="en-US" smtClean="0"/>
              <a:pPr>
                <a:defRPr/>
              </a:pPr>
              <a:t>32</a:t>
            </a:fld>
            <a:endParaRPr lang="en-US"/>
          </a:p>
        </p:txBody>
      </p:sp>
    </p:spTree>
    <p:extLst>
      <p:ext uri="{BB962C8B-B14F-4D97-AF65-F5344CB8AC3E}">
        <p14:creationId xmlns:p14="http://schemas.microsoft.com/office/powerpoint/2010/main" val="14204118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58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5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58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58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58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58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9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9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59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59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59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59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59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59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59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59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580" grpId="0"/>
      <p:bldP spid="24581" grpId="0"/>
      <p:bldP spid="24582" grpId="0"/>
      <p:bldP spid="24583" grpId="0"/>
      <p:bldP spid="24584" grpId="0"/>
      <p:bldP spid="24585" grpId="0"/>
      <p:bldP spid="24586" grpId="0"/>
      <p:bldP spid="12" grpId="0" animBg="1"/>
      <p:bldP spid="24588" grpId="0"/>
      <p:bldP spid="14" grpId="0" animBg="1"/>
      <p:bldP spid="24590" grpId="0"/>
      <p:bldP spid="24591" grpId="0"/>
      <p:bldP spid="24592" grpId="0"/>
      <p:bldP spid="24593" grpId="0"/>
      <p:bldP spid="24594" grpId="0"/>
      <p:bldP spid="24595" grpId="0"/>
      <p:bldP spid="24596" grpId="0"/>
      <p:bldP spid="24597" grpId="0"/>
      <p:bldP spid="24598" grpId="0"/>
      <p:bldP spid="2459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background on development</a:t>
            </a:r>
            <a:endParaRPr lang="en-US" dirty="0"/>
          </a:p>
        </p:txBody>
      </p:sp>
      <p:sp>
        <p:nvSpPr>
          <p:cNvPr id="5" name="TextBox 4"/>
          <p:cNvSpPr txBox="1"/>
          <p:nvPr/>
        </p:nvSpPr>
        <p:spPr>
          <a:xfrm>
            <a:off x="612775" y="6368534"/>
            <a:ext cx="2400300" cy="369332"/>
          </a:xfrm>
          <a:prstGeom prst="rect">
            <a:avLst/>
          </a:prstGeom>
          <a:noFill/>
        </p:spPr>
        <p:txBody>
          <a:bodyPr wrap="square" rtlCol="0">
            <a:spAutoFit/>
          </a:bodyPr>
          <a:lstStyle/>
          <a:p>
            <a:r>
              <a:rPr lang="en-US" sz="1800" dirty="0" smtClean="0">
                <a:solidFill>
                  <a:schemeClr val="accent1"/>
                </a:solidFill>
                <a:latin typeface="+mn-lt"/>
              </a:rPr>
              <a:t>Feinstein (2008)</a:t>
            </a:r>
            <a:endParaRPr lang="en-US" sz="1800" dirty="0">
              <a:solidFill>
                <a:schemeClr val="accent1"/>
              </a:solidFill>
              <a:latin typeface="+mn-lt"/>
            </a:endParaRP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14615563"/>
              </p:ext>
            </p:extLst>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Connector 3"/>
          <p:cNvCxnSpPr/>
          <p:nvPr/>
        </p:nvCxnSpPr>
        <p:spPr>
          <a:xfrm>
            <a:off x="5588000" y="2197100"/>
            <a:ext cx="0" cy="31623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27843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Meaningful differences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Hour-long samples of family talk in 42 American families</a:t>
            </a:r>
          </a:p>
          <a:p>
            <a:r>
              <a:rPr lang="en-US" dirty="0" smtClean="0"/>
              <a:t>Number of words spoken to children by adults by the age of 36 months</a:t>
            </a:r>
          </a:p>
          <a:p>
            <a:pPr lvl="1">
              <a:tabLst>
                <a:tab pos="4579938" algn="l"/>
              </a:tabLst>
            </a:pPr>
            <a:r>
              <a:rPr lang="en-US" dirty="0" smtClean="0"/>
              <a:t>In professional families: 	35 million</a:t>
            </a:r>
          </a:p>
          <a:p>
            <a:pPr lvl="1">
              <a:tabLst>
                <a:tab pos="4579938" algn="l"/>
              </a:tabLst>
            </a:pPr>
            <a:r>
              <a:rPr lang="en-US" dirty="0" smtClean="0"/>
              <a:t>In other working-class families:	20 million</a:t>
            </a:r>
          </a:p>
          <a:p>
            <a:pPr lvl="1">
              <a:tabLst>
                <a:tab pos="4579938" algn="l"/>
              </a:tabLst>
            </a:pPr>
            <a:r>
              <a:rPr lang="en-US" dirty="0" smtClean="0"/>
              <a:t>In families on welfare:	10 million</a:t>
            </a:r>
          </a:p>
          <a:p>
            <a:r>
              <a:rPr lang="en-US" dirty="0" smtClean="0"/>
              <a:t>Kinds of reinforcements:</a:t>
            </a:r>
          </a:p>
          <a:p>
            <a:pPr marL="365760" lvl="1" indent="0">
              <a:buNone/>
              <a:tabLst>
                <a:tab pos="2417763" algn="l"/>
                <a:tab pos="5202238" algn="dec"/>
              </a:tabLst>
            </a:pPr>
            <a:r>
              <a:rPr lang="en-US" dirty="0" smtClean="0"/>
              <a:t>	positive	negative</a:t>
            </a:r>
          </a:p>
          <a:p>
            <a:pPr marL="365760" lvl="1" indent="0">
              <a:buNone/>
              <a:tabLst>
                <a:tab pos="2417763" algn="l"/>
                <a:tab pos="5202238" algn="dec"/>
              </a:tabLst>
            </a:pPr>
            <a:r>
              <a:rPr lang="en-US" dirty="0" smtClean="0"/>
              <a:t>professional	500,000	50,000</a:t>
            </a:r>
          </a:p>
          <a:p>
            <a:pPr marL="365760" lvl="1" indent="0">
              <a:buNone/>
              <a:tabLst>
                <a:tab pos="2417763" algn="l"/>
                <a:tab pos="5202238" algn="dec"/>
              </a:tabLst>
            </a:pPr>
            <a:r>
              <a:rPr lang="en-US" dirty="0" smtClean="0"/>
              <a:t>working-class	200,000	100,000</a:t>
            </a:r>
          </a:p>
          <a:p>
            <a:pPr marL="365760" lvl="1" indent="0">
              <a:buNone/>
              <a:tabLst>
                <a:tab pos="2417763" algn="l"/>
                <a:tab pos="5202238" algn="dec"/>
              </a:tabLst>
            </a:pPr>
            <a:r>
              <a:rPr lang="en-US" dirty="0" smtClean="0"/>
              <a:t>welfare	100,000	200,000</a:t>
            </a:r>
          </a:p>
          <a:p>
            <a:endParaRPr lang="en-US" dirty="0"/>
          </a:p>
        </p:txBody>
      </p:sp>
      <p:sp>
        <p:nvSpPr>
          <p:cNvPr id="4" name="TextBox 3"/>
          <p:cNvSpPr txBox="1"/>
          <p:nvPr/>
        </p:nvSpPr>
        <p:spPr>
          <a:xfrm>
            <a:off x="612648" y="6488668"/>
            <a:ext cx="3314700" cy="369332"/>
          </a:xfrm>
          <a:prstGeom prst="rect">
            <a:avLst/>
          </a:prstGeom>
          <a:noFill/>
        </p:spPr>
        <p:txBody>
          <a:bodyPr wrap="square" rtlCol="0">
            <a:spAutoFit/>
          </a:bodyPr>
          <a:lstStyle/>
          <a:p>
            <a:r>
              <a:rPr lang="en-US" sz="1800" dirty="0" smtClean="0">
                <a:solidFill>
                  <a:srgbClr val="525A93"/>
                </a:solidFill>
                <a:latin typeface="+mn-lt"/>
              </a:rPr>
              <a:t>Hart and </a:t>
            </a:r>
            <a:r>
              <a:rPr lang="en-US" sz="1800" dirty="0" err="1" smtClean="0">
                <a:solidFill>
                  <a:srgbClr val="525A93"/>
                </a:solidFill>
                <a:latin typeface="+mn-lt"/>
              </a:rPr>
              <a:t>Risley</a:t>
            </a:r>
            <a:r>
              <a:rPr lang="en-US" sz="1800" dirty="0">
                <a:solidFill>
                  <a:srgbClr val="525A93"/>
                </a:solidFill>
                <a:latin typeface="+mn-lt"/>
              </a:rPr>
              <a:t> </a:t>
            </a:r>
            <a:r>
              <a:rPr lang="en-US" sz="1800" dirty="0" smtClean="0">
                <a:solidFill>
                  <a:srgbClr val="525A93"/>
                </a:solidFill>
                <a:latin typeface="+mn-lt"/>
              </a:rPr>
              <a:t>(1995)</a:t>
            </a:r>
            <a:endParaRPr lang="en-US" sz="1800" dirty="0">
              <a:solidFill>
                <a:srgbClr val="525A93"/>
              </a:solidFill>
              <a:latin typeface="+mn-lt"/>
            </a:endParaRPr>
          </a:p>
        </p:txBody>
      </p:sp>
    </p:spTree>
    <p:extLst>
      <p:ext uri="{BB962C8B-B14F-4D97-AF65-F5344CB8AC3E}">
        <p14:creationId xmlns:p14="http://schemas.microsoft.com/office/powerpoint/2010/main" val="371306181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Trajectories of learning to read</a:t>
            </a:r>
            <a:endParaRPr lang="en-US" dirty="0"/>
          </a:p>
        </p:txBody>
      </p:sp>
      <p:pic>
        <p:nvPicPr>
          <p:cNvPr id="9" name="Content Placeholder 8" descr="Screen shot 2010-07-02 at 05.48.52.png"/>
          <p:cNvPicPr>
            <a:picLocks noGrp="1" noChangeAspect="1"/>
          </p:cNvPicPr>
          <p:nvPr>
            <p:ph idx="1"/>
          </p:nvPr>
        </p:nvPicPr>
        <p:blipFill>
          <a:blip r:embed="rId2"/>
          <a:srcRect/>
          <a:stretch>
            <a:fillRect/>
          </a:stretch>
        </p:blipFill>
        <p:spPr>
          <a:xfrm>
            <a:off x="460580" y="1593522"/>
            <a:ext cx="6168819" cy="4490193"/>
          </a:xfrm>
        </p:spPr>
      </p:pic>
      <p:sp>
        <p:nvSpPr>
          <p:cNvPr id="13" name="TextBox 12"/>
          <p:cNvSpPr txBox="1"/>
          <p:nvPr/>
        </p:nvSpPr>
        <p:spPr>
          <a:xfrm>
            <a:off x="612648" y="6488668"/>
            <a:ext cx="6016752" cy="369332"/>
          </a:xfrm>
          <a:prstGeom prst="rect">
            <a:avLst/>
          </a:prstGeom>
          <a:noFill/>
        </p:spPr>
        <p:txBody>
          <a:bodyPr wrap="square" rtlCol="0">
            <a:spAutoFit/>
          </a:bodyPr>
          <a:lstStyle/>
          <a:p>
            <a:r>
              <a:rPr lang="en-US" sz="1800" dirty="0">
                <a:solidFill>
                  <a:srgbClr val="525A93"/>
                </a:solidFill>
                <a:latin typeface="+mn-lt"/>
              </a:rPr>
              <a:t>Pianta, </a:t>
            </a:r>
            <a:r>
              <a:rPr lang="en-US" sz="1800" dirty="0" smtClean="0">
                <a:solidFill>
                  <a:srgbClr val="525A93"/>
                </a:solidFill>
                <a:latin typeface="+mn-lt"/>
              </a:rPr>
              <a:t> </a:t>
            </a:r>
            <a:r>
              <a:rPr lang="en-US" sz="1800" dirty="0" err="1" smtClean="0">
                <a:solidFill>
                  <a:srgbClr val="525A93"/>
                </a:solidFill>
                <a:latin typeface="+mn-lt"/>
              </a:rPr>
              <a:t>Belsky</a:t>
            </a:r>
            <a:r>
              <a:rPr lang="en-US" sz="1800" dirty="0">
                <a:solidFill>
                  <a:srgbClr val="525A93"/>
                </a:solidFill>
                <a:latin typeface="+mn-lt"/>
              </a:rPr>
              <a:t>, </a:t>
            </a:r>
            <a:r>
              <a:rPr lang="en-US" sz="1800" dirty="0" smtClean="0">
                <a:solidFill>
                  <a:srgbClr val="525A93"/>
                </a:solidFill>
                <a:latin typeface="+mn-lt"/>
              </a:rPr>
              <a:t> Vandergrift, </a:t>
            </a:r>
            <a:r>
              <a:rPr lang="en-US" sz="1800" dirty="0" err="1" smtClean="0">
                <a:solidFill>
                  <a:srgbClr val="525A93"/>
                </a:solidFill>
                <a:latin typeface="+mn-lt"/>
              </a:rPr>
              <a:t>Houts</a:t>
            </a:r>
            <a:r>
              <a:rPr lang="en-US" sz="1800" dirty="0" smtClean="0">
                <a:solidFill>
                  <a:srgbClr val="525A93"/>
                </a:solidFill>
                <a:latin typeface="+mn-lt"/>
              </a:rPr>
              <a:t>, &amp; Morrison (2008)</a:t>
            </a:r>
            <a:endParaRPr lang="en-US" sz="1800" dirty="0">
              <a:solidFill>
                <a:srgbClr val="525A93"/>
              </a:solidFill>
              <a:latin typeface="+mn-lt"/>
            </a:endParaRPr>
          </a:p>
        </p:txBody>
      </p:sp>
      <p:cxnSp>
        <p:nvCxnSpPr>
          <p:cNvPr id="18" name="Straight Arrow Connector 17"/>
          <p:cNvCxnSpPr>
            <a:stCxn id="19" idx="1"/>
          </p:cNvCxnSpPr>
          <p:nvPr/>
        </p:nvCxnSpPr>
        <p:spPr bwMode="auto">
          <a:xfrm flipH="1">
            <a:off x="4455634" y="2182168"/>
            <a:ext cx="1999014" cy="557604"/>
          </a:xfrm>
          <a:prstGeom prst="straightConnector1">
            <a:avLst/>
          </a:prstGeom>
          <a:ln>
            <a:solidFill>
              <a:srgbClr val="525A93"/>
            </a:solidFill>
            <a:headEnd type="none" w="med" len="med"/>
            <a:tailEnd type="arrow"/>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6454648" y="1951335"/>
            <a:ext cx="2311400" cy="461665"/>
          </a:xfrm>
          <a:prstGeom prst="rect">
            <a:avLst/>
          </a:prstGeom>
          <a:noFill/>
        </p:spPr>
        <p:txBody>
          <a:bodyPr wrap="square" rtlCol="0">
            <a:spAutoFit/>
          </a:bodyPr>
          <a:lstStyle/>
          <a:p>
            <a:r>
              <a:rPr lang="en-US" dirty="0" smtClean="0">
                <a:solidFill>
                  <a:schemeClr val="accent1"/>
                </a:solidFill>
                <a:latin typeface="+mn-lt"/>
              </a:rPr>
              <a:t>‘Fast’ readers</a:t>
            </a:r>
            <a:endParaRPr lang="en-US" dirty="0">
              <a:solidFill>
                <a:schemeClr val="accent1"/>
              </a:solidFill>
              <a:latin typeface="+mn-lt"/>
            </a:endParaRPr>
          </a:p>
        </p:txBody>
      </p:sp>
      <p:cxnSp>
        <p:nvCxnSpPr>
          <p:cNvPr id="22" name="Straight Arrow Connector 21"/>
          <p:cNvCxnSpPr>
            <a:stCxn id="23" idx="1"/>
          </p:cNvCxnSpPr>
          <p:nvPr/>
        </p:nvCxnSpPr>
        <p:spPr bwMode="auto">
          <a:xfrm flipH="1" flipV="1">
            <a:off x="4539910" y="4352668"/>
            <a:ext cx="1914738" cy="323165"/>
          </a:xfrm>
          <a:prstGeom prst="straightConnector1">
            <a:avLst/>
          </a:prstGeom>
          <a:ln>
            <a:solidFill>
              <a:srgbClr val="525A93"/>
            </a:solidFill>
            <a:headEnd type="none" w="med" len="med"/>
            <a:tailEnd type="arrow"/>
          </a:ln>
        </p:spPr>
        <p:style>
          <a:lnRef idx="2">
            <a:schemeClr val="dk1"/>
          </a:lnRef>
          <a:fillRef idx="0">
            <a:schemeClr val="dk1"/>
          </a:fillRef>
          <a:effectRef idx="1">
            <a:schemeClr val="dk1"/>
          </a:effectRef>
          <a:fontRef idx="minor">
            <a:schemeClr val="tx1"/>
          </a:fontRef>
        </p:style>
      </p:cxnSp>
      <p:sp>
        <p:nvSpPr>
          <p:cNvPr id="23" name="TextBox 22"/>
          <p:cNvSpPr txBox="1"/>
          <p:nvPr/>
        </p:nvSpPr>
        <p:spPr>
          <a:xfrm>
            <a:off x="6454648" y="4445000"/>
            <a:ext cx="2565400" cy="461665"/>
          </a:xfrm>
          <a:prstGeom prst="rect">
            <a:avLst/>
          </a:prstGeom>
          <a:noFill/>
        </p:spPr>
        <p:txBody>
          <a:bodyPr wrap="square" rtlCol="0">
            <a:spAutoFit/>
          </a:bodyPr>
          <a:lstStyle/>
          <a:p>
            <a:r>
              <a:rPr lang="en-US" dirty="0" smtClean="0">
                <a:solidFill>
                  <a:srgbClr val="525A93"/>
                </a:solidFill>
                <a:latin typeface="+mn-lt"/>
              </a:rPr>
              <a:t> ‘Normal’ readers</a:t>
            </a:r>
            <a:endParaRPr lang="en-US" dirty="0">
              <a:solidFill>
                <a:srgbClr val="525A93"/>
              </a:solidFill>
              <a:latin typeface="+mn-lt"/>
            </a:endParaRPr>
          </a:p>
        </p:txBody>
      </p:sp>
      <p:sp>
        <p:nvSpPr>
          <p:cNvPr id="7" name="TextBox 6"/>
          <p:cNvSpPr txBox="1"/>
          <p:nvPr/>
        </p:nvSpPr>
        <p:spPr>
          <a:xfrm>
            <a:off x="612648" y="5912703"/>
            <a:ext cx="6143752" cy="461665"/>
          </a:xfrm>
          <a:prstGeom prst="rect">
            <a:avLst/>
          </a:prstGeom>
          <a:noFill/>
        </p:spPr>
        <p:txBody>
          <a:bodyPr wrap="square" rtlCol="0">
            <a:spAutoFit/>
          </a:bodyPr>
          <a:lstStyle/>
          <a:p>
            <a:pPr>
              <a:tabLst>
                <a:tab pos="1968500" algn="l"/>
                <a:tab pos="3683000" algn="l"/>
                <a:tab pos="5384800" algn="l"/>
              </a:tabLst>
            </a:pPr>
            <a:r>
              <a:rPr lang="en-US" dirty="0" smtClean="0">
                <a:solidFill>
                  <a:srgbClr val="525A93"/>
                </a:solidFill>
                <a:latin typeface="+mn-lt"/>
              </a:rPr>
              <a:t>PK	1</a:t>
            </a:r>
            <a:r>
              <a:rPr lang="en-US" baseline="30000" dirty="0" smtClean="0">
                <a:solidFill>
                  <a:srgbClr val="525A93"/>
                </a:solidFill>
                <a:latin typeface="+mn-lt"/>
              </a:rPr>
              <a:t>st</a:t>
            </a:r>
            <a:r>
              <a:rPr lang="en-US" dirty="0">
                <a:solidFill>
                  <a:srgbClr val="525A93"/>
                </a:solidFill>
                <a:latin typeface="+mn-lt"/>
              </a:rPr>
              <a:t>	</a:t>
            </a:r>
            <a:r>
              <a:rPr lang="en-US" dirty="0" smtClean="0">
                <a:solidFill>
                  <a:srgbClr val="525A93"/>
                </a:solidFill>
                <a:latin typeface="+mn-lt"/>
              </a:rPr>
              <a:t>3</a:t>
            </a:r>
            <a:r>
              <a:rPr lang="en-US" baseline="30000" dirty="0" smtClean="0">
                <a:solidFill>
                  <a:srgbClr val="525A93"/>
                </a:solidFill>
                <a:latin typeface="+mn-lt"/>
              </a:rPr>
              <a:t>rd</a:t>
            </a:r>
            <a:r>
              <a:rPr lang="en-US" dirty="0" smtClean="0">
                <a:solidFill>
                  <a:srgbClr val="525A93"/>
                </a:solidFill>
                <a:latin typeface="+mn-lt"/>
              </a:rPr>
              <a:t>	5</a:t>
            </a:r>
            <a:r>
              <a:rPr lang="en-US" baseline="30000" dirty="0" smtClean="0">
                <a:solidFill>
                  <a:srgbClr val="525A93"/>
                </a:solidFill>
                <a:latin typeface="+mn-lt"/>
              </a:rPr>
              <a:t>th</a:t>
            </a:r>
            <a:endParaRPr lang="en-US" dirty="0"/>
          </a:p>
        </p:txBody>
      </p:sp>
    </p:spTree>
    <p:extLst>
      <p:ext uri="{BB962C8B-B14F-4D97-AF65-F5344CB8AC3E}">
        <p14:creationId xmlns:p14="http://schemas.microsoft.com/office/powerpoint/2010/main" val="9487669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is complex…</a:t>
            </a:r>
            <a:endParaRPr lang="en-US" dirty="0"/>
          </a:p>
        </p:txBody>
      </p:sp>
      <p:pic>
        <p:nvPicPr>
          <p:cNvPr id="4" name="Content Placeholder 3" descr="Strands of skilled reading.jpg"/>
          <p:cNvPicPr>
            <a:picLocks noGrp="1" noChangeAspect="1"/>
          </p:cNvPicPr>
          <p:nvPr>
            <p:ph idx="1"/>
          </p:nvPr>
        </p:nvPicPr>
        <p:blipFill>
          <a:blip r:embed="rId2"/>
          <a:srcRect/>
          <a:stretch>
            <a:fillRect/>
          </a:stretch>
        </p:blipFill>
        <p:spPr>
          <a:xfrm>
            <a:off x="723900" y="1785440"/>
            <a:ext cx="7156790" cy="419626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723900" y="6311900"/>
            <a:ext cx="2679700" cy="369332"/>
          </a:xfrm>
          <a:prstGeom prst="rect">
            <a:avLst/>
          </a:prstGeom>
          <a:noFill/>
        </p:spPr>
        <p:txBody>
          <a:bodyPr wrap="square" rtlCol="0">
            <a:spAutoFit/>
          </a:bodyPr>
          <a:lstStyle/>
          <a:p>
            <a:r>
              <a:rPr lang="en-US" sz="1800" dirty="0" smtClean="0">
                <a:solidFill>
                  <a:srgbClr val="525A93"/>
                </a:solidFill>
                <a:latin typeface="+mn-lt"/>
              </a:rPr>
              <a:t>Scarborough (2001)</a:t>
            </a:r>
            <a:endParaRPr lang="en-US" sz="1800" dirty="0">
              <a:solidFill>
                <a:srgbClr val="525A93"/>
              </a:solidFill>
              <a:latin typeface="+mn-lt"/>
            </a:endParaRPr>
          </a:p>
        </p:txBody>
      </p:sp>
    </p:spTree>
    <p:extLst>
      <p:ext uri="{BB962C8B-B14F-4D97-AF65-F5344CB8AC3E}">
        <p14:creationId xmlns:p14="http://schemas.microsoft.com/office/powerpoint/2010/main" val="912124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Reading skills: what are they really?</a:t>
            </a:r>
            <a:endParaRPr lang="en-US" dirty="0"/>
          </a:p>
        </p:txBody>
      </p:sp>
      <p:sp>
        <p:nvSpPr>
          <p:cNvPr id="5" name="Content Placeholder 4"/>
          <p:cNvSpPr>
            <a:spLocks noGrp="1"/>
          </p:cNvSpPr>
          <p:nvPr>
            <p:ph idx="1"/>
          </p:nvPr>
        </p:nvSpPr>
        <p:spPr/>
        <p:txBody>
          <a:bodyPr>
            <a:normAutofit fontScale="77500" lnSpcReduction="20000"/>
          </a:bodyPr>
          <a:lstStyle/>
          <a:p>
            <a:pPr marL="0" indent="0">
              <a:buNone/>
            </a:pPr>
            <a:r>
              <a:rPr lang="en-US" i="1" dirty="0" smtClean="0"/>
              <a:t>A </a:t>
            </a:r>
            <a:r>
              <a:rPr lang="en-US" i="1" dirty="0"/>
              <a:t>manifold, contained in an intuition which I call mine, is represented, by means of the synthesis of the understanding, as belonging to the necessary unity of self-consciousness; and this is effected by means of the </a:t>
            </a:r>
            <a:r>
              <a:rPr lang="en-US" i="1" dirty="0" smtClean="0"/>
              <a:t>category.</a:t>
            </a:r>
          </a:p>
          <a:p>
            <a:pPr marL="0" indent="0">
              <a:buNone/>
            </a:pPr>
            <a:endParaRPr lang="en-US" i="1" dirty="0" smtClean="0"/>
          </a:p>
          <a:p>
            <a:pPr>
              <a:buNone/>
            </a:pPr>
            <a:r>
              <a:rPr lang="en-US" dirty="0" smtClean="0"/>
              <a:t>What is the </a:t>
            </a:r>
            <a:r>
              <a:rPr lang="en-US" dirty="0"/>
              <a:t>main idea of this </a:t>
            </a:r>
            <a:r>
              <a:rPr lang="en-US" dirty="0" smtClean="0"/>
              <a:t>passage</a:t>
            </a:r>
            <a:r>
              <a:rPr lang="en-US" dirty="0"/>
              <a:t>?</a:t>
            </a:r>
            <a:r>
              <a:rPr lang="en-US" dirty="0" smtClean="0"/>
              <a:t> </a:t>
            </a:r>
            <a:r>
              <a:rPr lang="en-US" dirty="0"/>
              <a:t>  1. Without a manifold, one cannot call an intuition ‘mine.’   2. Intuition must precede understanding.   3. Intuition must occur through a category.   4. Self-consciousness is necessary to understanding</a:t>
            </a:r>
            <a:r>
              <a:rPr lang="en-GB" dirty="0" smtClean="0"/>
              <a:t>  </a:t>
            </a:r>
            <a:endParaRPr lang="en-US" dirty="0"/>
          </a:p>
        </p:txBody>
      </p:sp>
      <p:sp>
        <p:nvSpPr>
          <p:cNvPr id="6" name="TextBox 5"/>
          <p:cNvSpPr txBox="1"/>
          <p:nvPr/>
        </p:nvSpPr>
        <p:spPr>
          <a:xfrm>
            <a:off x="612648" y="6317734"/>
            <a:ext cx="2286000" cy="369332"/>
          </a:xfrm>
          <a:prstGeom prst="rect">
            <a:avLst/>
          </a:prstGeom>
          <a:noFill/>
        </p:spPr>
        <p:txBody>
          <a:bodyPr wrap="square" rtlCol="0">
            <a:spAutoFit/>
          </a:bodyPr>
          <a:lstStyle/>
          <a:p>
            <a:r>
              <a:rPr lang="en-US" sz="1800" dirty="0" smtClean="0">
                <a:solidFill>
                  <a:srgbClr val="525A93"/>
                </a:solidFill>
                <a:latin typeface="+mn-lt"/>
              </a:rPr>
              <a:t>Hirsch (2006)</a:t>
            </a:r>
            <a:endParaRPr lang="en-US" sz="1800" dirty="0">
              <a:solidFill>
                <a:srgbClr val="525A93"/>
              </a:solidFill>
              <a:latin typeface="+mn-lt"/>
            </a:endParaRPr>
          </a:p>
        </p:txBody>
      </p:sp>
    </p:spTree>
    <p:extLst>
      <p:ext uri="{BB962C8B-B14F-4D97-AF65-F5344CB8AC3E}">
        <p14:creationId xmlns:p14="http://schemas.microsoft.com/office/powerpoint/2010/main" val="50732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reading, really (part 2)</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38</a:t>
            </a:fld>
            <a:endParaRPr lang="en-GB" dirty="0"/>
          </a:p>
        </p:txBody>
      </p:sp>
      <p:sp>
        <p:nvSpPr>
          <p:cNvPr id="4" name="Content Placeholder 3"/>
          <p:cNvSpPr>
            <a:spLocks noGrp="1"/>
          </p:cNvSpPr>
          <p:nvPr>
            <p:ph sz="quarter" idx="1"/>
          </p:nvPr>
        </p:nvSpPr>
        <p:spPr>
          <a:xfrm>
            <a:off x="612648" y="1600199"/>
            <a:ext cx="8153400" cy="4803527"/>
          </a:xfrm>
        </p:spPr>
        <p:txBody>
          <a:bodyPr>
            <a:normAutofit/>
          </a:bodyPr>
          <a:lstStyle/>
          <a:p>
            <a:pPr marL="0" indent="355600">
              <a:buNone/>
            </a:pPr>
            <a:r>
              <a:rPr lang="en-US" sz="2000" dirty="0"/>
              <a:t>"Thus, as the final day dawned and a near capacity crowd lustily cheered every run Australia mustered, much depended on </a:t>
            </a:r>
            <a:r>
              <a:rPr lang="en-US" sz="2000" dirty="0" err="1"/>
              <a:t>Ponting</a:t>
            </a:r>
            <a:r>
              <a:rPr lang="en-US" sz="2000" dirty="0"/>
              <a:t> and the new wizard of Oz, Mike Hussey, the two overnight batsmen. But this duo perished either side of </a:t>
            </a:r>
            <a:r>
              <a:rPr lang="en-US" sz="2000" dirty="0" smtClean="0"/>
              <a:t>lunch—the </a:t>
            </a:r>
            <a:r>
              <a:rPr lang="en-US" sz="2000" dirty="0"/>
              <a:t>latter a little unfortunate to be adjudged leg-</a:t>
            </a:r>
            <a:r>
              <a:rPr lang="en-US" sz="2000" dirty="0" smtClean="0"/>
              <a:t>before—and </a:t>
            </a:r>
            <a:r>
              <a:rPr lang="en-US" sz="2000" dirty="0"/>
              <a:t>with Andrew Symonds, too, being shown the dreaded finger off an inside edge, the inevitable beckoned, bar the pyrotechnics of Michael Clarke and the ninth wicket</a:t>
            </a:r>
            <a:r>
              <a:rPr lang="en-US" sz="2000" dirty="0" smtClean="0"/>
              <a:t>.</a:t>
            </a:r>
            <a:endParaRPr lang="en-US" sz="2000" dirty="0"/>
          </a:p>
          <a:p>
            <a:pPr marL="0" indent="355600">
              <a:buNone/>
            </a:pPr>
            <a:r>
              <a:rPr lang="en-US" sz="2000" dirty="0"/>
              <a:t>Clarke clinically cut and drove to 10 fours in a 134-ball 81, before he stepped out to </a:t>
            </a:r>
            <a:r>
              <a:rPr lang="en-US" sz="2000" dirty="0" err="1"/>
              <a:t>Kumble</a:t>
            </a:r>
            <a:r>
              <a:rPr lang="en-US" sz="2000" dirty="0"/>
              <a:t> to present an easy stumping to </a:t>
            </a:r>
            <a:r>
              <a:rPr lang="en-US" sz="2000" dirty="0" err="1"/>
              <a:t>Mahendra</a:t>
            </a:r>
            <a:r>
              <a:rPr lang="en-US" sz="2000" dirty="0"/>
              <a:t> Singh </a:t>
            </a:r>
            <a:r>
              <a:rPr lang="en-US" sz="2000" dirty="0" err="1"/>
              <a:t>Dhoni</a:t>
            </a:r>
            <a:r>
              <a:rPr lang="en-US" sz="2000" dirty="0" smtClean="0"/>
              <a:t>.” (The Guardian, January 19, 2008)</a:t>
            </a:r>
          </a:p>
          <a:p>
            <a:pPr marL="0" indent="0">
              <a:buNone/>
            </a:pPr>
            <a:endParaRPr lang="en-US" sz="2000" dirty="0"/>
          </a:p>
          <a:p>
            <a:pPr marL="0" indent="0">
              <a:buNone/>
            </a:pPr>
            <a:r>
              <a:rPr lang="en-US" sz="2000" dirty="0" smtClean="0">
                <a:solidFill>
                  <a:srgbClr val="525A93"/>
                </a:solidFill>
              </a:rPr>
              <a:t>Flesch-Kincaid Reading Ease: 42.5</a:t>
            </a:r>
          </a:p>
          <a:p>
            <a:pPr marL="0" indent="0">
              <a:buNone/>
            </a:pPr>
            <a:r>
              <a:rPr lang="en-US" sz="2000" dirty="0" smtClean="0">
                <a:solidFill>
                  <a:srgbClr val="525A93"/>
                </a:solidFill>
              </a:rPr>
              <a:t>Grade level: 14</a:t>
            </a:r>
            <a:endParaRPr lang="en-US" sz="2000" dirty="0">
              <a:solidFill>
                <a:srgbClr val="525A93"/>
              </a:solidFill>
            </a:endParaRPr>
          </a:p>
        </p:txBody>
      </p:sp>
    </p:spTree>
    <p:extLst>
      <p:ext uri="{BB962C8B-B14F-4D97-AF65-F5344CB8AC3E}">
        <p14:creationId xmlns:p14="http://schemas.microsoft.com/office/powerpoint/2010/main" val="264257523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Quality in assessment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348047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p:txBody>
          <a:bodyPr/>
          <a:lstStyle/>
          <a:p>
            <a:r>
              <a:rPr lang="en-US" dirty="0" smtClean="0"/>
              <a:t>Raising achievement matters</a:t>
            </a:r>
            <a:endParaRPr lang="en-US" dirty="0"/>
          </a:p>
        </p:txBody>
      </p:sp>
      <p:sp>
        <p:nvSpPr>
          <p:cNvPr id="2" name="Slide Number Placeholder 1"/>
          <p:cNvSpPr>
            <a:spLocks noGrp="1"/>
          </p:cNvSpPr>
          <p:nvPr>
            <p:ph type="sldNum" sz="quarter" idx="12"/>
          </p:nvPr>
        </p:nvSpPr>
        <p:spPr/>
        <p:txBody>
          <a:bodyPr>
            <a:normAutofit fontScale="85000" lnSpcReduction="20000"/>
          </a:bodyPr>
          <a:lstStyle/>
          <a:p>
            <a:fld id="{2D6238C2-C284-AD4D-8FB8-9663937FCA09}" type="slidenum">
              <a:rPr lang="en-GB" smtClean="0"/>
              <a:pPr/>
              <a:t>4</a:t>
            </a:fld>
            <a:endParaRPr lang="en-GB" dirty="0"/>
          </a:p>
        </p:txBody>
      </p:sp>
      <p:sp>
        <p:nvSpPr>
          <p:cNvPr id="18435" name="Rectangle 3"/>
          <p:cNvSpPr>
            <a:spLocks noGrp="1" noChangeArrowheads="1"/>
          </p:cNvSpPr>
          <p:nvPr>
            <p:ph sz="quarter" idx="1"/>
          </p:nvPr>
        </p:nvSpPr>
        <p:spPr>
          <a:xfrm>
            <a:off x="612648" y="1600200"/>
            <a:ext cx="8153400" cy="5257800"/>
          </a:xfrm>
        </p:spPr>
        <p:txBody>
          <a:bodyPr>
            <a:normAutofit lnSpcReduction="10000"/>
          </a:bodyPr>
          <a:lstStyle/>
          <a:p>
            <a:r>
              <a:rPr lang="en-US" dirty="0" smtClean="0"/>
              <a:t>For individuals:</a:t>
            </a:r>
          </a:p>
          <a:p>
            <a:pPr lvl="1"/>
            <a:r>
              <a:rPr lang="en-US" dirty="0" smtClean="0"/>
              <a:t>Increased lifetime salary</a:t>
            </a:r>
          </a:p>
          <a:p>
            <a:pPr lvl="1"/>
            <a:r>
              <a:rPr lang="en-US" dirty="0" smtClean="0"/>
              <a:t>Improved health</a:t>
            </a:r>
          </a:p>
          <a:p>
            <a:pPr lvl="1"/>
            <a:r>
              <a:rPr lang="en-US" dirty="0" smtClean="0"/>
              <a:t>Longer life</a:t>
            </a:r>
          </a:p>
          <a:p>
            <a:r>
              <a:rPr lang="en-US" dirty="0" smtClean="0"/>
              <a:t>For society:</a:t>
            </a:r>
          </a:p>
          <a:p>
            <a:pPr lvl="1"/>
            <a:r>
              <a:rPr lang="en-US" dirty="0" smtClean="0"/>
              <a:t>Lower criminal justice costs</a:t>
            </a:r>
          </a:p>
          <a:p>
            <a:pPr lvl="1"/>
            <a:r>
              <a:rPr lang="en-US" dirty="0" smtClean="0"/>
              <a:t>Lower healthcare costs</a:t>
            </a:r>
          </a:p>
          <a:p>
            <a:pPr lvl="1"/>
            <a:r>
              <a:rPr lang="en-US" dirty="0" smtClean="0"/>
              <a:t>Increased economic growth:</a:t>
            </a:r>
          </a:p>
          <a:p>
            <a:pPr lvl="2"/>
            <a:r>
              <a:rPr lang="en-US" dirty="0" smtClean="0"/>
              <a:t>Net present value to the U.S. of a 25-point increase on PISA: $40 trillion (2.5 times the National Debt)</a:t>
            </a:r>
          </a:p>
          <a:p>
            <a:pPr lvl="2"/>
            <a:r>
              <a:rPr lang="en-US" dirty="0" smtClean="0"/>
              <a:t>Net present value to the U.S. of getting all students </a:t>
            </a:r>
            <a:br>
              <a:rPr lang="en-US" dirty="0" smtClean="0"/>
            </a:br>
            <a:r>
              <a:rPr lang="en-US" dirty="0" smtClean="0"/>
              <a:t>to 400 on PISA: $70 trillion</a:t>
            </a:r>
          </a:p>
        </p:txBody>
      </p:sp>
    </p:spTree>
    <p:extLst>
      <p:ext uri="{BB962C8B-B14F-4D97-AF65-F5344CB8AC3E}">
        <p14:creationId xmlns:p14="http://schemas.microsoft.com/office/powerpoint/2010/main" val="18644263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435">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435">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4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bldLvl="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assessment?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40</a:t>
            </a:fld>
            <a:endParaRPr lang="en-GB" dirty="0"/>
          </a:p>
        </p:txBody>
      </p:sp>
      <p:sp>
        <p:nvSpPr>
          <p:cNvPr id="4" name="Content Placeholder 3"/>
          <p:cNvSpPr>
            <a:spLocks noGrp="1"/>
          </p:cNvSpPr>
          <p:nvPr>
            <p:ph sz="quarter" idx="1"/>
          </p:nvPr>
        </p:nvSpPr>
        <p:spPr/>
        <p:txBody>
          <a:bodyPr/>
          <a:lstStyle/>
          <a:p>
            <a:r>
              <a:rPr lang="en-US" dirty="0" smtClean="0"/>
              <a:t>An assessment is a process for making inferences</a:t>
            </a:r>
          </a:p>
          <a:p>
            <a:r>
              <a:rPr lang="en-US" sz="2800" dirty="0" smtClean="0">
                <a:latin typeface="Calibri" charset="0"/>
              </a:rPr>
              <a:t>Key question: “Once you know the assessment outcome, what do you know?”</a:t>
            </a:r>
          </a:p>
          <a:p>
            <a:r>
              <a:rPr lang="en-US" sz="2800" dirty="0" smtClean="0">
                <a:latin typeface="Calibri" charset="0"/>
              </a:rPr>
              <a:t>“</a:t>
            </a:r>
            <a:r>
              <a:rPr lang="en-US" sz="2800" dirty="0">
                <a:latin typeface="Calibri" charset="0"/>
              </a:rPr>
              <a:t>One validates, not a test, but an </a:t>
            </a:r>
            <a:r>
              <a:rPr lang="en-US" sz="2800" i="1" dirty="0">
                <a:latin typeface="Calibri" charset="0"/>
              </a:rPr>
              <a:t>interpretation of data arising from a specified procedure</a:t>
            </a:r>
            <a:r>
              <a:rPr lang="en-US" sz="2800" dirty="0">
                <a:latin typeface="Calibri" charset="0"/>
              </a:rPr>
              <a:t>” (</a:t>
            </a:r>
            <a:r>
              <a:rPr lang="en-US" sz="2800" dirty="0" err="1">
                <a:latin typeface="Calibri" charset="0"/>
              </a:rPr>
              <a:t>Cronbach</a:t>
            </a:r>
            <a:r>
              <a:rPr lang="en-US" sz="2800" dirty="0">
                <a:latin typeface="Calibri" charset="0"/>
              </a:rPr>
              <a:t>, 1971; emphasis in original</a:t>
            </a:r>
            <a:r>
              <a:rPr lang="en-US" sz="2800" dirty="0" smtClean="0">
                <a:latin typeface="Calibri" charset="0"/>
              </a:rPr>
              <a:t>)</a:t>
            </a:r>
          </a:p>
          <a:p>
            <a:r>
              <a:rPr lang="en-US" sz="2800" dirty="0" smtClean="0">
                <a:latin typeface="Calibri" charset="0"/>
              </a:rPr>
              <a:t>Consequences</a:t>
            </a:r>
            <a:endParaRPr lang="en-US" sz="2800" dirty="0">
              <a:latin typeface="Calibri" charset="0"/>
            </a:endParaRPr>
          </a:p>
          <a:p>
            <a:pPr lvl="1"/>
            <a:r>
              <a:rPr lang="en-US" sz="2400" dirty="0">
                <a:latin typeface="Calibri" charset="0"/>
              </a:rPr>
              <a:t>No such thing as a valid (or indeed invalid) assessment</a:t>
            </a:r>
          </a:p>
          <a:p>
            <a:pPr lvl="1"/>
            <a:r>
              <a:rPr lang="en-US" sz="2400" dirty="0">
                <a:latin typeface="Calibri" charset="0"/>
              </a:rPr>
              <a:t>No such thing as a biased assessment</a:t>
            </a:r>
          </a:p>
          <a:p>
            <a:endParaRPr lang="en-US" dirty="0"/>
          </a:p>
        </p:txBody>
      </p:sp>
    </p:spTree>
    <p:extLst>
      <p:ext uri="{BB962C8B-B14F-4D97-AF65-F5344CB8AC3E}">
        <p14:creationId xmlns:p14="http://schemas.microsoft.com/office/powerpoint/2010/main" val="36815235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p:txBody>
          <a:bodyPr/>
          <a:lstStyle/>
          <a:p>
            <a:r>
              <a:rPr lang="en-US">
                <a:latin typeface="Calibri" charset="0"/>
              </a:rPr>
              <a:t>Threats to validity</a:t>
            </a:r>
          </a:p>
        </p:txBody>
      </p:sp>
      <p:sp>
        <p:nvSpPr>
          <p:cNvPr id="3" name="Slide Number Placeholder 2"/>
          <p:cNvSpPr>
            <a:spLocks noGrp="1"/>
          </p:cNvSpPr>
          <p:nvPr>
            <p:ph type="sldNum" sz="quarter" idx="12"/>
          </p:nvPr>
        </p:nvSpPr>
        <p:spPr/>
        <p:txBody>
          <a:bodyPr>
            <a:normAutofit fontScale="85000" lnSpcReduction="20000"/>
          </a:bodyPr>
          <a:lstStyle/>
          <a:p>
            <a:pPr>
              <a:defRPr/>
            </a:pPr>
            <a:fld id="{2D86846E-9188-FB4F-9D38-7DDF07AAD224}" type="slidenum">
              <a:rPr lang="en-GB" smtClean="0">
                <a:solidFill>
                  <a:schemeClr val="tx1"/>
                </a:solidFill>
              </a:rPr>
              <a:pPr>
                <a:defRPr/>
              </a:pPr>
              <a:t>41</a:t>
            </a:fld>
            <a:endParaRPr lang="en-GB" dirty="0">
              <a:solidFill>
                <a:schemeClr val="tx1"/>
              </a:solidFill>
            </a:endParaRPr>
          </a:p>
        </p:txBody>
      </p:sp>
      <p:sp>
        <p:nvSpPr>
          <p:cNvPr id="114691" name="Content Placeholder 3"/>
          <p:cNvSpPr>
            <a:spLocks noGrp="1"/>
          </p:cNvSpPr>
          <p:nvPr>
            <p:ph sz="quarter" idx="1"/>
          </p:nvPr>
        </p:nvSpPr>
        <p:spPr/>
        <p:txBody>
          <a:bodyPr/>
          <a:lstStyle/>
          <a:p>
            <a:r>
              <a:rPr lang="en-US">
                <a:latin typeface="Calibri" charset="0"/>
              </a:rPr>
              <a:t>Construct-irrelevant variance</a:t>
            </a:r>
          </a:p>
          <a:p>
            <a:pPr lvl="1"/>
            <a:r>
              <a:rPr lang="en-US">
                <a:latin typeface="Calibri" charset="0"/>
              </a:rPr>
              <a:t>Systematic: good performance on the assessment requires abilities not related to the construct of interest</a:t>
            </a:r>
          </a:p>
          <a:p>
            <a:pPr lvl="1"/>
            <a:r>
              <a:rPr lang="en-US">
                <a:latin typeface="Calibri" charset="0"/>
              </a:rPr>
              <a:t>Random: good performance is related to chance factors, such as luck (effectively poor reliability)</a:t>
            </a:r>
          </a:p>
          <a:p>
            <a:r>
              <a:rPr lang="en-US">
                <a:latin typeface="Calibri" charset="0"/>
              </a:rPr>
              <a:t>Construct under-representation</a:t>
            </a:r>
          </a:p>
          <a:p>
            <a:pPr lvl="1"/>
            <a:r>
              <a:rPr lang="en-US">
                <a:latin typeface="Calibri" charset="0"/>
              </a:rPr>
              <a:t>Good performance on the assessment can be achieved without demonstrating all aspects of the construct of interest</a:t>
            </a:r>
          </a:p>
        </p:txBody>
      </p:sp>
    </p:spTree>
    <p:extLst>
      <p:ext uri="{BB962C8B-B14F-4D97-AF65-F5344CB8AC3E}">
        <p14:creationId xmlns:p14="http://schemas.microsoft.com/office/powerpoint/2010/main" val="33558315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Understanding reliability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81308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Understanding test scores</a:t>
            </a:r>
            <a:endParaRPr lang="en-US" dirty="0"/>
          </a:p>
        </p:txBody>
      </p:sp>
      <p:sp>
        <p:nvSpPr>
          <p:cNvPr id="5" name="Content Placeholder 4"/>
          <p:cNvSpPr>
            <a:spLocks noGrp="1"/>
          </p:cNvSpPr>
          <p:nvPr>
            <p:ph sz="quarter" idx="1"/>
          </p:nvPr>
        </p:nvSpPr>
        <p:spPr>
          <a:xfrm>
            <a:off x="612648" y="1600199"/>
            <a:ext cx="8153400" cy="4954865"/>
          </a:xfrm>
        </p:spPr>
        <p:txBody>
          <a:bodyPr>
            <a:normAutofit/>
          </a:bodyPr>
          <a:lstStyle/>
          <a:p>
            <a:r>
              <a:rPr lang="en-US" dirty="0" smtClean="0"/>
              <a:t>Consider a test with the following properties</a:t>
            </a:r>
          </a:p>
          <a:p>
            <a:pPr lvl="1">
              <a:tabLst>
                <a:tab pos="5561013" algn="dec"/>
              </a:tabLst>
            </a:pPr>
            <a:r>
              <a:rPr lang="en-US" dirty="0" smtClean="0"/>
              <a:t>average score:	50</a:t>
            </a:r>
          </a:p>
          <a:p>
            <a:pPr lvl="1">
              <a:tabLst>
                <a:tab pos="5561013" algn="dec"/>
              </a:tabLst>
            </a:pPr>
            <a:r>
              <a:rPr lang="en-US" dirty="0" smtClean="0"/>
              <a:t>standard deviation of scores:	15</a:t>
            </a:r>
          </a:p>
          <a:p>
            <a:pPr>
              <a:tabLst>
                <a:tab pos="4759325" algn="l"/>
              </a:tabLst>
            </a:pPr>
            <a:r>
              <a:rPr lang="en-US" dirty="0" smtClean="0"/>
              <a:t>This means that on average:</a:t>
            </a:r>
          </a:p>
          <a:p>
            <a:pPr lvl="1">
              <a:tabLst>
                <a:tab pos="4759325" algn="l"/>
              </a:tabLst>
            </a:pPr>
            <a:r>
              <a:rPr lang="en-US" dirty="0" smtClean="0"/>
              <a:t>68% of students score between 35 and 65 (±1 </a:t>
            </a:r>
            <a:r>
              <a:rPr lang="en-US" dirty="0" err="1" smtClean="0"/>
              <a:t>sd</a:t>
            </a:r>
            <a:r>
              <a:rPr lang="en-US" dirty="0" smtClean="0"/>
              <a:t>)</a:t>
            </a:r>
          </a:p>
          <a:p>
            <a:pPr lvl="1">
              <a:tabLst>
                <a:tab pos="4759325" algn="l"/>
              </a:tabLst>
            </a:pPr>
            <a:r>
              <a:rPr lang="en-US" dirty="0" smtClean="0"/>
              <a:t>96% of students score between 20 and 80 </a:t>
            </a:r>
            <a:r>
              <a:rPr lang="en-US" dirty="0"/>
              <a:t>(</a:t>
            </a:r>
            <a:r>
              <a:rPr lang="en-US" dirty="0" smtClean="0"/>
              <a:t>±2 </a:t>
            </a:r>
            <a:r>
              <a:rPr lang="en-US" dirty="0" err="1"/>
              <a:t>sd</a:t>
            </a:r>
            <a:r>
              <a:rPr lang="en-US" dirty="0" smtClean="0"/>
              <a:t>)</a:t>
            </a:r>
          </a:p>
          <a:p>
            <a:pPr>
              <a:tabLst>
                <a:tab pos="4759325" algn="l"/>
              </a:tabLst>
            </a:pPr>
            <a:r>
              <a:rPr lang="en-US" dirty="0" smtClean="0"/>
              <a:t>But the score on any one occasion may not be a good guide to the score on another occasion</a:t>
            </a:r>
          </a:p>
          <a:p>
            <a:pPr>
              <a:tabLst>
                <a:tab pos="4759325" algn="l"/>
              </a:tabLst>
            </a:pPr>
            <a:r>
              <a:rPr lang="en-US" dirty="0" smtClean="0"/>
              <a:t>No measurement (either educational or other) is perfectly reliable </a:t>
            </a:r>
          </a:p>
          <a:p>
            <a:pPr lvl="1">
              <a:tabLst>
                <a:tab pos="4759325" algn="l"/>
              </a:tabLst>
            </a:pPr>
            <a:endParaRPr lang="en-US" dirty="0"/>
          </a:p>
        </p:txBody>
      </p:sp>
      <p:sp>
        <p:nvSpPr>
          <p:cNvPr id="2" name="Slide Number Placeholder 1"/>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43</a:t>
            </a:fld>
            <a:endParaRPr lang="en-GB" dirty="0"/>
          </a:p>
        </p:txBody>
      </p:sp>
    </p:spTree>
    <p:extLst>
      <p:ext uri="{BB962C8B-B14F-4D97-AF65-F5344CB8AC3E}">
        <p14:creationId xmlns:p14="http://schemas.microsoft.com/office/powerpoint/2010/main" val="39934142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Reliability of test scores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44</a:t>
            </a:fld>
            <a:endParaRPr lang="en-GB" dirty="0"/>
          </a:p>
        </p:txBody>
      </p:sp>
      <p:sp>
        <p:nvSpPr>
          <p:cNvPr id="4" name="Content Placeholder 3"/>
          <p:cNvSpPr>
            <a:spLocks noGrp="1"/>
          </p:cNvSpPr>
          <p:nvPr>
            <p:ph sz="quarter" idx="1"/>
          </p:nvPr>
        </p:nvSpPr>
        <p:spPr>
          <a:xfrm>
            <a:off x="533400" y="1600201"/>
            <a:ext cx="8153400" cy="5257799"/>
          </a:xfrm>
        </p:spPr>
        <p:txBody>
          <a:bodyPr>
            <a:normAutofit/>
          </a:bodyPr>
          <a:lstStyle/>
          <a:p>
            <a:r>
              <a:rPr lang="en-US" dirty="0" smtClean="0"/>
              <a:t>Basic assumption of classical test theory:</a:t>
            </a:r>
          </a:p>
          <a:p>
            <a:pPr marL="640080" lvl="2" indent="0" algn="ctr">
              <a:buNone/>
            </a:pPr>
            <a:r>
              <a:rPr lang="en-US" dirty="0" smtClean="0"/>
              <a:t>X = T + E</a:t>
            </a:r>
          </a:p>
          <a:p>
            <a:pPr lvl="1"/>
            <a:r>
              <a:rPr lang="en-US" dirty="0" smtClean="0"/>
              <a:t>In other words, the score a student gets on any occasion is their “true score” plus or minus some error</a:t>
            </a:r>
          </a:p>
          <a:p>
            <a:pPr lvl="1"/>
            <a:r>
              <a:rPr lang="en-US" dirty="0" smtClean="0"/>
              <a:t>This does </a:t>
            </a:r>
            <a:r>
              <a:rPr lang="en-US" i="1" dirty="0" smtClean="0"/>
              <a:t>not</a:t>
            </a:r>
            <a:r>
              <a:rPr lang="en-US" dirty="0" smtClean="0"/>
              <a:t> mean assuming that ability is fixed</a:t>
            </a:r>
          </a:p>
          <a:p>
            <a:pPr lvl="1"/>
            <a:r>
              <a:rPr lang="en-US" dirty="0" smtClean="0"/>
              <a:t>The “true score” is just the long-run average score over numerous testing occasions with similar tests, so</a:t>
            </a:r>
          </a:p>
          <a:p>
            <a:pPr lvl="2"/>
            <a:r>
              <a:rPr lang="en-US" dirty="0" smtClean="0"/>
              <a:t>The average error is zero</a:t>
            </a:r>
          </a:p>
          <a:p>
            <a:pPr lvl="2"/>
            <a:r>
              <a:rPr lang="en-US" dirty="0" smtClean="0"/>
              <a:t>For a reliable test, the errors are bunched closely</a:t>
            </a:r>
          </a:p>
          <a:p>
            <a:pPr lvl="2"/>
            <a:r>
              <a:rPr lang="en-US" dirty="0" smtClean="0"/>
              <a:t>For an unreliable test, the errors are spread out</a:t>
            </a:r>
          </a:p>
          <a:p>
            <a:pPr lvl="2"/>
            <a:r>
              <a:rPr lang="en-US" dirty="0" smtClean="0"/>
              <a:t>The more spread out the errors, the less reliable the test</a:t>
            </a:r>
            <a:endParaRPr lang="en-US" dirty="0"/>
          </a:p>
        </p:txBody>
      </p:sp>
    </p:spTree>
    <p:extLst>
      <p:ext uri="{BB962C8B-B14F-4D97-AF65-F5344CB8AC3E}">
        <p14:creationId xmlns:p14="http://schemas.microsoft.com/office/powerpoint/2010/main" val="367432735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reliability</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45</a:t>
            </a:fld>
            <a:endParaRPr lang="en-GB" dirty="0"/>
          </a:p>
        </p:txBody>
      </p:sp>
      <p:sp>
        <p:nvSpPr>
          <p:cNvPr id="4" name="Content Placeholder 3"/>
          <p:cNvSpPr>
            <a:spLocks noGrp="1"/>
          </p:cNvSpPr>
          <p:nvPr>
            <p:ph sz="quarter" idx="1"/>
          </p:nvPr>
        </p:nvSpPr>
        <p:spPr>
          <a:xfrm>
            <a:off x="612648" y="1600200"/>
            <a:ext cx="8153400" cy="5257800"/>
          </a:xfrm>
        </p:spPr>
        <p:txBody>
          <a:bodyPr>
            <a:normAutofit/>
          </a:bodyPr>
          <a:lstStyle/>
          <a:p>
            <a:r>
              <a:rPr lang="en-US" dirty="0" smtClean="0"/>
              <a:t>To find out how spread out the errors are, we can’t use the average (because it’s zero!), so</a:t>
            </a:r>
          </a:p>
          <a:p>
            <a:r>
              <a:rPr lang="en-US" dirty="0" smtClean="0"/>
              <a:t>We square the errors (to get rid of the minus signs) and </a:t>
            </a:r>
            <a:r>
              <a:rPr lang="en-US" i="1" dirty="0" smtClean="0"/>
              <a:t>then</a:t>
            </a:r>
            <a:r>
              <a:rPr lang="en-US" dirty="0" smtClean="0"/>
              <a:t> average (this is called the </a:t>
            </a:r>
            <a:r>
              <a:rPr lang="en-US" i="1" dirty="0" smtClean="0"/>
              <a:t>variance</a:t>
            </a:r>
            <a:r>
              <a:rPr lang="en-US" dirty="0" smtClean="0"/>
              <a:t>)</a:t>
            </a:r>
          </a:p>
          <a:p>
            <a:r>
              <a:rPr lang="en-US" dirty="0" smtClean="0"/>
              <a:t>The reliability of a test is then defined as:</a:t>
            </a:r>
          </a:p>
          <a:p>
            <a:endParaRPr lang="en-US" sz="4000" dirty="0" smtClean="0"/>
          </a:p>
          <a:p>
            <a:r>
              <a:rPr lang="en-US" dirty="0" smtClean="0"/>
              <a:t>When the variance of the errors:</a:t>
            </a:r>
          </a:p>
          <a:p>
            <a:pPr lvl="1"/>
            <a:r>
              <a:rPr lang="en-US" dirty="0" smtClean="0"/>
              <a:t>is zero, the test is perfectly reliable (reliability = 1)</a:t>
            </a:r>
          </a:p>
          <a:p>
            <a:pPr lvl="1"/>
            <a:r>
              <a:rPr lang="en-US" dirty="0" smtClean="0"/>
              <a:t>equals that of the observed scores, the test score is just noise (reliability = 0)</a:t>
            </a:r>
            <a:endParaRPr lang="en-US" dirty="0"/>
          </a:p>
        </p:txBody>
      </p:sp>
      <p:pic>
        <p:nvPicPr>
          <p:cNvPr id="5" name="Picture 4"/>
          <p:cNvPicPr>
            <a:picLocks noChangeAspect="1"/>
          </p:cNvPicPr>
          <p:nvPr/>
        </p:nvPicPr>
        <p:blipFill>
          <a:blip r:embed="rId2"/>
          <a:stretch>
            <a:fillRect/>
          </a:stretch>
        </p:blipFill>
        <p:spPr>
          <a:xfrm>
            <a:off x="1866900" y="4168344"/>
            <a:ext cx="5397500" cy="698500"/>
          </a:xfrm>
          <a:prstGeom prst="rect">
            <a:avLst/>
          </a:prstGeom>
        </p:spPr>
      </p:pic>
    </p:spTree>
    <p:extLst>
      <p:ext uri="{BB962C8B-B14F-4D97-AF65-F5344CB8AC3E}">
        <p14:creationId xmlns:p14="http://schemas.microsoft.com/office/powerpoint/2010/main" val="414817592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Reliability: 0.75</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46</a:t>
            </a:fld>
            <a:endParaRPr lang="en-GB" dirty="0"/>
          </a:p>
        </p:txBody>
      </p:sp>
      <p:graphicFrame>
        <p:nvGraphicFramePr>
          <p:cNvPr id="11" name="Content Placeholder 10"/>
          <p:cNvGraphicFramePr>
            <a:graphicFrameLocks noGrp="1"/>
          </p:cNvGraphicFramePr>
          <p:nvPr>
            <p:ph sz="quarter" idx="1"/>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644374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Reliability: 0.80</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47</a:t>
            </a:fld>
            <a:endParaRPr lang="en-GB" dirty="0"/>
          </a:p>
        </p:txBody>
      </p:sp>
      <p:graphicFrame>
        <p:nvGraphicFramePr>
          <p:cNvPr id="10" name="Content Placeholder 9"/>
          <p:cNvGraphicFramePr>
            <a:graphicFrameLocks noGrp="1"/>
          </p:cNvGraphicFramePr>
          <p:nvPr>
            <p:ph sz="quarter" idx="1"/>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202701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Reliability: 0.85</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48</a:t>
            </a:fld>
            <a:endParaRPr lang="en-GB" dirty="0"/>
          </a:p>
        </p:txBody>
      </p:sp>
      <p:graphicFrame>
        <p:nvGraphicFramePr>
          <p:cNvPr id="9" name="Content Placeholder 8"/>
          <p:cNvGraphicFramePr>
            <a:graphicFrameLocks noGrp="1"/>
          </p:cNvGraphicFramePr>
          <p:nvPr>
            <p:ph sz="quarter" idx="1"/>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418834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Reliability: 0.90</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49</a:t>
            </a:fld>
            <a:endParaRPr lang="en-GB" dirty="0"/>
          </a:p>
        </p:txBody>
      </p:sp>
      <p:graphicFrame>
        <p:nvGraphicFramePr>
          <p:cNvPr id="9" name="Content Placeholder 8"/>
          <p:cNvGraphicFramePr>
            <a:graphicFrameLocks noGrp="1"/>
          </p:cNvGraphicFramePr>
          <p:nvPr>
            <p:ph sz="quarter" idx="1"/>
          </p:nvPr>
        </p:nvGraphicFramePr>
        <p:xfrm>
          <a:off x="612775" y="1600200"/>
          <a:ext cx="81534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29141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smtClean="0"/>
              <a:t>School effectiveness</a:t>
            </a:r>
            <a:endParaRPr lang="en-US" dirty="0"/>
          </a:p>
        </p:txBody>
      </p:sp>
      <p:sp>
        <p:nvSpPr>
          <p:cNvPr id="29699" name="Rectangle 3"/>
          <p:cNvSpPr>
            <a:spLocks noGrp="1" noChangeArrowheads="1"/>
          </p:cNvSpPr>
          <p:nvPr>
            <p:ph sz="quarter" idx="4294967295"/>
          </p:nvPr>
        </p:nvSpPr>
        <p:spPr>
          <a:xfrm>
            <a:off x="642938" y="1585913"/>
            <a:ext cx="8501062" cy="5257800"/>
          </a:xfrm>
        </p:spPr>
        <p:txBody>
          <a:bodyPr>
            <a:normAutofit lnSpcReduction="10000"/>
          </a:bodyPr>
          <a:lstStyle/>
          <a:p>
            <a:pPr>
              <a:buNone/>
            </a:pPr>
            <a:r>
              <a:rPr lang="en-US" sz="3000" dirty="0" smtClean="0"/>
              <a:t>Three generations of school effectiveness research:</a:t>
            </a:r>
          </a:p>
          <a:p>
            <a:r>
              <a:rPr lang="en-US" sz="2800" dirty="0" smtClean="0"/>
              <a:t>Raw results approaches:</a:t>
            </a:r>
          </a:p>
          <a:p>
            <a:pPr marL="640080" lvl="2" indent="-274320">
              <a:buClr>
                <a:schemeClr val="accent1"/>
              </a:buClr>
              <a:buSzPct val="70000"/>
              <a:buFont typeface="Wingdings 2" pitchFamily="18" charset="2"/>
              <a:buChar char=""/>
            </a:pPr>
            <a:r>
              <a:rPr lang="en-US" sz="2400" dirty="0" smtClean="0"/>
              <a:t>Different schools get different results.</a:t>
            </a:r>
          </a:p>
          <a:p>
            <a:pPr marL="640080" lvl="2" indent="-274320">
              <a:buClr>
                <a:schemeClr val="accent1"/>
              </a:buClr>
              <a:buSzPct val="70000"/>
              <a:buFont typeface="Wingdings 2" pitchFamily="18" charset="2"/>
              <a:buChar char=""/>
            </a:pPr>
            <a:r>
              <a:rPr lang="en-US" sz="2400" dirty="0" smtClean="0"/>
              <a:t>Conclusion: Schools make a difference.</a:t>
            </a:r>
          </a:p>
          <a:p>
            <a:pPr marL="320040" lvl="2" indent="-320040">
              <a:buSzPct val="60000"/>
              <a:buFont typeface="Wingdings" pitchFamily="2" charset="2"/>
              <a:buChar char=""/>
            </a:pPr>
            <a:r>
              <a:rPr lang="en-US" sz="2800" dirty="0" smtClean="0"/>
              <a:t>Demographic-based approaches:</a:t>
            </a:r>
          </a:p>
          <a:p>
            <a:pPr marL="640080" lvl="2" indent="-274320">
              <a:buClr>
                <a:schemeClr val="accent1"/>
              </a:buClr>
              <a:buSzPct val="70000"/>
              <a:buFont typeface="Wingdings 2" pitchFamily="18" charset="2"/>
              <a:buChar char="¤"/>
            </a:pPr>
            <a:r>
              <a:rPr lang="en-US" sz="2400" dirty="0" smtClean="0"/>
              <a:t>Demographic factors account for most of the variation.</a:t>
            </a:r>
          </a:p>
          <a:p>
            <a:pPr marL="640080" lvl="2" indent="-274320">
              <a:buClr>
                <a:schemeClr val="accent1"/>
              </a:buClr>
              <a:buSzPct val="70000"/>
              <a:buFont typeface="Wingdings 2" pitchFamily="18" charset="2"/>
              <a:buChar char="¤"/>
            </a:pPr>
            <a:r>
              <a:rPr lang="en-US" sz="2400" dirty="0" smtClean="0"/>
              <a:t>Conclusion: Schools don’t make a difference.</a:t>
            </a:r>
          </a:p>
          <a:p>
            <a:pPr marL="320040" lvl="1" indent="-320040">
              <a:buClr>
                <a:schemeClr val="accent2"/>
              </a:buClr>
              <a:buSzPct val="60000"/>
              <a:buFont typeface="Wingdings" pitchFamily="2" charset="2"/>
              <a:buChar char="¨"/>
            </a:pPr>
            <a:r>
              <a:rPr lang="en-US" sz="2800" dirty="0" smtClean="0"/>
              <a:t>Value-added approaches:</a:t>
            </a:r>
          </a:p>
          <a:p>
            <a:pPr marL="640080" lvl="2" indent="-274320">
              <a:buClr>
                <a:schemeClr val="accent1"/>
              </a:buClr>
              <a:buSzPct val="70000"/>
              <a:buFont typeface="Wingdings 2" pitchFamily="18" charset="2"/>
              <a:buChar char="¤"/>
            </a:pPr>
            <a:r>
              <a:rPr lang="en-US" sz="2400" dirty="0" smtClean="0"/>
              <a:t>School-level differences in value-added are relatively small.</a:t>
            </a:r>
          </a:p>
          <a:p>
            <a:pPr marL="640080" lvl="2" indent="-274320">
              <a:buClr>
                <a:schemeClr val="accent1"/>
              </a:buClr>
              <a:buSzPct val="70000"/>
              <a:buFont typeface="Wingdings 2" pitchFamily="18" charset="2"/>
              <a:buChar char="¤"/>
            </a:pPr>
            <a:r>
              <a:rPr lang="en-US" sz="2400" dirty="0" smtClean="0"/>
              <a:t>Classroom-level differences in value-added are large.</a:t>
            </a:r>
          </a:p>
          <a:p>
            <a:pPr marL="640080" lvl="2" indent="-274320">
              <a:buClr>
                <a:schemeClr val="accent1"/>
              </a:buClr>
              <a:buSzPct val="70000"/>
              <a:buFont typeface="Wingdings 2" pitchFamily="18" charset="2"/>
              <a:buChar char="¤"/>
            </a:pPr>
            <a:r>
              <a:rPr lang="en-US" sz="2400" dirty="0" smtClean="0"/>
              <a:t>Conclusion: An effective school is a school full of effective classrooms.</a:t>
            </a:r>
          </a:p>
        </p:txBody>
      </p:sp>
      <p:sp>
        <p:nvSpPr>
          <p:cNvPr id="3" name="Slide Number Placeholder 2"/>
          <p:cNvSpPr>
            <a:spLocks noGrp="1"/>
          </p:cNvSpPr>
          <p:nvPr>
            <p:ph type="sldNum" sz="quarter" idx="12"/>
          </p:nvPr>
        </p:nvSpPr>
        <p:spPr/>
        <p:txBody>
          <a:bodyPr>
            <a:normAutofit fontScale="85000" lnSpcReduction="20000"/>
          </a:bodyPr>
          <a:lstStyle/>
          <a:p>
            <a:pPr>
              <a:defRPr/>
            </a:pPr>
            <a:fld id="{19ABF79A-F4A3-5E49-A6CE-5B8CF779BC37}" type="slidenum">
              <a:rPr lang="en-GB" smtClean="0"/>
              <a:pPr>
                <a:defRPr/>
              </a:pPr>
              <a:t>5</a:t>
            </a:fld>
            <a:endParaRPr lang="en-GB" dirty="0"/>
          </a:p>
        </p:txBody>
      </p:sp>
    </p:spTree>
    <p:extLst>
      <p:ext uri="{BB962C8B-B14F-4D97-AF65-F5344CB8AC3E}">
        <p14:creationId xmlns:p14="http://schemas.microsoft.com/office/powerpoint/2010/main" val="74332782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standard error of measurement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2D6238C2-C284-AD4D-8FB8-9663937FCA09}" type="slidenum">
              <a:rPr lang="en-GB" smtClean="0"/>
              <a:pPr/>
              <a:t>50</a:t>
            </a:fld>
            <a:endParaRPr lang="en-GB" dirty="0"/>
          </a:p>
        </p:txBody>
      </p:sp>
      <p:sp>
        <p:nvSpPr>
          <p:cNvPr id="4" name="Content Placeholder 3"/>
          <p:cNvSpPr>
            <a:spLocks noGrp="1"/>
          </p:cNvSpPr>
          <p:nvPr>
            <p:ph sz="quarter" idx="1"/>
          </p:nvPr>
        </p:nvSpPr>
        <p:spPr/>
        <p:txBody>
          <a:bodyPr/>
          <a:lstStyle/>
          <a:p>
            <a:r>
              <a:rPr lang="en-US" smtClean="0"/>
              <a:t>The “standard error of measurement” (SEM) is just the standard deviation of the errors, so, on any given testing occasion</a:t>
            </a:r>
          </a:p>
          <a:p>
            <a:pPr lvl="1"/>
            <a:r>
              <a:rPr lang="en-US" smtClean="0"/>
              <a:t>68% of students score within 1 SEM of their true score</a:t>
            </a:r>
          </a:p>
          <a:p>
            <a:pPr lvl="1"/>
            <a:r>
              <a:rPr lang="en-US" smtClean="0"/>
              <a:t>96% of students score within 2 SEM of their true score</a:t>
            </a:r>
          </a:p>
          <a:p>
            <a:r>
              <a:rPr lang="en-US" smtClean="0"/>
              <a:t>Re-arranging the defining equation for reliability:</a:t>
            </a:r>
          </a:p>
          <a:p>
            <a:endParaRPr lang="en-US" smtClean="0"/>
          </a:p>
          <a:p>
            <a:endParaRPr lang="en-US" dirty="0" smtClean="0"/>
          </a:p>
        </p:txBody>
      </p:sp>
      <p:pic>
        <p:nvPicPr>
          <p:cNvPr id="8" name="Picture 7"/>
          <p:cNvPicPr>
            <a:picLocks noChangeAspect="1"/>
          </p:cNvPicPr>
          <p:nvPr/>
        </p:nvPicPr>
        <p:blipFill rotWithShape="1">
          <a:blip r:embed="rId2"/>
          <a:srcRect l="30963" r="32147"/>
          <a:stretch/>
        </p:blipFill>
        <p:spPr>
          <a:xfrm>
            <a:off x="2402189" y="4581475"/>
            <a:ext cx="4574868" cy="466876"/>
          </a:xfrm>
          <a:prstGeom prst="rect">
            <a:avLst/>
          </a:prstGeom>
        </p:spPr>
      </p:pic>
    </p:spTree>
    <p:extLst>
      <p:ext uri="{BB962C8B-B14F-4D97-AF65-F5344CB8AC3E}">
        <p14:creationId xmlns:p14="http://schemas.microsoft.com/office/powerpoint/2010/main" val="129307495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Reliability, standard errors, and progress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2D6238C2-C284-AD4D-8FB8-9663937FCA09}" type="slidenum">
              <a:rPr lang="en-GB" smtClean="0"/>
              <a:pPr/>
              <a:t>51</a:t>
            </a:fld>
            <a:endParaRPr lang="en-GB"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461961629"/>
              </p:ext>
            </p:extLst>
          </p:nvPr>
        </p:nvGraphicFramePr>
        <p:xfrm>
          <a:off x="612773" y="1600200"/>
          <a:ext cx="8153274" cy="3657600"/>
        </p:xfrm>
        <a:graphic>
          <a:graphicData uri="http://schemas.openxmlformats.org/drawingml/2006/table">
            <a:tbl>
              <a:tblPr firstRow="1" bandRow="1">
                <a:tableStyleId>{5C22544A-7EE6-4342-B048-85BDC9FD1C3A}</a:tableStyleId>
              </a:tblPr>
              <a:tblGrid>
                <a:gridCol w="1216027"/>
                <a:gridCol w="1689100"/>
                <a:gridCol w="5248147"/>
              </a:tblGrid>
              <a:tr h="370840">
                <a:tc>
                  <a:txBody>
                    <a:bodyPr/>
                    <a:lstStyle/>
                    <a:p>
                      <a:r>
                        <a:rPr lang="en-US" sz="2400" dirty="0" smtClean="0"/>
                        <a:t>Grade</a:t>
                      </a:r>
                      <a:endParaRPr lang="en-US" sz="2400" dirty="0"/>
                    </a:p>
                  </a:txBody>
                  <a:tcPr/>
                </a:tc>
                <a:tc>
                  <a:txBody>
                    <a:bodyPr/>
                    <a:lstStyle/>
                    <a:p>
                      <a:pPr algn="ctr"/>
                      <a:r>
                        <a:rPr lang="en-US" sz="2400" dirty="0" smtClean="0"/>
                        <a:t>Reliability</a:t>
                      </a:r>
                      <a:endParaRPr lang="en-US" sz="2400" dirty="0"/>
                    </a:p>
                  </a:txBody>
                  <a:tcPr/>
                </a:tc>
                <a:tc>
                  <a:txBody>
                    <a:bodyPr/>
                    <a:lstStyle/>
                    <a:p>
                      <a:pPr algn="ctr"/>
                      <a:r>
                        <a:rPr lang="en-US" sz="2400" dirty="0" smtClean="0"/>
                        <a:t>SEM as a percentage of annual</a:t>
                      </a:r>
                      <a:r>
                        <a:rPr lang="en-US" sz="2400" baseline="0" dirty="0" smtClean="0"/>
                        <a:t> progress</a:t>
                      </a:r>
                      <a:endParaRPr lang="en-US" sz="2400" dirty="0"/>
                    </a:p>
                  </a:txBody>
                  <a:tcPr/>
                </a:tc>
              </a:tr>
              <a:tr h="370840">
                <a:tc>
                  <a:txBody>
                    <a:bodyPr/>
                    <a:lstStyle/>
                    <a:p>
                      <a:pPr algn="ctr"/>
                      <a:r>
                        <a:rPr lang="en-US" sz="2400" dirty="0" smtClean="0"/>
                        <a:t>1</a:t>
                      </a:r>
                      <a:endParaRPr lang="en-US" sz="2400" dirty="0"/>
                    </a:p>
                  </a:txBody>
                  <a:tcPr/>
                </a:tc>
                <a:tc>
                  <a:txBody>
                    <a:bodyPr/>
                    <a:lstStyle/>
                    <a:p>
                      <a:pPr algn="ctr" fontAlgn="b"/>
                      <a:r>
                        <a:rPr lang="en-US" sz="2400" b="0" i="0" u="none" strike="noStrike" dirty="0">
                          <a:solidFill>
                            <a:srgbClr val="000000"/>
                          </a:solidFill>
                          <a:effectLst/>
                          <a:latin typeface="Calibri"/>
                        </a:rPr>
                        <a:t>0.89</a:t>
                      </a:r>
                    </a:p>
                  </a:txBody>
                  <a:tcPr marL="12700" marR="12700" marT="12700" marB="0" anchor="b"/>
                </a:tc>
                <a:tc>
                  <a:txBody>
                    <a:bodyPr/>
                    <a:lstStyle/>
                    <a:p>
                      <a:pPr algn="ctr" fontAlgn="b"/>
                      <a:r>
                        <a:rPr lang="en-US" sz="2400" b="0" i="0" u="none" strike="noStrike" dirty="0">
                          <a:solidFill>
                            <a:srgbClr val="000000"/>
                          </a:solidFill>
                          <a:effectLst/>
                          <a:latin typeface="Calibri"/>
                        </a:rPr>
                        <a:t>26%</a:t>
                      </a:r>
                    </a:p>
                  </a:txBody>
                  <a:tcPr marL="12700" marR="12700" marT="12700" marB="0" anchor="b"/>
                </a:tc>
              </a:tr>
              <a:tr h="370840">
                <a:tc>
                  <a:txBody>
                    <a:bodyPr/>
                    <a:lstStyle/>
                    <a:p>
                      <a:pPr algn="ctr"/>
                      <a:r>
                        <a:rPr lang="en-US" sz="2400" dirty="0" smtClean="0"/>
                        <a:t>2</a:t>
                      </a:r>
                      <a:endParaRPr lang="en-US" sz="2400" dirty="0"/>
                    </a:p>
                  </a:txBody>
                  <a:tcPr/>
                </a:tc>
                <a:tc>
                  <a:txBody>
                    <a:bodyPr/>
                    <a:lstStyle/>
                    <a:p>
                      <a:pPr algn="ctr" fontAlgn="b"/>
                      <a:r>
                        <a:rPr lang="en-US" sz="2400" b="0" i="0" u="none" strike="noStrike">
                          <a:solidFill>
                            <a:srgbClr val="000000"/>
                          </a:solidFill>
                          <a:effectLst/>
                          <a:latin typeface="Calibri"/>
                        </a:rPr>
                        <a:t>0.85</a:t>
                      </a:r>
                    </a:p>
                  </a:txBody>
                  <a:tcPr marL="12700" marR="12700" marT="12700" marB="0" anchor="b"/>
                </a:tc>
                <a:tc>
                  <a:txBody>
                    <a:bodyPr/>
                    <a:lstStyle/>
                    <a:p>
                      <a:pPr algn="ctr" fontAlgn="b"/>
                      <a:r>
                        <a:rPr lang="en-US" sz="2400" b="0" i="0" u="none" strike="noStrike" dirty="0">
                          <a:solidFill>
                            <a:srgbClr val="000000"/>
                          </a:solidFill>
                          <a:effectLst/>
                          <a:latin typeface="Calibri"/>
                        </a:rPr>
                        <a:t>56%</a:t>
                      </a:r>
                    </a:p>
                  </a:txBody>
                  <a:tcPr marL="12700" marR="12700" marT="12700" marB="0" anchor="b"/>
                </a:tc>
              </a:tr>
              <a:tr h="370840">
                <a:tc>
                  <a:txBody>
                    <a:bodyPr/>
                    <a:lstStyle/>
                    <a:p>
                      <a:pPr algn="ctr"/>
                      <a:r>
                        <a:rPr lang="en-US" sz="2400" dirty="0" smtClean="0"/>
                        <a:t>3</a:t>
                      </a:r>
                      <a:endParaRPr lang="en-US" sz="2400" dirty="0"/>
                    </a:p>
                  </a:txBody>
                  <a:tcPr/>
                </a:tc>
                <a:tc>
                  <a:txBody>
                    <a:bodyPr/>
                    <a:lstStyle/>
                    <a:p>
                      <a:pPr algn="ctr" fontAlgn="b"/>
                      <a:r>
                        <a:rPr lang="en-US" sz="2400" b="0" i="0" u="none" strike="noStrike">
                          <a:solidFill>
                            <a:srgbClr val="000000"/>
                          </a:solidFill>
                          <a:effectLst/>
                          <a:latin typeface="Calibri"/>
                        </a:rPr>
                        <a:t>0.82</a:t>
                      </a:r>
                    </a:p>
                  </a:txBody>
                  <a:tcPr marL="12700" marR="12700" marT="12700" marB="0" anchor="b"/>
                </a:tc>
                <a:tc>
                  <a:txBody>
                    <a:bodyPr/>
                    <a:lstStyle/>
                    <a:p>
                      <a:pPr algn="ctr" fontAlgn="b"/>
                      <a:r>
                        <a:rPr lang="en-US" sz="2400" b="0" i="0" u="none" strike="noStrike" dirty="0">
                          <a:solidFill>
                            <a:srgbClr val="000000"/>
                          </a:solidFill>
                          <a:effectLst/>
                          <a:latin typeface="Calibri"/>
                        </a:rPr>
                        <a:t>76%</a:t>
                      </a:r>
                    </a:p>
                  </a:txBody>
                  <a:tcPr marL="12700" marR="12700" marT="12700" marB="0" anchor="b"/>
                </a:tc>
              </a:tr>
              <a:tr h="370840">
                <a:tc>
                  <a:txBody>
                    <a:bodyPr/>
                    <a:lstStyle/>
                    <a:p>
                      <a:pPr algn="ctr"/>
                      <a:r>
                        <a:rPr lang="en-US" sz="2400" dirty="0" smtClean="0"/>
                        <a:t>4</a:t>
                      </a:r>
                      <a:endParaRPr lang="en-US" sz="2400" dirty="0"/>
                    </a:p>
                  </a:txBody>
                  <a:tcPr/>
                </a:tc>
                <a:tc>
                  <a:txBody>
                    <a:bodyPr/>
                    <a:lstStyle/>
                    <a:p>
                      <a:pPr algn="ctr" fontAlgn="b"/>
                      <a:r>
                        <a:rPr lang="en-US" sz="2400" b="0" i="0" u="none" strike="noStrike">
                          <a:solidFill>
                            <a:srgbClr val="000000"/>
                          </a:solidFill>
                          <a:effectLst/>
                          <a:latin typeface="Calibri"/>
                        </a:rPr>
                        <a:t>0.83</a:t>
                      </a:r>
                    </a:p>
                  </a:txBody>
                  <a:tcPr marL="12700" marR="12700" marT="12700" marB="0" anchor="b"/>
                </a:tc>
                <a:tc>
                  <a:txBody>
                    <a:bodyPr/>
                    <a:lstStyle/>
                    <a:p>
                      <a:pPr algn="ctr" fontAlgn="b"/>
                      <a:r>
                        <a:rPr lang="en-US" sz="2400" b="0" i="0" u="none" strike="noStrike" dirty="0">
                          <a:solidFill>
                            <a:srgbClr val="000000"/>
                          </a:solidFill>
                          <a:effectLst/>
                          <a:latin typeface="Calibri"/>
                        </a:rPr>
                        <a:t>39%</a:t>
                      </a:r>
                    </a:p>
                  </a:txBody>
                  <a:tcPr marL="12700" marR="12700" marT="12700" marB="0" anchor="b"/>
                </a:tc>
              </a:tr>
              <a:tr h="370840">
                <a:tc>
                  <a:txBody>
                    <a:bodyPr/>
                    <a:lstStyle/>
                    <a:p>
                      <a:pPr algn="ctr"/>
                      <a:r>
                        <a:rPr lang="en-US" sz="2400" dirty="0" smtClean="0"/>
                        <a:t>5</a:t>
                      </a:r>
                      <a:endParaRPr lang="en-US" sz="2400" dirty="0"/>
                    </a:p>
                  </a:txBody>
                  <a:tcPr/>
                </a:tc>
                <a:tc>
                  <a:txBody>
                    <a:bodyPr/>
                    <a:lstStyle/>
                    <a:p>
                      <a:pPr algn="ctr" fontAlgn="b"/>
                      <a:r>
                        <a:rPr lang="en-US" sz="2400" b="0" i="0" u="none" strike="noStrike">
                          <a:solidFill>
                            <a:srgbClr val="000000"/>
                          </a:solidFill>
                          <a:effectLst/>
                          <a:latin typeface="Calibri"/>
                        </a:rPr>
                        <a:t>0.83</a:t>
                      </a:r>
                    </a:p>
                  </a:txBody>
                  <a:tcPr marL="12700" marR="12700" marT="12700" marB="0" anchor="b"/>
                </a:tc>
                <a:tc>
                  <a:txBody>
                    <a:bodyPr/>
                    <a:lstStyle/>
                    <a:p>
                      <a:pPr algn="ctr" fontAlgn="b"/>
                      <a:r>
                        <a:rPr lang="en-US" sz="2400" b="0" i="0" u="none" strike="noStrike" dirty="0">
                          <a:solidFill>
                            <a:srgbClr val="000000"/>
                          </a:solidFill>
                          <a:effectLst/>
                          <a:latin typeface="Calibri"/>
                        </a:rPr>
                        <a:t>55%</a:t>
                      </a:r>
                    </a:p>
                  </a:txBody>
                  <a:tcPr marL="12700" marR="12700" marT="12700" marB="0" anchor="b"/>
                </a:tc>
              </a:tr>
              <a:tr h="370840">
                <a:tc>
                  <a:txBody>
                    <a:bodyPr/>
                    <a:lstStyle/>
                    <a:p>
                      <a:pPr algn="ctr"/>
                      <a:r>
                        <a:rPr lang="en-US" sz="2400" dirty="0" smtClean="0"/>
                        <a:t>6</a:t>
                      </a:r>
                      <a:endParaRPr lang="en-US" sz="2400" dirty="0"/>
                    </a:p>
                  </a:txBody>
                  <a:tcPr/>
                </a:tc>
                <a:tc>
                  <a:txBody>
                    <a:bodyPr/>
                    <a:lstStyle/>
                    <a:p>
                      <a:pPr algn="ctr" fontAlgn="b"/>
                      <a:r>
                        <a:rPr lang="en-US" sz="2400" b="0" i="0" u="none" strike="noStrike" dirty="0">
                          <a:solidFill>
                            <a:srgbClr val="000000"/>
                          </a:solidFill>
                          <a:effectLst/>
                          <a:latin typeface="Calibri"/>
                        </a:rPr>
                        <a:t>0.89</a:t>
                      </a:r>
                    </a:p>
                  </a:txBody>
                  <a:tcPr marL="12700" marR="12700" marT="12700" marB="0" anchor="b"/>
                </a:tc>
                <a:tc>
                  <a:txBody>
                    <a:bodyPr/>
                    <a:lstStyle/>
                    <a:p>
                      <a:pPr algn="ctr" fontAlgn="b"/>
                      <a:r>
                        <a:rPr lang="en-US" sz="2400" b="0" i="0" u="none" strike="noStrike" dirty="0">
                          <a:solidFill>
                            <a:srgbClr val="000000"/>
                          </a:solidFill>
                          <a:effectLst/>
                          <a:latin typeface="Calibri"/>
                        </a:rPr>
                        <a:t>46%</a:t>
                      </a:r>
                    </a:p>
                  </a:txBody>
                  <a:tcPr marL="12700" marR="12700" marT="12700" marB="0" anchor="b"/>
                </a:tc>
              </a:tr>
              <a:tr h="370840">
                <a:tc>
                  <a:txBody>
                    <a:bodyPr/>
                    <a:lstStyle/>
                    <a:p>
                      <a:pPr algn="ctr"/>
                      <a:r>
                        <a:rPr lang="en-US" sz="2400" dirty="0" smtClean="0"/>
                        <a:t>Average</a:t>
                      </a:r>
                      <a:endParaRPr lang="en-US" sz="2400" dirty="0"/>
                    </a:p>
                  </a:txBody>
                  <a:tcPr/>
                </a:tc>
                <a:tc>
                  <a:txBody>
                    <a:bodyPr/>
                    <a:lstStyle/>
                    <a:p>
                      <a:pPr algn="ctr" fontAlgn="b"/>
                      <a:r>
                        <a:rPr lang="en-US" sz="2400" b="0" i="0" u="none" strike="noStrike" dirty="0" smtClean="0">
                          <a:solidFill>
                            <a:srgbClr val="000000"/>
                          </a:solidFill>
                          <a:effectLst/>
                          <a:latin typeface="Calibri"/>
                        </a:rPr>
                        <a:t>0.85</a:t>
                      </a:r>
                      <a:endParaRPr lang="en-US" sz="2400" b="0" i="0" u="none" strike="noStrike" dirty="0">
                        <a:solidFill>
                          <a:srgbClr val="000000"/>
                        </a:solidFill>
                        <a:effectLst/>
                        <a:latin typeface="Calibri"/>
                      </a:endParaRPr>
                    </a:p>
                  </a:txBody>
                  <a:tcPr marL="12700" marR="12700" marT="12700" marB="0" anchor="b"/>
                </a:tc>
                <a:tc>
                  <a:txBody>
                    <a:bodyPr/>
                    <a:lstStyle/>
                    <a:p>
                      <a:pPr algn="ctr" fontAlgn="b"/>
                      <a:r>
                        <a:rPr lang="en-US" sz="2400" b="0" i="0" u="none" strike="noStrike" dirty="0" smtClean="0">
                          <a:solidFill>
                            <a:srgbClr val="000000"/>
                          </a:solidFill>
                          <a:effectLst/>
                          <a:latin typeface="Calibri"/>
                        </a:rPr>
                        <a:t>49%</a:t>
                      </a:r>
                      <a:endParaRPr lang="en-US" sz="2400" b="0" i="0" u="none" strike="noStrike" dirty="0">
                        <a:solidFill>
                          <a:srgbClr val="000000"/>
                        </a:solidFill>
                        <a:effectLst/>
                        <a:latin typeface="Calibri"/>
                      </a:endParaRPr>
                    </a:p>
                  </a:txBody>
                  <a:tcPr marL="12700" marR="12700" marT="12700" marB="0" anchor="b"/>
                </a:tc>
              </a:tr>
            </a:tbl>
          </a:graphicData>
        </a:graphic>
      </p:graphicFrame>
      <p:sp>
        <p:nvSpPr>
          <p:cNvPr id="9" name="TextBox 8"/>
          <p:cNvSpPr txBox="1"/>
          <p:nvPr/>
        </p:nvSpPr>
        <p:spPr>
          <a:xfrm>
            <a:off x="612774" y="5397500"/>
            <a:ext cx="8153274" cy="830997"/>
          </a:xfrm>
          <a:prstGeom prst="rect">
            <a:avLst/>
          </a:prstGeom>
          <a:solidFill>
            <a:srgbClr val="525A93"/>
          </a:solidFill>
        </p:spPr>
        <p:txBody>
          <a:bodyPr wrap="square" rtlCol="0">
            <a:spAutoFit/>
          </a:bodyPr>
          <a:lstStyle/>
          <a:p>
            <a:r>
              <a:rPr lang="en-US" dirty="0" smtClean="0">
                <a:solidFill>
                  <a:schemeClr val="bg1"/>
                </a:solidFill>
                <a:latin typeface="+mn-lt"/>
              </a:rPr>
              <a:t>In other words, the standard error of measurement of this reading test is equal to six months’ progress by a typical student</a:t>
            </a:r>
            <a:endParaRPr lang="en-US" dirty="0">
              <a:solidFill>
                <a:schemeClr val="bg1"/>
              </a:solidFill>
              <a:latin typeface="+mn-lt"/>
            </a:endParaRPr>
          </a:p>
        </p:txBody>
      </p:sp>
    </p:spTree>
    <p:extLst>
      <p:ext uri="{BB962C8B-B14F-4D97-AF65-F5344CB8AC3E}">
        <p14:creationId xmlns:p14="http://schemas.microsoft.com/office/powerpoint/2010/main" val="6779106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Testing ever semester</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52</a:t>
            </a:fld>
            <a:endParaRPr lang="en-GB" dirty="0"/>
          </a:p>
        </p:txBody>
      </p:sp>
      <p:sp>
        <p:nvSpPr>
          <p:cNvPr id="4" name="Content Placeholder 3"/>
          <p:cNvSpPr>
            <a:spLocks noGrp="1"/>
          </p:cNvSpPr>
          <p:nvPr>
            <p:ph sz="quarter" idx="1"/>
          </p:nvPr>
        </p:nvSpPr>
        <p:spPr/>
        <p:txBody>
          <a:bodyPr/>
          <a:lstStyle/>
          <a:p>
            <a:r>
              <a:rPr lang="en-US" dirty="0" smtClean="0"/>
              <a:t>If we test students every six months:</a:t>
            </a:r>
          </a:p>
          <a:p>
            <a:pPr lvl="1"/>
            <a:r>
              <a:rPr lang="en-US" dirty="0" smtClean="0"/>
              <a:t>16% of students who have made normal progress will appear to have made no progress at all, or appear to have gone backwards. </a:t>
            </a:r>
          </a:p>
          <a:p>
            <a:pPr lvl="1"/>
            <a:r>
              <a:rPr lang="en-US" dirty="0" smtClean="0"/>
              <a:t>16% of the students who have made no progress will appear to be progressing faster than normal.</a:t>
            </a:r>
          </a:p>
          <a:p>
            <a:pPr lvl="1"/>
            <a:endParaRPr lang="en-US" dirty="0"/>
          </a:p>
        </p:txBody>
      </p:sp>
    </p:spTree>
    <p:extLst>
      <p:ext uri="{BB962C8B-B14F-4D97-AF65-F5344CB8AC3E}">
        <p14:creationId xmlns:p14="http://schemas.microsoft.com/office/powerpoint/2010/main" val="289240316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Bimonthly testing</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53</a:t>
            </a:fld>
            <a:endParaRPr lang="en-GB" dirty="0"/>
          </a:p>
        </p:txBody>
      </p:sp>
      <p:sp>
        <p:nvSpPr>
          <p:cNvPr id="4" name="Content Placeholder 3"/>
          <p:cNvSpPr>
            <a:spLocks noGrp="1"/>
          </p:cNvSpPr>
          <p:nvPr>
            <p:ph sz="quarter" idx="1"/>
          </p:nvPr>
        </p:nvSpPr>
        <p:spPr/>
        <p:txBody>
          <a:bodyPr/>
          <a:lstStyle/>
          <a:p>
            <a:r>
              <a:rPr lang="en-US" dirty="0" smtClean="0"/>
              <a:t>If we test students every two months:</a:t>
            </a:r>
          </a:p>
          <a:p>
            <a:pPr lvl="1"/>
            <a:r>
              <a:rPr lang="en-US" dirty="0" smtClean="0"/>
              <a:t>37% of students who have made normal progress will appear to have made no progress at all, or appear to have gone backwards. </a:t>
            </a:r>
          </a:p>
          <a:p>
            <a:pPr lvl="1"/>
            <a:r>
              <a:rPr lang="en-US" dirty="0" smtClean="0"/>
              <a:t>37% </a:t>
            </a:r>
            <a:r>
              <a:rPr lang="en-US" dirty="0"/>
              <a:t>of the students who have made no </a:t>
            </a:r>
            <a:r>
              <a:rPr lang="en-US" dirty="0" smtClean="0"/>
              <a:t>progress </a:t>
            </a:r>
            <a:r>
              <a:rPr lang="en-US" dirty="0"/>
              <a:t>will appear to be progressing faster than </a:t>
            </a:r>
            <a:r>
              <a:rPr lang="en-US" dirty="0" smtClean="0"/>
              <a:t>average.</a:t>
            </a:r>
          </a:p>
          <a:p>
            <a:pPr lvl="1"/>
            <a:endParaRPr lang="en-US" dirty="0"/>
          </a:p>
        </p:txBody>
      </p:sp>
    </p:spTree>
    <p:extLst>
      <p:ext uri="{BB962C8B-B14F-4D97-AF65-F5344CB8AC3E}">
        <p14:creationId xmlns:p14="http://schemas.microsoft.com/office/powerpoint/2010/main" val="312808034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must measure progress…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54</a:t>
            </a:fld>
            <a:endParaRPr lang="en-GB" dirty="0"/>
          </a:p>
        </p:txBody>
      </p:sp>
      <p:sp>
        <p:nvSpPr>
          <p:cNvPr id="4" name="Content Placeholder 3"/>
          <p:cNvSpPr>
            <a:spLocks noGrp="1"/>
          </p:cNvSpPr>
          <p:nvPr>
            <p:ph sz="quarter" idx="1"/>
          </p:nvPr>
        </p:nvSpPr>
        <p:spPr>
          <a:xfrm>
            <a:off x="612647" y="1600200"/>
            <a:ext cx="8307581" cy="4495800"/>
          </a:xfrm>
        </p:spPr>
        <p:txBody>
          <a:bodyPr/>
          <a:lstStyle/>
          <a:p>
            <a:r>
              <a:rPr lang="en-US" dirty="0" smtClean="0"/>
              <a:t>As rules of thumb:</a:t>
            </a:r>
          </a:p>
          <a:p>
            <a:pPr lvl="1"/>
            <a:r>
              <a:rPr lang="en-US" dirty="0" smtClean="0"/>
              <a:t>For </a:t>
            </a:r>
            <a:r>
              <a:rPr lang="en-US" dirty="0"/>
              <a:t>individual </a:t>
            </a:r>
            <a:r>
              <a:rPr lang="en-US" dirty="0" smtClean="0"/>
              <a:t>students, progress measures are meaningful only if the progress is more than </a:t>
            </a:r>
            <a:r>
              <a:rPr lang="en-US" i="1" dirty="0" smtClean="0"/>
              <a:t>twice</a:t>
            </a:r>
            <a:r>
              <a:rPr lang="en-US" dirty="0" smtClean="0"/>
              <a:t> the standard error of measurement of the test being used to measure progress.</a:t>
            </a:r>
          </a:p>
          <a:p>
            <a:pPr lvl="1"/>
            <a:r>
              <a:rPr lang="en-US" dirty="0" smtClean="0"/>
              <a:t>For a class of 25 students, </a:t>
            </a:r>
            <a:r>
              <a:rPr lang="en-US" dirty="0"/>
              <a:t>progress measures are </a:t>
            </a:r>
            <a:r>
              <a:rPr lang="en-US" dirty="0" smtClean="0"/>
              <a:t>meaningful </a:t>
            </a:r>
            <a:r>
              <a:rPr lang="en-US" dirty="0"/>
              <a:t>if the progress is more than </a:t>
            </a:r>
            <a:r>
              <a:rPr lang="en-US" i="1" dirty="0" smtClean="0"/>
              <a:t>half</a:t>
            </a:r>
            <a:r>
              <a:rPr lang="en-US" dirty="0" smtClean="0"/>
              <a:t> the </a:t>
            </a:r>
            <a:r>
              <a:rPr lang="en-US" dirty="0"/>
              <a:t>standard error of measurement of the test being used to measure progress</a:t>
            </a:r>
            <a:r>
              <a:rPr lang="en-US" dirty="0" smtClean="0"/>
              <a:t>.</a:t>
            </a:r>
          </a:p>
          <a:p>
            <a:endParaRPr lang="en-US" dirty="0"/>
          </a:p>
        </p:txBody>
      </p:sp>
    </p:spTree>
    <p:extLst>
      <p:ext uri="{BB962C8B-B14F-4D97-AF65-F5344CB8AC3E}">
        <p14:creationId xmlns:p14="http://schemas.microsoft.com/office/powerpoint/2010/main" val="33408400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Curriculum-based measurement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1621370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Curriculum-based measurement </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56</a:t>
            </a:fld>
            <a:endParaRPr lang="en-GB" dirty="0"/>
          </a:p>
        </p:txBody>
      </p:sp>
      <p:sp>
        <p:nvSpPr>
          <p:cNvPr id="4" name="Content Placeholder 3"/>
          <p:cNvSpPr>
            <a:spLocks noGrp="1"/>
          </p:cNvSpPr>
          <p:nvPr>
            <p:ph sz="quarter" idx="1"/>
          </p:nvPr>
        </p:nvSpPr>
        <p:spPr/>
        <p:txBody>
          <a:bodyPr/>
          <a:lstStyle/>
          <a:p>
            <a:r>
              <a:rPr lang="en-US" dirty="0" smtClean="0"/>
              <a:t>Used for a </a:t>
            </a:r>
            <a:r>
              <a:rPr lang="en-US" dirty="0"/>
              <a:t>v</a:t>
            </a:r>
            <a:r>
              <a:rPr lang="en-US" dirty="0" smtClean="0"/>
              <a:t>ariety of purposes including </a:t>
            </a:r>
            <a:r>
              <a:rPr lang="en-US" dirty="0"/>
              <a:t>screening, benchmarking, and progress </a:t>
            </a:r>
            <a:r>
              <a:rPr lang="en-US" dirty="0" smtClean="0"/>
              <a:t>monitoring</a:t>
            </a:r>
          </a:p>
          <a:p>
            <a:r>
              <a:rPr lang="en-US" dirty="0" smtClean="0"/>
              <a:t>Avoids the problems of measuring change scores because it focuses on multiple assessments of </a:t>
            </a:r>
            <a:r>
              <a:rPr lang="en-US" i="1" dirty="0" smtClean="0"/>
              <a:t>status</a:t>
            </a:r>
            <a:r>
              <a:rPr lang="en-US" dirty="0" smtClean="0"/>
              <a:t>.</a:t>
            </a:r>
            <a:endParaRPr lang="en-US" i="1" dirty="0" smtClean="0"/>
          </a:p>
          <a:p>
            <a:r>
              <a:rPr lang="en-US" dirty="0" smtClean="0"/>
              <a:t>Depends on a clear view of what will be learned by the end of the instructional sequence.</a:t>
            </a:r>
          </a:p>
          <a:p>
            <a:r>
              <a:rPr lang="en-US" dirty="0" smtClean="0"/>
              <a:t>However, it is not a panacea</a:t>
            </a:r>
            <a:endParaRPr lang="en-US" dirty="0"/>
          </a:p>
        </p:txBody>
      </p:sp>
    </p:spTree>
    <p:extLst>
      <p:ext uri="{BB962C8B-B14F-4D97-AF65-F5344CB8AC3E}">
        <p14:creationId xmlns:p14="http://schemas.microsoft.com/office/powerpoint/2010/main" val="8542368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studies of CBM-R</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57</a:t>
            </a:fld>
            <a:endParaRPr lang="en-GB" dirty="0"/>
          </a:p>
        </p:txBody>
      </p:sp>
      <p:sp>
        <p:nvSpPr>
          <p:cNvPr id="4" name="Content Placeholder 3"/>
          <p:cNvSpPr>
            <a:spLocks noGrp="1"/>
          </p:cNvSpPr>
          <p:nvPr>
            <p:ph sz="quarter" idx="1"/>
          </p:nvPr>
        </p:nvSpPr>
        <p:spPr/>
        <p:txBody>
          <a:bodyPr>
            <a:normAutofit/>
          </a:bodyPr>
          <a:lstStyle/>
          <a:p>
            <a:pPr marL="0" indent="0">
              <a:buNone/>
            </a:pPr>
            <a:r>
              <a:rPr lang="en-US" dirty="0" smtClean="0"/>
              <a:t>“</a:t>
            </a:r>
            <a:r>
              <a:rPr lang="en-US" dirty="0"/>
              <a:t>Such studies suggest that even under the best conditions (i.e., high-quality probe sets and tightly controlled conditions), (a) a minimum of 5 or 6 weeks of data with multiple data points collected per week are needed to inform routine instructional decisions and (b) a minimum of 12 weeks of data with multiple data points collected per week are needed to make special education eligibility decisions </a:t>
            </a:r>
            <a:r>
              <a:rPr lang="en-US" dirty="0" smtClean="0"/>
              <a:t>” (p. 12)</a:t>
            </a:r>
            <a:endParaRPr lang="en-US" dirty="0"/>
          </a:p>
          <a:p>
            <a:endParaRPr lang="en-US" dirty="0"/>
          </a:p>
        </p:txBody>
      </p:sp>
      <p:sp>
        <p:nvSpPr>
          <p:cNvPr id="5" name="TextBox 4"/>
          <p:cNvSpPr txBox="1"/>
          <p:nvPr/>
        </p:nvSpPr>
        <p:spPr>
          <a:xfrm>
            <a:off x="612648" y="6223000"/>
            <a:ext cx="7121652" cy="369332"/>
          </a:xfrm>
          <a:prstGeom prst="rect">
            <a:avLst/>
          </a:prstGeom>
          <a:noFill/>
        </p:spPr>
        <p:txBody>
          <a:bodyPr wrap="square" rtlCol="0">
            <a:spAutoFit/>
          </a:bodyPr>
          <a:lstStyle/>
          <a:p>
            <a:r>
              <a:rPr lang="en-US" sz="1800" dirty="0" err="1">
                <a:solidFill>
                  <a:srgbClr val="525A93"/>
                </a:solidFill>
                <a:latin typeface="+mn-lt"/>
              </a:rPr>
              <a:t>Ardoin</a:t>
            </a:r>
            <a:r>
              <a:rPr lang="en-US" sz="1800" dirty="0">
                <a:solidFill>
                  <a:srgbClr val="525A93"/>
                </a:solidFill>
                <a:latin typeface="+mn-lt"/>
              </a:rPr>
              <a:t>, </a:t>
            </a:r>
            <a:r>
              <a:rPr lang="en-US" sz="1800" dirty="0" smtClean="0">
                <a:solidFill>
                  <a:srgbClr val="525A93"/>
                </a:solidFill>
                <a:latin typeface="+mn-lt"/>
              </a:rPr>
              <a:t>Christ, </a:t>
            </a:r>
            <a:r>
              <a:rPr lang="en-US" sz="1800" dirty="0" err="1" smtClean="0">
                <a:solidFill>
                  <a:srgbClr val="525A93"/>
                </a:solidFill>
                <a:latin typeface="+mn-lt"/>
              </a:rPr>
              <a:t>Morena</a:t>
            </a:r>
            <a:r>
              <a:rPr lang="en-US" sz="1800" dirty="0">
                <a:solidFill>
                  <a:srgbClr val="525A93"/>
                </a:solidFill>
                <a:latin typeface="+mn-lt"/>
              </a:rPr>
              <a:t>, </a:t>
            </a:r>
            <a:r>
              <a:rPr lang="en-US" sz="1800" dirty="0" smtClean="0">
                <a:solidFill>
                  <a:srgbClr val="525A93"/>
                </a:solidFill>
                <a:latin typeface="+mn-lt"/>
              </a:rPr>
              <a:t>Cormier</a:t>
            </a:r>
            <a:r>
              <a:rPr lang="en-US" sz="1800" dirty="0">
                <a:solidFill>
                  <a:srgbClr val="525A93"/>
                </a:solidFill>
                <a:latin typeface="+mn-lt"/>
              </a:rPr>
              <a:t>, </a:t>
            </a:r>
            <a:r>
              <a:rPr lang="en-US" sz="1800" dirty="0" smtClean="0">
                <a:solidFill>
                  <a:srgbClr val="525A93"/>
                </a:solidFill>
                <a:latin typeface="+mn-lt"/>
              </a:rPr>
              <a:t>and </a:t>
            </a:r>
            <a:r>
              <a:rPr lang="en-US" sz="1800" dirty="0" err="1" smtClean="0">
                <a:solidFill>
                  <a:srgbClr val="525A93"/>
                </a:solidFill>
                <a:latin typeface="+mn-lt"/>
              </a:rPr>
              <a:t>Klingbeil</a:t>
            </a:r>
            <a:r>
              <a:rPr lang="en-US" sz="1800" dirty="0" smtClean="0">
                <a:solidFill>
                  <a:srgbClr val="525A93"/>
                </a:solidFill>
                <a:latin typeface="+mn-lt"/>
              </a:rPr>
              <a:t> (2013)</a:t>
            </a:r>
            <a:endParaRPr lang="en-US" sz="1800" dirty="0">
              <a:solidFill>
                <a:srgbClr val="525A93"/>
              </a:solidFill>
              <a:latin typeface="+mn-lt"/>
            </a:endParaRPr>
          </a:p>
        </p:txBody>
      </p:sp>
    </p:spTree>
    <p:extLst>
      <p:ext uri="{BB962C8B-B14F-4D97-AF65-F5344CB8AC3E}">
        <p14:creationId xmlns:p14="http://schemas.microsoft.com/office/powerpoint/2010/main" val="5012158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58</a:t>
            </a:fld>
            <a:endParaRPr lang="en-GB" dirty="0"/>
          </a:p>
        </p:txBody>
      </p:sp>
      <p:sp>
        <p:nvSpPr>
          <p:cNvPr id="4" name="Content Placeholder 3"/>
          <p:cNvSpPr>
            <a:spLocks noGrp="1"/>
          </p:cNvSpPr>
          <p:nvPr>
            <p:ph sz="quarter" idx="1"/>
          </p:nvPr>
        </p:nvSpPr>
        <p:spPr/>
        <p:txBody>
          <a:bodyPr>
            <a:normAutofit fontScale="92500"/>
          </a:bodyPr>
          <a:lstStyle/>
          <a:p>
            <a:pPr marL="0" indent="0">
              <a:buNone/>
            </a:pPr>
            <a:r>
              <a:rPr lang="en-US" dirty="0" smtClean="0"/>
              <a:t>“… at </a:t>
            </a:r>
            <a:r>
              <a:rPr lang="en-US" dirty="0"/>
              <a:t>this point, there are no studies to suggest that an individual student's progress can be accurately determined using CBM-R progress monitoring </a:t>
            </a:r>
            <a:r>
              <a:rPr lang="en-US" dirty="0" smtClean="0"/>
              <a:t>data” (p. 14)</a:t>
            </a:r>
            <a:endParaRPr lang="en-US" dirty="0"/>
          </a:p>
          <a:p>
            <a:pPr marL="0" indent="0">
              <a:buNone/>
            </a:pPr>
            <a:r>
              <a:rPr lang="en-US" dirty="0" smtClean="0"/>
              <a:t>“Furthermore</a:t>
            </a:r>
            <a:r>
              <a:rPr lang="en-US" dirty="0"/>
              <a:t>, trainers and publishers of CBM-R materials should neither suggest to </a:t>
            </a:r>
            <a:r>
              <a:rPr lang="en-US" dirty="0" smtClean="0"/>
              <a:t>school teachers </a:t>
            </a:r>
            <a:r>
              <a:rPr lang="en-US" dirty="0"/>
              <a:t>and other educators that CBM-R progress monitoring data can be used as a primary outcome measure to evaluate individual student growth over short periods of </a:t>
            </a:r>
            <a:r>
              <a:rPr lang="en-US" dirty="0" smtClean="0"/>
              <a:t>time nor train them in current CBM-R decision rules.” (pp. </a:t>
            </a:r>
            <a:r>
              <a:rPr lang="en-US" smtClean="0"/>
              <a:t>14-15)</a:t>
            </a:r>
            <a:endParaRPr lang="en-US" dirty="0"/>
          </a:p>
          <a:p>
            <a:endParaRPr lang="en-US" dirty="0"/>
          </a:p>
        </p:txBody>
      </p:sp>
      <p:sp>
        <p:nvSpPr>
          <p:cNvPr id="5" name="TextBox 4"/>
          <p:cNvSpPr txBox="1"/>
          <p:nvPr/>
        </p:nvSpPr>
        <p:spPr>
          <a:xfrm>
            <a:off x="612648" y="6223000"/>
            <a:ext cx="7121652" cy="369332"/>
          </a:xfrm>
          <a:prstGeom prst="rect">
            <a:avLst/>
          </a:prstGeom>
          <a:noFill/>
        </p:spPr>
        <p:txBody>
          <a:bodyPr wrap="square" rtlCol="0">
            <a:spAutoFit/>
          </a:bodyPr>
          <a:lstStyle/>
          <a:p>
            <a:r>
              <a:rPr lang="en-US" sz="1800" dirty="0" err="1">
                <a:solidFill>
                  <a:srgbClr val="525A93"/>
                </a:solidFill>
                <a:latin typeface="+mn-lt"/>
              </a:rPr>
              <a:t>Ardoin</a:t>
            </a:r>
            <a:r>
              <a:rPr lang="en-US" sz="1800" dirty="0">
                <a:solidFill>
                  <a:srgbClr val="525A93"/>
                </a:solidFill>
                <a:latin typeface="+mn-lt"/>
              </a:rPr>
              <a:t>, </a:t>
            </a:r>
            <a:r>
              <a:rPr lang="en-US" sz="1800" dirty="0" smtClean="0">
                <a:solidFill>
                  <a:srgbClr val="525A93"/>
                </a:solidFill>
                <a:latin typeface="+mn-lt"/>
              </a:rPr>
              <a:t>Christ, </a:t>
            </a:r>
            <a:r>
              <a:rPr lang="en-US" sz="1800" dirty="0" err="1" smtClean="0">
                <a:solidFill>
                  <a:srgbClr val="525A93"/>
                </a:solidFill>
                <a:latin typeface="+mn-lt"/>
              </a:rPr>
              <a:t>Morena</a:t>
            </a:r>
            <a:r>
              <a:rPr lang="en-US" sz="1800" dirty="0">
                <a:solidFill>
                  <a:srgbClr val="525A93"/>
                </a:solidFill>
                <a:latin typeface="+mn-lt"/>
              </a:rPr>
              <a:t>, </a:t>
            </a:r>
            <a:r>
              <a:rPr lang="en-US" sz="1800" dirty="0" smtClean="0">
                <a:solidFill>
                  <a:srgbClr val="525A93"/>
                </a:solidFill>
                <a:latin typeface="+mn-lt"/>
              </a:rPr>
              <a:t>Cormier</a:t>
            </a:r>
            <a:r>
              <a:rPr lang="en-US" sz="1800" dirty="0">
                <a:solidFill>
                  <a:srgbClr val="525A93"/>
                </a:solidFill>
                <a:latin typeface="+mn-lt"/>
              </a:rPr>
              <a:t>, </a:t>
            </a:r>
            <a:r>
              <a:rPr lang="en-US" sz="1800" dirty="0" smtClean="0">
                <a:solidFill>
                  <a:srgbClr val="525A93"/>
                </a:solidFill>
                <a:latin typeface="+mn-lt"/>
              </a:rPr>
              <a:t>and </a:t>
            </a:r>
            <a:r>
              <a:rPr lang="en-US" sz="1800" dirty="0" err="1" smtClean="0">
                <a:solidFill>
                  <a:srgbClr val="525A93"/>
                </a:solidFill>
                <a:latin typeface="+mn-lt"/>
              </a:rPr>
              <a:t>Klingbeil</a:t>
            </a:r>
            <a:r>
              <a:rPr lang="en-US" sz="1800" dirty="0" smtClean="0">
                <a:solidFill>
                  <a:srgbClr val="525A93"/>
                </a:solidFill>
                <a:latin typeface="+mn-lt"/>
              </a:rPr>
              <a:t> (2013)</a:t>
            </a:r>
            <a:endParaRPr lang="en-US" sz="1800" dirty="0">
              <a:solidFill>
                <a:srgbClr val="525A93"/>
              </a:solidFill>
              <a:latin typeface="+mn-lt"/>
            </a:endParaRPr>
          </a:p>
        </p:txBody>
      </p:sp>
    </p:spTree>
    <p:extLst>
      <p:ext uri="{BB962C8B-B14F-4D97-AF65-F5344CB8AC3E}">
        <p14:creationId xmlns:p14="http://schemas.microsoft.com/office/powerpoint/2010/main" val="7489039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Diagnostic testing</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71274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auto">
          <a:xfrm>
            <a:off x="1371600" y="1600200"/>
            <a:ext cx="6400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90000"/>
              </a:lnSpc>
              <a:buClr>
                <a:schemeClr val="tx1"/>
              </a:buClr>
            </a:pPr>
            <a:endParaRPr lang="en-US">
              <a:solidFill>
                <a:schemeClr val="tx2"/>
              </a:solidFill>
              <a:latin typeface="Times" charset="0"/>
            </a:endParaRPr>
          </a:p>
        </p:txBody>
      </p:sp>
      <p:sp>
        <p:nvSpPr>
          <p:cNvPr id="23554" name="Rectangle 5"/>
          <p:cNvSpPr>
            <a:spLocks noGrp="1" noChangeArrowheads="1"/>
          </p:cNvSpPr>
          <p:nvPr>
            <p:ph type="title"/>
          </p:nvPr>
        </p:nvSpPr>
        <p:spPr>
          <a:xfrm>
            <a:off x="612648" y="228600"/>
            <a:ext cx="8531352" cy="990600"/>
          </a:xfrm>
        </p:spPr>
        <p:txBody>
          <a:bodyPr>
            <a:normAutofit/>
          </a:bodyPr>
          <a:lstStyle/>
          <a:p>
            <a:r>
              <a:rPr lang="en-US" dirty="0" smtClean="0"/>
              <a:t>We need to focus on classrooms, not schools</a:t>
            </a:r>
            <a:endParaRPr lang="en-US" dirty="0"/>
          </a:p>
        </p:txBody>
      </p:sp>
      <p:sp>
        <p:nvSpPr>
          <p:cNvPr id="2" name="Slide Number Placeholder 1"/>
          <p:cNvSpPr>
            <a:spLocks noGrp="1"/>
          </p:cNvSpPr>
          <p:nvPr>
            <p:ph type="sldNum" sz="quarter" idx="12"/>
          </p:nvPr>
        </p:nvSpPr>
        <p:spPr/>
        <p:txBody>
          <a:bodyPr>
            <a:normAutofit fontScale="85000" lnSpcReduction="20000"/>
          </a:bodyPr>
          <a:lstStyle/>
          <a:p>
            <a:fld id="{2D6238C2-C284-AD4D-8FB8-9663937FCA09}" type="slidenum">
              <a:rPr lang="en-GB" smtClean="0"/>
              <a:pPr/>
              <a:t>6</a:t>
            </a:fld>
            <a:endParaRPr lang="en-GB" dirty="0"/>
          </a:p>
        </p:txBody>
      </p:sp>
      <p:sp>
        <p:nvSpPr>
          <p:cNvPr id="35844" name="Rectangle 6"/>
          <p:cNvSpPr>
            <a:spLocks noGrp="1" noChangeArrowheads="1"/>
          </p:cNvSpPr>
          <p:nvPr>
            <p:ph sz="quarter" idx="1"/>
          </p:nvPr>
        </p:nvSpPr>
        <p:spPr/>
        <p:txBody>
          <a:bodyPr/>
          <a:lstStyle/>
          <a:p>
            <a:r>
              <a:rPr lang="en-US" dirty="0" smtClean="0"/>
              <a:t>In the USA, variability at the classroom level is at least four times that at school level.</a:t>
            </a:r>
          </a:p>
          <a:p>
            <a:pPr lvl="1"/>
            <a:r>
              <a:rPr lang="en-US" dirty="0" smtClean="0"/>
              <a:t>As long as you go to school, it doesn’t matter very much which school you go to.</a:t>
            </a:r>
          </a:p>
          <a:p>
            <a:pPr lvl="1"/>
            <a:r>
              <a:rPr lang="en-US" dirty="0" smtClean="0"/>
              <a:t>But it matters very much which classrooms you are in.</a:t>
            </a:r>
          </a:p>
          <a:p>
            <a:r>
              <a:rPr lang="en-US" dirty="0" smtClean="0"/>
              <a:t>It’s not class size.</a:t>
            </a:r>
          </a:p>
          <a:p>
            <a:r>
              <a:rPr lang="en-US" dirty="0" smtClean="0"/>
              <a:t>It’s not the between-class grouping strategy.</a:t>
            </a:r>
          </a:p>
          <a:p>
            <a:r>
              <a:rPr lang="en-US" dirty="0" smtClean="0"/>
              <a:t>It’s not the within-class grouping strategy.</a:t>
            </a:r>
          </a:p>
        </p:txBody>
      </p:sp>
    </p:spTree>
    <p:extLst>
      <p:ext uri="{BB962C8B-B14F-4D97-AF65-F5344CB8AC3E}">
        <p14:creationId xmlns:p14="http://schemas.microsoft.com/office/powerpoint/2010/main" val="1838196915"/>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limits of diagnostic testing</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60</a:t>
            </a:fld>
            <a:endParaRPr lang="en-GB" dirty="0"/>
          </a:p>
        </p:txBody>
      </p:sp>
      <p:sp>
        <p:nvSpPr>
          <p:cNvPr id="4" name="Content Placeholder 3"/>
          <p:cNvSpPr>
            <a:spLocks noGrp="1"/>
          </p:cNvSpPr>
          <p:nvPr>
            <p:ph sz="quarter" idx="1"/>
          </p:nvPr>
        </p:nvSpPr>
        <p:spPr/>
        <p:txBody>
          <a:bodyPr/>
          <a:lstStyle/>
          <a:p>
            <a:r>
              <a:rPr lang="en-US" dirty="0" smtClean="0"/>
              <a:t>120-item multiple choice test for teacher licensure</a:t>
            </a:r>
          </a:p>
          <a:p>
            <a:pPr lvl="1"/>
            <a:r>
              <a:rPr lang="en-US" dirty="0" smtClean="0"/>
              <a:t>Four major subject areas</a:t>
            </a:r>
          </a:p>
          <a:p>
            <a:pPr lvl="2"/>
            <a:r>
              <a:rPr lang="en-US" dirty="0" smtClean="0"/>
              <a:t>language </a:t>
            </a:r>
            <a:r>
              <a:rPr lang="en-US" dirty="0"/>
              <a:t>arts/</a:t>
            </a:r>
            <a:r>
              <a:rPr lang="en-US" dirty="0" smtClean="0"/>
              <a:t>reading</a:t>
            </a:r>
            <a:endParaRPr lang="en-US" dirty="0"/>
          </a:p>
          <a:p>
            <a:pPr lvl="2"/>
            <a:r>
              <a:rPr lang="en-US" dirty="0" smtClean="0"/>
              <a:t>mathematics</a:t>
            </a:r>
          </a:p>
          <a:p>
            <a:pPr lvl="2"/>
            <a:r>
              <a:rPr lang="en-US" dirty="0" smtClean="0"/>
              <a:t>social studies</a:t>
            </a:r>
          </a:p>
          <a:p>
            <a:pPr lvl="2"/>
            <a:r>
              <a:rPr lang="en-US" dirty="0" smtClean="0"/>
              <a:t>science</a:t>
            </a:r>
          </a:p>
          <a:p>
            <a:pPr lvl="1"/>
            <a:r>
              <a:rPr lang="en-US" dirty="0" smtClean="0"/>
              <a:t>30 items per subject area</a:t>
            </a:r>
          </a:p>
          <a:p>
            <a:pPr lvl="1"/>
            <a:r>
              <a:rPr lang="en-US" dirty="0" smtClean="0"/>
              <a:t>Sub-score reliabilities range from 0.71 to 0.83</a:t>
            </a:r>
            <a:endParaRPr lang="en-US" dirty="0"/>
          </a:p>
          <a:p>
            <a:pPr lvl="1"/>
            <a:endParaRPr lang="en-US" dirty="0"/>
          </a:p>
        </p:txBody>
      </p:sp>
    </p:spTree>
    <p:extLst>
      <p:ext uri="{BB962C8B-B14F-4D97-AF65-F5344CB8AC3E}">
        <p14:creationId xmlns:p14="http://schemas.microsoft.com/office/powerpoint/2010/main" val="184824197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reliable are 10-item subtest scores?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61</a:t>
            </a:fld>
            <a:endParaRPr lang="en-GB" dirty="0"/>
          </a:p>
        </p:txBody>
      </p:sp>
      <p:sp>
        <p:nvSpPr>
          <p:cNvPr id="4" name="Content Placeholder 3"/>
          <p:cNvSpPr>
            <a:spLocks noGrp="1"/>
          </p:cNvSpPr>
          <p:nvPr>
            <p:ph sz="quarter" idx="1"/>
          </p:nvPr>
        </p:nvSpPr>
        <p:spPr/>
        <p:txBody>
          <a:bodyPr>
            <a:normAutofit lnSpcReduction="10000"/>
          </a:bodyPr>
          <a:lstStyle/>
          <a:p>
            <a:r>
              <a:rPr lang="en-US" dirty="0" smtClean="0"/>
              <a:t>Items for each subject area ranked in order of difficulty (i.e., 1 to 30)</a:t>
            </a:r>
          </a:p>
          <a:p>
            <a:r>
              <a:rPr lang="en-US" dirty="0" smtClean="0"/>
              <a:t>Three parallel 10-item forms created in each subject area:</a:t>
            </a:r>
          </a:p>
          <a:p>
            <a:pPr lvl="1"/>
            <a:r>
              <a:rPr lang="en-US" dirty="0" smtClean="0"/>
              <a:t>Form A: items 1, 4, 7, … 28</a:t>
            </a:r>
          </a:p>
          <a:p>
            <a:pPr lvl="1"/>
            <a:r>
              <a:rPr lang="en-US" dirty="0" smtClean="0"/>
              <a:t>Form B: items 2, 5, 8, … 29</a:t>
            </a:r>
          </a:p>
          <a:p>
            <a:pPr lvl="1"/>
            <a:r>
              <a:rPr lang="en-US" dirty="0" smtClean="0"/>
              <a:t>Form C: items 3, 6, 9, … 30</a:t>
            </a:r>
          </a:p>
          <a:p>
            <a:r>
              <a:rPr lang="en-US" dirty="0" smtClean="0"/>
              <a:t>Sub-score reliabilities in the range 0.40 to 0.60</a:t>
            </a:r>
          </a:p>
          <a:p>
            <a:r>
              <a:rPr lang="en-US" dirty="0" smtClean="0"/>
              <a:t>On form A, 271 examinees scored 7 in mathematics and 3 in science</a:t>
            </a:r>
            <a:endParaRPr lang="en-US" dirty="0"/>
          </a:p>
        </p:txBody>
      </p:sp>
    </p:spTree>
    <p:extLst>
      <p:ext uri="{BB962C8B-B14F-4D97-AF65-F5344CB8AC3E}">
        <p14:creationId xmlns:p14="http://schemas.microsoft.com/office/powerpoint/2010/main" val="3276427711"/>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Scores of 271 students on form B</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1038876548"/>
              </p:ext>
            </p:extLst>
          </p:nvPr>
        </p:nvGraphicFramePr>
        <p:xfrm>
          <a:off x="612775" y="1600200"/>
          <a:ext cx="8153400" cy="4457700"/>
        </p:xfrm>
        <a:graphic>
          <a:graphicData uri="http://schemas.openxmlformats.org/drawingml/2006/table">
            <a:tbl>
              <a:tblPr firstRow="1" bandRow="1">
                <a:tableStyleId>{5C22544A-7EE6-4342-B048-85BDC9FD1C3A}</a:tableStyleId>
              </a:tblPr>
              <a:tblGrid>
                <a:gridCol w="679450"/>
                <a:gridCol w="679450"/>
                <a:gridCol w="679450"/>
                <a:gridCol w="679450"/>
                <a:gridCol w="679450"/>
                <a:gridCol w="679450"/>
                <a:gridCol w="679450"/>
                <a:gridCol w="679450"/>
                <a:gridCol w="679450"/>
                <a:gridCol w="679450"/>
                <a:gridCol w="679450"/>
                <a:gridCol w="679450"/>
              </a:tblGrid>
              <a:tr h="370840">
                <a:tc>
                  <a:txBody>
                    <a:bodyPr/>
                    <a:lstStyle/>
                    <a:p>
                      <a:pPr algn="l" fontAlgn="b"/>
                      <a:endParaRPr lang="en-US" sz="1800" b="0" i="0" u="none" strike="noStrike" dirty="0">
                        <a:solidFill>
                          <a:schemeClr val="bg1"/>
                        </a:solidFill>
                        <a:effectLst/>
                        <a:latin typeface="Calibri"/>
                        <a:cs typeface="Calibri"/>
                      </a:endParaRPr>
                    </a:p>
                  </a:txBody>
                  <a:tcPr marL="12700" marR="12700" marT="12700" marB="0" anchor="b"/>
                </a:tc>
                <a:tc>
                  <a:txBody>
                    <a:bodyPr/>
                    <a:lstStyle/>
                    <a:p>
                      <a:pPr algn="l" fontAlgn="b"/>
                      <a:endParaRPr lang="en-US" sz="1800" b="0" i="0" u="none" strike="noStrike" dirty="0">
                        <a:solidFill>
                          <a:schemeClr val="bg1"/>
                        </a:solidFill>
                        <a:effectLst/>
                        <a:latin typeface="Calibri"/>
                        <a:cs typeface="Calibri"/>
                      </a:endParaRPr>
                    </a:p>
                  </a:txBody>
                  <a:tcPr marL="12700" marR="12700" marT="12700" marB="0" anchor="b"/>
                </a:tc>
                <a:tc gridSpan="10">
                  <a:txBody>
                    <a:bodyPr/>
                    <a:lstStyle/>
                    <a:p>
                      <a:pPr algn="ctr" fontAlgn="b"/>
                      <a:r>
                        <a:rPr lang="en-US" sz="2400" b="0" i="0" u="none" strike="noStrike" dirty="0" smtClean="0">
                          <a:solidFill>
                            <a:schemeClr val="bg1"/>
                          </a:solidFill>
                          <a:effectLst/>
                          <a:latin typeface="Calibri"/>
                          <a:cs typeface="Calibri"/>
                        </a:rPr>
                        <a:t>Science </a:t>
                      </a:r>
                      <a:r>
                        <a:rPr lang="en-US" sz="2400" b="0" i="0" u="none" strike="noStrike" dirty="0" err="1" smtClean="0">
                          <a:solidFill>
                            <a:schemeClr val="bg1"/>
                          </a:solidFill>
                          <a:effectLst/>
                          <a:latin typeface="Calibri"/>
                          <a:cs typeface="Calibri"/>
                        </a:rPr>
                        <a:t>subscore</a:t>
                      </a:r>
                      <a:endParaRPr lang="en-US" sz="2400" b="0" i="0" u="none" strike="noStrike" dirty="0">
                        <a:solidFill>
                          <a:schemeClr val="bg1"/>
                        </a:solidFill>
                        <a:effectLst/>
                        <a:latin typeface="Calibri"/>
                        <a:cs typeface="Calibri"/>
                      </a:endParaRPr>
                    </a:p>
                  </a:txBody>
                  <a:tcPr marL="12700" marR="12700" marT="12700" marB="0" anchor="ctr"/>
                </a:tc>
                <a:tc hMerge="1">
                  <a:txBody>
                    <a:bodyPr/>
                    <a:lstStyle/>
                    <a:p>
                      <a:pPr algn="r" fontAlgn="b"/>
                      <a:endParaRPr lang="en-US" sz="1800" b="0" i="0" u="none" strike="noStrike" dirty="0">
                        <a:solidFill>
                          <a:schemeClr val="bg1"/>
                        </a:solidFill>
                        <a:effectLst/>
                        <a:latin typeface="Calibri"/>
                        <a:cs typeface="Calibri"/>
                      </a:endParaRPr>
                    </a:p>
                  </a:txBody>
                  <a:tcPr marL="12700" marR="12700" marT="12700" marB="0" anchor="b"/>
                </a:tc>
                <a:tc hMerge="1">
                  <a:txBody>
                    <a:bodyPr/>
                    <a:lstStyle/>
                    <a:p>
                      <a:pPr algn="r" fontAlgn="b"/>
                      <a:endParaRPr lang="en-US" sz="1800" b="0" i="0" u="none" strike="noStrike">
                        <a:solidFill>
                          <a:schemeClr val="bg1"/>
                        </a:solidFill>
                        <a:effectLst/>
                        <a:latin typeface="Calibri"/>
                        <a:cs typeface="Calibri"/>
                      </a:endParaRPr>
                    </a:p>
                  </a:txBody>
                  <a:tcPr marL="12700" marR="12700" marT="12700" marB="0" anchor="b"/>
                </a:tc>
                <a:tc hMerge="1">
                  <a:txBody>
                    <a:bodyPr/>
                    <a:lstStyle/>
                    <a:p>
                      <a:pPr algn="r" fontAlgn="b"/>
                      <a:endParaRPr lang="en-US" sz="1800" b="0" i="0" u="none" strike="noStrike" dirty="0">
                        <a:solidFill>
                          <a:schemeClr val="bg1"/>
                        </a:solidFill>
                        <a:effectLst/>
                        <a:latin typeface="Calibri"/>
                        <a:cs typeface="Calibri"/>
                      </a:endParaRPr>
                    </a:p>
                  </a:txBody>
                  <a:tcPr marL="12700" marR="12700" marT="12700" marB="0" anchor="b"/>
                </a:tc>
                <a:tc hMerge="1">
                  <a:txBody>
                    <a:bodyPr/>
                    <a:lstStyle/>
                    <a:p>
                      <a:pPr algn="r" fontAlgn="b"/>
                      <a:endParaRPr lang="en-US" sz="1800" b="0" i="0" u="none" strike="noStrike">
                        <a:solidFill>
                          <a:schemeClr val="bg1"/>
                        </a:solidFill>
                        <a:effectLst/>
                        <a:latin typeface="Calibri"/>
                        <a:cs typeface="Calibri"/>
                      </a:endParaRPr>
                    </a:p>
                  </a:txBody>
                  <a:tcPr marL="12700" marR="12700" marT="12700" marB="0" anchor="b"/>
                </a:tc>
                <a:tc hMerge="1">
                  <a:txBody>
                    <a:bodyPr/>
                    <a:lstStyle/>
                    <a:p>
                      <a:pPr algn="r" fontAlgn="b"/>
                      <a:endParaRPr lang="en-US" sz="1800" b="0" i="0" u="none" strike="noStrike" dirty="0">
                        <a:solidFill>
                          <a:schemeClr val="bg1"/>
                        </a:solidFill>
                        <a:effectLst/>
                        <a:latin typeface="Calibri"/>
                        <a:cs typeface="Calibri"/>
                      </a:endParaRPr>
                    </a:p>
                  </a:txBody>
                  <a:tcPr marL="12700" marR="12700" marT="12700" marB="0" anchor="b"/>
                </a:tc>
                <a:tc hMerge="1">
                  <a:txBody>
                    <a:bodyPr/>
                    <a:lstStyle/>
                    <a:p>
                      <a:pPr algn="r" fontAlgn="b"/>
                      <a:endParaRPr lang="en-US" sz="1800" b="0" i="0" u="none" strike="noStrike" dirty="0">
                        <a:solidFill>
                          <a:schemeClr val="bg1"/>
                        </a:solidFill>
                        <a:effectLst/>
                        <a:latin typeface="Calibri"/>
                        <a:cs typeface="Calibri"/>
                      </a:endParaRPr>
                    </a:p>
                  </a:txBody>
                  <a:tcPr marL="12700" marR="12700" marT="12700" marB="0" anchor="b"/>
                </a:tc>
                <a:tc hMerge="1">
                  <a:txBody>
                    <a:bodyPr/>
                    <a:lstStyle/>
                    <a:p>
                      <a:pPr algn="r" fontAlgn="b"/>
                      <a:endParaRPr lang="en-US" sz="1800" b="0" i="0" u="none" strike="noStrike" dirty="0">
                        <a:solidFill>
                          <a:schemeClr val="bg1"/>
                        </a:solidFill>
                        <a:effectLst/>
                        <a:latin typeface="Calibri"/>
                        <a:cs typeface="Calibri"/>
                      </a:endParaRPr>
                    </a:p>
                  </a:txBody>
                  <a:tcPr marL="12700" marR="12700" marT="12700" marB="0" anchor="b"/>
                </a:tc>
                <a:tc hMerge="1">
                  <a:txBody>
                    <a:bodyPr/>
                    <a:lstStyle/>
                    <a:p>
                      <a:pPr algn="r" fontAlgn="b"/>
                      <a:endParaRPr lang="en-US" sz="1800" b="0" i="0" u="none" strike="noStrike" dirty="0">
                        <a:solidFill>
                          <a:schemeClr val="bg1"/>
                        </a:solidFill>
                        <a:effectLst/>
                        <a:latin typeface="Calibri"/>
                        <a:cs typeface="Calibri"/>
                      </a:endParaRPr>
                    </a:p>
                  </a:txBody>
                  <a:tcPr marL="12700" marR="12700" marT="12700" marB="0" anchor="b"/>
                </a:tc>
                <a:tc hMerge="1">
                  <a:txBody>
                    <a:bodyPr/>
                    <a:lstStyle/>
                    <a:p>
                      <a:pPr algn="r" fontAlgn="b"/>
                      <a:endParaRPr lang="en-US" sz="1800" b="0" i="0" u="none" strike="noStrike" dirty="0">
                        <a:solidFill>
                          <a:schemeClr val="bg1"/>
                        </a:solidFill>
                        <a:effectLst/>
                        <a:latin typeface="Calibri"/>
                        <a:cs typeface="Calibri"/>
                      </a:endParaRPr>
                    </a:p>
                  </a:txBody>
                  <a:tcPr marL="12700" marR="12700" marT="12700" marB="0" anchor="b"/>
                </a:tc>
              </a:tr>
              <a:tr h="370840">
                <a:tc>
                  <a:txBody>
                    <a:bodyPr/>
                    <a:lstStyle/>
                    <a:p>
                      <a:pPr algn="l" fontAlgn="b"/>
                      <a:endParaRPr lang="en-US" sz="1800" b="0" i="0" u="none" strike="noStrike" dirty="0">
                        <a:solidFill>
                          <a:schemeClr val="bg1"/>
                        </a:solidFill>
                        <a:effectLst/>
                        <a:latin typeface="Calibri"/>
                        <a:cs typeface="Calibri"/>
                      </a:endParaRPr>
                    </a:p>
                  </a:txBody>
                  <a:tcPr marL="12700" marR="12700" marT="12700" marB="0" anchor="b">
                    <a:solidFill>
                      <a:schemeClr val="accent1"/>
                    </a:solidFill>
                  </a:tcPr>
                </a:tc>
                <a:tc>
                  <a:txBody>
                    <a:bodyPr/>
                    <a:lstStyle/>
                    <a:p>
                      <a:pPr algn="l" fontAlgn="b"/>
                      <a:endParaRPr lang="en-US" sz="1800" b="0" i="0" u="none" strike="noStrike" dirty="0">
                        <a:solidFill>
                          <a:schemeClr val="bg1"/>
                        </a:solidFill>
                        <a:effectLst/>
                        <a:latin typeface="Calibri"/>
                        <a:cs typeface="Calibri"/>
                      </a:endParaRPr>
                    </a:p>
                  </a:txBody>
                  <a:tcPr marL="12700" marR="12700" marT="12700" marB="0" anchor="b">
                    <a:solidFill>
                      <a:schemeClr val="accent1"/>
                    </a:solidFill>
                  </a:tcPr>
                </a:tc>
                <a:tc>
                  <a:txBody>
                    <a:bodyPr/>
                    <a:lstStyle/>
                    <a:p>
                      <a:pPr algn="r" fontAlgn="b"/>
                      <a:r>
                        <a:rPr lang="en-US" sz="1800" b="0" i="0" u="none" strike="noStrike" dirty="0">
                          <a:solidFill>
                            <a:schemeClr val="bg1"/>
                          </a:solidFill>
                          <a:effectLst/>
                          <a:latin typeface="Calibri"/>
                          <a:cs typeface="Calibri"/>
                        </a:rPr>
                        <a:t>1</a:t>
                      </a:r>
                    </a:p>
                  </a:txBody>
                  <a:tcPr marL="12700" marR="12700" marT="12700" marB="0" anchor="b">
                    <a:solidFill>
                      <a:schemeClr val="accent1"/>
                    </a:solidFill>
                  </a:tcPr>
                </a:tc>
                <a:tc>
                  <a:txBody>
                    <a:bodyPr/>
                    <a:lstStyle/>
                    <a:p>
                      <a:pPr algn="r" fontAlgn="b"/>
                      <a:r>
                        <a:rPr lang="en-US" sz="1800" b="0" i="0" u="none" strike="noStrike" dirty="0">
                          <a:solidFill>
                            <a:schemeClr val="bg1"/>
                          </a:solidFill>
                          <a:effectLst/>
                          <a:latin typeface="Calibri"/>
                          <a:cs typeface="Calibri"/>
                        </a:rPr>
                        <a:t>2</a:t>
                      </a:r>
                    </a:p>
                  </a:txBody>
                  <a:tcPr marL="12700" marR="12700" marT="12700" marB="0" anchor="b">
                    <a:solidFill>
                      <a:schemeClr val="accent1"/>
                    </a:solidFill>
                  </a:tcPr>
                </a:tc>
                <a:tc>
                  <a:txBody>
                    <a:bodyPr/>
                    <a:lstStyle/>
                    <a:p>
                      <a:pPr algn="r" fontAlgn="b"/>
                      <a:r>
                        <a:rPr lang="en-US" sz="1800" b="0" i="0" u="none" strike="noStrike" dirty="0">
                          <a:solidFill>
                            <a:schemeClr val="bg1"/>
                          </a:solidFill>
                          <a:effectLst/>
                          <a:latin typeface="Calibri"/>
                          <a:cs typeface="Calibri"/>
                        </a:rPr>
                        <a:t>3</a:t>
                      </a:r>
                    </a:p>
                  </a:txBody>
                  <a:tcPr marL="12700" marR="12700" marT="12700" marB="0" anchor="b">
                    <a:solidFill>
                      <a:schemeClr val="accent1"/>
                    </a:solidFill>
                  </a:tcPr>
                </a:tc>
                <a:tc>
                  <a:txBody>
                    <a:bodyPr/>
                    <a:lstStyle/>
                    <a:p>
                      <a:pPr algn="r" fontAlgn="b"/>
                      <a:r>
                        <a:rPr lang="en-US" sz="1800" b="0" i="0" u="none" strike="noStrike" dirty="0">
                          <a:solidFill>
                            <a:schemeClr val="bg1"/>
                          </a:solidFill>
                          <a:effectLst/>
                          <a:latin typeface="Calibri"/>
                          <a:cs typeface="Calibri"/>
                        </a:rPr>
                        <a:t>4</a:t>
                      </a:r>
                    </a:p>
                  </a:txBody>
                  <a:tcPr marL="12700" marR="12700" marT="12700" marB="0" anchor="b">
                    <a:solidFill>
                      <a:schemeClr val="accent1"/>
                    </a:solidFill>
                  </a:tcPr>
                </a:tc>
                <a:tc>
                  <a:txBody>
                    <a:bodyPr/>
                    <a:lstStyle/>
                    <a:p>
                      <a:pPr algn="r" fontAlgn="b"/>
                      <a:r>
                        <a:rPr lang="en-US" sz="1800" b="0" i="0" u="none" strike="noStrike" dirty="0">
                          <a:solidFill>
                            <a:schemeClr val="bg1"/>
                          </a:solidFill>
                          <a:effectLst/>
                          <a:latin typeface="Calibri"/>
                          <a:cs typeface="Calibri"/>
                        </a:rPr>
                        <a:t>5</a:t>
                      </a:r>
                    </a:p>
                  </a:txBody>
                  <a:tcPr marL="12700" marR="12700" marT="12700" marB="0" anchor="b">
                    <a:solidFill>
                      <a:schemeClr val="accent1"/>
                    </a:solidFill>
                  </a:tcPr>
                </a:tc>
                <a:tc>
                  <a:txBody>
                    <a:bodyPr/>
                    <a:lstStyle/>
                    <a:p>
                      <a:pPr algn="r" fontAlgn="b"/>
                      <a:r>
                        <a:rPr lang="en-US" sz="1800" b="0" i="0" u="none" strike="noStrike" dirty="0">
                          <a:solidFill>
                            <a:schemeClr val="bg1"/>
                          </a:solidFill>
                          <a:effectLst/>
                          <a:latin typeface="Calibri"/>
                          <a:cs typeface="Calibri"/>
                        </a:rPr>
                        <a:t>6</a:t>
                      </a:r>
                    </a:p>
                  </a:txBody>
                  <a:tcPr marL="12700" marR="12700" marT="12700" marB="0" anchor="b">
                    <a:solidFill>
                      <a:schemeClr val="accent1"/>
                    </a:solidFill>
                  </a:tcPr>
                </a:tc>
                <a:tc>
                  <a:txBody>
                    <a:bodyPr/>
                    <a:lstStyle/>
                    <a:p>
                      <a:pPr algn="r" fontAlgn="b"/>
                      <a:r>
                        <a:rPr lang="en-US" sz="1800" b="0" i="0" u="none" strike="noStrike" dirty="0">
                          <a:solidFill>
                            <a:schemeClr val="bg1"/>
                          </a:solidFill>
                          <a:effectLst/>
                          <a:latin typeface="Calibri"/>
                          <a:cs typeface="Calibri"/>
                        </a:rPr>
                        <a:t>7</a:t>
                      </a:r>
                    </a:p>
                  </a:txBody>
                  <a:tcPr marL="12700" marR="12700" marT="12700" marB="0" anchor="b">
                    <a:solidFill>
                      <a:schemeClr val="accent1"/>
                    </a:solidFill>
                  </a:tcPr>
                </a:tc>
                <a:tc>
                  <a:txBody>
                    <a:bodyPr/>
                    <a:lstStyle/>
                    <a:p>
                      <a:pPr algn="r" fontAlgn="b"/>
                      <a:r>
                        <a:rPr lang="en-US" sz="1800" b="0" i="0" u="none" strike="noStrike" dirty="0">
                          <a:solidFill>
                            <a:schemeClr val="bg1"/>
                          </a:solidFill>
                          <a:effectLst/>
                          <a:latin typeface="Calibri"/>
                          <a:cs typeface="Calibri"/>
                        </a:rPr>
                        <a:t>8</a:t>
                      </a:r>
                    </a:p>
                  </a:txBody>
                  <a:tcPr marL="12700" marR="12700" marT="12700" marB="0" anchor="b">
                    <a:solidFill>
                      <a:schemeClr val="accent1"/>
                    </a:solidFill>
                  </a:tcPr>
                </a:tc>
                <a:tc>
                  <a:txBody>
                    <a:bodyPr/>
                    <a:lstStyle/>
                    <a:p>
                      <a:pPr algn="r" fontAlgn="b"/>
                      <a:r>
                        <a:rPr lang="en-US" sz="1800" b="0" i="0" u="none" strike="noStrike" dirty="0">
                          <a:solidFill>
                            <a:schemeClr val="bg1"/>
                          </a:solidFill>
                          <a:effectLst/>
                          <a:latin typeface="Calibri"/>
                          <a:cs typeface="Calibri"/>
                        </a:rPr>
                        <a:t>9</a:t>
                      </a:r>
                    </a:p>
                  </a:txBody>
                  <a:tcPr marL="12700" marR="12700" marT="12700" marB="0" anchor="b">
                    <a:solidFill>
                      <a:schemeClr val="accent1"/>
                    </a:solidFill>
                  </a:tcPr>
                </a:tc>
                <a:tc>
                  <a:txBody>
                    <a:bodyPr/>
                    <a:lstStyle/>
                    <a:p>
                      <a:pPr algn="r" fontAlgn="b"/>
                      <a:r>
                        <a:rPr lang="en-US" sz="1800" b="0" i="0" u="none" strike="noStrike" dirty="0">
                          <a:solidFill>
                            <a:schemeClr val="bg1"/>
                          </a:solidFill>
                          <a:effectLst/>
                          <a:latin typeface="Calibri"/>
                          <a:cs typeface="Calibri"/>
                        </a:rPr>
                        <a:t>10</a:t>
                      </a:r>
                    </a:p>
                  </a:txBody>
                  <a:tcPr marL="12700" marR="12700" marT="12700" marB="0" anchor="b">
                    <a:solidFill>
                      <a:schemeClr val="accent1"/>
                    </a:solidFill>
                  </a:tcPr>
                </a:tc>
              </a:tr>
              <a:tr h="370840">
                <a:tc rowSpan="10">
                  <a:txBody>
                    <a:bodyPr/>
                    <a:lstStyle/>
                    <a:p>
                      <a:pPr algn="ctr" fontAlgn="ctr"/>
                      <a:r>
                        <a:rPr lang="en-US" sz="2400" b="0" i="0" u="none" strike="noStrike" dirty="0" smtClean="0">
                          <a:solidFill>
                            <a:srgbClr val="FFFFFF"/>
                          </a:solidFill>
                          <a:effectLst/>
                          <a:latin typeface="Calibri"/>
                          <a:cs typeface="Calibri"/>
                        </a:rPr>
                        <a:t>Math</a:t>
                      </a:r>
                      <a:r>
                        <a:rPr lang="en-US" sz="2400" b="0" i="0" u="none" strike="noStrike" baseline="0" dirty="0" smtClean="0">
                          <a:solidFill>
                            <a:srgbClr val="FFFFFF"/>
                          </a:solidFill>
                          <a:effectLst/>
                          <a:latin typeface="Calibri"/>
                          <a:cs typeface="Calibri"/>
                        </a:rPr>
                        <a:t> </a:t>
                      </a:r>
                      <a:r>
                        <a:rPr lang="en-US" sz="2400" b="0" i="0" u="none" strike="noStrike" baseline="0" dirty="0" err="1" smtClean="0">
                          <a:solidFill>
                            <a:srgbClr val="FFFFFF"/>
                          </a:solidFill>
                          <a:effectLst/>
                          <a:latin typeface="Calibri"/>
                          <a:cs typeface="Calibri"/>
                        </a:rPr>
                        <a:t>subscore</a:t>
                      </a:r>
                      <a:endParaRPr lang="en-US" sz="2400" b="0" i="0" u="none" strike="noStrike" dirty="0">
                        <a:solidFill>
                          <a:srgbClr val="FFFFFF"/>
                        </a:solidFill>
                        <a:effectLst/>
                        <a:latin typeface="Calibri"/>
                        <a:cs typeface="Calibri"/>
                      </a:endParaRPr>
                    </a:p>
                  </a:txBody>
                  <a:tcPr marL="12700" marR="12700" marT="12700" marB="0" vert="vert270" anchor="ctr">
                    <a:solidFill>
                      <a:srgbClr val="525A93"/>
                    </a:solidFill>
                  </a:tcPr>
                </a:tc>
                <a:tc>
                  <a:txBody>
                    <a:bodyPr/>
                    <a:lstStyle/>
                    <a:p>
                      <a:pPr algn="r" fontAlgn="ctr"/>
                      <a:r>
                        <a:rPr lang="en-US" sz="1800" b="0" i="0" u="none" strike="noStrike" dirty="0">
                          <a:solidFill>
                            <a:srgbClr val="FFFFFF"/>
                          </a:solidFill>
                          <a:effectLst/>
                          <a:latin typeface="Calibri"/>
                          <a:cs typeface="Calibri"/>
                        </a:rPr>
                        <a:t>1</a:t>
                      </a:r>
                    </a:p>
                  </a:txBody>
                  <a:tcPr marL="12700" marR="12700" marT="12700" marB="0" anchor="ctr">
                    <a:solidFill>
                      <a:srgbClr val="525A93"/>
                    </a:solidFill>
                  </a:tcPr>
                </a:tc>
                <a:tc>
                  <a:txBody>
                    <a:bodyPr/>
                    <a:lstStyle/>
                    <a:p>
                      <a:pPr algn="r" fontAlgn="ctr"/>
                      <a:r>
                        <a:rPr lang="en-US" sz="1800" b="0" i="0" u="none" strike="noStrike">
                          <a:solidFill>
                            <a:srgbClr val="000000"/>
                          </a:solidFill>
                          <a:effectLst/>
                          <a:latin typeface="Calibri"/>
                          <a:cs typeface="Calibri"/>
                        </a:rPr>
                        <a:t>0</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0</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0</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1</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1</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1</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0</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0</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0</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0</a:t>
                      </a:r>
                    </a:p>
                  </a:txBody>
                  <a:tcPr marL="12700" marR="12700" marT="12700" marB="0" anchor="ctr"/>
                </a:tc>
              </a:tr>
              <a:tr h="370840">
                <a:tc vMerge="1">
                  <a:txBody>
                    <a:bodyPr/>
                    <a:lstStyle/>
                    <a:p>
                      <a:pPr algn="r" fontAlgn="ctr"/>
                      <a:endParaRPr lang="en-US" sz="1800" b="0" i="0" u="none" strike="noStrike">
                        <a:solidFill>
                          <a:srgbClr val="000000"/>
                        </a:solidFill>
                        <a:effectLst/>
                        <a:latin typeface="Calibri"/>
                        <a:cs typeface="Calibri"/>
                      </a:endParaRPr>
                    </a:p>
                  </a:txBody>
                  <a:tcPr marL="12700" marR="12700" marT="12700" marB="0" anchor="ctr"/>
                </a:tc>
                <a:tc>
                  <a:txBody>
                    <a:bodyPr/>
                    <a:lstStyle/>
                    <a:p>
                      <a:pPr algn="r" fontAlgn="ctr"/>
                      <a:r>
                        <a:rPr lang="en-US" sz="1800" b="0" i="0" u="none" strike="noStrike" dirty="0">
                          <a:solidFill>
                            <a:srgbClr val="FFFFFF"/>
                          </a:solidFill>
                          <a:effectLst/>
                          <a:latin typeface="Calibri"/>
                          <a:cs typeface="Calibri"/>
                        </a:rPr>
                        <a:t>2</a:t>
                      </a:r>
                    </a:p>
                  </a:txBody>
                  <a:tcPr marL="12700" marR="12700" marT="12700" marB="0" anchor="ctr">
                    <a:solidFill>
                      <a:srgbClr val="525A93"/>
                    </a:solidFill>
                  </a:tcPr>
                </a:tc>
                <a:tc>
                  <a:txBody>
                    <a:bodyPr/>
                    <a:lstStyle/>
                    <a:p>
                      <a:pPr algn="r" fontAlgn="ctr"/>
                      <a:r>
                        <a:rPr lang="en-US" sz="1800" b="0" i="0" u="none" strike="noStrike">
                          <a:solidFill>
                            <a:srgbClr val="000000"/>
                          </a:solidFill>
                          <a:effectLst/>
                          <a:latin typeface="Calibri"/>
                          <a:cs typeface="Calibri"/>
                        </a:rPr>
                        <a:t>0</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0</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0</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1</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3</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1</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2</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0</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0</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0</a:t>
                      </a:r>
                    </a:p>
                  </a:txBody>
                  <a:tcPr marL="12700" marR="12700" marT="12700" marB="0" anchor="ctr"/>
                </a:tc>
              </a:tr>
              <a:tr h="370840">
                <a:tc vMerge="1">
                  <a:txBody>
                    <a:bodyPr/>
                    <a:lstStyle/>
                    <a:p>
                      <a:pPr algn="r" fontAlgn="ctr"/>
                      <a:endParaRPr lang="en-US" sz="1800" b="0" i="0" u="none" strike="noStrike" dirty="0">
                        <a:solidFill>
                          <a:srgbClr val="000000"/>
                        </a:solidFill>
                        <a:effectLst/>
                        <a:latin typeface="Calibri"/>
                        <a:cs typeface="Calibri"/>
                      </a:endParaRPr>
                    </a:p>
                  </a:txBody>
                  <a:tcPr marL="12700" marR="12700" marT="12700" marB="0" anchor="ctr"/>
                </a:tc>
                <a:tc>
                  <a:txBody>
                    <a:bodyPr/>
                    <a:lstStyle/>
                    <a:p>
                      <a:pPr algn="r" fontAlgn="ctr"/>
                      <a:r>
                        <a:rPr lang="en-US" sz="1800" b="0" i="0" u="none" strike="noStrike" dirty="0">
                          <a:solidFill>
                            <a:srgbClr val="FFFFFF"/>
                          </a:solidFill>
                          <a:effectLst/>
                          <a:latin typeface="Calibri"/>
                          <a:cs typeface="Calibri"/>
                        </a:rPr>
                        <a:t>3</a:t>
                      </a:r>
                    </a:p>
                  </a:txBody>
                  <a:tcPr marL="12700" marR="12700" marT="12700" marB="0" anchor="ctr">
                    <a:solidFill>
                      <a:srgbClr val="525A93"/>
                    </a:solidFill>
                  </a:tcPr>
                </a:tc>
                <a:tc>
                  <a:txBody>
                    <a:bodyPr/>
                    <a:lstStyle/>
                    <a:p>
                      <a:pPr algn="r" fontAlgn="ctr"/>
                      <a:r>
                        <a:rPr lang="en-US" sz="1800" b="0" i="0" u="none" strike="noStrike">
                          <a:solidFill>
                            <a:srgbClr val="000000"/>
                          </a:solidFill>
                          <a:effectLst/>
                          <a:latin typeface="Calibri"/>
                          <a:cs typeface="Calibri"/>
                        </a:rPr>
                        <a:t>1</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0</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0</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1</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2</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4</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3</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1</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1</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1</a:t>
                      </a:r>
                    </a:p>
                  </a:txBody>
                  <a:tcPr marL="12700" marR="12700" marT="12700" marB="0" anchor="ctr"/>
                </a:tc>
              </a:tr>
              <a:tr h="370840">
                <a:tc vMerge="1">
                  <a:txBody>
                    <a:bodyPr/>
                    <a:lstStyle/>
                    <a:p>
                      <a:pPr algn="r" fontAlgn="ctr"/>
                      <a:endParaRPr lang="en-US" sz="1800" b="0" i="0" u="none" strike="noStrike" dirty="0">
                        <a:solidFill>
                          <a:srgbClr val="000000"/>
                        </a:solidFill>
                        <a:effectLst/>
                        <a:latin typeface="Calibri"/>
                        <a:cs typeface="Calibri"/>
                      </a:endParaRPr>
                    </a:p>
                  </a:txBody>
                  <a:tcPr marL="12700" marR="12700" marT="12700" marB="0" anchor="ctr"/>
                </a:tc>
                <a:tc>
                  <a:txBody>
                    <a:bodyPr/>
                    <a:lstStyle/>
                    <a:p>
                      <a:pPr algn="r" fontAlgn="ctr"/>
                      <a:r>
                        <a:rPr lang="en-US" sz="1800" b="0" i="0" u="none" strike="noStrike" dirty="0">
                          <a:solidFill>
                            <a:srgbClr val="FFFFFF"/>
                          </a:solidFill>
                          <a:effectLst/>
                          <a:latin typeface="Calibri"/>
                          <a:cs typeface="Calibri"/>
                        </a:rPr>
                        <a:t>4</a:t>
                      </a:r>
                    </a:p>
                  </a:txBody>
                  <a:tcPr marL="12700" marR="12700" marT="12700" marB="0" anchor="ctr">
                    <a:solidFill>
                      <a:srgbClr val="525A93"/>
                    </a:solidFill>
                  </a:tcPr>
                </a:tc>
                <a:tc>
                  <a:txBody>
                    <a:bodyPr/>
                    <a:lstStyle/>
                    <a:p>
                      <a:pPr algn="r" fontAlgn="ctr"/>
                      <a:r>
                        <a:rPr lang="en-US" sz="1800" b="0" i="0" u="none" strike="noStrike">
                          <a:solidFill>
                            <a:srgbClr val="000000"/>
                          </a:solidFill>
                          <a:effectLst/>
                          <a:latin typeface="Calibri"/>
                          <a:cs typeface="Calibri"/>
                        </a:rPr>
                        <a:t>0</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0</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2</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7</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7</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6</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4</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0</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1</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0</a:t>
                      </a:r>
                    </a:p>
                  </a:txBody>
                  <a:tcPr marL="12700" marR="12700" marT="12700" marB="0" anchor="ctr"/>
                </a:tc>
              </a:tr>
              <a:tr h="370840">
                <a:tc vMerge="1">
                  <a:txBody>
                    <a:bodyPr/>
                    <a:lstStyle/>
                    <a:p>
                      <a:pPr algn="r" fontAlgn="ctr"/>
                      <a:endParaRPr lang="en-US" sz="1800" b="0" i="0" u="none" strike="noStrike" dirty="0">
                        <a:solidFill>
                          <a:srgbClr val="000000"/>
                        </a:solidFill>
                        <a:effectLst/>
                        <a:latin typeface="Calibri"/>
                        <a:cs typeface="Calibri"/>
                      </a:endParaRPr>
                    </a:p>
                  </a:txBody>
                  <a:tcPr marL="12700" marR="12700" marT="12700" marB="0" anchor="ctr"/>
                </a:tc>
                <a:tc>
                  <a:txBody>
                    <a:bodyPr/>
                    <a:lstStyle/>
                    <a:p>
                      <a:pPr algn="r" fontAlgn="ctr"/>
                      <a:r>
                        <a:rPr lang="en-US" sz="1800" b="0" i="0" u="none" strike="noStrike" dirty="0">
                          <a:solidFill>
                            <a:srgbClr val="FFFFFF"/>
                          </a:solidFill>
                          <a:effectLst/>
                          <a:latin typeface="Calibri"/>
                          <a:cs typeface="Calibri"/>
                        </a:rPr>
                        <a:t>5</a:t>
                      </a:r>
                    </a:p>
                  </a:txBody>
                  <a:tcPr marL="12700" marR="12700" marT="12700" marB="0" anchor="ctr">
                    <a:solidFill>
                      <a:srgbClr val="525A93"/>
                    </a:solidFill>
                  </a:tcPr>
                </a:tc>
                <a:tc>
                  <a:txBody>
                    <a:bodyPr/>
                    <a:lstStyle/>
                    <a:p>
                      <a:pPr algn="r" fontAlgn="ctr"/>
                      <a:r>
                        <a:rPr lang="en-US" sz="1800" b="0" i="0" u="none" strike="noStrike">
                          <a:solidFill>
                            <a:srgbClr val="000000"/>
                          </a:solidFill>
                          <a:effectLst/>
                          <a:latin typeface="Calibri"/>
                          <a:cs typeface="Calibri"/>
                        </a:rPr>
                        <a:t>0</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1</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1</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1</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10</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14</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8</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5</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1</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1</a:t>
                      </a:r>
                    </a:p>
                  </a:txBody>
                  <a:tcPr marL="12700" marR="12700" marT="12700" marB="0" anchor="ctr"/>
                </a:tc>
              </a:tr>
              <a:tr h="370840">
                <a:tc vMerge="1">
                  <a:txBody>
                    <a:bodyPr/>
                    <a:lstStyle/>
                    <a:p>
                      <a:pPr algn="r" fontAlgn="ctr"/>
                      <a:endParaRPr lang="en-US" sz="1800" b="0" i="0" u="none" strike="noStrike">
                        <a:solidFill>
                          <a:srgbClr val="000000"/>
                        </a:solidFill>
                        <a:effectLst/>
                        <a:latin typeface="Calibri"/>
                        <a:cs typeface="Calibri"/>
                      </a:endParaRPr>
                    </a:p>
                  </a:txBody>
                  <a:tcPr marL="12700" marR="12700" marT="12700" marB="0" anchor="ctr"/>
                </a:tc>
                <a:tc>
                  <a:txBody>
                    <a:bodyPr/>
                    <a:lstStyle/>
                    <a:p>
                      <a:pPr algn="r" fontAlgn="ctr"/>
                      <a:r>
                        <a:rPr lang="en-US" sz="1800" b="0" i="0" u="none" strike="noStrike" dirty="0">
                          <a:solidFill>
                            <a:srgbClr val="FFFFFF"/>
                          </a:solidFill>
                          <a:effectLst/>
                          <a:latin typeface="Calibri"/>
                          <a:cs typeface="Calibri"/>
                        </a:rPr>
                        <a:t>6</a:t>
                      </a:r>
                    </a:p>
                  </a:txBody>
                  <a:tcPr marL="12700" marR="12700" marT="12700" marB="0" anchor="ctr">
                    <a:solidFill>
                      <a:srgbClr val="525A93"/>
                    </a:solidFill>
                  </a:tcPr>
                </a:tc>
                <a:tc>
                  <a:txBody>
                    <a:bodyPr/>
                    <a:lstStyle/>
                    <a:p>
                      <a:pPr algn="r" fontAlgn="ctr"/>
                      <a:r>
                        <a:rPr lang="en-US" sz="1800" b="0" i="0" u="none" strike="noStrike">
                          <a:solidFill>
                            <a:srgbClr val="000000"/>
                          </a:solidFill>
                          <a:effectLst/>
                          <a:latin typeface="Calibri"/>
                          <a:cs typeface="Calibri"/>
                        </a:rPr>
                        <a:t>2</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0</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1</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5</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10</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11</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15</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8</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1</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1</a:t>
                      </a:r>
                    </a:p>
                  </a:txBody>
                  <a:tcPr marL="12700" marR="12700" marT="12700" marB="0" anchor="ctr"/>
                </a:tc>
              </a:tr>
              <a:tr h="370840">
                <a:tc vMerge="1">
                  <a:txBody>
                    <a:bodyPr/>
                    <a:lstStyle/>
                    <a:p>
                      <a:pPr algn="r" fontAlgn="ctr"/>
                      <a:endParaRPr lang="en-US" sz="1800" b="0" i="0" u="none" strike="noStrike" dirty="0">
                        <a:solidFill>
                          <a:srgbClr val="000000"/>
                        </a:solidFill>
                        <a:effectLst/>
                        <a:latin typeface="Calibri"/>
                        <a:cs typeface="Calibri"/>
                      </a:endParaRPr>
                    </a:p>
                  </a:txBody>
                  <a:tcPr marL="12700" marR="12700" marT="12700" marB="0" anchor="ctr"/>
                </a:tc>
                <a:tc>
                  <a:txBody>
                    <a:bodyPr/>
                    <a:lstStyle/>
                    <a:p>
                      <a:pPr algn="r" fontAlgn="ctr"/>
                      <a:r>
                        <a:rPr lang="en-US" sz="1800" b="0" i="0" u="none" strike="noStrike" dirty="0">
                          <a:solidFill>
                            <a:srgbClr val="FFFFFF"/>
                          </a:solidFill>
                          <a:effectLst/>
                          <a:latin typeface="Calibri"/>
                          <a:cs typeface="Calibri"/>
                        </a:rPr>
                        <a:t>7</a:t>
                      </a:r>
                    </a:p>
                  </a:txBody>
                  <a:tcPr marL="12700" marR="12700" marT="12700" marB="0" anchor="ctr">
                    <a:solidFill>
                      <a:srgbClr val="525A93"/>
                    </a:solidFill>
                  </a:tcPr>
                </a:tc>
                <a:tc>
                  <a:txBody>
                    <a:bodyPr/>
                    <a:lstStyle/>
                    <a:p>
                      <a:pPr algn="r" fontAlgn="ctr"/>
                      <a:r>
                        <a:rPr lang="en-US" sz="1800" b="0" i="0" u="none" strike="noStrike">
                          <a:solidFill>
                            <a:srgbClr val="000000"/>
                          </a:solidFill>
                          <a:effectLst/>
                          <a:latin typeface="Calibri"/>
                          <a:cs typeface="Calibri"/>
                        </a:rPr>
                        <a:t>0</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1</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4</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4</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4</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11</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10</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7</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4</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0</a:t>
                      </a:r>
                    </a:p>
                  </a:txBody>
                  <a:tcPr marL="12700" marR="12700" marT="12700" marB="0" anchor="ctr"/>
                </a:tc>
              </a:tr>
              <a:tr h="370840">
                <a:tc vMerge="1">
                  <a:txBody>
                    <a:bodyPr/>
                    <a:lstStyle/>
                    <a:p>
                      <a:pPr algn="r" fontAlgn="ctr"/>
                      <a:endParaRPr lang="en-US" sz="1800" b="0" i="0" u="none" strike="noStrike">
                        <a:solidFill>
                          <a:srgbClr val="000000"/>
                        </a:solidFill>
                        <a:effectLst/>
                        <a:latin typeface="Calibri"/>
                        <a:cs typeface="Calibri"/>
                      </a:endParaRPr>
                    </a:p>
                  </a:txBody>
                  <a:tcPr marL="12700" marR="12700" marT="12700" marB="0" anchor="ctr"/>
                </a:tc>
                <a:tc>
                  <a:txBody>
                    <a:bodyPr/>
                    <a:lstStyle/>
                    <a:p>
                      <a:pPr algn="r" fontAlgn="ctr"/>
                      <a:r>
                        <a:rPr lang="en-US" sz="1800" b="0" i="0" u="none" strike="noStrike" dirty="0">
                          <a:solidFill>
                            <a:srgbClr val="FFFFFF"/>
                          </a:solidFill>
                          <a:effectLst/>
                          <a:latin typeface="Calibri"/>
                          <a:cs typeface="Calibri"/>
                        </a:rPr>
                        <a:t>8</a:t>
                      </a:r>
                    </a:p>
                  </a:txBody>
                  <a:tcPr marL="12700" marR="12700" marT="12700" marB="0" anchor="ctr">
                    <a:solidFill>
                      <a:srgbClr val="525A93"/>
                    </a:solidFill>
                  </a:tcPr>
                </a:tc>
                <a:tc>
                  <a:txBody>
                    <a:bodyPr/>
                    <a:lstStyle/>
                    <a:p>
                      <a:pPr algn="r" fontAlgn="ctr"/>
                      <a:r>
                        <a:rPr lang="en-US" sz="1800" b="0" i="0" u="none" strike="noStrike">
                          <a:solidFill>
                            <a:srgbClr val="000000"/>
                          </a:solidFill>
                          <a:effectLst/>
                          <a:latin typeface="Calibri"/>
                          <a:cs typeface="Calibri"/>
                        </a:rPr>
                        <a:t>0</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1</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1</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5</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12</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13</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7</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5</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4</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0</a:t>
                      </a:r>
                    </a:p>
                  </a:txBody>
                  <a:tcPr marL="12700" marR="12700" marT="12700" marB="0" anchor="ctr"/>
                </a:tc>
              </a:tr>
              <a:tr h="370840">
                <a:tc vMerge="1">
                  <a:txBody>
                    <a:bodyPr/>
                    <a:lstStyle/>
                    <a:p>
                      <a:pPr algn="r" fontAlgn="ctr"/>
                      <a:endParaRPr lang="en-US" sz="1800" b="0" i="0" u="none" strike="noStrike" dirty="0">
                        <a:solidFill>
                          <a:srgbClr val="000000"/>
                        </a:solidFill>
                        <a:effectLst/>
                        <a:latin typeface="Calibri"/>
                        <a:cs typeface="Calibri"/>
                      </a:endParaRPr>
                    </a:p>
                  </a:txBody>
                  <a:tcPr marL="12700" marR="12700" marT="12700" marB="0" anchor="ctr"/>
                </a:tc>
                <a:tc>
                  <a:txBody>
                    <a:bodyPr/>
                    <a:lstStyle/>
                    <a:p>
                      <a:pPr algn="r" fontAlgn="ctr"/>
                      <a:r>
                        <a:rPr lang="en-US" sz="1800" b="0" i="0" u="none" strike="noStrike" dirty="0">
                          <a:solidFill>
                            <a:srgbClr val="FFFFFF"/>
                          </a:solidFill>
                          <a:effectLst/>
                          <a:latin typeface="Calibri"/>
                          <a:cs typeface="Calibri"/>
                        </a:rPr>
                        <a:t>9</a:t>
                      </a:r>
                    </a:p>
                  </a:txBody>
                  <a:tcPr marL="12700" marR="12700" marT="12700" marB="0" anchor="ctr">
                    <a:solidFill>
                      <a:srgbClr val="525A93"/>
                    </a:solidFill>
                  </a:tcPr>
                </a:tc>
                <a:tc>
                  <a:txBody>
                    <a:bodyPr/>
                    <a:lstStyle/>
                    <a:p>
                      <a:pPr algn="r" fontAlgn="ctr"/>
                      <a:r>
                        <a:rPr lang="en-US" sz="1800" b="0" i="0" u="none" strike="noStrike">
                          <a:solidFill>
                            <a:srgbClr val="000000"/>
                          </a:solidFill>
                          <a:effectLst/>
                          <a:latin typeface="Calibri"/>
                          <a:cs typeface="Calibri"/>
                        </a:rPr>
                        <a:t>0</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0</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1</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1</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6</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3</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7</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4</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3</a:t>
                      </a:r>
                    </a:p>
                  </a:txBody>
                  <a:tcPr marL="12700" marR="12700" marT="12700" marB="0" anchor="ctr"/>
                </a:tc>
                <a:tc>
                  <a:txBody>
                    <a:bodyPr/>
                    <a:lstStyle/>
                    <a:p>
                      <a:pPr algn="r" fontAlgn="ctr"/>
                      <a:r>
                        <a:rPr lang="en-US" sz="1800" b="0" i="0" u="none" strike="noStrike">
                          <a:solidFill>
                            <a:srgbClr val="000000"/>
                          </a:solidFill>
                          <a:effectLst/>
                          <a:latin typeface="Calibri"/>
                          <a:cs typeface="Calibri"/>
                        </a:rPr>
                        <a:t>0</a:t>
                      </a:r>
                    </a:p>
                  </a:txBody>
                  <a:tcPr marL="12700" marR="12700" marT="12700" marB="0" anchor="ctr"/>
                </a:tc>
              </a:tr>
              <a:tr h="370840">
                <a:tc vMerge="1">
                  <a:txBody>
                    <a:bodyPr/>
                    <a:lstStyle/>
                    <a:p>
                      <a:pPr algn="r" fontAlgn="b"/>
                      <a:endParaRPr lang="en-US" sz="1800" b="0" i="0" u="none" strike="noStrike" dirty="0">
                        <a:solidFill>
                          <a:srgbClr val="000000"/>
                        </a:solidFill>
                        <a:effectLst/>
                        <a:latin typeface="Calibri"/>
                        <a:cs typeface="Calibri"/>
                      </a:endParaRPr>
                    </a:p>
                  </a:txBody>
                  <a:tcPr marL="12700" marR="12700" marT="12700" marB="0" anchor="b"/>
                </a:tc>
                <a:tc>
                  <a:txBody>
                    <a:bodyPr/>
                    <a:lstStyle/>
                    <a:p>
                      <a:pPr algn="r" fontAlgn="b"/>
                      <a:r>
                        <a:rPr lang="en-US" sz="1800" b="0" i="0" u="none" strike="noStrike" dirty="0">
                          <a:solidFill>
                            <a:srgbClr val="FFFFFF"/>
                          </a:solidFill>
                          <a:effectLst/>
                          <a:latin typeface="Calibri"/>
                          <a:cs typeface="Calibri"/>
                        </a:rPr>
                        <a:t>10</a:t>
                      </a:r>
                    </a:p>
                  </a:txBody>
                  <a:tcPr marL="12700" marR="12700" marT="12700" marB="0" anchor="b">
                    <a:solidFill>
                      <a:srgbClr val="525A93"/>
                    </a:solidFill>
                  </a:tcPr>
                </a:tc>
                <a:tc>
                  <a:txBody>
                    <a:bodyPr/>
                    <a:lstStyle/>
                    <a:p>
                      <a:pPr algn="r" fontAlgn="b"/>
                      <a:r>
                        <a:rPr lang="en-US" sz="1800" b="0" i="0" u="none" strike="noStrike">
                          <a:solidFill>
                            <a:srgbClr val="000000"/>
                          </a:solidFill>
                          <a:effectLst/>
                          <a:latin typeface="Calibri"/>
                          <a:cs typeface="Calibri"/>
                        </a:rPr>
                        <a:t>0</a:t>
                      </a:r>
                    </a:p>
                  </a:txBody>
                  <a:tcPr marL="12700" marR="12700" marT="12700" marB="0" anchor="b"/>
                </a:tc>
                <a:tc>
                  <a:txBody>
                    <a:bodyPr/>
                    <a:lstStyle/>
                    <a:p>
                      <a:pPr algn="r" fontAlgn="b"/>
                      <a:r>
                        <a:rPr lang="en-US" sz="1800" b="0" i="0" u="none" strike="noStrike">
                          <a:solidFill>
                            <a:srgbClr val="000000"/>
                          </a:solidFill>
                          <a:effectLst/>
                          <a:latin typeface="Calibri"/>
                          <a:cs typeface="Calibri"/>
                        </a:rPr>
                        <a:t>0</a:t>
                      </a:r>
                    </a:p>
                  </a:txBody>
                  <a:tcPr marL="12700" marR="12700" marT="12700" marB="0" anchor="b"/>
                </a:tc>
                <a:tc>
                  <a:txBody>
                    <a:bodyPr/>
                    <a:lstStyle/>
                    <a:p>
                      <a:pPr algn="r" fontAlgn="b"/>
                      <a:r>
                        <a:rPr lang="en-US" sz="1800" b="0" i="0" u="none" strike="noStrike">
                          <a:solidFill>
                            <a:srgbClr val="000000"/>
                          </a:solidFill>
                          <a:effectLst/>
                          <a:latin typeface="Calibri"/>
                          <a:cs typeface="Calibri"/>
                        </a:rPr>
                        <a:t>0</a:t>
                      </a:r>
                    </a:p>
                  </a:txBody>
                  <a:tcPr marL="12700" marR="12700" marT="12700" marB="0" anchor="b"/>
                </a:tc>
                <a:tc>
                  <a:txBody>
                    <a:bodyPr/>
                    <a:lstStyle/>
                    <a:p>
                      <a:pPr algn="r" fontAlgn="b"/>
                      <a:r>
                        <a:rPr lang="en-US" sz="1800" b="0" i="0" u="none" strike="noStrike">
                          <a:solidFill>
                            <a:srgbClr val="000000"/>
                          </a:solidFill>
                          <a:effectLst/>
                          <a:latin typeface="Calibri"/>
                          <a:cs typeface="Calibri"/>
                        </a:rPr>
                        <a:t>1</a:t>
                      </a:r>
                    </a:p>
                  </a:txBody>
                  <a:tcPr marL="12700" marR="12700" marT="12700" marB="0" anchor="b"/>
                </a:tc>
                <a:tc>
                  <a:txBody>
                    <a:bodyPr/>
                    <a:lstStyle/>
                    <a:p>
                      <a:pPr algn="r" fontAlgn="b"/>
                      <a:r>
                        <a:rPr lang="en-US" sz="1800" b="0" i="0" u="none" strike="noStrike">
                          <a:solidFill>
                            <a:srgbClr val="000000"/>
                          </a:solidFill>
                          <a:effectLst/>
                          <a:latin typeface="Calibri"/>
                          <a:cs typeface="Calibri"/>
                        </a:rPr>
                        <a:t>1</a:t>
                      </a:r>
                    </a:p>
                  </a:txBody>
                  <a:tcPr marL="12700" marR="12700" marT="12700" marB="0" anchor="b"/>
                </a:tc>
                <a:tc>
                  <a:txBody>
                    <a:bodyPr/>
                    <a:lstStyle/>
                    <a:p>
                      <a:pPr algn="r" fontAlgn="b"/>
                      <a:r>
                        <a:rPr lang="en-US" sz="1800" b="0" i="0" u="none" strike="noStrike">
                          <a:solidFill>
                            <a:srgbClr val="000000"/>
                          </a:solidFill>
                          <a:effectLst/>
                          <a:latin typeface="Calibri"/>
                          <a:cs typeface="Calibri"/>
                        </a:rPr>
                        <a:t>2</a:t>
                      </a:r>
                    </a:p>
                  </a:txBody>
                  <a:tcPr marL="12700" marR="12700" marT="12700" marB="0" anchor="b"/>
                </a:tc>
                <a:tc>
                  <a:txBody>
                    <a:bodyPr/>
                    <a:lstStyle/>
                    <a:p>
                      <a:pPr algn="r" fontAlgn="b"/>
                      <a:r>
                        <a:rPr lang="en-US" sz="1800" b="0" i="0" u="none" strike="noStrike">
                          <a:solidFill>
                            <a:srgbClr val="000000"/>
                          </a:solidFill>
                          <a:effectLst/>
                          <a:latin typeface="Calibri"/>
                          <a:cs typeface="Calibri"/>
                        </a:rPr>
                        <a:t>1</a:t>
                      </a:r>
                    </a:p>
                  </a:txBody>
                  <a:tcPr marL="12700" marR="12700" marT="12700" marB="0" anchor="b"/>
                </a:tc>
                <a:tc>
                  <a:txBody>
                    <a:bodyPr/>
                    <a:lstStyle/>
                    <a:p>
                      <a:pPr algn="r" fontAlgn="b"/>
                      <a:r>
                        <a:rPr lang="en-US" sz="1800" b="0" i="0" u="none" strike="noStrike">
                          <a:solidFill>
                            <a:srgbClr val="000000"/>
                          </a:solidFill>
                          <a:effectLst/>
                          <a:latin typeface="Calibri"/>
                          <a:cs typeface="Calibri"/>
                        </a:rPr>
                        <a:t>1</a:t>
                      </a:r>
                    </a:p>
                  </a:txBody>
                  <a:tcPr marL="12700" marR="12700" marT="12700" marB="0" anchor="b"/>
                </a:tc>
                <a:tc>
                  <a:txBody>
                    <a:bodyPr/>
                    <a:lstStyle/>
                    <a:p>
                      <a:pPr algn="r" fontAlgn="b"/>
                      <a:r>
                        <a:rPr lang="en-US" sz="1800" b="0" i="0" u="none" strike="noStrike">
                          <a:solidFill>
                            <a:srgbClr val="000000"/>
                          </a:solidFill>
                          <a:effectLst/>
                          <a:latin typeface="Calibri"/>
                          <a:cs typeface="Calibri"/>
                        </a:rPr>
                        <a:t>0</a:t>
                      </a:r>
                    </a:p>
                  </a:txBody>
                  <a:tcPr marL="12700" marR="12700" marT="12700" marB="0" anchor="b"/>
                </a:tc>
                <a:tc>
                  <a:txBody>
                    <a:bodyPr/>
                    <a:lstStyle/>
                    <a:p>
                      <a:pPr algn="r" fontAlgn="b"/>
                      <a:r>
                        <a:rPr lang="en-US" sz="1800" b="0" i="0" u="none" strike="noStrike" dirty="0">
                          <a:solidFill>
                            <a:srgbClr val="000000"/>
                          </a:solidFill>
                          <a:effectLst/>
                          <a:latin typeface="Calibri"/>
                          <a:cs typeface="Calibri"/>
                        </a:rPr>
                        <a:t>0</a:t>
                      </a:r>
                    </a:p>
                  </a:txBody>
                  <a:tcPr marL="12700" marR="12700" marT="12700" marB="0" anchor="b"/>
                </a:tc>
              </a:tr>
            </a:tbl>
          </a:graphicData>
        </a:graphic>
      </p:graphicFrame>
      <p:sp>
        <p:nvSpPr>
          <p:cNvPr id="7" name="TextBox 6"/>
          <p:cNvSpPr txBox="1"/>
          <p:nvPr/>
        </p:nvSpPr>
        <p:spPr>
          <a:xfrm>
            <a:off x="612648" y="6202258"/>
            <a:ext cx="5282155" cy="369332"/>
          </a:xfrm>
          <a:prstGeom prst="rect">
            <a:avLst/>
          </a:prstGeom>
          <a:noFill/>
        </p:spPr>
        <p:txBody>
          <a:bodyPr wrap="square" rtlCol="0">
            <a:spAutoFit/>
          </a:bodyPr>
          <a:lstStyle/>
          <a:p>
            <a:r>
              <a:rPr lang="en-US" sz="1800" dirty="0" err="1" smtClean="0">
                <a:solidFill>
                  <a:srgbClr val="525A93"/>
                </a:solidFill>
                <a:latin typeface="Calibri"/>
                <a:cs typeface="Calibri"/>
              </a:rPr>
              <a:t>Sinharay</a:t>
            </a:r>
            <a:r>
              <a:rPr lang="en-US" sz="1800" dirty="0" smtClean="0">
                <a:solidFill>
                  <a:srgbClr val="525A93"/>
                </a:solidFill>
                <a:latin typeface="Calibri"/>
                <a:cs typeface="Calibri"/>
              </a:rPr>
              <a:t>, </a:t>
            </a:r>
            <a:r>
              <a:rPr lang="en-US" sz="1800" dirty="0" err="1" smtClean="0">
                <a:solidFill>
                  <a:srgbClr val="525A93"/>
                </a:solidFill>
                <a:latin typeface="Calibri"/>
                <a:cs typeface="Calibri"/>
              </a:rPr>
              <a:t>Gautam</a:t>
            </a:r>
            <a:r>
              <a:rPr lang="en-US" sz="1800" dirty="0" smtClean="0">
                <a:solidFill>
                  <a:srgbClr val="525A93"/>
                </a:solidFill>
                <a:latin typeface="Calibri"/>
                <a:cs typeface="Calibri"/>
              </a:rPr>
              <a:t> and </a:t>
            </a:r>
            <a:r>
              <a:rPr lang="en-US" sz="1800" dirty="0" err="1" smtClean="0">
                <a:solidFill>
                  <a:srgbClr val="525A93"/>
                </a:solidFill>
                <a:latin typeface="Calibri"/>
                <a:cs typeface="Calibri"/>
              </a:rPr>
              <a:t>Halberman</a:t>
            </a:r>
            <a:r>
              <a:rPr lang="en-US" sz="1800" dirty="0" smtClean="0">
                <a:solidFill>
                  <a:srgbClr val="525A93"/>
                </a:solidFill>
                <a:latin typeface="Calibri"/>
                <a:cs typeface="Calibri"/>
              </a:rPr>
              <a:t> (2010)</a:t>
            </a:r>
            <a:endParaRPr lang="en-US" sz="1800" dirty="0">
              <a:solidFill>
                <a:srgbClr val="525A93"/>
              </a:solidFill>
              <a:latin typeface="Calibri"/>
              <a:cs typeface="Calibri"/>
            </a:endParaRPr>
          </a:p>
        </p:txBody>
      </p:sp>
      <p:cxnSp>
        <p:nvCxnSpPr>
          <p:cNvPr id="9" name="Straight Connector 8"/>
          <p:cNvCxnSpPr/>
          <p:nvPr/>
        </p:nvCxnSpPr>
        <p:spPr>
          <a:xfrm>
            <a:off x="2633848" y="2320626"/>
            <a:ext cx="6132327" cy="3402541"/>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0" name="Rectangular Callout 9"/>
          <p:cNvSpPr/>
          <p:nvPr/>
        </p:nvSpPr>
        <p:spPr>
          <a:xfrm>
            <a:off x="2116484" y="4061095"/>
            <a:ext cx="3072824" cy="1662071"/>
          </a:xfrm>
          <a:prstGeom prst="wedgeRectCallout">
            <a:avLst>
              <a:gd name="adj1" fmla="val 44260"/>
              <a:gd name="adj2" fmla="val -7168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110 out of 271 (41%) examinees got a better form B score in science than mathematics</a:t>
            </a:r>
            <a:endParaRPr lang="en-US" dirty="0"/>
          </a:p>
        </p:txBody>
      </p:sp>
    </p:spTree>
    <p:extLst>
      <p:ext uri="{BB962C8B-B14F-4D97-AF65-F5344CB8AC3E}">
        <p14:creationId xmlns:p14="http://schemas.microsoft.com/office/powerpoint/2010/main" val="33365727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63</a:t>
            </a:fld>
            <a:endParaRPr lang="en-GB" dirty="0"/>
          </a:p>
        </p:txBody>
      </p:sp>
      <p:sp>
        <p:nvSpPr>
          <p:cNvPr id="4" name="Content Placeholder 3"/>
          <p:cNvSpPr>
            <a:spLocks noGrp="1"/>
          </p:cNvSpPr>
          <p:nvPr>
            <p:ph sz="quarter" idx="1"/>
          </p:nvPr>
        </p:nvSpPr>
        <p:spPr>
          <a:xfrm>
            <a:off x="612648" y="1600199"/>
            <a:ext cx="8153400" cy="4750163"/>
          </a:xfrm>
        </p:spPr>
        <p:txBody>
          <a:bodyPr>
            <a:normAutofit fontScale="92500" lnSpcReduction="10000"/>
          </a:bodyPr>
          <a:lstStyle/>
          <a:p>
            <a:r>
              <a:rPr lang="en-US" dirty="0" smtClean="0"/>
              <a:t>A student scoring 7 on mathematics and 3 on science would probably want to improve the latter</a:t>
            </a:r>
          </a:p>
          <a:p>
            <a:r>
              <a:rPr lang="en-US" dirty="0" smtClean="0"/>
              <a:t>But 110 of the 271 examinees got a better score in science than mathematics on Form B</a:t>
            </a:r>
          </a:p>
          <a:p>
            <a:r>
              <a:rPr lang="en-US" dirty="0" smtClean="0"/>
              <a:t>Correlation of science </a:t>
            </a:r>
            <a:r>
              <a:rPr lang="en-US" dirty="0" err="1" smtClean="0"/>
              <a:t>subscores</a:t>
            </a:r>
            <a:r>
              <a:rPr lang="en-US" dirty="0" smtClean="0"/>
              <a:t> on Forms A and B is 0.48</a:t>
            </a:r>
          </a:p>
          <a:p>
            <a:r>
              <a:rPr lang="en-US" dirty="0" smtClean="0"/>
              <a:t>Correlation of science </a:t>
            </a:r>
            <a:r>
              <a:rPr lang="en-US" dirty="0" err="1" smtClean="0"/>
              <a:t>subscore</a:t>
            </a:r>
            <a:r>
              <a:rPr lang="en-US" dirty="0" smtClean="0"/>
              <a:t> on Form A with total score on Form B is 0.63</a:t>
            </a:r>
          </a:p>
          <a:p>
            <a:r>
              <a:rPr lang="en-US" dirty="0" smtClean="0"/>
              <a:t>In other words, the total score on a test is a better guide to the score on a sub-test than another score on the same sub-test</a:t>
            </a:r>
            <a:endParaRPr lang="en-US" dirty="0"/>
          </a:p>
        </p:txBody>
      </p:sp>
    </p:spTree>
    <p:extLst>
      <p:ext uri="{BB962C8B-B14F-4D97-AF65-F5344CB8AC3E}">
        <p14:creationId xmlns:p14="http://schemas.microsoft.com/office/powerpoint/2010/main" val="3902250340"/>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 what’s to be done?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114967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026"/>
          <p:cNvSpPr>
            <a:spLocks noGrp="1" noChangeArrowheads="1"/>
          </p:cNvSpPr>
          <p:nvPr>
            <p:ph type="title"/>
          </p:nvPr>
        </p:nvSpPr>
        <p:spPr>
          <a:xfrm>
            <a:off x="609600" y="228600"/>
            <a:ext cx="8534400" cy="990600"/>
          </a:xfrm>
        </p:spPr>
        <p:txBody>
          <a:bodyPr>
            <a:normAutofit/>
          </a:bodyPr>
          <a:lstStyle/>
          <a:p>
            <a:r>
              <a:rPr lang="en-US" dirty="0" smtClean="0"/>
              <a:t>The evidence base for formative assessment</a:t>
            </a:r>
            <a:endParaRPr lang="en-US" dirty="0"/>
          </a:p>
        </p:txBody>
      </p:sp>
      <p:sp>
        <p:nvSpPr>
          <p:cNvPr id="40962" name="Rectangle 1027"/>
          <p:cNvSpPr>
            <a:spLocks noGrp="1" noChangeArrowheads="1"/>
          </p:cNvSpPr>
          <p:nvPr>
            <p:ph sz="quarter" idx="1"/>
          </p:nvPr>
        </p:nvSpPr>
        <p:spPr>
          <a:xfrm>
            <a:off x="609600" y="1589567"/>
            <a:ext cx="4201459" cy="4572000"/>
          </a:xfrm>
        </p:spPr>
        <p:txBody>
          <a:bodyPr>
            <a:normAutofit/>
          </a:bodyPr>
          <a:lstStyle/>
          <a:p>
            <a:r>
              <a:rPr lang="en-US" sz="2400" dirty="0" smtClean="0"/>
              <a:t>Fuchs &amp; Fuchs (1986)</a:t>
            </a:r>
          </a:p>
          <a:p>
            <a:r>
              <a:rPr lang="en-US" sz="2400" dirty="0" err="1" smtClean="0"/>
              <a:t>Natriello</a:t>
            </a:r>
            <a:r>
              <a:rPr lang="en-US" sz="2400" dirty="0" smtClean="0"/>
              <a:t> (1987)</a:t>
            </a:r>
          </a:p>
          <a:p>
            <a:r>
              <a:rPr lang="en-US" sz="2400" dirty="0" smtClean="0"/>
              <a:t>Crooks (1988)</a:t>
            </a:r>
          </a:p>
          <a:p>
            <a:r>
              <a:rPr lang="en-US" sz="2400" dirty="0" err="1" smtClean="0"/>
              <a:t>Bangert</a:t>
            </a:r>
            <a:r>
              <a:rPr lang="en-US" sz="2400" dirty="0" smtClean="0"/>
              <a:t>-Drowns, et al. (1991)</a:t>
            </a:r>
          </a:p>
          <a:p>
            <a:r>
              <a:rPr lang="en-US" sz="2400" dirty="0" err="1" smtClean="0"/>
              <a:t>Dempster</a:t>
            </a:r>
            <a:r>
              <a:rPr lang="en-US" sz="2400" dirty="0" smtClean="0"/>
              <a:t> (1991, 1992)</a:t>
            </a:r>
          </a:p>
          <a:p>
            <a:r>
              <a:rPr lang="en-US" sz="2400" dirty="0" err="1" smtClean="0"/>
              <a:t>Elshout</a:t>
            </a:r>
            <a:r>
              <a:rPr lang="en-US" sz="2400" dirty="0"/>
              <a:t>-Mohr (1994</a:t>
            </a:r>
            <a:r>
              <a:rPr lang="en-US" sz="2400" dirty="0" smtClean="0"/>
              <a:t>)</a:t>
            </a:r>
          </a:p>
          <a:p>
            <a:r>
              <a:rPr lang="en-US" sz="2400" dirty="0" err="1" smtClean="0"/>
              <a:t>Kluger</a:t>
            </a:r>
            <a:r>
              <a:rPr lang="en-US" sz="2400" dirty="0" smtClean="0"/>
              <a:t> &amp; </a:t>
            </a:r>
            <a:r>
              <a:rPr lang="en-US" sz="2400" dirty="0" err="1" smtClean="0"/>
              <a:t>DeNisi</a:t>
            </a:r>
            <a:r>
              <a:rPr lang="en-US" sz="2400" dirty="0" smtClean="0"/>
              <a:t> (1996)</a:t>
            </a:r>
          </a:p>
          <a:p>
            <a:r>
              <a:rPr lang="en-US" sz="2400" dirty="0" smtClean="0"/>
              <a:t>Black &amp; Wiliam (1998)</a:t>
            </a:r>
          </a:p>
        </p:txBody>
      </p:sp>
      <p:sp>
        <p:nvSpPr>
          <p:cNvPr id="40963" name="Rectangle 1028"/>
          <p:cNvSpPr>
            <a:spLocks noGrp="1" noChangeArrowheads="1"/>
          </p:cNvSpPr>
          <p:nvPr>
            <p:ph sz="quarter" idx="2"/>
          </p:nvPr>
        </p:nvSpPr>
        <p:spPr/>
        <p:txBody>
          <a:bodyPr>
            <a:normAutofit/>
          </a:bodyPr>
          <a:lstStyle/>
          <a:p>
            <a:r>
              <a:rPr lang="en-US" sz="2400" dirty="0" err="1"/>
              <a:t>Nyquist</a:t>
            </a:r>
            <a:r>
              <a:rPr lang="en-US" sz="2400" dirty="0"/>
              <a:t> (2003)</a:t>
            </a:r>
          </a:p>
          <a:p>
            <a:r>
              <a:rPr lang="en-US" sz="2400" dirty="0" err="1" smtClean="0"/>
              <a:t>Brookhart</a:t>
            </a:r>
            <a:r>
              <a:rPr lang="en-US" sz="2400" dirty="0" smtClean="0"/>
              <a:t> (2004)</a:t>
            </a:r>
          </a:p>
          <a:p>
            <a:r>
              <a:rPr lang="en-US" sz="2400" dirty="0" err="1" smtClean="0"/>
              <a:t>Allal</a:t>
            </a:r>
            <a:r>
              <a:rPr lang="en-US" sz="2400" dirty="0" smtClean="0"/>
              <a:t> &amp; Lopez (2005)</a:t>
            </a:r>
          </a:p>
          <a:p>
            <a:r>
              <a:rPr lang="en-US" sz="2400" dirty="0" err="1" smtClean="0"/>
              <a:t>Köller</a:t>
            </a:r>
            <a:r>
              <a:rPr lang="en-US" sz="2400" dirty="0" smtClean="0"/>
              <a:t> (2005)</a:t>
            </a:r>
          </a:p>
          <a:p>
            <a:r>
              <a:rPr lang="en-US" sz="2400" dirty="0" err="1" smtClean="0"/>
              <a:t>Brookhart</a:t>
            </a:r>
            <a:r>
              <a:rPr lang="en-US" sz="2400" dirty="0" smtClean="0"/>
              <a:t> (2007)</a:t>
            </a:r>
          </a:p>
          <a:p>
            <a:r>
              <a:rPr lang="en-US" sz="2400" dirty="0" smtClean="0"/>
              <a:t>Wiliam (2007)</a:t>
            </a:r>
          </a:p>
          <a:p>
            <a:r>
              <a:rPr lang="en-US" sz="2400" dirty="0" smtClean="0"/>
              <a:t>Hattie &amp; </a:t>
            </a:r>
            <a:r>
              <a:rPr lang="en-US" sz="2400" dirty="0" err="1" smtClean="0"/>
              <a:t>Timperley</a:t>
            </a:r>
            <a:r>
              <a:rPr lang="en-US" sz="2400" dirty="0" smtClean="0"/>
              <a:t> (2007)</a:t>
            </a:r>
          </a:p>
          <a:p>
            <a:r>
              <a:rPr lang="en-US" sz="2400" dirty="0" smtClean="0"/>
              <a:t>Shute (2008)</a:t>
            </a:r>
            <a:endParaRPr lang="en-US" sz="2400" dirty="0"/>
          </a:p>
        </p:txBody>
      </p:sp>
      <p:sp>
        <p:nvSpPr>
          <p:cNvPr id="2" name="Slide Number Placeholder 1"/>
          <p:cNvSpPr>
            <a:spLocks noGrp="1"/>
          </p:cNvSpPr>
          <p:nvPr>
            <p:ph type="sldNum" sz="quarter" idx="16"/>
          </p:nvPr>
        </p:nvSpPr>
        <p:spPr/>
        <p:txBody>
          <a:bodyPr>
            <a:normAutofit fontScale="85000" lnSpcReduction="20000"/>
          </a:bodyPr>
          <a:lstStyle/>
          <a:p>
            <a:fld id="{5C50C641-66DE-184E-B016-D253D8CA36FC}" type="slidenum">
              <a:rPr lang="en-GB" smtClean="0"/>
              <a:pPr/>
              <a:t>65</a:t>
            </a:fld>
            <a:endParaRPr lang="en-GB"/>
          </a:p>
        </p:txBody>
      </p:sp>
    </p:spTree>
    <p:extLst>
      <p:ext uri="{BB962C8B-B14F-4D97-AF65-F5344CB8AC3E}">
        <p14:creationId xmlns:p14="http://schemas.microsoft.com/office/powerpoint/2010/main" val="3365709991"/>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of these are formative?</a:t>
            </a:r>
            <a:endParaRPr lang="en-US" dirty="0"/>
          </a:p>
        </p:txBody>
      </p:sp>
      <p:sp>
        <p:nvSpPr>
          <p:cNvPr id="3" name="Content Placeholder 2"/>
          <p:cNvSpPr>
            <a:spLocks noGrp="1"/>
          </p:cNvSpPr>
          <p:nvPr>
            <p:ph idx="1"/>
          </p:nvPr>
        </p:nvSpPr>
        <p:spPr>
          <a:xfrm>
            <a:off x="597647" y="1600200"/>
            <a:ext cx="8089153" cy="5257800"/>
          </a:xfrm>
        </p:spPr>
        <p:txBody>
          <a:bodyPr>
            <a:normAutofit lnSpcReduction="10000"/>
          </a:bodyPr>
          <a:lstStyle/>
          <a:p>
            <a:pPr marL="514350" indent="-514350">
              <a:buClr>
                <a:schemeClr val="accent1"/>
              </a:buClr>
              <a:buSzPct val="100000"/>
              <a:buFont typeface="+mj-lt"/>
              <a:buAutoNum type="alphaUcPeriod"/>
            </a:pPr>
            <a:r>
              <a:rPr lang="en-US" sz="2400" dirty="0" smtClean="0"/>
              <a:t>A district science supervisor uses test results to plan professional development workshops for teachers</a:t>
            </a:r>
          </a:p>
          <a:p>
            <a:pPr marL="514350" indent="-514350">
              <a:buClr>
                <a:schemeClr val="accent1"/>
              </a:buClr>
              <a:buSzPct val="100000"/>
              <a:buFont typeface="+mj-lt"/>
              <a:buAutoNum type="alphaUcPeriod"/>
            </a:pPr>
            <a:r>
              <a:rPr lang="en-US" sz="2400" dirty="0" smtClean="0"/>
              <a:t>Teachers doing item-by-item analysis of 5</a:t>
            </a:r>
            <a:r>
              <a:rPr lang="en-US" sz="2400" baseline="30000" dirty="0" smtClean="0"/>
              <a:t>th</a:t>
            </a:r>
            <a:r>
              <a:rPr lang="en-US" sz="2400" dirty="0" smtClean="0"/>
              <a:t> grade math tests to review their 5</a:t>
            </a:r>
            <a:r>
              <a:rPr lang="en-US" sz="2400" baseline="30000" dirty="0" smtClean="0"/>
              <a:t>th</a:t>
            </a:r>
            <a:r>
              <a:rPr lang="en-US" sz="2400" dirty="0" smtClean="0"/>
              <a:t> grade curriculum</a:t>
            </a:r>
          </a:p>
          <a:p>
            <a:pPr marL="514350" indent="-514350">
              <a:buClr>
                <a:schemeClr val="accent1"/>
              </a:buClr>
              <a:buSzPct val="100000"/>
              <a:buFont typeface="+mj-lt"/>
              <a:buAutoNum type="alphaUcPeriod"/>
            </a:pPr>
            <a:r>
              <a:rPr lang="en-US" sz="2400" dirty="0" smtClean="0"/>
              <a:t>A school tests students every 10 weeks to predict which students are “on course” to pass the state test in March</a:t>
            </a:r>
          </a:p>
          <a:p>
            <a:pPr marL="514350" indent="-514350">
              <a:buClr>
                <a:schemeClr val="accent1"/>
              </a:buClr>
              <a:buSzPct val="100000"/>
              <a:buFont typeface="+mj-lt"/>
              <a:buAutoNum type="alphaUcPeriod"/>
            </a:pPr>
            <a:r>
              <a:rPr lang="en-US" sz="2400" dirty="0" smtClean="0"/>
              <a:t>“Three-fourths of the way through a unit” test</a:t>
            </a:r>
          </a:p>
          <a:p>
            <a:pPr marL="514350" indent="-514350">
              <a:buClr>
                <a:schemeClr val="accent1"/>
              </a:buClr>
              <a:buSzPct val="100000"/>
              <a:buFont typeface="+mj-lt"/>
              <a:buAutoNum type="alphaUcPeriod"/>
            </a:pPr>
            <a:r>
              <a:rPr lang="en-US" sz="2400" dirty="0" smtClean="0"/>
              <a:t>Students who fail a test on Friday have to come back on Saturday</a:t>
            </a:r>
          </a:p>
          <a:p>
            <a:pPr marL="514350" indent="-514350">
              <a:buClr>
                <a:schemeClr val="accent1"/>
              </a:buClr>
              <a:buSzPct val="100000"/>
              <a:buFont typeface="+mj-lt"/>
              <a:buAutoNum type="alphaUcPeriod"/>
            </a:pPr>
            <a:r>
              <a:rPr lang="en-US" sz="2400" dirty="0" smtClean="0"/>
              <a:t>Exit pass question: “What is the difference between mass and weight?”</a:t>
            </a:r>
          </a:p>
          <a:p>
            <a:pPr marL="514350" indent="-514350">
              <a:buClr>
                <a:schemeClr val="accent1"/>
              </a:buClr>
              <a:buSzPct val="100000"/>
              <a:buFont typeface="+mj-lt"/>
              <a:buAutoNum type="alphaUcPeriod"/>
            </a:pPr>
            <a:r>
              <a:rPr lang="en-US" sz="2400" dirty="0" smtClean="0"/>
              <a:t>“Sketch the graph of y equals one over one plus</a:t>
            </a:r>
            <a:br>
              <a:rPr lang="en-US" sz="2400" dirty="0" smtClean="0"/>
            </a:br>
            <a:r>
              <a:rPr lang="en-US" sz="2400" dirty="0" smtClean="0"/>
              <a:t>x squared on your mini-white boards.”	</a:t>
            </a:r>
            <a:endParaRPr lang="en-US" sz="24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66</a:t>
            </a:fld>
            <a:endParaRPr lang="en-GB" dirty="0"/>
          </a:p>
        </p:txBody>
      </p:sp>
    </p:spTree>
    <p:extLst>
      <p:ext uri="{BB962C8B-B14F-4D97-AF65-F5344CB8AC3E}">
        <p14:creationId xmlns:p14="http://schemas.microsoft.com/office/powerpoint/2010/main" val="25145288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en-US" dirty="0" smtClean="0"/>
              <a:t>The formative assessment hijack</a:t>
            </a:r>
            <a:endParaRPr lang="en-US" dirty="0"/>
          </a:p>
        </p:txBody>
      </p:sp>
      <p:sp>
        <p:nvSpPr>
          <p:cNvPr id="44034" name="Rectangle 3"/>
          <p:cNvSpPr>
            <a:spLocks noGrp="1" noChangeArrowheads="1"/>
          </p:cNvSpPr>
          <p:nvPr>
            <p:ph sz="quarter" idx="1"/>
          </p:nvPr>
        </p:nvSpPr>
        <p:spPr>
          <a:xfrm>
            <a:off x="612648" y="1483218"/>
            <a:ext cx="8153400" cy="5115457"/>
          </a:xfrm>
        </p:spPr>
        <p:txBody>
          <a:bodyPr>
            <a:normAutofit fontScale="85000" lnSpcReduction="20000"/>
          </a:bodyPr>
          <a:lstStyle/>
          <a:p>
            <a:r>
              <a:rPr lang="en-US" dirty="0" smtClean="0"/>
              <a:t>Long-cycle:</a:t>
            </a:r>
          </a:p>
          <a:p>
            <a:pPr lvl="1"/>
            <a:r>
              <a:rPr lang="en-US" dirty="0" smtClean="0"/>
              <a:t>Span: across units, terms</a:t>
            </a:r>
          </a:p>
          <a:p>
            <a:pPr lvl="1"/>
            <a:r>
              <a:rPr lang="en-US" dirty="0" smtClean="0"/>
              <a:t>Length: four weeks to one year</a:t>
            </a:r>
          </a:p>
          <a:p>
            <a:pPr lvl="1"/>
            <a:r>
              <a:rPr lang="en-US" dirty="0" smtClean="0"/>
              <a:t>Impact: Student monitoring; curriculum alignment</a:t>
            </a:r>
          </a:p>
          <a:p>
            <a:r>
              <a:rPr lang="en-US" dirty="0" smtClean="0"/>
              <a:t>Medium-cycle:</a:t>
            </a:r>
          </a:p>
          <a:p>
            <a:pPr lvl="1"/>
            <a:r>
              <a:rPr lang="en-US" dirty="0" smtClean="0"/>
              <a:t>Span: within and between teaching units</a:t>
            </a:r>
          </a:p>
          <a:p>
            <a:pPr lvl="1"/>
            <a:r>
              <a:rPr lang="en-US" dirty="0" smtClean="0"/>
              <a:t>Length: one to four weeks</a:t>
            </a:r>
          </a:p>
          <a:p>
            <a:pPr lvl="1"/>
            <a:r>
              <a:rPr lang="en-US" dirty="0" smtClean="0"/>
              <a:t>Impact: Improved, student-involved assessment; teacher cognition about learning</a:t>
            </a:r>
          </a:p>
          <a:p>
            <a:r>
              <a:rPr lang="en-US" dirty="0" smtClean="0"/>
              <a:t>Short-cycle:</a:t>
            </a:r>
          </a:p>
          <a:p>
            <a:pPr lvl="1"/>
            <a:r>
              <a:rPr lang="en-US" dirty="0" smtClean="0"/>
              <a:t>Span: within and between lessons</a:t>
            </a:r>
          </a:p>
          <a:p>
            <a:pPr lvl="1"/>
            <a:r>
              <a:rPr lang="en-US" dirty="0" smtClean="0"/>
              <a:t>Length:</a:t>
            </a:r>
          </a:p>
          <a:p>
            <a:pPr lvl="2"/>
            <a:r>
              <a:rPr lang="en-US" dirty="0" smtClean="0"/>
              <a:t> day-by-day: 24 to 48 hours</a:t>
            </a:r>
          </a:p>
          <a:p>
            <a:pPr lvl="2"/>
            <a:r>
              <a:rPr lang="en-US" dirty="0" smtClean="0"/>
              <a:t> minute-by-minute: five seconds to two hours</a:t>
            </a:r>
          </a:p>
          <a:p>
            <a:pPr lvl="1"/>
            <a:r>
              <a:rPr lang="en-US" dirty="0" smtClean="0"/>
              <a:t>Impact: classroom practice; student engagement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67</a:t>
            </a:fld>
            <a:endParaRPr lang="en-GB" dirty="0"/>
          </a:p>
        </p:txBody>
      </p:sp>
    </p:spTree>
    <p:extLst>
      <p:ext uri="{BB962C8B-B14F-4D97-AF65-F5344CB8AC3E}">
        <p14:creationId xmlns:p14="http://schemas.microsoft.com/office/powerpoint/2010/main" val="23969476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034">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03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03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03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03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03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034">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034">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4034">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4034">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4034">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4034">
                                            <p:txEl>
                                              <p:pRg st="12" end="1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403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p:txBody>
          <a:bodyPr/>
          <a:lstStyle/>
          <a:p>
            <a:r>
              <a:rPr lang="en-US" smtClean="0"/>
              <a:t>Main approaches to formative assessment</a:t>
            </a:r>
            <a:endParaRPr lang="en-US" dirty="0"/>
          </a:p>
        </p:txBody>
      </p:sp>
      <p:sp>
        <p:nvSpPr>
          <p:cNvPr id="2" name="Slide Number Placeholder 1"/>
          <p:cNvSpPr>
            <a:spLocks noGrp="1"/>
          </p:cNvSpPr>
          <p:nvPr>
            <p:ph type="sldNum" sz="quarter" idx="12"/>
          </p:nvPr>
        </p:nvSpPr>
        <p:spPr/>
        <p:txBody>
          <a:bodyPr>
            <a:normAutofit fontScale="85000" lnSpcReduction="20000"/>
          </a:bodyPr>
          <a:lstStyle/>
          <a:p>
            <a:fld id="{2D6238C2-C284-AD4D-8FB8-9663937FCA09}" type="slidenum">
              <a:rPr lang="en-GB" smtClean="0"/>
              <a:pPr/>
              <a:t>68</a:t>
            </a:fld>
            <a:endParaRPr lang="en-GB" dirty="0"/>
          </a:p>
        </p:txBody>
      </p:sp>
      <p:sp>
        <p:nvSpPr>
          <p:cNvPr id="43011" name="Rectangle 5"/>
          <p:cNvSpPr>
            <a:spLocks noGrp="1" noChangeArrowheads="1"/>
          </p:cNvSpPr>
          <p:nvPr>
            <p:ph sz="quarter" idx="1"/>
          </p:nvPr>
        </p:nvSpPr>
        <p:spPr>
          <a:xfrm>
            <a:off x="612648" y="1600200"/>
            <a:ext cx="8531352" cy="4495800"/>
          </a:xfrm>
        </p:spPr>
        <p:txBody>
          <a:bodyPr>
            <a:normAutofit/>
          </a:bodyPr>
          <a:lstStyle/>
          <a:p>
            <a:r>
              <a:rPr lang="en-US" dirty="0" smtClean="0"/>
              <a:t>Professional Learning Communities</a:t>
            </a:r>
          </a:p>
          <a:p>
            <a:pPr marL="365760" lvl="1" indent="0">
              <a:buNone/>
            </a:pPr>
            <a:r>
              <a:rPr lang="en-US" dirty="0" smtClean="0"/>
              <a:t> “…an inclusive group of people, motivated by a shared learning vision, who support and work with each other, finding ways, inside and outside their immediate community, to enquire on their practice and together learn new and better approaches that will enhance all pupils’ learning.” (Stoll et al., 2006)</a:t>
            </a:r>
          </a:p>
          <a:p>
            <a:r>
              <a:rPr lang="en-US" dirty="0" smtClean="0"/>
              <a:t>Two main approaches</a:t>
            </a:r>
          </a:p>
          <a:p>
            <a:pPr lvl="1"/>
            <a:r>
              <a:rPr lang="en-US" dirty="0" smtClean="0"/>
              <a:t>Focus on outcomes for students</a:t>
            </a:r>
          </a:p>
          <a:p>
            <a:pPr lvl="1"/>
            <a:r>
              <a:rPr lang="en-US" dirty="0" smtClean="0"/>
              <a:t>Focus on increased teacher capacity</a:t>
            </a:r>
          </a:p>
          <a:p>
            <a:endParaRPr lang="en-US" dirty="0" smtClean="0"/>
          </a:p>
          <a:p>
            <a:endParaRPr lang="en-US" dirty="0" smtClean="0"/>
          </a:p>
          <a:p>
            <a:pPr lvl="2"/>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316199009"/>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xmlns:p14="http://schemas.microsoft.com/office/powerpoint/2010/main" spd="slow" advClick="0" advTm="7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0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01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Complementary processes</a:t>
            </a:r>
            <a:endParaRPr lang="en-US" dirty="0"/>
          </a:p>
        </p:txBody>
      </p:sp>
      <p:sp>
        <p:nvSpPr>
          <p:cNvPr id="3" name="Content Placeholder 2"/>
          <p:cNvSpPr>
            <a:spLocks noGrp="1"/>
          </p:cNvSpPr>
          <p:nvPr>
            <p:ph sz="quarter" idx="2"/>
          </p:nvPr>
        </p:nvSpPr>
        <p:spPr/>
        <p:txBody>
          <a:bodyPr>
            <a:normAutofit fontScale="92500" lnSpcReduction="20000"/>
          </a:bodyPr>
          <a:lstStyle/>
          <a:p>
            <a:pPr marL="342900" lvl="0" indent="-342900">
              <a:lnSpc>
                <a:spcPct val="110000"/>
              </a:lnSpc>
              <a:spcAft>
                <a:spcPts val="0"/>
              </a:spcAft>
              <a:buFont typeface="Symbol"/>
              <a:buChar char=""/>
            </a:pPr>
            <a:r>
              <a:rPr lang="en-US" sz="2400" dirty="0">
                <a:ea typeface="ＭＳ 明朝"/>
                <a:cs typeface="Times New Roman"/>
              </a:rPr>
              <a:t>Quality control</a:t>
            </a:r>
          </a:p>
          <a:p>
            <a:pPr marL="342900" lvl="0" indent="-342900">
              <a:lnSpc>
                <a:spcPct val="110000"/>
              </a:lnSpc>
              <a:spcAft>
                <a:spcPts val="0"/>
              </a:spcAft>
              <a:buFont typeface="Symbol"/>
              <a:buChar char=""/>
            </a:pPr>
            <a:r>
              <a:rPr lang="en-US" sz="2400" dirty="0">
                <a:ea typeface="ＭＳ 明朝"/>
                <a:cs typeface="Times New Roman"/>
              </a:rPr>
              <a:t>Common assessments</a:t>
            </a:r>
          </a:p>
          <a:p>
            <a:pPr marL="342900" lvl="0" indent="-342900">
              <a:lnSpc>
                <a:spcPct val="110000"/>
              </a:lnSpc>
              <a:spcAft>
                <a:spcPts val="0"/>
              </a:spcAft>
              <a:buFont typeface="Symbol"/>
              <a:buChar char=""/>
            </a:pPr>
            <a:r>
              <a:rPr lang="en-US" sz="2400" dirty="0" smtClean="0">
                <a:ea typeface="ＭＳ 明朝"/>
                <a:cs typeface="Times New Roman"/>
              </a:rPr>
              <a:t>Improvement through better team work and systems</a:t>
            </a:r>
          </a:p>
          <a:p>
            <a:pPr marL="342900" lvl="0" indent="-342900">
              <a:lnSpc>
                <a:spcPct val="110000"/>
              </a:lnSpc>
              <a:spcAft>
                <a:spcPts val="0"/>
              </a:spcAft>
              <a:buFont typeface="Symbol"/>
              <a:buChar char=""/>
            </a:pPr>
            <a:r>
              <a:rPr lang="en-US" sz="2400" dirty="0" smtClean="0">
                <a:ea typeface="ＭＳ 明朝"/>
                <a:cs typeface="Times New Roman"/>
              </a:rPr>
              <a:t>Focus </a:t>
            </a:r>
            <a:r>
              <a:rPr lang="en-US" sz="2400" dirty="0">
                <a:ea typeface="ＭＳ 明朝"/>
                <a:cs typeface="Times New Roman"/>
              </a:rPr>
              <a:t>on individual outcomes for students</a:t>
            </a:r>
          </a:p>
          <a:p>
            <a:pPr marL="342900" lvl="0" indent="-342900">
              <a:lnSpc>
                <a:spcPct val="110000"/>
              </a:lnSpc>
              <a:spcAft>
                <a:spcPts val="0"/>
              </a:spcAft>
              <a:buFont typeface="Symbol"/>
              <a:buChar char=""/>
            </a:pPr>
            <a:r>
              <a:rPr lang="en-US" sz="2400" dirty="0" smtClean="0">
                <a:ea typeface="ＭＳ 明朝"/>
                <a:cs typeface="Times New Roman"/>
              </a:rPr>
              <a:t>Regular meetings focused on data</a:t>
            </a:r>
          </a:p>
          <a:p>
            <a:pPr marL="342900" indent="-342900">
              <a:lnSpc>
                <a:spcPct val="110000"/>
              </a:lnSpc>
              <a:buFont typeface="Symbol"/>
              <a:buChar char=""/>
            </a:pPr>
            <a:r>
              <a:rPr lang="en-US" sz="2400" dirty="0"/>
              <a:t>16 points on PISA (in </a:t>
            </a:r>
            <a:r>
              <a:rPr lang="en-US" sz="2400" dirty="0" smtClean="0"/>
              <a:t>two to three </a:t>
            </a:r>
            <a:r>
              <a:rPr lang="en-US" sz="2400" dirty="0"/>
              <a:t>years</a:t>
            </a:r>
            <a:r>
              <a:rPr lang="en-US" sz="2400" dirty="0" smtClean="0"/>
              <a:t>)</a:t>
            </a:r>
            <a:endParaRPr lang="en-US" sz="2400" dirty="0" smtClean="0">
              <a:ea typeface="ＭＳ 明朝"/>
              <a:cs typeface="Times New Roman"/>
            </a:endParaRPr>
          </a:p>
          <a:p>
            <a:pPr marL="342900" lvl="0" indent="-342900">
              <a:spcAft>
                <a:spcPts val="0"/>
              </a:spcAft>
              <a:buFont typeface="Symbol"/>
              <a:buChar char=""/>
            </a:pPr>
            <a:endParaRPr lang="en-US" sz="2400" dirty="0">
              <a:ea typeface="ＭＳ 明朝"/>
              <a:cs typeface="Times New Roman"/>
            </a:endParaRPr>
          </a:p>
        </p:txBody>
      </p:sp>
      <p:sp>
        <p:nvSpPr>
          <p:cNvPr id="4" name="Content Placeholder 3"/>
          <p:cNvSpPr>
            <a:spLocks noGrp="1"/>
          </p:cNvSpPr>
          <p:nvPr>
            <p:ph sz="quarter" idx="4"/>
          </p:nvPr>
        </p:nvSpPr>
        <p:spPr/>
        <p:txBody>
          <a:bodyPr>
            <a:normAutofit lnSpcReduction="10000"/>
          </a:bodyPr>
          <a:lstStyle/>
          <a:p>
            <a:pPr marL="342900" lvl="0" indent="-342900">
              <a:spcAft>
                <a:spcPts val="0"/>
              </a:spcAft>
              <a:buFont typeface="Symbol"/>
              <a:buChar char=""/>
            </a:pPr>
            <a:r>
              <a:rPr lang="en-US" sz="2200" dirty="0">
                <a:ea typeface="ＭＳ 明朝"/>
                <a:cs typeface="Times New Roman"/>
              </a:rPr>
              <a:t>Quality assurance</a:t>
            </a:r>
          </a:p>
          <a:p>
            <a:pPr marL="342900" lvl="0" indent="-342900">
              <a:spcAft>
                <a:spcPts val="0"/>
              </a:spcAft>
              <a:buFont typeface="Symbol"/>
              <a:buChar char=""/>
            </a:pPr>
            <a:r>
              <a:rPr lang="en-US" sz="2200" dirty="0">
                <a:ea typeface="ＭＳ 明朝"/>
                <a:cs typeface="Times New Roman"/>
              </a:rPr>
              <a:t>Highly structured meetings</a:t>
            </a:r>
          </a:p>
          <a:p>
            <a:pPr marL="342900" lvl="0" indent="-342900">
              <a:spcAft>
                <a:spcPts val="0"/>
              </a:spcAft>
              <a:buFont typeface="Symbol"/>
              <a:buChar char=""/>
            </a:pPr>
            <a:r>
              <a:rPr lang="en-US" sz="2200" dirty="0" smtClean="0">
                <a:ea typeface="ＭＳ 明朝"/>
                <a:cs typeface="Times New Roman"/>
              </a:rPr>
              <a:t>Improvement through increased teacher capacity</a:t>
            </a:r>
          </a:p>
          <a:p>
            <a:pPr marL="342900" lvl="0" indent="-342900">
              <a:spcAft>
                <a:spcPts val="0"/>
              </a:spcAft>
              <a:buFont typeface="Symbol"/>
              <a:buChar char=""/>
            </a:pPr>
            <a:r>
              <a:rPr lang="en-US" sz="2200" dirty="0" smtClean="0">
                <a:ea typeface="ＭＳ 明朝"/>
                <a:cs typeface="Times New Roman"/>
              </a:rPr>
              <a:t>Focus on teachers’ individual accountability for change</a:t>
            </a:r>
            <a:endParaRPr lang="en-US" sz="2200" dirty="0">
              <a:ea typeface="ＭＳ 明朝"/>
              <a:cs typeface="Times New Roman"/>
            </a:endParaRPr>
          </a:p>
          <a:p>
            <a:pPr marL="342900" indent="-342900">
              <a:buFont typeface="Symbol"/>
              <a:buChar char=""/>
            </a:pPr>
            <a:r>
              <a:rPr lang="en-US" sz="2200" dirty="0" smtClean="0"/>
              <a:t>Regular meetings focused on teacher change</a:t>
            </a:r>
          </a:p>
          <a:p>
            <a:pPr marL="342900" indent="-342900">
              <a:buFont typeface="Symbol"/>
              <a:buChar char=""/>
            </a:pPr>
            <a:r>
              <a:rPr lang="en-US" sz="2200" dirty="0" smtClean="0"/>
              <a:t>30 </a:t>
            </a:r>
            <a:r>
              <a:rPr lang="en-US" sz="2200" dirty="0"/>
              <a:t>points on PISA (in two to three years)</a:t>
            </a:r>
          </a:p>
          <a:p>
            <a:pPr marL="342900" lvl="0" indent="-342900">
              <a:spcAft>
                <a:spcPts val="0"/>
              </a:spcAft>
              <a:buFont typeface="Symbol"/>
              <a:buChar char=""/>
            </a:pPr>
            <a:endParaRPr lang="en-US" sz="2400" dirty="0">
              <a:ea typeface="ＭＳ 明朝"/>
              <a:cs typeface="Times New Roman"/>
            </a:endParaRPr>
          </a:p>
        </p:txBody>
      </p:sp>
      <p:sp>
        <p:nvSpPr>
          <p:cNvPr id="5" name="Slide Number Placeholder 4"/>
          <p:cNvSpPr>
            <a:spLocks noGrp="1"/>
          </p:cNvSpPr>
          <p:nvPr>
            <p:ph type="sldNum" sz="quarter" idx="16"/>
          </p:nvPr>
        </p:nvSpPr>
        <p:spPr/>
        <p:txBody>
          <a:bodyPr>
            <a:normAutofit fontScale="85000" lnSpcReduction="20000"/>
          </a:bodyPr>
          <a:lstStyle/>
          <a:p>
            <a:pPr>
              <a:defRPr/>
            </a:pPr>
            <a:fld id="{27179BD9-65CB-694A-A2D4-7B548DC60A53}" type="slidenum">
              <a:rPr lang="en-GB" smtClean="0"/>
              <a:pPr>
                <a:defRPr/>
              </a:pPr>
              <a:t>69</a:t>
            </a:fld>
            <a:endParaRPr lang="en-GB"/>
          </a:p>
        </p:txBody>
      </p:sp>
      <p:sp>
        <p:nvSpPr>
          <p:cNvPr id="6" name="Text Placeholder 5"/>
          <p:cNvSpPr>
            <a:spLocks noGrp="1"/>
          </p:cNvSpPr>
          <p:nvPr>
            <p:ph type="body" sz="quarter" idx="1"/>
          </p:nvPr>
        </p:nvSpPr>
        <p:spPr/>
        <p:txBody>
          <a:bodyPr>
            <a:normAutofit/>
          </a:bodyPr>
          <a:lstStyle/>
          <a:p>
            <a:r>
              <a:rPr lang="en-US" sz="2400" dirty="0" smtClean="0"/>
              <a:t>Instructional data teams</a:t>
            </a:r>
            <a:endParaRPr lang="en-US" sz="2400" dirty="0"/>
          </a:p>
        </p:txBody>
      </p:sp>
      <p:sp>
        <p:nvSpPr>
          <p:cNvPr id="7" name="Text Placeholder 6"/>
          <p:cNvSpPr>
            <a:spLocks noGrp="1"/>
          </p:cNvSpPr>
          <p:nvPr>
            <p:ph type="body" sz="quarter" idx="3"/>
          </p:nvPr>
        </p:nvSpPr>
        <p:spPr/>
        <p:txBody>
          <a:bodyPr>
            <a:normAutofit/>
          </a:bodyPr>
          <a:lstStyle/>
          <a:p>
            <a:r>
              <a:rPr lang="en-US" sz="2400" dirty="0" smtClean="0"/>
              <a:t>Teacher skill development</a:t>
            </a:r>
            <a:endParaRPr lang="en-US" sz="2400" dirty="0"/>
          </a:p>
        </p:txBody>
      </p:sp>
    </p:spTree>
    <p:extLst>
      <p:ext uri="{BB962C8B-B14F-4D97-AF65-F5344CB8AC3E}">
        <p14:creationId xmlns:p14="http://schemas.microsoft.com/office/powerpoint/2010/main" val="199349090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Teacher quality and student achievement</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4271225335"/>
              </p:ext>
            </p:extLst>
          </p:nvPr>
        </p:nvGraphicFramePr>
        <p:xfrm>
          <a:off x="612775" y="1600200"/>
          <a:ext cx="8153400" cy="4450080"/>
        </p:xfrm>
        <a:graphic>
          <a:graphicData uri="http://schemas.openxmlformats.org/drawingml/2006/table">
            <a:tbl>
              <a:tblPr firstRow="1" bandRow="1">
                <a:tableStyleId>{5C22544A-7EE6-4342-B048-85BDC9FD1C3A}</a:tableStyleId>
              </a:tblPr>
              <a:tblGrid>
                <a:gridCol w="3640248"/>
                <a:gridCol w="1437642"/>
                <a:gridCol w="1537755"/>
                <a:gridCol w="1537755"/>
              </a:tblGrid>
              <a:tr h="370840">
                <a:tc>
                  <a:txBody>
                    <a:bodyPr/>
                    <a:lstStyle/>
                    <a:p>
                      <a:r>
                        <a:rPr lang="en-US" dirty="0" smtClean="0"/>
                        <a:t>Study</a:t>
                      </a:r>
                      <a:endParaRPr lang="en-US" dirty="0"/>
                    </a:p>
                  </a:txBody>
                  <a:tcPr/>
                </a:tc>
                <a:tc>
                  <a:txBody>
                    <a:bodyPr/>
                    <a:lstStyle/>
                    <a:p>
                      <a:r>
                        <a:rPr lang="en-US" dirty="0" smtClean="0"/>
                        <a:t>Location</a:t>
                      </a:r>
                      <a:endParaRPr lang="en-US" dirty="0"/>
                    </a:p>
                  </a:txBody>
                  <a:tcPr/>
                </a:tc>
                <a:tc>
                  <a:txBody>
                    <a:bodyPr/>
                    <a:lstStyle/>
                    <a:p>
                      <a:pPr algn="ctr"/>
                      <a:r>
                        <a:rPr lang="en-US" dirty="0" smtClean="0"/>
                        <a:t>Reading</a:t>
                      </a:r>
                      <a:endParaRPr lang="en-US" dirty="0"/>
                    </a:p>
                  </a:txBody>
                  <a:tcPr/>
                </a:tc>
                <a:tc>
                  <a:txBody>
                    <a:bodyPr/>
                    <a:lstStyle/>
                    <a:p>
                      <a:pPr algn="ctr"/>
                      <a:r>
                        <a:rPr lang="en-US" dirty="0" smtClean="0"/>
                        <a:t>Math</a:t>
                      </a:r>
                      <a:endParaRPr lang="en-US" dirty="0"/>
                    </a:p>
                  </a:txBody>
                  <a:tcPr/>
                </a:tc>
              </a:tr>
              <a:tr h="370840">
                <a:tc>
                  <a:txBody>
                    <a:bodyPr/>
                    <a:lstStyle/>
                    <a:p>
                      <a:pPr algn="l" fontAlgn="ctr"/>
                      <a:r>
                        <a:rPr lang="en-US" sz="1800" b="0" i="0" u="none" strike="noStrike" dirty="0" err="1">
                          <a:solidFill>
                            <a:srgbClr val="000053"/>
                          </a:solidFill>
                          <a:effectLst/>
                          <a:latin typeface="+mn-lt"/>
                        </a:rPr>
                        <a:t>Rockoff</a:t>
                      </a:r>
                      <a:r>
                        <a:rPr lang="en-US" sz="1800" b="0" i="0" u="none" strike="noStrike" dirty="0">
                          <a:solidFill>
                            <a:srgbClr val="000053"/>
                          </a:solidFill>
                          <a:effectLst/>
                          <a:latin typeface="+mn-lt"/>
                        </a:rPr>
                        <a:t> (2004)</a:t>
                      </a:r>
                    </a:p>
                  </a:txBody>
                  <a:tcPr marL="12700" marR="12700" marT="12700" marB="0" anchor="ctr"/>
                </a:tc>
                <a:tc>
                  <a:txBody>
                    <a:bodyPr/>
                    <a:lstStyle/>
                    <a:p>
                      <a:pPr algn="l" fontAlgn="ctr"/>
                      <a:r>
                        <a:rPr lang="en-US" sz="1800" b="0" i="0" u="none" strike="noStrike">
                          <a:solidFill>
                            <a:srgbClr val="000000"/>
                          </a:solidFill>
                          <a:effectLst/>
                          <a:latin typeface="+mn-lt"/>
                        </a:rPr>
                        <a:t>New</a:t>
                      </a:r>
                      <a:r>
                        <a:rPr lang="en-US" sz="1800" b="0" i="0" u="none" strike="noStrike">
                          <a:solidFill>
                            <a:srgbClr val="000053"/>
                          </a:solidFill>
                          <a:effectLst/>
                          <a:latin typeface="+mn-lt"/>
                        </a:rPr>
                        <a:t> </a:t>
                      </a:r>
                      <a:r>
                        <a:rPr lang="en-US" sz="1800" b="0" i="0" u="none" strike="noStrike">
                          <a:solidFill>
                            <a:srgbClr val="000000"/>
                          </a:solidFill>
                          <a:effectLst/>
                          <a:latin typeface="+mn-lt"/>
                        </a:rPr>
                        <a:t>Jersey</a:t>
                      </a:r>
                    </a:p>
                  </a:txBody>
                  <a:tcPr marL="12700" marR="12700" marT="12700" marB="0" anchor="ctr"/>
                </a:tc>
                <a:tc>
                  <a:txBody>
                    <a:bodyPr/>
                    <a:lstStyle/>
                    <a:p>
                      <a:pPr algn="ctr" fontAlgn="ctr"/>
                      <a:r>
                        <a:rPr lang="en-US" sz="1800" b="0" i="0" u="none" strike="noStrike" dirty="0" smtClean="0">
                          <a:solidFill>
                            <a:srgbClr val="000000"/>
                          </a:solidFill>
                          <a:effectLst/>
                          <a:latin typeface="+mn-lt"/>
                        </a:rPr>
                        <a:t>0.10</a:t>
                      </a:r>
                      <a:endParaRPr lang="en-US" sz="1800" b="0" i="0" u="none" strike="noStrike" dirty="0">
                        <a:solidFill>
                          <a:srgbClr val="000000"/>
                        </a:solidFill>
                        <a:effectLst/>
                        <a:latin typeface="+mn-lt"/>
                      </a:endParaRPr>
                    </a:p>
                  </a:txBody>
                  <a:tcPr marL="12700" marR="12700" marT="12700" marB="0" anchor="ctr"/>
                </a:tc>
                <a:tc>
                  <a:txBody>
                    <a:bodyPr/>
                    <a:lstStyle/>
                    <a:p>
                      <a:pPr algn="ctr" fontAlgn="ctr"/>
                      <a:r>
                        <a:rPr lang="en-US" sz="1800" b="0" i="0" u="none" strike="noStrike" dirty="0">
                          <a:solidFill>
                            <a:srgbClr val="000000"/>
                          </a:solidFill>
                          <a:effectLst/>
                          <a:latin typeface="+mn-lt"/>
                        </a:rPr>
                        <a:t>0.11</a:t>
                      </a:r>
                    </a:p>
                  </a:txBody>
                  <a:tcPr marL="12700" marR="12700" marT="12700" marB="0" anchor="ctr"/>
                </a:tc>
              </a:tr>
              <a:tr h="370840">
                <a:tc>
                  <a:txBody>
                    <a:bodyPr/>
                    <a:lstStyle/>
                    <a:p>
                      <a:pPr algn="l" fontAlgn="ctr"/>
                      <a:r>
                        <a:rPr lang="en-US" sz="1800" b="0" i="0" u="none" strike="noStrike" dirty="0">
                          <a:solidFill>
                            <a:srgbClr val="000053"/>
                          </a:solidFill>
                          <a:effectLst/>
                          <a:latin typeface="+mn-lt"/>
                        </a:rPr>
                        <a:t>Nye, </a:t>
                      </a:r>
                      <a:r>
                        <a:rPr lang="en-US" sz="1800" b="0" i="0" u="none" strike="noStrike" dirty="0" err="1">
                          <a:solidFill>
                            <a:srgbClr val="000053"/>
                          </a:solidFill>
                          <a:effectLst/>
                          <a:latin typeface="+mn-lt"/>
                        </a:rPr>
                        <a:t>Konstantopoulos</a:t>
                      </a:r>
                      <a:r>
                        <a:rPr lang="en-US" sz="1800" b="0" i="0" u="none" strike="noStrike" dirty="0">
                          <a:solidFill>
                            <a:srgbClr val="000053"/>
                          </a:solidFill>
                          <a:effectLst/>
                          <a:latin typeface="+mn-lt"/>
                        </a:rPr>
                        <a:t>, Hedges (2004)</a:t>
                      </a:r>
                    </a:p>
                  </a:txBody>
                  <a:tcPr marL="12700" marR="12700" marT="12700" marB="0" anchor="ctr"/>
                </a:tc>
                <a:tc>
                  <a:txBody>
                    <a:bodyPr/>
                    <a:lstStyle/>
                    <a:p>
                      <a:pPr algn="l" fontAlgn="ctr"/>
                      <a:r>
                        <a:rPr lang="en-US" sz="1800" b="0" i="0" u="none" strike="noStrike">
                          <a:solidFill>
                            <a:srgbClr val="000000"/>
                          </a:solidFill>
                          <a:effectLst/>
                          <a:latin typeface="+mn-lt"/>
                        </a:rPr>
                        <a:t>Tennessee</a:t>
                      </a:r>
                    </a:p>
                  </a:txBody>
                  <a:tcPr marL="12700" marR="12700" marT="12700" marB="0" anchor="ctr"/>
                </a:tc>
                <a:tc>
                  <a:txBody>
                    <a:bodyPr/>
                    <a:lstStyle/>
                    <a:p>
                      <a:pPr algn="ctr" fontAlgn="ctr"/>
                      <a:r>
                        <a:rPr lang="en-US" sz="1800" b="0" i="0" u="none" strike="noStrike" dirty="0">
                          <a:solidFill>
                            <a:srgbClr val="000000"/>
                          </a:solidFill>
                          <a:effectLst/>
                          <a:latin typeface="+mn-lt"/>
                        </a:rPr>
                        <a:t>0.26</a:t>
                      </a:r>
                    </a:p>
                  </a:txBody>
                  <a:tcPr marL="12700" marR="12700" marT="12700" marB="0" anchor="ctr"/>
                </a:tc>
                <a:tc>
                  <a:txBody>
                    <a:bodyPr/>
                    <a:lstStyle/>
                    <a:p>
                      <a:pPr algn="ctr" fontAlgn="ctr"/>
                      <a:r>
                        <a:rPr lang="en-US" sz="1800" b="0" i="0" u="none" strike="noStrike" dirty="0">
                          <a:solidFill>
                            <a:srgbClr val="000000"/>
                          </a:solidFill>
                          <a:effectLst/>
                          <a:latin typeface="+mn-lt"/>
                        </a:rPr>
                        <a:t>0.36</a:t>
                      </a:r>
                    </a:p>
                  </a:txBody>
                  <a:tcPr marL="12700" marR="12700" marT="12700" marB="0" anchor="ctr"/>
                </a:tc>
              </a:tr>
              <a:tr h="370840">
                <a:tc>
                  <a:txBody>
                    <a:bodyPr/>
                    <a:lstStyle/>
                    <a:p>
                      <a:pPr algn="l" fontAlgn="ctr"/>
                      <a:r>
                        <a:rPr lang="en-US" sz="1800" b="0" i="0" u="none" strike="noStrike">
                          <a:solidFill>
                            <a:srgbClr val="000053"/>
                          </a:solidFill>
                          <a:effectLst/>
                          <a:latin typeface="+mn-lt"/>
                        </a:rPr>
                        <a:t>Rivkin, Hanushek, and Kain (2005)</a:t>
                      </a:r>
                    </a:p>
                  </a:txBody>
                  <a:tcPr marL="12700" marR="12700" marT="12700" marB="0" anchor="ctr"/>
                </a:tc>
                <a:tc>
                  <a:txBody>
                    <a:bodyPr/>
                    <a:lstStyle/>
                    <a:p>
                      <a:pPr algn="l" fontAlgn="ctr"/>
                      <a:r>
                        <a:rPr lang="en-US" sz="1800" b="0" i="0" u="none" strike="noStrike">
                          <a:solidFill>
                            <a:srgbClr val="000000"/>
                          </a:solidFill>
                          <a:effectLst/>
                          <a:latin typeface="+mn-lt"/>
                        </a:rPr>
                        <a:t>Texas</a:t>
                      </a:r>
                    </a:p>
                  </a:txBody>
                  <a:tcPr marL="12700" marR="12700" marT="12700" marB="0" anchor="ctr"/>
                </a:tc>
                <a:tc>
                  <a:txBody>
                    <a:bodyPr/>
                    <a:lstStyle/>
                    <a:p>
                      <a:pPr algn="ctr" fontAlgn="ctr"/>
                      <a:r>
                        <a:rPr lang="en-US" sz="1800" b="0" i="0" u="none" strike="noStrike" dirty="0">
                          <a:solidFill>
                            <a:srgbClr val="000000"/>
                          </a:solidFill>
                          <a:effectLst/>
                          <a:latin typeface="+mn-lt"/>
                        </a:rPr>
                        <a:t>0.15</a:t>
                      </a:r>
                    </a:p>
                  </a:txBody>
                  <a:tcPr marL="12700" marR="12700" marT="12700" marB="0" anchor="ctr"/>
                </a:tc>
                <a:tc>
                  <a:txBody>
                    <a:bodyPr/>
                    <a:lstStyle/>
                    <a:p>
                      <a:pPr algn="ctr" fontAlgn="ctr"/>
                      <a:r>
                        <a:rPr lang="en-US" sz="1800" b="0" i="0" u="none" strike="noStrike" dirty="0">
                          <a:solidFill>
                            <a:srgbClr val="000000"/>
                          </a:solidFill>
                          <a:effectLst/>
                          <a:latin typeface="+mn-lt"/>
                        </a:rPr>
                        <a:t>0.11</a:t>
                      </a:r>
                    </a:p>
                  </a:txBody>
                  <a:tcPr marL="12700" marR="12700" marT="12700" marB="0" anchor="ctr"/>
                </a:tc>
              </a:tr>
              <a:tr h="370840">
                <a:tc>
                  <a:txBody>
                    <a:bodyPr/>
                    <a:lstStyle/>
                    <a:p>
                      <a:pPr algn="l" fontAlgn="ctr"/>
                      <a:r>
                        <a:rPr lang="en-US" sz="1800" b="0" i="0" u="none" strike="noStrike" dirty="0">
                          <a:solidFill>
                            <a:srgbClr val="000053"/>
                          </a:solidFill>
                          <a:effectLst/>
                          <a:latin typeface="+mn-lt"/>
                        </a:rPr>
                        <a:t>Aaronson, Barrow, and Sander (2007)</a:t>
                      </a:r>
                    </a:p>
                  </a:txBody>
                  <a:tcPr marL="12700" marR="12700" marT="12700" marB="0" anchor="ctr"/>
                </a:tc>
                <a:tc>
                  <a:txBody>
                    <a:bodyPr/>
                    <a:lstStyle/>
                    <a:p>
                      <a:pPr algn="l" fontAlgn="ctr"/>
                      <a:r>
                        <a:rPr lang="en-US" sz="1800" b="0" i="0" u="none" strike="noStrike">
                          <a:solidFill>
                            <a:srgbClr val="000000"/>
                          </a:solidFill>
                          <a:effectLst/>
                          <a:latin typeface="+mn-lt"/>
                        </a:rPr>
                        <a:t>Chicago</a:t>
                      </a:r>
                    </a:p>
                  </a:txBody>
                  <a:tcPr marL="12700" marR="12700" marT="12700" marB="0" anchor="ctr"/>
                </a:tc>
                <a:tc>
                  <a:txBody>
                    <a:bodyPr/>
                    <a:lstStyle/>
                    <a:p>
                      <a:pPr algn="ctr" fontAlgn="ctr"/>
                      <a:endParaRPr lang="en-US" sz="1800" b="0" i="0" u="none" strike="noStrike" dirty="0">
                        <a:solidFill>
                          <a:srgbClr val="000000"/>
                        </a:solidFill>
                        <a:effectLst/>
                        <a:latin typeface="+mn-lt"/>
                      </a:endParaRPr>
                    </a:p>
                  </a:txBody>
                  <a:tcPr marL="12700" marR="12700" marT="12700" marB="0" anchor="ctr"/>
                </a:tc>
                <a:tc>
                  <a:txBody>
                    <a:bodyPr/>
                    <a:lstStyle/>
                    <a:p>
                      <a:pPr algn="ctr" fontAlgn="ctr"/>
                      <a:r>
                        <a:rPr lang="en-US" sz="1800" b="0" i="0" u="none" strike="noStrike" dirty="0" smtClean="0">
                          <a:solidFill>
                            <a:srgbClr val="000000"/>
                          </a:solidFill>
                          <a:effectLst/>
                          <a:latin typeface="+mn-lt"/>
                        </a:rPr>
                        <a:t>0.13</a:t>
                      </a:r>
                      <a:endParaRPr lang="en-US" sz="1800" b="0" i="0" u="none" strike="noStrike" dirty="0">
                        <a:solidFill>
                          <a:srgbClr val="000000"/>
                        </a:solidFill>
                        <a:effectLst/>
                        <a:latin typeface="+mn-lt"/>
                      </a:endParaRPr>
                    </a:p>
                  </a:txBody>
                  <a:tcPr marL="12700" marR="12700" marT="12700" marB="0" anchor="ctr"/>
                </a:tc>
              </a:tr>
              <a:tr h="370840">
                <a:tc>
                  <a:txBody>
                    <a:bodyPr/>
                    <a:lstStyle/>
                    <a:p>
                      <a:pPr algn="l" fontAlgn="ctr"/>
                      <a:r>
                        <a:rPr lang="en-US" sz="1800" b="0" i="0" u="none" strike="noStrike" dirty="0" smtClean="0">
                          <a:solidFill>
                            <a:srgbClr val="000053"/>
                          </a:solidFill>
                          <a:effectLst/>
                          <a:latin typeface="+mn-lt"/>
                        </a:rPr>
                        <a:t>Kane, </a:t>
                      </a:r>
                      <a:r>
                        <a:rPr lang="en-US" sz="1800" b="0" i="0" u="none" strike="noStrike" dirty="0" err="1" smtClean="0">
                          <a:solidFill>
                            <a:srgbClr val="000053"/>
                          </a:solidFill>
                          <a:effectLst/>
                          <a:latin typeface="+mn-lt"/>
                        </a:rPr>
                        <a:t>Rockoff</a:t>
                      </a:r>
                      <a:r>
                        <a:rPr lang="en-US" sz="1800" b="0" i="0" u="none" strike="noStrike" dirty="0" smtClean="0">
                          <a:solidFill>
                            <a:srgbClr val="000053"/>
                          </a:solidFill>
                          <a:effectLst/>
                          <a:latin typeface="+mn-lt"/>
                        </a:rPr>
                        <a:t>, and </a:t>
                      </a:r>
                      <a:r>
                        <a:rPr lang="en-US" sz="1800" b="0" i="0" u="none" strike="noStrike" smtClean="0">
                          <a:solidFill>
                            <a:srgbClr val="000053"/>
                          </a:solidFill>
                          <a:effectLst/>
                          <a:latin typeface="+mn-lt"/>
                        </a:rPr>
                        <a:t>Staiger </a:t>
                      </a:r>
                      <a:r>
                        <a:rPr lang="en-US" sz="1800" b="0" i="0" u="none" strike="noStrike" dirty="0" smtClean="0">
                          <a:solidFill>
                            <a:srgbClr val="000053"/>
                          </a:solidFill>
                          <a:effectLst/>
                          <a:latin typeface="+mn-lt"/>
                        </a:rPr>
                        <a:t>(2008)</a:t>
                      </a:r>
                      <a:endParaRPr lang="en-US" sz="1800" b="0" i="0" u="none" strike="noStrike" dirty="0">
                        <a:solidFill>
                          <a:srgbClr val="000053"/>
                        </a:solidFill>
                        <a:effectLst/>
                        <a:latin typeface="+mn-lt"/>
                      </a:endParaRP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mn-lt"/>
                        </a:rPr>
                        <a:t>New York City</a:t>
                      </a:r>
                    </a:p>
                  </a:txBody>
                  <a:tcPr marL="12700" marR="12700" marT="12700" marB="0" anchor="ctr"/>
                </a:tc>
                <a:tc>
                  <a:txBody>
                    <a:bodyPr/>
                    <a:lstStyle/>
                    <a:p>
                      <a:pPr algn="ctr" fontAlgn="ctr"/>
                      <a:r>
                        <a:rPr lang="en-US" sz="1800" b="0" i="0" u="none" strike="noStrike" dirty="0" smtClean="0">
                          <a:solidFill>
                            <a:srgbClr val="000000"/>
                          </a:solidFill>
                          <a:effectLst/>
                          <a:latin typeface="+mn-lt"/>
                        </a:rPr>
                        <a:t>0.08</a:t>
                      </a:r>
                      <a:endParaRPr lang="en-US" sz="1800" b="0" i="0" u="none" strike="noStrike" dirty="0">
                        <a:solidFill>
                          <a:srgbClr val="000000"/>
                        </a:solidFill>
                        <a:effectLst/>
                        <a:latin typeface="+mn-lt"/>
                      </a:endParaRPr>
                    </a:p>
                  </a:txBody>
                  <a:tcPr marL="12700" marR="12700" marT="12700" marB="0" anchor="ctr"/>
                </a:tc>
                <a:tc>
                  <a:txBody>
                    <a:bodyPr/>
                    <a:lstStyle/>
                    <a:p>
                      <a:pPr algn="ctr" fontAlgn="b"/>
                      <a:r>
                        <a:rPr lang="en-US" sz="1800" b="0" i="0" u="none" strike="noStrike" dirty="0" smtClean="0">
                          <a:solidFill>
                            <a:srgbClr val="000000"/>
                          </a:solidFill>
                          <a:effectLst/>
                          <a:latin typeface="+mn-lt"/>
                        </a:rPr>
                        <a:t>0.11</a:t>
                      </a:r>
                      <a:endParaRPr lang="en-US" sz="1800" b="0" i="0" u="none" strike="noStrike" dirty="0">
                        <a:solidFill>
                          <a:srgbClr val="000000"/>
                        </a:solidFill>
                        <a:effectLst/>
                        <a:latin typeface="+mn-lt"/>
                      </a:endParaRPr>
                    </a:p>
                  </a:txBody>
                  <a:tcPr marL="12700" marR="12700" marT="12700" marB="0" anchor="ctr"/>
                </a:tc>
              </a:tr>
              <a:tr h="370840">
                <a:tc>
                  <a:txBody>
                    <a:bodyPr/>
                    <a:lstStyle/>
                    <a:p>
                      <a:pPr algn="l" fontAlgn="ctr"/>
                      <a:r>
                        <a:rPr lang="en-US" sz="1800" b="0" i="0" u="none" strike="noStrike" dirty="0">
                          <a:solidFill>
                            <a:srgbClr val="000053"/>
                          </a:solidFill>
                          <a:effectLst/>
                          <a:latin typeface="+mn-lt"/>
                        </a:rPr>
                        <a:t>Jacob and </a:t>
                      </a:r>
                      <a:r>
                        <a:rPr lang="en-US" sz="1800" b="0" i="0" u="none" strike="noStrike" dirty="0" err="1">
                          <a:solidFill>
                            <a:srgbClr val="000053"/>
                          </a:solidFill>
                          <a:effectLst/>
                          <a:latin typeface="+mn-lt"/>
                        </a:rPr>
                        <a:t>Lefgren</a:t>
                      </a:r>
                      <a:r>
                        <a:rPr lang="en-US" sz="1800" b="0" i="0" u="none" strike="noStrike" dirty="0">
                          <a:solidFill>
                            <a:srgbClr val="000053"/>
                          </a:solidFill>
                          <a:effectLst/>
                          <a:latin typeface="+mn-lt"/>
                        </a:rPr>
                        <a:t> (2008)</a:t>
                      </a:r>
                    </a:p>
                  </a:txBody>
                  <a:tcPr marL="12700" marR="12700" marT="12700" marB="0" anchor="ctr"/>
                </a:tc>
                <a:tc>
                  <a:txBody>
                    <a:bodyPr/>
                    <a:lstStyle/>
                    <a:p>
                      <a:pPr algn="l" fontAlgn="ctr"/>
                      <a:endParaRPr lang="en-US" sz="1800" b="0" i="0" u="none" strike="noStrike" dirty="0">
                        <a:solidFill>
                          <a:srgbClr val="000000"/>
                        </a:solidFill>
                        <a:effectLst/>
                        <a:latin typeface="+mn-lt"/>
                      </a:endParaRPr>
                    </a:p>
                  </a:txBody>
                  <a:tcPr marL="12700" marR="12700" marT="12700" marB="0" anchor="ctr"/>
                </a:tc>
                <a:tc>
                  <a:txBody>
                    <a:bodyPr/>
                    <a:lstStyle/>
                    <a:p>
                      <a:pPr algn="ctr" fontAlgn="ctr"/>
                      <a:r>
                        <a:rPr lang="en-US" sz="1800" b="0" i="0" u="none" strike="noStrike" dirty="0" smtClean="0">
                          <a:solidFill>
                            <a:srgbClr val="000000"/>
                          </a:solidFill>
                          <a:effectLst/>
                          <a:latin typeface="+mn-lt"/>
                        </a:rPr>
                        <a:t>0.12</a:t>
                      </a:r>
                      <a:endParaRPr lang="en-US" sz="1800" b="0" i="0" u="none" strike="noStrike" dirty="0">
                        <a:solidFill>
                          <a:srgbClr val="000000"/>
                        </a:solidFill>
                        <a:effectLst/>
                        <a:latin typeface="+mn-lt"/>
                      </a:endParaRPr>
                    </a:p>
                  </a:txBody>
                  <a:tcPr marL="12700" marR="12700" marT="12700" marB="0" anchor="ctr"/>
                </a:tc>
                <a:tc>
                  <a:txBody>
                    <a:bodyPr/>
                    <a:lstStyle/>
                    <a:p>
                      <a:pPr algn="ctr" fontAlgn="b"/>
                      <a:r>
                        <a:rPr lang="en-US" sz="1800" b="0" i="0" u="none" strike="noStrike" dirty="0" smtClean="0">
                          <a:solidFill>
                            <a:srgbClr val="000000"/>
                          </a:solidFill>
                          <a:effectLst/>
                          <a:latin typeface="+mn-lt"/>
                        </a:rPr>
                        <a:t>0.26</a:t>
                      </a:r>
                      <a:endParaRPr lang="en-US" sz="1800" b="0" i="0" u="none" strike="noStrike" dirty="0">
                        <a:solidFill>
                          <a:srgbClr val="000000"/>
                        </a:solidFill>
                        <a:effectLst/>
                        <a:latin typeface="+mn-lt"/>
                      </a:endParaRPr>
                    </a:p>
                  </a:txBody>
                  <a:tcPr marL="12700" marR="12700" marT="12700" marB="0" anchor="ctr"/>
                </a:tc>
              </a:tr>
              <a:tr h="370840">
                <a:tc>
                  <a:txBody>
                    <a:bodyPr/>
                    <a:lstStyle/>
                    <a:p>
                      <a:pPr algn="l" fontAlgn="ctr"/>
                      <a:r>
                        <a:rPr lang="en-US" sz="1800" b="0" i="0" u="none" strike="noStrike">
                          <a:solidFill>
                            <a:srgbClr val="000053"/>
                          </a:solidFill>
                          <a:effectLst/>
                          <a:latin typeface="+mn-lt"/>
                        </a:rPr>
                        <a:t>Kane and Staiger (2008)</a:t>
                      </a:r>
                    </a:p>
                  </a:txBody>
                  <a:tcPr marL="12700" marR="12700" marT="12700" marB="0" anchor="ctr"/>
                </a:tc>
                <a:tc>
                  <a:txBody>
                    <a:bodyPr/>
                    <a:lstStyle/>
                    <a:p>
                      <a:pPr algn="l" fontAlgn="ctr"/>
                      <a:endParaRPr lang="en-US" sz="1800" b="0" i="0" u="none" strike="noStrike" dirty="0">
                        <a:solidFill>
                          <a:srgbClr val="000000"/>
                        </a:solidFill>
                        <a:effectLst/>
                        <a:latin typeface="+mn-lt"/>
                      </a:endParaRPr>
                    </a:p>
                  </a:txBody>
                  <a:tcPr marL="12700" marR="12700" marT="12700" marB="0" anchor="ctr"/>
                </a:tc>
                <a:tc>
                  <a:txBody>
                    <a:bodyPr/>
                    <a:lstStyle/>
                    <a:p>
                      <a:pPr algn="ctr" fontAlgn="ctr"/>
                      <a:r>
                        <a:rPr lang="en-US" sz="1800" b="0" i="0" u="none" strike="noStrike" dirty="0" smtClean="0">
                          <a:solidFill>
                            <a:srgbClr val="000000"/>
                          </a:solidFill>
                          <a:effectLst/>
                          <a:latin typeface="+mn-lt"/>
                        </a:rPr>
                        <a:t>0.18</a:t>
                      </a:r>
                      <a:endParaRPr lang="en-US" sz="1800" b="0" i="0" u="none" strike="noStrike" dirty="0">
                        <a:solidFill>
                          <a:srgbClr val="000000"/>
                        </a:solidFill>
                        <a:effectLst/>
                        <a:latin typeface="+mn-lt"/>
                      </a:endParaRPr>
                    </a:p>
                  </a:txBody>
                  <a:tcPr marL="12700" marR="12700" marT="12700" marB="0" anchor="ctr"/>
                </a:tc>
                <a:tc>
                  <a:txBody>
                    <a:bodyPr/>
                    <a:lstStyle/>
                    <a:p>
                      <a:pPr algn="ctr" fontAlgn="b"/>
                      <a:r>
                        <a:rPr lang="en-US" sz="1800" b="0" i="0" u="none" strike="noStrike" dirty="0" smtClean="0">
                          <a:solidFill>
                            <a:srgbClr val="000000"/>
                          </a:solidFill>
                          <a:effectLst/>
                          <a:latin typeface="+mn-lt"/>
                        </a:rPr>
                        <a:t>0.22</a:t>
                      </a:r>
                      <a:endParaRPr lang="en-US" sz="1800" b="0" i="0" u="none" strike="noStrike" dirty="0">
                        <a:solidFill>
                          <a:srgbClr val="000000"/>
                        </a:solidFill>
                        <a:effectLst/>
                        <a:latin typeface="+mn-lt"/>
                      </a:endParaRPr>
                    </a:p>
                  </a:txBody>
                  <a:tcPr marL="12700" marR="12700" marT="12700" marB="0" anchor="ctr"/>
                </a:tc>
              </a:tr>
              <a:tr h="370840">
                <a:tc>
                  <a:txBody>
                    <a:bodyPr/>
                    <a:lstStyle/>
                    <a:p>
                      <a:pPr algn="l" fontAlgn="ctr"/>
                      <a:r>
                        <a:rPr lang="en-US" sz="1800" b="0" i="0" u="none" strike="noStrike" dirty="0" err="1">
                          <a:solidFill>
                            <a:srgbClr val="000053"/>
                          </a:solidFill>
                          <a:effectLst/>
                          <a:latin typeface="+mn-lt"/>
                        </a:rPr>
                        <a:t>Koedel</a:t>
                      </a:r>
                      <a:r>
                        <a:rPr lang="en-US" sz="1800" b="0" i="0" u="none" strike="noStrike" dirty="0">
                          <a:solidFill>
                            <a:srgbClr val="000053"/>
                          </a:solidFill>
                          <a:effectLst/>
                          <a:latin typeface="+mn-lt"/>
                        </a:rPr>
                        <a:t> and Betts (2009)</a:t>
                      </a:r>
                    </a:p>
                  </a:txBody>
                  <a:tcPr marL="12700" marR="12700" marT="12700" marB="0" anchor="ctr"/>
                </a:tc>
                <a:tc>
                  <a:txBody>
                    <a:bodyPr/>
                    <a:lstStyle/>
                    <a:p>
                      <a:pPr algn="l" fontAlgn="ctr"/>
                      <a:r>
                        <a:rPr lang="en-US" sz="1800" b="0" i="0" u="none" strike="noStrike" dirty="0" smtClean="0">
                          <a:solidFill>
                            <a:srgbClr val="000000"/>
                          </a:solidFill>
                          <a:effectLst/>
                          <a:latin typeface="+mn-lt"/>
                        </a:rPr>
                        <a:t>San Diego</a:t>
                      </a:r>
                      <a:endParaRPr lang="en-US" sz="1800" b="0" i="0" u="none" strike="noStrike" dirty="0">
                        <a:solidFill>
                          <a:srgbClr val="000000"/>
                        </a:solidFill>
                        <a:effectLst/>
                        <a:latin typeface="+mn-lt"/>
                      </a:endParaRPr>
                    </a:p>
                  </a:txBody>
                  <a:tcPr marL="12700" marR="12700" marT="12700" marB="0" anchor="ctr"/>
                </a:tc>
                <a:tc>
                  <a:txBody>
                    <a:bodyPr/>
                    <a:lstStyle/>
                    <a:p>
                      <a:pPr algn="ctr" fontAlgn="ctr"/>
                      <a:endParaRPr lang="en-US" sz="1800" b="0" i="0" u="none" strike="noStrike" dirty="0">
                        <a:solidFill>
                          <a:srgbClr val="000000"/>
                        </a:solidFill>
                        <a:effectLst/>
                        <a:latin typeface="+mn-lt"/>
                      </a:endParaRPr>
                    </a:p>
                  </a:txBody>
                  <a:tcPr marL="12700" marR="12700" marT="12700" marB="0" anchor="ctr"/>
                </a:tc>
                <a:tc>
                  <a:txBody>
                    <a:bodyPr/>
                    <a:lstStyle/>
                    <a:p>
                      <a:pPr algn="ctr" fontAlgn="b"/>
                      <a:r>
                        <a:rPr lang="en-US" sz="1800" b="0" i="0" u="none" strike="noStrike" dirty="0" smtClean="0">
                          <a:solidFill>
                            <a:srgbClr val="000000"/>
                          </a:solidFill>
                          <a:effectLst/>
                          <a:latin typeface="+mn-lt"/>
                        </a:rPr>
                        <a:t>0.23</a:t>
                      </a:r>
                      <a:endParaRPr lang="en-US" sz="1800" b="0" i="0" u="none" strike="noStrike" dirty="0">
                        <a:solidFill>
                          <a:srgbClr val="000000"/>
                        </a:solidFill>
                        <a:effectLst/>
                        <a:latin typeface="+mn-lt"/>
                      </a:endParaRPr>
                    </a:p>
                  </a:txBody>
                  <a:tcPr marL="12700" marR="12700" marT="12700" marB="0" anchor="ctr"/>
                </a:tc>
              </a:tr>
              <a:tr h="370840">
                <a:tc>
                  <a:txBody>
                    <a:bodyPr/>
                    <a:lstStyle/>
                    <a:p>
                      <a:pPr algn="l" fontAlgn="ctr"/>
                      <a:r>
                        <a:rPr lang="de-DE" sz="1800" b="0" i="0" u="none" strike="noStrike" dirty="0" err="1">
                          <a:solidFill>
                            <a:srgbClr val="000053"/>
                          </a:solidFill>
                          <a:effectLst/>
                          <a:latin typeface="+mn-lt"/>
                        </a:rPr>
                        <a:t>Rothstein</a:t>
                      </a:r>
                      <a:r>
                        <a:rPr lang="de-DE" sz="1800" b="0" i="0" u="none" strike="noStrike" dirty="0">
                          <a:solidFill>
                            <a:srgbClr val="000053"/>
                          </a:solidFill>
                          <a:effectLst/>
                          <a:latin typeface="+mn-lt"/>
                        </a:rPr>
                        <a:t> (2010</a:t>
                      </a:r>
                      <a:r>
                        <a:rPr lang="de-DE" sz="1800" b="0" i="0" u="none" strike="noStrike" dirty="0" smtClean="0">
                          <a:solidFill>
                            <a:srgbClr val="000053"/>
                          </a:solidFill>
                          <a:effectLst/>
                          <a:latin typeface="+mn-lt"/>
                        </a:rPr>
                        <a:t>)</a:t>
                      </a:r>
                      <a:endParaRPr lang="de-DE" sz="1800" b="0" i="0" u="none" strike="noStrike" dirty="0">
                        <a:solidFill>
                          <a:srgbClr val="000053"/>
                        </a:solidFill>
                        <a:effectLst/>
                        <a:latin typeface="+mn-lt"/>
                      </a:endParaRPr>
                    </a:p>
                  </a:txBody>
                  <a:tcPr marL="12700" marR="12700" marT="12700" marB="0" anchor="ctr"/>
                </a:tc>
                <a:tc>
                  <a:txBody>
                    <a:bodyPr/>
                    <a:lstStyle/>
                    <a:p>
                      <a:pPr algn="l" fontAlgn="ctr"/>
                      <a:r>
                        <a:rPr lang="en-US" sz="1800" b="0" i="0" u="none" strike="noStrike" dirty="0" smtClean="0">
                          <a:solidFill>
                            <a:srgbClr val="000000"/>
                          </a:solidFill>
                          <a:effectLst/>
                          <a:latin typeface="+mn-lt"/>
                        </a:rPr>
                        <a:t>North Carolina</a:t>
                      </a:r>
                      <a:endParaRPr lang="en-US" sz="1800" b="0" i="0" u="none" strike="noStrike" dirty="0">
                        <a:solidFill>
                          <a:srgbClr val="000000"/>
                        </a:solidFill>
                        <a:effectLst/>
                        <a:latin typeface="+mn-lt"/>
                      </a:endParaRPr>
                    </a:p>
                  </a:txBody>
                  <a:tcPr marL="12700" marR="12700" marT="12700" marB="0" anchor="ctr"/>
                </a:tc>
                <a:tc>
                  <a:txBody>
                    <a:bodyPr/>
                    <a:lstStyle/>
                    <a:p>
                      <a:pPr algn="ctr" fontAlgn="ctr"/>
                      <a:r>
                        <a:rPr lang="en-US" sz="1800" b="0" i="0" u="none" strike="noStrike" dirty="0" smtClean="0">
                          <a:solidFill>
                            <a:srgbClr val="000000"/>
                          </a:solidFill>
                          <a:effectLst/>
                          <a:latin typeface="+mn-lt"/>
                        </a:rPr>
                        <a:t>0.11</a:t>
                      </a:r>
                      <a:endParaRPr lang="en-US" sz="1800" b="0" i="0" u="none" strike="noStrike" dirty="0">
                        <a:solidFill>
                          <a:srgbClr val="000000"/>
                        </a:solidFill>
                        <a:effectLst/>
                        <a:latin typeface="+mn-lt"/>
                      </a:endParaRPr>
                    </a:p>
                  </a:txBody>
                  <a:tcPr marL="12700" marR="12700" marT="12700" marB="0" anchor="ctr"/>
                </a:tc>
                <a:tc>
                  <a:txBody>
                    <a:bodyPr/>
                    <a:lstStyle/>
                    <a:p>
                      <a:pPr algn="ctr" fontAlgn="b"/>
                      <a:r>
                        <a:rPr lang="en-US" sz="1800" b="0" i="0" u="none" strike="noStrike" dirty="0" smtClean="0">
                          <a:solidFill>
                            <a:srgbClr val="000000"/>
                          </a:solidFill>
                          <a:effectLst/>
                          <a:latin typeface="+mn-lt"/>
                        </a:rPr>
                        <a:t>0.15</a:t>
                      </a:r>
                      <a:endParaRPr lang="en-US" sz="1800" b="0" i="0" u="none" strike="noStrike" dirty="0">
                        <a:solidFill>
                          <a:srgbClr val="000000"/>
                        </a:solidFill>
                        <a:effectLst/>
                        <a:latin typeface="+mn-lt"/>
                      </a:endParaRPr>
                    </a:p>
                  </a:txBody>
                  <a:tcPr marL="12700" marR="12700" marT="12700" marB="0" anchor="ctr"/>
                </a:tc>
              </a:tr>
              <a:tr h="370840">
                <a:tc>
                  <a:txBody>
                    <a:bodyPr/>
                    <a:lstStyle/>
                    <a:p>
                      <a:pPr algn="l" fontAlgn="b"/>
                      <a:r>
                        <a:rPr lang="en-US" sz="1800" b="0" i="0" u="none" strike="noStrike" dirty="0">
                          <a:solidFill>
                            <a:srgbClr val="000053"/>
                          </a:solidFill>
                          <a:effectLst/>
                          <a:latin typeface="+mn-lt"/>
                        </a:rPr>
                        <a:t>Hanushek and Rivkin (</a:t>
                      </a:r>
                      <a:r>
                        <a:rPr lang="en-US" sz="1800" b="0" i="0" u="none" strike="noStrike" dirty="0" smtClean="0">
                          <a:solidFill>
                            <a:srgbClr val="000053"/>
                          </a:solidFill>
                          <a:effectLst/>
                          <a:latin typeface="+mn-lt"/>
                        </a:rPr>
                        <a:t>2010)</a:t>
                      </a:r>
                      <a:endParaRPr lang="en-US" sz="1800" b="0" i="0" u="none" strike="noStrike" dirty="0">
                        <a:solidFill>
                          <a:srgbClr val="000053"/>
                        </a:solidFill>
                        <a:effectLst/>
                        <a:latin typeface="+mn-lt"/>
                      </a:endParaRPr>
                    </a:p>
                  </a:txBody>
                  <a:tcPr marL="12700" marR="12700" marT="12700" marB="0" anchor="b"/>
                </a:tc>
                <a:tc>
                  <a:txBody>
                    <a:bodyPr/>
                    <a:lstStyle/>
                    <a:p>
                      <a:pPr algn="l" fontAlgn="ctr"/>
                      <a:endParaRPr lang="en-US" sz="1800" b="0" i="0" u="none" strike="noStrike" dirty="0">
                        <a:solidFill>
                          <a:srgbClr val="000000"/>
                        </a:solidFill>
                        <a:effectLst/>
                        <a:latin typeface="+mn-lt"/>
                      </a:endParaRPr>
                    </a:p>
                  </a:txBody>
                  <a:tcPr marL="12700" marR="12700" marT="12700" marB="0" anchor="ctr"/>
                </a:tc>
                <a:tc>
                  <a:txBody>
                    <a:bodyPr/>
                    <a:lstStyle/>
                    <a:p>
                      <a:pPr algn="ctr" fontAlgn="ctr"/>
                      <a:endParaRPr lang="en-US" sz="1800" b="0" i="0" u="none" strike="noStrike" dirty="0">
                        <a:solidFill>
                          <a:srgbClr val="000000"/>
                        </a:solidFill>
                        <a:effectLst/>
                        <a:latin typeface="+mn-lt"/>
                      </a:endParaRPr>
                    </a:p>
                  </a:txBody>
                  <a:tcPr marL="12700" marR="12700" marT="12700" marB="0" anchor="ctr"/>
                </a:tc>
                <a:tc>
                  <a:txBody>
                    <a:bodyPr/>
                    <a:lstStyle/>
                    <a:p>
                      <a:pPr algn="ctr" fontAlgn="b"/>
                      <a:r>
                        <a:rPr lang="en-US" sz="1800" b="0" i="0" u="none" strike="noStrike" dirty="0" smtClean="0">
                          <a:solidFill>
                            <a:srgbClr val="000000"/>
                          </a:solidFill>
                          <a:effectLst/>
                          <a:latin typeface="+mn-lt"/>
                        </a:rPr>
                        <a:t>0.11</a:t>
                      </a:r>
                      <a:endParaRPr lang="en-US" sz="1800" b="0" i="0" u="none" strike="noStrike" dirty="0">
                        <a:solidFill>
                          <a:srgbClr val="000000"/>
                        </a:solidFill>
                        <a:effectLst/>
                        <a:latin typeface="+mn-lt"/>
                      </a:endParaRPr>
                    </a:p>
                  </a:txBody>
                  <a:tcPr marL="12700" marR="12700" marT="12700" marB="0" anchor="ctr"/>
                </a:tc>
              </a:tr>
              <a:tr h="370840">
                <a:tc>
                  <a:txBody>
                    <a:bodyPr/>
                    <a:lstStyle/>
                    <a:p>
                      <a:pPr algn="l" fontAlgn="b"/>
                      <a:r>
                        <a:rPr lang="en-US" sz="1800" b="0" i="0" u="none" strike="noStrike" dirty="0" err="1" smtClean="0">
                          <a:solidFill>
                            <a:srgbClr val="000053"/>
                          </a:solidFill>
                          <a:effectLst/>
                          <a:latin typeface="+mn-lt"/>
                        </a:rPr>
                        <a:t>Chetty</a:t>
                      </a:r>
                      <a:r>
                        <a:rPr lang="en-US" sz="1800" b="0" i="0" u="none" strike="noStrike" dirty="0" smtClean="0">
                          <a:solidFill>
                            <a:srgbClr val="000053"/>
                          </a:solidFill>
                          <a:effectLst/>
                          <a:latin typeface="+mn-lt"/>
                        </a:rPr>
                        <a:t> et al. (2014)</a:t>
                      </a:r>
                      <a:endParaRPr lang="en-US" sz="1800" b="0" i="0" u="none" strike="noStrike" dirty="0">
                        <a:solidFill>
                          <a:srgbClr val="000053"/>
                        </a:solidFill>
                        <a:effectLst/>
                        <a:latin typeface="+mn-lt"/>
                      </a:endParaRPr>
                    </a:p>
                  </a:txBody>
                  <a:tcPr marL="12700" marR="12700" marT="12700" marB="0" anchor="b"/>
                </a:tc>
                <a:tc>
                  <a:txBody>
                    <a:bodyPr/>
                    <a:lstStyle/>
                    <a:p>
                      <a:pPr algn="l" fontAlgn="ctr"/>
                      <a:endParaRPr lang="en-US" sz="1800" b="0" i="0" u="none" strike="noStrike" dirty="0">
                        <a:solidFill>
                          <a:srgbClr val="000000"/>
                        </a:solidFill>
                        <a:effectLst/>
                        <a:latin typeface="+mn-lt"/>
                      </a:endParaRPr>
                    </a:p>
                  </a:txBody>
                  <a:tcPr marL="12700" marR="12700" marT="12700" marB="0" anchor="ctr"/>
                </a:tc>
                <a:tc>
                  <a:txBody>
                    <a:bodyPr/>
                    <a:lstStyle/>
                    <a:p>
                      <a:pPr algn="ctr" fontAlgn="ctr"/>
                      <a:r>
                        <a:rPr lang="en-US" sz="1800" b="0" i="0" u="none" strike="noStrike" dirty="0" smtClean="0">
                          <a:solidFill>
                            <a:srgbClr val="000000"/>
                          </a:solidFill>
                          <a:effectLst/>
                          <a:latin typeface="+mn-lt"/>
                        </a:rPr>
                        <a:t>0.12</a:t>
                      </a:r>
                      <a:endParaRPr lang="en-US" sz="1800" b="0" i="0" u="none" strike="noStrike" dirty="0">
                        <a:solidFill>
                          <a:srgbClr val="000000"/>
                        </a:solidFill>
                        <a:effectLst/>
                        <a:latin typeface="+mn-lt"/>
                      </a:endParaRPr>
                    </a:p>
                  </a:txBody>
                  <a:tcPr marL="12700" marR="12700" marT="12700" marB="0" anchor="ctr"/>
                </a:tc>
                <a:tc>
                  <a:txBody>
                    <a:bodyPr/>
                    <a:lstStyle/>
                    <a:p>
                      <a:pPr algn="ctr" fontAlgn="b"/>
                      <a:r>
                        <a:rPr lang="en-US" sz="1800" b="0" i="0" u="none" strike="noStrike" dirty="0" smtClean="0">
                          <a:solidFill>
                            <a:srgbClr val="000000"/>
                          </a:solidFill>
                          <a:effectLst/>
                          <a:latin typeface="+mn-lt"/>
                        </a:rPr>
                        <a:t>0.16</a:t>
                      </a:r>
                      <a:endParaRPr lang="en-US" sz="1800" b="0" i="0" u="none" strike="noStrike" dirty="0">
                        <a:solidFill>
                          <a:srgbClr val="000000"/>
                        </a:solidFill>
                        <a:effectLst/>
                        <a:latin typeface="+mn-lt"/>
                      </a:endParaRPr>
                    </a:p>
                  </a:txBody>
                  <a:tcPr marL="12700" marR="12700" marT="12700" marB="0" anchor="ctr"/>
                </a:tc>
              </a:tr>
            </a:tbl>
          </a:graphicData>
        </a:graphic>
      </p:graphicFrame>
      <p:sp>
        <p:nvSpPr>
          <p:cNvPr id="5" name="TextBox 4"/>
          <p:cNvSpPr txBox="1"/>
          <p:nvPr/>
        </p:nvSpPr>
        <p:spPr>
          <a:xfrm>
            <a:off x="523748" y="6208067"/>
            <a:ext cx="3171952" cy="369332"/>
          </a:xfrm>
          <a:prstGeom prst="rect">
            <a:avLst/>
          </a:prstGeom>
          <a:noFill/>
        </p:spPr>
        <p:txBody>
          <a:bodyPr wrap="square" rtlCol="0">
            <a:spAutoFit/>
          </a:bodyPr>
          <a:lstStyle/>
          <a:p>
            <a:r>
              <a:rPr lang="en-US" sz="1800" dirty="0" smtClean="0">
                <a:solidFill>
                  <a:srgbClr val="525A93"/>
                </a:solidFill>
                <a:latin typeface="+mn-lt"/>
              </a:rPr>
              <a:t>Hanushek and Rivkin (2010</a:t>
            </a:r>
            <a:r>
              <a:rPr lang="en-US" sz="1800" dirty="0" smtClean="0">
                <a:solidFill>
                  <a:srgbClr val="525A93"/>
                </a:solidFill>
                <a:latin typeface="+mn-lt"/>
              </a:rPr>
              <a:t>)*</a:t>
            </a:r>
            <a:endParaRPr lang="en-US" sz="1800" dirty="0">
              <a:solidFill>
                <a:srgbClr val="525A93"/>
              </a:solidFill>
              <a:latin typeface="+mn-lt"/>
            </a:endParaRPr>
          </a:p>
        </p:txBody>
      </p:sp>
    </p:spTree>
    <p:extLst>
      <p:ext uri="{BB962C8B-B14F-4D97-AF65-F5344CB8AC3E}">
        <p14:creationId xmlns:p14="http://schemas.microsoft.com/office/powerpoint/2010/main" val="42098844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Unpacking </a:t>
            </a:r>
            <a:r>
              <a:rPr lang="en-GB" dirty="0"/>
              <a:t>f</a:t>
            </a:r>
            <a:r>
              <a:rPr lang="en-GB" dirty="0" smtClean="0"/>
              <a:t>ormative </a:t>
            </a:r>
            <a:r>
              <a:rPr lang="en-GB" dirty="0"/>
              <a:t>a</a:t>
            </a:r>
            <a:r>
              <a:rPr lang="en-GB" dirty="0" smtClean="0"/>
              <a:t>ssessment</a:t>
            </a:r>
            <a:endParaRPr lang="en-US" dirty="0"/>
          </a:p>
        </p:txBody>
      </p:sp>
      <p:sp>
        <p:nvSpPr>
          <p:cNvPr id="5" name="Rectangle 4"/>
          <p:cNvSpPr/>
          <p:nvPr/>
        </p:nvSpPr>
        <p:spPr>
          <a:xfrm>
            <a:off x="346380" y="1616558"/>
            <a:ext cx="8494539" cy="4981638"/>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46380" y="2490819"/>
            <a:ext cx="846155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51692" y="4230079"/>
            <a:ext cx="8479693" cy="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636982" y="1600062"/>
            <a:ext cx="0" cy="498163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41924" y="5431694"/>
            <a:ext cx="8466007" cy="1181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445846" y="1621693"/>
            <a:ext cx="0" cy="497253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613769" y="1611923"/>
            <a:ext cx="426" cy="496977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1356042" y="1614604"/>
            <a:ext cx="2487118" cy="830997"/>
          </a:xfrm>
          <a:prstGeom prst="rect">
            <a:avLst/>
          </a:prstGeom>
        </p:spPr>
        <p:txBody>
          <a:bodyPr wrap="square">
            <a:spAutoFit/>
          </a:bodyPr>
          <a:lstStyle/>
          <a:p>
            <a:pPr lvl="0" algn="ctr" eaLnBrk="0" hangingPunct="0">
              <a:buClr>
                <a:schemeClr val="bg1"/>
              </a:buClr>
            </a:pPr>
            <a:r>
              <a:rPr lang="en-GB" b="1" dirty="0">
                <a:latin typeface="Calibri"/>
                <a:cs typeface="Calibri"/>
              </a:rPr>
              <a:t>Where the learner is going</a:t>
            </a:r>
          </a:p>
        </p:txBody>
      </p:sp>
      <p:sp>
        <p:nvSpPr>
          <p:cNvPr id="24" name="Rectangle 23"/>
          <p:cNvSpPr/>
          <p:nvPr/>
        </p:nvSpPr>
        <p:spPr>
          <a:xfrm>
            <a:off x="3782356" y="1862034"/>
            <a:ext cx="2799865" cy="461665"/>
          </a:xfrm>
          <a:prstGeom prst="rect">
            <a:avLst/>
          </a:prstGeom>
        </p:spPr>
        <p:txBody>
          <a:bodyPr wrap="none">
            <a:spAutoFit/>
          </a:bodyPr>
          <a:lstStyle/>
          <a:p>
            <a:pPr lvl="0" algn="ctr" eaLnBrk="0" hangingPunct="0">
              <a:buClr>
                <a:schemeClr val="bg1"/>
              </a:buClr>
            </a:pPr>
            <a:r>
              <a:rPr lang="en-GB" b="1" dirty="0">
                <a:latin typeface="Calibri"/>
                <a:cs typeface="Calibri"/>
              </a:rPr>
              <a:t>Where the learner is</a:t>
            </a:r>
          </a:p>
        </p:txBody>
      </p:sp>
      <p:sp>
        <p:nvSpPr>
          <p:cNvPr id="25" name="Rectangle 24"/>
          <p:cNvSpPr/>
          <p:nvPr/>
        </p:nvSpPr>
        <p:spPr>
          <a:xfrm>
            <a:off x="6551634" y="1862034"/>
            <a:ext cx="2340755" cy="461665"/>
          </a:xfrm>
          <a:prstGeom prst="rect">
            <a:avLst/>
          </a:prstGeom>
        </p:spPr>
        <p:txBody>
          <a:bodyPr wrap="none">
            <a:spAutoFit/>
          </a:bodyPr>
          <a:lstStyle/>
          <a:p>
            <a:pPr lvl="0" algn="ctr" eaLnBrk="0" hangingPunct="0">
              <a:buClr>
                <a:schemeClr val="bg1"/>
              </a:buClr>
            </a:pPr>
            <a:r>
              <a:rPr lang="en-GB" b="1" dirty="0">
                <a:latin typeface="Calibri"/>
                <a:cs typeface="Calibri"/>
              </a:rPr>
              <a:t>How to get there</a:t>
            </a:r>
          </a:p>
        </p:txBody>
      </p:sp>
      <p:sp>
        <p:nvSpPr>
          <p:cNvPr id="27" name="Rectangle 26"/>
          <p:cNvSpPr/>
          <p:nvPr/>
        </p:nvSpPr>
        <p:spPr>
          <a:xfrm>
            <a:off x="271108" y="3049711"/>
            <a:ext cx="1175622" cy="461665"/>
          </a:xfrm>
          <a:prstGeom prst="rect">
            <a:avLst/>
          </a:prstGeom>
        </p:spPr>
        <p:txBody>
          <a:bodyPr wrap="none">
            <a:spAutoFit/>
          </a:bodyPr>
          <a:lstStyle/>
          <a:p>
            <a:pPr lvl="0" eaLnBrk="0" hangingPunct="0">
              <a:buClr>
                <a:schemeClr val="bg1"/>
              </a:buClr>
            </a:pPr>
            <a:r>
              <a:rPr lang="en-GB" b="1" dirty="0">
                <a:latin typeface="Calibri"/>
                <a:cs typeface="Calibri"/>
              </a:rPr>
              <a:t>Teacher</a:t>
            </a:r>
          </a:p>
        </p:txBody>
      </p:sp>
      <p:sp>
        <p:nvSpPr>
          <p:cNvPr id="28" name="Rectangle 27"/>
          <p:cNvSpPr/>
          <p:nvPr/>
        </p:nvSpPr>
        <p:spPr>
          <a:xfrm>
            <a:off x="362874" y="4385845"/>
            <a:ext cx="899886" cy="461665"/>
          </a:xfrm>
          <a:prstGeom prst="rect">
            <a:avLst/>
          </a:prstGeom>
        </p:spPr>
        <p:txBody>
          <a:bodyPr wrap="square">
            <a:spAutoFit/>
          </a:bodyPr>
          <a:lstStyle/>
          <a:p>
            <a:pPr lvl="0" eaLnBrk="0" hangingPunct="0">
              <a:buClr>
                <a:schemeClr val="bg1"/>
              </a:buClr>
            </a:pPr>
            <a:r>
              <a:rPr lang="en-GB" b="1" dirty="0" smtClean="0">
                <a:latin typeface="Calibri"/>
                <a:cs typeface="Calibri"/>
              </a:rPr>
              <a:t>Peer</a:t>
            </a:r>
            <a:endParaRPr lang="en-GB" b="1" dirty="0">
              <a:latin typeface="Calibri"/>
              <a:cs typeface="Calibri"/>
            </a:endParaRPr>
          </a:p>
        </p:txBody>
      </p:sp>
      <p:sp>
        <p:nvSpPr>
          <p:cNvPr id="29" name="Rectangle 28"/>
          <p:cNvSpPr/>
          <p:nvPr/>
        </p:nvSpPr>
        <p:spPr>
          <a:xfrm>
            <a:off x="319664" y="5705484"/>
            <a:ext cx="1160594" cy="461665"/>
          </a:xfrm>
          <a:prstGeom prst="rect">
            <a:avLst/>
          </a:prstGeom>
        </p:spPr>
        <p:txBody>
          <a:bodyPr wrap="none">
            <a:spAutoFit/>
          </a:bodyPr>
          <a:lstStyle/>
          <a:p>
            <a:pPr lvl="0" eaLnBrk="0" hangingPunct="0">
              <a:buClr>
                <a:schemeClr val="bg1"/>
              </a:buClr>
            </a:pPr>
            <a:r>
              <a:rPr lang="en-GB" b="1" dirty="0">
                <a:latin typeface="Calibri"/>
                <a:cs typeface="Calibri"/>
              </a:rPr>
              <a:t>Learner</a:t>
            </a:r>
          </a:p>
        </p:txBody>
      </p:sp>
      <p:sp>
        <p:nvSpPr>
          <p:cNvPr id="30" name="Rectangle 29"/>
          <p:cNvSpPr/>
          <p:nvPr/>
        </p:nvSpPr>
        <p:spPr>
          <a:xfrm>
            <a:off x="1461290" y="3491871"/>
            <a:ext cx="2183940" cy="1938992"/>
          </a:xfrm>
          <a:prstGeom prst="rect">
            <a:avLst/>
          </a:prstGeom>
        </p:spPr>
        <p:txBody>
          <a:bodyPr wrap="square">
            <a:spAutoFit/>
          </a:bodyPr>
          <a:lstStyle/>
          <a:p>
            <a:pPr lvl="0" algn="ctr" eaLnBrk="0" hangingPunct="0">
              <a:buClr>
                <a:schemeClr val="bg1"/>
              </a:buClr>
            </a:pPr>
            <a:r>
              <a:rPr lang="en-GB" dirty="0" smtClean="0">
                <a:latin typeface="Calibri"/>
                <a:cs typeface="Calibri"/>
              </a:rPr>
              <a:t>Clarifying, sharing and understanding </a:t>
            </a:r>
            <a:r>
              <a:rPr lang="en-GB" dirty="0">
                <a:latin typeface="Calibri"/>
                <a:cs typeface="Calibri"/>
              </a:rPr>
              <a:t>learning intentions</a:t>
            </a:r>
          </a:p>
        </p:txBody>
      </p:sp>
      <p:sp>
        <p:nvSpPr>
          <p:cNvPr id="33" name="Rectangle 32"/>
          <p:cNvSpPr/>
          <p:nvPr/>
        </p:nvSpPr>
        <p:spPr>
          <a:xfrm>
            <a:off x="3655023" y="2528702"/>
            <a:ext cx="3058137" cy="1569660"/>
          </a:xfrm>
          <a:prstGeom prst="rect">
            <a:avLst/>
          </a:prstGeom>
        </p:spPr>
        <p:txBody>
          <a:bodyPr wrap="square">
            <a:spAutoFit/>
          </a:bodyPr>
          <a:lstStyle/>
          <a:p>
            <a:pPr lvl="0" algn="ctr" eaLnBrk="0" hangingPunct="0">
              <a:buClr>
                <a:schemeClr val="bg1"/>
              </a:buClr>
            </a:pPr>
            <a:r>
              <a:rPr lang="en-GB" dirty="0">
                <a:latin typeface="Calibri"/>
                <a:cs typeface="Calibri"/>
              </a:rPr>
              <a:t>Engineering effective discussions, tasks, and activities that elicit evidence of learning</a:t>
            </a:r>
          </a:p>
        </p:txBody>
      </p:sp>
      <p:sp>
        <p:nvSpPr>
          <p:cNvPr id="34" name="Rectangle 33"/>
          <p:cNvSpPr/>
          <p:nvPr/>
        </p:nvSpPr>
        <p:spPr>
          <a:xfrm>
            <a:off x="6640484" y="2485647"/>
            <a:ext cx="2315896" cy="1569660"/>
          </a:xfrm>
          <a:prstGeom prst="rect">
            <a:avLst/>
          </a:prstGeom>
        </p:spPr>
        <p:txBody>
          <a:bodyPr wrap="square">
            <a:spAutoFit/>
          </a:bodyPr>
          <a:lstStyle/>
          <a:p>
            <a:pPr lvl="0" algn="ctr" eaLnBrk="0" hangingPunct="0">
              <a:buClr>
                <a:schemeClr val="bg1"/>
              </a:buClr>
            </a:pPr>
            <a:r>
              <a:rPr lang="en-GB" dirty="0">
                <a:latin typeface="Calibri"/>
                <a:cs typeface="Calibri"/>
              </a:rPr>
              <a:t>Providing feedback that moves learners forward</a:t>
            </a:r>
          </a:p>
        </p:txBody>
      </p:sp>
      <p:sp>
        <p:nvSpPr>
          <p:cNvPr id="35" name="Rectangle 34"/>
          <p:cNvSpPr/>
          <p:nvPr/>
        </p:nvSpPr>
        <p:spPr>
          <a:xfrm>
            <a:off x="4001402" y="4461893"/>
            <a:ext cx="4572000" cy="830997"/>
          </a:xfrm>
          <a:prstGeom prst="rect">
            <a:avLst/>
          </a:prstGeom>
        </p:spPr>
        <p:txBody>
          <a:bodyPr>
            <a:spAutoFit/>
          </a:bodyPr>
          <a:lstStyle/>
          <a:p>
            <a:pPr lvl="0" algn="ctr" eaLnBrk="0" hangingPunct="0">
              <a:buClr>
                <a:schemeClr val="bg1"/>
              </a:buClr>
            </a:pPr>
            <a:r>
              <a:rPr lang="en-GB" dirty="0">
                <a:latin typeface="Calibri"/>
                <a:cs typeface="Calibri"/>
              </a:rPr>
              <a:t>Activating students as learning</a:t>
            </a:r>
          </a:p>
          <a:p>
            <a:pPr lvl="0" algn="ctr" eaLnBrk="0" hangingPunct="0">
              <a:buClr>
                <a:schemeClr val="bg1"/>
              </a:buClr>
            </a:pPr>
            <a:r>
              <a:rPr lang="en-GB" dirty="0">
                <a:latin typeface="Calibri"/>
                <a:cs typeface="Calibri"/>
              </a:rPr>
              <a:t>resources for one another</a:t>
            </a:r>
          </a:p>
        </p:txBody>
      </p:sp>
      <p:sp>
        <p:nvSpPr>
          <p:cNvPr id="36" name="Rectangle 35"/>
          <p:cNvSpPr/>
          <p:nvPr/>
        </p:nvSpPr>
        <p:spPr>
          <a:xfrm>
            <a:off x="3918931" y="5583586"/>
            <a:ext cx="4572000" cy="830997"/>
          </a:xfrm>
          <a:prstGeom prst="rect">
            <a:avLst/>
          </a:prstGeom>
        </p:spPr>
        <p:txBody>
          <a:bodyPr>
            <a:spAutoFit/>
          </a:bodyPr>
          <a:lstStyle/>
          <a:p>
            <a:pPr lvl="0" algn="ctr" eaLnBrk="0" hangingPunct="0">
              <a:buClr>
                <a:schemeClr val="bg1"/>
              </a:buClr>
            </a:pPr>
            <a:r>
              <a:rPr lang="en-GB" dirty="0">
                <a:latin typeface="Calibri"/>
                <a:cs typeface="Calibri"/>
              </a:rPr>
              <a:t>Activating students as owners</a:t>
            </a:r>
            <a:br>
              <a:rPr lang="en-GB" dirty="0">
                <a:latin typeface="Calibri"/>
                <a:cs typeface="Calibri"/>
              </a:rPr>
            </a:br>
            <a:r>
              <a:rPr lang="en-GB" dirty="0">
                <a:latin typeface="Calibri"/>
                <a:cs typeface="Calibri"/>
              </a:rPr>
              <a:t>of their own learning</a:t>
            </a:r>
          </a:p>
        </p:txBody>
      </p:sp>
      <p:sp>
        <p:nvSpPr>
          <p:cNvPr id="38" name="Rounded Rectangle 37"/>
          <p:cNvSpPr/>
          <p:nvPr/>
        </p:nvSpPr>
        <p:spPr>
          <a:xfrm>
            <a:off x="1533966" y="2589794"/>
            <a:ext cx="2028793" cy="3909431"/>
          </a:xfrm>
          <a:prstGeom prst="roundRect">
            <a:avLst/>
          </a:prstGeom>
          <a:solidFill>
            <a:srgbClr val="0000FF">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ounded Rectangle 38"/>
          <p:cNvSpPr/>
          <p:nvPr/>
        </p:nvSpPr>
        <p:spPr>
          <a:xfrm>
            <a:off x="3711207" y="2523809"/>
            <a:ext cx="2837011" cy="1567072"/>
          </a:xfrm>
          <a:prstGeom prst="roundRect">
            <a:avLst/>
          </a:prstGeom>
          <a:solidFill>
            <a:srgbClr val="008000">
              <a:alpha val="2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39"/>
          <p:cNvSpPr/>
          <p:nvPr/>
        </p:nvSpPr>
        <p:spPr>
          <a:xfrm>
            <a:off x="6696666" y="2556802"/>
            <a:ext cx="2061781" cy="1550577"/>
          </a:xfrm>
          <a:prstGeom prst="roundRect">
            <a:avLst/>
          </a:prstGeom>
          <a:solidFill>
            <a:srgbClr val="3366FF">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ounded Rectangle 40"/>
          <p:cNvSpPr/>
          <p:nvPr/>
        </p:nvSpPr>
        <p:spPr>
          <a:xfrm>
            <a:off x="3711207" y="4288827"/>
            <a:ext cx="5030747" cy="1105198"/>
          </a:xfrm>
          <a:prstGeom prst="roundRect">
            <a:avLst/>
          </a:prstGeom>
          <a:solidFill>
            <a:srgbClr val="FF00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p:nvPr/>
        </p:nvSpPr>
        <p:spPr>
          <a:xfrm>
            <a:off x="3711206" y="5542487"/>
            <a:ext cx="5047240" cy="956739"/>
          </a:xfrm>
          <a:prstGeom prst="roundRect">
            <a:avLst/>
          </a:prstGeom>
          <a:solidFill>
            <a:srgbClr val="FFFF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normAutofit fontScale="85000" lnSpcReduction="20000"/>
          </a:bodyPr>
          <a:lstStyle/>
          <a:p>
            <a:pPr>
              <a:defRPr/>
            </a:pPr>
            <a:fld id="{19ABF79A-F4A3-5E49-A6CE-5B8CF779BC37}" type="slidenum">
              <a:rPr lang="en-GB" smtClean="0"/>
              <a:pPr>
                <a:defRPr/>
              </a:pPr>
              <a:t>70</a:t>
            </a:fld>
            <a:endParaRPr lang="en-GB" dirty="0"/>
          </a:p>
        </p:txBody>
      </p:sp>
    </p:spTree>
    <p:extLst>
      <p:ext uri="{BB962C8B-B14F-4D97-AF65-F5344CB8AC3E}">
        <p14:creationId xmlns:p14="http://schemas.microsoft.com/office/powerpoint/2010/main" val="28405180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23" grpId="0"/>
      <p:bldP spid="24" grpId="0"/>
      <p:bldP spid="25" grpId="0"/>
      <p:bldP spid="27" grpId="0"/>
      <p:bldP spid="28" grpId="0"/>
      <p:bldP spid="29" grpId="0"/>
      <p:bldP spid="30" grpId="0"/>
      <p:bldP spid="33" grpId="0"/>
      <p:bldP spid="34" grpId="0"/>
      <p:bldP spid="35" grpId="0"/>
      <p:bldP spid="36" grpId="0"/>
      <p:bldP spid="38" grpId="0" animBg="1"/>
      <p:bldP spid="39" grpId="0" animBg="1"/>
      <p:bldP spid="40" grpId="0" animBg="1"/>
      <p:bldP spid="41" grpId="0" animBg="1"/>
      <p:bldP spid="4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assessment and other priorities</a:t>
            </a:r>
            <a:endParaRPr lang="en-US" dirty="0"/>
          </a:p>
        </p:txBody>
      </p:sp>
      <p:sp>
        <p:nvSpPr>
          <p:cNvPr id="3" name="Content Placeholder 2"/>
          <p:cNvSpPr>
            <a:spLocks noGrp="1"/>
          </p:cNvSpPr>
          <p:nvPr>
            <p:ph sz="quarter" idx="1"/>
          </p:nvPr>
        </p:nvSpPr>
        <p:spPr/>
        <p:txBody>
          <a:bodyPr/>
          <a:lstStyle/>
          <a:p>
            <a:r>
              <a:rPr lang="en-US" dirty="0" smtClean="0"/>
              <a:t>Formative assessment is an integral part of many current policy priorities:</a:t>
            </a:r>
          </a:p>
          <a:p>
            <a:pPr lvl="1"/>
            <a:r>
              <a:rPr lang="en-US" dirty="0" smtClean="0"/>
              <a:t>Framework for teaching (Danielson)</a:t>
            </a:r>
          </a:p>
          <a:p>
            <a:pPr lvl="1"/>
            <a:r>
              <a:rPr lang="en-US" dirty="0" smtClean="0"/>
              <a:t>Differentiated instruction (Tomlinson)</a:t>
            </a:r>
          </a:p>
          <a:p>
            <a:pPr lvl="1"/>
            <a:r>
              <a:rPr lang="en-US" dirty="0" smtClean="0"/>
              <a:t>Response to (instruction and) intervention</a:t>
            </a:r>
          </a:p>
        </p:txBody>
      </p:sp>
      <p:sp>
        <p:nvSpPr>
          <p:cNvPr id="4" name="Slide Number Placeholder 3"/>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71</a:t>
            </a:fld>
            <a:endParaRPr lang="en-GB" dirty="0"/>
          </a:p>
        </p:txBody>
      </p:sp>
    </p:spTree>
    <p:extLst>
      <p:ext uri="{BB962C8B-B14F-4D97-AF65-F5344CB8AC3E}">
        <p14:creationId xmlns:p14="http://schemas.microsoft.com/office/powerpoint/2010/main" val="4420433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 for teaching (Danielson 1996)</a:t>
            </a:r>
            <a:endParaRPr lang="en-US" dirty="0"/>
          </a:p>
        </p:txBody>
      </p:sp>
      <p:sp>
        <p:nvSpPr>
          <p:cNvPr id="3" name="Content Placeholder 2"/>
          <p:cNvSpPr>
            <a:spLocks noGrp="1"/>
          </p:cNvSpPr>
          <p:nvPr>
            <p:ph sz="quarter" idx="1"/>
          </p:nvPr>
        </p:nvSpPr>
        <p:spPr>
          <a:xfrm>
            <a:off x="612648" y="1600200"/>
            <a:ext cx="8531352" cy="4495800"/>
          </a:xfrm>
        </p:spPr>
        <p:txBody>
          <a:bodyPr/>
          <a:lstStyle/>
          <a:p>
            <a:r>
              <a:rPr lang="en-US" dirty="0" smtClean="0"/>
              <a:t>Four domains of professional practice</a:t>
            </a:r>
          </a:p>
          <a:p>
            <a:pPr marL="880110" lvl="1" indent="-514350">
              <a:buSzPct val="100000"/>
              <a:buFont typeface="+mj-lt"/>
              <a:buAutoNum type="arabicPeriod"/>
            </a:pPr>
            <a:r>
              <a:rPr lang="en-US" dirty="0" smtClean="0"/>
              <a:t>Planning and preparation</a:t>
            </a:r>
          </a:p>
          <a:p>
            <a:pPr marL="880110" lvl="1" indent="-514350">
              <a:buSzPct val="100000"/>
              <a:buFont typeface="+mj-lt"/>
              <a:buAutoNum type="arabicPeriod"/>
            </a:pPr>
            <a:r>
              <a:rPr lang="en-US" dirty="0" smtClean="0"/>
              <a:t>Classroom environment</a:t>
            </a:r>
          </a:p>
          <a:p>
            <a:pPr marL="880110" lvl="1" indent="-514350">
              <a:buSzPct val="100000"/>
              <a:buFont typeface="+mj-lt"/>
              <a:buAutoNum type="arabicPeriod"/>
            </a:pPr>
            <a:r>
              <a:rPr lang="en-US" dirty="0" smtClean="0"/>
              <a:t>Instruction</a:t>
            </a:r>
          </a:p>
          <a:p>
            <a:pPr marL="880110" lvl="1" indent="-514350">
              <a:buSzPct val="100000"/>
              <a:buFont typeface="+mj-lt"/>
              <a:buAutoNum type="arabicPeriod"/>
            </a:pPr>
            <a:r>
              <a:rPr lang="en-US" dirty="0" smtClean="0"/>
              <a:t>Professional responsibilities</a:t>
            </a:r>
          </a:p>
          <a:p>
            <a:r>
              <a:rPr lang="en-US" dirty="0" smtClean="0"/>
              <a:t>Links with student achievement (</a:t>
            </a:r>
            <a:r>
              <a:rPr lang="en-US" dirty="0" err="1" smtClean="0"/>
              <a:t>Sartain</a:t>
            </a:r>
            <a:r>
              <a:rPr lang="en-US" dirty="0" smtClean="0"/>
              <a:t>, et al. 2011)</a:t>
            </a:r>
          </a:p>
          <a:p>
            <a:pPr lvl="1"/>
            <a:r>
              <a:rPr lang="en-US" dirty="0" smtClean="0"/>
              <a:t>Domains 1 and 4: no impact on student achievement</a:t>
            </a:r>
          </a:p>
          <a:p>
            <a:pPr lvl="1"/>
            <a:r>
              <a:rPr lang="en-US" dirty="0" smtClean="0"/>
              <a:t>Domains 2 and 3: some impact on student achievement</a:t>
            </a:r>
          </a:p>
          <a:p>
            <a:endParaRPr lang="en-US" dirty="0" smtClean="0"/>
          </a:p>
          <a:p>
            <a:pPr marL="560070" indent="-514350">
              <a:buSzPct val="100000"/>
            </a:pPr>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72</a:t>
            </a:fld>
            <a:endParaRPr lang="en-GB" dirty="0"/>
          </a:p>
        </p:txBody>
      </p:sp>
    </p:spTree>
    <p:extLst>
      <p:ext uri="{BB962C8B-B14F-4D97-AF65-F5344CB8AC3E}">
        <p14:creationId xmlns:p14="http://schemas.microsoft.com/office/powerpoint/2010/main" val="40985528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500" dirty="0" smtClean="0"/>
              <a:t>The framework in detail</a:t>
            </a:r>
            <a:endParaRPr lang="en-US" sz="3500" dirty="0"/>
          </a:p>
        </p:txBody>
      </p:sp>
      <p:sp>
        <p:nvSpPr>
          <p:cNvPr id="5" name="Content Placeholder 4"/>
          <p:cNvSpPr>
            <a:spLocks noGrp="1"/>
          </p:cNvSpPr>
          <p:nvPr>
            <p:ph idx="1"/>
          </p:nvPr>
        </p:nvSpPr>
        <p:spPr>
          <a:xfrm>
            <a:off x="612648" y="1600200"/>
            <a:ext cx="8153400" cy="5257800"/>
          </a:xfrm>
        </p:spPr>
        <p:txBody>
          <a:bodyPr>
            <a:normAutofit fontScale="92500" lnSpcReduction="20000"/>
          </a:bodyPr>
          <a:lstStyle/>
          <a:p>
            <a:r>
              <a:rPr lang="en-US" dirty="0"/>
              <a:t>Domain 2: The classroom environment</a:t>
            </a:r>
          </a:p>
          <a:p>
            <a:pPr lvl="1"/>
            <a:r>
              <a:rPr lang="en-US" dirty="0"/>
              <a:t>2a: Creating an environment of respect and rapport</a:t>
            </a:r>
          </a:p>
          <a:p>
            <a:pPr lvl="1"/>
            <a:r>
              <a:rPr lang="en-US" dirty="0"/>
              <a:t>2b: Establishing a culture for learning</a:t>
            </a:r>
          </a:p>
          <a:p>
            <a:pPr lvl="1"/>
            <a:r>
              <a:rPr lang="en-US" dirty="0"/>
              <a:t>2c: Managing classroom procedures</a:t>
            </a:r>
          </a:p>
          <a:p>
            <a:pPr lvl="1"/>
            <a:r>
              <a:rPr lang="en-US" dirty="0"/>
              <a:t>2d: Managing student behavior</a:t>
            </a:r>
          </a:p>
          <a:p>
            <a:pPr lvl="1"/>
            <a:r>
              <a:rPr lang="en-US" dirty="0"/>
              <a:t>2e: Organizing physical </a:t>
            </a:r>
            <a:r>
              <a:rPr lang="en-US" dirty="0" smtClean="0"/>
              <a:t>space</a:t>
            </a:r>
          </a:p>
          <a:p>
            <a:pPr lvl="1"/>
            <a:endParaRPr lang="en-US" dirty="0"/>
          </a:p>
          <a:p>
            <a:r>
              <a:rPr lang="en-US" dirty="0"/>
              <a:t>Domain 3: Instruction</a:t>
            </a:r>
          </a:p>
          <a:p>
            <a:pPr lvl="1"/>
            <a:r>
              <a:rPr lang="en-US" dirty="0"/>
              <a:t>3a: Communicating with students</a:t>
            </a:r>
          </a:p>
          <a:p>
            <a:pPr lvl="1"/>
            <a:r>
              <a:rPr lang="en-US" dirty="0"/>
              <a:t>3b: Using questioning and discussion techniques</a:t>
            </a:r>
          </a:p>
          <a:p>
            <a:pPr lvl="1"/>
            <a:r>
              <a:rPr lang="en-US" dirty="0"/>
              <a:t>3c: Engaging students in learning</a:t>
            </a:r>
          </a:p>
          <a:p>
            <a:pPr lvl="1"/>
            <a:r>
              <a:rPr lang="en-US" dirty="0"/>
              <a:t>3d: Using assessment in instruction</a:t>
            </a:r>
          </a:p>
          <a:p>
            <a:pPr lvl="1"/>
            <a:r>
              <a:rPr lang="en-US" dirty="0"/>
              <a:t>3e: Demonstrating flexibility and responsiveness</a:t>
            </a:r>
          </a:p>
          <a:p>
            <a:endParaRPr lang="en-US" dirty="0"/>
          </a:p>
        </p:txBody>
      </p:sp>
      <p:sp>
        <p:nvSpPr>
          <p:cNvPr id="2" name="Slide Number Placeholder 1"/>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73</a:t>
            </a:fld>
            <a:endParaRPr lang="en-GB" dirty="0"/>
          </a:p>
        </p:txBody>
      </p:sp>
    </p:spTree>
    <p:extLst>
      <p:ext uri="{BB962C8B-B14F-4D97-AF65-F5344CB8AC3E}">
        <p14:creationId xmlns:p14="http://schemas.microsoft.com/office/powerpoint/2010/main" val="2274651531"/>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500" dirty="0" smtClean="0"/>
              <a:t>Formative assessment and domain 3</a:t>
            </a:r>
            <a:endParaRPr lang="en-US" sz="3500" dirty="0"/>
          </a:p>
        </p:txBody>
      </p:sp>
      <p:sp>
        <p:nvSpPr>
          <p:cNvPr id="5" name="Content Placeholder 4"/>
          <p:cNvSpPr>
            <a:spLocks noGrp="1"/>
          </p:cNvSpPr>
          <p:nvPr>
            <p:ph sz="quarter" idx="2"/>
          </p:nvPr>
        </p:nvSpPr>
        <p:spPr>
          <a:xfrm>
            <a:off x="609600" y="2438400"/>
            <a:ext cx="3886200" cy="4419600"/>
          </a:xfrm>
        </p:spPr>
        <p:txBody>
          <a:bodyPr>
            <a:normAutofit/>
          </a:bodyPr>
          <a:lstStyle/>
          <a:p>
            <a:r>
              <a:rPr lang="en-US" sz="2400" dirty="0" smtClean="0"/>
              <a:t>Communicating </a:t>
            </a:r>
            <a:r>
              <a:rPr lang="en-US" sz="2400" dirty="0"/>
              <a:t>with students</a:t>
            </a:r>
          </a:p>
          <a:p>
            <a:r>
              <a:rPr lang="en-US" sz="2400" dirty="0" smtClean="0"/>
              <a:t>Using </a:t>
            </a:r>
            <a:r>
              <a:rPr lang="en-US" sz="2400" dirty="0"/>
              <a:t>questioning and discussion techniques</a:t>
            </a:r>
          </a:p>
          <a:p>
            <a:r>
              <a:rPr lang="en-US" sz="2400" dirty="0" smtClean="0"/>
              <a:t>Engaging </a:t>
            </a:r>
            <a:r>
              <a:rPr lang="en-US" sz="2400" dirty="0"/>
              <a:t>students in learning</a:t>
            </a:r>
          </a:p>
          <a:p>
            <a:r>
              <a:rPr lang="en-US" sz="2400" dirty="0" smtClean="0"/>
              <a:t>Using </a:t>
            </a:r>
            <a:r>
              <a:rPr lang="en-US" sz="2400" dirty="0"/>
              <a:t>assessment in instruction</a:t>
            </a:r>
          </a:p>
          <a:p>
            <a:r>
              <a:rPr lang="en-US" sz="2400" dirty="0" smtClean="0"/>
              <a:t>Demonstrating </a:t>
            </a:r>
            <a:r>
              <a:rPr lang="en-US" sz="2400" dirty="0" err="1" smtClean="0"/>
              <a:t>flexibil</a:t>
            </a:r>
            <a:r>
              <a:rPr lang="en-US" sz="2400" dirty="0" smtClean="0"/>
              <a:t>-</a:t>
            </a:r>
            <a:br>
              <a:rPr lang="en-US" sz="2400" dirty="0" smtClean="0"/>
            </a:br>
            <a:r>
              <a:rPr lang="en-US" sz="2400" dirty="0" err="1" smtClean="0"/>
              <a:t>ity</a:t>
            </a:r>
            <a:r>
              <a:rPr lang="en-US" sz="2400" dirty="0" smtClean="0"/>
              <a:t> </a:t>
            </a:r>
            <a:r>
              <a:rPr lang="en-US" sz="2400" dirty="0"/>
              <a:t>and responsiveness</a:t>
            </a:r>
          </a:p>
          <a:p>
            <a:endParaRPr lang="en-US" dirty="0"/>
          </a:p>
        </p:txBody>
      </p:sp>
      <p:sp>
        <p:nvSpPr>
          <p:cNvPr id="7" name="Content Placeholder 6"/>
          <p:cNvSpPr>
            <a:spLocks noGrp="1"/>
          </p:cNvSpPr>
          <p:nvPr>
            <p:ph sz="quarter" idx="4"/>
          </p:nvPr>
        </p:nvSpPr>
        <p:spPr>
          <a:xfrm>
            <a:off x="4800600" y="2438400"/>
            <a:ext cx="3886200" cy="4419600"/>
          </a:xfrm>
        </p:spPr>
        <p:txBody>
          <a:bodyPr>
            <a:normAutofit/>
          </a:bodyPr>
          <a:lstStyle/>
          <a:p>
            <a:r>
              <a:rPr lang="en-US" sz="2400" dirty="0" smtClean="0"/>
              <a:t>Sharing learning intentions with students</a:t>
            </a:r>
          </a:p>
          <a:p>
            <a:r>
              <a:rPr lang="en-US" sz="2400" dirty="0" smtClean="0"/>
              <a:t>Eliciting evidence</a:t>
            </a:r>
          </a:p>
          <a:p>
            <a:endParaRPr lang="en-US" sz="2400" dirty="0" smtClean="0"/>
          </a:p>
          <a:p>
            <a:r>
              <a:rPr lang="en-US" sz="2400" dirty="0" smtClean="0"/>
              <a:t>Feedback</a:t>
            </a:r>
          </a:p>
          <a:p>
            <a:endParaRPr lang="en-US" sz="2400" dirty="0" smtClean="0"/>
          </a:p>
          <a:p>
            <a:r>
              <a:rPr lang="en-US" sz="2400" dirty="0" smtClean="0"/>
              <a:t>Students as learning resources</a:t>
            </a:r>
          </a:p>
          <a:p>
            <a:r>
              <a:rPr lang="en-US" sz="2400" dirty="0" smtClean="0"/>
              <a:t>Students as owners of their learning</a:t>
            </a:r>
            <a:endParaRPr lang="en-US" sz="2400" dirty="0"/>
          </a:p>
        </p:txBody>
      </p:sp>
      <p:sp>
        <p:nvSpPr>
          <p:cNvPr id="3" name="Text Placeholder 2"/>
          <p:cNvSpPr>
            <a:spLocks noGrp="1"/>
          </p:cNvSpPr>
          <p:nvPr>
            <p:ph type="body" sz="quarter" idx="1"/>
          </p:nvPr>
        </p:nvSpPr>
        <p:spPr/>
        <p:txBody>
          <a:bodyPr/>
          <a:lstStyle/>
          <a:p>
            <a:r>
              <a:rPr lang="en-US" dirty="0" smtClean="0"/>
              <a:t>Framework for teachin</a:t>
            </a:r>
            <a:r>
              <a:rPr lang="en-US" dirty="0"/>
              <a:t>g</a:t>
            </a:r>
          </a:p>
        </p:txBody>
      </p:sp>
      <p:sp>
        <p:nvSpPr>
          <p:cNvPr id="6" name="Text Placeholder 5"/>
          <p:cNvSpPr>
            <a:spLocks noGrp="1"/>
          </p:cNvSpPr>
          <p:nvPr>
            <p:ph type="body" sz="quarter" idx="3"/>
          </p:nvPr>
        </p:nvSpPr>
        <p:spPr/>
        <p:txBody>
          <a:bodyPr/>
          <a:lstStyle/>
          <a:p>
            <a:r>
              <a:rPr lang="en-US" dirty="0" smtClean="0"/>
              <a:t>Classroom formative assessment</a:t>
            </a:r>
            <a:endParaRPr lang="en-US" dirty="0"/>
          </a:p>
        </p:txBody>
      </p:sp>
      <p:grpSp>
        <p:nvGrpSpPr>
          <p:cNvPr id="25" name="Group 24"/>
          <p:cNvGrpSpPr/>
          <p:nvPr/>
        </p:nvGrpSpPr>
        <p:grpSpPr>
          <a:xfrm>
            <a:off x="3727451" y="2717800"/>
            <a:ext cx="1149350" cy="1460500"/>
            <a:chOff x="3727450" y="2717800"/>
            <a:chExt cx="1149350" cy="1460500"/>
          </a:xfrm>
        </p:grpSpPr>
        <p:cxnSp>
          <p:nvCxnSpPr>
            <p:cNvPr id="9" name="Straight Arrow Connector 8"/>
            <p:cNvCxnSpPr/>
            <p:nvPr/>
          </p:nvCxnSpPr>
          <p:spPr>
            <a:xfrm flipV="1">
              <a:off x="3727450" y="2717800"/>
              <a:ext cx="1149350" cy="127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3733800" y="2844800"/>
              <a:ext cx="1104900" cy="1333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15" name="Straight Arrow Connector 14"/>
          <p:cNvCxnSpPr/>
          <p:nvPr/>
        </p:nvCxnSpPr>
        <p:spPr>
          <a:xfrm flipV="1">
            <a:off x="3771900" y="3454400"/>
            <a:ext cx="1028700" cy="15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7" name="Group 26"/>
          <p:cNvGrpSpPr/>
          <p:nvPr/>
        </p:nvGrpSpPr>
        <p:grpSpPr>
          <a:xfrm>
            <a:off x="3759201" y="3556000"/>
            <a:ext cx="1092200" cy="2044700"/>
            <a:chOff x="3759200" y="3556000"/>
            <a:chExt cx="1092200" cy="2044700"/>
          </a:xfrm>
        </p:grpSpPr>
        <p:cxnSp>
          <p:nvCxnSpPr>
            <p:cNvPr id="17" name="Straight Arrow Connector 16"/>
            <p:cNvCxnSpPr/>
            <p:nvPr/>
          </p:nvCxnSpPr>
          <p:spPr>
            <a:xfrm flipV="1">
              <a:off x="3771900" y="3556000"/>
              <a:ext cx="1054100" cy="812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3759200" y="4368800"/>
              <a:ext cx="1092200"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3771900" y="4373033"/>
              <a:ext cx="1041400" cy="12276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39" name="Group 38"/>
          <p:cNvGrpSpPr/>
          <p:nvPr/>
        </p:nvGrpSpPr>
        <p:grpSpPr>
          <a:xfrm>
            <a:off x="3742267" y="2810936"/>
            <a:ext cx="1151466" cy="2861733"/>
            <a:chOff x="3742267" y="2810934"/>
            <a:chExt cx="1151466" cy="2861733"/>
          </a:xfrm>
        </p:grpSpPr>
        <p:cxnSp>
          <p:nvCxnSpPr>
            <p:cNvPr id="29" name="Straight Arrow Connector 28"/>
            <p:cNvCxnSpPr/>
            <p:nvPr/>
          </p:nvCxnSpPr>
          <p:spPr>
            <a:xfrm flipV="1">
              <a:off x="3742267" y="2810934"/>
              <a:ext cx="1117600" cy="22817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3776133" y="3615267"/>
              <a:ext cx="1117600" cy="14562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3767667" y="4233333"/>
              <a:ext cx="1066800" cy="8466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3759200" y="4995333"/>
              <a:ext cx="1092200" cy="101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742267" y="5096933"/>
              <a:ext cx="1041400" cy="5757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71" name="Group 70"/>
          <p:cNvGrpSpPr/>
          <p:nvPr/>
        </p:nvGrpSpPr>
        <p:grpSpPr>
          <a:xfrm>
            <a:off x="3767667" y="2857500"/>
            <a:ext cx="1202266" cy="2942168"/>
            <a:chOff x="3767667" y="2857500"/>
            <a:chExt cx="1202266" cy="2942168"/>
          </a:xfrm>
        </p:grpSpPr>
        <p:cxnSp>
          <p:nvCxnSpPr>
            <p:cNvPr id="41" name="Straight Arrow Connector 40"/>
            <p:cNvCxnSpPr/>
            <p:nvPr/>
          </p:nvCxnSpPr>
          <p:spPr>
            <a:xfrm flipV="1">
              <a:off x="3767667" y="2857500"/>
              <a:ext cx="1189566" cy="29379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V="1">
              <a:off x="3801533" y="3666067"/>
              <a:ext cx="1168400" cy="2108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V="1">
              <a:off x="3793067" y="4309533"/>
              <a:ext cx="1117600" cy="14732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V="1">
              <a:off x="3784600" y="5067300"/>
              <a:ext cx="1121833" cy="7323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V="1">
              <a:off x="3767667" y="5753100"/>
              <a:ext cx="1003300" cy="465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 name="Slide Number Placeholder 1"/>
          <p:cNvSpPr>
            <a:spLocks noGrp="1"/>
          </p:cNvSpPr>
          <p:nvPr>
            <p:ph type="sldNum" sz="quarter" idx="16"/>
          </p:nvPr>
        </p:nvSpPr>
        <p:spPr/>
        <p:txBody>
          <a:bodyPr>
            <a:normAutofit fontScale="85000" lnSpcReduction="20000"/>
          </a:bodyPr>
          <a:lstStyle/>
          <a:p>
            <a:pPr>
              <a:defRPr/>
            </a:pPr>
            <a:fld id="{27179BD9-65CB-694A-A2D4-7B548DC60A53}" type="slidenum">
              <a:rPr lang="en-GB" smtClean="0"/>
              <a:pPr>
                <a:defRPr/>
              </a:pPr>
              <a:t>74</a:t>
            </a:fld>
            <a:endParaRPr lang="en-GB"/>
          </a:p>
        </p:txBody>
      </p:sp>
    </p:spTree>
    <p:extLst>
      <p:ext uri="{BB962C8B-B14F-4D97-AF65-F5344CB8AC3E}">
        <p14:creationId xmlns:p14="http://schemas.microsoft.com/office/powerpoint/2010/main" val="9830258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Differentiated instruction: not a new idea</a:t>
            </a:r>
            <a:endParaRPr lang="en-US" dirty="0"/>
          </a:p>
        </p:txBody>
      </p:sp>
      <p:sp>
        <p:nvSpPr>
          <p:cNvPr id="6" name="Content Placeholder 5"/>
          <p:cNvSpPr>
            <a:spLocks noGrp="1"/>
          </p:cNvSpPr>
          <p:nvPr>
            <p:ph sz="quarter" idx="1"/>
          </p:nvPr>
        </p:nvSpPr>
        <p:spPr>
          <a:xfrm>
            <a:off x="612648" y="1600200"/>
            <a:ext cx="8531352" cy="4495800"/>
          </a:xfrm>
        </p:spPr>
        <p:txBody>
          <a:bodyPr>
            <a:normAutofit lnSpcReduction="10000"/>
          </a:bodyPr>
          <a:lstStyle/>
          <a:p>
            <a:r>
              <a:rPr lang="en-US" dirty="0" smtClean="0"/>
              <a:t>Differentiation in action (</a:t>
            </a:r>
            <a:r>
              <a:rPr lang="en-US" dirty="0" err="1" smtClean="0"/>
              <a:t>Stradling</a:t>
            </a:r>
            <a:r>
              <a:rPr lang="en-US" dirty="0" smtClean="0"/>
              <a:t> &amp; Saunders, 1993</a:t>
            </a:r>
            <a:r>
              <a:rPr lang="en-US" dirty="0"/>
              <a:t>)</a:t>
            </a:r>
            <a:endParaRPr lang="en-US" dirty="0" smtClean="0"/>
          </a:p>
          <a:p>
            <a:r>
              <a:rPr lang="en-US" dirty="0" smtClean="0"/>
              <a:t>Differences in</a:t>
            </a:r>
          </a:p>
          <a:p>
            <a:pPr lvl="1"/>
            <a:r>
              <a:rPr lang="en-US" dirty="0" smtClean="0"/>
              <a:t>educational goals</a:t>
            </a:r>
          </a:p>
          <a:p>
            <a:pPr lvl="1"/>
            <a:r>
              <a:rPr lang="en-US" dirty="0" smtClean="0"/>
              <a:t>curriculum structure</a:t>
            </a:r>
          </a:p>
          <a:p>
            <a:pPr lvl="1"/>
            <a:r>
              <a:rPr lang="en-US" dirty="0" smtClean="0"/>
              <a:t>course content</a:t>
            </a:r>
          </a:p>
          <a:p>
            <a:pPr lvl="1"/>
            <a:r>
              <a:rPr lang="en-US" dirty="0" smtClean="0"/>
              <a:t>learning tasks</a:t>
            </a:r>
          </a:p>
          <a:p>
            <a:pPr lvl="1"/>
            <a:r>
              <a:rPr lang="en-US" dirty="0" smtClean="0"/>
              <a:t>teaching approach</a:t>
            </a:r>
          </a:p>
          <a:p>
            <a:pPr lvl="1"/>
            <a:r>
              <a:rPr lang="en-US" dirty="0" smtClean="0"/>
              <a:t>pace of learning</a:t>
            </a:r>
          </a:p>
          <a:p>
            <a:pPr lvl="1"/>
            <a:r>
              <a:rPr lang="en-US" dirty="0" smtClean="0"/>
              <a:t>assessment</a:t>
            </a:r>
          </a:p>
          <a:p>
            <a:pPr lvl="1"/>
            <a:r>
              <a:rPr lang="en-US" dirty="0" smtClean="0"/>
              <a:t>review</a:t>
            </a:r>
          </a:p>
        </p:txBody>
      </p:sp>
      <p:sp>
        <p:nvSpPr>
          <p:cNvPr id="2" name="Slide Number Placeholder 1"/>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75</a:t>
            </a:fld>
            <a:endParaRPr lang="en-GB" dirty="0"/>
          </a:p>
        </p:txBody>
      </p:sp>
    </p:spTree>
    <p:extLst>
      <p:ext uri="{BB962C8B-B14F-4D97-AF65-F5344CB8AC3E}">
        <p14:creationId xmlns:p14="http://schemas.microsoft.com/office/powerpoint/2010/main" val="2855103388"/>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definitions of DI are vague</a:t>
            </a:r>
            <a:endParaRPr lang="en-US" dirty="0"/>
          </a:p>
        </p:txBody>
      </p:sp>
      <p:sp>
        <p:nvSpPr>
          <p:cNvPr id="3" name="Content Placeholder 2"/>
          <p:cNvSpPr>
            <a:spLocks noGrp="1"/>
          </p:cNvSpPr>
          <p:nvPr>
            <p:ph sz="quarter" idx="1"/>
          </p:nvPr>
        </p:nvSpPr>
        <p:spPr/>
        <p:txBody>
          <a:bodyPr>
            <a:normAutofit fontScale="77500" lnSpcReduction="20000"/>
          </a:bodyPr>
          <a:lstStyle/>
          <a:p>
            <a:pPr marL="45720" indent="0">
              <a:lnSpc>
                <a:spcPct val="120000"/>
              </a:lnSpc>
              <a:buNone/>
            </a:pPr>
            <a:r>
              <a:rPr lang="en-US" dirty="0" smtClean="0"/>
              <a:t>“</a:t>
            </a:r>
            <a:r>
              <a:rPr lang="en-US" dirty="0"/>
              <a:t>While the concept of ‘differentiated instruction’ can be defined in many ways, as good a definition as any is ensuring that what a student learns, how he/she learns it, and how the student demonstrates what he/she has learned is a match for that student's readiness level, interests, and preferred mode of </a:t>
            </a:r>
            <a:r>
              <a:rPr lang="en-US" dirty="0" smtClean="0"/>
              <a:t>learning.” </a:t>
            </a:r>
            <a:r>
              <a:rPr lang="en-US" dirty="0"/>
              <a:t>(Tomlinson, 2004 p. 188</a:t>
            </a:r>
            <a:r>
              <a:rPr lang="en-US" dirty="0" smtClean="0"/>
              <a:t>)</a:t>
            </a:r>
          </a:p>
          <a:p>
            <a:pPr marL="45720" indent="0">
              <a:lnSpc>
                <a:spcPct val="120000"/>
              </a:lnSpc>
              <a:buNone/>
            </a:pPr>
            <a:endParaRPr lang="en-US" dirty="0" smtClean="0"/>
          </a:p>
          <a:p>
            <a:pPr marL="45720" indent="0">
              <a:lnSpc>
                <a:spcPct val="120000"/>
              </a:lnSpc>
              <a:buNone/>
            </a:pPr>
            <a:r>
              <a:rPr lang="en-US" dirty="0" smtClean="0"/>
              <a:t>“To </a:t>
            </a:r>
            <a:r>
              <a:rPr lang="en-US" dirty="0"/>
              <a:t>differentiate instruction is to recognize students' varying background knowledge, readiness, language, preferences in learning and interests; and to react responsively. Differentiated instruction is a process to teaching and learning for students of differing abilities in the same class</a:t>
            </a:r>
            <a:r>
              <a:rPr lang="en-US" dirty="0" smtClean="0"/>
              <a:t>.” (Hall, </a:t>
            </a:r>
            <a:r>
              <a:rPr lang="en-US" dirty="0" err="1" smtClean="0"/>
              <a:t>Strangman</a:t>
            </a:r>
            <a:r>
              <a:rPr lang="en-US" dirty="0" smtClean="0"/>
              <a:t>, &amp; Meyer, 2011)</a:t>
            </a:r>
          </a:p>
          <a:p>
            <a:pPr lvl="1"/>
            <a:endParaRPr lang="en-US" dirty="0"/>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76</a:t>
            </a:fld>
            <a:endParaRPr lang="en-GB" dirty="0"/>
          </a:p>
        </p:txBody>
      </p:sp>
    </p:spTree>
    <p:extLst>
      <p:ext uri="{BB962C8B-B14F-4D97-AF65-F5344CB8AC3E}">
        <p14:creationId xmlns:p14="http://schemas.microsoft.com/office/powerpoint/2010/main" val="2856020992"/>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smtClean="0"/>
              <a:t>Differentiated instruction and formative assessment </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19ABF79A-F4A3-5E49-A6CE-5B8CF779BC37}" type="slidenum">
              <a:rPr lang="en-GB" smtClean="0"/>
              <a:pPr>
                <a:defRPr/>
              </a:pPr>
              <a:t>77</a:t>
            </a:fld>
            <a:endParaRPr lang="en-GB" dirty="0"/>
          </a:p>
        </p:txBody>
      </p:sp>
      <p:graphicFrame>
        <p:nvGraphicFramePr>
          <p:cNvPr id="9" name="Content Placeholder 8"/>
          <p:cNvGraphicFramePr>
            <a:graphicFrameLocks noGrp="1"/>
          </p:cNvGraphicFramePr>
          <p:nvPr>
            <p:ph sz="quarter" idx="4294967295"/>
            <p:extLst>
              <p:ext uri="{D42A27DB-BD31-4B8C-83A1-F6EECF244321}">
                <p14:modId xmlns:p14="http://schemas.microsoft.com/office/powerpoint/2010/main" val="219302943"/>
              </p:ext>
            </p:extLst>
          </p:nvPr>
        </p:nvGraphicFramePr>
        <p:xfrm>
          <a:off x="617070" y="1555376"/>
          <a:ext cx="8153400" cy="5191760"/>
        </p:xfrm>
        <a:graphic>
          <a:graphicData uri="http://schemas.openxmlformats.org/drawingml/2006/table">
            <a:tbl>
              <a:tblPr firstRow="1" bandRow="1">
                <a:tableStyleId>{5C22544A-7EE6-4342-B048-85BDC9FD1C3A}</a:tableStyleId>
              </a:tblPr>
              <a:tblGrid>
                <a:gridCol w="667871"/>
                <a:gridCol w="6828118"/>
                <a:gridCol w="657411"/>
              </a:tblGrid>
              <a:tr h="370840">
                <a:tc>
                  <a:txBody>
                    <a:bodyPr/>
                    <a:lstStyle/>
                    <a:p>
                      <a:endParaRPr lang="en-US" dirty="0">
                        <a:solidFill>
                          <a:schemeClr val="bg1"/>
                        </a:solidFill>
                      </a:endParaRPr>
                    </a:p>
                  </a:txBody>
                  <a:tcPr/>
                </a:tc>
                <a:tc>
                  <a:txBody>
                    <a:bodyPr/>
                    <a:lstStyle/>
                    <a:p>
                      <a:r>
                        <a:rPr lang="en-US" dirty="0" smtClean="0"/>
                        <a:t>Aspects</a:t>
                      </a:r>
                      <a:r>
                        <a:rPr lang="en-US" baseline="0" dirty="0" smtClean="0"/>
                        <a:t> of differentiated instruction (Hall, </a:t>
                      </a:r>
                      <a:r>
                        <a:rPr lang="en-US" baseline="0" dirty="0" err="1" smtClean="0"/>
                        <a:t>Strangman</a:t>
                      </a:r>
                      <a:r>
                        <a:rPr lang="en-US" baseline="0" dirty="0" smtClean="0"/>
                        <a:t> &amp; Meyer, 2008)</a:t>
                      </a:r>
                      <a:endParaRPr lang="en-US" dirty="0"/>
                    </a:p>
                  </a:txBody>
                  <a:tcPr/>
                </a:tc>
                <a:tc>
                  <a:txBody>
                    <a:bodyPr/>
                    <a:lstStyle/>
                    <a:p>
                      <a:pPr algn="ctr"/>
                      <a:r>
                        <a:rPr lang="en-US" dirty="0" smtClean="0"/>
                        <a:t>FA?</a:t>
                      </a:r>
                      <a:endParaRPr lang="en-US" dirty="0"/>
                    </a:p>
                  </a:txBody>
                  <a:tcPr/>
                </a:tc>
              </a:tr>
              <a:tr h="370840">
                <a:tc rowSpan="3">
                  <a:txBody>
                    <a:bodyPr/>
                    <a:lstStyle/>
                    <a:p>
                      <a:pPr algn="ctr"/>
                      <a:r>
                        <a:rPr lang="en-US" dirty="0" smtClean="0">
                          <a:solidFill>
                            <a:schemeClr val="bg1"/>
                          </a:solidFill>
                        </a:rPr>
                        <a:t>Content</a:t>
                      </a:r>
                      <a:endParaRPr lang="en-US" dirty="0">
                        <a:solidFill>
                          <a:schemeClr val="bg1"/>
                        </a:solidFill>
                      </a:endParaRPr>
                    </a:p>
                  </a:txBody>
                  <a:tcPr marL="68580" marR="68580" marT="0" marB="0" vert="vert270" anchor="ctr">
                    <a:solidFill>
                      <a:schemeClr val="accent1"/>
                    </a:solidFill>
                  </a:tcPr>
                </a:tc>
                <a:tc>
                  <a:txBody>
                    <a:bodyPr/>
                    <a:lstStyle/>
                    <a:p>
                      <a:pPr>
                        <a:spcAft>
                          <a:spcPts val="0"/>
                        </a:spcAft>
                        <a:tabLst>
                          <a:tab pos="139700" algn="l"/>
                          <a:tab pos="457200" algn="l"/>
                        </a:tabLst>
                      </a:pPr>
                      <a:r>
                        <a:rPr lang="en-US" sz="1800" i="0" dirty="0">
                          <a:effectLst/>
                          <a:latin typeface="+mj-lt"/>
                          <a:ea typeface="ＭＳ 明朝"/>
                          <a:cs typeface="Times New Roman"/>
                        </a:rPr>
                        <a:t>Several elements and materials are </a:t>
                      </a:r>
                      <a:r>
                        <a:rPr lang="en-US" sz="1800" i="0" dirty="0" smtClean="0">
                          <a:effectLst/>
                          <a:latin typeface="+mj-lt"/>
                          <a:ea typeface="ＭＳ 明朝"/>
                          <a:cs typeface="Times New Roman"/>
                        </a:rPr>
                        <a:t>used</a:t>
                      </a:r>
                      <a:endParaRPr lang="en-US" sz="1800" i="0" dirty="0">
                        <a:effectLst/>
                        <a:latin typeface="+mj-lt"/>
                        <a:ea typeface="ＭＳ 明朝"/>
                        <a:cs typeface="Times New Roman"/>
                      </a:endParaRPr>
                    </a:p>
                  </a:txBody>
                  <a:tcPr marL="68580" marR="68580" marT="0" marB="0"/>
                </a:tc>
                <a:tc>
                  <a:txBody>
                    <a:bodyPr/>
                    <a:lstStyle/>
                    <a:p>
                      <a:pPr algn="ctr"/>
                      <a:endParaRPr lang="en-US" dirty="0">
                        <a:solidFill>
                          <a:srgbClr val="FF0000"/>
                        </a:solidFill>
                        <a:latin typeface="Zapf Dingbats" charset="2"/>
                        <a:cs typeface="Zapf Dingbats" charset="2"/>
                      </a:endParaRPr>
                    </a:p>
                  </a:txBody>
                  <a:tcPr/>
                </a:tc>
              </a:tr>
              <a:tr h="370840">
                <a:tc vMerge="1">
                  <a:txBody>
                    <a:bodyPr/>
                    <a:lstStyle/>
                    <a:p>
                      <a:endParaRPr lang="en-US" dirty="0"/>
                    </a:p>
                  </a:txBody>
                  <a:tcPr marL="68580" marR="68580" marT="0" marB="0"/>
                </a:tc>
                <a:tc>
                  <a:txBody>
                    <a:bodyPr/>
                    <a:lstStyle/>
                    <a:p>
                      <a:pPr>
                        <a:spcAft>
                          <a:spcPts val="0"/>
                        </a:spcAft>
                        <a:tabLst>
                          <a:tab pos="139700" algn="l"/>
                          <a:tab pos="457200" algn="l"/>
                        </a:tabLst>
                      </a:pPr>
                      <a:r>
                        <a:rPr lang="en-US" sz="1800" i="0" dirty="0">
                          <a:effectLst/>
                          <a:latin typeface="+mj-lt"/>
                          <a:ea typeface="ＭＳ 明朝"/>
                          <a:cs typeface="Times New Roman"/>
                        </a:rPr>
                        <a:t>Align tasks and objectives to learning goals</a:t>
                      </a:r>
                    </a:p>
                  </a:txBody>
                  <a:tcPr marL="68580" marR="68580" marT="0" marB="0"/>
                </a:tc>
                <a:tc>
                  <a:txBody>
                    <a:bodyPr/>
                    <a:lstStyle/>
                    <a:p>
                      <a:pPr algn="ctr"/>
                      <a:r>
                        <a:rPr lang="en-US" dirty="0" smtClean="0">
                          <a:solidFill>
                            <a:srgbClr val="FF0000"/>
                          </a:solidFill>
                          <a:latin typeface="Zapf Dingbats" charset="2"/>
                          <a:cs typeface="Zapf Dingbats" charset="2"/>
                        </a:rPr>
                        <a:t>3</a:t>
                      </a:r>
                      <a:endParaRPr lang="en-US" dirty="0">
                        <a:solidFill>
                          <a:srgbClr val="FF0000"/>
                        </a:solidFill>
                        <a:latin typeface="Zapf Dingbats" charset="2"/>
                        <a:cs typeface="Zapf Dingbats" charset="2"/>
                      </a:endParaRPr>
                    </a:p>
                  </a:txBody>
                  <a:tcPr/>
                </a:tc>
              </a:tr>
              <a:tr h="370840">
                <a:tc vMerge="1">
                  <a:txBody>
                    <a:bodyPr/>
                    <a:lstStyle/>
                    <a:p>
                      <a:endParaRPr lang="en-US" dirty="0"/>
                    </a:p>
                  </a:txBody>
                  <a:tcPr marL="68580" marR="68580" marT="0" marB="0"/>
                </a:tc>
                <a:tc>
                  <a:txBody>
                    <a:bodyPr/>
                    <a:lstStyle/>
                    <a:p>
                      <a:pPr>
                        <a:spcAft>
                          <a:spcPts val="300"/>
                        </a:spcAft>
                        <a:tabLst>
                          <a:tab pos="139700" algn="l"/>
                          <a:tab pos="457200" algn="l"/>
                        </a:tabLst>
                      </a:pPr>
                      <a:r>
                        <a:rPr lang="en-US" sz="1800" i="0" dirty="0">
                          <a:effectLst/>
                          <a:latin typeface="+mj-lt"/>
                          <a:ea typeface="ＭＳ 明朝"/>
                          <a:cs typeface="Times New Roman"/>
                        </a:rPr>
                        <a:t>Instruction is concept-focused and principle-driven</a:t>
                      </a:r>
                    </a:p>
                  </a:txBody>
                  <a:tcPr marL="68580" marR="68580" marT="0" marB="0"/>
                </a:tc>
                <a:tc>
                  <a:txBody>
                    <a:bodyPr/>
                    <a:lstStyle/>
                    <a:p>
                      <a:pPr algn="ctr"/>
                      <a:endParaRPr lang="en-US">
                        <a:solidFill>
                          <a:srgbClr val="FF0000"/>
                        </a:solidFill>
                        <a:latin typeface="Zapf Dingbats" charset="2"/>
                        <a:cs typeface="Zapf Dingbats" charset="2"/>
                      </a:endParaRPr>
                    </a:p>
                  </a:txBody>
                  <a:tcPr/>
                </a:tc>
              </a:tr>
              <a:tr h="370840">
                <a:tc rowSpan="2">
                  <a:txBody>
                    <a:bodyPr/>
                    <a:lstStyle/>
                    <a:p>
                      <a:pPr algn="ctr"/>
                      <a:r>
                        <a:rPr lang="en-US" dirty="0" smtClean="0">
                          <a:solidFill>
                            <a:schemeClr val="bg1"/>
                          </a:solidFill>
                        </a:rPr>
                        <a:t>Process</a:t>
                      </a:r>
                      <a:endParaRPr lang="en-US" dirty="0">
                        <a:solidFill>
                          <a:schemeClr val="bg1"/>
                        </a:solidFill>
                      </a:endParaRPr>
                    </a:p>
                  </a:txBody>
                  <a:tcPr marL="68580" marR="68580" marT="0" marB="0" vert="vert270" anchor="ctr">
                    <a:solidFill>
                      <a:schemeClr val="accent1"/>
                    </a:solidFill>
                  </a:tcPr>
                </a:tc>
                <a:tc>
                  <a:txBody>
                    <a:bodyPr/>
                    <a:lstStyle/>
                    <a:p>
                      <a:pPr>
                        <a:spcAft>
                          <a:spcPts val="0"/>
                        </a:spcAft>
                        <a:tabLst>
                          <a:tab pos="139700" algn="l"/>
                          <a:tab pos="457200" algn="l"/>
                        </a:tabLst>
                      </a:pPr>
                      <a:r>
                        <a:rPr lang="en-US" sz="1800" i="0">
                          <a:effectLst/>
                          <a:latin typeface="+mj-lt"/>
                          <a:ea typeface="ＭＳ 明朝"/>
                          <a:cs typeface="Times New Roman"/>
                        </a:rPr>
                        <a:t>Flexible grouping is consistently used</a:t>
                      </a:r>
                    </a:p>
                  </a:txBody>
                  <a:tcPr marL="68580" marR="68580" marT="0" marB="0"/>
                </a:tc>
                <a:tc>
                  <a:txBody>
                    <a:bodyPr/>
                    <a:lstStyle/>
                    <a:p>
                      <a:pPr algn="ctr"/>
                      <a:endParaRPr lang="en-US" dirty="0">
                        <a:solidFill>
                          <a:srgbClr val="FF0000"/>
                        </a:solidFill>
                        <a:latin typeface="Zapf Dingbats" charset="2"/>
                        <a:cs typeface="Zapf Dingbats" charset="2"/>
                      </a:endParaRPr>
                    </a:p>
                  </a:txBody>
                  <a:tcPr/>
                </a:tc>
              </a:tr>
              <a:tr h="370840">
                <a:tc vMerge="1">
                  <a:txBody>
                    <a:bodyPr/>
                    <a:lstStyle/>
                    <a:p>
                      <a:endParaRPr lang="en-US" dirty="0"/>
                    </a:p>
                  </a:txBody>
                  <a:tcPr marL="68580" marR="68580" marT="0" marB="0"/>
                </a:tc>
                <a:tc>
                  <a:txBody>
                    <a:bodyPr/>
                    <a:lstStyle/>
                    <a:p>
                      <a:pPr>
                        <a:spcAft>
                          <a:spcPts val="0"/>
                        </a:spcAft>
                        <a:tabLst>
                          <a:tab pos="139700" algn="l"/>
                          <a:tab pos="457200" algn="l"/>
                        </a:tabLst>
                      </a:pPr>
                      <a:r>
                        <a:rPr lang="en-US" sz="1800" i="0" dirty="0">
                          <a:effectLst/>
                          <a:latin typeface="+mj-lt"/>
                          <a:ea typeface="ＭＳ 明朝"/>
                          <a:cs typeface="Times New Roman"/>
                        </a:rPr>
                        <a:t>Classroom management benefits students and teachers</a:t>
                      </a:r>
                    </a:p>
                  </a:txBody>
                  <a:tcPr marL="68580" marR="68580" marT="0" marB="0"/>
                </a:tc>
                <a:tc>
                  <a:txBody>
                    <a:bodyPr/>
                    <a:lstStyle/>
                    <a:p>
                      <a:pPr algn="ctr"/>
                      <a:endParaRPr lang="en-US" dirty="0">
                        <a:solidFill>
                          <a:srgbClr val="FF0000"/>
                        </a:solidFill>
                        <a:latin typeface="Zapf Dingbats" charset="2"/>
                        <a:cs typeface="Zapf Dingbats" charset="2"/>
                      </a:endParaRPr>
                    </a:p>
                  </a:txBody>
                  <a:tcPr/>
                </a:tc>
              </a:tr>
              <a:tr h="370840">
                <a:tc rowSpan="3">
                  <a:txBody>
                    <a:bodyPr/>
                    <a:lstStyle/>
                    <a:p>
                      <a:pPr algn="ctr"/>
                      <a:r>
                        <a:rPr lang="en-US" dirty="0" smtClean="0">
                          <a:solidFill>
                            <a:schemeClr val="bg1"/>
                          </a:solidFill>
                        </a:rPr>
                        <a:t>Products</a:t>
                      </a:r>
                      <a:endParaRPr lang="en-US" dirty="0">
                        <a:solidFill>
                          <a:schemeClr val="bg1"/>
                        </a:solidFill>
                      </a:endParaRPr>
                    </a:p>
                  </a:txBody>
                  <a:tcPr marL="68580" marR="68580" marT="0" marB="0" vert="vert270" anchor="ctr">
                    <a:solidFill>
                      <a:schemeClr val="accent1"/>
                    </a:solidFill>
                  </a:tcPr>
                </a:tc>
                <a:tc>
                  <a:txBody>
                    <a:bodyPr/>
                    <a:lstStyle/>
                    <a:p>
                      <a:pPr>
                        <a:spcAft>
                          <a:spcPts val="0"/>
                        </a:spcAft>
                        <a:tabLst>
                          <a:tab pos="139700" algn="l"/>
                          <a:tab pos="457200" algn="l"/>
                        </a:tabLst>
                      </a:pPr>
                      <a:r>
                        <a:rPr lang="en-US" sz="1800" i="0" dirty="0" smtClean="0">
                          <a:effectLst/>
                          <a:latin typeface="+mj-lt"/>
                          <a:ea typeface="ＭＳ 明朝"/>
                          <a:cs typeface="Times New Roman"/>
                        </a:rPr>
                        <a:t>Initial</a:t>
                      </a:r>
                      <a:r>
                        <a:rPr lang="en-US" sz="1800" i="0" baseline="0" dirty="0" smtClean="0">
                          <a:effectLst/>
                          <a:latin typeface="+mj-lt"/>
                          <a:ea typeface="ＭＳ 明朝"/>
                          <a:cs typeface="Times New Roman"/>
                        </a:rPr>
                        <a:t> and o</a:t>
                      </a:r>
                      <a:r>
                        <a:rPr lang="en-US" sz="1800" i="0" dirty="0" smtClean="0">
                          <a:effectLst/>
                          <a:latin typeface="+mj-lt"/>
                          <a:ea typeface="ＭＳ 明朝"/>
                          <a:cs typeface="Times New Roman"/>
                        </a:rPr>
                        <a:t>n</a:t>
                      </a:r>
                      <a:r>
                        <a:rPr lang="en-US" sz="1800" i="0" dirty="0">
                          <a:effectLst/>
                          <a:latin typeface="+mj-lt"/>
                          <a:ea typeface="ＭＳ 明朝"/>
                          <a:cs typeface="Times New Roman"/>
                        </a:rPr>
                        <a:t>-going assessment of student readiness </a:t>
                      </a:r>
                      <a:r>
                        <a:rPr lang="en-US" sz="1800" i="0" dirty="0" smtClean="0">
                          <a:effectLst/>
                          <a:latin typeface="+mj-lt"/>
                          <a:ea typeface="ＭＳ 明朝"/>
                          <a:cs typeface="Times New Roman"/>
                        </a:rPr>
                        <a:t>and growth</a:t>
                      </a:r>
                      <a:endParaRPr lang="en-US" sz="1800" i="0" dirty="0">
                        <a:effectLst/>
                        <a:latin typeface="+mj-lt"/>
                        <a:ea typeface="ＭＳ 明朝"/>
                        <a:cs typeface="Times New Roman"/>
                      </a:endParaRPr>
                    </a:p>
                  </a:txBody>
                  <a:tcPr marL="68580" marR="68580" marT="0" marB="0"/>
                </a:tc>
                <a:tc>
                  <a:txBody>
                    <a:bodyPr/>
                    <a:lstStyle/>
                    <a:p>
                      <a:pPr algn="ctr"/>
                      <a:r>
                        <a:rPr lang="en-US" dirty="0" smtClean="0">
                          <a:solidFill>
                            <a:srgbClr val="FF0000"/>
                          </a:solidFill>
                          <a:latin typeface="Zapf Dingbats" charset="2"/>
                          <a:cs typeface="Zapf Dingbats" charset="2"/>
                        </a:rPr>
                        <a:t>3</a:t>
                      </a:r>
                      <a:endParaRPr lang="en-US" dirty="0">
                        <a:solidFill>
                          <a:srgbClr val="FF0000"/>
                        </a:solidFill>
                        <a:latin typeface="Zapf Dingbats" charset="2"/>
                        <a:cs typeface="Zapf Dingbats" charset="2"/>
                      </a:endParaRPr>
                    </a:p>
                  </a:txBody>
                  <a:tcPr/>
                </a:tc>
              </a:tr>
              <a:tr h="370840">
                <a:tc vMerge="1">
                  <a:txBody>
                    <a:bodyPr/>
                    <a:lstStyle/>
                    <a:p>
                      <a:endParaRPr lang="en-US" dirty="0"/>
                    </a:p>
                  </a:txBody>
                  <a:tcPr marL="68580" marR="68580" marT="0" marB="0"/>
                </a:tc>
                <a:tc>
                  <a:txBody>
                    <a:bodyPr/>
                    <a:lstStyle/>
                    <a:p>
                      <a:pPr>
                        <a:spcAft>
                          <a:spcPts val="0"/>
                        </a:spcAft>
                        <a:tabLst>
                          <a:tab pos="139700" algn="l"/>
                          <a:tab pos="457200" algn="l"/>
                        </a:tabLst>
                      </a:pPr>
                      <a:r>
                        <a:rPr lang="en-US" sz="1800" i="0" dirty="0">
                          <a:effectLst/>
                          <a:latin typeface="+mj-lt"/>
                          <a:ea typeface="ＭＳ 明朝"/>
                          <a:cs typeface="Times New Roman"/>
                        </a:rPr>
                        <a:t>Students are active and responsible explorers</a:t>
                      </a:r>
                    </a:p>
                  </a:txBody>
                  <a:tcPr marL="68580" marR="68580" marT="0" marB="0"/>
                </a:tc>
                <a:tc>
                  <a:txBody>
                    <a:bodyPr/>
                    <a:lstStyle/>
                    <a:p>
                      <a:pPr algn="ctr"/>
                      <a:r>
                        <a:rPr lang="en-US" dirty="0" smtClean="0">
                          <a:solidFill>
                            <a:srgbClr val="FF0000"/>
                          </a:solidFill>
                          <a:latin typeface="Zapf Dingbats" charset="2"/>
                          <a:cs typeface="Zapf Dingbats" charset="2"/>
                        </a:rPr>
                        <a:t>3</a:t>
                      </a:r>
                      <a:endParaRPr lang="en-US" dirty="0">
                        <a:solidFill>
                          <a:srgbClr val="FF0000"/>
                        </a:solidFill>
                        <a:latin typeface="Zapf Dingbats" charset="2"/>
                        <a:cs typeface="Zapf Dingbats" charset="2"/>
                      </a:endParaRPr>
                    </a:p>
                  </a:txBody>
                  <a:tcPr/>
                </a:tc>
              </a:tr>
              <a:tr h="370840">
                <a:tc vMerge="1">
                  <a:txBody>
                    <a:bodyPr/>
                    <a:lstStyle/>
                    <a:p>
                      <a:endParaRPr lang="en-US" dirty="0"/>
                    </a:p>
                  </a:txBody>
                  <a:tcPr marL="68580" marR="68580" marT="0" marB="0"/>
                </a:tc>
                <a:tc>
                  <a:txBody>
                    <a:bodyPr/>
                    <a:lstStyle/>
                    <a:p>
                      <a:pPr>
                        <a:spcAft>
                          <a:spcPts val="0"/>
                        </a:spcAft>
                        <a:tabLst>
                          <a:tab pos="139700" algn="l"/>
                          <a:tab pos="457200" algn="l"/>
                        </a:tabLst>
                      </a:pPr>
                      <a:r>
                        <a:rPr lang="en-US" sz="1800" i="0" dirty="0">
                          <a:effectLst/>
                          <a:latin typeface="+mj-lt"/>
                          <a:ea typeface="ＭＳ 明朝"/>
                          <a:cs typeface="Times New Roman"/>
                        </a:rPr>
                        <a:t>Vary expectations and requirements for student responses</a:t>
                      </a:r>
                    </a:p>
                  </a:txBody>
                  <a:tcPr marL="68580" marR="68580" marT="0" marB="0"/>
                </a:tc>
                <a:tc>
                  <a:txBody>
                    <a:bodyPr/>
                    <a:lstStyle/>
                    <a:p>
                      <a:pPr algn="ctr"/>
                      <a:r>
                        <a:rPr lang="en-US" dirty="0" smtClean="0">
                          <a:solidFill>
                            <a:srgbClr val="FF0000"/>
                          </a:solidFill>
                          <a:latin typeface="Zapf Dingbats" charset="2"/>
                          <a:cs typeface="Zapf Dingbats" charset="2"/>
                        </a:rPr>
                        <a:t>3</a:t>
                      </a:r>
                      <a:endParaRPr lang="en-US" dirty="0">
                        <a:solidFill>
                          <a:srgbClr val="FF0000"/>
                        </a:solidFill>
                        <a:latin typeface="Zapf Dingbats" charset="2"/>
                        <a:cs typeface="Zapf Dingbats" charset="2"/>
                      </a:endParaRPr>
                    </a:p>
                  </a:txBody>
                  <a:tcPr/>
                </a:tc>
              </a:tr>
              <a:tr h="370840">
                <a:tc rowSpan="5">
                  <a:txBody>
                    <a:bodyPr/>
                    <a:lstStyle/>
                    <a:p>
                      <a:pPr algn="ctr"/>
                      <a:r>
                        <a:rPr lang="en-US" dirty="0" err="1" smtClean="0">
                          <a:solidFill>
                            <a:schemeClr val="bg1"/>
                          </a:solidFill>
                        </a:rPr>
                        <a:t>Misccelaneous</a:t>
                      </a:r>
                      <a:endParaRPr lang="en-US" dirty="0">
                        <a:solidFill>
                          <a:schemeClr val="bg1"/>
                        </a:solidFill>
                      </a:endParaRPr>
                    </a:p>
                  </a:txBody>
                  <a:tcPr marL="68580" marR="68580" marT="0" marB="0" vert="vert270" anchor="ctr">
                    <a:solidFill>
                      <a:schemeClr val="accent1"/>
                    </a:solidFill>
                  </a:tcPr>
                </a:tc>
                <a:tc>
                  <a:txBody>
                    <a:bodyPr/>
                    <a:lstStyle/>
                    <a:p>
                      <a:pPr>
                        <a:spcAft>
                          <a:spcPts val="0"/>
                        </a:spcAft>
                        <a:tabLst>
                          <a:tab pos="139700" algn="l"/>
                          <a:tab pos="457200" algn="l"/>
                        </a:tabLst>
                      </a:pPr>
                      <a:r>
                        <a:rPr lang="en-US" sz="1800" i="0" dirty="0">
                          <a:effectLst/>
                          <a:latin typeface="+mj-lt"/>
                          <a:ea typeface="ＭＳ 明朝"/>
                          <a:cs typeface="Times New Roman"/>
                        </a:rPr>
                        <a:t>Clarify key concepts and generalizations</a:t>
                      </a:r>
                    </a:p>
                  </a:txBody>
                  <a:tcPr marL="68580" marR="68580" marT="0" marB="0"/>
                </a:tc>
                <a:tc>
                  <a:txBody>
                    <a:bodyPr/>
                    <a:lstStyle/>
                    <a:p>
                      <a:pPr algn="ctr"/>
                      <a:endParaRPr lang="en-US">
                        <a:solidFill>
                          <a:srgbClr val="FF0000"/>
                        </a:solidFill>
                        <a:latin typeface="Zapf Dingbats" charset="2"/>
                        <a:cs typeface="Zapf Dingbats" charset="2"/>
                      </a:endParaRPr>
                    </a:p>
                  </a:txBody>
                  <a:tcPr/>
                </a:tc>
              </a:tr>
              <a:tr h="370840">
                <a:tc vMerge="1">
                  <a:txBody>
                    <a:bodyPr/>
                    <a:lstStyle/>
                    <a:p>
                      <a:endParaRPr lang="en-US"/>
                    </a:p>
                  </a:txBody>
                  <a:tcPr marL="68580" marR="68580" marT="0" marB="0"/>
                </a:tc>
                <a:tc>
                  <a:txBody>
                    <a:bodyPr/>
                    <a:lstStyle/>
                    <a:p>
                      <a:pPr>
                        <a:spcAft>
                          <a:spcPts val="0"/>
                        </a:spcAft>
                        <a:tabLst>
                          <a:tab pos="139700" algn="l"/>
                          <a:tab pos="457200" algn="l"/>
                        </a:tabLst>
                      </a:pPr>
                      <a:r>
                        <a:rPr lang="en-US" sz="1800" i="0" dirty="0">
                          <a:effectLst/>
                          <a:latin typeface="+mj-lt"/>
                          <a:ea typeface="ＭＳ 明朝"/>
                          <a:cs typeface="Times New Roman"/>
                        </a:rPr>
                        <a:t>Use assessment as a </a:t>
                      </a:r>
                      <a:r>
                        <a:rPr lang="en-US" sz="1800" i="0" dirty="0" smtClean="0">
                          <a:effectLst/>
                          <a:latin typeface="+mj-lt"/>
                          <a:ea typeface="ＭＳ 明朝"/>
                          <a:cs typeface="Times New Roman"/>
                        </a:rPr>
                        <a:t>teaching</a:t>
                      </a:r>
                      <a:r>
                        <a:rPr lang="en-US" sz="1800" i="0" baseline="0" dirty="0" smtClean="0">
                          <a:effectLst/>
                          <a:latin typeface="+mj-lt"/>
                          <a:ea typeface="ＭＳ 明朝"/>
                          <a:cs typeface="Times New Roman"/>
                        </a:rPr>
                        <a:t> tool</a:t>
                      </a:r>
                      <a:endParaRPr lang="en-US" sz="1800" i="0" dirty="0">
                        <a:effectLst/>
                        <a:latin typeface="+mj-lt"/>
                        <a:ea typeface="ＭＳ 明朝"/>
                        <a:cs typeface="Times New Roman"/>
                      </a:endParaRPr>
                    </a:p>
                  </a:txBody>
                  <a:tcPr marL="68580" marR="68580" marT="0" marB="0"/>
                </a:tc>
                <a:tc>
                  <a:txBody>
                    <a:bodyPr/>
                    <a:lstStyle/>
                    <a:p>
                      <a:pPr algn="ctr"/>
                      <a:r>
                        <a:rPr lang="en-US" dirty="0" smtClean="0">
                          <a:solidFill>
                            <a:srgbClr val="FF0000"/>
                          </a:solidFill>
                          <a:latin typeface="Zapf Dingbats" charset="2"/>
                          <a:cs typeface="Zapf Dingbats" charset="2"/>
                        </a:rPr>
                        <a:t>3</a:t>
                      </a:r>
                      <a:endParaRPr lang="en-US" dirty="0">
                        <a:solidFill>
                          <a:srgbClr val="FF0000"/>
                        </a:solidFill>
                        <a:latin typeface="Zapf Dingbats" charset="2"/>
                        <a:cs typeface="Zapf Dingbats" charset="2"/>
                      </a:endParaRPr>
                    </a:p>
                  </a:txBody>
                  <a:tcPr/>
                </a:tc>
              </a:tr>
              <a:tr h="370840">
                <a:tc vMerge="1">
                  <a:txBody>
                    <a:bodyPr/>
                    <a:lstStyle/>
                    <a:p>
                      <a:endParaRPr lang="en-US" dirty="0"/>
                    </a:p>
                  </a:txBody>
                  <a:tcPr marL="68580" marR="68580" marT="0" marB="0"/>
                </a:tc>
                <a:tc>
                  <a:txBody>
                    <a:bodyPr/>
                    <a:lstStyle/>
                    <a:p>
                      <a:pPr>
                        <a:spcAft>
                          <a:spcPts val="0"/>
                        </a:spcAft>
                        <a:tabLst>
                          <a:tab pos="139700" algn="l"/>
                          <a:tab pos="457200" algn="l"/>
                        </a:tabLst>
                      </a:pPr>
                      <a:r>
                        <a:rPr lang="en-US" sz="1800" i="0" dirty="0">
                          <a:effectLst/>
                          <a:latin typeface="+mj-lt"/>
                          <a:ea typeface="ＭＳ 明朝"/>
                          <a:cs typeface="Times New Roman"/>
                        </a:rPr>
                        <a:t>Emphasize critical and creative thinking as a goal in lesson design</a:t>
                      </a:r>
                    </a:p>
                  </a:txBody>
                  <a:tcPr marL="68580" marR="68580" marT="0" marB="0"/>
                </a:tc>
                <a:tc>
                  <a:txBody>
                    <a:bodyPr/>
                    <a:lstStyle/>
                    <a:p>
                      <a:pPr algn="ctr"/>
                      <a:endParaRPr lang="en-US" dirty="0">
                        <a:solidFill>
                          <a:srgbClr val="FF0000"/>
                        </a:solidFill>
                        <a:latin typeface="Zapf Dingbats" charset="2"/>
                        <a:cs typeface="Zapf Dingbats" charset="2"/>
                      </a:endParaRPr>
                    </a:p>
                  </a:txBody>
                  <a:tcPr/>
                </a:tc>
              </a:tr>
              <a:tr h="370840">
                <a:tc vMerge="1">
                  <a:txBody>
                    <a:bodyPr/>
                    <a:lstStyle/>
                    <a:p>
                      <a:endParaRPr lang="en-US" dirty="0"/>
                    </a:p>
                  </a:txBody>
                  <a:tcPr marL="68580" marR="68580" marT="0" marB="0"/>
                </a:tc>
                <a:tc>
                  <a:txBody>
                    <a:bodyPr/>
                    <a:lstStyle/>
                    <a:p>
                      <a:pPr>
                        <a:spcAft>
                          <a:spcPts val="0"/>
                        </a:spcAft>
                        <a:tabLst>
                          <a:tab pos="139700" algn="l"/>
                          <a:tab pos="457200" algn="l"/>
                        </a:tabLst>
                      </a:pPr>
                      <a:r>
                        <a:rPr lang="en-US" sz="1800" i="0" dirty="0">
                          <a:effectLst/>
                          <a:latin typeface="+mj-lt"/>
                          <a:ea typeface="ＭＳ 明朝"/>
                          <a:cs typeface="Times New Roman"/>
                        </a:rPr>
                        <a:t>Engaging all learners is essential</a:t>
                      </a:r>
                    </a:p>
                  </a:txBody>
                  <a:tcPr marL="68580" marR="68580" marT="0" marB="0"/>
                </a:tc>
                <a:tc>
                  <a:txBody>
                    <a:bodyPr/>
                    <a:lstStyle/>
                    <a:p>
                      <a:pPr algn="ctr"/>
                      <a:r>
                        <a:rPr lang="en-US" dirty="0" smtClean="0">
                          <a:solidFill>
                            <a:srgbClr val="FF0000"/>
                          </a:solidFill>
                          <a:latin typeface="Zapf Dingbats" charset="2"/>
                          <a:cs typeface="Zapf Dingbats" charset="2"/>
                        </a:rPr>
                        <a:t>3</a:t>
                      </a:r>
                      <a:endParaRPr lang="en-US" dirty="0">
                        <a:solidFill>
                          <a:srgbClr val="FF0000"/>
                        </a:solidFill>
                        <a:latin typeface="Zapf Dingbats" charset="2"/>
                        <a:cs typeface="Zapf Dingbats" charset="2"/>
                      </a:endParaRPr>
                    </a:p>
                  </a:txBody>
                  <a:tcPr/>
                </a:tc>
              </a:tr>
              <a:tr h="370840">
                <a:tc vMerge="1">
                  <a:txBody>
                    <a:bodyPr/>
                    <a:lstStyle/>
                    <a:p>
                      <a:endParaRPr lang="en-US" dirty="0"/>
                    </a:p>
                  </a:txBody>
                  <a:tcPr marL="68580" marR="68580" marT="0" marB="0"/>
                </a:tc>
                <a:tc>
                  <a:txBody>
                    <a:bodyPr/>
                    <a:lstStyle/>
                    <a:p>
                      <a:pPr>
                        <a:spcAft>
                          <a:spcPts val="0"/>
                        </a:spcAft>
                      </a:pPr>
                      <a:r>
                        <a:rPr lang="en-US" sz="1800" i="0" dirty="0" smtClean="0">
                          <a:effectLst/>
                          <a:latin typeface="+mj-lt"/>
                          <a:ea typeface="ＭＳ 明朝"/>
                          <a:cs typeface="Times New Roman"/>
                        </a:rPr>
                        <a:t>Balance </a:t>
                      </a:r>
                      <a:r>
                        <a:rPr lang="en-US" sz="1800" i="0" dirty="0">
                          <a:effectLst/>
                          <a:latin typeface="+mj-lt"/>
                          <a:ea typeface="ＭＳ 明朝"/>
                          <a:cs typeface="Times New Roman"/>
                        </a:rPr>
                        <a:t>between teacher-assigned and student-selected tasks</a:t>
                      </a:r>
                    </a:p>
                  </a:txBody>
                  <a:tcPr marL="68580" marR="68580" marT="0" marB="0"/>
                </a:tc>
                <a:tc>
                  <a:txBody>
                    <a:bodyPr/>
                    <a:lstStyle/>
                    <a:p>
                      <a:pPr algn="ctr"/>
                      <a:endParaRPr lang="en-US" dirty="0">
                        <a:solidFill>
                          <a:srgbClr val="FF0000"/>
                        </a:solidFill>
                        <a:latin typeface="Zapf Dingbats" charset="2"/>
                        <a:cs typeface="Zapf Dingbats" charset="2"/>
                      </a:endParaRPr>
                    </a:p>
                  </a:txBody>
                  <a:tcPr/>
                </a:tc>
              </a:tr>
            </a:tbl>
          </a:graphicData>
        </a:graphic>
      </p:graphicFrame>
    </p:spTree>
    <p:extLst>
      <p:ext uri="{BB962C8B-B14F-4D97-AF65-F5344CB8AC3E}">
        <p14:creationId xmlns:p14="http://schemas.microsoft.com/office/powerpoint/2010/main" val="4152376452"/>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noAutofit/>
          </a:bodyPr>
          <a:lstStyle/>
          <a:p>
            <a:r>
              <a:rPr lang="en-US" dirty="0" smtClean="0"/>
              <a:t>Response to (instruction and) intervention</a:t>
            </a:r>
            <a:endParaRPr lang="en-US" dirty="0"/>
          </a:p>
        </p:txBody>
      </p:sp>
      <p:sp>
        <p:nvSpPr>
          <p:cNvPr id="3" name="Content Placeholder 2"/>
          <p:cNvSpPr>
            <a:spLocks noGrp="1"/>
          </p:cNvSpPr>
          <p:nvPr>
            <p:ph sz="quarter" idx="1"/>
          </p:nvPr>
        </p:nvSpPr>
        <p:spPr>
          <a:xfrm>
            <a:off x="612648" y="1600200"/>
            <a:ext cx="8153400" cy="5257800"/>
          </a:xfrm>
        </p:spPr>
        <p:txBody>
          <a:bodyPr>
            <a:normAutofit fontScale="92500"/>
          </a:bodyPr>
          <a:lstStyle/>
          <a:p>
            <a:pPr marL="0" indent="0">
              <a:lnSpc>
                <a:spcPct val="110000"/>
              </a:lnSpc>
              <a:buNone/>
            </a:pPr>
            <a:r>
              <a:rPr lang="en-US" sz="2200" dirty="0" smtClean="0"/>
              <a:t>“Response to intervention integrates assessment and intervention within a multi-level prevention system to maximize student achievement and reduce behavior problems. With RTI, schools identify students at risk for poor learning outcomes, monitor student progress, provide evidence-based interventions and adjust the intensity and nature of those interventions depending on a student’s responsiveness, and identify students with learning disabilities.” (National Center on Response to Intervention, 2010)</a:t>
            </a:r>
          </a:p>
          <a:p>
            <a:endParaRPr lang="en-US" dirty="0" smtClean="0"/>
          </a:p>
          <a:p>
            <a:pPr>
              <a:lnSpc>
                <a:spcPct val="110000"/>
              </a:lnSpc>
            </a:pPr>
            <a:r>
              <a:rPr lang="en-US" sz="2800" dirty="0" smtClean="0"/>
              <a:t>Two “creation myths” for RT(I)I</a:t>
            </a:r>
          </a:p>
          <a:p>
            <a:pPr lvl="1">
              <a:lnSpc>
                <a:spcPct val="110000"/>
              </a:lnSpc>
            </a:pPr>
            <a:r>
              <a:rPr lang="en-US" sz="2400" dirty="0" smtClean="0"/>
              <a:t>A protocol for preventing </a:t>
            </a:r>
            <a:r>
              <a:rPr lang="en-US" sz="2400" dirty="0"/>
              <a:t>academic </a:t>
            </a:r>
            <a:r>
              <a:rPr lang="en-US" sz="2400" dirty="0" smtClean="0"/>
              <a:t>failure (progress monitoring, early—research-based</a:t>
            </a:r>
            <a:r>
              <a:rPr lang="en-US" sz="2400" dirty="0"/>
              <a:t>—</a:t>
            </a:r>
            <a:r>
              <a:rPr lang="en-US" sz="2400" dirty="0" smtClean="0"/>
              <a:t>intervention)</a:t>
            </a:r>
            <a:endParaRPr lang="en-US" sz="2400" dirty="0"/>
          </a:p>
          <a:p>
            <a:pPr lvl="1">
              <a:lnSpc>
                <a:spcPct val="110000"/>
              </a:lnSpc>
            </a:pPr>
            <a:r>
              <a:rPr lang="en-US" sz="2400" dirty="0" smtClean="0"/>
              <a:t>An alternative to IQ testing in the identification of</a:t>
            </a:r>
            <a:br>
              <a:rPr lang="en-US" sz="2400" dirty="0" smtClean="0"/>
            </a:br>
            <a:r>
              <a:rPr lang="en-US" sz="2400" dirty="0" smtClean="0"/>
              <a:t>learning disabilities</a:t>
            </a:r>
          </a:p>
          <a:p>
            <a:endParaRPr lang="en-US" dirty="0" smtClean="0"/>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78</a:t>
            </a:fld>
            <a:endParaRPr lang="en-GB" dirty="0"/>
          </a:p>
        </p:txBody>
      </p:sp>
    </p:spTree>
    <p:extLst>
      <p:ext uri="{BB962C8B-B14F-4D97-AF65-F5344CB8AC3E}">
        <p14:creationId xmlns:p14="http://schemas.microsoft.com/office/powerpoint/2010/main" val="3983878327"/>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Response to (instruction and) intervention</a:t>
            </a:r>
            <a:endParaRPr lang="en-US" dirty="0"/>
          </a:p>
        </p:txBody>
      </p:sp>
      <p:sp>
        <p:nvSpPr>
          <p:cNvPr id="3" name="Content Placeholder 2"/>
          <p:cNvSpPr>
            <a:spLocks noGrp="1"/>
          </p:cNvSpPr>
          <p:nvPr>
            <p:ph sz="quarter" idx="1"/>
          </p:nvPr>
        </p:nvSpPr>
        <p:spPr/>
        <p:txBody>
          <a:bodyPr/>
          <a:lstStyle/>
          <a:p>
            <a:r>
              <a:rPr lang="en-US" dirty="0" smtClean="0"/>
              <a:t>Key points</a:t>
            </a:r>
          </a:p>
          <a:p>
            <a:pPr lvl="1"/>
            <a:r>
              <a:rPr lang="en-US" dirty="0" smtClean="0"/>
              <a:t>Tier 1 must be high-quality, evidence-based instruction</a:t>
            </a:r>
          </a:p>
          <a:p>
            <a:pPr lvl="1"/>
            <a:r>
              <a:rPr lang="en-US" dirty="0" smtClean="0"/>
              <a:t>Student progress must be monitored</a:t>
            </a:r>
          </a:p>
          <a:p>
            <a:pPr lvl="1"/>
            <a:r>
              <a:rPr lang="en-US" dirty="0" smtClean="0"/>
              <a:t>Failure to progress triggers additional support</a:t>
            </a:r>
          </a:p>
          <a:p>
            <a:r>
              <a:rPr lang="en-US" dirty="0" smtClean="0"/>
              <a:t>Formative assessment</a:t>
            </a:r>
          </a:p>
          <a:p>
            <a:pPr lvl="1"/>
            <a:r>
              <a:rPr lang="en-US" dirty="0" smtClean="0"/>
              <a:t>Makes tier 1 instruction as effective as it can be</a:t>
            </a:r>
          </a:p>
          <a:p>
            <a:pPr lvl="1"/>
            <a:r>
              <a:rPr lang="en-US" dirty="0" smtClean="0"/>
              <a:t>Allows assessment of progress (for tier 2 assessment)</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79</a:t>
            </a:fld>
            <a:endParaRPr lang="en-GB" dirty="0"/>
          </a:p>
        </p:txBody>
      </p:sp>
    </p:spTree>
    <p:extLst>
      <p:ext uri="{BB962C8B-B14F-4D97-AF65-F5344CB8AC3E}">
        <p14:creationId xmlns:p14="http://schemas.microsoft.com/office/powerpoint/2010/main" val="26846972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1371600" y="1600200"/>
            <a:ext cx="6400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90000"/>
              </a:lnSpc>
              <a:buClr>
                <a:schemeClr val="tx1"/>
              </a:buClr>
            </a:pPr>
            <a:endParaRPr lang="en-US">
              <a:solidFill>
                <a:schemeClr val="tx2"/>
              </a:solidFill>
              <a:latin typeface="Times" charset="0"/>
            </a:endParaRPr>
          </a:p>
        </p:txBody>
      </p:sp>
      <p:sp>
        <p:nvSpPr>
          <p:cNvPr id="26626" name="Rectangle 7"/>
          <p:cNvSpPr>
            <a:spLocks noGrp="1" noChangeArrowheads="1"/>
          </p:cNvSpPr>
          <p:nvPr>
            <p:ph type="title"/>
          </p:nvPr>
        </p:nvSpPr>
        <p:spPr/>
        <p:txBody>
          <a:bodyPr/>
          <a:lstStyle/>
          <a:p>
            <a:r>
              <a:rPr lang="en-US" dirty="0" smtClean="0"/>
              <a:t>What this means</a:t>
            </a:r>
            <a:endParaRPr lang="en-US" dirty="0"/>
          </a:p>
        </p:txBody>
      </p:sp>
      <p:sp>
        <p:nvSpPr>
          <p:cNvPr id="2" name="Slide Number Placeholder 1"/>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8</a:t>
            </a:fld>
            <a:endParaRPr lang="en-GB" dirty="0"/>
          </a:p>
        </p:txBody>
      </p:sp>
      <p:sp>
        <p:nvSpPr>
          <p:cNvPr id="38916" name="Rectangle 8"/>
          <p:cNvSpPr>
            <a:spLocks noGrp="1" noChangeArrowheads="1"/>
          </p:cNvSpPr>
          <p:nvPr>
            <p:ph sz="quarter" idx="4294967295"/>
          </p:nvPr>
        </p:nvSpPr>
        <p:spPr>
          <a:xfrm>
            <a:off x="627529" y="1534088"/>
            <a:ext cx="8229600" cy="5033963"/>
          </a:xfrm>
        </p:spPr>
        <p:txBody>
          <a:bodyPr>
            <a:normAutofit fontScale="92500" lnSpcReduction="10000"/>
          </a:bodyPr>
          <a:lstStyle/>
          <a:p>
            <a:r>
              <a:rPr lang="en-US" sz="3000" dirty="0" smtClean="0"/>
              <a:t>Take a group of 50 teachers:</a:t>
            </a:r>
          </a:p>
          <a:p>
            <a:pPr lvl="1"/>
            <a:r>
              <a:rPr lang="en-US" dirty="0" smtClean="0"/>
              <a:t>Students taught by the most effective teacher in that group of 50 teachers learn in six months what those taught by the average teacher learn in a year. </a:t>
            </a:r>
          </a:p>
          <a:p>
            <a:pPr lvl="1">
              <a:spcBef>
                <a:spcPts val="0"/>
              </a:spcBef>
            </a:pPr>
            <a:r>
              <a:rPr lang="en-US" dirty="0" smtClean="0"/>
              <a:t>Students taught by the least effective teacher in that group of 50 teachers will take two years to achieve the same learning</a:t>
            </a:r>
          </a:p>
          <a:p>
            <a:pPr lvl="1" algn="r">
              <a:spcBef>
                <a:spcPts val="0"/>
              </a:spcBef>
              <a:buNone/>
            </a:pPr>
            <a:r>
              <a:rPr lang="en-US" dirty="0" smtClean="0"/>
              <a:t>(</a:t>
            </a:r>
            <a:r>
              <a:rPr lang="en-US" dirty="0" err="1" smtClean="0"/>
              <a:t>Hanushek</a:t>
            </a:r>
            <a:r>
              <a:rPr lang="en-US" dirty="0" smtClean="0"/>
              <a:t> &amp; </a:t>
            </a:r>
            <a:r>
              <a:rPr lang="en-US" dirty="0" err="1" smtClean="0"/>
              <a:t>Rivkin</a:t>
            </a:r>
            <a:r>
              <a:rPr lang="en-US" dirty="0" smtClean="0"/>
              <a:t>, 2006)</a:t>
            </a:r>
          </a:p>
          <a:p>
            <a:r>
              <a:rPr lang="en-US" sz="3000" dirty="0" smtClean="0"/>
              <a:t>And furthermore:</a:t>
            </a:r>
          </a:p>
          <a:p>
            <a:pPr lvl="1"/>
            <a:r>
              <a:rPr lang="en-US" dirty="0" smtClean="0"/>
              <a:t>In the classrooms of the most effective teachers, students from disadvantaged backgrounds learn at the same rate as those from advantaged backgrounds </a:t>
            </a:r>
          </a:p>
          <a:p>
            <a:pPr lvl="1" algn="r">
              <a:buNone/>
            </a:pPr>
            <a:r>
              <a:rPr lang="en-US" dirty="0" smtClean="0"/>
              <a:t>(</a:t>
            </a:r>
            <a:r>
              <a:rPr lang="en-US" dirty="0" err="1" smtClean="0"/>
              <a:t>Hamre</a:t>
            </a:r>
            <a:r>
              <a:rPr lang="en-US" dirty="0" smtClean="0"/>
              <a:t> &amp; </a:t>
            </a:r>
            <a:r>
              <a:rPr lang="en-US" dirty="0" err="1" smtClean="0"/>
              <a:t>Pianta</a:t>
            </a:r>
            <a:r>
              <a:rPr lang="en-US" dirty="0" smtClean="0"/>
              <a:t>, 2005).</a:t>
            </a:r>
          </a:p>
        </p:txBody>
      </p:sp>
    </p:spTree>
    <p:extLst>
      <p:ext uri="{BB962C8B-B14F-4D97-AF65-F5344CB8AC3E}">
        <p14:creationId xmlns:p14="http://schemas.microsoft.com/office/powerpoint/2010/main" val="2326307754"/>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 one big idea</a:t>
            </a:r>
            <a:endParaRPr lang="en-US" dirty="0"/>
          </a:p>
        </p:txBody>
      </p:sp>
      <p:sp>
        <p:nvSpPr>
          <p:cNvPr id="5" name="Rectangle 4"/>
          <p:cNvSpPr/>
          <p:nvPr/>
        </p:nvSpPr>
        <p:spPr>
          <a:xfrm>
            <a:off x="346380" y="1616558"/>
            <a:ext cx="8494539" cy="4981638"/>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16497" y="2475877"/>
            <a:ext cx="846155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51692" y="4230079"/>
            <a:ext cx="8479693" cy="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636982" y="1600062"/>
            <a:ext cx="0" cy="498163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41924" y="5431694"/>
            <a:ext cx="8466007" cy="1181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415964" y="1621693"/>
            <a:ext cx="0" cy="497253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613769" y="1611923"/>
            <a:ext cx="426" cy="496977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1356042" y="1614604"/>
            <a:ext cx="2487118" cy="830997"/>
          </a:xfrm>
          <a:prstGeom prst="rect">
            <a:avLst/>
          </a:prstGeom>
        </p:spPr>
        <p:txBody>
          <a:bodyPr wrap="square">
            <a:spAutoFit/>
          </a:bodyPr>
          <a:lstStyle/>
          <a:p>
            <a:pPr lvl="0" algn="ctr" eaLnBrk="0" hangingPunct="0">
              <a:buClr>
                <a:schemeClr val="bg1"/>
              </a:buClr>
            </a:pPr>
            <a:r>
              <a:rPr lang="en-GB" b="1" dirty="0">
                <a:latin typeface="Calibri"/>
                <a:cs typeface="Calibri"/>
              </a:rPr>
              <a:t>Where the learner is going</a:t>
            </a:r>
          </a:p>
        </p:txBody>
      </p:sp>
      <p:sp>
        <p:nvSpPr>
          <p:cNvPr id="24" name="Rectangle 23"/>
          <p:cNvSpPr/>
          <p:nvPr/>
        </p:nvSpPr>
        <p:spPr>
          <a:xfrm>
            <a:off x="3782356" y="1862034"/>
            <a:ext cx="2799865" cy="461665"/>
          </a:xfrm>
          <a:prstGeom prst="rect">
            <a:avLst/>
          </a:prstGeom>
        </p:spPr>
        <p:txBody>
          <a:bodyPr wrap="none">
            <a:spAutoFit/>
          </a:bodyPr>
          <a:lstStyle/>
          <a:p>
            <a:pPr lvl="0" algn="ctr" eaLnBrk="0" hangingPunct="0">
              <a:buClr>
                <a:schemeClr val="bg1"/>
              </a:buClr>
            </a:pPr>
            <a:r>
              <a:rPr lang="en-GB" b="1" dirty="0">
                <a:latin typeface="Calibri"/>
                <a:cs typeface="Calibri"/>
              </a:rPr>
              <a:t>Where the learner is</a:t>
            </a:r>
          </a:p>
        </p:txBody>
      </p:sp>
      <p:sp>
        <p:nvSpPr>
          <p:cNvPr id="25" name="Rectangle 24"/>
          <p:cNvSpPr/>
          <p:nvPr/>
        </p:nvSpPr>
        <p:spPr>
          <a:xfrm>
            <a:off x="6551634" y="1862034"/>
            <a:ext cx="2340755" cy="461665"/>
          </a:xfrm>
          <a:prstGeom prst="rect">
            <a:avLst/>
          </a:prstGeom>
        </p:spPr>
        <p:txBody>
          <a:bodyPr wrap="none">
            <a:spAutoFit/>
          </a:bodyPr>
          <a:lstStyle/>
          <a:p>
            <a:pPr lvl="0" algn="ctr" eaLnBrk="0" hangingPunct="0">
              <a:buClr>
                <a:schemeClr val="bg1"/>
              </a:buClr>
            </a:pPr>
            <a:r>
              <a:rPr lang="en-GB" b="1" dirty="0">
                <a:latin typeface="Calibri"/>
                <a:cs typeface="Calibri"/>
              </a:rPr>
              <a:t>How to get there</a:t>
            </a:r>
          </a:p>
        </p:txBody>
      </p:sp>
      <p:sp>
        <p:nvSpPr>
          <p:cNvPr id="27" name="Rectangle 26"/>
          <p:cNvSpPr/>
          <p:nvPr/>
        </p:nvSpPr>
        <p:spPr>
          <a:xfrm>
            <a:off x="271108" y="3049711"/>
            <a:ext cx="1175622" cy="461665"/>
          </a:xfrm>
          <a:prstGeom prst="rect">
            <a:avLst/>
          </a:prstGeom>
        </p:spPr>
        <p:txBody>
          <a:bodyPr wrap="none">
            <a:spAutoFit/>
          </a:bodyPr>
          <a:lstStyle/>
          <a:p>
            <a:pPr lvl="0" eaLnBrk="0" hangingPunct="0">
              <a:buClr>
                <a:schemeClr val="bg1"/>
              </a:buClr>
            </a:pPr>
            <a:r>
              <a:rPr lang="en-GB" b="1" dirty="0">
                <a:latin typeface="Calibri"/>
                <a:cs typeface="Calibri"/>
              </a:rPr>
              <a:t>Teacher</a:t>
            </a:r>
          </a:p>
        </p:txBody>
      </p:sp>
      <p:sp>
        <p:nvSpPr>
          <p:cNvPr id="28" name="Rectangle 27"/>
          <p:cNvSpPr/>
          <p:nvPr/>
        </p:nvSpPr>
        <p:spPr>
          <a:xfrm>
            <a:off x="362874" y="4385845"/>
            <a:ext cx="899886" cy="461665"/>
          </a:xfrm>
          <a:prstGeom prst="rect">
            <a:avLst/>
          </a:prstGeom>
        </p:spPr>
        <p:txBody>
          <a:bodyPr wrap="square">
            <a:spAutoFit/>
          </a:bodyPr>
          <a:lstStyle/>
          <a:p>
            <a:pPr lvl="0" eaLnBrk="0" hangingPunct="0">
              <a:buClr>
                <a:schemeClr val="bg1"/>
              </a:buClr>
            </a:pPr>
            <a:r>
              <a:rPr lang="en-GB" b="1" dirty="0" smtClean="0">
                <a:latin typeface="Calibri"/>
                <a:cs typeface="Calibri"/>
              </a:rPr>
              <a:t>Peer</a:t>
            </a:r>
            <a:endParaRPr lang="en-GB" b="1" dirty="0">
              <a:latin typeface="Calibri"/>
              <a:cs typeface="Calibri"/>
            </a:endParaRPr>
          </a:p>
        </p:txBody>
      </p:sp>
      <p:sp>
        <p:nvSpPr>
          <p:cNvPr id="29" name="Rectangle 28"/>
          <p:cNvSpPr/>
          <p:nvPr/>
        </p:nvSpPr>
        <p:spPr>
          <a:xfrm>
            <a:off x="319664" y="5705484"/>
            <a:ext cx="1160594" cy="461665"/>
          </a:xfrm>
          <a:prstGeom prst="rect">
            <a:avLst/>
          </a:prstGeom>
        </p:spPr>
        <p:txBody>
          <a:bodyPr wrap="none">
            <a:spAutoFit/>
          </a:bodyPr>
          <a:lstStyle/>
          <a:p>
            <a:pPr lvl="0" eaLnBrk="0" hangingPunct="0">
              <a:buClr>
                <a:schemeClr val="bg1"/>
              </a:buClr>
            </a:pPr>
            <a:r>
              <a:rPr lang="en-GB" b="1" dirty="0">
                <a:latin typeface="Calibri"/>
                <a:cs typeface="Calibri"/>
              </a:rPr>
              <a:t>Learner</a:t>
            </a:r>
          </a:p>
        </p:txBody>
      </p:sp>
      <p:sp>
        <p:nvSpPr>
          <p:cNvPr id="3" name="Slide Number Placeholder 2"/>
          <p:cNvSpPr>
            <a:spLocks noGrp="1"/>
          </p:cNvSpPr>
          <p:nvPr>
            <p:ph type="sldNum" sz="quarter" idx="12"/>
          </p:nvPr>
        </p:nvSpPr>
        <p:spPr/>
        <p:txBody>
          <a:bodyPr>
            <a:normAutofit fontScale="85000" lnSpcReduction="20000"/>
          </a:bodyPr>
          <a:lstStyle/>
          <a:p>
            <a:pPr>
              <a:defRPr/>
            </a:pPr>
            <a:fld id="{19ABF79A-F4A3-5E49-A6CE-5B8CF779BC37}" type="slidenum">
              <a:rPr lang="en-GB" smtClean="0"/>
              <a:pPr>
                <a:defRPr/>
              </a:pPr>
              <a:t>80</a:t>
            </a:fld>
            <a:endParaRPr lang="en-GB" dirty="0"/>
          </a:p>
        </p:txBody>
      </p:sp>
      <p:sp>
        <p:nvSpPr>
          <p:cNvPr id="8" name="Rounded Rectangle 7"/>
          <p:cNvSpPr/>
          <p:nvPr/>
        </p:nvSpPr>
        <p:spPr>
          <a:xfrm>
            <a:off x="1458932" y="2521520"/>
            <a:ext cx="7291295" cy="397435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890931" y="2918262"/>
            <a:ext cx="6320118" cy="3166824"/>
          </a:xfrm>
          <a:prstGeom prst="roundRect">
            <a:avLst/>
          </a:prstGeom>
          <a:noFill/>
        </p:spPr>
        <p:txBody>
          <a:bodyPr wrap="square" rtlCol="0">
            <a:spAutoFit/>
          </a:bodyPr>
          <a:lstStyle/>
          <a:p>
            <a:pPr algn="ctr"/>
            <a:r>
              <a:rPr lang="en-US" sz="3600" dirty="0" smtClean="0">
                <a:solidFill>
                  <a:schemeClr val="bg1"/>
                </a:solidFill>
              </a:rPr>
              <a:t>Using evidence of achievement to adapt what happens in classrooms to meet learner needs</a:t>
            </a:r>
            <a:endParaRPr lang="en-US" sz="3600" dirty="0">
              <a:solidFill>
                <a:schemeClr val="bg1"/>
              </a:solidFill>
            </a:endParaRPr>
          </a:p>
        </p:txBody>
      </p:sp>
    </p:spTree>
    <p:extLst>
      <p:ext uri="{BB962C8B-B14F-4D97-AF65-F5344CB8AC3E}">
        <p14:creationId xmlns:p14="http://schemas.microsoft.com/office/powerpoint/2010/main" val="28799432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23" grpId="0"/>
      <p:bldP spid="24" grpId="0"/>
      <p:bldP spid="25" grpId="0"/>
      <p:bldP spid="27" grpId="0"/>
      <p:bldP spid="28" grpId="0"/>
      <p:bldP spid="29" grpId="0"/>
      <p:bldP spid="8" grpId="0" animBg="1"/>
      <p:bldP spid="4"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4"/>
          <p:cNvSpPr>
            <a:spLocks noGrp="1" noChangeArrowheads="1"/>
          </p:cNvSpPr>
          <p:nvPr>
            <p:ph type="title"/>
          </p:nvPr>
        </p:nvSpPr>
        <p:spPr/>
        <p:txBody>
          <a:bodyPr/>
          <a:lstStyle/>
          <a:p>
            <a:r>
              <a:rPr lang="en-US" dirty="0" smtClean="0"/>
              <a:t>An educational positioning system</a:t>
            </a:r>
            <a:endParaRPr lang="en-US" dirty="0"/>
          </a:p>
        </p:txBody>
      </p:sp>
      <p:sp>
        <p:nvSpPr>
          <p:cNvPr id="58370" name="Rectangle 5"/>
          <p:cNvSpPr>
            <a:spLocks noGrp="1" noChangeArrowheads="1"/>
          </p:cNvSpPr>
          <p:nvPr>
            <p:ph sz="quarter" idx="1"/>
          </p:nvPr>
        </p:nvSpPr>
        <p:spPr/>
        <p:txBody>
          <a:bodyPr/>
          <a:lstStyle/>
          <a:p>
            <a:r>
              <a:rPr lang="en-US" smtClean="0"/>
              <a:t>A good teacher:</a:t>
            </a:r>
          </a:p>
          <a:p>
            <a:pPr lvl="1"/>
            <a:r>
              <a:rPr lang="en-US" smtClean="0"/>
              <a:t>Establishes where the students are in their learning</a:t>
            </a:r>
          </a:p>
          <a:p>
            <a:pPr lvl="1"/>
            <a:r>
              <a:rPr lang="en-US" smtClean="0"/>
              <a:t>Identifies the learning destination</a:t>
            </a:r>
          </a:p>
          <a:p>
            <a:pPr lvl="1"/>
            <a:r>
              <a:rPr lang="en-US" smtClean="0"/>
              <a:t>Carefully plans a route</a:t>
            </a:r>
          </a:p>
          <a:p>
            <a:pPr lvl="1"/>
            <a:r>
              <a:rPr lang="en-US" smtClean="0"/>
              <a:t>Begins the learning journey</a:t>
            </a:r>
          </a:p>
          <a:p>
            <a:pPr lvl="1"/>
            <a:r>
              <a:rPr lang="en-US" smtClean="0"/>
              <a:t>Makes regular checks on progress on the way</a:t>
            </a:r>
          </a:p>
          <a:p>
            <a:pPr lvl="1"/>
            <a:r>
              <a:rPr lang="en-US" smtClean="0"/>
              <a:t>Makes adjustments to the course as conditions dictate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81</a:t>
            </a:fld>
            <a:endParaRPr lang="en-GB" dirty="0"/>
          </a:p>
        </p:txBody>
      </p:sp>
    </p:spTree>
    <p:extLst>
      <p:ext uri="{BB962C8B-B14F-4D97-AF65-F5344CB8AC3E}">
        <p14:creationId xmlns:p14="http://schemas.microsoft.com/office/powerpoint/2010/main" val="123652219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ChangeArrowheads="1"/>
          </p:cNvSpPr>
          <p:nvPr/>
        </p:nvSpPr>
        <p:spPr bwMode="auto">
          <a:xfrm>
            <a:off x="1371600" y="1600200"/>
            <a:ext cx="6400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90000"/>
              </a:lnSpc>
              <a:buClr>
                <a:schemeClr val="tx1"/>
              </a:buClr>
            </a:pPr>
            <a:endParaRPr lang="en-US">
              <a:solidFill>
                <a:schemeClr val="tx2"/>
              </a:solidFill>
              <a:latin typeface="Times" charset="0"/>
            </a:endParaRPr>
          </a:p>
        </p:txBody>
      </p:sp>
      <p:sp>
        <p:nvSpPr>
          <p:cNvPr id="40963" name="Rectangle 5"/>
          <p:cNvSpPr>
            <a:spLocks noGrp="1" noChangeArrowheads="1"/>
          </p:cNvSpPr>
          <p:nvPr>
            <p:ph type="title"/>
          </p:nvPr>
        </p:nvSpPr>
        <p:spPr/>
        <p:txBody>
          <a:bodyPr>
            <a:normAutofit/>
          </a:bodyPr>
          <a:lstStyle/>
          <a:p>
            <a:r>
              <a:rPr lang="en-US" dirty="0" smtClean="0"/>
              <a:t>Improving teacher quality takes time</a:t>
            </a:r>
          </a:p>
        </p:txBody>
      </p:sp>
      <p:sp>
        <p:nvSpPr>
          <p:cNvPr id="46084" name="Rectangle 6"/>
          <p:cNvSpPr>
            <a:spLocks noGrp="1" noChangeArrowheads="1"/>
          </p:cNvSpPr>
          <p:nvPr>
            <p:ph sz="quarter" idx="1"/>
          </p:nvPr>
        </p:nvSpPr>
        <p:spPr>
          <a:xfrm>
            <a:off x="612648" y="1600200"/>
            <a:ext cx="8153400" cy="5078506"/>
          </a:xfrm>
        </p:spPr>
        <p:txBody>
          <a:bodyPr>
            <a:normAutofit/>
          </a:bodyPr>
          <a:lstStyle/>
          <a:p>
            <a:r>
              <a:rPr lang="en-US" dirty="0" smtClean="0"/>
              <a:t>A classic labor force issue with two (non-exclusive) solutions:</a:t>
            </a:r>
          </a:p>
          <a:p>
            <a:pPr lvl="1"/>
            <a:r>
              <a:rPr lang="en-US" dirty="0" smtClean="0"/>
              <a:t>Replace existing teachers with better ones:</a:t>
            </a:r>
          </a:p>
          <a:p>
            <a:pPr lvl="2"/>
            <a:r>
              <a:rPr lang="en-US" dirty="0" smtClean="0"/>
              <a:t>Raising </a:t>
            </a:r>
            <a:r>
              <a:rPr lang="en-US" dirty="0"/>
              <a:t>the bar for entry into the profession?</a:t>
            </a:r>
          </a:p>
          <a:p>
            <a:pPr lvl="2"/>
            <a:r>
              <a:rPr lang="en-US" dirty="0"/>
              <a:t>De-select (i.e., fire) ineffective teachers</a:t>
            </a:r>
            <a:r>
              <a:rPr lang="en-US" dirty="0" smtClean="0"/>
              <a:t>?</a:t>
            </a:r>
          </a:p>
          <a:p>
            <a:pPr lvl="3"/>
            <a:r>
              <a:rPr lang="en-US" dirty="0" smtClean="0"/>
              <a:t>Teacher observations?</a:t>
            </a:r>
          </a:p>
          <a:p>
            <a:pPr lvl="3"/>
            <a:r>
              <a:rPr lang="en-US" dirty="0" smtClean="0"/>
              <a:t>Value-added measurements?</a:t>
            </a:r>
          </a:p>
          <a:p>
            <a:pPr lvl="3"/>
            <a:r>
              <a:rPr lang="en-US" dirty="0" smtClean="0"/>
              <a:t>Student perception surveys?</a:t>
            </a:r>
            <a:endParaRPr lang="en-US" dirty="0"/>
          </a:p>
          <a:p>
            <a:pPr lvl="1"/>
            <a:r>
              <a:rPr lang="en-US" dirty="0" smtClean="0"/>
              <a:t>Help existing teachers become even more effective.</a:t>
            </a:r>
          </a:p>
        </p:txBody>
      </p:sp>
      <p:sp>
        <p:nvSpPr>
          <p:cNvPr id="3" name="Slide Number Placeholder 2"/>
          <p:cNvSpPr>
            <a:spLocks noGrp="1"/>
          </p:cNvSpPr>
          <p:nvPr>
            <p:ph type="sldNum" sz="quarter" idx="12"/>
          </p:nvPr>
        </p:nvSpPr>
        <p:spPr/>
        <p:txBody>
          <a:bodyPr>
            <a:normAutofit fontScale="85000" lnSpcReduction="20000"/>
          </a:bodyPr>
          <a:lstStyle/>
          <a:p>
            <a:pPr>
              <a:defRPr/>
            </a:pPr>
            <a:fld id="{2D6238C2-C284-AD4D-8FB8-9663937FCA09}" type="slidenum">
              <a:rPr lang="en-GB" smtClean="0"/>
              <a:pPr>
                <a:defRPr/>
              </a:pPr>
              <a:t>9</a:t>
            </a:fld>
            <a:endParaRPr lang="en-GB" dirty="0"/>
          </a:p>
        </p:txBody>
      </p:sp>
    </p:spTree>
    <p:extLst>
      <p:ext uri="{BB962C8B-B14F-4D97-AF65-F5344CB8AC3E}">
        <p14:creationId xmlns:p14="http://schemas.microsoft.com/office/powerpoint/2010/main" val="125770755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Default Theme">
  <a:themeElements>
    <a:clrScheme name="Custom 5">
      <a:dk1>
        <a:sysClr val="windowText" lastClr="000000"/>
      </a:dk1>
      <a:lt1>
        <a:sysClr val="window" lastClr="FFFFFF"/>
      </a:lt1>
      <a:dk2>
        <a:srgbClr val="3488B6"/>
      </a:dk2>
      <a:lt2>
        <a:srgbClr val="EBDDC3"/>
      </a:lt2>
      <a:accent1>
        <a:srgbClr val="525A93"/>
      </a:accent1>
      <a:accent2>
        <a:srgbClr val="EDAA61"/>
      </a:accent2>
      <a:accent3>
        <a:srgbClr val="A5AB81"/>
      </a:accent3>
      <a:accent4>
        <a:srgbClr val="EDAA61"/>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5">
    <a:dk1>
      <a:sysClr val="windowText" lastClr="000000"/>
    </a:dk1>
    <a:lt1>
      <a:sysClr val="window" lastClr="FFFFFF"/>
    </a:lt1>
    <a:dk2>
      <a:srgbClr val="3488B6"/>
    </a:dk2>
    <a:lt2>
      <a:srgbClr val="EBDDC3"/>
    </a:lt2>
    <a:accent1>
      <a:srgbClr val="525A93"/>
    </a:accent1>
    <a:accent2>
      <a:srgbClr val="EDAA61"/>
    </a:accent2>
    <a:accent3>
      <a:srgbClr val="A5AB81"/>
    </a:accent3>
    <a:accent4>
      <a:srgbClr val="EDAA61"/>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2.xml><?xml version="1.0" encoding="utf-8"?>
<a:themeOverride xmlns:a="http://schemas.openxmlformats.org/drawingml/2006/main">
  <a:clrScheme name="Custom 5">
    <a:dk1>
      <a:sysClr val="windowText" lastClr="000000"/>
    </a:dk1>
    <a:lt1>
      <a:sysClr val="window" lastClr="FFFFFF"/>
    </a:lt1>
    <a:dk2>
      <a:srgbClr val="3488B6"/>
    </a:dk2>
    <a:lt2>
      <a:srgbClr val="EBDDC3"/>
    </a:lt2>
    <a:accent1>
      <a:srgbClr val="525A93"/>
    </a:accent1>
    <a:accent2>
      <a:srgbClr val="EDAA61"/>
    </a:accent2>
    <a:accent3>
      <a:srgbClr val="A5AB81"/>
    </a:accent3>
    <a:accent4>
      <a:srgbClr val="EDAA61"/>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3.xml><?xml version="1.0" encoding="utf-8"?>
<a:themeOverride xmlns:a="http://schemas.openxmlformats.org/drawingml/2006/main">
  <a:clrScheme name="Custom 5">
    <a:dk1>
      <a:sysClr val="windowText" lastClr="000000"/>
    </a:dk1>
    <a:lt1>
      <a:sysClr val="window" lastClr="FFFFFF"/>
    </a:lt1>
    <a:dk2>
      <a:srgbClr val="3488B6"/>
    </a:dk2>
    <a:lt2>
      <a:srgbClr val="EBDDC3"/>
    </a:lt2>
    <a:accent1>
      <a:srgbClr val="525A93"/>
    </a:accent1>
    <a:accent2>
      <a:srgbClr val="EDAA61"/>
    </a:accent2>
    <a:accent3>
      <a:srgbClr val="A5AB81"/>
    </a:accent3>
    <a:accent4>
      <a:srgbClr val="EDAA61"/>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4.xml><?xml version="1.0" encoding="utf-8"?>
<a:themeOverride xmlns:a="http://schemas.openxmlformats.org/drawingml/2006/main">
  <a:clrScheme name="Custom 5">
    <a:dk1>
      <a:sysClr val="windowText" lastClr="000000"/>
    </a:dk1>
    <a:lt1>
      <a:sysClr val="window" lastClr="FFFFFF"/>
    </a:lt1>
    <a:dk2>
      <a:srgbClr val="3488B6"/>
    </a:dk2>
    <a:lt2>
      <a:srgbClr val="EBDDC3"/>
    </a:lt2>
    <a:accent1>
      <a:srgbClr val="525A93"/>
    </a:accent1>
    <a:accent2>
      <a:srgbClr val="EDAA61"/>
    </a:accent2>
    <a:accent3>
      <a:srgbClr val="A5AB81"/>
    </a:accent3>
    <a:accent4>
      <a:srgbClr val="EDAA61"/>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Default Theme.thmx</Template>
  <TotalTime>4649</TotalTime>
  <Words>4978</Words>
  <Application>Microsoft Macintosh PowerPoint</Application>
  <PresentationFormat>On-screen Show (4:3)</PresentationFormat>
  <Paragraphs>886</Paragraphs>
  <Slides>81</Slides>
  <Notes>12</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Default Theme</vt:lpstr>
      <vt:lpstr>What assessment can—and cannot—do for teachers of reading</vt:lpstr>
      <vt:lpstr>Don’t blame me: I’m Welsh</vt:lpstr>
      <vt:lpstr>Overview: Science and Design</vt:lpstr>
      <vt:lpstr>Raising achievement matters</vt:lpstr>
      <vt:lpstr>School effectiveness</vt:lpstr>
      <vt:lpstr>We need to focus on classrooms, not schools</vt:lpstr>
      <vt:lpstr>Teacher quality and student achievement</vt:lpstr>
      <vt:lpstr>What this means</vt:lpstr>
      <vt:lpstr>Improving teacher quality takes time</vt:lpstr>
      <vt:lpstr>Raise the bar for entry into teaching?</vt:lpstr>
      <vt:lpstr>Teacher qualifications and student progress</vt:lpstr>
      <vt:lpstr>Teacher licensure in California</vt:lpstr>
      <vt:lpstr>Reading Instruction Competency Assessment</vt:lpstr>
      <vt:lpstr>Teacher licensure in LAUSD</vt:lpstr>
      <vt:lpstr>Teacher observations</vt:lpstr>
      <vt:lpstr>Framework for teaching (Danielson 1996)</vt:lpstr>
      <vt:lpstr>A framework for teaching (Danielson, 1996)</vt:lpstr>
      <vt:lpstr>Observations and teacher quality</vt:lpstr>
      <vt:lpstr>Imprecision in lesson observations</vt:lpstr>
      <vt:lpstr>Teacher value-added</vt:lpstr>
      <vt:lpstr>Teacher value-added</vt:lpstr>
      <vt:lpstr>Teacher progress in reading</vt:lpstr>
      <vt:lpstr>Issues with value-added models for teachers</vt:lpstr>
      <vt:lpstr>Skill improves at different rates for different skills…</vt:lpstr>
      <vt:lpstr>…and expertise is specific…</vt:lpstr>
      <vt:lpstr>Putting it all together</vt:lpstr>
      <vt:lpstr>Assessment: good servant, bad master</vt:lpstr>
      <vt:lpstr>Written examinations</vt:lpstr>
      <vt:lpstr>Why all assessment should be for learning</vt:lpstr>
      <vt:lpstr>PowerPoint Presentation</vt:lpstr>
      <vt:lpstr>Ten principles for assessment</vt:lpstr>
      <vt:lpstr>Mapping out the terrain</vt:lpstr>
      <vt:lpstr>Impact of background on development</vt:lpstr>
      <vt:lpstr>Meaningful differences</vt:lpstr>
      <vt:lpstr>Trajectories of learning to read</vt:lpstr>
      <vt:lpstr>Reading is complex…</vt:lpstr>
      <vt:lpstr>Reading skills: what are they really?</vt:lpstr>
      <vt:lpstr>What is reading, really (part 2)</vt:lpstr>
      <vt:lpstr>Quality in assessment</vt:lpstr>
      <vt:lpstr>What is an assessment?</vt:lpstr>
      <vt:lpstr>Threats to validity</vt:lpstr>
      <vt:lpstr>Understanding reliability</vt:lpstr>
      <vt:lpstr>Understanding test scores</vt:lpstr>
      <vt:lpstr>Reliability of test scores</vt:lpstr>
      <vt:lpstr>Defining reliability</vt:lpstr>
      <vt:lpstr>Reliability: 0.75</vt:lpstr>
      <vt:lpstr>Reliability: 0.80</vt:lpstr>
      <vt:lpstr>Reliability: 0.85</vt:lpstr>
      <vt:lpstr>Reliability: 0.90</vt:lpstr>
      <vt:lpstr>The standard error of measurement</vt:lpstr>
      <vt:lpstr>Reliability, standard errors, and progress</vt:lpstr>
      <vt:lpstr>Implications: Testing ever semester</vt:lpstr>
      <vt:lpstr>Implications: Bimonthly testing</vt:lpstr>
      <vt:lpstr>If you must measure progress…</vt:lpstr>
      <vt:lpstr>Curriculum-based measurement</vt:lpstr>
      <vt:lpstr>Curriculum-based measurement </vt:lpstr>
      <vt:lpstr>Review of studies of CBM-R</vt:lpstr>
      <vt:lpstr>PowerPoint Presentation</vt:lpstr>
      <vt:lpstr>Diagnostic testing</vt:lpstr>
      <vt:lpstr>The limits of diagnostic testing</vt:lpstr>
      <vt:lpstr>How reliable are 10-item subtest scores?</vt:lpstr>
      <vt:lpstr>Scores of 271 students on form B</vt:lpstr>
      <vt:lpstr>PowerPoint Presentation</vt:lpstr>
      <vt:lpstr>So what’s to be done?</vt:lpstr>
      <vt:lpstr>The evidence base for formative assessment</vt:lpstr>
      <vt:lpstr>Which of these are formative?</vt:lpstr>
      <vt:lpstr>The formative assessment hijack</vt:lpstr>
      <vt:lpstr>Main approaches to formative assessment</vt:lpstr>
      <vt:lpstr>Complementary processes</vt:lpstr>
      <vt:lpstr>Unpacking formative assessment</vt:lpstr>
      <vt:lpstr>Formative assessment and other priorities</vt:lpstr>
      <vt:lpstr>Framework for teaching (Danielson 1996)</vt:lpstr>
      <vt:lpstr>The framework in detail</vt:lpstr>
      <vt:lpstr>Formative assessment and domain 3</vt:lpstr>
      <vt:lpstr>Differentiated instruction: not a new idea</vt:lpstr>
      <vt:lpstr>Most definitions of DI are vague</vt:lpstr>
      <vt:lpstr>Differentiated instruction and formative assessment </vt:lpstr>
      <vt:lpstr>Response to (instruction and) intervention</vt:lpstr>
      <vt:lpstr>Response to (instruction and) intervention</vt:lpstr>
      <vt:lpstr>And one big idea</vt:lpstr>
      <vt:lpstr>An educational positioning system</vt:lpstr>
    </vt:vector>
  </TitlesOfParts>
  <Company>Institute of Education, University of London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assessment can—and cannot—do for teachers of reading</dc:title>
  <dc:creator>Dylan Wiliam</dc:creator>
  <cp:lastModifiedBy>Dylan Wiliam</cp:lastModifiedBy>
  <cp:revision>57</cp:revision>
  <dcterms:created xsi:type="dcterms:W3CDTF">2015-01-12T13:48:46Z</dcterms:created>
  <dcterms:modified xsi:type="dcterms:W3CDTF">2015-01-27T13:30:15Z</dcterms:modified>
</cp:coreProperties>
</file>