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12" r:id="rId1"/>
  </p:sldMasterIdLst>
  <p:notesMasterIdLst>
    <p:notesMasterId r:id="rId10"/>
  </p:notesMasterIdLst>
  <p:handoutMasterIdLst>
    <p:handoutMasterId r:id="rId11"/>
  </p:handoutMasterIdLst>
  <p:sldIdLst>
    <p:sldId id="256" r:id="rId2"/>
    <p:sldId id="947" r:id="rId3"/>
    <p:sldId id="1075" r:id="rId4"/>
    <p:sldId id="1113" r:id="rId5"/>
    <p:sldId id="1114" r:id="rId6"/>
    <p:sldId id="1070" r:id="rId7"/>
    <p:sldId id="1115" r:id="rId8"/>
    <p:sldId id="1110" r:id="rId9"/>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0D1DC"/>
    <a:srgbClr val="3488B6"/>
    <a:srgbClr val="EDAA61"/>
    <a:srgbClr val="8C357B"/>
    <a:srgbClr val="9E2487"/>
    <a:srgbClr val="A68AAC"/>
    <a:srgbClr val="F1DFED"/>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4606" autoAdjust="0"/>
  </p:normalViewPr>
  <p:slideViewPr>
    <p:cSldViewPr snapToGrid="0">
      <p:cViewPr>
        <p:scale>
          <a:sx n="100" d="100"/>
          <a:sy n="100" d="100"/>
        </p:scale>
        <p:origin x="-1192" y="-200"/>
      </p:cViewPr>
      <p:guideLst>
        <p:guide orient="horz" pos="2160"/>
        <p:guide pos="2890"/>
      </p:guideLst>
    </p:cSldViewPr>
  </p:slideViewPr>
  <p:outlineViewPr>
    <p:cViewPr>
      <p:scale>
        <a:sx n="33" d="100"/>
        <a:sy n="33" d="100"/>
      </p:scale>
      <p:origin x="0" y="2680"/>
    </p:cViewPr>
  </p:outlineViewPr>
  <p:notesTextViewPr>
    <p:cViewPr>
      <p:scale>
        <a:sx n="100" d="100"/>
        <a:sy n="100" d="100"/>
      </p:scale>
      <p:origin x="0" y="0"/>
    </p:cViewPr>
  </p:notesTextViewPr>
  <p:sorterViewPr showFormatting="0">
    <p:cViewPr>
      <p:scale>
        <a:sx n="80" d="100"/>
        <a:sy n="80" d="100"/>
      </p:scale>
      <p:origin x="0" y="0"/>
    </p:cViewPr>
  </p:sorterViewPr>
  <p:notesViewPr>
    <p:cSldViewPr snapToGrid="0" snapToObjects="1">
      <p:cViewPr varScale="1">
        <p:scale>
          <a:sx n="72" d="100"/>
          <a:sy n="72" d="100"/>
        </p:scale>
        <p:origin x="-2520" y="-10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812800" y="6343651"/>
            <a:ext cx="7518400"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r>
              <a:rPr lang="en-GB" sz="1000">
                <a:latin typeface="Times New Roman" charset="0"/>
              </a:rPr>
              <a:t>© 2010 Dylan Wiliam, Institute of Education, 20 Bedford Way, London WC1H 0AL, UK; 020 7612 6000</a:t>
            </a:r>
          </a:p>
        </p:txBody>
      </p:sp>
      <p:sp>
        <p:nvSpPr>
          <p:cNvPr id="2051" name="Rectangle 3"/>
          <p:cNvSpPr>
            <a:spLocks noChangeArrowheads="1"/>
          </p:cNvSpPr>
          <p:nvPr/>
        </p:nvSpPr>
        <p:spPr bwMode="auto">
          <a:xfrm>
            <a:off x="1060452" y="377826"/>
            <a:ext cx="8037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052" name="Rectangle 4"/>
          <p:cNvSpPr>
            <a:spLocks noChangeArrowheads="1"/>
          </p:cNvSpPr>
          <p:nvPr/>
        </p:nvSpPr>
        <p:spPr bwMode="auto">
          <a:xfrm>
            <a:off x="4656140" y="6581775"/>
            <a:ext cx="708025"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fld id="{9211D485-12F2-B442-964B-E824A1BD6F81}"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3537101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06513" y="3257550"/>
            <a:ext cx="7181851" cy="30861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5" name="Rectangle 3"/>
          <p:cNvSpPr>
            <a:spLocks noGrp="1" noRot="1" noChangeAspect="1" noChangeArrowheads="1" noTextEdit="1"/>
          </p:cNvSpPr>
          <p:nvPr>
            <p:ph type="sldImg" idx="2"/>
          </p:nvPr>
        </p:nvSpPr>
        <p:spPr bwMode="auto">
          <a:xfrm>
            <a:off x="2968625" y="598488"/>
            <a:ext cx="3208338" cy="24050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888990054"/>
      </p:ext>
    </p:extLst>
  </p:cSld>
  <p:clrMap bg1="lt1" tx1="dk1" bg2="lt2" tx2="dk2" accent1="accent1" accent2="accent2" accent3="accent3" accent4="accent4" accent5="accent5" accent6="accent6" hlink="hlink" folHlink="folHlink"/>
  <p:hf hdr="0" ftr="0" dt="0"/>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cap="flat"/>
        </p:spPr>
      </p:sp>
      <p:sp>
        <p:nvSpPr>
          <p:cNvPr id="512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a:solidFill>
                  <a:srgbClr val="000000"/>
                </a:solidFill>
                <a:latin typeface="Arial" charset="0"/>
                <a:ea typeface="ＭＳ Ｐゴシック" charset="0"/>
                <a:cs typeface="ＭＳ Ｐゴシック"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noTextEdit="1"/>
          </p:cNvSpPr>
          <p:nvPr>
            <p:ph type="sldImg"/>
          </p:nvPr>
        </p:nvSpPr>
        <p:spPr>
          <a:xfrm>
            <a:off x="2968625" y="598488"/>
            <a:ext cx="3206750" cy="2405062"/>
          </a:xfrm>
          <a:ln cap="flat"/>
        </p:spPr>
      </p:sp>
      <p:sp>
        <p:nvSpPr>
          <p:cNvPr id="1382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086600" y="6038817"/>
            <a:ext cx="2057400" cy="685800"/>
          </a:xfrm>
          <a:prstGeom prst="rect">
            <a:avLst/>
          </a:prstGeom>
        </p:spPr>
        <p:txBody>
          <a:bodyPr>
            <a:noAutofit/>
          </a:bodyPr>
          <a:lstStyle>
            <a:lvl1pPr algn="ctr">
              <a:defRPr sz="2000">
                <a:solidFill>
                  <a:srgbClr val="FFFFFF"/>
                </a:solidFill>
              </a:defRPr>
            </a:lvl1pPr>
          </a:lstStyle>
          <a:p>
            <a:pPr>
              <a:defRPr/>
            </a:pPr>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739588" y="6208059"/>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userDrawn="1"/>
        </p:nvPicPr>
        <p:blipFill>
          <a:blip r:embed="rId2"/>
          <a:stretch>
            <a:fillRect/>
          </a:stretch>
        </p:blipFill>
        <p:spPr>
          <a:xfrm>
            <a:off x="7862081" y="6036346"/>
            <a:ext cx="1079500" cy="6731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pPr>
              <a:defRPr/>
            </a:pPr>
            <a:fld id="{C0E1A288-A284-C044-9F77-46138F160E24}" type="slidenum">
              <a:rPr lang="en-US"/>
              <a:pPr>
                <a:defRPr/>
              </a:pPr>
              <a:t>‹#›</a:t>
            </a:fld>
            <a:endParaRPr lang="en-US"/>
          </a:p>
        </p:txBody>
      </p:sp>
    </p:spTree>
    <p:extLst>
      <p:ext uri="{BB962C8B-B14F-4D97-AF65-F5344CB8AC3E}">
        <p14:creationId xmlns:p14="http://schemas.microsoft.com/office/powerpoint/2010/main" val="35400901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14" r:id="rId1"/>
    <p:sldLayoutId id="2147483913" r:id="rId2"/>
    <p:sldLayoutId id="2147483916" r:id="rId3"/>
    <p:sldLayoutId id="2147483917" r:id="rId4"/>
    <p:sldLayoutId id="2147483918" r:id="rId5"/>
    <p:sldLayoutId id="2147483919" r:id="rId6"/>
    <p:sldLayoutId id="2147483920" r:id="rId7"/>
    <p:sldLayoutId id="2147483921" r:id="rId8"/>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ctrTitle"/>
          </p:nvPr>
        </p:nvSpPr>
        <p:spPr>
          <a:xfrm>
            <a:off x="889000" y="1507066"/>
            <a:ext cx="7683500" cy="3020109"/>
          </a:xfrm>
        </p:spPr>
        <p:txBody>
          <a:bodyPr rtlCol="0">
            <a:noAutofit/>
          </a:bodyPr>
          <a:lstStyle/>
          <a:p>
            <a:pPr fontAlgn="auto">
              <a:spcAft>
                <a:spcPts val="0"/>
              </a:spcAft>
              <a:defRPr/>
            </a:pPr>
            <a:r>
              <a:rPr lang="en-US" sz="4800" dirty="0" smtClean="0"/>
              <a:t>Why teaching will never be a research-based profession (and why that’s a Good Thing)</a:t>
            </a:r>
            <a:r>
              <a:rPr lang="en-US" sz="5400" dirty="0" smtClean="0"/>
              <a:t> </a:t>
            </a:r>
            <a:endParaRPr lang="en-GB" sz="5000" cap="none" dirty="0" smtClean="0">
              <a:latin typeface="Arial" charset="0"/>
            </a:endParaRPr>
          </a:p>
        </p:txBody>
      </p:sp>
      <p:sp>
        <p:nvSpPr>
          <p:cNvPr id="16387" name="Rectangle 7"/>
          <p:cNvSpPr>
            <a:spLocks noGrp="1" noChangeArrowheads="1"/>
          </p:cNvSpPr>
          <p:nvPr>
            <p:ph type="subTitle" idx="1"/>
          </p:nvPr>
        </p:nvSpPr>
        <p:spPr>
          <a:xfrm>
            <a:off x="904455" y="4377765"/>
            <a:ext cx="6400800" cy="1374588"/>
          </a:xfrm>
        </p:spPr>
        <p:txBody>
          <a:bodyPr rtlCol="0">
            <a:normAutofit/>
          </a:bodyPr>
          <a:lstStyle/>
          <a:p>
            <a:pPr fontAlgn="auto">
              <a:spcAft>
                <a:spcPts val="0"/>
              </a:spcAft>
              <a:buFont typeface="Arial"/>
              <a:buNone/>
              <a:defRPr/>
            </a:pPr>
            <a:r>
              <a:rPr lang="en-GB" sz="3200" dirty="0" smtClean="0">
                <a:latin typeface="+mj-lt"/>
              </a:rPr>
              <a:t>Dylan Wiliam (@dylanwiliam)</a:t>
            </a:r>
          </a:p>
          <a:p>
            <a:pPr fontAlgn="auto">
              <a:spcAft>
                <a:spcPts val="0"/>
              </a:spcAft>
              <a:buFont typeface="Arial"/>
              <a:buNone/>
              <a:defRPr/>
            </a:pPr>
            <a:endParaRPr lang="en-GB" dirty="0" smtClean="0">
              <a:latin typeface="Arial" charset="0"/>
            </a:endParaRPr>
          </a:p>
        </p:txBody>
      </p:sp>
      <p:sp>
        <p:nvSpPr>
          <p:cNvPr id="2" name="TextBox 1"/>
          <p:cNvSpPr txBox="1"/>
          <p:nvPr/>
        </p:nvSpPr>
        <p:spPr>
          <a:xfrm>
            <a:off x="3585883" y="6170706"/>
            <a:ext cx="4123765" cy="461665"/>
          </a:xfrm>
          <a:prstGeom prst="rect">
            <a:avLst/>
          </a:prstGeom>
          <a:noFill/>
        </p:spPr>
        <p:txBody>
          <a:bodyPr wrap="square" rtlCol="0">
            <a:spAutoFit/>
          </a:bodyPr>
          <a:lstStyle/>
          <a:p>
            <a:pPr fontAlgn="auto">
              <a:spcAft>
                <a:spcPts val="0"/>
              </a:spcAft>
              <a:buFont typeface="Arial"/>
              <a:buNone/>
              <a:defRPr/>
            </a:pPr>
            <a:r>
              <a:rPr lang="en-GB" dirty="0"/>
              <a:t>www.dylanwiliam.net</a:t>
            </a:r>
          </a:p>
        </p:txBody>
      </p:sp>
      <p:sp>
        <p:nvSpPr>
          <p:cNvPr id="3" name="Slide Number Placeholder 2"/>
          <p:cNvSpPr>
            <a:spLocks noGrp="1"/>
          </p:cNvSpPr>
          <p:nvPr>
            <p:ph type="sldNum" sz="quarter" idx="12"/>
          </p:nvPr>
        </p:nvSpPr>
        <p:spPr/>
        <p:txBody>
          <a:bodyPr/>
          <a:lstStyle/>
          <a:p>
            <a:pPr>
              <a:defRPr/>
            </a:pPr>
            <a:fld id="{D52799CE-711A-FA44-BA4E-E463DA170A36}" type="slidenum">
              <a:rPr lang="en-US" smtClean="0"/>
              <a:pPr>
                <a:defRPr/>
              </a:pPr>
              <a:t>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a:xfrm>
            <a:off x="612648" y="1600199"/>
            <a:ext cx="8153400" cy="5123329"/>
          </a:xfrm>
        </p:spPr>
        <p:txBody>
          <a:bodyPr>
            <a:normAutofit/>
          </a:bodyPr>
          <a:lstStyle/>
          <a:p>
            <a:pPr>
              <a:lnSpc>
                <a:spcPct val="110000"/>
              </a:lnSpc>
            </a:pPr>
            <a:r>
              <a:rPr lang="en-US" dirty="0" smtClean="0"/>
              <a:t>What does it mean for a practice to be “research-based”?</a:t>
            </a:r>
          </a:p>
          <a:p>
            <a:pPr>
              <a:lnSpc>
                <a:spcPct val="110000"/>
              </a:lnSpc>
            </a:pPr>
            <a:r>
              <a:rPr lang="en-US" dirty="0" smtClean="0"/>
              <a:t>Why educational research falls short</a:t>
            </a:r>
          </a:p>
          <a:p>
            <a:pPr>
              <a:lnSpc>
                <a:spcPct val="110000"/>
              </a:lnSpc>
            </a:pPr>
            <a:r>
              <a:rPr lang="en-US" dirty="0" smtClean="0"/>
              <a:t>What educational research should do, and how it should do it</a:t>
            </a:r>
          </a:p>
          <a:p>
            <a:pPr>
              <a:lnSpc>
                <a:spcPct val="110000"/>
              </a:lnSpc>
            </a:pPr>
            <a:r>
              <a:rPr lang="en-US" dirty="0" smtClean="0"/>
              <a:t>The role of teachers in educational research</a:t>
            </a:r>
          </a:p>
          <a:p>
            <a:pPr>
              <a:lnSpc>
                <a:spcPct val="110000"/>
              </a:lnSpc>
            </a:pPr>
            <a:endParaRPr lang="en-US" dirty="0" smtClean="0"/>
          </a:p>
          <a:p>
            <a:pPr>
              <a:lnSpc>
                <a:spcPct val="110000"/>
              </a:lnSpc>
            </a:pPr>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a:t>
            </a:fld>
            <a:endParaRPr lang="en-GB" dirty="0"/>
          </a:p>
        </p:txBody>
      </p:sp>
    </p:spTree>
    <p:extLst>
      <p:ext uri="{BB962C8B-B14F-4D97-AF65-F5344CB8AC3E}">
        <p14:creationId xmlns:p14="http://schemas.microsoft.com/office/powerpoint/2010/main" val="22225331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What does it mean for a profession to be research-based?</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52799CE-711A-FA44-BA4E-E463DA170A36}" type="slidenum">
              <a:rPr lang="en-US" smtClean="0"/>
              <a:pPr>
                <a:defRPr/>
              </a:pPr>
              <a:t>3</a:t>
            </a:fld>
            <a:endParaRPr lang="en-US" dirty="0"/>
          </a:p>
        </p:txBody>
      </p:sp>
      <p:sp>
        <p:nvSpPr>
          <p:cNvPr id="6" name="Content Placeholder 5"/>
          <p:cNvSpPr>
            <a:spLocks noGrp="1"/>
          </p:cNvSpPr>
          <p:nvPr>
            <p:ph sz="quarter" idx="1"/>
          </p:nvPr>
        </p:nvSpPr>
        <p:spPr>
          <a:xfrm>
            <a:off x="612648" y="1600200"/>
            <a:ext cx="8153400" cy="4965700"/>
          </a:xfrm>
        </p:spPr>
        <p:txBody>
          <a:bodyPr>
            <a:normAutofit/>
          </a:bodyPr>
          <a:lstStyle/>
          <a:p>
            <a:r>
              <a:rPr lang="en-US" dirty="0" smtClean="0"/>
              <a:t>In a ‘research-based’ profession:</a:t>
            </a:r>
          </a:p>
          <a:p>
            <a:pPr lvl="1"/>
            <a:r>
              <a:rPr lang="en-US" dirty="0" smtClean="0"/>
              <a:t>Professionals would, for the majority of decisions they need to take, be able to find and access credible research studies that provided evidence that particular courses of action would, implemented as directed, be substantially more likely to lead to better outcomes than others.</a:t>
            </a:r>
          </a:p>
          <a:p>
            <a:r>
              <a:rPr lang="en-US" dirty="0" smtClean="0"/>
              <a:t>Example: antibiotics for bacterial infections</a:t>
            </a:r>
          </a:p>
          <a:p>
            <a:r>
              <a:rPr lang="en-US" dirty="0" smtClean="0"/>
              <a:t>Caveats</a:t>
            </a:r>
          </a:p>
          <a:p>
            <a:pPr lvl="1"/>
            <a:r>
              <a:rPr lang="en-US" dirty="0" smtClean="0"/>
              <a:t>Publication bias in pharmaceuticals</a:t>
            </a:r>
          </a:p>
          <a:p>
            <a:pPr lvl="1"/>
            <a:r>
              <a:rPr lang="en-US" dirty="0" smtClean="0"/>
              <a:t>Drug regimen adherence</a:t>
            </a:r>
          </a:p>
        </p:txBody>
      </p:sp>
    </p:spTree>
    <p:extLst>
      <p:ext uri="{BB962C8B-B14F-4D97-AF65-F5344CB8AC3E}">
        <p14:creationId xmlns:p14="http://schemas.microsoft.com/office/powerpoint/2010/main" val="37586325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research</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a:t>
            </a:fld>
            <a:endParaRPr lang="en-GB" dirty="0"/>
          </a:p>
        </p:txBody>
      </p:sp>
      <p:sp>
        <p:nvSpPr>
          <p:cNvPr id="5" name="Content Placeholder 4"/>
          <p:cNvSpPr>
            <a:spLocks noGrp="1"/>
          </p:cNvSpPr>
          <p:nvPr>
            <p:ph sz="quarter" idx="1"/>
          </p:nvPr>
        </p:nvSpPr>
        <p:spPr/>
        <p:txBody>
          <a:bodyPr/>
          <a:lstStyle/>
          <a:p>
            <a:r>
              <a:rPr lang="en-US" dirty="0" smtClean="0"/>
              <a:t>Fidelity of implementation/consistency of interventions</a:t>
            </a:r>
          </a:p>
          <a:p>
            <a:r>
              <a:rPr lang="en-US" dirty="0" smtClean="0"/>
              <a:t>Stability of processes</a:t>
            </a:r>
          </a:p>
          <a:p>
            <a:r>
              <a:rPr lang="en-US" dirty="0" smtClean="0"/>
              <a:t>Interchangeability of objects of study</a:t>
            </a:r>
          </a:p>
          <a:p>
            <a:r>
              <a:rPr lang="en-US" dirty="0" smtClean="0"/>
              <a:t>Interchangeability of contexts</a:t>
            </a:r>
          </a:p>
          <a:p>
            <a:r>
              <a:rPr lang="en-US" dirty="0" smtClean="0"/>
              <a:t>Accuracy of measurement (classrooms are chaotic)</a:t>
            </a:r>
          </a:p>
          <a:p>
            <a:r>
              <a:rPr lang="en-US" dirty="0" smtClean="0"/>
              <a:t>Dependability of measures</a:t>
            </a:r>
          </a:p>
          <a:p>
            <a:r>
              <a:rPr lang="en-US" dirty="0" smtClean="0"/>
              <a:t>Clustering in data</a:t>
            </a:r>
          </a:p>
          <a:p>
            <a:r>
              <a:rPr lang="en-US" dirty="0" smtClean="0"/>
              <a:t>Statistical power/reproducibility</a:t>
            </a:r>
          </a:p>
          <a:p>
            <a:endParaRPr lang="en-US" dirty="0"/>
          </a:p>
        </p:txBody>
      </p:sp>
    </p:spTree>
    <p:extLst>
      <p:ext uri="{BB962C8B-B14F-4D97-AF65-F5344CB8AC3E}">
        <p14:creationId xmlns:p14="http://schemas.microsoft.com/office/powerpoint/2010/main" val="99738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p:txBody>
          <a:bodyPr/>
          <a:lstStyle/>
          <a:p>
            <a:r>
              <a:rPr lang="en-GB" dirty="0" smtClean="0"/>
              <a:t>An illustrative example: feedback</a:t>
            </a:r>
            <a:endParaRPr lang="en-GB"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5</a:t>
            </a:fld>
            <a:endParaRPr lang="en-GB" dirty="0"/>
          </a:p>
        </p:txBody>
      </p:sp>
      <p:sp>
        <p:nvSpPr>
          <p:cNvPr id="137218" name="Rectangle 3"/>
          <p:cNvSpPr>
            <a:spLocks noGrp="1" noChangeArrowheads="1"/>
          </p:cNvSpPr>
          <p:nvPr>
            <p:ph idx="1"/>
          </p:nvPr>
        </p:nvSpPr>
        <p:spPr>
          <a:xfrm>
            <a:off x="612648" y="1600200"/>
            <a:ext cx="8153400" cy="5048624"/>
          </a:xfrm>
        </p:spPr>
        <p:txBody>
          <a:bodyPr>
            <a:normAutofit fontScale="85000" lnSpcReduction="10000"/>
          </a:bodyPr>
          <a:lstStyle/>
          <a:p>
            <a:pPr>
              <a:lnSpc>
                <a:spcPct val="120000"/>
              </a:lnSpc>
            </a:pPr>
            <a:r>
              <a:rPr lang="en-GB" dirty="0" err="1" smtClean="0"/>
              <a:t>Kluger</a:t>
            </a:r>
            <a:r>
              <a:rPr lang="en-GB" dirty="0" smtClean="0"/>
              <a:t> and </a:t>
            </a:r>
            <a:r>
              <a:rPr lang="en-GB" dirty="0" err="1" smtClean="0"/>
              <a:t>DeNisi</a:t>
            </a:r>
            <a:r>
              <a:rPr lang="en-GB" dirty="0" smtClean="0"/>
              <a:t> (1996) review of 3000 research reports</a:t>
            </a:r>
          </a:p>
          <a:p>
            <a:pPr>
              <a:lnSpc>
                <a:spcPct val="120000"/>
              </a:lnSpc>
            </a:pPr>
            <a:r>
              <a:rPr lang="en-GB" dirty="0" smtClean="0"/>
              <a:t>Excluding those:</a:t>
            </a:r>
          </a:p>
          <a:p>
            <a:pPr lvl="1">
              <a:lnSpc>
                <a:spcPct val="120000"/>
              </a:lnSpc>
            </a:pPr>
            <a:r>
              <a:rPr lang="en-GB" dirty="0" smtClean="0"/>
              <a:t>without adequate controls</a:t>
            </a:r>
          </a:p>
          <a:p>
            <a:pPr lvl="1">
              <a:lnSpc>
                <a:spcPct val="120000"/>
              </a:lnSpc>
            </a:pPr>
            <a:r>
              <a:rPr lang="en-GB" dirty="0" smtClean="0"/>
              <a:t>with poor design</a:t>
            </a:r>
          </a:p>
          <a:p>
            <a:pPr lvl="1">
              <a:lnSpc>
                <a:spcPct val="120000"/>
              </a:lnSpc>
            </a:pPr>
            <a:r>
              <a:rPr lang="en-GB" dirty="0" smtClean="0"/>
              <a:t>with fewer than 10 participants</a:t>
            </a:r>
          </a:p>
          <a:p>
            <a:pPr lvl="1">
              <a:lnSpc>
                <a:spcPct val="120000"/>
              </a:lnSpc>
            </a:pPr>
            <a:r>
              <a:rPr lang="en-GB" dirty="0" smtClean="0"/>
              <a:t>where performance was not measured</a:t>
            </a:r>
          </a:p>
          <a:p>
            <a:pPr lvl="1">
              <a:lnSpc>
                <a:spcPct val="120000"/>
              </a:lnSpc>
            </a:pPr>
            <a:r>
              <a:rPr lang="en-GB" dirty="0" smtClean="0"/>
              <a:t>without details of effect sizes</a:t>
            </a:r>
          </a:p>
          <a:p>
            <a:pPr>
              <a:lnSpc>
                <a:spcPct val="120000"/>
              </a:lnSpc>
            </a:pPr>
            <a:r>
              <a:rPr lang="en-GB" dirty="0" smtClean="0"/>
              <a:t>left 131 reports, 607 effect sizes, involving 12652 individuals</a:t>
            </a:r>
          </a:p>
          <a:p>
            <a:pPr>
              <a:lnSpc>
                <a:spcPct val="120000"/>
              </a:lnSpc>
            </a:pPr>
            <a:r>
              <a:rPr lang="en-GB" dirty="0" smtClean="0"/>
              <a:t>On average, feedback increases achievement</a:t>
            </a:r>
          </a:p>
          <a:p>
            <a:pPr lvl="1">
              <a:lnSpc>
                <a:spcPct val="120000"/>
              </a:lnSpc>
            </a:pPr>
            <a:r>
              <a:rPr lang="en-GB" dirty="0" smtClean="0"/>
              <a:t>Effect sizes highly variable</a:t>
            </a:r>
          </a:p>
          <a:p>
            <a:pPr lvl="1">
              <a:lnSpc>
                <a:spcPct val="120000"/>
              </a:lnSpc>
            </a:pPr>
            <a:r>
              <a:rPr lang="en-GB" dirty="0" smtClean="0"/>
              <a:t>38% (231 of 607) of effect sizes were negative</a:t>
            </a:r>
            <a:endParaRPr lang="en-GB" dirty="0"/>
          </a:p>
        </p:txBody>
      </p:sp>
    </p:spTree>
    <p:extLst>
      <p:ext uri="{BB962C8B-B14F-4D97-AF65-F5344CB8AC3E}">
        <p14:creationId xmlns:p14="http://schemas.microsoft.com/office/powerpoint/2010/main" val="41341569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21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721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721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721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721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72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caveats about research findings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6</a:t>
            </a:fld>
            <a:endParaRPr lang="en-GB" dirty="0"/>
          </a:p>
        </p:txBody>
      </p:sp>
      <p:sp>
        <p:nvSpPr>
          <p:cNvPr id="4" name="Content Placeholder 3"/>
          <p:cNvSpPr>
            <a:spLocks noGrp="1"/>
          </p:cNvSpPr>
          <p:nvPr>
            <p:ph sz="quarter" idx="1"/>
          </p:nvPr>
        </p:nvSpPr>
        <p:spPr/>
        <p:txBody>
          <a:bodyPr/>
          <a:lstStyle/>
          <a:p>
            <a:r>
              <a:rPr lang="en-US" dirty="0" smtClean="0"/>
              <a:t>Educational research can only tell us what was, not what might be.</a:t>
            </a:r>
            <a:endParaRPr lang="en-US" dirty="0"/>
          </a:p>
          <a:p>
            <a:r>
              <a:rPr lang="en-US" dirty="0" smtClean="0"/>
              <a:t>Moreover, in education, “</a:t>
            </a:r>
            <a:r>
              <a:rPr lang="en-US" dirty="0"/>
              <a:t>W</a:t>
            </a:r>
            <a:r>
              <a:rPr lang="en-US" dirty="0" smtClean="0"/>
              <a:t>hat works?” is rarely the right question, because</a:t>
            </a:r>
          </a:p>
          <a:p>
            <a:pPr lvl="1"/>
            <a:r>
              <a:rPr lang="en-US" dirty="0" smtClean="0"/>
              <a:t>everything works somewhere, and</a:t>
            </a:r>
          </a:p>
          <a:p>
            <a:pPr lvl="1"/>
            <a:r>
              <a:rPr lang="en-US" dirty="0" smtClean="0"/>
              <a:t>nothing works everywhere, which is why</a:t>
            </a:r>
          </a:p>
          <a:p>
            <a:pPr lvl="1"/>
            <a:r>
              <a:rPr lang="en-US" dirty="0"/>
              <a:t>i</a:t>
            </a:r>
            <a:r>
              <a:rPr lang="en-US" dirty="0" smtClean="0"/>
              <a:t>n education, the right question is, “Under what conditions does this work?”</a:t>
            </a:r>
          </a:p>
        </p:txBody>
      </p:sp>
    </p:spTree>
    <p:extLst>
      <p:ext uri="{BB962C8B-B14F-4D97-AF65-F5344CB8AC3E}">
        <p14:creationId xmlns:p14="http://schemas.microsoft.com/office/powerpoint/2010/main" val="6928091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p:txBody>
          <a:bodyPr/>
          <a:lstStyle/>
          <a:p>
            <a:r>
              <a:rPr lang="en-GB" smtClean="0"/>
              <a:t>Educational research…</a:t>
            </a:r>
            <a:endParaRPr lang="en-GB" dirty="0" smtClean="0"/>
          </a:p>
        </p:txBody>
      </p:sp>
      <p:sp>
        <p:nvSpPr>
          <p:cNvPr id="2" name="Slide Number Placeholder 1"/>
          <p:cNvSpPr>
            <a:spLocks noGrp="1"/>
          </p:cNvSpPr>
          <p:nvPr>
            <p:ph type="sldNum" sz="quarter" idx="12"/>
          </p:nvPr>
        </p:nvSpPr>
        <p:spPr/>
        <p:txBody>
          <a:bodyPr>
            <a:normAutofit fontScale="85000" lnSpcReduction="20000"/>
          </a:bodyPr>
          <a:lstStyle/>
          <a:p>
            <a:fld id="{2D6238C2-C284-AD4D-8FB8-9663937FCA09}" type="slidenum">
              <a:rPr lang="en-GB" smtClean="0"/>
              <a:pPr/>
              <a:t>7</a:t>
            </a:fld>
            <a:endParaRPr lang="en-GB" dirty="0"/>
          </a:p>
        </p:txBody>
      </p:sp>
      <p:sp>
        <p:nvSpPr>
          <p:cNvPr id="673795" name="Rectangle 3"/>
          <p:cNvSpPr>
            <a:spLocks noGrp="1" noChangeArrowheads="1"/>
          </p:cNvSpPr>
          <p:nvPr>
            <p:ph type="body" idx="1"/>
          </p:nvPr>
        </p:nvSpPr>
        <p:spPr/>
        <p:txBody>
          <a:bodyPr>
            <a:normAutofit fontScale="92500" lnSpcReduction="10000"/>
          </a:bodyPr>
          <a:lstStyle/>
          <a:p>
            <a:r>
              <a:rPr lang="en-GB" dirty="0" smtClean="0"/>
              <a:t>…can be characterised as a never-ending process of assembling evidence that:</a:t>
            </a:r>
          </a:p>
          <a:p>
            <a:pPr lvl="1"/>
            <a:r>
              <a:rPr lang="en-GB" dirty="0" smtClean="0"/>
              <a:t>particular inferences are warranted on the basis of the available evidence;</a:t>
            </a:r>
          </a:p>
          <a:p>
            <a:pPr lvl="1"/>
            <a:r>
              <a:rPr lang="en-GB" dirty="0" smtClean="0"/>
              <a:t>such inferences are more warranted than plausible rival inferences;</a:t>
            </a:r>
          </a:p>
          <a:p>
            <a:pPr lvl="1"/>
            <a:r>
              <a:rPr lang="en-GB" dirty="0" smtClean="0"/>
              <a:t>the consequences of such inferences are ethically defensible.</a:t>
            </a:r>
          </a:p>
          <a:p>
            <a:r>
              <a:rPr lang="en-GB" dirty="0" smtClean="0"/>
              <a:t>The basis for warrants, the other plausible interpretations, and the ethical bases for defending the consequences, are themselves constantly open to scrutiny and question.</a:t>
            </a:r>
            <a:endParaRPr lang="en-US" dirty="0" smtClean="0"/>
          </a:p>
        </p:txBody>
      </p:sp>
    </p:spTree>
    <p:extLst>
      <p:ext uri="{BB962C8B-B14F-4D97-AF65-F5344CB8AC3E}">
        <p14:creationId xmlns:p14="http://schemas.microsoft.com/office/powerpoint/2010/main" val="1886914065"/>
      </p:ext>
    </p:extLst>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228600"/>
            <a:ext cx="8531352" cy="990600"/>
          </a:xfrm>
        </p:spPr>
        <p:txBody>
          <a:bodyPr>
            <a:normAutofit/>
          </a:bodyPr>
          <a:lstStyle/>
          <a:p>
            <a:r>
              <a:rPr lang="en-US" dirty="0" smtClean="0"/>
              <a:t>The roles of teachers and researchers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D52799CE-711A-FA44-BA4E-E463DA170A36}" type="slidenum">
              <a:rPr lang="en-US" smtClean="0"/>
              <a:pPr>
                <a:defRPr/>
              </a:pPr>
              <a:t>8</a:t>
            </a:fld>
            <a:endParaRPr lang="en-US" dirty="0"/>
          </a:p>
        </p:txBody>
      </p:sp>
      <p:sp>
        <p:nvSpPr>
          <p:cNvPr id="6" name="Content Placeholder 5"/>
          <p:cNvSpPr>
            <a:spLocks noGrp="1"/>
          </p:cNvSpPr>
          <p:nvPr>
            <p:ph sz="quarter" idx="1"/>
          </p:nvPr>
        </p:nvSpPr>
        <p:spPr>
          <a:xfrm>
            <a:off x="612648" y="1600200"/>
            <a:ext cx="8153400" cy="5143500"/>
          </a:xfrm>
        </p:spPr>
        <p:txBody>
          <a:bodyPr/>
          <a:lstStyle/>
          <a:p>
            <a:r>
              <a:rPr lang="en-US" dirty="0" smtClean="0"/>
              <a:t>The role of teachers</a:t>
            </a:r>
          </a:p>
          <a:p>
            <a:pPr lvl="1"/>
            <a:r>
              <a:rPr lang="en-US" dirty="0" smtClean="0"/>
              <a:t>All teachers should be seeking to improve their practice through a process of ‘disciplined inquiry’</a:t>
            </a:r>
          </a:p>
          <a:p>
            <a:pPr lvl="2"/>
            <a:r>
              <a:rPr lang="en-US" dirty="0" smtClean="0"/>
              <a:t>Some may wish to share their work with others</a:t>
            </a:r>
          </a:p>
          <a:p>
            <a:pPr lvl="2"/>
            <a:r>
              <a:rPr lang="en-US" dirty="0" smtClean="0"/>
              <a:t>Some may wish to write their work up for publication</a:t>
            </a:r>
          </a:p>
          <a:p>
            <a:pPr lvl="2"/>
            <a:r>
              <a:rPr lang="en-US" dirty="0" smtClean="0"/>
              <a:t>Some may wish to pursue research degrees</a:t>
            </a:r>
          </a:p>
          <a:p>
            <a:pPr lvl="2"/>
            <a:r>
              <a:rPr lang="en-US" dirty="0" smtClean="0"/>
              <a:t>Some may even wish to undertake research</a:t>
            </a:r>
          </a:p>
          <a:p>
            <a:r>
              <a:rPr lang="en-US" dirty="0" smtClean="0"/>
              <a:t>The role of education researchers</a:t>
            </a:r>
          </a:p>
          <a:p>
            <a:pPr lvl="1"/>
            <a:r>
              <a:rPr lang="en-US" dirty="0" smtClean="0"/>
              <a:t>Abandoning “physics envy”</a:t>
            </a:r>
          </a:p>
          <a:p>
            <a:pPr lvl="1"/>
            <a:r>
              <a:rPr lang="en-US" dirty="0" smtClean="0"/>
              <a:t>Working with teachers to make their findings applicable in contexts other than the context of data collection</a:t>
            </a:r>
          </a:p>
          <a:p>
            <a:pPr marL="365760" lvl="1" indent="0">
              <a:buNone/>
            </a:pPr>
            <a:endParaRPr lang="en-US" dirty="0"/>
          </a:p>
        </p:txBody>
      </p:sp>
    </p:spTree>
    <p:extLst>
      <p:ext uri="{BB962C8B-B14F-4D97-AF65-F5344CB8AC3E}">
        <p14:creationId xmlns:p14="http://schemas.microsoft.com/office/powerpoint/2010/main" val="14474058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itle and content (no logo)">
  <a:themeElements>
    <a:clrScheme name="DWE presentation">
      <a:dk1>
        <a:sysClr val="windowText" lastClr="000000"/>
      </a:dk1>
      <a:lt1>
        <a:sysClr val="window" lastClr="FFFFFF"/>
      </a:lt1>
      <a:dk2>
        <a:srgbClr val="3488B6"/>
      </a:dk2>
      <a:lt2>
        <a:srgbClr val="EBDDC3"/>
      </a:lt2>
      <a:accent1>
        <a:srgbClr val="525A93"/>
      </a:accent1>
      <a:accent2>
        <a:srgbClr val="EDAA61"/>
      </a:accent2>
      <a:accent3>
        <a:srgbClr val="2973AC"/>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71991</TotalTime>
  <Words>498</Words>
  <Application>Microsoft Macintosh PowerPoint</Application>
  <PresentationFormat>On-screen Show (4:3)</PresentationFormat>
  <Paragraphs>70</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Title and content (no logo)</vt:lpstr>
      <vt:lpstr>Why teaching will never be a research-based profession (and why that’s a Good Thing) </vt:lpstr>
      <vt:lpstr>Outline</vt:lpstr>
      <vt:lpstr>What does it mean for a profession to be research-based?</vt:lpstr>
      <vt:lpstr>Issues in research</vt:lpstr>
      <vt:lpstr>An illustrative example: feedback</vt:lpstr>
      <vt:lpstr>Important caveats about research findings</vt:lpstr>
      <vt:lpstr>Educational research…</vt:lpstr>
      <vt:lpstr>The roles of teachers and researchers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510</cp:revision>
  <cp:lastPrinted>2016-01-12T21:49:39Z</cp:lastPrinted>
  <dcterms:created xsi:type="dcterms:W3CDTF">2010-07-29T23:31:26Z</dcterms:created>
  <dcterms:modified xsi:type="dcterms:W3CDTF">2016-01-13T08:14:26Z</dcterms:modified>
</cp:coreProperties>
</file>