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446" r:id="rId2"/>
    <p:sldId id="548" r:id="rId3"/>
    <p:sldId id="454" r:id="rId4"/>
    <p:sldId id="455" r:id="rId5"/>
    <p:sldId id="458" r:id="rId6"/>
    <p:sldId id="549" r:id="rId7"/>
    <p:sldId id="473" r:id="rId8"/>
    <p:sldId id="466" r:id="rId9"/>
    <p:sldId id="550" r:id="rId10"/>
    <p:sldId id="551" r:id="rId11"/>
    <p:sldId id="469" r:id="rId12"/>
    <p:sldId id="547" r:id="rId13"/>
    <p:sldId id="459" r:id="rId14"/>
    <p:sldId id="553" r:id="rId15"/>
    <p:sldId id="480" r:id="rId1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403152"/>
    <a:srgbClr val="215968"/>
    <a:srgbClr val="FF6600"/>
    <a:srgbClr val="1F497D"/>
    <a:srgbClr val="DD9E00"/>
    <a:srgbClr val="2979C9"/>
    <a:srgbClr val="2171AD"/>
    <a:srgbClr val="169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5617" autoAdjust="0"/>
  </p:normalViewPr>
  <p:slideViewPr>
    <p:cSldViewPr snapToGrid="0" snapToObjects="1" showGuides="1">
      <p:cViewPr>
        <p:scale>
          <a:sx n="100" d="100"/>
          <a:sy n="100" d="100"/>
        </p:scale>
        <p:origin x="-1080" y="-80"/>
      </p:cViewPr>
      <p:guideLst>
        <p:guide orient="horz" pos="4062"/>
        <p:guide pos="2885"/>
      </p:guideLst>
    </p:cSldViewPr>
  </p:slideViewPr>
  <p:outlineViewPr>
    <p:cViewPr>
      <p:scale>
        <a:sx n="33" d="100"/>
        <a:sy n="33" d="100"/>
      </p:scale>
      <p:origin x="0" y="901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48" d="100"/>
          <a:sy n="148" d="100"/>
        </p:scale>
        <p:origin x="-3688" y="-11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27A41CF-F0BC-C54D-ACEF-AF5B7049DBB0}" type="datetimeFigureOut">
              <a:rPr lang="en-US" smtClean="0"/>
              <a:t>1/13/16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1F13FEA-52D1-7A49-9B9F-C01DD675C832}" type="slidenum">
              <a:rPr lang="en-US" smtClean="0"/>
              <a:t>‹#›</a:t>
            </a:fld>
            <a:endParaRPr lang="en-US"/>
          </a:p>
        </p:txBody>
      </p:sp>
    </p:spTree>
    <p:extLst>
      <p:ext uri="{BB962C8B-B14F-4D97-AF65-F5344CB8AC3E}">
        <p14:creationId xmlns:p14="http://schemas.microsoft.com/office/powerpoint/2010/main" val="2660762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36286" y="6450624"/>
            <a:ext cx="9180287" cy="19050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6286" y="6513911"/>
            <a:ext cx="9180287" cy="256187"/>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Image Placeholder 3"/>
          <p:cNvSpPr>
            <a:spLocks noGrp="1" noRot="1" noChangeAspect="1"/>
          </p:cNvSpPr>
          <p:nvPr>
            <p:ph type="sldImg" idx="2"/>
          </p:nvPr>
        </p:nvSpPr>
        <p:spPr>
          <a:xfrm>
            <a:off x="2605088" y="514350"/>
            <a:ext cx="3965575" cy="2973388"/>
          </a:xfrm>
          <a:prstGeom prst="rect">
            <a:avLst/>
          </a:prstGeom>
          <a:noFill/>
          <a:ln w="6350" cmpd="sng">
            <a:solidFill>
              <a:schemeClr val="tx1"/>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3987" y="3600808"/>
            <a:ext cx="7047487" cy="2733314"/>
          </a:xfrm>
          <a:prstGeom prst="rect">
            <a:avLst/>
          </a:prstGeom>
          <a:ln>
            <a:solidFill>
              <a:srgbClr val="000000"/>
            </a:solidFill>
          </a:ln>
          <a:effectLst/>
        </p:spPr>
        <p:txBody>
          <a:bodyPr vert="horz" lIns="91440" tIns="45720" rIns="91440" bIns="45720" rtlCol="0"/>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541416" y="6462766"/>
            <a:ext cx="3962400" cy="342900"/>
          </a:xfrm>
          <a:prstGeom prst="rect">
            <a:avLst/>
          </a:prstGeom>
        </p:spPr>
        <p:txBody>
          <a:bodyPr vert="horz" lIns="91440" tIns="45720" rIns="91440" bIns="45720" rtlCol="0" anchor="ctr"/>
          <a:lstStyle>
            <a:lvl1pPr algn="l">
              <a:defRPr sz="1000" b="1">
                <a:solidFill>
                  <a:srgbClr val="FFFFFF"/>
                </a:solidFill>
              </a:defRPr>
            </a:lvl1pPr>
          </a:lstStyle>
          <a:p>
            <a:r>
              <a:rPr lang="en-US" dirty="0" smtClean="0"/>
              <a:t>©2014 </a:t>
            </a:r>
            <a:r>
              <a:rPr lang="en-US" dirty="0" err="1" smtClean="0"/>
              <a:t>DylanWiliamCenter</a:t>
            </a:r>
            <a:endParaRPr lang="en-US" dirty="0"/>
          </a:p>
        </p:txBody>
      </p:sp>
      <p:sp>
        <p:nvSpPr>
          <p:cNvPr id="7" name="Slide Number Placeholder 6"/>
          <p:cNvSpPr>
            <a:spLocks noGrp="1"/>
          </p:cNvSpPr>
          <p:nvPr>
            <p:ph type="sldNum" sz="quarter" idx="5"/>
          </p:nvPr>
        </p:nvSpPr>
        <p:spPr>
          <a:xfrm>
            <a:off x="4629476" y="6462766"/>
            <a:ext cx="3962400" cy="342900"/>
          </a:xfrm>
          <a:prstGeom prst="rect">
            <a:avLst/>
          </a:prstGeom>
        </p:spPr>
        <p:txBody>
          <a:bodyPr vert="horz" lIns="91440" tIns="45720" rIns="91440" bIns="45720" rtlCol="0" anchor="ctr"/>
          <a:lstStyle>
            <a:lvl1pPr algn="r">
              <a:defRPr sz="1200" b="1">
                <a:solidFill>
                  <a:srgbClr val="FFFFFF"/>
                </a:solidFill>
              </a:defRPr>
            </a:lvl1pPr>
          </a:lstStyle>
          <a:p>
            <a:fld id="{456AE36E-D2DB-BC41-9EC0-63DF6BAF3580}" type="slidenum">
              <a:rPr lang="en-US" smtClean="0"/>
              <a:pPr/>
              <a:t>‹#›</a:t>
            </a:fld>
            <a:endParaRPr lang="en-US" dirty="0"/>
          </a:p>
        </p:txBody>
      </p:sp>
      <p:pic>
        <p:nvPicPr>
          <p:cNvPr id="10" name="Picture 9" descr="Dylan Wiliam Logo.png"/>
          <p:cNvPicPr>
            <a:picLocks noChangeAspect="1"/>
          </p:cNvPicPr>
          <p:nvPr/>
        </p:nvPicPr>
        <p:blipFill rotWithShape="1">
          <a:blip r:embed="rId2">
            <a:extLst>
              <a:ext uri="{28A0092B-C50C-407E-A947-70E740481C1C}">
                <a14:useLocalDpi xmlns:a14="http://schemas.microsoft.com/office/drawing/2010/main" val="0"/>
              </a:ext>
            </a:extLst>
          </a:blip>
          <a:srcRect b="15774"/>
          <a:stretch/>
        </p:blipFill>
        <p:spPr>
          <a:xfrm>
            <a:off x="3110111" y="51487"/>
            <a:ext cx="2924317" cy="405446"/>
          </a:xfrm>
          <a:prstGeom prst="rect">
            <a:avLst/>
          </a:prstGeom>
          <a:effectLst/>
        </p:spPr>
      </p:pic>
    </p:spTree>
    <p:extLst>
      <p:ext uri="{BB962C8B-B14F-4D97-AF65-F5344CB8AC3E}">
        <p14:creationId xmlns:p14="http://schemas.microsoft.com/office/powerpoint/2010/main" val="29176679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lang="en-US" sz="1200" b="0" kern="1200" dirty="0" smtClean="0">
        <a:ln w="6350" cmpd="sng">
          <a:noFill/>
        </a:ln>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E36E-D2DB-BC41-9EC0-63DF6BAF3580}" type="slidenum">
              <a:rPr lang="en-US" smtClean="0"/>
              <a:pPr/>
              <a:t>1</a:t>
            </a:fld>
            <a:endParaRPr lang="en-US" dirty="0"/>
          </a:p>
        </p:txBody>
      </p:sp>
    </p:spTree>
    <p:extLst>
      <p:ext uri="{BB962C8B-B14F-4D97-AF65-F5344CB8AC3E}">
        <p14:creationId xmlns:p14="http://schemas.microsoft.com/office/powerpoint/2010/main" val="212921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what is formative assessment in practice, this classroom formative assessment? Well there are three key processes:  Where the learning going, where the learner is right now, and how to get there.  You’ve got the row of the teacher, the peer, and the learner themselves.  That gives us a matrix of nine cells. :  And I could talk about the contents of each of these nine cells, but I think it makes sense to group some of these together.</a:t>
            </a:r>
          </a:p>
          <a:p>
            <a:r>
              <a:rPr lang="en-US" sz="1200" kern="1200" dirty="0" smtClean="0">
                <a:solidFill>
                  <a:schemeClr val="tx1"/>
                </a:solidFill>
                <a:effectLst/>
                <a:latin typeface="+mn-lt"/>
                <a:ea typeface="+mn-ea"/>
                <a:cs typeface="+mn-cs"/>
              </a:rPr>
              <a:t>	The first one we call</a:t>
            </a:r>
            <a:r>
              <a:rPr lang="en-US" sz="1200" i="1" kern="1200" dirty="0" smtClean="0">
                <a:solidFill>
                  <a:schemeClr val="tx1"/>
                </a:solidFill>
                <a:effectLst/>
                <a:latin typeface="+mn-lt"/>
                <a:ea typeface="+mn-ea"/>
                <a:cs typeface="+mn-cs"/>
              </a:rPr>
              <a:t>:  Clarifying, sharing, and understanding learning intentions.</a:t>
            </a:r>
            <a:r>
              <a:rPr lang="en-US" sz="1200" kern="1200" dirty="0" smtClean="0">
                <a:solidFill>
                  <a:schemeClr val="tx1"/>
                </a:solidFill>
                <a:effectLst/>
                <a:latin typeface="+mn-lt"/>
                <a:ea typeface="+mn-ea"/>
                <a:cs typeface="+mn-cs"/>
              </a:rPr>
              <a:t>  This may be the most widely implemented, but the least well-done of all the strategies. In many districts now there is a policy there has to be a learning objective for every single lesson.  The teacher writes it up on the board, the students copy into their notebooks, and subsequently ignore it for the rest of the lesson, but it’s okay if an administrator walks past, you are covered, there is a success criteria up on the wall…continue explaining each of the five strategies, in general.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done, turn it over to Robb, who will say a few words about how</a:t>
            </a:r>
            <a:r>
              <a:rPr lang="en-US" sz="1200" kern="1200" baseline="0" dirty="0" smtClean="0">
                <a:solidFill>
                  <a:schemeClr val="tx1"/>
                </a:solidFill>
                <a:effectLst/>
                <a:latin typeface="+mn-lt"/>
                <a:ea typeface="+mn-ea"/>
                <a:cs typeface="+mn-cs"/>
              </a:rPr>
              <a:t> to get more information and what’s coming in the future.</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53B523-08EE-724B-9F77-B8B28604AEDC}" type="slidenum">
              <a:rPr lang="en-US" smtClean="0"/>
              <a:t>8</a:t>
            </a:fld>
            <a:endParaRPr lang="en-US"/>
          </a:p>
        </p:txBody>
      </p:sp>
    </p:spTree>
    <p:extLst>
      <p:ext uri="{BB962C8B-B14F-4D97-AF65-F5344CB8AC3E}">
        <p14:creationId xmlns:p14="http://schemas.microsoft.com/office/powerpoint/2010/main" val="1230171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2605088" y="514350"/>
            <a:ext cx="3965575" cy="2973388"/>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17550" y="1371600"/>
            <a:ext cx="7969250" cy="48535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pic>
        <p:nvPicPr>
          <p:cNvPr id="8" name="Picture 7" descr="Dylan Wilia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2991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457200" y="6356350"/>
            <a:ext cx="5562600" cy="365125"/>
          </a:xfrm>
          <a:prstGeom prst="rect">
            <a:avLst/>
          </a:prstGeom>
        </p:spPr>
        <p:txBody>
          <a:bodyPr/>
          <a:lstStyle/>
          <a:p>
            <a:r>
              <a:rPr lang="en-US" smtClean="0"/>
              <a:t>©2014 DylanWiliamCenter</a:t>
            </a:r>
            <a:endParaRPr lang="en-US" dirty="0"/>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pic>
        <p:nvPicPr>
          <p:cNvPr id="5" name="Picture 4" descr="Dylan Wilia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269941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circle.png"/>
          <p:cNvPicPr>
            <a:picLocks noChangeAspect="1"/>
          </p:cNvPicPr>
          <p:nvPr userDrawn="1"/>
        </p:nvPicPr>
        <p:blipFill>
          <a:blip r:embed="rId2">
            <a:alphaModFix amt="21000"/>
            <a:extLst>
              <a:ext uri="{28A0092B-C50C-407E-A947-70E740481C1C}">
                <a14:useLocalDpi xmlns:a14="http://schemas.microsoft.com/office/drawing/2010/main" val="0"/>
              </a:ext>
            </a:extLst>
          </a:blip>
          <a:stretch>
            <a:fillRect/>
          </a:stretch>
        </p:blipFill>
        <p:spPr>
          <a:xfrm>
            <a:off x="7368" y="-20466"/>
            <a:ext cx="9141964" cy="6858000"/>
          </a:xfrm>
          <a:prstGeom prst="rect">
            <a:avLst/>
          </a:prstGeom>
        </p:spPr>
      </p:pic>
      <p:sp>
        <p:nvSpPr>
          <p:cNvPr id="5"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11166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itle and Exit Slide">
    <p:spTree>
      <p:nvGrpSpPr>
        <p:cNvPr id="1" name=""/>
        <p:cNvGrpSpPr/>
        <p:nvPr/>
      </p:nvGrpSpPr>
      <p:grpSpPr>
        <a:xfrm>
          <a:off x="0" y="0"/>
          <a:ext cx="0" cy="0"/>
          <a:chOff x="0" y="0"/>
          <a:chExt cx="0" cy="0"/>
        </a:xfrm>
      </p:grpSpPr>
      <p:pic>
        <p:nvPicPr>
          <p:cNvPr id="7" name="Picture 6" descr="circ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8" y="0"/>
            <a:ext cx="9141964" cy="6858000"/>
          </a:xfrm>
          <a:prstGeom prst="rect">
            <a:avLst/>
          </a:prstGeom>
        </p:spPr>
      </p:pic>
      <p:sp>
        <p:nvSpPr>
          <p:cNvPr id="9" name="Rectangle 8"/>
          <p:cNvSpPr/>
          <p:nvPr userDrawn="1"/>
        </p:nvSpPr>
        <p:spPr>
          <a:xfrm>
            <a:off x="1148045" y="3149600"/>
            <a:ext cx="7995955" cy="29782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10" name="Rectangle 9"/>
          <p:cNvSpPr/>
          <p:nvPr userDrawn="1"/>
        </p:nvSpPr>
        <p:spPr>
          <a:xfrm>
            <a:off x="0" y="3149600"/>
            <a:ext cx="918436" cy="29782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436" y="1502229"/>
            <a:ext cx="5629275" cy="1647371"/>
          </a:xfrm>
          <a:prstGeom prst="rect">
            <a:avLst/>
          </a:prstGeom>
        </p:spPr>
      </p:pic>
      <p:sp>
        <p:nvSpPr>
          <p:cNvPr id="2" name="Title 1"/>
          <p:cNvSpPr>
            <a:spLocks noGrp="1"/>
          </p:cNvSpPr>
          <p:nvPr>
            <p:ph type="title"/>
          </p:nvPr>
        </p:nvSpPr>
        <p:spPr>
          <a:xfrm>
            <a:off x="1365105" y="4406900"/>
            <a:ext cx="7129608" cy="1362075"/>
          </a:xfrm>
        </p:spPr>
        <p:txBody>
          <a:bodyPr anchor="t"/>
          <a:lstStyle>
            <a:lvl1pPr algn="l">
              <a:defRPr sz="4000" b="1" cap="all">
                <a:solidFill>
                  <a:srgbClr val="FFFFFF"/>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105" y="2906713"/>
            <a:ext cx="7129607" cy="1500187"/>
          </a:xfrm>
          <a:prstGeom prst="rect">
            <a:avLst/>
          </a:prstGeo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6356350"/>
            <a:ext cx="4121150" cy="365125"/>
          </a:xfrm>
          <a:prstGeom prst="rect">
            <a:avLst/>
          </a:prstGeom>
        </p:spPr>
        <p:txBody>
          <a:bodyPr/>
          <a:lstStyle/>
          <a:p>
            <a:r>
              <a:rPr lang="en-US" dirty="0" smtClean="0"/>
              <a:t>©2014 </a:t>
            </a:r>
            <a:r>
              <a:rPr lang="en-US" dirty="0" err="1" smtClean="0"/>
              <a:t>DylanWiliamCenter</a:t>
            </a:r>
            <a:endParaRPr lang="en-US" dirty="0" smtClean="0"/>
          </a:p>
        </p:txBody>
      </p:sp>
    </p:spTree>
    <p:extLst>
      <p:ext uri="{BB962C8B-B14F-4D97-AF65-F5344CB8AC3E}">
        <p14:creationId xmlns:p14="http://schemas.microsoft.com/office/powerpoint/2010/main" val="49744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userDrawn="1"/>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userDrawn="1"/>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userDrawn="1"/>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8281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7550" y="1600200"/>
            <a:ext cx="38798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8354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
        <p:nvSpPr>
          <p:cNvPr id="8"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pic>
        <p:nvPicPr>
          <p:cNvPr id="9" name="Picture 8" descr="Dylan Wilia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270780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17550" y="1535113"/>
            <a:ext cx="37798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7550" y="2174875"/>
            <a:ext cx="37798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14900" y="1535113"/>
            <a:ext cx="3771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14900" y="2174875"/>
            <a:ext cx="3771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pic>
        <p:nvPicPr>
          <p:cNvPr id="11" name="Picture 10" descr="Dylan Wilia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37730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712" y="1447806"/>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612588" y="152400"/>
            <a:ext cx="8074212" cy="1066800"/>
          </a:xfrm>
          <a:prstGeom prst="rect">
            <a:avLst/>
          </a:prstGeom>
        </p:spPr>
        <p:txBody>
          <a:bodyPr>
            <a:normAutofit/>
          </a:bodyPr>
          <a:lstStyle>
            <a:lvl1pPr>
              <a:defRPr sz="3600">
                <a:solidFill>
                  <a:schemeClr val="tx2"/>
                </a:solidFill>
                <a:latin typeface="+mj-lt"/>
              </a:defRPr>
            </a:lvl1pPr>
          </a:lstStyle>
          <a:p>
            <a:r>
              <a:rPr lang="en-US" dirty="0" smtClean="0"/>
              <a:t>Click to edit Master title style</a:t>
            </a:r>
            <a:endParaRPr lang="en-US" dirty="0"/>
          </a:p>
        </p:txBody>
      </p:sp>
      <p:sp>
        <p:nvSpPr>
          <p:cNvPr id="6" name="Footer Placeholder 4"/>
          <p:cNvSpPr>
            <a:spLocks noGrp="1"/>
          </p:cNvSpPr>
          <p:nvPr>
            <p:ph type="ftr" sz="quarter" idx="11"/>
          </p:nvPr>
        </p:nvSpPr>
        <p:spPr>
          <a:xfrm>
            <a:off x="609606" y="6248218"/>
            <a:ext cx="5421083" cy="365125"/>
          </a:xfrm>
          <a:prstGeom prst="rect">
            <a:avLst/>
          </a:prstGeom>
        </p:spPr>
        <p:txBody>
          <a:bodyPr/>
          <a:lstStyle>
            <a:lvl1pPr>
              <a:defRPr/>
            </a:lvl1pPr>
          </a:lstStyle>
          <a:p>
            <a:pPr>
              <a:defRPr/>
            </a:pPr>
            <a:r>
              <a:rPr lang="en-US" smtClean="0"/>
              <a:t>©2014 DylanWiliamCenter</a:t>
            </a: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02B601A0-3688-4D07-8CC1-C676D43367B8}" type="slidenum">
              <a:rPr lang="en-US"/>
              <a:pPr>
                <a:defRPr/>
              </a:pPr>
              <a:t>‹#›</a:t>
            </a:fld>
            <a:endParaRPr lang="en-US" dirty="0"/>
          </a:p>
        </p:txBody>
      </p:sp>
      <p:pic>
        <p:nvPicPr>
          <p:cNvPr id="8" name="Picture 7" descr="Dylan Wilia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1608" y="6225190"/>
            <a:ext cx="2162392" cy="632810"/>
          </a:xfrm>
          <a:prstGeom prst="rect">
            <a:avLst/>
          </a:prstGeom>
        </p:spPr>
      </p:pic>
    </p:spTree>
    <p:extLst>
      <p:ext uri="{BB962C8B-B14F-4D97-AF65-F5344CB8AC3E}">
        <p14:creationId xmlns:p14="http://schemas.microsoft.com/office/powerpoint/2010/main" val="1312324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4" r:id="rId3"/>
    <p:sldLayoutId id="2147483655" r:id="rId4"/>
    <p:sldLayoutId id="2147483651" r:id="rId5"/>
    <p:sldLayoutId id="2147483649" r:id="rId6"/>
    <p:sldLayoutId id="2147483652" r:id="rId7"/>
    <p:sldLayoutId id="2147483653" r:id="rId8"/>
    <p:sldLayoutId id="2147483657" r:id="rId9"/>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05" y="5247039"/>
            <a:ext cx="7129608" cy="522640"/>
          </a:xfrm>
        </p:spPr>
        <p:txBody>
          <a:bodyPr/>
          <a:lstStyle/>
          <a:p>
            <a:r>
              <a:rPr lang="en-US" sz="2800" b="0" cap="none" dirty="0" smtClean="0"/>
              <a:t>Dylan Wiliam (@dylanwiliam)</a:t>
            </a:r>
            <a:endParaRPr lang="en-US" sz="2800" b="0" cap="none" dirty="0"/>
          </a:p>
        </p:txBody>
      </p:sp>
      <p:sp>
        <p:nvSpPr>
          <p:cNvPr id="5" name="Text Placeholder 4"/>
          <p:cNvSpPr>
            <a:spLocks noGrp="1"/>
          </p:cNvSpPr>
          <p:nvPr>
            <p:ph type="body" idx="1"/>
          </p:nvPr>
        </p:nvSpPr>
        <p:spPr>
          <a:xfrm>
            <a:off x="1365105" y="3530952"/>
            <a:ext cx="7574284" cy="1500187"/>
          </a:xfrm>
        </p:spPr>
        <p:txBody>
          <a:bodyPr anchor="t">
            <a:noAutofit/>
          </a:bodyPr>
          <a:lstStyle/>
          <a:p>
            <a:r>
              <a:rPr lang="en-US" sz="3600" b="1" dirty="0"/>
              <a:t>Why and How Assessment for Learning </a:t>
            </a:r>
            <a:r>
              <a:rPr lang="en-US" sz="3600" b="1" dirty="0" smtClean="0"/>
              <a:t>Works</a:t>
            </a:r>
            <a:endParaRPr lang="en-US" sz="3600" dirty="0"/>
          </a:p>
        </p:txBody>
      </p:sp>
      <p:sp>
        <p:nvSpPr>
          <p:cNvPr id="2" name="TextBox 1"/>
          <p:cNvSpPr txBox="1"/>
          <p:nvPr/>
        </p:nvSpPr>
        <p:spPr>
          <a:xfrm>
            <a:off x="1143000" y="6292334"/>
            <a:ext cx="8001000" cy="461665"/>
          </a:xfrm>
          <a:prstGeom prst="rect">
            <a:avLst/>
          </a:prstGeom>
          <a:solidFill>
            <a:srgbClr val="1691D0"/>
          </a:solidFill>
        </p:spPr>
        <p:txBody>
          <a:bodyPr wrap="square" rtlCol="0">
            <a:spAutoFit/>
          </a:bodyPr>
          <a:lstStyle/>
          <a:p>
            <a:pPr marL="177800"/>
            <a:r>
              <a:rPr lang="en-US" sz="2400" dirty="0" err="1" smtClean="0">
                <a:solidFill>
                  <a:schemeClr val="bg1"/>
                </a:solidFill>
              </a:rPr>
              <a:t>www.dylanwiliamcenter.com</a:t>
            </a:r>
            <a:endParaRPr lang="en-US" sz="2400" dirty="0">
              <a:solidFill>
                <a:schemeClr val="bg1"/>
              </a:solidFill>
            </a:endParaRPr>
          </a:p>
        </p:txBody>
      </p:sp>
    </p:spTree>
    <p:extLst>
      <p:ext uri="{BB962C8B-B14F-4D97-AF65-F5344CB8AC3E}">
        <p14:creationId xmlns:p14="http://schemas.microsoft.com/office/powerpoint/2010/main" val="41352439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Relevant studies</a:t>
            </a:r>
            <a:endParaRPr lang="en-US" dirty="0"/>
          </a:p>
        </p:txBody>
      </p:sp>
      <p:sp>
        <p:nvSpPr>
          <p:cNvPr id="40962" name="Rectangle 1027"/>
          <p:cNvSpPr>
            <a:spLocks noGrp="1" noChangeArrowheads="1"/>
          </p:cNvSpPr>
          <p:nvPr>
            <p:ph sz="quarter" idx="1"/>
          </p:nvPr>
        </p:nvSpPr>
        <p:spPr>
          <a:xfrm>
            <a:off x="717550" y="1589567"/>
            <a:ext cx="4298950" cy="4572000"/>
          </a:xfrm>
        </p:spPr>
        <p:txBody>
          <a:bodyPr>
            <a:normAutofit/>
          </a:bodyPr>
          <a:lstStyle/>
          <a:p>
            <a:r>
              <a:rPr lang="en-US" sz="2200" dirty="0" smtClean="0"/>
              <a:t>Fuchs &amp; Fuchs (1986)</a:t>
            </a:r>
          </a:p>
          <a:p>
            <a:r>
              <a:rPr lang="en-US" sz="2200" dirty="0" err="1" smtClean="0"/>
              <a:t>Natriello</a:t>
            </a:r>
            <a:r>
              <a:rPr lang="en-US" sz="2200" dirty="0" smtClean="0"/>
              <a:t> (1987)</a:t>
            </a:r>
          </a:p>
          <a:p>
            <a:r>
              <a:rPr lang="en-US" sz="2200" dirty="0" smtClean="0"/>
              <a:t>Crooks (1988)</a:t>
            </a:r>
          </a:p>
          <a:p>
            <a:r>
              <a:rPr lang="en-US" sz="2200" dirty="0" err="1" smtClean="0"/>
              <a:t>Bangert</a:t>
            </a:r>
            <a:r>
              <a:rPr lang="en-US" sz="2200" dirty="0" smtClean="0"/>
              <a:t>-Drowns, et al. (1991)</a:t>
            </a:r>
          </a:p>
          <a:p>
            <a:r>
              <a:rPr lang="en-US" sz="2200" dirty="0" err="1" smtClean="0"/>
              <a:t>Kluger</a:t>
            </a:r>
            <a:r>
              <a:rPr lang="en-US" sz="2200" dirty="0" smtClean="0"/>
              <a:t> &amp; </a:t>
            </a:r>
            <a:r>
              <a:rPr lang="en-US" sz="2200" dirty="0" err="1" smtClean="0"/>
              <a:t>DeNisi</a:t>
            </a:r>
            <a:r>
              <a:rPr lang="en-US" sz="2200" dirty="0" smtClean="0"/>
              <a:t> (1996)</a:t>
            </a:r>
          </a:p>
          <a:p>
            <a:r>
              <a:rPr lang="en-US" sz="2200" dirty="0" smtClean="0"/>
              <a:t>Black &amp; </a:t>
            </a:r>
            <a:r>
              <a:rPr lang="en-US" sz="2200" dirty="0" err="1" smtClean="0"/>
              <a:t>Wiliam</a:t>
            </a:r>
            <a:r>
              <a:rPr lang="en-US" sz="2200" dirty="0" smtClean="0"/>
              <a:t> (1998)</a:t>
            </a:r>
          </a:p>
          <a:p>
            <a:r>
              <a:rPr lang="en-US" sz="2200" dirty="0" err="1" smtClean="0"/>
              <a:t>Nyquist</a:t>
            </a:r>
            <a:r>
              <a:rPr lang="en-US" sz="2200" dirty="0" smtClean="0"/>
              <a:t> (2003)</a:t>
            </a:r>
          </a:p>
          <a:p>
            <a:r>
              <a:rPr lang="en-US" sz="2200" dirty="0" smtClean="0"/>
              <a:t>Dempster (1991)</a:t>
            </a:r>
          </a:p>
          <a:p>
            <a:r>
              <a:rPr lang="en-US" sz="2200" dirty="0" smtClean="0"/>
              <a:t>Dempster (1992)</a:t>
            </a:r>
          </a:p>
        </p:txBody>
      </p:sp>
      <p:sp>
        <p:nvSpPr>
          <p:cNvPr id="40963" name="Rectangle 1028"/>
          <p:cNvSpPr>
            <a:spLocks noGrp="1" noChangeArrowheads="1"/>
          </p:cNvSpPr>
          <p:nvPr>
            <p:ph sz="quarter" idx="2"/>
          </p:nvPr>
        </p:nvSpPr>
        <p:spPr>
          <a:xfrm>
            <a:off x="5105400" y="1589567"/>
            <a:ext cx="3904128" cy="4572000"/>
          </a:xfrm>
        </p:spPr>
        <p:txBody>
          <a:bodyPr>
            <a:normAutofit/>
          </a:bodyPr>
          <a:lstStyle/>
          <a:p>
            <a:r>
              <a:rPr lang="en-US" sz="2200" dirty="0" err="1" smtClean="0"/>
              <a:t>Elshout</a:t>
            </a:r>
            <a:r>
              <a:rPr lang="en-US" sz="2200" dirty="0" smtClean="0"/>
              <a:t>-Mohr (1994)</a:t>
            </a:r>
          </a:p>
          <a:p>
            <a:r>
              <a:rPr lang="en-US" sz="2200" dirty="0" err="1" smtClean="0"/>
              <a:t>Brookhart</a:t>
            </a:r>
            <a:r>
              <a:rPr lang="en-US" sz="2200" dirty="0" smtClean="0"/>
              <a:t> (2004)</a:t>
            </a:r>
          </a:p>
          <a:p>
            <a:r>
              <a:rPr lang="en-US" sz="2200" dirty="0" err="1" smtClean="0"/>
              <a:t>Allal</a:t>
            </a:r>
            <a:r>
              <a:rPr lang="en-US" sz="2200" dirty="0" smtClean="0"/>
              <a:t> &amp; Lopez (2005)</a:t>
            </a:r>
          </a:p>
          <a:p>
            <a:r>
              <a:rPr lang="en-US" sz="2200" dirty="0" err="1" smtClean="0"/>
              <a:t>Köller</a:t>
            </a:r>
            <a:r>
              <a:rPr lang="en-US" sz="2200" dirty="0" smtClean="0"/>
              <a:t> (2005)</a:t>
            </a:r>
          </a:p>
          <a:p>
            <a:r>
              <a:rPr lang="en-US" sz="2200" dirty="0" err="1" smtClean="0"/>
              <a:t>Brookhart</a:t>
            </a:r>
            <a:r>
              <a:rPr lang="en-US" sz="2200" dirty="0" smtClean="0"/>
              <a:t> (2007)</a:t>
            </a:r>
          </a:p>
          <a:p>
            <a:r>
              <a:rPr lang="en-US" sz="2200" dirty="0" err="1" smtClean="0"/>
              <a:t>Wiliam</a:t>
            </a:r>
            <a:r>
              <a:rPr lang="en-US" sz="2200" dirty="0" smtClean="0"/>
              <a:t> (2007)</a:t>
            </a:r>
          </a:p>
          <a:p>
            <a:r>
              <a:rPr lang="en-US" sz="2200" dirty="0" smtClean="0"/>
              <a:t>Hattie &amp; </a:t>
            </a:r>
            <a:r>
              <a:rPr lang="en-US" sz="2200" dirty="0" err="1" smtClean="0"/>
              <a:t>Timperley</a:t>
            </a:r>
            <a:r>
              <a:rPr lang="en-US" sz="2200" dirty="0" smtClean="0"/>
              <a:t> (2007)</a:t>
            </a:r>
          </a:p>
          <a:p>
            <a:r>
              <a:rPr lang="en-US" sz="2200" dirty="0" smtClean="0"/>
              <a:t>Shute (2008)</a:t>
            </a:r>
          </a:p>
          <a:p>
            <a:r>
              <a:rPr lang="en-US" sz="2200" dirty="0" smtClean="0"/>
              <a:t>Kingston &amp; Nash (2011)</a:t>
            </a:r>
            <a:endParaRPr lang="en-US" sz="2200" dirty="0"/>
          </a:p>
        </p:txBody>
      </p:sp>
    </p:spTree>
    <p:extLst>
      <p:ext uri="{BB962C8B-B14F-4D97-AF65-F5344CB8AC3E}">
        <p14:creationId xmlns:p14="http://schemas.microsoft.com/office/powerpoint/2010/main" val="18477372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Educational Endowment Foundation toolkit</a:t>
            </a:r>
            <a:endParaRPr lang="en-US" dirty="0"/>
          </a:p>
        </p:txBody>
      </p:sp>
      <p:sp>
        <p:nvSpPr>
          <p:cNvPr id="3" name="Slide Number Placeholder 2"/>
          <p:cNvSpPr>
            <a:spLocks noGrp="1"/>
          </p:cNvSpPr>
          <p:nvPr>
            <p:ph type="sldNum" sz="quarter" idx="12"/>
          </p:nvPr>
        </p:nvSpPr>
        <p:spPr/>
        <p:txBody>
          <a:bodyPr/>
          <a:lstStyle/>
          <a:p>
            <a:fld id="{2D6238C2-C284-AD4D-8FB8-9663937FCA09}" type="slidenum">
              <a:rPr lang="en-GB" smtClean="0"/>
              <a:pPr/>
              <a:t>11</a:t>
            </a:fld>
            <a:endParaRPr lang="en-GB" dirty="0"/>
          </a:p>
        </p:txBody>
      </p:sp>
      <p:graphicFrame>
        <p:nvGraphicFramePr>
          <p:cNvPr id="9" name="Content Placeholder 4"/>
          <p:cNvGraphicFramePr>
            <a:graphicFrameLocks noGrp="1"/>
          </p:cNvGraphicFramePr>
          <p:nvPr>
            <p:ph idx="4294967295"/>
            <p:extLst>
              <p:ext uri="{D42A27DB-BD31-4B8C-83A1-F6EECF244321}">
                <p14:modId xmlns:p14="http://schemas.microsoft.com/office/powerpoint/2010/main" val="2447415021"/>
              </p:ext>
            </p:extLst>
          </p:nvPr>
        </p:nvGraphicFramePr>
        <p:xfrm>
          <a:off x="717551" y="1409700"/>
          <a:ext cx="8108950" cy="5029200"/>
        </p:xfrm>
        <a:graphic>
          <a:graphicData uri="http://schemas.openxmlformats.org/drawingml/2006/table">
            <a:tbl>
              <a:tblPr firstRow="1" bandRow="1">
                <a:tableStyleId>{5C22544A-7EE6-4342-B048-85BDC9FD1C3A}</a:tableStyleId>
              </a:tblPr>
              <a:tblGrid>
                <a:gridCol w="3347444"/>
                <a:gridCol w="1451602"/>
                <a:gridCol w="1660475"/>
                <a:gridCol w="1649429"/>
              </a:tblGrid>
              <a:tr h="596438">
                <a:tc>
                  <a:txBody>
                    <a:bodyPr/>
                    <a:lstStyle/>
                    <a:p>
                      <a:r>
                        <a:rPr lang="en-US" dirty="0" smtClean="0"/>
                        <a:t>Intervention</a:t>
                      </a:r>
                      <a:endParaRPr lang="en-US" dirty="0"/>
                    </a:p>
                  </a:txBody>
                  <a:tcPr marL="92295" marR="92295">
                    <a:solidFill>
                      <a:srgbClr val="1691D0"/>
                    </a:solidFill>
                  </a:tcPr>
                </a:tc>
                <a:tc>
                  <a:txBody>
                    <a:bodyPr/>
                    <a:lstStyle/>
                    <a:p>
                      <a:pPr algn="ctr"/>
                      <a:r>
                        <a:rPr lang="en-US" dirty="0" smtClean="0"/>
                        <a:t>Cost</a:t>
                      </a:r>
                      <a:endParaRPr lang="en-US" dirty="0"/>
                    </a:p>
                  </a:txBody>
                  <a:tcPr marL="92295" marR="92295">
                    <a:solidFill>
                      <a:srgbClr val="1691D0"/>
                    </a:solidFill>
                  </a:tcPr>
                </a:tc>
                <a:tc>
                  <a:txBody>
                    <a:bodyPr/>
                    <a:lstStyle/>
                    <a:p>
                      <a:pPr algn="ctr"/>
                      <a:r>
                        <a:rPr lang="en-US" dirty="0" smtClean="0"/>
                        <a:t>Quality</a:t>
                      </a:r>
                      <a:r>
                        <a:rPr lang="en-US" baseline="0" dirty="0" smtClean="0"/>
                        <a:t> of evidence</a:t>
                      </a:r>
                      <a:endParaRPr lang="en-US" dirty="0"/>
                    </a:p>
                  </a:txBody>
                  <a:tcPr marL="92295" marR="92295">
                    <a:solidFill>
                      <a:srgbClr val="1691D0"/>
                    </a:solidFill>
                  </a:tcPr>
                </a:tc>
                <a:tc>
                  <a:txBody>
                    <a:bodyPr/>
                    <a:lstStyle/>
                    <a:p>
                      <a:pPr algn="ctr"/>
                      <a:r>
                        <a:rPr lang="en-US" dirty="0" smtClean="0"/>
                        <a:t>Extra</a:t>
                      </a:r>
                      <a:r>
                        <a:rPr lang="en-US" baseline="0" dirty="0" smtClean="0"/>
                        <a:t> months of learning</a:t>
                      </a:r>
                      <a:endParaRPr lang="en-US" dirty="0"/>
                    </a:p>
                  </a:txBody>
                  <a:tcPr marL="92295" marR="92295">
                    <a:solidFill>
                      <a:srgbClr val="1691D0"/>
                    </a:solidFill>
                  </a:tcPr>
                </a:tc>
              </a:tr>
              <a:tr h="340822">
                <a:tc>
                  <a:txBody>
                    <a:bodyPr/>
                    <a:lstStyle/>
                    <a:p>
                      <a:r>
                        <a:rPr lang="en-US" dirty="0" smtClean="0"/>
                        <a:t>Feedback</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+8</a:t>
                      </a:r>
                      <a:endParaRPr lang="en-US" dirty="0">
                        <a:solidFill>
                          <a:srgbClr val="008000"/>
                        </a:solidFill>
                      </a:endParaRPr>
                    </a:p>
                  </a:txBody>
                  <a:tcPr marL="92295" marR="92295"/>
                </a:tc>
              </a:tr>
              <a:tr h="340822">
                <a:tc>
                  <a:txBody>
                    <a:bodyPr/>
                    <a:lstStyle/>
                    <a:p>
                      <a:r>
                        <a:rPr lang="en-US" dirty="0" smtClean="0"/>
                        <a:t>Metacognition and self-regulation</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+8</a:t>
                      </a:r>
                      <a:endParaRPr lang="en-US" dirty="0">
                        <a:solidFill>
                          <a:srgbClr val="008000"/>
                        </a:solidFill>
                      </a:endParaRPr>
                    </a:p>
                  </a:txBody>
                  <a:tcPr marL="92295" marR="92295"/>
                </a:tc>
              </a:tr>
              <a:tr h="340822">
                <a:tc>
                  <a:txBody>
                    <a:bodyPr/>
                    <a:lstStyle/>
                    <a:p>
                      <a:r>
                        <a:rPr lang="en-US" dirty="0" smtClean="0"/>
                        <a:t>Peer tutoring</a:t>
                      </a:r>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+6</a:t>
                      </a:r>
                      <a:endParaRPr lang="en-US" dirty="0">
                        <a:solidFill>
                          <a:srgbClr val="008000"/>
                        </a:solidFill>
                      </a:endParaRPr>
                    </a:p>
                  </a:txBody>
                  <a:tcPr marL="92295" marR="92295"/>
                </a:tc>
              </a:tr>
              <a:tr h="340822">
                <a:tc>
                  <a:txBody>
                    <a:bodyPr/>
                    <a:lstStyle/>
                    <a:p>
                      <a:r>
                        <a:rPr lang="en-US" dirty="0" smtClean="0"/>
                        <a:t>Early years intervention</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+6</a:t>
                      </a:r>
                      <a:endParaRPr lang="en-US" dirty="0">
                        <a:solidFill>
                          <a:srgbClr val="008000"/>
                        </a:solidFill>
                      </a:endParaRPr>
                    </a:p>
                  </a:txBody>
                  <a:tcPr marL="92295" marR="92295"/>
                </a:tc>
              </a:tr>
              <a:tr h="340822">
                <a:tc>
                  <a:txBody>
                    <a:bodyPr/>
                    <a:lstStyle/>
                    <a:p>
                      <a:r>
                        <a:rPr lang="en-US" dirty="0" smtClean="0"/>
                        <a:t>One to one tuition</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+5</a:t>
                      </a:r>
                      <a:endParaRPr lang="en-US" dirty="0">
                        <a:solidFill>
                          <a:srgbClr val="008000"/>
                        </a:solidFill>
                      </a:endParaRPr>
                    </a:p>
                  </a:txBody>
                  <a:tcPr marL="92295" marR="92295"/>
                </a:tc>
              </a:tr>
              <a:tr h="340822">
                <a:tc>
                  <a:txBody>
                    <a:bodyPr/>
                    <a:lstStyle/>
                    <a:p>
                      <a:r>
                        <a:rPr lang="en-US" dirty="0" smtClean="0"/>
                        <a:t>Homework (secondary)</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+5</a:t>
                      </a:r>
                      <a:endParaRPr lang="en-US" dirty="0">
                        <a:solidFill>
                          <a:srgbClr val="008000"/>
                        </a:solidFill>
                      </a:endParaRPr>
                    </a:p>
                  </a:txBody>
                  <a:tcPr marL="92295" marR="92295"/>
                </a:tc>
              </a:tr>
              <a:tr h="340822">
                <a:tc>
                  <a:txBody>
                    <a:bodyPr/>
                    <a:lstStyle/>
                    <a:p>
                      <a:r>
                        <a:rPr lang="en-US" dirty="0" smtClean="0"/>
                        <a:t>Collaborative learning</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+5</a:t>
                      </a:r>
                      <a:endParaRPr lang="en-US" dirty="0">
                        <a:solidFill>
                          <a:srgbClr val="008000"/>
                        </a:solidFill>
                      </a:endParaRPr>
                    </a:p>
                  </a:txBody>
                  <a:tcPr marL="92295" marR="92295"/>
                </a:tc>
              </a:tr>
              <a:tr h="340822">
                <a:tc>
                  <a:txBody>
                    <a:bodyPr/>
                    <a:lstStyle/>
                    <a:p>
                      <a:r>
                        <a:rPr lang="en-US" dirty="0" smtClean="0"/>
                        <a:t>Phonics</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+4</a:t>
                      </a:r>
                      <a:endParaRPr lang="en-US" dirty="0">
                        <a:solidFill>
                          <a:srgbClr val="008000"/>
                        </a:solidFill>
                      </a:endParaRPr>
                    </a:p>
                  </a:txBody>
                  <a:tcPr marL="92295" marR="92295"/>
                </a:tc>
              </a:tr>
              <a:tr h="340822">
                <a:tc>
                  <a:txBody>
                    <a:bodyPr/>
                    <a:lstStyle/>
                    <a:p>
                      <a:r>
                        <a:rPr lang="en-US" dirty="0" smtClean="0"/>
                        <a:t>Small group tuition</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+4</a:t>
                      </a:r>
                      <a:endParaRPr lang="en-US" dirty="0">
                        <a:solidFill>
                          <a:srgbClr val="008000"/>
                        </a:solidFill>
                      </a:endParaRPr>
                    </a:p>
                  </a:txBody>
                  <a:tcPr marL="92295" marR="92295"/>
                </a:tc>
              </a:tr>
              <a:tr h="340822">
                <a:tc>
                  <a:txBody>
                    <a:bodyPr/>
                    <a:lstStyle/>
                    <a:p>
                      <a:r>
                        <a:rPr lang="en-US" dirty="0" err="1" smtClean="0"/>
                        <a:t>Behaviour</a:t>
                      </a:r>
                      <a:r>
                        <a:rPr lang="en-US" dirty="0" smtClean="0"/>
                        <a:t> interventions</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+4</a:t>
                      </a:r>
                      <a:endParaRPr lang="en-US" dirty="0">
                        <a:solidFill>
                          <a:srgbClr val="008000"/>
                        </a:solidFill>
                      </a:endParaRPr>
                    </a:p>
                  </a:txBody>
                  <a:tcPr marL="92295" marR="92295"/>
                </a:tc>
              </a:tr>
              <a:tr h="340822">
                <a:tc>
                  <a:txBody>
                    <a:bodyPr/>
                    <a:lstStyle/>
                    <a:p>
                      <a:r>
                        <a:rPr lang="en-US" dirty="0" smtClean="0"/>
                        <a:t>Digital technology</a:t>
                      </a:r>
                      <a:endParaRPr lang="en-US" dirty="0"/>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+4</a:t>
                      </a:r>
                      <a:endParaRPr lang="en-US" dirty="0">
                        <a:solidFill>
                          <a:srgbClr val="008000"/>
                        </a:solidFill>
                      </a:endParaRPr>
                    </a:p>
                  </a:txBody>
                  <a:tcPr marL="92295" marR="92295"/>
                </a:tc>
              </a:tr>
              <a:tr h="340822">
                <a:tc>
                  <a:txBody>
                    <a:bodyPr/>
                    <a:lstStyle/>
                    <a:p>
                      <a:r>
                        <a:rPr lang="en-US" dirty="0" smtClean="0"/>
                        <a:t>Social and emotional learning</a:t>
                      </a:r>
                    </a:p>
                  </a:txBody>
                  <a:tcPr marL="92295" marR="92295"/>
                </a:tc>
                <a:tc>
                  <a:txBody>
                    <a:bodyPr/>
                    <a:lstStyle/>
                    <a:p>
                      <a:pPr algn="ctr"/>
                      <a:r>
                        <a:rPr lang="en-US" dirty="0" smtClean="0"/>
                        <a:t>£</a:t>
                      </a:r>
                      <a:endParaRPr lang="en-US" dirty="0"/>
                    </a:p>
                  </a:txBody>
                  <a:tcPr marL="92295" marR="9229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2295" marR="92295"/>
                </a:tc>
                <a:tc>
                  <a:txBody>
                    <a:bodyPr/>
                    <a:lstStyle/>
                    <a:p>
                      <a:pPr algn="ctr"/>
                      <a:r>
                        <a:rPr lang="en-US" dirty="0" smtClean="0">
                          <a:solidFill>
                            <a:srgbClr val="008000"/>
                          </a:solidFill>
                        </a:rPr>
                        <a:t>+4</a:t>
                      </a:r>
                      <a:endParaRPr lang="en-US" dirty="0">
                        <a:solidFill>
                          <a:srgbClr val="008000"/>
                        </a:solidFill>
                      </a:endParaRPr>
                    </a:p>
                  </a:txBody>
                  <a:tcPr marL="92295" marR="92295"/>
                </a:tc>
              </a:tr>
            </a:tbl>
          </a:graphicData>
        </a:graphic>
      </p:graphicFrame>
    </p:spTree>
    <p:extLst>
      <p:ext uri="{BB962C8B-B14F-4D97-AF65-F5344CB8AC3E}">
        <p14:creationId xmlns:p14="http://schemas.microsoft.com/office/powerpoint/2010/main" val="27414527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Recent meta-analytic findings	</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562574821"/>
              </p:ext>
            </p:extLst>
          </p:nvPr>
        </p:nvGraphicFramePr>
        <p:xfrm>
          <a:off x="612775" y="1600200"/>
          <a:ext cx="8153400" cy="3013165"/>
        </p:xfrm>
        <a:graphic>
          <a:graphicData uri="http://schemas.openxmlformats.org/drawingml/2006/table">
            <a:tbl>
              <a:tblPr firstRow="1" bandRow="1">
                <a:tableStyleId>{5C22544A-7EE6-4342-B048-85BDC9FD1C3A}</a:tableStyleId>
              </a:tblPr>
              <a:tblGrid>
                <a:gridCol w="2467463"/>
                <a:gridCol w="793897"/>
                <a:gridCol w="1630680"/>
                <a:gridCol w="1630680"/>
                <a:gridCol w="1630680"/>
              </a:tblGrid>
              <a:tr h="530535">
                <a:tc>
                  <a:txBody>
                    <a:bodyPr/>
                    <a:lstStyle/>
                    <a:p>
                      <a:r>
                        <a:rPr lang="en-US" sz="2000" dirty="0" smtClean="0"/>
                        <a:t>Content</a:t>
                      </a:r>
                      <a:r>
                        <a:rPr lang="en-US" sz="2000" baseline="0" dirty="0" smtClean="0"/>
                        <a:t> area</a:t>
                      </a:r>
                      <a:endParaRPr lang="en-US" sz="2000" dirty="0"/>
                    </a:p>
                  </a:txBody>
                  <a:tcPr>
                    <a:solidFill>
                      <a:srgbClr val="1691D0"/>
                    </a:solidFill>
                  </a:tcPr>
                </a:tc>
                <a:tc>
                  <a:txBody>
                    <a:bodyPr/>
                    <a:lstStyle/>
                    <a:p>
                      <a:pPr algn="ctr"/>
                      <a:r>
                        <a:rPr lang="en-US" sz="2000" dirty="0" smtClean="0"/>
                        <a:t>N</a:t>
                      </a:r>
                      <a:endParaRPr lang="en-US" sz="2000" dirty="0"/>
                    </a:p>
                  </a:txBody>
                  <a:tcPr>
                    <a:solidFill>
                      <a:srgbClr val="1691D0"/>
                    </a:solidFill>
                  </a:tcPr>
                </a:tc>
                <a:tc gridSpan="3">
                  <a:txBody>
                    <a:bodyPr/>
                    <a:lstStyle/>
                    <a:p>
                      <a:pPr algn="ctr"/>
                      <a:r>
                        <a:rPr lang="en-US" sz="2000" dirty="0" smtClean="0"/>
                        <a:t>95% confidence interval</a:t>
                      </a:r>
                      <a:r>
                        <a:rPr lang="en-US" sz="2000" baseline="0" dirty="0" smtClean="0"/>
                        <a:t> for effect size</a:t>
                      </a:r>
                      <a:endParaRPr lang="en-US" sz="2000" dirty="0"/>
                    </a:p>
                  </a:txBody>
                  <a:tcPr>
                    <a:solidFill>
                      <a:srgbClr val="1691D0"/>
                    </a:solidFill>
                  </a:tcPr>
                </a:tc>
                <a:tc hMerge="1">
                  <a:txBody>
                    <a:bodyPr/>
                    <a:lstStyle/>
                    <a:p>
                      <a:endParaRPr lang="en-US" dirty="0"/>
                    </a:p>
                  </a:txBody>
                  <a:tcPr/>
                </a:tc>
                <a:tc hMerge="1">
                  <a:txBody>
                    <a:bodyPr/>
                    <a:lstStyle/>
                    <a:p>
                      <a:endParaRPr lang="en-US" dirty="0"/>
                    </a:p>
                  </a:txBody>
                  <a:tcPr/>
                </a:tc>
              </a:tr>
              <a:tr h="496526">
                <a:tc>
                  <a:txBody>
                    <a:bodyPr/>
                    <a:lstStyle/>
                    <a:p>
                      <a:pPr>
                        <a:lnSpc>
                          <a:spcPct val="115000"/>
                        </a:lnSpc>
                        <a:spcAft>
                          <a:spcPts val="0"/>
                        </a:spcAft>
                      </a:pPr>
                      <a:endParaRPr lang="en-US" sz="2000" dirty="0">
                        <a:effectLst/>
                        <a:latin typeface="+mn-lt"/>
                        <a:ea typeface="Calibri"/>
                        <a:cs typeface="Times New Roman"/>
                      </a:endParaRPr>
                    </a:p>
                  </a:txBody>
                  <a:tcPr marL="68580" marR="68580" marT="0" marB="0"/>
                </a:tc>
                <a:tc>
                  <a:txBody>
                    <a:bodyPr/>
                    <a:lstStyle/>
                    <a:p>
                      <a:pPr algn="ctr">
                        <a:lnSpc>
                          <a:spcPct val="115000"/>
                        </a:lnSpc>
                        <a:spcAft>
                          <a:spcPts val="0"/>
                        </a:spcAft>
                        <a:tabLst>
                          <a:tab pos="165735" algn="r"/>
                        </a:tabLst>
                      </a:pPr>
                      <a:endParaRPr lang="en-US"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mn-lt"/>
                          <a:ea typeface="Calibri"/>
                          <a:cs typeface="Times New Roman"/>
                        </a:rPr>
                        <a:t>Lower</a:t>
                      </a:r>
                      <a:endParaRPr lang="en-US"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mn-lt"/>
                          <a:ea typeface="Calibri"/>
                          <a:cs typeface="Times New Roman"/>
                        </a:rPr>
                        <a:t>Mean</a:t>
                      </a:r>
                      <a:endParaRPr lang="en-US"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mn-lt"/>
                          <a:ea typeface="Calibri"/>
                          <a:cs typeface="Times New Roman"/>
                        </a:rPr>
                        <a:t>Upper</a:t>
                      </a:r>
                      <a:endParaRPr lang="en-US" sz="2000" dirty="0">
                        <a:effectLst/>
                        <a:latin typeface="+mn-lt"/>
                        <a:ea typeface="Calibri"/>
                        <a:cs typeface="Times New Roman"/>
                      </a:endParaRPr>
                    </a:p>
                  </a:txBody>
                  <a:tcPr marL="68580" marR="68580" marT="0" marB="0"/>
                </a:tc>
              </a:tr>
              <a:tr h="496526">
                <a:tc>
                  <a:txBody>
                    <a:bodyPr/>
                    <a:lstStyle/>
                    <a:p>
                      <a:pPr>
                        <a:lnSpc>
                          <a:spcPct val="115000"/>
                        </a:lnSpc>
                        <a:spcAft>
                          <a:spcPts val="0"/>
                        </a:spcAft>
                      </a:pPr>
                      <a:r>
                        <a:rPr lang="en-US" sz="2000" dirty="0">
                          <a:solidFill>
                            <a:srgbClr val="000000"/>
                          </a:solidFill>
                          <a:effectLst/>
                          <a:latin typeface="+mn-lt"/>
                          <a:ea typeface="Times New Roman"/>
                          <a:cs typeface="Times New Roman"/>
                        </a:rPr>
                        <a:t>Mathematics</a:t>
                      </a:r>
                      <a:endParaRPr lang="en-US" sz="2000" dirty="0">
                        <a:effectLst/>
                        <a:latin typeface="+mn-lt"/>
                        <a:ea typeface="Calibri"/>
                        <a:cs typeface="Times New Roman"/>
                      </a:endParaRPr>
                    </a:p>
                  </a:txBody>
                  <a:tcPr marL="68580" marR="68580" marT="0" marB="0" anchor="ctr"/>
                </a:tc>
                <a:tc>
                  <a:txBody>
                    <a:bodyPr/>
                    <a:lstStyle/>
                    <a:p>
                      <a:pPr algn="r">
                        <a:lnSpc>
                          <a:spcPct val="115000"/>
                        </a:lnSpc>
                        <a:spcAft>
                          <a:spcPts val="0"/>
                        </a:spcAft>
                        <a:tabLst/>
                      </a:pPr>
                      <a:r>
                        <a:rPr lang="en-US" sz="2000" dirty="0" smtClean="0">
                          <a:solidFill>
                            <a:srgbClr val="000000"/>
                          </a:solidFill>
                          <a:effectLst/>
                          <a:latin typeface="+mn-lt"/>
                          <a:ea typeface="Times New Roman"/>
                          <a:cs typeface="Times New Roman"/>
                        </a:rPr>
                        <a:t>19</a:t>
                      </a:r>
                      <a:endParaRPr lang="en-US" sz="2000" dirty="0">
                        <a:effectLst/>
                        <a:latin typeface="+mn-lt"/>
                        <a:ea typeface="Calibri"/>
                        <a:cs typeface="Times New Roman"/>
                      </a:endParaRPr>
                    </a:p>
                  </a:txBody>
                  <a:tcPr marL="68580" marR="252000" marT="0" marB="0" anchor="ctr"/>
                </a:tc>
                <a:tc>
                  <a:txBody>
                    <a:bodyPr/>
                    <a:lstStyle/>
                    <a:p>
                      <a:pPr algn="ctr">
                        <a:lnSpc>
                          <a:spcPct val="115000"/>
                        </a:lnSpc>
                        <a:spcAft>
                          <a:spcPts val="0"/>
                        </a:spcAft>
                      </a:pPr>
                      <a:r>
                        <a:rPr lang="en-US" sz="2000">
                          <a:solidFill>
                            <a:srgbClr val="000000"/>
                          </a:solidFill>
                          <a:effectLst/>
                          <a:latin typeface="+mn-lt"/>
                          <a:ea typeface="Times New Roman"/>
                          <a:cs typeface="Times New Roman"/>
                        </a:rPr>
                        <a:t>0.14</a:t>
                      </a:r>
                      <a:endParaRPr lang="en-US" sz="20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0.17</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0.20</a:t>
                      </a:r>
                      <a:endParaRPr lang="en-US" sz="2000" dirty="0">
                        <a:effectLst/>
                        <a:latin typeface="+mn-lt"/>
                        <a:ea typeface="Calibri"/>
                        <a:cs typeface="Times New Roman"/>
                      </a:endParaRPr>
                    </a:p>
                  </a:txBody>
                  <a:tcPr marL="68580" marR="68580" marT="0" marB="0" anchor="ctr"/>
                </a:tc>
              </a:tr>
              <a:tr h="496526">
                <a:tc>
                  <a:txBody>
                    <a:bodyPr/>
                    <a:lstStyle/>
                    <a:p>
                      <a:pPr>
                        <a:lnSpc>
                          <a:spcPct val="115000"/>
                        </a:lnSpc>
                        <a:spcAft>
                          <a:spcPts val="0"/>
                        </a:spcAft>
                      </a:pPr>
                      <a:r>
                        <a:rPr lang="en-US" sz="2000" dirty="0">
                          <a:solidFill>
                            <a:srgbClr val="000000"/>
                          </a:solidFill>
                          <a:effectLst/>
                          <a:latin typeface="+mn-lt"/>
                          <a:ea typeface="Times New Roman"/>
                          <a:cs typeface="Times New Roman"/>
                        </a:rPr>
                        <a:t>English Language Arts</a:t>
                      </a:r>
                      <a:endParaRPr lang="en-US" sz="2000" dirty="0">
                        <a:effectLst/>
                        <a:latin typeface="+mn-lt"/>
                        <a:ea typeface="Calibri"/>
                        <a:cs typeface="Times New Roman"/>
                      </a:endParaRPr>
                    </a:p>
                  </a:txBody>
                  <a:tcPr marL="68580" marR="68580" marT="0" marB="0" anchor="ctr"/>
                </a:tc>
                <a:tc>
                  <a:txBody>
                    <a:bodyPr/>
                    <a:lstStyle/>
                    <a:p>
                      <a:pPr algn="r">
                        <a:lnSpc>
                          <a:spcPct val="115000"/>
                        </a:lnSpc>
                        <a:spcAft>
                          <a:spcPts val="0"/>
                        </a:spcAft>
                        <a:tabLst/>
                      </a:pPr>
                      <a:r>
                        <a:rPr lang="en-US" sz="2000" dirty="0" smtClean="0">
                          <a:solidFill>
                            <a:srgbClr val="000000"/>
                          </a:solidFill>
                          <a:effectLst/>
                          <a:latin typeface="+mn-lt"/>
                          <a:ea typeface="Times New Roman"/>
                          <a:cs typeface="Times New Roman"/>
                        </a:rPr>
                        <a:t>4</a:t>
                      </a:r>
                      <a:endParaRPr lang="en-US" sz="2000" dirty="0">
                        <a:effectLst/>
                        <a:latin typeface="+mn-lt"/>
                        <a:ea typeface="Calibri"/>
                        <a:cs typeface="Times New Roman"/>
                      </a:endParaRPr>
                    </a:p>
                  </a:txBody>
                  <a:tcPr marL="68580" marR="25200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0.30</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0.32</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0.34</a:t>
                      </a:r>
                      <a:endParaRPr lang="en-US" sz="2000" dirty="0">
                        <a:effectLst/>
                        <a:latin typeface="+mn-lt"/>
                        <a:ea typeface="Calibri"/>
                        <a:cs typeface="Times New Roman"/>
                      </a:endParaRPr>
                    </a:p>
                  </a:txBody>
                  <a:tcPr marL="68580" marR="68580" marT="0" marB="0" anchor="ctr"/>
                </a:tc>
              </a:tr>
              <a:tr h="496526">
                <a:tc>
                  <a:txBody>
                    <a:bodyPr/>
                    <a:lstStyle/>
                    <a:p>
                      <a:pPr>
                        <a:lnSpc>
                          <a:spcPct val="115000"/>
                        </a:lnSpc>
                        <a:spcAft>
                          <a:spcPts val="0"/>
                        </a:spcAft>
                      </a:pPr>
                      <a:r>
                        <a:rPr lang="en-US" sz="2000">
                          <a:solidFill>
                            <a:srgbClr val="000000"/>
                          </a:solidFill>
                          <a:effectLst/>
                          <a:latin typeface="+mn-lt"/>
                          <a:ea typeface="Times New Roman"/>
                          <a:cs typeface="Times New Roman"/>
                        </a:rPr>
                        <a:t>Science</a:t>
                      </a:r>
                      <a:endParaRPr lang="en-US" sz="2000">
                        <a:effectLst/>
                        <a:latin typeface="+mn-lt"/>
                        <a:ea typeface="Calibri"/>
                        <a:cs typeface="Times New Roman"/>
                      </a:endParaRPr>
                    </a:p>
                  </a:txBody>
                  <a:tcPr marL="68580" marR="68580" marT="0" marB="0" anchor="ctr"/>
                </a:tc>
                <a:tc>
                  <a:txBody>
                    <a:bodyPr/>
                    <a:lstStyle/>
                    <a:p>
                      <a:pPr algn="r">
                        <a:lnSpc>
                          <a:spcPct val="115000"/>
                        </a:lnSpc>
                        <a:spcAft>
                          <a:spcPts val="0"/>
                        </a:spcAft>
                        <a:tabLst/>
                      </a:pPr>
                      <a:r>
                        <a:rPr lang="en-US" sz="2000" dirty="0" smtClean="0">
                          <a:solidFill>
                            <a:srgbClr val="000000"/>
                          </a:solidFill>
                          <a:effectLst/>
                          <a:latin typeface="+mn-lt"/>
                          <a:ea typeface="Times New Roman"/>
                          <a:cs typeface="Times New Roman"/>
                        </a:rPr>
                        <a:t>17</a:t>
                      </a:r>
                      <a:endParaRPr lang="en-US" sz="2000" dirty="0">
                        <a:effectLst/>
                        <a:latin typeface="+mn-lt"/>
                        <a:ea typeface="Calibri"/>
                        <a:cs typeface="Times New Roman"/>
                      </a:endParaRPr>
                    </a:p>
                  </a:txBody>
                  <a:tcPr marL="68580" marR="252000" marT="0" marB="0" anchor="ctr"/>
                </a:tc>
                <a:tc>
                  <a:txBody>
                    <a:bodyPr/>
                    <a:lstStyle/>
                    <a:p>
                      <a:pPr algn="ctr">
                        <a:lnSpc>
                          <a:spcPct val="115000"/>
                        </a:lnSpc>
                        <a:spcAft>
                          <a:spcPts val="0"/>
                        </a:spcAft>
                      </a:pPr>
                      <a:r>
                        <a:rPr lang="en-US" sz="2000">
                          <a:solidFill>
                            <a:srgbClr val="000000"/>
                          </a:solidFill>
                          <a:effectLst/>
                          <a:latin typeface="+mn-lt"/>
                          <a:ea typeface="Times New Roman"/>
                          <a:cs typeface="Times New Roman"/>
                        </a:rPr>
                        <a:t>0.06</a:t>
                      </a:r>
                      <a:endParaRPr lang="en-US" sz="20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0.19</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0.31</a:t>
                      </a:r>
                      <a:endParaRPr lang="en-US" sz="2000" dirty="0">
                        <a:effectLst/>
                        <a:latin typeface="+mn-lt"/>
                        <a:ea typeface="Calibri"/>
                        <a:cs typeface="Times New Roman"/>
                      </a:endParaRPr>
                    </a:p>
                  </a:txBody>
                  <a:tcPr marL="68580" marR="68580" marT="0" marB="0" anchor="ctr"/>
                </a:tc>
              </a:tr>
              <a:tr h="496526">
                <a:tc>
                  <a:txBody>
                    <a:bodyPr/>
                    <a:lstStyle/>
                    <a:p>
                      <a:pPr>
                        <a:lnSpc>
                          <a:spcPct val="115000"/>
                        </a:lnSpc>
                        <a:spcAft>
                          <a:spcPts val="0"/>
                        </a:spcAft>
                      </a:pPr>
                      <a:r>
                        <a:rPr lang="en-US" sz="2000" dirty="0">
                          <a:solidFill>
                            <a:srgbClr val="000000"/>
                          </a:solidFill>
                          <a:effectLst/>
                          <a:latin typeface="+mn-lt"/>
                          <a:ea typeface="Times New Roman"/>
                          <a:cs typeface="Times New Roman"/>
                        </a:rPr>
                        <a:t>Total</a:t>
                      </a:r>
                      <a:endParaRPr lang="en-US" sz="2000" dirty="0">
                        <a:effectLst/>
                        <a:latin typeface="+mn-lt"/>
                        <a:ea typeface="Calibri"/>
                        <a:cs typeface="Times New Roman"/>
                      </a:endParaRPr>
                    </a:p>
                  </a:txBody>
                  <a:tcPr marL="68580" marR="68580" marT="0" marB="0" anchor="ctr"/>
                </a:tc>
                <a:tc>
                  <a:txBody>
                    <a:bodyPr/>
                    <a:lstStyle/>
                    <a:p>
                      <a:pPr algn="r">
                        <a:lnSpc>
                          <a:spcPct val="115000"/>
                        </a:lnSpc>
                        <a:spcAft>
                          <a:spcPts val="0"/>
                        </a:spcAft>
                        <a:tabLst/>
                      </a:pPr>
                      <a:r>
                        <a:rPr lang="en-US" sz="2000" dirty="0" smtClean="0">
                          <a:solidFill>
                            <a:srgbClr val="000000"/>
                          </a:solidFill>
                          <a:effectLst/>
                          <a:latin typeface="+mn-lt"/>
                          <a:ea typeface="Times New Roman"/>
                          <a:cs typeface="Times New Roman"/>
                        </a:rPr>
                        <a:t>40</a:t>
                      </a:r>
                      <a:endParaRPr lang="en-US" sz="2000" dirty="0">
                        <a:effectLst/>
                        <a:latin typeface="+mn-lt"/>
                        <a:ea typeface="Calibri"/>
                        <a:cs typeface="Times New Roman"/>
                      </a:endParaRPr>
                    </a:p>
                  </a:txBody>
                  <a:tcPr marL="68580" marR="25200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 </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 </a:t>
                      </a:r>
                      <a:endParaRPr lang="en-US"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US" sz="2000" dirty="0">
                          <a:solidFill>
                            <a:srgbClr val="000000"/>
                          </a:solidFill>
                          <a:effectLst/>
                          <a:latin typeface="+mn-lt"/>
                          <a:ea typeface="Times New Roman"/>
                          <a:cs typeface="Times New Roman"/>
                        </a:rPr>
                        <a:t> </a:t>
                      </a:r>
                      <a:endParaRPr lang="en-US" sz="2000" dirty="0">
                        <a:effectLst/>
                        <a:latin typeface="+mn-lt"/>
                        <a:ea typeface="Calibri"/>
                        <a:cs typeface="Times New Roman"/>
                      </a:endParaRPr>
                    </a:p>
                  </a:txBody>
                  <a:tcPr marL="68580" marR="68580" marT="0" marB="0" anchor="ctr"/>
                </a:tc>
              </a:tr>
            </a:tbl>
          </a:graphicData>
        </a:graphic>
      </p:graphicFrame>
      <p:sp>
        <p:nvSpPr>
          <p:cNvPr id="7" name="TextBox 6"/>
          <p:cNvSpPr txBox="1"/>
          <p:nvPr/>
        </p:nvSpPr>
        <p:spPr>
          <a:xfrm>
            <a:off x="612648" y="4732914"/>
            <a:ext cx="8153400" cy="461665"/>
          </a:xfrm>
          <a:prstGeom prst="rect">
            <a:avLst/>
          </a:prstGeom>
          <a:solidFill>
            <a:srgbClr val="1691D0"/>
          </a:solidFill>
          <a:ln>
            <a:noFill/>
          </a:ln>
        </p:spPr>
        <p:txBody>
          <a:bodyPr wrap="square" rtlCol="0">
            <a:spAutoFit/>
          </a:bodyPr>
          <a:lstStyle/>
          <a:p>
            <a:r>
              <a:rPr lang="en-US" dirty="0" smtClean="0">
                <a:solidFill>
                  <a:schemeClr val="bg1"/>
                </a:solidFill>
                <a:latin typeface="+mj-lt"/>
              </a:rPr>
              <a:t>Mean effect size ≈ 0.20</a:t>
            </a:r>
            <a:endParaRPr lang="en-US" dirty="0">
              <a:solidFill>
                <a:schemeClr val="bg1"/>
              </a:solidFill>
              <a:latin typeface="+mj-lt"/>
            </a:endParaRPr>
          </a:p>
        </p:txBody>
      </p:sp>
      <p:sp>
        <p:nvSpPr>
          <p:cNvPr id="8" name="TextBox 7"/>
          <p:cNvSpPr txBox="1"/>
          <p:nvPr/>
        </p:nvSpPr>
        <p:spPr>
          <a:xfrm>
            <a:off x="612648" y="5194579"/>
            <a:ext cx="8153400" cy="461665"/>
          </a:xfrm>
          <a:prstGeom prst="rect">
            <a:avLst/>
          </a:prstGeom>
          <a:solidFill>
            <a:srgbClr val="1691D0"/>
          </a:solidFill>
          <a:ln>
            <a:noFill/>
          </a:ln>
        </p:spPr>
        <p:txBody>
          <a:bodyPr wrap="square" rtlCol="0">
            <a:spAutoFit/>
          </a:bodyPr>
          <a:lstStyle/>
          <a:p>
            <a:r>
              <a:rPr lang="en-US" dirty="0" smtClean="0">
                <a:solidFill>
                  <a:schemeClr val="bg1"/>
                </a:solidFill>
                <a:latin typeface="+mj-lt"/>
              </a:rPr>
              <a:t>A </a:t>
            </a:r>
            <a:r>
              <a:rPr lang="en-US" i="1" dirty="0" smtClean="0">
                <a:solidFill>
                  <a:schemeClr val="bg1"/>
                </a:solidFill>
                <a:latin typeface="+mj-lt"/>
              </a:rPr>
              <a:t>big </a:t>
            </a:r>
            <a:r>
              <a:rPr lang="en-US" dirty="0" smtClean="0">
                <a:solidFill>
                  <a:schemeClr val="bg1"/>
                </a:solidFill>
                <a:latin typeface="+mj-lt"/>
              </a:rPr>
              <a:t>effect size</a:t>
            </a:r>
            <a:endParaRPr lang="en-US" dirty="0">
              <a:solidFill>
                <a:schemeClr val="bg1"/>
              </a:solidFill>
              <a:latin typeface="+mj-lt"/>
            </a:endParaRPr>
          </a:p>
        </p:txBody>
      </p:sp>
      <p:sp>
        <p:nvSpPr>
          <p:cNvPr id="9" name="TextBox 8"/>
          <p:cNvSpPr txBox="1"/>
          <p:nvPr/>
        </p:nvSpPr>
        <p:spPr>
          <a:xfrm>
            <a:off x="612646" y="5656244"/>
            <a:ext cx="8153401" cy="461665"/>
          </a:xfrm>
          <a:prstGeom prst="rect">
            <a:avLst/>
          </a:prstGeom>
          <a:solidFill>
            <a:srgbClr val="1691D0"/>
          </a:solidFill>
          <a:ln>
            <a:noFill/>
          </a:ln>
        </p:spPr>
        <p:txBody>
          <a:bodyPr wrap="square" rtlCol="0">
            <a:spAutoFit/>
          </a:bodyPr>
          <a:lstStyle/>
          <a:p>
            <a:r>
              <a:rPr lang="en-US" dirty="0" smtClean="0">
                <a:solidFill>
                  <a:schemeClr val="bg1"/>
                </a:solidFill>
                <a:latin typeface="+mj-lt"/>
              </a:rPr>
              <a:t>Equivalent to a 50% to 70% increase in the rate of learning</a:t>
            </a:r>
            <a:endParaRPr lang="en-US" dirty="0">
              <a:solidFill>
                <a:schemeClr val="bg1"/>
              </a:solidFill>
              <a:latin typeface="+mj-lt"/>
            </a:endParaRPr>
          </a:p>
        </p:txBody>
      </p:sp>
      <p:sp>
        <p:nvSpPr>
          <p:cNvPr id="10" name="TextBox 9"/>
          <p:cNvSpPr txBox="1"/>
          <p:nvPr/>
        </p:nvSpPr>
        <p:spPr>
          <a:xfrm>
            <a:off x="612775" y="6326602"/>
            <a:ext cx="4438231" cy="369332"/>
          </a:xfrm>
          <a:prstGeom prst="rect">
            <a:avLst/>
          </a:prstGeom>
          <a:noFill/>
        </p:spPr>
        <p:txBody>
          <a:bodyPr wrap="square" rtlCol="0">
            <a:spAutoFit/>
          </a:bodyPr>
          <a:lstStyle/>
          <a:p>
            <a:r>
              <a:rPr lang="en-US" sz="1800" dirty="0" smtClean="0">
                <a:solidFill>
                  <a:schemeClr val="accent1"/>
                </a:solidFill>
                <a:latin typeface="+mn-lt"/>
              </a:rPr>
              <a:t>Kingston and Nash (2011, 2015</a:t>
            </a:r>
            <a:r>
              <a:rPr lang="en-US" sz="1800" dirty="0" smtClean="0">
                <a:solidFill>
                  <a:srgbClr val="1691D0"/>
                </a:solidFill>
                <a:latin typeface="+mn-lt"/>
              </a:rPr>
              <a:t>)</a:t>
            </a:r>
            <a:endParaRPr lang="en-US" sz="1800" dirty="0">
              <a:solidFill>
                <a:srgbClr val="1691D0"/>
              </a:solidFill>
              <a:latin typeface="+mn-lt"/>
            </a:endParaRPr>
          </a:p>
        </p:txBody>
      </p:sp>
      <p:sp>
        <p:nvSpPr>
          <p:cNvPr id="2" name="Slide Number Placeholder 1"/>
          <p:cNvSpPr>
            <a:spLocks noGrp="1"/>
          </p:cNvSpPr>
          <p:nvPr>
            <p:ph type="sldNum" sz="quarter" idx="12"/>
          </p:nvPr>
        </p:nvSpPr>
        <p:spPr/>
        <p:txBody>
          <a:bodyPr/>
          <a:lstStyle/>
          <a:p>
            <a:fld id="{9C0F6FC3-3F0F-484D-B7AD-35414CAF3DD6}" type="slidenum">
              <a:rPr lang="en-US" smtClean="0"/>
              <a:t>12</a:t>
            </a:fld>
            <a:endParaRPr lang="en-US"/>
          </a:p>
        </p:txBody>
      </p:sp>
    </p:spTree>
    <p:extLst>
      <p:ext uri="{BB962C8B-B14F-4D97-AF65-F5344CB8AC3E}">
        <p14:creationId xmlns:p14="http://schemas.microsoft.com/office/powerpoint/2010/main" val="27239138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the definition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13</a:t>
            </a:fld>
            <a:endParaRPr lang="en-GB" dirty="0"/>
          </a:p>
        </p:txBody>
      </p:sp>
      <p:sp>
        <p:nvSpPr>
          <p:cNvPr id="4" name="Content Placeholder 3"/>
          <p:cNvSpPr>
            <a:spLocks noGrp="1"/>
          </p:cNvSpPr>
          <p:nvPr>
            <p:ph sz="quarter" idx="1"/>
          </p:nvPr>
        </p:nvSpPr>
        <p:spPr/>
        <p:txBody>
          <a:bodyPr>
            <a:normAutofit/>
          </a:bodyPr>
          <a:lstStyle/>
          <a:p>
            <a:r>
              <a:rPr lang="en-US" dirty="0" smtClean="0"/>
              <a:t>Formative assessment is not a thing</a:t>
            </a:r>
          </a:p>
          <a:p>
            <a:r>
              <a:rPr lang="en-US" dirty="0" smtClean="0"/>
              <a:t>Anyone—teacher, peer, learner, can be the agent of formative assessment;</a:t>
            </a:r>
          </a:p>
          <a:p>
            <a:r>
              <a:rPr lang="en-US" dirty="0" smtClean="0"/>
              <a:t>The focus is on decisions, rather than data;</a:t>
            </a:r>
          </a:p>
          <a:p>
            <a:r>
              <a:rPr lang="en-US" dirty="0" smtClean="0"/>
              <a:t>The next steps in instruction indicated may not be the best, or even successful;</a:t>
            </a:r>
          </a:p>
          <a:p>
            <a:r>
              <a:rPr lang="en-US" dirty="0" smtClean="0"/>
              <a:t>The assessment need not actually change the decision made.</a:t>
            </a:r>
          </a:p>
          <a:p>
            <a:r>
              <a:rPr lang="en-US" dirty="0" smtClean="0"/>
              <a:t>And, therefore, formative does not mean optimal, or even good</a:t>
            </a:r>
            <a:endParaRPr lang="en-US" dirty="0"/>
          </a:p>
        </p:txBody>
      </p:sp>
    </p:spTree>
    <p:extLst>
      <p:ext uri="{BB962C8B-B14F-4D97-AF65-F5344CB8AC3E}">
        <p14:creationId xmlns:p14="http://schemas.microsoft.com/office/powerpoint/2010/main" val="1210801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 of formative assessment</a:t>
            </a:r>
            <a:endParaRPr lang="en-US" dirty="0"/>
          </a:p>
        </p:txBody>
      </p:sp>
      <p:sp>
        <p:nvSpPr>
          <p:cNvPr id="3" name="Content Placeholder 2"/>
          <p:cNvSpPr>
            <a:spLocks noGrp="1"/>
          </p:cNvSpPr>
          <p:nvPr>
            <p:ph idx="1"/>
          </p:nvPr>
        </p:nvSpPr>
        <p:spPr/>
        <p:txBody>
          <a:bodyPr/>
          <a:lstStyle/>
          <a:p>
            <a:r>
              <a:rPr lang="en-US" dirty="0"/>
              <a:t>The measurement issue</a:t>
            </a:r>
          </a:p>
          <a:p>
            <a:r>
              <a:rPr lang="en-US" dirty="0"/>
              <a:t>The definitional issue</a:t>
            </a:r>
          </a:p>
          <a:p>
            <a:r>
              <a:rPr lang="en-US" dirty="0"/>
              <a:t>The domain dependency issue</a:t>
            </a:r>
          </a:p>
          <a:p>
            <a:r>
              <a:rPr lang="en-US" dirty="0"/>
              <a:t>The effectiveness issue</a:t>
            </a:r>
          </a:p>
          <a:p>
            <a:r>
              <a:rPr lang="en-US" dirty="0"/>
              <a:t>The professional development issue</a:t>
            </a:r>
          </a:p>
          <a:p>
            <a:r>
              <a:rPr lang="en-US" dirty="0"/>
              <a:t>The system </a:t>
            </a:r>
            <a:r>
              <a:rPr lang="en-US" dirty="0" smtClean="0"/>
              <a:t>issue</a:t>
            </a:r>
            <a:endParaRPr lang="en-US" dirty="0"/>
          </a:p>
        </p:txBody>
      </p:sp>
      <p:sp>
        <p:nvSpPr>
          <p:cNvPr id="4" name="TextBox 3"/>
          <p:cNvSpPr txBox="1"/>
          <p:nvPr/>
        </p:nvSpPr>
        <p:spPr>
          <a:xfrm>
            <a:off x="717550" y="6325632"/>
            <a:ext cx="4337050" cy="369332"/>
          </a:xfrm>
          <a:prstGeom prst="rect">
            <a:avLst/>
          </a:prstGeom>
          <a:noFill/>
        </p:spPr>
        <p:txBody>
          <a:bodyPr wrap="square" rtlCol="0">
            <a:spAutoFit/>
          </a:bodyPr>
          <a:lstStyle/>
          <a:p>
            <a:r>
              <a:rPr lang="en-US" dirty="0" smtClean="0">
                <a:solidFill>
                  <a:srgbClr val="1691D0"/>
                </a:solidFill>
              </a:rPr>
              <a:t>Bennett (2011)</a:t>
            </a:r>
            <a:endParaRPr lang="en-US" dirty="0">
              <a:solidFill>
                <a:srgbClr val="1691D0"/>
              </a:solidFill>
            </a:endParaRPr>
          </a:p>
        </p:txBody>
      </p:sp>
      <p:sp>
        <p:nvSpPr>
          <p:cNvPr id="5" name="Slide Number Placeholder 4"/>
          <p:cNvSpPr>
            <a:spLocks noGrp="1"/>
          </p:cNvSpPr>
          <p:nvPr>
            <p:ph type="sldNum" sz="quarter" idx="12"/>
          </p:nvPr>
        </p:nvSpPr>
        <p:spPr/>
        <p:txBody>
          <a:bodyPr/>
          <a:lstStyle/>
          <a:p>
            <a:fld id="{9C0F6FC3-3F0F-484D-B7AD-35414CAF3DD6}" type="slidenum">
              <a:rPr lang="en-US" smtClean="0"/>
              <a:t>14</a:t>
            </a:fld>
            <a:endParaRPr lang="en-US"/>
          </a:p>
        </p:txBody>
      </p:sp>
    </p:spTree>
    <p:extLst>
      <p:ext uri="{BB962C8B-B14F-4D97-AF65-F5344CB8AC3E}">
        <p14:creationId xmlns:p14="http://schemas.microsoft.com/office/powerpoint/2010/main" val="443365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choice</a:t>
            </a:r>
            <a:endParaRPr lang="en-US" dirty="0"/>
          </a:p>
        </p:txBody>
      </p:sp>
      <p:sp>
        <p:nvSpPr>
          <p:cNvPr id="3" name="Content Placeholder 2"/>
          <p:cNvSpPr>
            <a:spLocks noGrp="1"/>
          </p:cNvSpPr>
          <p:nvPr>
            <p:ph sz="quarter" idx="1"/>
          </p:nvPr>
        </p:nvSpPr>
        <p:spPr/>
        <p:txBody>
          <a:bodyPr/>
          <a:lstStyle/>
          <a:p>
            <a:r>
              <a:rPr lang="en-US" dirty="0" smtClean="0"/>
              <a:t>Keep searching for new ideas about what might and might not work, or</a:t>
            </a:r>
          </a:p>
          <a:p>
            <a:r>
              <a:rPr lang="en-US" dirty="0" smtClean="0"/>
              <a:t>Focus on making sure that we are what we already know will help students learn more is being done in our classrooms</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15</a:t>
            </a:fld>
            <a:endParaRPr lang="en-US"/>
          </a:p>
        </p:txBody>
      </p:sp>
    </p:spTree>
    <p:extLst>
      <p:ext uri="{BB962C8B-B14F-4D97-AF65-F5344CB8AC3E}">
        <p14:creationId xmlns:p14="http://schemas.microsoft.com/office/powerpoint/2010/main" val="24589700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a:xfrm>
            <a:off x="717550" y="1371600"/>
            <a:ext cx="8134350" cy="4853590"/>
          </a:xfrm>
        </p:spPr>
        <p:txBody>
          <a:bodyPr/>
          <a:lstStyle/>
          <a:p>
            <a:r>
              <a:rPr lang="en-US" dirty="0" smtClean="0"/>
              <a:t>One principle about learning</a:t>
            </a:r>
          </a:p>
          <a:p>
            <a:pPr marL="457200" lvl="1" indent="0">
              <a:buNone/>
            </a:pPr>
            <a:r>
              <a:rPr lang="en-US" dirty="0" smtClean="0"/>
              <a:t>“If </a:t>
            </a:r>
            <a:r>
              <a:rPr lang="en-US" dirty="0"/>
              <a:t>I had to reduce all of educational psychology to just one principle, I would say this: The most important single factor influencing learning is what the learner already knows. Ascertain this and teach </a:t>
            </a:r>
            <a:r>
              <a:rPr lang="en-US" dirty="0" smtClean="0"/>
              <a:t>him accordingly.”(</a:t>
            </a:r>
            <a:r>
              <a:rPr lang="en-US" dirty="0" err="1" smtClean="0"/>
              <a:t>Ausubel</a:t>
            </a:r>
            <a:r>
              <a:rPr lang="en-US" dirty="0" smtClean="0"/>
              <a:t>, 1968 p. vi)</a:t>
            </a:r>
          </a:p>
          <a:p>
            <a:r>
              <a:rPr lang="en-US" dirty="0" smtClean="0"/>
              <a:t>One fact about the world</a:t>
            </a:r>
          </a:p>
          <a:p>
            <a:pPr marL="457200" lvl="1" indent="0">
              <a:buNone/>
            </a:pPr>
            <a:r>
              <a:rPr lang="en-US" dirty="0" smtClean="0"/>
              <a:t>Students do not learn what we teach</a:t>
            </a:r>
          </a:p>
          <a:p>
            <a:pPr marL="57150" indent="0">
              <a:buNone/>
            </a:pPr>
            <a:endParaRPr lang="en-US" dirty="0" smtClean="0"/>
          </a:p>
          <a:p>
            <a:pPr marL="57150" indent="0">
              <a:buNone/>
            </a:pPr>
            <a:endParaRPr lang="en-US" dirty="0" smtClean="0"/>
          </a:p>
        </p:txBody>
      </p:sp>
      <p:sp>
        <p:nvSpPr>
          <p:cNvPr id="4" name="Slide Number Placeholder 3"/>
          <p:cNvSpPr>
            <a:spLocks noGrp="1"/>
          </p:cNvSpPr>
          <p:nvPr>
            <p:ph type="sldNum" sz="quarter" idx="12"/>
          </p:nvPr>
        </p:nvSpPr>
        <p:spPr/>
        <p:txBody>
          <a:bodyPr/>
          <a:lstStyle/>
          <a:p>
            <a:fld id="{9C0F6FC3-3F0F-484D-B7AD-35414CAF3DD6}" type="slidenum">
              <a:rPr lang="en-US" smtClean="0"/>
              <a:t>2</a:t>
            </a:fld>
            <a:endParaRPr lang="en-US"/>
          </a:p>
        </p:txBody>
      </p:sp>
    </p:spTree>
    <p:extLst>
      <p:ext uri="{BB962C8B-B14F-4D97-AF65-F5344CB8AC3E}">
        <p14:creationId xmlns:p14="http://schemas.microsoft.com/office/powerpoint/2010/main" val="1695962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as </a:t>
            </a:r>
            <a:r>
              <a:rPr lang="en-US" i="1" dirty="0" smtClean="0"/>
              <a:t>assessment</a:t>
            </a:r>
            <a:endParaRPr lang="en-US" i="1"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p:txBody>
          <a:bodyPr>
            <a:normAutofit/>
          </a:bodyPr>
          <a:lstStyle/>
          <a:p>
            <a:r>
              <a:rPr lang="en-US" dirty="0" smtClean="0"/>
              <a:t>Assessment is a procedure for making inferences (</a:t>
            </a:r>
            <a:r>
              <a:rPr lang="en-US" dirty="0" err="1" smtClean="0"/>
              <a:t>Cronbach</a:t>
            </a:r>
            <a:r>
              <a:rPr lang="en-US" dirty="0" smtClean="0"/>
              <a:t>, 1971)</a:t>
            </a:r>
          </a:p>
          <a:p>
            <a:r>
              <a:rPr lang="en-US" dirty="0"/>
              <a:t>Four elements of educational assessment</a:t>
            </a:r>
          </a:p>
          <a:p>
            <a:pPr lvl="1"/>
            <a:r>
              <a:rPr lang="en-US" dirty="0"/>
              <a:t>Designing ways in which we can get evidence relevant to student learning</a:t>
            </a:r>
          </a:p>
          <a:p>
            <a:pPr lvl="1"/>
            <a:r>
              <a:rPr lang="en-US" dirty="0"/>
              <a:t>Collecting the evidence</a:t>
            </a:r>
          </a:p>
          <a:p>
            <a:pPr lvl="1"/>
            <a:r>
              <a:rPr lang="en-US" dirty="0"/>
              <a:t>Interpreting the evidence</a:t>
            </a:r>
          </a:p>
          <a:p>
            <a:pPr lvl="1"/>
            <a:r>
              <a:rPr lang="en-US" dirty="0"/>
              <a:t>Using the </a:t>
            </a:r>
            <a:r>
              <a:rPr lang="en-US" dirty="0" smtClean="0"/>
              <a:t>evidence</a:t>
            </a:r>
            <a:endParaRPr lang="en-US" dirty="0"/>
          </a:p>
        </p:txBody>
      </p:sp>
    </p:spTree>
    <p:extLst>
      <p:ext uri="{BB962C8B-B14F-4D97-AF65-F5344CB8AC3E}">
        <p14:creationId xmlns:p14="http://schemas.microsoft.com/office/powerpoint/2010/main" val="766055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and summative assessment</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4</a:t>
            </a:fld>
            <a:endParaRPr lang="en-GB" dirty="0"/>
          </a:p>
        </p:txBody>
      </p:sp>
      <p:sp>
        <p:nvSpPr>
          <p:cNvPr id="4" name="Content Placeholder 3"/>
          <p:cNvSpPr>
            <a:spLocks noGrp="1"/>
          </p:cNvSpPr>
          <p:nvPr>
            <p:ph sz="quarter" idx="1"/>
          </p:nvPr>
        </p:nvSpPr>
        <p:spPr>
          <a:xfrm>
            <a:off x="717550" y="1371600"/>
            <a:ext cx="7969250" cy="5080000"/>
          </a:xfrm>
        </p:spPr>
        <p:txBody>
          <a:bodyPr/>
          <a:lstStyle/>
          <a:p>
            <a:r>
              <a:rPr lang="en-US" dirty="0"/>
              <a:t>The formative-summative distinction is a classification of the kinds of inferences being made</a:t>
            </a:r>
          </a:p>
          <a:p>
            <a:pPr lvl="1"/>
            <a:r>
              <a:rPr lang="en-US" dirty="0"/>
              <a:t>Summative: inferences regarding an individual’s current, or future, status</a:t>
            </a:r>
          </a:p>
          <a:p>
            <a:pPr lvl="1"/>
            <a:r>
              <a:rPr lang="en-US" dirty="0"/>
              <a:t>Formative: inferences regarding the kinds of instructional activities likely to improve learning</a:t>
            </a:r>
          </a:p>
          <a:p>
            <a:r>
              <a:rPr lang="en-US" dirty="0"/>
              <a:t>No such thing as </a:t>
            </a:r>
            <a:r>
              <a:rPr lang="en-US" i="1" dirty="0"/>
              <a:t>a</a:t>
            </a:r>
            <a:r>
              <a:rPr lang="en-US" dirty="0"/>
              <a:t> formative or </a:t>
            </a:r>
            <a:r>
              <a:rPr lang="en-US" i="1" dirty="0"/>
              <a:t>a</a:t>
            </a:r>
            <a:r>
              <a:rPr lang="en-US" dirty="0"/>
              <a:t> summative </a:t>
            </a:r>
            <a:r>
              <a:rPr lang="en-US" dirty="0" smtClean="0"/>
              <a:t>assessment</a:t>
            </a:r>
          </a:p>
          <a:p>
            <a:r>
              <a:rPr lang="en-US" dirty="0" smtClean="0"/>
              <a:t>And “prepositional permutations” are not helpful</a:t>
            </a:r>
            <a:endParaRPr lang="en-US" dirty="0"/>
          </a:p>
          <a:p>
            <a:endParaRPr lang="en-US" dirty="0"/>
          </a:p>
        </p:txBody>
      </p:sp>
    </p:spTree>
    <p:extLst>
      <p:ext uri="{BB962C8B-B14F-4D97-AF65-F5344CB8AC3E}">
        <p14:creationId xmlns:p14="http://schemas.microsoft.com/office/powerpoint/2010/main" val="17786073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inclusive definition</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5</a:t>
            </a:fld>
            <a:endParaRPr lang="en-GB" dirty="0"/>
          </a:p>
        </p:txBody>
      </p:sp>
      <p:sp>
        <p:nvSpPr>
          <p:cNvPr id="4" name="Content Placeholder 3"/>
          <p:cNvSpPr>
            <a:spLocks noGrp="1"/>
          </p:cNvSpPr>
          <p:nvPr>
            <p:ph sz="quarter" idx="1"/>
          </p:nvPr>
        </p:nvSpPr>
        <p:spPr>
          <a:xfrm>
            <a:off x="612648" y="1600200"/>
            <a:ext cx="8153400" cy="4762500"/>
          </a:xfrm>
        </p:spPr>
        <p:txBody>
          <a:bodyPr>
            <a:normAutofit/>
          </a:bodyPr>
          <a:lstStyle/>
          <a:p>
            <a:pPr marL="0" indent="0">
              <a:buNone/>
            </a:pPr>
            <a:r>
              <a:rPr lang="en-US" dirty="0" smtClean="0"/>
              <a:t>An assessment functions formatively:</a:t>
            </a:r>
          </a:p>
          <a:p>
            <a:pPr marL="365760" lvl="1" indent="0">
              <a:buNone/>
            </a:pPr>
            <a:r>
              <a:rPr lang="en-US" dirty="0" smtClean="0"/>
              <a:t>“to </a:t>
            </a:r>
            <a:r>
              <a:rPr lang="en-US" dirty="0"/>
              <a:t>the extent that evidence about student achievement is elicited, interpreted, and used by teachers, learners, or their peers, to make decisions about the next steps in instruction that are likely to be better, or better founded, than the decisions they would have taken in the absence of the evidence that was elicited</a:t>
            </a:r>
            <a:r>
              <a:rPr lang="en-US" dirty="0" smtClean="0"/>
              <a:t>.” </a:t>
            </a:r>
            <a:r>
              <a:rPr lang="en-US" dirty="0"/>
              <a:t>(Black &amp; Wiliam, 2009 p. 9</a:t>
            </a:r>
            <a:r>
              <a:rPr lang="en-US" dirty="0" smtClean="0"/>
              <a:t>)</a:t>
            </a:r>
          </a:p>
          <a:p>
            <a:pPr marL="365760" lvl="1" indent="0">
              <a:buNone/>
            </a:pPr>
            <a:endParaRPr lang="en-US" dirty="0"/>
          </a:p>
          <a:p>
            <a:endParaRPr lang="en-US" dirty="0"/>
          </a:p>
        </p:txBody>
      </p:sp>
    </p:spTree>
    <p:extLst>
      <p:ext uri="{BB962C8B-B14F-4D97-AF65-F5344CB8AC3E}">
        <p14:creationId xmlns:p14="http://schemas.microsoft.com/office/powerpoint/2010/main" val="5760160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learning</a:t>
            </a:r>
            <a:endParaRPr lang="en-US" dirty="0"/>
          </a:p>
        </p:txBody>
      </p:sp>
      <p:sp>
        <p:nvSpPr>
          <p:cNvPr id="3" name="Content Placeholder 2"/>
          <p:cNvSpPr>
            <a:spLocks noGrp="1"/>
          </p:cNvSpPr>
          <p:nvPr>
            <p:ph idx="1"/>
          </p:nvPr>
        </p:nvSpPr>
        <p:spPr/>
        <p:txBody>
          <a:bodyPr/>
          <a:lstStyle/>
          <a:p>
            <a:r>
              <a:rPr lang="en-US" dirty="0" smtClean="0"/>
              <a:t>A change in the capacity of an organism to respond to stimuli in valued ways as a result of experience</a:t>
            </a:r>
          </a:p>
          <a:p>
            <a:r>
              <a:rPr lang="en-US" dirty="0" smtClean="0"/>
              <a:t>A change in long-term memory</a:t>
            </a:r>
          </a:p>
          <a:p>
            <a:pPr lvl="1"/>
            <a:r>
              <a:rPr lang="en-US" dirty="0" smtClean="0"/>
              <a:t>The fact that learners know something now does not guarantee that they will know it in six weeks’ time, but</a:t>
            </a:r>
          </a:p>
          <a:p>
            <a:pPr lvl="1"/>
            <a:r>
              <a:rPr lang="en-US" dirty="0" smtClean="0"/>
              <a:t>The fact that they don’t know it now probably does mean that they will </a:t>
            </a:r>
            <a:r>
              <a:rPr lang="en-US" b="1" i="1" dirty="0" smtClean="0"/>
              <a:t>not</a:t>
            </a:r>
            <a:r>
              <a:rPr lang="en-US" dirty="0" smtClean="0"/>
              <a:t> know it in six weeks’ time</a:t>
            </a:r>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6</a:t>
            </a:fld>
            <a:endParaRPr lang="en-US"/>
          </a:p>
        </p:txBody>
      </p:sp>
    </p:spTree>
    <p:extLst>
      <p:ext uri="{BB962C8B-B14F-4D97-AF65-F5344CB8AC3E}">
        <p14:creationId xmlns:p14="http://schemas.microsoft.com/office/powerpoint/2010/main" val="2849656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But what, exactly, </a:t>
            </a:r>
            <a:r>
              <a:rPr lang="en-US" i="1" dirty="0" smtClean="0"/>
              <a:t>is</a:t>
            </a:r>
            <a:r>
              <a:rPr lang="en-US" dirty="0" smtClean="0"/>
              <a:t> formative assessment?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7</a:t>
            </a:fld>
            <a:endParaRPr lang="en-US" dirty="0"/>
          </a:p>
        </p:txBody>
      </p:sp>
    </p:spTree>
    <p:extLst>
      <p:ext uri="{BB962C8B-B14F-4D97-AF65-F5344CB8AC3E}">
        <p14:creationId xmlns:p14="http://schemas.microsoft.com/office/powerpoint/2010/main" val="42068892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5717740"/>
              </p:ext>
            </p:extLst>
          </p:nvPr>
        </p:nvGraphicFramePr>
        <p:xfrm>
          <a:off x="94457" y="1440891"/>
          <a:ext cx="8962956" cy="5318702"/>
        </p:xfrm>
        <a:graphic>
          <a:graphicData uri="http://schemas.openxmlformats.org/drawingml/2006/table">
            <a:tbl>
              <a:tblPr firstRow="1" firstCol="1" bandRow="1">
                <a:tableStyleId>{5940675A-B579-460E-94D1-54222C63F5DA}</a:tableStyleId>
              </a:tblPr>
              <a:tblGrid>
                <a:gridCol w="1011381"/>
                <a:gridCol w="2294628"/>
                <a:gridCol w="2844217"/>
                <a:gridCol w="2812730"/>
              </a:tblGrid>
              <a:tr h="700343">
                <a:tc>
                  <a:txBody>
                    <a:bodyPr/>
                    <a:lstStyle/>
                    <a:p>
                      <a:endParaRPr lang="en-US" dirty="0"/>
                    </a:p>
                  </a:txBody>
                  <a:tcPr>
                    <a:solidFill>
                      <a:srgbClr val="F2F2F2"/>
                    </a:solidFill>
                  </a:tcPr>
                </a:tc>
                <a:tc>
                  <a:txBody>
                    <a:bodyPr/>
                    <a:lstStyle/>
                    <a:p>
                      <a:pPr algn="ctr"/>
                      <a:r>
                        <a:rPr lang="en-US" dirty="0" smtClean="0"/>
                        <a:t>Where the learner </a:t>
                      </a:r>
                      <a:br>
                        <a:rPr lang="en-US" dirty="0" smtClean="0"/>
                      </a:br>
                      <a:r>
                        <a:rPr lang="en-US" dirty="0" smtClean="0"/>
                        <a:t>is going</a:t>
                      </a:r>
                      <a:endParaRPr lang="en-US" b="1" dirty="0"/>
                    </a:p>
                  </a:txBody>
                  <a:tcPr anchor="ctr">
                    <a:solidFill>
                      <a:schemeClr val="bg1">
                        <a:lumMod val="95000"/>
                      </a:schemeClr>
                    </a:solidFill>
                  </a:tcPr>
                </a:tc>
                <a:tc>
                  <a:txBody>
                    <a:bodyPr/>
                    <a:lstStyle/>
                    <a:p>
                      <a:pPr algn="ctr"/>
                      <a:r>
                        <a:rPr lang="en-US" dirty="0" smtClean="0"/>
                        <a:t>Where the learner</a:t>
                      </a:r>
                      <a:br>
                        <a:rPr lang="en-US" dirty="0" smtClean="0"/>
                      </a:br>
                      <a:r>
                        <a:rPr lang="en-US" dirty="0" smtClean="0"/>
                        <a:t>is now</a:t>
                      </a:r>
                      <a:endParaRPr lang="en-US" b="1" dirty="0"/>
                    </a:p>
                  </a:txBody>
                  <a:tcPr anchor="ctr">
                    <a:solidFill>
                      <a:schemeClr val="bg1">
                        <a:lumMod val="95000"/>
                      </a:schemeClr>
                    </a:solidFill>
                  </a:tcPr>
                </a:tc>
                <a:tc>
                  <a:txBody>
                    <a:bodyPr/>
                    <a:lstStyle/>
                    <a:p>
                      <a:pPr algn="ctr"/>
                      <a:r>
                        <a:rPr lang="en-US" dirty="0" smtClean="0"/>
                        <a:t>How to get </a:t>
                      </a:r>
                      <a:br>
                        <a:rPr lang="en-US" dirty="0" smtClean="0"/>
                      </a:br>
                      <a:r>
                        <a:rPr lang="en-US" dirty="0" smtClean="0"/>
                        <a:t>the learner there</a:t>
                      </a:r>
                      <a:endParaRPr lang="en-US" b="1" dirty="0"/>
                    </a:p>
                  </a:txBody>
                  <a:tcPr anchor="ctr">
                    <a:solidFill>
                      <a:schemeClr val="bg1">
                        <a:lumMod val="95000"/>
                      </a:schemeClr>
                    </a:solidFill>
                  </a:tcPr>
                </a:tc>
              </a:tr>
              <a:tr h="1763374">
                <a:tc>
                  <a:txBody>
                    <a:bodyPr/>
                    <a:lstStyle/>
                    <a:p>
                      <a:r>
                        <a:rPr lang="en-US" dirty="0" smtClean="0"/>
                        <a:t>Teacher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rgbClr val="FF6E4C"/>
                    </a:solidFill>
                  </a:tcPr>
                </a:tc>
              </a:tr>
              <a:tr h="1437989">
                <a:tc>
                  <a:txBody>
                    <a:bodyPr/>
                    <a:lstStyle/>
                    <a:p>
                      <a:r>
                        <a:rPr lang="en-US" dirty="0" smtClean="0"/>
                        <a:t>Peer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tr>
              <a:tr h="1416996">
                <a:tc>
                  <a:txBody>
                    <a:bodyPr/>
                    <a:lstStyle/>
                    <a:p>
                      <a:r>
                        <a:rPr lang="en-US" dirty="0" smtClean="0"/>
                        <a:t>Student</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bl>
          </a:graphicData>
        </a:graphic>
      </p:graphicFrame>
      <p:sp>
        <p:nvSpPr>
          <p:cNvPr id="2" name="Title 1"/>
          <p:cNvSpPr>
            <a:spLocks noGrp="1"/>
          </p:cNvSpPr>
          <p:nvPr>
            <p:ph type="title"/>
          </p:nvPr>
        </p:nvSpPr>
        <p:spPr/>
        <p:txBody>
          <a:bodyPr/>
          <a:lstStyle/>
          <a:p>
            <a:r>
              <a:rPr lang="en-US" dirty="0" smtClean="0"/>
              <a:t>Unpacking Formative Assessment</a:t>
            </a:r>
            <a:endParaRPr lang="en-US" dirty="0"/>
          </a:p>
        </p:txBody>
      </p:sp>
      <p:sp>
        <p:nvSpPr>
          <p:cNvPr id="20" name="Rounded Rectangle 19"/>
          <p:cNvSpPr/>
          <p:nvPr/>
        </p:nvSpPr>
        <p:spPr>
          <a:xfrm>
            <a:off x="1159948" y="2227350"/>
            <a:ext cx="2167471" cy="4413562"/>
          </a:xfrm>
          <a:prstGeom prst="roundRect">
            <a:avLst/>
          </a:prstGeom>
          <a:solidFill>
            <a:srgbClr val="DD9E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solidFill>
                  <a:srgbClr val="FFFFFF"/>
                </a:solidFill>
                <a:latin typeface="+mj-lt"/>
              </a:rPr>
              <a:t>Clarifying, sharing, and understanding </a:t>
            </a:r>
            <a:r>
              <a:rPr lang="en-US" sz="2000" b="1" dirty="0" smtClean="0">
                <a:solidFill>
                  <a:srgbClr val="FFFFFF"/>
                </a:solidFill>
                <a:latin typeface="+mj-lt"/>
                <a:cs typeface="Brush Script MT Italic"/>
              </a:rPr>
              <a:t>learning intentions</a:t>
            </a:r>
            <a:endParaRPr lang="en-US" sz="2000" b="1" dirty="0">
              <a:solidFill>
                <a:srgbClr val="FFFFFF"/>
              </a:solidFill>
              <a:latin typeface="+mj-lt"/>
              <a:cs typeface="Brush Script MT Italic"/>
            </a:endParaRPr>
          </a:p>
        </p:txBody>
      </p:sp>
      <p:sp>
        <p:nvSpPr>
          <p:cNvPr id="21" name="Rounded Rectangle 20"/>
          <p:cNvSpPr/>
          <p:nvPr/>
        </p:nvSpPr>
        <p:spPr>
          <a:xfrm>
            <a:off x="3484050" y="2227349"/>
            <a:ext cx="2663867" cy="1572681"/>
          </a:xfrm>
          <a:prstGeom prst="roundRect">
            <a:avLst/>
          </a:prstGeom>
          <a:solidFill>
            <a:srgbClr val="1F497D"/>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smtClean="0">
                <a:solidFill>
                  <a:srgbClr val="FFFFFF"/>
                </a:solidFill>
                <a:latin typeface="+mj-lt"/>
              </a:rPr>
              <a:t>Engineering effective discussions, tasks, and activities that elicit </a:t>
            </a:r>
            <a:r>
              <a:rPr lang="en-US" sz="2000" b="1" dirty="0" smtClean="0">
                <a:solidFill>
                  <a:srgbClr val="FFFFFF"/>
                </a:solidFill>
                <a:latin typeface="+mj-lt"/>
                <a:cs typeface="Brush Script MT Italic"/>
              </a:rPr>
              <a:t>evidence of learning</a:t>
            </a:r>
            <a:endParaRPr lang="en-US" sz="2000" b="1" dirty="0">
              <a:solidFill>
                <a:srgbClr val="FFFFFF"/>
              </a:solidFill>
              <a:latin typeface="+mj-lt"/>
              <a:cs typeface="Brush Script MT Italic"/>
            </a:endParaRPr>
          </a:p>
        </p:txBody>
      </p:sp>
      <p:sp>
        <p:nvSpPr>
          <p:cNvPr id="22" name="Rounded Rectangle 21"/>
          <p:cNvSpPr/>
          <p:nvPr/>
        </p:nvSpPr>
        <p:spPr>
          <a:xfrm>
            <a:off x="6340033" y="2227350"/>
            <a:ext cx="2606040" cy="1600200"/>
          </a:xfrm>
          <a:prstGeom prst="roundRect">
            <a:avLst/>
          </a:prstGeom>
          <a:solidFill>
            <a:srgbClr val="AC21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1" dirty="0" smtClean="0">
                <a:solidFill>
                  <a:srgbClr val="FFFFFF"/>
                </a:solidFill>
                <a:latin typeface="+mj-lt"/>
              </a:rPr>
              <a:t>Providing </a:t>
            </a:r>
            <a:r>
              <a:rPr lang="en-US" sz="2000" b="1" dirty="0" smtClean="0">
                <a:solidFill>
                  <a:srgbClr val="FFFFFF"/>
                </a:solidFill>
                <a:latin typeface="+mj-lt"/>
                <a:cs typeface="Brush Script MT Italic"/>
              </a:rPr>
              <a:t>feedback</a:t>
            </a:r>
            <a:r>
              <a:rPr lang="en-US" sz="2000" b="1" dirty="0" smtClean="0">
                <a:solidFill>
                  <a:srgbClr val="FFFFFF"/>
                </a:solidFill>
                <a:latin typeface="+mj-lt"/>
              </a:rPr>
              <a:t> that moves learners forward</a:t>
            </a:r>
            <a:endParaRPr lang="en-US" sz="2000" b="1" dirty="0">
              <a:solidFill>
                <a:srgbClr val="FFFFFF"/>
              </a:solidFill>
              <a:latin typeface="+mj-lt"/>
            </a:endParaRPr>
          </a:p>
        </p:txBody>
      </p:sp>
      <p:sp>
        <p:nvSpPr>
          <p:cNvPr id="23" name="Rounded Rectangle 22"/>
          <p:cNvSpPr/>
          <p:nvPr/>
        </p:nvSpPr>
        <p:spPr>
          <a:xfrm>
            <a:off x="3484050" y="3955119"/>
            <a:ext cx="5462023" cy="1291835"/>
          </a:xfrm>
          <a:prstGeom prst="roundRect">
            <a:avLst/>
          </a:prstGeom>
          <a:solidFill>
            <a:schemeClr val="accent3"/>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b="1" dirty="0" smtClean="0">
                <a:solidFill>
                  <a:srgbClr val="FFFFFF"/>
                </a:solidFill>
                <a:latin typeface="+mj-lt"/>
              </a:rPr>
              <a:t>Activating students as</a:t>
            </a:r>
          </a:p>
          <a:p>
            <a:pPr algn="ctr"/>
            <a:r>
              <a:rPr lang="en-US" sz="2000" b="1" dirty="0" smtClean="0">
                <a:solidFill>
                  <a:srgbClr val="FFFFFF"/>
                </a:solidFill>
                <a:latin typeface="+mj-lt"/>
                <a:cs typeface="Brush Script MT Italic"/>
              </a:rPr>
              <a:t>resources for one another</a:t>
            </a:r>
            <a:endParaRPr lang="en-US" sz="2000" b="1" dirty="0">
              <a:solidFill>
                <a:srgbClr val="FFFFFF"/>
              </a:solidFill>
              <a:latin typeface="+mj-lt"/>
              <a:cs typeface="Brush Script MT Italic"/>
            </a:endParaRPr>
          </a:p>
        </p:txBody>
      </p:sp>
      <p:sp>
        <p:nvSpPr>
          <p:cNvPr id="24" name="Rounded Rectangle 23"/>
          <p:cNvSpPr/>
          <p:nvPr/>
        </p:nvSpPr>
        <p:spPr>
          <a:xfrm>
            <a:off x="3484050" y="5412765"/>
            <a:ext cx="5465654" cy="1228147"/>
          </a:xfrm>
          <a:prstGeom prst="roundRect">
            <a:avLst/>
          </a:prstGeom>
          <a:solidFill>
            <a:schemeClr val="accent5"/>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000" b="1" dirty="0" smtClean="0">
                <a:solidFill>
                  <a:srgbClr val="FFFFFF"/>
                </a:solidFill>
                <a:latin typeface="+mj-lt"/>
              </a:rPr>
              <a:t>Activating students as</a:t>
            </a:r>
          </a:p>
          <a:p>
            <a:pPr algn="ctr"/>
            <a:r>
              <a:rPr lang="en-US" sz="2000" b="1" dirty="0" smtClean="0">
                <a:solidFill>
                  <a:srgbClr val="FFFFFF"/>
                </a:solidFill>
                <a:latin typeface="+mj-lt"/>
                <a:cs typeface="Brush Script MT Italic"/>
              </a:rPr>
              <a:t>owners of their own learning</a:t>
            </a:r>
            <a:endParaRPr lang="en-US" sz="2000" b="1" dirty="0">
              <a:solidFill>
                <a:srgbClr val="FFFFFF"/>
              </a:solidFill>
              <a:latin typeface="+mj-lt"/>
              <a:cs typeface="Brush Script MT Italic"/>
            </a:endParaRPr>
          </a:p>
        </p:txBody>
      </p:sp>
      <p:sp>
        <p:nvSpPr>
          <p:cNvPr id="4" name="Slide Number Placeholder 3"/>
          <p:cNvSpPr>
            <a:spLocks noGrp="1"/>
          </p:cNvSpPr>
          <p:nvPr>
            <p:ph type="sldNum" sz="quarter" idx="12"/>
          </p:nvPr>
        </p:nvSpPr>
        <p:spPr/>
        <p:txBody>
          <a:bodyPr/>
          <a:lstStyle/>
          <a:p>
            <a:fld id="{9C0F6FC3-3F0F-484D-B7AD-35414CAF3DD6}" type="slidenum">
              <a:rPr lang="en-US" smtClean="0"/>
              <a:t>8</a:t>
            </a:fld>
            <a:endParaRPr lang="en-US"/>
          </a:p>
        </p:txBody>
      </p:sp>
    </p:spTree>
    <p:extLst>
      <p:ext uri="{BB962C8B-B14F-4D97-AF65-F5344CB8AC3E}">
        <p14:creationId xmlns:p14="http://schemas.microsoft.com/office/powerpoint/2010/main" val="2570312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creation myths for formative assessment</a:t>
            </a:r>
            <a:endParaRPr lang="en-US" dirty="0"/>
          </a:p>
        </p:txBody>
      </p:sp>
      <p:sp>
        <p:nvSpPr>
          <p:cNvPr id="3" name="Content Placeholder 2"/>
          <p:cNvSpPr>
            <a:spLocks noGrp="1"/>
          </p:cNvSpPr>
          <p:nvPr>
            <p:ph idx="1"/>
          </p:nvPr>
        </p:nvSpPr>
        <p:spPr/>
        <p:txBody>
          <a:bodyPr/>
          <a:lstStyle/>
          <a:p>
            <a:r>
              <a:rPr lang="en-US" dirty="0" smtClean="0"/>
              <a:t>Bottom up, from feedback research</a:t>
            </a:r>
          </a:p>
          <a:p>
            <a:r>
              <a:rPr lang="en-US" dirty="0" smtClean="0"/>
              <a:t>Top down, from EEF toolkit</a:t>
            </a:r>
          </a:p>
          <a:p>
            <a:r>
              <a:rPr lang="en-US" dirty="0" smtClean="0"/>
              <a:t>Meta-analysis (Kingston &amp; Nash, 2011; 2015)</a:t>
            </a:r>
          </a:p>
          <a:p>
            <a:endParaRPr lang="en-US" dirty="0" smtClean="0"/>
          </a:p>
        </p:txBody>
      </p:sp>
      <p:sp>
        <p:nvSpPr>
          <p:cNvPr id="4" name="Slide Number Placeholder 3"/>
          <p:cNvSpPr>
            <a:spLocks noGrp="1"/>
          </p:cNvSpPr>
          <p:nvPr>
            <p:ph type="sldNum" sz="quarter" idx="12"/>
          </p:nvPr>
        </p:nvSpPr>
        <p:spPr/>
        <p:txBody>
          <a:bodyPr/>
          <a:lstStyle/>
          <a:p>
            <a:fld id="{9C0F6FC3-3F0F-484D-B7AD-35414CAF3DD6}" type="slidenum">
              <a:rPr lang="en-US" smtClean="0"/>
              <a:t>9</a:t>
            </a:fld>
            <a:endParaRPr lang="en-US"/>
          </a:p>
        </p:txBody>
      </p:sp>
    </p:spTree>
    <p:extLst>
      <p:ext uri="{BB962C8B-B14F-4D97-AF65-F5344CB8AC3E}">
        <p14:creationId xmlns:p14="http://schemas.microsoft.com/office/powerpoint/2010/main" val="34058542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ylan Wiliam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 Wiliam Template 2014.potx</Template>
  <TotalTime>7199</TotalTime>
  <Words>976</Words>
  <Application>Microsoft Macintosh PowerPoint</Application>
  <PresentationFormat>On-screen Show (4:3)</PresentationFormat>
  <Paragraphs>188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Dylan Wiliam Template 2014</vt:lpstr>
      <vt:lpstr>Dylan Wiliam (@dylanwiliam)</vt:lpstr>
      <vt:lpstr>Formative assessment</vt:lpstr>
      <vt:lpstr>Formative assessment as assessment</vt:lpstr>
      <vt:lpstr>Formative and summative assessment</vt:lpstr>
      <vt:lpstr>An inclusive definition</vt:lpstr>
      <vt:lpstr>What is learning</vt:lpstr>
      <vt:lpstr>But what, exactly, is formative assessment?</vt:lpstr>
      <vt:lpstr>Unpacking Formative Assessment</vt:lpstr>
      <vt:lpstr>Two creation myths for formative assessment</vt:lpstr>
      <vt:lpstr>Relevant studies</vt:lpstr>
      <vt:lpstr>Educational Endowment Foundation toolkit</vt:lpstr>
      <vt:lpstr>Recent meta-analytic findings </vt:lpstr>
      <vt:lpstr>Consequences of the definition</vt:lpstr>
      <vt:lpstr>Critiques of formative assessment</vt:lpstr>
      <vt:lpstr>A simple choice</vt:lpstr>
    </vt:vector>
  </TitlesOfParts>
  <Company>Learning Sciences International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Karlson</dc:creator>
  <cp:lastModifiedBy>Dylan Wiliam</cp:lastModifiedBy>
  <cp:revision>99</cp:revision>
  <cp:lastPrinted>2016-01-12T21:48:42Z</cp:lastPrinted>
  <dcterms:created xsi:type="dcterms:W3CDTF">2014-10-09T19:30:01Z</dcterms:created>
  <dcterms:modified xsi:type="dcterms:W3CDTF">2016-01-13T08:15:49Z</dcterms:modified>
</cp:coreProperties>
</file>