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60" r:id="rId2"/>
    <p:sldId id="632" r:id="rId3"/>
    <p:sldId id="633" r:id="rId4"/>
    <p:sldId id="635" r:id="rId5"/>
    <p:sldId id="636" r:id="rId6"/>
    <p:sldId id="623" r:id="rId7"/>
    <p:sldId id="628" r:id="rId8"/>
    <p:sldId id="629" r:id="rId9"/>
    <p:sldId id="630" r:id="rId10"/>
    <p:sldId id="631" r:id="rId11"/>
    <p:sldId id="626" r:id="rId12"/>
    <p:sldId id="638" r:id="rId13"/>
    <p:sldId id="639" r:id="rId14"/>
    <p:sldId id="640" r:id="rId15"/>
    <p:sldId id="641" r:id="rId16"/>
    <p:sldId id="642" r:id="rId17"/>
    <p:sldId id="643" r:id="rId18"/>
    <p:sldId id="492" r:id="rId19"/>
    <p:sldId id="493" r:id="rId20"/>
    <p:sldId id="494" r:id="rId21"/>
    <p:sldId id="521" r:id="rId22"/>
    <p:sldId id="497" r:id="rId23"/>
    <p:sldId id="603" r:id="rId24"/>
    <p:sldId id="500" r:id="rId25"/>
    <p:sldId id="501" r:id="rId26"/>
    <p:sldId id="563" r:id="rId27"/>
    <p:sldId id="502" r:id="rId28"/>
    <p:sldId id="503" r:id="rId29"/>
    <p:sldId id="504" r:id="rId30"/>
    <p:sldId id="526" r:id="rId31"/>
    <p:sldId id="527" r:id="rId32"/>
    <p:sldId id="528" r:id="rId33"/>
    <p:sldId id="529" r:id="rId34"/>
    <p:sldId id="530" r:id="rId35"/>
    <p:sldId id="531" r:id="rId36"/>
    <p:sldId id="505" r:id="rId37"/>
    <p:sldId id="506" r:id="rId38"/>
    <p:sldId id="592" r:id="rId39"/>
    <p:sldId id="573" r:id="rId40"/>
    <p:sldId id="578" r:id="rId41"/>
    <p:sldId id="588" r:id="rId42"/>
    <p:sldId id="589" r:id="rId43"/>
    <p:sldId id="620" r:id="rId44"/>
    <p:sldId id="517" r:id="rId45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152"/>
    <a:srgbClr val="215968"/>
    <a:srgbClr val="FF6600"/>
    <a:srgbClr val="1F497D"/>
    <a:srgbClr val="DD9E00"/>
    <a:srgbClr val="2979C9"/>
    <a:srgbClr val="2171AD"/>
    <a:srgbClr val="1691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90469" autoAdjust="0"/>
  </p:normalViewPr>
  <p:slideViewPr>
    <p:cSldViewPr snapToGrid="0" snapToObjects="1" showGuides="1">
      <p:cViewPr>
        <p:scale>
          <a:sx n="100" d="100"/>
          <a:sy n="100" d="100"/>
        </p:scale>
        <p:origin x="-80" y="-80"/>
      </p:cViewPr>
      <p:guideLst>
        <p:guide orient="horz" pos="4062"/>
        <p:guide pos="2885"/>
      </p:guideLst>
    </p:cSldViewPr>
  </p:slideViewPr>
  <p:outlineViewPr>
    <p:cViewPr>
      <p:scale>
        <a:sx n="33" d="100"/>
        <a:sy n="33" d="100"/>
      </p:scale>
      <p:origin x="0" y="90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84"/>
    </p:cViewPr>
  </p:sorterViewPr>
  <p:notesViewPr>
    <p:cSldViewPr snapToGrid="0" snapToObjects="1" showGuides="1">
      <p:cViewPr varScale="1">
        <p:scale>
          <a:sx n="148" d="100"/>
          <a:sy n="148" d="100"/>
        </p:scale>
        <p:origin x="-3688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342460"/>
            <a:ext cx="91440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tabLst>
                <a:tab pos="1790700" algn="l"/>
                <a:tab pos="3683000" algn="l"/>
                <a:tab pos="5918200" algn="l"/>
                <a:tab pos="7899400" algn="l"/>
              </a:tabLst>
            </a:pPr>
            <a:r>
              <a:rPr lang="en-US" dirty="0" smtClean="0"/>
              <a:t>© Dylan Wiliam 2015	</a:t>
            </a:r>
            <a:r>
              <a:rPr lang="en-US" dirty="0" err="1" smtClean="0"/>
              <a:t>www.dylanwiliam.org</a:t>
            </a:r>
            <a:r>
              <a:rPr lang="en-US" dirty="0" smtClean="0"/>
              <a:t>	</a:t>
            </a:r>
            <a:r>
              <a:rPr lang="en-US" dirty="0" err="1" smtClean="0"/>
              <a:t>www.dylanwiliamcenter.com</a:t>
            </a:r>
            <a:r>
              <a:rPr lang="en-US" dirty="0" smtClean="0"/>
              <a:t>	</a:t>
            </a:r>
            <a:r>
              <a:rPr lang="en-US" dirty="0" err="1" smtClean="0"/>
              <a:t>dylanwiliam@mac.com</a:t>
            </a:r>
            <a:r>
              <a:rPr lang="en-US" dirty="0" smtClean="0"/>
              <a:t>	(609) 910-1489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0" y="0"/>
            <a:ext cx="91440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71F13FEA-52D1-7A49-9B9F-C01DD675C832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620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36286" y="6450624"/>
            <a:ext cx="9180287" cy="1905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36286" y="6513911"/>
            <a:ext cx="9180287" cy="256187"/>
          </a:xfrm>
          <a:prstGeom prst="rect">
            <a:avLst/>
          </a:prstGeom>
          <a:solidFill>
            <a:srgbClr val="1691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5088" y="514350"/>
            <a:ext cx="3965575" cy="2973388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3987" y="3600808"/>
            <a:ext cx="7047487" cy="2733314"/>
          </a:xfrm>
          <a:prstGeom prst="rect">
            <a:avLst/>
          </a:prstGeom>
          <a:ln>
            <a:solidFill>
              <a:srgbClr val="000000"/>
            </a:solidFill>
          </a:ln>
          <a:effectLst/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41416" y="6462766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©2014 </a:t>
            </a:r>
            <a:r>
              <a:rPr lang="en-US" dirty="0" err="1" smtClean="0"/>
              <a:t>DylanWiliamCenter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629476" y="6462766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FFFF"/>
                </a:solidFill>
              </a:defRPr>
            </a:lvl1pPr>
          </a:lstStyle>
          <a:p>
            <a:fld id="{456AE36E-D2DB-BC41-9EC0-63DF6BAF35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Dylan Wiliam Log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4"/>
          <a:stretch/>
        </p:blipFill>
        <p:spPr>
          <a:xfrm>
            <a:off x="3110111" y="51487"/>
            <a:ext cx="2924317" cy="40544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176679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lang="en-US" sz="1200" b="0" kern="1200" dirty="0" smtClean="0">
        <a:ln w="6350" cmpd="sng">
          <a:noFill/>
        </a:ln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5088" y="514350"/>
            <a:ext cx="3965575" cy="297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AE36E-D2DB-BC41-9EC0-63DF6BAF358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217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68625" y="598488"/>
            <a:ext cx="3208338" cy="2405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/>
          <a:lstStyle/>
          <a:p>
            <a:fld id="{59308322-7604-4047-A2AA-2BA221E8E80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3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68625" y="598488"/>
            <a:ext cx="3208338" cy="2405062"/>
          </a:xfrm>
          <a:solidFill>
            <a:srgbClr val="FFFFFF"/>
          </a:solidFill>
          <a:ln/>
        </p:spPr>
      </p:sp>
      <p:sp>
        <p:nvSpPr>
          <p:cNvPr id="13824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9088" y="514350"/>
            <a:ext cx="3429000" cy="2571750"/>
          </a:xfrm>
          <a:solidFill>
            <a:srgbClr val="FFFFFF"/>
          </a:solidFill>
          <a:ln/>
        </p:spPr>
      </p:sp>
      <p:sp>
        <p:nvSpPr>
          <p:cNvPr id="149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9088" y="514350"/>
            <a:ext cx="3429000" cy="2571750"/>
          </a:xfrm>
          <a:solidFill>
            <a:srgbClr val="FFFFFF"/>
          </a:solidFill>
          <a:ln/>
        </p:spPr>
      </p:sp>
      <p:sp>
        <p:nvSpPr>
          <p:cNvPr id="151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a few books you might consider.</a:t>
            </a:r>
            <a:r>
              <a:rPr lang="en-US" baseline="0" dirty="0" smtClean="0"/>
              <a:t>  We would recommend you start with Embedding Formative Assessment.  Maybe consider a book study.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AE36E-D2DB-BC41-9EC0-63DF6BAF3580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810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Obviously </a:t>
            </a:r>
            <a:r>
              <a:rPr lang="en-US" dirty="0" err="1" smtClean="0"/>
              <a:t>Chetty</a:t>
            </a:r>
            <a:r>
              <a:rPr lang="en-US" dirty="0" smtClean="0"/>
              <a:t> et al.</a:t>
            </a:r>
            <a:r>
              <a:rPr lang="en-US" baseline="0" dirty="0" smtClean="0"/>
              <a:t> was not included in Hanushek and Rivkin (2010)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47693-03FC-C34C-B8E2-92F24BD431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63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14350"/>
            <a:ext cx="3430588" cy="2571750"/>
          </a:xfrm>
          <a:solidFill>
            <a:srgbClr val="FFFFFF"/>
          </a:solidFill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605088" y="514350"/>
            <a:ext cx="3965575" cy="2973388"/>
          </a:xfrm>
          <a:solidFill>
            <a:srgbClr val="FFFFFF"/>
          </a:solidFill>
          <a:ln/>
        </p:spPr>
      </p:sp>
      <p:sp>
        <p:nvSpPr>
          <p:cNvPr id="4198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5088" y="514350"/>
            <a:ext cx="3965575" cy="297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3B523-08EE-724B-9F77-B8B28604AED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41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5088" y="514350"/>
            <a:ext cx="3965575" cy="297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3B523-08EE-724B-9F77-B8B28604AED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71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5088" y="514350"/>
            <a:ext cx="3965575" cy="297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3B523-08EE-724B-9F77-B8B28604AED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71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5088" y="514350"/>
            <a:ext cx="3965575" cy="297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3B523-08EE-724B-9F77-B8B28604AED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71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68625" y="598488"/>
            <a:ext cx="3208338" cy="2405062"/>
          </a:xfrm>
          <a:solidFill>
            <a:srgbClr val="FFFFFF"/>
          </a:solidFill>
          <a:ln/>
        </p:spPr>
      </p:sp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50" y="1333500"/>
            <a:ext cx="7969250" cy="48916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©2014 </a:t>
            </a:r>
            <a:r>
              <a:rPr lang="en-US" dirty="0" err="1" smtClean="0"/>
              <a:t>DylanWiliamCenter</a:t>
            </a:r>
            <a:endParaRPr lang="en-US" dirty="0"/>
          </a:p>
        </p:txBody>
      </p:sp>
      <p:pic>
        <p:nvPicPr>
          <p:cNvPr id="8" name="Picture 7" descr="Dylan Wiliam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08" y="6225190"/>
            <a:ext cx="2162392" cy="6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8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©2014 DylanWiliamCenter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Dylan Wiliam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08" y="6225190"/>
            <a:ext cx="2162392" cy="6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1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1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ircle.png"/>
          <p:cNvPicPr>
            <a:picLocks noChangeAspect="1"/>
          </p:cNvPicPr>
          <p:nvPr userDrawn="1"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" y="-20466"/>
            <a:ext cx="9141964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©2014 </a:t>
            </a:r>
            <a:r>
              <a:rPr lang="en-US" dirty="0" err="1" smtClean="0"/>
              <a:t>DylanWiliamCenter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02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and Ex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rcl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" y="0"/>
            <a:ext cx="9141964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148045" y="3149600"/>
            <a:ext cx="7995955" cy="2978291"/>
          </a:xfrm>
          <a:prstGeom prst="rect">
            <a:avLst/>
          </a:prstGeom>
          <a:solidFill>
            <a:srgbClr val="1691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149600"/>
            <a:ext cx="918436" cy="29782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pic>
        <p:nvPicPr>
          <p:cNvPr id="11" name="Picture 10" descr="Dylan Wiliam 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36" y="1502229"/>
            <a:ext cx="5629275" cy="1647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05" y="4406900"/>
            <a:ext cx="7129608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105" y="2906713"/>
            <a:ext cx="712960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12115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©2014 </a:t>
            </a:r>
            <a:r>
              <a:rPr lang="en-US" dirty="0" err="1" smtClean="0"/>
              <a:t>DylanWiliamCenter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744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148045" y="0"/>
            <a:ext cx="7995955" cy="6127891"/>
          </a:xfrm>
          <a:prstGeom prst="rect">
            <a:avLst/>
          </a:prstGeom>
          <a:solidFill>
            <a:srgbClr val="1691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pic>
        <p:nvPicPr>
          <p:cNvPr id="8" name="Picture 7" descr="circle.png"/>
          <p:cNvPicPr>
            <a:picLocks noChangeAspect="1"/>
          </p:cNvPicPr>
          <p:nvPr userDrawn="1"/>
        </p:nvPicPr>
        <p:blipFill>
          <a:blip r:embed="rId2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4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8436" cy="61278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pic>
        <p:nvPicPr>
          <p:cNvPr id="11" name="Picture 10" descr="Dylan Wiliam 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08" y="6225190"/>
            <a:ext cx="2162392" cy="6328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1677187"/>
            <a:ext cx="4854396" cy="1923264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77926"/>
            <a:ext cx="918436" cy="231140"/>
          </a:xfrm>
        </p:spPr>
        <p:txBody>
          <a:bodyPr/>
          <a:lstStyle/>
          <a:p>
            <a:fld id="{9C0F6FC3-3F0F-484D-B7AD-35414CAF3D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©2014 </a:t>
            </a:r>
            <a:r>
              <a:rPr lang="en-US" dirty="0" err="1" smtClean="0"/>
              <a:t>DylanWiliamCenter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3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550" y="1600200"/>
            <a:ext cx="38798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835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©2014 </a:t>
            </a:r>
            <a:r>
              <a:rPr lang="en-US" dirty="0" err="1" smtClean="0"/>
              <a:t>DylanWiliamCenter</a:t>
            </a:r>
            <a:endParaRPr lang="en-US" dirty="0"/>
          </a:p>
        </p:txBody>
      </p:sp>
      <p:pic>
        <p:nvPicPr>
          <p:cNvPr id="9" name="Picture 8" descr="Dylan Wiliam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08" y="6225190"/>
            <a:ext cx="2162392" cy="6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00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550" y="1535113"/>
            <a:ext cx="37798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550" y="2174875"/>
            <a:ext cx="37798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4900" y="1535113"/>
            <a:ext cx="37719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2174875"/>
            <a:ext cx="37719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Dylan Wiliam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08" y="6225190"/>
            <a:ext cx="2162392" cy="6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612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2588" y="152400"/>
            <a:ext cx="8074212" cy="1066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6" y="6248218"/>
            <a:ext cx="542108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©2014 DylanWiliamCenter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B601A0-3688-4D07-8CC1-C676D43367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 descr="Dylan Wiliam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08" y="6225190"/>
            <a:ext cx="2162392" cy="6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24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op_circle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650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550" y="233886"/>
            <a:ext cx="7921327" cy="621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17550" y="965098"/>
            <a:ext cx="8426451" cy="243968"/>
          </a:xfrm>
          <a:prstGeom prst="rect">
            <a:avLst/>
          </a:prstGeom>
          <a:solidFill>
            <a:srgbClr val="1691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77926"/>
            <a:ext cx="635000" cy="2311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977926"/>
            <a:ext cx="635000" cy="23114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9C0F6FC3-3F0F-484D-B7AD-35414CAF3D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0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4" r:id="rId3"/>
    <p:sldLayoutId id="2147483655" r:id="rId4"/>
    <p:sldLayoutId id="2147483651" r:id="rId5"/>
    <p:sldLayoutId id="2147483649" r:id="rId6"/>
    <p:sldLayoutId id="2147483652" r:id="rId7"/>
    <p:sldLayoutId id="2147483653" r:id="rId8"/>
    <p:sldLayoutId id="2147483657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rgbClr val="1691D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691D0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1691D0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1691D0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1691D0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1691D0"/>
        </a:buClr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dylanwiliamcenter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ylanwiliamcenter.com/" TargetMode="External"/><Relationship Id="rId4" Type="http://schemas.openxmlformats.org/officeDocument/2006/relationships/hyperlink" Target="http://www.dylanwiliam.net/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65105" y="5508359"/>
            <a:ext cx="7129608" cy="522640"/>
          </a:xfrm>
        </p:spPr>
        <p:txBody>
          <a:bodyPr/>
          <a:lstStyle/>
          <a:p>
            <a:r>
              <a:rPr lang="en-US" sz="2800" b="0" cap="none" dirty="0" smtClean="0"/>
              <a:t>Dylan Wiliam (@dylanwiliam)</a:t>
            </a:r>
            <a:endParaRPr lang="en-US" sz="2800" b="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65105" y="3759200"/>
            <a:ext cx="7574284" cy="1487839"/>
          </a:xfrm>
        </p:spPr>
        <p:txBody>
          <a:bodyPr anchor="t">
            <a:noAutofit/>
          </a:bodyPr>
          <a:lstStyle/>
          <a:p>
            <a:r>
              <a:rPr lang="en-US" sz="3600" b="1" dirty="0" smtClean="0"/>
              <a:t>Leadership for teacher </a:t>
            </a:r>
            <a:r>
              <a:rPr lang="en-US" sz="3600" b="1" dirty="0" smtClean="0"/>
              <a:t>learning: Transforming mathematics instruction with embedded formative assessment</a:t>
            </a:r>
            <a:endParaRPr lang="en-US" sz="28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143000" y="6292334"/>
            <a:ext cx="8001000" cy="461665"/>
          </a:xfrm>
          <a:prstGeom prst="rect">
            <a:avLst/>
          </a:prstGeom>
          <a:solidFill>
            <a:srgbClr val="1691D0"/>
          </a:solidFill>
        </p:spPr>
        <p:txBody>
          <a:bodyPr wrap="square" rtlCol="0">
            <a:spAutoFit/>
          </a:bodyPr>
          <a:lstStyle/>
          <a:p>
            <a:pPr marL="177800">
              <a:tabLst>
                <a:tab pos="4838700" algn="l"/>
              </a:tabLst>
            </a:pPr>
            <a:r>
              <a:rPr lang="en-US" sz="2400" dirty="0" smtClean="0">
                <a:solidFill>
                  <a:schemeClr val="bg1"/>
                </a:solidFill>
                <a:hlinkClick r:id="rId3"/>
              </a:rPr>
              <a:t>www.dylanwiliamcenter.com</a:t>
            </a:r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err="1" smtClean="0">
                <a:solidFill>
                  <a:schemeClr val="bg1"/>
                </a:solidFill>
              </a:rPr>
              <a:t>www.dylanwiliam.org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68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do work—a 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Curriculum improvement</a:t>
            </a:r>
          </a:p>
          <a:p>
            <a:r>
              <a:rPr lang="en-US" dirty="0" smtClean="0"/>
              <a:t>Formative assessment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69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599" y="1677187"/>
            <a:ext cx="5384801" cy="1923264"/>
          </a:xfrm>
        </p:spPr>
        <p:txBody>
          <a:bodyPr/>
          <a:lstStyle/>
          <a:p>
            <a:r>
              <a:rPr lang="en-US" dirty="0" smtClean="0"/>
              <a:t>Why formative assessment needs to be a priority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733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educational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can’t deduce an “ought” from an “is” (Hume, 1739)</a:t>
            </a:r>
          </a:p>
          <a:p>
            <a:r>
              <a:rPr lang="en-US" dirty="0" smtClean="0"/>
              <a:t>Educational research can only tell you what was, not what might be</a:t>
            </a:r>
          </a:p>
          <a:p>
            <a:pPr lvl="1"/>
            <a:r>
              <a:rPr lang="en-US" dirty="0" smtClean="0"/>
              <a:t>Ability grouping</a:t>
            </a:r>
          </a:p>
          <a:p>
            <a:pPr lvl="1"/>
            <a:r>
              <a:rPr lang="en-US" dirty="0" smtClean="0"/>
              <a:t>Homework</a:t>
            </a:r>
          </a:p>
          <a:p>
            <a:pPr lvl="1"/>
            <a:r>
              <a:rPr lang="en-US" dirty="0" smtClean="0"/>
              <a:t>Class-size reduction</a:t>
            </a:r>
          </a:p>
          <a:p>
            <a:pPr lvl="1"/>
            <a:r>
              <a:rPr lang="en-US" dirty="0" smtClean="0"/>
              <a:t>Teachers’ aides</a:t>
            </a:r>
          </a:p>
          <a:p>
            <a:r>
              <a:rPr lang="en-US" dirty="0" smtClean="0"/>
              <a:t>Educational leaders need to be critical consumers of educational research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64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Best-evidence synthesis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799CE-711A-FA44-BA4E-E463DA170A3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57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17550" y="233886"/>
            <a:ext cx="8426450" cy="621877"/>
          </a:xfrm>
        </p:spPr>
        <p:txBody>
          <a:bodyPr/>
          <a:lstStyle/>
          <a:p>
            <a:r>
              <a:rPr lang="en-US" dirty="0" smtClean="0"/>
              <a:t>Bottom up: Research on formative assessment</a:t>
            </a:r>
            <a:endParaRPr lang="en-US" dirty="0"/>
          </a:p>
        </p:txBody>
      </p:sp>
      <p:sp>
        <p:nvSpPr>
          <p:cNvPr id="40962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254000" y="1589567"/>
            <a:ext cx="4527176" cy="45720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Fuchs &amp; Fuchs (1986)</a:t>
            </a:r>
          </a:p>
          <a:p>
            <a:r>
              <a:rPr lang="en-US" sz="2600" dirty="0" err="1" smtClean="0"/>
              <a:t>Natriello</a:t>
            </a:r>
            <a:r>
              <a:rPr lang="en-US" sz="2600" dirty="0" smtClean="0"/>
              <a:t> (1987)</a:t>
            </a:r>
          </a:p>
          <a:p>
            <a:r>
              <a:rPr lang="en-US" sz="2600" dirty="0" smtClean="0"/>
              <a:t>Crooks (1988)</a:t>
            </a:r>
          </a:p>
          <a:p>
            <a:r>
              <a:rPr lang="en-US" sz="2600" dirty="0" err="1" smtClean="0"/>
              <a:t>Bangert</a:t>
            </a:r>
            <a:r>
              <a:rPr lang="en-US" sz="2600" dirty="0" smtClean="0"/>
              <a:t>-Drowns, et al. (1991)</a:t>
            </a:r>
          </a:p>
          <a:p>
            <a:r>
              <a:rPr lang="en-US" sz="2600" dirty="0" smtClean="0"/>
              <a:t>Dempster (1991)</a:t>
            </a:r>
          </a:p>
          <a:p>
            <a:r>
              <a:rPr lang="en-US" sz="2600" dirty="0"/>
              <a:t>Dempster </a:t>
            </a:r>
            <a:r>
              <a:rPr lang="en-US" sz="2600" dirty="0" smtClean="0"/>
              <a:t>(1992)</a:t>
            </a:r>
          </a:p>
          <a:p>
            <a:r>
              <a:rPr lang="en-US" sz="2600" dirty="0" smtClean="0"/>
              <a:t>Kluger &amp; DeNisi (1996)</a:t>
            </a:r>
          </a:p>
          <a:p>
            <a:r>
              <a:rPr lang="en-US" sz="2600" dirty="0" smtClean="0"/>
              <a:t>Black &amp; </a:t>
            </a:r>
            <a:r>
              <a:rPr lang="en-US" sz="2600" dirty="0" err="1" smtClean="0"/>
              <a:t>Wiliam</a:t>
            </a:r>
            <a:r>
              <a:rPr lang="en-US" sz="2600" dirty="0" smtClean="0"/>
              <a:t> (1998)</a:t>
            </a:r>
          </a:p>
          <a:p>
            <a:r>
              <a:rPr lang="en-US" sz="2600" dirty="0" smtClean="0"/>
              <a:t>Nyquist (2003)</a:t>
            </a:r>
          </a:p>
        </p:txBody>
      </p:sp>
      <p:sp>
        <p:nvSpPr>
          <p:cNvPr id="40963" name="Rectangle 1028"/>
          <p:cNvSpPr>
            <a:spLocks noGrp="1" noChangeArrowheads="1"/>
          </p:cNvSpPr>
          <p:nvPr>
            <p:ph sz="quarter" idx="2"/>
          </p:nvPr>
        </p:nvSpPr>
        <p:spPr>
          <a:xfrm>
            <a:off x="4844901" y="1589567"/>
            <a:ext cx="4164628" cy="4572000"/>
          </a:xfrm>
        </p:spPr>
        <p:txBody>
          <a:bodyPr>
            <a:normAutofit/>
          </a:bodyPr>
          <a:lstStyle/>
          <a:p>
            <a:r>
              <a:rPr lang="en-US" sz="2600" dirty="0" err="1" smtClean="0"/>
              <a:t>Elshout</a:t>
            </a:r>
            <a:r>
              <a:rPr lang="en-US" sz="2600" dirty="0" smtClean="0"/>
              <a:t>-Mohr (1994)</a:t>
            </a:r>
          </a:p>
          <a:p>
            <a:r>
              <a:rPr lang="en-US" sz="2600" dirty="0" err="1" smtClean="0"/>
              <a:t>Brookhart</a:t>
            </a:r>
            <a:r>
              <a:rPr lang="en-US" sz="2600" dirty="0" smtClean="0"/>
              <a:t> (2004)</a:t>
            </a:r>
          </a:p>
          <a:p>
            <a:r>
              <a:rPr lang="en-US" sz="2600" dirty="0" err="1" smtClean="0"/>
              <a:t>Allal</a:t>
            </a:r>
            <a:r>
              <a:rPr lang="en-US" sz="2600" dirty="0" smtClean="0"/>
              <a:t> &amp; Lopez (2005)</a:t>
            </a:r>
          </a:p>
          <a:p>
            <a:r>
              <a:rPr lang="en-US" sz="2600" dirty="0" err="1" smtClean="0"/>
              <a:t>Köller</a:t>
            </a:r>
            <a:r>
              <a:rPr lang="en-US" sz="2600" dirty="0" smtClean="0"/>
              <a:t> (2005)</a:t>
            </a:r>
          </a:p>
          <a:p>
            <a:r>
              <a:rPr lang="en-US" sz="2600" dirty="0" err="1" smtClean="0"/>
              <a:t>Brookhart</a:t>
            </a:r>
            <a:r>
              <a:rPr lang="en-US" sz="2600" dirty="0" smtClean="0"/>
              <a:t> (2007)</a:t>
            </a:r>
          </a:p>
          <a:p>
            <a:r>
              <a:rPr lang="en-US" sz="2600" dirty="0" err="1" smtClean="0"/>
              <a:t>Wiliam</a:t>
            </a:r>
            <a:r>
              <a:rPr lang="en-US" sz="2600" dirty="0" smtClean="0"/>
              <a:t> (2007)</a:t>
            </a:r>
          </a:p>
          <a:p>
            <a:r>
              <a:rPr lang="en-US" sz="2600" dirty="0" smtClean="0"/>
              <a:t>Hattie &amp; </a:t>
            </a:r>
            <a:r>
              <a:rPr lang="en-US" sz="2600" dirty="0" err="1" smtClean="0"/>
              <a:t>Timperley</a:t>
            </a:r>
            <a:r>
              <a:rPr lang="en-US" sz="2600" dirty="0" smtClean="0"/>
              <a:t> (2007)</a:t>
            </a:r>
          </a:p>
          <a:p>
            <a:r>
              <a:rPr lang="en-US" sz="2600" dirty="0" smtClean="0"/>
              <a:t>Shute (2008)</a:t>
            </a:r>
          </a:p>
          <a:p>
            <a:r>
              <a:rPr lang="en-US" sz="2600" dirty="0" smtClean="0"/>
              <a:t>Kingston &amp; Nash (2011)</a:t>
            </a: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1027746"/>
            <a:ext cx="533400" cy="24447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defRPr/>
            </a:pPr>
            <a:fld id="{5C50C641-66DE-184E-B016-D253D8CA36FC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3970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Formative Assessment: A contested term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212939"/>
            <a:ext cx="121023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Span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29496"/>
            <a:ext cx="121023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Length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8649" y="5251031"/>
            <a:ext cx="121023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Impact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0235" y="1299882"/>
            <a:ext cx="2420471" cy="494129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0235" y="1299882"/>
            <a:ext cx="242047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Long-cycle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83106" y="1319020"/>
            <a:ext cx="2432423" cy="492215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355977" y="1299882"/>
            <a:ext cx="2459317" cy="494129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83106" y="1319020"/>
            <a:ext cx="243242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Medium-cycle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67818" y="1319020"/>
            <a:ext cx="244747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Short-cycle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82700" y="1924050"/>
            <a:ext cx="2292350" cy="1252070"/>
          </a:xfrm>
          <a:prstGeom prst="roundRect">
            <a:avLst/>
          </a:prstGeom>
          <a:solidFill>
            <a:srgbClr val="1691D0"/>
          </a:solidFill>
          <a:ln>
            <a:solidFill>
              <a:srgbClr val="1691D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Across terms, teaching units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82700" y="3390553"/>
            <a:ext cx="2292350" cy="1216549"/>
          </a:xfrm>
          <a:prstGeom prst="roundRect">
            <a:avLst/>
          </a:prstGeom>
          <a:solidFill>
            <a:srgbClr val="1691D0"/>
          </a:solidFill>
          <a:ln>
            <a:solidFill>
              <a:srgbClr val="1691D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Four weeks to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one year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82700" y="4826000"/>
            <a:ext cx="2292350" cy="1243354"/>
          </a:xfrm>
          <a:prstGeom prst="roundRect">
            <a:avLst/>
          </a:prstGeom>
          <a:solidFill>
            <a:srgbClr val="1691D0"/>
          </a:solidFill>
          <a:ln>
            <a:solidFill>
              <a:srgbClr val="1691D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Monitoring, curriculum alignment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437668" y="1924050"/>
            <a:ext cx="2292350" cy="1252070"/>
          </a:xfrm>
          <a:prstGeom prst="roundRect">
            <a:avLst/>
          </a:prstGeom>
          <a:solidFill>
            <a:srgbClr val="1691D0"/>
          </a:solidFill>
          <a:ln>
            <a:solidFill>
              <a:srgbClr val="1691D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Within and between lessons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437668" y="3390553"/>
            <a:ext cx="2292350" cy="1216549"/>
          </a:xfrm>
          <a:prstGeom prst="roundRect">
            <a:avLst/>
          </a:prstGeom>
          <a:solidFill>
            <a:srgbClr val="1691D0"/>
          </a:solidFill>
          <a:ln>
            <a:solidFill>
              <a:srgbClr val="1691D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Minute-by-minute and day-by-day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437668" y="4826000"/>
            <a:ext cx="2292350" cy="1243354"/>
          </a:xfrm>
          <a:prstGeom prst="roundRect">
            <a:avLst/>
          </a:prstGeom>
          <a:solidFill>
            <a:srgbClr val="1691D0"/>
          </a:solidFill>
          <a:ln>
            <a:solidFill>
              <a:srgbClr val="1691D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Engagement, responsiveness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46606" y="1924050"/>
            <a:ext cx="2292350" cy="1252070"/>
          </a:xfrm>
          <a:prstGeom prst="roundRect">
            <a:avLst/>
          </a:prstGeom>
          <a:solidFill>
            <a:srgbClr val="1691D0"/>
          </a:solidFill>
          <a:ln>
            <a:solidFill>
              <a:srgbClr val="1691D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Within and between teaching units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846606" y="3390553"/>
            <a:ext cx="2292350" cy="1216549"/>
          </a:xfrm>
          <a:prstGeom prst="roundRect">
            <a:avLst/>
          </a:prstGeom>
          <a:solidFill>
            <a:srgbClr val="1691D0"/>
          </a:solidFill>
          <a:ln>
            <a:solidFill>
              <a:srgbClr val="1691D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One to four weeks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846606" y="4826000"/>
            <a:ext cx="2292350" cy="1243354"/>
          </a:xfrm>
          <a:prstGeom prst="roundRect">
            <a:avLst/>
          </a:prstGeom>
          <a:solidFill>
            <a:srgbClr val="1691D0"/>
          </a:solidFill>
          <a:ln>
            <a:solidFill>
              <a:srgbClr val="1691D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dirty="0" smtClean="0">
                <a:solidFill>
                  <a:schemeClr val="bg1"/>
                </a:solidFill>
              </a:rPr>
              <a:t>Student</a:t>
            </a:r>
            <a:r>
              <a:rPr lang="en-US" sz="2400" dirty="0">
                <a:solidFill>
                  <a:schemeClr val="bg1"/>
                </a:solidFill>
              </a:rPr>
              <a:t>-involved </a:t>
            </a:r>
            <a:r>
              <a:rPr lang="en-US" sz="2400" dirty="0" smtClean="0">
                <a:solidFill>
                  <a:schemeClr val="bg1"/>
                </a:solidFill>
              </a:rPr>
              <a:t>assessment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877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3" grpId="0" animBg="1"/>
      <p:bldP spid="8" grpId="0"/>
      <p:bldP spid="9" grpId="0" animBg="1"/>
      <p:bldP spid="10" grpId="0" animBg="1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437015"/>
              </p:ext>
            </p:extLst>
          </p:nvPr>
        </p:nvGraphicFramePr>
        <p:xfrm>
          <a:off x="94457" y="1440891"/>
          <a:ext cx="8962956" cy="53187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11381"/>
                <a:gridCol w="2294628"/>
                <a:gridCol w="2844217"/>
                <a:gridCol w="2812730"/>
              </a:tblGrid>
              <a:tr h="7003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Where the learner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is going</a:t>
                      </a:r>
                      <a:endParaRPr lang="en-US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Where the learner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is now</a:t>
                      </a:r>
                      <a:endParaRPr lang="en-US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How to get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the learner there</a:t>
                      </a:r>
                      <a:endParaRPr lang="en-US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63374">
                <a:tc>
                  <a:txBody>
                    <a:bodyPr/>
                    <a:lstStyle/>
                    <a:p>
                      <a:r>
                        <a:rPr lang="en-US" dirty="0" smtClean="0"/>
                        <a:t>Teacher</a:t>
                      </a:r>
                      <a:endParaRPr lang="en-US" b="1" dirty="0"/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D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E4C"/>
                    </a:solidFill>
                  </a:tcPr>
                </a:tc>
              </a:tr>
              <a:tr h="1437989">
                <a:tc>
                  <a:txBody>
                    <a:bodyPr/>
                    <a:lstStyle/>
                    <a:p>
                      <a:r>
                        <a:rPr lang="en-US" dirty="0" smtClean="0"/>
                        <a:t>Peer</a:t>
                      </a:r>
                      <a:endParaRPr lang="en-US" b="1" dirty="0"/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D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416996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</a:t>
                      </a:r>
                      <a:endParaRPr lang="en-US" b="1" dirty="0"/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D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Unpacking Formative Assessment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159948" y="2227350"/>
            <a:ext cx="2167471" cy="4413562"/>
          </a:xfrm>
          <a:prstGeom prst="roundRect">
            <a:avLst/>
          </a:prstGeom>
          <a:solidFill>
            <a:srgbClr val="DD9E0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Clarifying, sharing, and understanding </a:t>
            </a:r>
            <a:r>
              <a:rPr lang="en-US" sz="2400" b="1" dirty="0" smtClean="0">
                <a:solidFill>
                  <a:srgbClr val="FFFFFF"/>
                </a:solidFill>
                <a:latin typeface="+mj-lt"/>
                <a:cs typeface="Brush Script MT Italic"/>
              </a:rPr>
              <a:t>learning intentions</a:t>
            </a:r>
            <a:endParaRPr lang="en-US" sz="2400" b="1" dirty="0">
              <a:solidFill>
                <a:srgbClr val="FFFFFF"/>
              </a:solidFill>
              <a:latin typeface="+mj-lt"/>
              <a:cs typeface="Brush Script MT Italic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484050" y="2227349"/>
            <a:ext cx="2663867" cy="1572681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Eliciting </a:t>
            </a:r>
            <a:r>
              <a:rPr lang="en-US" sz="2400" b="1" dirty="0" smtClean="0">
                <a:solidFill>
                  <a:srgbClr val="FFFFFF"/>
                </a:solidFill>
                <a:latin typeface="+mj-lt"/>
                <a:cs typeface="Brush Script MT Italic"/>
              </a:rPr>
              <a:t>evidence of learning</a:t>
            </a:r>
            <a:endParaRPr lang="en-US" sz="2400" b="1" dirty="0">
              <a:solidFill>
                <a:srgbClr val="FFFFFF"/>
              </a:solidFill>
              <a:latin typeface="+mj-lt"/>
              <a:cs typeface="Brush Script MT Italic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340033" y="2227350"/>
            <a:ext cx="2606040" cy="1600200"/>
          </a:xfrm>
          <a:prstGeom prst="roundRect">
            <a:avLst/>
          </a:prstGeom>
          <a:solidFill>
            <a:srgbClr val="AC21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Providing </a:t>
            </a:r>
            <a:r>
              <a:rPr lang="en-US" sz="2400" b="1" dirty="0" smtClean="0">
                <a:solidFill>
                  <a:srgbClr val="FFFFFF"/>
                </a:solidFill>
                <a:latin typeface="+mj-lt"/>
                <a:cs typeface="Brush Script MT Italic"/>
              </a:rPr>
              <a:t>feedback</a:t>
            </a:r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 that moves learners forward</a:t>
            </a:r>
            <a:endParaRPr lang="en-US" sz="2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484050" y="3955119"/>
            <a:ext cx="5462023" cy="129183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Activating students as learning</a:t>
            </a:r>
          </a:p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  <a:cs typeface="Brush Script MT Italic"/>
              </a:rPr>
              <a:t>resources for one another</a:t>
            </a:r>
            <a:endParaRPr lang="en-US" sz="2400" b="1" dirty="0">
              <a:solidFill>
                <a:srgbClr val="FFFFFF"/>
              </a:solidFill>
              <a:latin typeface="+mj-lt"/>
              <a:cs typeface="Brush Script MT Italic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484050" y="5412765"/>
            <a:ext cx="5465654" cy="122814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Activating students as</a:t>
            </a:r>
          </a:p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  <a:cs typeface="Brush Script MT Italic"/>
              </a:rPr>
              <a:t>owners of their own learning</a:t>
            </a:r>
            <a:endParaRPr lang="en-US" sz="2400" b="1" dirty="0">
              <a:solidFill>
                <a:srgbClr val="FFFFFF"/>
              </a:solidFill>
              <a:latin typeface="+mj-lt"/>
              <a:cs typeface="Brush Script MT Ital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93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880066"/>
              </p:ext>
            </p:extLst>
          </p:nvPr>
        </p:nvGraphicFramePr>
        <p:xfrm>
          <a:off x="94457" y="1440891"/>
          <a:ext cx="8962956" cy="53187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11381"/>
                <a:gridCol w="2294628"/>
                <a:gridCol w="2844217"/>
                <a:gridCol w="2812730"/>
              </a:tblGrid>
              <a:tr h="7003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Where the learner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is going</a:t>
                      </a:r>
                      <a:endParaRPr lang="en-US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Where the learner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is now</a:t>
                      </a:r>
                      <a:endParaRPr lang="en-US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How to get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the learner there</a:t>
                      </a:r>
                      <a:endParaRPr lang="en-US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63374">
                <a:tc>
                  <a:txBody>
                    <a:bodyPr/>
                    <a:lstStyle/>
                    <a:p>
                      <a:r>
                        <a:rPr lang="en-US" dirty="0" smtClean="0"/>
                        <a:t>Teacher</a:t>
                      </a:r>
                      <a:endParaRPr lang="en-US" b="1" dirty="0"/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D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E4C"/>
                    </a:solidFill>
                  </a:tcPr>
                </a:tc>
              </a:tr>
              <a:tr h="1437989">
                <a:tc>
                  <a:txBody>
                    <a:bodyPr/>
                    <a:lstStyle/>
                    <a:p>
                      <a:r>
                        <a:rPr lang="en-US" dirty="0" smtClean="0"/>
                        <a:t>Peer</a:t>
                      </a:r>
                      <a:endParaRPr lang="en-US" b="1" dirty="0"/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D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416996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</a:t>
                      </a:r>
                      <a:endParaRPr lang="en-US" b="1" dirty="0"/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D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Unpacking Formative Assessment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17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308100" y="2311400"/>
            <a:ext cx="7543800" cy="4203700"/>
          </a:xfrm>
          <a:prstGeom prst="roundRect">
            <a:avLst/>
          </a:prstGeom>
          <a:solidFill>
            <a:srgbClr val="1691D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Using evidence of achievement to adapt what happens in classrooms to meet learner needs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47974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749326"/>
          </a:xfrm>
        </p:spPr>
        <p:txBody>
          <a:bodyPr>
            <a:normAutofit/>
          </a:bodyPr>
          <a:lstStyle/>
          <a:p>
            <a:r>
              <a:rPr lang="en-US" dirty="0"/>
              <a:t>Educational Endowment </a:t>
            </a:r>
            <a:r>
              <a:rPr lang="en-US" dirty="0" smtClean="0"/>
              <a:t>Foundation </a:t>
            </a:r>
            <a:r>
              <a:rPr lang="en-US" dirty="0"/>
              <a:t>toolkit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561342441"/>
              </p:ext>
            </p:extLst>
          </p:nvPr>
        </p:nvGraphicFramePr>
        <p:xfrm>
          <a:off x="749300" y="1600200"/>
          <a:ext cx="802117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1512"/>
                <a:gridCol w="1381693"/>
                <a:gridCol w="1396392"/>
                <a:gridCol w="163157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Intervention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Quality</a:t>
                      </a:r>
                      <a:r>
                        <a:rPr lang="en-US" baseline="0" dirty="0" smtClean="0"/>
                        <a:t> of evidence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Extra</a:t>
                      </a:r>
                      <a:r>
                        <a:rPr lang="en-US" baseline="0" dirty="0" smtClean="0"/>
                        <a:t> months of learning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Feedback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+8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Metacognition and self-regulation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+8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Peer tutoring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+6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Early years intervention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+6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One to one tuition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+5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Homework (secondary)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+5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Collaborative learning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+5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Phonics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+4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Small group tuition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+4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Behaviour</a:t>
                      </a:r>
                      <a:r>
                        <a:rPr lang="en-US" dirty="0" smtClean="0"/>
                        <a:t> interventions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+4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Digital technology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+4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Social and emotional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+4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983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990600"/>
          </a:xfrm>
        </p:spPr>
        <p:txBody>
          <a:bodyPr>
            <a:normAutofit/>
          </a:bodyPr>
          <a:lstStyle/>
          <a:p>
            <a:r>
              <a:rPr lang="en-US" dirty="0"/>
              <a:t>Educational Endowment Foundation toolkit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936132734"/>
              </p:ext>
            </p:extLst>
          </p:nvPr>
        </p:nvGraphicFramePr>
        <p:xfrm>
          <a:off x="723900" y="1600200"/>
          <a:ext cx="804657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2948"/>
                <a:gridCol w="1386068"/>
                <a:gridCol w="1400814"/>
                <a:gridCol w="16367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Intervention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Quality</a:t>
                      </a:r>
                      <a:r>
                        <a:rPr lang="en-US" baseline="0" dirty="0" smtClean="0"/>
                        <a:t> of evidence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Extra</a:t>
                      </a:r>
                      <a:r>
                        <a:rPr lang="en-US" baseline="0" dirty="0" smtClean="0"/>
                        <a:t> months of learning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Parental involvement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+3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Reducing class</a:t>
                      </a:r>
                      <a:r>
                        <a:rPr lang="en-US" baseline="0" dirty="0" smtClean="0"/>
                        <a:t>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+3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Summer schools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+3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Sports participation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+2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Arts</a:t>
                      </a:r>
                      <a:r>
                        <a:rPr lang="en-US" baseline="0" dirty="0" smtClean="0"/>
                        <a:t> participation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+2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Extended school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+2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Individualized instruction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+2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After school programmes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+2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Learning styles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+2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Mentoring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+1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Homework (primary)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+1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Zapf Dingbats" charset="2"/>
                        <a:cs typeface="Zapf Dingbats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900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 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to improve student achievement in math</a:t>
            </a:r>
          </a:p>
          <a:p>
            <a:r>
              <a:rPr lang="en-US" dirty="0" smtClean="0"/>
              <a:t>This requires improving instructional quality</a:t>
            </a:r>
          </a:p>
          <a:p>
            <a:r>
              <a:rPr lang="en-US" dirty="0" smtClean="0"/>
              <a:t>Instructional quality depends on many things</a:t>
            </a:r>
          </a:p>
          <a:p>
            <a:pPr lvl="1"/>
            <a:r>
              <a:rPr lang="en-US" dirty="0" smtClean="0"/>
              <a:t>the quality of the curriculum</a:t>
            </a:r>
          </a:p>
          <a:p>
            <a:pPr lvl="1"/>
            <a:r>
              <a:rPr lang="en-US" dirty="0" smtClean="0"/>
              <a:t>the time teachers have to plan instruction</a:t>
            </a:r>
          </a:p>
          <a:p>
            <a:pPr lvl="1"/>
            <a:r>
              <a:rPr lang="en-US" dirty="0" smtClean="0"/>
              <a:t>the resources and supports teachers have</a:t>
            </a:r>
          </a:p>
          <a:p>
            <a:pPr lvl="1"/>
            <a:r>
              <a:rPr lang="en-US" dirty="0" smtClean="0"/>
              <a:t>this size of classes</a:t>
            </a:r>
          </a:p>
          <a:p>
            <a:pPr lvl="1"/>
            <a:r>
              <a:rPr lang="en-US" dirty="0" smtClean="0"/>
              <a:t>the skills of the individual teacher</a:t>
            </a:r>
          </a:p>
          <a:p>
            <a:r>
              <a:rPr lang="en-US" dirty="0"/>
              <a:t>All of these are important, but the quality of the teacher </a:t>
            </a:r>
            <a:r>
              <a:rPr lang="en-US" dirty="0" smtClean="0"/>
              <a:t>seems to be especially </a:t>
            </a:r>
            <a:r>
              <a:rPr lang="en-US" dirty="0"/>
              <a:t>important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38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dirty="0"/>
              <a:t>Educational Endowment Foundation toolkit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50276526"/>
              </p:ext>
            </p:extLst>
          </p:nvPr>
        </p:nvGraphicFramePr>
        <p:xfrm>
          <a:off x="736599" y="1600200"/>
          <a:ext cx="8029575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5296"/>
                <a:gridCol w="1383140"/>
                <a:gridCol w="1397856"/>
                <a:gridCol w="163328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Intervention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Quality</a:t>
                      </a:r>
                      <a:r>
                        <a:rPr lang="en-US" baseline="0" dirty="0" smtClean="0"/>
                        <a:t> of evidence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Extra</a:t>
                      </a:r>
                      <a:r>
                        <a:rPr lang="en-US" baseline="0" dirty="0" smtClean="0"/>
                        <a:t> months of learning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Teaching</a:t>
                      </a:r>
                      <a:r>
                        <a:rPr lang="en-US" baseline="0" dirty="0" smtClean="0"/>
                        <a:t> assistants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Performance</a:t>
                      </a:r>
                      <a:r>
                        <a:rPr lang="en-US" baseline="0" dirty="0" smtClean="0"/>
                        <a:t> pay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Aspiration interventions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Block scheduling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School uniform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 environment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Ability grouping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93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500013"/>
              </p:ext>
            </p:extLst>
          </p:nvPr>
        </p:nvGraphicFramePr>
        <p:xfrm>
          <a:off x="94457" y="1440891"/>
          <a:ext cx="8962956" cy="53187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11381"/>
                <a:gridCol w="2294628"/>
                <a:gridCol w="2844217"/>
                <a:gridCol w="2812730"/>
              </a:tblGrid>
              <a:tr h="7003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Where the learner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is going</a:t>
                      </a:r>
                      <a:endParaRPr lang="en-US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Where the learner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is now</a:t>
                      </a:r>
                      <a:endParaRPr lang="en-US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How to get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the learner there</a:t>
                      </a:r>
                      <a:endParaRPr lang="en-US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63374">
                <a:tc>
                  <a:txBody>
                    <a:bodyPr/>
                    <a:lstStyle/>
                    <a:p>
                      <a:r>
                        <a:rPr lang="en-US" dirty="0" smtClean="0"/>
                        <a:t>Teacher</a:t>
                      </a:r>
                      <a:endParaRPr lang="en-US" b="1" dirty="0"/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D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E4C"/>
                    </a:solidFill>
                  </a:tcPr>
                </a:tc>
              </a:tr>
              <a:tr h="1437989">
                <a:tc>
                  <a:txBody>
                    <a:bodyPr/>
                    <a:lstStyle/>
                    <a:p>
                      <a:r>
                        <a:rPr lang="en-US" dirty="0" smtClean="0"/>
                        <a:t>Peer</a:t>
                      </a:r>
                      <a:endParaRPr lang="en-US" b="1" dirty="0"/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D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416996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</a:t>
                      </a:r>
                      <a:endParaRPr lang="en-US" b="1" dirty="0"/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D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Unpacking Formative Assessment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159948" y="2227350"/>
            <a:ext cx="2167471" cy="4413562"/>
          </a:xfrm>
          <a:prstGeom prst="roundRect">
            <a:avLst/>
          </a:prstGeom>
          <a:solidFill>
            <a:srgbClr val="DD9E0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Clarifying, sharing, and understanding </a:t>
            </a:r>
            <a:r>
              <a:rPr lang="en-US" sz="2400" b="1" dirty="0" smtClean="0">
                <a:solidFill>
                  <a:srgbClr val="FFFFFF"/>
                </a:solidFill>
                <a:latin typeface="+mj-lt"/>
                <a:cs typeface="Brush Script MT Italic"/>
              </a:rPr>
              <a:t>learning intentions</a:t>
            </a:r>
            <a:endParaRPr lang="en-US" sz="2400" b="1" dirty="0">
              <a:solidFill>
                <a:srgbClr val="FFFFFF"/>
              </a:solidFill>
              <a:latin typeface="+mj-lt"/>
              <a:cs typeface="Brush Script MT Italic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484050" y="2227349"/>
            <a:ext cx="2663867" cy="1572681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Eliciting </a:t>
            </a:r>
            <a:r>
              <a:rPr lang="en-US" sz="2400" b="1" dirty="0" smtClean="0">
                <a:solidFill>
                  <a:srgbClr val="FFFFFF"/>
                </a:solidFill>
                <a:latin typeface="+mj-lt"/>
                <a:cs typeface="Brush Script MT Italic"/>
              </a:rPr>
              <a:t>evidence of learning</a:t>
            </a:r>
            <a:endParaRPr lang="en-US" sz="2400" b="1" dirty="0">
              <a:solidFill>
                <a:srgbClr val="FFFFFF"/>
              </a:solidFill>
              <a:latin typeface="+mj-lt"/>
              <a:cs typeface="Brush Script MT Italic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340033" y="2227350"/>
            <a:ext cx="2606040" cy="1600200"/>
          </a:xfrm>
          <a:prstGeom prst="roundRect">
            <a:avLst/>
          </a:prstGeom>
          <a:solidFill>
            <a:srgbClr val="AC21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Providing </a:t>
            </a:r>
            <a:r>
              <a:rPr lang="en-US" sz="2400" b="1" dirty="0" smtClean="0">
                <a:solidFill>
                  <a:srgbClr val="FFFFFF"/>
                </a:solidFill>
                <a:latin typeface="+mj-lt"/>
                <a:cs typeface="Brush Script MT Italic"/>
              </a:rPr>
              <a:t>feedback</a:t>
            </a:r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 that moves learners forward</a:t>
            </a:r>
            <a:endParaRPr lang="en-US" sz="2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484050" y="3955119"/>
            <a:ext cx="5462023" cy="129183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Activating students as</a:t>
            </a:r>
          </a:p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  <a:cs typeface="Brush Script MT Italic"/>
              </a:rPr>
              <a:t>resources for one another</a:t>
            </a:r>
            <a:endParaRPr lang="en-US" sz="2400" b="1" dirty="0">
              <a:solidFill>
                <a:srgbClr val="FFFFFF"/>
              </a:solidFill>
              <a:latin typeface="+mj-lt"/>
              <a:cs typeface="Brush Script MT Italic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484050" y="5412765"/>
            <a:ext cx="5465654" cy="122814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Activating students as</a:t>
            </a:r>
          </a:p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  <a:cs typeface="Brush Script MT Italic"/>
              </a:rPr>
              <a:t>owners of their own learning</a:t>
            </a:r>
            <a:endParaRPr lang="en-US" sz="2400" b="1" dirty="0">
              <a:solidFill>
                <a:srgbClr val="FFFFFF"/>
              </a:solidFill>
              <a:latin typeface="+mj-lt"/>
              <a:cs typeface="Brush Script MT Ital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41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makes effective teacher learning?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799CE-711A-FA44-BA4E-E463DA170A3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30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Looking at the wrong knowledge</a:t>
            </a:r>
            <a:endParaRPr lang="en-US" dirty="0"/>
          </a:p>
        </p:txBody>
      </p:sp>
      <p:sp>
        <p:nvSpPr>
          <p:cNvPr id="12595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17550" y="1333500"/>
            <a:ext cx="8426450" cy="55245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/>
              <a:t>The most powerful teacher knowledge is not explicit: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That’s why telling teachers what to do doesn’t work.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What we know is more than we can say.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And that is why most professional development has been ineffective.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Improving practice involves changing habits, not adding knowledge: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That’s why it’s hard:</a:t>
            </a:r>
          </a:p>
          <a:p>
            <a:pPr lvl="2">
              <a:lnSpc>
                <a:spcPct val="110000"/>
              </a:lnSpc>
            </a:pPr>
            <a:r>
              <a:rPr lang="en-US" sz="1800" dirty="0" smtClean="0"/>
              <a:t>And the hardest bit is not getting new ideas into people’s heads.</a:t>
            </a:r>
          </a:p>
          <a:p>
            <a:pPr lvl="2">
              <a:lnSpc>
                <a:spcPct val="110000"/>
              </a:lnSpc>
            </a:pPr>
            <a:r>
              <a:rPr lang="en-US" sz="1800" dirty="0" smtClean="0"/>
              <a:t>It’s getting the old ones out.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That’s why it takes time.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But it doesn’t happen naturally: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If it did, the most experienced teachers would be the most productive, and that’s not true (Hanushek &amp; Rivkin, 2006).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F79A-F4A3-5E49-A6CE-5B8CF779BC37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601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 build="p"/>
      <p:bldP spid="125954" grpI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change (Heath &amp; Heath, 2010)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the </a:t>
            </a:r>
            <a:r>
              <a:rPr lang="en-US" dirty="0" smtClean="0"/>
              <a:t>rider (rational)</a:t>
            </a:r>
            <a:endParaRPr lang="en-US" dirty="0" smtClean="0"/>
          </a:p>
          <a:p>
            <a:pPr lvl="1"/>
            <a:r>
              <a:rPr lang="en-US" dirty="0" smtClean="0"/>
              <a:t>Follow the bright spots (volunteers vs. conscripts)</a:t>
            </a:r>
          </a:p>
          <a:p>
            <a:pPr lvl="1"/>
            <a:r>
              <a:rPr lang="en-US" dirty="0" smtClean="0"/>
              <a:t>Script the critical moves (structured meetings)</a:t>
            </a:r>
          </a:p>
          <a:p>
            <a:pPr lvl="1"/>
            <a:r>
              <a:rPr lang="en-US" dirty="0" smtClean="0"/>
              <a:t>Point to the destination (NCLB)</a:t>
            </a:r>
          </a:p>
          <a:p>
            <a:r>
              <a:rPr lang="en-US" dirty="0" smtClean="0"/>
              <a:t>Motivate the </a:t>
            </a:r>
            <a:r>
              <a:rPr lang="en-US" dirty="0" smtClean="0"/>
              <a:t>elephant (emotional)</a:t>
            </a:r>
            <a:endParaRPr lang="en-US" dirty="0" smtClean="0"/>
          </a:p>
          <a:p>
            <a:pPr lvl="1"/>
            <a:r>
              <a:rPr lang="en-US" dirty="0" smtClean="0"/>
              <a:t>Find the feeling (the moral imperative)</a:t>
            </a:r>
          </a:p>
          <a:p>
            <a:pPr lvl="1"/>
            <a:r>
              <a:rPr lang="en-US" dirty="0" smtClean="0"/>
              <a:t>Shrink the change (small steps)</a:t>
            </a:r>
          </a:p>
          <a:p>
            <a:pPr lvl="1"/>
            <a:r>
              <a:rPr lang="en-US" dirty="0" smtClean="0"/>
              <a:t>Grow your people (all teachers can improve)</a:t>
            </a:r>
          </a:p>
          <a:p>
            <a:r>
              <a:rPr lang="en-US" dirty="0" smtClean="0"/>
              <a:t>Shape the </a:t>
            </a:r>
            <a:r>
              <a:rPr lang="en-US" dirty="0" smtClean="0"/>
              <a:t>path (</a:t>
            </a:r>
            <a:r>
              <a:rPr lang="en-US" dirty="0" err="1" smtClean="0"/>
              <a:t>enviromental</a:t>
            </a:r>
            <a:r>
              <a:rPr lang="en-US" dirty="0" smtClean="0"/>
              <a:t>/cultural)</a:t>
            </a:r>
            <a:endParaRPr lang="en-US" dirty="0" smtClean="0"/>
          </a:p>
          <a:p>
            <a:pPr lvl="1"/>
            <a:r>
              <a:rPr lang="en-US" dirty="0" smtClean="0"/>
              <a:t>Tweak the environment (time for teacher learning)</a:t>
            </a:r>
          </a:p>
          <a:p>
            <a:pPr lvl="1"/>
            <a:r>
              <a:rPr lang="en-US" dirty="0" smtClean="0"/>
              <a:t>Build habits (create routines and structures)</a:t>
            </a:r>
          </a:p>
          <a:p>
            <a:pPr lvl="1"/>
            <a:r>
              <a:rPr lang="en-US" dirty="0" smtClean="0"/>
              <a:t>Rally the herd (make new mistakes)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38C2-C284-AD4D-8FB8-9663937FCA09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52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Teacher learning communities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799CE-711A-FA44-BA4E-E463DA170A3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00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Supportive accountability</a:t>
            </a:r>
            <a:endParaRPr lang="en-US" dirty="0"/>
          </a:p>
        </p:txBody>
      </p:sp>
      <p:sp>
        <p:nvSpPr>
          <p:cNvPr id="137218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717550" y="1409701"/>
            <a:ext cx="8048498" cy="5257801"/>
          </a:xfrm>
        </p:spPr>
        <p:txBody>
          <a:bodyPr>
            <a:normAutofit/>
          </a:bodyPr>
          <a:lstStyle/>
          <a:p>
            <a:r>
              <a:rPr lang="en-US" dirty="0" smtClean="0"/>
              <a:t>What is needed from teachers:</a:t>
            </a:r>
          </a:p>
          <a:p>
            <a:pPr lvl="1"/>
            <a:r>
              <a:rPr lang="en-US" dirty="0" smtClean="0"/>
              <a:t>A commitment to:</a:t>
            </a:r>
          </a:p>
          <a:p>
            <a:pPr lvl="2"/>
            <a:r>
              <a:rPr lang="en-US" dirty="0" smtClean="0"/>
              <a:t>The continual improvement of practice</a:t>
            </a:r>
          </a:p>
          <a:p>
            <a:pPr lvl="2"/>
            <a:r>
              <a:rPr lang="en-US" dirty="0" smtClean="0"/>
              <a:t>Focus on those things that make a difference to students</a:t>
            </a:r>
          </a:p>
          <a:p>
            <a:r>
              <a:rPr lang="en-US" dirty="0" smtClean="0"/>
              <a:t>What is needed from leaders:</a:t>
            </a:r>
          </a:p>
          <a:p>
            <a:pPr lvl="1"/>
            <a:r>
              <a:rPr lang="en-US" dirty="0" smtClean="0"/>
              <a:t>A commitment to engineer effective learning environments for teachers by:</a:t>
            </a:r>
          </a:p>
          <a:p>
            <a:pPr lvl="2"/>
            <a:r>
              <a:rPr lang="en-US" dirty="0" smtClean="0"/>
              <a:t>Creating expectations for continually improving practice</a:t>
            </a:r>
          </a:p>
          <a:p>
            <a:pPr lvl="2"/>
            <a:r>
              <a:rPr lang="en-US" dirty="0" smtClean="0"/>
              <a:t>Keeping the focus on the things that make a difference to students</a:t>
            </a:r>
          </a:p>
          <a:p>
            <a:pPr lvl="2"/>
            <a:r>
              <a:rPr lang="en-US" dirty="0" smtClean="0"/>
              <a:t>Providing the time, space, dispensation, and support for innovation</a:t>
            </a:r>
          </a:p>
          <a:p>
            <a:pPr lvl="2"/>
            <a:r>
              <a:rPr lang="en-US" dirty="0" smtClean="0"/>
              <a:t>Supporting risk-taking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263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Teacher learning communities</a:t>
            </a:r>
            <a:endParaRPr lang="en-US" dirty="0"/>
          </a:p>
        </p:txBody>
      </p:sp>
      <p:sp>
        <p:nvSpPr>
          <p:cNvPr id="14745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Plan that the TLC will run for two years.</a:t>
            </a:r>
          </a:p>
          <a:p>
            <a:r>
              <a:rPr lang="en-US" dirty="0" smtClean="0"/>
              <a:t>Identify 10 to 12 interested colleagues:</a:t>
            </a:r>
          </a:p>
          <a:p>
            <a:pPr lvl="1"/>
            <a:r>
              <a:rPr lang="en-US" dirty="0" smtClean="0"/>
              <a:t>Composition:</a:t>
            </a:r>
          </a:p>
          <a:p>
            <a:pPr lvl="2"/>
            <a:r>
              <a:rPr lang="en-US" dirty="0" smtClean="0"/>
              <a:t>Similar assignments (e.g., early years, math/science)</a:t>
            </a:r>
          </a:p>
          <a:p>
            <a:pPr lvl="2"/>
            <a:r>
              <a:rPr lang="en-US" dirty="0" smtClean="0"/>
              <a:t>Mixed subject/mixed phase</a:t>
            </a:r>
          </a:p>
          <a:p>
            <a:pPr lvl="2"/>
            <a:r>
              <a:rPr lang="en-US" dirty="0" smtClean="0"/>
              <a:t>Hybrid</a:t>
            </a:r>
          </a:p>
          <a:p>
            <a:r>
              <a:rPr lang="en-US" dirty="0" smtClean="0"/>
              <a:t>Secure institutional support for:</a:t>
            </a:r>
          </a:p>
          <a:p>
            <a:pPr lvl="1"/>
            <a:r>
              <a:rPr lang="en-US" dirty="0" smtClean="0"/>
              <a:t>Monthly meetings (75–120 minutes each, inside or outside school time)</a:t>
            </a:r>
          </a:p>
          <a:p>
            <a:pPr lvl="1"/>
            <a:r>
              <a:rPr lang="en-US" dirty="0" smtClean="0"/>
              <a:t>Time between meetings (two hours per month in school time):</a:t>
            </a:r>
          </a:p>
          <a:p>
            <a:pPr lvl="2"/>
            <a:r>
              <a:rPr lang="en-US" dirty="0" smtClean="0"/>
              <a:t>Collaborative planning</a:t>
            </a:r>
          </a:p>
          <a:p>
            <a:pPr lvl="2"/>
            <a:r>
              <a:rPr lang="en-US" dirty="0" smtClean="0"/>
              <a:t>Peer observation</a:t>
            </a:r>
          </a:p>
          <a:p>
            <a:pPr lvl="1"/>
            <a:r>
              <a:rPr lang="en-US" dirty="0" smtClean="0"/>
              <a:t>Any necessary waivers from school policies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38C2-C284-AD4D-8FB8-9663937FCA09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341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“signature pedagogy” for teacher learning</a:t>
            </a:r>
            <a:endParaRPr lang="en-US" dirty="0"/>
          </a:p>
        </p:txBody>
      </p:sp>
      <p:sp>
        <p:nvSpPr>
          <p:cNvPr id="14848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Every monthly TLC meeting should follow the same structure and sequence of activities:</a:t>
            </a:r>
          </a:p>
          <a:p>
            <a:pPr lvl="1"/>
            <a:r>
              <a:rPr lang="en-US" dirty="0" smtClean="0"/>
              <a:t>Activity 1: Introduction (5 minutes)</a:t>
            </a:r>
          </a:p>
          <a:p>
            <a:pPr lvl="1"/>
            <a:r>
              <a:rPr lang="en-US" dirty="0" smtClean="0"/>
              <a:t>Activity 2: Starter activity (5 minutes)</a:t>
            </a:r>
          </a:p>
          <a:p>
            <a:pPr lvl="1"/>
            <a:r>
              <a:rPr lang="en-US" dirty="0" smtClean="0"/>
              <a:t>Activity 3: Feedback (25–50 minutes)</a:t>
            </a:r>
          </a:p>
          <a:p>
            <a:pPr lvl="1"/>
            <a:r>
              <a:rPr lang="en-US" dirty="0" smtClean="0"/>
              <a:t>Activity 4: New learning about formative assessment       (20–40 minutes)</a:t>
            </a:r>
          </a:p>
          <a:p>
            <a:pPr lvl="1"/>
            <a:r>
              <a:rPr lang="en-US" dirty="0" smtClean="0"/>
              <a:t>Activity 5: Personal action planning (15 minutes)</a:t>
            </a:r>
          </a:p>
          <a:p>
            <a:pPr lvl="1"/>
            <a:r>
              <a:rPr lang="en-US" dirty="0" smtClean="0"/>
              <a:t>Activity 6: Review of learning (5 minutes)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38C2-C284-AD4D-8FB8-9663937FCA09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5219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Activities 1, 2, 3, 5, 6: “Bookends”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For each of these five activities, the process</a:t>
            </a:r>
            <a:r>
              <a:rPr lang="en-US" dirty="0">
                <a:solidFill>
                  <a:srgbClr val="176B21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is exactly the same at each TLC meeting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This provides a familiar structure for teachers to get better together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As the structure fades into the </a:t>
            </a:r>
            <a:r>
              <a:rPr lang="en-US" dirty="0" smtClean="0">
                <a:latin typeface="Calibri" charset="0"/>
                <a:ea typeface="ＭＳ Ｐゴシック" charset="0"/>
              </a:rPr>
              <a:t>background,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latin typeface="Calibri" charset="0"/>
                <a:ea typeface="ＭＳ Ｐゴシック" charset="0"/>
              </a:rPr>
              <a:t>The </a:t>
            </a:r>
            <a:r>
              <a:rPr lang="en-US" dirty="0">
                <a:latin typeface="Calibri" charset="0"/>
                <a:ea typeface="ＭＳ Ｐゴシック" charset="0"/>
              </a:rPr>
              <a:t>learning comes into the foreground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Teachers come to the meeting knowing what is expected of them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5791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quality and student achievement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14903399"/>
              </p:ext>
            </p:extLst>
          </p:nvPr>
        </p:nvGraphicFramePr>
        <p:xfrm>
          <a:off x="717550" y="1482913"/>
          <a:ext cx="81534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0248"/>
                <a:gridCol w="1437642"/>
                <a:gridCol w="1537755"/>
                <a:gridCol w="153775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Correlation with progress in</a:t>
                      </a:r>
                      <a:endParaRPr lang="en-US" dirty="0"/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Study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Location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Reading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Math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Rockoff</a:t>
                      </a:r>
                      <a:r>
                        <a:rPr lang="en-US" sz="1800" b="0" i="0" u="none" strike="noStrike" dirty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 (2004)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</a:t>
                      </a:r>
                      <a:r>
                        <a:rPr lang="en-US" sz="1800" b="0" i="0" u="none" strike="noStrike" dirty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Jersey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0.11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Nye, </a:t>
                      </a:r>
                      <a:r>
                        <a:rPr lang="en-US" sz="1800" b="0" i="0" u="none" strike="noStrike" dirty="0" err="1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Konstantopoulos</a:t>
                      </a:r>
                      <a:r>
                        <a:rPr lang="en-US" sz="1800" b="0" i="0" u="none" strike="noStrike" dirty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, Hedges (2004)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Tennessee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0.36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Rivkin, Hanushek, and Kain (2005)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Texas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0.11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Aaronson, Barrow, and Sander (2007)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Chicago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Kane, </a:t>
                      </a:r>
                      <a:r>
                        <a:rPr lang="en-US" sz="1800" b="0" i="0" u="none" strike="noStrike" dirty="0" err="1" smtClean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Rockoff</a:t>
                      </a:r>
                      <a:r>
                        <a:rPr lang="en-US" sz="1800" b="0" i="0" u="none" strike="noStrike" dirty="0" smtClean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, and </a:t>
                      </a:r>
                      <a:r>
                        <a:rPr lang="en-US" sz="1800" b="0" i="0" u="none" strike="noStrike" smtClean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Staiger </a:t>
                      </a:r>
                      <a:r>
                        <a:rPr lang="en-US" sz="1800" b="0" i="0" u="none" strike="noStrike" dirty="0" smtClean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(2008)</a:t>
                      </a:r>
                      <a:endParaRPr lang="en-US" sz="1800" b="0" i="0" u="none" strike="noStrike" dirty="0">
                        <a:solidFill>
                          <a:srgbClr val="000053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York City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Jacob and </a:t>
                      </a:r>
                      <a:r>
                        <a:rPr lang="en-US" sz="1800" b="0" i="0" u="none" strike="noStrike" dirty="0" err="1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Lefgren</a:t>
                      </a:r>
                      <a:r>
                        <a:rPr lang="en-US" sz="1800" b="0" i="0" u="none" strike="noStrike" dirty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 (2008)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Kane and Staiger (2008)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Koedel</a:t>
                      </a:r>
                      <a:r>
                        <a:rPr lang="en-US" sz="1800" b="0" i="0" u="none" strike="noStrike" dirty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 and Betts (2009)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 Diego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 dirty="0" err="1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Rothstein</a:t>
                      </a:r>
                      <a:r>
                        <a:rPr lang="de-DE" sz="1800" b="0" i="0" u="none" strike="noStrike" dirty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 (2010</a:t>
                      </a:r>
                      <a:r>
                        <a:rPr lang="de-DE" sz="1800" b="0" i="0" u="none" strike="noStrike" dirty="0" smtClean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de-DE" sz="1800" b="0" i="0" u="none" strike="noStrike" dirty="0">
                        <a:solidFill>
                          <a:srgbClr val="000053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North Carolina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Hanushek and Rivkin (</a:t>
                      </a:r>
                      <a:r>
                        <a:rPr lang="en-US" sz="1800" b="0" i="0" u="none" strike="noStrike" dirty="0" smtClean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2010)</a:t>
                      </a:r>
                      <a:endParaRPr lang="en-US" sz="1800" b="0" i="0" u="none" strike="noStrike" dirty="0">
                        <a:solidFill>
                          <a:srgbClr val="000053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Chetty</a:t>
                      </a:r>
                      <a:r>
                        <a:rPr lang="en-US" sz="1800" b="0" i="0" u="none" strike="noStrike" dirty="0" smtClean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 et al. (2014)</a:t>
                      </a:r>
                      <a:endParaRPr lang="en-US" sz="1800" b="0" i="0" u="none" strike="noStrike" dirty="0">
                        <a:solidFill>
                          <a:srgbClr val="000053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5000" y="6371966"/>
            <a:ext cx="284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1691D0"/>
                </a:solidFill>
                <a:latin typeface="+mn-lt"/>
              </a:rPr>
              <a:t>Hanushek and Rivkin (2010)</a:t>
            </a:r>
            <a:endParaRPr lang="en-US" sz="1800" dirty="0">
              <a:solidFill>
                <a:srgbClr val="1691D0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22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Activity 1: Introduction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Sharing learning intentions for the meeting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3387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Activity 2: Starter</a:t>
            </a:r>
            <a:endParaRPr lang="en-US" dirty="0"/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variety of warm-up activities to get participants’ minds to the meeting:</a:t>
            </a:r>
          </a:p>
          <a:p>
            <a:pPr lvl="1"/>
            <a:r>
              <a:rPr lang="en-US" dirty="0" smtClean="0"/>
              <a:t>Think of something you are looking forward to this year</a:t>
            </a:r>
          </a:p>
          <a:p>
            <a:pPr lvl="1"/>
            <a:r>
              <a:rPr lang="en-US" dirty="0" smtClean="0"/>
              <a:t>30 </a:t>
            </a:r>
            <a:r>
              <a:rPr lang="en-US" dirty="0" smtClean="0"/>
              <a:t>seconds to tell the group about something that happened within the last month and made you feel good </a:t>
            </a:r>
          </a:p>
          <a:p>
            <a:pPr lvl="1"/>
            <a:r>
              <a:rPr lang="en-US" dirty="0" smtClean="0"/>
              <a:t>Think of something that happened in a lesson this year that made you smile</a:t>
            </a:r>
          </a:p>
          <a:p>
            <a:pPr lvl="1"/>
            <a:r>
              <a:rPr lang="en-US" dirty="0" smtClean="0"/>
              <a:t>Think of something that one of your colleagues did last term that supported you </a:t>
            </a:r>
          </a:p>
          <a:p>
            <a:pPr lvl="1"/>
            <a:r>
              <a:rPr lang="en-US" dirty="0" smtClean="0"/>
              <a:t>30-seconds to get “things off your chest” about what infuriates you about your job</a:t>
            </a:r>
          </a:p>
          <a:p>
            <a:pPr lvl="1"/>
            <a:r>
              <a:rPr lang="en-US" dirty="0" smtClean="0"/>
              <a:t>Go </a:t>
            </a:r>
            <a:r>
              <a:rPr lang="en-US" dirty="0" smtClean="0"/>
              <a:t>back to the TLC ‘ground rules’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38C2-C284-AD4D-8FB8-9663937FCA09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405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Activity 3: Feedback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Routines need to be established, expectations shared, and structure maintained.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Similar expectations regarding preparation and engagement.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Coming </a:t>
            </a:r>
            <a:r>
              <a:rPr lang="en-US" dirty="0">
                <a:latin typeface="Calibri" charset="0"/>
                <a:ea typeface="ＭＳ Ｐゴシック" charset="0"/>
              </a:rPr>
              <a:t>to the meeting knowing </a:t>
            </a:r>
            <a:r>
              <a:rPr lang="en-US" dirty="0" smtClean="0">
                <a:latin typeface="Calibri" charset="0"/>
                <a:ea typeface="ＭＳ Ｐゴシック" charset="0"/>
              </a:rPr>
              <a:t>they will </a:t>
            </a:r>
            <a:r>
              <a:rPr lang="en-US" dirty="0">
                <a:latin typeface="Calibri" charset="0"/>
                <a:ea typeface="ＭＳ Ｐゴシック" charset="0"/>
              </a:rPr>
              <a:t>be sharing </a:t>
            </a:r>
            <a:r>
              <a:rPr lang="en-US" dirty="0" smtClean="0">
                <a:latin typeface="Calibri" charset="0"/>
                <a:ea typeface="ＭＳ Ｐゴシック" charset="0"/>
              </a:rPr>
              <a:t>their own formative assessment </a:t>
            </a:r>
            <a:r>
              <a:rPr lang="en-US" dirty="0">
                <a:latin typeface="Calibri" charset="0"/>
                <a:ea typeface="ＭＳ Ｐゴシック" charset="0"/>
              </a:rPr>
              <a:t>experiences.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Being </a:t>
            </a:r>
            <a:r>
              <a:rPr lang="en-US" dirty="0">
                <a:latin typeface="Calibri" charset="0"/>
                <a:ea typeface="ＭＳ Ｐゴシック" charset="0"/>
              </a:rPr>
              <a:t>prepared to offer constructive, thoughtfully conceived feedback to colleagues.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Being </a:t>
            </a:r>
            <a:r>
              <a:rPr lang="en-US" dirty="0">
                <a:latin typeface="Calibri" charset="0"/>
                <a:ea typeface="ＭＳ Ｐゴシック" charset="0"/>
              </a:rPr>
              <a:t>prepared to challenge ideas that may be good classroom practice but are not necessarily tightly related to formative assessment.</a:t>
            </a: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8715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Activity 4: New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learning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Drip-feed’ of new ideas, to increase knowledge, and to produce variety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Watch videos of classroom practice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Book study (one chapter each month)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New </a:t>
            </a:r>
            <a:r>
              <a:rPr lang="en-US" dirty="0" smtClean="0">
                <a:latin typeface="Calibri" charset="0"/>
                <a:ea typeface="ＭＳ Ｐゴシック" charset="0"/>
              </a:rPr>
              <a:t>formative assessment techniques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596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Activity 5: Personal action planning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Each teacher updates his or her personal action plan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Makes a specific commitment about what they will do over the coming month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Arranges any support needed from colleagues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Specific date and time for peer observation</a:t>
            </a:r>
          </a:p>
          <a:p>
            <a:pPr lvl="1"/>
            <a:endParaRPr lang="en-US" dirty="0">
              <a:latin typeface="Calibri" charset="0"/>
              <a:ea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853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Activity 6: Wrap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Did the meeting meet its intended objectives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If yes, great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If no, time to plan what to do about it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101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Every TLC needs a leader</a:t>
            </a:r>
            <a:endParaRPr lang="en-US" dirty="0"/>
          </a:p>
        </p:txBody>
      </p:sp>
      <p:sp>
        <p:nvSpPr>
          <p:cNvPr id="15053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The job of the TLC leader(s):</a:t>
            </a:r>
          </a:p>
          <a:p>
            <a:pPr lvl="1"/>
            <a:r>
              <a:rPr lang="en-US" smtClean="0"/>
              <a:t>To ensure that all necessary resources (including refreshments!) are available at meetings</a:t>
            </a:r>
          </a:p>
          <a:p>
            <a:pPr lvl="1"/>
            <a:r>
              <a:rPr lang="en-US" smtClean="0"/>
              <a:t>To ensure that the agenda is followed</a:t>
            </a:r>
          </a:p>
          <a:p>
            <a:pPr lvl="1"/>
            <a:r>
              <a:rPr lang="en-US" smtClean="0"/>
              <a:t>To maintain a collegial and supportive environment</a:t>
            </a:r>
          </a:p>
          <a:p>
            <a:r>
              <a:rPr lang="en-US" smtClean="0"/>
              <a:t>But most important of all:</a:t>
            </a:r>
          </a:p>
          <a:p>
            <a:pPr lvl="1"/>
            <a:r>
              <a:rPr lang="en-US" smtClean="0"/>
              <a:t>It is not to be the formative assessment “expert.”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38C2-C284-AD4D-8FB8-9663937FCA09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6468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Peer observation</a:t>
            </a:r>
            <a:endParaRPr lang="en-US" dirty="0"/>
          </a:p>
        </p:txBody>
      </p:sp>
      <p:sp>
        <p:nvSpPr>
          <p:cNvPr id="15257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Run to the agenda of the observed, not the observer:</a:t>
            </a:r>
          </a:p>
          <a:p>
            <a:pPr lvl="1"/>
            <a:r>
              <a:rPr lang="en-US" smtClean="0"/>
              <a:t>Observed teacher specifies focus of observation:</a:t>
            </a:r>
          </a:p>
          <a:p>
            <a:pPr lvl="2"/>
            <a:r>
              <a:rPr lang="en-US" smtClean="0"/>
              <a:t>E.g., teacher wants to increase wait time.</a:t>
            </a:r>
          </a:p>
          <a:p>
            <a:pPr lvl="1"/>
            <a:r>
              <a:rPr lang="en-US" smtClean="0"/>
              <a:t>Observed teacher specifies what counts as evidence:</a:t>
            </a:r>
          </a:p>
          <a:p>
            <a:pPr lvl="2"/>
            <a:r>
              <a:rPr lang="en-US" smtClean="0"/>
              <a:t>Provides observer with a stopwatch to log wait times.</a:t>
            </a:r>
          </a:p>
          <a:p>
            <a:pPr lvl="1"/>
            <a:r>
              <a:rPr lang="en-US" smtClean="0"/>
              <a:t>Observed teacher owns any notes made during the observation.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38C2-C284-AD4D-8FB8-9663937FCA09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972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will we know</a:t>
            </a:r>
            <a:br>
              <a:rPr lang="en-US" dirty="0" smtClean="0"/>
            </a:br>
            <a:r>
              <a:rPr lang="en-US" dirty="0" smtClean="0"/>
              <a:t>if it’s working?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81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We’ll know when it’s working when…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Leading indicators of success</a:t>
            </a:r>
          </a:p>
          <a:p>
            <a:pPr lvl="1"/>
            <a:r>
              <a:rPr lang="en-US" dirty="0" smtClean="0"/>
              <a:t>Teachers are given time to meet, and do so</a:t>
            </a:r>
          </a:p>
          <a:p>
            <a:pPr lvl="1"/>
            <a:r>
              <a:rPr lang="en-US" dirty="0" smtClean="0"/>
              <a:t>Teachers increasingly act as “critical friends” to others</a:t>
            </a:r>
          </a:p>
          <a:p>
            <a:pPr lvl="1"/>
            <a:r>
              <a:rPr lang="en-US" dirty="0" smtClean="0"/>
              <a:t>The prevalence of classroom formative assessment practices is increasing</a:t>
            </a:r>
          </a:p>
          <a:p>
            <a:pPr lvl="1"/>
            <a:r>
              <a:rPr lang="en-US" dirty="0" smtClean="0"/>
              <a:t>Students are more engaged in classrooms</a:t>
            </a:r>
          </a:p>
          <a:p>
            <a:pPr lvl="1"/>
            <a:r>
              <a:rPr lang="en-US" dirty="0" smtClean="0"/>
              <a:t>Teachers modify the techniques in appropriate ways, indicating an understanding of the underlying theory</a:t>
            </a:r>
          </a:p>
          <a:p>
            <a:pPr lvl="1"/>
            <a:r>
              <a:rPr lang="en-US" dirty="0" smtClean="0"/>
              <a:t>There is a shift in the ownership of the reform</a:t>
            </a:r>
          </a:p>
          <a:p>
            <a:r>
              <a:rPr lang="en-US" dirty="0" smtClean="0"/>
              <a:t>Lagging indicators of success</a:t>
            </a:r>
          </a:p>
          <a:p>
            <a:pPr lvl="1"/>
            <a:r>
              <a:rPr lang="en-US" dirty="0" smtClean="0"/>
              <a:t>Increased student achievement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38C2-C284-AD4D-8FB8-9663937FCA09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1222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1371600" y="1600200"/>
            <a:ext cx="6400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buClr>
                <a:schemeClr val="tx1"/>
              </a:buClr>
            </a:pPr>
            <a:endParaRPr lang="en-US" dirty="0">
              <a:solidFill>
                <a:schemeClr val="tx2"/>
              </a:solidFill>
              <a:latin typeface="Times" charset="0"/>
            </a:endParaRPr>
          </a:p>
        </p:txBody>
      </p:sp>
      <p:sp>
        <p:nvSpPr>
          <p:cNvPr id="2662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does this mean for student progress?</a:t>
            </a:r>
            <a:endParaRPr lang="en-US" dirty="0"/>
          </a:p>
        </p:txBody>
      </p:sp>
      <p:sp>
        <p:nvSpPr>
          <p:cNvPr id="38916" name="Rectangle 8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Take a group of 50 teachers:</a:t>
            </a:r>
          </a:p>
          <a:p>
            <a:pPr lvl="1"/>
            <a:r>
              <a:rPr lang="en-US" sz="2400" dirty="0" smtClean="0"/>
              <a:t>Students taught by the most effective teacher in that group of 50 teachers learn in six months what those taught by the average teacher learn in a year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Students taught by the least effective teacher in that group of 50 teachers will take two years to achieve the same learning</a:t>
            </a:r>
          </a:p>
          <a:p>
            <a:r>
              <a:rPr lang="en-US" sz="3000" dirty="0" smtClean="0"/>
              <a:t>And furthermore:</a:t>
            </a:r>
          </a:p>
          <a:p>
            <a:pPr lvl="1"/>
            <a:r>
              <a:rPr lang="en-US" sz="2400" dirty="0" smtClean="0"/>
              <a:t>In the classrooms of the most effective teachers, students from disadvantaged backgrounds learn at the same rate as those from advantaged backgrounds (Hamre &amp; Pianta, 2005)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F79A-F4A3-5E49-A6CE-5B8CF779BC37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1986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Possible foci for “Learning walks”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7550" y="1333500"/>
            <a:ext cx="7969250" cy="552450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Clear, valuable learning intentions for lesson</a:t>
            </a:r>
            <a:endParaRPr lang="en-US" dirty="0" smtClean="0"/>
          </a:p>
          <a:p>
            <a:r>
              <a:rPr lang="en-GB" dirty="0" smtClean="0"/>
              <a:t>Success criteria understood by students</a:t>
            </a:r>
            <a:endParaRPr lang="en-US" dirty="0" smtClean="0"/>
          </a:p>
          <a:p>
            <a:r>
              <a:rPr lang="en-GB" dirty="0" smtClean="0"/>
              <a:t>Students chosen at random</a:t>
            </a:r>
            <a:endParaRPr lang="en-US" dirty="0" smtClean="0"/>
          </a:p>
          <a:p>
            <a:r>
              <a:rPr lang="en-GB" dirty="0" smtClean="0"/>
              <a:t>Questions that make students think</a:t>
            </a:r>
            <a:endParaRPr lang="en-US" dirty="0" smtClean="0"/>
          </a:p>
          <a:p>
            <a:r>
              <a:rPr lang="en-GB" dirty="0" smtClean="0"/>
              <a:t>Students, not teacher, dominate discussions</a:t>
            </a:r>
            <a:endParaRPr lang="en-US" dirty="0" smtClean="0"/>
          </a:p>
          <a:p>
            <a:r>
              <a:rPr lang="en-GB" dirty="0" smtClean="0"/>
              <a:t>At least 80% students involved in answering questions</a:t>
            </a:r>
            <a:endParaRPr lang="en-US" dirty="0" smtClean="0"/>
          </a:p>
          <a:p>
            <a:r>
              <a:rPr lang="en-GB" dirty="0" smtClean="0"/>
              <a:t>All-student response system used</a:t>
            </a:r>
            <a:endParaRPr lang="en-US" dirty="0" smtClean="0"/>
          </a:p>
          <a:p>
            <a:r>
              <a:rPr lang="en-GB" dirty="0" smtClean="0"/>
              <a:t>Teacher waits three seconds after question</a:t>
            </a:r>
            <a:endParaRPr lang="en-US" dirty="0" smtClean="0"/>
          </a:p>
          <a:p>
            <a:r>
              <a:rPr lang="en-GB" dirty="0" smtClean="0"/>
              <a:t>Students support each others’ learning</a:t>
            </a:r>
            <a:endParaRPr lang="en-US" dirty="0" smtClean="0"/>
          </a:p>
          <a:p>
            <a:r>
              <a:rPr lang="en-GB" dirty="0" smtClean="0"/>
              <a:t>Students take responsibility for own learning</a:t>
            </a:r>
            <a:endParaRPr lang="en-US" dirty="0" smtClean="0"/>
          </a:p>
          <a:p>
            <a:r>
              <a:rPr lang="en-GB" dirty="0" smtClean="0"/>
              <a:t>Teacher gives oral formative feedback</a:t>
            </a:r>
            <a:endParaRPr lang="en-US" dirty="0" smtClean="0"/>
          </a:p>
          <a:p>
            <a:r>
              <a:rPr lang="en-GB" dirty="0" smtClean="0"/>
              <a:t>Evidence of comments that advance learning</a:t>
            </a:r>
            <a:endParaRPr lang="en-US" dirty="0" smtClean="0"/>
          </a:p>
          <a:p>
            <a:r>
              <a:rPr lang="en-GB" dirty="0" smtClean="0"/>
              <a:t>Teacher finds out what students learned</a:t>
            </a:r>
            <a:endParaRPr lang="en-US" dirty="0" smtClean="0"/>
          </a:p>
          <a:p>
            <a:r>
              <a:rPr lang="en-GB" dirty="0" smtClean="0"/>
              <a:t>Teaching adjusted after evidence collection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58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Key stakeholders’ reactions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Departmental sub-cultures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Unions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Professional associations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Teaching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assistants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Parents</a:t>
            </a: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School Board members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Community leaders</a:t>
            </a: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2823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Managing disappointments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Failure: opportunity for learning or blame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Falling down: failing or learning?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High-reliability organizations embrace failure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$1m dollar club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“A complaint is a gift”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Group-work is hard for teachers, … and for teachers of teachers…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9136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find out more…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5067" y="4889345"/>
            <a:ext cx="76538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>
                <a:solidFill>
                  <a:srgbClr val="4F81BD"/>
                </a:solidFill>
                <a:hlinkClick r:id="rId3"/>
              </a:rPr>
              <a:t>www.dylanwiliamcenter.com</a:t>
            </a:r>
            <a:endParaRPr lang="en-US" sz="2400" dirty="0">
              <a:solidFill>
                <a:srgbClr val="4F81BD"/>
              </a:solidFill>
            </a:endParaRPr>
          </a:p>
          <a:p>
            <a:pPr algn="ctr" defTabSz="457200"/>
            <a:r>
              <a:rPr lang="en-US" sz="2400" dirty="0">
                <a:solidFill>
                  <a:srgbClr val="4F81BD"/>
                </a:solidFill>
                <a:hlinkClick r:id="rId4"/>
              </a:rPr>
              <a:t>www.dylanwiliam.net</a:t>
            </a:r>
            <a:r>
              <a:rPr lang="en-US" sz="2400" dirty="0">
                <a:solidFill>
                  <a:srgbClr val="4F81BD"/>
                </a:solidFill>
              </a:rPr>
              <a:t>	</a:t>
            </a:r>
          </a:p>
          <a:p>
            <a:pPr algn="ctr" defTabSz="457200"/>
            <a:endParaRPr lang="en-US" dirty="0">
              <a:solidFill>
                <a:srgbClr val="4F81BD"/>
              </a:solidFill>
            </a:endParaRPr>
          </a:p>
        </p:txBody>
      </p:sp>
      <p:pic>
        <p:nvPicPr>
          <p:cNvPr id="8" name="Picture 7" descr="EmbeddedFormativeAssessment.jp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168" y="1665467"/>
            <a:ext cx="1684235" cy="2406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8668" y="1665469"/>
            <a:ext cx="1684235" cy="24060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4464" y="1665469"/>
            <a:ext cx="1859221" cy="2406050"/>
          </a:xfrm>
          <a:prstGeom prst="rect">
            <a:avLst/>
          </a:prstGeom>
        </p:spPr>
      </p:pic>
      <p:pic>
        <p:nvPicPr>
          <p:cNvPr id="1026" name="Picture 2" descr="http://cdn3.volusion.com/djwpx.sqsys/v/vspfiles/photos/DLK130001-1.jpg?140732515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975" y="1681401"/>
            <a:ext cx="2458099" cy="237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43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www.dylanwiliam.net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799CE-711A-FA44-BA4E-E463DA170A3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84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“dark matter” of teacher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that the in the classrooms of the </a:t>
            </a:r>
            <a:r>
              <a:rPr lang="en-US" dirty="0" smtClean="0"/>
              <a:t>most effective teachers</a:t>
            </a:r>
            <a:r>
              <a:rPr lang="en-US" dirty="0" smtClean="0"/>
              <a:t>, students make 12 months more progress per year than those taught by average teachers</a:t>
            </a:r>
          </a:p>
          <a:p>
            <a:r>
              <a:rPr lang="en-US" dirty="0" smtClean="0"/>
              <a:t>If you are taught math, in 4</a:t>
            </a:r>
            <a:r>
              <a:rPr lang="en-US" baseline="30000" dirty="0" smtClean="0"/>
              <a:t>th</a:t>
            </a:r>
            <a:r>
              <a:rPr lang="en-US" dirty="0" smtClean="0"/>
              <a:t> grade, by a teacher who has outstanding subject knowledge (</a:t>
            </a:r>
            <a:r>
              <a:rPr lang="en-US" dirty="0"/>
              <a:t>i.e.</a:t>
            </a:r>
            <a:r>
              <a:rPr lang="en-US" dirty="0" smtClean="0"/>
              <a:t>, within the </a:t>
            </a:r>
            <a:r>
              <a:rPr lang="en-US" dirty="0"/>
              <a:t>top 5</a:t>
            </a:r>
            <a:r>
              <a:rPr lang="en-US" dirty="0" smtClean="0"/>
              <a:t>% of all teachers), how many more months’ progress will you make per year, compared with an average teacher?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7550" y="6317734"/>
            <a:ext cx="501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691D0"/>
                </a:solidFill>
              </a:rPr>
              <a:t>Hill, Rowan, and Ball (2005)</a:t>
            </a:r>
            <a:endParaRPr lang="en-US" dirty="0">
              <a:solidFill>
                <a:srgbClr val="1691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34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</a:t>
            </a:r>
            <a:r>
              <a:rPr lang="en-US" dirty="0" smtClean="0"/>
              <a:t>vs.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50" y="1333500"/>
            <a:ext cx="8426450" cy="5524500"/>
          </a:xfrm>
        </p:spPr>
        <p:txBody>
          <a:bodyPr/>
          <a:lstStyle/>
          <a:p>
            <a:r>
              <a:rPr lang="en-US" dirty="0" smtClean="0"/>
              <a:t>Evaluation frameworks:</a:t>
            </a:r>
          </a:p>
          <a:p>
            <a:pPr lvl="1"/>
            <a:r>
              <a:rPr lang="en-US" dirty="0" smtClean="0"/>
              <a:t>of necessity, have to be comprehensive</a:t>
            </a:r>
          </a:p>
          <a:p>
            <a:pPr lvl="1"/>
            <a:r>
              <a:rPr lang="en-US" dirty="0" smtClean="0"/>
              <a:t>include all aspects of teachers work</a:t>
            </a:r>
          </a:p>
          <a:p>
            <a:pPr lvl="1"/>
            <a:r>
              <a:rPr lang="en-US" dirty="0" smtClean="0"/>
              <a:t>at best, incentivize improvement on all aspects of practice</a:t>
            </a:r>
          </a:p>
          <a:p>
            <a:pPr lvl="1"/>
            <a:r>
              <a:rPr lang="en-US" dirty="0" smtClean="0"/>
              <a:t>at worst, incentivize improvement on aspects of practice that are easy to improve</a:t>
            </a:r>
          </a:p>
          <a:p>
            <a:r>
              <a:rPr lang="en-US" dirty="0" smtClean="0"/>
              <a:t>Improvement frameworks:</a:t>
            </a:r>
          </a:p>
          <a:p>
            <a:pPr lvl="1"/>
            <a:r>
              <a:rPr lang="en-US" dirty="0" smtClean="0"/>
              <a:t>are selective</a:t>
            </a:r>
          </a:p>
          <a:p>
            <a:pPr lvl="1"/>
            <a:r>
              <a:rPr lang="en-US" dirty="0" smtClean="0"/>
              <a:t>focus on those aspects of practice with the biggest payoff for students</a:t>
            </a:r>
          </a:p>
          <a:p>
            <a:r>
              <a:rPr lang="en-US" dirty="0" smtClean="0"/>
              <a:t>To maximize improvement, evaluation frameworks have to be used </a:t>
            </a:r>
            <a:r>
              <a:rPr lang="en-US" i="1" dirty="0" smtClean="0"/>
              <a:t>selectively</a:t>
            </a:r>
            <a:endParaRPr lang="en-US" i="1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63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don’t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Getting smarter people into teaching</a:t>
            </a:r>
          </a:p>
          <a:p>
            <a:r>
              <a:rPr lang="en-US" dirty="0" smtClean="0"/>
              <a:t>Paying good teachers more</a:t>
            </a:r>
          </a:p>
          <a:p>
            <a:r>
              <a:rPr lang="en-US" dirty="0" smtClean="0"/>
              <a:t>Brain </a:t>
            </a:r>
            <a:r>
              <a:rPr lang="en-US" dirty="0" smtClean="0"/>
              <a:t>Gym®</a:t>
            </a:r>
            <a:endParaRPr lang="en-US" dirty="0" smtClean="0"/>
          </a:p>
          <a:p>
            <a:r>
              <a:rPr lang="en-US" dirty="0" smtClean="0"/>
              <a:t>Learning styles</a:t>
            </a:r>
          </a:p>
          <a:p>
            <a:r>
              <a:rPr lang="en-US" dirty="0" smtClean="0"/>
              <a:t>Copying other countries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42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might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Lesson study/Learning study</a:t>
            </a:r>
          </a:p>
          <a:p>
            <a:r>
              <a:rPr lang="en-US" dirty="0" smtClean="0"/>
              <a:t>Social and emotional aspects of learning</a:t>
            </a:r>
          </a:p>
          <a:p>
            <a:r>
              <a:rPr lang="en-US" dirty="0" smtClean="0"/>
              <a:t>Educational neuroscience</a:t>
            </a:r>
          </a:p>
          <a:p>
            <a:r>
              <a:rPr lang="en-US" dirty="0" smtClean="0"/>
              <a:t>Growth mindset</a:t>
            </a:r>
          </a:p>
          <a:p>
            <a:r>
              <a:rPr lang="en-US" dirty="0" smtClean="0"/>
              <a:t>Differentiated instruction</a:t>
            </a:r>
          </a:p>
          <a:p>
            <a:r>
              <a:rPr lang="en-US" dirty="0" smtClean="0"/>
              <a:t>Grit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3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do work—a bit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Firing bad teachers</a:t>
            </a:r>
          </a:p>
          <a:p>
            <a:r>
              <a:rPr lang="en-US" dirty="0" smtClean="0"/>
              <a:t>Charter schools</a:t>
            </a:r>
          </a:p>
          <a:p>
            <a:r>
              <a:rPr lang="en-US" dirty="0" smtClean="0"/>
              <a:t>Vouchers</a:t>
            </a:r>
          </a:p>
          <a:p>
            <a:r>
              <a:rPr lang="en-US" dirty="0" smtClean="0"/>
              <a:t>Class size reduction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3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ylan Wiliam Template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Dylan Wiliam Template 2014.potx</Template>
  <TotalTime>16877</TotalTime>
  <Words>2515</Words>
  <Application>Microsoft Macintosh PowerPoint</Application>
  <PresentationFormat>On-screen Show (4:3)</PresentationFormat>
  <Paragraphs>523</Paragraphs>
  <Slides>44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Dylan Wiliam Template 2014</vt:lpstr>
      <vt:lpstr>Dylan Wiliam (@dylanwiliam)</vt:lpstr>
      <vt:lpstr>The basic argument</vt:lpstr>
      <vt:lpstr>Teacher quality and student achievement</vt:lpstr>
      <vt:lpstr>What does this mean for student progress?</vt:lpstr>
      <vt:lpstr>The “dark matter” of teacher quality</vt:lpstr>
      <vt:lpstr>Evaluation vs. improvement</vt:lpstr>
      <vt:lpstr>Things that don’t work</vt:lpstr>
      <vt:lpstr>Things that might work</vt:lpstr>
      <vt:lpstr>Things that do work—a bit</vt:lpstr>
      <vt:lpstr>Things that do work—a lot</vt:lpstr>
      <vt:lpstr>Why formative assessment needs to be a priority</vt:lpstr>
      <vt:lpstr>Limitations of educational research</vt:lpstr>
      <vt:lpstr>Best-evidence synthesis</vt:lpstr>
      <vt:lpstr>Bottom up: Research on formative assessment</vt:lpstr>
      <vt:lpstr>Formative Assessment: A contested term</vt:lpstr>
      <vt:lpstr>Unpacking Formative Assessment</vt:lpstr>
      <vt:lpstr>Unpacking Formative Assessment</vt:lpstr>
      <vt:lpstr>Educational Endowment Foundation toolkit</vt:lpstr>
      <vt:lpstr>Educational Endowment Foundation toolkit</vt:lpstr>
      <vt:lpstr>Educational Endowment Foundation toolkit</vt:lpstr>
      <vt:lpstr>Unpacking Formative Assessment</vt:lpstr>
      <vt:lpstr>What makes effective teacher learning?</vt:lpstr>
      <vt:lpstr>Looking at the wrong knowledge</vt:lpstr>
      <vt:lpstr>Strategies for change (Heath &amp; Heath, 2010)</vt:lpstr>
      <vt:lpstr>Teacher learning communities</vt:lpstr>
      <vt:lpstr>Supportive accountability</vt:lpstr>
      <vt:lpstr>Teacher learning communities</vt:lpstr>
      <vt:lpstr>A “signature pedagogy” for teacher learning</vt:lpstr>
      <vt:lpstr>Activities 1, 2, 3, 5, 6: “Bookends”</vt:lpstr>
      <vt:lpstr>Activity 1: Introduction</vt:lpstr>
      <vt:lpstr>Activity 2: Starter</vt:lpstr>
      <vt:lpstr>Activity 3: Feedback</vt:lpstr>
      <vt:lpstr>Activity 4: New learning</vt:lpstr>
      <vt:lpstr>Activity 5: Personal action planning</vt:lpstr>
      <vt:lpstr>Activity 6: Wrap</vt:lpstr>
      <vt:lpstr>Every TLC needs a leader</vt:lpstr>
      <vt:lpstr>Peer observation</vt:lpstr>
      <vt:lpstr>How will we know if it’s working?</vt:lpstr>
      <vt:lpstr>We’ll know when it’s working when…</vt:lpstr>
      <vt:lpstr>Possible foci for “Learning walks”</vt:lpstr>
      <vt:lpstr>Key stakeholders’ reactions</vt:lpstr>
      <vt:lpstr>Managing disappointments</vt:lpstr>
      <vt:lpstr>To find out more…</vt:lpstr>
      <vt:lpstr>Thank You</vt:lpstr>
    </vt:vector>
  </TitlesOfParts>
  <Company>Learning Sciences International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Sylvia Karlson</dc:creator>
  <cp:lastModifiedBy>Dylan Wiliam</cp:lastModifiedBy>
  <cp:revision>135</cp:revision>
  <dcterms:created xsi:type="dcterms:W3CDTF">2014-10-09T19:30:01Z</dcterms:created>
  <dcterms:modified xsi:type="dcterms:W3CDTF">2017-04-06T10:31:45Z</dcterms:modified>
</cp:coreProperties>
</file>