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notesMasterIdLst>
    <p:notesMasterId r:id="rId27"/>
  </p:notesMasterIdLst>
  <p:handoutMasterIdLst>
    <p:handoutMasterId r:id="rId28"/>
  </p:handoutMasterIdLst>
  <p:sldIdLst>
    <p:sldId id="400" r:id="rId6"/>
    <p:sldId id="406" r:id="rId7"/>
    <p:sldId id="466" r:id="rId8"/>
    <p:sldId id="467" r:id="rId9"/>
    <p:sldId id="429" r:id="rId10"/>
    <p:sldId id="465" r:id="rId11"/>
    <p:sldId id="463" r:id="rId12"/>
    <p:sldId id="454" r:id="rId13"/>
    <p:sldId id="455" r:id="rId14"/>
    <p:sldId id="430" r:id="rId15"/>
    <p:sldId id="468" r:id="rId16"/>
    <p:sldId id="444" r:id="rId17"/>
    <p:sldId id="431" r:id="rId18"/>
    <p:sldId id="457" r:id="rId19"/>
    <p:sldId id="458" r:id="rId20"/>
    <p:sldId id="464" r:id="rId21"/>
    <p:sldId id="460" r:id="rId22"/>
    <p:sldId id="461" r:id="rId23"/>
    <p:sldId id="462" r:id="rId24"/>
    <p:sldId id="437" r:id="rId25"/>
    <p:sldId id="453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91D1"/>
    <a:srgbClr val="1E9A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6625"/>
  </p:normalViewPr>
  <p:slideViewPr>
    <p:cSldViewPr snapToGrid="0" snapToObjects="1">
      <p:cViewPr>
        <p:scale>
          <a:sx n="100" d="100"/>
          <a:sy n="100" d="100"/>
        </p:scale>
        <p:origin x="-1544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69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Not%20me%20work:K:Kluger:Effects%20of%20feeback%20interventions%20on%20performance%20(PB%201996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1"/>
          <c:order val="0"/>
          <c:invertIfNegative val="0"/>
          <c:cat>
            <c:numRef>
              <c:f>Sheet1!$A$1:$A$67</c:f>
              <c:numCache>
                <c:formatCode>General</c:formatCode>
                <c:ptCount val="67"/>
                <c:pt idx="0">
                  <c:v>-4.0</c:v>
                </c:pt>
                <c:pt idx="1">
                  <c:v>-3.75</c:v>
                </c:pt>
                <c:pt idx="2">
                  <c:v>-3.5</c:v>
                </c:pt>
                <c:pt idx="3">
                  <c:v>-3.25</c:v>
                </c:pt>
                <c:pt idx="4">
                  <c:v>-3.0</c:v>
                </c:pt>
                <c:pt idx="5">
                  <c:v>-2.75</c:v>
                </c:pt>
                <c:pt idx="6">
                  <c:v>-2.5</c:v>
                </c:pt>
                <c:pt idx="7">
                  <c:v>-2.25</c:v>
                </c:pt>
                <c:pt idx="8">
                  <c:v>-2.0</c:v>
                </c:pt>
                <c:pt idx="9">
                  <c:v>-1.75</c:v>
                </c:pt>
                <c:pt idx="10">
                  <c:v>-1.5</c:v>
                </c:pt>
                <c:pt idx="11">
                  <c:v>-1.25</c:v>
                </c:pt>
                <c:pt idx="12">
                  <c:v>-1.0</c:v>
                </c:pt>
                <c:pt idx="13">
                  <c:v>-0.75</c:v>
                </c:pt>
                <c:pt idx="14">
                  <c:v>-0.5</c:v>
                </c:pt>
                <c:pt idx="15">
                  <c:v>-0.25</c:v>
                </c:pt>
                <c:pt idx="16">
                  <c:v>0.0</c:v>
                </c:pt>
                <c:pt idx="17">
                  <c:v>0.25</c:v>
                </c:pt>
                <c:pt idx="18">
                  <c:v>0.5</c:v>
                </c:pt>
                <c:pt idx="19">
                  <c:v>0.75</c:v>
                </c:pt>
                <c:pt idx="20">
                  <c:v>1.0</c:v>
                </c:pt>
                <c:pt idx="21">
                  <c:v>1.25</c:v>
                </c:pt>
                <c:pt idx="22">
                  <c:v>1.5</c:v>
                </c:pt>
                <c:pt idx="23">
                  <c:v>1.75</c:v>
                </c:pt>
                <c:pt idx="24">
                  <c:v>2.0</c:v>
                </c:pt>
                <c:pt idx="25">
                  <c:v>2.25</c:v>
                </c:pt>
                <c:pt idx="26">
                  <c:v>2.5</c:v>
                </c:pt>
                <c:pt idx="27">
                  <c:v>2.75</c:v>
                </c:pt>
                <c:pt idx="28">
                  <c:v>3.0</c:v>
                </c:pt>
                <c:pt idx="29">
                  <c:v>3.25</c:v>
                </c:pt>
                <c:pt idx="30">
                  <c:v>3.5</c:v>
                </c:pt>
                <c:pt idx="31">
                  <c:v>3.75</c:v>
                </c:pt>
                <c:pt idx="32">
                  <c:v>4.0</c:v>
                </c:pt>
                <c:pt idx="33">
                  <c:v>4.25</c:v>
                </c:pt>
                <c:pt idx="34">
                  <c:v>4.5</c:v>
                </c:pt>
                <c:pt idx="35">
                  <c:v>4.75</c:v>
                </c:pt>
                <c:pt idx="36">
                  <c:v>5.0</c:v>
                </c:pt>
                <c:pt idx="37">
                  <c:v>5.25</c:v>
                </c:pt>
                <c:pt idx="38">
                  <c:v>5.5</c:v>
                </c:pt>
                <c:pt idx="39">
                  <c:v>5.75</c:v>
                </c:pt>
                <c:pt idx="40">
                  <c:v>6.0</c:v>
                </c:pt>
                <c:pt idx="41">
                  <c:v>6.25</c:v>
                </c:pt>
                <c:pt idx="42">
                  <c:v>6.5</c:v>
                </c:pt>
                <c:pt idx="43">
                  <c:v>6.75</c:v>
                </c:pt>
                <c:pt idx="44">
                  <c:v>7.0</c:v>
                </c:pt>
                <c:pt idx="45">
                  <c:v>7.25</c:v>
                </c:pt>
                <c:pt idx="46">
                  <c:v>7.5</c:v>
                </c:pt>
                <c:pt idx="47">
                  <c:v>7.75</c:v>
                </c:pt>
                <c:pt idx="48">
                  <c:v>8.0</c:v>
                </c:pt>
                <c:pt idx="49">
                  <c:v>8.25</c:v>
                </c:pt>
                <c:pt idx="50">
                  <c:v>8.5</c:v>
                </c:pt>
                <c:pt idx="51">
                  <c:v>8.75</c:v>
                </c:pt>
                <c:pt idx="52">
                  <c:v>9.0</c:v>
                </c:pt>
                <c:pt idx="53">
                  <c:v>9.25</c:v>
                </c:pt>
                <c:pt idx="54">
                  <c:v>9.5</c:v>
                </c:pt>
                <c:pt idx="55">
                  <c:v>9.75</c:v>
                </c:pt>
                <c:pt idx="56">
                  <c:v>10.0</c:v>
                </c:pt>
                <c:pt idx="57">
                  <c:v>10.25</c:v>
                </c:pt>
                <c:pt idx="58">
                  <c:v>10.5</c:v>
                </c:pt>
                <c:pt idx="59">
                  <c:v>10.75</c:v>
                </c:pt>
                <c:pt idx="60">
                  <c:v>11.0</c:v>
                </c:pt>
                <c:pt idx="61">
                  <c:v>11.25</c:v>
                </c:pt>
                <c:pt idx="62">
                  <c:v>11.5</c:v>
                </c:pt>
                <c:pt idx="63">
                  <c:v>11.75</c:v>
                </c:pt>
                <c:pt idx="64">
                  <c:v>12.0</c:v>
                </c:pt>
                <c:pt idx="65">
                  <c:v>12.25</c:v>
                </c:pt>
                <c:pt idx="66">
                  <c:v>12.5</c:v>
                </c:pt>
              </c:numCache>
            </c:numRef>
          </c:cat>
          <c:val>
            <c:numRef>
              <c:f>Sheet1!$B$1:$B$67</c:f>
              <c:numCache>
                <c:formatCode>General</c:formatCode>
                <c:ptCount val="6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 formatCode="0">
                  <c:v>0.9712</c:v>
                </c:pt>
                <c:pt idx="4" formatCode="0">
                  <c:v>0.0</c:v>
                </c:pt>
                <c:pt idx="5" formatCode="0">
                  <c:v>0.0</c:v>
                </c:pt>
                <c:pt idx="6" formatCode="0">
                  <c:v>0.9712</c:v>
                </c:pt>
                <c:pt idx="7" formatCode="0">
                  <c:v>0.9712</c:v>
                </c:pt>
                <c:pt idx="8" formatCode="0">
                  <c:v>4.856000000000001</c:v>
                </c:pt>
                <c:pt idx="9" formatCode="0">
                  <c:v>7.284</c:v>
                </c:pt>
                <c:pt idx="10" formatCode="0">
                  <c:v>7.891000000000001</c:v>
                </c:pt>
                <c:pt idx="11" formatCode="0">
                  <c:v>18.21</c:v>
                </c:pt>
                <c:pt idx="12" formatCode="0">
                  <c:v>18.21</c:v>
                </c:pt>
                <c:pt idx="13" formatCode="0">
                  <c:v>29.136</c:v>
                </c:pt>
                <c:pt idx="14" formatCode="0">
                  <c:v>38.241</c:v>
                </c:pt>
                <c:pt idx="15" formatCode="0">
                  <c:v>57.665</c:v>
                </c:pt>
                <c:pt idx="16" formatCode="0">
                  <c:v>86.801</c:v>
                </c:pt>
                <c:pt idx="17" formatCode="0">
                  <c:v>77.69600000000001</c:v>
                </c:pt>
                <c:pt idx="18" formatCode="0">
                  <c:v>60.7</c:v>
                </c:pt>
                <c:pt idx="19" formatCode="0">
                  <c:v>44.91800000000001</c:v>
                </c:pt>
                <c:pt idx="20" formatCode="0">
                  <c:v>33.992</c:v>
                </c:pt>
                <c:pt idx="21" formatCode="0">
                  <c:v>29.136</c:v>
                </c:pt>
                <c:pt idx="22" formatCode="0">
                  <c:v>23.066</c:v>
                </c:pt>
                <c:pt idx="23" formatCode="0">
                  <c:v>18.21</c:v>
                </c:pt>
                <c:pt idx="24" formatCode="0">
                  <c:v>12.747</c:v>
                </c:pt>
                <c:pt idx="25" formatCode="0">
                  <c:v>4.856000000000001</c:v>
                </c:pt>
                <c:pt idx="26" formatCode="0">
                  <c:v>6.07</c:v>
                </c:pt>
                <c:pt idx="27" formatCode="0">
                  <c:v>6.677</c:v>
                </c:pt>
                <c:pt idx="28" formatCode="0">
                  <c:v>1.821</c:v>
                </c:pt>
                <c:pt idx="29" formatCode="0">
                  <c:v>0.0</c:v>
                </c:pt>
                <c:pt idx="30" formatCode="0">
                  <c:v>0.0</c:v>
                </c:pt>
                <c:pt idx="31" formatCode="0">
                  <c:v>1.821</c:v>
                </c:pt>
                <c:pt idx="32" formatCode="0">
                  <c:v>0.0</c:v>
                </c:pt>
                <c:pt idx="33" formatCode="0">
                  <c:v>0.9712</c:v>
                </c:pt>
                <c:pt idx="34" formatCode="0">
                  <c:v>0.9712</c:v>
                </c:pt>
                <c:pt idx="35" formatCode="0">
                  <c:v>1.821</c:v>
                </c:pt>
                <c:pt idx="36" formatCode="0">
                  <c:v>0.0</c:v>
                </c:pt>
                <c:pt idx="37" formatCode="0">
                  <c:v>1.821</c:v>
                </c:pt>
                <c:pt idx="38" formatCode="0">
                  <c:v>0.0</c:v>
                </c:pt>
                <c:pt idx="39" formatCode="0">
                  <c:v>0.9712</c:v>
                </c:pt>
                <c:pt idx="40" formatCode="0">
                  <c:v>0.0</c:v>
                </c:pt>
                <c:pt idx="41" formatCode="0">
                  <c:v>0.0</c:v>
                </c:pt>
                <c:pt idx="42" formatCode="0">
                  <c:v>0.0</c:v>
                </c:pt>
                <c:pt idx="43" formatCode="0">
                  <c:v>0.0</c:v>
                </c:pt>
                <c:pt idx="44" formatCode="0">
                  <c:v>0.9712</c:v>
                </c:pt>
                <c:pt idx="45" formatCode="0">
                  <c:v>0.9712</c:v>
                </c:pt>
                <c:pt idx="46" formatCode="0">
                  <c:v>0.9712</c:v>
                </c:pt>
                <c:pt idx="47" formatCode="0">
                  <c:v>0.9712</c:v>
                </c:pt>
                <c:pt idx="48" formatCode="0">
                  <c:v>0.0</c:v>
                </c:pt>
                <c:pt idx="49" formatCode="0">
                  <c:v>0.0</c:v>
                </c:pt>
                <c:pt idx="50" formatCode="0">
                  <c:v>0.0</c:v>
                </c:pt>
                <c:pt idx="51" formatCode="0">
                  <c:v>0.0</c:v>
                </c:pt>
                <c:pt idx="52" formatCode="0">
                  <c:v>0.0</c:v>
                </c:pt>
                <c:pt idx="53" formatCode="0">
                  <c:v>0.0</c:v>
                </c:pt>
                <c:pt idx="54" formatCode="0">
                  <c:v>0.0</c:v>
                </c:pt>
                <c:pt idx="55" formatCode="0">
                  <c:v>0.0</c:v>
                </c:pt>
                <c:pt idx="56" formatCode="0">
                  <c:v>0.0</c:v>
                </c:pt>
                <c:pt idx="57" formatCode="0">
                  <c:v>0.0</c:v>
                </c:pt>
                <c:pt idx="58" formatCode="0">
                  <c:v>0.0</c:v>
                </c:pt>
                <c:pt idx="59" formatCode="0">
                  <c:v>0.0</c:v>
                </c:pt>
                <c:pt idx="60" formatCode="0">
                  <c:v>0.0</c:v>
                </c:pt>
                <c:pt idx="61" formatCode="0">
                  <c:v>0.0</c:v>
                </c:pt>
                <c:pt idx="62" formatCode="0">
                  <c:v>0.0</c:v>
                </c:pt>
                <c:pt idx="63" formatCode="0">
                  <c:v>0.0</c:v>
                </c:pt>
                <c:pt idx="64" formatCode="0">
                  <c:v>0.0</c:v>
                </c:pt>
                <c:pt idx="65" formatCode="0">
                  <c:v>0.0</c:v>
                </c:pt>
                <c:pt idx="66" formatCode="0">
                  <c:v>0.9712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52352920"/>
        <c:axId val="-2029026104"/>
      </c:barChart>
      <c:catAx>
        <c:axId val="17523529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/>
                  <a:t>Effect size (Cohen's </a:t>
                </a:r>
                <a:r>
                  <a:rPr lang="en-US" sz="1800" i="1" dirty="0"/>
                  <a:t>d</a:t>
                </a:r>
                <a:r>
                  <a:rPr lang="en-US" sz="1800" i="0" dirty="0"/>
                  <a:t>)</a:t>
                </a:r>
                <a:endParaRPr lang="en-US" sz="18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029026104"/>
        <c:crosses val="autoZero"/>
        <c:auto val="1"/>
        <c:lblAlgn val="ctr"/>
        <c:lblOffset val="100"/>
        <c:tickLblSkip val="4"/>
        <c:noMultiLvlLbl val="0"/>
      </c:catAx>
      <c:valAx>
        <c:axId val="-20290261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/>
                  <a:t>Number of effect sizes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7523529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FC091-FF3E-4313-A829-E56E27C160E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88920" cy="524301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© 2017 Learning Sciences International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880" y="0"/>
            <a:ext cx="2484120" cy="62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35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4585F-A848-8444-BC31-E984617770FB}" type="datetimeFigureOut">
              <a:rPr lang="en-US" smtClean="0"/>
              <a:t>6/30/17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A104B-FF0A-144C-9557-56D35914C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828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8513" y="685800"/>
            <a:ext cx="5284787" cy="3963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AE36E-D2DB-BC41-9EC0-63DF6BAF358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217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8513" y="685800"/>
            <a:ext cx="5284787" cy="3963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3B523-08EE-724B-9F77-B8B28604AE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71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8513"/>
            <a:ext cx="4275138" cy="3206750"/>
          </a:xfrm>
          <a:ln cap="flat"/>
        </p:spPr>
      </p:sp>
      <p:sp>
        <p:nvSpPr>
          <p:cNvPr id="1320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8513"/>
            <a:ext cx="4275138" cy="3206750"/>
          </a:xfrm>
          <a:ln cap="flat"/>
        </p:spPr>
      </p:sp>
      <p:sp>
        <p:nvSpPr>
          <p:cNvPr id="1341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8513"/>
            <a:ext cx="4273550" cy="3206750"/>
          </a:xfrm>
          <a:ln cap="flat"/>
        </p:spPr>
      </p:sp>
      <p:sp>
        <p:nvSpPr>
          <p:cNvPr id="1382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524000" y="533400"/>
            <a:ext cx="3810000" cy="2857500"/>
          </a:xfrm>
          <a:solidFill>
            <a:srgbClr val="FFFFFF"/>
          </a:solidFill>
          <a:ln/>
        </p:spPr>
      </p:sp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581400"/>
            <a:ext cx="5791200" cy="4876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A36B3DD7-6B5D-B24F-BA47-EA0FDD3E2A9D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8513"/>
            <a:ext cx="4275138" cy="320675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524000" y="533400"/>
            <a:ext cx="3810000" cy="2857500"/>
          </a:xfrm>
          <a:solidFill>
            <a:srgbClr val="FFFFFF"/>
          </a:solidFill>
          <a:ln/>
        </p:spPr>
      </p:sp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581400"/>
            <a:ext cx="5791200" cy="4876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550" y="1384300"/>
            <a:ext cx="7969250" cy="48408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2E898-1760-824A-9DE4-98751835A4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©2014 </a:t>
            </a:r>
            <a:r>
              <a:rPr lang="en-US" dirty="0" err="1" smtClean="0"/>
              <a:t>DylanWiliamCenter</a:t>
            </a:r>
            <a:endParaRPr lang="en-US" dirty="0"/>
          </a:p>
        </p:txBody>
      </p:sp>
      <p:pic>
        <p:nvPicPr>
          <p:cNvPr id="8" name="Picture 7" descr="Dylan Wiliam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608" y="6225190"/>
            <a:ext cx="2162392" cy="63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8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8926"/>
            <a:ext cx="8077200" cy="869950"/>
          </a:xfrm>
        </p:spPr>
        <p:txBody>
          <a:bodyPr anchor="ctr">
            <a:normAutofit/>
          </a:bodyPr>
          <a:lstStyle>
            <a:lvl1pPr algn="l">
              <a:buNone/>
              <a:defRPr sz="3600" b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6" y="6248218"/>
            <a:ext cx="542108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0E85CD4-01C3-DE45-A238-CA0781C7043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 hasCustomPrompt="1"/>
          </p:nvPr>
        </p:nvSpPr>
        <p:spPr>
          <a:xfrm>
            <a:off x="762000" y="1752600"/>
            <a:ext cx="1600200" cy="4419600"/>
          </a:xfrm>
          <a:prstGeom prst="rect">
            <a:avLst/>
          </a:prstGeom>
          <a:solidFill>
            <a:srgbClr val="1691D1"/>
          </a:solidFill>
          <a:ln w="50800" cap="sq" cmpd="dbl" algn="ctr">
            <a:solidFill>
              <a:srgbClr val="1E9AFE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vert270" lIns="137160" tIns="182880" rIns="137160" bIns="91440"/>
          <a:lstStyle>
            <a:lvl1pPr marL="0" indent="0" algn="ctr">
              <a:spcAft>
                <a:spcPts val="1000"/>
              </a:spcAft>
              <a:buNone/>
              <a:defRPr sz="7200">
                <a:solidFill>
                  <a:srgbClr val="D9D9D9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Discussion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64500" y="6184900"/>
            <a:ext cx="10795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48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Dylan Wiliam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608" y="6225190"/>
            <a:ext cx="2162392" cy="632810"/>
          </a:xfrm>
          <a:prstGeom prst="rect">
            <a:avLst/>
          </a:prstGeom>
        </p:spPr>
      </p:pic>
      <p:pic>
        <p:nvPicPr>
          <p:cNvPr id="6" name="Picture 5" descr="Dylan Wiliam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608" y="6225189"/>
            <a:ext cx="2162392" cy="63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10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2E898-1760-824A-9DE4-98751835A4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817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ircle.png"/>
          <p:cNvPicPr>
            <a:picLocks noChangeAspect="1"/>
          </p:cNvPicPr>
          <p:nvPr/>
        </p:nvPicPr>
        <p:blipFill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" y="-20466"/>
            <a:ext cx="9141964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©2014 </a:t>
            </a:r>
            <a:r>
              <a:rPr lang="en-US" dirty="0" err="1" smtClean="0"/>
              <a:t>DylanWiliamCenter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602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le and Ex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rc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" y="0"/>
            <a:ext cx="9141964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48045" y="3149600"/>
            <a:ext cx="7995955" cy="2978291"/>
          </a:xfrm>
          <a:prstGeom prst="rect">
            <a:avLst/>
          </a:prstGeom>
          <a:solidFill>
            <a:srgbClr val="1691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171AD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149600"/>
            <a:ext cx="918436" cy="29782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171AD"/>
              </a:solidFill>
            </a:endParaRPr>
          </a:p>
        </p:txBody>
      </p:sp>
      <p:pic>
        <p:nvPicPr>
          <p:cNvPr id="11" name="Picture 10" descr="Dylan Wiliam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36" y="1502229"/>
            <a:ext cx="5629275" cy="16473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05" y="4406900"/>
            <a:ext cx="7129608" cy="1362075"/>
          </a:xfrm>
        </p:spPr>
        <p:txBody>
          <a:bodyPr anchor="t"/>
          <a:lstStyle>
            <a:lvl1pPr algn="l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105" y="2906713"/>
            <a:ext cx="7129607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412115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©2014 </a:t>
            </a:r>
            <a:r>
              <a:rPr lang="en-US" dirty="0" err="1" smtClean="0"/>
              <a:t>DylanWiliamCenter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7447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48045" y="0"/>
            <a:ext cx="7995955" cy="6127891"/>
          </a:xfrm>
          <a:prstGeom prst="rect">
            <a:avLst/>
          </a:prstGeom>
          <a:solidFill>
            <a:srgbClr val="1691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171AD"/>
              </a:solidFill>
            </a:endParaRPr>
          </a:p>
        </p:txBody>
      </p:sp>
      <p:pic>
        <p:nvPicPr>
          <p:cNvPr id="8" name="Picture 7" descr="circle.png"/>
          <p:cNvPicPr>
            <a:picLocks noChangeAspect="1"/>
          </p:cNvPicPr>
          <p:nvPr/>
        </p:nvPicPr>
        <p:blipFill>
          <a:blip r:embed="rId2">
            <a:alphaModFix amt="8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4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918436" cy="61278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171AD"/>
              </a:solidFill>
            </a:endParaRPr>
          </a:p>
        </p:txBody>
      </p:sp>
      <p:pic>
        <p:nvPicPr>
          <p:cNvPr id="11" name="Picture 10" descr="Dylan Wiliam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608" y="6225190"/>
            <a:ext cx="2162392" cy="6328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1600" y="1677187"/>
            <a:ext cx="4854396" cy="1923264"/>
          </a:xfrm>
        </p:spPr>
        <p:txBody>
          <a:bodyPr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977926"/>
            <a:ext cx="918436" cy="231140"/>
          </a:xfrm>
        </p:spPr>
        <p:txBody>
          <a:bodyPr/>
          <a:lstStyle/>
          <a:p>
            <a:fld id="{FDF2E898-1760-824A-9DE4-98751835A4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©2014 </a:t>
            </a:r>
            <a:r>
              <a:rPr lang="en-US" dirty="0" err="1" smtClean="0"/>
              <a:t>DylanWiliamCenter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133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2E898-1760-824A-9DE4-98751835A4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800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550" y="1535113"/>
            <a:ext cx="403225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7550" y="2174875"/>
            <a:ext cx="403225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41900" y="1535113"/>
            <a:ext cx="36449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41900" y="2174875"/>
            <a:ext cx="364490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2E898-1760-824A-9DE4-98751835A4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©2014 </a:t>
            </a:r>
            <a:r>
              <a:rPr lang="en-US" dirty="0" err="1" smtClean="0"/>
              <a:t>DylanWiliamCenter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0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9436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op_circle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650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550" y="233886"/>
            <a:ext cx="7921327" cy="6218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17550" y="965098"/>
            <a:ext cx="8426451" cy="243968"/>
          </a:xfrm>
          <a:prstGeom prst="rect">
            <a:avLst/>
          </a:prstGeom>
          <a:solidFill>
            <a:srgbClr val="1691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171AD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977926"/>
            <a:ext cx="635000" cy="2311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171A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977926"/>
            <a:ext cx="635000" cy="23114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FDF2E898-1760-824A-9DE4-98751835A4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250909" y="6595595"/>
            <a:ext cx="254118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75" dirty="0">
                <a:solidFill>
                  <a:schemeClr val="bg1"/>
                </a:solidFill>
              </a:rPr>
              <a:t>©2017 Learning Sciences International</a:t>
            </a:r>
          </a:p>
          <a:p>
            <a:pPr algn="ctr"/>
            <a:endParaRPr lang="en-US" sz="675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64"/>
          <a:stretch/>
        </p:blipFill>
        <p:spPr>
          <a:xfrm>
            <a:off x="457200" y="6587258"/>
            <a:ext cx="1326630" cy="23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5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58" r:id="rId9"/>
    <p:sldLayoutId id="2147483669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rgbClr val="1691D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1691D0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1691D0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1691D0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1691D0"/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1691D0"/>
        </a:buClr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dylanwiliamcenter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1" Type="http://schemas.microsoft.com/office/2007/relationships/media" Target="file://localhost/Users/dylanwiliam/Movies/Classroom%20experiment%20movies/grading%20v2.mov" TargetMode="External"/><Relationship Id="rId2" Type="http://schemas.openxmlformats.org/officeDocument/2006/relationships/video" Target="file://localhost/Users/dylanwiliam/Movies/Classroom%20experiment%20movies/grading%20v2.mov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65105" y="5508359"/>
            <a:ext cx="7129608" cy="522640"/>
          </a:xfrm>
        </p:spPr>
        <p:txBody>
          <a:bodyPr/>
          <a:lstStyle/>
          <a:p>
            <a:r>
              <a:rPr lang="en-US" sz="2800" b="0" cap="none" dirty="0" smtClean="0"/>
              <a:t>Dylan Wiliam (@dylanwiliam)</a:t>
            </a:r>
            <a:endParaRPr lang="en-US" sz="2800" b="0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65105" y="3276600"/>
            <a:ext cx="7574284" cy="1830739"/>
          </a:xfrm>
        </p:spPr>
        <p:txBody>
          <a:bodyPr anchor="t">
            <a:noAutofit/>
          </a:bodyPr>
          <a:lstStyle/>
          <a:p>
            <a:r>
              <a:rPr lang="en-US" sz="3600" dirty="0" smtClean="0"/>
              <a:t>Providing feedback that moves</a:t>
            </a:r>
          </a:p>
          <a:p>
            <a:r>
              <a:rPr lang="en-US" sz="3600" dirty="0" smtClean="0"/>
              <a:t>learning forward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1143000" y="6292334"/>
            <a:ext cx="8001000" cy="461665"/>
          </a:xfrm>
          <a:prstGeom prst="rect">
            <a:avLst/>
          </a:prstGeom>
          <a:solidFill>
            <a:srgbClr val="1691D0"/>
          </a:solidFill>
        </p:spPr>
        <p:txBody>
          <a:bodyPr wrap="square" rtlCol="0">
            <a:spAutoFit/>
          </a:bodyPr>
          <a:lstStyle/>
          <a:p>
            <a:pPr marL="177800">
              <a:tabLst>
                <a:tab pos="4927600" algn="l"/>
              </a:tabLst>
            </a:pPr>
            <a:r>
              <a:rPr lang="en-US" sz="2400" dirty="0" smtClean="0">
                <a:solidFill>
                  <a:schemeClr val="bg1"/>
                </a:solidFill>
                <a:hlinkClick r:id="rId3"/>
              </a:rPr>
              <a:t>www.dylanwiliamcenter.com</a:t>
            </a:r>
            <a:r>
              <a:rPr lang="en-US" sz="2400" dirty="0" smtClean="0">
                <a:solidFill>
                  <a:schemeClr val="bg1"/>
                </a:solidFill>
              </a:rPr>
              <a:t>	</a:t>
            </a:r>
            <a:r>
              <a:rPr lang="en-US" sz="2400" dirty="0" err="1" smtClean="0">
                <a:solidFill>
                  <a:schemeClr val="bg1"/>
                </a:solidFill>
              </a:rPr>
              <a:t>www.dylanwiliam.org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493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Getting feedback right is hard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7440699"/>
              </p:ext>
            </p:extLst>
          </p:nvPr>
        </p:nvGraphicFramePr>
        <p:xfrm>
          <a:off x="749300" y="1676400"/>
          <a:ext cx="8191501" cy="4168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6372"/>
                <a:gridCol w="2990627"/>
                <a:gridCol w="3164502"/>
              </a:tblGrid>
              <a:tr h="711144">
                <a:tc>
                  <a:txBody>
                    <a:bodyPr/>
                    <a:lstStyle/>
                    <a:p>
                      <a:pPr marL="0" indent="0">
                        <a:spcAft>
                          <a:spcPts val="400"/>
                        </a:spcAft>
                      </a:pPr>
                      <a:r>
                        <a:rPr lang="en-US" sz="2000" dirty="0"/>
                        <a:t>Response type</a:t>
                      </a:r>
                      <a:endParaRPr lang="en-GB" sz="2000" dirty="0">
                        <a:latin typeface="Palatino"/>
                        <a:ea typeface="Times New Roman"/>
                        <a:cs typeface="Palatino"/>
                      </a:endParaRPr>
                    </a:p>
                  </a:txBody>
                  <a:tcPr marL="0" marR="0" marT="0" marB="0">
                    <a:solidFill>
                      <a:srgbClr val="1691D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4138" indent="0" algn="ctr">
                        <a:spcAft>
                          <a:spcPts val="400"/>
                        </a:spcAft>
                      </a:pPr>
                      <a:r>
                        <a:rPr lang="en-US" sz="2000" dirty="0"/>
                        <a:t>Feedback</a:t>
                      </a:r>
                      <a:r>
                        <a:rPr lang="en-US" sz="2000" dirty="0" smtClean="0"/>
                        <a:t> indicates performance…</a:t>
                      </a:r>
                      <a:endParaRPr lang="en-GB" sz="2000" dirty="0">
                        <a:latin typeface="Palatino"/>
                        <a:ea typeface="Times New Roman"/>
                        <a:cs typeface="Palatino"/>
                      </a:endParaRPr>
                    </a:p>
                  </a:txBody>
                  <a:tcPr marL="0" marR="0" marT="0" marB="0">
                    <a:solidFill>
                      <a:srgbClr val="1691D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4138" indent="0">
                        <a:spcAft>
                          <a:spcPts val="400"/>
                        </a:spcAft>
                      </a:pPr>
                      <a:endParaRPr lang="en-GB" sz="2400" dirty="0">
                        <a:latin typeface="Palatino"/>
                        <a:ea typeface="Times New Roman"/>
                        <a:cs typeface="Palatino"/>
                      </a:endParaRPr>
                    </a:p>
                  </a:txBody>
                  <a:tcPr marL="0" marR="0" marT="0" marB="0"/>
                </a:tc>
              </a:tr>
              <a:tr h="691526">
                <a:tc>
                  <a:txBody>
                    <a:bodyPr/>
                    <a:lstStyle/>
                    <a:p>
                      <a:pPr marL="0" indent="0">
                        <a:spcAft>
                          <a:spcPts val="400"/>
                        </a:spcAft>
                      </a:pPr>
                      <a:endParaRPr lang="en-GB" sz="2000" dirty="0">
                        <a:solidFill>
                          <a:schemeClr val="bg1"/>
                        </a:solidFill>
                        <a:latin typeface="Palatino"/>
                        <a:ea typeface="Times New Roman"/>
                        <a:cs typeface="Palatino"/>
                      </a:endParaRPr>
                    </a:p>
                  </a:txBody>
                  <a:tcPr marL="0" marR="0" marT="0" marB="0"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>
                        <a:spcAft>
                          <a:spcPts val="40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falls short of goal</a:t>
                      </a:r>
                      <a:endParaRPr lang="en-GB" sz="2000" dirty="0">
                        <a:solidFill>
                          <a:schemeClr val="bg1"/>
                        </a:solidFill>
                        <a:latin typeface="Palatino"/>
                        <a:ea typeface="Times New Roman"/>
                        <a:cs typeface="Palatino"/>
                      </a:endParaRPr>
                    </a:p>
                  </a:txBody>
                  <a:tcPr marL="0" marR="0" marT="0" marB="0"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0">
                        <a:spcAft>
                          <a:spcPts val="40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exceeds goal</a:t>
                      </a:r>
                      <a:endParaRPr lang="en-GB" sz="2000" dirty="0">
                        <a:solidFill>
                          <a:schemeClr val="bg1"/>
                        </a:solidFill>
                        <a:latin typeface="Palatino"/>
                        <a:ea typeface="Times New Roman"/>
                        <a:cs typeface="Palatino"/>
                      </a:endParaRPr>
                    </a:p>
                  </a:txBody>
                  <a:tcPr marL="0" marR="0" marT="0" marB="0">
                    <a:solidFill>
                      <a:srgbClr val="1691D0"/>
                    </a:solidFill>
                  </a:tcPr>
                </a:tc>
              </a:tr>
              <a:tr h="691526">
                <a:tc>
                  <a:txBody>
                    <a:bodyPr/>
                    <a:lstStyle/>
                    <a:p>
                      <a:pPr marL="0" indent="0">
                        <a:spcAft>
                          <a:spcPts val="400"/>
                        </a:spcAft>
                      </a:pPr>
                      <a:r>
                        <a:rPr lang="en-US" sz="2000" dirty="0" smtClean="0"/>
                        <a:t>Change </a:t>
                      </a:r>
                      <a:r>
                        <a:rPr lang="en-US" sz="2000" dirty="0"/>
                        <a:t>behavior</a:t>
                      </a:r>
                      <a:endParaRPr lang="en-GB" sz="2000" dirty="0">
                        <a:latin typeface="Palatino"/>
                        <a:ea typeface="Times New Roman"/>
                        <a:cs typeface="Palatin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4138" indent="0">
                        <a:spcAft>
                          <a:spcPts val="400"/>
                        </a:spcAft>
                      </a:pPr>
                      <a:r>
                        <a:rPr lang="en-US" sz="2000" b="1" dirty="0"/>
                        <a:t>Increase effort</a:t>
                      </a:r>
                      <a:endParaRPr lang="en-GB" sz="2000" b="1" dirty="0">
                        <a:latin typeface="Palatino"/>
                        <a:ea typeface="Times New Roman"/>
                        <a:cs typeface="Palatin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4138" indent="0">
                        <a:spcAft>
                          <a:spcPts val="400"/>
                        </a:spcAft>
                      </a:pPr>
                      <a:r>
                        <a:rPr lang="en-US" sz="2000" dirty="0"/>
                        <a:t>Exert less effort</a:t>
                      </a:r>
                      <a:endParaRPr lang="en-GB" sz="2000" dirty="0">
                        <a:latin typeface="Palatino"/>
                        <a:ea typeface="Times New Roman"/>
                        <a:cs typeface="Palatino"/>
                      </a:endParaRPr>
                    </a:p>
                  </a:txBody>
                  <a:tcPr marL="0" marR="0" marT="0" marB="0"/>
                </a:tc>
              </a:tr>
              <a:tr h="691526">
                <a:tc>
                  <a:txBody>
                    <a:bodyPr/>
                    <a:lstStyle/>
                    <a:p>
                      <a:pPr marL="0" indent="0">
                        <a:spcAft>
                          <a:spcPts val="400"/>
                        </a:spcAft>
                      </a:pPr>
                      <a:r>
                        <a:rPr lang="en-US" sz="2000" dirty="0"/>
                        <a:t>Change goal</a:t>
                      </a:r>
                      <a:endParaRPr lang="en-GB" sz="2000" dirty="0">
                        <a:latin typeface="Palatino"/>
                        <a:ea typeface="Times New Roman"/>
                        <a:cs typeface="Palatin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4138" indent="0">
                        <a:spcAft>
                          <a:spcPts val="400"/>
                        </a:spcAft>
                      </a:pPr>
                      <a:r>
                        <a:rPr lang="en-US" sz="2000" dirty="0"/>
                        <a:t>Reduce aspiration</a:t>
                      </a:r>
                      <a:endParaRPr lang="en-GB" sz="2000" dirty="0">
                        <a:latin typeface="Palatino"/>
                        <a:ea typeface="Times New Roman"/>
                        <a:cs typeface="Palatin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4138" indent="0">
                        <a:spcAft>
                          <a:spcPts val="400"/>
                        </a:spcAft>
                      </a:pPr>
                      <a:r>
                        <a:rPr lang="en-US" sz="2000" b="1" dirty="0"/>
                        <a:t>Increase aspiration</a:t>
                      </a:r>
                      <a:endParaRPr lang="en-GB" sz="2000" b="1" dirty="0">
                        <a:latin typeface="Palatino"/>
                        <a:ea typeface="Times New Roman"/>
                        <a:cs typeface="Palatino"/>
                      </a:endParaRPr>
                    </a:p>
                  </a:txBody>
                  <a:tcPr marL="0" marR="0" marT="0" marB="0"/>
                </a:tc>
              </a:tr>
              <a:tr h="691526">
                <a:tc>
                  <a:txBody>
                    <a:bodyPr/>
                    <a:lstStyle/>
                    <a:p>
                      <a:pPr marL="0" indent="0">
                        <a:spcAft>
                          <a:spcPts val="400"/>
                        </a:spcAft>
                      </a:pPr>
                      <a:r>
                        <a:rPr lang="en-US" sz="2000" dirty="0"/>
                        <a:t>Abandon goal</a:t>
                      </a:r>
                      <a:endParaRPr lang="en-GB" sz="2000" dirty="0">
                        <a:latin typeface="Palatino"/>
                        <a:ea typeface="Times New Roman"/>
                        <a:cs typeface="Palatin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4138" indent="0">
                        <a:spcAft>
                          <a:spcPts val="400"/>
                        </a:spcAft>
                      </a:pPr>
                      <a:r>
                        <a:rPr lang="en-US" sz="2000" dirty="0"/>
                        <a:t>Decide goal is too hard</a:t>
                      </a:r>
                      <a:endParaRPr lang="en-GB" sz="2000" dirty="0">
                        <a:latin typeface="Palatino"/>
                        <a:ea typeface="Times New Roman"/>
                        <a:cs typeface="Palatin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4138" indent="0">
                        <a:spcAft>
                          <a:spcPts val="400"/>
                        </a:spcAft>
                      </a:pPr>
                      <a:r>
                        <a:rPr lang="en-US" sz="2000" dirty="0"/>
                        <a:t>Decide goal is too easy</a:t>
                      </a:r>
                      <a:endParaRPr lang="en-GB" sz="2000" dirty="0">
                        <a:latin typeface="Palatino"/>
                        <a:ea typeface="Times New Roman"/>
                        <a:cs typeface="Palatino"/>
                      </a:endParaRPr>
                    </a:p>
                  </a:txBody>
                  <a:tcPr marL="0" marR="0" marT="0" marB="0"/>
                </a:tc>
              </a:tr>
              <a:tr h="691526"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en-US" sz="2000" dirty="0"/>
                        <a:t>Reject feedback</a:t>
                      </a:r>
                      <a:endParaRPr lang="en-GB" sz="2000" dirty="0">
                        <a:latin typeface="Palatino"/>
                        <a:ea typeface="Times New Roman"/>
                        <a:cs typeface="Palatin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4138" indent="0">
                        <a:spcAft>
                          <a:spcPts val="400"/>
                        </a:spcAft>
                      </a:pPr>
                      <a:r>
                        <a:rPr lang="en-US" sz="2000" dirty="0"/>
                        <a:t>Feedback is ignored</a:t>
                      </a:r>
                      <a:endParaRPr lang="en-GB" sz="2000" dirty="0">
                        <a:latin typeface="Palatino"/>
                        <a:ea typeface="Times New Roman"/>
                        <a:cs typeface="Palatin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4138" indent="0">
                        <a:spcAft>
                          <a:spcPts val="400"/>
                        </a:spcAft>
                      </a:pPr>
                      <a:r>
                        <a:rPr lang="en-US" sz="2000" dirty="0"/>
                        <a:t>Feedback is ignored</a:t>
                      </a:r>
                      <a:endParaRPr lang="en-GB" sz="2000" dirty="0">
                        <a:latin typeface="Palatino"/>
                        <a:ea typeface="Times New Roman"/>
                        <a:cs typeface="Palatino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59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Provide feedback that moves learning on</a:t>
            </a:r>
            <a:endParaRPr lang="en-GB" dirty="0"/>
          </a:p>
        </p:txBody>
      </p:sp>
      <p:sp>
        <p:nvSpPr>
          <p:cNvPr id="10147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Key idea: feedback should:</a:t>
            </a:r>
          </a:p>
          <a:p>
            <a:pPr lvl="1"/>
            <a:r>
              <a:rPr lang="en-GB" dirty="0" smtClean="0"/>
              <a:t>Cause thinking</a:t>
            </a:r>
          </a:p>
          <a:p>
            <a:pPr lvl="1"/>
            <a:r>
              <a:rPr lang="en-GB" dirty="0" smtClean="0"/>
              <a:t>Provide guidance on how to improve</a:t>
            </a:r>
          </a:p>
          <a:p>
            <a:r>
              <a:rPr lang="en-GB" dirty="0" smtClean="0"/>
              <a:t>Comment-only marking</a:t>
            </a:r>
          </a:p>
          <a:p>
            <a:r>
              <a:rPr lang="en-GB" dirty="0" smtClean="0"/>
              <a:t>Focused marking</a:t>
            </a:r>
          </a:p>
          <a:p>
            <a:r>
              <a:rPr lang="en-GB" dirty="0" smtClean="0"/>
              <a:t>Explicit reference to mark-schemes/rubrics</a:t>
            </a:r>
          </a:p>
          <a:p>
            <a:r>
              <a:rPr lang="en-GB" dirty="0" smtClean="0"/>
              <a:t>Suggestions on how to improve:</a:t>
            </a:r>
          </a:p>
          <a:p>
            <a:pPr lvl="1"/>
            <a:r>
              <a:rPr lang="en-GB" dirty="0" smtClean="0"/>
              <a:t>Not giving complete solutions</a:t>
            </a:r>
          </a:p>
          <a:p>
            <a:r>
              <a:rPr lang="en-GB" dirty="0" smtClean="0"/>
              <a:t>Re-timing assessment:</a:t>
            </a:r>
          </a:p>
          <a:p>
            <a:pPr lvl="1"/>
            <a:r>
              <a:rPr lang="en-GB" dirty="0" smtClean="0"/>
              <a:t>E.g., three-fourths-of-the-way-through-a-unit test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512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78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Students and grades</a:t>
            </a:r>
          </a:p>
        </p:txBody>
      </p:sp>
      <p:pic>
        <p:nvPicPr>
          <p:cNvPr id="3" name="grading v2.mov">
            <a:hlinkClick r:id="" action="ppaction://media"/>
          </p:cNvPr>
          <p:cNvPicPr>
            <a:picLocks noGrp="1" noChangeAspect="1"/>
          </p:cNvPicPr>
          <p:nvPr>
            <p:ph sz="quarter"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2150" y="1600200"/>
            <a:ext cx="7993063" cy="4495800"/>
          </a:xfrm>
        </p:spPr>
      </p:pic>
    </p:spTree>
    <p:extLst>
      <p:ext uri="{BB962C8B-B14F-4D97-AF65-F5344CB8AC3E}">
        <p14:creationId xmlns:p14="http://schemas.microsoft.com/office/powerpoint/2010/main" val="1878923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371600" y="1677187"/>
            <a:ext cx="4051300" cy="1923264"/>
          </a:xfrm>
        </p:spPr>
        <p:txBody>
          <a:bodyPr/>
          <a:lstStyle/>
          <a:p>
            <a:r>
              <a:rPr lang="en-US" dirty="0"/>
              <a:t>What determines </a:t>
            </a:r>
            <a:r>
              <a:rPr lang="en-US" dirty="0" smtClean="0"/>
              <a:t>a student’s response to feedback?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40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“Flow” </a:t>
            </a:r>
            <a:r>
              <a:rPr lang="en-US" dirty="0"/>
              <a:t>(Csikszentmihalyi, 1990, pp. 53–54)</a:t>
            </a:r>
            <a:endParaRPr lang="en-US" dirty="0">
              <a:latin typeface="Arial" charset="0"/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612588" y="1673424"/>
            <a:ext cx="8309162" cy="5184587"/>
          </a:xfrm>
        </p:spPr>
        <p:txBody>
          <a:bodyPr>
            <a:normAutofit/>
          </a:bodyPr>
          <a:lstStyle/>
          <a:p>
            <a:pPr marL="174625" indent="-174625" eaLnBrk="1" hangingPunct="1"/>
            <a:r>
              <a:rPr lang="en-US" sz="2000" dirty="0">
                <a:latin typeface="+mn-lt"/>
              </a:rPr>
              <a:t>A dancer describes how </a:t>
            </a:r>
            <a:r>
              <a:rPr lang="en-US" sz="2000">
                <a:latin typeface="+mn-lt"/>
              </a:rPr>
              <a:t>it </a:t>
            </a:r>
            <a:r>
              <a:rPr lang="en-US" sz="2000" smtClean="0">
                <a:latin typeface="+mn-lt"/>
              </a:rPr>
              <a:t>feels </a:t>
            </a:r>
            <a:r>
              <a:rPr lang="en-US" sz="2000" dirty="0">
                <a:latin typeface="+mn-lt"/>
              </a:rPr>
              <a:t>when a performance is going well: “Your concentration is very complete. Your mind isn’t wandering, you are not thinking of something else; you are totally involved in what you are </a:t>
            </a:r>
            <a:r>
              <a:rPr lang="en-US" sz="2000" dirty="0" smtClean="0">
                <a:latin typeface="+mn-lt"/>
              </a:rPr>
              <a:t>doing. […] </a:t>
            </a:r>
            <a:r>
              <a:rPr lang="en-US" sz="2000" dirty="0">
                <a:latin typeface="+mn-lt"/>
              </a:rPr>
              <a:t>Your energy is flowing very smoothly. You feel relaxed, comfortable and energetic.</a:t>
            </a:r>
            <a:r>
              <a:rPr lang="en-US" sz="2000" dirty="0" smtClean="0">
                <a:latin typeface="+mn-lt"/>
              </a:rPr>
              <a:t>”</a:t>
            </a:r>
          </a:p>
          <a:p>
            <a:pPr marL="174625" indent="-174625" eaLnBrk="1" hangingPunct="1"/>
            <a:endParaRPr lang="en-US" sz="2000" dirty="0" smtClean="0">
              <a:latin typeface="+mn-lt"/>
            </a:endParaRPr>
          </a:p>
          <a:p>
            <a:pPr marL="174625" indent="-174625" eaLnBrk="1" hangingPunct="1"/>
            <a:r>
              <a:rPr lang="en-US" sz="2000" dirty="0" smtClean="0">
                <a:latin typeface="+mn-lt"/>
              </a:rPr>
              <a:t>A </a:t>
            </a:r>
            <a:r>
              <a:rPr lang="en-US" sz="2000" dirty="0">
                <a:latin typeface="+mn-lt"/>
              </a:rPr>
              <a:t>rock climber describes how it feels when he is scaling a mountain: “You are so involved in what you are doing [that] you aren’t thinking of yourself as separate from the immediate activity. … You don’t see yourself as separate from what you are doing.</a:t>
            </a:r>
            <a:r>
              <a:rPr lang="en-US" sz="2000" dirty="0" smtClean="0">
                <a:latin typeface="+mn-lt"/>
              </a:rPr>
              <a:t>”</a:t>
            </a:r>
          </a:p>
          <a:p>
            <a:pPr marL="174625" indent="-174625" eaLnBrk="1" hangingPunct="1"/>
            <a:endParaRPr lang="en-US" sz="2000" dirty="0" smtClean="0">
              <a:latin typeface="+mn-lt"/>
            </a:endParaRPr>
          </a:p>
          <a:p>
            <a:pPr marL="174625" indent="-174625" eaLnBrk="1" hangingPunct="1"/>
            <a:r>
              <a:rPr lang="en-US" sz="2000" dirty="0" smtClean="0">
                <a:latin typeface="+mn-lt"/>
              </a:rPr>
              <a:t>A </a:t>
            </a:r>
            <a:r>
              <a:rPr lang="en-US" sz="2000" dirty="0">
                <a:latin typeface="+mn-lt"/>
              </a:rPr>
              <a:t>chess player tells of playing in a tournament: “… the concentration is like breathing—you never think of it. The roof could fall in and, if it missed you, you would be unaware of it.</a:t>
            </a:r>
            <a:r>
              <a:rPr lang="en-US" sz="2000" dirty="0" smtClean="0">
                <a:latin typeface="+mn-lt"/>
              </a:rPr>
              <a:t>”</a:t>
            </a:r>
            <a:endParaRPr lang="en-US" sz="20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508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-128"/>
                <a:cs typeface="ＭＳ Ｐゴシック" charset="-128"/>
              </a:rPr>
              <a:t>Motivation: cause or effect?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845677" y="2006600"/>
            <a:ext cx="6999230" cy="3974744"/>
            <a:chOff x="384" y="1243"/>
            <a:chExt cx="4617" cy="2731"/>
          </a:xfrm>
        </p:grpSpPr>
        <p:sp>
          <p:nvSpPr>
            <p:cNvPr id="52229" name="Line 3"/>
            <p:cNvSpPr>
              <a:spLocks noChangeShapeType="1"/>
            </p:cNvSpPr>
            <p:nvPr/>
          </p:nvSpPr>
          <p:spPr bwMode="auto">
            <a:xfrm>
              <a:off x="1298" y="1247"/>
              <a:ext cx="0" cy="2229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230" name="Line 4"/>
            <p:cNvSpPr>
              <a:spLocks noChangeShapeType="1"/>
            </p:cNvSpPr>
            <p:nvPr/>
          </p:nvSpPr>
          <p:spPr bwMode="auto">
            <a:xfrm>
              <a:off x="1298" y="3476"/>
              <a:ext cx="3646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231" name="Line 5"/>
            <p:cNvSpPr>
              <a:spLocks noChangeShapeType="1"/>
            </p:cNvSpPr>
            <p:nvPr/>
          </p:nvSpPr>
          <p:spPr bwMode="auto">
            <a:xfrm flipV="1">
              <a:off x="1298" y="1774"/>
              <a:ext cx="3605" cy="1216"/>
            </a:xfrm>
            <a:prstGeom prst="line">
              <a:avLst/>
            </a:prstGeom>
            <a:noFill/>
            <a:ln w="9525">
              <a:solidFill>
                <a:srgbClr val="525A93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232" name="Line 6"/>
            <p:cNvSpPr>
              <a:spLocks noChangeShapeType="1"/>
            </p:cNvSpPr>
            <p:nvPr/>
          </p:nvSpPr>
          <p:spPr bwMode="auto">
            <a:xfrm flipH="1" flipV="1">
              <a:off x="1298" y="1815"/>
              <a:ext cx="3646" cy="1216"/>
            </a:xfrm>
            <a:prstGeom prst="line">
              <a:avLst/>
            </a:prstGeom>
            <a:noFill/>
            <a:ln w="9525">
              <a:solidFill>
                <a:srgbClr val="525A93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233" name="Line 7"/>
            <p:cNvSpPr>
              <a:spLocks noChangeShapeType="1"/>
            </p:cNvSpPr>
            <p:nvPr/>
          </p:nvSpPr>
          <p:spPr bwMode="auto">
            <a:xfrm rot="16200000" flipV="1">
              <a:off x="1966" y="1916"/>
              <a:ext cx="2148" cy="972"/>
            </a:xfrm>
            <a:prstGeom prst="line">
              <a:avLst/>
            </a:prstGeom>
            <a:noFill/>
            <a:ln w="9525">
              <a:solidFill>
                <a:srgbClr val="525A93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234" name="Line 8"/>
            <p:cNvSpPr>
              <a:spLocks noChangeShapeType="1"/>
            </p:cNvSpPr>
            <p:nvPr/>
          </p:nvSpPr>
          <p:spPr bwMode="auto">
            <a:xfrm rot="-5400000" flipH="1" flipV="1">
              <a:off x="1966" y="1835"/>
              <a:ext cx="2148" cy="1134"/>
            </a:xfrm>
            <a:prstGeom prst="line">
              <a:avLst/>
            </a:prstGeom>
            <a:noFill/>
            <a:ln w="9525">
              <a:solidFill>
                <a:srgbClr val="525A93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235" name="Text Box 9"/>
            <p:cNvSpPr txBox="1">
              <a:spLocks noChangeArrowheads="1"/>
            </p:cNvSpPr>
            <p:nvPr/>
          </p:nvSpPr>
          <p:spPr bwMode="auto">
            <a:xfrm>
              <a:off x="2630" y="3699"/>
              <a:ext cx="1128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competence</a:t>
              </a:r>
            </a:p>
          </p:txBody>
        </p:sp>
        <p:sp>
          <p:nvSpPr>
            <p:cNvPr id="52236" name="Text Box 10"/>
            <p:cNvSpPr txBox="1">
              <a:spLocks noChangeArrowheads="1"/>
            </p:cNvSpPr>
            <p:nvPr/>
          </p:nvSpPr>
          <p:spPr bwMode="auto">
            <a:xfrm>
              <a:off x="384" y="2064"/>
              <a:ext cx="883" cy="27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challenge</a:t>
              </a:r>
              <a:endParaRPr lang="en-US" sz="2000" b="1" dirty="0"/>
            </a:p>
          </p:txBody>
        </p:sp>
        <p:sp>
          <p:nvSpPr>
            <p:cNvPr id="52237" name="Text Box 11"/>
            <p:cNvSpPr txBox="1">
              <a:spLocks noChangeArrowheads="1"/>
            </p:cNvSpPr>
            <p:nvPr/>
          </p:nvSpPr>
          <p:spPr bwMode="auto">
            <a:xfrm>
              <a:off x="3801" y="1366"/>
              <a:ext cx="638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Flow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52238" name="Text Box 12"/>
            <p:cNvSpPr txBox="1">
              <a:spLocks noChangeArrowheads="1"/>
            </p:cNvSpPr>
            <p:nvPr/>
          </p:nvSpPr>
          <p:spPr bwMode="auto">
            <a:xfrm>
              <a:off x="1784" y="2979"/>
              <a:ext cx="681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solidFill>
                    <a:schemeClr val="tx2"/>
                  </a:solidFill>
                </a:rPr>
                <a:t>apathy</a:t>
              </a:r>
            </a:p>
          </p:txBody>
        </p:sp>
        <p:sp>
          <p:nvSpPr>
            <p:cNvPr id="52239" name="Text Box 13"/>
            <p:cNvSpPr txBox="1">
              <a:spLocks noChangeArrowheads="1"/>
            </p:cNvSpPr>
            <p:nvPr/>
          </p:nvSpPr>
          <p:spPr bwMode="auto">
            <a:xfrm>
              <a:off x="2635" y="3142"/>
              <a:ext cx="846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solidFill>
                    <a:schemeClr val="tx2"/>
                  </a:solidFill>
                </a:rPr>
                <a:t>boredom</a:t>
              </a:r>
            </a:p>
          </p:txBody>
        </p:sp>
        <p:sp>
          <p:nvSpPr>
            <p:cNvPr id="52240" name="Text Box 14"/>
            <p:cNvSpPr txBox="1">
              <a:spLocks noChangeArrowheads="1"/>
            </p:cNvSpPr>
            <p:nvPr/>
          </p:nvSpPr>
          <p:spPr bwMode="auto">
            <a:xfrm>
              <a:off x="3566" y="2939"/>
              <a:ext cx="917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solidFill>
                    <a:schemeClr val="tx2"/>
                  </a:solidFill>
                </a:rPr>
                <a:t>relaxation</a:t>
              </a:r>
            </a:p>
          </p:txBody>
        </p:sp>
        <p:sp>
          <p:nvSpPr>
            <p:cNvPr id="52241" name="Text Box 15"/>
            <p:cNvSpPr txBox="1">
              <a:spLocks noChangeArrowheads="1"/>
            </p:cNvSpPr>
            <p:nvPr/>
          </p:nvSpPr>
          <p:spPr bwMode="auto">
            <a:xfrm>
              <a:off x="2691" y="1258"/>
              <a:ext cx="818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chemeClr val="tx2"/>
                  </a:solidFill>
                </a:rPr>
                <a:t>arousal</a:t>
              </a:r>
            </a:p>
          </p:txBody>
        </p:sp>
        <p:sp>
          <p:nvSpPr>
            <p:cNvPr id="52242" name="Text Box 16"/>
            <p:cNvSpPr txBox="1">
              <a:spLocks noChangeArrowheads="1"/>
            </p:cNvSpPr>
            <p:nvPr/>
          </p:nvSpPr>
          <p:spPr bwMode="auto">
            <a:xfrm>
              <a:off x="1784" y="1561"/>
              <a:ext cx="713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solidFill>
                    <a:schemeClr val="tx2"/>
                  </a:solidFill>
                </a:rPr>
                <a:t>anxiety</a:t>
              </a:r>
            </a:p>
          </p:txBody>
        </p:sp>
        <p:sp>
          <p:nvSpPr>
            <p:cNvPr id="52243" name="Text Box 17"/>
            <p:cNvSpPr txBox="1">
              <a:spLocks noChangeArrowheads="1"/>
            </p:cNvSpPr>
            <p:nvPr/>
          </p:nvSpPr>
          <p:spPr bwMode="auto">
            <a:xfrm>
              <a:off x="1581" y="2290"/>
              <a:ext cx="584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solidFill>
                    <a:schemeClr val="tx2"/>
                  </a:solidFill>
                </a:rPr>
                <a:t>worry</a:t>
              </a:r>
            </a:p>
          </p:txBody>
        </p:sp>
        <p:sp>
          <p:nvSpPr>
            <p:cNvPr id="52244" name="Text Box 18"/>
            <p:cNvSpPr txBox="1">
              <a:spLocks noChangeArrowheads="1"/>
            </p:cNvSpPr>
            <p:nvPr/>
          </p:nvSpPr>
          <p:spPr bwMode="auto">
            <a:xfrm>
              <a:off x="3971" y="2250"/>
              <a:ext cx="698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solidFill>
                    <a:schemeClr val="tx2"/>
                  </a:solidFill>
                </a:rPr>
                <a:t>control</a:t>
              </a:r>
            </a:p>
          </p:txBody>
        </p:sp>
        <p:sp>
          <p:nvSpPr>
            <p:cNvPr id="52245" name="Text Box 19"/>
            <p:cNvSpPr txBox="1">
              <a:spLocks noChangeArrowheads="1"/>
            </p:cNvSpPr>
            <p:nvPr/>
          </p:nvSpPr>
          <p:spPr bwMode="auto">
            <a:xfrm>
              <a:off x="904" y="1243"/>
              <a:ext cx="475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rgbClr val="000000"/>
                  </a:solidFill>
                </a:rPr>
                <a:t>high</a:t>
              </a:r>
            </a:p>
          </p:txBody>
        </p:sp>
        <p:sp>
          <p:nvSpPr>
            <p:cNvPr id="52246" name="Text Box 20"/>
            <p:cNvSpPr txBox="1">
              <a:spLocks noChangeArrowheads="1"/>
            </p:cNvSpPr>
            <p:nvPr/>
          </p:nvSpPr>
          <p:spPr bwMode="auto">
            <a:xfrm>
              <a:off x="933" y="3182"/>
              <a:ext cx="401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low</a:t>
              </a:r>
            </a:p>
          </p:txBody>
        </p:sp>
        <p:sp>
          <p:nvSpPr>
            <p:cNvPr id="52247" name="Text Box 21"/>
            <p:cNvSpPr txBox="1">
              <a:spLocks noChangeArrowheads="1"/>
            </p:cNvSpPr>
            <p:nvPr/>
          </p:nvSpPr>
          <p:spPr bwMode="auto">
            <a:xfrm>
              <a:off x="1298" y="3476"/>
              <a:ext cx="478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low</a:t>
              </a:r>
            </a:p>
          </p:txBody>
        </p:sp>
        <p:sp>
          <p:nvSpPr>
            <p:cNvPr id="52248" name="Text Box 22"/>
            <p:cNvSpPr txBox="1">
              <a:spLocks noChangeArrowheads="1"/>
            </p:cNvSpPr>
            <p:nvPr/>
          </p:nvSpPr>
          <p:spPr bwMode="auto">
            <a:xfrm>
              <a:off x="4539" y="3506"/>
              <a:ext cx="462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high</a:t>
              </a:r>
            </a:p>
          </p:txBody>
        </p:sp>
      </p:grpSp>
      <p:sp>
        <p:nvSpPr>
          <p:cNvPr id="52228" name="Rectangle 23"/>
          <p:cNvSpPr>
            <a:spLocks noChangeArrowheads="1"/>
          </p:cNvSpPr>
          <p:nvPr/>
        </p:nvSpPr>
        <p:spPr bwMode="auto">
          <a:xfrm>
            <a:off x="611094" y="6052855"/>
            <a:ext cx="39195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solidFill>
                  <a:srgbClr val="003082"/>
                </a:solidFill>
                <a:latin typeface="+mj-lt"/>
              </a:rPr>
              <a:t>Csikszentmihalyi</a:t>
            </a:r>
            <a:r>
              <a:rPr lang="en-US" sz="1800" dirty="0">
                <a:solidFill>
                  <a:srgbClr val="003082"/>
                </a:solidFill>
                <a:latin typeface="+mj-lt"/>
              </a:rPr>
              <a:t> </a:t>
            </a:r>
            <a:r>
              <a:rPr lang="en-US" sz="1800" dirty="0" smtClean="0">
                <a:solidFill>
                  <a:srgbClr val="003082"/>
                </a:solidFill>
                <a:latin typeface="+mj-lt"/>
              </a:rPr>
              <a:t>(1990</a:t>
            </a:r>
            <a:r>
              <a:rPr lang="en-US" sz="1800" dirty="0">
                <a:solidFill>
                  <a:srgbClr val="003082"/>
                </a:solidFill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13113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“Ability”: Fixed or malleable?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GB" dirty="0" smtClean="0"/>
              <a:t>‘</a:t>
            </a:r>
            <a:r>
              <a:rPr lang="en-GB" dirty="0" err="1" smtClean="0"/>
              <a:t>Mindset</a:t>
            </a:r>
            <a:r>
              <a:rPr lang="en-GB" dirty="0" smtClean="0"/>
              <a:t>’ (</a:t>
            </a:r>
            <a:r>
              <a:rPr lang="en-GB" dirty="0" err="1" smtClean="0"/>
              <a:t>Dweck</a:t>
            </a:r>
            <a:r>
              <a:rPr lang="en-GB" dirty="0" smtClean="0"/>
              <a:t>, 2000)</a:t>
            </a:r>
          </a:p>
          <a:p>
            <a:pPr lvl="1">
              <a:lnSpc>
                <a:spcPct val="110000"/>
              </a:lnSpc>
            </a:pPr>
            <a:r>
              <a:rPr lang="en-GB" dirty="0" smtClean="0"/>
              <a:t>Implicit theory of </a:t>
            </a:r>
            <a:r>
              <a:rPr lang="en-GB" i="1" dirty="0" smtClean="0"/>
              <a:t>intelligence</a:t>
            </a:r>
          </a:p>
          <a:p>
            <a:pPr lvl="2">
              <a:lnSpc>
                <a:spcPct val="110000"/>
              </a:lnSpc>
            </a:pPr>
            <a:r>
              <a:rPr lang="en-GB" dirty="0" smtClean="0"/>
              <a:t>“Some </a:t>
            </a:r>
            <a:r>
              <a:rPr lang="en-GB" dirty="0"/>
              <a:t>believe that </a:t>
            </a:r>
            <a:r>
              <a:rPr lang="en-GB" dirty="0" smtClean="0"/>
              <a:t>intelligence </a:t>
            </a:r>
            <a:r>
              <a:rPr lang="en-GB" dirty="0"/>
              <a:t>is more of an unchangeable, fixed ‘‘entity’’ (an entity theory). Others think of intelligence as a </a:t>
            </a:r>
            <a:r>
              <a:rPr lang="en-GB" dirty="0" smtClean="0"/>
              <a:t>malleable </a:t>
            </a:r>
            <a:r>
              <a:rPr lang="en-GB" dirty="0"/>
              <a:t>quality that can be developed (an incremental theory)</a:t>
            </a:r>
            <a:r>
              <a:rPr lang="en-GB" dirty="0" smtClean="0"/>
              <a:t>.” (Blackwell, </a:t>
            </a:r>
            <a:r>
              <a:rPr lang="en-GB" dirty="0" err="1" smtClean="0"/>
              <a:t>Dweck</a:t>
            </a:r>
            <a:r>
              <a:rPr lang="en-GB" dirty="0" smtClean="0"/>
              <a:t>, &amp; </a:t>
            </a:r>
            <a:r>
              <a:rPr lang="en-US" dirty="0" err="1" smtClean="0"/>
              <a:t>Trzesniewski</a:t>
            </a:r>
            <a:r>
              <a:rPr lang="en-US" dirty="0" smtClean="0"/>
              <a:t>, 2007 p. 247)</a:t>
            </a:r>
            <a:endParaRPr lang="en-GB" dirty="0" smtClean="0"/>
          </a:p>
          <a:p>
            <a:pPr lvl="1">
              <a:lnSpc>
                <a:spcPct val="110000"/>
              </a:lnSpc>
            </a:pPr>
            <a:r>
              <a:rPr lang="en-GB" dirty="0" smtClean="0"/>
              <a:t>Issues</a:t>
            </a:r>
          </a:p>
          <a:p>
            <a:pPr lvl="2">
              <a:lnSpc>
                <a:spcPct val="110000"/>
              </a:lnSpc>
            </a:pPr>
            <a:r>
              <a:rPr lang="en-GB" dirty="0" smtClean="0"/>
              <a:t>Impact on student achievement not significant </a:t>
            </a:r>
            <a:r>
              <a:rPr lang="en-GB" smtClean="0"/>
              <a:t>(0.05 &lt; p &lt; 0.10</a:t>
            </a:r>
            <a:r>
              <a:rPr lang="en-GB" dirty="0" smtClean="0"/>
              <a:t>)</a:t>
            </a:r>
          </a:p>
          <a:p>
            <a:pPr lvl="2">
              <a:lnSpc>
                <a:spcPct val="110000"/>
              </a:lnSpc>
            </a:pPr>
            <a:r>
              <a:rPr lang="en-GB" dirty="0" smtClean="0"/>
              <a:t>Results have never been replicated (despite at least 3 attempts)</a:t>
            </a:r>
          </a:p>
          <a:p>
            <a:pPr lvl="2">
              <a:lnSpc>
                <a:spcPct val="110000"/>
              </a:lnSpc>
            </a:pPr>
            <a:r>
              <a:rPr lang="en-GB" dirty="0" smtClean="0"/>
              <a:t>No examples of schools changing their own students’ </a:t>
            </a:r>
            <a:r>
              <a:rPr lang="en-GB" dirty="0" err="1" smtClean="0"/>
              <a:t>mindsets</a:t>
            </a:r>
            <a:endParaRPr lang="en-GB" dirty="0" smtClean="0"/>
          </a:p>
          <a:p>
            <a:pPr lvl="1">
              <a:lnSpc>
                <a:spcPct val="110000"/>
              </a:lnSpc>
            </a:pPr>
            <a:r>
              <a:rPr lang="en-GB" dirty="0" smtClean="0"/>
              <a:t>But,</a:t>
            </a:r>
          </a:p>
          <a:p>
            <a:pPr lvl="2">
              <a:lnSpc>
                <a:spcPct val="110000"/>
              </a:lnSpc>
            </a:pPr>
            <a:r>
              <a:rPr lang="en-GB" dirty="0" smtClean="0"/>
              <a:t>None of this matters if we ignore </a:t>
            </a:r>
            <a:r>
              <a:rPr lang="en-GB" dirty="0" err="1" smtClean="0"/>
              <a:t>Dweck</a:t>
            </a:r>
            <a:r>
              <a:rPr lang="en-GB" dirty="0" smtClean="0"/>
              <a:t> and just focus on getting our students to believe that “Smart is not something you just are, smart is something you can get” (Howard, 1991 p. 7)</a:t>
            </a:r>
          </a:p>
          <a:p>
            <a:pPr lvl="1">
              <a:lnSpc>
                <a:spcPct val="110000"/>
              </a:lnSpc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03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Dual-pathway theory (Boekaerts, 2006)</a:t>
            </a:r>
            <a:endParaRPr lang="en-US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612962" y="1673412"/>
            <a:ext cx="8426450" cy="5184588"/>
          </a:xfrm>
        </p:spPr>
        <p:txBody>
          <a:bodyPr/>
          <a:lstStyle/>
          <a:p>
            <a:r>
              <a:rPr lang="en-US" dirty="0" smtClean="0"/>
              <a:t>Long-term learning goals are translated into short-term learning intentions</a:t>
            </a:r>
          </a:p>
          <a:p>
            <a:r>
              <a:rPr lang="en-US" dirty="0" smtClean="0"/>
              <a:t>Dynamic comparisons of task and situational demands with personal resources, taking into account:</a:t>
            </a:r>
          </a:p>
          <a:p>
            <a:pPr lvl="1"/>
            <a:r>
              <a:rPr lang="en-US" dirty="0" smtClean="0"/>
              <a:t>Current perceptions of the task </a:t>
            </a:r>
          </a:p>
          <a:p>
            <a:pPr lvl="1"/>
            <a:r>
              <a:rPr lang="en-US" dirty="0" smtClean="0"/>
              <a:t>Beliefs about the subject or task</a:t>
            </a:r>
          </a:p>
          <a:p>
            <a:pPr lvl="1"/>
            <a:r>
              <a:rPr lang="en-US" dirty="0" smtClean="0"/>
              <a:t>Beliefs about “ability” and the role of effort in the subject</a:t>
            </a:r>
          </a:p>
          <a:p>
            <a:pPr lvl="1"/>
            <a:r>
              <a:rPr lang="en-US" dirty="0" smtClean="0"/>
              <a:t>Interest in the subject (personal vs. situational)</a:t>
            </a:r>
          </a:p>
          <a:p>
            <a:pPr lvl="1"/>
            <a:r>
              <a:rPr lang="en-US" dirty="0" smtClean="0"/>
              <a:t>Previous experiences on similar tasks</a:t>
            </a:r>
          </a:p>
          <a:p>
            <a:pPr lvl="1"/>
            <a:r>
              <a:rPr lang="en-US" dirty="0" smtClean="0"/>
              <a:t>Costs and benefits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9C0F6FC3-3F0F-484D-B7AD-35414CAF3DD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02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Dual-pathway theory</a:t>
            </a:r>
            <a:endParaRPr lang="en-US" dirty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Resulting activation of energy along one of two pathways:</a:t>
            </a:r>
          </a:p>
          <a:p>
            <a:pPr lvl="1"/>
            <a:r>
              <a:rPr lang="en-US" dirty="0" smtClean="0"/>
              <a:t>Well-being</a:t>
            </a:r>
          </a:p>
          <a:p>
            <a:pPr lvl="1"/>
            <a:r>
              <a:rPr lang="en-US" dirty="0" smtClean="0"/>
              <a:t>Growth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303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can feedback be designed so that feedback leads to a focus on growth, rather than well-being?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99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142293"/>
              </p:ext>
            </p:extLst>
          </p:nvPr>
        </p:nvGraphicFramePr>
        <p:xfrm>
          <a:off x="94457" y="1440891"/>
          <a:ext cx="8962956" cy="531870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11381"/>
                <a:gridCol w="2294628"/>
                <a:gridCol w="2844217"/>
                <a:gridCol w="2812730"/>
              </a:tblGrid>
              <a:tr h="7003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Where the learner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is going</a:t>
                      </a:r>
                      <a:endParaRPr lang="en-US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Where the learner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is now</a:t>
                      </a:r>
                      <a:endParaRPr lang="en-US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How to get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the learner there</a:t>
                      </a:r>
                      <a:endParaRPr lang="en-US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63374">
                <a:tc>
                  <a:txBody>
                    <a:bodyPr/>
                    <a:lstStyle/>
                    <a:p>
                      <a:r>
                        <a:rPr lang="en-US" dirty="0" smtClean="0"/>
                        <a:t>Teacher</a:t>
                      </a:r>
                      <a:endParaRPr lang="en-US" b="1" dirty="0"/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ED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6E4C"/>
                    </a:solidFill>
                  </a:tcPr>
                </a:tc>
              </a:tr>
              <a:tr h="1437989">
                <a:tc>
                  <a:txBody>
                    <a:bodyPr/>
                    <a:lstStyle/>
                    <a:p>
                      <a:r>
                        <a:rPr lang="en-US" dirty="0" smtClean="0"/>
                        <a:t>Peer</a:t>
                      </a:r>
                      <a:endParaRPr lang="en-US" b="1" dirty="0"/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ED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416996">
                <a:tc>
                  <a:txBody>
                    <a:bodyPr/>
                    <a:lstStyle/>
                    <a:p>
                      <a:r>
                        <a:rPr lang="en-US" dirty="0" smtClean="0"/>
                        <a:t>Student</a:t>
                      </a:r>
                      <a:endParaRPr lang="en-US" b="1" dirty="0"/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ED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Unpacking Formative Assessment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1159948" y="2227350"/>
            <a:ext cx="2167471" cy="441356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+mj-lt"/>
              </a:rPr>
              <a:t>Clarifying, sharing, and understanding </a:t>
            </a:r>
            <a:r>
              <a:rPr lang="en-US" sz="2400" b="1" dirty="0" smtClean="0">
                <a:solidFill>
                  <a:srgbClr val="FFFFFF"/>
                </a:solidFill>
                <a:latin typeface="+mj-lt"/>
                <a:cs typeface="Brush Script MT Italic"/>
              </a:rPr>
              <a:t>learning intentions</a:t>
            </a:r>
            <a:endParaRPr lang="en-US" sz="2400" b="1" dirty="0">
              <a:solidFill>
                <a:srgbClr val="FFFFFF"/>
              </a:solidFill>
              <a:latin typeface="+mj-lt"/>
              <a:cs typeface="Brush Script MT Italic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484050" y="2227349"/>
            <a:ext cx="2663867" cy="157268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+mj-lt"/>
              </a:rPr>
              <a:t>Eliciting </a:t>
            </a:r>
            <a:r>
              <a:rPr lang="en-US" sz="2400" b="1" dirty="0" smtClean="0">
                <a:solidFill>
                  <a:srgbClr val="FFFFFF"/>
                </a:solidFill>
                <a:latin typeface="+mj-lt"/>
                <a:cs typeface="Brush Script MT Italic"/>
              </a:rPr>
              <a:t>evidence of learning</a:t>
            </a:r>
            <a:endParaRPr lang="en-US" sz="2400" b="1" dirty="0">
              <a:solidFill>
                <a:srgbClr val="FFFFFF"/>
              </a:solidFill>
              <a:latin typeface="+mj-lt"/>
              <a:cs typeface="Brush Script MT Italic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340033" y="2227350"/>
            <a:ext cx="2606040" cy="1600200"/>
          </a:xfrm>
          <a:prstGeom prst="roundRect">
            <a:avLst/>
          </a:prstGeom>
          <a:solidFill>
            <a:srgbClr val="AC21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+mj-lt"/>
              </a:rPr>
              <a:t>Providing </a:t>
            </a:r>
            <a:r>
              <a:rPr lang="en-US" sz="2400" b="1" dirty="0" smtClean="0">
                <a:solidFill>
                  <a:srgbClr val="FFFFFF"/>
                </a:solidFill>
                <a:latin typeface="+mj-lt"/>
                <a:cs typeface="Brush Script MT Italic"/>
              </a:rPr>
              <a:t>feedback</a:t>
            </a:r>
            <a:r>
              <a:rPr lang="en-US" sz="2400" b="1" dirty="0" smtClean="0">
                <a:solidFill>
                  <a:srgbClr val="FFFFFF"/>
                </a:solidFill>
                <a:latin typeface="+mj-lt"/>
              </a:rPr>
              <a:t> that moves learners forward</a:t>
            </a:r>
            <a:endParaRPr lang="en-US" sz="24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484050" y="3955119"/>
            <a:ext cx="5462023" cy="129183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+mj-lt"/>
              </a:rPr>
              <a:t>Activating students as learning</a:t>
            </a:r>
          </a:p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+mj-lt"/>
                <a:cs typeface="Brush Script MT Italic"/>
              </a:rPr>
              <a:t>resources for one another</a:t>
            </a:r>
            <a:endParaRPr lang="en-US" sz="2400" b="1" dirty="0">
              <a:solidFill>
                <a:srgbClr val="FFFFFF"/>
              </a:solidFill>
              <a:latin typeface="+mj-lt"/>
              <a:cs typeface="Brush Script MT Italic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484050" y="5412765"/>
            <a:ext cx="5465654" cy="122814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+mj-lt"/>
              </a:rPr>
              <a:t>Activating students as</a:t>
            </a:r>
          </a:p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+mj-lt"/>
                <a:cs typeface="Brush Script MT Italic"/>
              </a:rPr>
              <a:t>owners of their own learning</a:t>
            </a:r>
            <a:endParaRPr lang="en-US" sz="2400" b="1" dirty="0">
              <a:solidFill>
                <a:srgbClr val="FFFFFF"/>
              </a:solidFill>
              <a:latin typeface="+mj-lt"/>
              <a:cs typeface="Brush Script MT Ital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17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Provide feedback that moves learning on</a:t>
            </a:r>
            <a:endParaRPr lang="en-GB" dirty="0"/>
          </a:p>
        </p:txBody>
      </p:sp>
      <p:sp>
        <p:nvSpPr>
          <p:cNvPr id="10147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17550" y="1247166"/>
            <a:ext cx="8426450" cy="4840890"/>
          </a:xfrm>
        </p:spPr>
        <p:txBody>
          <a:bodyPr>
            <a:normAutofit/>
          </a:bodyPr>
          <a:lstStyle/>
          <a:p>
            <a:r>
              <a:rPr lang="en-GB" dirty="0" smtClean="0"/>
              <a:t>Focus on the reaction of the students, not the feedback</a:t>
            </a:r>
          </a:p>
          <a:p>
            <a:r>
              <a:rPr lang="en-GB" dirty="0" smtClean="0"/>
              <a:t>Develop a growth </a:t>
            </a:r>
            <a:r>
              <a:rPr lang="en-GB" dirty="0" err="1" smtClean="0"/>
              <a:t>mindset</a:t>
            </a:r>
            <a:r>
              <a:rPr lang="en-GB" dirty="0" smtClean="0"/>
              <a:t> in your students</a:t>
            </a:r>
          </a:p>
          <a:p>
            <a:r>
              <a:rPr lang="en-GB" dirty="0" smtClean="0"/>
              <a:t>Design feedback as part of a system</a:t>
            </a:r>
          </a:p>
          <a:p>
            <a:r>
              <a:rPr lang="en-GB" dirty="0" smtClean="0"/>
              <a:t>Concentrate on “personal bests”</a:t>
            </a:r>
          </a:p>
          <a:p>
            <a:r>
              <a:rPr lang="en-GB" dirty="0" smtClean="0"/>
              <a:t>Make feedback into detective work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743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787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50E85CD4-01C3-DE45-A238-CA0781C7043D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are the obstacles to introducing more effective forms of feedback?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889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Kinds of feedback: Israel</a:t>
            </a:r>
          </a:p>
        </p:txBody>
      </p:sp>
      <p:sp>
        <p:nvSpPr>
          <p:cNvPr id="131074" name="Rectangle 2"/>
          <p:cNvSpPr>
            <a:spLocks noGrp="1" noChangeArrowheads="1"/>
          </p:cNvSpPr>
          <p:nvPr>
            <p:ph idx="1"/>
          </p:nvPr>
        </p:nvSpPr>
        <p:spPr>
          <a:xfrm>
            <a:off x="717550" y="1405473"/>
            <a:ext cx="8120063" cy="2053932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sz="2400" dirty="0">
                <a:latin typeface="Calibri" charset="0"/>
                <a:ea typeface="ＭＳ Ｐゴシック" charset="0"/>
                <a:cs typeface="ＭＳ Ｐゴシック" charset="0"/>
              </a:rPr>
              <a:t>264 low and high ability grade 6 students in 12 classes in 4 schools; analysis of 132 students at top and bottom of each class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>
                <a:latin typeface="Calibri" charset="0"/>
                <a:ea typeface="ＭＳ Ｐゴシック" charset="0"/>
                <a:cs typeface="ＭＳ Ｐゴシック" charset="0"/>
              </a:rPr>
              <a:t>Same teaching, same aims, same teachers, same classwork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>
                <a:latin typeface="Calibri" charset="0"/>
                <a:ea typeface="ＭＳ Ｐゴシック" charset="0"/>
                <a:cs typeface="ＭＳ Ｐゴシック" charset="0"/>
              </a:rPr>
              <a:t>Three kinds of feedback: </a:t>
            </a:r>
            <a:r>
              <a:rPr lang="en-GB" sz="2400" dirty="0" smtClean="0">
                <a:latin typeface="Calibri" charset="0"/>
                <a:ea typeface="ＭＳ Ｐゴシック" charset="0"/>
                <a:cs typeface="ＭＳ Ｐゴシック" charset="0"/>
              </a:rPr>
              <a:t>grades, </a:t>
            </a:r>
            <a:r>
              <a:rPr lang="en-GB" sz="2400" dirty="0">
                <a:latin typeface="Calibri" charset="0"/>
                <a:ea typeface="ＭＳ Ｐゴシック" charset="0"/>
                <a:cs typeface="ＭＳ Ｐゴシック" charset="0"/>
              </a:rPr>
              <a:t>comments, </a:t>
            </a:r>
            <a:r>
              <a:rPr lang="en-GB" sz="2400" dirty="0" smtClean="0">
                <a:latin typeface="Calibri" charset="0"/>
                <a:ea typeface="ＭＳ Ｐゴシック" charset="0"/>
                <a:cs typeface="ＭＳ Ｐゴシック" charset="0"/>
              </a:rPr>
              <a:t>grades+</a:t>
            </a:r>
            <a:r>
              <a:rPr lang="en-GB" sz="2400" dirty="0">
                <a:latin typeface="Calibri" charset="0"/>
                <a:ea typeface="ＭＳ Ｐゴシック" charset="0"/>
                <a:cs typeface="ＭＳ Ｐゴシック" charset="0"/>
              </a:rPr>
              <a:t>comments</a:t>
            </a:r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807758" y="6353523"/>
            <a:ext cx="1415352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1800" dirty="0" smtClean="0">
                <a:solidFill>
                  <a:srgbClr val="1691D0"/>
                </a:solidFill>
                <a:latin typeface="Calibri"/>
                <a:cs typeface="Calibri"/>
              </a:rPr>
              <a:t>Butler (</a:t>
            </a:r>
            <a:r>
              <a:rPr lang="en-GB" sz="1800" dirty="0">
                <a:solidFill>
                  <a:srgbClr val="1691D0"/>
                </a:solidFill>
                <a:latin typeface="Calibri"/>
                <a:cs typeface="Calibri"/>
              </a:rPr>
              <a:t>1988) </a:t>
            </a:r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7326313" y="5334005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endParaRPr lang="en-US" dirty="0"/>
          </a:p>
        </p:txBody>
      </p:sp>
      <p:graphicFrame>
        <p:nvGraphicFramePr>
          <p:cNvPr id="8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9384"/>
              </p:ext>
            </p:extLst>
          </p:nvPr>
        </p:nvGraphicFramePr>
        <p:xfrm>
          <a:off x="812803" y="3679538"/>
          <a:ext cx="7339013" cy="2163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5757"/>
                <a:gridCol w="2135682"/>
                <a:gridCol w="2757574"/>
              </a:tblGrid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Achievement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Attitude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>
                    <a:solidFill>
                      <a:srgbClr val="1691D0"/>
                    </a:solidFill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Grades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 no gain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High 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scorers: 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positive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Low scorers: negative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/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Comments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30% gain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High 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scorers: 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positive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Low 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scorers: 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positive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626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612648" y="4049060"/>
            <a:ext cx="8531352" cy="2808940"/>
          </a:xfrm>
        </p:spPr>
        <p:txBody>
          <a:bodyPr>
            <a:normAutofit/>
          </a:bodyPr>
          <a:lstStyle/>
          <a:p>
            <a:pPr marL="4763" indent="-4763" eaLnBrk="1" hangingPunct="1">
              <a:buFont typeface="Wingdings" charset="0"/>
              <a:buNone/>
            </a:pPr>
            <a:r>
              <a:rPr lang="en-US" sz="2500" dirty="0" smtClean="0">
                <a:latin typeface="Calibri" charset="0"/>
                <a:ea typeface="ＭＳ Ｐゴシック" charset="0"/>
                <a:cs typeface="ＭＳ Ｐゴシック" charset="0"/>
              </a:rPr>
              <a:t>What happened for students given both grades and comments?</a:t>
            </a:r>
          </a:p>
          <a:p>
            <a:pPr marL="358775" lvl="1" indent="-358775" eaLnBrk="1" hangingPunct="1">
              <a:buSzPct val="100000"/>
              <a:buFont typeface="Arial" charset="0"/>
              <a:buAutoNum type="alphaUcPeriod"/>
            </a:pPr>
            <a:r>
              <a:rPr lang="en-US" sz="2400" dirty="0" smtClean="0">
                <a:latin typeface="Calibri" charset="0"/>
                <a:ea typeface="ＭＳ Ｐゴシック" charset="0"/>
              </a:rPr>
              <a:t>Gain: 30%; Attitude: all positive</a:t>
            </a:r>
          </a:p>
          <a:p>
            <a:pPr marL="358775" lvl="1" indent="-358775" eaLnBrk="1" hangingPunct="1">
              <a:buSzPct val="100000"/>
              <a:buFont typeface="Arial" charset="0"/>
              <a:buAutoNum type="alphaUcPeriod"/>
            </a:pPr>
            <a:r>
              <a:rPr lang="en-US" sz="2400" dirty="0" smtClean="0">
                <a:latin typeface="Calibri" charset="0"/>
                <a:ea typeface="ＭＳ Ｐゴシック" charset="0"/>
              </a:rPr>
              <a:t>Gain: 30%; Attitude: high scorers positive, low scorers negative</a:t>
            </a:r>
          </a:p>
          <a:p>
            <a:pPr marL="358775" lvl="1" indent="-358775" eaLnBrk="1" hangingPunct="1">
              <a:buSzPct val="100000"/>
              <a:buFont typeface="Arial" charset="0"/>
              <a:buAutoNum type="alphaUcPeriod"/>
            </a:pPr>
            <a:r>
              <a:rPr lang="en-US" sz="2400" dirty="0" smtClean="0">
                <a:latin typeface="Calibri" charset="0"/>
                <a:ea typeface="ＭＳ Ｐゴシック" charset="0"/>
              </a:rPr>
              <a:t>Gain: 0%; Attitude: all positive</a:t>
            </a:r>
          </a:p>
          <a:p>
            <a:pPr marL="358775" lvl="1" indent="-358775" eaLnBrk="1" hangingPunct="1">
              <a:buSzPct val="100000"/>
              <a:buFont typeface="Arial" charset="0"/>
              <a:buAutoNum type="alphaUcPeriod"/>
            </a:pPr>
            <a:r>
              <a:rPr lang="en-US" sz="2400" dirty="0" smtClean="0">
                <a:latin typeface="Calibri" charset="0"/>
                <a:ea typeface="ＭＳ Ｐゴシック" charset="0"/>
              </a:rPr>
              <a:t>Gain: 0%; Attitude: high scorers positive, low scorers negative</a:t>
            </a:r>
          </a:p>
          <a:p>
            <a:pPr marL="358775" lvl="1" indent="-358775" eaLnBrk="1" hangingPunct="1">
              <a:buSzPct val="100000"/>
              <a:buFont typeface="Arial" charset="0"/>
              <a:buAutoNum type="alphaUcPeriod"/>
            </a:pPr>
            <a:r>
              <a:rPr lang="en-US" sz="2400" dirty="0" smtClean="0">
                <a:latin typeface="Calibri" charset="0"/>
                <a:ea typeface="ＭＳ Ｐゴシック" charset="0"/>
              </a:rPr>
              <a:t>Something else</a:t>
            </a:r>
          </a:p>
          <a:p>
            <a:pPr marL="4763" indent="-4763" eaLnBrk="1" hangingPunct="1">
              <a:lnSpc>
                <a:spcPct val="70000"/>
              </a:lnSpc>
            </a:pPr>
            <a:endParaRPr lang="en-US" sz="25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12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Calibri" charset="0"/>
                <a:ea typeface="ＭＳ Ｐゴシック" charset="0"/>
                <a:cs typeface="ＭＳ Ｐゴシック" charset="0"/>
              </a:rPr>
              <a:t>Responses</a:t>
            </a:r>
            <a:endParaRPr lang="en-GB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6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881481"/>
              </p:ext>
            </p:extLst>
          </p:nvPr>
        </p:nvGraphicFramePr>
        <p:xfrm>
          <a:off x="717550" y="1658290"/>
          <a:ext cx="7804149" cy="2163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0766"/>
                <a:gridCol w="2271038"/>
                <a:gridCol w="2932345"/>
              </a:tblGrid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Achievement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Attitude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>
                    <a:solidFill>
                      <a:srgbClr val="1691D0"/>
                    </a:solidFill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Grades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 no gain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High 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scorers: 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positive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Low scorers: negative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/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Comments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30% gain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High 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scorers: 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positive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Low 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scorers: 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positive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712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Effects of feedback</a:t>
            </a:r>
            <a:endParaRPr lang="en-GB" dirty="0"/>
          </a:p>
        </p:txBody>
      </p:sp>
      <p:sp>
        <p:nvSpPr>
          <p:cNvPr id="137218" name="Rectangle 3"/>
          <p:cNvSpPr>
            <a:spLocks noGrp="1" noChangeArrowheads="1"/>
          </p:cNvSpPr>
          <p:nvPr>
            <p:ph idx="1"/>
          </p:nvPr>
        </p:nvSpPr>
        <p:spPr>
          <a:xfrm>
            <a:off x="717550" y="1247166"/>
            <a:ext cx="8153400" cy="504862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GB" dirty="0" smtClean="0"/>
              <a:t>Kluger &amp; DeNisi (1996) review of 3000 research reports</a:t>
            </a:r>
          </a:p>
          <a:p>
            <a:pPr>
              <a:lnSpc>
                <a:spcPct val="120000"/>
              </a:lnSpc>
            </a:pPr>
            <a:r>
              <a:rPr lang="en-GB" dirty="0" smtClean="0"/>
              <a:t>Excluding those: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without adequate controls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with poor design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with fewer than 10 participants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where performance was not measured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without details of effect sizes</a:t>
            </a:r>
          </a:p>
          <a:p>
            <a:pPr>
              <a:lnSpc>
                <a:spcPct val="120000"/>
              </a:lnSpc>
            </a:pPr>
            <a:r>
              <a:rPr lang="en-GB" dirty="0" smtClean="0"/>
              <a:t>left 131 reports, 607 effect sizes, involving 12652 individuals</a:t>
            </a:r>
          </a:p>
          <a:p>
            <a:pPr>
              <a:lnSpc>
                <a:spcPct val="120000"/>
              </a:lnSpc>
            </a:pPr>
            <a:r>
              <a:rPr lang="en-GB" dirty="0" smtClean="0"/>
              <a:t>On average, feedback increases achievement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Effect sizes highly variable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38% (231 out of 607) of effect sizes were negative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F6FC3-3F0F-484D-B7AD-35414CAF3D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500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3360086" y="1600200"/>
            <a:ext cx="0" cy="3725333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822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 animBg="0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fld id="{50E85CD4-01C3-DE45-A238-CA0781C7043D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How can feedback </a:t>
            </a:r>
            <a:r>
              <a:rPr lang="en-US" i="1" dirty="0"/>
              <a:t>lower</a:t>
            </a:r>
            <a:r>
              <a:rPr lang="en-US" dirty="0"/>
              <a:t> student achievement?</a:t>
            </a:r>
          </a:p>
          <a:p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2362200" y="1752600"/>
            <a:ext cx="6400800" cy="4419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1691D0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1691D0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1691D0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1691D0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1691D0"/>
              </a:buClr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084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Kinds of feedback (Nyquist, 2003)</a:t>
            </a:r>
            <a:endParaRPr lang="en-US" dirty="0"/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Weaker feedback only</a:t>
            </a:r>
          </a:p>
          <a:p>
            <a:pPr lvl="1"/>
            <a:r>
              <a:rPr lang="en-US" dirty="0" smtClean="0"/>
              <a:t>Knowledge or results (KoR)</a:t>
            </a:r>
          </a:p>
          <a:p>
            <a:r>
              <a:rPr lang="en-US" dirty="0" smtClean="0"/>
              <a:t>Feedback only</a:t>
            </a:r>
          </a:p>
          <a:p>
            <a:pPr lvl="1"/>
            <a:r>
              <a:rPr lang="en-US" dirty="0" smtClean="0"/>
              <a:t>KoR + clear goals or knowledge of correct results (KCR)</a:t>
            </a:r>
          </a:p>
          <a:p>
            <a:r>
              <a:rPr lang="en-US" dirty="0" smtClean="0"/>
              <a:t>Weak formative assessment</a:t>
            </a:r>
          </a:p>
          <a:p>
            <a:pPr lvl="1"/>
            <a:r>
              <a:rPr lang="en-US" dirty="0" smtClean="0"/>
              <a:t>KCR+ explanation (KCR+e)</a:t>
            </a:r>
          </a:p>
          <a:p>
            <a:r>
              <a:rPr lang="en-US" dirty="0" smtClean="0"/>
              <a:t>Moderate formative assessment</a:t>
            </a:r>
          </a:p>
          <a:p>
            <a:pPr lvl="1"/>
            <a:r>
              <a:rPr lang="en-US" dirty="0" smtClean="0"/>
              <a:t>(KCR+e) + specific actions for gap reduction</a:t>
            </a:r>
          </a:p>
          <a:p>
            <a:r>
              <a:rPr lang="en-US" dirty="0" smtClean="0"/>
              <a:t>Strong formative assessment</a:t>
            </a:r>
          </a:p>
          <a:p>
            <a:pPr lvl="1"/>
            <a:r>
              <a:rPr lang="en-US" dirty="0" smtClean="0"/>
              <a:t>(KCR+e) +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885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formative assessment (HE)</a:t>
            </a:r>
          </a:p>
        </p:txBody>
      </p:sp>
      <p:graphicFrame>
        <p:nvGraphicFramePr>
          <p:cNvPr id="464936" name="Group 4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3288282"/>
              </p:ext>
            </p:extLst>
          </p:nvPr>
        </p:nvGraphicFramePr>
        <p:xfrm>
          <a:off x="717550" y="1779494"/>
          <a:ext cx="8074211" cy="3975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19907"/>
                <a:gridCol w="1473190"/>
                <a:gridCol w="1381114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Kind of feedback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" charset="0"/>
                      </a:endParaRPr>
                    </a:p>
                  </a:txBody>
                  <a:tcPr marL="93019" marR="93019" horzOverflow="overflow">
                    <a:solidFill>
                      <a:srgbClr val="169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Count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" charset="0"/>
                      </a:endParaRPr>
                    </a:p>
                  </a:txBody>
                  <a:tcPr marL="93019" marR="93019" horzOverflow="overflow">
                    <a:solidFill>
                      <a:srgbClr val="169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Effect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" charset="0"/>
                      </a:endParaRPr>
                    </a:p>
                  </a:txBody>
                  <a:tcPr marL="93019" marR="93019" horzOverflow="overflow">
                    <a:solidFill>
                      <a:srgbClr val="1691D1"/>
                    </a:solidFill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Weaker feedback only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" charset="0"/>
                      </a:endParaRPr>
                    </a:p>
                  </a:txBody>
                  <a:tcPr marL="93019" marR="930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31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" charset="0"/>
                      </a:endParaRPr>
                    </a:p>
                  </a:txBody>
                  <a:tcPr marL="93019" marR="930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0.14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" charset="0"/>
                      </a:endParaRPr>
                    </a:p>
                  </a:txBody>
                  <a:tcPr marL="93019" marR="93019" horzOverflow="overflow"/>
                </a:tc>
              </a:tr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Feedback only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" charset="0"/>
                      </a:endParaRPr>
                    </a:p>
                  </a:txBody>
                  <a:tcPr marL="93019" marR="930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48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" charset="0"/>
                      </a:endParaRPr>
                    </a:p>
                  </a:txBody>
                  <a:tcPr marL="93019" marR="930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0.36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" charset="0"/>
                      </a:endParaRPr>
                    </a:p>
                  </a:txBody>
                  <a:tcPr marL="93019" marR="93019" horzOverflow="overflow"/>
                </a:tc>
              </a:tr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Weaker formative assessment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" charset="0"/>
                      </a:endParaRPr>
                    </a:p>
                  </a:txBody>
                  <a:tcPr marL="93019" marR="930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49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" charset="0"/>
                      </a:endParaRPr>
                    </a:p>
                  </a:txBody>
                  <a:tcPr marL="93019" marR="930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0.26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" charset="0"/>
                      </a:endParaRPr>
                    </a:p>
                  </a:txBody>
                  <a:tcPr marL="93019" marR="93019" horzOverflow="overflow"/>
                </a:tc>
              </a:tr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Moderate formative assessment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" charset="0"/>
                      </a:endParaRPr>
                    </a:p>
                  </a:txBody>
                  <a:tcPr marL="93019" marR="930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41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" charset="0"/>
                      </a:endParaRPr>
                    </a:p>
                  </a:txBody>
                  <a:tcPr marL="93019" marR="930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0.39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" charset="0"/>
                      </a:endParaRPr>
                    </a:p>
                  </a:txBody>
                  <a:tcPr marL="93019" marR="93019" horzOverflow="overflow"/>
                </a:tc>
              </a:tr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Strong formative assessment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" charset="0"/>
                      </a:endParaRPr>
                    </a:p>
                  </a:txBody>
                  <a:tcPr marL="93019" marR="930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16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" charset="0"/>
                      </a:endParaRPr>
                    </a:p>
                  </a:txBody>
                  <a:tcPr marL="93019" marR="930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C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0.56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" charset="0"/>
                      </a:endParaRPr>
                    </a:p>
                  </a:txBody>
                  <a:tcPr marL="93019" marR="93019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9583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SI DWC theme">
  <a:themeElements>
    <a:clrScheme name="Custom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EFFF3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1e96ad9-9b05-4fba-8b37-f7a86fe2aeeb">T33CEYATXXXK-2007578004-64</_dlc_DocId>
    <_dlc_DocIdUrl xmlns="a1e96ad9-9b05-4fba-8b37-f7a86fe2aeeb">
      <Url>https://learnsci.sharepoint.com/team/Enterprise/_layouts/15/DocIdRedir.aspx?ID=T33CEYATXXXK-2007578004-64</Url>
      <Description>T33CEYATXXXK-2007578004-64</Description>
    </_dlc_DocIdUrl>
    <Status xmlns="40f6cf0c-11c3-43d0-b356-316247ed89ff">Red</Status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6BBB89E3A101449D19298CBE2EEA15" ma:contentTypeVersion="1" ma:contentTypeDescription="Create a new document." ma:contentTypeScope="" ma:versionID="d973b55bf44f6442fa09264d574fc5c9">
  <xsd:schema xmlns:xsd="http://www.w3.org/2001/XMLSchema" xmlns:xs="http://www.w3.org/2001/XMLSchema" xmlns:p="http://schemas.microsoft.com/office/2006/metadata/properties" xmlns:ns2="a1e96ad9-9b05-4fba-8b37-f7a86fe2aeeb" xmlns:ns3="40f6cf0c-11c3-43d0-b356-316247ed89ff" targetNamespace="http://schemas.microsoft.com/office/2006/metadata/properties" ma:root="true" ma:fieldsID="0074fc0b98cebbeed63e1ad6dc2068ed" ns2:_="" ns3:_="">
    <xsd:import namespace="a1e96ad9-9b05-4fba-8b37-f7a86fe2aeeb"/>
    <xsd:import namespace="40f6cf0c-11c3-43d0-b356-316247ed89f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e96ad9-9b05-4fba-8b37-f7a86fe2aee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f6cf0c-11c3-43d0-b356-316247ed89ff" elementFormDefault="qualified">
    <xsd:import namespace="http://schemas.microsoft.com/office/2006/documentManagement/types"/>
    <xsd:import namespace="http://schemas.microsoft.com/office/infopath/2007/PartnerControls"/>
    <xsd:element name="Status" ma:index="11" nillable="true" ma:displayName="Status" ma:default="Red" ma:format="Dropdown" ma:internalName="Status">
      <xsd:simpleType>
        <xsd:restriction base="dms:Choice">
          <xsd:enumeration value="Red"/>
          <xsd:enumeration value="Yellow"/>
          <xsd:enumeration value="Green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8A5002-1B54-4189-BA8D-38B9CEF9D1EA}">
  <ds:schemaRefs>
    <ds:schemaRef ds:uri="http://schemas.microsoft.com/office/2006/documentManagement/types"/>
    <ds:schemaRef ds:uri="http://purl.org/dc/elements/1.1/"/>
    <ds:schemaRef ds:uri="a1e96ad9-9b05-4fba-8b37-f7a86fe2aeeb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terms/"/>
    <ds:schemaRef ds:uri="http://www.w3.org/XML/1998/namespace"/>
    <ds:schemaRef ds:uri="http://schemas.microsoft.com/office/infopath/2007/PartnerControls"/>
    <ds:schemaRef ds:uri="40f6cf0c-11c3-43d0-b356-316247ed89ff"/>
  </ds:schemaRefs>
</ds:datastoreItem>
</file>

<file path=customXml/itemProps2.xml><?xml version="1.0" encoding="utf-8"?>
<ds:datastoreItem xmlns:ds="http://schemas.openxmlformats.org/officeDocument/2006/customXml" ds:itemID="{846790AD-C216-446B-86A8-6448A02E5975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9B7FB0E-2E4F-49A0-BEF1-BDC42ECCEC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e96ad9-9b05-4fba-8b37-f7a86fe2aeeb"/>
    <ds:schemaRef ds:uri="40f6cf0c-11c3-43d0-b356-316247ed89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4745541-3455-4B3E-A7D1-C956035C6A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LSI DWC theme.thmx</Template>
  <TotalTime>3761</TotalTime>
  <Words>1026</Words>
  <Application>Microsoft Macintosh PowerPoint</Application>
  <PresentationFormat>On-screen Show (4:3)</PresentationFormat>
  <Paragraphs>197</Paragraphs>
  <Slides>21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LSI DWC theme</vt:lpstr>
      <vt:lpstr>Dylan Wiliam (@dylanwiliam)</vt:lpstr>
      <vt:lpstr>Unpacking Formative Assessment</vt:lpstr>
      <vt:lpstr>Kinds of feedback: Israel</vt:lpstr>
      <vt:lpstr>Responses</vt:lpstr>
      <vt:lpstr>Effects of feedback</vt:lpstr>
      <vt:lpstr>PowerPoint Presentation</vt:lpstr>
      <vt:lpstr>Discussion question</vt:lpstr>
      <vt:lpstr>Kinds of feedback (Nyquist, 2003)</vt:lpstr>
      <vt:lpstr>Effects of formative assessment (HE)</vt:lpstr>
      <vt:lpstr>Getting feedback right is hard</vt:lpstr>
      <vt:lpstr>Provide feedback that moves learning on</vt:lpstr>
      <vt:lpstr>Students and grades</vt:lpstr>
      <vt:lpstr>What determines a student’s response to feedback?</vt:lpstr>
      <vt:lpstr>“Flow” (Csikszentmihalyi, 1990, pp. 53–54)</vt:lpstr>
      <vt:lpstr>Motivation: cause or effect?</vt:lpstr>
      <vt:lpstr>“Ability”: Fixed or malleable?</vt:lpstr>
      <vt:lpstr>Dual-pathway theory (Boekaerts, 2006)</vt:lpstr>
      <vt:lpstr>Dual-pathway theory</vt:lpstr>
      <vt:lpstr>Discussion question</vt:lpstr>
      <vt:lpstr>Provide feedback that moves learning on</vt:lpstr>
      <vt:lpstr>Discussion question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Case of Formative Assessment</dc:title>
  <dc:subject/>
  <dc:creator>Mac Ley</dc:creator>
  <cp:keywords/>
  <dc:description/>
  <cp:lastModifiedBy>Dylan Wiliam</cp:lastModifiedBy>
  <cp:revision>43</cp:revision>
  <dcterms:created xsi:type="dcterms:W3CDTF">2016-10-06T17:01:16Z</dcterms:created>
  <dcterms:modified xsi:type="dcterms:W3CDTF">2017-06-30T16:42:09Z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0x010100996BBB89E3A101449D19298CBE2EEA15</vt:lpwstr>
  </property>
  <property fmtid="{D5CDD505-2E9C-101B-9397-08002B2CF9AE}" pid="3" name="_dlc_DocIdItemGuid">
    <vt:lpwstr>ae0b6680-bf02-43d8-8d99-7c0819a6dffe</vt:lpwstr>
  </property>
</Properties>
</file>