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3"/>
  </p:notesMasterIdLst>
  <p:handoutMasterIdLst>
    <p:handoutMasterId r:id="rId34"/>
  </p:handoutMasterIdLst>
  <p:sldIdLst>
    <p:sldId id="400" r:id="rId6"/>
    <p:sldId id="401" r:id="rId7"/>
    <p:sldId id="402" r:id="rId8"/>
    <p:sldId id="390" r:id="rId9"/>
    <p:sldId id="391" r:id="rId10"/>
    <p:sldId id="403" r:id="rId11"/>
    <p:sldId id="393" r:id="rId12"/>
    <p:sldId id="446" r:id="rId13"/>
    <p:sldId id="445" r:id="rId14"/>
    <p:sldId id="444" r:id="rId15"/>
    <p:sldId id="267" r:id="rId16"/>
    <p:sldId id="269" r:id="rId17"/>
    <p:sldId id="404" r:id="rId18"/>
    <p:sldId id="271" r:id="rId19"/>
    <p:sldId id="326" r:id="rId20"/>
    <p:sldId id="405" r:id="rId21"/>
    <p:sldId id="274" r:id="rId22"/>
    <p:sldId id="406" r:id="rId23"/>
    <p:sldId id="407" r:id="rId24"/>
    <p:sldId id="408" r:id="rId25"/>
    <p:sldId id="394" r:id="rId26"/>
    <p:sldId id="411" r:id="rId27"/>
    <p:sldId id="412" r:id="rId28"/>
    <p:sldId id="413" r:id="rId29"/>
    <p:sldId id="414" r:id="rId30"/>
    <p:sldId id="409" r:id="rId31"/>
    <p:sldId id="41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6625"/>
  </p:normalViewPr>
  <p:slideViewPr>
    <p:cSldViewPr snapToGrid="0" snapToObjects="1">
      <p:cViewPr>
        <p:scale>
          <a:sx n="100" d="100"/>
          <a:sy n="100" d="100"/>
        </p:scale>
        <p:origin x="-904"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696" y="6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FC091-FF3E-4313-A829-E56E27C160EF}" type="slidenum">
              <a:rPr lang="en-US" smtClean="0"/>
              <a:t>‹#›</a:t>
            </a:fld>
            <a:endParaRPr lang="en-US"/>
          </a:p>
        </p:txBody>
      </p:sp>
      <p:pic>
        <p:nvPicPr>
          <p:cNvPr id="6" name="Picture 5"/>
          <p:cNvPicPr>
            <a:picLocks noChangeAspect="1"/>
          </p:cNvPicPr>
          <p:nvPr/>
        </p:nvPicPr>
        <p:blipFill>
          <a:blip r:embed="rId2"/>
          <a:stretch>
            <a:fillRect/>
          </a:stretch>
        </p:blipFill>
        <p:spPr>
          <a:xfrm>
            <a:off x="0" y="0"/>
            <a:ext cx="2788920" cy="524301"/>
          </a:xfrm>
          <a:prstGeom prst="rect">
            <a:avLst/>
          </a:prstGeom>
        </p:spPr>
      </p:pic>
      <p:sp>
        <p:nvSpPr>
          <p:cNvPr id="7"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2017 Learning Sciences International</a:t>
            </a:r>
          </a:p>
        </p:txBody>
      </p:sp>
      <p:pic>
        <p:nvPicPr>
          <p:cNvPr id="8" name="Picture 7"/>
          <p:cNvPicPr>
            <a:picLocks noChangeAspect="1"/>
          </p:cNvPicPr>
          <p:nvPr/>
        </p:nvPicPr>
        <p:blipFill>
          <a:blip r:embed="rId3"/>
          <a:stretch>
            <a:fillRect/>
          </a:stretch>
        </p:blipFill>
        <p:spPr>
          <a:xfrm>
            <a:off x="4373880" y="0"/>
            <a:ext cx="2484120" cy="624840"/>
          </a:xfrm>
          <a:prstGeom prst="rect">
            <a:avLst/>
          </a:prstGeom>
        </p:spPr>
      </p:pic>
    </p:spTree>
    <p:extLst>
      <p:ext uri="{BB962C8B-B14F-4D97-AF65-F5344CB8AC3E}">
        <p14:creationId xmlns:p14="http://schemas.microsoft.com/office/powerpoint/2010/main" val="2990235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4585F-A848-8444-BC31-E984617770FB}" type="datetimeFigureOut">
              <a:rPr lang="en-US" smtClean="0"/>
              <a:t>6/30/17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A104B-FF0A-144C-9557-56D35914C804}" type="slidenum">
              <a:rPr lang="en-US" smtClean="0"/>
              <a:t>‹#›</a:t>
            </a:fld>
            <a:endParaRPr lang="en-US"/>
          </a:p>
        </p:txBody>
      </p:sp>
    </p:spTree>
    <p:extLst>
      <p:ext uri="{BB962C8B-B14F-4D97-AF65-F5344CB8AC3E}">
        <p14:creationId xmlns:p14="http://schemas.microsoft.com/office/powerpoint/2010/main" val="30088289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685800"/>
            <a:ext cx="5284787" cy="3963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E36E-D2DB-BC41-9EC0-63DF6BAF3580}" type="slidenum">
              <a:rPr lang="en-US" smtClean="0"/>
              <a:pPr/>
              <a:t>1</a:t>
            </a:fld>
            <a:endParaRPr lang="en-US" dirty="0"/>
          </a:p>
        </p:txBody>
      </p:sp>
    </p:spTree>
    <p:extLst>
      <p:ext uri="{BB962C8B-B14F-4D97-AF65-F5344CB8AC3E}">
        <p14:creationId xmlns:p14="http://schemas.microsoft.com/office/powerpoint/2010/main" val="212921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p:cNvSpPr>
          <p:nvPr>
            <p:ph type="sldImg"/>
          </p:nvPr>
        </p:nvSpPr>
        <p:spPr>
          <a:xfrm>
            <a:off x="1143000" y="685800"/>
            <a:ext cx="4572000" cy="3429000"/>
          </a:xfrm>
          <a:solidFill>
            <a:srgbClr val="FFFFFF"/>
          </a:solidFill>
          <a:ln/>
        </p:spPr>
      </p:sp>
      <p:sp>
        <p:nvSpPr>
          <p:cNvPr id="59394"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685800"/>
            <a:ext cx="5284787" cy="3963988"/>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25</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1945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dirty="0">
              <a:latin typeface="Times New Roman"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p:cNvSpPr>
          <p:nvPr>
            <p:ph type="sldImg"/>
          </p:nvPr>
        </p:nvSpPr>
        <p:spPr>
          <a:xfrm>
            <a:off x="1143000" y="685800"/>
            <a:ext cx="4572000" cy="3429000"/>
          </a:xfrm>
          <a:solidFill>
            <a:srgbClr val="FFFFFF"/>
          </a:solidFill>
          <a:ln/>
        </p:spPr>
      </p:sp>
      <p:sp>
        <p:nvSpPr>
          <p:cNvPr id="7170"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p:cNvSpPr>
          <p:nvPr>
            <p:ph type="sldImg"/>
          </p:nvPr>
        </p:nvSpPr>
        <p:spPr>
          <a:xfrm>
            <a:off x="1144588" y="685800"/>
            <a:ext cx="4570412" cy="3429000"/>
          </a:xfrm>
          <a:solidFill>
            <a:srgbClr val="FFFFFF"/>
          </a:solidFill>
          <a:ln/>
        </p:spPr>
      </p:sp>
      <p:sp>
        <p:nvSpPr>
          <p:cNvPr id="16386"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noChangeArrowheads="1"/>
          </p:cNvSpPr>
          <p:nvPr>
            <p:ph type="sldImg"/>
          </p:nvPr>
        </p:nvSpPr>
        <p:spPr>
          <a:xfrm>
            <a:off x="1292225" y="798513"/>
            <a:ext cx="4275138" cy="3206750"/>
          </a:xfrm>
          <a:solidFill>
            <a:srgbClr val="FFFFFF"/>
          </a:solidFill>
          <a:ln/>
        </p:spPr>
      </p:sp>
      <p:sp>
        <p:nvSpPr>
          <p:cNvPr id="4198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91750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685800"/>
            <a:ext cx="5284787" cy="3963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3B523-08EE-724B-9F77-B8B28604AEDC}" type="slidenum">
              <a:rPr lang="en-US" smtClean="0"/>
              <a:t>16</a:t>
            </a:fld>
            <a:endParaRPr lang="en-US"/>
          </a:p>
        </p:txBody>
      </p:sp>
    </p:spTree>
    <p:extLst>
      <p:ext uri="{BB962C8B-B14F-4D97-AF65-F5344CB8AC3E}">
        <p14:creationId xmlns:p14="http://schemas.microsoft.com/office/powerpoint/2010/main" val="406364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685800"/>
            <a:ext cx="5284787" cy="39639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17</a:t>
            </a:fld>
            <a:endParaRPr lang="en-US"/>
          </a:p>
        </p:txBody>
      </p:sp>
    </p:spTree>
    <p:extLst>
      <p:ext uri="{BB962C8B-B14F-4D97-AF65-F5344CB8AC3E}">
        <p14:creationId xmlns:p14="http://schemas.microsoft.com/office/powerpoint/2010/main" val="412496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685800"/>
            <a:ext cx="5284787" cy="3963988"/>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18</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685800"/>
            <a:ext cx="5284787" cy="3963988"/>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19</a:t>
            </a:fld>
            <a:endParaRPr lang="en-US"/>
          </a:p>
        </p:txBody>
      </p:sp>
    </p:spTree>
    <p:extLst>
      <p:ext uri="{BB962C8B-B14F-4D97-AF65-F5344CB8AC3E}">
        <p14:creationId xmlns:p14="http://schemas.microsoft.com/office/powerpoint/2010/main" val="123017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7550" y="1384300"/>
            <a:ext cx="7969250" cy="48408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DF2E898-1760-824A-9DE4-98751835A4B8}" type="slidenum">
              <a:rPr lang="en-US" smtClean="0"/>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r>
              <a:rPr lang="en-US" dirty="0" smtClean="0"/>
              <a:t>©2014 </a:t>
            </a:r>
            <a:r>
              <a:rPr lang="en-US" dirty="0" err="1" smtClean="0"/>
              <a:t>DylanWiliamCenter</a:t>
            </a:r>
            <a:endParaRPr lang="en-US" dirty="0"/>
          </a:p>
        </p:txBody>
      </p:sp>
      <p:pic>
        <p:nvPicPr>
          <p:cNvPr id="8" name="Picture 7" descr="Dylan Wiliam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9912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7200" y="6356350"/>
            <a:ext cx="55626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pPr/>
              <a:t>‹#›</a:t>
            </a:fld>
            <a:endParaRPr lang="en-US" dirty="0"/>
          </a:p>
        </p:txBody>
      </p:sp>
      <p:pic>
        <p:nvPicPr>
          <p:cNvPr id="5" name="Picture 4" descr="Dylan Wiliam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pic>
        <p:nvPicPr>
          <p:cNvPr id="6" name="Picture 5"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89"/>
            <a:ext cx="2162392" cy="632811"/>
          </a:xfrm>
          <a:prstGeom prst="rect">
            <a:avLst/>
          </a:prstGeom>
        </p:spPr>
      </p:pic>
    </p:spTree>
    <p:extLst>
      <p:ext uri="{BB962C8B-B14F-4D97-AF65-F5344CB8AC3E}">
        <p14:creationId xmlns:p14="http://schemas.microsoft.com/office/powerpoint/2010/main" val="269941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DF2E898-1760-824A-9DE4-98751835A4B8}" type="slidenum">
              <a:rPr lang="en-US" smtClean="0"/>
              <a:t>‹#›</a:t>
            </a:fld>
            <a:endParaRPr lang="en-US" dirty="0"/>
          </a:p>
        </p:txBody>
      </p:sp>
    </p:spTree>
    <p:extLst>
      <p:ext uri="{BB962C8B-B14F-4D97-AF65-F5344CB8AC3E}">
        <p14:creationId xmlns:p14="http://schemas.microsoft.com/office/powerpoint/2010/main" val="119681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circle.pn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7368" y="-20466"/>
            <a:ext cx="9141964" cy="6858000"/>
          </a:xfrm>
          <a:prstGeom prst="rect">
            <a:avLst/>
          </a:prstGeom>
        </p:spPr>
      </p:pic>
      <p:sp>
        <p:nvSpPr>
          <p:cNvPr id="5"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r>
              <a:rPr lang="en-US" dirty="0" smtClean="0"/>
              <a:t>©2014 </a:t>
            </a:r>
            <a:r>
              <a:rPr lang="en-US" dirty="0" err="1" smtClean="0"/>
              <a:t>DylanWiliamCenter</a:t>
            </a:r>
            <a:endParaRPr lang="en-US" dirty="0"/>
          </a:p>
        </p:txBody>
      </p:sp>
    </p:spTree>
    <p:extLst>
      <p:ext uri="{BB962C8B-B14F-4D97-AF65-F5344CB8AC3E}">
        <p14:creationId xmlns:p14="http://schemas.microsoft.com/office/powerpoint/2010/main" val="111660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and Exit Slide">
    <p:spTree>
      <p:nvGrpSpPr>
        <p:cNvPr id="1" name=""/>
        <p:cNvGrpSpPr/>
        <p:nvPr/>
      </p:nvGrpSpPr>
      <p:grpSpPr>
        <a:xfrm>
          <a:off x="0" y="0"/>
          <a:ext cx="0" cy="0"/>
          <a:chOff x="0" y="0"/>
          <a:chExt cx="0" cy="0"/>
        </a:xfrm>
      </p:grpSpPr>
      <p:pic>
        <p:nvPicPr>
          <p:cNvPr id="7" name="Picture 6" descr="circ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 y="0"/>
            <a:ext cx="9141964" cy="6858000"/>
          </a:xfrm>
          <a:prstGeom prst="rect">
            <a:avLst/>
          </a:prstGeom>
        </p:spPr>
      </p:pic>
      <p:sp>
        <p:nvSpPr>
          <p:cNvPr id="9" name="Rectangle 8"/>
          <p:cNvSpPr/>
          <p:nvPr/>
        </p:nvSpPr>
        <p:spPr>
          <a:xfrm>
            <a:off x="1148045" y="3149600"/>
            <a:ext cx="7995955" cy="29782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10" name="Rectangle 9"/>
          <p:cNvSpPr/>
          <p:nvPr/>
        </p:nvSpPr>
        <p:spPr>
          <a:xfrm>
            <a:off x="0" y="3149600"/>
            <a:ext cx="918436" cy="29782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36" y="1502229"/>
            <a:ext cx="5629275" cy="1647371"/>
          </a:xfrm>
          <a:prstGeom prst="rect">
            <a:avLst/>
          </a:prstGeom>
        </p:spPr>
      </p:pic>
      <p:sp>
        <p:nvSpPr>
          <p:cNvPr id="2" name="Title 1"/>
          <p:cNvSpPr>
            <a:spLocks noGrp="1"/>
          </p:cNvSpPr>
          <p:nvPr>
            <p:ph type="title"/>
          </p:nvPr>
        </p:nvSpPr>
        <p:spPr>
          <a:xfrm>
            <a:off x="1365105" y="4406900"/>
            <a:ext cx="7129608" cy="1362075"/>
          </a:xfrm>
        </p:spPr>
        <p:txBody>
          <a:bodyPr anchor="t"/>
          <a:lstStyle>
            <a:lvl1pPr algn="l">
              <a:defRPr sz="4000" b="1" cap="all">
                <a:solidFill>
                  <a:srgbClr val="FFFFF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105" y="2906713"/>
            <a:ext cx="7129607" cy="1500187"/>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 y="6356350"/>
            <a:ext cx="4121150" cy="365125"/>
          </a:xfrm>
          <a:prstGeom prst="rect">
            <a:avLst/>
          </a:prstGeom>
        </p:spPr>
        <p:txBody>
          <a:bodyPr/>
          <a:lstStyle/>
          <a:p>
            <a:r>
              <a:rPr lang="en-US" dirty="0" smtClean="0"/>
              <a:t>©2014 </a:t>
            </a:r>
            <a:r>
              <a:rPr lang="en-US" dirty="0" err="1" smtClean="0"/>
              <a:t>DylanWiliamCenter</a:t>
            </a:r>
            <a:endParaRPr lang="en-US" dirty="0" smtClean="0"/>
          </a:p>
        </p:txBody>
      </p:sp>
    </p:spTree>
    <p:extLst>
      <p:ext uri="{BB962C8B-B14F-4D97-AF65-F5344CB8AC3E}">
        <p14:creationId xmlns:p14="http://schemas.microsoft.com/office/powerpoint/2010/main" val="4974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9" name="Rectangle 8"/>
          <p:cNvSpPr/>
          <p:nvPr/>
        </p:nvSpPr>
        <p:spPr>
          <a:xfrm>
            <a:off x="1148045" y="0"/>
            <a:ext cx="7995955" cy="61278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8" name="Picture 7" descr="circle.png"/>
          <p:cNvPicPr>
            <a:picLocks noChangeAspect="1"/>
          </p:cNvPicPr>
          <p:nvPr/>
        </p:nvPicPr>
        <p:blipFill>
          <a:blip r:embed="rId2">
            <a:alphaModFix amt="81000"/>
            <a:extLst>
              <a:ext uri="{28A0092B-C50C-407E-A947-70E740481C1C}">
                <a14:useLocalDpi xmlns:a14="http://schemas.microsoft.com/office/drawing/2010/main" val="0"/>
              </a:ext>
            </a:extLst>
          </a:blip>
          <a:stretch>
            <a:fillRect/>
          </a:stretch>
        </p:blipFill>
        <p:spPr>
          <a:xfrm>
            <a:off x="0" y="0"/>
            <a:ext cx="9141964" cy="6858000"/>
          </a:xfrm>
          <a:prstGeom prst="rect">
            <a:avLst/>
          </a:prstGeom>
        </p:spPr>
      </p:pic>
      <p:sp>
        <p:nvSpPr>
          <p:cNvPr id="10" name="Rectangle 9"/>
          <p:cNvSpPr/>
          <p:nvPr/>
        </p:nvSpPr>
        <p:spPr>
          <a:xfrm>
            <a:off x="0" y="0"/>
            <a:ext cx="918436" cy="61278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
        <p:nvSpPr>
          <p:cNvPr id="2" name="Title 1"/>
          <p:cNvSpPr>
            <a:spLocks noGrp="1"/>
          </p:cNvSpPr>
          <p:nvPr>
            <p:ph type="ctrTitle" hasCustomPrompt="1"/>
          </p:nvPr>
        </p:nvSpPr>
        <p:spPr>
          <a:xfrm>
            <a:off x="1371600" y="1677187"/>
            <a:ext cx="4854396" cy="1923264"/>
          </a:xfrm>
        </p:spPr>
        <p:txBody>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0" y="977926"/>
            <a:ext cx="918436" cy="231140"/>
          </a:xfrm>
        </p:spPr>
        <p:txBody>
          <a:bodyPr/>
          <a:lstStyle/>
          <a:p>
            <a:fld id="{FDF2E898-1760-824A-9DE4-98751835A4B8}" type="slidenum">
              <a:rPr lang="en-US" smtClean="0"/>
              <a:pPr/>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r>
              <a:rPr lang="en-US" dirty="0" smtClean="0"/>
              <a:t>©2014 </a:t>
            </a:r>
            <a:r>
              <a:rPr lang="en-US" dirty="0" err="1" smtClean="0"/>
              <a:t>DylanWiliamCenter</a:t>
            </a:r>
            <a:endParaRPr lang="en-US" dirty="0"/>
          </a:p>
        </p:txBody>
      </p:sp>
    </p:spTree>
    <p:extLst>
      <p:ext uri="{BB962C8B-B14F-4D97-AF65-F5344CB8AC3E}">
        <p14:creationId xmlns:p14="http://schemas.microsoft.com/office/powerpoint/2010/main" val="28281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DF2E898-1760-824A-9DE4-98751835A4B8}" type="slidenum">
              <a:rPr lang="en-US" smtClean="0"/>
              <a:t>‹#›</a:t>
            </a:fld>
            <a:endParaRPr lang="en-US" dirty="0"/>
          </a:p>
        </p:txBody>
      </p:sp>
      <p:sp>
        <p:nvSpPr>
          <p:cNvPr id="8"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70780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7550" y="1535113"/>
            <a:ext cx="40322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7550" y="2174875"/>
            <a:ext cx="40322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41900" y="1535113"/>
            <a:ext cx="36449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41900" y="2174875"/>
            <a:ext cx="36449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DF2E898-1760-824A-9DE4-98751835A4B8}" type="slidenum">
              <a:rPr lang="en-US" smtClean="0"/>
              <a:t>‹#›</a:t>
            </a:fld>
            <a:endParaRPr lang="en-US" dirty="0"/>
          </a:p>
        </p:txBody>
      </p:sp>
      <p:sp>
        <p:nvSpPr>
          <p:cNvPr id="10"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r>
              <a:rPr lang="en-US" dirty="0" smtClean="0"/>
              <a:t>©2014 </a:t>
            </a:r>
            <a:r>
              <a:rPr lang="en-US" dirty="0" err="1" smtClean="0"/>
              <a:t>DylanWiliamCenter</a:t>
            </a:r>
            <a:endParaRPr lang="en-US" dirty="0"/>
          </a:p>
        </p:txBody>
      </p:sp>
    </p:spTree>
    <p:extLst>
      <p:ext uri="{BB962C8B-B14F-4D97-AF65-F5344CB8AC3E}">
        <p14:creationId xmlns:p14="http://schemas.microsoft.com/office/powerpoint/2010/main" val="37730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4362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op_circl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965098"/>
          </a:xfrm>
          <a:prstGeom prst="rect">
            <a:avLst/>
          </a:prstGeom>
        </p:spPr>
      </p:pic>
      <p:sp>
        <p:nvSpPr>
          <p:cNvPr id="2" name="Title Placeholder 1"/>
          <p:cNvSpPr>
            <a:spLocks noGrp="1"/>
          </p:cNvSpPr>
          <p:nvPr>
            <p:ph type="title"/>
          </p:nvPr>
        </p:nvSpPr>
        <p:spPr>
          <a:xfrm>
            <a:off x="717550" y="233886"/>
            <a:ext cx="7921327" cy="621877"/>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7" name="Rectangle 6"/>
          <p:cNvSpPr/>
          <p:nvPr/>
        </p:nvSpPr>
        <p:spPr>
          <a:xfrm>
            <a:off x="717550" y="965098"/>
            <a:ext cx="8426451" cy="243968"/>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8" name="Rectangle 7"/>
          <p:cNvSpPr/>
          <p:nvPr/>
        </p:nvSpPr>
        <p:spPr>
          <a:xfrm>
            <a:off x="0" y="977926"/>
            <a:ext cx="635000" cy="2311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6" name="Slide Number Placeholder 5"/>
          <p:cNvSpPr>
            <a:spLocks noGrp="1"/>
          </p:cNvSpPr>
          <p:nvPr>
            <p:ph type="sldNum" sz="quarter" idx="4"/>
          </p:nvPr>
        </p:nvSpPr>
        <p:spPr>
          <a:xfrm>
            <a:off x="0" y="977926"/>
            <a:ext cx="635000" cy="231140"/>
          </a:xfrm>
          <a:prstGeom prst="rect">
            <a:avLst/>
          </a:prstGeom>
          <a:noFill/>
          <a:ln>
            <a:noFill/>
          </a:ln>
        </p:spPr>
        <p:txBody>
          <a:bodyPr vert="horz" lIns="91440" tIns="45720" rIns="91440" bIns="45720" rtlCol="0" anchor="ctr"/>
          <a:lstStyle>
            <a:lvl1pPr algn="ctr">
              <a:defRPr sz="1200">
                <a:solidFill>
                  <a:schemeClr val="tx1"/>
                </a:solidFill>
              </a:defRPr>
            </a:lvl1pPr>
          </a:lstStyle>
          <a:p>
            <a:fld id="{FDF2E898-1760-824A-9DE4-98751835A4B8}" type="slidenum">
              <a:rPr lang="en-US" smtClean="0"/>
              <a:pPr/>
              <a:t>‹#›</a:t>
            </a:fld>
            <a:endParaRPr lang="en-US" dirty="0"/>
          </a:p>
        </p:txBody>
      </p:sp>
      <p:sp>
        <p:nvSpPr>
          <p:cNvPr id="10" name="TextBox 9"/>
          <p:cNvSpPr txBox="1"/>
          <p:nvPr userDrawn="1"/>
        </p:nvSpPr>
        <p:spPr>
          <a:xfrm>
            <a:off x="3250909" y="6595595"/>
            <a:ext cx="2541181" cy="300082"/>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675" dirty="0">
                <a:solidFill>
                  <a:schemeClr val="bg1"/>
                </a:solidFill>
              </a:rPr>
              <a:t>©2017 Learning Sciences International</a:t>
            </a:r>
          </a:p>
          <a:p>
            <a:pPr algn="ctr"/>
            <a:endParaRPr lang="en-US" sz="675" dirty="0">
              <a:solidFill>
                <a:schemeClr val="bg1"/>
              </a:solidFill>
            </a:endParaRPr>
          </a:p>
        </p:txBody>
      </p:sp>
      <p:pic>
        <p:nvPicPr>
          <p:cNvPr id="11" name="Picture 10"/>
          <p:cNvPicPr>
            <a:picLocks noChangeAspect="1"/>
          </p:cNvPicPr>
          <p:nvPr userDrawn="1"/>
        </p:nvPicPr>
        <p:blipFill rotWithShape="1">
          <a:blip r:embed="rId12">
            <a:extLst>
              <a:ext uri="{28A0092B-C50C-407E-A947-70E740481C1C}">
                <a14:useLocalDpi xmlns:a14="http://schemas.microsoft.com/office/drawing/2010/main" val="0"/>
              </a:ext>
            </a:extLst>
          </a:blip>
          <a:srcRect b="25864"/>
          <a:stretch/>
        </p:blipFill>
        <p:spPr>
          <a:xfrm>
            <a:off x="457200" y="6587258"/>
            <a:ext cx="1326630" cy="236655"/>
          </a:xfrm>
          <a:prstGeom prst="rect">
            <a:avLst/>
          </a:prstGeom>
        </p:spPr>
      </p:pic>
    </p:spTree>
    <p:extLst>
      <p:ext uri="{BB962C8B-B14F-4D97-AF65-F5344CB8AC3E}">
        <p14:creationId xmlns:p14="http://schemas.microsoft.com/office/powerpoint/2010/main" val="263605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58" r:id="rId9"/>
  </p:sldLayoutIdLst>
  <p:txStyles>
    <p:titleStyle>
      <a:lvl1pPr algn="ctr" defTabSz="457200" rtl="0" eaLnBrk="1" latinLnBrk="0" hangingPunct="1">
        <a:spcBef>
          <a:spcPct val="0"/>
        </a:spcBef>
        <a:buNone/>
        <a:defRPr sz="3200" b="1" kern="1200">
          <a:solidFill>
            <a:srgbClr val="1691D0"/>
          </a:solidFill>
          <a:latin typeface="+mj-lt"/>
          <a:ea typeface="+mj-ea"/>
          <a:cs typeface="+mj-cs"/>
        </a:defRPr>
      </a:lvl1pPr>
    </p:titleStyle>
    <p:body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www.dylanwiliamcenter.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hyperlink" Target="http://www.dylanwiliamcenter.com"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hyperlink" Target="http://www.dylanwiliam.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5105" y="5508359"/>
            <a:ext cx="7129608" cy="522640"/>
          </a:xfrm>
        </p:spPr>
        <p:txBody>
          <a:bodyPr/>
          <a:lstStyle/>
          <a:p>
            <a:r>
              <a:rPr lang="en-US" sz="2800" b="0" cap="none" dirty="0" smtClean="0"/>
              <a:t>Dylan Wiliam (@dylanwiliam)</a:t>
            </a:r>
            <a:endParaRPr lang="en-US" sz="2800" b="0" cap="none" dirty="0"/>
          </a:p>
        </p:txBody>
      </p:sp>
      <p:sp>
        <p:nvSpPr>
          <p:cNvPr id="5" name="Text Placeholder 4"/>
          <p:cNvSpPr>
            <a:spLocks noGrp="1"/>
          </p:cNvSpPr>
          <p:nvPr>
            <p:ph type="body" idx="1"/>
          </p:nvPr>
        </p:nvSpPr>
        <p:spPr>
          <a:xfrm>
            <a:off x="1365105" y="3276600"/>
            <a:ext cx="7574284" cy="1830739"/>
          </a:xfrm>
        </p:spPr>
        <p:txBody>
          <a:bodyPr anchor="t">
            <a:noAutofit/>
          </a:bodyPr>
          <a:lstStyle/>
          <a:p>
            <a:r>
              <a:rPr lang="en-US" sz="3600" dirty="0"/>
              <a:t>Assessment</a:t>
            </a:r>
            <a:r>
              <a:rPr lang="en-US" sz="3600" dirty="0" smtClean="0"/>
              <a:t>: The </a:t>
            </a:r>
            <a:r>
              <a:rPr lang="en-US" sz="3600" dirty="0"/>
              <a:t>Bridge </a:t>
            </a:r>
            <a:r>
              <a:rPr lang="en-US" sz="3600" dirty="0" smtClean="0"/>
              <a:t>Between</a:t>
            </a:r>
          </a:p>
          <a:p>
            <a:r>
              <a:rPr lang="en-US" sz="3600" dirty="0" smtClean="0"/>
              <a:t>Teaching </a:t>
            </a:r>
            <a:r>
              <a:rPr lang="en-US" sz="3600" dirty="0"/>
              <a:t>and Learning</a:t>
            </a:r>
            <a:endParaRPr lang="en-US" sz="3200" dirty="0"/>
          </a:p>
        </p:txBody>
      </p:sp>
      <p:sp>
        <p:nvSpPr>
          <p:cNvPr id="2" name="TextBox 1"/>
          <p:cNvSpPr txBox="1"/>
          <p:nvPr/>
        </p:nvSpPr>
        <p:spPr>
          <a:xfrm>
            <a:off x="1143000" y="6292334"/>
            <a:ext cx="8001000" cy="461665"/>
          </a:xfrm>
          <a:prstGeom prst="rect">
            <a:avLst/>
          </a:prstGeom>
          <a:solidFill>
            <a:srgbClr val="1691D0"/>
          </a:solidFill>
        </p:spPr>
        <p:txBody>
          <a:bodyPr wrap="square" rtlCol="0">
            <a:spAutoFit/>
          </a:bodyPr>
          <a:lstStyle/>
          <a:p>
            <a:pPr marL="177800">
              <a:tabLst>
                <a:tab pos="4927600" algn="l"/>
              </a:tabLst>
            </a:pPr>
            <a:r>
              <a:rPr lang="en-US" sz="2400" dirty="0" smtClean="0">
                <a:solidFill>
                  <a:schemeClr val="bg1"/>
                </a:solidFill>
                <a:hlinkClick r:id="rId3"/>
              </a:rPr>
              <a:t>www.dylanwiliamcenter.com</a:t>
            </a:r>
            <a:r>
              <a:rPr lang="en-US" sz="2400" dirty="0" smtClean="0">
                <a:solidFill>
                  <a:schemeClr val="bg1"/>
                </a:solidFill>
              </a:rPr>
              <a:t>	</a:t>
            </a:r>
            <a:r>
              <a:rPr lang="en-US" sz="2400" dirty="0" err="1" smtClean="0">
                <a:solidFill>
                  <a:schemeClr val="bg1"/>
                </a:solidFill>
              </a:rPr>
              <a:t>www.dylanwiliam.org</a:t>
            </a:r>
            <a:endParaRPr lang="en-US" sz="2400" dirty="0">
              <a:solidFill>
                <a:schemeClr val="bg1"/>
              </a:solidFill>
            </a:endParaRPr>
          </a:p>
        </p:txBody>
      </p:sp>
    </p:spTree>
    <p:extLst>
      <p:ext uri="{BB962C8B-B14F-4D97-AF65-F5344CB8AC3E}">
        <p14:creationId xmlns:p14="http://schemas.microsoft.com/office/powerpoint/2010/main" val="33554932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vs. improvement</a:t>
            </a:r>
            <a:endParaRPr lang="en-US" dirty="0"/>
          </a:p>
        </p:txBody>
      </p:sp>
      <p:sp>
        <p:nvSpPr>
          <p:cNvPr id="3" name="Content Placeholder 2"/>
          <p:cNvSpPr>
            <a:spLocks noGrp="1"/>
          </p:cNvSpPr>
          <p:nvPr>
            <p:ph idx="1"/>
          </p:nvPr>
        </p:nvSpPr>
        <p:spPr>
          <a:xfrm>
            <a:off x="717550" y="1333500"/>
            <a:ext cx="8426450" cy="5524500"/>
          </a:xfrm>
        </p:spPr>
        <p:txBody>
          <a:bodyPr/>
          <a:lstStyle/>
          <a:p>
            <a:r>
              <a:rPr lang="en-US" dirty="0" smtClean="0"/>
              <a:t>Evaluation frameworks:</a:t>
            </a:r>
          </a:p>
          <a:p>
            <a:pPr lvl="1"/>
            <a:r>
              <a:rPr lang="en-US" dirty="0" smtClean="0"/>
              <a:t>of necessity, have to be comprehensive</a:t>
            </a:r>
          </a:p>
          <a:p>
            <a:pPr lvl="1"/>
            <a:r>
              <a:rPr lang="en-US" dirty="0" smtClean="0"/>
              <a:t>include all aspects of teachers’ work</a:t>
            </a:r>
          </a:p>
          <a:p>
            <a:pPr lvl="1"/>
            <a:r>
              <a:rPr lang="en-US" dirty="0" smtClean="0"/>
              <a:t>at best, incentivize improvement on all aspects of practice</a:t>
            </a:r>
          </a:p>
          <a:p>
            <a:pPr lvl="1"/>
            <a:r>
              <a:rPr lang="en-US" dirty="0" smtClean="0"/>
              <a:t>at worst, incentivize improvement on aspects of practice that are easy to improve</a:t>
            </a:r>
          </a:p>
          <a:p>
            <a:r>
              <a:rPr lang="en-US" dirty="0" smtClean="0"/>
              <a:t>Improvement frameworks:</a:t>
            </a:r>
          </a:p>
          <a:p>
            <a:pPr lvl="1"/>
            <a:r>
              <a:rPr lang="en-US" dirty="0" smtClean="0"/>
              <a:t>are selective</a:t>
            </a:r>
          </a:p>
          <a:p>
            <a:pPr lvl="1"/>
            <a:r>
              <a:rPr lang="en-US" dirty="0" smtClean="0"/>
              <a:t>focus on those aspects of practice with the biggest payoff for students</a:t>
            </a:r>
          </a:p>
          <a:p>
            <a:r>
              <a:rPr lang="en-US" dirty="0" smtClean="0"/>
              <a:t>To maximize improvement, evaluation frameworks have to be used </a:t>
            </a:r>
            <a:r>
              <a:rPr lang="en-US" i="1" dirty="0" smtClean="0"/>
              <a:t>selectively</a:t>
            </a:r>
            <a:endParaRPr lang="en-US" i="1" dirty="0"/>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10</a:t>
            </a:fld>
            <a:endParaRPr lang="en-US"/>
          </a:p>
        </p:txBody>
      </p:sp>
    </p:spTree>
    <p:extLst>
      <p:ext uri="{BB962C8B-B14F-4D97-AF65-F5344CB8AC3E}">
        <p14:creationId xmlns:p14="http://schemas.microsoft.com/office/powerpoint/2010/main" val="3052939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a:t>We need higher student achievement</a:t>
            </a:r>
          </a:p>
          <a:p>
            <a:r>
              <a:rPr lang="en-US" dirty="0"/>
              <a:t>Higher student achievement requires improving teacher quality</a:t>
            </a:r>
          </a:p>
          <a:p>
            <a:r>
              <a:rPr lang="en-US" dirty="0"/>
              <a:t>Improving teacher quality requires investing in the teachers we already have</a:t>
            </a:r>
          </a:p>
          <a:p>
            <a:r>
              <a:rPr lang="en-US" dirty="0"/>
              <a:t>To be effective, that investment needs to be focused on the things that make most difference for students</a:t>
            </a:r>
          </a:p>
        </p:txBody>
      </p:sp>
      <p:sp>
        <p:nvSpPr>
          <p:cNvPr id="4" name="Slide Number Placeholder 3"/>
          <p:cNvSpPr>
            <a:spLocks noGrp="1"/>
          </p:cNvSpPr>
          <p:nvPr>
            <p:ph type="sldNum" sz="quarter" idx="12"/>
          </p:nvPr>
        </p:nvSpPr>
        <p:spPr/>
        <p:txBody>
          <a:bodyPr/>
          <a:lstStyle/>
          <a:p>
            <a:fld id="{9C0F6FC3-3F0F-484D-B7AD-35414CAF3DD6}" type="slidenum">
              <a:rPr lang="en-US" smtClean="0"/>
              <a:t>11</a:t>
            </a:fld>
            <a:endParaRPr lang="en-US"/>
          </a:p>
        </p:txBody>
      </p:sp>
    </p:spTree>
    <p:extLst>
      <p:ext uri="{BB962C8B-B14F-4D97-AF65-F5344CB8AC3E}">
        <p14:creationId xmlns:p14="http://schemas.microsoft.com/office/powerpoint/2010/main" val="1100294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Strategic Formative Assessment?</a:t>
            </a:r>
            <a:endParaRPr lang="en-US" dirty="0"/>
          </a:p>
        </p:txBody>
      </p:sp>
      <p:sp>
        <p:nvSpPr>
          <p:cNvPr id="3" name="Content Placeholder 2"/>
          <p:cNvSpPr>
            <a:spLocks noGrp="1"/>
          </p:cNvSpPr>
          <p:nvPr>
            <p:ph idx="1"/>
          </p:nvPr>
        </p:nvSpPr>
        <p:spPr>
          <a:xfrm>
            <a:off x="451971" y="1384301"/>
            <a:ext cx="8426450" cy="5473700"/>
          </a:xfrm>
        </p:spPr>
        <p:txBody>
          <a:bodyPr/>
          <a:lstStyle/>
          <a:p>
            <a:r>
              <a:rPr lang="en-US" dirty="0"/>
              <a:t>A principle and an uncomfortable fact about the world</a:t>
            </a:r>
          </a:p>
          <a:p>
            <a:pPr lvl="1"/>
            <a:r>
              <a:rPr lang="en-US" dirty="0">
                <a:solidFill>
                  <a:schemeClr val="tx1"/>
                </a:solidFill>
              </a:rPr>
              <a:t>The principle:</a:t>
            </a:r>
          </a:p>
          <a:p>
            <a:pPr lvl="2"/>
            <a:r>
              <a:rPr lang="en-US" dirty="0"/>
              <a:t>"If I had to reduce all of educational psychology to just one principle, I would say this: The most important single factor influencing learning is what the learner already knows. Ascertain this and teach him [or her] accordingly” (</a:t>
            </a:r>
            <a:r>
              <a:rPr lang="en-US" dirty="0" err="1"/>
              <a:t>Ausubel</a:t>
            </a:r>
            <a:r>
              <a:rPr lang="en-US" dirty="0"/>
              <a:t>, 1968 p. vi)</a:t>
            </a:r>
          </a:p>
          <a:p>
            <a:pPr lvl="1"/>
            <a:r>
              <a:rPr lang="en-US" dirty="0">
                <a:solidFill>
                  <a:schemeClr val="tx1"/>
                </a:solidFill>
              </a:rPr>
              <a:t>The uncomfortable fact:</a:t>
            </a:r>
          </a:p>
          <a:p>
            <a:pPr lvl="2"/>
            <a:r>
              <a:rPr lang="en-US" dirty="0"/>
              <a:t>Students do not learn what we teach.</a:t>
            </a:r>
          </a:p>
          <a:p>
            <a:pPr lvl="1"/>
            <a:r>
              <a:rPr lang="is-IS" dirty="0">
                <a:solidFill>
                  <a:schemeClr val="tx1"/>
                </a:solidFill>
              </a:rPr>
              <a:t>What is learning?</a:t>
            </a:r>
          </a:p>
          <a:p>
            <a:pPr lvl="2"/>
            <a:r>
              <a:rPr lang="is-IS" dirty="0"/>
              <a:t>Learning is a change in long-term memory (Kirschner et al., 2006)</a:t>
            </a:r>
          </a:p>
          <a:p>
            <a:pPr lvl="2"/>
            <a:r>
              <a:rPr lang="is-IS" dirty="0"/>
              <a:t>The fact that someone can do something now does not mean they will be able to do it in six weeks, </a:t>
            </a:r>
            <a:r>
              <a:rPr lang="is-IS" b="1" dirty="0"/>
              <a:t>but</a:t>
            </a:r>
          </a:p>
          <a:p>
            <a:pPr lvl="2"/>
            <a:r>
              <a:rPr lang="is-IS" dirty="0"/>
              <a:t>If they cannot do something now, it is highly unlikely they will be able to do it in six weeks</a:t>
            </a:r>
          </a:p>
        </p:txBody>
      </p:sp>
      <p:sp>
        <p:nvSpPr>
          <p:cNvPr id="6" name="Slide Number Placeholder 5"/>
          <p:cNvSpPr>
            <a:spLocks noGrp="1"/>
          </p:cNvSpPr>
          <p:nvPr>
            <p:ph type="sldNum" sz="quarter" idx="12"/>
          </p:nvPr>
        </p:nvSpPr>
        <p:spPr>
          <a:xfrm>
            <a:off x="0" y="977902"/>
            <a:ext cx="635000" cy="231775"/>
          </a:xfrm>
        </p:spPr>
        <p:txBody>
          <a:bodyPr/>
          <a:lstStyle/>
          <a:p>
            <a:fld id="{ED339179-AF39-9B4A-A1CE-3E67456E6F54}" type="slidenum">
              <a:rPr lang="en-US" smtClean="0"/>
              <a:pPr/>
              <a:t>12</a:t>
            </a:fld>
            <a:endParaRPr lang="en-US"/>
          </a:p>
        </p:txBody>
      </p:sp>
    </p:spTree>
    <p:extLst>
      <p:ext uri="{BB962C8B-B14F-4D97-AF65-F5344CB8AC3E}">
        <p14:creationId xmlns:p14="http://schemas.microsoft.com/office/powerpoint/2010/main" val="2424667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Plan “B” into Plan “A”</a:t>
            </a:r>
            <a:endParaRPr lang="en-US" dirty="0"/>
          </a:p>
        </p:txBody>
      </p:sp>
      <p:pic>
        <p:nvPicPr>
          <p:cNvPr id="5" name="Content Placeholder 4" descr="0654326.jpg"/>
          <p:cNvPicPr>
            <a:picLocks noGrp="1" noChangeAspect="1"/>
          </p:cNvPicPr>
          <p:nvPr>
            <p:ph idx="1"/>
          </p:nvPr>
        </p:nvPicPr>
        <p:blipFill>
          <a:blip r:embed="rId2">
            <a:extLst>
              <a:ext uri="{28A0092B-C50C-407E-A947-70E740481C1C}">
                <a14:useLocalDpi xmlns:a14="http://schemas.microsoft.com/office/drawing/2010/main" val="0"/>
              </a:ext>
            </a:extLst>
          </a:blip>
          <a:srcRect t="9978" b="9978"/>
          <a:stretch>
            <a:fillRect/>
          </a:stretch>
        </p:blipFill>
        <p:spPr>
          <a:xfrm>
            <a:off x="1147763" y="1600200"/>
            <a:ext cx="7539037" cy="4525963"/>
          </a:xfrm>
        </p:spPr>
      </p:pic>
      <p:sp>
        <p:nvSpPr>
          <p:cNvPr id="4" name="Slide Number Placeholder 3"/>
          <p:cNvSpPr>
            <a:spLocks noGrp="1"/>
          </p:cNvSpPr>
          <p:nvPr>
            <p:ph type="sldNum" sz="quarter" idx="4294967295"/>
          </p:nvPr>
        </p:nvSpPr>
        <p:spPr>
          <a:xfrm>
            <a:off x="0" y="977900"/>
            <a:ext cx="919163" cy="231775"/>
          </a:xfrm>
          <a:prstGeom prst="rect">
            <a:avLst/>
          </a:prstGeom>
        </p:spPr>
        <p:txBody>
          <a:bodyPr/>
          <a:lstStyle/>
          <a:p>
            <a:pPr>
              <a:defRPr/>
            </a:pPr>
            <a:fld id="{ED339179-AF39-9B4A-A1CE-3E67456E6F54}" type="slidenum">
              <a:rPr lang="en-US" smtClean="0">
                <a:solidFill>
                  <a:prstClr val="black"/>
                </a:solidFill>
                <a:latin typeface="Calibri"/>
              </a:rPr>
              <a:pPr>
                <a:defRPr/>
              </a:pPr>
              <a:t>13</a:t>
            </a:fld>
            <a:endParaRPr lang="en-US">
              <a:solidFill>
                <a:prstClr val="black"/>
              </a:solidFill>
              <a:latin typeface="Calibri"/>
            </a:endParaRPr>
          </a:p>
        </p:txBody>
      </p:sp>
    </p:spTree>
    <p:extLst>
      <p:ext uri="{BB962C8B-B14F-4D97-AF65-F5344CB8AC3E}">
        <p14:creationId xmlns:p14="http://schemas.microsoft.com/office/powerpoint/2010/main" val="29906176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p:txBody>
          <a:bodyPr/>
          <a:lstStyle/>
          <a:p>
            <a:r>
              <a:rPr lang="en-US" dirty="0"/>
              <a:t>Relevant studies</a:t>
            </a:r>
          </a:p>
        </p:txBody>
      </p:sp>
      <p:sp>
        <p:nvSpPr>
          <p:cNvPr id="40962" name="Rectangle 1027"/>
          <p:cNvSpPr>
            <a:spLocks noGrp="1" noChangeArrowheads="1"/>
          </p:cNvSpPr>
          <p:nvPr>
            <p:ph sz="half" idx="1"/>
          </p:nvPr>
        </p:nvSpPr>
        <p:spPr>
          <a:xfrm>
            <a:off x="609600" y="1589567"/>
            <a:ext cx="4119047" cy="4572000"/>
          </a:xfrm>
        </p:spPr>
        <p:txBody>
          <a:bodyPr>
            <a:normAutofit/>
          </a:bodyPr>
          <a:lstStyle/>
          <a:p>
            <a:r>
              <a:rPr lang="en-US" sz="2400" dirty="0"/>
              <a:t>Fuchs &amp; Fuchs (1986)</a:t>
            </a:r>
          </a:p>
          <a:p>
            <a:r>
              <a:rPr lang="en-US" sz="2400" dirty="0"/>
              <a:t>Natriello (1987)</a:t>
            </a:r>
          </a:p>
          <a:p>
            <a:r>
              <a:rPr lang="en-US" sz="2400" dirty="0"/>
              <a:t>Crooks (1988)</a:t>
            </a:r>
          </a:p>
          <a:p>
            <a:r>
              <a:rPr lang="en-US" sz="2400" dirty="0"/>
              <a:t>Bangert-Drowns et al. (1991)</a:t>
            </a:r>
          </a:p>
          <a:p>
            <a:r>
              <a:rPr lang="en-US" sz="2400" dirty="0"/>
              <a:t>Dempster (1991, 1992)</a:t>
            </a:r>
          </a:p>
          <a:p>
            <a:r>
              <a:rPr lang="en-US" sz="2400" dirty="0"/>
              <a:t>Elshout-Mohr (1994)</a:t>
            </a:r>
          </a:p>
          <a:p>
            <a:r>
              <a:rPr lang="en-US" sz="2400" dirty="0"/>
              <a:t>Kluger &amp; DeNisi (1996)</a:t>
            </a:r>
          </a:p>
          <a:p>
            <a:r>
              <a:rPr lang="en-US" sz="2400" dirty="0"/>
              <a:t>Black &amp; Wiliam (1998)</a:t>
            </a:r>
          </a:p>
        </p:txBody>
      </p:sp>
      <p:sp>
        <p:nvSpPr>
          <p:cNvPr id="40963" name="Rectangle 1028"/>
          <p:cNvSpPr>
            <a:spLocks noGrp="1" noChangeArrowheads="1"/>
          </p:cNvSpPr>
          <p:nvPr>
            <p:ph sz="half" idx="2"/>
          </p:nvPr>
        </p:nvSpPr>
        <p:spPr>
          <a:xfrm>
            <a:off x="4648200" y="1600201"/>
            <a:ext cx="4495800" cy="4525963"/>
          </a:xfrm>
        </p:spPr>
        <p:txBody>
          <a:bodyPr>
            <a:normAutofit/>
          </a:bodyPr>
          <a:lstStyle/>
          <a:p>
            <a:r>
              <a:rPr lang="en-US" sz="2400" dirty="0"/>
              <a:t>Nyquist (2003)</a:t>
            </a:r>
          </a:p>
          <a:p>
            <a:r>
              <a:rPr lang="en-US" sz="2400" dirty="0"/>
              <a:t>Allal &amp; Lopez (2005)</a:t>
            </a:r>
          </a:p>
          <a:p>
            <a:r>
              <a:rPr lang="en-US" sz="2400" dirty="0"/>
              <a:t>Köller (2005)</a:t>
            </a:r>
          </a:p>
          <a:p>
            <a:r>
              <a:rPr lang="en-US" sz="2400" dirty="0"/>
              <a:t>Brookhart (2007)</a:t>
            </a:r>
          </a:p>
          <a:p>
            <a:r>
              <a:rPr lang="en-US" sz="2400" dirty="0"/>
              <a:t>Wiliam (2007)</a:t>
            </a:r>
          </a:p>
          <a:p>
            <a:r>
              <a:rPr lang="en-US" sz="2400" dirty="0"/>
              <a:t>Hattie &amp; Timperley (2007)</a:t>
            </a:r>
          </a:p>
          <a:p>
            <a:r>
              <a:rPr lang="en-US" sz="2400" dirty="0"/>
              <a:t>Shute (2008)</a:t>
            </a:r>
          </a:p>
          <a:p>
            <a:r>
              <a:rPr lang="en-US" sz="2400" dirty="0"/>
              <a:t>Kingston &amp; Nash (2011, 2015)</a:t>
            </a:r>
          </a:p>
        </p:txBody>
      </p:sp>
      <p:sp>
        <p:nvSpPr>
          <p:cNvPr id="2" name="Slide Number Placeholder 1"/>
          <p:cNvSpPr>
            <a:spLocks noGrp="1"/>
          </p:cNvSpPr>
          <p:nvPr>
            <p:ph type="sldNum" sz="quarter" idx="12"/>
          </p:nvPr>
        </p:nvSpPr>
        <p:spPr/>
        <p:txBody>
          <a:bodyPr/>
          <a:lstStyle/>
          <a:p>
            <a:fld id="{9C0F6FC3-3F0F-484D-B7AD-35414CAF3DD6}" type="slidenum">
              <a:rPr lang="en-US" smtClean="0"/>
              <a:t>14</a:t>
            </a:fld>
            <a:endParaRPr lang="en-US"/>
          </a:p>
        </p:txBody>
      </p:sp>
    </p:spTree>
    <p:extLst>
      <p:ext uri="{BB962C8B-B14F-4D97-AF65-F5344CB8AC3E}">
        <p14:creationId xmlns:p14="http://schemas.microsoft.com/office/powerpoint/2010/main" val="370941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are formative?</a:t>
            </a:r>
          </a:p>
        </p:txBody>
      </p:sp>
      <p:sp>
        <p:nvSpPr>
          <p:cNvPr id="3" name="Content Placeholder 2"/>
          <p:cNvSpPr>
            <a:spLocks noGrp="1"/>
          </p:cNvSpPr>
          <p:nvPr>
            <p:ph idx="1"/>
          </p:nvPr>
        </p:nvSpPr>
        <p:spPr>
          <a:xfrm>
            <a:off x="457200" y="1600201"/>
            <a:ext cx="8229600" cy="4931331"/>
          </a:xfrm>
        </p:spPr>
        <p:txBody>
          <a:bodyPr>
            <a:normAutofit lnSpcReduction="10000"/>
          </a:bodyPr>
          <a:lstStyle/>
          <a:p>
            <a:pPr marL="514350" indent="-514350">
              <a:buClr>
                <a:schemeClr val="accent1"/>
              </a:buClr>
              <a:buSzPct val="100000"/>
              <a:buFont typeface="+mj-lt"/>
              <a:buAutoNum type="alphaUcPeriod"/>
            </a:pPr>
            <a:r>
              <a:rPr lang="en-US" sz="2400" dirty="0"/>
              <a:t>A district science supervisor uses test results to plan professional development workshops for teachers</a:t>
            </a:r>
          </a:p>
          <a:p>
            <a:pPr marL="514350" indent="-514350">
              <a:buClr>
                <a:schemeClr val="accent1"/>
              </a:buClr>
              <a:buSzPct val="100000"/>
              <a:buFont typeface="+mj-lt"/>
              <a:buAutoNum type="alphaUcPeriod"/>
            </a:pPr>
            <a:r>
              <a:rPr lang="en-US" sz="2400" dirty="0"/>
              <a:t>Teachers doing item-by-item analysis of 5</a:t>
            </a:r>
            <a:r>
              <a:rPr lang="en-US" sz="2400" baseline="30000" dirty="0"/>
              <a:t>th</a:t>
            </a:r>
            <a:r>
              <a:rPr lang="en-US" sz="2400" dirty="0"/>
              <a:t> grade math tests to review their 5</a:t>
            </a:r>
            <a:r>
              <a:rPr lang="en-US" sz="2400" baseline="30000" dirty="0"/>
              <a:t>th</a:t>
            </a:r>
            <a:r>
              <a:rPr lang="en-US" sz="2400" dirty="0"/>
              <a:t> grade curriculum</a:t>
            </a:r>
          </a:p>
          <a:p>
            <a:pPr marL="514350" indent="-514350">
              <a:buClr>
                <a:schemeClr val="accent1"/>
              </a:buClr>
              <a:buSzPct val="100000"/>
              <a:buFont typeface="+mj-lt"/>
              <a:buAutoNum type="alphaUcPeriod"/>
            </a:pPr>
            <a:r>
              <a:rPr lang="en-US" sz="2400" dirty="0"/>
              <a:t>A school tests students every 10 weeks to predict which students are “on course” to pass the end-of-year exam</a:t>
            </a:r>
          </a:p>
          <a:p>
            <a:pPr marL="514350" indent="-514350">
              <a:buClr>
                <a:schemeClr val="accent1"/>
              </a:buClr>
              <a:buSzPct val="100000"/>
              <a:buFont typeface="+mj-lt"/>
              <a:buAutoNum type="alphaUcPeriod"/>
            </a:pPr>
            <a:r>
              <a:rPr lang="en-US" sz="2400" dirty="0"/>
              <a:t>“Three-quarters of the way through a unit” test</a:t>
            </a:r>
          </a:p>
          <a:p>
            <a:pPr marL="514350" indent="-514350">
              <a:buClr>
                <a:schemeClr val="accent1"/>
              </a:buClr>
              <a:buSzPct val="100000"/>
              <a:buFont typeface="+mj-lt"/>
              <a:buAutoNum type="alphaUcPeriod"/>
            </a:pPr>
            <a:r>
              <a:rPr lang="en-US" sz="2400" dirty="0"/>
              <a:t>Students who fail a test on Friday have to come back on Saturday</a:t>
            </a:r>
          </a:p>
          <a:p>
            <a:pPr marL="514350" indent="-514350">
              <a:buClr>
                <a:schemeClr val="accent1"/>
              </a:buClr>
              <a:buSzPct val="100000"/>
              <a:buFont typeface="+mj-lt"/>
              <a:buAutoNum type="alphaUcPeriod"/>
            </a:pPr>
            <a:r>
              <a:rPr lang="en-US" sz="2400" dirty="0"/>
              <a:t>Exit pass question: “What is the difference between mass and weight?”</a:t>
            </a:r>
          </a:p>
          <a:p>
            <a:pPr marL="514350" indent="-514350">
              <a:buClr>
                <a:schemeClr val="accent1"/>
              </a:buClr>
              <a:buSzPct val="100000"/>
              <a:buFont typeface="+mj-lt"/>
              <a:buAutoNum type="alphaUcPeriod"/>
            </a:pPr>
            <a:r>
              <a:rPr lang="en-US" sz="2400" dirty="0"/>
              <a:t>“Sketch the graph of y equals one over one plus</a:t>
            </a:r>
            <a:br>
              <a:rPr lang="en-US" sz="2400" dirty="0"/>
            </a:br>
            <a:r>
              <a:rPr lang="en-US" sz="2400" dirty="0"/>
              <a:t>x squared on your mini-white boards.”	</a:t>
            </a:r>
          </a:p>
        </p:txBody>
      </p:sp>
      <p:sp>
        <p:nvSpPr>
          <p:cNvPr id="4" name="Slide Number Placeholder 3"/>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15</a:t>
            </a:fld>
            <a:endParaRPr lang="en-GB" dirty="0"/>
          </a:p>
        </p:txBody>
      </p:sp>
    </p:spTree>
    <p:extLst>
      <p:ext uri="{BB962C8B-B14F-4D97-AF65-F5344CB8AC3E}">
        <p14:creationId xmlns:p14="http://schemas.microsoft.com/office/powerpoint/2010/main" val="2005138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A contested term</a:t>
            </a:r>
            <a:endParaRPr lang="en-US" dirty="0"/>
          </a:p>
        </p:txBody>
      </p:sp>
      <p:sp>
        <p:nvSpPr>
          <p:cNvPr id="5" name="TextBox 4"/>
          <p:cNvSpPr txBox="1"/>
          <p:nvPr/>
        </p:nvSpPr>
        <p:spPr>
          <a:xfrm>
            <a:off x="0" y="2212939"/>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Span</a:t>
            </a:r>
            <a:endParaRPr lang="en-US" sz="2400" b="1" dirty="0">
              <a:solidFill>
                <a:schemeClr val="tx1"/>
              </a:solidFill>
            </a:endParaRPr>
          </a:p>
        </p:txBody>
      </p:sp>
      <p:sp>
        <p:nvSpPr>
          <p:cNvPr id="6" name="TextBox 5"/>
          <p:cNvSpPr txBox="1"/>
          <p:nvPr/>
        </p:nvSpPr>
        <p:spPr>
          <a:xfrm>
            <a:off x="0" y="3629496"/>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Length</a:t>
            </a:r>
            <a:endParaRPr lang="en-US" sz="2400" b="1" dirty="0">
              <a:solidFill>
                <a:schemeClr val="tx1"/>
              </a:solidFill>
            </a:endParaRPr>
          </a:p>
        </p:txBody>
      </p:sp>
      <p:sp>
        <p:nvSpPr>
          <p:cNvPr id="7" name="TextBox 6"/>
          <p:cNvSpPr txBox="1"/>
          <p:nvPr/>
        </p:nvSpPr>
        <p:spPr>
          <a:xfrm>
            <a:off x="-18649" y="5251031"/>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Impact</a:t>
            </a:r>
            <a:endParaRPr lang="en-US" sz="2400" b="1" dirty="0">
              <a:solidFill>
                <a:schemeClr val="tx1"/>
              </a:solidFill>
            </a:endParaRPr>
          </a:p>
        </p:txBody>
      </p:sp>
      <p:sp>
        <p:nvSpPr>
          <p:cNvPr id="3" name="Rounded Rectangle 2"/>
          <p:cNvSpPr/>
          <p:nvPr/>
        </p:nvSpPr>
        <p:spPr>
          <a:xfrm>
            <a:off x="1210235" y="1299882"/>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10235" y="1299882"/>
            <a:ext cx="2420471"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Long-cycle</a:t>
            </a:r>
            <a:endParaRPr lang="en-US" sz="2800" b="1" dirty="0">
              <a:solidFill>
                <a:schemeClr val="tx1"/>
              </a:solidFill>
            </a:endParaRPr>
          </a:p>
        </p:txBody>
      </p:sp>
      <p:sp>
        <p:nvSpPr>
          <p:cNvPr id="9" name="Rounded Rectangle 8"/>
          <p:cNvSpPr/>
          <p:nvPr/>
        </p:nvSpPr>
        <p:spPr>
          <a:xfrm>
            <a:off x="3783106" y="1319020"/>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355977" y="1299882"/>
            <a:ext cx="2459317"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783106" y="1319020"/>
            <a:ext cx="2432423"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Medium-cycle</a:t>
            </a:r>
            <a:endParaRPr lang="en-US" sz="2800" b="1" dirty="0">
              <a:solidFill>
                <a:schemeClr val="tx1"/>
              </a:solidFill>
            </a:endParaRPr>
          </a:p>
        </p:txBody>
      </p:sp>
      <p:sp>
        <p:nvSpPr>
          <p:cNvPr id="12" name="TextBox 11"/>
          <p:cNvSpPr txBox="1"/>
          <p:nvPr/>
        </p:nvSpPr>
        <p:spPr>
          <a:xfrm>
            <a:off x="6367818" y="1319020"/>
            <a:ext cx="2447476"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Short-cycle</a:t>
            </a:r>
            <a:endParaRPr lang="en-US" sz="2800" b="1" dirty="0">
              <a:solidFill>
                <a:schemeClr val="tx1"/>
              </a:solidFill>
            </a:endParaRPr>
          </a:p>
        </p:txBody>
      </p:sp>
      <p:sp>
        <p:nvSpPr>
          <p:cNvPr id="13" name="Rounded Rectangle 12"/>
          <p:cNvSpPr/>
          <p:nvPr/>
        </p:nvSpPr>
        <p:spPr>
          <a:xfrm>
            <a:off x="1282700"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Across terms, teaching units</a:t>
            </a:r>
            <a:endParaRPr lang="en-US" sz="2400" dirty="0">
              <a:solidFill>
                <a:schemeClr val="bg1"/>
              </a:solidFill>
            </a:endParaRPr>
          </a:p>
        </p:txBody>
      </p:sp>
      <p:sp>
        <p:nvSpPr>
          <p:cNvPr id="14" name="Rounded Rectangle 13"/>
          <p:cNvSpPr/>
          <p:nvPr/>
        </p:nvSpPr>
        <p:spPr>
          <a:xfrm>
            <a:off x="1282700"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Four weeks to</a:t>
            </a:r>
          </a:p>
          <a:p>
            <a:pPr algn="ctr"/>
            <a:r>
              <a:rPr lang="en-US" sz="2400" dirty="0" smtClean="0">
                <a:solidFill>
                  <a:schemeClr val="bg1"/>
                </a:solidFill>
              </a:rPr>
              <a:t>one year</a:t>
            </a:r>
            <a:endParaRPr lang="en-US" sz="2400" dirty="0">
              <a:solidFill>
                <a:schemeClr val="bg1"/>
              </a:solidFill>
            </a:endParaRPr>
          </a:p>
        </p:txBody>
      </p:sp>
      <p:sp>
        <p:nvSpPr>
          <p:cNvPr id="15" name="Rounded Rectangle 14"/>
          <p:cNvSpPr/>
          <p:nvPr/>
        </p:nvSpPr>
        <p:spPr>
          <a:xfrm>
            <a:off x="1282700"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Monitoring, curriculum alignment</a:t>
            </a:r>
            <a:endParaRPr lang="en-US" sz="2400" dirty="0">
              <a:solidFill>
                <a:schemeClr val="bg1"/>
              </a:solidFill>
            </a:endParaRPr>
          </a:p>
        </p:txBody>
      </p:sp>
      <p:sp>
        <p:nvSpPr>
          <p:cNvPr id="16" name="Rounded Rectangle 15"/>
          <p:cNvSpPr/>
          <p:nvPr/>
        </p:nvSpPr>
        <p:spPr>
          <a:xfrm>
            <a:off x="6437668"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Within and between lessons</a:t>
            </a:r>
          </a:p>
        </p:txBody>
      </p:sp>
      <p:sp>
        <p:nvSpPr>
          <p:cNvPr id="17" name="Rounded Rectangle 16"/>
          <p:cNvSpPr/>
          <p:nvPr/>
        </p:nvSpPr>
        <p:spPr>
          <a:xfrm>
            <a:off x="6437668"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Minute-by-minute and day-by-day</a:t>
            </a:r>
            <a:endParaRPr lang="en-US" sz="2400" dirty="0">
              <a:solidFill>
                <a:schemeClr val="bg1"/>
              </a:solidFill>
            </a:endParaRPr>
          </a:p>
        </p:txBody>
      </p:sp>
      <p:sp>
        <p:nvSpPr>
          <p:cNvPr id="18" name="Rounded Rectangle 17"/>
          <p:cNvSpPr/>
          <p:nvPr/>
        </p:nvSpPr>
        <p:spPr>
          <a:xfrm>
            <a:off x="6437668"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Engagement, responsiveness</a:t>
            </a:r>
            <a:endParaRPr lang="en-US" sz="2400" dirty="0">
              <a:solidFill>
                <a:schemeClr val="bg1"/>
              </a:solidFill>
            </a:endParaRPr>
          </a:p>
        </p:txBody>
      </p:sp>
      <p:sp>
        <p:nvSpPr>
          <p:cNvPr id="19" name="Rounded Rectangle 18"/>
          <p:cNvSpPr/>
          <p:nvPr/>
        </p:nvSpPr>
        <p:spPr>
          <a:xfrm>
            <a:off x="3846606"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Within and between teaching units</a:t>
            </a:r>
            <a:endParaRPr lang="en-US" sz="2400" dirty="0">
              <a:solidFill>
                <a:schemeClr val="bg1"/>
              </a:solidFill>
            </a:endParaRPr>
          </a:p>
        </p:txBody>
      </p:sp>
      <p:sp>
        <p:nvSpPr>
          <p:cNvPr id="20" name="Rounded Rectangle 19"/>
          <p:cNvSpPr/>
          <p:nvPr/>
        </p:nvSpPr>
        <p:spPr>
          <a:xfrm>
            <a:off x="3846606"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One to four weeks</a:t>
            </a:r>
            <a:endParaRPr lang="en-US" sz="2400" dirty="0">
              <a:solidFill>
                <a:schemeClr val="bg1"/>
              </a:solidFill>
            </a:endParaRPr>
          </a:p>
        </p:txBody>
      </p:sp>
      <p:sp>
        <p:nvSpPr>
          <p:cNvPr id="21" name="Rounded Rectangle 20"/>
          <p:cNvSpPr/>
          <p:nvPr/>
        </p:nvSpPr>
        <p:spPr>
          <a:xfrm>
            <a:off x="3846606"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smtClean="0">
                <a:solidFill>
                  <a:schemeClr val="bg1"/>
                </a:solidFill>
              </a:rPr>
              <a:t>Student</a:t>
            </a:r>
            <a:r>
              <a:rPr lang="en-US" sz="2400" dirty="0">
                <a:solidFill>
                  <a:schemeClr val="bg1"/>
                </a:solidFill>
              </a:rPr>
              <a:t>-involved </a:t>
            </a:r>
            <a:r>
              <a:rPr lang="en-US" sz="2400" dirty="0" smtClean="0">
                <a:solidFill>
                  <a:schemeClr val="bg1"/>
                </a:solidFill>
              </a:rPr>
              <a:t>assessment</a:t>
            </a:r>
            <a:endParaRPr lang="en-US" sz="2400" dirty="0">
              <a:solidFill>
                <a:schemeClr val="bg1"/>
              </a:solidFill>
            </a:endParaRPr>
          </a:p>
        </p:txBody>
      </p:sp>
      <p:sp>
        <p:nvSpPr>
          <p:cNvPr id="4" name="Slide Number Placeholder 3"/>
          <p:cNvSpPr>
            <a:spLocks noGrp="1"/>
          </p:cNvSpPr>
          <p:nvPr>
            <p:ph type="sldNum" sz="quarter" idx="11"/>
          </p:nvPr>
        </p:nvSpPr>
        <p:spPr/>
        <p:txBody>
          <a:bodyPr/>
          <a:lstStyle/>
          <a:p>
            <a:fld id="{9C0F6FC3-3F0F-484D-B7AD-35414CAF3DD6}" type="slidenum">
              <a:rPr lang="en-US" smtClean="0"/>
              <a:pPr/>
              <a:t>16</a:t>
            </a:fld>
            <a:endParaRPr lang="en-US" dirty="0"/>
          </a:p>
        </p:txBody>
      </p:sp>
    </p:spTree>
    <p:extLst>
      <p:ext uri="{BB962C8B-B14F-4D97-AF65-F5344CB8AC3E}">
        <p14:creationId xmlns:p14="http://schemas.microsoft.com/office/powerpoint/2010/main" val="4029315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animBg="1"/>
      <p:bldP spid="8" grpId="0"/>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Complementary Processes</a:t>
            </a:r>
          </a:p>
        </p:txBody>
      </p:sp>
      <p:sp>
        <p:nvSpPr>
          <p:cNvPr id="3" name="Text Placeholder 2"/>
          <p:cNvSpPr>
            <a:spLocks noGrp="1"/>
          </p:cNvSpPr>
          <p:nvPr>
            <p:ph type="body" idx="1"/>
          </p:nvPr>
        </p:nvSpPr>
        <p:spPr>
          <a:xfrm>
            <a:off x="717550" y="1428140"/>
            <a:ext cx="4032250" cy="639763"/>
          </a:xfrm>
        </p:spPr>
        <p:txBody>
          <a:bodyPr/>
          <a:lstStyle/>
          <a:p>
            <a:r>
              <a:rPr lang="en-US" dirty="0">
                <a:solidFill>
                  <a:schemeClr val="tx1"/>
                </a:solidFill>
              </a:rPr>
              <a:t>Instructional Data Teams</a:t>
            </a:r>
          </a:p>
        </p:txBody>
      </p:sp>
      <p:sp>
        <p:nvSpPr>
          <p:cNvPr id="4" name="Content Placeholder 3"/>
          <p:cNvSpPr>
            <a:spLocks noGrp="1"/>
          </p:cNvSpPr>
          <p:nvPr>
            <p:ph sz="half" idx="2"/>
          </p:nvPr>
        </p:nvSpPr>
        <p:spPr>
          <a:xfrm>
            <a:off x="475503" y="2067903"/>
            <a:ext cx="4032250" cy="3951288"/>
          </a:xfrm>
        </p:spPr>
        <p:txBody>
          <a:bodyPr>
            <a:normAutofit fontScale="92500" lnSpcReduction="10000"/>
          </a:bodyPr>
          <a:lstStyle/>
          <a:p>
            <a:pPr lvl="0">
              <a:lnSpc>
                <a:spcPct val="110000"/>
              </a:lnSpc>
              <a:buFont typeface="Symbol"/>
              <a:buChar char=""/>
            </a:pPr>
            <a:r>
              <a:rPr lang="en-US" dirty="0">
                <a:ea typeface="ＭＳ 明朝"/>
                <a:cs typeface="Times New Roman"/>
              </a:rPr>
              <a:t>Quality control</a:t>
            </a:r>
          </a:p>
          <a:p>
            <a:pPr lvl="0">
              <a:lnSpc>
                <a:spcPct val="110000"/>
              </a:lnSpc>
              <a:buFont typeface="Symbol"/>
              <a:buChar char=""/>
            </a:pPr>
            <a:r>
              <a:rPr lang="en-US" dirty="0">
                <a:ea typeface="ＭＳ 明朝"/>
                <a:cs typeface="Times New Roman"/>
              </a:rPr>
              <a:t>Common assessments</a:t>
            </a:r>
          </a:p>
          <a:p>
            <a:pPr lvl="0">
              <a:lnSpc>
                <a:spcPct val="110000"/>
              </a:lnSpc>
              <a:buFont typeface="Symbol"/>
              <a:buChar char=""/>
            </a:pPr>
            <a:r>
              <a:rPr lang="en-US" dirty="0">
                <a:ea typeface="ＭＳ 明朝"/>
                <a:cs typeface="Times New Roman"/>
              </a:rPr>
              <a:t>Improvement through better team work and systems</a:t>
            </a:r>
          </a:p>
          <a:p>
            <a:pPr lvl="0">
              <a:lnSpc>
                <a:spcPct val="110000"/>
              </a:lnSpc>
              <a:buFont typeface="Symbol"/>
              <a:buChar char=""/>
            </a:pPr>
            <a:r>
              <a:rPr lang="en-US" dirty="0">
                <a:ea typeface="ＭＳ 明朝"/>
                <a:cs typeface="Times New Roman"/>
              </a:rPr>
              <a:t>Focus on individual outcomes for students</a:t>
            </a:r>
          </a:p>
          <a:p>
            <a:pPr lvl="0">
              <a:lnSpc>
                <a:spcPct val="110000"/>
              </a:lnSpc>
              <a:buFont typeface="Symbol"/>
              <a:buChar char=""/>
            </a:pPr>
            <a:r>
              <a:rPr lang="en-US" dirty="0">
                <a:ea typeface="ＭＳ 明朝"/>
                <a:cs typeface="Times New Roman"/>
              </a:rPr>
              <a:t>Regular meetings focused on data</a:t>
            </a:r>
          </a:p>
          <a:p>
            <a:pPr>
              <a:lnSpc>
                <a:spcPct val="110000"/>
              </a:lnSpc>
              <a:buFont typeface="Symbol"/>
              <a:buChar char=""/>
            </a:pPr>
            <a:r>
              <a:rPr lang="en-US" dirty="0"/>
              <a:t>16 points on PISA (in two to three years)</a:t>
            </a:r>
            <a:endParaRPr lang="en-US" dirty="0">
              <a:ea typeface="ＭＳ 明朝"/>
              <a:cs typeface="Times New Roman"/>
            </a:endParaRPr>
          </a:p>
        </p:txBody>
      </p:sp>
      <p:sp>
        <p:nvSpPr>
          <p:cNvPr id="5" name="Text Placeholder 4"/>
          <p:cNvSpPr>
            <a:spLocks noGrp="1"/>
          </p:cNvSpPr>
          <p:nvPr>
            <p:ph type="body" sz="quarter" idx="3"/>
          </p:nvPr>
        </p:nvSpPr>
        <p:spPr>
          <a:xfrm>
            <a:off x="5041900" y="1428140"/>
            <a:ext cx="4102100" cy="639763"/>
          </a:xfrm>
        </p:spPr>
        <p:txBody>
          <a:bodyPr>
            <a:normAutofit/>
          </a:bodyPr>
          <a:lstStyle/>
          <a:p>
            <a:r>
              <a:rPr lang="en-US" dirty="0">
                <a:solidFill>
                  <a:schemeClr val="tx1"/>
                </a:solidFill>
              </a:rPr>
              <a:t>Teacher Learning Communities</a:t>
            </a:r>
          </a:p>
        </p:txBody>
      </p:sp>
      <p:sp>
        <p:nvSpPr>
          <p:cNvPr id="6" name="Content Placeholder 5"/>
          <p:cNvSpPr>
            <a:spLocks noGrp="1"/>
          </p:cNvSpPr>
          <p:nvPr>
            <p:ph sz="quarter" idx="4"/>
          </p:nvPr>
        </p:nvSpPr>
        <p:spPr>
          <a:xfrm>
            <a:off x="5041900" y="2178721"/>
            <a:ext cx="3644900" cy="3951288"/>
          </a:xfrm>
        </p:spPr>
        <p:txBody>
          <a:bodyPr>
            <a:normAutofit fontScale="92500" lnSpcReduction="10000"/>
          </a:bodyPr>
          <a:lstStyle/>
          <a:p>
            <a:pPr lvl="0">
              <a:buFont typeface="Symbol"/>
              <a:buChar char=""/>
            </a:pPr>
            <a:r>
              <a:rPr lang="en-US" dirty="0">
                <a:ea typeface="ＭＳ 明朝"/>
                <a:cs typeface="Times New Roman"/>
              </a:rPr>
              <a:t>Quality assurance</a:t>
            </a:r>
          </a:p>
          <a:p>
            <a:pPr lvl="0">
              <a:buFont typeface="Symbol"/>
              <a:buChar char=""/>
            </a:pPr>
            <a:r>
              <a:rPr lang="en-US" dirty="0">
                <a:ea typeface="ＭＳ 明朝"/>
                <a:cs typeface="Times New Roman"/>
              </a:rPr>
              <a:t>Highly structured meetings</a:t>
            </a:r>
          </a:p>
          <a:p>
            <a:pPr lvl="0">
              <a:buFont typeface="Symbol"/>
              <a:buChar char=""/>
            </a:pPr>
            <a:r>
              <a:rPr lang="en-US" dirty="0">
                <a:ea typeface="ＭＳ 明朝"/>
                <a:cs typeface="Times New Roman"/>
              </a:rPr>
              <a:t>Improvement through increased teacher capacity</a:t>
            </a:r>
          </a:p>
          <a:p>
            <a:pPr lvl="0">
              <a:buFont typeface="Symbol"/>
              <a:buChar char=""/>
            </a:pPr>
            <a:r>
              <a:rPr lang="en-US" dirty="0">
                <a:ea typeface="ＭＳ 明朝"/>
                <a:cs typeface="Times New Roman"/>
              </a:rPr>
              <a:t>Focus on teachers’ individual accountability for change</a:t>
            </a:r>
          </a:p>
          <a:p>
            <a:pPr>
              <a:buFont typeface="Symbol"/>
              <a:buChar char=""/>
            </a:pPr>
            <a:r>
              <a:rPr lang="en-US" dirty="0"/>
              <a:t>Regular meetings focused on teacher change</a:t>
            </a:r>
          </a:p>
          <a:p>
            <a:pPr>
              <a:buFont typeface="Symbol"/>
              <a:buChar char=""/>
            </a:pPr>
            <a:r>
              <a:rPr lang="en-US" dirty="0"/>
              <a:t>30 points on PISA (in two to three years)</a:t>
            </a:r>
          </a:p>
        </p:txBody>
      </p:sp>
      <p:sp>
        <p:nvSpPr>
          <p:cNvPr id="7" name="Slide Number Placeholder 6"/>
          <p:cNvSpPr>
            <a:spLocks noGrp="1"/>
          </p:cNvSpPr>
          <p:nvPr>
            <p:ph type="sldNum" sz="quarter" idx="12"/>
          </p:nvPr>
        </p:nvSpPr>
        <p:spPr/>
        <p:txBody>
          <a:bodyPr/>
          <a:lstStyle/>
          <a:p>
            <a:fld id="{9C0F6FC3-3F0F-484D-B7AD-35414CAF3DD6}" type="slidenum">
              <a:rPr lang="en-US" smtClean="0"/>
              <a:t>17</a:t>
            </a:fld>
            <a:endParaRPr lang="en-US"/>
          </a:p>
        </p:txBody>
      </p:sp>
    </p:spTree>
    <p:extLst>
      <p:ext uri="{BB962C8B-B14F-4D97-AF65-F5344CB8AC3E}">
        <p14:creationId xmlns:p14="http://schemas.microsoft.com/office/powerpoint/2010/main" val="677728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88142293"/>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gridCol w="2294628"/>
                <a:gridCol w="2844217"/>
                <a:gridCol w="2812730"/>
              </a:tblGrid>
              <a:tr h="700343">
                <a:tc>
                  <a:txBody>
                    <a:bodyPr/>
                    <a:lstStyle/>
                    <a:p>
                      <a:endParaRPr lang="en-US" dirty="0"/>
                    </a:p>
                  </a:txBody>
                  <a:tcPr>
                    <a:solidFill>
                      <a:srgbClr val="F2F2F2"/>
                    </a:solidFill>
                  </a:tcPr>
                </a:tc>
                <a:tc>
                  <a:txBody>
                    <a:bodyPr/>
                    <a:lstStyle/>
                    <a:p>
                      <a:pPr algn="ctr"/>
                      <a:r>
                        <a:rPr lang="en-US" dirty="0" smtClean="0"/>
                        <a:t>Where the learner </a:t>
                      </a:r>
                      <a:br>
                        <a:rPr lang="en-US" dirty="0" smtClean="0"/>
                      </a:br>
                      <a:r>
                        <a:rPr lang="en-US" dirty="0" smtClean="0"/>
                        <a:t>is going</a:t>
                      </a:r>
                      <a:endParaRPr lang="en-US" b="1" dirty="0"/>
                    </a:p>
                  </a:txBody>
                  <a:tcPr anchor="ctr">
                    <a:solidFill>
                      <a:schemeClr val="bg1">
                        <a:lumMod val="95000"/>
                      </a:schemeClr>
                    </a:solidFill>
                  </a:tcPr>
                </a:tc>
                <a:tc>
                  <a:txBody>
                    <a:bodyPr/>
                    <a:lstStyle/>
                    <a:p>
                      <a:pPr algn="ctr"/>
                      <a:r>
                        <a:rPr lang="en-US" dirty="0" smtClean="0"/>
                        <a:t>Where the learner</a:t>
                      </a:r>
                      <a:br>
                        <a:rPr lang="en-US" dirty="0" smtClean="0"/>
                      </a:br>
                      <a:r>
                        <a:rPr lang="en-US" dirty="0" smtClean="0"/>
                        <a:t>is now</a:t>
                      </a:r>
                      <a:endParaRPr lang="en-US" b="1" dirty="0"/>
                    </a:p>
                  </a:txBody>
                  <a:tcPr anchor="ctr">
                    <a:solidFill>
                      <a:schemeClr val="bg1">
                        <a:lumMod val="95000"/>
                      </a:schemeClr>
                    </a:solidFill>
                  </a:tcPr>
                </a:tc>
                <a:tc>
                  <a:txBody>
                    <a:bodyPr/>
                    <a:lstStyle/>
                    <a:p>
                      <a:pPr algn="ctr"/>
                      <a:r>
                        <a:rPr lang="en-US" dirty="0" smtClean="0"/>
                        <a:t>How to get </a:t>
                      </a:r>
                      <a:br>
                        <a:rPr lang="en-US" dirty="0" smtClean="0"/>
                      </a:br>
                      <a:r>
                        <a:rPr lang="en-US" dirty="0" smtClean="0"/>
                        <a:t>the learner there</a:t>
                      </a:r>
                      <a:endParaRPr lang="en-US" b="1" dirty="0"/>
                    </a:p>
                  </a:txBody>
                  <a:tcPr anchor="ctr">
                    <a:solidFill>
                      <a:schemeClr val="bg1">
                        <a:lumMod val="95000"/>
                      </a:schemeClr>
                    </a:solidFill>
                  </a:tcPr>
                </a:tc>
              </a:tr>
              <a:tr h="1763374">
                <a:tc>
                  <a:txBody>
                    <a:bodyPr/>
                    <a:lstStyle/>
                    <a:p>
                      <a:r>
                        <a:rPr lang="en-US" dirty="0" smtClean="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tr>
              <a:tr h="1437989">
                <a:tc>
                  <a:txBody>
                    <a:bodyPr/>
                    <a:lstStyle/>
                    <a:p>
                      <a:r>
                        <a:rPr lang="en-US" dirty="0" smtClean="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1416996">
                <a:tc>
                  <a:txBody>
                    <a:bodyPr/>
                    <a:lstStyle/>
                    <a:p>
                      <a:r>
                        <a:rPr lang="en-US" dirty="0" smtClean="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Unpacking Formative Assessment</a:t>
            </a:r>
            <a:endParaRPr lang="en-US" dirty="0"/>
          </a:p>
        </p:txBody>
      </p:sp>
      <p:sp>
        <p:nvSpPr>
          <p:cNvPr id="20" name="Rounded Rectangle 19"/>
          <p:cNvSpPr/>
          <p:nvPr/>
        </p:nvSpPr>
        <p:spPr>
          <a:xfrm>
            <a:off x="1159948" y="2227350"/>
            <a:ext cx="2167471" cy="4413562"/>
          </a:xfrm>
          <a:prstGeom prst="roundRect">
            <a:avLst/>
          </a:prstGeom>
          <a:solidFill>
            <a:srgbClr val="DD9E00"/>
          </a:solidFill>
          <a:ln>
            <a:noFill/>
          </a:ln>
        </p:spPr>
        <p:style>
          <a:lnRef idx="3">
            <a:schemeClr val="lt1"/>
          </a:lnRef>
          <a:fillRef idx="1">
            <a:schemeClr val="accent6"/>
          </a:fillRef>
          <a:effectRef idx="1">
            <a:schemeClr val="accent6"/>
          </a:effectRef>
          <a:fontRef idx="minor">
            <a:schemeClr val="lt1"/>
          </a:fontRef>
        </p:style>
        <p:txBody>
          <a:bodyPr lIns="36000" rIns="36000" rtlCol="0" anchor="ctr"/>
          <a:lstStyle/>
          <a:p>
            <a:pPr algn="ctr"/>
            <a:r>
              <a:rPr lang="en-US" sz="2400" b="1" dirty="0" smtClean="0">
                <a:solidFill>
                  <a:srgbClr val="FFFFFF"/>
                </a:solidFill>
                <a:latin typeface="+mj-lt"/>
              </a:rPr>
              <a:t>Clarifying, sharing, and understanding </a:t>
            </a:r>
            <a:r>
              <a:rPr lang="en-US" sz="2400" b="1" dirty="0" smtClean="0">
                <a:solidFill>
                  <a:srgbClr val="FFFFFF"/>
                </a:solidFill>
                <a:latin typeface="+mj-lt"/>
                <a:cs typeface="Brush Script MT Italic"/>
              </a:rPr>
              <a:t>learning intentions</a:t>
            </a:r>
            <a:endParaRPr lang="en-US" sz="2400" b="1" dirty="0">
              <a:solidFill>
                <a:srgbClr val="FFFFFF"/>
              </a:solidFill>
              <a:latin typeface="+mj-lt"/>
              <a:cs typeface="Brush Script MT Italic"/>
            </a:endParaRPr>
          </a:p>
        </p:txBody>
      </p:sp>
      <p:sp>
        <p:nvSpPr>
          <p:cNvPr id="21" name="Rounded Rectangle 20"/>
          <p:cNvSpPr/>
          <p:nvPr/>
        </p:nvSpPr>
        <p:spPr>
          <a:xfrm>
            <a:off x="3484050" y="2227349"/>
            <a:ext cx="2663867" cy="1572681"/>
          </a:xfrm>
          <a:prstGeom prst="roundRect">
            <a:avLst/>
          </a:prstGeom>
          <a:solidFill>
            <a:srgbClr val="1F497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solidFill>
                  <a:srgbClr val="FFFFFF"/>
                </a:solidFill>
                <a:latin typeface="+mj-lt"/>
              </a:rPr>
              <a:t>Eliciting </a:t>
            </a:r>
            <a:r>
              <a:rPr lang="en-US" sz="2400" b="1" dirty="0" smtClean="0">
                <a:solidFill>
                  <a:srgbClr val="FFFFFF"/>
                </a:solidFill>
                <a:latin typeface="+mj-lt"/>
                <a:cs typeface="Brush Script MT Italic"/>
              </a:rPr>
              <a:t>evidence of learning</a:t>
            </a:r>
            <a:endParaRPr lang="en-US" sz="2400" b="1" dirty="0">
              <a:solidFill>
                <a:srgbClr val="FFFFFF"/>
              </a:solidFill>
              <a:latin typeface="+mj-lt"/>
              <a:cs typeface="Brush Script MT Italic"/>
            </a:endParaRPr>
          </a:p>
        </p:txBody>
      </p:sp>
      <p:sp>
        <p:nvSpPr>
          <p:cNvPr id="22" name="Rounded Rectangle 21"/>
          <p:cNvSpPr/>
          <p:nvPr/>
        </p:nvSpPr>
        <p:spPr>
          <a:xfrm>
            <a:off x="6340033" y="2227350"/>
            <a:ext cx="2606040" cy="1600200"/>
          </a:xfrm>
          <a:prstGeom prst="roundRect">
            <a:avLst/>
          </a:prstGeom>
          <a:solidFill>
            <a:srgbClr val="AC21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rgbClr val="FFFFFF"/>
                </a:solidFill>
                <a:latin typeface="+mj-lt"/>
              </a:rPr>
              <a:t>Providing </a:t>
            </a:r>
            <a:r>
              <a:rPr lang="en-US" sz="2400" b="1" dirty="0" smtClean="0">
                <a:solidFill>
                  <a:srgbClr val="FFFFFF"/>
                </a:solidFill>
                <a:latin typeface="+mj-lt"/>
                <a:cs typeface="Brush Script MT Italic"/>
              </a:rPr>
              <a:t>feedback</a:t>
            </a:r>
            <a:r>
              <a:rPr lang="en-US" sz="2400" b="1" dirty="0" smtClean="0">
                <a:solidFill>
                  <a:srgbClr val="FFFFFF"/>
                </a:solidFill>
                <a:latin typeface="+mj-lt"/>
              </a:rPr>
              <a:t> that moves learners forward</a:t>
            </a:r>
            <a:endParaRPr lang="en-US" sz="2400" b="1" dirty="0">
              <a:solidFill>
                <a:srgbClr val="FFFFFF"/>
              </a:solidFill>
              <a:latin typeface="+mj-lt"/>
            </a:endParaRPr>
          </a:p>
        </p:txBody>
      </p:sp>
      <p:sp>
        <p:nvSpPr>
          <p:cNvPr id="23" name="Rounded Rectangle 22"/>
          <p:cNvSpPr/>
          <p:nvPr/>
        </p:nvSpPr>
        <p:spPr>
          <a:xfrm>
            <a:off x="3484050" y="3955119"/>
            <a:ext cx="5462023" cy="1291835"/>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rgbClr val="FFFFFF"/>
                </a:solidFill>
                <a:latin typeface="+mj-lt"/>
              </a:rPr>
              <a:t>Activating students as learning</a:t>
            </a:r>
          </a:p>
          <a:p>
            <a:pPr algn="ctr"/>
            <a:r>
              <a:rPr lang="en-US" sz="2400" b="1" dirty="0" smtClean="0">
                <a:solidFill>
                  <a:srgbClr val="FFFFFF"/>
                </a:solidFill>
                <a:latin typeface="+mj-lt"/>
                <a:cs typeface="Brush Script MT Italic"/>
              </a:rPr>
              <a:t>resources for one another</a:t>
            </a:r>
            <a:endParaRPr lang="en-US" sz="2400" b="1" dirty="0">
              <a:solidFill>
                <a:srgbClr val="FFFFFF"/>
              </a:solidFill>
              <a:latin typeface="+mj-lt"/>
              <a:cs typeface="Brush Script MT Italic"/>
            </a:endParaRPr>
          </a:p>
        </p:txBody>
      </p:sp>
      <p:sp>
        <p:nvSpPr>
          <p:cNvPr id="24" name="Rounded Rectangle 23"/>
          <p:cNvSpPr/>
          <p:nvPr/>
        </p:nvSpPr>
        <p:spPr>
          <a:xfrm>
            <a:off x="3484050" y="5412765"/>
            <a:ext cx="5465654" cy="1228147"/>
          </a:xfrm>
          <a:prstGeom prst="round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solidFill>
                  <a:srgbClr val="FFFFFF"/>
                </a:solidFill>
                <a:latin typeface="+mj-lt"/>
              </a:rPr>
              <a:t>Activating students as</a:t>
            </a:r>
          </a:p>
          <a:p>
            <a:pPr algn="ctr"/>
            <a:r>
              <a:rPr lang="en-US" sz="2400" b="1" dirty="0" smtClean="0">
                <a:solidFill>
                  <a:srgbClr val="FFFFFF"/>
                </a:solidFill>
                <a:latin typeface="+mj-lt"/>
                <a:cs typeface="Brush Script MT Italic"/>
              </a:rPr>
              <a:t>owners of their own learning</a:t>
            </a:r>
            <a:endParaRPr lang="en-US" sz="2400" b="1" dirty="0">
              <a:solidFill>
                <a:srgbClr val="FFFFFF"/>
              </a:solidFill>
              <a:latin typeface="+mj-lt"/>
              <a:cs typeface="Brush Script MT Italic"/>
            </a:endParaRPr>
          </a:p>
        </p:txBody>
      </p:sp>
      <p:sp>
        <p:nvSpPr>
          <p:cNvPr id="4" name="Slide Number Placeholder 3"/>
          <p:cNvSpPr>
            <a:spLocks noGrp="1"/>
          </p:cNvSpPr>
          <p:nvPr>
            <p:ph type="sldNum" sz="quarter" idx="12"/>
          </p:nvPr>
        </p:nvSpPr>
        <p:spPr/>
        <p:txBody>
          <a:bodyPr/>
          <a:lstStyle/>
          <a:p>
            <a:fld id="{9C0F6FC3-3F0F-484D-B7AD-35414CAF3DD6}" type="slidenum">
              <a:rPr lang="en-US" smtClean="0"/>
              <a:t>18</a:t>
            </a:fld>
            <a:endParaRPr lang="en-US"/>
          </a:p>
        </p:txBody>
      </p:sp>
    </p:spTree>
    <p:extLst>
      <p:ext uri="{BB962C8B-B14F-4D97-AF65-F5344CB8AC3E}">
        <p14:creationId xmlns:p14="http://schemas.microsoft.com/office/powerpoint/2010/main" val="2122417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84409127"/>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gridCol w="2294628"/>
                <a:gridCol w="2844217"/>
                <a:gridCol w="2812730"/>
              </a:tblGrid>
              <a:tr h="700343">
                <a:tc>
                  <a:txBody>
                    <a:bodyPr/>
                    <a:lstStyle/>
                    <a:p>
                      <a:endParaRPr lang="en-US" dirty="0"/>
                    </a:p>
                  </a:txBody>
                  <a:tcPr>
                    <a:solidFill>
                      <a:srgbClr val="F2F2F2"/>
                    </a:solidFill>
                  </a:tcPr>
                </a:tc>
                <a:tc>
                  <a:txBody>
                    <a:bodyPr/>
                    <a:lstStyle/>
                    <a:p>
                      <a:pPr algn="ctr"/>
                      <a:r>
                        <a:rPr lang="en-US" dirty="0" smtClean="0"/>
                        <a:t>Where the learner </a:t>
                      </a:r>
                      <a:br>
                        <a:rPr lang="en-US" dirty="0" smtClean="0"/>
                      </a:br>
                      <a:r>
                        <a:rPr lang="en-US" dirty="0" smtClean="0"/>
                        <a:t>is going</a:t>
                      </a:r>
                      <a:endParaRPr lang="en-US" b="1" dirty="0"/>
                    </a:p>
                  </a:txBody>
                  <a:tcPr anchor="ctr">
                    <a:solidFill>
                      <a:schemeClr val="bg1">
                        <a:lumMod val="95000"/>
                      </a:schemeClr>
                    </a:solidFill>
                  </a:tcPr>
                </a:tc>
                <a:tc>
                  <a:txBody>
                    <a:bodyPr/>
                    <a:lstStyle/>
                    <a:p>
                      <a:pPr algn="ctr"/>
                      <a:r>
                        <a:rPr lang="en-US" dirty="0" smtClean="0"/>
                        <a:t>Where the learner</a:t>
                      </a:r>
                      <a:br>
                        <a:rPr lang="en-US" dirty="0" smtClean="0"/>
                      </a:br>
                      <a:r>
                        <a:rPr lang="en-US" dirty="0" smtClean="0"/>
                        <a:t>is now</a:t>
                      </a:r>
                      <a:endParaRPr lang="en-US" b="1" dirty="0"/>
                    </a:p>
                  </a:txBody>
                  <a:tcPr anchor="ctr">
                    <a:solidFill>
                      <a:schemeClr val="bg1">
                        <a:lumMod val="95000"/>
                      </a:schemeClr>
                    </a:solidFill>
                  </a:tcPr>
                </a:tc>
                <a:tc>
                  <a:txBody>
                    <a:bodyPr/>
                    <a:lstStyle/>
                    <a:p>
                      <a:pPr algn="ctr"/>
                      <a:r>
                        <a:rPr lang="en-US" dirty="0" smtClean="0"/>
                        <a:t>How to get </a:t>
                      </a:r>
                      <a:br>
                        <a:rPr lang="en-US" dirty="0" smtClean="0"/>
                      </a:br>
                      <a:r>
                        <a:rPr lang="en-US" dirty="0" smtClean="0"/>
                        <a:t>the learner there</a:t>
                      </a:r>
                      <a:endParaRPr lang="en-US" b="1" dirty="0"/>
                    </a:p>
                  </a:txBody>
                  <a:tcPr anchor="ctr">
                    <a:solidFill>
                      <a:schemeClr val="bg1">
                        <a:lumMod val="95000"/>
                      </a:schemeClr>
                    </a:solidFill>
                  </a:tcPr>
                </a:tc>
              </a:tr>
              <a:tr h="1763374">
                <a:tc>
                  <a:txBody>
                    <a:bodyPr/>
                    <a:lstStyle/>
                    <a:p>
                      <a:r>
                        <a:rPr lang="en-US" dirty="0" smtClean="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tr>
              <a:tr h="1437989">
                <a:tc>
                  <a:txBody>
                    <a:bodyPr/>
                    <a:lstStyle/>
                    <a:p>
                      <a:r>
                        <a:rPr lang="en-US" dirty="0" smtClean="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1416996">
                <a:tc>
                  <a:txBody>
                    <a:bodyPr/>
                    <a:lstStyle/>
                    <a:p>
                      <a:r>
                        <a:rPr lang="en-US" dirty="0" smtClean="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Unpacking Formative Assessment</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19</a:t>
            </a:fld>
            <a:endParaRPr lang="en-US"/>
          </a:p>
        </p:txBody>
      </p:sp>
      <p:sp>
        <p:nvSpPr>
          <p:cNvPr id="5" name="Rounded Rectangle 4"/>
          <p:cNvSpPr/>
          <p:nvPr/>
        </p:nvSpPr>
        <p:spPr>
          <a:xfrm>
            <a:off x="1308100" y="2311400"/>
            <a:ext cx="7543800" cy="4203700"/>
          </a:xfrm>
          <a:prstGeom prst="roundRect">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Using evidence of achievement to adapt what happens in classrooms to meet learner needs </a:t>
            </a:r>
            <a:endParaRPr lang="en-US" sz="4800" dirty="0"/>
          </a:p>
        </p:txBody>
      </p:sp>
    </p:spTree>
    <p:extLst>
      <p:ext uri="{BB962C8B-B14F-4D97-AF65-F5344CB8AC3E}">
        <p14:creationId xmlns:p14="http://schemas.microsoft.com/office/powerpoint/2010/main" val="164747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Overview: Science and Design</a:t>
            </a:r>
            <a:endParaRPr lang="en-US" dirty="0"/>
          </a:p>
        </p:txBody>
      </p:sp>
      <p:sp>
        <p:nvSpPr>
          <p:cNvPr id="5" name="Slide Number Placeholder 4"/>
          <p:cNvSpPr>
            <a:spLocks noGrp="1"/>
          </p:cNvSpPr>
          <p:nvPr>
            <p:ph type="sldNum" sz="quarter" idx="12"/>
          </p:nvPr>
        </p:nvSpPr>
        <p:spPr/>
        <p:txBody>
          <a:bodyPr>
            <a:normAutofit fontScale="92500" lnSpcReduction="20000"/>
          </a:bodyPr>
          <a:lstStyle/>
          <a:p>
            <a:pPr>
              <a:defRPr/>
            </a:pPr>
            <a:fld id="{19ABF79A-F4A3-5E49-A6CE-5B8CF779BC37}" type="slidenum">
              <a:rPr lang="en-GB" smtClean="0"/>
              <a:pPr>
                <a:defRPr/>
              </a:pPr>
              <a:t>2</a:t>
            </a:fld>
            <a:endParaRPr lang="en-GB" dirty="0"/>
          </a:p>
        </p:txBody>
      </p:sp>
      <p:sp>
        <p:nvSpPr>
          <p:cNvPr id="826371" name="Rectangle 3"/>
          <p:cNvSpPr>
            <a:spLocks noGrp="1" noChangeArrowheads="1"/>
          </p:cNvSpPr>
          <p:nvPr>
            <p:ph sz="quarter" idx="4294967295"/>
          </p:nvPr>
        </p:nvSpPr>
        <p:spPr>
          <a:xfrm>
            <a:off x="716971" y="1600200"/>
            <a:ext cx="7921905" cy="4525963"/>
          </a:xfrm>
          <a:prstGeom prst="rect">
            <a:avLst/>
          </a:prstGeom>
        </p:spPr>
        <p:txBody>
          <a:bodyPr>
            <a:normAutofit fontScale="92500"/>
          </a:bodyPr>
          <a:lstStyle/>
          <a:p>
            <a:r>
              <a:rPr lang="en-US" sz="2600" dirty="0" smtClean="0"/>
              <a:t>We need to improve student achievement</a:t>
            </a:r>
          </a:p>
          <a:p>
            <a:r>
              <a:rPr lang="en-US" sz="2600" dirty="0" smtClean="0"/>
              <a:t>This requires improving teacher quality</a:t>
            </a:r>
          </a:p>
          <a:p>
            <a:r>
              <a:rPr lang="en-US" sz="2600" dirty="0" smtClean="0"/>
              <a:t>Improving the quality of entrants takes too long</a:t>
            </a:r>
          </a:p>
          <a:p>
            <a:r>
              <a:rPr lang="en-US" sz="2600" dirty="0" smtClean="0"/>
              <a:t>So we have to make the teachers we have better</a:t>
            </a:r>
          </a:p>
          <a:p>
            <a:r>
              <a:rPr lang="en-US" sz="2600" dirty="0" smtClean="0"/>
              <a:t>We can change teachers in a range of ways</a:t>
            </a:r>
          </a:p>
          <a:p>
            <a:r>
              <a:rPr lang="en-US" sz="2600" dirty="0" smtClean="0"/>
              <a:t>Some will benefit students, and some will not</a:t>
            </a:r>
          </a:p>
          <a:p>
            <a:r>
              <a:rPr lang="en-US" sz="2600" dirty="0" smtClean="0"/>
              <a:t>Those that do involve changes in teacher practice</a:t>
            </a:r>
          </a:p>
          <a:p>
            <a:endParaRPr lang="en-US" sz="2600" dirty="0" smtClean="0"/>
          </a:p>
          <a:p>
            <a:r>
              <a:rPr lang="en-US" sz="2600" dirty="0" smtClean="0"/>
              <a:t>Changing practice requires new kinds of teacher learning</a:t>
            </a:r>
          </a:p>
          <a:p>
            <a:r>
              <a:rPr lang="en-US" sz="2600" dirty="0" smtClean="0"/>
              <a:t>And new models of professional development</a:t>
            </a:r>
            <a:endParaRPr lang="en-US" sz="2600" dirty="0"/>
          </a:p>
        </p:txBody>
      </p:sp>
      <p:grpSp>
        <p:nvGrpSpPr>
          <p:cNvPr id="2" name="Group 7"/>
          <p:cNvGrpSpPr>
            <a:grpSpLocks/>
          </p:cNvGrpSpPr>
          <p:nvPr/>
        </p:nvGrpSpPr>
        <p:grpSpPr bwMode="auto">
          <a:xfrm>
            <a:off x="635000" y="4833485"/>
            <a:ext cx="8284886" cy="1676399"/>
            <a:chOff x="153" y="3499"/>
            <a:chExt cx="5387" cy="629"/>
          </a:xfrm>
          <a:solidFill>
            <a:srgbClr val="3488B6">
              <a:alpha val="50000"/>
            </a:srgbClr>
          </a:solidFill>
        </p:grpSpPr>
        <p:sp>
          <p:nvSpPr>
            <p:cNvPr id="8198" name="Rectangle 8"/>
            <p:cNvSpPr>
              <a:spLocks noChangeArrowheads="1"/>
            </p:cNvSpPr>
            <p:nvPr/>
          </p:nvSpPr>
          <p:spPr bwMode="auto">
            <a:xfrm>
              <a:off x="153" y="3499"/>
              <a:ext cx="5387" cy="629"/>
            </a:xfrm>
            <a:prstGeom prst="rect">
              <a:avLst/>
            </a:prstGeom>
            <a:solidFill>
              <a:srgbClr val="3488B6">
                <a:alpha val="25000"/>
              </a:srgbClr>
            </a:solidFill>
            <a:ln w="12700">
              <a:solidFill>
                <a:srgbClr val="786E69"/>
              </a:solidFill>
              <a:miter lim="800000"/>
              <a:headEnd/>
              <a:tailEnd/>
            </a:ln>
          </p:spPr>
          <p:txBody>
            <a:bodyPr wrap="none" anchor="ctr">
              <a:prstTxWarp prst="textNoShape">
                <a:avLst/>
              </a:prstTxWarp>
            </a:bodyPr>
            <a:lstStyle/>
            <a:p>
              <a:pPr>
                <a:defRPr/>
              </a:pPr>
              <a:endParaRPr lang="en-US" dirty="0"/>
            </a:p>
          </p:txBody>
        </p:sp>
        <p:sp>
          <p:nvSpPr>
            <p:cNvPr id="8199" name="Text Box 9"/>
            <p:cNvSpPr txBox="1">
              <a:spLocks noChangeArrowheads="1"/>
            </p:cNvSpPr>
            <p:nvPr/>
          </p:nvSpPr>
          <p:spPr bwMode="auto">
            <a:xfrm>
              <a:off x="4437" y="3740"/>
              <a:ext cx="991" cy="219"/>
            </a:xfrm>
            <a:prstGeom prst="rect">
              <a:avLst/>
            </a:prstGeom>
            <a:noFill/>
            <a:ln w="12700">
              <a:noFill/>
              <a:miter lim="800000"/>
              <a:headEnd/>
              <a:tailEnd/>
            </a:ln>
          </p:spPr>
          <p:txBody>
            <a:bodyPr wrap="square">
              <a:prstTxWarp prst="textNoShape">
                <a:avLst/>
              </a:prstTxWarp>
              <a:spAutoFit/>
            </a:bodyPr>
            <a:lstStyle/>
            <a:p>
              <a:pPr algn="r" defTabSz="762000">
                <a:spcBef>
                  <a:spcPct val="50000"/>
                </a:spcBef>
                <a:defRPr/>
              </a:pPr>
              <a:r>
                <a:rPr lang="en-US" sz="3200" b="1" dirty="0">
                  <a:solidFill>
                    <a:srgbClr val="73786E"/>
                  </a:solidFill>
                  <a:latin typeface="+mj-lt"/>
                </a:rPr>
                <a:t>Design</a:t>
              </a:r>
              <a:endParaRPr lang="en-US" sz="3200" b="1" dirty="0">
                <a:latin typeface="+mj-lt"/>
              </a:endParaRPr>
            </a:p>
          </p:txBody>
        </p:sp>
      </p:grpSp>
      <p:grpSp>
        <p:nvGrpSpPr>
          <p:cNvPr id="3" name="Group 4"/>
          <p:cNvGrpSpPr>
            <a:grpSpLocks/>
          </p:cNvGrpSpPr>
          <p:nvPr/>
        </p:nvGrpSpPr>
        <p:grpSpPr bwMode="auto">
          <a:xfrm>
            <a:off x="635000" y="1631931"/>
            <a:ext cx="8268396" cy="3201553"/>
            <a:chOff x="-895" y="913"/>
            <a:chExt cx="5100" cy="1919"/>
          </a:xfrm>
          <a:solidFill>
            <a:srgbClr val="EDAA61">
              <a:alpha val="59000"/>
            </a:srgbClr>
          </a:solidFill>
        </p:grpSpPr>
        <p:sp>
          <p:nvSpPr>
            <p:cNvPr id="8200" name="Rectangle 5"/>
            <p:cNvSpPr>
              <a:spLocks noChangeArrowheads="1"/>
            </p:cNvSpPr>
            <p:nvPr/>
          </p:nvSpPr>
          <p:spPr bwMode="auto">
            <a:xfrm>
              <a:off x="-895" y="913"/>
              <a:ext cx="5100" cy="1919"/>
            </a:xfrm>
            <a:prstGeom prst="rect">
              <a:avLst/>
            </a:prstGeom>
            <a:solidFill>
              <a:srgbClr val="EDAA61">
                <a:alpha val="25000"/>
              </a:srgbClr>
            </a:solidFill>
            <a:ln w="12700">
              <a:solidFill>
                <a:srgbClr val="786E69"/>
              </a:solidFill>
              <a:miter lim="800000"/>
              <a:headEnd/>
              <a:tailEnd/>
            </a:ln>
          </p:spPr>
          <p:txBody>
            <a:bodyPr wrap="none" anchor="ctr">
              <a:prstTxWarp prst="textNoShape">
                <a:avLst/>
              </a:prstTxWarp>
            </a:bodyPr>
            <a:lstStyle/>
            <a:p>
              <a:pPr>
                <a:defRPr/>
              </a:pPr>
              <a:endParaRPr lang="en-US" dirty="0"/>
            </a:p>
          </p:txBody>
        </p:sp>
        <p:sp>
          <p:nvSpPr>
            <p:cNvPr id="8201" name="Text Box 6"/>
            <p:cNvSpPr txBox="1">
              <a:spLocks noChangeArrowheads="1"/>
            </p:cNvSpPr>
            <p:nvPr/>
          </p:nvSpPr>
          <p:spPr bwMode="auto">
            <a:xfrm>
              <a:off x="3040" y="1641"/>
              <a:ext cx="1063" cy="379"/>
            </a:xfrm>
            <a:prstGeom prst="rect">
              <a:avLst/>
            </a:prstGeom>
            <a:noFill/>
            <a:ln w="12700">
              <a:noFill/>
              <a:miter lim="800000"/>
              <a:headEnd/>
              <a:tailEnd/>
            </a:ln>
          </p:spPr>
          <p:txBody>
            <a:bodyPr wrap="square">
              <a:prstTxWarp prst="textNoShape">
                <a:avLst/>
              </a:prstTxWarp>
              <a:spAutoFit/>
            </a:bodyPr>
            <a:lstStyle/>
            <a:p>
              <a:pPr algn="r" defTabSz="762000">
                <a:spcBef>
                  <a:spcPct val="50000"/>
                </a:spcBef>
                <a:defRPr/>
              </a:pPr>
              <a:r>
                <a:rPr lang="en-US" sz="3200" b="1" dirty="0">
                  <a:solidFill>
                    <a:srgbClr val="73786E"/>
                  </a:solidFill>
                  <a:latin typeface="+mj-lt"/>
                </a:rPr>
                <a:t>Science</a:t>
              </a:r>
              <a:endParaRPr lang="en-US" sz="3200" b="1" dirty="0">
                <a:latin typeface="+mj-lt"/>
              </a:endParaRPr>
            </a:p>
          </p:txBody>
        </p:sp>
      </p:grpSp>
    </p:spTree>
    <p:extLst>
      <p:ext uri="{BB962C8B-B14F-4D97-AF65-F5344CB8AC3E}">
        <p14:creationId xmlns:p14="http://schemas.microsoft.com/office/powerpoint/2010/main" val="3177019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6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6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63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637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637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title"/>
          </p:nvPr>
        </p:nvSpPr>
        <p:spPr/>
        <p:txBody>
          <a:bodyPr/>
          <a:lstStyle/>
          <a:p>
            <a:r>
              <a:rPr lang="en-US" dirty="0" smtClean="0"/>
              <a:t>An educational positioning system</a:t>
            </a:r>
            <a:endParaRPr lang="en-US" dirty="0"/>
          </a:p>
        </p:txBody>
      </p:sp>
      <p:sp>
        <p:nvSpPr>
          <p:cNvPr id="58370" name="Rectangle 5"/>
          <p:cNvSpPr>
            <a:spLocks noGrp="1" noChangeArrowheads="1"/>
          </p:cNvSpPr>
          <p:nvPr>
            <p:ph sz="quarter" idx="1"/>
          </p:nvPr>
        </p:nvSpPr>
        <p:spPr/>
        <p:txBody>
          <a:bodyPr/>
          <a:lstStyle/>
          <a:p>
            <a:r>
              <a:rPr lang="en-US" smtClean="0"/>
              <a:t>A good teacher:</a:t>
            </a:r>
          </a:p>
          <a:p>
            <a:pPr lvl="1"/>
            <a:r>
              <a:rPr lang="en-US" smtClean="0"/>
              <a:t>Establishes where the students are in their learning</a:t>
            </a:r>
          </a:p>
          <a:p>
            <a:pPr lvl="1"/>
            <a:r>
              <a:rPr lang="en-US" smtClean="0"/>
              <a:t>Identifies the learning destination</a:t>
            </a:r>
          </a:p>
          <a:p>
            <a:pPr lvl="1"/>
            <a:r>
              <a:rPr lang="en-US" smtClean="0"/>
              <a:t>Carefully plans a route</a:t>
            </a:r>
          </a:p>
          <a:p>
            <a:pPr lvl="1"/>
            <a:r>
              <a:rPr lang="en-US" smtClean="0"/>
              <a:t>Begins the learning journey</a:t>
            </a:r>
          </a:p>
          <a:p>
            <a:pPr lvl="1"/>
            <a:r>
              <a:rPr lang="en-US" smtClean="0"/>
              <a:t>Makes regular checks on progress on the way</a:t>
            </a:r>
          </a:p>
          <a:p>
            <a:pPr lvl="1"/>
            <a:r>
              <a:rPr lang="en-US" smtClean="0"/>
              <a:t>Makes adjustments to the course as conditions dictate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20</a:t>
            </a:fld>
            <a:endParaRPr lang="en-GB" dirty="0"/>
          </a:p>
        </p:txBody>
      </p:sp>
    </p:spTree>
    <p:extLst>
      <p:ext uri="{BB962C8B-B14F-4D97-AF65-F5344CB8AC3E}">
        <p14:creationId xmlns:p14="http://schemas.microsoft.com/office/powerpoint/2010/main" val="6680912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relationship of formative assessment to other policy priorities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466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749326"/>
          </a:xfrm>
        </p:spPr>
        <p:txBody>
          <a:bodyPr>
            <a:normAutofit/>
          </a:bodyPr>
          <a:lstStyle/>
          <a:p>
            <a:r>
              <a:rPr lang="en-US" smtClean="0"/>
              <a:t>Educational Endowment Foundation toolkit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22</a:t>
            </a:fld>
            <a:endParaRPr lang="en-GB"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4046019558"/>
              </p:ext>
            </p:extLst>
          </p:nvPr>
        </p:nvGraphicFramePr>
        <p:xfrm>
          <a:off x="736600" y="1473200"/>
          <a:ext cx="8021170" cy="5090160"/>
        </p:xfrm>
        <a:graphic>
          <a:graphicData uri="http://schemas.openxmlformats.org/drawingml/2006/table">
            <a:tbl>
              <a:tblPr firstRow="1" bandRow="1">
                <a:tableStyleId>{5C22544A-7EE6-4342-B048-85BDC9FD1C3A}</a:tableStyleId>
              </a:tblPr>
              <a:tblGrid>
                <a:gridCol w="3611512"/>
                <a:gridCol w="1381693"/>
                <a:gridCol w="1396392"/>
                <a:gridCol w="1631573"/>
              </a:tblGrid>
              <a:tr h="370840">
                <a:tc>
                  <a:txBody>
                    <a:bodyPr/>
                    <a:lstStyle/>
                    <a:p>
                      <a:r>
                        <a:rPr lang="en-US" dirty="0" smtClean="0"/>
                        <a:t>Intervention</a:t>
                      </a:r>
                      <a:endParaRPr lang="en-US" dirty="0"/>
                    </a:p>
                  </a:txBody>
                  <a:tcPr>
                    <a:solidFill>
                      <a:srgbClr val="1691D0"/>
                    </a:solidFill>
                  </a:tcPr>
                </a:tc>
                <a:tc>
                  <a:txBody>
                    <a:bodyPr/>
                    <a:lstStyle/>
                    <a:p>
                      <a:pPr algn="ctr"/>
                      <a:r>
                        <a:rPr lang="en-US" dirty="0" smtClean="0"/>
                        <a:t>Cost</a:t>
                      </a:r>
                      <a:endParaRPr lang="en-US" dirty="0"/>
                    </a:p>
                  </a:txBody>
                  <a:tcPr>
                    <a:solidFill>
                      <a:srgbClr val="1691D0"/>
                    </a:solidFill>
                  </a:tcPr>
                </a:tc>
                <a:tc>
                  <a:txBody>
                    <a:bodyPr/>
                    <a:lstStyle/>
                    <a:p>
                      <a:pPr algn="ctr"/>
                      <a:r>
                        <a:rPr lang="en-US" dirty="0" smtClean="0"/>
                        <a:t>Quality</a:t>
                      </a:r>
                      <a:r>
                        <a:rPr lang="en-US" baseline="0" dirty="0" smtClean="0"/>
                        <a:t> of evidence</a:t>
                      </a:r>
                      <a:endParaRPr lang="en-US" dirty="0"/>
                    </a:p>
                  </a:txBody>
                  <a:tcPr>
                    <a:solidFill>
                      <a:srgbClr val="1691D0"/>
                    </a:solidFill>
                  </a:tcPr>
                </a:tc>
                <a:tc>
                  <a:txBody>
                    <a:bodyPr/>
                    <a:lstStyle/>
                    <a:p>
                      <a:pPr algn="ctr"/>
                      <a:r>
                        <a:rPr lang="en-US" dirty="0" smtClean="0"/>
                        <a:t>Extra</a:t>
                      </a:r>
                      <a:r>
                        <a:rPr lang="en-US" baseline="0" dirty="0" smtClean="0"/>
                        <a:t> months of learning</a:t>
                      </a:r>
                      <a:endParaRPr lang="en-US" dirty="0"/>
                    </a:p>
                  </a:txBody>
                  <a:tcPr>
                    <a:solidFill>
                      <a:srgbClr val="1691D0"/>
                    </a:solidFill>
                  </a:tcPr>
                </a:tc>
              </a:tr>
              <a:tr h="370840">
                <a:tc>
                  <a:txBody>
                    <a:bodyPr/>
                    <a:lstStyle/>
                    <a:p>
                      <a:r>
                        <a:rPr lang="en-US" dirty="0" smtClean="0"/>
                        <a:t>Feedback</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+8</a:t>
                      </a:r>
                      <a:endParaRPr lang="en-US" dirty="0">
                        <a:solidFill>
                          <a:srgbClr val="008000"/>
                        </a:solidFill>
                      </a:endParaRPr>
                    </a:p>
                  </a:txBody>
                  <a:tcPr/>
                </a:tc>
              </a:tr>
              <a:tr h="370840">
                <a:tc>
                  <a:txBody>
                    <a:bodyPr/>
                    <a:lstStyle/>
                    <a:p>
                      <a:r>
                        <a:rPr lang="en-US" dirty="0" smtClean="0"/>
                        <a:t>Metacognition and self-regulation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+8</a:t>
                      </a:r>
                      <a:endParaRPr lang="en-US" dirty="0">
                        <a:solidFill>
                          <a:srgbClr val="008000"/>
                        </a:solidFill>
                      </a:endParaRPr>
                    </a:p>
                  </a:txBody>
                  <a:tcPr/>
                </a:tc>
              </a:tr>
              <a:tr h="370840">
                <a:tc>
                  <a:txBody>
                    <a:bodyPr/>
                    <a:lstStyle/>
                    <a:p>
                      <a:r>
                        <a:rPr lang="en-US" dirty="0" smtClean="0"/>
                        <a:t>Peer tutoring</a:t>
                      </a:r>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+6</a:t>
                      </a:r>
                      <a:endParaRPr lang="en-US" dirty="0">
                        <a:solidFill>
                          <a:srgbClr val="008000"/>
                        </a:solidFill>
                      </a:endParaRPr>
                    </a:p>
                  </a:txBody>
                  <a:tcPr/>
                </a:tc>
              </a:tr>
              <a:tr h="370840">
                <a:tc>
                  <a:txBody>
                    <a:bodyPr/>
                    <a:lstStyle/>
                    <a:p>
                      <a:r>
                        <a:rPr lang="en-US" dirty="0" smtClean="0"/>
                        <a:t>Early years intervention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+6</a:t>
                      </a:r>
                      <a:endParaRPr lang="en-US" dirty="0">
                        <a:solidFill>
                          <a:srgbClr val="008000"/>
                        </a:solidFill>
                      </a:endParaRPr>
                    </a:p>
                  </a:txBody>
                  <a:tcPr/>
                </a:tc>
              </a:tr>
              <a:tr h="370840">
                <a:tc>
                  <a:txBody>
                    <a:bodyPr/>
                    <a:lstStyle/>
                    <a:p>
                      <a:r>
                        <a:rPr lang="en-US" dirty="0" smtClean="0"/>
                        <a:t>One to one tuition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Homework (secondary)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Collaborative learning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Phonics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Small group tuition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err="1" smtClean="0"/>
                        <a:t>Behaviour</a:t>
                      </a:r>
                      <a:r>
                        <a:rPr lang="en-US" dirty="0" smtClean="0"/>
                        <a:t> interventions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Digital technology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Social and emotional learning</a:t>
                      </a:r>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bl>
          </a:graphicData>
        </a:graphic>
      </p:graphicFrame>
    </p:spTree>
    <p:extLst>
      <p:ext uri="{BB962C8B-B14F-4D97-AF65-F5344CB8AC3E}">
        <p14:creationId xmlns:p14="http://schemas.microsoft.com/office/powerpoint/2010/main" val="42159117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990600"/>
          </a:xfrm>
        </p:spPr>
        <p:txBody>
          <a:bodyPr>
            <a:normAutofit/>
          </a:bodyPr>
          <a:lstStyle/>
          <a:p>
            <a:r>
              <a:rPr lang="en-US" dirty="0"/>
              <a:t>Educational Endowment Foundation toolkit</a:t>
            </a:r>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23</a:t>
            </a:fld>
            <a:endParaRPr lang="en-GB"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928029582"/>
              </p:ext>
            </p:extLst>
          </p:nvPr>
        </p:nvGraphicFramePr>
        <p:xfrm>
          <a:off x="723900" y="1397000"/>
          <a:ext cx="8046570" cy="5090160"/>
        </p:xfrm>
        <a:graphic>
          <a:graphicData uri="http://schemas.openxmlformats.org/drawingml/2006/table">
            <a:tbl>
              <a:tblPr firstRow="1" bandRow="1">
                <a:tableStyleId>{5C22544A-7EE6-4342-B048-85BDC9FD1C3A}</a:tableStyleId>
              </a:tblPr>
              <a:tblGrid>
                <a:gridCol w="3622948"/>
                <a:gridCol w="1386068"/>
                <a:gridCol w="1400814"/>
                <a:gridCol w="1636740"/>
              </a:tblGrid>
              <a:tr h="370840">
                <a:tc>
                  <a:txBody>
                    <a:bodyPr/>
                    <a:lstStyle/>
                    <a:p>
                      <a:r>
                        <a:rPr lang="en-US" dirty="0" smtClean="0"/>
                        <a:t>Intervention</a:t>
                      </a:r>
                      <a:endParaRPr lang="en-US" dirty="0"/>
                    </a:p>
                  </a:txBody>
                  <a:tcPr>
                    <a:solidFill>
                      <a:srgbClr val="1691D0"/>
                    </a:solidFill>
                  </a:tcPr>
                </a:tc>
                <a:tc>
                  <a:txBody>
                    <a:bodyPr/>
                    <a:lstStyle/>
                    <a:p>
                      <a:pPr algn="ctr"/>
                      <a:r>
                        <a:rPr lang="en-US" dirty="0" smtClean="0"/>
                        <a:t>Cost</a:t>
                      </a:r>
                      <a:endParaRPr lang="en-US" dirty="0"/>
                    </a:p>
                  </a:txBody>
                  <a:tcPr>
                    <a:solidFill>
                      <a:srgbClr val="1691D0"/>
                    </a:solidFill>
                  </a:tcPr>
                </a:tc>
                <a:tc>
                  <a:txBody>
                    <a:bodyPr/>
                    <a:lstStyle/>
                    <a:p>
                      <a:pPr algn="ctr"/>
                      <a:r>
                        <a:rPr lang="en-US" dirty="0" smtClean="0"/>
                        <a:t>Quality</a:t>
                      </a:r>
                      <a:r>
                        <a:rPr lang="en-US" baseline="0" dirty="0" smtClean="0"/>
                        <a:t> of evidence</a:t>
                      </a:r>
                      <a:endParaRPr lang="en-US" dirty="0"/>
                    </a:p>
                  </a:txBody>
                  <a:tcPr>
                    <a:solidFill>
                      <a:srgbClr val="1691D0"/>
                    </a:solidFill>
                  </a:tcPr>
                </a:tc>
                <a:tc>
                  <a:txBody>
                    <a:bodyPr/>
                    <a:lstStyle/>
                    <a:p>
                      <a:pPr algn="ctr"/>
                      <a:r>
                        <a:rPr lang="en-US" dirty="0" smtClean="0"/>
                        <a:t>Extra</a:t>
                      </a:r>
                      <a:r>
                        <a:rPr lang="en-US" baseline="0" dirty="0" smtClean="0"/>
                        <a:t> months of learning</a:t>
                      </a:r>
                      <a:endParaRPr lang="en-US" dirty="0"/>
                    </a:p>
                  </a:txBody>
                  <a:tcPr>
                    <a:solidFill>
                      <a:srgbClr val="1691D0"/>
                    </a:solidFill>
                  </a:tcPr>
                </a:tc>
              </a:tr>
              <a:tr h="370840">
                <a:tc>
                  <a:txBody>
                    <a:bodyPr/>
                    <a:lstStyle/>
                    <a:p>
                      <a:r>
                        <a:rPr lang="en-US" dirty="0" smtClean="0"/>
                        <a:t>Parental involvement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Reducing class</a:t>
                      </a:r>
                      <a:r>
                        <a:rPr lang="en-US" baseline="0" dirty="0" smtClean="0"/>
                        <a:t> size</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Summer schools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Sports participation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Arts</a:t>
                      </a:r>
                      <a:r>
                        <a:rPr lang="en-US" baseline="0" dirty="0" smtClean="0"/>
                        <a:t> participation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Extended school time</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Individualized instruction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After school programmes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Learning styles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Mentoring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+1</a:t>
                      </a:r>
                      <a:endParaRPr lang="en-US" dirty="0">
                        <a:solidFill>
                          <a:srgbClr val="008000"/>
                        </a:solidFill>
                      </a:endParaRPr>
                    </a:p>
                  </a:txBody>
                  <a:tcPr/>
                </a:tc>
              </a:tr>
              <a:tr h="370840">
                <a:tc>
                  <a:txBody>
                    <a:bodyPr/>
                    <a:lstStyle/>
                    <a:p>
                      <a:r>
                        <a:rPr lang="en-US" dirty="0" smtClean="0"/>
                        <a:t>Homework (primary)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+1</a:t>
                      </a:r>
                      <a:endParaRPr lang="en-US" dirty="0">
                        <a:solidFill>
                          <a:srgbClr val="008000"/>
                        </a:solidFill>
                      </a:endParaRPr>
                    </a:p>
                  </a:txBody>
                  <a:tcPr/>
                </a:tc>
              </a:tr>
              <a:tr h="370840">
                <a:tc>
                  <a:txBody>
                    <a:bodyPr/>
                    <a:lstStyle/>
                    <a:p>
                      <a:endParaRPr lang="en-US" dirty="0" smtClean="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charset="2"/>
                        <a:cs typeface="Zapf Dingbats" charset="2"/>
                      </a:endParaRPr>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830981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a:t>Educational Endowment Foundation toolkit</a:t>
            </a:r>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24</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166688996"/>
              </p:ext>
            </p:extLst>
          </p:nvPr>
        </p:nvGraphicFramePr>
        <p:xfrm>
          <a:off x="736599" y="1435100"/>
          <a:ext cx="8029575" cy="3235960"/>
        </p:xfrm>
        <a:graphic>
          <a:graphicData uri="http://schemas.openxmlformats.org/drawingml/2006/table">
            <a:tbl>
              <a:tblPr firstRow="1" bandRow="1">
                <a:tableStyleId>{5C22544A-7EE6-4342-B048-85BDC9FD1C3A}</a:tableStyleId>
              </a:tblPr>
              <a:tblGrid>
                <a:gridCol w="3615296"/>
                <a:gridCol w="1383140"/>
                <a:gridCol w="1397856"/>
                <a:gridCol w="1633283"/>
              </a:tblGrid>
              <a:tr h="370840">
                <a:tc>
                  <a:txBody>
                    <a:bodyPr/>
                    <a:lstStyle/>
                    <a:p>
                      <a:r>
                        <a:rPr lang="en-US" dirty="0" smtClean="0"/>
                        <a:t>Intervention</a:t>
                      </a:r>
                      <a:endParaRPr lang="en-US" dirty="0"/>
                    </a:p>
                  </a:txBody>
                  <a:tcPr>
                    <a:solidFill>
                      <a:srgbClr val="1691D0"/>
                    </a:solidFill>
                  </a:tcPr>
                </a:tc>
                <a:tc>
                  <a:txBody>
                    <a:bodyPr/>
                    <a:lstStyle/>
                    <a:p>
                      <a:pPr algn="ctr"/>
                      <a:r>
                        <a:rPr lang="en-US" dirty="0" smtClean="0"/>
                        <a:t>Cost</a:t>
                      </a:r>
                      <a:endParaRPr lang="en-US" dirty="0"/>
                    </a:p>
                  </a:txBody>
                  <a:tcPr>
                    <a:solidFill>
                      <a:srgbClr val="1691D0"/>
                    </a:solidFill>
                  </a:tcPr>
                </a:tc>
                <a:tc>
                  <a:txBody>
                    <a:bodyPr/>
                    <a:lstStyle/>
                    <a:p>
                      <a:pPr algn="ctr"/>
                      <a:r>
                        <a:rPr lang="en-US" dirty="0" smtClean="0"/>
                        <a:t>Quality</a:t>
                      </a:r>
                      <a:r>
                        <a:rPr lang="en-US" baseline="0" dirty="0" smtClean="0"/>
                        <a:t> of evidence</a:t>
                      </a:r>
                      <a:endParaRPr lang="en-US" dirty="0"/>
                    </a:p>
                  </a:txBody>
                  <a:tcPr>
                    <a:solidFill>
                      <a:srgbClr val="1691D0"/>
                    </a:solidFill>
                  </a:tcPr>
                </a:tc>
                <a:tc>
                  <a:txBody>
                    <a:bodyPr/>
                    <a:lstStyle/>
                    <a:p>
                      <a:pPr algn="ctr"/>
                      <a:r>
                        <a:rPr lang="en-US" dirty="0" smtClean="0"/>
                        <a:t>Extra</a:t>
                      </a:r>
                      <a:r>
                        <a:rPr lang="en-US" baseline="0" dirty="0" smtClean="0"/>
                        <a:t> months of learning</a:t>
                      </a:r>
                      <a:endParaRPr lang="en-US" dirty="0"/>
                    </a:p>
                  </a:txBody>
                  <a:tcPr>
                    <a:solidFill>
                      <a:srgbClr val="1691D0"/>
                    </a:solidFill>
                  </a:tcPr>
                </a:tc>
              </a:tr>
              <a:tr h="370840">
                <a:tc>
                  <a:txBody>
                    <a:bodyPr/>
                    <a:lstStyle/>
                    <a:p>
                      <a:r>
                        <a:rPr lang="en-US" dirty="0" smtClean="0"/>
                        <a:t>Teaching</a:t>
                      </a:r>
                      <a:r>
                        <a:rPr lang="en-US" baseline="0" dirty="0" smtClean="0"/>
                        <a:t> assistants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Performance</a:t>
                      </a:r>
                      <a:r>
                        <a:rPr lang="en-US" baseline="0" dirty="0" smtClean="0"/>
                        <a:t> pay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Aspiration interventions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Block scheduling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School uniform</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Physical environment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Ability grouping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31926872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67689983"/>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gridCol w="2294628"/>
                <a:gridCol w="2844217"/>
                <a:gridCol w="2812730"/>
              </a:tblGrid>
              <a:tr h="700343">
                <a:tc>
                  <a:txBody>
                    <a:bodyPr/>
                    <a:lstStyle/>
                    <a:p>
                      <a:endParaRPr lang="en-US" dirty="0"/>
                    </a:p>
                  </a:txBody>
                  <a:tcPr>
                    <a:solidFill>
                      <a:srgbClr val="F2F2F2"/>
                    </a:solidFill>
                  </a:tcPr>
                </a:tc>
                <a:tc>
                  <a:txBody>
                    <a:bodyPr/>
                    <a:lstStyle/>
                    <a:p>
                      <a:pPr algn="ctr"/>
                      <a:r>
                        <a:rPr lang="en-US" dirty="0" smtClean="0"/>
                        <a:t>Where the learner </a:t>
                      </a:r>
                      <a:br>
                        <a:rPr lang="en-US" dirty="0" smtClean="0"/>
                      </a:br>
                      <a:r>
                        <a:rPr lang="en-US" dirty="0" smtClean="0"/>
                        <a:t>is going</a:t>
                      </a:r>
                      <a:endParaRPr lang="en-US" b="1" dirty="0"/>
                    </a:p>
                  </a:txBody>
                  <a:tcPr anchor="ctr">
                    <a:solidFill>
                      <a:schemeClr val="bg1">
                        <a:lumMod val="95000"/>
                      </a:schemeClr>
                    </a:solidFill>
                  </a:tcPr>
                </a:tc>
                <a:tc>
                  <a:txBody>
                    <a:bodyPr/>
                    <a:lstStyle/>
                    <a:p>
                      <a:pPr algn="ctr"/>
                      <a:r>
                        <a:rPr lang="en-US" dirty="0" smtClean="0"/>
                        <a:t>Where the learner</a:t>
                      </a:r>
                      <a:br>
                        <a:rPr lang="en-US" dirty="0" smtClean="0"/>
                      </a:br>
                      <a:r>
                        <a:rPr lang="en-US" dirty="0" smtClean="0"/>
                        <a:t>is now</a:t>
                      </a:r>
                      <a:endParaRPr lang="en-US" b="1" dirty="0"/>
                    </a:p>
                  </a:txBody>
                  <a:tcPr anchor="ctr">
                    <a:solidFill>
                      <a:schemeClr val="bg1">
                        <a:lumMod val="95000"/>
                      </a:schemeClr>
                    </a:solidFill>
                  </a:tcPr>
                </a:tc>
                <a:tc>
                  <a:txBody>
                    <a:bodyPr/>
                    <a:lstStyle/>
                    <a:p>
                      <a:pPr algn="ctr"/>
                      <a:r>
                        <a:rPr lang="en-US" dirty="0" smtClean="0"/>
                        <a:t>How to get </a:t>
                      </a:r>
                      <a:br>
                        <a:rPr lang="en-US" dirty="0" smtClean="0"/>
                      </a:br>
                      <a:r>
                        <a:rPr lang="en-US" dirty="0" smtClean="0"/>
                        <a:t>the learner there</a:t>
                      </a:r>
                      <a:endParaRPr lang="en-US" b="1" dirty="0"/>
                    </a:p>
                  </a:txBody>
                  <a:tcPr anchor="ctr">
                    <a:solidFill>
                      <a:schemeClr val="bg1">
                        <a:lumMod val="95000"/>
                      </a:schemeClr>
                    </a:solidFill>
                  </a:tcPr>
                </a:tc>
              </a:tr>
              <a:tr h="1763374">
                <a:tc>
                  <a:txBody>
                    <a:bodyPr/>
                    <a:lstStyle/>
                    <a:p>
                      <a:r>
                        <a:rPr lang="en-US" dirty="0" smtClean="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tr>
              <a:tr h="1437989">
                <a:tc>
                  <a:txBody>
                    <a:bodyPr/>
                    <a:lstStyle/>
                    <a:p>
                      <a:r>
                        <a:rPr lang="en-US" dirty="0" smtClean="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1416996">
                <a:tc>
                  <a:txBody>
                    <a:bodyPr/>
                    <a:lstStyle/>
                    <a:p>
                      <a:r>
                        <a:rPr lang="en-US" dirty="0" smtClean="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Unpacking Formative Assessment</a:t>
            </a:r>
            <a:endParaRPr lang="en-US" dirty="0"/>
          </a:p>
        </p:txBody>
      </p:sp>
      <p:sp>
        <p:nvSpPr>
          <p:cNvPr id="20" name="Rounded Rectangle 19"/>
          <p:cNvSpPr/>
          <p:nvPr/>
        </p:nvSpPr>
        <p:spPr>
          <a:xfrm>
            <a:off x="1159948" y="2227350"/>
            <a:ext cx="2167471" cy="4413562"/>
          </a:xfrm>
          <a:prstGeom prst="roundRect">
            <a:avLst/>
          </a:prstGeom>
          <a:solidFill>
            <a:srgbClr val="DD9E00"/>
          </a:solidFill>
          <a:ln>
            <a:noFill/>
          </a:ln>
        </p:spPr>
        <p:style>
          <a:lnRef idx="3">
            <a:schemeClr val="lt1"/>
          </a:lnRef>
          <a:fillRef idx="1">
            <a:schemeClr val="accent6"/>
          </a:fillRef>
          <a:effectRef idx="1">
            <a:schemeClr val="accent6"/>
          </a:effectRef>
          <a:fontRef idx="minor">
            <a:schemeClr val="lt1"/>
          </a:fontRef>
        </p:style>
        <p:txBody>
          <a:bodyPr lIns="36000" rIns="36000" rtlCol="0" anchor="ctr"/>
          <a:lstStyle/>
          <a:p>
            <a:pPr algn="ctr"/>
            <a:r>
              <a:rPr lang="en-US" sz="2400" b="1" dirty="0" smtClean="0">
                <a:solidFill>
                  <a:srgbClr val="FFFFFF"/>
                </a:solidFill>
                <a:latin typeface="+mj-lt"/>
              </a:rPr>
              <a:t>Clarifying, sharing, and understanding </a:t>
            </a:r>
            <a:r>
              <a:rPr lang="en-US" sz="2400" b="1" dirty="0" smtClean="0">
                <a:solidFill>
                  <a:srgbClr val="FFFFFF"/>
                </a:solidFill>
                <a:latin typeface="+mj-lt"/>
                <a:cs typeface="Brush Script MT Italic"/>
              </a:rPr>
              <a:t>learning intentions</a:t>
            </a:r>
            <a:endParaRPr lang="en-US" sz="2400" b="1" dirty="0">
              <a:solidFill>
                <a:srgbClr val="FFFFFF"/>
              </a:solidFill>
              <a:latin typeface="+mj-lt"/>
              <a:cs typeface="Brush Script MT Italic"/>
            </a:endParaRPr>
          </a:p>
        </p:txBody>
      </p:sp>
      <p:sp>
        <p:nvSpPr>
          <p:cNvPr id="21" name="Rounded Rectangle 20"/>
          <p:cNvSpPr/>
          <p:nvPr/>
        </p:nvSpPr>
        <p:spPr>
          <a:xfrm>
            <a:off x="3484050" y="2227349"/>
            <a:ext cx="2663867" cy="1572681"/>
          </a:xfrm>
          <a:prstGeom prst="roundRect">
            <a:avLst/>
          </a:prstGeom>
          <a:solidFill>
            <a:srgbClr val="1F497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solidFill>
                  <a:srgbClr val="FFFFFF"/>
                </a:solidFill>
                <a:latin typeface="+mj-lt"/>
              </a:rPr>
              <a:t>Eliciting </a:t>
            </a:r>
            <a:r>
              <a:rPr lang="en-US" sz="2400" b="1" dirty="0" smtClean="0">
                <a:solidFill>
                  <a:srgbClr val="FFFFFF"/>
                </a:solidFill>
                <a:latin typeface="+mj-lt"/>
                <a:cs typeface="Brush Script MT Italic"/>
              </a:rPr>
              <a:t>evidence of learning</a:t>
            </a:r>
            <a:endParaRPr lang="en-US" sz="2400" b="1" dirty="0">
              <a:solidFill>
                <a:srgbClr val="FFFFFF"/>
              </a:solidFill>
              <a:latin typeface="+mj-lt"/>
              <a:cs typeface="Brush Script MT Italic"/>
            </a:endParaRPr>
          </a:p>
        </p:txBody>
      </p:sp>
      <p:sp>
        <p:nvSpPr>
          <p:cNvPr id="22" name="Rounded Rectangle 21"/>
          <p:cNvSpPr/>
          <p:nvPr/>
        </p:nvSpPr>
        <p:spPr>
          <a:xfrm>
            <a:off x="6340033" y="2227350"/>
            <a:ext cx="2606040" cy="1600200"/>
          </a:xfrm>
          <a:prstGeom prst="roundRect">
            <a:avLst/>
          </a:prstGeom>
          <a:solidFill>
            <a:srgbClr val="AC21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rgbClr val="FFFFFF"/>
                </a:solidFill>
                <a:latin typeface="+mj-lt"/>
              </a:rPr>
              <a:t>Providing </a:t>
            </a:r>
            <a:r>
              <a:rPr lang="en-US" sz="2400" b="1" dirty="0" smtClean="0">
                <a:solidFill>
                  <a:srgbClr val="FFFFFF"/>
                </a:solidFill>
                <a:latin typeface="+mj-lt"/>
                <a:cs typeface="Brush Script MT Italic"/>
              </a:rPr>
              <a:t>feedback</a:t>
            </a:r>
            <a:r>
              <a:rPr lang="en-US" sz="2400" b="1" dirty="0" smtClean="0">
                <a:solidFill>
                  <a:srgbClr val="FFFFFF"/>
                </a:solidFill>
                <a:latin typeface="+mj-lt"/>
              </a:rPr>
              <a:t> that moves learners forward</a:t>
            </a:r>
            <a:endParaRPr lang="en-US" sz="2400" b="1" dirty="0">
              <a:solidFill>
                <a:srgbClr val="FFFFFF"/>
              </a:solidFill>
              <a:latin typeface="+mj-lt"/>
            </a:endParaRPr>
          </a:p>
        </p:txBody>
      </p:sp>
      <p:sp>
        <p:nvSpPr>
          <p:cNvPr id="23" name="Rounded Rectangle 22"/>
          <p:cNvSpPr/>
          <p:nvPr/>
        </p:nvSpPr>
        <p:spPr>
          <a:xfrm>
            <a:off x="3484050" y="3955119"/>
            <a:ext cx="5462023" cy="1291835"/>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rgbClr val="FFFFFF"/>
                </a:solidFill>
                <a:latin typeface="+mj-lt"/>
              </a:rPr>
              <a:t>Activating students as</a:t>
            </a:r>
          </a:p>
          <a:p>
            <a:pPr algn="ctr"/>
            <a:r>
              <a:rPr lang="en-US" sz="2400" b="1" dirty="0" smtClean="0">
                <a:solidFill>
                  <a:srgbClr val="FFFFFF"/>
                </a:solidFill>
                <a:latin typeface="+mj-lt"/>
                <a:cs typeface="Brush Script MT Italic"/>
              </a:rPr>
              <a:t>resources for one another</a:t>
            </a:r>
            <a:endParaRPr lang="en-US" sz="2400" b="1" dirty="0">
              <a:solidFill>
                <a:srgbClr val="FFFFFF"/>
              </a:solidFill>
              <a:latin typeface="+mj-lt"/>
              <a:cs typeface="Brush Script MT Italic"/>
            </a:endParaRPr>
          </a:p>
        </p:txBody>
      </p:sp>
      <p:sp>
        <p:nvSpPr>
          <p:cNvPr id="24" name="Rounded Rectangle 23"/>
          <p:cNvSpPr/>
          <p:nvPr/>
        </p:nvSpPr>
        <p:spPr>
          <a:xfrm>
            <a:off x="3484050" y="5412765"/>
            <a:ext cx="5465654" cy="1228147"/>
          </a:xfrm>
          <a:prstGeom prst="round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solidFill>
                  <a:srgbClr val="FFFFFF"/>
                </a:solidFill>
                <a:latin typeface="+mj-lt"/>
              </a:rPr>
              <a:t>Activating students as</a:t>
            </a:r>
          </a:p>
          <a:p>
            <a:pPr algn="ctr"/>
            <a:r>
              <a:rPr lang="en-US" sz="2400" b="1" dirty="0" smtClean="0">
                <a:solidFill>
                  <a:srgbClr val="FFFFFF"/>
                </a:solidFill>
                <a:latin typeface="+mj-lt"/>
                <a:cs typeface="Brush Script MT Italic"/>
              </a:rPr>
              <a:t>owners of their own learning</a:t>
            </a:r>
            <a:endParaRPr lang="en-US" sz="2400" b="1" dirty="0">
              <a:solidFill>
                <a:srgbClr val="FFFFFF"/>
              </a:solidFill>
              <a:latin typeface="+mj-lt"/>
              <a:cs typeface="Brush Script MT Italic"/>
            </a:endParaRPr>
          </a:p>
        </p:txBody>
      </p:sp>
      <p:sp>
        <p:nvSpPr>
          <p:cNvPr id="4" name="Slide Number Placeholder 3"/>
          <p:cNvSpPr>
            <a:spLocks noGrp="1"/>
          </p:cNvSpPr>
          <p:nvPr>
            <p:ph type="sldNum" sz="quarter" idx="12"/>
          </p:nvPr>
        </p:nvSpPr>
        <p:spPr/>
        <p:txBody>
          <a:bodyPr/>
          <a:lstStyle/>
          <a:p>
            <a:fld id="{9C0F6FC3-3F0F-484D-B7AD-35414CAF3DD6}" type="slidenum">
              <a:rPr lang="en-US" smtClean="0"/>
              <a:t>25</a:t>
            </a:fld>
            <a:endParaRPr lang="en-US"/>
          </a:p>
        </p:txBody>
      </p:sp>
    </p:spTree>
    <p:extLst>
      <p:ext uri="{BB962C8B-B14F-4D97-AF65-F5344CB8AC3E}">
        <p14:creationId xmlns:p14="http://schemas.microsoft.com/office/powerpoint/2010/main" val="2567485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find out more…</a:t>
            </a:r>
            <a:endParaRPr lang="en-US" dirty="0"/>
          </a:p>
        </p:txBody>
      </p:sp>
      <p:sp>
        <p:nvSpPr>
          <p:cNvPr id="6" name="TextBox 5"/>
          <p:cNvSpPr txBox="1"/>
          <p:nvPr/>
        </p:nvSpPr>
        <p:spPr>
          <a:xfrm>
            <a:off x="745067" y="5380673"/>
            <a:ext cx="7653866" cy="1477327"/>
          </a:xfrm>
          <a:prstGeom prst="rect">
            <a:avLst/>
          </a:prstGeom>
          <a:noFill/>
        </p:spPr>
        <p:txBody>
          <a:bodyPr wrap="square" rtlCol="0">
            <a:spAutoFit/>
          </a:bodyPr>
          <a:lstStyle/>
          <a:p>
            <a:pPr algn="ctr"/>
            <a:r>
              <a:rPr lang="en-US" sz="2400" dirty="0" smtClean="0">
                <a:solidFill>
                  <a:schemeClr val="accent1"/>
                </a:solidFill>
                <a:hlinkClick r:id="rId2"/>
              </a:rPr>
              <a:t>www.dylanwiliam.net</a:t>
            </a:r>
            <a:endParaRPr lang="en-US" sz="2400" dirty="0" smtClean="0">
              <a:solidFill>
                <a:schemeClr val="accent1"/>
              </a:solidFill>
            </a:endParaRPr>
          </a:p>
          <a:p>
            <a:pPr algn="ctr"/>
            <a:endParaRPr lang="en-US" sz="2400" dirty="0">
              <a:solidFill>
                <a:schemeClr val="accent1"/>
              </a:solidFill>
            </a:endParaRPr>
          </a:p>
          <a:p>
            <a:pPr algn="ctr"/>
            <a:r>
              <a:rPr lang="en-US" sz="2400" dirty="0" smtClean="0">
                <a:solidFill>
                  <a:schemeClr val="accent1"/>
                </a:solidFill>
                <a:hlinkClick r:id="rId3"/>
              </a:rPr>
              <a:t>www.dylanwiliamcenter.com</a:t>
            </a:r>
            <a:endParaRPr lang="en-US" sz="2400" dirty="0" smtClean="0">
              <a:solidFill>
                <a:schemeClr val="accent1"/>
              </a:solidFill>
            </a:endParaRPr>
          </a:p>
          <a:p>
            <a:pPr algn="ctr"/>
            <a:endParaRPr lang="en-US" dirty="0">
              <a:solidFill>
                <a:schemeClr val="accent1"/>
              </a:solidFill>
            </a:endParaRPr>
          </a:p>
        </p:txBody>
      </p:sp>
      <p:pic>
        <p:nvPicPr>
          <p:cNvPr id="8" name="Picture 7" descr="EmbeddedFormativeAssessment.jpg"/>
          <p:cNvPicPr>
            <a:picLocks noChangeAspect="1"/>
          </p:cNvPicPr>
          <p:nvPr/>
        </p:nvPicPr>
        <p:blipFill>
          <a:blip r:embed="rId4">
            <a:alphaModFix/>
          </a:blip>
          <a:stretch>
            <a:fillRect/>
          </a:stretch>
        </p:blipFill>
        <p:spPr>
          <a:xfrm>
            <a:off x="745067" y="2061252"/>
            <a:ext cx="2080793" cy="2972562"/>
          </a:xfrm>
          <a:prstGeom prst="rect">
            <a:avLst/>
          </a:prstGeom>
        </p:spPr>
      </p:pic>
      <p:pic>
        <p:nvPicPr>
          <p:cNvPr id="7" name="Picture 6"/>
          <p:cNvPicPr>
            <a:picLocks noChangeAspect="1"/>
          </p:cNvPicPr>
          <p:nvPr/>
        </p:nvPicPr>
        <p:blipFill>
          <a:blip r:embed="rId5"/>
          <a:stretch>
            <a:fillRect/>
          </a:stretch>
        </p:blipFill>
        <p:spPr>
          <a:xfrm>
            <a:off x="3546715" y="2063448"/>
            <a:ext cx="2077720" cy="2968171"/>
          </a:xfrm>
          <a:prstGeom prst="rect">
            <a:avLst/>
          </a:prstGeom>
        </p:spPr>
      </p:pic>
      <p:sp>
        <p:nvSpPr>
          <p:cNvPr id="3" name="Slide Number Placeholder 2"/>
          <p:cNvSpPr>
            <a:spLocks noGrp="1"/>
          </p:cNvSpPr>
          <p:nvPr>
            <p:ph type="sldNum" sz="quarter" idx="12"/>
          </p:nvPr>
        </p:nvSpPr>
        <p:spPr/>
        <p:txBody>
          <a:bodyPr/>
          <a:lstStyle/>
          <a:p>
            <a:fld id="{9C0F6FC3-3F0F-484D-B7AD-35414CAF3DD6}" type="slidenum">
              <a:rPr lang="en-US" smtClean="0"/>
              <a:t>26</a:t>
            </a:fld>
            <a:endParaRPr lang="en-US"/>
          </a:p>
        </p:txBody>
      </p:sp>
      <p:pic>
        <p:nvPicPr>
          <p:cNvPr id="4" name="Picture 3"/>
          <p:cNvPicPr>
            <a:picLocks noChangeAspect="1"/>
          </p:cNvPicPr>
          <p:nvPr/>
        </p:nvPicPr>
        <p:blipFill>
          <a:blip r:embed="rId6"/>
          <a:stretch>
            <a:fillRect/>
          </a:stretch>
        </p:blipFill>
        <p:spPr>
          <a:xfrm>
            <a:off x="6345290" y="2061252"/>
            <a:ext cx="2293587" cy="2968171"/>
          </a:xfrm>
          <a:prstGeom prst="rect">
            <a:avLst/>
          </a:prstGeom>
        </p:spPr>
      </p:pic>
    </p:spTree>
    <p:extLst>
      <p:ext uri="{BB962C8B-B14F-4D97-AF65-F5344CB8AC3E}">
        <p14:creationId xmlns:p14="http://schemas.microsoft.com/office/powerpoint/2010/main" val="1824829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…and even more...</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27</a:t>
            </a:fld>
            <a:endParaRPr lang="en-US"/>
          </a:p>
        </p:txBody>
      </p:sp>
      <p:pic>
        <p:nvPicPr>
          <p:cNvPr id="5" name="Content Placeholder 4" descr="Revised pack cov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79" r="-1"/>
          <a:stretch/>
        </p:blipFill>
        <p:spPr>
          <a:xfrm>
            <a:off x="717550" y="1384300"/>
            <a:ext cx="4368801" cy="4840890"/>
          </a:xfrm>
          <a:prstGeom prst="rect">
            <a:avLst/>
          </a:prstGeom>
        </p:spPr>
      </p:pic>
      <p:pic>
        <p:nvPicPr>
          <p:cNvPr id="6" name="Picture 2" descr="http://cdn3.volusion.com/djwpx.sqsys/v/vspfiles/photos/DLK130001-1.jpg?1407325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2392600"/>
            <a:ext cx="3186343" cy="283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8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lstStyle/>
          <a:p>
            <a:r>
              <a:rPr lang="en-US" smtClean="0"/>
              <a:t>Raising achievement matters</a:t>
            </a:r>
            <a:endParaRPr lang="en-US" dirty="0"/>
          </a:p>
        </p:txBody>
      </p:sp>
      <p:sp>
        <p:nvSpPr>
          <p:cNvPr id="18435" name="Rectangle 3"/>
          <p:cNvSpPr>
            <a:spLocks noGrp="1" noChangeArrowheads="1"/>
          </p:cNvSpPr>
          <p:nvPr>
            <p:ph idx="1"/>
          </p:nvPr>
        </p:nvSpPr>
        <p:spPr>
          <a:xfrm>
            <a:off x="717550" y="1384300"/>
            <a:ext cx="8426450" cy="4995190"/>
          </a:xfrm>
        </p:spPr>
        <p:txBody>
          <a:bodyPr/>
          <a:lstStyle/>
          <a:p>
            <a:r>
              <a:rPr lang="en-US" dirty="0" smtClean="0"/>
              <a:t>For individuals:</a:t>
            </a:r>
          </a:p>
          <a:p>
            <a:pPr lvl="1"/>
            <a:r>
              <a:rPr lang="en-US" dirty="0" smtClean="0"/>
              <a:t>Increased lifetime salary (Hanushek, 2005)</a:t>
            </a:r>
          </a:p>
          <a:p>
            <a:pPr lvl="1"/>
            <a:r>
              <a:rPr lang="en-US" dirty="0" smtClean="0"/>
              <a:t>Improved health (OECD, 2010)</a:t>
            </a:r>
          </a:p>
          <a:p>
            <a:pPr lvl="1"/>
            <a:r>
              <a:rPr lang="en-US" dirty="0" smtClean="0"/>
              <a:t>Longer life (</a:t>
            </a:r>
            <a:r>
              <a:rPr lang="en-US" dirty="0" err="1" smtClean="0"/>
              <a:t>Lleras-Muney</a:t>
            </a:r>
            <a:r>
              <a:rPr lang="en-US" dirty="0" smtClean="0"/>
              <a:t>, 2005)</a:t>
            </a:r>
          </a:p>
          <a:p>
            <a:r>
              <a:rPr lang="en-US" dirty="0" smtClean="0"/>
              <a:t>For society:</a:t>
            </a:r>
          </a:p>
          <a:p>
            <a:pPr lvl="1"/>
            <a:r>
              <a:rPr lang="en-US" dirty="0" smtClean="0"/>
              <a:t>Lower criminal justice costs (Levin et al., 2007)</a:t>
            </a:r>
          </a:p>
          <a:p>
            <a:pPr lvl="1"/>
            <a:r>
              <a:rPr lang="en-US" dirty="0" smtClean="0"/>
              <a:t>Lower healthcare costs (Levin et al., 2007)</a:t>
            </a:r>
          </a:p>
          <a:p>
            <a:pPr lvl="1"/>
            <a:r>
              <a:rPr lang="en-US" dirty="0" smtClean="0"/>
              <a:t>Increased economic growth (</a:t>
            </a:r>
            <a:r>
              <a:rPr lang="en-US" dirty="0"/>
              <a:t>Hanushek &amp; </a:t>
            </a:r>
            <a:r>
              <a:rPr lang="en-US" dirty="0" err="1" smtClean="0"/>
              <a:t>Woessman</a:t>
            </a:r>
            <a:r>
              <a:rPr lang="en-US" dirty="0" smtClean="0"/>
              <a:t>, 2015)</a:t>
            </a:r>
          </a:p>
          <a:p>
            <a:pPr lvl="2"/>
            <a:r>
              <a:rPr lang="en-US" dirty="0" smtClean="0"/>
              <a:t>Net present value to the U.S. of a 25-point increase on PISA: $62 trillion (3 times the National Debt)</a:t>
            </a:r>
          </a:p>
          <a:p>
            <a:pPr lvl="2"/>
            <a:r>
              <a:rPr lang="en-US" dirty="0" smtClean="0"/>
              <a:t>Net present value to the U.S. of getting all students to 420 on PISA: $29 trillion</a:t>
            </a:r>
          </a:p>
        </p:txBody>
      </p:sp>
      <p:sp>
        <p:nvSpPr>
          <p:cNvPr id="2" name="Slide Number Placeholder 1"/>
          <p:cNvSpPr>
            <a:spLocks noGrp="1"/>
          </p:cNvSpPr>
          <p:nvPr>
            <p:ph type="sldNum" sz="quarter" idx="12"/>
          </p:nvPr>
        </p:nvSpPr>
        <p:spPr/>
        <p:txBody>
          <a:bodyPr/>
          <a:lstStyle/>
          <a:p>
            <a:fld id="{2D6238C2-C284-AD4D-8FB8-9663937FCA09}" type="slidenum">
              <a:rPr lang="en-GB" smtClean="0"/>
              <a:pPr/>
              <a:t>3</a:t>
            </a:fld>
            <a:endParaRPr lang="en-GB" dirty="0"/>
          </a:p>
        </p:txBody>
      </p:sp>
      <p:sp>
        <p:nvSpPr>
          <p:cNvPr id="5" name="TextBox 4"/>
          <p:cNvSpPr txBox="1"/>
          <p:nvPr/>
        </p:nvSpPr>
        <p:spPr>
          <a:xfrm>
            <a:off x="537882" y="6379490"/>
            <a:ext cx="320861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00386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35">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purpose of education?</a:t>
            </a:r>
          </a:p>
        </p:txBody>
      </p:sp>
      <p:sp>
        <p:nvSpPr>
          <p:cNvPr id="4" name="Content Placeholder 3"/>
          <p:cNvSpPr>
            <a:spLocks noGrp="1"/>
          </p:cNvSpPr>
          <p:nvPr>
            <p:ph idx="1"/>
          </p:nvPr>
        </p:nvSpPr>
        <p:spPr/>
        <p:txBody>
          <a:bodyPr/>
          <a:lstStyle/>
          <a:p>
            <a:r>
              <a:rPr lang="en-US" dirty="0"/>
              <a:t>Four main philosophies of education/development</a:t>
            </a:r>
          </a:p>
          <a:p>
            <a:pPr lvl="1"/>
            <a:r>
              <a:rPr lang="en-US" dirty="0"/>
              <a:t>Personal empowerment</a:t>
            </a:r>
          </a:p>
          <a:p>
            <a:pPr lvl="1"/>
            <a:r>
              <a:rPr lang="en-US" dirty="0"/>
              <a:t>Cultural transmission</a:t>
            </a:r>
          </a:p>
          <a:p>
            <a:pPr lvl="1"/>
            <a:r>
              <a:rPr lang="en-US" dirty="0"/>
              <a:t>Preparation for citizenship</a:t>
            </a:r>
          </a:p>
          <a:p>
            <a:pPr lvl="1"/>
            <a:r>
              <a:rPr lang="en-US" dirty="0"/>
              <a:t>Preparation for work</a:t>
            </a:r>
          </a:p>
          <a:p>
            <a:r>
              <a:rPr lang="en-US" dirty="0"/>
              <a:t>All are important</a:t>
            </a:r>
          </a:p>
          <a:p>
            <a:r>
              <a:rPr lang="en-US" dirty="0"/>
              <a:t>Any education system is a (sometimes uneasy) compromise between these four forces</a:t>
            </a:r>
          </a:p>
        </p:txBody>
      </p:sp>
      <p:sp>
        <p:nvSpPr>
          <p:cNvPr id="3" name="Slide Number Placeholder 2"/>
          <p:cNvSpPr>
            <a:spLocks noGrp="1"/>
          </p:cNvSpPr>
          <p:nvPr>
            <p:ph type="sldNum" sz="quarter" idx="12"/>
          </p:nvPr>
        </p:nvSpPr>
        <p:spPr/>
        <p:txBody>
          <a:bodyPr>
            <a:normAutofit fontScale="92500" lnSpcReduction="20000"/>
          </a:bodyPr>
          <a:lstStyle/>
          <a:p>
            <a:fld id="{19ABF79A-F4A3-5E49-A6CE-5B8CF779BC37}" type="slidenum">
              <a:rPr lang="en-GB" smtClean="0"/>
              <a:pPr/>
              <a:t>4</a:t>
            </a:fld>
            <a:endParaRPr lang="en-GB" dirty="0"/>
          </a:p>
        </p:txBody>
      </p:sp>
    </p:spTree>
    <p:extLst>
      <p:ext uri="{BB962C8B-B14F-4D97-AF65-F5344CB8AC3E}">
        <p14:creationId xmlns:p14="http://schemas.microsoft.com/office/powerpoint/2010/main" val="3892306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we need to raise achievement</a:t>
            </a:r>
          </a:p>
        </p:txBody>
      </p:sp>
      <p:sp>
        <p:nvSpPr>
          <p:cNvPr id="6" name="Content Placeholder 5"/>
          <p:cNvSpPr>
            <a:spLocks noGrp="1"/>
          </p:cNvSpPr>
          <p:nvPr>
            <p:ph idx="1"/>
          </p:nvPr>
        </p:nvSpPr>
        <p:spPr/>
        <p:txBody>
          <a:bodyPr/>
          <a:lstStyle/>
          <a:p>
            <a:r>
              <a:rPr lang="en-US" dirty="0"/>
              <a:t>In advanced economies, over the next 20 to 30 years</a:t>
            </a:r>
          </a:p>
          <a:p>
            <a:pPr lvl="1"/>
            <a:r>
              <a:rPr lang="en-US" dirty="0"/>
              <a:t>Between a quarter and a third of jobs could be offshored (Blinder, 2011)</a:t>
            </a:r>
          </a:p>
          <a:p>
            <a:pPr lvl="1"/>
            <a:r>
              <a:rPr lang="en-US" dirty="0"/>
              <a:t>About half of all jobs could be done by machines (Frey &amp; Osborne, 2013)</a:t>
            </a:r>
          </a:p>
        </p:txBody>
      </p:sp>
      <p:sp>
        <p:nvSpPr>
          <p:cNvPr id="4" name="Slide Number Placeholder 3"/>
          <p:cNvSpPr>
            <a:spLocks noGrp="1"/>
          </p:cNvSpPr>
          <p:nvPr>
            <p:ph type="sldNum" sz="quarter" idx="12"/>
          </p:nvPr>
        </p:nvSpPr>
        <p:spPr/>
        <p:txBody>
          <a:bodyPr>
            <a:normAutofit fontScale="92500" lnSpcReduction="20000"/>
          </a:bodyPr>
          <a:lstStyle/>
          <a:p>
            <a:pPr>
              <a:defRPr/>
            </a:pPr>
            <a:fld id="{D52799CE-711A-FA44-BA4E-E463DA170A36}" type="slidenum">
              <a:rPr lang="en-US" smtClean="0"/>
              <a:pPr>
                <a:defRPr/>
              </a:pPr>
              <a:t>5</a:t>
            </a:fld>
            <a:endParaRPr lang="en-US" dirty="0"/>
          </a:p>
        </p:txBody>
      </p:sp>
    </p:spTree>
    <p:extLst>
      <p:ext uri="{BB962C8B-B14F-4D97-AF65-F5344CB8AC3E}">
        <p14:creationId xmlns:p14="http://schemas.microsoft.com/office/powerpoint/2010/main" val="3577934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p:cNvGraphicFramePr>
            <a:graphicFrameLocks noGrp="1"/>
          </p:cNvGraphicFramePr>
          <p:nvPr>
            <p:ph idx="1"/>
            <p:extLst>
              <p:ext uri="{D42A27DB-BD31-4B8C-83A1-F6EECF244321}">
                <p14:modId xmlns:p14="http://schemas.microsoft.com/office/powerpoint/2010/main" val="2252576406"/>
              </p:ext>
            </p:extLst>
          </p:nvPr>
        </p:nvGraphicFramePr>
        <p:xfrm>
          <a:off x="5980206" y="2160494"/>
          <a:ext cx="2816413" cy="2743200"/>
        </p:xfrm>
        <a:graphic>
          <a:graphicData uri="http://schemas.openxmlformats.org/drawingml/2006/table">
            <a:tbl>
              <a:tblPr firstRow="1" bandRow="1">
                <a:tableStyleId>{5C22544A-7EE6-4342-B048-85BDC9FD1C3A}</a:tableStyleId>
              </a:tblPr>
              <a:tblGrid>
                <a:gridCol w="281641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cs typeface="Calibri"/>
                        </a:rPr>
                        <a:t>Change 1969-1999</a:t>
                      </a:r>
                    </a:p>
                  </a:txBody>
                  <a:tcPr>
                    <a:solidFill>
                      <a:srgbClr val="1691D0"/>
                    </a:solidFill>
                  </a:tcPr>
                </a:tc>
              </a:tr>
              <a:tr h="370840">
                <a:tc>
                  <a:txBody>
                    <a:bodyPr/>
                    <a:lstStyle/>
                    <a:p>
                      <a:pPr algn="ctr"/>
                      <a:r>
                        <a:rPr lang="en-US" sz="2400" dirty="0" smtClean="0">
                          <a:latin typeface="Calibri"/>
                          <a:cs typeface="Calibri"/>
                        </a:rPr>
                        <a:t>+14%</a:t>
                      </a:r>
                      <a:endParaRPr lang="en-US" sz="2400" dirty="0">
                        <a:latin typeface="Calibri"/>
                        <a:cs typeface="Calibri"/>
                      </a:endParaRPr>
                    </a:p>
                  </a:txBody>
                  <a:tcPr/>
                </a:tc>
              </a:tr>
              <a:tr h="370840">
                <a:tc>
                  <a:txBody>
                    <a:bodyPr/>
                    <a:lstStyle/>
                    <a:p>
                      <a:pPr algn="ctr"/>
                      <a:r>
                        <a:rPr lang="en-US" sz="2400" dirty="0" smtClean="0">
                          <a:latin typeface="Calibri"/>
                          <a:cs typeface="Calibri"/>
                        </a:rPr>
                        <a:t>+8%</a:t>
                      </a:r>
                      <a:endParaRPr lang="en-US" sz="2400" dirty="0">
                        <a:latin typeface="Calibri"/>
                        <a:cs typeface="Calibri"/>
                      </a:endParaRPr>
                    </a:p>
                  </a:txBody>
                  <a:tcPr/>
                </a:tc>
              </a:tr>
              <a:tr h="370840">
                <a:tc>
                  <a:txBody>
                    <a:bodyPr/>
                    <a:lstStyle/>
                    <a:p>
                      <a:pPr algn="ctr"/>
                      <a:r>
                        <a:rPr lang="en-US" sz="2400" dirty="0" smtClean="0">
                          <a:latin typeface="Calibri"/>
                          <a:cs typeface="Calibri"/>
                        </a:rPr>
                        <a:t>–5%</a:t>
                      </a:r>
                      <a:endParaRPr lang="en-US" sz="2400" dirty="0">
                        <a:latin typeface="Calibri"/>
                        <a:cs typeface="Calibri"/>
                      </a:endParaRPr>
                    </a:p>
                  </a:txBody>
                  <a:tcPr/>
                </a:tc>
              </a:tr>
              <a:tr h="370840">
                <a:tc>
                  <a:txBody>
                    <a:bodyPr/>
                    <a:lstStyle/>
                    <a:p>
                      <a:pPr algn="ctr"/>
                      <a:r>
                        <a:rPr lang="en-US" sz="2400" dirty="0" smtClean="0">
                          <a:latin typeface="Calibri"/>
                          <a:cs typeface="Calibri"/>
                        </a:rPr>
                        <a:t>–8%</a:t>
                      </a:r>
                      <a:endParaRPr lang="en-US" sz="2400" dirty="0">
                        <a:latin typeface="Calibri"/>
                        <a:cs typeface="Calibri"/>
                      </a:endParaRPr>
                    </a:p>
                  </a:txBody>
                  <a:tcPr/>
                </a:tc>
              </a:tr>
              <a:tr h="370840">
                <a:tc>
                  <a:txBody>
                    <a:bodyPr/>
                    <a:lstStyle/>
                    <a:p>
                      <a:pPr algn="ctr"/>
                      <a:r>
                        <a:rPr lang="en-US" sz="2400" dirty="0" smtClean="0">
                          <a:latin typeface="Calibri"/>
                          <a:cs typeface="Calibri"/>
                        </a:rPr>
                        <a:t>–3%</a:t>
                      </a:r>
                      <a:endParaRPr lang="en-US" sz="2400" dirty="0">
                        <a:latin typeface="Calibri"/>
                        <a:cs typeface="Calibri"/>
                      </a:endParaRPr>
                    </a:p>
                  </a:txBody>
                  <a:tcPr/>
                </a:tc>
              </a:tr>
            </a:tbl>
          </a:graphicData>
        </a:graphic>
      </p:graphicFrame>
      <p:sp>
        <p:nvSpPr>
          <p:cNvPr id="3" name="Rectangle 2"/>
          <p:cNvSpPr/>
          <p:nvPr/>
        </p:nvSpPr>
        <p:spPr>
          <a:xfrm>
            <a:off x="5977219" y="2160494"/>
            <a:ext cx="2819400" cy="274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54" name="Rectangle 2"/>
          <p:cNvSpPr>
            <a:spLocks noGrp="1" noChangeArrowheads="1"/>
          </p:cNvSpPr>
          <p:nvPr>
            <p:ph type="title"/>
          </p:nvPr>
        </p:nvSpPr>
        <p:spPr>
          <a:xfrm>
            <a:off x="612648" y="213658"/>
            <a:ext cx="8153400" cy="990600"/>
          </a:xfrm>
        </p:spPr>
        <p:txBody>
          <a:bodyPr>
            <a:normAutofit/>
          </a:bodyPr>
          <a:lstStyle/>
          <a:p>
            <a:r>
              <a:rPr lang="en-US" dirty="0" smtClean="0"/>
              <a:t>The world of work is changing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927344"/>
              </p:ext>
            </p:extLst>
          </p:nvPr>
        </p:nvGraphicFramePr>
        <p:xfrm>
          <a:off x="760506" y="2160494"/>
          <a:ext cx="5216713" cy="2743200"/>
        </p:xfrm>
        <a:graphic>
          <a:graphicData uri="http://schemas.openxmlformats.org/drawingml/2006/table">
            <a:tbl>
              <a:tblPr firstRow="1" bandRow="1">
                <a:tableStyleId>{5C22544A-7EE6-4342-B048-85BDC9FD1C3A}</a:tableStyleId>
              </a:tblPr>
              <a:tblGrid>
                <a:gridCol w="563137"/>
                <a:gridCol w="4653576"/>
              </a:tblGrid>
              <a:tr h="370840">
                <a:tc>
                  <a:txBody>
                    <a:bodyPr/>
                    <a:lstStyle/>
                    <a:p>
                      <a:endParaRPr lang="en-US" sz="2400" dirty="0">
                        <a:latin typeface="Calibri"/>
                        <a:cs typeface="Calibri"/>
                      </a:endParaRPr>
                    </a:p>
                  </a:txBody>
                  <a:tcPr>
                    <a:solidFill>
                      <a:srgbClr val="1691D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cs typeface="Calibri"/>
                        </a:rPr>
                        <a:t>Skill category</a:t>
                      </a:r>
                    </a:p>
                  </a:txBody>
                  <a:tcPr>
                    <a:solidFill>
                      <a:srgbClr val="1691D0"/>
                    </a:solidFill>
                  </a:tcPr>
                </a:tc>
              </a:tr>
              <a:tr h="370840">
                <a:tc>
                  <a:txBody>
                    <a:bodyPr/>
                    <a:lstStyle/>
                    <a:p>
                      <a:r>
                        <a:rPr lang="en-US" sz="2400" dirty="0" smtClean="0"/>
                        <a:t>A</a:t>
                      </a:r>
                      <a:endParaRPr lang="en-US" sz="2400" dirty="0"/>
                    </a:p>
                  </a:txBody>
                  <a:tcPr/>
                </a:tc>
                <a:tc>
                  <a:txBody>
                    <a:bodyPr/>
                    <a:lstStyle/>
                    <a:p>
                      <a:r>
                        <a:rPr lang="en-US" sz="2400" dirty="0" smtClean="0">
                          <a:latin typeface="Calibri"/>
                          <a:cs typeface="Calibri"/>
                        </a:rPr>
                        <a:t>Complex communication</a:t>
                      </a:r>
                      <a:endParaRPr lang="en-US" sz="2400" dirty="0">
                        <a:latin typeface="Calibri"/>
                        <a:cs typeface="Calibri"/>
                      </a:endParaRPr>
                    </a:p>
                  </a:txBody>
                  <a:tcPr/>
                </a:tc>
              </a:tr>
              <a:tr h="370840">
                <a:tc>
                  <a:txBody>
                    <a:bodyPr/>
                    <a:lstStyle/>
                    <a:p>
                      <a:r>
                        <a:rPr lang="en-US" sz="2400" dirty="0" smtClean="0"/>
                        <a:t>B</a:t>
                      </a:r>
                      <a:endParaRPr lang="en-US" sz="2400" dirty="0"/>
                    </a:p>
                  </a:txBody>
                  <a:tcPr/>
                </a:tc>
                <a:tc>
                  <a:txBody>
                    <a:bodyPr/>
                    <a:lstStyle/>
                    <a:p>
                      <a:r>
                        <a:rPr lang="en-US" sz="2400" dirty="0" smtClean="0">
                          <a:latin typeface="Calibri"/>
                          <a:cs typeface="Calibri"/>
                        </a:rPr>
                        <a:t>Expert</a:t>
                      </a:r>
                      <a:r>
                        <a:rPr lang="en-US" sz="2400" baseline="0" dirty="0" smtClean="0">
                          <a:latin typeface="Calibri"/>
                          <a:cs typeface="Calibri"/>
                        </a:rPr>
                        <a:t> thinking/problem solving</a:t>
                      </a:r>
                      <a:endParaRPr lang="en-US" sz="2400" dirty="0">
                        <a:latin typeface="Calibri"/>
                        <a:cs typeface="Calibri"/>
                      </a:endParaRPr>
                    </a:p>
                  </a:txBody>
                  <a:tcPr/>
                </a:tc>
              </a:tr>
              <a:tr h="370840">
                <a:tc>
                  <a:txBody>
                    <a:bodyPr/>
                    <a:lstStyle/>
                    <a:p>
                      <a:r>
                        <a:rPr lang="en-US" sz="2400" dirty="0" smtClean="0"/>
                        <a:t>C</a:t>
                      </a:r>
                      <a:endParaRPr lang="en-US" sz="2400" dirty="0"/>
                    </a:p>
                  </a:txBody>
                  <a:tcPr/>
                </a:tc>
                <a:tc>
                  <a:txBody>
                    <a:bodyPr/>
                    <a:lstStyle/>
                    <a:p>
                      <a:r>
                        <a:rPr lang="en-US" sz="2400" dirty="0" smtClean="0">
                          <a:latin typeface="Calibri"/>
                          <a:cs typeface="Calibri"/>
                        </a:rPr>
                        <a:t>Non-routine</a:t>
                      </a:r>
                      <a:r>
                        <a:rPr lang="en-US" sz="2400" baseline="0" dirty="0" smtClean="0">
                          <a:latin typeface="Calibri"/>
                          <a:cs typeface="Calibri"/>
                        </a:rPr>
                        <a:t> manual</a:t>
                      </a:r>
                      <a:endParaRPr lang="en-US" sz="2400" dirty="0">
                        <a:latin typeface="Calibri"/>
                        <a:cs typeface="Calibri"/>
                      </a:endParaRPr>
                    </a:p>
                  </a:txBody>
                  <a:tcPr/>
                </a:tc>
              </a:tr>
              <a:tr h="370840">
                <a:tc>
                  <a:txBody>
                    <a:bodyPr/>
                    <a:lstStyle/>
                    <a:p>
                      <a:r>
                        <a:rPr lang="en-US" sz="2400" dirty="0" smtClean="0"/>
                        <a:t>D</a:t>
                      </a:r>
                      <a:endParaRPr lang="en-US" sz="2400" dirty="0"/>
                    </a:p>
                  </a:txBody>
                  <a:tcPr/>
                </a:tc>
                <a:tc>
                  <a:txBody>
                    <a:bodyPr/>
                    <a:lstStyle/>
                    <a:p>
                      <a:r>
                        <a:rPr lang="en-US" sz="2400" dirty="0" smtClean="0">
                          <a:latin typeface="Calibri"/>
                          <a:cs typeface="Calibri"/>
                        </a:rPr>
                        <a:t>Routine</a:t>
                      </a:r>
                      <a:r>
                        <a:rPr lang="en-US" sz="2400" baseline="0" dirty="0" smtClean="0">
                          <a:latin typeface="Calibri"/>
                          <a:cs typeface="Calibri"/>
                        </a:rPr>
                        <a:t> </a:t>
                      </a:r>
                      <a:r>
                        <a:rPr lang="en-US" sz="2400" dirty="0" smtClean="0">
                          <a:latin typeface="+mn-lt"/>
                          <a:cs typeface="Calibri"/>
                        </a:rPr>
                        <a:t>cognitive</a:t>
                      </a:r>
                      <a:endParaRPr lang="en-US" sz="2400" dirty="0">
                        <a:latin typeface="Calibri"/>
                        <a:cs typeface="Calibri"/>
                      </a:endParaRPr>
                    </a:p>
                  </a:txBody>
                  <a:tcPr/>
                </a:tc>
              </a:tr>
              <a:tr h="370840">
                <a:tc>
                  <a:txBody>
                    <a:bodyPr/>
                    <a:lstStyle/>
                    <a:p>
                      <a:r>
                        <a:rPr lang="en-US" sz="2400" dirty="0" smtClean="0"/>
                        <a:t>E</a:t>
                      </a:r>
                      <a:endParaRPr lang="en-US" sz="2400" dirty="0"/>
                    </a:p>
                  </a:txBody>
                  <a:tcPr/>
                </a:tc>
                <a:tc>
                  <a:txBody>
                    <a:bodyPr/>
                    <a:lstStyle/>
                    <a:p>
                      <a:r>
                        <a:rPr lang="en-US" sz="2400" dirty="0" smtClean="0">
                          <a:latin typeface="Calibri"/>
                          <a:cs typeface="Calibri"/>
                        </a:rPr>
                        <a:t>Routine </a:t>
                      </a:r>
                      <a:r>
                        <a:rPr lang="en-US" sz="2400" baseline="0" dirty="0" smtClean="0">
                          <a:latin typeface="+mn-lt"/>
                          <a:cs typeface="Calibri"/>
                        </a:rPr>
                        <a:t>manual</a:t>
                      </a:r>
                      <a:endParaRPr lang="en-US" sz="2400" dirty="0">
                        <a:latin typeface="Calibri"/>
                        <a:cs typeface="Calibri"/>
                      </a:endParaRPr>
                    </a:p>
                  </a:txBody>
                  <a:tcPr/>
                </a:tc>
              </a:tr>
            </a:tbl>
          </a:graphicData>
        </a:graphic>
      </p:graphicFrame>
      <p:sp>
        <p:nvSpPr>
          <p:cNvPr id="23556" name="Text Box 4"/>
          <p:cNvSpPr txBox="1">
            <a:spLocks noChangeArrowheads="1"/>
          </p:cNvSpPr>
          <p:nvPr/>
        </p:nvSpPr>
        <p:spPr bwMode="auto">
          <a:xfrm>
            <a:off x="608106" y="1447257"/>
            <a:ext cx="8421594" cy="461665"/>
          </a:xfrm>
          <a:prstGeom prst="rect">
            <a:avLst/>
          </a:prstGeom>
          <a:noFill/>
          <a:ln w="12700">
            <a:noFill/>
            <a:miter lim="800000"/>
            <a:headEnd/>
            <a:tailEnd/>
          </a:ln>
        </p:spPr>
        <p:txBody>
          <a:bodyPr wrap="square">
            <a:prstTxWarp prst="textNoShape">
              <a:avLst/>
            </a:prstTxWarp>
            <a:spAutoFit/>
          </a:bodyPr>
          <a:lstStyle/>
          <a:p>
            <a:pPr defTabSz="762000">
              <a:spcBef>
                <a:spcPct val="50000"/>
              </a:spcBef>
            </a:pPr>
            <a:r>
              <a:rPr lang="en-US" sz="2400" dirty="0" smtClean="0">
                <a:solidFill>
                  <a:srgbClr val="1691D0"/>
                </a:solidFill>
                <a:latin typeface="+mn-lt"/>
              </a:rPr>
              <a:t>Which kinds of skill are disappearing fastest from the workplace?</a:t>
            </a:r>
            <a:endParaRPr lang="en-US" sz="2400" dirty="0">
              <a:solidFill>
                <a:srgbClr val="1691D0"/>
              </a:solidFill>
              <a:latin typeface="+mn-lt"/>
            </a:endParaRPr>
          </a:p>
        </p:txBody>
      </p:sp>
      <p:sp>
        <p:nvSpPr>
          <p:cNvPr id="2" name="Slide Number Placeholder 1"/>
          <p:cNvSpPr>
            <a:spLocks noGrp="1"/>
          </p:cNvSpPr>
          <p:nvPr>
            <p:ph type="sldNum" sz="quarter" idx="4294967295"/>
          </p:nvPr>
        </p:nvSpPr>
        <p:spPr>
          <a:xfrm>
            <a:off x="79248" y="959782"/>
            <a:ext cx="533400" cy="244476"/>
          </a:xfrm>
          <a:prstGeom prst="rect">
            <a:avLst/>
          </a:prstGeom>
        </p:spPr>
        <p:txBody>
          <a:bodyPr>
            <a:normAutofit fontScale="92500" lnSpcReduction="10000"/>
          </a:bodyPr>
          <a:lstStyle/>
          <a:p>
            <a:pPr>
              <a:defRPr/>
            </a:pPr>
            <a:fld id="{2D6238C2-C284-AD4D-8FB8-9663937FCA09}" type="slidenum">
              <a:rPr lang="en-GB" smtClean="0"/>
              <a:pPr>
                <a:defRPr/>
              </a:pPr>
              <a:t>6</a:t>
            </a:fld>
            <a:endParaRPr lang="en-GB" dirty="0"/>
          </a:p>
        </p:txBody>
      </p:sp>
      <p:sp>
        <p:nvSpPr>
          <p:cNvPr id="8" name="Text Box 4"/>
          <p:cNvSpPr txBox="1">
            <a:spLocks noChangeArrowheads="1"/>
          </p:cNvSpPr>
          <p:nvPr/>
        </p:nvSpPr>
        <p:spPr bwMode="auto">
          <a:xfrm>
            <a:off x="608106" y="6307932"/>
            <a:ext cx="3276600" cy="366712"/>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1800" dirty="0">
                <a:solidFill>
                  <a:schemeClr val="accent1"/>
                </a:solidFill>
                <a:latin typeface="+mn-lt"/>
              </a:rPr>
              <a:t>Autor, Levy </a:t>
            </a:r>
            <a:r>
              <a:rPr lang="en-US" sz="1800" dirty="0" smtClean="0">
                <a:solidFill>
                  <a:schemeClr val="accent1"/>
                </a:solidFill>
                <a:latin typeface="+mn-lt"/>
              </a:rPr>
              <a:t>and Murnane</a:t>
            </a:r>
            <a:r>
              <a:rPr lang="en-US" sz="1800" dirty="0">
                <a:solidFill>
                  <a:schemeClr val="accent1"/>
                </a:solidFill>
                <a:latin typeface="+mn-lt"/>
              </a:rPr>
              <a:t> </a:t>
            </a:r>
            <a:r>
              <a:rPr lang="en-US" sz="1800" dirty="0" smtClean="0">
                <a:solidFill>
                  <a:schemeClr val="accent1"/>
                </a:solidFill>
                <a:latin typeface="+mn-lt"/>
              </a:rPr>
              <a:t>(2003)</a:t>
            </a:r>
            <a:endParaRPr lang="en-US" dirty="0">
              <a:solidFill>
                <a:schemeClr val="accent1"/>
              </a:solidFill>
              <a:latin typeface="+mn-lt"/>
            </a:endParaRPr>
          </a:p>
        </p:txBody>
      </p:sp>
    </p:spTree>
    <p:extLst>
      <p:ext uri="{BB962C8B-B14F-4D97-AF65-F5344CB8AC3E}">
        <p14:creationId xmlns:p14="http://schemas.microsoft.com/office/powerpoint/2010/main" val="1804169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dirty="0">
                <a:latin typeface="Arial" charset="0"/>
                <a:ea typeface="ＭＳ Ｐゴシック" charset="0"/>
                <a:cs typeface="ＭＳ Ｐゴシック" charset="0"/>
              </a:rPr>
              <a:t>There is only one 21st century skill</a:t>
            </a:r>
          </a:p>
        </p:txBody>
      </p:sp>
      <p:sp>
        <p:nvSpPr>
          <p:cNvPr id="25603" name="Rectangle 3"/>
          <p:cNvSpPr>
            <a:spLocks noGrp="1" noChangeArrowheads="1"/>
          </p:cNvSpPr>
          <p:nvPr>
            <p:ph idx="1"/>
          </p:nvPr>
        </p:nvSpPr>
        <p:spPr>
          <a:xfrm>
            <a:off x="717550" y="1371599"/>
            <a:ext cx="7644912" cy="5181600"/>
          </a:xfrm>
          <a:noFill/>
        </p:spPr>
        <p:txBody>
          <a:bodyPr>
            <a:normAutofit fontScale="77500" lnSpcReduction="20000"/>
          </a:bodyPr>
          <a:lstStyle/>
          <a:p>
            <a:pPr marL="0" indent="0">
              <a:lnSpc>
                <a:spcPct val="120000"/>
              </a:lnSpc>
              <a:buNone/>
            </a:pPr>
            <a:r>
              <a:rPr lang="en-US" b="0" dirty="0">
                <a:ea typeface="ＭＳ Ｐゴシック" charset="0"/>
              </a:rPr>
              <a:t>So the model that says learn while you</a:t>
            </a:r>
            <a:r>
              <a:rPr lang="ja-JP" altLang="en-GB" b="0" dirty="0">
                <a:ea typeface="ヒラギノ角ゴ ProN W3" charset="0"/>
              </a:rPr>
              <a:t>’</a:t>
            </a:r>
            <a:r>
              <a:rPr lang="en-GB" b="0" dirty="0">
                <a:ea typeface="ＭＳ Ｐゴシック" charset="0"/>
              </a:rPr>
              <a:t>r</a:t>
            </a:r>
            <a:r>
              <a:rPr lang="en-US" b="0" dirty="0">
                <a:ea typeface="ＭＳ Ｐゴシック" charset="0"/>
              </a:rPr>
              <a:t>e at school, while you</a:t>
            </a:r>
            <a:r>
              <a:rPr lang="ja-JP" altLang="en-GB" b="0" dirty="0">
                <a:ea typeface="ヒラギノ角ゴ ProN W3" charset="0"/>
              </a:rPr>
              <a:t>’</a:t>
            </a:r>
            <a:r>
              <a:rPr lang="en-GB" b="0" dirty="0">
                <a:ea typeface="ＭＳ Ｐゴシック" charset="0"/>
              </a:rPr>
              <a:t>r</a:t>
            </a:r>
            <a:r>
              <a:rPr lang="en-US" b="0" dirty="0">
                <a:ea typeface="ＭＳ Ｐゴシック" charset="0"/>
              </a:rPr>
              <a:t>e young, the skills that you will apply during your lifetime is no longer tenable. The skills that you can learn when you</a:t>
            </a:r>
            <a:r>
              <a:rPr lang="ja-JP" altLang="en-GB" b="0" dirty="0">
                <a:ea typeface="ヒラギノ角ゴ ProN W3" charset="0"/>
              </a:rPr>
              <a:t>’</a:t>
            </a:r>
            <a:r>
              <a:rPr lang="en-GB" b="0" dirty="0">
                <a:ea typeface="ＭＳ Ｐゴシック" charset="0"/>
              </a:rPr>
              <a:t>r</a:t>
            </a:r>
            <a:r>
              <a:rPr lang="en-US" b="0" dirty="0">
                <a:ea typeface="ＭＳ Ｐゴシック" charset="0"/>
              </a:rPr>
              <a:t>e at school will not be applicable. They will be obsolete by the time you get into the workplace and need them, except for one skill. The one really competitive skill is the skill of being able to learn. It is the skill of being able not to give the right answer to questions about what you were taught in school, but to make the right response to situations that are outside the scope of what you were taught in school.</a:t>
            </a:r>
          </a:p>
          <a:p>
            <a:pPr marL="0" indent="0">
              <a:lnSpc>
                <a:spcPct val="120000"/>
              </a:lnSpc>
              <a:buNone/>
            </a:pPr>
            <a:r>
              <a:rPr lang="en-US" b="0" dirty="0">
                <a:ea typeface="ＭＳ Ｐゴシック" charset="0"/>
              </a:rPr>
              <a:t>We need to produce people who know how to act when they</a:t>
            </a:r>
            <a:r>
              <a:rPr lang="ja-JP" altLang="en-GB" b="0" dirty="0">
                <a:ea typeface="ヒラギノ角ゴ ProN W3" charset="0"/>
              </a:rPr>
              <a:t>’</a:t>
            </a:r>
            <a:r>
              <a:rPr lang="en-GB" b="0" dirty="0">
                <a:ea typeface="ＭＳ Ｐゴシック" charset="0"/>
              </a:rPr>
              <a:t>r</a:t>
            </a:r>
            <a:r>
              <a:rPr lang="en-US" b="0" dirty="0">
                <a:ea typeface="ＭＳ Ｐゴシック" charset="0"/>
              </a:rPr>
              <a:t>e faced with situations for which they were not specifically prepared.</a:t>
            </a:r>
            <a:r>
              <a:rPr lang="en-GB" b="0" dirty="0">
                <a:ea typeface="ヒラギノ角ゴ ProN W3" charset="0"/>
              </a:rPr>
              <a:t> (Papert, 1998)</a:t>
            </a:r>
            <a:endParaRPr lang="en-US" b="0" dirty="0">
              <a:ea typeface="ＭＳ Ｐゴシック" charset="0"/>
            </a:endParaRPr>
          </a:p>
        </p:txBody>
      </p:sp>
      <p:sp>
        <p:nvSpPr>
          <p:cNvPr id="2" name="Slide Number Placeholder 1"/>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7</a:t>
            </a:fld>
            <a:endParaRPr lang="en-GB" dirty="0"/>
          </a:p>
        </p:txBody>
      </p:sp>
      <p:sp>
        <p:nvSpPr>
          <p:cNvPr id="3" name="Rectangle 2"/>
          <p:cNvSpPr/>
          <p:nvPr/>
        </p:nvSpPr>
        <p:spPr>
          <a:xfrm>
            <a:off x="597654" y="4844887"/>
            <a:ext cx="7682746" cy="1206500"/>
          </a:xfrm>
          <a:prstGeom prst="rect">
            <a:avLst/>
          </a:prstGeom>
          <a:solidFill>
            <a:srgbClr val="FFFF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737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pPr>
            <a:endParaRPr lang="en-US" sz="2100" b="1" dirty="0">
              <a:solidFill>
                <a:schemeClr val="tx2"/>
              </a:solidFill>
              <a:latin typeface="Arial" charset="0"/>
            </a:endParaRPr>
          </a:p>
        </p:txBody>
      </p:sp>
      <p:sp>
        <p:nvSpPr>
          <p:cNvPr id="27651" name="Rectangle 3"/>
          <p:cNvSpPr>
            <a:spLocks noGrp="1" noChangeArrowheads="1"/>
          </p:cNvSpPr>
          <p:nvPr>
            <p:ph type="title"/>
          </p:nvPr>
        </p:nvSpPr>
        <p:spPr/>
        <p:txBody>
          <a:bodyPr/>
          <a:lstStyle/>
          <a:p>
            <a:r>
              <a:rPr lang="en-US" dirty="0" smtClean="0"/>
              <a:t>Pause for reflection</a:t>
            </a:r>
          </a:p>
        </p:txBody>
      </p:sp>
      <p:sp>
        <p:nvSpPr>
          <p:cNvPr id="3" name="Slide Number Placeholder 2"/>
          <p:cNvSpPr>
            <a:spLocks noGrp="1"/>
          </p:cNvSpPr>
          <p:nvPr>
            <p:ph type="sldNum" sz="quarter" idx="12"/>
          </p:nvPr>
        </p:nvSpPr>
        <p:spPr/>
        <p:txBody>
          <a:bodyPr>
            <a:normAutofit fontScale="92500" lnSpcReduction="20000"/>
          </a:bodyPr>
          <a:lstStyle/>
          <a:p>
            <a:fld id="{2D6238C2-C284-AD4D-8FB8-9663937FCA09}" type="slidenum">
              <a:rPr lang="en-GB" smtClean="0"/>
              <a:pPr/>
              <a:t>8</a:t>
            </a:fld>
            <a:endParaRPr lang="en-GB" dirty="0"/>
          </a:p>
        </p:txBody>
      </p:sp>
      <p:sp>
        <p:nvSpPr>
          <p:cNvPr id="27652" name="Rectangle 4"/>
          <p:cNvSpPr>
            <a:spLocks noGrp="1" noChangeArrowheads="1"/>
          </p:cNvSpPr>
          <p:nvPr>
            <p:ph sz="quarter" idx="1"/>
          </p:nvPr>
        </p:nvSpPr>
        <p:spPr/>
        <p:txBody>
          <a:bodyPr/>
          <a:lstStyle/>
          <a:p>
            <a:r>
              <a:rPr lang="en-US" dirty="0" smtClean="0"/>
              <a:t>What’s the most interesting, surprising, or challenging thing you have heard so far?</a:t>
            </a:r>
          </a:p>
          <a:p>
            <a:r>
              <a:rPr lang="en-US" dirty="0" smtClean="0"/>
              <a:t>See if you can get consensus with your neighbors.</a:t>
            </a:r>
            <a:endParaRPr lang="en-US" dirty="0"/>
          </a:p>
        </p:txBody>
      </p:sp>
    </p:spTree>
    <p:extLst>
      <p:ext uri="{BB962C8B-B14F-4D97-AF65-F5344CB8AC3E}">
        <p14:creationId xmlns:p14="http://schemas.microsoft.com/office/powerpoint/2010/main" val="275049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886"/>
            <a:ext cx="9144000" cy="621877"/>
          </a:xfrm>
        </p:spPr>
        <p:txBody>
          <a:bodyPr/>
          <a:lstStyle/>
          <a:p>
            <a:r>
              <a:rPr lang="en-US" dirty="0" smtClean="0"/>
              <a:t>What determines how quickly children learn?</a:t>
            </a:r>
            <a:endParaRPr lang="en-US" dirty="0"/>
          </a:p>
        </p:txBody>
      </p:sp>
      <p:sp>
        <p:nvSpPr>
          <p:cNvPr id="3" name="Content Placeholder 2"/>
          <p:cNvSpPr>
            <a:spLocks noGrp="1"/>
          </p:cNvSpPr>
          <p:nvPr>
            <p:ph idx="1"/>
          </p:nvPr>
        </p:nvSpPr>
        <p:spPr/>
        <p:txBody>
          <a:bodyPr/>
          <a:lstStyle/>
          <a:p>
            <a:r>
              <a:rPr lang="en-US" dirty="0" smtClean="0"/>
              <a:t>Student characteristics</a:t>
            </a:r>
          </a:p>
          <a:p>
            <a:r>
              <a:rPr lang="en-US" dirty="0" smtClean="0"/>
              <a:t>School organization</a:t>
            </a:r>
          </a:p>
          <a:p>
            <a:r>
              <a:rPr lang="en-US" dirty="0" smtClean="0"/>
              <a:t>Instructional quality</a:t>
            </a:r>
          </a:p>
          <a:p>
            <a:pPr lvl="1"/>
            <a:r>
              <a:rPr lang="en-US" dirty="0"/>
              <a:t>The quality of the curriculum</a:t>
            </a:r>
          </a:p>
          <a:p>
            <a:pPr lvl="1"/>
            <a:r>
              <a:rPr lang="en-US" dirty="0"/>
              <a:t>The time teachers have to plan teaching</a:t>
            </a:r>
          </a:p>
          <a:p>
            <a:pPr lvl="1"/>
            <a:r>
              <a:rPr lang="en-US" dirty="0"/>
              <a:t>The size of classes</a:t>
            </a:r>
          </a:p>
          <a:p>
            <a:pPr lvl="1"/>
            <a:r>
              <a:rPr lang="en-US" dirty="0"/>
              <a:t>The resources available</a:t>
            </a:r>
          </a:p>
          <a:p>
            <a:pPr lvl="1"/>
            <a:r>
              <a:rPr lang="en-US" dirty="0"/>
              <a:t>The skills of the teacher</a:t>
            </a:r>
          </a:p>
          <a:p>
            <a:r>
              <a:rPr lang="en-US" dirty="0"/>
              <a:t>All of these are important, but the quality of the teacher is especially </a:t>
            </a:r>
            <a:r>
              <a:rPr lang="en-US" dirty="0" smtClean="0"/>
              <a:t>important</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9</a:t>
            </a:fld>
            <a:endParaRPr lang="en-US"/>
          </a:p>
        </p:txBody>
      </p:sp>
    </p:spTree>
    <p:extLst>
      <p:ext uri="{BB962C8B-B14F-4D97-AF65-F5344CB8AC3E}">
        <p14:creationId xmlns:p14="http://schemas.microsoft.com/office/powerpoint/2010/main" val="22040081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SI DWC theme">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FFF3"/>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1e96ad9-9b05-4fba-8b37-f7a86fe2aeeb">T33CEYATXXXK-2007578004-64</_dlc_DocId>
    <_dlc_DocIdUrl xmlns="a1e96ad9-9b05-4fba-8b37-f7a86fe2aeeb">
      <Url>https://learnsci.sharepoint.com/team/Enterprise/_layouts/15/DocIdRedir.aspx?ID=T33CEYATXXXK-2007578004-64</Url>
      <Description>T33CEYATXXXK-2007578004-64</Description>
    </_dlc_DocIdUrl>
    <Status xmlns="40f6cf0c-11c3-43d0-b356-316247ed89ff">Red</Statu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96BBB89E3A101449D19298CBE2EEA15" ma:contentTypeVersion="1" ma:contentTypeDescription="Create a new document." ma:contentTypeScope="" ma:versionID="d973b55bf44f6442fa09264d574fc5c9">
  <xsd:schema xmlns:xsd="http://www.w3.org/2001/XMLSchema" xmlns:xs="http://www.w3.org/2001/XMLSchema" xmlns:p="http://schemas.microsoft.com/office/2006/metadata/properties" xmlns:ns2="a1e96ad9-9b05-4fba-8b37-f7a86fe2aeeb" xmlns:ns3="40f6cf0c-11c3-43d0-b356-316247ed89ff" targetNamespace="http://schemas.microsoft.com/office/2006/metadata/properties" ma:root="true" ma:fieldsID="0074fc0b98cebbeed63e1ad6dc2068ed" ns2:_="" ns3:_="">
    <xsd:import namespace="a1e96ad9-9b05-4fba-8b37-f7a86fe2aeeb"/>
    <xsd:import namespace="40f6cf0c-11c3-43d0-b356-316247ed89ff"/>
    <xsd:element name="properties">
      <xsd:complexType>
        <xsd:sequence>
          <xsd:element name="documentManagement">
            <xsd:complexType>
              <xsd:all>
                <xsd:element ref="ns2:_dlc_DocId" minOccurs="0"/>
                <xsd:element ref="ns2:_dlc_DocIdUrl" minOccurs="0"/>
                <xsd:element ref="ns2:_dlc_DocIdPersistId" minOccurs="0"/>
                <xsd:element ref="ns3: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96ad9-9b05-4fba-8b37-f7a86fe2ae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0f6cf0c-11c3-43d0-b356-316247ed89ff" elementFormDefault="qualified">
    <xsd:import namespace="http://schemas.microsoft.com/office/2006/documentManagement/types"/>
    <xsd:import namespace="http://schemas.microsoft.com/office/infopath/2007/PartnerControls"/>
    <xsd:element name="Status" ma:index="11" nillable="true" ma:displayName="Status" ma:default="Red" ma:format="Dropdown" ma:internalName="Status">
      <xsd:simpleType>
        <xsd:restriction base="dms:Choice">
          <xsd:enumeration value="Red"/>
          <xsd:enumeration value="Yellow"/>
          <xsd:enumeration value="Gree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8A5002-1B54-4189-BA8D-38B9CEF9D1EA}">
  <ds:schemaRefs>
    <ds:schemaRef ds:uri="http://schemas.microsoft.com/office/2006/documentManagement/types"/>
    <ds:schemaRef ds:uri="http://purl.org/dc/elements/1.1/"/>
    <ds:schemaRef ds:uri="a1e96ad9-9b05-4fba-8b37-f7a86fe2aeeb"/>
    <ds:schemaRef ds:uri="http://schemas.openxmlformats.org/package/2006/metadata/core-properties"/>
    <ds:schemaRef ds:uri="http://schemas.microsoft.com/office/2006/metadata/properties"/>
    <ds:schemaRef ds:uri="http://purl.org/dc/dcmitype/"/>
    <ds:schemaRef ds:uri="http://purl.org/dc/terms/"/>
    <ds:schemaRef ds:uri="http://www.w3.org/XML/1998/namespace"/>
    <ds:schemaRef ds:uri="http://schemas.microsoft.com/office/infopath/2007/PartnerControls"/>
    <ds:schemaRef ds:uri="40f6cf0c-11c3-43d0-b356-316247ed89ff"/>
  </ds:schemaRefs>
</ds:datastoreItem>
</file>

<file path=customXml/itemProps2.xml><?xml version="1.0" encoding="utf-8"?>
<ds:datastoreItem xmlns:ds="http://schemas.openxmlformats.org/officeDocument/2006/customXml" ds:itemID="{846790AD-C216-446B-86A8-6448A02E5975}">
  <ds:schemaRefs>
    <ds:schemaRef ds:uri="http://schemas.microsoft.com/sharepoint/events"/>
  </ds:schemaRefs>
</ds:datastoreItem>
</file>

<file path=customXml/itemProps3.xml><?xml version="1.0" encoding="utf-8"?>
<ds:datastoreItem xmlns:ds="http://schemas.openxmlformats.org/officeDocument/2006/customXml" ds:itemID="{B9B7FB0E-2E4F-49A0-BEF1-BDC42ECCE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96ad9-9b05-4fba-8b37-f7a86fe2aeeb"/>
    <ds:schemaRef ds:uri="40f6cf0c-11c3-43d0-b356-316247ed89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4745541-3455-4B3E-A7D1-C956035C6A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LSI DWC theme.thmx</Template>
  <TotalTime>5504</TotalTime>
  <Words>1760</Words>
  <Application>Microsoft Macintosh PowerPoint</Application>
  <PresentationFormat>On-screen Show (4:3)</PresentationFormat>
  <Paragraphs>375</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LSI DWC theme</vt:lpstr>
      <vt:lpstr>Dylan Wiliam (@dylanwiliam)</vt:lpstr>
      <vt:lpstr>Overview: Science and Design</vt:lpstr>
      <vt:lpstr>Raising achievement matters</vt:lpstr>
      <vt:lpstr>What is the purpose of education?</vt:lpstr>
      <vt:lpstr>Why we need to raise achievement</vt:lpstr>
      <vt:lpstr>The world of work is changing</vt:lpstr>
      <vt:lpstr>There is only one 21st century skill</vt:lpstr>
      <vt:lpstr>Pause for reflection</vt:lpstr>
      <vt:lpstr>What determines how quickly children learn?</vt:lpstr>
      <vt:lpstr>Evaluation vs. improvement</vt:lpstr>
      <vt:lpstr>Recap</vt:lpstr>
      <vt:lpstr>Why Strategic Formative Assessment?</vt:lpstr>
      <vt:lpstr>Building Plan “B” into Plan “A”</vt:lpstr>
      <vt:lpstr>Relevant studies</vt:lpstr>
      <vt:lpstr>Which of these are formative?</vt:lpstr>
      <vt:lpstr>Formative Assessment: A contested term</vt:lpstr>
      <vt:lpstr>Complementary Processes</vt:lpstr>
      <vt:lpstr>Unpacking Formative Assessment</vt:lpstr>
      <vt:lpstr>Unpacking Formative Assessment</vt:lpstr>
      <vt:lpstr>An educational positioning system</vt:lpstr>
      <vt:lpstr>The relationship of formative assessment to other policy priorities</vt:lpstr>
      <vt:lpstr>Educational Endowment Foundation toolkit</vt:lpstr>
      <vt:lpstr>Educational Endowment Foundation toolkit</vt:lpstr>
      <vt:lpstr>Educational Endowment Foundation toolkit</vt:lpstr>
      <vt:lpstr>Unpacking Formative Assessment</vt:lpstr>
      <vt:lpstr>To find out more…</vt:lpstr>
      <vt:lpstr>…and even more...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of Formative Assessment</dc:title>
  <dc:subject/>
  <dc:creator>Mac Ley</dc:creator>
  <cp:keywords/>
  <dc:description/>
  <cp:lastModifiedBy>Dylan Wiliam</cp:lastModifiedBy>
  <cp:revision>42</cp:revision>
  <dcterms:created xsi:type="dcterms:W3CDTF">2016-10-06T17:01:16Z</dcterms:created>
  <dcterms:modified xsi:type="dcterms:W3CDTF">2017-07-01T23:16:54Z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0x010100996BBB89E3A101449D19298CBE2EEA15</vt:lpwstr>
  </property>
  <property fmtid="{D5CDD505-2E9C-101B-9397-08002B2CF9AE}" pid="3" name="_dlc_DocIdItemGuid">
    <vt:lpwstr>ae0b6680-bf02-43d8-8d99-7c0819a6dffe</vt:lpwstr>
  </property>
</Properties>
</file>