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921" r:id="rId1"/>
  </p:sldMasterIdLst>
  <p:notesMasterIdLst>
    <p:notesMasterId r:id="rId17"/>
  </p:notesMasterIdLst>
  <p:sldIdLst>
    <p:sldId id="261" r:id="rId2"/>
    <p:sldId id="271" r:id="rId3"/>
    <p:sldId id="256" r:id="rId4"/>
    <p:sldId id="258" r:id="rId5"/>
    <p:sldId id="259" r:id="rId6"/>
    <p:sldId id="260" r:id="rId7"/>
    <p:sldId id="265" r:id="rId8"/>
    <p:sldId id="266" r:id="rId9"/>
    <p:sldId id="267" r:id="rId10"/>
    <p:sldId id="264" r:id="rId11"/>
    <p:sldId id="268" r:id="rId12"/>
    <p:sldId id="270" r:id="rId13"/>
    <p:sldId id="269" r:id="rId14"/>
    <p:sldId id="262" r:id="rId15"/>
    <p:sldId id="263" r:id="rId16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Not%20me%20work:O:OECD:PISA:Finland%20PISA%20results%202000-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Not%20me%20work:O:OECD:PISA:PISA%20summary%202000-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Not%20me%20work:O:OECD:PISA:PISA%20summary%202000-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Not%20me%20work:O:OECD:PISA:PISA%20summary%202000-201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Not%20me%20work:O:OECD:PISA:PISA%20summary%202000-201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Not%20me%20work:O:OECD:PISA:PISA%20summary%202000-201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Not%20me%20work:O:OECD:PISA:PISA%20summary%202000-201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Not%20me%20work:O:OECD:PISA:PISA%20summary%202000-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Reading</c:v>
                </c:pt>
              </c:strCache>
            </c:strRef>
          </c:tx>
          <c:xVal>
            <c:numRef>
              <c:f>Sheet1!$A$2:$A$7</c:f>
              <c:numCache>
                <c:formatCode>General</c:formatCode>
                <c:ptCount val="6"/>
                <c:pt idx="0">
                  <c:v>2000.0</c:v>
                </c:pt>
                <c:pt idx="1">
                  <c:v>2003.0</c:v>
                </c:pt>
                <c:pt idx="2">
                  <c:v>2006.0</c:v>
                </c:pt>
                <c:pt idx="3">
                  <c:v>2009.0</c:v>
                </c:pt>
                <c:pt idx="4">
                  <c:v>2012.0</c:v>
                </c:pt>
                <c:pt idx="5">
                  <c:v>2015.0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546.0</c:v>
                </c:pt>
                <c:pt idx="1">
                  <c:v>543.0</c:v>
                </c:pt>
                <c:pt idx="2">
                  <c:v>547.0</c:v>
                </c:pt>
                <c:pt idx="3">
                  <c:v>536.0</c:v>
                </c:pt>
                <c:pt idx="4">
                  <c:v>524.0</c:v>
                </c:pt>
                <c:pt idx="5">
                  <c:v>526.0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Mathematics</c:v>
                </c:pt>
              </c:strCache>
            </c:strRef>
          </c:tx>
          <c:xVal>
            <c:numRef>
              <c:f>Sheet1!$A$2:$A$7</c:f>
              <c:numCache>
                <c:formatCode>General</c:formatCode>
                <c:ptCount val="6"/>
                <c:pt idx="0">
                  <c:v>2000.0</c:v>
                </c:pt>
                <c:pt idx="1">
                  <c:v>2003.0</c:v>
                </c:pt>
                <c:pt idx="2">
                  <c:v>2006.0</c:v>
                </c:pt>
                <c:pt idx="3">
                  <c:v>2009.0</c:v>
                </c:pt>
                <c:pt idx="4">
                  <c:v>2012.0</c:v>
                </c:pt>
                <c:pt idx="5">
                  <c:v>2015.0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536.0</c:v>
                </c:pt>
                <c:pt idx="1">
                  <c:v>544.0</c:v>
                </c:pt>
                <c:pt idx="2">
                  <c:v>548.0</c:v>
                </c:pt>
                <c:pt idx="3">
                  <c:v>541.0</c:v>
                </c:pt>
                <c:pt idx="4">
                  <c:v>519.0</c:v>
                </c:pt>
                <c:pt idx="5">
                  <c:v>511.0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Science</c:v>
                </c:pt>
              </c:strCache>
            </c:strRef>
          </c:tx>
          <c:xVal>
            <c:numRef>
              <c:f>Sheet1!$A$2:$A$7</c:f>
              <c:numCache>
                <c:formatCode>General</c:formatCode>
                <c:ptCount val="6"/>
                <c:pt idx="0">
                  <c:v>2000.0</c:v>
                </c:pt>
                <c:pt idx="1">
                  <c:v>2003.0</c:v>
                </c:pt>
                <c:pt idx="2">
                  <c:v>2006.0</c:v>
                </c:pt>
                <c:pt idx="3">
                  <c:v>2009.0</c:v>
                </c:pt>
                <c:pt idx="4">
                  <c:v>2012.0</c:v>
                </c:pt>
                <c:pt idx="5">
                  <c:v>2015.0</c:v>
                </c:pt>
              </c:numCache>
            </c:numRef>
          </c:xVal>
          <c:yVal>
            <c:numRef>
              <c:f>Sheet1!$D$2:$D$7</c:f>
              <c:numCache>
                <c:formatCode>General</c:formatCode>
                <c:ptCount val="6"/>
                <c:pt idx="0">
                  <c:v>538.0</c:v>
                </c:pt>
                <c:pt idx="1">
                  <c:v>548.0</c:v>
                </c:pt>
                <c:pt idx="2">
                  <c:v>563.0</c:v>
                </c:pt>
                <c:pt idx="3">
                  <c:v>554.0</c:v>
                </c:pt>
                <c:pt idx="4">
                  <c:v>545.0</c:v>
                </c:pt>
                <c:pt idx="5">
                  <c:v>531.0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56328312"/>
        <c:axId val="-2056545736"/>
      </c:scatterChart>
      <c:valAx>
        <c:axId val="-2056328312"/>
        <c:scaling>
          <c:orientation val="minMax"/>
          <c:max val="2015.0"/>
          <c:min val="2000.0"/>
        </c:scaling>
        <c:delete val="0"/>
        <c:axPos val="b"/>
        <c:numFmt formatCode="General" sourceLinked="1"/>
        <c:majorTickMark val="out"/>
        <c:minorTickMark val="none"/>
        <c:tickLblPos val="nextTo"/>
        <c:crossAx val="-2056545736"/>
        <c:crosses val="autoZero"/>
        <c:crossBetween val="midCat"/>
        <c:majorUnit val="3.0"/>
      </c:valAx>
      <c:valAx>
        <c:axId val="-2056545736"/>
        <c:scaling>
          <c:orientation val="minMax"/>
          <c:min val="47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56328312"/>
        <c:crosses val="autoZero"/>
        <c:crossBetween val="midCat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Countries!$B$45</c:f>
              <c:strCache>
                <c:ptCount val="1"/>
                <c:pt idx="0">
                  <c:v>Reading</c:v>
                </c:pt>
              </c:strCache>
            </c:strRef>
          </c:tx>
          <c:xVal>
            <c:numRef>
              <c:f>Countries!$A$46:$A$51</c:f>
              <c:numCache>
                <c:formatCode>General</c:formatCode>
                <c:ptCount val="6"/>
                <c:pt idx="0">
                  <c:v>2000.0</c:v>
                </c:pt>
                <c:pt idx="1">
                  <c:v>2003.0</c:v>
                </c:pt>
                <c:pt idx="2">
                  <c:v>2006.0</c:v>
                </c:pt>
                <c:pt idx="3">
                  <c:v>2009.0</c:v>
                </c:pt>
                <c:pt idx="4">
                  <c:v>2012.0</c:v>
                </c:pt>
                <c:pt idx="5">
                  <c:v>2015.0</c:v>
                </c:pt>
              </c:numCache>
            </c:numRef>
          </c:xVal>
          <c:yVal>
            <c:numRef>
              <c:f>Countries!$B$46:$B$51</c:f>
              <c:numCache>
                <c:formatCode>General</c:formatCode>
                <c:ptCount val="6"/>
                <c:pt idx="1">
                  <c:v>513.0</c:v>
                </c:pt>
                <c:pt idx="2">
                  <c:v>507.0</c:v>
                </c:pt>
                <c:pt idx="3">
                  <c:v>508.0</c:v>
                </c:pt>
                <c:pt idx="4">
                  <c:v>511.0</c:v>
                </c:pt>
                <c:pt idx="5">
                  <c:v>503.0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Countries!$C$45</c:f>
              <c:strCache>
                <c:ptCount val="1"/>
                <c:pt idx="0">
                  <c:v>Mathematics</c:v>
                </c:pt>
              </c:strCache>
            </c:strRef>
          </c:tx>
          <c:xVal>
            <c:numRef>
              <c:f>Countries!$A$46:$A$51</c:f>
              <c:numCache>
                <c:formatCode>General</c:formatCode>
                <c:ptCount val="6"/>
                <c:pt idx="0">
                  <c:v>2000.0</c:v>
                </c:pt>
                <c:pt idx="1">
                  <c:v>2003.0</c:v>
                </c:pt>
                <c:pt idx="2">
                  <c:v>2006.0</c:v>
                </c:pt>
                <c:pt idx="3">
                  <c:v>2009.0</c:v>
                </c:pt>
                <c:pt idx="4">
                  <c:v>2012.0</c:v>
                </c:pt>
                <c:pt idx="5">
                  <c:v>2015.0</c:v>
                </c:pt>
              </c:numCache>
            </c:numRef>
          </c:xVal>
          <c:yVal>
            <c:numRef>
              <c:f>Countries!$C$46:$C$51</c:f>
              <c:numCache>
                <c:formatCode>General</c:formatCode>
                <c:ptCount val="6"/>
                <c:pt idx="1">
                  <c:v>538.0</c:v>
                </c:pt>
                <c:pt idx="2">
                  <c:v>531.0</c:v>
                </c:pt>
                <c:pt idx="3">
                  <c:v>526.0</c:v>
                </c:pt>
                <c:pt idx="4">
                  <c:v>523.0</c:v>
                </c:pt>
                <c:pt idx="5">
                  <c:v>512.0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Countries!$D$45</c:f>
              <c:strCache>
                <c:ptCount val="1"/>
                <c:pt idx="0">
                  <c:v>Science</c:v>
                </c:pt>
              </c:strCache>
            </c:strRef>
          </c:tx>
          <c:xVal>
            <c:numRef>
              <c:f>Countries!$A$46:$A$51</c:f>
              <c:numCache>
                <c:formatCode>General</c:formatCode>
                <c:ptCount val="6"/>
                <c:pt idx="0">
                  <c:v>2000.0</c:v>
                </c:pt>
                <c:pt idx="1">
                  <c:v>2003.0</c:v>
                </c:pt>
                <c:pt idx="2">
                  <c:v>2006.0</c:v>
                </c:pt>
                <c:pt idx="3">
                  <c:v>2009.0</c:v>
                </c:pt>
                <c:pt idx="4">
                  <c:v>2012.0</c:v>
                </c:pt>
                <c:pt idx="5">
                  <c:v>2015.0</c:v>
                </c:pt>
              </c:numCache>
            </c:numRef>
          </c:xVal>
          <c:yVal>
            <c:numRef>
              <c:f>Countries!$D$46:$D$51</c:f>
              <c:numCache>
                <c:formatCode>General</c:formatCode>
                <c:ptCount val="6"/>
                <c:pt idx="1">
                  <c:v>524.0</c:v>
                </c:pt>
                <c:pt idx="2">
                  <c:v>525.0</c:v>
                </c:pt>
                <c:pt idx="3">
                  <c:v>522.0</c:v>
                </c:pt>
                <c:pt idx="4">
                  <c:v>522.0</c:v>
                </c:pt>
                <c:pt idx="5">
                  <c:v>509.0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58058968"/>
        <c:axId val="-2116601320"/>
      </c:scatterChart>
      <c:valAx>
        <c:axId val="-2058058968"/>
        <c:scaling>
          <c:orientation val="minMax"/>
          <c:max val="2015.0"/>
          <c:min val="2000.0"/>
        </c:scaling>
        <c:delete val="0"/>
        <c:axPos val="b"/>
        <c:numFmt formatCode="General" sourceLinked="1"/>
        <c:majorTickMark val="out"/>
        <c:minorTickMark val="none"/>
        <c:tickLblPos val="nextTo"/>
        <c:crossAx val="-2116601320"/>
        <c:crosses val="autoZero"/>
        <c:crossBetween val="midCat"/>
        <c:majorUnit val="3.0"/>
      </c:valAx>
      <c:valAx>
        <c:axId val="-2116601320"/>
        <c:scaling>
          <c:orientation val="minMax"/>
          <c:max val="570.0"/>
          <c:min val="47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58058968"/>
        <c:crosses val="autoZero"/>
        <c:crossBetween val="midCat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Countries!$B$2</c:f>
              <c:strCache>
                <c:ptCount val="1"/>
                <c:pt idx="0">
                  <c:v>Reading</c:v>
                </c:pt>
              </c:strCache>
            </c:strRef>
          </c:tx>
          <c:xVal>
            <c:numRef>
              <c:f>Countries!$A$3:$A$8</c:f>
              <c:numCache>
                <c:formatCode>General</c:formatCode>
                <c:ptCount val="6"/>
                <c:pt idx="0">
                  <c:v>2000.0</c:v>
                </c:pt>
                <c:pt idx="1">
                  <c:v>2003.0</c:v>
                </c:pt>
                <c:pt idx="2">
                  <c:v>2006.0</c:v>
                </c:pt>
                <c:pt idx="3">
                  <c:v>2009.0</c:v>
                </c:pt>
                <c:pt idx="4">
                  <c:v>2012.0</c:v>
                </c:pt>
                <c:pt idx="5">
                  <c:v>2015.0</c:v>
                </c:pt>
              </c:numCache>
            </c:numRef>
          </c:xVal>
          <c:yVal>
            <c:numRef>
              <c:f>Countries!$B$3:$B$8</c:f>
              <c:numCache>
                <c:formatCode>General</c:formatCode>
                <c:ptCount val="6"/>
                <c:pt idx="0">
                  <c:v>528.0</c:v>
                </c:pt>
                <c:pt idx="1">
                  <c:v>525.0</c:v>
                </c:pt>
                <c:pt idx="2">
                  <c:v>513.0</c:v>
                </c:pt>
                <c:pt idx="3">
                  <c:v>515.0</c:v>
                </c:pt>
                <c:pt idx="4">
                  <c:v>512.0</c:v>
                </c:pt>
                <c:pt idx="5">
                  <c:v>503.0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Countries!$C$2</c:f>
              <c:strCache>
                <c:ptCount val="1"/>
                <c:pt idx="0">
                  <c:v>Mathematics</c:v>
                </c:pt>
              </c:strCache>
            </c:strRef>
          </c:tx>
          <c:xVal>
            <c:numRef>
              <c:f>Countries!$A$3:$A$8</c:f>
              <c:numCache>
                <c:formatCode>General</c:formatCode>
                <c:ptCount val="6"/>
                <c:pt idx="0">
                  <c:v>2000.0</c:v>
                </c:pt>
                <c:pt idx="1">
                  <c:v>2003.0</c:v>
                </c:pt>
                <c:pt idx="2">
                  <c:v>2006.0</c:v>
                </c:pt>
                <c:pt idx="3">
                  <c:v>2009.0</c:v>
                </c:pt>
                <c:pt idx="4">
                  <c:v>2012.0</c:v>
                </c:pt>
                <c:pt idx="5">
                  <c:v>2015.0</c:v>
                </c:pt>
              </c:numCache>
            </c:numRef>
          </c:xVal>
          <c:yVal>
            <c:numRef>
              <c:f>Countries!$C$3:$C$8</c:f>
              <c:numCache>
                <c:formatCode>General</c:formatCode>
                <c:ptCount val="6"/>
                <c:pt idx="0">
                  <c:v>533.0</c:v>
                </c:pt>
                <c:pt idx="1">
                  <c:v>524.0</c:v>
                </c:pt>
                <c:pt idx="2">
                  <c:v>520.0</c:v>
                </c:pt>
                <c:pt idx="3">
                  <c:v>514.0</c:v>
                </c:pt>
                <c:pt idx="4">
                  <c:v>504.0</c:v>
                </c:pt>
                <c:pt idx="5">
                  <c:v>494.0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Countries!$D$2</c:f>
              <c:strCache>
                <c:ptCount val="1"/>
                <c:pt idx="0">
                  <c:v>Science</c:v>
                </c:pt>
              </c:strCache>
            </c:strRef>
          </c:tx>
          <c:xVal>
            <c:numRef>
              <c:f>Countries!$A$3:$A$8</c:f>
              <c:numCache>
                <c:formatCode>General</c:formatCode>
                <c:ptCount val="6"/>
                <c:pt idx="0">
                  <c:v>2000.0</c:v>
                </c:pt>
                <c:pt idx="1">
                  <c:v>2003.0</c:v>
                </c:pt>
                <c:pt idx="2">
                  <c:v>2006.0</c:v>
                </c:pt>
                <c:pt idx="3">
                  <c:v>2009.0</c:v>
                </c:pt>
                <c:pt idx="4">
                  <c:v>2012.0</c:v>
                </c:pt>
                <c:pt idx="5">
                  <c:v>2015.0</c:v>
                </c:pt>
              </c:numCache>
            </c:numRef>
          </c:xVal>
          <c:yVal>
            <c:numRef>
              <c:f>Countries!$D$3:$D$8</c:f>
              <c:numCache>
                <c:formatCode>General</c:formatCode>
                <c:ptCount val="6"/>
                <c:pt idx="0">
                  <c:v>528.0</c:v>
                </c:pt>
                <c:pt idx="1">
                  <c:v>525.0</c:v>
                </c:pt>
                <c:pt idx="2">
                  <c:v>527.0</c:v>
                </c:pt>
                <c:pt idx="3">
                  <c:v>527.0</c:v>
                </c:pt>
                <c:pt idx="4">
                  <c:v>521.0</c:v>
                </c:pt>
                <c:pt idx="5">
                  <c:v>510.0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41619320"/>
        <c:axId val="-2041836408"/>
      </c:scatterChart>
      <c:valAx>
        <c:axId val="-2041619320"/>
        <c:scaling>
          <c:orientation val="minMax"/>
          <c:max val="2015.0"/>
          <c:min val="2000.0"/>
        </c:scaling>
        <c:delete val="0"/>
        <c:axPos val="b"/>
        <c:numFmt formatCode="General" sourceLinked="1"/>
        <c:majorTickMark val="out"/>
        <c:minorTickMark val="none"/>
        <c:tickLblPos val="nextTo"/>
        <c:crossAx val="-2041836408"/>
        <c:crosses val="autoZero"/>
        <c:crossBetween val="midCat"/>
        <c:majorUnit val="3.0"/>
      </c:valAx>
      <c:valAx>
        <c:axId val="-2041836408"/>
        <c:scaling>
          <c:orientation val="minMax"/>
          <c:max val="570.0"/>
          <c:min val="47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41619320"/>
        <c:crosses val="autoZero"/>
        <c:crossBetween val="midCat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Countries!$B$14</c:f>
              <c:strCache>
                <c:ptCount val="1"/>
                <c:pt idx="0">
                  <c:v>Reading</c:v>
                </c:pt>
              </c:strCache>
            </c:strRef>
          </c:tx>
          <c:xVal>
            <c:numRef>
              <c:f>Countries!$A$15:$A$20</c:f>
              <c:numCache>
                <c:formatCode>General</c:formatCode>
                <c:ptCount val="6"/>
                <c:pt idx="0">
                  <c:v>2000.0</c:v>
                </c:pt>
                <c:pt idx="1">
                  <c:v>2003.0</c:v>
                </c:pt>
                <c:pt idx="2">
                  <c:v>2006.0</c:v>
                </c:pt>
                <c:pt idx="3">
                  <c:v>2009.0</c:v>
                </c:pt>
                <c:pt idx="4">
                  <c:v>2012.0</c:v>
                </c:pt>
                <c:pt idx="5">
                  <c:v>2015.0</c:v>
                </c:pt>
              </c:numCache>
            </c:numRef>
          </c:xVal>
          <c:yVal>
            <c:numRef>
              <c:f>Countries!$B$15:$B$20</c:f>
              <c:numCache>
                <c:formatCode>General</c:formatCode>
                <c:ptCount val="6"/>
                <c:pt idx="0">
                  <c:v>534.0</c:v>
                </c:pt>
                <c:pt idx="1">
                  <c:v>528.0</c:v>
                </c:pt>
                <c:pt idx="2">
                  <c:v>528.0</c:v>
                </c:pt>
                <c:pt idx="3">
                  <c:v>524.0</c:v>
                </c:pt>
                <c:pt idx="4">
                  <c:v>523.0</c:v>
                </c:pt>
                <c:pt idx="5">
                  <c:v>527.0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Countries!$C$14</c:f>
              <c:strCache>
                <c:ptCount val="1"/>
                <c:pt idx="0">
                  <c:v>Mathematics</c:v>
                </c:pt>
              </c:strCache>
            </c:strRef>
          </c:tx>
          <c:xVal>
            <c:numRef>
              <c:f>Countries!$A$15:$A$20</c:f>
              <c:numCache>
                <c:formatCode>General</c:formatCode>
                <c:ptCount val="6"/>
                <c:pt idx="0">
                  <c:v>2000.0</c:v>
                </c:pt>
                <c:pt idx="1">
                  <c:v>2003.0</c:v>
                </c:pt>
                <c:pt idx="2">
                  <c:v>2006.0</c:v>
                </c:pt>
                <c:pt idx="3">
                  <c:v>2009.0</c:v>
                </c:pt>
                <c:pt idx="4">
                  <c:v>2012.0</c:v>
                </c:pt>
                <c:pt idx="5">
                  <c:v>2015.0</c:v>
                </c:pt>
              </c:numCache>
            </c:numRef>
          </c:xVal>
          <c:yVal>
            <c:numRef>
              <c:f>Countries!$C$15:$C$20</c:f>
              <c:numCache>
                <c:formatCode>General</c:formatCode>
                <c:ptCount val="6"/>
                <c:pt idx="0">
                  <c:v>533.0</c:v>
                </c:pt>
                <c:pt idx="1">
                  <c:v>532.0</c:v>
                </c:pt>
                <c:pt idx="2">
                  <c:v>532.0</c:v>
                </c:pt>
                <c:pt idx="3">
                  <c:v>527.0</c:v>
                </c:pt>
                <c:pt idx="4">
                  <c:v>518.0</c:v>
                </c:pt>
                <c:pt idx="5">
                  <c:v>516.0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Countries!$D$14</c:f>
              <c:strCache>
                <c:ptCount val="1"/>
                <c:pt idx="0">
                  <c:v>Science</c:v>
                </c:pt>
              </c:strCache>
            </c:strRef>
          </c:tx>
          <c:xVal>
            <c:numRef>
              <c:f>Countries!$A$15:$A$20</c:f>
              <c:numCache>
                <c:formatCode>General</c:formatCode>
                <c:ptCount val="6"/>
                <c:pt idx="0">
                  <c:v>2000.0</c:v>
                </c:pt>
                <c:pt idx="1">
                  <c:v>2003.0</c:v>
                </c:pt>
                <c:pt idx="2">
                  <c:v>2006.0</c:v>
                </c:pt>
                <c:pt idx="3">
                  <c:v>2009.0</c:v>
                </c:pt>
                <c:pt idx="4">
                  <c:v>2012.0</c:v>
                </c:pt>
                <c:pt idx="5">
                  <c:v>2015.0</c:v>
                </c:pt>
              </c:numCache>
            </c:numRef>
          </c:xVal>
          <c:yVal>
            <c:numRef>
              <c:f>Countries!$D$15:$D$20</c:f>
              <c:numCache>
                <c:formatCode>General</c:formatCode>
                <c:ptCount val="6"/>
                <c:pt idx="0">
                  <c:v>529.0</c:v>
                </c:pt>
                <c:pt idx="1">
                  <c:v>519.0</c:v>
                </c:pt>
                <c:pt idx="2">
                  <c:v>519.0</c:v>
                </c:pt>
                <c:pt idx="3">
                  <c:v>529.0</c:v>
                </c:pt>
                <c:pt idx="4">
                  <c:v>525.0</c:v>
                </c:pt>
                <c:pt idx="5">
                  <c:v>528.0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38577960"/>
        <c:axId val="-2061529384"/>
      </c:scatterChart>
      <c:valAx>
        <c:axId val="-2038577960"/>
        <c:scaling>
          <c:orientation val="minMax"/>
          <c:max val="2015.0"/>
          <c:min val="2000.0"/>
        </c:scaling>
        <c:delete val="0"/>
        <c:axPos val="b"/>
        <c:numFmt formatCode="General" sourceLinked="1"/>
        <c:majorTickMark val="out"/>
        <c:minorTickMark val="none"/>
        <c:tickLblPos val="nextTo"/>
        <c:crossAx val="-2061529384"/>
        <c:crosses val="autoZero"/>
        <c:crossBetween val="midCat"/>
        <c:majorUnit val="3.0"/>
      </c:valAx>
      <c:valAx>
        <c:axId val="-2061529384"/>
        <c:scaling>
          <c:orientation val="minMax"/>
          <c:max val="570.0"/>
          <c:min val="47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38577960"/>
        <c:crosses val="autoZero"/>
        <c:crossBetween val="midCat"/>
        <c:majorUnit val="10.0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Countries!$B$58</c:f>
              <c:strCache>
                <c:ptCount val="1"/>
                <c:pt idx="0">
                  <c:v>Reading</c:v>
                </c:pt>
              </c:strCache>
            </c:strRef>
          </c:tx>
          <c:xVal>
            <c:numRef>
              <c:f>Countries!$A$59:$A$64</c:f>
              <c:numCache>
                <c:formatCode>General</c:formatCode>
                <c:ptCount val="6"/>
                <c:pt idx="0">
                  <c:v>2000.0</c:v>
                </c:pt>
                <c:pt idx="1">
                  <c:v>2003.0</c:v>
                </c:pt>
                <c:pt idx="2">
                  <c:v>2006.0</c:v>
                </c:pt>
                <c:pt idx="3">
                  <c:v>2009.0</c:v>
                </c:pt>
                <c:pt idx="4">
                  <c:v>2012.0</c:v>
                </c:pt>
                <c:pt idx="5">
                  <c:v>2015.0</c:v>
                </c:pt>
              </c:numCache>
            </c:numRef>
          </c:xVal>
          <c:yVal>
            <c:numRef>
              <c:f>Countries!$B$59:$B$64</c:f>
              <c:numCache>
                <c:formatCode>General</c:formatCode>
                <c:ptCount val="6"/>
                <c:pt idx="0">
                  <c:v>529.0</c:v>
                </c:pt>
                <c:pt idx="1">
                  <c:v>522.0</c:v>
                </c:pt>
                <c:pt idx="2">
                  <c:v>521.0</c:v>
                </c:pt>
                <c:pt idx="3">
                  <c:v>521.0</c:v>
                </c:pt>
                <c:pt idx="4">
                  <c:v>512.0</c:v>
                </c:pt>
                <c:pt idx="5">
                  <c:v>509.0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Countries!$C$58</c:f>
              <c:strCache>
                <c:ptCount val="1"/>
                <c:pt idx="0">
                  <c:v>Mathematics</c:v>
                </c:pt>
              </c:strCache>
            </c:strRef>
          </c:tx>
          <c:xVal>
            <c:numRef>
              <c:f>Countries!$A$59:$A$64</c:f>
              <c:numCache>
                <c:formatCode>General</c:formatCode>
                <c:ptCount val="6"/>
                <c:pt idx="0">
                  <c:v>2000.0</c:v>
                </c:pt>
                <c:pt idx="1">
                  <c:v>2003.0</c:v>
                </c:pt>
                <c:pt idx="2">
                  <c:v>2006.0</c:v>
                </c:pt>
                <c:pt idx="3">
                  <c:v>2009.0</c:v>
                </c:pt>
                <c:pt idx="4">
                  <c:v>2012.0</c:v>
                </c:pt>
                <c:pt idx="5">
                  <c:v>2015.0</c:v>
                </c:pt>
              </c:numCache>
            </c:numRef>
          </c:xVal>
          <c:yVal>
            <c:numRef>
              <c:f>Countries!$C$59:$C$64</c:f>
              <c:numCache>
                <c:formatCode>General</c:formatCode>
                <c:ptCount val="6"/>
                <c:pt idx="0">
                  <c:v>537.0</c:v>
                </c:pt>
                <c:pt idx="1">
                  <c:v>523.0</c:v>
                </c:pt>
                <c:pt idx="2">
                  <c:v>522.0</c:v>
                </c:pt>
                <c:pt idx="3">
                  <c:v>519.0</c:v>
                </c:pt>
                <c:pt idx="4">
                  <c:v>500.0</c:v>
                </c:pt>
                <c:pt idx="5">
                  <c:v>495.0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Countries!$D$58</c:f>
              <c:strCache>
                <c:ptCount val="1"/>
                <c:pt idx="0">
                  <c:v>Science</c:v>
                </c:pt>
              </c:strCache>
            </c:strRef>
          </c:tx>
          <c:xVal>
            <c:numRef>
              <c:f>Countries!$A$59:$A$64</c:f>
              <c:numCache>
                <c:formatCode>General</c:formatCode>
                <c:ptCount val="6"/>
                <c:pt idx="0">
                  <c:v>2000.0</c:v>
                </c:pt>
                <c:pt idx="1">
                  <c:v>2003.0</c:v>
                </c:pt>
                <c:pt idx="2">
                  <c:v>2006.0</c:v>
                </c:pt>
                <c:pt idx="3">
                  <c:v>2009.0</c:v>
                </c:pt>
                <c:pt idx="4">
                  <c:v>2012.0</c:v>
                </c:pt>
                <c:pt idx="5">
                  <c:v>2015.0</c:v>
                </c:pt>
              </c:numCache>
            </c:numRef>
          </c:xVal>
          <c:yVal>
            <c:numRef>
              <c:f>Countries!$D$59:$D$64</c:f>
              <c:numCache>
                <c:formatCode>General</c:formatCode>
                <c:ptCount val="6"/>
                <c:pt idx="0">
                  <c:v>528.0</c:v>
                </c:pt>
                <c:pt idx="1">
                  <c:v>521.0</c:v>
                </c:pt>
                <c:pt idx="2">
                  <c:v>530.0</c:v>
                </c:pt>
                <c:pt idx="3">
                  <c:v>532.0</c:v>
                </c:pt>
                <c:pt idx="4">
                  <c:v>516.0</c:v>
                </c:pt>
                <c:pt idx="5">
                  <c:v>513.0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36581464"/>
        <c:axId val="-2036578472"/>
      </c:scatterChart>
      <c:valAx>
        <c:axId val="-2036581464"/>
        <c:scaling>
          <c:orientation val="minMax"/>
          <c:max val="2015.0"/>
          <c:min val="2000.0"/>
        </c:scaling>
        <c:delete val="0"/>
        <c:axPos val="b"/>
        <c:numFmt formatCode="General" sourceLinked="1"/>
        <c:majorTickMark val="out"/>
        <c:minorTickMark val="none"/>
        <c:tickLblPos val="nextTo"/>
        <c:crossAx val="-2036578472"/>
        <c:crosses val="autoZero"/>
        <c:crossBetween val="midCat"/>
        <c:majorUnit val="3.0"/>
      </c:valAx>
      <c:valAx>
        <c:axId val="-2036578472"/>
        <c:scaling>
          <c:orientation val="minMax"/>
          <c:max val="570.0"/>
          <c:min val="47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36581464"/>
        <c:crosses val="autoZero"/>
        <c:crossBetween val="midCat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Countries!$B$30</c:f>
              <c:strCache>
                <c:ptCount val="1"/>
                <c:pt idx="0">
                  <c:v>Reading</c:v>
                </c:pt>
              </c:strCache>
            </c:strRef>
          </c:tx>
          <c:xVal>
            <c:numRef>
              <c:f>Countries!$A$31:$A$36</c:f>
              <c:numCache>
                <c:formatCode>General</c:formatCode>
                <c:ptCount val="6"/>
                <c:pt idx="0">
                  <c:v>2000.0</c:v>
                </c:pt>
                <c:pt idx="1">
                  <c:v>2003.0</c:v>
                </c:pt>
                <c:pt idx="2">
                  <c:v>2006.0</c:v>
                </c:pt>
                <c:pt idx="3">
                  <c:v>2009.0</c:v>
                </c:pt>
                <c:pt idx="4">
                  <c:v>2012.0</c:v>
                </c:pt>
                <c:pt idx="5">
                  <c:v>2015.0</c:v>
                </c:pt>
              </c:numCache>
            </c:numRef>
          </c:xVal>
          <c:yVal>
            <c:numRef>
              <c:f>Countries!$B$31:$B$36</c:f>
              <c:numCache>
                <c:formatCode>General</c:formatCode>
                <c:ptCount val="6"/>
                <c:pt idx="0">
                  <c:v>484.0</c:v>
                </c:pt>
                <c:pt idx="1">
                  <c:v>491.0</c:v>
                </c:pt>
                <c:pt idx="2">
                  <c:v>495.0</c:v>
                </c:pt>
                <c:pt idx="3">
                  <c:v>497.0</c:v>
                </c:pt>
                <c:pt idx="4">
                  <c:v>508.0</c:v>
                </c:pt>
                <c:pt idx="5">
                  <c:v>509.0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Countries!$C$30</c:f>
              <c:strCache>
                <c:ptCount val="1"/>
                <c:pt idx="0">
                  <c:v>Mathematics</c:v>
                </c:pt>
              </c:strCache>
            </c:strRef>
          </c:tx>
          <c:xVal>
            <c:numRef>
              <c:f>Countries!$A$31:$A$36</c:f>
              <c:numCache>
                <c:formatCode>General</c:formatCode>
                <c:ptCount val="6"/>
                <c:pt idx="0">
                  <c:v>2000.0</c:v>
                </c:pt>
                <c:pt idx="1">
                  <c:v>2003.0</c:v>
                </c:pt>
                <c:pt idx="2">
                  <c:v>2006.0</c:v>
                </c:pt>
                <c:pt idx="3">
                  <c:v>2009.0</c:v>
                </c:pt>
                <c:pt idx="4">
                  <c:v>2012.0</c:v>
                </c:pt>
                <c:pt idx="5">
                  <c:v>2015.0</c:v>
                </c:pt>
              </c:numCache>
            </c:numRef>
          </c:xVal>
          <c:yVal>
            <c:numRef>
              <c:f>Countries!$C$31:$C$36</c:f>
              <c:numCache>
                <c:formatCode>General</c:formatCode>
                <c:ptCount val="6"/>
                <c:pt idx="0">
                  <c:v>490.0</c:v>
                </c:pt>
                <c:pt idx="1">
                  <c:v>503.0</c:v>
                </c:pt>
                <c:pt idx="2">
                  <c:v>504.0</c:v>
                </c:pt>
                <c:pt idx="3">
                  <c:v>513.0</c:v>
                </c:pt>
                <c:pt idx="4">
                  <c:v>514.0</c:v>
                </c:pt>
                <c:pt idx="5">
                  <c:v>506.0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Countries!$D$30</c:f>
              <c:strCache>
                <c:ptCount val="1"/>
                <c:pt idx="0">
                  <c:v>Science</c:v>
                </c:pt>
              </c:strCache>
            </c:strRef>
          </c:tx>
          <c:xVal>
            <c:numRef>
              <c:f>Countries!$A$31:$A$36</c:f>
              <c:numCache>
                <c:formatCode>General</c:formatCode>
                <c:ptCount val="6"/>
                <c:pt idx="0">
                  <c:v>2000.0</c:v>
                </c:pt>
                <c:pt idx="1">
                  <c:v>2003.0</c:v>
                </c:pt>
                <c:pt idx="2">
                  <c:v>2006.0</c:v>
                </c:pt>
                <c:pt idx="3">
                  <c:v>2009.0</c:v>
                </c:pt>
                <c:pt idx="4">
                  <c:v>2012.0</c:v>
                </c:pt>
                <c:pt idx="5">
                  <c:v>2015.0</c:v>
                </c:pt>
              </c:numCache>
            </c:numRef>
          </c:xVal>
          <c:yVal>
            <c:numRef>
              <c:f>Countries!$D$31:$D$36</c:f>
              <c:numCache>
                <c:formatCode>General</c:formatCode>
                <c:ptCount val="6"/>
                <c:pt idx="0">
                  <c:v>487.0</c:v>
                </c:pt>
                <c:pt idx="1">
                  <c:v>502.0</c:v>
                </c:pt>
                <c:pt idx="2">
                  <c:v>516.0</c:v>
                </c:pt>
                <c:pt idx="3">
                  <c:v>520.0</c:v>
                </c:pt>
                <c:pt idx="4">
                  <c:v>524.0</c:v>
                </c:pt>
                <c:pt idx="5">
                  <c:v>509.0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41784264"/>
        <c:axId val="2080035416"/>
      </c:scatterChart>
      <c:valAx>
        <c:axId val="-2041784264"/>
        <c:scaling>
          <c:orientation val="minMax"/>
          <c:max val="2015.0"/>
          <c:min val="2000.0"/>
        </c:scaling>
        <c:delete val="0"/>
        <c:axPos val="b"/>
        <c:numFmt formatCode="General" sourceLinked="1"/>
        <c:majorTickMark val="out"/>
        <c:minorTickMark val="none"/>
        <c:tickLblPos val="nextTo"/>
        <c:crossAx val="2080035416"/>
        <c:crosses val="autoZero"/>
        <c:crossBetween val="midCat"/>
        <c:majorUnit val="3.0"/>
      </c:valAx>
      <c:valAx>
        <c:axId val="2080035416"/>
        <c:scaling>
          <c:orientation val="minMax"/>
          <c:max val="570.0"/>
          <c:min val="47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41784264"/>
        <c:crosses val="autoZero"/>
        <c:crossBetween val="midCat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Countries!$B$88</c:f>
              <c:strCache>
                <c:ptCount val="1"/>
                <c:pt idx="0">
                  <c:v>Reading</c:v>
                </c:pt>
              </c:strCache>
            </c:strRef>
          </c:tx>
          <c:xVal>
            <c:numRef>
              <c:f>Countries!$A$89:$A$94</c:f>
              <c:numCache>
                <c:formatCode>General</c:formatCode>
                <c:ptCount val="6"/>
                <c:pt idx="0">
                  <c:v>2000.0</c:v>
                </c:pt>
                <c:pt idx="1">
                  <c:v>2003.0</c:v>
                </c:pt>
                <c:pt idx="2">
                  <c:v>2006.0</c:v>
                </c:pt>
                <c:pt idx="3">
                  <c:v>2009.0</c:v>
                </c:pt>
                <c:pt idx="4">
                  <c:v>2012.0</c:v>
                </c:pt>
                <c:pt idx="5">
                  <c:v>2015.0</c:v>
                </c:pt>
              </c:numCache>
            </c:numRef>
          </c:xVal>
          <c:yVal>
            <c:numRef>
              <c:f>Countries!$B$89:$B$94</c:f>
              <c:numCache>
                <c:formatCode>General</c:formatCode>
                <c:ptCount val="6"/>
                <c:pt idx="0">
                  <c:v>479.0</c:v>
                </c:pt>
                <c:pt idx="1">
                  <c:v>497.0</c:v>
                </c:pt>
                <c:pt idx="2">
                  <c:v>508.0</c:v>
                </c:pt>
                <c:pt idx="3">
                  <c:v>500.0</c:v>
                </c:pt>
                <c:pt idx="4">
                  <c:v>518.0</c:v>
                </c:pt>
                <c:pt idx="5">
                  <c:v>506.0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Countries!$C$88</c:f>
              <c:strCache>
                <c:ptCount val="1"/>
                <c:pt idx="0">
                  <c:v>Mathematics</c:v>
                </c:pt>
              </c:strCache>
            </c:strRef>
          </c:tx>
          <c:xVal>
            <c:numRef>
              <c:f>Countries!$A$89:$A$94</c:f>
              <c:numCache>
                <c:formatCode>General</c:formatCode>
                <c:ptCount val="6"/>
                <c:pt idx="0">
                  <c:v>2000.0</c:v>
                </c:pt>
                <c:pt idx="1">
                  <c:v>2003.0</c:v>
                </c:pt>
                <c:pt idx="2">
                  <c:v>2006.0</c:v>
                </c:pt>
                <c:pt idx="3">
                  <c:v>2009.0</c:v>
                </c:pt>
                <c:pt idx="4">
                  <c:v>2012.0</c:v>
                </c:pt>
                <c:pt idx="5">
                  <c:v>2015.0</c:v>
                </c:pt>
              </c:numCache>
            </c:numRef>
          </c:xVal>
          <c:yVal>
            <c:numRef>
              <c:f>Countries!$C$89:$C$94</c:f>
              <c:numCache>
                <c:formatCode>General</c:formatCode>
                <c:ptCount val="6"/>
                <c:pt idx="0">
                  <c:v>470.0</c:v>
                </c:pt>
                <c:pt idx="1">
                  <c:v>490.0</c:v>
                </c:pt>
                <c:pt idx="2">
                  <c:v>495.0</c:v>
                </c:pt>
                <c:pt idx="3">
                  <c:v>498.0</c:v>
                </c:pt>
                <c:pt idx="4">
                  <c:v>518.0</c:v>
                </c:pt>
                <c:pt idx="5">
                  <c:v>504.0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Countries!$D$88</c:f>
              <c:strCache>
                <c:ptCount val="1"/>
                <c:pt idx="0">
                  <c:v>Science</c:v>
                </c:pt>
              </c:strCache>
            </c:strRef>
          </c:tx>
          <c:xVal>
            <c:numRef>
              <c:f>Countries!$A$89:$A$94</c:f>
              <c:numCache>
                <c:formatCode>General</c:formatCode>
                <c:ptCount val="6"/>
                <c:pt idx="0">
                  <c:v>2000.0</c:v>
                </c:pt>
                <c:pt idx="1">
                  <c:v>2003.0</c:v>
                </c:pt>
                <c:pt idx="2">
                  <c:v>2006.0</c:v>
                </c:pt>
                <c:pt idx="3">
                  <c:v>2009.0</c:v>
                </c:pt>
                <c:pt idx="4">
                  <c:v>2012.0</c:v>
                </c:pt>
                <c:pt idx="5">
                  <c:v>2015.0</c:v>
                </c:pt>
              </c:numCache>
            </c:numRef>
          </c:xVal>
          <c:yVal>
            <c:numRef>
              <c:f>Countries!$D$89:$D$94</c:f>
              <c:numCache>
                <c:formatCode>General</c:formatCode>
                <c:ptCount val="6"/>
                <c:pt idx="0">
                  <c:v>483.0</c:v>
                </c:pt>
                <c:pt idx="1">
                  <c:v>498.0</c:v>
                </c:pt>
                <c:pt idx="2">
                  <c:v>498.0</c:v>
                </c:pt>
                <c:pt idx="3">
                  <c:v>508.0</c:v>
                </c:pt>
                <c:pt idx="4">
                  <c:v>526.0</c:v>
                </c:pt>
                <c:pt idx="5">
                  <c:v>501.0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1928936"/>
        <c:axId val="-2055290648"/>
      </c:scatterChart>
      <c:valAx>
        <c:axId val="2101928936"/>
        <c:scaling>
          <c:orientation val="minMax"/>
          <c:max val="2015.0"/>
          <c:min val="2000.0"/>
        </c:scaling>
        <c:delete val="0"/>
        <c:axPos val="b"/>
        <c:numFmt formatCode="General" sourceLinked="1"/>
        <c:majorTickMark val="out"/>
        <c:minorTickMark val="none"/>
        <c:tickLblPos val="nextTo"/>
        <c:crossAx val="-2055290648"/>
        <c:crosses val="autoZero"/>
        <c:crossBetween val="midCat"/>
        <c:majorUnit val="3.0"/>
      </c:valAx>
      <c:valAx>
        <c:axId val="-2055290648"/>
        <c:scaling>
          <c:orientation val="minMax"/>
          <c:max val="570.0"/>
          <c:min val="47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1928936"/>
        <c:crosses val="autoZero"/>
        <c:crossBetween val="midCat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Countries!$B$72</c:f>
              <c:strCache>
                <c:ptCount val="1"/>
                <c:pt idx="0">
                  <c:v>Reading</c:v>
                </c:pt>
              </c:strCache>
            </c:strRef>
          </c:tx>
          <c:xVal>
            <c:numRef>
              <c:f>Countries!$A$73:$A$78</c:f>
              <c:numCache>
                <c:formatCode>General</c:formatCode>
                <c:ptCount val="6"/>
                <c:pt idx="0">
                  <c:v>2000.0</c:v>
                </c:pt>
                <c:pt idx="1">
                  <c:v>2003.0</c:v>
                </c:pt>
                <c:pt idx="2">
                  <c:v>2006.0</c:v>
                </c:pt>
                <c:pt idx="3">
                  <c:v>2009.0</c:v>
                </c:pt>
                <c:pt idx="4">
                  <c:v>2012.0</c:v>
                </c:pt>
                <c:pt idx="5">
                  <c:v>2015.0</c:v>
                </c:pt>
              </c:numCache>
            </c:numRef>
          </c:xVal>
          <c:yVal>
            <c:numRef>
              <c:f>Countries!$B$73:$B$78</c:f>
              <c:numCache>
                <c:formatCode>General</c:formatCode>
                <c:ptCount val="6"/>
                <c:pt idx="0">
                  <c:v>505.0</c:v>
                </c:pt>
                <c:pt idx="1">
                  <c:v>500.0</c:v>
                </c:pt>
                <c:pt idx="2">
                  <c:v>484.0</c:v>
                </c:pt>
                <c:pt idx="3">
                  <c:v>503.0</c:v>
                </c:pt>
                <c:pt idx="4">
                  <c:v>504.0</c:v>
                </c:pt>
                <c:pt idx="5">
                  <c:v>513.0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Countries!$C$72</c:f>
              <c:strCache>
                <c:ptCount val="1"/>
                <c:pt idx="0">
                  <c:v>Mathematics</c:v>
                </c:pt>
              </c:strCache>
            </c:strRef>
          </c:tx>
          <c:xVal>
            <c:numRef>
              <c:f>Countries!$A$73:$A$78</c:f>
              <c:numCache>
                <c:formatCode>General</c:formatCode>
                <c:ptCount val="6"/>
                <c:pt idx="0">
                  <c:v>2000.0</c:v>
                </c:pt>
                <c:pt idx="1">
                  <c:v>2003.0</c:v>
                </c:pt>
                <c:pt idx="2">
                  <c:v>2006.0</c:v>
                </c:pt>
                <c:pt idx="3">
                  <c:v>2009.0</c:v>
                </c:pt>
                <c:pt idx="4">
                  <c:v>2012.0</c:v>
                </c:pt>
                <c:pt idx="5">
                  <c:v>2015.0</c:v>
                </c:pt>
              </c:numCache>
            </c:numRef>
          </c:xVal>
          <c:yVal>
            <c:numRef>
              <c:f>Countries!$C$73:$C$78</c:f>
              <c:numCache>
                <c:formatCode>General</c:formatCode>
                <c:ptCount val="6"/>
                <c:pt idx="0">
                  <c:v>499.0</c:v>
                </c:pt>
                <c:pt idx="1">
                  <c:v>495.0</c:v>
                </c:pt>
                <c:pt idx="2">
                  <c:v>490.0</c:v>
                </c:pt>
                <c:pt idx="3">
                  <c:v>498.0</c:v>
                </c:pt>
                <c:pt idx="4">
                  <c:v>489.0</c:v>
                </c:pt>
                <c:pt idx="5">
                  <c:v>502.0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Countries!$D$72</c:f>
              <c:strCache>
                <c:ptCount val="1"/>
                <c:pt idx="0">
                  <c:v>Science</c:v>
                </c:pt>
              </c:strCache>
            </c:strRef>
          </c:tx>
          <c:xVal>
            <c:numRef>
              <c:f>Countries!$A$73:$A$78</c:f>
              <c:numCache>
                <c:formatCode>General</c:formatCode>
                <c:ptCount val="6"/>
                <c:pt idx="0">
                  <c:v>2000.0</c:v>
                </c:pt>
                <c:pt idx="1">
                  <c:v>2003.0</c:v>
                </c:pt>
                <c:pt idx="2">
                  <c:v>2006.0</c:v>
                </c:pt>
                <c:pt idx="3">
                  <c:v>2009.0</c:v>
                </c:pt>
                <c:pt idx="4">
                  <c:v>2012.0</c:v>
                </c:pt>
                <c:pt idx="5">
                  <c:v>2015.0</c:v>
                </c:pt>
              </c:numCache>
            </c:numRef>
          </c:xVal>
          <c:yVal>
            <c:numRef>
              <c:f>Countries!$D$73:$D$78</c:f>
              <c:numCache>
                <c:formatCode>General</c:formatCode>
                <c:ptCount val="6"/>
                <c:pt idx="0">
                  <c:v>500.0</c:v>
                </c:pt>
                <c:pt idx="1">
                  <c:v>484.0</c:v>
                </c:pt>
                <c:pt idx="2">
                  <c:v>487.0</c:v>
                </c:pt>
                <c:pt idx="3">
                  <c:v>500.0</c:v>
                </c:pt>
                <c:pt idx="4">
                  <c:v>495.0</c:v>
                </c:pt>
                <c:pt idx="5">
                  <c:v>498.0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37209704"/>
        <c:axId val="-2060921896"/>
      </c:scatterChart>
      <c:valAx>
        <c:axId val="-2037209704"/>
        <c:scaling>
          <c:orientation val="minMax"/>
          <c:max val="2015.0"/>
          <c:min val="2000.0"/>
        </c:scaling>
        <c:delete val="0"/>
        <c:axPos val="b"/>
        <c:numFmt formatCode="General" sourceLinked="1"/>
        <c:majorTickMark val="out"/>
        <c:minorTickMark val="none"/>
        <c:tickLblPos val="nextTo"/>
        <c:crossAx val="-2060921896"/>
        <c:crosses val="autoZero"/>
        <c:crossBetween val="midCat"/>
        <c:majorUnit val="3.0"/>
      </c:valAx>
      <c:valAx>
        <c:axId val="-2060921896"/>
        <c:scaling>
          <c:orientation val="minMax"/>
          <c:max val="57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37209704"/>
        <c:crosses val="autoZero"/>
        <c:crossBetween val="midCat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C64A1-E381-B64F-AAFF-265460480046}" type="datetimeFigureOut">
              <a:rPr lang="en-US" smtClean="0"/>
              <a:t>7/12/17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2A6C5-E8D7-5147-9D7A-44A9C1E3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0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Chetty</a:t>
            </a:r>
            <a:r>
              <a:rPr lang="en-US" dirty="0" smtClean="0"/>
              <a:t> et al.</a:t>
            </a:r>
            <a:r>
              <a:rPr lang="en-US" baseline="0" dirty="0" smtClean="0"/>
              <a:t> was not included in Hanushek and Rivkin (2010)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2A347693-03FC-C34C-B8E2-92F24BD431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81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383618" y="595342"/>
            <a:ext cx="8426370" cy="3777092"/>
          </a:xfrm>
        </p:spPr>
        <p:txBody>
          <a:bodyPr anchor="ctr">
            <a:normAutofit/>
          </a:bodyPr>
          <a:lstStyle>
            <a:lvl1pPr>
              <a:defRPr sz="4400" cap="none" baseline="0">
                <a:latin typeface="Calibri"/>
                <a:cs typeface="Calibri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51512" y="471382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  <a:latin typeface="Calibri"/>
                <a:cs typeface="Calibri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52799CE-711A-FA44-BA4E-E463DA170A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2080" y="6023117"/>
            <a:ext cx="1079500" cy="6731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5C50C641-66DE-184E-B016-D253D8CA36F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7179BD9-65CB-694A-A2D4-7B548DC60A5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10F0876-9936-0A4D-A655-DB5D8150D4A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2081" y="6036346"/>
            <a:ext cx="1079500" cy="6731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GB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rgbClr val="000000"/>
                </a:solidFill>
                <a:latin typeface="Geneva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19ABF79A-F4A3-5E49-A6CE-5B8CF779BC3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9ABF79A-F4A3-5E49-A6CE-5B8CF779BC3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10F0876-9936-0A4D-A655-DB5D8150D4A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2081" y="6036346"/>
            <a:ext cx="10795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53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>
            <a:normAutofit/>
          </a:bodyPr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0E85CD4-01C3-DE45-A238-CA0781C7043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BCA7252-6283-0043-95DE-9CBA704BC55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7" r:id="rId5"/>
    <p:sldLayoutId id="2147483926" r:id="rId6"/>
    <p:sldLayoutId id="2147483929" r:id="rId7"/>
    <p:sldLayoutId id="2147483928" r:id="rId8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>
          <a:solidFill>
            <a:schemeClr val="tx2"/>
          </a:solidFill>
          <a:latin typeface="Calibri"/>
          <a:ea typeface="+mj-ea"/>
          <a:cs typeface="Calibri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Calibri"/>
          <a:ea typeface="+mn-ea"/>
          <a:cs typeface="Calibri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Calibri"/>
          <a:ea typeface="+mn-ea"/>
          <a:cs typeface="Calibri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618" y="595342"/>
            <a:ext cx="8760382" cy="3777092"/>
          </a:xfrm>
        </p:spPr>
        <p:txBody>
          <a:bodyPr/>
          <a:lstStyle/>
          <a:p>
            <a:r>
              <a:rPr lang="en-US" dirty="0" smtClean="0"/>
              <a:t>Top-performing education systems:</a:t>
            </a:r>
            <a:br>
              <a:rPr lang="en-US" dirty="0" smtClean="0"/>
            </a:br>
            <a:r>
              <a:rPr lang="en-US" dirty="0" smtClean="0"/>
              <a:t>Who are they, and how do we know?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Dylan Wiliam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11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Norway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16905142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2862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 animBg="0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scale of the effects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Assume, for a moment, that</a:t>
            </a:r>
          </a:p>
          <a:p>
            <a:pPr lvl="1"/>
            <a:r>
              <a:rPr lang="en-US" dirty="0" smtClean="0"/>
              <a:t>differences between countries are entirely due to differences in teacher quality</a:t>
            </a:r>
          </a:p>
          <a:p>
            <a:pPr lvl="1"/>
            <a:r>
              <a:rPr lang="en-US" dirty="0" smtClean="0"/>
              <a:t>that 80% of the benefit of having a good teacher is carried forward into the next year</a:t>
            </a:r>
          </a:p>
          <a:p>
            <a:pPr lvl="1"/>
            <a:r>
              <a:rPr lang="en-US" dirty="0" smtClean="0"/>
              <a:t>that PISA scores are the results of 10 years of education</a:t>
            </a:r>
          </a:p>
          <a:p>
            <a:pPr lvl="1"/>
            <a:r>
              <a:rPr lang="en-US" dirty="0" smtClean="0"/>
              <a:t>that the correlation of teacher quality and student achievement is 0.16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124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quality and student achievement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82454617"/>
              </p:ext>
            </p:extLst>
          </p:nvPr>
        </p:nvGraphicFramePr>
        <p:xfrm>
          <a:off x="612775" y="1600200"/>
          <a:ext cx="81534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248"/>
                <a:gridCol w="1437642"/>
                <a:gridCol w="1537755"/>
                <a:gridCol w="15377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Rockoff</a:t>
                      </a:r>
                      <a:r>
                        <a:rPr lang="en-US" sz="1800" b="0" i="0" u="none" strike="noStrike" dirty="0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 (2004)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</a:t>
                      </a:r>
                      <a:r>
                        <a:rPr lang="en-US" sz="1800" b="0" i="0" u="none" strike="noStrike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Jersey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Nye, </a:t>
                      </a:r>
                      <a:r>
                        <a:rPr lang="en-US" sz="1800" b="0" i="0" u="none" strike="noStrike" dirty="0" err="1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Konstantopoulos</a:t>
                      </a:r>
                      <a:r>
                        <a:rPr lang="en-US" sz="1800" b="0" i="0" u="none" strike="noStrike" dirty="0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, Hedges (2004)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Tennessee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0.36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Rivkin, Hanushek, and Kain (2005)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Texas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Aaronson, Barrow, and Sander (2007)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Chicago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Kane, </a:t>
                      </a:r>
                      <a:r>
                        <a:rPr lang="en-US" sz="1800" b="0" i="0" u="none" strike="noStrike" dirty="0" err="1" smtClean="0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Rockoff</a:t>
                      </a:r>
                      <a:r>
                        <a:rPr lang="en-US" sz="1800" b="0" i="0" u="none" strike="noStrike" dirty="0" smtClean="0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, and </a:t>
                      </a:r>
                      <a:r>
                        <a:rPr lang="en-US" sz="1800" b="0" i="0" u="none" strike="noStrike" smtClean="0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Staiger </a:t>
                      </a:r>
                      <a:r>
                        <a:rPr lang="en-US" sz="1800" b="0" i="0" u="none" strike="noStrike" dirty="0" smtClean="0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(2008)</a:t>
                      </a:r>
                      <a:endParaRPr lang="en-US" sz="1800" b="0" i="0" u="none" strike="noStrike" dirty="0">
                        <a:solidFill>
                          <a:srgbClr val="00005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York City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Jacob and </a:t>
                      </a:r>
                      <a:r>
                        <a:rPr lang="en-US" sz="1800" b="0" i="0" u="none" strike="noStrike" dirty="0" err="1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Lefgren</a:t>
                      </a:r>
                      <a:r>
                        <a:rPr lang="en-US" sz="1800" b="0" i="0" u="none" strike="noStrike" dirty="0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 (2008)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Kane and Staiger (2008)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Koedel</a:t>
                      </a:r>
                      <a:r>
                        <a:rPr lang="en-US" sz="1800" b="0" i="0" u="none" strike="noStrike" dirty="0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 and Betts (2009)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 Diego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 err="1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Rothstein</a:t>
                      </a:r>
                      <a:r>
                        <a:rPr lang="de-DE" sz="1800" b="0" i="0" u="none" strike="noStrike" dirty="0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 (2010</a:t>
                      </a:r>
                      <a:r>
                        <a:rPr lang="de-DE" sz="1800" b="0" i="0" u="none" strike="noStrike" dirty="0" smtClean="0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de-DE" sz="1800" b="0" i="0" u="none" strike="noStrike" dirty="0">
                        <a:solidFill>
                          <a:srgbClr val="00005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North Carolina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Hanushek and Rivkin (</a:t>
                      </a:r>
                      <a:r>
                        <a:rPr lang="en-US" sz="1800" b="0" i="0" u="none" strike="noStrike" dirty="0" smtClean="0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2010)</a:t>
                      </a:r>
                      <a:endParaRPr lang="en-US" sz="1800" b="0" i="0" u="none" strike="noStrike" dirty="0">
                        <a:solidFill>
                          <a:srgbClr val="00005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Chetty</a:t>
                      </a:r>
                      <a:r>
                        <a:rPr lang="en-US" sz="1800" b="0" i="0" u="none" strike="noStrike" dirty="0" smtClean="0">
                          <a:solidFill>
                            <a:srgbClr val="000053"/>
                          </a:solidFill>
                          <a:effectLst/>
                          <a:latin typeface="+mn-lt"/>
                        </a:rPr>
                        <a:t> et al. (2014)</a:t>
                      </a:r>
                      <a:endParaRPr lang="en-US" sz="1800" b="0" i="0" u="none" strike="noStrike" dirty="0">
                        <a:solidFill>
                          <a:srgbClr val="000053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3748" y="6208067"/>
            <a:ext cx="3171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525A93"/>
                </a:solidFill>
                <a:latin typeface="+mn-lt"/>
              </a:rPr>
              <a:t>Hanushek and Rivkin (2010)*</a:t>
            </a:r>
            <a:endParaRPr lang="en-US" sz="1800" dirty="0">
              <a:solidFill>
                <a:srgbClr val="525A9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1202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Top-performing systems are 50 points above average</a:t>
            </a:r>
          </a:p>
          <a:p>
            <a:r>
              <a:rPr lang="en-US" dirty="0" smtClean="0"/>
              <a:t>So that their students progress by 5 more points per year</a:t>
            </a:r>
          </a:p>
          <a:p>
            <a:r>
              <a:rPr lang="en-US" dirty="0" smtClean="0"/>
              <a:t>Then their teachers are 0.4 </a:t>
            </a:r>
            <a:r>
              <a:rPr lang="en-US" dirty="0" err="1" smtClean="0"/>
              <a:t>sd</a:t>
            </a:r>
            <a:r>
              <a:rPr lang="en-US" dirty="0" smtClean="0"/>
              <a:t> better than average [5÷(0.8*100*.16)]</a:t>
            </a:r>
          </a:p>
          <a:p>
            <a:r>
              <a:rPr lang="en-US" dirty="0" smtClean="0"/>
              <a:t>In other words, the difference between the average U.S. teacher and the average teacher in a top-performing country is less than one-tenth the range of teacher quality in a typical U.S. school.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416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“distinguishing a particular disease from others that present similar clinical features”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246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and causality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Factors for establishing causality</a:t>
            </a:r>
          </a:p>
          <a:p>
            <a:pPr lvl="1"/>
            <a:r>
              <a:rPr lang="en-US" dirty="0" smtClean="0"/>
              <a:t>Strength</a:t>
            </a:r>
          </a:p>
          <a:p>
            <a:pPr lvl="1"/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Specificity</a:t>
            </a:r>
          </a:p>
          <a:p>
            <a:pPr lvl="1"/>
            <a:r>
              <a:rPr lang="en-US" dirty="0" smtClean="0"/>
              <a:t>Temporality</a:t>
            </a:r>
          </a:p>
          <a:p>
            <a:pPr lvl="1"/>
            <a:r>
              <a:rPr lang="en-US" dirty="0" smtClean="0"/>
              <a:t>Biological gradient (dose-response)</a:t>
            </a:r>
          </a:p>
          <a:p>
            <a:pPr lvl="1"/>
            <a:r>
              <a:rPr lang="en-US" dirty="0" smtClean="0"/>
              <a:t>Plausibility</a:t>
            </a:r>
          </a:p>
          <a:p>
            <a:pPr lvl="1"/>
            <a:r>
              <a:rPr lang="en-US" dirty="0" smtClean="0"/>
              <a:t>Coherence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5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Which outcomes?</a:t>
            </a:r>
          </a:p>
          <a:p>
            <a:pPr lvl="1"/>
            <a:r>
              <a:rPr lang="en-US" dirty="0" smtClean="0"/>
              <a:t>Wellbeing</a:t>
            </a:r>
          </a:p>
          <a:p>
            <a:pPr lvl="1"/>
            <a:r>
              <a:rPr lang="en-US" dirty="0" smtClean="0"/>
              <a:t>International comparisons</a:t>
            </a:r>
          </a:p>
          <a:p>
            <a:pPr lvl="2"/>
            <a:r>
              <a:rPr lang="en-US" dirty="0" smtClean="0"/>
              <a:t>PISA</a:t>
            </a:r>
          </a:p>
          <a:p>
            <a:pPr lvl="2"/>
            <a:r>
              <a:rPr lang="en-US" dirty="0" smtClean="0"/>
              <a:t>TIMSS/PIRLS</a:t>
            </a:r>
          </a:p>
          <a:p>
            <a:r>
              <a:rPr lang="en-US" dirty="0" smtClean="0"/>
              <a:t>Which students?</a:t>
            </a:r>
          </a:p>
          <a:p>
            <a:r>
              <a:rPr lang="en-US" dirty="0" smtClean="0"/>
              <a:t>Which causes?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96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Finland’s PISA results, 2000 to 2015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16878634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1569426" y="3768230"/>
            <a:ext cx="3222714" cy="7368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What was Finland doing from 1990 to 1996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69426" y="4505102"/>
            <a:ext cx="3222714" cy="7368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r-IN" dirty="0" smtClean="0"/>
              <a:t>…</a:t>
            </a:r>
            <a:r>
              <a:rPr lang="en-US" dirty="0" smtClean="0"/>
              <a:t>that it stopped doing from 1996 onwards</a:t>
            </a:r>
            <a:r>
              <a:rPr lang="mr-IN" dirty="0" smtClean="0"/>
              <a:t>…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99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 animBg="0"/>
        </p:bldSub>
      </p:bldGraphic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Netherlands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25010028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9437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 animBg="0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Australia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37317114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5277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Chart bld="series" animBg="0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61867636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856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 animBg="0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Zealand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76308388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28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 animBg="0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70210779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2494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 animBg="0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Poland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09739604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0841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 animBg="0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Theme">
  <a:themeElements>
    <a:clrScheme name="Custom 5">
      <a:dk1>
        <a:sysClr val="windowText" lastClr="000000"/>
      </a:dk1>
      <a:lt1>
        <a:sysClr val="window" lastClr="FFFFFF"/>
      </a:lt1>
      <a:dk2>
        <a:srgbClr val="3488B6"/>
      </a:dk2>
      <a:lt2>
        <a:srgbClr val="EBDDC3"/>
      </a:lt2>
      <a:accent1>
        <a:srgbClr val="525A93"/>
      </a:accent1>
      <a:accent2>
        <a:srgbClr val="EDAA61"/>
      </a:accent2>
      <a:accent3>
        <a:srgbClr val="A5AB81"/>
      </a:accent3>
      <a:accent4>
        <a:srgbClr val="EDAA6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926</TotalTime>
  <Words>386</Words>
  <Application>Microsoft Macintosh PowerPoint</Application>
  <PresentationFormat>On-screen Show (4:3)</PresentationFormat>
  <Paragraphs>97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Theme</vt:lpstr>
      <vt:lpstr>Top-performing education systems: Who are they, and how do we know?</vt:lpstr>
      <vt:lpstr>PowerPoint Presentation</vt:lpstr>
      <vt:lpstr>Finland’s PISA results, 2000 to 2015</vt:lpstr>
      <vt:lpstr>Netherlands</vt:lpstr>
      <vt:lpstr>Australia</vt:lpstr>
      <vt:lpstr>Canada</vt:lpstr>
      <vt:lpstr>New Zealand</vt:lpstr>
      <vt:lpstr>Germany</vt:lpstr>
      <vt:lpstr>Poland</vt:lpstr>
      <vt:lpstr>Norway</vt:lpstr>
      <vt:lpstr>Understanding the scale of the effects</vt:lpstr>
      <vt:lpstr>Teacher quality and student achievement</vt:lpstr>
      <vt:lpstr>PowerPoint Presentation</vt:lpstr>
      <vt:lpstr>Differential diagnosis</vt:lpstr>
      <vt:lpstr>Association and causality</vt:lpstr>
    </vt:vector>
  </TitlesOfParts>
  <Company>Institute of Education, University of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Finland’s PISA results, 2000 to 2015</dc:title>
  <dc:creator>Dylan Wiliam</dc:creator>
  <cp:lastModifiedBy>Dylan Wiliam</cp:lastModifiedBy>
  <cp:revision>15</cp:revision>
  <dcterms:created xsi:type="dcterms:W3CDTF">2017-07-11T19:59:14Z</dcterms:created>
  <dcterms:modified xsi:type="dcterms:W3CDTF">2017-07-12T11:25:16Z</dcterms:modified>
</cp:coreProperties>
</file>