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60" r:id="rId2"/>
    <p:sldId id="462" r:id="rId3"/>
    <p:sldId id="464" r:id="rId4"/>
    <p:sldId id="287" r:id="rId5"/>
    <p:sldId id="456" r:id="rId6"/>
    <p:sldId id="302" r:id="rId7"/>
    <p:sldId id="323" r:id="rId8"/>
    <p:sldId id="329" r:id="rId9"/>
    <p:sldId id="330" r:id="rId10"/>
    <p:sldId id="485" r:id="rId11"/>
    <p:sldId id="487" r:id="rId12"/>
    <p:sldId id="510" r:id="rId13"/>
    <p:sldId id="490" r:id="rId14"/>
    <p:sldId id="344" r:id="rId15"/>
    <p:sldId id="345" r:id="rId16"/>
    <p:sldId id="346" r:id="rId17"/>
    <p:sldId id="498" r:id="rId18"/>
    <p:sldId id="350" r:id="rId19"/>
    <p:sldId id="491" r:id="rId20"/>
    <p:sldId id="492" r:id="rId21"/>
    <p:sldId id="493" r:id="rId22"/>
    <p:sldId id="494" r:id="rId23"/>
    <p:sldId id="495" r:id="rId24"/>
    <p:sldId id="496" r:id="rId25"/>
    <p:sldId id="502" r:id="rId26"/>
    <p:sldId id="539" r:id="rId27"/>
    <p:sldId id="501" r:id="rId28"/>
    <p:sldId id="500" r:id="rId29"/>
    <p:sldId id="365" r:id="rId30"/>
    <p:sldId id="367" r:id="rId31"/>
    <p:sldId id="370" r:id="rId32"/>
    <p:sldId id="371" r:id="rId33"/>
    <p:sldId id="372" r:id="rId34"/>
    <p:sldId id="373" r:id="rId35"/>
    <p:sldId id="375" r:id="rId36"/>
    <p:sldId id="378" r:id="rId37"/>
    <p:sldId id="379" r:id="rId38"/>
    <p:sldId id="380" r:id="rId39"/>
    <p:sldId id="381" r:id="rId40"/>
    <p:sldId id="382" r:id="rId41"/>
    <p:sldId id="383" r:id="rId42"/>
    <p:sldId id="384" r:id="rId43"/>
    <p:sldId id="385" r:id="rId44"/>
    <p:sldId id="387" r:id="rId45"/>
    <p:sldId id="478" r:id="rId4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CCD3E3"/>
    <a:srgbClr val="403152"/>
    <a:srgbClr val="215968"/>
    <a:srgbClr val="FF6600"/>
    <a:srgbClr val="1F497D"/>
    <a:srgbClr val="DD9E00"/>
    <a:srgbClr val="2979C9"/>
    <a:srgbClr val="2171AD"/>
    <a:srgbClr val="169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7" autoAdjust="0"/>
    <p:restoredTop sz="93778" autoAdjust="0"/>
  </p:normalViewPr>
  <p:slideViewPr>
    <p:cSldViewPr snapToGrid="0" snapToObjects="1" showGuides="1">
      <p:cViewPr>
        <p:scale>
          <a:sx n="100" d="100"/>
          <a:sy n="100" d="100"/>
        </p:scale>
        <p:origin x="-288" y="192"/>
      </p:cViewPr>
      <p:guideLst>
        <p:guide orient="horz" pos="4062"/>
        <p:guide pos="2885"/>
      </p:guideLst>
    </p:cSldViewPr>
  </p:slideViewPr>
  <p:outlineViewPr>
    <p:cViewPr>
      <p:scale>
        <a:sx n="33" d="100"/>
        <a:sy n="33" d="100"/>
      </p:scale>
      <p:origin x="0" y="9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notesViewPr>
    <p:cSldViewPr snapToGrid="0" snapToObjects="1" showGuides="1">
      <p:cViewPr varScale="1">
        <p:scale>
          <a:sx n="148" d="100"/>
          <a:sy n="148" d="100"/>
        </p:scale>
        <p:origin x="-3688" y="-112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hyperlink" Target="mailto:dylanwiliam@mac.com" TargetMode="External"/><Relationship Id="rId3" Type="http://schemas.openxmlformats.org/officeDocument/2006/relationships/hyperlink" Target="http://www.dylanwiliam.net" TargetMode="Externa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812800" y="6343651"/>
            <a:ext cx="7518400" cy="2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63" tIns="46038" rIns="93663" bIns="46038">
            <a:spAutoFit/>
          </a:bodyPr>
          <a:lstStyle/>
          <a:p>
            <a:pPr defTabSz="950913" eaLnBrk="0" hangingPunct="0">
              <a:tabLst>
                <a:tab pos="1346200" algn="l"/>
                <a:tab pos="2870200" algn="l"/>
                <a:tab pos="4483100" algn="l"/>
                <a:tab pos="6096000" algn="l"/>
              </a:tabLst>
            </a:pPr>
            <a:r>
              <a:rPr lang="en-GB" sz="1000" dirty="0">
                <a:latin typeface="Times New Roman" charset="0"/>
              </a:rPr>
              <a:t>© </a:t>
            </a:r>
            <a:r>
              <a:rPr lang="en-GB" sz="1000" dirty="0" smtClean="0">
                <a:latin typeface="Times New Roman" charset="0"/>
              </a:rPr>
              <a:t>2016 </a:t>
            </a:r>
            <a:r>
              <a:rPr lang="en-GB" sz="1000" dirty="0">
                <a:latin typeface="Times New Roman" charset="0"/>
              </a:rPr>
              <a:t>Dylan </a:t>
            </a:r>
            <a:r>
              <a:rPr lang="en-GB" sz="1000" dirty="0" smtClean="0">
                <a:latin typeface="Times New Roman" charset="0"/>
              </a:rPr>
              <a:t>Wiliam 	E: </a:t>
            </a:r>
            <a:r>
              <a:rPr lang="en-GB" sz="1000" dirty="0" smtClean="0">
                <a:latin typeface="Times New Roman" charset="0"/>
                <a:hlinkClick r:id="rId2"/>
              </a:rPr>
              <a:t>dylanwiliam@mac.com</a:t>
            </a:r>
            <a:r>
              <a:rPr lang="en-GB" sz="1000" dirty="0">
                <a:latin typeface="Times New Roman" charset="0"/>
              </a:rPr>
              <a:t> </a:t>
            </a:r>
            <a:r>
              <a:rPr lang="en-GB" sz="1000" dirty="0" smtClean="0">
                <a:latin typeface="Times New Roman" charset="0"/>
              </a:rPr>
              <a:t>	W: </a:t>
            </a:r>
            <a:r>
              <a:rPr lang="en-GB" sz="1000" dirty="0" smtClean="0">
                <a:latin typeface="Times New Roman" charset="0"/>
                <a:hlinkClick r:id="rId3"/>
              </a:rPr>
              <a:t>www.dylanwiliam.net</a:t>
            </a:r>
            <a:r>
              <a:rPr lang="en-GB" sz="1000" dirty="0" smtClean="0">
                <a:latin typeface="Times New Roman" charset="0"/>
              </a:rPr>
              <a:t> 	T: (609) 910 1489 (US)	T: 020 8144 0055 (UK)</a:t>
            </a:r>
            <a:endParaRPr lang="en-GB" sz="1000" dirty="0">
              <a:latin typeface="Times New Roman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3"/>
          </p:nvPr>
        </p:nvSpPr>
        <p:spPr>
          <a:xfrm>
            <a:off x="0" y="4763"/>
            <a:ext cx="91440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52735628-C765-6244-B3E7-4B38F82104A4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620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6286" y="6450624"/>
            <a:ext cx="9180287" cy="1905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36286" y="6513911"/>
            <a:ext cx="9180287" cy="256187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14350"/>
            <a:ext cx="3965575" cy="2973388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3987" y="3600808"/>
            <a:ext cx="7047487" cy="2733314"/>
          </a:xfrm>
          <a:prstGeom prst="rect">
            <a:avLst/>
          </a:prstGeom>
          <a:ln>
            <a:solidFill>
              <a:srgbClr val="000000"/>
            </a:solidFill>
          </a:ln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41416" y="6462766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©2014 </a:t>
            </a:r>
            <a:r>
              <a:rPr lang="en-US" dirty="0" err="1" smtClean="0"/>
              <a:t>DylanWiliamCenter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29476" y="6462766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FFFFFF"/>
                </a:solidFill>
              </a:defRPr>
            </a:lvl1pPr>
          </a:lstStyle>
          <a:p>
            <a:fld id="{456AE36E-D2DB-BC41-9EC0-63DF6BAF35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Dylan Wiliam Log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4"/>
          <a:stretch/>
        </p:blipFill>
        <p:spPr>
          <a:xfrm>
            <a:off x="3110111" y="51487"/>
            <a:ext cx="2924317" cy="4054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176679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lang="en-US" sz="1200" b="0" kern="1200" dirty="0" smtClean="0">
        <a:ln w="6350" cmpd="sng">
          <a:noFill/>
        </a:ln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5088" y="514350"/>
            <a:ext cx="3965575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AE36E-D2DB-BC41-9EC0-63DF6BAF358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176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25" y="598488"/>
            <a:ext cx="3208338" cy="2405062"/>
          </a:xfrm>
          <a:ln cap="flat"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43250" y="400050"/>
            <a:ext cx="2857500" cy="2143125"/>
          </a:xfrm>
          <a:solidFill>
            <a:srgbClr val="FFFFFF"/>
          </a:solidFill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686050"/>
            <a:ext cx="7823200" cy="4171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8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AE36E-D2DB-BC41-9EC0-63DF6BAF358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9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968625" y="598488"/>
            <a:ext cx="3206750" cy="2405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06513" y="3257550"/>
            <a:ext cx="7181851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solidFill>
            <a:srgbClr val="FFFFFF"/>
          </a:solidFill>
          <a:ln/>
        </p:spPr>
      </p:sp>
      <p:sp>
        <p:nvSpPr>
          <p:cNvPr id="1300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7038" y="598488"/>
            <a:ext cx="3208337" cy="2405062"/>
          </a:xfrm>
          <a:ln cap="flat"/>
        </p:spPr>
      </p:sp>
      <p:sp>
        <p:nvSpPr>
          <p:cNvPr id="138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43250" y="400050"/>
            <a:ext cx="2857500" cy="2143125"/>
          </a:xfrm>
          <a:solidFill>
            <a:srgbClr val="FFFFFF"/>
          </a:solidFill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686050"/>
            <a:ext cx="7721600" cy="3657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968625" y="598488"/>
            <a:ext cx="3208338" cy="2405062"/>
          </a:xfrm>
          <a:solidFill>
            <a:srgbClr val="FFFFFF"/>
          </a:solidFill>
          <a:ln/>
        </p:spPr>
      </p:sp>
      <p:sp>
        <p:nvSpPr>
          <p:cNvPr id="4198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43250" y="400050"/>
            <a:ext cx="2857500" cy="2143125"/>
          </a:xfrm>
          <a:solidFill>
            <a:srgbClr val="FFFFFF"/>
          </a:solidFill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686050"/>
            <a:ext cx="7721600" cy="3657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43250" y="400050"/>
            <a:ext cx="2857500" cy="2143125"/>
          </a:xfrm>
          <a:solidFill>
            <a:srgbClr val="FFFFFF"/>
          </a:solidFill>
          <a:ln/>
        </p:spPr>
      </p:sp>
      <p:sp>
        <p:nvSpPr>
          <p:cNvPr id="1095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686050"/>
            <a:ext cx="7721600" cy="3657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a few books you might consider.</a:t>
            </a:r>
            <a:r>
              <a:rPr lang="en-US" baseline="0" dirty="0" smtClean="0"/>
              <a:t>  We would recommend you start with Embedding Formative Assessment.  Maybe consider a book study.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6AE36E-D2DB-BC41-9EC0-63DF6BAF3580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5088" y="514350"/>
            <a:ext cx="3965575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B523-08EE-724B-9F77-B8B28604AE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41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5088" y="514350"/>
            <a:ext cx="3965575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B523-08EE-724B-9F77-B8B28604AE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1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05088" y="514350"/>
            <a:ext cx="3965575" cy="297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3B523-08EE-724B-9F77-B8B28604AE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1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68625" y="598488"/>
            <a:ext cx="3208338" cy="2405062"/>
          </a:xfrm>
          <a:ln cap="flat"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	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9088" y="514350"/>
            <a:ext cx="3429000" cy="2571750"/>
          </a:xfrm>
          <a:solidFill>
            <a:srgbClr val="FFFFFF"/>
          </a:solidFill>
          <a:ln/>
        </p:spPr>
      </p:sp>
      <p:sp>
        <p:nvSpPr>
          <p:cNvPr id="1290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143250" y="400050"/>
            <a:ext cx="2857500" cy="2143125"/>
          </a:xfrm>
          <a:solidFill>
            <a:srgbClr val="FFFFFF"/>
          </a:solidFill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1200" y="2686050"/>
            <a:ext cx="7721600" cy="3657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0" y="1384300"/>
            <a:ext cx="7969250" cy="48408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Dylan Wiliam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6225190"/>
            <a:ext cx="2162392" cy="6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Dylan Wiliam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6225190"/>
            <a:ext cx="2162392" cy="6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10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1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ircle.png"/>
          <p:cNvPicPr>
            <a:picLocks noChangeAspect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" y="-20466"/>
            <a:ext cx="9141964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02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le and Exi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ircl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" y="0"/>
            <a:ext cx="9141964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48045" y="3149600"/>
            <a:ext cx="7995955" cy="2978291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3149600"/>
            <a:ext cx="918436" cy="29782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pic>
        <p:nvPicPr>
          <p:cNvPr id="11" name="Picture 10" descr="Dylan Wiliam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6" y="1502229"/>
            <a:ext cx="5629275" cy="1647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5105" y="4406900"/>
            <a:ext cx="7129608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105" y="2906713"/>
            <a:ext cx="7129607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121150" cy="365125"/>
          </a:xfrm>
          <a:prstGeom prst="rect">
            <a:avLst/>
          </a:prstGeom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9744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48045" y="0"/>
            <a:ext cx="7995955" cy="6127891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pic>
        <p:nvPicPr>
          <p:cNvPr id="8" name="Picture 7" descr="circle.png"/>
          <p:cNvPicPr>
            <a:picLocks noChangeAspect="1"/>
          </p:cNvPicPr>
          <p:nvPr userDrawn="1"/>
        </p:nvPicPr>
        <p:blipFill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964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8436" cy="61278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pic>
        <p:nvPicPr>
          <p:cNvPr id="11" name="Picture 10" descr="Dylan Wiliam 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08" y="6225190"/>
            <a:ext cx="2162392" cy="6328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77187"/>
            <a:ext cx="4854396" cy="1923264"/>
          </a:xfr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77926"/>
            <a:ext cx="918436" cy="231140"/>
          </a:xfrm>
        </p:spPr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33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80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550" y="1535113"/>
            <a:ext cx="403225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7550" y="2174875"/>
            <a:ext cx="403225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1900" y="1535113"/>
            <a:ext cx="36449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1900" y="2174875"/>
            <a:ext cx="364490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457200" y="635635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01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p_circl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6509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7550" y="233886"/>
            <a:ext cx="7921327" cy="6218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17550" y="965098"/>
            <a:ext cx="8426451" cy="243968"/>
          </a:xfrm>
          <a:prstGeom prst="rect">
            <a:avLst/>
          </a:prstGeom>
          <a:solidFill>
            <a:srgbClr val="1691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77926"/>
            <a:ext cx="635000" cy="2311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71A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977926"/>
            <a:ext cx="635000" cy="23114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9C0F6FC3-3F0F-484D-B7AD-35414CAF3D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54" r:id="rId3"/>
    <p:sldLayoutId id="2147483655" r:id="rId4"/>
    <p:sldLayoutId id="2147483651" r:id="rId5"/>
    <p:sldLayoutId id="2147483649" r:id="rId6"/>
    <p:sldLayoutId id="2147483652" r:id="rId7"/>
    <p:sldLayoutId id="2147483653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rgbClr val="1691D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1691D0"/>
        </a:buClr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dylanwiliamcenter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14.e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11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2.e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ylanwiliamcenter.com/" TargetMode="External"/><Relationship Id="rId4" Type="http://schemas.openxmlformats.org/officeDocument/2006/relationships/hyperlink" Target="http://www.dylanwiliam.net/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05" y="5247039"/>
            <a:ext cx="7129608" cy="522640"/>
          </a:xfrm>
        </p:spPr>
        <p:txBody>
          <a:bodyPr/>
          <a:lstStyle/>
          <a:p>
            <a:r>
              <a:rPr lang="en-US" sz="2800" b="0" cap="none" dirty="0" smtClean="0"/>
              <a:t>Dylan Wiliam (@dylanwiliam)</a:t>
            </a:r>
            <a:endParaRPr lang="en-US" sz="2800" b="0" cap="non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65105" y="3746852"/>
            <a:ext cx="7397895" cy="1500187"/>
          </a:xfrm>
        </p:spPr>
        <p:txBody>
          <a:bodyPr anchor="t">
            <a:noAutofit/>
          </a:bodyPr>
          <a:lstStyle/>
          <a:p>
            <a:r>
              <a:rPr lang="en-US" sz="3600" b="1" dirty="0" smtClean="0"/>
              <a:t>Assessment: The bridge between teaching and learning 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143000" y="6292334"/>
            <a:ext cx="8001000" cy="461665"/>
          </a:xfrm>
          <a:prstGeom prst="rect">
            <a:avLst/>
          </a:prstGeom>
          <a:solidFill>
            <a:srgbClr val="1691D0"/>
          </a:solidFill>
        </p:spPr>
        <p:txBody>
          <a:bodyPr wrap="square" rtlCol="0">
            <a:spAutoFit/>
          </a:bodyPr>
          <a:lstStyle/>
          <a:p>
            <a:pPr marL="177800"/>
            <a:r>
              <a:rPr lang="en-US" sz="2400" dirty="0" smtClean="0">
                <a:solidFill>
                  <a:schemeClr val="bg1"/>
                </a:solidFill>
                <a:hlinkClick r:id="rId3"/>
              </a:rPr>
              <a:t>www.dylanwiliamcenter.com</a:t>
            </a:r>
            <a:r>
              <a:rPr lang="en-US" sz="2400" dirty="0" smtClean="0">
                <a:solidFill>
                  <a:schemeClr val="bg1"/>
                </a:solidFill>
              </a:rPr>
              <a:t> 			</a:t>
            </a:r>
            <a:r>
              <a:rPr lang="en-US" sz="2400" dirty="0" err="1" smtClean="0">
                <a:solidFill>
                  <a:schemeClr val="bg1"/>
                </a:solidFill>
              </a:rPr>
              <a:t>www.dylanwiliam.org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36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Learning intentions and success criteria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general, it is a good idea that students know where they are going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But,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It is not always possible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It is not always advisable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It is hard to do well</a:t>
            </a: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6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 standard middle school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math problem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12290" name="Content Placeholder 5"/>
          <p:cNvSpPr>
            <a:spLocks noGrp="1"/>
          </p:cNvSpPr>
          <p:nvPr>
            <p:ph idx="1"/>
          </p:nvPr>
        </p:nvSpPr>
        <p:spPr>
          <a:xfrm>
            <a:off x="457206" y="1600206"/>
            <a:ext cx="6383861" cy="4525963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Two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farmers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have adjoining fields with a common boundary that is not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straight, which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is inconvenient for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plowing.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How can they divide the two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fields so that the boundary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is straight, but the two</a:t>
            </a:r>
            <a:b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fields have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same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area as they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had before? 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73" y="3293479"/>
            <a:ext cx="4413391" cy="29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8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6" y="1561259"/>
            <a:ext cx="6677631" cy="450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3894667" y="1561259"/>
            <a:ext cx="4086830" cy="373464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46401" y="2443909"/>
            <a:ext cx="4086830" cy="3734641"/>
          </a:xfrm>
          <a:prstGeom prst="line">
            <a:avLst/>
          </a:prstGeom>
          <a:ln>
            <a:solidFill>
              <a:srgbClr val="1691D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12733" y="2125133"/>
            <a:ext cx="2946400" cy="269240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66267" y="4580467"/>
            <a:ext cx="2192866" cy="237066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512733" y="2125133"/>
            <a:ext cx="753534" cy="2455334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41233" y="3352800"/>
            <a:ext cx="3517900" cy="146473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941233" y="2154767"/>
            <a:ext cx="571500" cy="1198033"/>
          </a:xfrm>
          <a:prstGeom prst="line">
            <a:avLst/>
          </a:prstGeom>
          <a:ln>
            <a:solidFill>
              <a:srgbClr val="008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390900" y="2832100"/>
            <a:ext cx="4068233" cy="1985433"/>
          </a:xfrm>
          <a:prstGeom prst="line">
            <a:avLst/>
          </a:prstGeom>
          <a:ln w="3810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3390900" y="2154767"/>
            <a:ext cx="1121833" cy="677333"/>
          </a:xfrm>
          <a:prstGeom prst="line">
            <a:avLst/>
          </a:prstGeom>
          <a:ln w="3810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12733" y="2125133"/>
            <a:ext cx="2311400" cy="3848100"/>
          </a:xfrm>
          <a:prstGeom prst="line">
            <a:avLst/>
          </a:prstGeom>
          <a:ln w="3810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824133" y="4817533"/>
            <a:ext cx="635000" cy="1155700"/>
          </a:xfrm>
          <a:prstGeom prst="line">
            <a:avLst/>
          </a:prstGeom>
          <a:ln w="38100" cmpd="sng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95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How many rectangles?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3" y="1524000"/>
            <a:ext cx="4781550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19414" y="5335600"/>
          <a:ext cx="2967037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4" imgW="1206500" imgH="419100" progId="Equation.3">
                  <p:embed/>
                </p:oleObj>
              </mc:Choice>
              <mc:Fallback>
                <p:oleObj name="Equation" r:id="rId4" imgW="1206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4" y="5335600"/>
                        <a:ext cx="2967037" cy="103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0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Share learning intentions</a:t>
            </a:r>
            <a:endParaRPr lang="en-GB" dirty="0"/>
          </a:p>
        </p:txBody>
      </p:sp>
      <p:sp>
        <p:nvSpPr>
          <p:cNvPr id="1022979" name="Rectangle 3"/>
          <p:cNvSpPr>
            <a:spLocks noGrp="1" noChangeArrowheads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Explain learning intentions at start of lesson/unit: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+mj-lt"/>
              </a:rPr>
              <a:t>Learning intentions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+mj-lt"/>
              </a:rPr>
              <a:t>Success criteria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Consider providing learning intentions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smtClean="0">
                <a:latin typeface="+mj-lt"/>
              </a:rPr>
              <a:t>and success criteria in students</a:t>
            </a:r>
            <a:r>
              <a:rPr lang="ja-JP" altLang="en-GB" sz="2800" dirty="0" smtClean="0">
                <a:latin typeface="+mj-lt"/>
              </a:rPr>
              <a:t>’</a:t>
            </a:r>
            <a:r>
              <a:rPr lang="en-GB" altLang="ja-JP" sz="2800" dirty="0" smtClean="0">
                <a:latin typeface="+mj-lt"/>
              </a:rPr>
              <a:t> language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Use posters of key words to talk about learning:</a:t>
            </a:r>
          </a:p>
          <a:p>
            <a:pPr lvl="1">
              <a:lnSpc>
                <a:spcPct val="110000"/>
              </a:lnSpc>
            </a:pPr>
            <a:r>
              <a:rPr lang="en-GB" dirty="0" smtClean="0">
                <a:latin typeface="+mj-lt"/>
              </a:rPr>
              <a:t>E.g., describe, explain, evaluate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Use planning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smtClean="0">
                <a:latin typeface="+mj-lt"/>
              </a:rPr>
              <a:t>and writing frames judiciously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Use annotated examples of different standards to </a:t>
            </a:r>
            <a:r>
              <a:rPr lang="en-US" sz="2800" dirty="0" smtClean="0">
                <a:latin typeface="+mj-lt"/>
              </a:rPr>
              <a:t>“</a:t>
            </a:r>
            <a:r>
              <a:rPr lang="en-GB" altLang="ja-JP" sz="2800" dirty="0" smtClean="0">
                <a:latin typeface="+mj-lt"/>
              </a:rPr>
              <a:t>flesh out</a:t>
            </a:r>
            <a:r>
              <a:rPr lang="en-US" altLang="ja-JP" sz="2800" dirty="0" smtClean="0">
                <a:latin typeface="+mj-lt"/>
              </a:rPr>
              <a:t>”</a:t>
            </a:r>
            <a:r>
              <a:rPr lang="en-GB" altLang="ja-JP" sz="2800" dirty="0" smtClean="0">
                <a:latin typeface="+mj-lt"/>
              </a:rPr>
              <a:t> assessment rubrics (e.g., lab reports).</a:t>
            </a:r>
          </a:p>
          <a:p>
            <a:pPr>
              <a:lnSpc>
                <a:spcPct val="110000"/>
              </a:lnSpc>
            </a:pPr>
            <a:r>
              <a:rPr lang="en-GB" sz="2800" dirty="0" smtClean="0">
                <a:latin typeface="+mj-lt"/>
              </a:rPr>
              <a:t>Provide opportunities for students to design their own tests.</a:t>
            </a:r>
            <a:endParaRPr lang="en-GB" sz="28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19ABF79A-F4A3-5E49-A6CE-5B8CF779BC37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526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9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2979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Engineering effective discussions, activities, and classroom tasks that elicit evidence of learning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7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Kinds of questions: Israel</a:t>
            </a:r>
            <a:endParaRPr lang="en-GB" dirty="0"/>
          </a:p>
        </p:txBody>
      </p:sp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613246" y="2357125"/>
            <a:ext cx="4006657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2400" dirty="0">
                <a:latin typeface="Calibri"/>
                <a:cs typeface="Calibri"/>
              </a:rPr>
              <a:t>Which fraction is the smallest?</a:t>
            </a:r>
          </a:p>
        </p:txBody>
      </p:sp>
      <p:graphicFrame>
        <p:nvGraphicFramePr>
          <p:cNvPr id="80899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4649649"/>
              </p:ext>
            </p:extLst>
          </p:nvPr>
        </p:nvGraphicFramePr>
        <p:xfrm>
          <a:off x="5265738" y="2247588"/>
          <a:ext cx="32131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" name="Equation" r:id="rId4" imgW="3213100" imgH="673100" progId="Equation.3">
                  <p:embed/>
                </p:oleObj>
              </mc:Choice>
              <mc:Fallback>
                <p:oleObj name="Equation" r:id="rId4" imgW="3213100" imgH="673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38" y="2247588"/>
                        <a:ext cx="32131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Rectangle 5"/>
          <p:cNvSpPr>
            <a:spLocks noChangeArrowheads="1"/>
          </p:cNvSpPr>
          <p:nvPr/>
        </p:nvSpPr>
        <p:spPr bwMode="auto">
          <a:xfrm>
            <a:off x="3910019" y="3173100"/>
            <a:ext cx="2311531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2400" dirty="0">
                <a:latin typeface="Calibri"/>
                <a:cs typeface="Calibri"/>
              </a:rPr>
              <a:t>Success rate 88%</a:t>
            </a:r>
          </a:p>
        </p:txBody>
      </p:sp>
      <p:sp>
        <p:nvSpPr>
          <p:cNvPr id="80901" name="Rectangle 6"/>
          <p:cNvSpPr>
            <a:spLocks noChangeArrowheads="1"/>
          </p:cNvSpPr>
          <p:nvPr/>
        </p:nvSpPr>
        <p:spPr bwMode="auto">
          <a:xfrm>
            <a:off x="613244" y="4128775"/>
            <a:ext cx="381519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2400" dirty="0">
                <a:latin typeface="Calibri"/>
                <a:cs typeface="Calibri"/>
              </a:rPr>
              <a:t>Which fraction is the largest?</a:t>
            </a:r>
          </a:p>
        </p:txBody>
      </p:sp>
      <p:sp>
        <p:nvSpPr>
          <p:cNvPr id="80902" name="Rectangle 7"/>
          <p:cNvSpPr>
            <a:spLocks noChangeArrowheads="1"/>
          </p:cNvSpPr>
          <p:nvPr/>
        </p:nvSpPr>
        <p:spPr bwMode="auto">
          <a:xfrm>
            <a:off x="3841757" y="4855850"/>
            <a:ext cx="4208785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2400" dirty="0">
                <a:latin typeface="Calibri"/>
                <a:cs typeface="Calibri"/>
              </a:rPr>
              <a:t>Success rate 46%; 39% chose (b)</a:t>
            </a:r>
          </a:p>
        </p:txBody>
      </p:sp>
      <p:graphicFrame>
        <p:nvGraphicFramePr>
          <p:cNvPr id="80903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800364"/>
              </p:ext>
            </p:extLst>
          </p:nvPr>
        </p:nvGraphicFramePr>
        <p:xfrm>
          <a:off x="5265738" y="4019238"/>
          <a:ext cx="3352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" name="Equation" r:id="rId6" imgW="3352800" imgH="673100" progId="Equation.3">
                  <p:embed/>
                </p:oleObj>
              </mc:Choice>
              <mc:Fallback>
                <p:oleObj name="Equation" r:id="rId6" imgW="3352800" imgH="67310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38" y="4019238"/>
                        <a:ext cx="3352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4" name="Rectangle 9"/>
          <p:cNvSpPr>
            <a:spLocks noChangeArrowheads="1"/>
          </p:cNvSpPr>
          <p:nvPr/>
        </p:nvSpPr>
        <p:spPr bwMode="auto">
          <a:xfrm>
            <a:off x="717550" y="6322743"/>
            <a:ext cx="1464720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GB" sz="1800" dirty="0" smtClean="0">
                <a:solidFill>
                  <a:srgbClr val="1691D0"/>
                </a:solidFill>
                <a:latin typeface="Calibri"/>
                <a:cs typeface="Calibri"/>
              </a:rPr>
              <a:t>Vinner (1997)</a:t>
            </a:r>
            <a:endParaRPr lang="en-GB" sz="1800" dirty="0">
              <a:solidFill>
                <a:srgbClr val="1691D0"/>
              </a:solidFill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997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Eliciting evidence</a:t>
            </a:r>
            <a:endParaRPr lang="en-GB" dirty="0"/>
          </a:p>
        </p:txBody>
      </p:sp>
      <p:sp>
        <p:nvSpPr>
          <p:cNvPr id="942083" name="Rectangle 3"/>
          <p:cNvSpPr>
            <a:spLocks noGrp="1" noChangeArrowheads="1"/>
          </p:cNvSpPr>
          <p:nvPr>
            <p:ph idx="1"/>
          </p:nvPr>
        </p:nvSpPr>
        <p:spPr>
          <a:xfrm>
            <a:off x="717550" y="1384300"/>
            <a:ext cx="8426450" cy="5473700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Key idea: questioning should</a:t>
            </a:r>
          </a:p>
          <a:p>
            <a:pPr lvl="1"/>
            <a:r>
              <a:rPr lang="en-GB" dirty="0" smtClean="0"/>
              <a:t>cause thinking</a:t>
            </a:r>
          </a:p>
          <a:p>
            <a:pPr lvl="1"/>
            <a:r>
              <a:rPr lang="en-GB" dirty="0" smtClean="0"/>
              <a:t>provide data that informs teaching</a:t>
            </a:r>
          </a:p>
          <a:p>
            <a:r>
              <a:rPr lang="en-GB" dirty="0" smtClean="0"/>
              <a:t>Improving teacher questioning</a:t>
            </a:r>
          </a:p>
          <a:p>
            <a:pPr lvl="1"/>
            <a:r>
              <a:rPr lang="en-GB" dirty="0" smtClean="0"/>
              <a:t>generating questions with colleagues </a:t>
            </a:r>
          </a:p>
          <a:p>
            <a:pPr lvl="1"/>
            <a:r>
              <a:rPr lang="en-GB" dirty="0" smtClean="0"/>
              <a:t>low-order vs. high-order not closed vs. open</a:t>
            </a:r>
          </a:p>
          <a:p>
            <a:pPr lvl="1"/>
            <a:r>
              <a:rPr lang="en-GB" dirty="0" smtClean="0"/>
              <a:t>appropriate wait-time</a:t>
            </a:r>
          </a:p>
          <a:p>
            <a:r>
              <a:rPr lang="en-GB" dirty="0" smtClean="0"/>
              <a:t>Getting away from I-R-E (initiation-response-evaluation)</a:t>
            </a:r>
          </a:p>
          <a:p>
            <a:pPr lvl="1"/>
            <a:r>
              <a:rPr lang="en-GB" dirty="0" smtClean="0"/>
              <a:t>basketball rather than serial table-tennis</a:t>
            </a:r>
          </a:p>
          <a:p>
            <a:pPr lvl="1"/>
            <a:r>
              <a:rPr lang="ja-JP" altLang="en-GB" dirty="0" smtClean="0"/>
              <a:t>‘</a:t>
            </a:r>
            <a:r>
              <a:rPr lang="en-GB" altLang="ja-JP" dirty="0" smtClean="0"/>
              <a:t>No hands up</a:t>
            </a:r>
            <a:r>
              <a:rPr lang="ja-JP" altLang="en-GB" dirty="0" smtClean="0"/>
              <a:t>’</a:t>
            </a:r>
            <a:r>
              <a:rPr lang="en-GB" altLang="ja-JP" dirty="0" smtClean="0"/>
              <a:t> (except to ask a question)</a:t>
            </a:r>
          </a:p>
          <a:p>
            <a:pPr lvl="1"/>
            <a:r>
              <a:rPr lang="ja-JP" altLang="en-GB" dirty="0" smtClean="0"/>
              <a:t>‘</a:t>
            </a:r>
            <a:r>
              <a:rPr lang="en-GB" altLang="ja-JP" dirty="0" smtClean="0"/>
              <a:t>Hot Seat</a:t>
            </a:r>
            <a:r>
              <a:rPr lang="ja-JP" altLang="en-GB" dirty="0" smtClean="0"/>
              <a:t>’</a:t>
            </a:r>
            <a:r>
              <a:rPr lang="en-GB" altLang="ja-JP" dirty="0" smtClean="0"/>
              <a:t> questioning</a:t>
            </a:r>
          </a:p>
          <a:p>
            <a:r>
              <a:rPr lang="en-GB" dirty="0" smtClean="0"/>
              <a:t>All-student response systems</a:t>
            </a:r>
          </a:p>
          <a:p>
            <a:pPr lvl="1"/>
            <a:r>
              <a:rPr lang="en-GB" dirty="0" smtClean="0"/>
              <a:t>ABCD cards, “show-me” boards, exit passes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339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0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08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Eliciting evidence:</a:t>
            </a:r>
            <a:br>
              <a:rPr lang="en-US" dirty="0" smtClean="0"/>
            </a:br>
            <a:r>
              <a:rPr lang="en-US" dirty="0" smtClean="0"/>
              <a:t>Kinds of 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842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233886"/>
            <a:ext cx="8426450" cy="621877"/>
          </a:xfrm>
        </p:spPr>
        <p:txBody>
          <a:bodyPr/>
          <a:lstStyle/>
          <a:p>
            <a:pPr algn="l"/>
            <a:r>
              <a:rPr lang="en-US" dirty="0" smtClean="0"/>
              <a:t>Principles of diagnostic questioning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 response from every student</a:t>
            </a:r>
          </a:p>
          <a:p>
            <a:pPr marL="914400" lvl="1" indent="-514350">
              <a:buFont typeface="Arial"/>
              <a:buChar char="•"/>
            </a:pPr>
            <a:r>
              <a:rPr lang="en-US" dirty="0" smtClean="0"/>
              <a:t>ABCD cards, mini-white boards, exit passes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Quick checks on understanding, not extended discussions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Decision-driven data-collection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right response means the right thinking</a:t>
            </a:r>
          </a:p>
          <a:p>
            <a:pPr marL="914400" lvl="1" indent="-514350">
              <a:buFont typeface="Arial"/>
              <a:buChar char="•"/>
            </a:pPr>
            <a:r>
              <a:rPr lang="en-US" dirty="0" smtClean="0"/>
              <a:t>Distractor-driven multiple-choice questions</a:t>
            </a:r>
          </a:p>
          <a:p>
            <a:pPr marL="914400" lvl="1" indent="-514350">
              <a:buFont typeface="Arial"/>
              <a:buChar char="•"/>
            </a:pPr>
            <a:r>
              <a:rPr lang="en-US" dirty="0" smtClean="0"/>
              <a:t>Multiple correct responses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0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Strategic Formative Assessment?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550" y="1384300"/>
            <a:ext cx="8426450" cy="5473700"/>
          </a:xfrm>
        </p:spPr>
        <p:txBody>
          <a:bodyPr/>
          <a:lstStyle/>
          <a:p>
            <a:r>
              <a:rPr lang="en-US" dirty="0" smtClean="0"/>
              <a:t>A principle and an uncomfortable fact about the world</a:t>
            </a:r>
          </a:p>
          <a:p>
            <a:pPr lvl="1"/>
            <a:r>
              <a:rPr lang="en-US" dirty="0" smtClean="0"/>
              <a:t>The principle:</a:t>
            </a:r>
          </a:p>
          <a:p>
            <a:pPr lvl="2"/>
            <a:r>
              <a:rPr lang="en-US" dirty="0" smtClean="0"/>
              <a:t>"If I had to reduce all of educational psychology to just one principle, I would say this: The most important single factor influencing learning is what the learner already knows. Ascertain this and teach him [or her] accordingly” (</a:t>
            </a:r>
            <a:r>
              <a:rPr lang="en-US" dirty="0" err="1" smtClean="0"/>
              <a:t>Ausubel</a:t>
            </a:r>
            <a:r>
              <a:rPr lang="en-US" dirty="0" smtClean="0"/>
              <a:t>, 1968 p. vi)</a:t>
            </a:r>
          </a:p>
          <a:p>
            <a:pPr lvl="1"/>
            <a:r>
              <a:rPr lang="en-US" dirty="0" smtClean="0"/>
              <a:t>The uncomfortable fact:</a:t>
            </a:r>
          </a:p>
          <a:p>
            <a:pPr lvl="2"/>
            <a:r>
              <a:rPr lang="en-US" dirty="0" smtClean="0"/>
              <a:t>Students do not learn what we teach.</a:t>
            </a:r>
          </a:p>
          <a:p>
            <a:pPr lvl="1"/>
            <a:r>
              <a:rPr lang="is-IS" dirty="0" smtClean="0"/>
              <a:t>What is learning?</a:t>
            </a:r>
          </a:p>
          <a:p>
            <a:pPr lvl="2"/>
            <a:r>
              <a:rPr lang="is-IS" dirty="0" smtClean="0"/>
              <a:t>Learning is a </a:t>
            </a:r>
            <a:r>
              <a:rPr lang="is-IS" dirty="0"/>
              <a:t>change in long-term memory (Kirschner et al., 2006)</a:t>
            </a:r>
          </a:p>
          <a:p>
            <a:pPr lvl="2"/>
            <a:r>
              <a:rPr lang="is-IS" dirty="0"/>
              <a:t>The fact that someone can do something now does not mean they will be able to do it in six weeks, </a:t>
            </a:r>
            <a:r>
              <a:rPr lang="is-IS" b="1" dirty="0"/>
              <a:t>but</a:t>
            </a:r>
          </a:p>
          <a:p>
            <a:pPr lvl="2"/>
            <a:r>
              <a:rPr lang="is-IS" dirty="0"/>
              <a:t>If they cannot do something now, it is highly unlikely they will be able to do it in six </a:t>
            </a:r>
            <a:r>
              <a:rPr lang="is-IS" dirty="0" smtClean="0"/>
              <a:t>weeks</a:t>
            </a:r>
            <a:endParaRPr lang="is-I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77900"/>
            <a:ext cx="635000" cy="231775"/>
          </a:xfrm>
        </p:spPr>
        <p:txBody>
          <a:bodyPr/>
          <a:lstStyle/>
          <a:p>
            <a:fld id="{ED339179-AF39-9B4A-A1CE-3E67456E6F5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0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233886"/>
            <a:ext cx="8426450" cy="621877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Distractor-driven multiple-choice questions (1)</a:t>
            </a:r>
            <a:endParaRPr lang="en-US" dirty="0"/>
          </a:p>
        </p:txBody>
      </p:sp>
      <p:sp>
        <p:nvSpPr>
          <p:cNvPr id="95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can you say about the means of the following two data sets?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Set 1: 	</a:t>
            </a:r>
            <a:r>
              <a:rPr lang="en-US" dirty="0" smtClean="0"/>
              <a:t>{10, 12, 13, 15}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Set 2: {10, 12, 13, </a:t>
            </a:r>
            <a:r>
              <a:rPr lang="en-US" dirty="0" smtClean="0"/>
              <a:t>15, 0}</a:t>
            </a:r>
            <a:endParaRPr lang="en-US" dirty="0"/>
          </a:p>
          <a:p>
            <a:pPr marL="361950" indent="-361950"/>
            <a:endParaRPr lang="en-US" dirty="0"/>
          </a:p>
          <a:p>
            <a:pPr marL="355600" lvl="1" indent="-355600">
              <a:buSzPct val="100000"/>
              <a:buFont typeface="Arial" charset="0"/>
              <a:buAutoNum type="alphaUcPeriod"/>
            </a:pPr>
            <a:r>
              <a:rPr lang="en-US" dirty="0"/>
              <a:t>The two sets have the same mean.</a:t>
            </a:r>
          </a:p>
          <a:p>
            <a:pPr marL="355600" lvl="1" indent="-355600">
              <a:buSzPct val="100000"/>
              <a:buFont typeface="Arial" charset="0"/>
              <a:buAutoNum type="alphaUcPeriod"/>
            </a:pPr>
            <a:r>
              <a:rPr lang="en-US" dirty="0"/>
              <a:t>The two sets have different means.</a:t>
            </a:r>
          </a:p>
          <a:p>
            <a:pPr marL="355600" lvl="1" indent="-355600">
              <a:buSzPct val="100000"/>
              <a:buFont typeface="Arial" charset="0"/>
              <a:buAutoNum type="alphaUcPeriod"/>
            </a:pPr>
            <a:r>
              <a:rPr lang="en-US" dirty="0"/>
              <a:t>It depends on whether you choose to count the zero.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085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233886"/>
            <a:ext cx="8426450" cy="621877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Distractor-driven multiple-choice questions (2)</a:t>
            </a:r>
            <a:endParaRPr lang="en-US" dirty="0"/>
          </a:p>
        </p:txBody>
      </p:sp>
      <p:sp>
        <p:nvSpPr>
          <p:cNvPr id="95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is the median of the following numbers?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38      74      22      44      96      22      19      53</a:t>
            </a:r>
          </a:p>
          <a:p>
            <a:pPr lvl="1"/>
            <a:endParaRPr lang="en-US" dirty="0" smtClean="0"/>
          </a:p>
          <a:p>
            <a:pPr marL="880110" lvl="1" indent="-514350">
              <a:buSzPct val="100000"/>
              <a:buFont typeface="+mj-lt"/>
              <a:buAutoNum type="alphaUcPeriod"/>
            </a:pPr>
            <a:r>
              <a:rPr lang="en-US" dirty="0" smtClean="0"/>
              <a:t>22</a:t>
            </a:r>
          </a:p>
          <a:p>
            <a:pPr marL="880110" lvl="1" indent="-514350">
              <a:buSzPct val="100000"/>
              <a:buFont typeface="+mj-lt"/>
              <a:buAutoNum type="alphaUcPeriod"/>
            </a:pPr>
            <a:r>
              <a:rPr lang="en-US" dirty="0" smtClean="0"/>
              <a:t>38 and 44</a:t>
            </a:r>
          </a:p>
          <a:p>
            <a:pPr marL="880110" lvl="1" indent="-514350">
              <a:buSzPct val="100000"/>
              <a:buFont typeface="+mj-lt"/>
              <a:buAutoNum type="alphaUcPeriod"/>
            </a:pPr>
            <a:r>
              <a:rPr lang="en-US" dirty="0" smtClean="0"/>
              <a:t>41</a:t>
            </a:r>
          </a:p>
          <a:p>
            <a:pPr marL="880110" lvl="1" indent="-514350">
              <a:buSzPct val="100000"/>
              <a:buFont typeface="+mj-lt"/>
              <a:buAutoNum type="alphaUcPeriod"/>
            </a:pPr>
            <a:r>
              <a:rPr lang="en-US" dirty="0" smtClean="0"/>
              <a:t>46</a:t>
            </a:r>
          </a:p>
          <a:p>
            <a:pPr marL="880110" lvl="1" indent="-514350">
              <a:buSzPct val="100000"/>
              <a:buFont typeface="+mj-lt"/>
              <a:buAutoNum type="alphaUcPeriod"/>
            </a:pPr>
            <a:r>
              <a:rPr lang="en-US" dirty="0" smtClean="0"/>
              <a:t>77</a:t>
            </a:r>
          </a:p>
          <a:p>
            <a:pPr marL="880110" lvl="1" indent="-514350">
              <a:buSzPct val="100000"/>
              <a:buFont typeface="+mj-lt"/>
              <a:buAutoNum type="alphaUcPeriod"/>
            </a:pPr>
            <a:r>
              <a:rPr lang="en-US" dirty="0" smtClean="0"/>
              <a:t>This data set has no median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1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717550" y="233886"/>
            <a:ext cx="8426450" cy="621877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Multiple correct responses (1)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717550" y="1355725"/>
            <a:ext cx="8426450" cy="558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In which of these </a:t>
            </a:r>
            <a:r>
              <a:rPr lang="en-US" sz="3000" dirty="0" smtClean="0">
                <a:latin typeface="Calibri" charset="0"/>
                <a:ea typeface="ＭＳ Ｐゴシック" charset="0"/>
                <a:cs typeface="ＭＳ Ｐゴシック" charset="0"/>
              </a:rPr>
              <a:t>right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triangles is a</a:t>
            </a:r>
            <a:r>
              <a:rPr lang="en-US" sz="3000" baseline="30000" dirty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 + b</a:t>
            </a:r>
            <a:r>
              <a:rPr lang="en-US" sz="3000" baseline="30000" dirty="0"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 = c</a:t>
            </a:r>
            <a:r>
              <a:rPr lang="en-US" sz="3000" baseline="30000" dirty="0">
                <a:latin typeface="Calibri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3000" dirty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78006" y="2156629"/>
            <a:ext cx="5616575" cy="3814465"/>
            <a:chOff x="1778006" y="2156629"/>
            <a:chExt cx="5616575" cy="3814465"/>
          </a:xfrm>
        </p:grpSpPr>
        <p:sp>
          <p:nvSpPr>
            <p:cNvPr id="94212" name="AutoShape 5"/>
            <p:cNvSpPr>
              <a:spLocks noChangeArrowheads="1"/>
            </p:cNvSpPr>
            <p:nvPr/>
          </p:nvSpPr>
          <p:spPr bwMode="auto">
            <a:xfrm>
              <a:off x="2670181" y="2156629"/>
              <a:ext cx="1371600" cy="762000"/>
            </a:xfrm>
            <a:prstGeom prst="rtTriangle">
              <a:avLst/>
            </a:prstGeom>
            <a:solidFill>
              <a:srgbClr val="1691D0"/>
            </a:solidFill>
            <a:ln w="9525">
              <a:solidFill>
                <a:srgbClr val="1691D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213" name="Text Box 6"/>
            <p:cNvSpPr txBox="1">
              <a:spLocks noChangeArrowheads="1"/>
            </p:cNvSpPr>
            <p:nvPr/>
          </p:nvSpPr>
          <p:spPr bwMode="auto">
            <a:xfrm>
              <a:off x="1778006" y="2224892"/>
              <a:ext cx="434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A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4214" name="Text Box 7"/>
            <p:cNvSpPr txBox="1">
              <a:spLocks noChangeArrowheads="1"/>
            </p:cNvSpPr>
            <p:nvPr/>
          </p:nvSpPr>
          <p:spPr bwMode="auto">
            <a:xfrm>
              <a:off x="2343156" y="2385229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4215" name="Rectangle 8"/>
            <p:cNvSpPr>
              <a:spLocks noChangeArrowheads="1"/>
            </p:cNvSpPr>
            <p:nvPr/>
          </p:nvSpPr>
          <p:spPr bwMode="auto">
            <a:xfrm>
              <a:off x="3105156" y="2918629"/>
              <a:ext cx="3212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94216" name="Rectangle 9"/>
            <p:cNvSpPr>
              <a:spLocks noChangeArrowheads="1"/>
            </p:cNvSpPr>
            <p:nvPr/>
          </p:nvSpPr>
          <p:spPr bwMode="auto">
            <a:xfrm>
              <a:off x="3257556" y="2156629"/>
              <a:ext cx="3381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94217" name="AutoShape 10"/>
            <p:cNvSpPr>
              <a:spLocks noChangeArrowheads="1"/>
            </p:cNvSpPr>
            <p:nvPr/>
          </p:nvSpPr>
          <p:spPr bwMode="auto">
            <a:xfrm>
              <a:off x="2670181" y="3452029"/>
              <a:ext cx="1371600" cy="762000"/>
            </a:xfrm>
            <a:prstGeom prst="rtTriangle">
              <a:avLst/>
            </a:prstGeom>
            <a:solidFill>
              <a:srgbClr val="1691D0"/>
            </a:solidFill>
            <a:ln w="9525">
              <a:solidFill>
                <a:srgbClr val="1691D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218" name="Text Box 11"/>
            <p:cNvSpPr txBox="1">
              <a:spLocks noChangeArrowheads="1"/>
            </p:cNvSpPr>
            <p:nvPr/>
          </p:nvSpPr>
          <p:spPr bwMode="auto">
            <a:xfrm>
              <a:off x="1778006" y="3520292"/>
              <a:ext cx="434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C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4219" name="Text Box 12"/>
            <p:cNvSpPr txBox="1">
              <a:spLocks noChangeArrowheads="1"/>
            </p:cNvSpPr>
            <p:nvPr/>
          </p:nvSpPr>
          <p:spPr bwMode="auto">
            <a:xfrm>
              <a:off x="2343156" y="3680629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94220" name="Rectangle 13"/>
            <p:cNvSpPr>
              <a:spLocks noChangeArrowheads="1"/>
            </p:cNvSpPr>
            <p:nvPr/>
          </p:nvSpPr>
          <p:spPr bwMode="auto">
            <a:xfrm>
              <a:off x="3105156" y="4214029"/>
              <a:ext cx="3212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94221" name="Rectangle 14"/>
            <p:cNvSpPr>
              <a:spLocks noChangeArrowheads="1"/>
            </p:cNvSpPr>
            <p:nvPr/>
          </p:nvSpPr>
          <p:spPr bwMode="auto">
            <a:xfrm>
              <a:off x="3257556" y="3452029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4222" name="AutoShape 15"/>
            <p:cNvSpPr>
              <a:spLocks noChangeArrowheads="1"/>
            </p:cNvSpPr>
            <p:nvPr/>
          </p:nvSpPr>
          <p:spPr bwMode="auto">
            <a:xfrm>
              <a:off x="2670181" y="4747429"/>
              <a:ext cx="1371600" cy="762000"/>
            </a:xfrm>
            <a:prstGeom prst="rtTriangle">
              <a:avLst/>
            </a:prstGeom>
            <a:solidFill>
              <a:srgbClr val="1691D0"/>
            </a:solidFill>
            <a:ln w="9525">
              <a:solidFill>
                <a:srgbClr val="1691D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223" name="Text Box 16"/>
            <p:cNvSpPr txBox="1">
              <a:spLocks noChangeArrowheads="1"/>
            </p:cNvSpPr>
            <p:nvPr/>
          </p:nvSpPr>
          <p:spPr bwMode="auto">
            <a:xfrm>
              <a:off x="1778006" y="4815692"/>
              <a:ext cx="434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E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4224" name="Text Box 17"/>
            <p:cNvSpPr txBox="1">
              <a:spLocks noChangeArrowheads="1"/>
            </p:cNvSpPr>
            <p:nvPr/>
          </p:nvSpPr>
          <p:spPr bwMode="auto">
            <a:xfrm>
              <a:off x="2343156" y="4976029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94225" name="Rectangle 18"/>
            <p:cNvSpPr>
              <a:spLocks noChangeArrowheads="1"/>
            </p:cNvSpPr>
            <p:nvPr/>
          </p:nvSpPr>
          <p:spPr bwMode="auto">
            <a:xfrm>
              <a:off x="3105156" y="5509429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94226" name="Rectangle 19"/>
            <p:cNvSpPr>
              <a:spLocks noChangeArrowheads="1"/>
            </p:cNvSpPr>
            <p:nvPr/>
          </p:nvSpPr>
          <p:spPr bwMode="auto">
            <a:xfrm>
              <a:off x="3257556" y="4747429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4227" name="AutoShape 20"/>
            <p:cNvSpPr>
              <a:spLocks noChangeArrowheads="1"/>
            </p:cNvSpPr>
            <p:nvPr/>
          </p:nvSpPr>
          <p:spPr bwMode="auto">
            <a:xfrm>
              <a:off x="6022981" y="2156629"/>
              <a:ext cx="1371600" cy="762000"/>
            </a:xfrm>
            <a:prstGeom prst="rtTriangle">
              <a:avLst/>
            </a:prstGeom>
            <a:solidFill>
              <a:srgbClr val="1691D0"/>
            </a:solidFill>
            <a:ln w="9525">
              <a:solidFill>
                <a:srgbClr val="1691D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228" name="Text Box 21"/>
            <p:cNvSpPr txBox="1">
              <a:spLocks noChangeArrowheads="1"/>
            </p:cNvSpPr>
            <p:nvPr/>
          </p:nvSpPr>
          <p:spPr bwMode="auto">
            <a:xfrm>
              <a:off x="5130806" y="2224892"/>
              <a:ext cx="434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B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4229" name="Text Box 22"/>
            <p:cNvSpPr txBox="1">
              <a:spLocks noChangeArrowheads="1"/>
            </p:cNvSpPr>
            <p:nvPr/>
          </p:nvSpPr>
          <p:spPr bwMode="auto">
            <a:xfrm>
              <a:off x="5695956" y="2385229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4230" name="Rectangle 23"/>
            <p:cNvSpPr>
              <a:spLocks noChangeArrowheads="1"/>
            </p:cNvSpPr>
            <p:nvPr/>
          </p:nvSpPr>
          <p:spPr bwMode="auto">
            <a:xfrm>
              <a:off x="6457956" y="2918629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94231" name="Rectangle 24"/>
            <p:cNvSpPr>
              <a:spLocks noChangeArrowheads="1"/>
            </p:cNvSpPr>
            <p:nvPr/>
          </p:nvSpPr>
          <p:spPr bwMode="auto">
            <a:xfrm>
              <a:off x="6610356" y="2156629"/>
              <a:ext cx="3212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94232" name="AutoShape 25"/>
            <p:cNvSpPr>
              <a:spLocks noChangeArrowheads="1"/>
            </p:cNvSpPr>
            <p:nvPr/>
          </p:nvSpPr>
          <p:spPr bwMode="auto">
            <a:xfrm>
              <a:off x="6022981" y="3452029"/>
              <a:ext cx="1371600" cy="762000"/>
            </a:xfrm>
            <a:prstGeom prst="rtTriangle">
              <a:avLst/>
            </a:prstGeom>
            <a:solidFill>
              <a:srgbClr val="1691D0"/>
            </a:solidFill>
            <a:ln w="9525">
              <a:solidFill>
                <a:srgbClr val="1691D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233" name="Text Box 26"/>
            <p:cNvSpPr txBox="1">
              <a:spLocks noChangeArrowheads="1"/>
            </p:cNvSpPr>
            <p:nvPr/>
          </p:nvSpPr>
          <p:spPr bwMode="auto">
            <a:xfrm>
              <a:off x="5130806" y="3520292"/>
              <a:ext cx="434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D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4234" name="Text Box 27"/>
            <p:cNvSpPr txBox="1">
              <a:spLocks noChangeArrowheads="1"/>
            </p:cNvSpPr>
            <p:nvPr/>
          </p:nvSpPr>
          <p:spPr bwMode="auto">
            <a:xfrm>
              <a:off x="5695956" y="3680629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b</a:t>
              </a:r>
            </a:p>
          </p:txBody>
        </p:sp>
        <p:sp>
          <p:nvSpPr>
            <p:cNvPr id="94235" name="Rectangle 28"/>
            <p:cNvSpPr>
              <a:spLocks noChangeArrowheads="1"/>
            </p:cNvSpPr>
            <p:nvPr/>
          </p:nvSpPr>
          <p:spPr bwMode="auto">
            <a:xfrm>
              <a:off x="6457956" y="4214029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4236" name="Rectangle 29"/>
            <p:cNvSpPr>
              <a:spLocks noChangeArrowheads="1"/>
            </p:cNvSpPr>
            <p:nvPr/>
          </p:nvSpPr>
          <p:spPr bwMode="auto">
            <a:xfrm>
              <a:off x="6610356" y="3452029"/>
              <a:ext cx="3212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94237" name="AutoShape 30"/>
            <p:cNvSpPr>
              <a:spLocks noChangeArrowheads="1"/>
            </p:cNvSpPr>
            <p:nvPr/>
          </p:nvSpPr>
          <p:spPr bwMode="auto">
            <a:xfrm>
              <a:off x="6022981" y="4747429"/>
              <a:ext cx="1371600" cy="762000"/>
            </a:xfrm>
            <a:prstGeom prst="rtTriangle">
              <a:avLst/>
            </a:prstGeom>
            <a:solidFill>
              <a:srgbClr val="1691D0"/>
            </a:solidFill>
            <a:ln w="9525">
              <a:solidFill>
                <a:srgbClr val="1691D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238" name="Text Box 31"/>
            <p:cNvSpPr txBox="1">
              <a:spLocks noChangeArrowheads="1"/>
            </p:cNvSpPr>
            <p:nvPr/>
          </p:nvSpPr>
          <p:spPr bwMode="auto">
            <a:xfrm>
              <a:off x="5130806" y="4815692"/>
              <a:ext cx="4349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F</a:t>
              </a:r>
              <a:endParaRPr lang="en-US" dirty="0">
                <a:latin typeface="Times" charset="0"/>
              </a:endParaRPr>
            </a:p>
          </p:txBody>
        </p:sp>
        <p:sp>
          <p:nvSpPr>
            <p:cNvPr id="94239" name="Text Box 32"/>
            <p:cNvSpPr txBox="1">
              <a:spLocks noChangeArrowheads="1"/>
            </p:cNvSpPr>
            <p:nvPr/>
          </p:nvSpPr>
          <p:spPr bwMode="auto">
            <a:xfrm>
              <a:off x="5695956" y="4976029"/>
              <a:ext cx="533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eneva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  <a:latin typeface="Times" charset="0"/>
                </a:rPr>
                <a:t>c</a:t>
              </a:r>
            </a:p>
          </p:txBody>
        </p:sp>
        <p:sp>
          <p:nvSpPr>
            <p:cNvPr id="94240" name="Rectangle 33"/>
            <p:cNvSpPr>
              <a:spLocks noChangeArrowheads="1"/>
            </p:cNvSpPr>
            <p:nvPr/>
          </p:nvSpPr>
          <p:spPr bwMode="auto">
            <a:xfrm>
              <a:off x="6457956" y="5509429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a</a:t>
              </a:r>
            </a:p>
          </p:txBody>
        </p:sp>
        <p:sp>
          <p:nvSpPr>
            <p:cNvPr id="94241" name="Rectangle 34"/>
            <p:cNvSpPr>
              <a:spLocks noChangeArrowheads="1"/>
            </p:cNvSpPr>
            <p:nvPr/>
          </p:nvSpPr>
          <p:spPr bwMode="auto">
            <a:xfrm>
              <a:off x="6610356" y="4747429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000000"/>
                  </a:solidFill>
                  <a:latin typeface="Times" charset="0"/>
                </a:rPr>
                <a:t>b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correct responses (2)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7550" y="3611045"/>
            <a:ext cx="7994650" cy="32940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is the area of the semi-circle?</a:t>
            </a:r>
            <a:br>
              <a:rPr lang="en-US" dirty="0" smtClean="0"/>
            </a:br>
            <a:endParaRPr lang="en-US" sz="1600" dirty="0"/>
          </a:p>
          <a:p>
            <a:pPr marL="0" indent="0">
              <a:buNone/>
              <a:tabLst>
                <a:tab pos="1435100" algn="l"/>
                <a:tab pos="3314700" algn="l"/>
                <a:tab pos="4483100" algn="l"/>
                <a:tab pos="6362700" algn="l"/>
              </a:tabLst>
            </a:pPr>
            <a:r>
              <a:rPr lang="en-US" dirty="0" smtClean="0">
                <a:solidFill>
                  <a:srgbClr val="1691D0"/>
                </a:solidFill>
              </a:rPr>
              <a:t>A.	B.	C.	D.	E.</a:t>
            </a:r>
          </a:p>
        </p:txBody>
      </p:sp>
      <p:sp>
        <p:nvSpPr>
          <p:cNvPr id="7" name="Chord 6"/>
          <p:cNvSpPr/>
          <p:nvPr/>
        </p:nvSpPr>
        <p:spPr>
          <a:xfrm rot="5400000">
            <a:off x="3003549" y="1663700"/>
            <a:ext cx="2908300" cy="2717800"/>
          </a:xfrm>
          <a:prstGeom prst="chord">
            <a:avLst>
              <a:gd name="adj1" fmla="val 5427673"/>
              <a:gd name="adj2" fmla="val 16200000"/>
            </a:avLst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098799" y="3175000"/>
            <a:ext cx="2717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152900" y="3221076"/>
            <a:ext cx="75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cm</a:t>
            </a:r>
            <a:endParaRPr lang="en-US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4346303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99562"/>
              </p:ext>
            </p:extLst>
          </p:nvPr>
        </p:nvGraphicFramePr>
        <p:xfrm>
          <a:off x="1111249" y="4312594"/>
          <a:ext cx="927099" cy="798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Equation" r:id="rId5" imgW="457200" imgH="393700" progId="Equation.3">
                  <p:embed/>
                </p:oleObj>
              </mc:Choice>
              <mc:Fallback>
                <p:oleObj name="Equation" r:id="rId5" imgW="457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11249" y="4312594"/>
                        <a:ext cx="927099" cy="798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01147"/>
              </p:ext>
            </p:extLst>
          </p:nvPr>
        </p:nvGraphicFramePr>
        <p:xfrm>
          <a:off x="2506839" y="4318943"/>
          <a:ext cx="1493661" cy="798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7" name="Equation" r:id="rId7" imgW="736600" imgH="393700" progId="Equation.3">
                  <p:embed/>
                </p:oleObj>
              </mc:Choice>
              <mc:Fallback>
                <p:oleObj name="Equation" r:id="rId7" imgW="7366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06839" y="4318943"/>
                        <a:ext cx="1493661" cy="798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183468"/>
              </p:ext>
            </p:extLst>
          </p:nvPr>
        </p:nvGraphicFramePr>
        <p:xfrm>
          <a:off x="5594350" y="4319886"/>
          <a:ext cx="1365250" cy="76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" name="Equation" r:id="rId9" imgW="698500" imgH="393700" progId="Equation.3">
                  <p:embed/>
                </p:oleObj>
              </mc:Choice>
              <mc:Fallback>
                <p:oleObj name="Equation" r:id="rId9" imgW="6985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94350" y="4319886"/>
                        <a:ext cx="1365250" cy="769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8506932"/>
              </p:ext>
            </p:extLst>
          </p:nvPr>
        </p:nvGraphicFramePr>
        <p:xfrm>
          <a:off x="7458372" y="4204413"/>
          <a:ext cx="1196678" cy="1001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" name="Equation" r:id="rId11" imgW="546100" imgH="457200" progId="Equation.3">
                  <p:embed/>
                </p:oleObj>
              </mc:Choice>
              <mc:Fallback>
                <p:oleObj name="Equation" r:id="rId11" imgW="5461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58372" y="4204413"/>
                        <a:ext cx="1196678" cy="1001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30826"/>
              </p:ext>
            </p:extLst>
          </p:nvPr>
        </p:nvGraphicFramePr>
        <p:xfrm>
          <a:off x="4473943" y="4419600"/>
          <a:ext cx="696686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Equation" r:id="rId13" imgW="304800" imgH="177800" progId="Equation.3">
                  <p:embed/>
                </p:oleObj>
              </mc:Choice>
              <mc:Fallback>
                <p:oleObj name="Equation" r:id="rId13" imgW="3048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73943" y="4419600"/>
                        <a:ext cx="696686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72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Developing good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Start by identifying a “hinge-point” in a lesson plan—a point where you need to collect evidence from students in order to decide what to do next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Identify any relevant misconceptions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by discussion with colleagues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dirty="0" smtClean="0"/>
              <a:t>by asking the question as an “exit-pass”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 the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Ask colleagues to look for possible false-positives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Trial the question with students, asking them to explain their choices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98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5" name="Line 3"/>
          <p:cNvSpPr>
            <a:spLocks noChangeShapeType="1"/>
          </p:cNvSpPr>
          <p:nvPr/>
        </p:nvSpPr>
        <p:spPr bwMode="auto">
          <a:xfrm>
            <a:off x="-93662" y="3526135"/>
            <a:ext cx="4271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+mj-lt"/>
            </a:endParaRPr>
          </a:p>
        </p:txBody>
      </p:sp>
      <p:sp>
        <p:nvSpPr>
          <p:cNvPr id="1047556" name="Text Box 4"/>
          <p:cNvSpPr txBox="1">
            <a:spLocks noChangeArrowheads="1"/>
          </p:cNvSpPr>
          <p:nvPr/>
        </p:nvSpPr>
        <p:spPr bwMode="auto">
          <a:xfrm>
            <a:off x="363538" y="2735470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+mj-lt"/>
              </a:rPr>
              <a:t>Correct</a:t>
            </a:r>
          </a:p>
        </p:txBody>
      </p:sp>
      <p:sp>
        <p:nvSpPr>
          <p:cNvPr id="1047557" name="Text Box 5"/>
          <p:cNvSpPr txBox="1">
            <a:spLocks noChangeArrowheads="1"/>
          </p:cNvSpPr>
          <p:nvPr/>
        </p:nvSpPr>
        <p:spPr bwMode="auto">
          <a:xfrm>
            <a:off x="363538" y="3716635"/>
            <a:ext cx="1905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+mj-lt"/>
              </a:rPr>
              <a:t>Incorrect</a:t>
            </a:r>
          </a:p>
        </p:txBody>
      </p:sp>
      <p:sp>
        <p:nvSpPr>
          <p:cNvPr id="2" name="Oval 1"/>
          <p:cNvSpPr/>
          <p:nvPr/>
        </p:nvSpPr>
        <p:spPr>
          <a:xfrm>
            <a:off x="2032000" y="1619250"/>
            <a:ext cx="2057400" cy="4635500"/>
          </a:xfrm>
          <a:prstGeom prst="ellipse">
            <a:avLst/>
          </a:prstGeom>
          <a:gradFill>
            <a:gsLst>
              <a:gs pos="99000">
                <a:srgbClr val="1691D0">
                  <a:alpha val="24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197600" y="1619250"/>
            <a:ext cx="2057400" cy="4635500"/>
          </a:xfrm>
          <a:prstGeom prst="ellipse">
            <a:avLst/>
          </a:prstGeom>
          <a:gradFill>
            <a:gsLst>
              <a:gs pos="99000">
                <a:srgbClr val="1691D0">
                  <a:alpha val="24000"/>
                </a:srgb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00" y="1157585"/>
            <a:ext cx="2034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Cognitive rules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473856" y="1157585"/>
            <a:ext cx="1504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Responses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2959100" y="19449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59100" y="31133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59100" y="36975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959100" y="42817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959100" y="48659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59100" y="54501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59100" y="2529185"/>
            <a:ext cx="203200" cy="165100"/>
          </a:xfrm>
          <a:prstGeom prst="ellipse">
            <a:avLst/>
          </a:prstGeom>
          <a:gradFill>
            <a:gsLst>
              <a:gs pos="99000">
                <a:srgbClr val="1691D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67550" y="20392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67550" y="29663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7550" y="38934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7550" y="48205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67550" y="5747603"/>
            <a:ext cx="31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</a:p>
        </p:txBody>
      </p:sp>
      <p:cxnSp>
        <p:nvCxnSpPr>
          <p:cNvPr id="8" name="Straight Arrow Connector 7"/>
          <p:cNvCxnSpPr>
            <a:stCxn id="4" idx="5"/>
            <a:endCxn id="19" idx="1"/>
          </p:cNvCxnSpPr>
          <p:nvPr/>
        </p:nvCxnSpPr>
        <p:spPr>
          <a:xfrm>
            <a:off x="3132542" y="2085907"/>
            <a:ext cx="3935008" cy="1992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6"/>
            <a:endCxn id="19" idx="1"/>
          </p:cNvCxnSpPr>
          <p:nvPr/>
        </p:nvCxnSpPr>
        <p:spPr>
          <a:xfrm>
            <a:off x="3162300" y="3195935"/>
            <a:ext cx="3905250" cy="882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6"/>
            <a:endCxn id="5" idx="1"/>
          </p:cNvCxnSpPr>
          <p:nvPr/>
        </p:nvCxnSpPr>
        <p:spPr>
          <a:xfrm flipV="1">
            <a:off x="3162300" y="2223869"/>
            <a:ext cx="3905250" cy="3878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6"/>
            <a:endCxn id="18" idx="1"/>
          </p:cNvCxnSpPr>
          <p:nvPr/>
        </p:nvCxnSpPr>
        <p:spPr>
          <a:xfrm flipV="1">
            <a:off x="3162300" y="3150969"/>
            <a:ext cx="3905250" cy="629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4" idx="6"/>
            <a:endCxn id="20" idx="1"/>
          </p:cNvCxnSpPr>
          <p:nvPr/>
        </p:nvCxnSpPr>
        <p:spPr>
          <a:xfrm>
            <a:off x="3162300" y="4948535"/>
            <a:ext cx="3905250" cy="566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3" idx="6"/>
          </p:cNvCxnSpPr>
          <p:nvPr/>
        </p:nvCxnSpPr>
        <p:spPr>
          <a:xfrm>
            <a:off x="3162300" y="4364335"/>
            <a:ext cx="3905250" cy="640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6"/>
            <a:endCxn id="21" idx="1"/>
          </p:cNvCxnSpPr>
          <p:nvPr/>
        </p:nvCxnSpPr>
        <p:spPr>
          <a:xfrm>
            <a:off x="3162300" y="5532735"/>
            <a:ext cx="3905250" cy="3995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7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hinge question?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27179BD9-65CB-694A-A2D4-7B548DC60A53}" type="slidenum">
              <a:rPr lang="en-GB" smtClean="0"/>
              <a:pPr>
                <a:defRPr/>
              </a:pPr>
              <a:t>26</a:t>
            </a:fld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Essentia</a:t>
            </a:r>
            <a:r>
              <a:rPr lang="en-US" dirty="0"/>
              <a:t>l</a:t>
            </a:r>
            <a:r>
              <a:rPr lang="en-US" dirty="0" smtClean="0"/>
              <a:t>: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In no case do incorrect and correct cognitive rules lead to the same response</a:t>
            </a:r>
          </a:p>
          <a:p>
            <a:pPr marL="0" indent="0">
              <a:buSzPct val="100000"/>
              <a:buNone/>
            </a:pPr>
            <a:r>
              <a:rPr lang="en-US" dirty="0" smtClean="0"/>
              <a:t>Desirable (in order of priority):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Different incorrect cognitive rules lead to different responses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Different correct cognitive rules lead to different responses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45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correct </a:t>
            </a:r>
            <a:r>
              <a:rPr lang="en-US" dirty="0" smtClean="0"/>
              <a:t>responses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Which of these are trapezoids?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27</a:t>
            </a:fld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308100" y="2178050"/>
            <a:ext cx="2819400" cy="1181100"/>
          </a:xfrm>
          <a:custGeom>
            <a:avLst/>
            <a:gdLst>
              <a:gd name="connsiteX0" fmla="*/ 0 w 2819400"/>
              <a:gd name="connsiteY0" fmla="*/ 0 h 1181100"/>
              <a:gd name="connsiteX1" fmla="*/ 990600 w 2819400"/>
              <a:gd name="connsiteY1" fmla="*/ 0 h 1181100"/>
              <a:gd name="connsiteX2" fmla="*/ 2819400 w 2819400"/>
              <a:gd name="connsiteY2" fmla="*/ 1181100 h 1181100"/>
              <a:gd name="connsiteX3" fmla="*/ 2032000 w 2819400"/>
              <a:gd name="connsiteY3" fmla="*/ 1181100 h 1181100"/>
              <a:gd name="connsiteX4" fmla="*/ 0 w 2819400"/>
              <a:gd name="connsiteY4" fmla="*/ 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1181100">
                <a:moveTo>
                  <a:pt x="0" y="0"/>
                </a:moveTo>
                <a:lnTo>
                  <a:pt x="990600" y="0"/>
                </a:lnTo>
                <a:lnTo>
                  <a:pt x="2819400" y="1181100"/>
                </a:lnTo>
                <a:lnTo>
                  <a:pt x="2032000" y="1181100"/>
                </a:lnTo>
                <a:lnTo>
                  <a:pt x="0" y="0"/>
                </a:lnTo>
                <a:close/>
              </a:path>
            </a:pathLst>
          </a:cu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8" name="Trapezoid 7"/>
          <p:cNvSpPr/>
          <p:nvPr/>
        </p:nvSpPr>
        <p:spPr>
          <a:xfrm>
            <a:off x="4432300" y="2184400"/>
            <a:ext cx="1993900" cy="1181100"/>
          </a:xfrm>
          <a:prstGeom prst="trapezoid">
            <a:avLst/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B</a:t>
            </a:r>
            <a:endParaRPr lang="en-US" sz="2400" dirty="0"/>
          </a:p>
        </p:txBody>
      </p:sp>
      <p:sp>
        <p:nvSpPr>
          <p:cNvPr id="9" name="Diagonal Stripe 8"/>
          <p:cNvSpPr/>
          <p:nvPr/>
        </p:nvSpPr>
        <p:spPr>
          <a:xfrm>
            <a:off x="7124700" y="2184400"/>
            <a:ext cx="1346200" cy="1174750"/>
          </a:xfrm>
          <a:prstGeom prst="diagStripe">
            <a:avLst/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C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Parallelogram 9"/>
          <p:cNvSpPr/>
          <p:nvPr/>
        </p:nvSpPr>
        <p:spPr>
          <a:xfrm>
            <a:off x="1415642" y="4020624"/>
            <a:ext cx="1920721" cy="1389306"/>
          </a:xfrm>
          <a:prstGeom prst="parallelogram">
            <a:avLst>
              <a:gd name="adj" fmla="val 55312"/>
            </a:avLst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E</a:t>
            </a:r>
            <a:endParaRPr lang="en-US" sz="2400" dirty="0"/>
          </a:p>
        </p:txBody>
      </p:sp>
      <p:sp>
        <p:nvSpPr>
          <p:cNvPr id="11" name="Diamond 10"/>
          <p:cNvSpPr/>
          <p:nvPr/>
        </p:nvSpPr>
        <p:spPr>
          <a:xfrm>
            <a:off x="4318000" y="4020624"/>
            <a:ext cx="1384300" cy="1485900"/>
          </a:xfrm>
          <a:prstGeom prst="diamond">
            <a:avLst/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D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6426200" y="4020624"/>
            <a:ext cx="2044700" cy="1485900"/>
          </a:xfrm>
          <a:prstGeom prst="rect">
            <a:avLst/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717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test: equations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Solve the following equations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9x + 3 = 12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/>
              <a:t>5</a:t>
            </a:r>
            <a:r>
              <a:rPr lang="en-US" dirty="0" smtClean="0"/>
              <a:t>x</a:t>
            </a:r>
            <a:r>
              <a:rPr lang="en-US" dirty="0"/>
              <a:t> – </a:t>
            </a:r>
            <a:r>
              <a:rPr lang="en-US" dirty="0" smtClean="0"/>
              <a:t>1</a:t>
            </a:r>
            <a:r>
              <a:rPr lang="en-US" dirty="0"/>
              <a:t> = </a:t>
            </a:r>
            <a:r>
              <a:rPr lang="en-US" dirty="0" smtClean="0"/>
              <a:t>19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12 – 3x = 6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4 = 27 – 3x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4x – 5 = 2x + 5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en-US" dirty="0" smtClean="0"/>
              <a:t>3 – 2x = 17 – 4x</a:t>
            </a:r>
          </a:p>
        </p:txBody>
      </p:sp>
    </p:spTree>
    <p:extLst>
      <p:ext uri="{BB962C8B-B14F-4D97-AF65-F5344CB8AC3E}">
        <p14:creationId xmlns:p14="http://schemas.microsoft.com/office/powerpoint/2010/main" val="180034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Providing feedback that moves learners forward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89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Plan “B” into Plan “A”</a:t>
            </a:r>
            <a:endParaRPr lang="en-US" dirty="0"/>
          </a:p>
        </p:txBody>
      </p:sp>
      <p:pic>
        <p:nvPicPr>
          <p:cNvPr id="5" name="Content Placeholder 4" descr="065432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9978"/>
          <a:stretch>
            <a:fillRect/>
          </a:stretch>
        </p:blipFill>
        <p:spPr>
          <a:xfrm>
            <a:off x="1147763" y="1600200"/>
            <a:ext cx="7539037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977900"/>
            <a:ext cx="919163" cy="2317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339179-AF39-9B4A-A1CE-3E67456E6F5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165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Effects of feedback</a:t>
            </a:r>
            <a:endParaRPr lang="en-GB" dirty="0"/>
          </a:p>
        </p:txBody>
      </p:sp>
      <p:sp>
        <p:nvSpPr>
          <p:cNvPr id="137218" name="Rectangle 3"/>
          <p:cNvSpPr>
            <a:spLocks noGrp="1" noChangeArrowheads="1"/>
          </p:cNvSpPr>
          <p:nvPr>
            <p:ph idx="1"/>
          </p:nvPr>
        </p:nvSpPr>
        <p:spPr>
          <a:xfrm>
            <a:off x="717550" y="1384300"/>
            <a:ext cx="7969250" cy="54737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/>
              <a:t>Kluger &amp; DeNisi (1996) review of 3000 research reports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Excluding those: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without adequate controls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with poor design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with fewer than 10 participants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where performance was not measured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without details of effect sizes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left 131 reports, 607 effect sizes, involving 12652 individuals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On average, feedback increases achievement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Effect sizes highly variable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38% (231 of 607) of effect sizes were negative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905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Getting feedback right is hard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7670677"/>
              </p:ext>
            </p:extLst>
          </p:nvPr>
        </p:nvGraphicFramePr>
        <p:xfrm>
          <a:off x="745066" y="1676400"/>
          <a:ext cx="8195734" cy="4168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0605"/>
                <a:gridCol w="2990627"/>
                <a:gridCol w="3164502"/>
              </a:tblGrid>
              <a:tr h="711144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Response type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1691D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4138" indent="0" algn="ctr">
                        <a:spcAft>
                          <a:spcPts val="400"/>
                        </a:spcAft>
                      </a:pPr>
                      <a:r>
                        <a:rPr lang="en-US" sz="2000" dirty="0"/>
                        <a:t>Feedback</a:t>
                      </a:r>
                      <a:r>
                        <a:rPr lang="en-US" sz="2000" dirty="0" smtClean="0"/>
                        <a:t> indicates performance…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1691D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endParaRPr lang="en-GB" sz="24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endParaRPr lang="en-GB" sz="2000" dirty="0">
                        <a:solidFill>
                          <a:schemeClr val="bg1"/>
                        </a:solidFill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falls short of goal</a:t>
                      </a:r>
                      <a:endParaRPr lang="en-GB" sz="2000" dirty="0">
                        <a:solidFill>
                          <a:schemeClr val="bg1"/>
                        </a:solidFill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1691D0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exceeds goal</a:t>
                      </a:r>
                      <a:endParaRPr lang="en-GB" sz="2000" dirty="0">
                        <a:solidFill>
                          <a:schemeClr val="bg1"/>
                        </a:solidFill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>
                    <a:solidFill>
                      <a:srgbClr val="1691D0"/>
                    </a:solidFill>
                  </a:tcPr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 smtClean="0"/>
                        <a:t>Change </a:t>
                      </a:r>
                      <a:r>
                        <a:rPr lang="en-US" sz="2000" dirty="0"/>
                        <a:t>behavior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b="1" dirty="0"/>
                        <a:t>Increase effort</a:t>
                      </a:r>
                      <a:endParaRPr lang="en-GB" sz="2000" b="1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Exert less effort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Change goal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Reduce aspiration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b="1" dirty="0"/>
                        <a:t>Increase aspiration</a:t>
                      </a:r>
                      <a:endParaRPr lang="en-GB" sz="2000" b="1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 marL="0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Abandon goal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Decide goal is too hard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Decide goal is too easy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  <a:tr h="691526">
                <a:tc>
                  <a:txBody>
                    <a:bodyPr/>
                    <a:lstStyle/>
                    <a:p>
                      <a:pPr>
                        <a:spcAft>
                          <a:spcPts val="400"/>
                        </a:spcAft>
                      </a:pPr>
                      <a:r>
                        <a:rPr lang="en-US" sz="2000" dirty="0"/>
                        <a:t>Reject feedback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Feedback is ignored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138" indent="0">
                        <a:spcAft>
                          <a:spcPts val="400"/>
                        </a:spcAft>
                      </a:pPr>
                      <a:r>
                        <a:rPr lang="en-US" sz="2000" dirty="0"/>
                        <a:t>Feedback is ignored</a:t>
                      </a:r>
                      <a:endParaRPr lang="en-GB" sz="2000" dirty="0">
                        <a:latin typeface="Palatino"/>
                        <a:ea typeface="Times New Roman"/>
                        <a:cs typeface="Palatino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Provide feedback that moves learning on</a:t>
            </a:r>
            <a:endParaRPr lang="en-GB" dirty="0"/>
          </a:p>
        </p:txBody>
      </p:sp>
      <p:sp>
        <p:nvSpPr>
          <p:cNvPr id="1014787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Key idea: feedback should:</a:t>
            </a:r>
          </a:p>
          <a:p>
            <a:pPr lvl="1"/>
            <a:r>
              <a:rPr lang="en-GB" dirty="0" smtClean="0"/>
              <a:t>Cause thinking</a:t>
            </a:r>
          </a:p>
          <a:p>
            <a:pPr lvl="1"/>
            <a:r>
              <a:rPr lang="en-GB" dirty="0" smtClean="0"/>
              <a:t>Provide guidance on how to improve</a:t>
            </a:r>
          </a:p>
          <a:p>
            <a:r>
              <a:rPr lang="en-GB" dirty="0" smtClean="0"/>
              <a:t>Comment-only marking</a:t>
            </a:r>
          </a:p>
          <a:p>
            <a:r>
              <a:rPr lang="en-GB" dirty="0" smtClean="0"/>
              <a:t>Focused marking</a:t>
            </a:r>
          </a:p>
          <a:p>
            <a:r>
              <a:rPr lang="en-GB" dirty="0" smtClean="0"/>
              <a:t>Explicit reference to mark-schemes/rubrics</a:t>
            </a:r>
          </a:p>
          <a:p>
            <a:r>
              <a:rPr lang="en-GB" dirty="0" smtClean="0"/>
              <a:t>Suggestions on how to improve:</a:t>
            </a:r>
          </a:p>
          <a:p>
            <a:pPr lvl="1"/>
            <a:r>
              <a:rPr lang="en-GB" dirty="0" smtClean="0"/>
              <a:t>Not giving complete solutions</a:t>
            </a:r>
          </a:p>
          <a:p>
            <a:r>
              <a:rPr lang="en-GB" dirty="0" smtClean="0"/>
              <a:t>Re-timing assessment:</a:t>
            </a:r>
          </a:p>
          <a:p>
            <a:pPr lvl="1"/>
            <a:r>
              <a:rPr lang="en-GB" dirty="0" smtClean="0"/>
              <a:t>E.g., three-fourths-of-the-way-through-a-unit test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727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787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121871" tIns="60936" rIns="121871" bIns="60936"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Activating students as </a:t>
            </a:r>
            <a:r>
              <a:rPr lang="en-US" sz="4000" dirty="0" smtClean="0">
                <a:latin typeface="Calibri" charset="0"/>
                <a:ea typeface="ＭＳ Ｐゴシック" charset="0"/>
                <a:cs typeface="ＭＳ Ｐゴシック" charset="0"/>
              </a:rPr>
              <a:t>learning resources for one another</a:t>
            </a:r>
            <a:endParaRPr lang="en-US" sz="4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233886"/>
            <a:ext cx="8426450" cy="621877"/>
          </a:xfrm>
        </p:spPr>
        <p:txBody>
          <a:bodyPr/>
          <a:lstStyle/>
          <a:p>
            <a:r>
              <a:rPr lang="en-US" dirty="0" smtClean="0"/>
              <a:t>Cooperative learning: a research success 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essential components</a:t>
            </a:r>
          </a:p>
          <a:p>
            <a:pPr lvl="1"/>
            <a:r>
              <a:rPr lang="en-US" dirty="0" smtClean="0"/>
              <a:t>Group goals:</a:t>
            </a:r>
          </a:p>
          <a:p>
            <a:pPr lvl="2"/>
            <a:r>
              <a:rPr lang="en-US" dirty="0" smtClean="0"/>
              <a:t>so students are working as a group, not just in a group</a:t>
            </a:r>
          </a:p>
          <a:p>
            <a:pPr lvl="1"/>
            <a:r>
              <a:rPr lang="en-US" dirty="0" smtClean="0"/>
              <a:t>Individual accountability:</a:t>
            </a:r>
          </a:p>
          <a:p>
            <a:pPr lvl="2"/>
            <a:r>
              <a:rPr lang="en-US" dirty="0" smtClean="0"/>
              <a:t>the best learning efforts of every member of the group must be necessary for the group to succeed, and</a:t>
            </a:r>
          </a:p>
          <a:p>
            <a:pPr lvl="2"/>
            <a:r>
              <a:rPr lang="en-US" dirty="0" smtClean="0"/>
              <a:t>the performance of each group member must be clearly visible and quantifiable to the other group members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6238C2-C284-AD4D-8FB8-9663937FCA09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2589" y="6399477"/>
            <a:ext cx="4467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Calibri"/>
                <a:cs typeface="Calibri"/>
              </a:rPr>
              <a:t>Slavin, Hurley and Chamberlain (2003)</a:t>
            </a:r>
            <a:endParaRPr lang="en-US" sz="18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13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Help students be learning resources</a:t>
            </a:r>
            <a:endParaRPr lang="en-GB" dirty="0"/>
          </a:p>
        </p:txBody>
      </p:sp>
      <p:sp>
        <p:nvSpPr>
          <p:cNvPr id="1029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Students assessing their peers</a:t>
            </a:r>
            <a:r>
              <a:rPr lang="ja-JP" altLang="en-GB" dirty="0" smtClean="0"/>
              <a:t>’</a:t>
            </a:r>
            <a:r>
              <a:rPr lang="en-GB" altLang="ja-JP" dirty="0" smtClean="0"/>
              <a:t> work:</a:t>
            </a:r>
          </a:p>
          <a:p>
            <a:pPr lvl="1"/>
            <a:r>
              <a:rPr lang="en-GB" dirty="0" smtClean="0"/>
              <a:t>“Pre-flight checklist”</a:t>
            </a:r>
          </a:p>
          <a:p>
            <a:pPr lvl="1"/>
            <a:r>
              <a:rPr lang="ja-JP" altLang="en-GB" dirty="0" smtClean="0"/>
              <a:t>“</a:t>
            </a:r>
            <a:r>
              <a:rPr lang="en-GB" altLang="ja-JP" dirty="0" smtClean="0"/>
              <a:t>Two stars and a wish</a:t>
            </a:r>
            <a:r>
              <a:rPr lang="ja-JP" altLang="en-GB" dirty="0" smtClean="0"/>
              <a:t>”</a:t>
            </a:r>
            <a:endParaRPr lang="en-GB" altLang="ja-JP" dirty="0" smtClean="0"/>
          </a:p>
          <a:p>
            <a:pPr lvl="1"/>
            <a:r>
              <a:rPr lang="en-GB" dirty="0"/>
              <a:t>Choose-swap-choose</a:t>
            </a:r>
          </a:p>
          <a:p>
            <a:pPr lvl="1"/>
            <a:r>
              <a:rPr lang="en-GB" dirty="0"/>
              <a:t>Daily sign-</a:t>
            </a:r>
            <a:r>
              <a:rPr lang="en-GB" dirty="0" smtClean="0"/>
              <a:t>in</a:t>
            </a:r>
            <a:endParaRPr lang="en-GB" altLang="ja-JP" dirty="0" smtClean="0"/>
          </a:p>
          <a:p>
            <a:r>
              <a:rPr lang="en-GB" dirty="0" smtClean="0"/>
              <a:t>Training students to pose questions/identifying group weaknesses</a:t>
            </a:r>
          </a:p>
          <a:p>
            <a:r>
              <a:rPr lang="en-GB" dirty="0" smtClean="0"/>
              <a:t>End-of-lesson students</a:t>
            </a:r>
            <a:r>
              <a:rPr lang="ja-JP" altLang="en-GB" dirty="0" smtClean="0"/>
              <a:t>’</a:t>
            </a:r>
            <a:r>
              <a:rPr lang="en-GB" altLang="ja-JP" dirty="0" smtClean="0"/>
              <a:t> review</a:t>
            </a:r>
          </a:p>
          <a:p>
            <a:r>
              <a:rPr lang="en-GB" dirty="0" smtClean="0"/>
              <a:t>Best composite test paper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0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121871" tIns="60936" rIns="121871" bIns="60936"/>
          <a:lstStyle/>
          <a:p>
            <a:pPr eaLnBrk="1" hangingPunct="1"/>
            <a:r>
              <a:rPr lang="en-US" sz="4000" dirty="0">
                <a:latin typeface="Calibri" charset="0"/>
                <a:ea typeface="ＭＳ Ｐゴシック" charset="0"/>
                <a:cs typeface="ＭＳ Ｐゴシック" charset="0"/>
              </a:rPr>
              <a:t>Activating students as owners of their own learning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Help students own their own learning</a:t>
            </a:r>
            <a:endParaRPr lang="en-GB" dirty="0"/>
          </a:p>
        </p:txBody>
      </p:sp>
      <p:sp>
        <p:nvSpPr>
          <p:cNvPr id="102912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Students assessing their own</a:t>
            </a:r>
            <a:r>
              <a:rPr lang="en-GB" altLang="ja-JP" dirty="0" smtClean="0"/>
              <a:t> work: </a:t>
            </a:r>
          </a:p>
          <a:p>
            <a:pPr lvl="1"/>
            <a:r>
              <a:rPr lang="en-GB" dirty="0" smtClean="0"/>
              <a:t>With rubrics</a:t>
            </a:r>
          </a:p>
          <a:p>
            <a:pPr lvl="1"/>
            <a:r>
              <a:rPr lang="en-GB" dirty="0" smtClean="0"/>
              <a:t>With exemplars</a:t>
            </a:r>
          </a:p>
          <a:p>
            <a:r>
              <a:rPr lang="en-GB" dirty="0" smtClean="0"/>
              <a:t>Self-assessment of understanding:</a:t>
            </a:r>
          </a:p>
          <a:p>
            <a:pPr lvl="1"/>
            <a:r>
              <a:rPr lang="en-GB" dirty="0" smtClean="0"/>
              <a:t>Learning portfolio</a:t>
            </a:r>
          </a:p>
          <a:p>
            <a:pPr lvl="1"/>
            <a:r>
              <a:rPr lang="en-GB" dirty="0" smtClean="0"/>
              <a:t>Traffic lights</a:t>
            </a:r>
          </a:p>
          <a:p>
            <a:pPr lvl="1"/>
            <a:r>
              <a:rPr lang="en-GB" dirty="0" smtClean="0"/>
              <a:t>Red/green discs</a:t>
            </a:r>
          </a:p>
          <a:p>
            <a:pPr lvl="1"/>
            <a:r>
              <a:rPr lang="en-GB" dirty="0" smtClean="0"/>
              <a:t>Coloured cups</a:t>
            </a:r>
          </a:p>
          <a:p>
            <a:pPr lvl="1"/>
            <a:r>
              <a:rPr lang="en-GB" dirty="0" smtClean="0"/>
              <a:t>Plus/minus/interesting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116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3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0"/>
            <a:ext cx="6033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9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6" y="0"/>
            <a:ext cx="5320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0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studies</a:t>
            </a:r>
            <a:endParaRPr lang="en-US" dirty="0"/>
          </a:p>
        </p:txBody>
      </p:sp>
      <p:sp>
        <p:nvSpPr>
          <p:cNvPr id="40962" name="Rectangle 1027"/>
          <p:cNvSpPr>
            <a:spLocks noGrp="1" noChangeArrowheads="1"/>
          </p:cNvSpPr>
          <p:nvPr>
            <p:ph sz="quarter" idx="1"/>
          </p:nvPr>
        </p:nvSpPr>
        <p:spPr>
          <a:xfrm>
            <a:off x="609600" y="1589567"/>
            <a:ext cx="4119047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Fuchs &amp; Fuchs (1986)</a:t>
            </a:r>
          </a:p>
          <a:p>
            <a:r>
              <a:rPr lang="en-US" sz="2400" dirty="0" smtClean="0"/>
              <a:t>Natriello (1987)</a:t>
            </a:r>
          </a:p>
          <a:p>
            <a:r>
              <a:rPr lang="en-US" sz="2400" dirty="0" smtClean="0"/>
              <a:t>Crooks (1988)</a:t>
            </a:r>
          </a:p>
          <a:p>
            <a:r>
              <a:rPr lang="en-US" sz="2400" dirty="0" smtClean="0"/>
              <a:t>Bangert-Drowns et al. (1991)</a:t>
            </a:r>
          </a:p>
          <a:p>
            <a:r>
              <a:rPr lang="en-US" sz="2400" dirty="0" smtClean="0"/>
              <a:t>Dempster (1991, 1992)</a:t>
            </a:r>
          </a:p>
          <a:p>
            <a:r>
              <a:rPr lang="en-US" sz="2400" dirty="0"/>
              <a:t>Elshout-Mohr (1994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Kluger &amp; DeNisi (1996)</a:t>
            </a:r>
          </a:p>
          <a:p>
            <a:r>
              <a:rPr lang="en-US" sz="2400" dirty="0" smtClean="0"/>
              <a:t>Black &amp; Wiliam (1998)</a:t>
            </a:r>
          </a:p>
        </p:txBody>
      </p:sp>
      <p:sp>
        <p:nvSpPr>
          <p:cNvPr id="40963" name="Rectangle 1028"/>
          <p:cNvSpPr>
            <a:spLocks noGrp="1" noChangeArrowheads="1"/>
          </p:cNvSpPr>
          <p:nvPr>
            <p:ph sz="quarter" idx="2"/>
          </p:nvPr>
        </p:nvSpPr>
        <p:spPr>
          <a:xfrm>
            <a:off x="4648200" y="1600200"/>
            <a:ext cx="44958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Nyquist (2003)</a:t>
            </a:r>
          </a:p>
          <a:p>
            <a:r>
              <a:rPr lang="en-US" sz="2400" dirty="0" smtClean="0"/>
              <a:t>Allal &amp; Lopez (2005)</a:t>
            </a:r>
          </a:p>
          <a:p>
            <a:r>
              <a:rPr lang="en-US" sz="2400" dirty="0" smtClean="0"/>
              <a:t>Köller (2005)</a:t>
            </a:r>
          </a:p>
          <a:p>
            <a:r>
              <a:rPr lang="en-US" sz="2400" dirty="0" smtClean="0"/>
              <a:t>Brookhart (2007)</a:t>
            </a:r>
          </a:p>
          <a:p>
            <a:r>
              <a:rPr lang="en-US" sz="2400" dirty="0" smtClean="0"/>
              <a:t>Wiliam (2007)</a:t>
            </a:r>
          </a:p>
          <a:p>
            <a:r>
              <a:rPr lang="en-US" sz="2400" dirty="0" smtClean="0"/>
              <a:t>Hattie &amp; Timperley (2007)</a:t>
            </a:r>
          </a:p>
          <a:p>
            <a:r>
              <a:rPr lang="en-US" sz="2400" dirty="0" smtClean="0"/>
              <a:t>Shute (2008)</a:t>
            </a:r>
          </a:p>
          <a:p>
            <a:r>
              <a:rPr lang="en-US" sz="2400" dirty="0" smtClean="0"/>
              <a:t>Kingston &amp; Nash (2011, 2015)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9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52799CE-711A-FA44-BA4E-E463DA170A3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0"/>
            <a:ext cx="6449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1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+/–/interesting: responses for “+”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17550" y="1398964"/>
            <a:ext cx="8153400" cy="535743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 got that ball-park estimates are supposed to be simple</a:t>
            </a:r>
          </a:p>
          <a:p>
            <a:r>
              <a:rPr lang="en-US" sz="2400" dirty="0" smtClean="0"/>
              <a:t>I know that you have to look at it and say “OK”</a:t>
            </a:r>
          </a:p>
          <a:p>
            <a:r>
              <a:rPr lang="en-US" sz="2400" dirty="0" smtClean="0"/>
              <a:t>I know that when I am adding the number I end up with must be bigger than the one I started at</a:t>
            </a:r>
          </a:p>
          <a:p>
            <a:r>
              <a:rPr lang="en-US" sz="2400" dirty="0" smtClean="0"/>
              <a:t>I get most of the problems</a:t>
            </a:r>
          </a:p>
          <a:p>
            <a:r>
              <a:rPr lang="en-US" sz="2400" dirty="0" smtClean="0"/>
              <a:t>It was easy for me because on the first one it says 328 so I took the 2 and made it a 12</a:t>
            </a:r>
          </a:p>
          <a:p>
            <a:r>
              <a:rPr lang="en-US" sz="2400" dirty="0" smtClean="0"/>
              <a:t>I know that we would have to regroup</a:t>
            </a:r>
          </a:p>
          <a:p>
            <a:r>
              <a:rPr lang="en-US" sz="2400" dirty="0" smtClean="0"/>
              <a:t>I know how to do plus and minus because we have been doing it for a long time</a:t>
            </a:r>
          </a:p>
          <a:p>
            <a:r>
              <a:rPr lang="en-US" sz="2400" dirty="0" smtClean="0"/>
              <a:t>I get it when you cross out a number and make it a new one</a:t>
            </a:r>
          </a:p>
          <a:p>
            <a:r>
              <a:rPr lang="en-US" sz="2400" dirty="0" smtClean="0"/>
              <a:t>I know that when you can’t – from both colomes you go to the third colome and take that from it</a:t>
            </a:r>
          </a:p>
          <a:p>
            <a:r>
              <a:rPr lang="en-US" sz="2400" dirty="0" smtClean="0"/>
              <a:t>I know that when my answer is right the ball park estimate is close to it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+/–/interesting: responses for “–”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17550" y="1386264"/>
            <a:ext cx="8531352" cy="53574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 am still a tiny bit confused about subtraction regrouping</a:t>
            </a:r>
          </a:p>
          <a:p>
            <a:r>
              <a:rPr lang="en-US" sz="2400" dirty="0" smtClean="0"/>
              <a:t>I am a little bit confused about ball park estimates</a:t>
            </a:r>
          </a:p>
          <a:p>
            <a:r>
              <a:rPr lang="en-US" sz="2400" dirty="0" smtClean="0"/>
              <a:t>I get confused because sometimes I don’t get the problem</a:t>
            </a:r>
          </a:p>
          <a:p>
            <a:r>
              <a:rPr lang="en-US" sz="2400" dirty="0" smtClean="0"/>
              <a:t>I am confused when you subtract really big numbers like 1,000 something</a:t>
            </a:r>
          </a:p>
          <a:p>
            <a:r>
              <a:rPr lang="en-US" sz="2400" dirty="0" smtClean="0"/>
              <a:t>I’m still a little bit confused about regrouping</a:t>
            </a:r>
            <a:endParaRPr lang="en-US" sz="2400" dirty="0"/>
          </a:p>
          <a:p>
            <a:r>
              <a:rPr lang="en-US" sz="2400" dirty="0" smtClean="0"/>
              <a:t>Minus is confusing when you have to regroup twice</a:t>
            </a:r>
          </a:p>
          <a:p>
            <a:r>
              <a:rPr lang="en-US" sz="2400" dirty="0" smtClean="0"/>
              <a:t>Minus is a little bit hard when you have to regroup</a:t>
            </a:r>
          </a:p>
          <a:p>
            <a:r>
              <a:rPr lang="en-US" sz="2400" dirty="0" smtClean="0"/>
              <a:t>I don’t understand when you borrow which colome you borrow from when both are 0</a:t>
            </a:r>
          </a:p>
          <a:p>
            <a:r>
              <a:rPr lang="en-US" sz="2400" dirty="0" smtClean="0"/>
              <a:t>I am a little confused about when you need to subtract</a:t>
            </a:r>
          </a:p>
          <a:p>
            <a:r>
              <a:rPr lang="en-US" sz="2400" dirty="0" smtClean="0"/>
              <a:t>I am still confused about showing what I did to solve the problem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51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2648" y="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+/–/interesting: responses for “interesting”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755396" y="1409700"/>
            <a:ext cx="8153400" cy="53574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Carrying the number over to the next number</a:t>
            </a:r>
          </a:p>
          <a:p>
            <a:r>
              <a:rPr lang="en-US" sz="2400" dirty="0" smtClean="0"/>
              <a:t>It’s interesting how some people go to the nearest hundred while some go to the nearest ten</a:t>
            </a:r>
          </a:p>
          <a:p>
            <a:r>
              <a:rPr lang="en-US" sz="2400" dirty="0" smtClean="0"/>
              <a:t>It’s interesting how some have to regroup twice</a:t>
            </a:r>
          </a:p>
          <a:p>
            <a:r>
              <a:rPr lang="en-US" sz="2400" dirty="0" smtClean="0"/>
              <a:t>It’s pretty interesting about how you have to work really hard</a:t>
            </a:r>
          </a:p>
          <a:p>
            <a:r>
              <a:rPr lang="en-US" sz="2400" dirty="0" smtClean="0"/>
              <a:t>I am interested in borrowing because I didn’t just get it yet. I want to really get to know it</a:t>
            </a:r>
          </a:p>
          <a:p>
            <a:r>
              <a:rPr lang="en-US" sz="2400" dirty="0" smtClean="0"/>
              <a:t>I find it weird that you could just keep going from colome to colome when you need to borrow</a:t>
            </a:r>
          </a:p>
          <a:p>
            <a:r>
              <a:rPr lang="en-US" sz="2400" dirty="0" smtClean="0"/>
              <a:t>On the ball park estimate it is easy but sometimes hard</a:t>
            </a:r>
          </a:p>
          <a:p>
            <a:r>
              <a:rPr lang="en-US" sz="2400" dirty="0" smtClean="0"/>
              <a:t>I really think that regrouping is pretty amazing</a:t>
            </a:r>
          </a:p>
          <a:p>
            <a:r>
              <a:rPr lang="en-US" sz="2400" dirty="0" smtClean="0"/>
              <a:t>It is cool how addition and subtraction regrouping is just moving numbers and you could get it right easily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4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3088" b="13088"/>
          <a:stretch>
            <a:fillRect/>
          </a:stretch>
        </p:blipFill>
        <p:spPr>
          <a:xfrm>
            <a:off x="612648" y="1600200"/>
            <a:ext cx="8153400" cy="426555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out more…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067" y="4889345"/>
            <a:ext cx="76538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400" dirty="0">
                <a:solidFill>
                  <a:srgbClr val="4F81BD"/>
                </a:solidFill>
                <a:hlinkClick r:id="rId3"/>
              </a:rPr>
              <a:t>www.dylanwiliamcenter.com</a:t>
            </a:r>
            <a:endParaRPr lang="en-US" sz="2400" dirty="0">
              <a:solidFill>
                <a:srgbClr val="4F81BD"/>
              </a:solidFill>
            </a:endParaRPr>
          </a:p>
          <a:p>
            <a:pPr algn="ctr" defTabSz="457200"/>
            <a:r>
              <a:rPr lang="en-US" sz="2400" dirty="0">
                <a:solidFill>
                  <a:srgbClr val="4F81BD"/>
                </a:solidFill>
                <a:hlinkClick r:id="rId4"/>
              </a:rPr>
              <a:t>www.dylanwiliam.net</a:t>
            </a:r>
            <a:r>
              <a:rPr lang="en-US" sz="2400" dirty="0">
                <a:solidFill>
                  <a:srgbClr val="4F81BD"/>
                </a:solidFill>
              </a:rPr>
              <a:t>	</a:t>
            </a:r>
          </a:p>
          <a:p>
            <a:pPr algn="ctr" defTabSz="457200"/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8" name="Picture 7" descr="EmbeddedFormativeAssessment.jpg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168" y="1665467"/>
            <a:ext cx="1684235" cy="240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668" y="1665469"/>
            <a:ext cx="1684235" cy="24060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464" y="1665469"/>
            <a:ext cx="1859221" cy="2406050"/>
          </a:xfrm>
          <a:prstGeom prst="rect">
            <a:avLst/>
          </a:prstGeom>
        </p:spPr>
      </p:pic>
      <p:pic>
        <p:nvPicPr>
          <p:cNvPr id="1026" name="Picture 2" descr="http://cdn3.volusion.com/djwpx.sqsys/v/vspfiles/photos/DLK130001-1.jpg?140732515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975" y="1681401"/>
            <a:ext cx="2458099" cy="237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43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Formative Assessment: A contested term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12939"/>
            <a:ext cx="121023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Span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29496"/>
            <a:ext cx="121023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Length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8649" y="5251031"/>
            <a:ext cx="121023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Impact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10235" y="1299882"/>
            <a:ext cx="2420471" cy="49412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0235" y="1299882"/>
            <a:ext cx="242047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Long-cycle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83106" y="1319020"/>
            <a:ext cx="2432423" cy="49221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355977" y="1299882"/>
            <a:ext cx="2459317" cy="494129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83106" y="1319020"/>
            <a:ext cx="24324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Medium-cycle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7818" y="1319020"/>
            <a:ext cx="244747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Short-cycle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282700" y="1924050"/>
            <a:ext cx="2292350" cy="1252070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Across terms, teaching units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282700" y="3390553"/>
            <a:ext cx="2292350" cy="1216549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Four weeks to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one year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82700" y="4826000"/>
            <a:ext cx="2292350" cy="1243354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Monitoring, curriculum alignment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37668" y="1924050"/>
            <a:ext cx="2292350" cy="1252070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Within and between lessons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37668" y="3390553"/>
            <a:ext cx="2292350" cy="1216549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Minute-by-minute and day-by-day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437668" y="4826000"/>
            <a:ext cx="2292350" cy="1243354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Engagement, responsiveness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846606" y="1924050"/>
            <a:ext cx="2292350" cy="1252070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Within and between teaching units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46606" y="3390553"/>
            <a:ext cx="2292350" cy="1216549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One to four weeks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846606" y="4826000"/>
            <a:ext cx="2292350" cy="1243354"/>
          </a:xfrm>
          <a:prstGeom prst="roundRect">
            <a:avLst/>
          </a:prstGeom>
          <a:solidFill>
            <a:srgbClr val="1691D0"/>
          </a:solidFill>
          <a:ln>
            <a:solidFill>
              <a:srgbClr val="1691D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400" dirty="0" smtClean="0">
                <a:solidFill>
                  <a:schemeClr val="bg1"/>
                </a:solidFill>
              </a:rPr>
              <a:t>Student</a:t>
            </a:r>
            <a:r>
              <a:rPr lang="en-US" sz="2400" dirty="0">
                <a:solidFill>
                  <a:schemeClr val="bg1"/>
                </a:solidFill>
              </a:rPr>
              <a:t>-involved </a:t>
            </a:r>
            <a:r>
              <a:rPr lang="en-US" sz="2400" dirty="0" smtClean="0">
                <a:solidFill>
                  <a:schemeClr val="bg1"/>
                </a:solidFill>
              </a:rPr>
              <a:t>assessment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13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8" grpId="0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225580"/>
              </p:ext>
            </p:extLst>
          </p:nvPr>
        </p:nvGraphicFramePr>
        <p:xfrm>
          <a:off x="94457" y="1440891"/>
          <a:ext cx="8962956" cy="53187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1381"/>
                <a:gridCol w="2294628"/>
                <a:gridCol w="2844217"/>
                <a:gridCol w="2812730"/>
              </a:tblGrid>
              <a:tr h="7003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the learner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is going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the learner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is now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How to get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the learner there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3374">
                <a:tc>
                  <a:txBody>
                    <a:bodyPr/>
                    <a:lstStyle/>
                    <a:p>
                      <a:r>
                        <a:rPr lang="en-US" dirty="0" smtClean="0"/>
                        <a:t>Teacher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E4C"/>
                    </a:solidFill>
                  </a:tcPr>
                </a:tc>
              </a:tr>
              <a:tr h="1437989">
                <a:tc>
                  <a:txBody>
                    <a:bodyPr/>
                    <a:lstStyle/>
                    <a:p>
                      <a:r>
                        <a:rPr lang="en-US" dirty="0" smtClean="0"/>
                        <a:t>Peer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416996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Unpacking Formative Assessment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1159948" y="2227350"/>
            <a:ext cx="2167471" cy="4413562"/>
          </a:xfrm>
          <a:prstGeom prst="roundRect">
            <a:avLst/>
          </a:prstGeom>
          <a:solidFill>
            <a:srgbClr val="DD9E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Clarifying, sharing, and understanding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learning intentions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4050" y="2227349"/>
            <a:ext cx="2663867" cy="1572681"/>
          </a:xfrm>
          <a:prstGeom prst="roundRect">
            <a:avLst/>
          </a:prstGeom>
          <a:solidFill>
            <a:srgbClr val="1F497D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Eliciting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evidence of learning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340033" y="2227350"/>
            <a:ext cx="2606040" cy="1600200"/>
          </a:xfrm>
          <a:prstGeom prst="roundRect">
            <a:avLst/>
          </a:prstGeom>
          <a:solidFill>
            <a:srgbClr val="AC21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Providing 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feedback</a:t>
            </a:r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 that moves learners forward</a:t>
            </a:r>
            <a:endParaRPr lang="en-US" sz="2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484050" y="3955119"/>
            <a:ext cx="5462023" cy="129183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Activating students as learning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resources for one another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84050" y="5412765"/>
            <a:ext cx="5465654" cy="12281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</a:rPr>
              <a:t>Activating students as</a:t>
            </a:r>
          </a:p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+mj-lt"/>
                <a:cs typeface="Brush Script MT Italic"/>
              </a:rPr>
              <a:t>owners of their own learning</a:t>
            </a:r>
            <a:endParaRPr lang="en-US" sz="2400" b="1" dirty="0">
              <a:solidFill>
                <a:srgbClr val="FFFFFF"/>
              </a:solidFill>
              <a:latin typeface="+mj-lt"/>
              <a:cs typeface="Brush Script MT Ital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1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296189"/>
              </p:ext>
            </p:extLst>
          </p:nvPr>
        </p:nvGraphicFramePr>
        <p:xfrm>
          <a:off x="94457" y="1440891"/>
          <a:ext cx="8962956" cy="531870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1381"/>
                <a:gridCol w="2294628"/>
                <a:gridCol w="2844217"/>
                <a:gridCol w="2812730"/>
              </a:tblGrid>
              <a:tr h="7003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the learner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is going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Where the learner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is now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How to get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the learner there</a:t>
                      </a:r>
                      <a:endParaRPr lang="en-US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3374">
                <a:tc>
                  <a:txBody>
                    <a:bodyPr/>
                    <a:lstStyle/>
                    <a:p>
                      <a:r>
                        <a:rPr lang="en-US" dirty="0" smtClean="0"/>
                        <a:t>Teacher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E4C"/>
                    </a:solidFill>
                  </a:tcPr>
                </a:tc>
              </a:tr>
              <a:tr h="1437989">
                <a:tc>
                  <a:txBody>
                    <a:bodyPr/>
                    <a:lstStyle/>
                    <a:p>
                      <a:r>
                        <a:rPr lang="en-US" dirty="0" smtClean="0"/>
                        <a:t>Peer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416996">
                <a:tc>
                  <a:txBody>
                    <a:bodyPr/>
                    <a:lstStyle/>
                    <a:p>
                      <a:r>
                        <a:rPr lang="en-US" dirty="0" smtClean="0"/>
                        <a:t>Student</a:t>
                      </a:r>
                      <a:endParaRPr lang="en-US" b="1" dirty="0"/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ED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Unpacking Formative Assessment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6FC3-3F0F-484D-B7AD-35414CAF3DD6}" type="slidenum">
              <a:rPr lang="en-US" smtClean="0"/>
              <a:t>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308100" y="2311400"/>
            <a:ext cx="7543800" cy="4203700"/>
          </a:xfrm>
          <a:prstGeom prst="roundRect">
            <a:avLst/>
          </a:prstGeom>
          <a:solidFill>
            <a:srgbClr val="1691D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/>
              <a:t>Using evidence of achievement to adapt what happens in classrooms to meet learner needs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181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Strategies and practical techniques for classroom formative assessment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99CE-711A-FA44-BA4E-E463DA170A3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666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Clarifying, sharing and understanding learning intentions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799CE-711A-FA44-BA4E-E463DA170A3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7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xmlns:p14="http://schemas.microsoft.com/office/powerpoint/2010/main" spd="slow" advClick="0" advTm="7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ylan Wiliam Template 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Dylan Wiliam Template 2014.potx</Template>
  <TotalTime>13297</TotalTime>
  <Words>1939</Words>
  <Application>Microsoft Macintosh PowerPoint</Application>
  <PresentationFormat>On-screen Show (4:3)</PresentationFormat>
  <Paragraphs>389</Paragraphs>
  <Slides>45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Dylan Wiliam Template 2014</vt:lpstr>
      <vt:lpstr>Equation</vt:lpstr>
      <vt:lpstr>Dylan Wiliam (@dylanwiliam)</vt:lpstr>
      <vt:lpstr>Why Strategic Formative Assessment?</vt:lpstr>
      <vt:lpstr>Building Plan “B” into Plan “A”</vt:lpstr>
      <vt:lpstr>Relevant studies</vt:lpstr>
      <vt:lpstr>Formative Assessment: A contested term</vt:lpstr>
      <vt:lpstr>Unpacking Formative Assessment</vt:lpstr>
      <vt:lpstr>Unpacking Formative Assessment</vt:lpstr>
      <vt:lpstr>Strategies and practical techniques for classroom formative assessment</vt:lpstr>
      <vt:lpstr>Clarifying, sharing and understanding learning intentions</vt:lpstr>
      <vt:lpstr>Learning intentions and success criteria</vt:lpstr>
      <vt:lpstr>A standard middle school math problem…</vt:lpstr>
      <vt:lpstr>PowerPoint Presentation</vt:lpstr>
      <vt:lpstr>How many rectangles?</vt:lpstr>
      <vt:lpstr>Share learning intentions</vt:lpstr>
      <vt:lpstr>Engineering effective discussions, activities, and classroom tasks that elicit evidence of learning</vt:lpstr>
      <vt:lpstr>Kinds of questions: Israel</vt:lpstr>
      <vt:lpstr>Eliciting evidence</vt:lpstr>
      <vt:lpstr>Eliciting evidence: Kinds of questions</vt:lpstr>
      <vt:lpstr>Principles of diagnostic questioning</vt:lpstr>
      <vt:lpstr>Distractor-driven multiple-choice questions (1)</vt:lpstr>
      <vt:lpstr>Distractor-driven multiple-choice questions (2)</vt:lpstr>
      <vt:lpstr>Multiple correct responses (1)</vt:lpstr>
      <vt:lpstr>Multiple correct responses (2)</vt:lpstr>
      <vt:lpstr>Developing good questions</vt:lpstr>
      <vt:lpstr>PowerPoint Presentation</vt:lpstr>
      <vt:lpstr>What makes a good hinge question?</vt:lpstr>
      <vt:lpstr>Multiple correct responses (3)</vt:lpstr>
      <vt:lpstr>Real-time test: equations</vt:lpstr>
      <vt:lpstr>Providing feedback that moves learners forward</vt:lpstr>
      <vt:lpstr>Effects of feedback</vt:lpstr>
      <vt:lpstr>Getting feedback right is hard</vt:lpstr>
      <vt:lpstr>Provide feedback that moves learning on</vt:lpstr>
      <vt:lpstr>Activating students as learning resources for one another</vt:lpstr>
      <vt:lpstr>Cooperative learning: a research success story</vt:lpstr>
      <vt:lpstr>Help students be learning resources</vt:lpstr>
      <vt:lpstr>Activating students as owners of their own learning</vt:lpstr>
      <vt:lpstr>Help students own their own learning</vt:lpstr>
      <vt:lpstr>PowerPoint Presentation</vt:lpstr>
      <vt:lpstr>PowerPoint Presentation</vt:lpstr>
      <vt:lpstr>PowerPoint Presentation</vt:lpstr>
      <vt:lpstr>+/–/interesting: responses for “+”</vt:lpstr>
      <vt:lpstr>+/–/interesting: responses for “–”</vt:lpstr>
      <vt:lpstr>+/–/interesting: responses for “interesting”</vt:lpstr>
      <vt:lpstr>PowerPoint Presentation</vt:lpstr>
      <vt:lpstr>To find out more…</vt:lpstr>
    </vt:vector>
  </TitlesOfParts>
  <Company>Learning Sciences International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 Karlson</dc:creator>
  <cp:lastModifiedBy>Dylan Wiliam</cp:lastModifiedBy>
  <cp:revision>136</cp:revision>
  <dcterms:created xsi:type="dcterms:W3CDTF">2014-10-09T19:30:01Z</dcterms:created>
  <dcterms:modified xsi:type="dcterms:W3CDTF">2017-10-21T18:42:59Z</dcterms:modified>
</cp:coreProperties>
</file>