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21" r:id="rId1"/>
  </p:sldMasterIdLst>
  <p:notesMasterIdLst>
    <p:notesMasterId r:id="rId36"/>
  </p:notesMasterIdLst>
  <p:sldIdLst>
    <p:sldId id="264" r:id="rId2"/>
    <p:sldId id="270" r:id="rId3"/>
    <p:sldId id="265" r:id="rId4"/>
    <p:sldId id="298" r:id="rId5"/>
    <p:sldId id="267" r:id="rId6"/>
    <p:sldId id="257" r:id="rId7"/>
    <p:sldId id="268" r:id="rId8"/>
    <p:sldId id="289" r:id="rId9"/>
    <p:sldId id="266" r:id="rId10"/>
    <p:sldId id="292" r:id="rId11"/>
    <p:sldId id="291" r:id="rId12"/>
    <p:sldId id="293" r:id="rId13"/>
    <p:sldId id="290" r:id="rId14"/>
    <p:sldId id="260" r:id="rId15"/>
    <p:sldId id="271" r:id="rId16"/>
    <p:sldId id="276" r:id="rId17"/>
    <p:sldId id="273" r:id="rId18"/>
    <p:sldId id="275" r:id="rId19"/>
    <p:sldId id="274" r:id="rId20"/>
    <p:sldId id="272" r:id="rId21"/>
    <p:sldId id="297" r:id="rId22"/>
    <p:sldId id="296" r:id="rId23"/>
    <p:sldId id="288" r:id="rId24"/>
    <p:sldId id="283" r:id="rId25"/>
    <p:sldId id="300" r:id="rId26"/>
    <p:sldId id="284" r:id="rId27"/>
    <p:sldId id="285" r:id="rId28"/>
    <p:sldId id="286" r:id="rId29"/>
    <p:sldId id="301" r:id="rId30"/>
    <p:sldId id="294" r:id="rId31"/>
    <p:sldId id="263" r:id="rId32"/>
    <p:sldId id="295" r:id="rId33"/>
    <p:sldId id="299" r:id="rId34"/>
    <p:sldId id="258" r:id="rId35"/>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GB"/>
    </a:defPPr>
    <a:lvl1pPr algn="l" rtl="0" fontAlgn="base">
      <a:spcBef>
        <a:spcPct val="0"/>
      </a:spcBef>
      <a:spcAft>
        <a:spcPct val="0"/>
      </a:spcAft>
      <a:defRPr sz="2400" kern="1200">
        <a:solidFill>
          <a:schemeClr val="tx1"/>
        </a:solidFill>
        <a:latin typeface="Genev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5pPr>
    <a:lvl6pPr marL="2286000" algn="l" defTabSz="457200" rtl="0" eaLnBrk="1" latinLnBrk="0" hangingPunct="1">
      <a:defRPr sz="2400" kern="1200">
        <a:solidFill>
          <a:schemeClr val="tx1"/>
        </a:solidFill>
        <a:latin typeface="Geneva" charset="0"/>
        <a:ea typeface="ＭＳ Ｐゴシック" charset="0"/>
        <a:cs typeface="ＭＳ Ｐゴシック" charset="0"/>
      </a:defRPr>
    </a:lvl6pPr>
    <a:lvl7pPr marL="2743200" algn="l" defTabSz="457200" rtl="0" eaLnBrk="1" latinLnBrk="0" hangingPunct="1">
      <a:defRPr sz="2400" kern="1200">
        <a:solidFill>
          <a:schemeClr val="tx1"/>
        </a:solidFill>
        <a:latin typeface="Geneva" charset="0"/>
        <a:ea typeface="ＭＳ Ｐゴシック" charset="0"/>
        <a:cs typeface="ＭＳ Ｐゴシック" charset="0"/>
      </a:defRPr>
    </a:lvl7pPr>
    <a:lvl8pPr marL="3200400" algn="l" defTabSz="457200" rtl="0" eaLnBrk="1" latinLnBrk="0" hangingPunct="1">
      <a:defRPr sz="2400" kern="1200">
        <a:solidFill>
          <a:schemeClr val="tx1"/>
        </a:solidFill>
        <a:latin typeface="Geneva" charset="0"/>
        <a:ea typeface="ＭＳ Ｐゴシック" charset="0"/>
        <a:cs typeface="ＭＳ Ｐゴシック" charset="0"/>
      </a:defRPr>
    </a:lvl8pPr>
    <a:lvl9pPr marL="3657600" algn="l" defTabSz="457200" rtl="0" eaLnBrk="1" latinLnBrk="0" hangingPunct="1">
      <a:defRPr sz="2400" kern="1200">
        <a:solidFill>
          <a:schemeClr val="tx1"/>
        </a:solidFill>
        <a:latin typeface="Genev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64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strRef>
              <c:f>'[Achievement Effect- Size Benchmarks for Educational Interventions (2008).xlsx]Sheet1'!$B$1</c:f>
              <c:strCache>
                <c:ptCount val="1"/>
                <c:pt idx="0">
                  <c:v>annual growth</c:v>
                </c:pt>
              </c:strCache>
            </c:strRef>
          </c:tx>
          <c:spPr>
            <a:ln w="47625">
              <a:noFill/>
            </a:ln>
          </c:spPr>
          <c:xVal>
            <c:numRef>
              <c:f>'[Achievement Effect- Size Benchmarks for Educational Interventions (2008).xlsx]Sheet1'!$A$2:$A$12</c:f>
              <c:numCache>
                <c:formatCode>General</c:formatCode>
                <c:ptCount val="11"/>
                <c:pt idx="0">
                  <c:v>6.0</c:v>
                </c:pt>
                <c:pt idx="1">
                  <c:v>7.0</c:v>
                </c:pt>
                <c:pt idx="2">
                  <c:v>8.0</c:v>
                </c:pt>
                <c:pt idx="3">
                  <c:v>9.0</c:v>
                </c:pt>
                <c:pt idx="4">
                  <c:v>10.0</c:v>
                </c:pt>
                <c:pt idx="5">
                  <c:v>11.0</c:v>
                </c:pt>
                <c:pt idx="6">
                  <c:v>12.0</c:v>
                </c:pt>
                <c:pt idx="7">
                  <c:v>13.0</c:v>
                </c:pt>
                <c:pt idx="8">
                  <c:v>14.0</c:v>
                </c:pt>
                <c:pt idx="9">
                  <c:v>15.0</c:v>
                </c:pt>
                <c:pt idx="10">
                  <c:v>16.0</c:v>
                </c:pt>
              </c:numCache>
            </c:numRef>
          </c:xVal>
          <c:yVal>
            <c:numRef>
              <c:f>'[Achievement Effect- Size Benchmarks for Educational Interventions (2008).xlsx]Sheet1'!$B$2:$B$12</c:f>
              <c:numCache>
                <c:formatCode>General</c:formatCode>
                <c:ptCount val="11"/>
                <c:pt idx="0">
                  <c:v>1.52</c:v>
                </c:pt>
                <c:pt idx="1">
                  <c:v>0.97</c:v>
                </c:pt>
                <c:pt idx="2">
                  <c:v>0.6</c:v>
                </c:pt>
                <c:pt idx="3">
                  <c:v>0.36</c:v>
                </c:pt>
                <c:pt idx="4">
                  <c:v>0.4</c:v>
                </c:pt>
                <c:pt idx="5">
                  <c:v>0.32</c:v>
                </c:pt>
                <c:pt idx="6">
                  <c:v>0.23</c:v>
                </c:pt>
                <c:pt idx="7">
                  <c:v>0.26</c:v>
                </c:pt>
                <c:pt idx="8">
                  <c:v>0.24</c:v>
                </c:pt>
                <c:pt idx="9">
                  <c:v>0.19</c:v>
                </c:pt>
                <c:pt idx="10">
                  <c:v>0.19</c:v>
                </c:pt>
              </c:numCache>
            </c:numRef>
          </c:yVal>
          <c:smooth val="0"/>
        </c:ser>
        <c:dLbls>
          <c:showLegendKey val="0"/>
          <c:showVal val="0"/>
          <c:showCatName val="0"/>
          <c:showSerName val="0"/>
          <c:showPercent val="0"/>
          <c:showBubbleSize val="0"/>
        </c:dLbls>
        <c:axId val="1945337960"/>
        <c:axId val="2055809320"/>
      </c:scatterChart>
      <c:valAx>
        <c:axId val="1945337960"/>
        <c:scaling>
          <c:orientation val="minMax"/>
          <c:max val="16.0"/>
          <c:min val="5.0"/>
        </c:scaling>
        <c:delete val="0"/>
        <c:axPos val="b"/>
        <c:title>
          <c:tx>
            <c:rich>
              <a:bodyPr/>
              <a:lstStyle/>
              <a:p>
                <a:pPr>
                  <a:defRPr/>
                </a:pPr>
                <a:r>
                  <a:rPr lang="en-US"/>
                  <a:t>Age</a:t>
                </a:r>
              </a:p>
            </c:rich>
          </c:tx>
          <c:layout/>
          <c:overlay val="0"/>
        </c:title>
        <c:numFmt formatCode="General" sourceLinked="1"/>
        <c:majorTickMark val="out"/>
        <c:minorTickMark val="none"/>
        <c:tickLblPos val="nextTo"/>
        <c:crossAx val="2055809320"/>
        <c:crosses val="autoZero"/>
        <c:crossBetween val="midCat"/>
        <c:majorUnit val="1.0"/>
      </c:valAx>
      <c:valAx>
        <c:axId val="2055809320"/>
        <c:scaling>
          <c:orientation val="minMax"/>
        </c:scaling>
        <c:delete val="0"/>
        <c:axPos val="l"/>
        <c:majorGridlines/>
        <c:title>
          <c:tx>
            <c:rich>
              <a:bodyPr rot="-5400000" vert="horz"/>
              <a:lstStyle/>
              <a:p>
                <a:pPr>
                  <a:defRPr/>
                </a:pPr>
                <a:r>
                  <a:rPr lang="en-US"/>
                  <a:t>annual growth (SDs)</a:t>
                </a:r>
              </a:p>
            </c:rich>
          </c:tx>
          <c:layout/>
          <c:overlay val="0"/>
        </c:title>
        <c:numFmt formatCode="#,##0.0" sourceLinked="0"/>
        <c:majorTickMark val="out"/>
        <c:minorTickMark val="none"/>
        <c:tickLblPos val="nextTo"/>
        <c:crossAx val="194533796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D2F19-E346-7544-ACA6-07D22D8F1A42}"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53669AFE-FF96-6E43-9BF6-E3482C6ECA31}">
      <dgm:prSet/>
      <dgm:spPr/>
      <dgm:t>
        <a:bodyPr/>
        <a:lstStyle/>
        <a:p>
          <a:pPr rtl="0"/>
          <a:r>
            <a:rPr lang="en-US" dirty="0" smtClean="0"/>
            <a:t>Better evidence of student achievement</a:t>
          </a:r>
          <a:endParaRPr lang="en-US" dirty="0"/>
        </a:p>
      </dgm:t>
    </dgm:pt>
    <dgm:pt modelId="{1CF977F9-B7FF-464F-AF9A-4040A97DC60D}" type="parTrans" cxnId="{527A78C4-B682-9441-A941-D9186625AD4E}">
      <dgm:prSet/>
      <dgm:spPr/>
      <dgm:t>
        <a:bodyPr/>
        <a:lstStyle/>
        <a:p>
          <a:endParaRPr lang="en-US"/>
        </a:p>
      </dgm:t>
    </dgm:pt>
    <dgm:pt modelId="{4AEF6279-81B7-334E-B488-1ACABAF20114}" type="sibTrans" cxnId="{527A78C4-B682-9441-A941-D9186625AD4E}">
      <dgm:prSet/>
      <dgm:spPr/>
      <dgm:t>
        <a:bodyPr/>
        <a:lstStyle/>
        <a:p>
          <a:endParaRPr lang="en-US"/>
        </a:p>
      </dgm:t>
    </dgm:pt>
    <dgm:pt modelId="{5EE51544-EAAB-A046-8B5D-17EF78F80BDF}">
      <dgm:prSet/>
      <dgm:spPr/>
      <dgm:t>
        <a:bodyPr/>
        <a:lstStyle/>
        <a:p>
          <a:pPr rtl="0"/>
          <a:r>
            <a:rPr lang="en-US" dirty="0" smtClean="0"/>
            <a:t>Increased student engagement</a:t>
          </a:r>
          <a:endParaRPr lang="en-US" dirty="0"/>
        </a:p>
      </dgm:t>
    </dgm:pt>
    <dgm:pt modelId="{2961D88B-BB55-9B4F-AF6F-2B0032AC48E8}" type="parTrans" cxnId="{132A7936-8CC0-AE41-8C88-06F7A56CCAB1}">
      <dgm:prSet/>
      <dgm:spPr/>
      <dgm:t>
        <a:bodyPr/>
        <a:lstStyle/>
        <a:p>
          <a:endParaRPr lang="en-US"/>
        </a:p>
      </dgm:t>
    </dgm:pt>
    <dgm:pt modelId="{FCEC4AFF-33D5-8D4D-9B5B-21C7E4BB8C7C}" type="sibTrans" cxnId="{132A7936-8CC0-AE41-8C88-06F7A56CCAB1}">
      <dgm:prSet/>
      <dgm:spPr/>
      <dgm:t>
        <a:bodyPr/>
        <a:lstStyle/>
        <a:p>
          <a:endParaRPr lang="en-US"/>
        </a:p>
      </dgm:t>
    </dgm:pt>
    <dgm:pt modelId="{9BB2D29A-0744-6549-AC61-83FBE91C0531}">
      <dgm:prSet/>
      <dgm:spPr/>
      <dgm:t>
        <a:bodyPr/>
        <a:lstStyle/>
        <a:p>
          <a:pPr rtl="0"/>
          <a:r>
            <a:rPr lang="en-US" dirty="0" smtClean="0"/>
            <a:t>Increased peer support</a:t>
          </a:r>
          <a:endParaRPr lang="en-US" dirty="0"/>
        </a:p>
      </dgm:t>
    </dgm:pt>
    <dgm:pt modelId="{A49AF942-7002-9D48-943E-8DEA934B69FD}" type="parTrans" cxnId="{5E7C9EF5-350F-FD4A-B7BD-2585EDAF26E3}">
      <dgm:prSet/>
      <dgm:spPr/>
      <dgm:t>
        <a:bodyPr/>
        <a:lstStyle/>
        <a:p>
          <a:endParaRPr lang="en-US"/>
        </a:p>
      </dgm:t>
    </dgm:pt>
    <dgm:pt modelId="{75709EA9-6C8B-DB4E-9D8E-184C0FAA4EC3}" type="sibTrans" cxnId="{5E7C9EF5-350F-FD4A-B7BD-2585EDAF26E3}">
      <dgm:prSet/>
      <dgm:spPr/>
      <dgm:t>
        <a:bodyPr/>
        <a:lstStyle/>
        <a:p>
          <a:endParaRPr lang="en-US"/>
        </a:p>
      </dgm:t>
    </dgm:pt>
    <dgm:pt modelId="{9C8197DD-4304-3948-B4C6-4D20EC072C9A}">
      <dgm:prSet/>
      <dgm:spPr/>
      <dgm:t>
        <a:bodyPr/>
        <a:lstStyle/>
        <a:p>
          <a:pPr rtl="0"/>
          <a:r>
            <a:rPr lang="en-US" dirty="0" smtClean="0"/>
            <a:t>Improved instructional decision making</a:t>
          </a:r>
          <a:endParaRPr lang="en-US" dirty="0"/>
        </a:p>
      </dgm:t>
    </dgm:pt>
    <dgm:pt modelId="{1002B57F-6486-7D4B-9961-A24A5E725335}" type="parTrans" cxnId="{489E91E6-7C57-0149-B0A4-446CC27F3CFF}">
      <dgm:prSet/>
      <dgm:spPr/>
      <dgm:t>
        <a:bodyPr/>
        <a:lstStyle/>
        <a:p>
          <a:endParaRPr lang="en-US"/>
        </a:p>
      </dgm:t>
    </dgm:pt>
    <dgm:pt modelId="{A0BDD7CE-A99D-8C44-B995-898F07EF5E97}" type="sibTrans" cxnId="{489E91E6-7C57-0149-B0A4-446CC27F3CFF}">
      <dgm:prSet/>
      <dgm:spPr/>
      <dgm:t>
        <a:bodyPr/>
        <a:lstStyle/>
        <a:p>
          <a:endParaRPr lang="en-US"/>
        </a:p>
      </dgm:t>
    </dgm:pt>
    <dgm:pt modelId="{6C6B7631-5CEF-FA41-B960-8D038C09AEA8}">
      <dgm:prSet/>
      <dgm:spPr/>
      <dgm:t>
        <a:bodyPr/>
        <a:lstStyle/>
        <a:p>
          <a:pPr rtl="0"/>
          <a:r>
            <a:rPr lang="en-US" dirty="0" smtClean="0"/>
            <a:t>Improved student achievement</a:t>
          </a:r>
          <a:endParaRPr lang="en-US" dirty="0"/>
        </a:p>
      </dgm:t>
    </dgm:pt>
    <dgm:pt modelId="{3E8A25FB-C3E8-814E-AB34-14820B96B3C8}" type="parTrans" cxnId="{84DEDB15-4B3C-7B4B-B485-935B3093FF12}">
      <dgm:prSet/>
      <dgm:spPr/>
      <dgm:t>
        <a:bodyPr/>
        <a:lstStyle/>
        <a:p>
          <a:endParaRPr lang="en-US"/>
        </a:p>
      </dgm:t>
    </dgm:pt>
    <dgm:pt modelId="{2B29A43B-1F87-8143-9078-BF36A1DF7D3A}" type="sibTrans" cxnId="{84DEDB15-4B3C-7B4B-B485-935B3093FF12}">
      <dgm:prSet/>
      <dgm:spPr/>
      <dgm:t>
        <a:bodyPr/>
        <a:lstStyle/>
        <a:p>
          <a:endParaRPr lang="en-US"/>
        </a:p>
      </dgm:t>
    </dgm:pt>
    <dgm:pt modelId="{C543B3B9-929C-A246-8AD7-7AFF707BF7D4}" type="pres">
      <dgm:prSet presAssocID="{00CD2F19-E346-7544-ACA6-07D22D8F1A42}" presName="diagram" presStyleCnt="0">
        <dgm:presLayoutVars>
          <dgm:chPref val="1"/>
          <dgm:dir val="rev"/>
          <dgm:animOne val="branch"/>
          <dgm:animLvl val="lvl"/>
          <dgm:resizeHandles val="exact"/>
        </dgm:presLayoutVars>
      </dgm:prSet>
      <dgm:spPr/>
      <dgm:t>
        <a:bodyPr/>
        <a:lstStyle/>
        <a:p>
          <a:endParaRPr lang="en-US"/>
        </a:p>
      </dgm:t>
    </dgm:pt>
    <dgm:pt modelId="{BC011661-E6FE-0946-824A-C5D1D042AF4C}" type="pres">
      <dgm:prSet presAssocID="{6C6B7631-5CEF-FA41-B960-8D038C09AEA8}" presName="root1" presStyleCnt="0"/>
      <dgm:spPr/>
    </dgm:pt>
    <dgm:pt modelId="{E477898D-EE7F-5A41-A85D-EA4D919883DE}" type="pres">
      <dgm:prSet presAssocID="{6C6B7631-5CEF-FA41-B960-8D038C09AEA8}" presName="LevelOneTextNode" presStyleLbl="node0" presStyleIdx="0" presStyleCnt="1">
        <dgm:presLayoutVars>
          <dgm:chPref val="3"/>
        </dgm:presLayoutVars>
      </dgm:prSet>
      <dgm:spPr/>
      <dgm:t>
        <a:bodyPr/>
        <a:lstStyle/>
        <a:p>
          <a:endParaRPr lang="en-US"/>
        </a:p>
      </dgm:t>
    </dgm:pt>
    <dgm:pt modelId="{AC394797-0B7A-D946-BBC2-CD0EA2FD07E6}" type="pres">
      <dgm:prSet presAssocID="{6C6B7631-5CEF-FA41-B960-8D038C09AEA8}" presName="level2hierChild" presStyleCnt="0"/>
      <dgm:spPr/>
    </dgm:pt>
    <dgm:pt modelId="{08CBC639-F587-A046-8A02-A8EEF4C59975}" type="pres">
      <dgm:prSet presAssocID="{1002B57F-6486-7D4B-9961-A24A5E725335}" presName="conn2-1" presStyleLbl="parChTrans1D2" presStyleIdx="0" presStyleCnt="3"/>
      <dgm:spPr/>
      <dgm:t>
        <a:bodyPr/>
        <a:lstStyle/>
        <a:p>
          <a:endParaRPr lang="en-US"/>
        </a:p>
      </dgm:t>
    </dgm:pt>
    <dgm:pt modelId="{489779D0-9F61-7D4D-8EB3-2A343E3A8ED4}" type="pres">
      <dgm:prSet presAssocID="{1002B57F-6486-7D4B-9961-A24A5E725335}" presName="connTx" presStyleLbl="parChTrans1D2" presStyleIdx="0" presStyleCnt="3"/>
      <dgm:spPr/>
      <dgm:t>
        <a:bodyPr/>
        <a:lstStyle/>
        <a:p>
          <a:endParaRPr lang="en-US"/>
        </a:p>
      </dgm:t>
    </dgm:pt>
    <dgm:pt modelId="{4768F2CE-FBE0-EA45-967B-4AE41621AF5E}" type="pres">
      <dgm:prSet presAssocID="{9C8197DD-4304-3948-B4C6-4D20EC072C9A}" presName="root2" presStyleCnt="0"/>
      <dgm:spPr/>
    </dgm:pt>
    <dgm:pt modelId="{AA3A583C-6512-E049-BF8B-2D4E97207C73}" type="pres">
      <dgm:prSet presAssocID="{9C8197DD-4304-3948-B4C6-4D20EC072C9A}" presName="LevelTwoTextNode" presStyleLbl="node2" presStyleIdx="0" presStyleCnt="3">
        <dgm:presLayoutVars>
          <dgm:chPref val="3"/>
        </dgm:presLayoutVars>
      </dgm:prSet>
      <dgm:spPr/>
      <dgm:t>
        <a:bodyPr/>
        <a:lstStyle/>
        <a:p>
          <a:endParaRPr lang="en-US"/>
        </a:p>
      </dgm:t>
    </dgm:pt>
    <dgm:pt modelId="{65BA3235-B3C7-4D41-92EB-7870AEF56E69}" type="pres">
      <dgm:prSet presAssocID="{9C8197DD-4304-3948-B4C6-4D20EC072C9A}" presName="level3hierChild" presStyleCnt="0"/>
      <dgm:spPr/>
    </dgm:pt>
    <dgm:pt modelId="{F2D2044E-1ADD-8049-8EBF-ABDBC5291335}" type="pres">
      <dgm:prSet presAssocID="{1CF977F9-B7FF-464F-AF9A-4040A97DC60D}" presName="conn2-1" presStyleLbl="parChTrans1D3" presStyleIdx="0" presStyleCnt="1"/>
      <dgm:spPr/>
      <dgm:t>
        <a:bodyPr/>
        <a:lstStyle/>
        <a:p>
          <a:endParaRPr lang="en-US"/>
        </a:p>
      </dgm:t>
    </dgm:pt>
    <dgm:pt modelId="{C0FF0D66-EA9A-C94B-9F90-6D013AB447E2}" type="pres">
      <dgm:prSet presAssocID="{1CF977F9-B7FF-464F-AF9A-4040A97DC60D}" presName="connTx" presStyleLbl="parChTrans1D3" presStyleIdx="0" presStyleCnt="1"/>
      <dgm:spPr/>
      <dgm:t>
        <a:bodyPr/>
        <a:lstStyle/>
        <a:p>
          <a:endParaRPr lang="en-US"/>
        </a:p>
      </dgm:t>
    </dgm:pt>
    <dgm:pt modelId="{001C5B0A-E900-454D-B1AB-FDDD350021E9}" type="pres">
      <dgm:prSet presAssocID="{53669AFE-FF96-6E43-9BF6-E3482C6ECA31}" presName="root2" presStyleCnt="0"/>
      <dgm:spPr/>
    </dgm:pt>
    <dgm:pt modelId="{EA0FB5F3-2DF0-7142-95A4-3A42BC7507C3}" type="pres">
      <dgm:prSet presAssocID="{53669AFE-FF96-6E43-9BF6-E3482C6ECA31}" presName="LevelTwoTextNode" presStyleLbl="node3" presStyleIdx="0" presStyleCnt="1">
        <dgm:presLayoutVars>
          <dgm:chPref val="3"/>
        </dgm:presLayoutVars>
      </dgm:prSet>
      <dgm:spPr/>
      <dgm:t>
        <a:bodyPr/>
        <a:lstStyle/>
        <a:p>
          <a:endParaRPr lang="en-US"/>
        </a:p>
      </dgm:t>
    </dgm:pt>
    <dgm:pt modelId="{431123C3-264B-A845-8255-04CC95A9E4B8}" type="pres">
      <dgm:prSet presAssocID="{53669AFE-FF96-6E43-9BF6-E3482C6ECA31}" presName="level3hierChild" presStyleCnt="0"/>
      <dgm:spPr/>
    </dgm:pt>
    <dgm:pt modelId="{A1A494B4-114B-3B44-AB33-81A81990ED59}" type="pres">
      <dgm:prSet presAssocID="{A49AF942-7002-9D48-943E-8DEA934B69FD}" presName="conn2-1" presStyleLbl="parChTrans1D2" presStyleIdx="1" presStyleCnt="3"/>
      <dgm:spPr/>
      <dgm:t>
        <a:bodyPr/>
        <a:lstStyle/>
        <a:p>
          <a:endParaRPr lang="en-US"/>
        </a:p>
      </dgm:t>
    </dgm:pt>
    <dgm:pt modelId="{984FCDD5-4830-CE4F-8515-2ACA4AFD343A}" type="pres">
      <dgm:prSet presAssocID="{A49AF942-7002-9D48-943E-8DEA934B69FD}" presName="connTx" presStyleLbl="parChTrans1D2" presStyleIdx="1" presStyleCnt="3"/>
      <dgm:spPr/>
      <dgm:t>
        <a:bodyPr/>
        <a:lstStyle/>
        <a:p>
          <a:endParaRPr lang="en-US"/>
        </a:p>
      </dgm:t>
    </dgm:pt>
    <dgm:pt modelId="{42FDE785-892F-A24E-BE2C-EFC782C81674}" type="pres">
      <dgm:prSet presAssocID="{9BB2D29A-0744-6549-AC61-83FBE91C0531}" presName="root2" presStyleCnt="0"/>
      <dgm:spPr/>
    </dgm:pt>
    <dgm:pt modelId="{72CF46BB-DA24-5846-979E-9266AB12BB3A}" type="pres">
      <dgm:prSet presAssocID="{9BB2D29A-0744-6549-AC61-83FBE91C0531}" presName="LevelTwoTextNode" presStyleLbl="node2" presStyleIdx="1" presStyleCnt="3">
        <dgm:presLayoutVars>
          <dgm:chPref val="3"/>
        </dgm:presLayoutVars>
      </dgm:prSet>
      <dgm:spPr/>
      <dgm:t>
        <a:bodyPr/>
        <a:lstStyle/>
        <a:p>
          <a:endParaRPr lang="en-US"/>
        </a:p>
      </dgm:t>
    </dgm:pt>
    <dgm:pt modelId="{0669D82C-8DE3-5947-98A7-FEE6411B293F}" type="pres">
      <dgm:prSet presAssocID="{9BB2D29A-0744-6549-AC61-83FBE91C0531}" presName="level3hierChild" presStyleCnt="0"/>
      <dgm:spPr/>
    </dgm:pt>
    <dgm:pt modelId="{A105017A-4876-6F4B-B22B-D9A89C595940}" type="pres">
      <dgm:prSet presAssocID="{2961D88B-BB55-9B4F-AF6F-2B0032AC48E8}" presName="conn2-1" presStyleLbl="parChTrans1D2" presStyleIdx="2" presStyleCnt="3"/>
      <dgm:spPr/>
      <dgm:t>
        <a:bodyPr/>
        <a:lstStyle/>
        <a:p>
          <a:endParaRPr lang="en-US"/>
        </a:p>
      </dgm:t>
    </dgm:pt>
    <dgm:pt modelId="{C9B27897-0AE6-1844-A6FA-4D7E3735EB4B}" type="pres">
      <dgm:prSet presAssocID="{2961D88B-BB55-9B4F-AF6F-2B0032AC48E8}" presName="connTx" presStyleLbl="parChTrans1D2" presStyleIdx="2" presStyleCnt="3"/>
      <dgm:spPr/>
      <dgm:t>
        <a:bodyPr/>
        <a:lstStyle/>
        <a:p>
          <a:endParaRPr lang="en-US"/>
        </a:p>
      </dgm:t>
    </dgm:pt>
    <dgm:pt modelId="{1147C1B5-43FB-7642-90E3-9861D1588429}" type="pres">
      <dgm:prSet presAssocID="{5EE51544-EAAB-A046-8B5D-17EF78F80BDF}" presName="root2" presStyleCnt="0"/>
      <dgm:spPr/>
    </dgm:pt>
    <dgm:pt modelId="{E078EC67-9477-8D46-9703-9F6AA1B57F83}" type="pres">
      <dgm:prSet presAssocID="{5EE51544-EAAB-A046-8B5D-17EF78F80BDF}" presName="LevelTwoTextNode" presStyleLbl="node2" presStyleIdx="2" presStyleCnt="3">
        <dgm:presLayoutVars>
          <dgm:chPref val="3"/>
        </dgm:presLayoutVars>
      </dgm:prSet>
      <dgm:spPr/>
      <dgm:t>
        <a:bodyPr/>
        <a:lstStyle/>
        <a:p>
          <a:endParaRPr lang="en-US"/>
        </a:p>
      </dgm:t>
    </dgm:pt>
    <dgm:pt modelId="{E5477517-FB77-3D4E-96B3-C4776566BF2C}" type="pres">
      <dgm:prSet presAssocID="{5EE51544-EAAB-A046-8B5D-17EF78F80BDF}" presName="level3hierChild" presStyleCnt="0"/>
      <dgm:spPr/>
    </dgm:pt>
  </dgm:ptLst>
  <dgm:cxnLst>
    <dgm:cxn modelId="{114EF184-E3D7-084C-864E-1FE71C77BCD6}" type="presOf" srcId="{5EE51544-EAAB-A046-8B5D-17EF78F80BDF}" destId="{E078EC67-9477-8D46-9703-9F6AA1B57F83}" srcOrd="0" destOrd="0" presId="urn:microsoft.com/office/officeart/2005/8/layout/hierarchy2"/>
    <dgm:cxn modelId="{F48BBFE2-B86A-254E-820B-12688F9579E0}" type="presOf" srcId="{1002B57F-6486-7D4B-9961-A24A5E725335}" destId="{489779D0-9F61-7D4D-8EB3-2A343E3A8ED4}" srcOrd="1" destOrd="0" presId="urn:microsoft.com/office/officeart/2005/8/layout/hierarchy2"/>
    <dgm:cxn modelId="{84DEDB15-4B3C-7B4B-B485-935B3093FF12}" srcId="{00CD2F19-E346-7544-ACA6-07D22D8F1A42}" destId="{6C6B7631-5CEF-FA41-B960-8D038C09AEA8}" srcOrd="0" destOrd="0" parTransId="{3E8A25FB-C3E8-814E-AB34-14820B96B3C8}" sibTransId="{2B29A43B-1F87-8143-9078-BF36A1DF7D3A}"/>
    <dgm:cxn modelId="{5E7C9EF5-350F-FD4A-B7BD-2585EDAF26E3}" srcId="{6C6B7631-5CEF-FA41-B960-8D038C09AEA8}" destId="{9BB2D29A-0744-6549-AC61-83FBE91C0531}" srcOrd="1" destOrd="0" parTransId="{A49AF942-7002-9D48-943E-8DEA934B69FD}" sibTransId="{75709EA9-6C8B-DB4E-9D8E-184C0FAA4EC3}"/>
    <dgm:cxn modelId="{F7F82A6B-58EF-9449-9E61-F3529BBD143B}" type="presOf" srcId="{9C8197DD-4304-3948-B4C6-4D20EC072C9A}" destId="{AA3A583C-6512-E049-BF8B-2D4E97207C73}" srcOrd="0" destOrd="0" presId="urn:microsoft.com/office/officeart/2005/8/layout/hierarchy2"/>
    <dgm:cxn modelId="{4D709874-E8E8-AD47-852C-936A407FD4CE}" type="presOf" srcId="{1CF977F9-B7FF-464F-AF9A-4040A97DC60D}" destId="{C0FF0D66-EA9A-C94B-9F90-6D013AB447E2}" srcOrd="1" destOrd="0" presId="urn:microsoft.com/office/officeart/2005/8/layout/hierarchy2"/>
    <dgm:cxn modelId="{132A7936-8CC0-AE41-8C88-06F7A56CCAB1}" srcId="{6C6B7631-5CEF-FA41-B960-8D038C09AEA8}" destId="{5EE51544-EAAB-A046-8B5D-17EF78F80BDF}" srcOrd="2" destOrd="0" parTransId="{2961D88B-BB55-9B4F-AF6F-2B0032AC48E8}" sibTransId="{FCEC4AFF-33D5-8D4D-9B5B-21C7E4BB8C7C}"/>
    <dgm:cxn modelId="{2BE932E0-42BB-C546-BFE6-16FE044B6992}" type="presOf" srcId="{A49AF942-7002-9D48-943E-8DEA934B69FD}" destId="{984FCDD5-4830-CE4F-8515-2ACA4AFD343A}" srcOrd="1" destOrd="0" presId="urn:microsoft.com/office/officeart/2005/8/layout/hierarchy2"/>
    <dgm:cxn modelId="{93779125-EE0B-C843-B438-2491F686EC30}" type="presOf" srcId="{00CD2F19-E346-7544-ACA6-07D22D8F1A42}" destId="{C543B3B9-929C-A246-8AD7-7AFF707BF7D4}" srcOrd="0" destOrd="0" presId="urn:microsoft.com/office/officeart/2005/8/layout/hierarchy2"/>
    <dgm:cxn modelId="{7C981FD6-F8B2-F143-BBAE-0E2088E9E24C}" type="presOf" srcId="{A49AF942-7002-9D48-943E-8DEA934B69FD}" destId="{A1A494B4-114B-3B44-AB33-81A81990ED59}" srcOrd="0" destOrd="0" presId="urn:microsoft.com/office/officeart/2005/8/layout/hierarchy2"/>
    <dgm:cxn modelId="{489E91E6-7C57-0149-B0A4-446CC27F3CFF}" srcId="{6C6B7631-5CEF-FA41-B960-8D038C09AEA8}" destId="{9C8197DD-4304-3948-B4C6-4D20EC072C9A}" srcOrd="0" destOrd="0" parTransId="{1002B57F-6486-7D4B-9961-A24A5E725335}" sibTransId="{A0BDD7CE-A99D-8C44-B995-898F07EF5E97}"/>
    <dgm:cxn modelId="{465CCD5F-B19A-4144-98B6-1FC659C895B3}" type="presOf" srcId="{1002B57F-6486-7D4B-9961-A24A5E725335}" destId="{08CBC639-F587-A046-8A02-A8EEF4C59975}" srcOrd="0" destOrd="0" presId="urn:microsoft.com/office/officeart/2005/8/layout/hierarchy2"/>
    <dgm:cxn modelId="{18ED3420-D342-E24E-BB4E-3E67E5D4F134}" type="presOf" srcId="{53669AFE-FF96-6E43-9BF6-E3482C6ECA31}" destId="{EA0FB5F3-2DF0-7142-95A4-3A42BC7507C3}" srcOrd="0" destOrd="0" presId="urn:microsoft.com/office/officeart/2005/8/layout/hierarchy2"/>
    <dgm:cxn modelId="{527A78C4-B682-9441-A941-D9186625AD4E}" srcId="{9C8197DD-4304-3948-B4C6-4D20EC072C9A}" destId="{53669AFE-FF96-6E43-9BF6-E3482C6ECA31}" srcOrd="0" destOrd="0" parTransId="{1CF977F9-B7FF-464F-AF9A-4040A97DC60D}" sibTransId="{4AEF6279-81B7-334E-B488-1ACABAF20114}"/>
    <dgm:cxn modelId="{E09DB522-449C-4941-BBC5-485A86BD2E99}" type="presOf" srcId="{9BB2D29A-0744-6549-AC61-83FBE91C0531}" destId="{72CF46BB-DA24-5846-979E-9266AB12BB3A}" srcOrd="0" destOrd="0" presId="urn:microsoft.com/office/officeart/2005/8/layout/hierarchy2"/>
    <dgm:cxn modelId="{DA05F5D8-DE5F-BD4A-96F8-06D482D8301A}" type="presOf" srcId="{6C6B7631-5CEF-FA41-B960-8D038C09AEA8}" destId="{E477898D-EE7F-5A41-A85D-EA4D919883DE}" srcOrd="0" destOrd="0" presId="urn:microsoft.com/office/officeart/2005/8/layout/hierarchy2"/>
    <dgm:cxn modelId="{15A03EEA-F4AA-F446-A861-FEDCDE5AE71C}" type="presOf" srcId="{2961D88B-BB55-9B4F-AF6F-2B0032AC48E8}" destId="{C9B27897-0AE6-1844-A6FA-4D7E3735EB4B}" srcOrd="1" destOrd="0" presId="urn:microsoft.com/office/officeart/2005/8/layout/hierarchy2"/>
    <dgm:cxn modelId="{7B5C3757-7C33-0F42-8D19-1776D5389B77}" type="presOf" srcId="{2961D88B-BB55-9B4F-AF6F-2B0032AC48E8}" destId="{A105017A-4876-6F4B-B22B-D9A89C595940}" srcOrd="0" destOrd="0" presId="urn:microsoft.com/office/officeart/2005/8/layout/hierarchy2"/>
    <dgm:cxn modelId="{8AB46876-5A8A-544C-8C29-C4159DF27D04}" type="presOf" srcId="{1CF977F9-B7FF-464F-AF9A-4040A97DC60D}" destId="{F2D2044E-1ADD-8049-8EBF-ABDBC5291335}" srcOrd="0" destOrd="0" presId="urn:microsoft.com/office/officeart/2005/8/layout/hierarchy2"/>
    <dgm:cxn modelId="{676C816E-1A74-A446-8608-F81D9EB1FFE2}" type="presParOf" srcId="{C543B3B9-929C-A246-8AD7-7AFF707BF7D4}" destId="{BC011661-E6FE-0946-824A-C5D1D042AF4C}" srcOrd="0" destOrd="0" presId="urn:microsoft.com/office/officeart/2005/8/layout/hierarchy2"/>
    <dgm:cxn modelId="{8C989AA7-2516-3843-BDE9-C4B80B660AA6}" type="presParOf" srcId="{BC011661-E6FE-0946-824A-C5D1D042AF4C}" destId="{E477898D-EE7F-5A41-A85D-EA4D919883DE}" srcOrd="0" destOrd="0" presId="urn:microsoft.com/office/officeart/2005/8/layout/hierarchy2"/>
    <dgm:cxn modelId="{497DAB8B-D00D-C340-97D3-93AE3CFECE68}" type="presParOf" srcId="{BC011661-E6FE-0946-824A-C5D1D042AF4C}" destId="{AC394797-0B7A-D946-BBC2-CD0EA2FD07E6}" srcOrd="1" destOrd="0" presId="urn:microsoft.com/office/officeart/2005/8/layout/hierarchy2"/>
    <dgm:cxn modelId="{798984F1-AD51-4C4A-AC74-48A67BE37B2C}" type="presParOf" srcId="{AC394797-0B7A-D946-BBC2-CD0EA2FD07E6}" destId="{08CBC639-F587-A046-8A02-A8EEF4C59975}" srcOrd="0" destOrd="0" presId="urn:microsoft.com/office/officeart/2005/8/layout/hierarchy2"/>
    <dgm:cxn modelId="{E1B5FE13-C2D0-7148-AEDC-5B7C381FEA1E}" type="presParOf" srcId="{08CBC639-F587-A046-8A02-A8EEF4C59975}" destId="{489779D0-9F61-7D4D-8EB3-2A343E3A8ED4}" srcOrd="0" destOrd="0" presId="urn:microsoft.com/office/officeart/2005/8/layout/hierarchy2"/>
    <dgm:cxn modelId="{EFBEAEF9-2953-4F43-B9EF-0D65564E251E}" type="presParOf" srcId="{AC394797-0B7A-D946-BBC2-CD0EA2FD07E6}" destId="{4768F2CE-FBE0-EA45-967B-4AE41621AF5E}" srcOrd="1" destOrd="0" presId="urn:microsoft.com/office/officeart/2005/8/layout/hierarchy2"/>
    <dgm:cxn modelId="{1BBA784F-2F41-B64E-988B-79376496FDE5}" type="presParOf" srcId="{4768F2CE-FBE0-EA45-967B-4AE41621AF5E}" destId="{AA3A583C-6512-E049-BF8B-2D4E97207C73}" srcOrd="0" destOrd="0" presId="urn:microsoft.com/office/officeart/2005/8/layout/hierarchy2"/>
    <dgm:cxn modelId="{420A9FB6-E50C-A04A-BA16-47A7F4B7D924}" type="presParOf" srcId="{4768F2CE-FBE0-EA45-967B-4AE41621AF5E}" destId="{65BA3235-B3C7-4D41-92EB-7870AEF56E69}" srcOrd="1" destOrd="0" presId="urn:microsoft.com/office/officeart/2005/8/layout/hierarchy2"/>
    <dgm:cxn modelId="{5ABD993F-BAD1-1E45-B0F8-7EDFBC2ABC49}" type="presParOf" srcId="{65BA3235-B3C7-4D41-92EB-7870AEF56E69}" destId="{F2D2044E-1ADD-8049-8EBF-ABDBC5291335}" srcOrd="0" destOrd="0" presId="urn:microsoft.com/office/officeart/2005/8/layout/hierarchy2"/>
    <dgm:cxn modelId="{B8D90D06-494B-4346-B0C6-4B425083B4B8}" type="presParOf" srcId="{F2D2044E-1ADD-8049-8EBF-ABDBC5291335}" destId="{C0FF0D66-EA9A-C94B-9F90-6D013AB447E2}" srcOrd="0" destOrd="0" presId="urn:microsoft.com/office/officeart/2005/8/layout/hierarchy2"/>
    <dgm:cxn modelId="{631A0DB5-D780-354E-80B6-64F683BFBC23}" type="presParOf" srcId="{65BA3235-B3C7-4D41-92EB-7870AEF56E69}" destId="{001C5B0A-E900-454D-B1AB-FDDD350021E9}" srcOrd="1" destOrd="0" presId="urn:microsoft.com/office/officeart/2005/8/layout/hierarchy2"/>
    <dgm:cxn modelId="{266298DE-63C5-464A-AF20-196E6B89FC33}" type="presParOf" srcId="{001C5B0A-E900-454D-B1AB-FDDD350021E9}" destId="{EA0FB5F3-2DF0-7142-95A4-3A42BC7507C3}" srcOrd="0" destOrd="0" presId="urn:microsoft.com/office/officeart/2005/8/layout/hierarchy2"/>
    <dgm:cxn modelId="{80FA313B-B86F-8348-A5B1-B9AA51573029}" type="presParOf" srcId="{001C5B0A-E900-454D-B1AB-FDDD350021E9}" destId="{431123C3-264B-A845-8255-04CC95A9E4B8}" srcOrd="1" destOrd="0" presId="urn:microsoft.com/office/officeart/2005/8/layout/hierarchy2"/>
    <dgm:cxn modelId="{8B3100D7-EE81-7D43-8583-7D63AB6B3D86}" type="presParOf" srcId="{AC394797-0B7A-D946-BBC2-CD0EA2FD07E6}" destId="{A1A494B4-114B-3B44-AB33-81A81990ED59}" srcOrd="2" destOrd="0" presId="urn:microsoft.com/office/officeart/2005/8/layout/hierarchy2"/>
    <dgm:cxn modelId="{4E80CDD9-84AC-3F41-9908-50A9EFCA7289}" type="presParOf" srcId="{A1A494B4-114B-3B44-AB33-81A81990ED59}" destId="{984FCDD5-4830-CE4F-8515-2ACA4AFD343A}" srcOrd="0" destOrd="0" presId="urn:microsoft.com/office/officeart/2005/8/layout/hierarchy2"/>
    <dgm:cxn modelId="{182A4BEF-6734-0D4F-BFBE-AD54C2A3519C}" type="presParOf" srcId="{AC394797-0B7A-D946-BBC2-CD0EA2FD07E6}" destId="{42FDE785-892F-A24E-BE2C-EFC782C81674}" srcOrd="3" destOrd="0" presId="urn:microsoft.com/office/officeart/2005/8/layout/hierarchy2"/>
    <dgm:cxn modelId="{3A8EE64B-5FAD-CA4F-A9A3-5FB2B4F64AE6}" type="presParOf" srcId="{42FDE785-892F-A24E-BE2C-EFC782C81674}" destId="{72CF46BB-DA24-5846-979E-9266AB12BB3A}" srcOrd="0" destOrd="0" presId="urn:microsoft.com/office/officeart/2005/8/layout/hierarchy2"/>
    <dgm:cxn modelId="{D88614DF-9FC8-BD42-80EA-29FAAE5B792B}" type="presParOf" srcId="{42FDE785-892F-A24E-BE2C-EFC782C81674}" destId="{0669D82C-8DE3-5947-98A7-FEE6411B293F}" srcOrd="1" destOrd="0" presId="urn:microsoft.com/office/officeart/2005/8/layout/hierarchy2"/>
    <dgm:cxn modelId="{8232E8B3-A146-C040-86B2-224BBF9E938F}" type="presParOf" srcId="{AC394797-0B7A-D946-BBC2-CD0EA2FD07E6}" destId="{A105017A-4876-6F4B-B22B-D9A89C595940}" srcOrd="4" destOrd="0" presId="urn:microsoft.com/office/officeart/2005/8/layout/hierarchy2"/>
    <dgm:cxn modelId="{628D370F-5568-2C4C-8F15-43C4403D6A1F}" type="presParOf" srcId="{A105017A-4876-6F4B-B22B-D9A89C595940}" destId="{C9B27897-0AE6-1844-A6FA-4D7E3735EB4B}" srcOrd="0" destOrd="0" presId="urn:microsoft.com/office/officeart/2005/8/layout/hierarchy2"/>
    <dgm:cxn modelId="{83A5B1F0-4A75-5E4B-9325-4F19FE67EE40}" type="presParOf" srcId="{AC394797-0B7A-D946-BBC2-CD0EA2FD07E6}" destId="{1147C1B5-43FB-7642-90E3-9861D1588429}" srcOrd="5" destOrd="0" presId="urn:microsoft.com/office/officeart/2005/8/layout/hierarchy2"/>
    <dgm:cxn modelId="{268ADC5A-3D86-B54D-BDC6-622D67A96329}" type="presParOf" srcId="{1147C1B5-43FB-7642-90E3-9861D1588429}" destId="{E078EC67-9477-8D46-9703-9F6AA1B57F83}" srcOrd="0" destOrd="0" presId="urn:microsoft.com/office/officeart/2005/8/layout/hierarchy2"/>
    <dgm:cxn modelId="{824AAAEA-36F0-E54E-A354-26F1F0285337}" type="presParOf" srcId="{1147C1B5-43FB-7642-90E3-9861D1588429}" destId="{E5477517-FB77-3D4E-96B3-C4776566BF2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7898D-EE7F-5A41-A85D-EA4D919883DE}">
      <dsp:nvSpPr>
        <dsp:cNvPr id="0" name=""/>
        <dsp:cNvSpPr/>
      </dsp:nvSpPr>
      <dsp:spPr>
        <a:xfrm>
          <a:off x="6006952" y="1711718"/>
          <a:ext cx="2144724" cy="1072362"/>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Improved student achievement</a:t>
          </a:r>
          <a:endParaRPr lang="en-US" sz="2300" kern="1200" dirty="0"/>
        </a:p>
      </dsp:txBody>
      <dsp:txXfrm>
        <a:off x="6038360" y="1743126"/>
        <a:ext cx="2081908" cy="1009546"/>
      </dsp:txXfrm>
    </dsp:sp>
    <dsp:sp modelId="{08CBC639-F587-A046-8A02-A8EEF4C59975}">
      <dsp:nvSpPr>
        <dsp:cNvPr id="0" name=""/>
        <dsp:cNvSpPr/>
      </dsp:nvSpPr>
      <dsp:spPr>
        <a:xfrm rot="14110531">
          <a:off x="4826875" y="1609824"/>
          <a:ext cx="1502264" cy="42934"/>
        </a:xfrm>
        <a:custGeom>
          <a:avLst/>
          <a:gdLst/>
          <a:ahLst/>
          <a:cxnLst/>
          <a:rect l="0" t="0" r="0" b="0"/>
          <a:pathLst>
            <a:path>
              <a:moveTo>
                <a:pt x="0" y="21467"/>
              </a:moveTo>
              <a:lnTo>
                <a:pt x="1502264" y="21467"/>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540450" y="1593734"/>
        <a:ext cx="75113" cy="75113"/>
      </dsp:txXfrm>
    </dsp:sp>
    <dsp:sp modelId="{AA3A583C-6512-E049-BF8B-2D4E97207C73}">
      <dsp:nvSpPr>
        <dsp:cNvPr id="0" name=""/>
        <dsp:cNvSpPr/>
      </dsp:nvSpPr>
      <dsp:spPr>
        <a:xfrm>
          <a:off x="3004337" y="478501"/>
          <a:ext cx="2144724" cy="1072362"/>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Improved instructional decision making</a:t>
          </a:r>
          <a:endParaRPr lang="en-US" sz="2300" kern="1200" dirty="0"/>
        </a:p>
      </dsp:txBody>
      <dsp:txXfrm>
        <a:off x="3035745" y="509909"/>
        <a:ext cx="2081908" cy="1009546"/>
      </dsp:txXfrm>
    </dsp:sp>
    <dsp:sp modelId="{F2D2044E-1ADD-8049-8EBF-ABDBC5291335}">
      <dsp:nvSpPr>
        <dsp:cNvPr id="0" name=""/>
        <dsp:cNvSpPr/>
      </dsp:nvSpPr>
      <dsp:spPr>
        <a:xfrm rot="10800000">
          <a:off x="2146447" y="993215"/>
          <a:ext cx="857889" cy="42934"/>
        </a:xfrm>
        <a:custGeom>
          <a:avLst/>
          <a:gdLst/>
          <a:ahLst/>
          <a:cxnLst/>
          <a:rect l="0" t="0" r="0" b="0"/>
          <a:pathLst>
            <a:path>
              <a:moveTo>
                <a:pt x="0" y="21467"/>
              </a:moveTo>
              <a:lnTo>
                <a:pt x="857889" y="21467"/>
              </a:lnTo>
            </a:path>
          </a:pathLst>
        </a:custGeom>
        <a:noFill/>
        <a:ln w="100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53945" y="993235"/>
        <a:ext cx="42894" cy="42894"/>
      </dsp:txXfrm>
    </dsp:sp>
    <dsp:sp modelId="{EA0FB5F3-2DF0-7142-95A4-3A42BC7507C3}">
      <dsp:nvSpPr>
        <dsp:cNvPr id="0" name=""/>
        <dsp:cNvSpPr/>
      </dsp:nvSpPr>
      <dsp:spPr>
        <a:xfrm>
          <a:off x="1722" y="478501"/>
          <a:ext cx="2144724" cy="1072362"/>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Better evidence of student achievement</a:t>
          </a:r>
          <a:endParaRPr lang="en-US" sz="2300" kern="1200" dirty="0"/>
        </a:p>
      </dsp:txBody>
      <dsp:txXfrm>
        <a:off x="33130" y="509909"/>
        <a:ext cx="2081908" cy="1009546"/>
      </dsp:txXfrm>
    </dsp:sp>
    <dsp:sp modelId="{A1A494B4-114B-3B44-AB33-81A81990ED59}">
      <dsp:nvSpPr>
        <dsp:cNvPr id="0" name=""/>
        <dsp:cNvSpPr/>
      </dsp:nvSpPr>
      <dsp:spPr>
        <a:xfrm rot="10800000">
          <a:off x="5149062" y="2226432"/>
          <a:ext cx="857889" cy="42934"/>
        </a:xfrm>
        <a:custGeom>
          <a:avLst/>
          <a:gdLst/>
          <a:ahLst/>
          <a:cxnLst/>
          <a:rect l="0" t="0" r="0" b="0"/>
          <a:pathLst>
            <a:path>
              <a:moveTo>
                <a:pt x="0" y="21467"/>
              </a:moveTo>
              <a:lnTo>
                <a:pt x="857889" y="21467"/>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556560" y="2226452"/>
        <a:ext cx="42894" cy="42894"/>
      </dsp:txXfrm>
    </dsp:sp>
    <dsp:sp modelId="{72CF46BB-DA24-5846-979E-9266AB12BB3A}">
      <dsp:nvSpPr>
        <dsp:cNvPr id="0" name=""/>
        <dsp:cNvSpPr/>
      </dsp:nvSpPr>
      <dsp:spPr>
        <a:xfrm>
          <a:off x="3004337" y="1711718"/>
          <a:ext cx="2144724" cy="1072362"/>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Increased peer support</a:t>
          </a:r>
          <a:endParaRPr lang="en-US" sz="2300" kern="1200" dirty="0"/>
        </a:p>
      </dsp:txBody>
      <dsp:txXfrm>
        <a:off x="3035745" y="1743126"/>
        <a:ext cx="2081908" cy="1009546"/>
      </dsp:txXfrm>
    </dsp:sp>
    <dsp:sp modelId="{A105017A-4876-6F4B-B22B-D9A89C595940}">
      <dsp:nvSpPr>
        <dsp:cNvPr id="0" name=""/>
        <dsp:cNvSpPr/>
      </dsp:nvSpPr>
      <dsp:spPr>
        <a:xfrm rot="7489469">
          <a:off x="4826875" y="2843041"/>
          <a:ext cx="1502264" cy="42934"/>
        </a:xfrm>
        <a:custGeom>
          <a:avLst/>
          <a:gdLst/>
          <a:ahLst/>
          <a:cxnLst/>
          <a:rect l="0" t="0" r="0" b="0"/>
          <a:pathLst>
            <a:path>
              <a:moveTo>
                <a:pt x="0" y="21467"/>
              </a:moveTo>
              <a:lnTo>
                <a:pt x="1502264" y="21467"/>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540450" y="2826951"/>
        <a:ext cx="75113" cy="75113"/>
      </dsp:txXfrm>
    </dsp:sp>
    <dsp:sp modelId="{E078EC67-9477-8D46-9703-9F6AA1B57F83}">
      <dsp:nvSpPr>
        <dsp:cNvPr id="0" name=""/>
        <dsp:cNvSpPr/>
      </dsp:nvSpPr>
      <dsp:spPr>
        <a:xfrm>
          <a:off x="3004337" y="2944935"/>
          <a:ext cx="2144724" cy="1072362"/>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Increased student engagement</a:t>
          </a:r>
          <a:endParaRPr lang="en-US" sz="2300" kern="1200" dirty="0"/>
        </a:p>
      </dsp:txBody>
      <dsp:txXfrm>
        <a:off x="3035745" y="2976343"/>
        <a:ext cx="2081908" cy="10095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EF97F-D6CD-E14A-824E-36DC89E2C2C1}" type="datetimeFigureOut">
              <a:rPr lang="en-US" smtClean="0"/>
              <a:t>2/23/18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384580-1E79-B64B-A6D0-389387D24845}" type="slidenum">
              <a:rPr lang="en-US" smtClean="0"/>
              <a:t>‹#›</a:t>
            </a:fld>
            <a:endParaRPr lang="en-US"/>
          </a:p>
        </p:txBody>
      </p:sp>
    </p:spTree>
    <p:extLst>
      <p:ext uri="{BB962C8B-B14F-4D97-AF65-F5344CB8AC3E}">
        <p14:creationId xmlns:p14="http://schemas.microsoft.com/office/powerpoint/2010/main" val="8743956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685800"/>
            <a:ext cx="5284787" cy="3963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3B523-08EE-724B-9F77-B8B28604AEDC}" type="slidenum">
              <a:rPr lang="en-US" smtClean="0"/>
              <a:t>8</a:t>
            </a:fld>
            <a:endParaRPr lang="en-US"/>
          </a:p>
        </p:txBody>
      </p:sp>
    </p:spTree>
    <p:extLst>
      <p:ext uri="{BB962C8B-B14F-4D97-AF65-F5344CB8AC3E}">
        <p14:creationId xmlns:p14="http://schemas.microsoft.com/office/powerpoint/2010/main" val="406364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1292225" y="798513"/>
            <a:ext cx="4275138" cy="3206750"/>
          </a:xfrm>
          <a:solidFill>
            <a:srgbClr val="FFFFFF"/>
          </a:solidFill>
          <a:ln/>
        </p:spPr>
      </p:sp>
      <p:sp>
        <p:nvSpPr>
          <p:cNvPr id="6144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383618" y="595342"/>
            <a:ext cx="8426370" cy="3777092"/>
          </a:xfrm>
        </p:spPr>
        <p:txBody>
          <a:bodyPr anchor="ctr">
            <a:normAutofit/>
          </a:bodyPr>
          <a:lstStyle>
            <a:lvl1pPr>
              <a:defRPr sz="4400" cap="none" baseline="0">
                <a:latin typeface="Calibri"/>
                <a:cs typeface="Calibri"/>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351512" y="4713827"/>
            <a:ext cx="6705600" cy="685800"/>
          </a:xfrm>
        </p:spPr>
        <p:txBody>
          <a:bodyPr anchor="ctr">
            <a:normAutofit/>
          </a:bodyPr>
          <a:lstStyle>
            <a:lvl1pPr marL="0" indent="0" algn="l">
              <a:buNone/>
              <a:defRPr sz="2600">
                <a:solidFill>
                  <a:srgbClr val="FFFFFF"/>
                </a:solidFill>
                <a:latin typeface="Calibri"/>
                <a:cs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dirty="0"/>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D52799CE-711A-FA44-BA4E-E463DA170A36}"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GB" smtClean="0"/>
              <a:t>Click to edit Master title style</a:t>
            </a:r>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2D6238C2-C284-AD4D-8FB8-9663937FCA09}" type="slidenum">
              <a:rPr lang="en-GB" smtClean="0"/>
              <a:pPr>
                <a:defRPr/>
              </a:pPr>
              <a:t>‹#›</a:t>
            </a:fld>
            <a:endParaRPr lang="en-GB"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dirty="0"/>
          </a:p>
        </p:txBody>
      </p:sp>
      <p:sp>
        <p:nvSpPr>
          <p:cNvPr id="10" name="Slide Number Placeholder 9"/>
          <p:cNvSpPr>
            <a:spLocks noGrp="1"/>
          </p:cNvSpPr>
          <p:nvPr>
            <p:ph type="sldNum" sz="quarter" idx="16"/>
          </p:nvPr>
        </p:nvSpPr>
        <p:spPr/>
        <p:txBody>
          <a:bodyPr rtlCol="0"/>
          <a:lstStyle/>
          <a:p>
            <a:pPr>
              <a:defRPr/>
            </a:pPr>
            <a:fld id="{5C50C641-66DE-184E-B016-D253D8CA36FC}" type="slidenum">
              <a:rPr lang="en-GB" smtClean="0"/>
              <a:pPr>
                <a:defRPr/>
              </a:pPr>
              <a:t>‹#›</a:t>
            </a:fld>
            <a:endParaRPr lang="en-GB"/>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GB"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dirty="0"/>
          </a:p>
        </p:txBody>
      </p:sp>
      <p:sp>
        <p:nvSpPr>
          <p:cNvPr id="12" name="Slide Number Placeholder 11"/>
          <p:cNvSpPr>
            <a:spLocks noGrp="1"/>
          </p:cNvSpPr>
          <p:nvPr>
            <p:ph type="sldNum" sz="quarter" idx="16"/>
          </p:nvPr>
        </p:nvSpPr>
        <p:spPr/>
        <p:txBody>
          <a:bodyPr rtlCol="0"/>
          <a:lstStyle/>
          <a:p>
            <a:pPr>
              <a:defRPr/>
            </a:pPr>
            <a:fld id="{27179BD9-65CB-694A-A2D4-7B548DC60A53}" type="slidenum">
              <a:rPr lang="en-GB" smtClean="0"/>
              <a:pPr>
                <a:defRPr/>
              </a:pPr>
              <a:t>‹#›</a:t>
            </a:fld>
            <a:endParaRPr lang="en-GB"/>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GB"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GB"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with logo">
    <p:spTree>
      <p:nvGrpSpPr>
        <p:cNvPr id="1" name=""/>
        <p:cNvGrpSpPr/>
        <p:nvPr/>
      </p:nvGrpSpPr>
      <p:grpSpPr>
        <a:xfrm>
          <a:off x="0" y="0"/>
          <a:ext cx="0" cy="0"/>
          <a:chOff x="0" y="0"/>
          <a:chExt cx="0" cy="0"/>
        </a:xfrm>
      </p:grpSpPr>
      <p:sp>
        <p:nvSpPr>
          <p:cNvPr id="9" name="Rectangle 8"/>
          <p:cNvSpPr/>
          <p:nvPr userDrawn="1"/>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000000"/>
                </a:solidFill>
              </a:defRPr>
            </a:lvl1pPr>
          </a:lstStyle>
          <a:p>
            <a:pPr>
              <a:defRPr/>
            </a:pPr>
            <a:fld id="{810F0876-9936-0A4D-A655-DB5D8150D4AA}" type="slidenum">
              <a:rPr lang="en-GB" smtClean="0"/>
              <a:pPr>
                <a:defRPr/>
              </a:pPr>
              <a:t>‹#›</a:t>
            </a:fld>
            <a:endParaRPr lang="en-GB" dirty="0"/>
          </a:p>
        </p:txBody>
      </p:sp>
      <p:pic>
        <p:nvPicPr>
          <p:cNvPr id="5" name="Picture 4"/>
          <p:cNvPicPr>
            <a:picLocks noChangeAspect="1"/>
          </p:cNvPicPr>
          <p:nvPr/>
        </p:nvPicPr>
        <p:blipFill>
          <a:blip r:embed="rId2"/>
          <a:stretch>
            <a:fillRect/>
          </a:stretch>
        </p:blipFill>
        <p:spPr>
          <a:xfrm>
            <a:off x="7862081" y="6036346"/>
            <a:ext cx="1079500" cy="673100"/>
          </a:xfrm>
          <a:prstGeom prst="rect">
            <a:avLst/>
          </a:prstGeom>
        </p:spPr>
      </p:pic>
      <p:sp>
        <p:nvSpPr>
          <p:cNvPr id="6" name="Title 1"/>
          <p:cNvSpPr>
            <a:spLocks noGrp="1"/>
          </p:cNvSpPr>
          <p:nvPr>
            <p:ph type="title"/>
          </p:nvPr>
        </p:nvSpPr>
        <p:spPr>
          <a:xfrm>
            <a:off x="609600" y="228600"/>
            <a:ext cx="8153400" cy="990600"/>
          </a:xfrm>
        </p:spPr>
        <p:txBody>
          <a:bodyPr/>
          <a:lstStyle/>
          <a:p>
            <a:r>
              <a:rPr kumimoji="0" lang="en-GB" smtClean="0"/>
              <a:t>Click to edit Master title style</a:t>
            </a:r>
            <a:endParaRPr kumimoji="0" lang="en-US" dirty="0"/>
          </a:p>
        </p:txBody>
      </p:sp>
      <p:sp>
        <p:nvSpPr>
          <p:cNvPr id="7" name="Slide Number Placeholder 4"/>
          <p:cNvSpPr txBox="1">
            <a:spLocks/>
          </p:cNvSpPr>
          <p:nvPr userDrawn="1"/>
        </p:nvSpPr>
        <p:spPr>
          <a:xfrm>
            <a:off x="0" y="1272222"/>
            <a:ext cx="533400" cy="244476"/>
          </a:xfrm>
          <a:prstGeom prst="rect">
            <a:avLst/>
          </a:prstGeom>
        </p:spPr>
        <p:txBody>
          <a:bodyPr vert="horz" anchor="ctr" anchorCtr="0">
            <a:normAutofit fontScale="85000" lnSpcReduction="20000"/>
          </a:bodyPr>
          <a:lstStyle>
            <a:defPPr>
              <a:defRPr lang="en-GB"/>
            </a:defPPr>
            <a:lvl1pPr algn="ctr" rtl="0" eaLnBrk="1" fontAlgn="base" latinLnBrk="0" hangingPunct="1">
              <a:spcBef>
                <a:spcPct val="0"/>
              </a:spcBef>
              <a:spcAft>
                <a:spcPct val="0"/>
              </a:spcAft>
              <a:defRPr kumimoji="0" sz="1400" b="1" kern="1200">
                <a:solidFill>
                  <a:srgbClr val="000000"/>
                </a:solidFill>
                <a:latin typeface="Genev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5pPr>
            <a:lvl6pPr marL="2286000" algn="l" defTabSz="457200" rtl="0" eaLnBrk="1" latinLnBrk="0" hangingPunct="1">
              <a:defRPr sz="2400" kern="1200">
                <a:solidFill>
                  <a:schemeClr val="tx1"/>
                </a:solidFill>
                <a:latin typeface="Geneva" charset="0"/>
                <a:ea typeface="ＭＳ Ｐゴシック" charset="0"/>
                <a:cs typeface="ＭＳ Ｐゴシック" charset="0"/>
              </a:defRPr>
            </a:lvl6pPr>
            <a:lvl7pPr marL="2743200" algn="l" defTabSz="457200" rtl="0" eaLnBrk="1" latinLnBrk="0" hangingPunct="1">
              <a:defRPr sz="2400" kern="1200">
                <a:solidFill>
                  <a:schemeClr val="tx1"/>
                </a:solidFill>
                <a:latin typeface="Geneva" charset="0"/>
                <a:ea typeface="ＭＳ Ｐゴシック" charset="0"/>
                <a:cs typeface="ＭＳ Ｐゴシック" charset="0"/>
              </a:defRPr>
            </a:lvl7pPr>
            <a:lvl8pPr marL="3200400" algn="l" defTabSz="457200" rtl="0" eaLnBrk="1" latinLnBrk="0" hangingPunct="1">
              <a:defRPr sz="2400" kern="1200">
                <a:solidFill>
                  <a:schemeClr val="tx1"/>
                </a:solidFill>
                <a:latin typeface="Geneva" charset="0"/>
                <a:ea typeface="ＭＳ Ｐゴシック" charset="0"/>
                <a:cs typeface="ＭＳ Ｐゴシック" charset="0"/>
              </a:defRPr>
            </a:lvl8pPr>
            <a:lvl9pPr marL="3657600" algn="l" defTabSz="457200" rtl="0" eaLnBrk="1" latinLnBrk="0" hangingPunct="1">
              <a:defRPr sz="2400" kern="1200">
                <a:solidFill>
                  <a:schemeClr val="tx1"/>
                </a:solidFill>
                <a:latin typeface="Geneva" charset="0"/>
                <a:ea typeface="ＭＳ Ｐゴシック" charset="0"/>
                <a:cs typeface="ＭＳ Ｐゴシック" charset="0"/>
              </a:defRPr>
            </a:lvl9pPr>
          </a:lstStyle>
          <a:p>
            <a:pPr>
              <a:defRPr/>
            </a:pPr>
            <a:fld id="{19ABF79A-F4A3-5E49-A6CE-5B8CF779BC37}" type="slidenum">
              <a:rPr lang="en-GB" smtClean="0"/>
              <a:pPr>
                <a:defRPr/>
              </a:pPr>
              <a:t>‹#›</a:t>
            </a:fld>
            <a:endParaRPr lang="en-GB" dirty="0"/>
          </a:p>
        </p:txBody>
      </p:sp>
      <p:sp>
        <p:nvSpPr>
          <p:cNvPr id="8" name="Rectangle 7"/>
          <p:cNvSpPr/>
          <p:nvPr userDrawn="1"/>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000000"/>
                </a:solidFill>
              </a:defRPr>
            </a:lvl1pPr>
          </a:lstStyle>
          <a:p>
            <a:pPr>
              <a:defRPr/>
            </a:pPr>
            <a:fld id="{19ABF79A-F4A3-5E49-A6CE-5B8CF779BC37}" type="slidenum">
              <a:rPr lang="en-GB" smtClean="0"/>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000000"/>
                </a:solidFill>
              </a:defRPr>
            </a:lvl1pPr>
          </a:lstStyle>
          <a:p>
            <a:pPr>
              <a:defRPr/>
            </a:pPr>
            <a:fld id="{810F0876-9936-0A4D-A655-DB5D8150D4AA}" type="slidenum">
              <a:rPr lang="en-GB" smtClean="0"/>
              <a:pPr>
                <a:defRPr/>
              </a:pPr>
              <a:t>‹#›</a:t>
            </a:fld>
            <a:endParaRPr lang="en-GB" dirty="0"/>
          </a:p>
        </p:txBody>
      </p:sp>
    </p:spTree>
    <p:extLst>
      <p:ext uri="{BB962C8B-B14F-4D97-AF65-F5344CB8AC3E}">
        <p14:creationId xmlns:p14="http://schemas.microsoft.com/office/powerpoint/2010/main" val="307753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normAutofit/>
          </a:bodyPr>
          <a:lstStyle>
            <a:lvl1pPr algn="l">
              <a:buNone/>
              <a:defRPr sz="3600" b="0"/>
            </a:lvl1pPr>
          </a:lstStyle>
          <a:p>
            <a:r>
              <a:rPr kumimoji="0" lang="en-GB" smtClean="0"/>
              <a:t>Click to edit Master title style</a:t>
            </a:r>
            <a:endParaRPr kumimoji="0"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50E85CD4-01C3-DE45-A238-CA0781C7043D}" type="slidenum">
              <a:rPr lang="en-GB" smtClean="0"/>
              <a:pPr>
                <a:defRPr/>
              </a:pPr>
              <a:t>‹#›</a:t>
            </a:fld>
            <a:endParaRPr lang="en-GB"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457200" y="6356350"/>
            <a:ext cx="5562600" cy="365125"/>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9C0F6FC3-3F0F-484D-B7AD-35414CAF3DD6}" type="slidenum">
              <a:rPr lang="en-US" smtClean="0"/>
              <a:pPr/>
              <a:t>‹#›</a:t>
            </a:fld>
            <a:endParaRPr lang="en-US" dirty="0"/>
          </a:p>
        </p:txBody>
      </p:sp>
      <p:pic>
        <p:nvPicPr>
          <p:cNvPr id="5" name="Picture 4" descr="Dylan Wilia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1425994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GB"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GB" dirty="0" smtClean="0"/>
              <a:t>Click to edit Master text styles</a:t>
            </a:r>
          </a:p>
          <a:p>
            <a:pPr lvl="1" eaLnBrk="1" latinLnBrk="0" hangingPunct="1"/>
            <a:r>
              <a:rPr kumimoji="0" lang="en-GB" dirty="0" smtClean="0"/>
              <a:t>Second level</a:t>
            </a:r>
          </a:p>
          <a:p>
            <a:pPr lvl="2" eaLnBrk="1" latinLnBrk="0" hangingPunct="1"/>
            <a:r>
              <a:rPr kumimoji="0" lang="en-GB" dirty="0" smtClean="0"/>
              <a:t>Third level</a:t>
            </a:r>
          </a:p>
          <a:p>
            <a:pPr lvl="3" eaLnBrk="1" latinLnBrk="0" hangingPunct="1"/>
            <a:r>
              <a:rPr kumimoji="0" lang="en-GB" dirty="0" smtClean="0"/>
              <a:t>Fourth level</a:t>
            </a:r>
          </a:p>
          <a:p>
            <a:pPr lvl="4" eaLnBrk="1" latinLnBrk="0" hangingPunct="1"/>
            <a:r>
              <a:rPr kumimoji="0" lang="en-GB" dirty="0" smtClean="0"/>
              <a:t>Fifth level</a:t>
            </a:r>
            <a:endParaRPr kumimoji="0"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chemeClr val="tx1"/>
                </a:solidFill>
              </a:defRPr>
            </a:lvl1pPr>
          </a:lstStyle>
          <a:p>
            <a:pPr>
              <a:defRPr/>
            </a:pPr>
            <a:fld id="{0BCA7252-6283-0043-95DE-9CBA704BC554}"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7" r:id="rId5"/>
    <p:sldLayoutId id="2147483926" r:id="rId6"/>
    <p:sldLayoutId id="2147483929" r:id="rId7"/>
    <p:sldLayoutId id="2147483928" r:id="rId8"/>
    <p:sldLayoutId id="2147483930" r:id="rId9"/>
  </p:sldLayoutIdLst>
  <p:hf hdr="0" ftr="0" dt="0"/>
  <p:txStyles>
    <p:titleStyle>
      <a:lvl1pPr algn="l" rtl="0" eaLnBrk="1" latinLnBrk="0" hangingPunct="1">
        <a:spcBef>
          <a:spcPct val="0"/>
        </a:spcBef>
        <a:buNone/>
        <a:defRPr kumimoji="0" sz="3600" kern="1200">
          <a:solidFill>
            <a:schemeClr val="tx2"/>
          </a:solidFill>
          <a:latin typeface="Calibri"/>
          <a:ea typeface="+mj-ea"/>
          <a:cs typeface="Calibri"/>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Calibri"/>
          <a:ea typeface="+mn-ea"/>
          <a:cs typeface="Calibri"/>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Calibri"/>
          <a:ea typeface="+mn-ea"/>
          <a:cs typeface="Calibri"/>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Calibri"/>
          <a:ea typeface="+mn-ea"/>
          <a:cs typeface="Calibri"/>
        </a:defRPr>
      </a:lvl3pPr>
      <a:lvl4pPr marL="1371600" indent="-228600" algn="l" rtl="0" eaLnBrk="1" latinLnBrk="0" hangingPunct="1">
        <a:spcBef>
          <a:spcPts val="400"/>
        </a:spcBef>
        <a:buClr>
          <a:schemeClr val="tx2"/>
        </a:buClr>
        <a:buSzPct val="75000"/>
        <a:buFont typeface="Wingdings"/>
        <a:buChar char=""/>
        <a:defRPr kumimoji="0" sz="2000" kern="1200">
          <a:solidFill>
            <a:schemeClr val="tx1"/>
          </a:solidFill>
          <a:latin typeface="Calibri"/>
          <a:ea typeface="+mn-ea"/>
          <a:cs typeface="Calibri"/>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Calibri"/>
          <a:ea typeface="+mn-ea"/>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Formative assessment:</a:t>
            </a:r>
            <a:br>
              <a:rPr lang="en-US" dirty="0"/>
            </a:br>
            <a:r>
              <a:rPr lang="en-US" dirty="0"/>
              <a:t>Confusions, clarifications</a:t>
            </a:r>
            <a:r>
              <a:rPr lang="en-US" dirty="0" smtClean="0"/>
              <a:t>,</a:t>
            </a:r>
            <a:br>
              <a:rPr lang="en-US" dirty="0" smtClean="0"/>
            </a:br>
            <a:r>
              <a:rPr lang="en-US" dirty="0" smtClean="0"/>
              <a:t>&amp; prospects </a:t>
            </a:r>
            <a:r>
              <a:rPr lang="en-US" dirty="0"/>
              <a:t>for consensus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35516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7-28 at 3.27.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53407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Ten principles for assessment</a:t>
            </a:r>
            <a:endParaRPr lang="en-US" dirty="0"/>
          </a:p>
        </p:txBody>
      </p:sp>
      <p:sp>
        <p:nvSpPr>
          <p:cNvPr id="5" name="Content Placeholder 4"/>
          <p:cNvSpPr>
            <a:spLocks noGrp="1"/>
          </p:cNvSpPr>
          <p:nvPr>
            <p:ph sz="quarter" idx="1"/>
          </p:nvPr>
        </p:nvSpPr>
        <p:spPr/>
        <p:txBody>
          <a:bodyPr>
            <a:normAutofit fontScale="92500" lnSpcReduction="10000"/>
          </a:bodyPr>
          <a:lstStyle/>
          <a:p>
            <a:r>
              <a:rPr lang="en-US" smtClean="0"/>
              <a:t>Assessment</a:t>
            </a:r>
          </a:p>
          <a:p>
            <a:pPr lvl="1"/>
            <a:r>
              <a:rPr lang="en-US" smtClean="0"/>
              <a:t>is part of effective learning</a:t>
            </a:r>
          </a:p>
          <a:p>
            <a:pPr lvl="1"/>
            <a:r>
              <a:rPr lang="en-US" smtClean="0"/>
              <a:t>focuses on how students learn</a:t>
            </a:r>
          </a:p>
          <a:p>
            <a:pPr lvl="1"/>
            <a:r>
              <a:rPr lang="en-US" smtClean="0"/>
              <a:t>is central to classroom practice</a:t>
            </a:r>
          </a:p>
          <a:p>
            <a:pPr lvl="1"/>
            <a:r>
              <a:rPr lang="en-US" smtClean="0"/>
              <a:t>is a key professional skill</a:t>
            </a:r>
          </a:p>
          <a:p>
            <a:pPr lvl="1"/>
            <a:r>
              <a:rPr lang="en-US" smtClean="0"/>
              <a:t>is sensitive and constructive</a:t>
            </a:r>
          </a:p>
          <a:p>
            <a:pPr lvl="1"/>
            <a:r>
              <a:rPr lang="en-US" smtClean="0"/>
              <a:t>fosters motivation</a:t>
            </a:r>
          </a:p>
          <a:p>
            <a:pPr lvl="1"/>
            <a:r>
              <a:rPr lang="en-US" smtClean="0"/>
              <a:t>promotes understanding of goals and criteria</a:t>
            </a:r>
          </a:p>
          <a:p>
            <a:pPr lvl="1"/>
            <a:r>
              <a:rPr lang="en-US" smtClean="0"/>
              <a:t>helps learners know how to improve</a:t>
            </a:r>
          </a:p>
          <a:p>
            <a:pPr lvl="1"/>
            <a:r>
              <a:rPr lang="en-US" smtClean="0"/>
              <a:t>develops the capacity for self-assessment</a:t>
            </a:r>
          </a:p>
          <a:p>
            <a:pPr lvl="1"/>
            <a:r>
              <a:rPr lang="en-US" smtClean="0"/>
              <a:t>recognises all educational achievement</a:t>
            </a:r>
          </a:p>
          <a:p>
            <a:pPr lvl="1"/>
            <a:endParaRPr lang="en-US" dirty="0"/>
          </a:p>
        </p:txBody>
      </p:sp>
      <p:sp>
        <p:nvSpPr>
          <p:cNvPr id="2" name="Slide Number Placeholder 1"/>
          <p:cNvSpPr>
            <a:spLocks noGrp="1"/>
          </p:cNvSpPr>
          <p:nvPr>
            <p:ph type="sldNum" sz="quarter" idx="12"/>
          </p:nvPr>
        </p:nvSpPr>
        <p:spPr/>
        <p:txBody>
          <a:bodyPr>
            <a:normAutofit fontScale="85000" lnSpcReduction="20000"/>
          </a:bodyPr>
          <a:lstStyle/>
          <a:p>
            <a:fld id="{2D6238C2-C284-AD4D-8FB8-9663937FCA09}" type="slidenum">
              <a:rPr lang="en-GB" smtClean="0"/>
              <a:pPr/>
              <a:t>11</a:t>
            </a:fld>
            <a:endParaRPr lang="en-GB" dirty="0"/>
          </a:p>
        </p:txBody>
      </p:sp>
      <p:sp>
        <p:nvSpPr>
          <p:cNvPr id="6" name="TextBox 5"/>
          <p:cNvSpPr txBox="1"/>
          <p:nvPr/>
        </p:nvSpPr>
        <p:spPr>
          <a:xfrm flipH="1">
            <a:off x="635000" y="6304002"/>
            <a:ext cx="5746750" cy="369332"/>
          </a:xfrm>
          <a:prstGeom prst="rect">
            <a:avLst/>
          </a:prstGeom>
          <a:noFill/>
        </p:spPr>
        <p:txBody>
          <a:bodyPr wrap="square" rtlCol="0">
            <a:spAutoFit/>
          </a:bodyPr>
          <a:lstStyle/>
          <a:p>
            <a:r>
              <a:rPr lang="en-US" sz="1800" dirty="0" smtClean="0">
                <a:solidFill>
                  <a:srgbClr val="525A93"/>
                </a:solidFill>
                <a:latin typeface="+mj-lt"/>
              </a:rPr>
              <a:t>Assessment Reform Group (2002)</a:t>
            </a:r>
            <a:endParaRPr lang="en-US" sz="1800" dirty="0">
              <a:solidFill>
                <a:srgbClr val="525A93"/>
              </a:solidFill>
              <a:latin typeface="+mj-lt"/>
            </a:endParaRPr>
          </a:p>
        </p:txBody>
      </p:sp>
    </p:spTree>
    <p:extLst>
      <p:ext uri="{BB962C8B-B14F-4D97-AF65-F5344CB8AC3E}">
        <p14:creationId xmlns:p14="http://schemas.microsoft.com/office/powerpoint/2010/main" val="38294881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for learning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12</a:t>
            </a:fld>
            <a:endParaRPr lang="en-GB" dirty="0"/>
          </a:p>
        </p:txBody>
      </p:sp>
      <p:sp>
        <p:nvSpPr>
          <p:cNvPr id="4" name="Content Placeholder 3"/>
          <p:cNvSpPr>
            <a:spLocks noGrp="1"/>
          </p:cNvSpPr>
          <p:nvPr>
            <p:ph sz="quarter" idx="1"/>
          </p:nvPr>
        </p:nvSpPr>
        <p:spPr>
          <a:xfrm>
            <a:off x="612648" y="1600200"/>
            <a:ext cx="8153400" cy="4965700"/>
          </a:xfrm>
        </p:spPr>
        <p:txBody>
          <a:bodyPr>
            <a:normAutofit/>
          </a:bodyPr>
          <a:lstStyle/>
          <a:p>
            <a:pPr marL="0" indent="177800">
              <a:buNone/>
            </a:pPr>
            <a:r>
              <a:rPr lang="en-US" sz="2400" dirty="0" smtClean="0"/>
              <a:t>“Assessment </a:t>
            </a:r>
            <a:r>
              <a:rPr lang="en-US" sz="2400" dirty="0"/>
              <a:t>for learning is any assessment for which the first priority in its design and practice is to serve the purpose of promoting pupils’ learning. It thus differs from assessment designed primarily to serve the purposes of accountability, or of ranking, or of certifying competence</a:t>
            </a:r>
            <a:r>
              <a:rPr lang="en-US" sz="2400" dirty="0" smtClean="0"/>
              <a:t>.</a:t>
            </a:r>
          </a:p>
          <a:p>
            <a:pPr marL="0" indent="177800">
              <a:buNone/>
            </a:pPr>
            <a:r>
              <a:rPr lang="en-US" sz="2400" dirty="0"/>
              <a:t>An assessment activity can help learning if it provides information to be used as feedback, by teachers, and by their pupils, in assessing themselves and each other, to modify the teaching and learning activities in which they are engaged. Such assessment becomes ‘formative assessment’ when the evidence is actually used to adapt the teaching work to meet learning needs</a:t>
            </a:r>
            <a:r>
              <a:rPr lang="en-US" sz="2400" dirty="0" smtClean="0"/>
              <a:t>.” (Black, Harrison, Lee, Marshall &amp; Wiliam, 2004 p. 2)</a:t>
            </a:r>
            <a:endParaRPr lang="en-US" sz="2400" dirty="0"/>
          </a:p>
          <a:p>
            <a:endParaRPr lang="en-US" dirty="0"/>
          </a:p>
          <a:p>
            <a:endParaRPr lang="en-US" dirty="0"/>
          </a:p>
        </p:txBody>
      </p:sp>
    </p:spTree>
    <p:extLst>
      <p:ext uri="{BB962C8B-B14F-4D97-AF65-F5344CB8AC3E}">
        <p14:creationId xmlns:p14="http://schemas.microsoft.com/office/powerpoint/2010/main" val="627328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Assessment for learning (</a:t>
            </a:r>
            <a:r>
              <a:rPr lang="en-US" dirty="0" err="1"/>
              <a:t>Mittler</a:t>
            </a:r>
            <a:r>
              <a:rPr lang="en-US" dirty="0"/>
              <a:t>, 1973</a:t>
            </a:r>
            <a:r>
              <a:rPr lang="en-US" dirty="0" smtClean="0"/>
              <a: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13</a:t>
            </a:fld>
            <a:endParaRPr lang="en-GB" dirty="0"/>
          </a:p>
        </p:txBody>
      </p:sp>
      <p:sp>
        <p:nvSpPr>
          <p:cNvPr id="4" name="Content Placeholder 3"/>
          <p:cNvSpPr>
            <a:spLocks noGrp="1"/>
          </p:cNvSpPr>
          <p:nvPr>
            <p:ph sz="quarter" idx="1"/>
          </p:nvPr>
        </p:nvSpPr>
        <p:spPr/>
        <p:txBody>
          <a:bodyPr/>
          <a:lstStyle/>
          <a:p>
            <a:r>
              <a:rPr lang="en-US" dirty="0" smtClean="0"/>
              <a:t>Assessment for learning is a broader concept than formative assessment</a:t>
            </a:r>
          </a:p>
          <a:p>
            <a:pPr lvl="1"/>
            <a:r>
              <a:rPr lang="en-US" dirty="0" smtClean="0"/>
              <a:t>Assessment for motivation</a:t>
            </a:r>
          </a:p>
          <a:p>
            <a:pPr lvl="1"/>
            <a:r>
              <a:rPr lang="en-US" dirty="0" smtClean="0"/>
              <a:t>Assessment for retrieval practice</a:t>
            </a:r>
          </a:p>
          <a:p>
            <a:pPr lvl="2"/>
            <a:r>
              <a:rPr lang="en-US" dirty="0" smtClean="0"/>
              <a:t>“New theory of disuse”</a:t>
            </a:r>
          </a:p>
          <a:p>
            <a:pPr lvl="2"/>
            <a:r>
              <a:rPr lang="en-US" dirty="0" smtClean="0"/>
              <a:t>Practice testing</a:t>
            </a:r>
          </a:p>
          <a:p>
            <a:pPr lvl="3"/>
            <a:r>
              <a:rPr lang="en-US" dirty="0" smtClean="0"/>
              <a:t>Effective even when tests are not marked</a:t>
            </a:r>
          </a:p>
          <a:p>
            <a:pPr lvl="3"/>
            <a:r>
              <a:rPr lang="en-US" dirty="0" smtClean="0"/>
              <a:t>Hypercorrection effect</a:t>
            </a:r>
          </a:p>
        </p:txBody>
      </p:sp>
    </p:spTree>
    <p:extLst>
      <p:ext uri="{BB962C8B-B14F-4D97-AF65-F5344CB8AC3E}">
        <p14:creationId xmlns:p14="http://schemas.microsoft.com/office/powerpoint/2010/main" val="1251301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inclusive definition…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14</a:t>
            </a:fld>
            <a:endParaRPr lang="en-GB" dirty="0"/>
          </a:p>
        </p:txBody>
      </p:sp>
      <p:sp>
        <p:nvSpPr>
          <p:cNvPr id="4" name="Content Placeholder 3"/>
          <p:cNvSpPr>
            <a:spLocks noGrp="1"/>
          </p:cNvSpPr>
          <p:nvPr>
            <p:ph sz="quarter" idx="1"/>
          </p:nvPr>
        </p:nvSpPr>
        <p:spPr/>
        <p:txBody>
          <a:bodyPr/>
          <a:lstStyle/>
          <a:p>
            <a:r>
              <a:rPr lang="en-US" dirty="0" smtClean="0"/>
              <a:t>An assessment functions formatively to the extent that evidence about student achievement is elicited, interpreted, and used </a:t>
            </a:r>
            <a:r>
              <a:rPr lang="en-US" dirty="0"/>
              <a:t>by teachers, </a:t>
            </a:r>
            <a:r>
              <a:rPr lang="en-US" dirty="0" smtClean="0"/>
              <a:t>learners, </a:t>
            </a:r>
            <a:r>
              <a:rPr lang="en-US" dirty="0"/>
              <a:t>or their peers,</a:t>
            </a:r>
            <a:r>
              <a:rPr lang="en-US" dirty="0" smtClean="0"/>
              <a:t> to make decisions about future instruction that are likely to be better, or better founded, than the decisions that would have been taken in the absence of that evidence.</a:t>
            </a:r>
          </a:p>
          <a:p>
            <a:endParaRPr lang="en-US" dirty="0"/>
          </a:p>
        </p:txBody>
      </p:sp>
      <p:sp>
        <p:nvSpPr>
          <p:cNvPr id="5" name="Rectangle 4"/>
          <p:cNvSpPr/>
          <p:nvPr/>
        </p:nvSpPr>
        <p:spPr>
          <a:xfrm>
            <a:off x="863600" y="2552700"/>
            <a:ext cx="4737100" cy="431800"/>
          </a:xfrm>
          <a:prstGeom prst="rect">
            <a:avLst/>
          </a:prstGeom>
          <a:solidFill>
            <a:srgbClr val="FFFF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863600" y="2552700"/>
            <a:ext cx="6591300" cy="889000"/>
            <a:chOff x="863600" y="2552700"/>
            <a:chExt cx="6591300" cy="889000"/>
          </a:xfrm>
        </p:grpSpPr>
        <p:sp>
          <p:nvSpPr>
            <p:cNvPr id="6" name="Rectangle 5"/>
            <p:cNvSpPr/>
            <p:nvPr/>
          </p:nvSpPr>
          <p:spPr>
            <a:xfrm>
              <a:off x="863600" y="3009900"/>
              <a:ext cx="3708400" cy="431800"/>
            </a:xfrm>
            <a:prstGeom prst="rect">
              <a:avLst/>
            </a:prstGeom>
            <a:solidFill>
              <a:srgbClr val="FFFF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096000" y="2552700"/>
              <a:ext cx="1358900" cy="431800"/>
            </a:xfrm>
            <a:prstGeom prst="rect">
              <a:avLst/>
            </a:prstGeom>
            <a:solidFill>
              <a:srgbClr val="FFFF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p:nvSpPr>
        <p:spPr>
          <a:xfrm>
            <a:off x="863600" y="3467100"/>
            <a:ext cx="2781300" cy="431800"/>
          </a:xfrm>
          <a:prstGeom prst="rect">
            <a:avLst/>
          </a:prstGeom>
          <a:solidFill>
            <a:srgbClr val="FFFF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56300" y="3009900"/>
            <a:ext cx="1498600" cy="431800"/>
          </a:xfrm>
          <a:prstGeom prst="rect">
            <a:avLst/>
          </a:prstGeom>
          <a:solidFill>
            <a:srgbClr val="FFFF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016500" y="3454400"/>
            <a:ext cx="2781300" cy="431800"/>
          </a:xfrm>
          <a:prstGeom prst="rect">
            <a:avLst/>
          </a:prstGeom>
          <a:solidFill>
            <a:srgbClr val="FFFF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63600" y="3898900"/>
            <a:ext cx="2413000" cy="431800"/>
          </a:xfrm>
          <a:prstGeom prst="rect">
            <a:avLst/>
          </a:prstGeom>
          <a:solidFill>
            <a:srgbClr val="FFFF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996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domain dependency issue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15</a:t>
            </a:fld>
            <a:endParaRPr lang="en-GB" dirty="0"/>
          </a:p>
        </p:txBody>
      </p:sp>
      <p:sp>
        <p:nvSpPr>
          <p:cNvPr id="4" name="Content Placeholder 3"/>
          <p:cNvSpPr>
            <a:spLocks noGrp="1"/>
          </p:cNvSpPr>
          <p:nvPr>
            <p:ph sz="quarter" idx="1"/>
          </p:nvPr>
        </p:nvSpPr>
        <p:spPr>
          <a:xfrm>
            <a:off x="612648" y="1600200"/>
            <a:ext cx="8153400" cy="5257800"/>
          </a:xfrm>
        </p:spPr>
        <p:txBody>
          <a:bodyPr>
            <a:normAutofit/>
          </a:bodyPr>
          <a:lstStyle/>
          <a:p>
            <a:r>
              <a:rPr lang="en-US" dirty="0" smtClean="0"/>
              <a:t>Domain dependency</a:t>
            </a:r>
          </a:p>
          <a:p>
            <a:pPr lvl="1"/>
            <a:r>
              <a:rPr lang="en-US" dirty="0" smtClean="0"/>
              <a:t>A theoretical stance or an empirical question?</a:t>
            </a:r>
          </a:p>
          <a:p>
            <a:r>
              <a:rPr lang="en-US" dirty="0" smtClean="0"/>
              <a:t>Trade-offs</a:t>
            </a:r>
          </a:p>
          <a:p>
            <a:pPr lvl="1"/>
            <a:r>
              <a:rPr lang="en-US" dirty="0" smtClean="0"/>
              <a:t>Domain dependent</a:t>
            </a:r>
          </a:p>
          <a:p>
            <a:pPr lvl="2"/>
            <a:r>
              <a:rPr lang="en-US" dirty="0" smtClean="0"/>
              <a:t>Questions, feedback</a:t>
            </a:r>
          </a:p>
          <a:p>
            <a:pPr lvl="1"/>
            <a:r>
              <a:rPr lang="en-US" dirty="0" smtClean="0"/>
              <a:t>Domain independent</a:t>
            </a:r>
            <a:endParaRPr lang="en-US" dirty="0"/>
          </a:p>
          <a:p>
            <a:pPr lvl="2"/>
            <a:r>
              <a:rPr lang="en-US" dirty="0" smtClean="0"/>
              <a:t>Strategies, techniques</a:t>
            </a:r>
          </a:p>
          <a:p>
            <a:r>
              <a:rPr lang="en-US" dirty="0" smtClean="0"/>
              <a:t>Formative assessment is, trivially, </a:t>
            </a:r>
            <a:r>
              <a:rPr lang="en-US" i="1" dirty="0" smtClean="0"/>
              <a:t>both</a:t>
            </a:r>
            <a:r>
              <a:rPr lang="en-US" dirty="0" smtClean="0"/>
              <a:t> domain dependent and domain-independent</a:t>
            </a:r>
          </a:p>
          <a:p>
            <a:r>
              <a:rPr lang="en-US" dirty="0" smtClean="0"/>
              <a:t>Key question: How far can we take formative assessment as a domain-independent process?</a:t>
            </a:r>
          </a:p>
          <a:p>
            <a:pPr lvl="1"/>
            <a:endParaRPr lang="en-US" dirty="0" smtClean="0"/>
          </a:p>
          <a:p>
            <a:endParaRPr lang="en-US" dirty="0"/>
          </a:p>
        </p:txBody>
      </p:sp>
    </p:spTree>
    <p:extLst>
      <p:ext uri="{BB962C8B-B14F-4D97-AF65-F5344CB8AC3E}">
        <p14:creationId xmlns:p14="http://schemas.microsoft.com/office/powerpoint/2010/main" val="15662211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16</a:t>
            </a:fld>
            <a:endParaRPr lang="en-GB" dirty="0"/>
          </a:p>
        </p:txBody>
      </p:sp>
      <p:pic>
        <p:nvPicPr>
          <p:cNvPr id="6" name="Picture 5"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48" y="1689100"/>
            <a:ext cx="2413000" cy="3378200"/>
          </a:xfrm>
          <a:prstGeom prst="rect">
            <a:avLst/>
          </a:prstGeom>
        </p:spPr>
      </p:pic>
      <p:pic>
        <p:nvPicPr>
          <p:cNvPr id="7" name="Picture 6" descr="Unknown-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294" y="2254291"/>
            <a:ext cx="2413000" cy="3378200"/>
          </a:xfrm>
          <a:prstGeom prst="rect">
            <a:avLst/>
          </a:prstGeom>
        </p:spPr>
      </p:pic>
      <p:pic>
        <p:nvPicPr>
          <p:cNvPr id="5" name="Picture 4" descr="images-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939" y="2819482"/>
            <a:ext cx="2349500" cy="3467100"/>
          </a:xfrm>
          <a:prstGeom prst="rect">
            <a:avLst/>
          </a:prstGeom>
        </p:spPr>
      </p:pic>
      <p:pic>
        <p:nvPicPr>
          <p:cNvPr id="8" name="Picture 7"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439" y="1689100"/>
            <a:ext cx="2387600" cy="3403600"/>
          </a:xfrm>
          <a:prstGeom prst="rect">
            <a:avLst/>
          </a:prstGeom>
        </p:spPr>
      </p:pic>
      <p:pic>
        <p:nvPicPr>
          <p:cNvPr id="10" name="Picture 9" descr="images-6.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1294" y="2273341"/>
            <a:ext cx="2387600" cy="3403600"/>
          </a:xfrm>
          <a:prstGeom prst="rect">
            <a:avLst/>
          </a:prstGeom>
        </p:spPr>
      </p:pic>
      <p:pic>
        <p:nvPicPr>
          <p:cNvPr id="9" name="Picture 8" descr="images-3.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1148" y="2857582"/>
            <a:ext cx="2374900" cy="3429000"/>
          </a:xfrm>
          <a:prstGeom prst="rect">
            <a:avLst/>
          </a:prstGeom>
        </p:spPr>
      </p:pic>
    </p:spTree>
    <p:extLst>
      <p:ext uri="{BB962C8B-B14F-4D97-AF65-F5344CB8AC3E}">
        <p14:creationId xmlns:p14="http://schemas.microsoft.com/office/powerpoint/2010/main" val="1662454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effectiveness issue</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17</a:t>
            </a:fld>
            <a:endParaRPr lang="en-GB" dirty="0"/>
          </a:p>
        </p:txBody>
      </p:sp>
      <p:sp>
        <p:nvSpPr>
          <p:cNvPr id="4" name="Content Placeholder 3"/>
          <p:cNvSpPr>
            <a:spLocks noGrp="1"/>
          </p:cNvSpPr>
          <p:nvPr>
            <p:ph sz="quarter" idx="1"/>
          </p:nvPr>
        </p:nvSpPr>
        <p:spPr>
          <a:xfrm>
            <a:off x="612648" y="1600199"/>
            <a:ext cx="8153400" cy="5257801"/>
          </a:xfrm>
        </p:spPr>
        <p:txBody>
          <a:bodyPr>
            <a:normAutofit fontScale="92500" lnSpcReduction="10000"/>
          </a:bodyPr>
          <a:lstStyle/>
          <a:p>
            <a:r>
              <a:rPr lang="en-US" dirty="0" smtClean="0"/>
              <a:t>Understanding meta-analysis</a:t>
            </a:r>
          </a:p>
          <a:p>
            <a:pPr lvl="1"/>
            <a:r>
              <a:rPr lang="en-US" dirty="0" smtClean="0"/>
              <a:t>A technique for aggregating results from different studies by converting empirical results to a common measure (usually </a:t>
            </a:r>
            <a:r>
              <a:rPr lang="en-US" dirty="0"/>
              <a:t>effect </a:t>
            </a:r>
            <a:r>
              <a:rPr lang="en-US" dirty="0" smtClean="0"/>
              <a:t>size)</a:t>
            </a:r>
          </a:p>
          <a:p>
            <a:pPr lvl="1"/>
            <a:r>
              <a:rPr lang="en-US" dirty="0" smtClean="0"/>
              <a:t>Standardized effect size is defined as:</a:t>
            </a:r>
            <a:endParaRPr lang="en-US" dirty="0"/>
          </a:p>
          <a:p>
            <a:pPr lvl="1"/>
            <a:endParaRPr lang="en-US" dirty="0" smtClean="0"/>
          </a:p>
          <a:p>
            <a:pPr lvl="1"/>
            <a:endParaRPr lang="en-US" dirty="0"/>
          </a:p>
          <a:p>
            <a:pPr lvl="1"/>
            <a:r>
              <a:rPr lang="en-US" dirty="0"/>
              <a:t>Problems with meta-</a:t>
            </a:r>
            <a:r>
              <a:rPr lang="en-US" dirty="0" smtClean="0"/>
              <a:t>analysis</a:t>
            </a:r>
          </a:p>
          <a:p>
            <a:pPr lvl="2"/>
            <a:r>
              <a:rPr lang="en-US" dirty="0" smtClean="0"/>
              <a:t>The “file drawer” problem</a:t>
            </a:r>
          </a:p>
          <a:p>
            <a:pPr lvl="2"/>
            <a:r>
              <a:rPr lang="en-US" dirty="0" smtClean="0"/>
              <a:t>Variations in intervention quality</a:t>
            </a:r>
          </a:p>
          <a:p>
            <a:pPr lvl="2"/>
            <a:r>
              <a:rPr lang="en-US" dirty="0" smtClean="0"/>
              <a:t>Variation in population variability</a:t>
            </a:r>
          </a:p>
          <a:p>
            <a:pPr lvl="2"/>
            <a:r>
              <a:rPr lang="en-US" dirty="0" smtClean="0"/>
              <a:t>Selection </a:t>
            </a:r>
            <a:r>
              <a:rPr lang="en-US" dirty="0"/>
              <a:t>of studies</a:t>
            </a:r>
          </a:p>
          <a:p>
            <a:pPr lvl="2"/>
            <a:r>
              <a:rPr lang="en-US" dirty="0"/>
              <a:t>Sensitivity of outcome </a:t>
            </a:r>
            <a:r>
              <a:rPr lang="en-US" dirty="0" smtClean="0"/>
              <a:t>measures</a:t>
            </a:r>
          </a:p>
          <a:p>
            <a:pPr lvl="1"/>
            <a:endParaRPr lang="en-US" dirty="0"/>
          </a:p>
          <a:p>
            <a:pPr lvl="1"/>
            <a:endParaRPr lang="en-US" dirty="0" smtClean="0"/>
          </a:p>
          <a:p>
            <a:pPr lvl="1"/>
            <a:endParaRPr lang="en-US" dirty="0" smtClean="0"/>
          </a:p>
          <a:p>
            <a:pPr lvl="1"/>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10448365"/>
              </p:ext>
            </p:extLst>
          </p:nvPr>
        </p:nvGraphicFramePr>
        <p:xfrm>
          <a:off x="2208700" y="3560080"/>
          <a:ext cx="5397500" cy="635000"/>
        </p:xfrm>
        <a:graphic>
          <a:graphicData uri="http://schemas.openxmlformats.org/presentationml/2006/ole">
            <mc:AlternateContent xmlns:mc="http://schemas.openxmlformats.org/markup-compatibility/2006">
              <mc:Choice xmlns:v="urn:schemas-microsoft-com:vml" Requires="v">
                <p:oleObj spid="_x0000_s1041" name="Document" r:id="rId3" imgW="5397500" imgH="635000" progId="Word.Document.12">
                  <p:embed/>
                </p:oleObj>
              </mc:Choice>
              <mc:Fallback>
                <p:oleObj name="Document" r:id="rId3" imgW="5397500" imgH="635000" progId="Word.Document.12">
                  <p:embed/>
                  <p:pic>
                    <p:nvPicPr>
                      <p:cNvPr id="0" name=""/>
                      <p:cNvPicPr/>
                      <p:nvPr/>
                    </p:nvPicPr>
                    <p:blipFill>
                      <a:blip r:embed="rId4"/>
                      <a:stretch>
                        <a:fillRect/>
                      </a:stretch>
                    </p:blipFill>
                    <p:spPr>
                      <a:xfrm>
                        <a:off x="2208700" y="3560080"/>
                        <a:ext cx="5397500" cy="635000"/>
                      </a:xfrm>
                      <a:prstGeom prst="rect">
                        <a:avLst/>
                      </a:prstGeom>
                    </p:spPr>
                  </p:pic>
                </p:oleObj>
              </mc:Fallback>
            </mc:AlternateContent>
          </a:graphicData>
        </a:graphic>
      </p:graphicFrame>
    </p:spTree>
    <p:extLst>
      <p:ext uri="{BB962C8B-B14F-4D97-AF65-F5344CB8AC3E}">
        <p14:creationId xmlns:p14="http://schemas.microsoft.com/office/powerpoint/2010/main" val="1783400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growth in achievement, by age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18</a:t>
            </a:fld>
            <a:endParaRPr lang="en-GB"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3968375812"/>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72353" y="6006353"/>
            <a:ext cx="6245412" cy="369332"/>
          </a:xfrm>
          <a:prstGeom prst="rect">
            <a:avLst/>
          </a:prstGeom>
          <a:noFill/>
        </p:spPr>
        <p:txBody>
          <a:bodyPr wrap="square" rtlCol="0">
            <a:spAutoFit/>
          </a:bodyPr>
          <a:lstStyle/>
          <a:p>
            <a:r>
              <a:rPr lang="nl-NL" sz="1800" dirty="0" err="1">
                <a:solidFill>
                  <a:schemeClr val="accent1"/>
                </a:solidFill>
                <a:latin typeface="+mj-lt"/>
              </a:rPr>
              <a:t>Bloom</a:t>
            </a:r>
            <a:r>
              <a:rPr lang="nl-NL" sz="1800" dirty="0">
                <a:solidFill>
                  <a:schemeClr val="accent1"/>
                </a:solidFill>
                <a:latin typeface="+mj-lt"/>
              </a:rPr>
              <a:t>, </a:t>
            </a:r>
            <a:r>
              <a:rPr lang="nl-NL" sz="1800" dirty="0" smtClean="0">
                <a:solidFill>
                  <a:schemeClr val="accent1"/>
                </a:solidFill>
                <a:latin typeface="+mj-lt"/>
              </a:rPr>
              <a:t>Hill</a:t>
            </a:r>
            <a:r>
              <a:rPr lang="nl-NL" sz="1800" dirty="0">
                <a:solidFill>
                  <a:schemeClr val="accent1"/>
                </a:solidFill>
                <a:latin typeface="+mj-lt"/>
              </a:rPr>
              <a:t>, </a:t>
            </a:r>
            <a:r>
              <a:rPr lang="nl-NL" sz="1800" dirty="0" smtClean="0">
                <a:solidFill>
                  <a:schemeClr val="accent1"/>
                </a:solidFill>
                <a:latin typeface="+mj-lt"/>
              </a:rPr>
              <a:t>Black</a:t>
            </a:r>
            <a:r>
              <a:rPr lang="nl-NL" sz="1800" dirty="0">
                <a:solidFill>
                  <a:schemeClr val="accent1"/>
                </a:solidFill>
                <a:latin typeface="+mj-lt"/>
              </a:rPr>
              <a:t>, </a:t>
            </a:r>
            <a:r>
              <a:rPr lang="nl-NL" sz="1800" dirty="0" err="1" smtClean="0">
                <a:solidFill>
                  <a:schemeClr val="accent1"/>
                </a:solidFill>
                <a:latin typeface="+mj-lt"/>
              </a:rPr>
              <a:t>and</a:t>
            </a:r>
            <a:r>
              <a:rPr lang="nl-NL" sz="1800" dirty="0" smtClean="0">
                <a:solidFill>
                  <a:schemeClr val="accent1"/>
                </a:solidFill>
                <a:latin typeface="+mj-lt"/>
              </a:rPr>
              <a:t> </a:t>
            </a:r>
            <a:r>
              <a:rPr lang="nl-NL" sz="1800" dirty="0" err="1" smtClean="0">
                <a:solidFill>
                  <a:schemeClr val="accent1"/>
                </a:solidFill>
                <a:latin typeface="+mj-lt"/>
              </a:rPr>
              <a:t>Lipsey</a:t>
            </a:r>
            <a:r>
              <a:rPr lang="nl-NL" sz="1800" dirty="0" smtClean="0">
                <a:solidFill>
                  <a:schemeClr val="accent1"/>
                </a:solidFill>
                <a:latin typeface="+mj-lt"/>
              </a:rPr>
              <a:t> </a:t>
            </a:r>
            <a:r>
              <a:rPr lang="nl-NL" sz="1800" dirty="0">
                <a:solidFill>
                  <a:schemeClr val="accent1"/>
                </a:solidFill>
                <a:latin typeface="+mj-lt"/>
              </a:rPr>
              <a:t>(2008)</a:t>
            </a:r>
            <a:endParaRPr lang="en-US" sz="1800" dirty="0">
              <a:solidFill>
                <a:schemeClr val="accent1"/>
              </a:solidFill>
              <a:latin typeface="+mj-lt"/>
            </a:endParaRPr>
          </a:p>
        </p:txBody>
      </p:sp>
    </p:spTree>
    <p:extLst>
      <p:ext uri="{BB962C8B-B14F-4D97-AF65-F5344CB8AC3E}">
        <p14:creationId xmlns:p14="http://schemas.microsoft.com/office/powerpoint/2010/main" val="5556468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Recent meta-</a:t>
            </a:r>
            <a:r>
              <a:rPr lang="en-US" smtClean="0"/>
              <a:t>analytic findings	</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87365291"/>
              </p:ext>
            </p:extLst>
          </p:nvPr>
        </p:nvGraphicFramePr>
        <p:xfrm>
          <a:off x="612775" y="1600200"/>
          <a:ext cx="8153400" cy="3013165"/>
        </p:xfrm>
        <a:graphic>
          <a:graphicData uri="http://schemas.openxmlformats.org/drawingml/2006/table">
            <a:tbl>
              <a:tblPr firstRow="1" bandRow="1">
                <a:tableStyleId>{5C22544A-7EE6-4342-B048-85BDC9FD1C3A}</a:tableStyleId>
              </a:tblPr>
              <a:tblGrid>
                <a:gridCol w="2467463"/>
                <a:gridCol w="793897"/>
                <a:gridCol w="1630680"/>
                <a:gridCol w="1630680"/>
                <a:gridCol w="1630680"/>
              </a:tblGrid>
              <a:tr h="530535">
                <a:tc>
                  <a:txBody>
                    <a:bodyPr/>
                    <a:lstStyle/>
                    <a:p>
                      <a:r>
                        <a:rPr lang="en-US" sz="2000" dirty="0" smtClean="0"/>
                        <a:t>Content</a:t>
                      </a:r>
                      <a:r>
                        <a:rPr lang="en-US" sz="2000" baseline="0" dirty="0" smtClean="0"/>
                        <a:t> area</a:t>
                      </a:r>
                      <a:endParaRPr lang="en-US" sz="2000" dirty="0"/>
                    </a:p>
                  </a:txBody>
                  <a:tcPr/>
                </a:tc>
                <a:tc>
                  <a:txBody>
                    <a:bodyPr/>
                    <a:lstStyle/>
                    <a:p>
                      <a:pPr algn="ctr"/>
                      <a:r>
                        <a:rPr lang="en-US" sz="2000" dirty="0" smtClean="0"/>
                        <a:t>N</a:t>
                      </a:r>
                      <a:endParaRPr lang="en-US" sz="2000" dirty="0"/>
                    </a:p>
                  </a:txBody>
                  <a:tcPr/>
                </a:tc>
                <a:tc gridSpan="3">
                  <a:txBody>
                    <a:bodyPr/>
                    <a:lstStyle/>
                    <a:p>
                      <a:pPr algn="ctr"/>
                      <a:r>
                        <a:rPr lang="en-US" sz="2000" dirty="0" smtClean="0"/>
                        <a:t>95% confidence interval</a:t>
                      </a:r>
                      <a:r>
                        <a:rPr lang="en-US" sz="2000" baseline="0" dirty="0" smtClean="0"/>
                        <a:t> for effect size</a:t>
                      </a:r>
                      <a:endParaRPr lang="en-US" sz="2000" dirty="0"/>
                    </a:p>
                  </a:txBody>
                  <a:tcPr/>
                </a:tc>
                <a:tc hMerge="1">
                  <a:txBody>
                    <a:bodyPr/>
                    <a:lstStyle/>
                    <a:p>
                      <a:endParaRPr lang="en-US" dirty="0"/>
                    </a:p>
                  </a:txBody>
                  <a:tcPr/>
                </a:tc>
                <a:tc hMerge="1">
                  <a:txBody>
                    <a:bodyPr/>
                    <a:lstStyle/>
                    <a:p>
                      <a:endParaRPr lang="en-US" dirty="0"/>
                    </a:p>
                  </a:txBody>
                  <a:tcPr/>
                </a:tc>
              </a:tr>
              <a:tr h="496526">
                <a:tc>
                  <a:txBody>
                    <a:bodyPr/>
                    <a:lstStyle/>
                    <a:p>
                      <a:pPr>
                        <a:lnSpc>
                          <a:spcPct val="115000"/>
                        </a:lnSpc>
                        <a:spcAft>
                          <a:spcPts val="0"/>
                        </a:spcAft>
                      </a:pPr>
                      <a:endParaRPr lang="en-US" sz="2000" dirty="0">
                        <a:effectLst/>
                        <a:latin typeface="+mn-lt"/>
                        <a:ea typeface="Calibri"/>
                        <a:cs typeface="Times New Roman"/>
                      </a:endParaRPr>
                    </a:p>
                  </a:txBody>
                  <a:tcPr marL="68580" marR="68580" marT="0" marB="0"/>
                </a:tc>
                <a:tc>
                  <a:txBody>
                    <a:bodyPr/>
                    <a:lstStyle/>
                    <a:p>
                      <a:pPr algn="ctr">
                        <a:lnSpc>
                          <a:spcPct val="115000"/>
                        </a:lnSpc>
                        <a:spcAft>
                          <a:spcPts val="0"/>
                        </a:spcAft>
                        <a:tabLst>
                          <a:tab pos="165735" algn="r"/>
                        </a:tabLst>
                      </a:pPr>
                      <a:endParaRPr lang="en-US" sz="20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US" sz="2000" dirty="0" smtClean="0">
                          <a:effectLst/>
                          <a:latin typeface="+mn-lt"/>
                          <a:ea typeface="Calibri"/>
                          <a:cs typeface="Times New Roman"/>
                        </a:rPr>
                        <a:t>Lower</a:t>
                      </a:r>
                      <a:endParaRPr lang="en-US" sz="20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US" sz="2000" dirty="0" smtClean="0">
                          <a:effectLst/>
                          <a:latin typeface="+mn-lt"/>
                          <a:ea typeface="Calibri"/>
                          <a:cs typeface="Times New Roman"/>
                        </a:rPr>
                        <a:t>Mean</a:t>
                      </a:r>
                      <a:endParaRPr lang="en-US" sz="20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US" sz="2000" dirty="0" smtClean="0">
                          <a:effectLst/>
                          <a:latin typeface="+mn-lt"/>
                          <a:ea typeface="Calibri"/>
                          <a:cs typeface="Times New Roman"/>
                        </a:rPr>
                        <a:t>Upper</a:t>
                      </a:r>
                      <a:endParaRPr lang="en-US" sz="2000" dirty="0">
                        <a:effectLst/>
                        <a:latin typeface="+mn-lt"/>
                        <a:ea typeface="Calibri"/>
                        <a:cs typeface="Times New Roman"/>
                      </a:endParaRPr>
                    </a:p>
                  </a:txBody>
                  <a:tcPr marL="68580" marR="68580" marT="0" marB="0"/>
                </a:tc>
              </a:tr>
              <a:tr h="496526">
                <a:tc>
                  <a:txBody>
                    <a:bodyPr/>
                    <a:lstStyle/>
                    <a:p>
                      <a:pPr>
                        <a:lnSpc>
                          <a:spcPct val="115000"/>
                        </a:lnSpc>
                        <a:spcAft>
                          <a:spcPts val="0"/>
                        </a:spcAft>
                      </a:pPr>
                      <a:r>
                        <a:rPr lang="en-US" sz="2000" dirty="0">
                          <a:solidFill>
                            <a:srgbClr val="000000"/>
                          </a:solidFill>
                          <a:effectLst/>
                          <a:latin typeface="+mn-lt"/>
                          <a:ea typeface="Times New Roman"/>
                          <a:cs typeface="Times New Roman"/>
                        </a:rPr>
                        <a:t>Mathematics</a:t>
                      </a:r>
                      <a:endParaRPr lang="en-US" sz="2000" dirty="0">
                        <a:effectLst/>
                        <a:latin typeface="+mn-lt"/>
                        <a:ea typeface="Calibri"/>
                        <a:cs typeface="Times New Roman"/>
                      </a:endParaRPr>
                    </a:p>
                  </a:txBody>
                  <a:tcPr marL="68580" marR="68580" marT="0" marB="0" anchor="ctr"/>
                </a:tc>
                <a:tc>
                  <a:txBody>
                    <a:bodyPr/>
                    <a:lstStyle/>
                    <a:p>
                      <a:pPr algn="r">
                        <a:lnSpc>
                          <a:spcPct val="115000"/>
                        </a:lnSpc>
                        <a:spcAft>
                          <a:spcPts val="0"/>
                        </a:spcAft>
                        <a:tabLst/>
                      </a:pPr>
                      <a:r>
                        <a:rPr lang="en-US" sz="2000" dirty="0" smtClean="0">
                          <a:solidFill>
                            <a:srgbClr val="000000"/>
                          </a:solidFill>
                          <a:effectLst/>
                          <a:latin typeface="+mn-lt"/>
                          <a:ea typeface="Times New Roman"/>
                          <a:cs typeface="Times New Roman"/>
                        </a:rPr>
                        <a:t>19</a:t>
                      </a:r>
                      <a:endParaRPr lang="en-US" sz="2000" dirty="0">
                        <a:effectLst/>
                        <a:latin typeface="+mn-lt"/>
                        <a:ea typeface="Calibri"/>
                        <a:cs typeface="Times New Roman"/>
                      </a:endParaRPr>
                    </a:p>
                  </a:txBody>
                  <a:tcPr marL="68580" marR="252000" marT="0" marB="0" anchor="ctr"/>
                </a:tc>
                <a:tc>
                  <a:txBody>
                    <a:bodyPr/>
                    <a:lstStyle/>
                    <a:p>
                      <a:pPr algn="ctr">
                        <a:lnSpc>
                          <a:spcPct val="115000"/>
                        </a:lnSpc>
                        <a:spcAft>
                          <a:spcPts val="0"/>
                        </a:spcAft>
                      </a:pPr>
                      <a:r>
                        <a:rPr lang="en-US" sz="2000">
                          <a:solidFill>
                            <a:srgbClr val="000000"/>
                          </a:solidFill>
                          <a:effectLst/>
                          <a:latin typeface="+mn-lt"/>
                          <a:ea typeface="Times New Roman"/>
                          <a:cs typeface="Times New Roman"/>
                        </a:rPr>
                        <a:t>0.14</a:t>
                      </a:r>
                      <a:endParaRPr lang="en-US" sz="200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US" sz="2000" dirty="0">
                          <a:solidFill>
                            <a:srgbClr val="000000"/>
                          </a:solidFill>
                          <a:effectLst/>
                          <a:latin typeface="+mn-lt"/>
                          <a:ea typeface="Times New Roman"/>
                          <a:cs typeface="Times New Roman"/>
                        </a:rPr>
                        <a:t>0.17</a:t>
                      </a:r>
                      <a:endParaRPr lang="en-US" sz="20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US" sz="2000" dirty="0">
                          <a:solidFill>
                            <a:srgbClr val="000000"/>
                          </a:solidFill>
                          <a:effectLst/>
                          <a:latin typeface="+mn-lt"/>
                          <a:ea typeface="Times New Roman"/>
                          <a:cs typeface="Times New Roman"/>
                        </a:rPr>
                        <a:t>0.20</a:t>
                      </a:r>
                      <a:endParaRPr lang="en-US" sz="2000" dirty="0">
                        <a:effectLst/>
                        <a:latin typeface="+mn-lt"/>
                        <a:ea typeface="Calibri"/>
                        <a:cs typeface="Times New Roman"/>
                      </a:endParaRPr>
                    </a:p>
                  </a:txBody>
                  <a:tcPr marL="68580" marR="68580" marT="0" marB="0" anchor="ctr"/>
                </a:tc>
              </a:tr>
              <a:tr h="496526">
                <a:tc>
                  <a:txBody>
                    <a:bodyPr/>
                    <a:lstStyle/>
                    <a:p>
                      <a:pPr>
                        <a:lnSpc>
                          <a:spcPct val="115000"/>
                        </a:lnSpc>
                        <a:spcAft>
                          <a:spcPts val="0"/>
                        </a:spcAft>
                      </a:pPr>
                      <a:r>
                        <a:rPr lang="en-US" sz="2000" dirty="0">
                          <a:solidFill>
                            <a:srgbClr val="000000"/>
                          </a:solidFill>
                          <a:effectLst/>
                          <a:latin typeface="+mn-lt"/>
                          <a:ea typeface="Times New Roman"/>
                          <a:cs typeface="Times New Roman"/>
                        </a:rPr>
                        <a:t>English Language Arts</a:t>
                      </a:r>
                      <a:endParaRPr lang="en-US" sz="2000" dirty="0">
                        <a:effectLst/>
                        <a:latin typeface="+mn-lt"/>
                        <a:ea typeface="Calibri"/>
                        <a:cs typeface="Times New Roman"/>
                      </a:endParaRPr>
                    </a:p>
                  </a:txBody>
                  <a:tcPr marL="68580" marR="68580" marT="0" marB="0" anchor="ctr"/>
                </a:tc>
                <a:tc>
                  <a:txBody>
                    <a:bodyPr/>
                    <a:lstStyle/>
                    <a:p>
                      <a:pPr algn="r">
                        <a:lnSpc>
                          <a:spcPct val="115000"/>
                        </a:lnSpc>
                        <a:spcAft>
                          <a:spcPts val="0"/>
                        </a:spcAft>
                        <a:tabLst/>
                      </a:pPr>
                      <a:r>
                        <a:rPr lang="en-US" sz="2000" dirty="0" smtClean="0">
                          <a:solidFill>
                            <a:srgbClr val="000000"/>
                          </a:solidFill>
                          <a:effectLst/>
                          <a:latin typeface="+mn-lt"/>
                          <a:ea typeface="Times New Roman"/>
                          <a:cs typeface="Times New Roman"/>
                        </a:rPr>
                        <a:t>4</a:t>
                      </a:r>
                      <a:endParaRPr lang="en-US" sz="2000" dirty="0">
                        <a:effectLst/>
                        <a:latin typeface="+mn-lt"/>
                        <a:ea typeface="Calibri"/>
                        <a:cs typeface="Times New Roman"/>
                      </a:endParaRPr>
                    </a:p>
                  </a:txBody>
                  <a:tcPr marL="68580" marR="252000" marT="0" marB="0" anchor="ctr"/>
                </a:tc>
                <a:tc>
                  <a:txBody>
                    <a:bodyPr/>
                    <a:lstStyle/>
                    <a:p>
                      <a:pPr algn="ctr">
                        <a:lnSpc>
                          <a:spcPct val="115000"/>
                        </a:lnSpc>
                        <a:spcAft>
                          <a:spcPts val="0"/>
                        </a:spcAft>
                      </a:pPr>
                      <a:r>
                        <a:rPr lang="en-US" sz="2000" dirty="0">
                          <a:solidFill>
                            <a:srgbClr val="000000"/>
                          </a:solidFill>
                          <a:effectLst/>
                          <a:latin typeface="+mn-lt"/>
                          <a:ea typeface="Times New Roman"/>
                          <a:cs typeface="Times New Roman"/>
                        </a:rPr>
                        <a:t>0.30</a:t>
                      </a:r>
                      <a:endParaRPr lang="en-US" sz="20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US" sz="2000" dirty="0">
                          <a:solidFill>
                            <a:srgbClr val="000000"/>
                          </a:solidFill>
                          <a:effectLst/>
                          <a:latin typeface="+mn-lt"/>
                          <a:ea typeface="Times New Roman"/>
                          <a:cs typeface="Times New Roman"/>
                        </a:rPr>
                        <a:t>0.32</a:t>
                      </a:r>
                      <a:endParaRPr lang="en-US" sz="20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US" sz="2000" dirty="0">
                          <a:solidFill>
                            <a:srgbClr val="000000"/>
                          </a:solidFill>
                          <a:effectLst/>
                          <a:latin typeface="+mn-lt"/>
                          <a:ea typeface="Times New Roman"/>
                          <a:cs typeface="Times New Roman"/>
                        </a:rPr>
                        <a:t>0.34</a:t>
                      </a:r>
                      <a:endParaRPr lang="en-US" sz="2000" dirty="0">
                        <a:effectLst/>
                        <a:latin typeface="+mn-lt"/>
                        <a:ea typeface="Calibri"/>
                        <a:cs typeface="Times New Roman"/>
                      </a:endParaRPr>
                    </a:p>
                  </a:txBody>
                  <a:tcPr marL="68580" marR="68580" marT="0" marB="0" anchor="ctr"/>
                </a:tc>
              </a:tr>
              <a:tr h="496526">
                <a:tc>
                  <a:txBody>
                    <a:bodyPr/>
                    <a:lstStyle/>
                    <a:p>
                      <a:pPr>
                        <a:lnSpc>
                          <a:spcPct val="115000"/>
                        </a:lnSpc>
                        <a:spcAft>
                          <a:spcPts val="0"/>
                        </a:spcAft>
                      </a:pPr>
                      <a:r>
                        <a:rPr lang="en-US" sz="2000">
                          <a:solidFill>
                            <a:srgbClr val="000000"/>
                          </a:solidFill>
                          <a:effectLst/>
                          <a:latin typeface="+mn-lt"/>
                          <a:ea typeface="Times New Roman"/>
                          <a:cs typeface="Times New Roman"/>
                        </a:rPr>
                        <a:t>Science</a:t>
                      </a:r>
                      <a:endParaRPr lang="en-US" sz="2000">
                        <a:effectLst/>
                        <a:latin typeface="+mn-lt"/>
                        <a:ea typeface="Calibri"/>
                        <a:cs typeface="Times New Roman"/>
                      </a:endParaRPr>
                    </a:p>
                  </a:txBody>
                  <a:tcPr marL="68580" marR="68580" marT="0" marB="0" anchor="ctr"/>
                </a:tc>
                <a:tc>
                  <a:txBody>
                    <a:bodyPr/>
                    <a:lstStyle/>
                    <a:p>
                      <a:pPr algn="r">
                        <a:lnSpc>
                          <a:spcPct val="115000"/>
                        </a:lnSpc>
                        <a:spcAft>
                          <a:spcPts val="0"/>
                        </a:spcAft>
                        <a:tabLst/>
                      </a:pPr>
                      <a:r>
                        <a:rPr lang="en-US" sz="2000" dirty="0" smtClean="0">
                          <a:solidFill>
                            <a:srgbClr val="000000"/>
                          </a:solidFill>
                          <a:effectLst/>
                          <a:latin typeface="+mn-lt"/>
                          <a:ea typeface="Times New Roman"/>
                          <a:cs typeface="Times New Roman"/>
                        </a:rPr>
                        <a:t>17</a:t>
                      </a:r>
                      <a:endParaRPr lang="en-US" sz="2000" dirty="0">
                        <a:effectLst/>
                        <a:latin typeface="+mn-lt"/>
                        <a:ea typeface="Calibri"/>
                        <a:cs typeface="Times New Roman"/>
                      </a:endParaRPr>
                    </a:p>
                  </a:txBody>
                  <a:tcPr marL="68580" marR="252000" marT="0" marB="0" anchor="ctr"/>
                </a:tc>
                <a:tc>
                  <a:txBody>
                    <a:bodyPr/>
                    <a:lstStyle/>
                    <a:p>
                      <a:pPr algn="ctr">
                        <a:lnSpc>
                          <a:spcPct val="115000"/>
                        </a:lnSpc>
                        <a:spcAft>
                          <a:spcPts val="0"/>
                        </a:spcAft>
                      </a:pPr>
                      <a:r>
                        <a:rPr lang="en-US" sz="2000">
                          <a:solidFill>
                            <a:srgbClr val="000000"/>
                          </a:solidFill>
                          <a:effectLst/>
                          <a:latin typeface="+mn-lt"/>
                          <a:ea typeface="Times New Roman"/>
                          <a:cs typeface="Times New Roman"/>
                        </a:rPr>
                        <a:t>0.06</a:t>
                      </a:r>
                      <a:endParaRPr lang="en-US" sz="200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US" sz="2000" dirty="0">
                          <a:solidFill>
                            <a:srgbClr val="000000"/>
                          </a:solidFill>
                          <a:effectLst/>
                          <a:latin typeface="+mn-lt"/>
                          <a:ea typeface="Times New Roman"/>
                          <a:cs typeface="Times New Roman"/>
                        </a:rPr>
                        <a:t>0.19</a:t>
                      </a:r>
                      <a:endParaRPr lang="en-US" sz="20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US" sz="2000" dirty="0">
                          <a:solidFill>
                            <a:srgbClr val="000000"/>
                          </a:solidFill>
                          <a:effectLst/>
                          <a:latin typeface="+mn-lt"/>
                          <a:ea typeface="Times New Roman"/>
                          <a:cs typeface="Times New Roman"/>
                        </a:rPr>
                        <a:t>0.31</a:t>
                      </a:r>
                      <a:endParaRPr lang="en-US" sz="2000" dirty="0">
                        <a:effectLst/>
                        <a:latin typeface="+mn-lt"/>
                        <a:ea typeface="Calibri"/>
                        <a:cs typeface="Times New Roman"/>
                      </a:endParaRPr>
                    </a:p>
                  </a:txBody>
                  <a:tcPr marL="68580" marR="68580" marT="0" marB="0" anchor="ctr"/>
                </a:tc>
              </a:tr>
              <a:tr h="496526">
                <a:tc>
                  <a:txBody>
                    <a:bodyPr/>
                    <a:lstStyle/>
                    <a:p>
                      <a:pPr>
                        <a:lnSpc>
                          <a:spcPct val="115000"/>
                        </a:lnSpc>
                        <a:spcAft>
                          <a:spcPts val="0"/>
                        </a:spcAft>
                      </a:pPr>
                      <a:r>
                        <a:rPr lang="en-US" sz="2000" dirty="0">
                          <a:solidFill>
                            <a:srgbClr val="000000"/>
                          </a:solidFill>
                          <a:effectLst/>
                          <a:latin typeface="+mn-lt"/>
                          <a:ea typeface="Times New Roman"/>
                          <a:cs typeface="Times New Roman"/>
                        </a:rPr>
                        <a:t>Total</a:t>
                      </a:r>
                      <a:endParaRPr lang="en-US" sz="2000" dirty="0">
                        <a:effectLst/>
                        <a:latin typeface="+mn-lt"/>
                        <a:ea typeface="Calibri"/>
                        <a:cs typeface="Times New Roman"/>
                      </a:endParaRPr>
                    </a:p>
                  </a:txBody>
                  <a:tcPr marL="68580" marR="68580" marT="0" marB="0" anchor="ctr"/>
                </a:tc>
                <a:tc>
                  <a:txBody>
                    <a:bodyPr/>
                    <a:lstStyle/>
                    <a:p>
                      <a:pPr algn="r">
                        <a:lnSpc>
                          <a:spcPct val="115000"/>
                        </a:lnSpc>
                        <a:spcAft>
                          <a:spcPts val="0"/>
                        </a:spcAft>
                        <a:tabLst/>
                      </a:pPr>
                      <a:r>
                        <a:rPr lang="en-US" sz="2000" dirty="0" smtClean="0">
                          <a:solidFill>
                            <a:srgbClr val="000000"/>
                          </a:solidFill>
                          <a:effectLst/>
                          <a:latin typeface="+mn-lt"/>
                          <a:ea typeface="Times New Roman"/>
                          <a:cs typeface="Times New Roman"/>
                        </a:rPr>
                        <a:t>40</a:t>
                      </a:r>
                      <a:endParaRPr lang="en-US" sz="2000" dirty="0">
                        <a:effectLst/>
                        <a:latin typeface="+mn-lt"/>
                        <a:ea typeface="Calibri"/>
                        <a:cs typeface="Times New Roman"/>
                      </a:endParaRPr>
                    </a:p>
                  </a:txBody>
                  <a:tcPr marL="68580" marR="252000" marT="0" marB="0" anchor="ctr"/>
                </a:tc>
                <a:tc>
                  <a:txBody>
                    <a:bodyPr/>
                    <a:lstStyle/>
                    <a:p>
                      <a:pPr algn="ctr">
                        <a:lnSpc>
                          <a:spcPct val="115000"/>
                        </a:lnSpc>
                        <a:spcAft>
                          <a:spcPts val="0"/>
                        </a:spcAft>
                      </a:pPr>
                      <a:r>
                        <a:rPr lang="en-US" sz="2000" dirty="0">
                          <a:solidFill>
                            <a:srgbClr val="000000"/>
                          </a:solidFill>
                          <a:effectLst/>
                          <a:latin typeface="+mn-lt"/>
                          <a:ea typeface="Times New Roman"/>
                          <a:cs typeface="Times New Roman"/>
                        </a:rPr>
                        <a:t> </a:t>
                      </a:r>
                      <a:endParaRPr lang="en-US" sz="20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US" sz="2000" dirty="0">
                          <a:solidFill>
                            <a:srgbClr val="000000"/>
                          </a:solidFill>
                          <a:effectLst/>
                          <a:latin typeface="+mn-lt"/>
                          <a:ea typeface="Times New Roman"/>
                          <a:cs typeface="Times New Roman"/>
                        </a:rPr>
                        <a:t> </a:t>
                      </a:r>
                      <a:endParaRPr lang="en-US" sz="20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US" sz="2000" dirty="0">
                          <a:solidFill>
                            <a:srgbClr val="000000"/>
                          </a:solidFill>
                          <a:effectLst/>
                          <a:latin typeface="+mn-lt"/>
                          <a:ea typeface="Times New Roman"/>
                          <a:cs typeface="Times New Roman"/>
                        </a:rPr>
                        <a:t> </a:t>
                      </a:r>
                      <a:endParaRPr lang="en-US" sz="2000" dirty="0">
                        <a:effectLst/>
                        <a:latin typeface="+mn-lt"/>
                        <a:ea typeface="Calibri"/>
                        <a:cs typeface="Times New Roman"/>
                      </a:endParaRPr>
                    </a:p>
                  </a:txBody>
                  <a:tcPr marL="68580" marR="68580" marT="0" marB="0" anchor="ctr"/>
                </a:tc>
              </a:tr>
            </a:tbl>
          </a:graphicData>
        </a:graphic>
      </p:graphicFrame>
      <p:sp>
        <p:nvSpPr>
          <p:cNvPr id="7" name="TextBox 6"/>
          <p:cNvSpPr txBox="1"/>
          <p:nvPr/>
        </p:nvSpPr>
        <p:spPr>
          <a:xfrm>
            <a:off x="612648" y="4732914"/>
            <a:ext cx="8153400" cy="461665"/>
          </a:xfrm>
          <a:prstGeom prst="rect">
            <a:avLst/>
          </a:prstGeom>
          <a:solidFill>
            <a:schemeClr val="accent1"/>
          </a:solidFill>
          <a:ln>
            <a:solidFill>
              <a:srgbClr val="525A93"/>
            </a:solidFill>
          </a:ln>
        </p:spPr>
        <p:txBody>
          <a:bodyPr wrap="square" rtlCol="0">
            <a:spAutoFit/>
          </a:bodyPr>
          <a:lstStyle/>
          <a:p>
            <a:r>
              <a:rPr lang="en-US" dirty="0" smtClean="0">
                <a:solidFill>
                  <a:schemeClr val="bg1"/>
                </a:solidFill>
                <a:latin typeface="+mj-lt"/>
              </a:rPr>
              <a:t>Mean effect size ≈ 0.20</a:t>
            </a:r>
            <a:endParaRPr lang="en-US" dirty="0">
              <a:solidFill>
                <a:schemeClr val="bg1"/>
              </a:solidFill>
              <a:latin typeface="+mj-lt"/>
            </a:endParaRPr>
          </a:p>
        </p:txBody>
      </p:sp>
      <p:sp>
        <p:nvSpPr>
          <p:cNvPr id="8" name="TextBox 7"/>
          <p:cNvSpPr txBox="1"/>
          <p:nvPr/>
        </p:nvSpPr>
        <p:spPr>
          <a:xfrm>
            <a:off x="612648" y="5194579"/>
            <a:ext cx="8153400" cy="461665"/>
          </a:xfrm>
          <a:prstGeom prst="rect">
            <a:avLst/>
          </a:prstGeom>
          <a:solidFill>
            <a:schemeClr val="accent1"/>
          </a:solidFill>
          <a:ln>
            <a:solidFill>
              <a:srgbClr val="525A93"/>
            </a:solidFill>
          </a:ln>
        </p:spPr>
        <p:txBody>
          <a:bodyPr wrap="square" rtlCol="0">
            <a:spAutoFit/>
          </a:bodyPr>
          <a:lstStyle/>
          <a:p>
            <a:r>
              <a:rPr lang="en-US" dirty="0" smtClean="0">
                <a:solidFill>
                  <a:schemeClr val="bg1"/>
                </a:solidFill>
                <a:latin typeface="+mj-lt"/>
              </a:rPr>
              <a:t>A </a:t>
            </a:r>
            <a:r>
              <a:rPr lang="en-US" i="1" dirty="0" smtClean="0">
                <a:solidFill>
                  <a:schemeClr val="bg1"/>
                </a:solidFill>
                <a:latin typeface="+mj-lt"/>
              </a:rPr>
              <a:t>big </a:t>
            </a:r>
            <a:r>
              <a:rPr lang="en-US" dirty="0" smtClean="0">
                <a:solidFill>
                  <a:schemeClr val="bg1"/>
                </a:solidFill>
                <a:latin typeface="+mj-lt"/>
              </a:rPr>
              <a:t>effect size</a:t>
            </a:r>
            <a:endParaRPr lang="en-US" dirty="0">
              <a:solidFill>
                <a:schemeClr val="bg1"/>
              </a:solidFill>
              <a:latin typeface="+mj-lt"/>
            </a:endParaRPr>
          </a:p>
        </p:txBody>
      </p:sp>
      <p:sp>
        <p:nvSpPr>
          <p:cNvPr id="9" name="TextBox 8"/>
          <p:cNvSpPr txBox="1"/>
          <p:nvPr/>
        </p:nvSpPr>
        <p:spPr>
          <a:xfrm>
            <a:off x="612646" y="5656244"/>
            <a:ext cx="8153401" cy="461665"/>
          </a:xfrm>
          <a:prstGeom prst="rect">
            <a:avLst/>
          </a:prstGeom>
          <a:solidFill>
            <a:schemeClr val="accent1"/>
          </a:solidFill>
          <a:ln>
            <a:solidFill>
              <a:srgbClr val="525A93"/>
            </a:solidFill>
          </a:ln>
        </p:spPr>
        <p:txBody>
          <a:bodyPr wrap="square" rtlCol="0">
            <a:spAutoFit/>
          </a:bodyPr>
          <a:lstStyle/>
          <a:p>
            <a:r>
              <a:rPr lang="en-US" dirty="0" smtClean="0">
                <a:solidFill>
                  <a:schemeClr val="bg1"/>
                </a:solidFill>
                <a:latin typeface="+mj-lt"/>
              </a:rPr>
              <a:t>Equivalent to a 50% to 70% increase in the rate of learning</a:t>
            </a:r>
            <a:endParaRPr lang="en-US" dirty="0">
              <a:solidFill>
                <a:schemeClr val="bg1"/>
              </a:solidFill>
              <a:latin typeface="+mj-lt"/>
            </a:endParaRPr>
          </a:p>
        </p:txBody>
      </p:sp>
      <p:sp>
        <p:nvSpPr>
          <p:cNvPr id="10" name="TextBox 9"/>
          <p:cNvSpPr txBox="1"/>
          <p:nvPr/>
        </p:nvSpPr>
        <p:spPr>
          <a:xfrm>
            <a:off x="612775" y="6511268"/>
            <a:ext cx="4438231" cy="369332"/>
          </a:xfrm>
          <a:prstGeom prst="rect">
            <a:avLst/>
          </a:prstGeom>
          <a:noFill/>
        </p:spPr>
        <p:txBody>
          <a:bodyPr wrap="square" rtlCol="0">
            <a:spAutoFit/>
          </a:bodyPr>
          <a:lstStyle/>
          <a:p>
            <a:r>
              <a:rPr lang="en-US" sz="1800" dirty="0" smtClean="0">
                <a:solidFill>
                  <a:schemeClr val="accent1"/>
                </a:solidFill>
                <a:latin typeface="+mn-lt"/>
              </a:rPr>
              <a:t>Kingston and Nash (2011, 2015</a:t>
            </a:r>
            <a:r>
              <a:rPr lang="en-US" sz="1800" dirty="0" smtClean="0">
                <a:latin typeface="+mn-lt"/>
              </a:rPr>
              <a:t>)</a:t>
            </a:r>
            <a:endParaRPr lang="en-US" sz="1800" dirty="0">
              <a:latin typeface="+mn-lt"/>
            </a:endParaRPr>
          </a:p>
        </p:txBody>
      </p:sp>
    </p:spTree>
    <p:extLst>
      <p:ext uri="{BB962C8B-B14F-4D97-AF65-F5344CB8AC3E}">
        <p14:creationId xmlns:p14="http://schemas.microsoft.com/office/powerpoint/2010/main" val="667477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a:t>
            </a:fld>
            <a:endParaRPr lang="en-GB" dirty="0"/>
          </a:p>
        </p:txBody>
      </p:sp>
      <p:sp>
        <p:nvSpPr>
          <p:cNvPr id="4" name="Content Placeholder 3"/>
          <p:cNvSpPr>
            <a:spLocks noGrp="1"/>
          </p:cNvSpPr>
          <p:nvPr>
            <p:ph sz="quarter" idx="1"/>
          </p:nvPr>
        </p:nvSpPr>
        <p:spPr>
          <a:xfrm>
            <a:off x="612648" y="1600200"/>
            <a:ext cx="8153400" cy="4495800"/>
          </a:xfrm>
        </p:spPr>
        <p:txBody>
          <a:bodyPr/>
          <a:lstStyle/>
          <a:p>
            <a:r>
              <a:rPr lang="en-US" dirty="0" smtClean="0"/>
              <a:t>Formative assessment: A critical review</a:t>
            </a:r>
          </a:p>
          <a:p>
            <a:pPr lvl="1"/>
            <a:r>
              <a:rPr lang="en-US" dirty="0" smtClean="0"/>
              <a:t>The definitional issue</a:t>
            </a:r>
            <a:endParaRPr lang="en-US" dirty="0"/>
          </a:p>
          <a:p>
            <a:pPr lvl="1"/>
            <a:r>
              <a:rPr lang="en-US" dirty="0" smtClean="0"/>
              <a:t>The domain-dependency issue</a:t>
            </a:r>
            <a:endParaRPr lang="en-US" dirty="0"/>
          </a:p>
          <a:p>
            <a:pPr lvl="1"/>
            <a:r>
              <a:rPr lang="en-US" dirty="0" smtClean="0"/>
              <a:t>The effectiveness issue</a:t>
            </a:r>
            <a:endParaRPr lang="en-US" dirty="0"/>
          </a:p>
          <a:p>
            <a:pPr lvl="1"/>
            <a:r>
              <a:rPr lang="en-US" dirty="0" smtClean="0"/>
              <a:t>The measurement issue</a:t>
            </a:r>
            <a:endParaRPr lang="en-US" dirty="0"/>
          </a:p>
          <a:p>
            <a:pPr lvl="1"/>
            <a:r>
              <a:rPr lang="en-US" dirty="0" smtClean="0"/>
              <a:t>The professional development issue</a:t>
            </a:r>
            <a:endParaRPr lang="en-US" dirty="0"/>
          </a:p>
          <a:p>
            <a:pPr lvl="1"/>
            <a:r>
              <a:rPr lang="en-US" dirty="0" smtClean="0"/>
              <a:t>The system issue</a:t>
            </a:r>
            <a:endParaRPr lang="en-US" dirty="0"/>
          </a:p>
          <a:p>
            <a:endParaRPr lang="en-US" dirty="0"/>
          </a:p>
        </p:txBody>
      </p:sp>
      <p:sp>
        <p:nvSpPr>
          <p:cNvPr id="5" name="TextBox 4"/>
          <p:cNvSpPr txBox="1"/>
          <p:nvPr/>
        </p:nvSpPr>
        <p:spPr>
          <a:xfrm>
            <a:off x="612648" y="6316442"/>
            <a:ext cx="1589047" cy="369332"/>
          </a:xfrm>
          <a:prstGeom prst="rect">
            <a:avLst/>
          </a:prstGeom>
          <a:noFill/>
        </p:spPr>
        <p:txBody>
          <a:bodyPr wrap="none" rtlCol="0">
            <a:spAutoFit/>
          </a:bodyPr>
          <a:lstStyle/>
          <a:p>
            <a:r>
              <a:rPr lang="en-US" sz="1800" dirty="0" smtClean="0">
                <a:solidFill>
                  <a:srgbClr val="525A93"/>
                </a:solidFill>
                <a:latin typeface="Calibri"/>
                <a:cs typeface="Calibri"/>
              </a:rPr>
              <a:t>Bennett (2011</a:t>
            </a:r>
            <a:r>
              <a:rPr lang="en-US" sz="1800" dirty="0">
                <a:solidFill>
                  <a:srgbClr val="525A93"/>
                </a:solidFill>
                <a:latin typeface="Calibri"/>
                <a:cs typeface="Calibri"/>
              </a:rPr>
              <a:t>)</a:t>
            </a:r>
          </a:p>
        </p:txBody>
      </p:sp>
    </p:spTree>
    <p:extLst>
      <p:ext uri="{BB962C8B-B14F-4D97-AF65-F5344CB8AC3E}">
        <p14:creationId xmlns:p14="http://schemas.microsoft.com/office/powerpoint/2010/main" val="2889482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measurement issue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20</a:t>
            </a:fld>
            <a:endParaRPr lang="en-GB" dirty="0"/>
          </a:p>
        </p:txBody>
      </p:sp>
      <p:sp>
        <p:nvSpPr>
          <p:cNvPr id="4" name="Content Placeholder 3"/>
          <p:cNvSpPr>
            <a:spLocks noGrp="1"/>
          </p:cNvSpPr>
          <p:nvPr>
            <p:ph sz="quarter" idx="1"/>
          </p:nvPr>
        </p:nvSpPr>
        <p:spPr/>
        <p:txBody>
          <a:bodyPr/>
          <a:lstStyle/>
          <a:p>
            <a:r>
              <a:rPr lang="en-US" dirty="0" smtClean="0"/>
              <a:t>Formative assessment </a:t>
            </a:r>
            <a:r>
              <a:rPr lang="en-US" i="1" dirty="0" smtClean="0"/>
              <a:t>as assessment</a:t>
            </a:r>
          </a:p>
          <a:p>
            <a:pPr lvl="1"/>
            <a:r>
              <a:rPr lang="en-US" dirty="0" smtClean="0"/>
              <a:t>An assessment is a procedure for making inferences (</a:t>
            </a:r>
            <a:r>
              <a:rPr lang="en-US" dirty="0" err="1" smtClean="0"/>
              <a:t>Cronbach</a:t>
            </a:r>
            <a:r>
              <a:rPr lang="en-US" dirty="0" smtClean="0"/>
              <a:t>, 1971 p. 447)</a:t>
            </a:r>
          </a:p>
          <a:p>
            <a:pPr lvl="2"/>
            <a:r>
              <a:rPr lang="en-US" dirty="0" smtClean="0"/>
              <a:t>We give students things to do</a:t>
            </a:r>
          </a:p>
          <a:p>
            <a:pPr lvl="2"/>
            <a:r>
              <a:rPr lang="en-US" dirty="0" smtClean="0"/>
              <a:t>We observe their responses</a:t>
            </a:r>
          </a:p>
          <a:p>
            <a:pPr lvl="2"/>
            <a:r>
              <a:rPr lang="en-US" dirty="0" smtClean="0"/>
              <a:t>We collect evidence</a:t>
            </a:r>
          </a:p>
          <a:p>
            <a:pPr lvl="2"/>
            <a:r>
              <a:rPr lang="en-US" dirty="0" smtClean="0"/>
              <a:t>We make inferences</a:t>
            </a:r>
          </a:p>
          <a:p>
            <a:pPr lvl="1"/>
            <a:r>
              <a:rPr lang="en-US" dirty="0" smtClean="0"/>
              <a:t>The terms “formative” and “summative” are best thought of as </a:t>
            </a:r>
            <a:r>
              <a:rPr lang="en-US" i="1" dirty="0" smtClean="0"/>
              <a:t>descriptions of inferences</a:t>
            </a:r>
            <a:endParaRPr lang="en-US" i="1" dirty="0"/>
          </a:p>
        </p:txBody>
      </p:sp>
    </p:spTree>
    <p:extLst>
      <p:ext uri="{BB962C8B-B14F-4D97-AF65-F5344CB8AC3E}">
        <p14:creationId xmlns:p14="http://schemas.microsoft.com/office/powerpoint/2010/main" val="3682701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normAutofit/>
          </a:bodyPr>
          <a:lstStyle/>
          <a:p>
            <a:r>
              <a:rPr lang="en-US" dirty="0"/>
              <a:t>The professional development issue</a:t>
            </a:r>
          </a:p>
        </p:txBody>
      </p:sp>
      <p:sp>
        <p:nvSpPr>
          <p:cNvPr id="25602" name="Rectangle 3"/>
          <p:cNvSpPr>
            <a:spLocks noGrp="1" noChangeArrowheads="1"/>
          </p:cNvSpPr>
          <p:nvPr>
            <p:ph sz="quarter" idx="1"/>
          </p:nvPr>
        </p:nvSpPr>
        <p:spPr>
          <a:xfrm>
            <a:off x="612648" y="1600200"/>
            <a:ext cx="8366252" cy="5257800"/>
          </a:xfrm>
        </p:spPr>
        <p:txBody>
          <a:bodyPr>
            <a:normAutofit fontScale="92500"/>
          </a:bodyPr>
          <a:lstStyle/>
          <a:p>
            <a:r>
              <a:rPr lang="en-US" dirty="0" err="1" smtClean="0"/>
              <a:t>Vilfredo</a:t>
            </a:r>
            <a:r>
              <a:rPr lang="en-US" dirty="0" smtClean="0"/>
              <a:t> Pareto (1848-1923)</a:t>
            </a:r>
          </a:p>
          <a:p>
            <a:pPr lvl="1"/>
            <a:r>
              <a:rPr lang="en-US" dirty="0" smtClean="0"/>
              <a:t>Economist, philosopher, and sociologist,</a:t>
            </a:r>
            <a:br>
              <a:rPr lang="en-US" dirty="0" smtClean="0"/>
            </a:br>
            <a:r>
              <a:rPr lang="en-US" dirty="0" smtClean="0"/>
              <a:t>associated with the 80:20 rule</a:t>
            </a:r>
          </a:p>
          <a:p>
            <a:r>
              <a:rPr lang="en-US" dirty="0" smtClean="0"/>
              <a:t>Pareto improvement</a:t>
            </a:r>
          </a:p>
          <a:p>
            <a:pPr lvl="1"/>
            <a:r>
              <a:rPr lang="en-US" dirty="0" smtClean="0"/>
              <a:t>A change that can make at least one person</a:t>
            </a:r>
            <a:br>
              <a:rPr lang="en-US" dirty="0" smtClean="0"/>
            </a:br>
            <a:r>
              <a:rPr lang="en-US" dirty="0" smtClean="0"/>
              <a:t>(e.g., a student) better off without making</a:t>
            </a:r>
            <a:br>
              <a:rPr lang="en-US" dirty="0" smtClean="0"/>
            </a:br>
            <a:r>
              <a:rPr lang="en-US" dirty="0" smtClean="0"/>
              <a:t>anyone else (e.g., a teacher) worse off.</a:t>
            </a:r>
          </a:p>
          <a:p>
            <a:r>
              <a:rPr lang="en-US" dirty="0" smtClean="0"/>
              <a:t>Pareto efficiency/Pareto optimality</a:t>
            </a:r>
          </a:p>
          <a:p>
            <a:pPr lvl="1"/>
            <a:r>
              <a:rPr lang="en-US" dirty="0" smtClean="0"/>
              <a:t>An allocation (e.g., of resources) is Pareto efficient or Pareto optimal when there are no more Pareto improvements</a:t>
            </a:r>
          </a:p>
          <a:p>
            <a:r>
              <a:rPr lang="en-US" dirty="0" smtClean="0"/>
              <a:t>The essence of effective leadership is to stop people doing good things to give them time to do better things</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fld id="{5C50C641-66DE-184E-B016-D253D8CA36FC}" type="slidenum">
              <a:rPr lang="en-GB" smtClean="0"/>
              <a:pPr/>
              <a:t>21</a:t>
            </a:fld>
            <a:endParaRPr lang="en-GB"/>
          </a:p>
        </p:txBody>
      </p:sp>
      <p:pic>
        <p:nvPicPr>
          <p:cNvPr id="25603" name="Picture 5" descr="Pare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1" y="1525600"/>
            <a:ext cx="2063750"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467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6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The professional development issue</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fld id="{810F0876-9936-0A4D-A655-DB5D8150D4AA}" type="slidenum">
              <a:rPr lang="en-GB" smtClean="0"/>
              <a:pPr/>
              <a:t>22</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952947520"/>
              </p:ext>
            </p:extLst>
          </p:nvPr>
        </p:nvGraphicFramePr>
        <p:xfrm>
          <a:off x="612775" y="1600200"/>
          <a:ext cx="8153400" cy="4673601"/>
        </p:xfrm>
        <a:graphic>
          <a:graphicData uri="http://schemas.openxmlformats.org/drawingml/2006/table">
            <a:tbl>
              <a:tblPr firstRow="1" bandRow="1">
                <a:tableStyleId>{5C22544A-7EE6-4342-B048-85BDC9FD1C3A}</a:tableStyleId>
              </a:tblPr>
              <a:tblGrid>
                <a:gridCol w="3248025"/>
                <a:gridCol w="2514600"/>
                <a:gridCol w="2390775"/>
              </a:tblGrid>
              <a:tr h="706106">
                <a:tc>
                  <a:txBody>
                    <a:bodyPr/>
                    <a:lstStyle/>
                    <a:p>
                      <a:endParaRPr lang="en-US" dirty="0"/>
                    </a:p>
                  </a:txBody>
                  <a:tcPr/>
                </a:tc>
                <a:tc gridSpan="2">
                  <a:txBody>
                    <a:bodyPr/>
                    <a:lstStyle/>
                    <a:p>
                      <a:pPr algn="ctr"/>
                      <a:r>
                        <a:rPr lang="en-US" dirty="0" smtClean="0"/>
                        <a:t>If we treat formative assessment as:</a:t>
                      </a:r>
                      <a:endParaRPr lang="en-US" dirty="0"/>
                    </a:p>
                  </a:txBody>
                  <a:tcPr/>
                </a:tc>
                <a:tc hMerge="1">
                  <a:txBody>
                    <a:bodyPr/>
                    <a:lstStyle/>
                    <a:p>
                      <a:endParaRPr lang="en-US" dirty="0"/>
                    </a:p>
                  </a:txBody>
                  <a:tcPr/>
                </a:tc>
              </a:tr>
              <a:tr h="685303">
                <a:tc>
                  <a:txBody>
                    <a:bodyPr/>
                    <a:lstStyle/>
                    <a:p>
                      <a:endParaRPr lang="en-US" dirty="0">
                        <a:solidFill>
                          <a:schemeClr val="bg1"/>
                        </a:solidFill>
                      </a:endParaRPr>
                    </a:p>
                  </a:txBody>
                  <a:tcPr>
                    <a:solidFill>
                      <a:schemeClr val="accent1"/>
                    </a:solidFill>
                  </a:tcPr>
                </a:tc>
                <a:tc>
                  <a:txBody>
                    <a:bodyPr/>
                    <a:lstStyle/>
                    <a:p>
                      <a:r>
                        <a:rPr lang="en-US" b="1" dirty="0" smtClean="0">
                          <a:solidFill>
                            <a:schemeClr val="bg1"/>
                          </a:solidFill>
                        </a:rPr>
                        <a:t>Domain specific</a:t>
                      </a:r>
                      <a:endParaRPr lang="en-US" b="1" dirty="0">
                        <a:solidFill>
                          <a:schemeClr val="bg1"/>
                        </a:solidFill>
                      </a:endParaRPr>
                    </a:p>
                  </a:txBody>
                  <a:tcPr>
                    <a:solidFill>
                      <a:schemeClr val="accent1"/>
                    </a:solidFill>
                  </a:tcPr>
                </a:tc>
                <a:tc>
                  <a:txBody>
                    <a:bodyPr/>
                    <a:lstStyle/>
                    <a:p>
                      <a:r>
                        <a:rPr lang="en-US" b="1" dirty="0" smtClean="0">
                          <a:solidFill>
                            <a:schemeClr val="bg1"/>
                          </a:solidFill>
                        </a:rPr>
                        <a:t>Domain general</a:t>
                      </a:r>
                      <a:endParaRPr lang="en-US" b="1" dirty="0">
                        <a:solidFill>
                          <a:schemeClr val="bg1"/>
                        </a:solidFill>
                      </a:endParaRPr>
                    </a:p>
                  </a:txBody>
                  <a:tcPr>
                    <a:solidFill>
                      <a:schemeClr val="accent1"/>
                    </a:solidFill>
                  </a:tcPr>
                </a:tc>
              </a:tr>
              <a:tr h="888396">
                <a:tc>
                  <a:txBody>
                    <a:bodyPr/>
                    <a:lstStyle/>
                    <a:p>
                      <a:r>
                        <a:rPr lang="en-US" dirty="0" smtClean="0"/>
                        <a:t>Benefits of professional development</a:t>
                      </a:r>
                      <a:r>
                        <a:rPr lang="en-US" baseline="0" dirty="0" smtClean="0"/>
                        <a:t> are:</a:t>
                      </a:r>
                      <a:endParaRPr lang="en-US" dirty="0"/>
                    </a:p>
                  </a:txBody>
                  <a:tcPr anchor="ctr"/>
                </a:tc>
                <a:tc>
                  <a:txBody>
                    <a:bodyPr/>
                    <a:lstStyle/>
                    <a:p>
                      <a:r>
                        <a:rPr lang="en-US" dirty="0" smtClean="0"/>
                        <a:t>mostly limited to those domains</a:t>
                      </a:r>
                      <a:r>
                        <a:rPr lang="en-US" baseline="0" dirty="0" smtClean="0"/>
                        <a:t> studied</a:t>
                      </a:r>
                      <a:endParaRPr lang="en-US" dirty="0"/>
                    </a:p>
                  </a:txBody>
                  <a:tcPr anchor="ctr"/>
                </a:tc>
                <a:tc>
                  <a:txBody>
                    <a:bodyPr/>
                    <a:lstStyle/>
                    <a:p>
                      <a:r>
                        <a:rPr lang="en-US" dirty="0" smtClean="0"/>
                        <a:t>mostly applicable to all aspects of practice</a:t>
                      </a:r>
                      <a:endParaRPr lang="en-US" dirty="0"/>
                    </a:p>
                  </a:txBody>
                  <a:tcPr anchor="ctr"/>
                </a:tc>
              </a:tr>
              <a:tr h="797932">
                <a:tc>
                  <a:txBody>
                    <a:bodyPr/>
                    <a:lstStyle/>
                    <a:p>
                      <a:r>
                        <a:rPr lang="en-US" dirty="0" smtClean="0"/>
                        <a:t>P</a:t>
                      </a:r>
                      <a:r>
                        <a:rPr lang="en-US" baseline="0" dirty="0" smtClean="0"/>
                        <a:t>rofessional development improves student achievement:</a:t>
                      </a:r>
                      <a:endParaRPr lang="en-US" dirty="0"/>
                    </a:p>
                  </a:txBody>
                  <a:tcPr anchor="ctr"/>
                </a:tc>
                <a:tc>
                  <a:txBody>
                    <a:bodyPr/>
                    <a:lstStyle/>
                    <a:p>
                      <a:r>
                        <a:rPr lang="en-US" dirty="0" smtClean="0"/>
                        <a:t>a little</a:t>
                      </a:r>
                    </a:p>
                  </a:txBody>
                  <a:tcPr anchor="ctr"/>
                </a:tc>
                <a:tc>
                  <a:txBody>
                    <a:bodyPr/>
                    <a:lstStyle/>
                    <a:p>
                      <a:r>
                        <a:rPr lang="en-US" dirty="0" smtClean="0"/>
                        <a:t>a lot</a:t>
                      </a:r>
                      <a:endParaRPr lang="en-US" dirty="0"/>
                    </a:p>
                  </a:txBody>
                  <a:tcPr anchor="ctr"/>
                </a:tc>
              </a:tr>
              <a:tr h="797932">
                <a:tc>
                  <a:txBody>
                    <a:bodyPr/>
                    <a:lstStyle/>
                    <a:p>
                      <a:r>
                        <a:rPr lang="en-US" dirty="0" smtClean="0"/>
                        <a:t>Professional development is mostly</a:t>
                      </a:r>
                      <a:r>
                        <a:rPr lang="en-US" baseline="0" dirty="0" smtClean="0"/>
                        <a:t> a matter of:</a:t>
                      </a:r>
                      <a:endParaRPr lang="en-US" dirty="0"/>
                    </a:p>
                  </a:txBody>
                  <a:tcPr anchor="ctr"/>
                </a:tc>
                <a:tc>
                  <a:txBody>
                    <a:bodyPr/>
                    <a:lstStyle/>
                    <a:p>
                      <a:r>
                        <a:rPr lang="en-US" dirty="0" smtClean="0"/>
                        <a:t>knowledge acquisition</a:t>
                      </a:r>
                    </a:p>
                  </a:txBody>
                  <a:tcPr anchor="ctr"/>
                </a:tc>
                <a:tc>
                  <a:txBody>
                    <a:bodyPr/>
                    <a:lstStyle/>
                    <a:p>
                      <a:r>
                        <a:rPr lang="en-US" dirty="0" smtClean="0"/>
                        <a:t>habit change</a:t>
                      </a:r>
                      <a:endParaRPr lang="en-US" dirty="0"/>
                    </a:p>
                  </a:txBody>
                  <a:tcPr anchor="ctr"/>
                </a:tc>
              </a:tr>
              <a:tr h="797932">
                <a:tc>
                  <a:txBody>
                    <a:bodyPr/>
                    <a:lstStyle/>
                    <a:p>
                      <a:r>
                        <a:rPr lang="en-US" dirty="0" smtClean="0"/>
                        <a:t>And doing it</a:t>
                      </a:r>
                      <a:r>
                        <a:rPr lang="en-US" baseline="0" dirty="0" smtClean="0"/>
                        <a:t> is:</a:t>
                      </a:r>
                    </a:p>
                  </a:txBody>
                  <a:tcPr anchor="ctr"/>
                </a:tc>
                <a:tc>
                  <a:txBody>
                    <a:bodyPr/>
                    <a:lstStyle/>
                    <a:p>
                      <a:r>
                        <a:rPr lang="en-US" dirty="0" smtClean="0"/>
                        <a:t>easy</a:t>
                      </a:r>
                    </a:p>
                  </a:txBody>
                  <a:tcPr anchor="ctr"/>
                </a:tc>
                <a:tc>
                  <a:txBody>
                    <a:bodyPr/>
                    <a:lstStyle/>
                    <a:p>
                      <a:r>
                        <a:rPr lang="en-US" dirty="0" smtClean="0"/>
                        <a:t>hard</a:t>
                      </a:r>
                      <a:endParaRPr lang="en-US" dirty="0"/>
                    </a:p>
                  </a:txBody>
                  <a:tcPr anchor="ctr"/>
                </a:tc>
              </a:tr>
            </a:tbl>
          </a:graphicData>
        </a:graphic>
      </p:graphicFrame>
    </p:spTree>
    <p:extLst>
      <p:ext uri="{BB962C8B-B14F-4D97-AF65-F5344CB8AC3E}">
        <p14:creationId xmlns:p14="http://schemas.microsoft.com/office/powerpoint/2010/main" val="15233504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system issue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9C0F6FC3-3F0F-484D-B7AD-35414CAF3DD6}" type="slidenum">
              <a:rPr lang="en-US" smtClean="0"/>
              <a:pPr/>
              <a:t>23</a:t>
            </a:fld>
            <a:endParaRPr lang="en-US"/>
          </a:p>
        </p:txBody>
      </p:sp>
      <p:sp>
        <p:nvSpPr>
          <p:cNvPr id="3" name="Content Placeholder 2"/>
          <p:cNvSpPr>
            <a:spLocks noGrp="1"/>
          </p:cNvSpPr>
          <p:nvPr>
            <p:ph idx="1"/>
          </p:nvPr>
        </p:nvSpPr>
        <p:spPr>
          <a:xfrm>
            <a:off x="612648" y="1600200"/>
            <a:ext cx="8153400" cy="5257800"/>
          </a:xfrm>
        </p:spPr>
        <p:txBody>
          <a:bodyPr>
            <a:normAutofit fontScale="85000" lnSpcReduction="20000"/>
          </a:bodyPr>
          <a:lstStyle/>
          <a:p>
            <a:pPr>
              <a:lnSpc>
                <a:spcPct val="120000"/>
              </a:lnSpc>
            </a:pPr>
            <a:r>
              <a:rPr lang="en-US" dirty="0" smtClean="0"/>
              <a:t>Evaluation versus improvement</a:t>
            </a:r>
          </a:p>
          <a:p>
            <a:pPr lvl="1">
              <a:lnSpc>
                <a:spcPct val="120000"/>
              </a:lnSpc>
            </a:pPr>
            <a:r>
              <a:rPr lang="en-US" dirty="0" smtClean="0"/>
              <a:t>Evaluation frameworks:</a:t>
            </a:r>
          </a:p>
          <a:p>
            <a:pPr lvl="2">
              <a:lnSpc>
                <a:spcPct val="120000"/>
              </a:lnSpc>
            </a:pPr>
            <a:r>
              <a:rPr lang="en-US" dirty="0" smtClean="0"/>
              <a:t>of necessity, have to be comprehensive</a:t>
            </a:r>
          </a:p>
          <a:p>
            <a:pPr lvl="2">
              <a:lnSpc>
                <a:spcPct val="120000"/>
              </a:lnSpc>
            </a:pPr>
            <a:r>
              <a:rPr lang="en-US" dirty="0" smtClean="0"/>
              <a:t>include all aspects of teachers work</a:t>
            </a:r>
          </a:p>
          <a:p>
            <a:pPr lvl="2">
              <a:lnSpc>
                <a:spcPct val="120000"/>
              </a:lnSpc>
            </a:pPr>
            <a:r>
              <a:rPr lang="en-US" dirty="0" smtClean="0"/>
              <a:t>at best, incentivize improvement on all aspects of practice</a:t>
            </a:r>
          </a:p>
          <a:p>
            <a:pPr lvl="2">
              <a:lnSpc>
                <a:spcPct val="120000"/>
              </a:lnSpc>
            </a:pPr>
            <a:r>
              <a:rPr lang="en-US" dirty="0" smtClean="0"/>
              <a:t>at worst, incentivize improvement on aspects of practice that are easy to improve</a:t>
            </a:r>
          </a:p>
          <a:p>
            <a:pPr lvl="1">
              <a:lnSpc>
                <a:spcPct val="120000"/>
              </a:lnSpc>
            </a:pPr>
            <a:r>
              <a:rPr lang="en-US" dirty="0" smtClean="0"/>
              <a:t>Improvement frameworks:</a:t>
            </a:r>
          </a:p>
          <a:p>
            <a:pPr lvl="2">
              <a:lnSpc>
                <a:spcPct val="120000"/>
              </a:lnSpc>
            </a:pPr>
            <a:r>
              <a:rPr lang="en-US" dirty="0" smtClean="0"/>
              <a:t>are selective</a:t>
            </a:r>
          </a:p>
          <a:p>
            <a:pPr lvl="2">
              <a:lnSpc>
                <a:spcPct val="120000"/>
              </a:lnSpc>
            </a:pPr>
            <a:r>
              <a:rPr lang="en-US" dirty="0" smtClean="0"/>
              <a:t>focus on those aspects of practice with the biggest payoff for students</a:t>
            </a:r>
          </a:p>
          <a:p>
            <a:pPr lvl="1">
              <a:lnSpc>
                <a:spcPct val="120000"/>
              </a:lnSpc>
            </a:pPr>
            <a:r>
              <a:rPr lang="en-US" dirty="0" smtClean="0"/>
              <a:t>To maximize improvement, evaluation frameworks have to be used </a:t>
            </a:r>
            <a:r>
              <a:rPr lang="en-US" i="1" dirty="0" smtClean="0"/>
              <a:t>selectively</a:t>
            </a:r>
          </a:p>
          <a:p>
            <a:pPr>
              <a:lnSpc>
                <a:spcPct val="120000"/>
              </a:lnSpc>
            </a:pPr>
            <a:endParaRPr lang="en-US" dirty="0" smtClean="0"/>
          </a:p>
          <a:p>
            <a:pPr lvl="1">
              <a:lnSpc>
                <a:spcPct val="120000"/>
              </a:lnSpc>
            </a:pPr>
            <a:endParaRPr lang="en-US" dirty="0"/>
          </a:p>
        </p:txBody>
      </p:sp>
    </p:spTree>
    <p:extLst>
      <p:ext uri="{BB962C8B-B14F-4D97-AF65-F5344CB8AC3E}">
        <p14:creationId xmlns:p14="http://schemas.microsoft.com/office/powerpoint/2010/main" val="4089883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relationship of formative assessment to other policy priorities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52799CE-711A-FA44-BA4E-E463DA170A36}" type="slidenum">
              <a:rPr lang="en-US" smtClean="0"/>
              <a:pPr>
                <a:defRPr/>
              </a:pPr>
              <a:t>24</a:t>
            </a:fld>
            <a:endParaRPr lang="en-US"/>
          </a:p>
        </p:txBody>
      </p:sp>
    </p:spTree>
    <p:extLst>
      <p:ext uri="{BB962C8B-B14F-4D97-AF65-F5344CB8AC3E}">
        <p14:creationId xmlns:p14="http://schemas.microsoft.com/office/powerpoint/2010/main" val="22261637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Unpacking </a:t>
            </a:r>
            <a:r>
              <a:rPr lang="en-GB" dirty="0"/>
              <a:t>f</a:t>
            </a:r>
            <a:r>
              <a:rPr lang="en-GB" dirty="0" smtClean="0"/>
              <a:t>ormative </a:t>
            </a:r>
            <a:r>
              <a:rPr lang="en-GB" dirty="0"/>
              <a:t>a</a:t>
            </a:r>
            <a:r>
              <a:rPr lang="en-GB" dirty="0" smtClean="0"/>
              <a:t>ssessment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25</a:t>
            </a:fld>
            <a:endParaRPr lang="en-GB" dirty="0"/>
          </a:p>
        </p:txBody>
      </p:sp>
      <p:sp>
        <p:nvSpPr>
          <p:cNvPr id="5" name="Rectangle 4"/>
          <p:cNvSpPr/>
          <p:nvPr/>
        </p:nvSpPr>
        <p:spPr>
          <a:xfrm>
            <a:off x="346386" y="1616558"/>
            <a:ext cx="8494539" cy="4981638"/>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346385" y="2490819"/>
            <a:ext cx="846155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51692" y="4230091"/>
            <a:ext cx="8479693" cy="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636982" y="1600062"/>
            <a:ext cx="0" cy="498163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41925" y="5431706"/>
            <a:ext cx="8466007" cy="1181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445846" y="1621693"/>
            <a:ext cx="0" cy="497253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13769" y="1611923"/>
            <a:ext cx="426" cy="496977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356042" y="1614607"/>
            <a:ext cx="2487118" cy="830997"/>
          </a:xfrm>
          <a:prstGeom prst="rect">
            <a:avLst/>
          </a:prstGeom>
        </p:spPr>
        <p:txBody>
          <a:bodyPr wrap="square">
            <a:spAutoFit/>
          </a:bodyPr>
          <a:lstStyle/>
          <a:p>
            <a:pPr lvl="0" algn="ctr" eaLnBrk="0" hangingPunct="0">
              <a:buClr>
                <a:schemeClr val="bg1"/>
              </a:buClr>
            </a:pPr>
            <a:r>
              <a:rPr lang="en-GB" b="1" dirty="0">
                <a:latin typeface="Calibri"/>
                <a:cs typeface="Calibri"/>
              </a:rPr>
              <a:t>Where the learner is going</a:t>
            </a:r>
          </a:p>
        </p:txBody>
      </p:sp>
      <p:sp>
        <p:nvSpPr>
          <p:cNvPr id="24" name="Rectangle 23"/>
          <p:cNvSpPr/>
          <p:nvPr/>
        </p:nvSpPr>
        <p:spPr>
          <a:xfrm>
            <a:off x="3782362" y="1862034"/>
            <a:ext cx="2799865" cy="461665"/>
          </a:xfrm>
          <a:prstGeom prst="rect">
            <a:avLst/>
          </a:prstGeom>
        </p:spPr>
        <p:txBody>
          <a:bodyPr wrap="none">
            <a:spAutoFit/>
          </a:bodyPr>
          <a:lstStyle/>
          <a:p>
            <a:pPr lvl="0" algn="ctr" eaLnBrk="0" hangingPunct="0">
              <a:buClr>
                <a:schemeClr val="bg1"/>
              </a:buClr>
            </a:pPr>
            <a:r>
              <a:rPr lang="en-GB" b="1" dirty="0">
                <a:latin typeface="Calibri"/>
                <a:cs typeface="Calibri"/>
              </a:rPr>
              <a:t>Where the learner is</a:t>
            </a:r>
          </a:p>
        </p:txBody>
      </p:sp>
      <p:sp>
        <p:nvSpPr>
          <p:cNvPr id="25" name="Rectangle 24"/>
          <p:cNvSpPr/>
          <p:nvPr/>
        </p:nvSpPr>
        <p:spPr>
          <a:xfrm>
            <a:off x="6551635" y="1862034"/>
            <a:ext cx="2340755" cy="461665"/>
          </a:xfrm>
          <a:prstGeom prst="rect">
            <a:avLst/>
          </a:prstGeom>
        </p:spPr>
        <p:txBody>
          <a:bodyPr wrap="none">
            <a:spAutoFit/>
          </a:bodyPr>
          <a:lstStyle/>
          <a:p>
            <a:pPr lvl="0" algn="ctr" eaLnBrk="0" hangingPunct="0">
              <a:buClr>
                <a:schemeClr val="bg1"/>
              </a:buClr>
            </a:pPr>
            <a:r>
              <a:rPr lang="en-GB" b="1" dirty="0">
                <a:latin typeface="Calibri"/>
                <a:cs typeface="Calibri"/>
              </a:rPr>
              <a:t>How to get there</a:t>
            </a:r>
          </a:p>
        </p:txBody>
      </p:sp>
      <p:sp>
        <p:nvSpPr>
          <p:cNvPr id="27" name="Rectangle 26"/>
          <p:cNvSpPr/>
          <p:nvPr/>
        </p:nvSpPr>
        <p:spPr>
          <a:xfrm>
            <a:off x="271107" y="3049723"/>
            <a:ext cx="1175622" cy="461665"/>
          </a:xfrm>
          <a:prstGeom prst="rect">
            <a:avLst/>
          </a:prstGeom>
        </p:spPr>
        <p:txBody>
          <a:bodyPr wrap="none">
            <a:spAutoFit/>
          </a:bodyPr>
          <a:lstStyle/>
          <a:p>
            <a:pPr lvl="0" eaLnBrk="0" hangingPunct="0">
              <a:buClr>
                <a:schemeClr val="bg1"/>
              </a:buClr>
            </a:pPr>
            <a:r>
              <a:rPr lang="en-GB" b="1" dirty="0">
                <a:latin typeface="Calibri"/>
                <a:cs typeface="Calibri"/>
              </a:rPr>
              <a:t>Teacher</a:t>
            </a:r>
          </a:p>
        </p:txBody>
      </p:sp>
      <p:sp>
        <p:nvSpPr>
          <p:cNvPr id="28" name="Rectangle 27"/>
          <p:cNvSpPr/>
          <p:nvPr/>
        </p:nvSpPr>
        <p:spPr>
          <a:xfrm>
            <a:off x="362874" y="4385857"/>
            <a:ext cx="899886" cy="461665"/>
          </a:xfrm>
          <a:prstGeom prst="rect">
            <a:avLst/>
          </a:prstGeom>
        </p:spPr>
        <p:txBody>
          <a:bodyPr wrap="square">
            <a:spAutoFit/>
          </a:bodyPr>
          <a:lstStyle/>
          <a:p>
            <a:pPr lvl="0" eaLnBrk="0" hangingPunct="0">
              <a:buClr>
                <a:schemeClr val="bg1"/>
              </a:buClr>
            </a:pPr>
            <a:r>
              <a:rPr lang="en-GB" b="1" dirty="0" smtClean="0">
                <a:latin typeface="Calibri"/>
                <a:cs typeface="Calibri"/>
              </a:rPr>
              <a:t>Peer</a:t>
            </a:r>
            <a:endParaRPr lang="en-GB" b="1" dirty="0">
              <a:latin typeface="Calibri"/>
              <a:cs typeface="Calibri"/>
            </a:endParaRPr>
          </a:p>
        </p:txBody>
      </p:sp>
      <p:sp>
        <p:nvSpPr>
          <p:cNvPr id="29" name="Rectangle 28"/>
          <p:cNvSpPr/>
          <p:nvPr/>
        </p:nvSpPr>
        <p:spPr>
          <a:xfrm>
            <a:off x="319664" y="5705496"/>
            <a:ext cx="1160594" cy="461665"/>
          </a:xfrm>
          <a:prstGeom prst="rect">
            <a:avLst/>
          </a:prstGeom>
        </p:spPr>
        <p:txBody>
          <a:bodyPr wrap="none">
            <a:spAutoFit/>
          </a:bodyPr>
          <a:lstStyle/>
          <a:p>
            <a:pPr lvl="0" eaLnBrk="0" hangingPunct="0">
              <a:buClr>
                <a:schemeClr val="bg1"/>
              </a:buClr>
            </a:pPr>
            <a:r>
              <a:rPr lang="en-GB" b="1" dirty="0">
                <a:latin typeface="Calibri"/>
                <a:cs typeface="Calibri"/>
              </a:rPr>
              <a:t>Learner</a:t>
            </a:r>
          </a:p>
        </p:txBody>
      </p:sp>
      <p:sp>
        <p:nvSpPr>
          <p:cNvPr id="38" name="Rounded Rectangle 37"/>
          <p:cNvSpPr/>
          <p:nvPr/>
        </p:nvSpPr>
        <p:spPr>
          <a:xfrm>
            <a:off x="1533972" y="2559923"/>
            <a:ext cx="2028793" cy="3909431"/>
          </a:xfrm>
          <a:prstGeom prst="roundRect">
            <a:avLst/>
          </a:prstGeom>
          <a:solidFill>
            <a:schemeClr val="tx2">
              <a:alpha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9" name="Rounded Rectangle 38"/>
          <p:cNvSpPr/>
          <p:nvPr/>
        </p:nvSpPr>
        <p:spPr>
          <a:xfrm>
            <a:off x="3711213" y="2553691"/>
            <a:ext cx="2837011" cy="1567072"/>
          </a:xfrm>
          <a:prstGeom prst="roundRect">
            <a:avLst/>
          </a:prstGeom>
          <a:solidFill>
            <a:schemeClr val="accent2"/>
          </a:solidFill>
          <a:ln>
            <a:solidFill>
              <a:srgbClr val="EDAA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40" name="Rounded Rectangle 39"/>
          <p:cNvSpPr/>
          <p:nvPr/>
        </p:nvSpPr>
        <p:spPr>
          <a:xfrm>
            <a:off x="6681725" y="2556814"/>
            <a:ext cx="2061781" cy="1550577"/>
          </a:xfrm>
          <a:prstGeom prst="round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41" name="Rounded Rectangle 40"/>
          <p:cNvSpPr/>
          <p:nvPr/>
        </p:nvSpPr>
        <p:spPr>
          <a:xfrm>
            <a:off x="3726151" y="4309745"/>
            <a:ext cx="5030747" cy="1075055"/>
          </a:xfrm>
          <a:prstGeom prst="round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42" name="Rounded Rectangle 41"/>
          <p:cNvSpPr/>
          <p:nvPr/>
        </p:nvSpPr>
        <p:spPr>
          <a:xfrm>
            <a:off x="3726151" y="5542499"/>
            <a:ext cx="5047240" cy="956739"/>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0" name="Rectangle 29"/>
          <p:cNvSpPr/>
          <p:nvPr/>
        </p:nvSpPr>
        <p:spPr>
          <a:xfrm>
            <a:off x="1461290" y="3491871"/>
            <a:ext cx="2183940" cy="1938992"/>
          </a:xfrm>
          <a:prstGeom prst="rect">
            <a:avLst/>
          </a:prstGeom>
        </p:spPr>
        <p:txBody>
          <a:bodyPr wrap="square">
            <a:spAutoFit/>
          </a:bodyPr>
          <a:lstStyle/>
          <a:p>
            <a:pPr lvl="0" algn="ctr" eaLnBrk="0" hangingPunct="0">
              <a:buClr>
                <a:schemeClr val="bg1"/>
              </a:buClr>
            </a:pPr>
            <a:r>
              <a:rPr lang="en-GB" dirty="0" smtClean="0">
                <a:solidFill>
                  <a:srgbClr val="FFFFFF"/>
                </a:solidFill>
                <a:latin typeface="Calibri"/>
                <a:cs typeface="Calibri"/>
              </a:rPr>
              <a:t>Clarifying, sharing and understanding </a:t>
            </a:r>
            <a:r>
              <a:rPr lang="en-GB" dirty="0">
                <a:solidFill>
                  <a:srgbClr val="FFFFFF"/>
                </a:solidFill>
                <a:latin typeface="Calibri"/>
                <a:cs typeface="Calibri"/>
              </a:rPr>
              <a:t>learning intentions</a:t>
            </a:r>
          </a:p>
        </p:txBody>
      </p:sp>
      <p:sp>
        <p:nvSpPr>
          <p:cNvPr id="33" name="Rectangle 32"/>
          <p:cNvSpPr/>
          <p:nvPr/>
        </p:nvSpPr>
        <p:spPr>
          <a:xfrm>
            <a:off x="3655028" y="2528702"/>
            <a:ext cx="3058137" cy="1569660"/>
          </a:xfrm>
          <a:prstGeom prst="rect">
            <a:avLst/>
          </a:prstGeom>
          <a:ln>
            <a:noFill/>
          </a:ln>
          <a:effectLst/>
        </p:spPr>
        <p:txBody>
          <a:bodyPr wrap="square">
            <a:spAutoFit/>
          </a:bodyPr>
          <a:lstStyle/>
          <a:p>
            <a:pPr lvl="0" algn="ctr" eaLnBrk="0" hangingPunct="0">
              <a:buClr>
                <a:schemeClr val="bg1"/>
              </a:buClr>
            </a:pPr>
            <a:r>
              <a:rPr lang="en-GB" dirty="0">
                <a:solidFill>
                  <a:srgbClr val="FFFFFF"/>
                </a:solidFill>
                <a:latin typeface="Calibri"/>
                <a:cs typeface="Calibri"/>
              </a:rPr>
              <a:t>Engineering effective discussions, tasks, and activities that elicit evidence of learning</a:t>
            </a:r>
          </a:p>
        </p:txBody>
      </p:sp>
      <p:sp>
        <p:nvSpPr>
          <p:cNvPr id="34" name="Rectangle 33"/>
          <p:cNvSpPr/>
          <p:nvPr/>
        </p:nvSpPr>
        <p:spPr>
          <a:xfrm>
            <a:off x="6625545" y="2575294"/>
            <a:ext cx="2315896" cy="1569660"/>
          </a:xfrm>
          <a:prstGeom prst="rect">
            <a:avLst/>
          </a:prstGeom>
          <a:effectLst/>
        </p:spPr>
        <p:txBody>
          <a:bodyPr wrap="square">
            <a:spAutoFit/>
          </a:bodyPr>
          <a:lstStyle/>
          <a:p>
            <a:pPr lvl="0" algn="ctr" eaLnBrk="0" hangingPunct="0">
              <a:buClr>
                <a:schemeClr val="bg1"/>
              </a:buClr>
            </a:pPr>
            <a:r>
              <a:rPr lang="en-GB" dirty="0">
                <a:solidFill>
                  <a:srgbClr val="FFFFFF"/>
                </a:solidFill>
                <a:latin typeface="Calibri"/>
                <a:cs typeface="Calibri"/>
              </a:rPr>
              <a:t>Providing feedback that moves learners forward</a:t>
            </a:r>
          </a:p>
        </p:txBody>
      </p:sp>
      <p:sp>
        <p:nvSpPr>
          <p:cNvPr id="36" name="Rectangle 35"/>
          <p:cNvSpPr/>
          <p:nvPr/>
        </p:nvSpPr>
        <p:spPr>
          <a:xfrm>
            <a:off x="3918931" y="5583598"/>
            <a:ext cx="4572000" cy="830997"/>
          </a:xfrm>
          <a:prstGeom prst="rect">
            <a:avLst/>
          </a:prstGeom>
        </p:spPr>
        <p:txBody>
          <a:bodyPr>
            <a:spAutoFit/>
          </a:bodyPr>
          <a:lstStyle/>
          <a:p>
            <a:pPr lvl="0" algn="ctr" eaLnBrk="0" hangingPunct="0">
              <a:buClr>
                <a:schemeClr val="bg1"/>
              </a:buClr>
            </a:pPr>
            <a:r>
              <a:rPr lang="en-GB" dirty="0">
                <a:solidFill>
                  <a:srgbClr val="FFFFFF"/>
                </a:solidFill>
                <a:latin typeface="Calibri"/>
                <a:cs typeface="Calibri"/>
              </a:rPr>
              <a:t>Activating students as owners</a:t>
            </a:r>
            <a:br>
              <a:rPr lang="en-GB" dirty="0">
                <a:solidFill>
                  <a:srgbClr val="FFFFFF"/>
                </a:solidFill>
                <a:latin typeface="Calibri"/>
                <a:cs typeface="Calibri"/>
              </a:rPr>
            </a:br>
            <a:r>
              <a:rPr lang="en-GB" dirty="0">
                <a:solidFill>
                  <a:srgbClr val="FFFFFF"/>
                </a:solidFill>
                <a:latin typeface="Calibri"/>
                <a:cs typeface="Calibri"/>
              </a:rPr>
              <a:t>of their own learning</a:t>
            </a:r>
          </a:p>
        </p:txBody>
      </p:sp>
      <p:sp>
        <p:nvSpPr>
          <p:cNvPr id="35" name="Rectangle 34"/>
          <p:cNvSpPr/>
          <p:nvPr/>
        </p:nvSpPr>
        <p:spPr>
          <a:xfrm>
            <a:off x="4001402" y="4461905"/>
            <a:ext cx="4572000" cy="830997"/>
          </a:xfrm>
          <a:prstGeom prst="rect">
            <a:avLst/>
          </a:prstGeom>
          <a:effectLst/>
        </p:spPr>
        <p:txBody>
          <a:bodyPr>
            <a:spAutoFit/>
          </a:bodyPr>
          <a:lstStyle/>
          <a:p>
            <a:pPr lvl="0" algn="ctr" eaLnBrk="0" hangingPunct="0">
              <a:buClr>
                <a:schemeClr val="bg1"/>
              </a:buClr>
            </a:pPr>
            <a:r>
              <a:rPr lang="en-GB" dirty="0">
                <a:solidFill>
                  <a:srgbClr val="FFFFFF"/>
                </a:solidFill>
                <a:latin typeface="Calibri"/>
                <a:cs typeface="Calibri"/>
              </a:rPr>
              <a:t>Activating students as learning</a:t>
            </a:r>
          </a:p>
          <a:p>
            <a:pPr lvl="0" algn="ctr" eaLnBrk="0" hangingPunct="0">
              <a:buClr>
                <a:schemeClr val="bg1"/>
              </a:buClr>
            </a:pPr>
            <a:r>
              <a:rPr lang="en-GB" dirty="0">
                <a:solidFill>
                  <a:srgbClr val="FFFFFF"/>
                </a:solidFill>
                <a:latin typeface="Calibri"/>
                <a:cs typeface="Calibri"/>
              </a:rPr>
              <a:t>resources for one another</a:t>
            </a:r>
          </a:p>
        </p:txBody>
      </p:sp>
    </p:spTree>
    <p:extLst>
      <p:ext uri="{BB962C8B-B14F-4D97-AF65-F5344CB8AC3E}">
        <p14:creationId xmlns:p14="http://schemas.microsoft.com/office/powerpoint/2010/main" val="2405624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23" grpId="0"/>
      <p:bldP spid="24" grpId="0"/>
      <p:bldP spid="25" grpId="0"/>
      <p:bldP spid="27" grpId="0"/>
      <p:bldP spid="28" grpId="0"/>
      <p:bldP spid="29" grpId="0"/>
      <p:bldP spid="38" grpId="0" animBg="1"/>
      <p:bldP spid="39" grpId="0" animBg="1"/>
      <p:bldP spid="40" grpId="0" animBg="1"/>
      <p:bldP spid="41" grpId="0" animBg="1"/>
      <p:bldP spid="42" grpId="0" animBg="1"/>
      <p:bldP spid="30" grpId="0"/>
      <p:bldP spid="33" grpId="0"/>
      <p:bldP spid="34" grpId="0"/>
      <p:bldP spid="36"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534400" cy="990600"/>
          </a:xfrm>
        </p:spPr>
        <p:txBody>
          <a:bodyPr>
            <a:normAutofit/>
          </a:bodyPr>
          <a:lstStyle/>
          <a:p>
            <a:r>
              <a:rPr lang="en-US" dirty="0"/>
              <a:t>Educational Endowment </a:t>
            </a:r>
            <a:r>
              <a:rPr lang="en-US" dirty="0" smtClean="0"/>
              <a:t>Foundation </a:t>
            </a:r>
            <a:r>
              <a:rPr lang="en-US" dirty="0"/>
              <a:t>toolkit</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26</a:t>
            </a:fld>
            <a:endParaRPr lang="en-GB" dirty="0"/>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3206935330"/>
              </p:ext>
            </p:extLst>
          </p:nvPr>
        </p:nvGraphicFramePr>
        <p:xfrm>
          <a:off x="617070" y="1600200"/>
          <a:ext cx="8153400" cy="5090160"/>
        </p:xfrm>
        <a:graphic>
          <a:graphicData uri="http://schemas.openxmlformats.org/drawingml/2006/table">
            <a:tbl>
              <a:tblPr firstRow="1" bandRow="1">
                <a:tableStyleId>{5C22544A-7EE6-4342-B048-85BDC9FD1C3A}</a:tableStyleId>
              </a:tblPr>
              <a:tblGrid>
                <a:gridCol w="3671048"/>
                <a:gridCol w="1404470"/>
                <a:gridCol w="1419412"/>
                <a:gridCol w="1658470"/>
              </a:tblGrid>
              <a:tr h="370840">
                <a:tc>
                  <a:txBody>
                    <a:bodyPr/>
                    <a:lstStyle/>
                    <a:p>
                      <a:r>
                        <a:rPr lang="en-US" dirty="0" smtClean="0"/>
                        <a:t>Intervention</a:t>
                      </a:r>
                      <a:endParaRPr lang="en-US" dirty="0"/>
                    </a:p>
                  </a:txBody>
                  <a:tcPr/>
                </a:tc>
                <a:tc>
                  <a:txBody>
                    <a:bodyPr/>
                    <a:lstStyle/>
                    <a:p>
                      <a:pPr algn="ctr"/>
                      <a:r>
                        <a:rPr lang="en-US" dirty="0" smtClean="0"/>
                        <a:t>Cost</a:t>
                      </a:r>
                      <a:endParaRPr lang="en-US" dirty="0"/>
                    </a:p>
                  </a:txBody>
                  <a:tcPr/>
                </a:tc>
                <a:tc>
                  <a:txBody>
                    <a:bodyPr/>
                    <a:lstStyle/>
                    <a:p>
                      <a:pPr algn="ctr"/>
                      <a:r>
                        <a:rPr lang="en-US" dirty="0" smtClean="0"/>
                        <a:t>Quality</a:t>
                      </a:r>
                      <a:r>
                        <a:rPr lang="en-US" baseline="0" dirty="0" smtClean="0"/>
                        <a:t> of evidence</a:t>
                      </a:r>
                      <a:endParaRPr lang="en-US" dirty="0"/>
                    </a:p>
                  </a:txBody>
                  <a:tcPr/>
                </a:tc>
                <a:tc>
                  <a:txBody>
                    <a:bodyPr/>
                    <a:lstStyle/>
                    <a:p>
                      <a:pPr algn="ctr"/>
                      <a:r>
                        <a:rPr lang="en-US" dirty="0" smtClean="0"/>
                        <a:t>Extra</a:t>
                      </a:r>
                      <a:r>
                        <a:rPr lang="en-US" baseline="0" dirty="0" smtClean="0"/>
                        <a:t> months of learning</a:t>
                      </a:r>
                      <a:endParaRPr lang="en-US" dirty="0"/>
                    </a:p>
                  </a:txBody>
                  <a:tcPr/>
                </a:tc>
              </a:tr>
              <a:tr h="370840">
                <a:tc>
                  <a:txBody>
                    <a:bodyPr/>
                    <a:lstStyle/>
                    <a:p>
                      <a:r>
                        <a:rPr lang="en-US" dirty="0" smtClean="0"/>
                        <a:t>Feedback</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+8</a:t>
                      </a:r>
                      <a:endParaRPr lang="en-US" dirty="0">
                        <a:solidFill>
                          <a:srgbClr val="008000"/>
                        </a:solidFill>
                      </a:endParaRPr>
                    </a:p>
                  </a:txBody>
                  <a:tcPr/>
                </a:tc>
              </a:tr>
              <a:tr h="370840">
                <a:tc>
                  <a:txBody>
                    <a:bodyPr/>
                    <a:lstStyle/>
                    <a:p>
                      <a:r>
                        <a:rPr lang="en-US" dirty="0" smtClean="0"/>
                        <a:t>Metacognition and self-regulation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+8</a:t>
                      </a:r>
                      <a:endParaRPr lang="en-US" dirty="0">
                        <a:solidFill>
                          <a:srgbClr val="008000"/>
                        </a:solidFill>
                      </a:endParaRPr>
                    </a:p>
                  </a:txBody>
                  <a:tcPr/>
                </a:tc>
              </a:tr>
              <a:tr h="370840">
                <a:tc>
                  <a:txBody>
                    <a:bodyPr/>
                    <a:lstStyle/>
                    <a:p>
                      <a:r>
                        <a:rPr lang="en-US" dirty="0" smtClean="0"/>
                        <a:t>Peer tutoring</a:t>
                      </a:r>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+6</a:t>
                      </a:r>
                      <a:endParaRPr lang="en-US" dirty="0">
                        <a:solidFill>
                          <a:srgbClr val="008000"/>
                        </a:solidFill>
                      </a:endParaRPr>
                    </a:p>
                  </a:txBody>
                  <a:tcPr/>
                </a:tc>
              </a:tr>
              <a:tr h="370840">
                <a:tc>
                  <a:txBody>
                    <a:bodyPr/>
                    <a:lstStyle/>
                    <a:p>
                      <a:r>
                        <a:rPr lang="en-US" dirty="0" smtClean="0"/>
                        <a:t>Early years intervention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+6</a:t>
                      </a:r>
                      <a:endParaRPr lang="en-US" dirty="0">
                        <a:solidFill>
                          <a:srgbClr val="008000"/>
                        </a:solidFill>
                      </a:endParaRPr>
                    </a:p>
                  </a:txBody>
                  <a:tcPr/>
                </a:tc>
              </a:tr>
              <a:tr h="370840">
                <a:tc>
                  <a:txBody>
                    <a:bodyPr/>
                    <a:lstStyle/>
                    <a:p>
                      <a:r>
                        <a:rPr lang="en-US" dirty="0" smtClean="0"/>
                        <a:t>One to one tuition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+5</a:t>
                      </a:r>
                      <a:endParaRPr lang="en-US" dirty="0">
                        <a:solidFill>
                          <a:srgbClr val="008000"/>
                        </a:solidFill>
                      </a:endParaRPr>
                    </a:p>
                  </a:txBody>
                  <a:tcPr/>
                </a:tc>
              </a:tr>
              <a:tr h="370840">
                <a:tc>
                  <a:txBody>
                    <a:bodyPr/>
                    <a:lstStyle/>
                    <a:p>
                      <a:r>
                        <a:rPr lang="en-US" dirty="0" smtClean="0"/>
                        <a:t>Homework (secondary)</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+5</a:t>
                      </a:r>
                      <a:endParaRPr lang="en-US" dirty="0">
                        <a:solidFill>
                          <a:srgbClr val="008000"/>
                        </a:solidFill>
                      </a:endParaRPr>
                    </a:p>
                  </a:txBody>
                  <a:tcPr/>
                </a:tc>
              </a:tr>
              <a:tr h="370840">
                <a:tc>
                  <a:txBody>
                    <a:bodyPr/>
                    <a:lstStyle/>
                    <a:p>
                      <a:r>
                        <a:rPr lang="en-US" dirty="0" smtClean="0"/>
                        <a:t>Collaborative learning</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+5</a:t>
                      </a:r>
                      <a:endParaRPr lang="en-US" dirty="0">
                        <a:solidFill>
                          <a:srgbClr val="008000"/>
                        </a:solidFill>
                      </a:endParaRPr>
                    </a:p>
                  </a:txBody>
                  <a:tcPr/>
                </a:tc>
              </a:tr>
              <a:tr h="370840">
                <a:tc>
                  <a:txBody>
                    <a:bodyPr/>
                    <a:lstStyle/>
                    <a:p>
                      <a:r>
                        <a:rPr lang="en-US" dirty="0" smtClean="0"/>
                        <a:t>Phonics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r h="370840">
                <a:tc>
                  <a:txBody>
                    <a:bodyPr/>
                    <a:lstStyle/>
                    <a:p>
                      <a:r>
                        <a:rPr lang="en-US" dirty="0" smtClean="0"/>
                        <a:t>Small group tuition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r h="370840">
                <a:tc>
                  <a:txBody>
                    <a:bodyPr/>
                    <a:lstStyle/>
                    <a:p>
                      <a:r>
                        <a:rPr lang="en-US" dirty="0" err="1" smtClean="0"/>
                        <a:t>Behaviour</a:t>
                      </a:r>
                      <a:r>
                        <a:rPr lang="en-US" dirty="0" smtClean="0"/>
                        <a:t> interventions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r h="370840">
                <a:tc>
                  <a:txBody>
                    <a:bodyPr/>
                    <a:lstStyle/>
                    <a:p>
                      <a:r>
                        <a:rPr lang="en-US" dirty="0" smtClean="0"/>
                        <a:t>Digital technology</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r h="370840">
                <a:tc>
                  <a:txBody>
                    <a:bodyPr/>
                    <a:lstStyle/>
                    <a:p>
                      <a:r>
                        <a:rPr lang="en-US" dirty="0" smtClean="0"/>
                        <a:t>Social and emotional learning</a:t>
                      </a:r>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bl>
          </a:graphicData>
        </a:graphic>
      </p:graphicFrame>
    </p:spTree>
    <p:extLst>
      <p:ext uri="{BB962C8B-B14F-4D97-AF65-F5344CB8AC3E}">
        <p14:creationId xmlns:p14="http://schemas.microsoft.com/office/powerpoint/2010/main" val="10573885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534400" cy="990600"/>
          </a:xfrm>
        </p:spPr>
        <p:txBody>
          <a:bodyPr>
            <a:normAutofit/>
          </a:bodyPr>
          <a:lstStyle/>
          <a:p>
            <a:r>
              <a:rPr lang="en-US" dirty="0"/>
              <a:t>Educational Endowment Foundation toolkit</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27</a:t>
            </a:fld>
            <a:endParaRPr lang="en-GB" dirty="0"/>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323058223"/>
              </p:ext>
            </p:extLst>
          </p:nvPr>
        </p:nvGraphicFramePr>
        <p:xfrm>
          <a:off x="617070" y="1600200"/>
          <a:ext cx="8153400" cy="5090160"/>
        </p:xfrm>
        <a:graphic>
          <a:graphicData uri="http://schemas.openxmlformats.org/drawingml/2006/table">
            <a:tbl>
              <a:tblPr firstRow="1" bandRow="1">
                <a:tableStyleId>{5C22544A-7EE6-4342-B048-85BDC9FD1C3A}</a:tableStyleId>
              </a:tblPr>
              <a:tblGrid>
                <a:gridCol w="3671048"/>
                <a:gridCol w="1404470"/>
                <a:gridCol w="1419412"/>
                <a:gridCol w="1658470"/>
              </a:tblGrid>
              <a:tr h="370840">
                <a:tc>
                  <a:txBody>
                    <a:bodyPr/>
                    <a:lstStyle/>
                    <a:p>
                      <a:r>
                        <a:rPr lang="en-US" dirty="0" smtClean="0"/>
                        <a:t>Intervention</a:t>
                      </a:r>
                      <a:endParaRPr lang="en-US" dirty="0"/>
                    </a:p>
                  </a:txBody>
                  <a:tcPr/>
                </a:tc>
                <a:tc>
                  <a:txBody>
                    <a:bodyPr/>
                    <a:lstStyle/>
                    <a:p>
                      <a:pPr algn="ctr"/>
                      <a:r>
                        <a:rPr lang="en-US" dirty="0" smtClean="0"/>
                        <a:t>Cost</a:t>
                      </a:r>
                      <a:endParaRPr lang="en-US" dirty="0"/>
                    </a:p>
                  </a:txBody>
                  <a:tcPr/>
                </a:tc>
                <a:tc>
                  <a:txBody>
                    <a:bodyPr/>
                    <a:lstStyle/>
                    <a:p>
                      <a:pPr algn="ctr"/>
                      <a:r>
                        <a:rPr lang="en-US" dirty="0" smtClean="0"/>
                        <a:t>Quality</a:t>
                      </a:r>
                      <a:r>
                        <a:rPr lang="en-US" baseline="0" dirty="0" smtClean="0"/>
                        <a:t> of evidence</a:t>
                      </a:r>
                      <a:endParaRPr lang="en-US" dirty="0"/>
                    </a:p>
                  </a:txBody>
                  <a:tcPr/>
                </a:tc>
                <a:tc>
                  <a:txBody>
                    <a:bodyPr/>
                    <a:lstStyle/>
                    <a:p>
                      <a:pPr algn="ctr"/>
                      <a:r>
                        <a:rPr lang="en-US" dirty="0" smtClean="0"/>
                        <a:t>Extra</a:t>
                      </a:r>
                      <a:r>
                        <a:rPr lang="en-US" baseline="0" dirty="0" smtClean="0"/>
                        <a:t> months of learning</a:t>
                      </a:r>
                      <a:endParaRPr lang="en-US" dirty="0"/>
                    </a:p>
                  </a:txBody>
                  <a:tcPr/>
                </a:tc>
              </a:tr>
              <a:tr h="370840">
                <a:tc>
                  <a:txBody>
                    <a:bodyPr/>
                    <a:lstStyle/>
                    <a:p>
                      <a:r>
                        <a:rPr lang="en-US" dirty="0" smtClean="0"/>
                        <a:t>Parental involvement</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+3</a:t>
                      </a:r>
                      <a:endParaRPr lang="en-US" dirty="0">
                        <a:solidFill>
                          <a:srgbClr val="008000"/>
                        </a:solidFill>
                      </a:endParaRPr>
                    </a:p>
                  </a:txBody>
                  <a:tcPr/>
                </a:tc>
              </a:tr>
              <a:tr h="370840">
                <a:tc>
                  <a:txBody>
                    <a:bodyPr/>
                    <a:lstStyle/>
                    <a:p>
                      <a:r>
                        <a:rPr lang="en-US" dirty="0" smtClean="0"/>
                        <a:t>Reducing class</a:t>
                      </a:r>
                      <a:r>
                        <a:rPr lang="en-US" baseline="0" dirty="0" smtClean="0"/>
                        <a:t> size</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+3</a:t>
                      </a:r>
                      <a:endParaRPr lang="en-US" dirty="0">
                        <a:solidFill>
                          <a:srgbClr val="008000"/>
                        </a:solidFill>
                      </a:endParaRPr>
                    </a:p>
                  </a:txBody>
                  <a:tcPr/>
                </a:tc>
              </a:tr>
              <a:tr h="370840">
                <a:tc>
                  <a:txBody>
                    <a:bodyPr/>
                    <a:lstStyle/>
                    <a:p>
                      <a:r>
                        <a:rPr lang="en-US" dirty="0" smtClean="0"/>
                        <a:t>Summer schools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+3</a:t>
                      </a:r>
                      <a:endParaRPr lang="en-US" dirty="0">
                        <a:solidFill>
                          <a:srgbClr val="008000"/>
                        </a:solidFill>
                      </a:endParaRPr>
                    </a:p>
                  </a:txBody>
                  <a:tcPr/>
                </a:tc>
              </a:tr>
              <a:tr h="370840">
                <a:tc>
                  <a:txBody>
                    <a:bodyPr/>
                    <a:lstStyle/>
                    <a:p>
                      <a:r>
                        <a:rPr lang="en-US" dirty="0" smtClean="0"/>
                        <a:t>Sports participation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Arts</a:t>
                      </a:r>
                      <a:r>
                        <a:rPr lang="en-US" baseline="0" dirty="0" smtClean="0"/>
                        <a:t> participation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Extended school time</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Individualized instruction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After school programmes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Learning styles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Mentoring</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+1</a:t>
                      </a:r>
                      <a:endParaRPr lang="en-US" dirty="0">
                        <a:solidFill>
                          <a:srgbClr val="008000"/>
                        </a:solidFill>
                      </a:endParaRPr>
                    </a:p>
                  </a:txBody>
                  <a:tcPr/>
                </a:tc>
              </a:tr>
              <a:tr h="370840">
                <a:tc>
                  <a:txBody>
                    <a:bodyPr/>
                    <a:lstStyle/>
                    <a:p>
                      <a:r>
                        <a:rPr lang="en-US" dirty="0" smtClean="0"/>
                        <a:t>Homework (primary)</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+1</a:t>
                      </a:r>
                      <a:endParaRPr lang="en-US" dirty="0">
                        <a:solidFill>
                          <a:srgbClr val="008000"/>
                        </a:solidFill>
                      </a:endParaRPr>
                    </a:p>
                  </a:txBody>
                  <a:tcPr/>
                </a:tc>
              </a:tr>
              <a:tr h="370840">
                <a:tc>
                  <a:txBody>
                    <a:bodyPr/>
                    <a:lstStyle/>
                    <a:p>
                      <a:endParaRPr lang="en-US" dirty="0" smtClean="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Zapf Dingbats" charset="2"/>
                        <a:cs typeface="Zapf Dingbats" charset="2"/>
                      </a:endParaRPr>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22016202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dirty="0"/>
              <a:t>Educational Endowment Foundation toolkit</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28</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459050165"/>
              </p:ext>
            </p:extLst>
          </p:nvPr>
        </p:nvGraphicFramePr>
        <p:xfrm>
          <a:off x="612775" y="1600200"/>
          <a:ext cx="8153400" cy="3235960"/>
        </p:xfrm>
        <a:graphic>
          <a:graphicData uri="http://schemas.openxmlformats.org/drawingml/2006/table">
            <a:tbl>
              <a:tblPr firstRow="1" bandRow="1">
                <a:tableStyleId>{5C22544A-7EE6-4342-B048-85BDC9FD1C3A}</a:tableStyleId>
              </a:tblPr>
              <a:tblGrid>
                <a:gridCol w="3671048"/>
                <a:gridCol w="1404470"/>
                <a:gridCol w="1419412"/>
                <a:gridCol w="1658470"/>
              </a:tblGrid>
              <a:tr h="370840">
                <a:tc>
                  <a:txBody>
                    <a:bodyPr/>
                    <a:lstStyle/>
                    <a:p>
                      <a:r>
                        <a:rPr lang="en-US" dirty="0" smtClean="0"/>
                        <a:t>Intervention</a:t>
                      </a:r>
                      <a:endParaRPr lang="en-US" dirty="0"/>
                    </a:p>
                  </a:txBody>
                  <a:tcPr/>
                </a:tc>
                <a:tc>
                  <a:txBody>
                    <a:bodyPr/>
                    <a:lstStyle/>
                    <a:p>
                      <a:pPr algn="ctr"/>
                      <a:r>
                        <a:rPr lang="en-US" dirty="0" smtClean="0"/>
                        <a:t>Cost</a:t>
                      </a:r>
                      <a:endParaRPr lang="en-US" dirty="0"/>
                    </a:p>
                  </a:txBody>
                  <a:tcPr/>
                </a:tc>
                <a:tc>
                  <a:txBody>
                    <a:bodyPr/>
                    <a:lstStyle/>
                    <a:p>
                      <a:pPr algn="ctr"/>
                      <a:r>
                        <a:rPr lang="en-US" dirty="0" smtClean="0"/>
                        <a:t>Quality</a:t>
                      </a:r>
                      <a:r>
                        <a:rPr lang="en-US" baseline="0" dirty="0" smtClean="0"/>
                        <a:t> of evidence</a:t>
                      </a:r>
                      <a:endParaRPr lang="en-US" dirty="0"/>
                    </a:p>
                  </a:txBody>
                  <a:tcPr/>
                </a:tc>
                <a:tc>
                  <a:txBody>
                    <a:bodyPr/>
                    <a:lstStyle/>
                    <a:p>
                      <a:pPr algn="ctr"/>
                      <a:r>
                        <a:rPr lang="en-US" dirty="0" smtClean="0"/>
                        <a:t>Extra</a:t>
                      </a:r>
                      <a:r>
                        <a:rPr lang="en-US" baseline="0" dirty="0" smtClean="0"/>
                        <a:t> months of learning</a:t>
                      </a:r>
                      <a:endParaRPr lang="en-US" dirty="0"/>
                    </a:p>
                  </a:txBody>
                  <a:tcPr/>
                </a:tc>
              </a:tr>
              <a:tr h="370840">
                <a:tc>
                  <a:txBody>
                    <a:bodyPr/>
                    <a:lstStyle/>
                    <a:p>
                      <a:r>
                        <a:rPr lang="en-US" dirty="0" smtClean="0"/>
                        <a:t>Teaching</a:t>
                      </a:r>
                      <a:r>
                        <a:rPr lang="en-US" baseline="0" dirty="0" smtClean="0"/>
                        <a:t> assistants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Performance</a:t>
                      </a:r>
                      <a:r>
                        <a:rPr lang="en-US" baseline="0" dirty="0" smtClean="0"/>
                        <a:t> pay</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Aspiration interventions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Block scheduling</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School uniform</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Physical environment</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Ability grouping</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22311056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Unpacking </a:t>
            </a:r>
            <a:r>
              <a:rPr lang="en-GB" dirty="0"/>
              <a:t>f</a:t>
            </a:r>
            <a:r>
              <a:rPr lang="en-GB" dirty="0" smtClean="0"/>
              <a:t>ormative </a:t>
            </a:r>
            <a:r>
              <a:rPr lang="en-GB" dirty="0"/>
              <a:t>a</a:t>
            </a:r>
            <a:r>
              <a:rPr lang="en-GB" dirty="0" smtClean="0"/>
              <a:t>ssessment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29</a:t>
            </a:fld>
            <a:endParaRPr lang="en-GB" dirty="0"/>
          </a:p>
        </p:txBody>
      </p:sp>
      <p:sp>
        <p:nvSpPr>
          <p:cNvPr id="5" name="Rectangle 4"/>
          <p:cNvSpPr/>
          <p:nvPr/>
        </p:nvSpPr>
        <p:spPr>
          <a:xfrm>
            <a:off x="346386" y="1616558"/>
            <a:ext cx="8494539" cy="4981638"/>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346385" y="2490819"/>
            <a:ext cx="846155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51692" y="4230091"/>
            <a:ext cx="8479693" cy="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636982" y="1600062"/>
            <a:ext cx="0" cy="498163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41925" y="5431706"/>
            <a:ext cx="8466007" cy="1181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445846" y="1621693"/>
            <a:ext cx="0" cy="497253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13769" y="1611923"/>
            <a:ext cx="426" cy="496977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356042" y="1614607"/>
            <a:ext cx="2487118" cy="830997"/>
          </a:xfrm>
          <a:prstGeom prst="rect">
            <a:avLst/>
          </a:prstGeom>
        </p:spPr>
        <p:txBody>
          <a:bodyPr wrap="square">
            <a:spAutoFit/>
          </a:bodyPr>
          <a:lstStyle/>
          <a:p>
            <a:pPr lvl="0" algn="ctr" eaLnBrk="0" hangingPunct="0">
              <a:buClr>
                <a:schemeClr val="bg1"/>
              </a:buClr>
            </a:pPr>
            <a:r>
              <a:rPr lang="en-GB" b="1" dirty="0">
                <a:latin typeface="Calibri"/>
                <a:cs typeface="Calibri"/>
              </a:rPr>
              <a:t>Where the learner is going</a:t>
            </a:r>
          </a:p>
        </p:txBody>
      </p:sp>
      <p:sp>
        <p:nvSpPr>
          <p:cNvPr id="24" name="Rectangle 23"/>
          <p:cNvSpPr/>
          <p:nvPr/>
        </p:nvSpPr>
        <p:spPr>
          <a:xfrm>
            <a:off x="3782362" y="1862034"/>
            <a:ext cx="2799865" cy="461665"/>
          </a:xfrm>
          <a:prstGeom prst="rect">
            <a:avLst/>
          </a:prstGeom>
        </p:spPr>
        <p:txBody>
          <a:bodyPr wrap="none">
            <a:spAutoFit/>
          </a:bodyPr>
          <a:lstStyle/>
          <a:p>
            <a:pPr lvl="0" algn="ctr" eaLnBrk="0" hangingPunct="0">
              <a:buClr>
                <a:schemeClr val="bg1"/>
              </a:buClr>
            </a:pPr>
            <a:r>
              <a:rPr lang="en-GB" b="1" dirty="0">
                <a:latin typeface="Calibri"/>
                <a:cs typeface="Calibri"/>
              </a:rPr>
              <a:t>Where the learner is</a:t>
            </a:r>
          </a:p>
        </p:txBody>
      </p:sp>
      <p:sp>
        <p:nvSpPr>
          <p:cNvPr id="25" name="Rectangle 24"/>
          <p:cNvSpPr/>
          <p:nvPr/>
        </p:nvSpPr>
        <p:spPr>
          <a:xfrm>
            <a:off x="6551635" y="1862034"/>
            <a:ext cx="2340755" cy="461665"/>
          </a:xfrm>
          <a:prstGeom prst="rect">
            <a:avLst/>
          </a:prstGeom>
        </p:spPr>
        <p:txBody>
          <a:bodyPr wrap="none">
            <a:spAutoFit/>
          </a:bodyPr>
          <a:lstStyle/>
          <a:p>
            <a:pPr lvl="0" algn="ctr" eaLnBrk="0" hangingPunct="0">
              <a:buClr>
                <a:schemeClr val="bg1"/>
              </a:buClr>
            </a:pPr>
            <a:r>
              <a:rPr lang="en-GB" b="1" dirty="0">
                <a:latin typeface="Calibri"/>
                <a:cs typeface="Calibri"/>
              </a:rPr>
              <a:t>How to get there</a:t>
            </a:r>
          </a:p>
        </p:txBody>
      </p:sp>
      <p:sp>
        <p:nvSpPr>
          <p:cNvPr id="27" name="Rectangle 26"/>
          <p:cNvSpPr/>
          <p:nvPr/>
        </p:nvSpPr>
        <p:spPr>
          <a:xfrm>
            <a:off x="271107" y="3049723"/>
            <a:ext cx="1175622" cy="461665"/>
          </a:xfrm>
          <a:prstGeom prst="rect">
            <a:avLst/>
          </a:prstGeom>
        </p:spPr>
        <p:txBody>
          <a:bodyPr wrap="none">
            <a:spAutoFit/>
          </a:bodyPr>
          <a:lstStyle/>
          <a:p>
            <a:pPr lvl="0" eaLnBrk="0" hangingPunct="0">
              <a:buClr>
                <a:schemeClr val="bg1"/>
              </a:buClr>
            </a:pPr>
            <a:r>
              <a:rPr lang="en-GB" b="1" dirty="0">
                <a:latin typeface="Calibri"/>
                <a:cs typeface="Calibri"/>
              </a:rPr>
              <a:t>Teacher</a:t>
            </a:r>
          </a:p>
        </p:txBody>
      </p:sp>
      <p:sp>
        <p:nvSpPr>
          <p:cNvPr id="28" name="Rectangle 27"/>
          <p:cNvSpPr/>
          <p:nvPr/>
        </p:nvSpPr>
        <p:spPr>
          <a:xfrm>
            <a:off x="362874" y="4385857"/>
            <a:ext cx="899886" cy="461665"/>
          </a:xfrm>
          <a:prstGeom prst="rect">
            <a:avLst/>
          </a:prstGeom>
        </p:spPr>
        <p:txBody>
          <a:bodyPr wrap="square">
            <a:spAutoFit/>
          </a:bodyPr>
          <a:lstStyle/>
          <a:p>
            <a:pPr lvl="0" eaLnBrk="0" hangingPunct="0">
              <a:buClr>
                <a:schemeClr val="bg1"/>
              </a:buClr>
            </a:pPr>
            <a:r>
              <a:rPr lang="en-GB" b="1" dirty="0" smtClean="0">
                <a:latin typeface="Calibri"/>
                <a:cs typeface="Calibri"/>
              </a:rPr>
              <a:t>Peer</a:t>
            </a:r>
            <a:endParaRPr lang="en-GB" b="1" dirty="0">
              <a:latin typeface="Calibri"/>
              <a:cs typeface="Calibri"/>
            </a:endParaRPr>
          </a:p>
        </p:txBody>
      </p:sp>
      <p:sp>
        <p:nvSpPr>
          <p:cNvPr id="29" name="Rectangle 28"/>
          <p:cNvSpPr/>
          <p:nvPr/>
        </p:nvSpPr>
        <p:spPr>
          <a:xfrm>
            <a:off x="319664" y="5705496"/>
            <a:ext cx="1160594" cy="461665"/>
          </a:xfrm>
          <a:prstGeom prst="rect">
            <a:avLst/>
          </a:prstGeom>
        </p:spPr>
        <p:txBody>
          <a:bodyPr wrap="none">
            <a:spAutoFit/>
          </a:bodyPr>
          <a:lstStyle/>
          <a:p>
            <a:pPr lvl="0" eaLnBrk="0" hangingPunct="0">
              <a:buClr>
                <a:schemeClr val="bg1"/>
              </a:buClr>
            </a:pPr>
            <a:r>
              <a:rPr lang="en-GB" b="1" dirty="0">
                <a:latin typeface="Calibri"/>
                <a:cs typeface="Calibri"/>
              </a:rPr>
              <a:t>Learner</a:t>
            </a:r>
          </a:p>
        </p:txBody>
      </p:sp>
      <p:sp>
        <p:nvSpPr>
          <p:cNvPr id="38" name="Rounded Rectangle 37"/>
          <p:cNvSpPr/>
          <p:nvPr/>
        </p:nvSpPr>
        <p:spPr>
          <a:xfrm>
            <a:off x="1533972" y="2559923"/>
            <a:ext cx="2028793" cy="3909431"/>
          </a:xfrm>
          <a:prstGeom prst="roundRect">
            <a:avLst/>
          </a:prstGeom>
          <a:solidFill>
            <a:schemeClr val="tx2">
              <a:alpha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9" name="Rounded Rectangle 38"/>
          <p:cNvSpPr/>
          <p:nvPr/>
        </p:nvSpPr>
        <p:spPr>
          <a:xfrm>
            <a:off x="3711213" y="2553691"/>
            <a:ext cx="2837011" cy="1567072"/>
          </a:xfrm>
          <a:prstGeom prst="roundRect">
            <a:avLst/>
          </a:prstGeom>
          <a:solidFill>
            <a:schemeClr val="accent2"/>
          </a:solidFill>
          <a:ln>
            <a:solidFill>
              <a:srgbClr val="EDAA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40" name="Rounded Rectangle 39"/>
          <p:cNvSpPr/>
          <p:nvPr/>
        </p:nvSpPr>
        <p:spPr>
          <a:xfrm>
            <a:off x="6681725" y="2556814"/>
            <a:ext cx="2061781" cy="1550577"/>
          </a:xfrm>
          <a:prstGeom prst="round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41" name="Rounded Rectangle 40"/>
          <p:cNvSpPr/>
          <p:nvPr/>
        </p:nvSpPr>
        <p:spPr>
          <a:xfrm>
            <a:off x="3726151" y="4309745"/>
            <a:ext cx="5030747" cy="1075055"/>
          </a:xfrm>
          <a:prstGeom prst="round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42" name="Rounded Rectangle 41"/>
          <p:cNvSpPr/>
          <p:nvPr/>
        </p:nvSpPr>
        <p:spPr>
          <a:xfrm>
            <a:off x="3726151" y="5542499"/>
            <a:ext cx="5047240" cy="956739"/>
          </a:xfrm>
          <a:prstGeom prst="round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0" name="Rectangle 29"/>
          <p:cNvSpPr/>
          <p:nvPr/>
        </p:nvSpPr>
        <p:spPr>
          <a:xfrm>
            <a:off x="1461290" y="3491871"/>
            <a:ext cx="2183940" cy="1938992"/>
          </a:xfrm>
          <a:prstGeom prst="rect">
            <a:avLst/>
          </a:prstGeom>
        </p:spPr>
        <p:txBody>
          <a:bodyPr wrap="square">
            <a:spAutoFit/>
          </a:bodyPr>
          <a:lstStyle/>
          <a:p>
            <a:pPr lvl="0" algn="ctr" eaLnBrk="0" hangingPunct="0">
              <a:buClr>
                <a:schemeClr val="bg1"/>
              </a:buClr>
            </a:pPr>
            <a:r>
              <a:rPr lang="en-GB" dirty="0" smtClean="0">
                <a:solidFill>
                  <a:srgbClr val="FFFFFF"/>
                </a:solidFill>
                <a:latin typeface="Calibri"/>
                <a:cs typeface="Calibri"/>
              </a:rPr>
              <a:t>Clarifying, sharing and understanding </a:t>
            </a:r>
            <a:r>
              <a:rPr lang="en-GB" dirty="0">
                <a:solidFill>
                  <a:srgbClr val="FFFFFF"/>
                </a:solidFill>
                <a:latin typeface="Calibri"/>
                <a:cs typeface="Calibri"/>
              </a:rPr>
              <a:t>learning intentions</a:t>
            </a:r>
          </a:p>
        </p:txBody>
      </p:sp>
      <p:sp>
        <p:nvSpPr>
          <p:cNvPr id="33" name="Rectangle 32"/>
          <p:cNvSpPr/>
          <p:nvPr/>
        </p:nvSpPr>
        <p:spPr>
          <a:xfrm>
            <a:off x="3655028" y="2528702"/>
            <a:ext cx="3058137" cy="1569660"/>
          </a:xfrm>
          <a:prstGeom prst="rect">
            <a:avLst/>
          </a:prstGeom>
          <a:ln>
            <a:noFill/>
          </a:ln>
          <a:effectLst/>
        </p:spPr>
        <p:txBody>
          <a:bodyPr wrap="square">
            <a:spAutoFit/>
          </a:bodyPr>
          <a:lstStyle/>
          <a:p>
            <a:pPr lvl="0" algn="ctr" eaLnBrk="0" hangingPunct="0">
              <a:buClr>
                <a:schemeClr val="bg1"/>
              </a:buClr>
            </a:pPr>
            <a:r>
              <a:rPr lang="en-GB" dirty="0">
                <a:solidFill>
                  <a:srgbClr val="FFFFFF"/>
                </a:solidFill>
                <a:latin typeface="Calibri"/>
                <a:cs typeface="Calibri"/>
              </a:rPr>
              <a:t>Engineering effective discussions, tasks, and activities that elicit evidence of learning</a:t>
            </a:r>
          </a:p>
        </p:txBody>
      </p:sp>
      <p:sp>
        <p:nvSpPr>
          <p:cNvPr id="34" name="Rectangle 33"/>
          <p:cNvSpPr/>
          <p:nvPr/>
        </p:nvSpPr>
        <p:spPr>
          <a:xfrm>
            <a:off x="6625545" y="2575294"/>
            <a:ext cx="2315896" cy="1569660"/>
          </a:xfrm>
          <a:prstGeom prst="rect">
            <a:avLst/>
          </a:prstGeom>
          <a:effectLst/>
        </p:spPr>
        <p:txBody>
          <a:bodyPr wrap="square">
            <a:spAutoFit/>
          </a:bodyPr>
          <a:lstStyle/>
          <a:p>
            <a:pPr lvl="0" algn="ctr" eaLnBrk="0" hangingPunct="0">
              <a:buClr>
                <a:schemeClr val="bg1"/>
              </a:buClr>
            </a:pPr>
            <a:r>
              <a:rPr lang="en-GB" dirty="0">
                <a:solidFill>
                  <a:srgbClr val="FFFFFF"/>
                </a:solidFill>
                <a:latin typeface="Calibri"/>
                <a:cs typeface="Calibri"/>
              </a:rPr>
              <a:t>Providing feedback that moves learners forward</a:t>
            </a:r>
          </a:p>
        </p:txBody>
      </p:sp>
      <p:sp>
        <p:nvSpPr>
          <p:cNvPr id="36" name="Rectangle 35"/>
          <p:cNvSpPr/>
          <p:nvPr/>
        </p:nvSpPr>
        <p:spPr>
          <a:xfrm>
            <a:off x="3918931" y="5583598"/>
            <a:ext cx="4572000" cy="830997"/>
          </a:xfrm>
          <a:prstGeom prst="rect">
            <a:avLst/>
          </a:prstGeom>
        </p:spPr>
        <p:txBody>
          <a:bodyPr>
            <a:spAutoFit/>
          </a:bodyPr>
          <a:lstStyle/>
          <a:p>
            <a:pPr lvl="0" algn="ctr" eaLnBrk="0" hangingPunct="0">
              <a:buClr>
                <a:schemeClr val="bg1"/>
              </a:buClr>
            </a:pPr>
            <a:r>
              <a:rPr lang="en-GB" dirty="0">
                <a:solidFill>
                  <a:srgbClr val="FFFFFF"/>
                </a:solidFill>
                <a:latin typeface="Calibri"/>
                <a:cs typeface="Calibri"/>
              </a:rPr>
              <a:t>Activating students as owners</a:t>
            </a:r>
            <a:br>
              <a:rPr lang="en-GB" dirty="0">
                <a:solidFill>
                  <a:srgbClr val="FFFFFF"/>
                </a:solidFill>
                <a:latin typeface="Calibri"/>
                <a:cs typeface="Calibri"/>
              </a:rPr>
            </a:br>
            <a:r>
              <a:rPr lang="en-GB" dirty="0">
                <a:solidFill>
                  <a:srgbClr val="FFFFFF"/>
                </a:solidFill>
                <a:latin typeface="Calibri"/>
                <a:cs typeface="Calibri"/>
              </a:rPr>
              <a:t>of their own learning</a:t>
            </a:r>
          </a:p>
        </p:txBody>
      </p:sp>
      <p:sp>
        <p:nvSpPr>
          <p:cNvPr id="35" name="Rectangle 34"/>
          <p:cNvSpPr/>
          <p:nvPr/>
        </p:nvSpPr>
        <p:spPr>
          <a:xfrm>
            <a:off x="4001402" y="4461905"/>
            <a:ext cx="4572000" cy="830997"/>
          </a:xfrm>
          <a:prstGeom prst="rect">
            <a:avLst/>
          </a:prstGeom>
          <a:effectLst/>
        </p:spPr>
        <p:txBody>
          <a:bodyPr>
            <a:spAutoFit/>
          </a:bodyPr>
          <a:lstStyle/>
          <a:p>
            <a:pPr lvl="0" algn="ctr" eaLnBrk="0" hangingPunct="0">
              <a:buClr>
                <a:schemeClr val="bg1"/>
              </a:buClr>
            </a:pPr>
            <a:r>
              <a:rPr lang="en-GB" dirty="0">
                <a:solidFill>
                  <a:srgbClr val="FFFFFF"/>
                </a:solidFill>
                <a:latin typeface="Calibri"/>
                <a:cs typeface="Calibri"/>
              </a:rPr>
              <a:t>Activating students as learning</a:t>
            </a:r>
          </a:p>
          <a:p>
            <a:pPr lvl="0" algn="ctr" eaLnBrk="0" hangingPunct="0">
              <a:buClr>
                <a:schemeClr val="bg1"/>
              </a:buClr>
            </a:pPr>
            <a:r>
              <a:rPr lang="en-GB" dirty="0">
                <a:solidFill>
                  <a:srgbClr val="FFFFFF"/>
                </a:solidFill>
                <a:latin typeface="Calibri"/>
                <a:cs typeface="Calibri"/>
              </a:rPr>
              <a:t>resources for one another</a:t>
            </a:r>
          </a:p>
        </p:txBody>
      </p:sp>
    </p:spTree>
    <p:extLst>
      <p:ext uri="{BB962C8B-B14F-4D97-AF65-F5344CB8AC3E}">
        <p14:creationId xmlns:p14="http://schemas.microsoft.com/office/powerpoint/2010/main" val="2161918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30" grpId="0"/>
      <p:bldP spid="33" grpId="0"/>
      <p:bldP spid="34" grpId="0"/>
      <p:bldP spid="36"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a:t>
            </a:r>
            <a:r>
              <a:rPr lang="en-US" dirty="0"/>
              <a:t> </a:t>
            </a:r>
            <a:r>
              <a:rPr lang="en-US" dirty="0" smtClean="0"/>
              <a:t>and summative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3</a:t>
            </a:fld>
            <a:endParaRPr lang="en-GB" dirty="0"/>
          </a:p>
        </p:txBody>
      </p:sp>
      <p:sp>
        <p:nvSpPr>
          <p:cNvPr id="4" name="Content Placeholder 3"/>
          <p:cNvSpPr>
            <a:spLocks noGrp="1"/>
          </p:cNvSpPr>
          <p:nvPr>
            <p:ph sz="quarter" idx="1"/>
          </p:nvPr>
        </p:nvSpPr>
        <p:spPr/>
        <p:txBody>
          <a:bodyPr/>
          <a:lstStyle/>
          <a:p>
            <a:r>
              <a:rPr lang="en-US" dirty="0" smtClean="0"/>
              <a:t>A shift in focus</a:t>
            </a:r>
          </a:p>
          <a:p>
            <a:pPr lvl="1"/>
            <a:r>
              <a:rPr lang="en-US" dirty="0" smtClean="0"/>
              <a:t>Teaching as linear</a:t>
            </a:r>
          </a:p>
          <a:p>
            <a:pPr lvl="1"/>
            <a:r>
              <a:rPr lang="en-US" dirty="0" smtClean="0"/>
              <a:t>Teaching as a contingent activity</a:t>
            </a:r>
          </a:p>
          <a:p>
            <a:r>
              <a:rPr lang="en-US" dirty="0" smtClean="0"/>
              <a:t>New labels for old ideas</a:t>
            </a:r>
          </a:p>
          <a:p>
            <a:pPr lvl="1"/>
            <a:r>
              <a:rPr lang="en-US" dirty="0" smtClean="0"/>
              <a:t>In </a:t>
            </a:r>
            <a:r>
              <a:rPr lang="en-US" dirty="0" err="1" smtClean="0"/>
              <a:t>programme</a:t>
            </a:r>
            <a:r>
              <a:rPr lang="en-US" dirty="0" smtClean="0"/>
              <a:t> evaluation</a:t>
            </a:r>
          </a:p>
          <a:p>
            <a:pPr lvl="1"/>
            <a:r>
              <a:rPr lang="en-US" dirty="0" smtClean="0"/>
              <a:t>In student assessment</a:t>
            </a:r>
          </a:p>
          <a:p>
            <a:endParaRPr lang="en-US" dirty="0"/>
          </a:p>
        </p:txBody>
      </p:sp>
    </p:spTree>
    <p:extLst>
      <p:ext uri="{BB962C8B-B14F-4D97-AF65-F5344CB8AC3E}">
        <p14:creationId xmlns:p14="http://schemas.microsoft.com/office/powerpoint/2010/main" val="3037101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“More research is (always) needed</a:t>
            </a:r>
            <a:r>
              <a:rPr lang="mr-IN" dirty="0" smtClean="0"/>
              <a:t>…</a:t>
            </a:r>
            <a:r>
              <a:rPr lang="en-US" dirty="0" smtClean="0"/>
              <a: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30</a:t>
            </a:fld>
            <a:endParaRPr lang="en-GB" dirty="0"/>
          </a:p>
        </p:txBody>
      </p:sp>
      <p:sp>
        <p:nvSpPr>
          <p:cNvPr id="5" name="Content Placeholder 4"/>
          <p:cNvSpPr>
            <a:spLocks noGrp="1"/>
          </p:cNvSpPr>
          <p:nvPr>
            <p:ph sz="quarter" idx="1"/>
          </p:nvPr>
        </p:nvSpPr>
        <p:spPr>
          <a:xfrm>
            <a:off x="612648" y="1600200"/>
            <a:ext cx="8153400" cy="4889500"/>
          </a:xfrm>
        </p:spPr>
        <p:txBody>
          <a:bodyPr>
            <a:normAutofit/>
          </a:bodyPr>
          <a:lstStyle/>
          <a:p>
            <a:pPr marL="0" indent="0">
              <a:lnSpc>
                <a:spcPct val="120000"/>
              </a:lnSpc>
              <a:buNone/>
            </a:pPr>
            <a:r>
              <a:rPr lang="en-US" sz="2800" dirty="0" smtClean="0"/>
              <a:t>“Furthermore</a:t>
            </a:r>
            <a:r>
              <a:rPr lang="en-US" sz="2800" dirty="0"/>
              <a:t>, despite the existence of some marginal and even negative results, the range of conditions and contexts under which studies have shown that gains can be achieved must indicate that the principles that underlie achievement of substantial improvements in learning are robust. Significant gains can be achieved by many </a:t>
            </a:r>
            <a:r>
              <a:rPr lang="en-US" sz="2800" dirty="0" smtClean="0"/>
              <a:t>different </a:t>
            </a:r>
            <a:r>
              <a:rPr lang="en-US" sz="2800" dirty="0"/>
              <a:t>routes, and initiatives here are not likely to fail through neglect of delicate and subtle features</a:t>
            </a:r>
            <a:r>
              <a:rPr lang="en-US" sz="2800" dirty="0" smtClean="0"/>
              <a:t>.” (Black &amp; Wiliam, 1998 pp</a:t>
            </a:r>
            <a:r>
              <a:rPr lang="en-US" sz="2800" dirty="0"/>
              <a:t>. 61-62)</a:t>
            </a:r>
          </a:p>
        </p:txBody>
      </p:sp>
    </p:spTree>
    <p:extLst>
      <p:ext uri="{BB962C8B-B14F-4D97-AF65-F5344CB8AC3E}">
        <p14:creationId xmlns:p14="http://schemas.microsoft.com/office/powerpoint/2010/main" val="4854602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issues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31</a:t>
            </a:fld>
            <a:endParaRPr lang="en-GB" dirty="0"/>
          </a:p>
        </p:txBody>
      </p:sp>
      <p:sp>
        <p:nvSpPr>
          <p:cNvPr id="4" name="Content Placeholder 3"/>
          <p:cNvSpPr>
            <a:spLocks noGrp="1"/>
          </p:cNvSpPr>
          <p:nvPr>
            <p:ph sz="quarter" idx="1"/>
          </p:nvPr>
        </p:nvSpPr>
        <p:spPr/>
        <p:txBody>
          <a:bodyPr>
            <a:normAutofit lnSpcReduction="10000"/>
          </a:bodyPr>
          <a:lstStyle/>
          <a:p>
            <a:r>
              <a:rPr lang="en-US" dirty="0" smtClean="0"/>
              <a:t>Articulation with other policy priorities</a:t>
            </a:r>
          </a:p>
          <a:p>
            <a:pPr lvl="1"/>
            <a:r>
              <a:rPr lang="en-US" dirty="0" smtClean="0"/>
              <a:t>Teacher evaluation frameworks (</a:t>
            </a:r>
            <a:r>
              <a:rPr lang="en-US" dirty="0" err="1" smtClean="0"/>
              <a:t>Marzano</a:t>
            </a:r>
            <a:r>
              <a:rPr lang="en-US" dirty="0" smtClean="0"/>
              <a:t>, Danielson)</a:t>
            </a:r>
          </a:p>
          <a:p>
            <a:pPr lvl="1"/>
            <a:r>
              <a:rPr lang="en-US" dirty="0" smtClean="0"/>
              <a:t>Differentiated instruction</a:t>
            </a:r>
          </a:p>
          <a:p>
            <a:pPr lvl="1"/>
            <a:r>
              <a:rPr lang="en-US" dirty="0" smtClean="0"/>
              <a:t>Response to (instruction and) intervention</a:t>
            </a:r>
          </a:p>
          <a:p>
            <a:r>
              <a:rPr lang="en-US" dirty="0" smtClean="0"/>
              <a:t>Policy environment</a:t>
            </a:r>
          </a:p>
          <a:p>
            <a:pPr lvl="1"/>
            <a:r>
              <a:rPr lang="en-US" dirty="0" smtClean="0"/>
              <a:t>Teacher pre-service education</a:t>
            </a:r>
          </a:p>
          <a:p>
            <a:pPr lvl="1"/>
            <a:r>
              <a:rPr lang="en-US" dirty="0" smtClean="0"/>
              <a:t>Commitment to continuous improvement</a:t>
            </a:r>
          </a:p>
          <a:p>
            <a:pPr lvl="2"/>
            <a:r>
              <a:rPr lang="en-US" dirty="0" smtClean="0"/>
              <a:t>District-level policies that require all teachers to improve</a:t>
            </a:r>
          </a:p>
          <a:p>
            <a:pPr lvl="2"/>
            <a:r>
              <a:rPr lang="en-US" dirty="0" smtClean="0"/>
              <a:t>Improvement focused on evidence-based practices </a:t>
            </a:r>
          </a:p>
          <a:p>
            <a:pPr lvl="1"/>
            <a:r>
              <a:rPr lang="en-US" dirty="0" smtClean="0"/>
              <a:t>Focus</a:t>
            </a:r>
          </a:p>
        </p:txBody>
      </p:sp>
    </p:spTree>
    <p:extLst>
      <p:ext uri="{BB962C8B-B14F-4D97-AF65-F5344CB8AC3E}">
        <p14:creationId xmlns:p14="http://schemas.microsoft.com/office/powerpoint/2010/main" val="2021463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simplified logic model</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32</a:t>
            </a:fld>
            <a:endParaRPr lang="en-GB"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482815792"/>
              </p:ext>
            </p:extLst>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1436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(suspiciously neat) retrospective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33</a:t>
            </a:fld>
            <a:endParaRPr lang="en-GB" dirty="0"/>
          </a:p>
        </p:txBody>
      </p:sp>
      <p:sp>
        <p:nvSpPr>
          <p:cNvPr id="4" name="Content Placeholder 3"/>
          <p:cNvSpPr>
            <a:spLocks noGrp="1"/>
          </p:cNvSpPr>
          <p:nvPr>
            <p:ph sz="quarter" idx="1"/>
          </p:nvPr>
        </p:nvSpPr>
        <p:spPr>
          <a:xfrm>
            <a:off x="612648" y="1600200"/>
            <a:ext cx="8531352" cy="4495800"/>
          </a:xfrm>
        </p:spPr>
        <p:txBody>
          <a:bodyPr>
            <a:normAutofit/>
          </a:bodyPr>
          <a:lstStyle/>
          <a:p>
            <a:pPr marL="0" indent="0">
              <a:buSzPct val="100000"/>
              <a:buNone/>
            </a:pPr>
            <a:r>
              <a:rPr lang="en-US" dirty="0" smtClean="0"/>
              <a:t>Five phases</a:t>
            </a:r>
          </a:p>
          <a:p>
            <a:pPr marL="520700" lvl="1" indent="-406400">
              <a:buSzPct val="100000"/>
              <a:buFont typeface="+mj-lt"/>
              <a:buAutoNum type="arabicPeriod"/>
            </a:pPr>
            <a:r>
              <a:rPr lang="en-US" dirty="0" smtClean="0"/>
              <a:t>1992</a:t>
            </a:r>
            <a:r>
              <a:rPr lang="en-US" dirty="0"/>
              <a:t>-</a:t>
            </a:r>
            <a:r>
              <a:rPr lang="en-US" dirty="0" smtClean="0"/>
              <a:t>1997: </a:t>
            </a:r>
            <a:r>
              <a:rPr lang="en-US" dirty="0"/>
              <a:t>Reviewing the </a:t>
            </a:r>
            <a:r>
              <a:rPr lang="en-US" dirty="0" smtClean="0"/>
              <a:t>evidence</a:t>
            </a:r>
            <a:endParaRPr lang="en-US" dirty="0"/>
          </a:p>
          <a:p>
            <a:pPr marL="520700" lvl="1" indent="-406400">
              <a:buSzPct val="100000"/>
              <a:buFont typeface="+mj-lt"/>
              <a:buAutoNum type="arabicPeriod"/>
            </a:pPr>
            <a:r>
              <a:rPr lang="en-US" dirty="0" smtClean="0"/>
              <a:t>1998</a:t>
            </a:r>
            <a:r>
              <a:rPr lang="en-US" dirty="0"/>
              <a:t>-</a:t>
            </a:r>
            <a:r>
              <a:rPr lang="en-US" dirty="0" smtClean="0"/>
              <a:t>2003: </a:t>
            </a:r>
            <a:r>
              <a:rPr lang="en-US" dirty="0"/>
              <a:t>Working with teachers on implementation</a:t>
            </a:r>
          </a:p>
          <a:p>
            <a:pPr marL="520700" lvl="1" indent="-406400">
              <a:buSzPct val="100000"/>
              <a:buFont typeface="+mj-lt"/>
              <a:buAutoNum type="arabicPeriod"/>
            </a:pPr>
            <a:r>
              <a:rPr lang="en-US" dirty="0" smtClean="0"/>
              <a:t>2004</a:t>
            </a:r>
            <a:r>
              <a:rPr lang="en-US" dirty="0"/>
              <a:t>-</a:t>
            </a:r>
            <a:r>
              <a:rPr lang="en-US" dirty="0" smtClean="0"/>
              <a:t>2009: </a:t>
            </a:r>
            <a:r>
              <a:rPr lang="en-US" dirty="0"/>
              <a:t>Work on </a:t>
            </a:r>
            <a:r>
              <a:rPr lang="en-US" dirty="0" smtClean="0"/>
              <a:t>scalability</a:t>
            </a:r>
            <a:endParaRPr lang="en-US" dirty="0"/>
          </a:p>
          <a:p>
            <a:pPr marL="520700" lvl="1" indent="-406400">
              <a:buSzPct val="100000"/>
              <a:buFont typeface="+mj-lt"/>
              <a:buAutoNum type="arabicPeriod"/>
            </a:pPr>
            <a:r>
              <a:rPr lang="en-US" dirty="0" smtClean="0"/>
              <a:t>2010</a:t>
            </a:r>
            <a:r>
              <a:rPr lang="en-US" dirty="0"/>
              <a:t>-</a:t>
            </a:r>
            <a:r>
              <a:rPr lang="en-US" dirty="0" smtClean="0"/>
              <a:t>2015: </a:t>
            </a:r>
            <a:r>
              <a:rPr lang="en-US" dirty="0"/>
              <a:t>Working with </a:t>
            </a:r>
            <a:r>
              <a:rPr lang="en-US" dirty="0" smtClean="0"/>
              <a:t>leaders</a:t>
            </a:r>
            <a:endParaRPr lang="en-US" dirty="0"/>
          </a:p>
          <a:p>
            <a:pPr marL="520700" lvl="1" indent="-406400">
              <a:buSzPct val="100000"/>
              <a:buFont typeface="+mj-lt"/>
              <a:buAutoNum type="arabicPeriod"/>
            </a:pPr>
            <a:r>
              <a:rPr lang="en-US" dirty="0" smtClean="0"/>
              <a:t>2016</a:t>
            </a:r>
            <a:r>
              <a:rPr lang="en-US" dirty="0"/>
              <a:t>-</a:t>
            </a:r>
            <a:r>
              <a:rPr lang="en-US" dirty="0" smtClean="0"/>
              <a:t>2021: </a:t>
            </a:r>
            <a:r>
              <a:rPr lang="en-US" dirty="0"/>
              <a:t>Creating </a:t>
            </a:r>
            <a:r>
              <a:rPr lang="en-US" dirty="0" smtClean="0"/>
              <a:t>conditions </a:t>
            </a:r>
            <a:r>
              <a:rPr lang="en-US" dirty="0"/>
              <a:t>for system transformation</a:t>
            </a:r>
          </a:p>
          <a:p>
            <a:endParaRPr lang="en-US" dirty="0"/>
          </a:p>
        </p:txBody>
      </p:sp>
    </p:spTree>
    <p:extLst>
      <p:ext uri="{BB962C8B-B14F-4D97-AF65-F5344CB8AC3E}">
        <p14:creationId xmlns:p14="http://schemas.microsoft.com/office/powerpoint/2010/main" val="2099006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Unfinished business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34</a:t>
            </a:fld>
            <a:endParaRPr lang="en-GB" dirty="0"/>
          </a:p>
        </p:txBody>
      </p:sp>
      <p:sp>
        <p:nvSpPr>
          <p:cNvPr id="4" name="Content Placeholder 3"/>
          <p:cNvSpPr>
            <a:spLocks noGrp="1"/>
          </p:cNvSpPr>
          <p:nvPr>
            <p:ph sz="quarter" idx="1"/>
          </p:nvPr>
        </p:nvSpPr>
        <p:spPr/>
        <p:txBody>
          <a:bodyPr>
            <a:normAutofit/>
          </a:bodyPr>
          <a:lstStyle/>
          <a:p>
            <a:r>
              <a:rPr lang="en-US" dirty="0" smtClean="0"/>
              <a:t>Links with</a:t>
            </a:r>
          </a:p>
          <a:p>
            <a:pPr lvl="1"/>
            <a:r>
              <a:rPr lang="en-US" dirty="0" smtClean="0"/>
              <a:t>Pedagogy</a:t>
            </a:r>
          </a:p>
          <a:p>
            <a:pPr lvl="1"/>
            <a:r>
              <a:rPr lang="en-US" dirty="0" smtClean="0"/>
              <a:t>Instructional design</a:t>
            </a:r>
          </a:p>
          <a:p>
            <a:pPr lvl="2"/>
            <a:r>
              <a:rPr lang="en-US" dirty="0" smtClean="0"/>
              <a:t>Learning versus performance</a:t>
            </a:r>
          </a:p>
          <a:p>
            <a:pPr lvl="2"/>
            <a:r>
              <a:rPr lang="en-US" dirty="0" smtClean="0"/>
              <a:t>Cognitive load theory</a:t>
            </a:r>
          </a:p>
          <a:p>
            <a:pPr marL="0" indent="0">
              <a:buNone/>
            </a:pPr>
            <a:endParaRPr lang="en-US" dirty="0"/>
          </a:p>
        </p:txBody>
      </p:sp>
    </p:spTree>
    <p:extLst>
      <p:ext uri="{BB962C8B-B14F-4D97-AF65-F5344CB8AC3E}">
        <p14:creationId xmlns:p14="http://schemas.microsoft.com/office/powerpoint/2010/main" val="18763453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t>
            </a:r>
            <a:r>
              <a:rPr lang="en-US" dirty="0" err="1" smtClean="0"/>
              <a:t>Ngram</a:t>
            </a:r>
            <a:r>
              <a:rPr lang="en-US" dirty="0" smtClean="0"/>
              <a:t> of key terms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a:t>
            </a:fld>
            <a:endParaRPr lang="en-GB" dirty="0"/>
          </a:p>
        </p:txBody>
      </p:sp>
      <p:pic>
        <p:nvPicPr>
          <p:cNvPr id="5" name="Content Placeholder 4" descr="Screen Shot 2018-02-09 at 2.07.19 PM.png"/>
          <p:cNvPicPr>
            <a:picLocks noGrp="1" noChangeAspect="1"/>
          </p:cNvPicPr>
          <p:nvPr>
            <p:ph sz="quarter" idx="1"/>
          </p:nvPr>
        </p:nvPicPr>
        <p:blipFill>
          <a:blip r:embed="rId2">
            <a:extLst>
              <a:ext uri="{28A0092B-C50C-407E-A947-70E740481C1C}">
                <a14:useLocalDpi xmlns:a14="http://schemas.microsoft.com/office/drawing/2010/main" val="0"/>
              </a:ext>
            </a:extLst>
          </a:blip>
          <a:srcRect t="-29153" b="-29153"/>
          <a:stretch>
            <a:fillRect/>
          </a:stretch>
        </p:blipFill>
        <p:spPr>
          <a:xfrm>
            <a:off x="0" y="1600200"/>
            <a:ext cx="9144000" cy="4495800"/>
          </a:xfrm>
        </p:spPr>
      </p:pic>
    </p:spTree>
    <p:extLst>
      <p:ext uri="{BB962C8B-B14F-4D97-AF65-F5344CB8AC3E}">
        <p14:creationId xmlns:p14="http://schemas.microsoft.com/office/powerpoint/2010/main" val="3295856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the research</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5</a:t>
            </a:fld>
            <a:endParaRPr lang="en-GB" dirty="0"/>
          </a:p>
        </p:txBody>
      </p:sp>
      <p:grpSp>
        <p:nvGrpSpPr>
          <p:cNvPr id="14" name="Group 13"/>
          <p:cNvGrpSpPr/>
          <p:nvPr/>
        </p:nvGrpSpPr>
        <p:grpSpPr>
          <a:xfrm>
            <a:off x="533400" y="1764278"/>
            <a:ext cx="8153400" cy="618328"/>
            <a:chOff x="612648" y="1749731"/>
            <a:chExt cx="8153400" cy="618328"/>
          </a:xfrm>
        </p:grpSpPr>
        <p:sp>
          <p:nvSpPr>
            <p:cNvPr id="6" name="Rounded Rectangle 5"/>
            <p:cNvSpPr/>
            <p:nvPr/>
          </p:nvSpPr>
          <p:spPr>
            <a:xfrm>
              <a:off x="3786766" y="1749731"/>
              <a:ext cx="4979282" cy="618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tabLst>
                  <a:tab pos="4632325" algn="r"/>
                </a:tabLst>
              </a:pPr>
              <a:r>
                <a:rPr lang="en-US" dirty="0" smtClean="0"/>
                <a:t>Idealist	Realist</a:t>
              </a:r>
              <a:endParaRPr lang="en-US" dirty="0"/>
            </a:p>
          </p:txBody>
        </p:sp>
        <p:sp>
          <p:nvSpPr>
            <p:cNvPr id="10" name="TextBox 9"/>
            <p:cNvSpPr txBox="1"/>
            <p:nvPr/>
          </p:nvSpPr>
          <p:spPr>
            <a:xfrm>
              <a:off x="612648" y="1828063"/>
              <a:ext cx="1717015" cy="461665"/>
            </a:xfrm>
            <a:prstGeom prst="rect">
              <a:avLst/>
            </a:prstGeom>
            <a:noFill/>
          </p:spPr>
          <p:txBody>
            <a:bodyPr wrap="square" rtlCol="0">
              <a:spAutoFit/>
            </a:bodyPr>
            <a:lstStyle/>
            <a:p>
              <a:r>
                <a:rPr lang="en-US" dirty="0" smtClean="0">
                  <a:latin typeface="Calibri"/>
                  <a:cs typeface="Calibri"/>
                </a:rPr>
                <a:t>Philosophy</a:t>
              </a:r>
              <a:endParaRPr lang="en-US" dirty="0">
                <a:latin typeface="Calibri"/>
                <a:cs typeface="Calibri"/>
              </a:endParaRPr>
            </a:p>
          </p:txBody>
        </p:sp>
      </p:grpSp>
      <p:grpSp>
        <p:nvGrpSpPr>
          <p:cNvPr id="15" name="Group 14"/>
          <p:cNvGrpSpPr/>
          <p:nvPr/>
        </p:nvGrpSpPr>
        <p:grpSpPr>
          <a:xfrm>
            <a:off x="533400" y="2521403"/>
            <a:ext cx="8153400" cy="618328"/>
            <a:chOff x="612648" y="2429912"/>
            <a:chExt cx="8153400" cy="618328"/>
          </a:xfrm>
        </p:grpSpPr>
        <p:sp>
          <p:nvSpPr>
            <p:cNvPr id="9" name="Rounded Rectangle 8"/>
            <p:cNvSpPr/>
            <p:nvPr/>
          </p:nvSpPr>
          <p:spPr>
            <a:xfrm>
              <a:off x="3786766" y="2429912"/>
              <a:ext cx="4979282" cy="618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tabLst>
                  <a:tab pos="2343150" algn="ctr"/>
                  <a:tab pos="4632325" algn="r"/>
                </a:tabLst>
              </a:pPr>
              <a:r>
                <a:rPr lang="en-US" dirty="0" smtClean="0"/>
                <a:t>Generate	Explore	Test</a:t>
              </a:r>
              <a:endParaRPr lang="en-US" dirty="0"/>
            </a:p>
          </p:txBody>
        </p:sp>
        <p:sp>
          <p:nvSpPr>
            <p:cNvPr id="11" name="TextBox 10"/>
            <p:cNvSpPr txBox="1"/>
            <p:nvPr/>
          </p:nvSpPr>
          <p:spPr>
            <a:xfrm>
              <a:off x="612648" y="2508244"/>
              <a:ext cx="2825921" cy="461665"/>
            </a:xfrm>
            <a:prstGeom prst="rect">
              <a:avLst/>
            </a:prstGeom>
            <a:noFill/>
          </p:spPr>
          <p:txBody>
            <a:bodyPr wrap="square" rtlCol="0">
              <a:spAutoFit/>
            </a:bodyPr>
            <a:lstStyle/>
            <a:p>
              <a:r>
                <a:rPr lang="en-US" dirty="0">
                  <a:latin typeface="Calibri"/>
                  <a:cs typeface="Calibri"/>
                </a:rPr>
                <a:t>R</a:t>
              </a:r>
              <a:r>
                <a:rPr lang="en-US" dirty="0" smtClean="0">
                  <a:latin typeface="Calibri"/>
                  <a:cs typeface="Calibri"/>
                </a:rPr>
                <a:t>elation to theory</a:t>
              </a:r>
              <a:endParaRPr lang="en-US" dirty="0">
                <a:latin typeface="Calibri"/>
                <a:cs typeface="Calibri"/>
              </a:endParaRPr>
            </a:p>
          </p:txBody>
        </p:sp>
      </p:grpSp>
      <p:grpSp>
        <p:nvGrpSpPr>
          <p:cNvPr id="16" name="Group 15"/>
          <p:cNvGrpSpPr/>
          <p:nvPr/>
        </p:nvGrpSpPr>
        <p:grpSpPr>
          <a:xfrm>
            <a:off x="533400" y="3278528"/>
            <a:ext cx="8153400" cy="618328"/>
            <a:chOff x="612648" y="3110093"/>
            <a:chExt cx="8153400" cy="618328"/>
          </a:xfrm>
        </p:grpSpPr>
        <p:sp>
          <p:nvSpPr>
            <p:cNvPr id="7" name="Rounded Rectangle 6"/>
            <p:cNvSpPr/>
            <p:nvPr/>
          </p:nvSpPr>
          <p:spPr>
            <a:xfrm>
              <a:off x="3786766" y="3110093"/>
              <a:ext cx="4979282" cy="618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tabLst>
                  <a:tab pos="4632325" algn="r"/>
                </a:tabLst>
              </a:pPr>
              <a:r>
                <a:rPr lang="en-US" dirty="0" err="1" smtClean="0"/>
                <a:t>Configurating</a:t>
              </a:r>
              <a:r>
                <a:rPr lang="en-US" dirty="0" smtClean="0"/>
                <a:t>	Aggregating</a:t>
              </a:r>
              <a:endParaRPr lang="en-US" dirty="0"/>
            </a:p>
          </p:txBody>
        </p:sp>
        <p:sp>
          <p:nvSpPr>
            <p:cNvPr id="12" name="TextBox 11"/>
            <p:cNvSpPr txBox="1"/>
            <p:nvPr/>
          </p:nvSpPr>
          <p:spPr>
            <a:xfrm>
              <a:off x="612648" y="3188425"/>
              <a:ext cx="3000238" cy="461665"/>
            </a:xfrm>
            <a:prstGeom prst="rect">
              <a:avLst/>
            </a:prstGeom>
            <a:noFill/>
          </p:spPr>
          <p:txBody>
            <a:bodyPr wrap="square" rtlCol="0">
              <a:spAutoFit/>
            </a:bodyPr>
            <a:lstStyle/>
            <a:p>
              <a:r>
                <a:rPr lang="en-US" dirty="0" smtClean="0">
                  <a:latin typeface="Calibri"/>
                  <a:cs typeface="Calibri"/>
                </a:rPr>
                <a:t>Approach to synthesis</a:t>
              </a:r>
              <a:endParaRPr lang="en-US" dirty="0">
                <a:latin typeface="Calibri"/>
                <a:cs typeface="Calibri"/>
              </a:endParaRPr>
            </a:p>
          </p:txBody>
        </p:sp>
      </p:grpSp>
      <p:grpSp>
        <p:nvGrpSpPr>
          <p:cNvPr id="17" name="Group 16"/>
          <p:cNvGrpSpPr/>
          <p:nvPr/>
        </p:nvGrpSpPr>
        <p:grpSpPr>
          <a:xfrm>
            <a:off x="533400" y="4035654"/>
            <a:ext cx="8153400" cy="618328"/>
            <a:chOff x="612648" y="3790274"/>
            <a:chExt cx="8153400" cy="618328"/>
          </a:xfrm>
        </p:grpSpPr>
        <p:sp>
          <p:nvSpPr>
            <p:cNvPr id="8" name="Rounded Rectangle 7"/>
            <p:cNvSpPr/>
            <p:nvPr/>
          </p:nvSpPr>
          <p:spPr>
            <a:xfrm>
              <a:off x="3786766" y="3790274"/>
              <a:ext cx="4979282" cy="618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tabLst>
                  <a:tab pos="4632325" algn="r"/>
                </a:tabLst>
              </a:pPr>
              <a:r>
                <a:rPr lang="en-US" dirty="0" smtClean="0"/>
                <a:t>Iterative	A priori</a:t>
              </a:r>
              <a:endParaRPr lang="en-US" dirty="0"/>
            </a:p>
          </p:txBody>
        </p:sp>
        <p:sp>
          <p:nvSpPr>
            <p:cNvPr id="13" name="TextBox 12"/>
            <p:cNvSpPr txBox="1"/>
            <p:nvPr/>
          </p:nvSpPr>
          <p:spPr>
            <a:xfrm>
              <a:off x="612648" y="3868606"/>
              <a:ext cx="3000238" cy="461665"/>
            </a:xfrm>
            <a:prstGeom prst="rect">
              <a:avLst/>
            </a:prstGeom>
            <a:noFill/>
          </p:spPr>
          <p:txBody>
            <a:bodyPr wrap="square" rtlCol="0">
              <a:spAutoFit/>
            </a:bodyPr>
            <a:lstStyle/>
            <a:p>
              <a:r>
                <a:rPr lang="en-US" dirty="0" smtClean="0">
                  <a:latin typeface="Calibri"/>
                  <a:cs typeface="Calibri"/>
                </a:rPr>
                <a:t>Methods</a:t>
              </a:r>
              <a:endParaRPr lang="en-US" dirty="0">
                <a:latin typeface="Calibri"/>
                <a:cs typeface="Calibri"/>
              </a:endParaRPr>
            </a:p>
          </p:txBody>
        </p:sp>
      </p:grpSp>
      <p:grpSp>
        <p:nvGrpSpPr>
          <p:cNvPr id="29" name="Group 28"/>
          <p:cNvGrpSpPr/>
          <p:nvPr/>
        </p:nvGrpSpPr>
        <p:grpSpPr>
          <a:xfrm>
            <a:off x="3612886" y="4730305"/>
            <a:ext cx="5153162" cy="780563"/>
            <a:chOff x="3612886" y="4885623"/>
            <a:chExt cx="5153162" cy="780563"/>
          </a:xfrm>
        </p:grpSpPr>
        <p:grpSp>
          <p:nvGrpSpPr>
            <p:cNvPr id="27" name="Group 26"/>
            <p:cNvGrpSpPr/>
            <p:nvPr/>
          </p:nvGrpSpPr>
          <p:grpSpPr>
            <a:xfrm>
              <a:off x="3612886" y="4885623"/>
              <a:ext cx="5153162" cy="465796"/>
              <a:chOff x="3612886" y="4652725"/>
              <a:chExt cx="5153162" cy="465796"/>
            </a:xfrm>
          </p:grpSpPr>
          <p:sp>
            <p:nvSpPr>
              <p:cNvPr id="18" name="TextBox 17"/>
              <p:cNvSpPr txBox="1"/>
              <p:nvPr/>
            </p:nvSpPr>
            <p:spPr>
              <a:xfrm>
                <a:off x="3612886" y="4652725"/>
                <a:ext cx="2544727" cy="461665"/>
              </a:xfrm>
              <a:prstGeom prst="rect">
                <a:avLst/>
              </a:prstGeom>
              <a:noFill/>
            </p:spPr>
            <p:txBody>
              <a:bodyPr wrap="square" rtlCol="0">
                <a:spAutoFit/>
              </a:bodyPr>
              <a:lstStyle/>
              <a:p>
                <a:r>
                  <a:rPr lang="en-US" dirty="0" smtClean="0">
                    <a:latin typeface="Calibri"/>
                    <a:cs typeface="Calibri"/>
                  </a:rPr>
                  <a:t>Theoretical search</a:t>
                </a:r>
                <a:endParaRPr lang="en-US" dirty="0">
                  <a:latin typeface="Calibri"/>
                  <a:cs typeface="Calibri"/>
                </a:endParaRPr>
              </a:p>
            </p:txBody>
          </p:sp>
          <p:sp>
            <p:nvSpPr>
              <p:cNvPr id="19" name="TextBox 18"/>
              <p:cNvSpPr txBox="1"/>
              <p:nvPr/>
            </p:nvSpPr>
            <p:spPr>
              <a:xfrm>
                <a:off x="6221321" y="4656856"/>
                <a:ext cx="2544727" cy="461665"/>
              </a:xfrm>
              <a:prstGeom prst="rect">
                <a:avLst/>
              </a:prstGeom>
              <a:noFill/>
            </p:spPr>
            <p:txBody>
              <a:bodyPr wrap="square" rtlCol="0">
                <a:spAutoFit/>
              </a:bodyPr>
              <a:lstStyle/>
              <a:p>
                <a:r>
                  <a:rPr lang="en-US" dirty="0" smtClean="0">
                    <a:latin typeface="Calibri"/>
                    <a:cs typeface="Calibri"/>
                  </a:rPr>
                  <a:t>Exhaustive search</a:t>
                </a:r>
                <a:endParaRPr lang="en-US" dirty="0">
                  <a:latin typeface="Calibri"/>
                  <a:cs typeface="Calibri"/>
                </a:endParaRPr>
              </a:p>
            </p:txBody>
          </p:sp>
        </p:grpSp>
        <p:grpSp>
          <p:nvGrpSpPr>
            <p:cNvPr id="28" name="Group 27"/>
            <p:cNvGrpSpPr/>
            <p:nvPr/>
          </p:nvGrpSpPr>
          <p:grpSpPr>
            <a:xfrm>
              <a:off x="3612886" y="5200390"/>
              <a:ext cx="5153162" cy="465796"/>
              <a:chOff x="3612886" y="5200390"/>
              <a:chExt cx="5153162" cy="465796"/>
            </a:xfrm>
          </p:grpSpPr>
          <p:sp>
            <p:nvSpPr>
              <p:cNvPr id="20" name="TextBox 19"/>
              <p:cNvSpPr txBox="1"/>
              <p:nvPr/>
            </p:nvSpPr>
            <p:spPr>
              <a:xfrm>
                <a:off x="3612886" y="5200390"/>
                <a:ext cx="2544727" cy="461665"/>
              </a:xfrm>
              <a:prstGeom prst="rect">
                <a:avLst/>
              </a:prstGeom>
              <a:noFill/>
            </p:spPr>
            <p:txBody>
              <a:bodyPr wrap="square" rtlCol="0">
                <a:spAutoFit/>
              </a:bodyPr>
              <a:lstStyle/>
              <a:p>
                <a:r>
                  <a:rPr lang="en-US" dirty="0" smtClean="0">
                    <a:latin typeface="Calibri"/>
                    <a:cs typeface="Calibri"/>
                  </a:rPr>
                  <a:t>Value contribution</a:t>
                </a:r>
                <a:endParaRPr lang="en-US" dirty="0">
                  <a:latin typeface="Calibri"/>
                  <a:cs typeface="Calibri"/>
                </a:endParaRPr>
              </a:p>
            </p:txBody>
          </p:sp>
          <p:sp>
            <p:nvSpPr>
              <p:cNvPr id="21" name="TextBox 20"/>
              <p:cNvSpPr txBox="1"/>
              <p:nvPr/>
            </p:nvSpPr>
            <p:spPr>
              <a:xfrm>
                <a:off x="6221321" y="5204521"/>
                <a:ext cx="2544727" cy="461665"/>
              </a:xfrm>
              <a:prstGeom prst="rect">
                <a:avLst/>
              </a:prstGeom>
              <a:noFill/>
            </p:spPr>
            <p:txBody>
              <a:bodyPr wrap="square" rtlCol="0">
                <a:spAutoFit/>
              </a:bodyPr>
              <a:lstStyle/>
              <a:p>
                <a:r>
                  <a:rPr lang="en-US" dirty="0" smtClean="0">
                    <a:latin typeface="Calibri"/>
                    <a:cs typeface="Calibri"/>
                  </a:rPr>
                  <a:t>Avoid bias</a:t>
                </a:r>
                <a:endParaRPr lang="en-US" dirty="0">
                  <a:latin typeface="Calibri"/>
                  <a:cs typeface="Calibri"/>
                </a:endParaRPr>
              </a:p>
            </p:txBody>
          </p:sp>
        </p:grpSp>
      </p:grpSp>
      <p:sp>
        <p:nvSpPr>
          <p:cNvPr id="26" name="TextBox 25"/>
          <p:cNvSpPr txBox="1"/>
          <p:nvPr/>
        </p:nvSpPr>
        <p:spPr>
          <a:xfrm>
            <a:off x="533400" y="4889754"/>
            <a:ext cx="2746673" cy="461665"/>
          </a:xfrm>
          <a:prstGeom prst="rect">
            <a:avLst/>
          </a:prstGeom>
          <a:noFill/>
        </p:spPr>
        <p:txBody>
          <a:bodyPr wrap="square" rtlCol="0">
            <a:spAutoFit/>
          </a:bodyPr>
          <a:lstStyle/>
          <a:p>
            <a:r>
              <a:rPr lang="en-US" dirty="0" smtClean="0">
                <a:latin typeface="Calibri"/>
                <a:cs typeface="Calibri"/>
              </a:rPr>
              <a:t>Quality assessment</a:t>
            </a:r>
            <a:endParaRPr lang="en-US" dirty="0">
              <a:latin typeface="Calibri"/>
              <a:cs typeface="Calibri"/>
            </a:endParaRPr>
          </a:p>
        </p:txBody>
      </p:sp>
      <p:grpSp>
        <p:nvGrpSpPr>
          <p:cNvPr id="39" name="Group 38"/>
          <p:cNvGrpSpPr/>
          <p:nvPr/>
        </p:nvGrpSpPr>
        <p:grpSpPr>
          <a:xfrm>
            <a:off x="533400" y="5354179"/>
            <a:ext cx="8610600" cy="469927"/>
            <a:chOff x="533400" y="5354179"/>
            <a:chExt cx="8610600" cy="469927"/>
          </a:xfrm>
        </p:grpSpPr>
        <p:sp>
          <p:nvSpPr>
            <p:cNvPr id="22" name="TextBox 21"/>
            <p:cNvSpPr txBox="1"/>
            <p:nvPr/>
          </p:nvSpPr>
          <p:spPr>
            <a:xfrm>
              <a:off x="3612886" y="5354179"/>
              <a:ext cx="2718607" cy="461665"/>
            </a:xfrm>
            <a:prstGeom prst="rect">
              <a:avLst/>
            </a:prstGeom>
            <a:noFill/>
          </p:spPr>
          <p:txBody>
            <a:bodyPr wrap="square" rtlCol="0">
              <a:spAutoFit/>
            </a:bodyPr>
            <a:lstStyle/>
            <a:p>
              <a:r>
                <a:rPr lang="en-US" dirty="0" smtClean="0">
                  <a:latin typeface="Calibri"/>
                  <a:cs typeface="Calibri"/>
                </a:rPr>
                <a:t>Emergent concepts</a:t>
              </a:r>
              <a:endParaRPr lang="en-US" dirty="0">
                <a:latin typeface="Calibri"/>
                <a:cs typeface="Calibri"/>
              </a:endParaRPr>
            </a:p>
          </p:txBody>
        </p:sp>
        <p:sp>
          <p:nvSpPr>
            <p:cNvPr id="23" name="TextBox 22"/>
            <p:cNvSpPr txBox="1"/>
            <p:nvPr/>
          </p:nvSpPr>
          <p:spPr>
            <a:xfrm>
              <a:off x="6221321" y="5358310"/>
              <a:ext cx="2922679" cy="461665"/>
            </a:xfrm>
            <a:prstGeom prst="rect">
              <a:avLst/>
            </a:prstGeom>
            <a:noFill/>
          </p:spPr>
          <p:txBody>
            <a:bodyPr wrap="square" rtlCol="0">
              <a:spAutoFit/>
            </a:bodyPr>
            <a:lstStyle/>
            <a:p>
              <a:r>
                <a:rPr lang="en-US" dirty="0" smtClean="0">
                  <a:latin typeface="Calibri"/>
                  <a:cs typeface="Calibri"/>
                </a:rPr>
                <a:t>Magnitude/precision</a:t>
              </a:r>
              <a:endParaRPr lang="en-US" dirty="0">
                <a:latin typeface="Calibri"/>
                <a:cs typeface="Calibri"/>
              </a:endParaRPr>
            </a:p>
          </p:txBody>
        </p:sp>
        <p:sp>
          <p:nvSpPr>
            <p:cNvPr id="30" name="TextBox 29"/>
            <p:cNvSpPr txBox="1"/>
            <p:nvPr/>
          </p:nvSpPr>
          <p:spPr>
            <a:xfrm>
              <a:off x="533400" y="5362441"/>
              <a:ext cx="2718607" cy="461665"/>
            </a:xfrm>
            <a:prstGeom prst="rect">
              <a:avLst/>
            </a:prstGeom>
            <a:noFill/>
          </p:spPr>
          <p:txBody>
            <a:bodyPr wrap="square" rtlCol="0">
              <a:spAutoFit/>
            </a:bodyPr>
            <a:lstStyle/>
            <a:p>
              <a:r>
                <a:rPr lang="en-US" dirty="0" smtClean="0">
                  <a:latin typeface="Calibri"/>
                  <a:cs typeface="Calibri"/>
                </a:rPr>
                <a:t>Product</a:t>
              </a:r>
              <a:endParaRPr lang="en-US" dirty="0">
                <a:latin typeface="Calibri"/>
                <a:cs typeface="Calibri"/>
              </a:endParaRPr>
            </a:p>
          </p:txBody>
        </p:sp>
      </p:grpSp>
      <p:grpSp>
        <p:nvGrpSpPr>
          <p:cNvPr id="40" name="Group 39"/>
          <p:cNvGrpSpPr/>
          <p:nvPr/>
        </p:nvGrpSpPr>
        <p:grpSpPr>
          <a:xfrm>
            <a:off x="533400" y="5815844"/>
            <a:ext cx="8232648" cy="474058"/>
            <a:chOff x="533400" y="5815844"/>
            <a:chExt cx="8232648" cy="474058"/>
          </a:xfrm>
        </p:grpSpPr>
        <p:sp>
          <p:nvSpPr>
            <p:cNvPr id="24" name="TextBox 23"/>
            <p:cNvSpPr txBox="1"/>
            <p:nvPr/>
          </p:nvSpPr>
          <p:spPr>
            <a:xfrm>
              <a:off x="3612886" y="5815844"/>
              <a:ext cx="2544727" cy="461665"/>
            </a:xfrm>
            <a:prstGeom prst="rect">
              <a:avLst/>
            </a:prstGeom>
            <a:noFill/>
          </p:spPr>
          <p:txBody>
            <a:bodyPr wrap="square" rtlCol="0">
              <a:spAutoFit/>
            </a:bodyPr>
            <a:lstStyle/>
            <a:p>
              <a:r>
                <a:rPr lang="en-US" dirty="0" smtClean="0">
                  <a:latin typeface="Calibri"/>
                  <a:cs typeface="Calibri"/>
                </a:rPr>
                <a:t>Enlightenment</a:t>
              </a:r>
              <a:endParaRPr lang="en-US" dirty="0">
                <a:latin typeface="Calibri"/>
                <a:cs typeface="Calibri"/>
              </a:endParaRPr>
            </a:p>
          </p:txBody>
        </p:sp>
        <p:sp>
          <p:nvSpPr>
            <p:cNvPr id="25" name="TextBox 24"/>
            <p:cNvSpPr txBox="1"/>
            <p:nvPr/>
          </p:nvSpPr>
          <p:spPr>
            <a:xfrm>
              <a:off x="6221321" y="5819975"/>
              <a:ext cx="2544727" cy="461665"/>
            </a:xfrm>
            <a:prstGeom prst="rect">
              <a:avLst/>
            </a:prstGeom>
            <a:noFill/>
          </p:spPr>
          <p:txBody>
            <a:bodyPr wrap="square" rtlCol="0">
              <a:spAutoFit/>
            </a:bodyPr>
            <a:lstStyle/>
            <a:p>
              <a:r>
                <a:rPr lang="en-US" dirty="0" smtClean="0">
                  <a:latin typeface="Calibri"/>
                  <a:cs typeface="Calibri"/>
                </a:rPr>
                <a:t>Instrumental</a:t>
              </a:r>
              <a:endParaRPr lang="en-US" dirty="0">
                <a:latin typeface="Calibri"/>
                <a:cs typeface="Calibri"/>
              </a:endParaRPr>
            </a:p>
          </p:txBody>
        </p:sp>
        <p:sp>
          <p:nvSpPr>
            <p:cNvPr id="31" name="TextBox 30"/>
            <p:cNvSpPr txBox="1"/>
            <p:nvPr/>
          </p:nvSpPr>
          <p:spPr>
            <a:xfrm>
              <a:off x="533400" y="5828237"/>
              <a:ext cx="2718607" cy="461665"/>
            </a:xfrm>
            <a:prstGeom prst="rect">
              <a:avLst/>
            </a:prstGeom>
            <a:noFill/>
          </p:spPr>
          <p:txBody>
            <a:bodyPr wrap="square" rtlCol="0">
              <a:spAutoFit/>
            </a:bodyPr>
            <a:lstStyle/>
            <a:p>
              <a:r>
                <a:rPr lang="en-US" dirty="0" smtClean="0">
                  <a:latin typeface="Calibri"/>
                  <a:cs typeface="Calibri"/>
                </a:rPr>
                <a:t>Use</a:t>
              </a:r>
              <a:endParaRPr lang="en-US" dirty="0">
                <a:latin typeface="Calibri"/>
                <a:cs typeface="Calibri"/>
              </a:endParaRPr>
            </a:p>
          </p:txBody>
        </p:sp>
      </p:grpSp>
      <p:sp>
        <p:nvSpPr>
          <p:cNvPr id="35" name="Off-page Connector 34"/>
          <p:cNvSpPr/>
          <p:nvPr/>
        </p:nvSpPr>
        <p:spPr>
          <a:xfrm>
            <a:off x="3612886" y="1612900"/>
            <a:ext cx="2465479" cy="4354739"/>
          </a:xfrm>
          <a:prstGeom prst="flowChartOffpageConnector">
            <a:avLst/>
          </a:prstGeom>
          <a:solidFill>
            <a:schemeClr val="accent1">
              <a:alpha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ff-page Connector 35"/>
          <p:cNvSpPr/>
          <p:nvPr/>
        </p:nvSpPr>
        <p:spPr>
          <a:xfrm>
            <a:off x="6157613" y="1612900"/>
            <a:ext cx="2529187" cy="4354739"/>
          </a:xfrm>
          <a:prstGeom prst="flowChartOffpageConnector">
            <a:avLst/>
          </a:prstGeom>
          <a:solidFill>
            <a:schemeClr val="accent1">
              <a:alpha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533400" y="6356602"/>
            <a:ext cx="1788996" cy="369332"/>
          </a:xfrm>
          <a:prstGeom prst="rect">
            <a:avLst/>
          </a:prstGeom>
          <a:noFill/>
        </p:spPr>
        <p:txBody>
          <a:bodyPr wrap="none" rtlCol="0">
            <a:spAutoFit/>
          </a:bodyPr>
          <a:lstStyle/>
          <a:p>
            <a:r>
              <a:rPr lang="en-US" sz="1800" dirty="0" smtClean="0">
                <a:solidFill>
                  <a:schemeClr val="accent1"/>
                </a:solidFill>
              </a:rPr>
              <a:t>Gough (2012)</a:t>
            </a:r>
            <a:endParaRPr lang="en-US" sz="1800" dirty="0">
              <a:solidFill>
                <a:schemeClr val="accent1"/>
              </a:solidFill>
            </a:endParaRPr>
          </a:p>
        </p:txBody>
      </p:sp>
    </p:spTree>
    <p:extLst>
      <p:ext uri="{BB962C8B-B14F-4D97-AF65-F5344CB8AC3E}">
        <p14:creationId xmlns:p14="http://schemas.microsoft.com/office/powerpoint/2010/main" val="393744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definitional issue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6</a:t>
            </a:fld>
            <a:endParaRPr lang="en-GB" dirty="0"/>
          </a:p>
        </p:txBody>
      </p:sp>
      <p:sp>
        <p:nvSpPr>
          <p:cNvPr id="4" name="Content Placeholder 3"/>
          <p:cNvSpPr>
            <a:spLocks noGrp="1"/>
          </p:cNvSpPr>
          <p:nvPr>
            <p:ph sz="quarter" idx="1"/>
          </p:nvPr>
        </p:nvSpPr>
        <p:spPr>
          <a:xfrm>
            <a:off x="612648" y="1600200"/>
            <a:ext cx="8531352" cy="4495800"/>
          </a:xfrm>
        </p:spPr>
        <p:txBody>
          <a:bodyPr>
            <a:normAutofit lnSpcReduction="10000"/>
          </a:bodyPr>
          <a:lstStyle/>
          <a:p>
            <a:r>
              <a:rPr lang="en-US" dirty="0" smtClean="0"/>
              <a:t>Need for clear definitions</a:t>
            </a:r>
          </a:p>
          <a:p>
            <a:pPr lvl="1"/>
            <a:r>
              <a:rPr lang="en-US" dirty="0"/>
              <a:t>S</a:t>
            </a:r>
            <a:r>
              <a:rPr lang="en-US" dirty="0" smtClean="0"/>
              <a:t>o that research outcomes are commensurable</a:t>
            </a:r>
          </a:p>
          <a:p>
            <a:pPr lvl="1"/>
            <a:r>
              <a:rPr lang="en-US" dirty="0" smtClean="0"/>
              <a:t>To communicate effectively</a:t>
            </a:r>
          </a:p>
          <a:p>
            <a:r>
              <a:rPr lang="en-US" dirty="0" smtClean="0"/>
              <a:t>Theorization and definition</a:t>
            </a:r>
          </a:p>
          <a:p>
            <a:pPr lvl="1"/>
            <a:r>
              <a:rPr lang="en-US" dirty="0" smtClean="0"/>
              <a:t>Theorizing what?</a:t>
            </a:r>
          </a:p>
          <a:p>
            <a:pPr lvl="2"/>
            <a:r>
              <a:rPr lang="en-US" dirty="0" smtClean="0"/>
              <a:t>Prescriptive: formative assessment as we would like it to be</a:t>
            </a:r>
          </a:p>
          <a:p>
            <a:pPr lvl="3"/>
            <a:r>
              <a:rPr lang="en-US" dirty="0" smtClean="0"/>
              <a:t>in terms of what students should learn</a:t>
            </a:r>
          </a:p>
          <a:p>
            <a:pPr lvl="3"/>
            <a:r>
              <a:rPr lang="en-US" dirty="0" smtClean="0"/>
              <a:t>in terms of what happens when learning takes place</a:t>
            </a:r>
          </a:p>
          <a:p>
            <a:pPr lvl="3"/>
            <a:r>
              <a:rPr lang="en-US" dirty="0" smtClean="0"/>
              <a:t>in terms of how instruction should be organized</a:t>
            </a:r>
          </a:p>
          <a:p>
            <a:pPr lvl="3"/>
            <a:r>
              <a:rPr lang="en-US" dirty="0" smtClean="0"/>
              <a:t>in terms of how teachers should teach</a:t>
            </a:r>
          </a:p>
          <a:p>
            <a:pPr lvl="2"/>
            <a:r>
              <a:rPr lang="en-US" dirty="0" smtClean="0"/>
              <a:t>Descriptive: formative assessment as it is</a:t>
            </a:r>
          </a:p>
          <a:p>
            <a:pPr lvl="3"/>
            <a:endParaRPr lang="en-US" dirty="0" smtClean="0"/>
          </a:p>
          <a:p>
            <a:pPr lvl="2"/>
            <a:endParaRPr lang="en-US" dirty="0"/>
          </a:p>
        </p:txBody>
      </p:sp>
    </p:spTree>
    <p:extLst>
      <p:ext uri="{BB962C8B-B14F-4D97-AF65-F5344CB8AC3E}">
        <p14:creationId xmlns:p14="http://schemas.microsoft.com/office/powerpoint/2010/main" val="153809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these are formative?</a:t>
            </a:r>
            <a:endParaRPr lang="en-US" dirty="0"/>
          </a:p>
        </p:txBody>
      </p:sp>
      <p:sp>
        <p:nvSpPr>
          <p:cNvPr id="3" name="Content Placeholder 2"/>
          <p:cNvSpPr>
            <a:spLocks noGrp="1"/>
          </p:cNvSpPr>
          <p:nvPr>
            <p:ph idx="1"/>
          </p:nvPr>
        </p:nvSpPr>
        <p:spPr>
          <a:xfrm>
            <a:off x="597652" y="1600200"/>
            <a:ext cx="8089153" cy="5257800"/>
          </a:xfrm>
        </p:spPr>
        <p:txBody>
          <a:bodyPr>
            <a:normAutofit lnSpcReduction="10000"/>
          </a:bodyPr>
          <a:lstStyle/>
          <a:p>
            <a:pPr marL="514350" indent="-514350">
              <a:buClr>
                <a:schemeClr val="accent1"/>
              </a:buClr>
              <a:buSzPct val="100000"/>
              <a:buFont typeface="+mj-lt"/>
              <a:buAutoNum type="alphaUcPeriod"/>
            </a:pPr>
            <a:r>
              <a:rPr lang="en-US" sz="2400" dirty="0" smtClean="0"/>
              <a:t>A district science supervisor uses test results to plan professional development workshops for teachers</a:t>
            </a:r>
          </a:p>
          <a:p>
            <a:pPr marL="514350" indent="-514350">
              <a:buClr>
                <a:schemeClr val="accent1"/>
              </a:buClr>
              <a:buSzPct val="100000"/>
              <a:buFont typeface="+mj-lt"/>
              <a:buAutoNum type="alphaUcPeriod"/>
            </a:pPr>
            <a:r>
              <a:rPr lang="en-US" sz="2400" dirty="0" smtClean="0"/>
              <a:t>Teachers doing item-by-item analysis of 5</a:t>
            </a:r>
            <a:r>
              <a:rPr lang="en-US" sz="2400" baseline="30000" dirty="0" smtClean="0"/>
              <a:t>th</a:t>
            </a:r>
            <a:r>
              <a:rPr lang="en-US" sz="2400" dirty="0" smtClean="0"/>
              <a:t> grade math tests to review their 5</a:t>
            </a:r>
            <a:r>
              <a:rPr lang="en-US" sz="2400" baseline="30000" dirty="0" smtClean="0"/>
              <a:t>th</a:t>
            </a:r>
            <a:r>
              <a:rPr lang="en-US" sz="2400" dirty="0" smtClean="0"/>
              <a:t> grade curriculum</a:t>
            </a:r>
          </a:p>
          <a:p>
            <a:pPr marL="514350" indent="-514350">
              <a:buClr>
                <a:schemeClr val="accent1"/>
              </a:buClr>
              <a:buSzPct val="100000"/>
              <a:buFont typeface="+mj-lt"/>
              <a:buAutoNum type="alphaUcPeriod"/>
            </a:pPr>
            <a:r>
              <a:rPr lang="en-US" sz="2400" dirty="0" smtClean="0"/>
              <a:t>A school tests students every 10 weeks to predict which students are “on course” to pass the end-of-year exam</a:t>
            </a:r>
          </a:p>
          <a:p>
            <a:pPr marL="514350" indent="-514350">
              <a:buClr>
                <a:schemeClr val="accent1"/>
              </a:buClr>
              <a:buSzPct val="100000"/>
              <a:buFont typeface="+mj-lt"/>
              <a:buAutoNum type="alphaUcPeriod"/>
            </a:pPr>
            <a:r>
              <a:rPr lang="en-US" sz="2400" dirty="0" smtClean="0"/>
              <a:t>“Three-quarters of the way through a unit” test</a:t>
            </a:r>
          </a:p>
          <a:p>
            <a:pPr marL="514350" indent="-514350">
              <a:buClr>
                <a:schemeClr val="accent1"/>
              </a:buClr>
              <a:buSzPct val="100000"/>
              <a:buFont typeface="+mj-lt"/>
              <a:buAutoNum type="alphaUcPeriod"/>
            </a:pPr>
            <a:r>
              <a:rPr lang="en-US" sz="2400" dirty="0" smtClean="0"/>
              <a:t>Students who fail a test on Friday have to come back on Saturday</a:t>
            </a:r>
          </a:p>
          <a:p>
            <a:pPr marL="514350" indent="-514350">
              <a:buClr>
                <a:schemeClr val="accent1"/>
              </a:buClr>
              <a:buSzPct val="100000"/>
              <a:buFont typeface="+mj-lt"/>
              <a:buAutoNum type="alphaUcPeriod"/>
            </a:pPr>
            <a:r>
              <a:rPr lang="en-US" sz="2400" dirty="0" smtClean="0"/>
              <a:t>Exit pass question: “What is the difference between mass and weight?”</a:t>
            </a:r>
          </a:p>
          <a:p>
            <a:pPr marL="514350" indent="-514350">
              <a:buClr>
                <a:schemeClr val="accent1"/>
              </a:buClr>
              <a:buSzPct val="100000"/>
              <a:buFont typeface="+mj-lt"/>
              <a:buAutoNum type="alphaUcPeriod"/>
            </a:pPr>
            <a:r>
              <a:rPr lang="en-US" sz="2400" dirty="0" smtClean="0"/>
              <a:t>“Sketch the graph of y equals one over one plus</a:t>
            </a:r>
            <a:br>
              <a:rPr lang="en-US" sz="2400" dirty="0" smtClean="0"/>
            </a:br>
            <a:r>
              <a:rPr lang="en-US" sz="2400" dirty="0" smtClean="0"/>
              <a:t>x squared on your mini-white boards.”	</a:t>
            </a: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a:t>
            </a:fld>
            <a:endParaRPr lang="en-GB" dirty="0"/>
          </a:p>
        </p:txBody>
      </p:sp>
    </p:spTree>
    <p:extLst>
      <p:ext uri="{BB962C8B-B14F-4D97-AF65-F5344CB8AC3E}">
        <p14:creationId xmlns:p14="http://schemas.microsoft.com/office/powerpoint/2010/main" val="2397387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 A contested term</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9C0F6FC3-3F0F-484D-B7AD-35414CAF3DD6}" type="slidenum">
              <a:rPr lang="en-US" smtClean="0"/>
              <a:pPr/>
              <a:t>8</a:t>
            </a:fld>
            <a:endParaRPr lang="en-US" dirty="0"/>
          </a:p>
        </p:txBody>
      </p:sp>
      <p:sp>
        <p:nvSpPr>
          <p:cNvPr id="5" name="TextBox 4"/>
          <p:cNvSpPr txBox="1"/>
          <p:nvPr/>
        </p:nvSpPr>
        <p:spPr>
          <a:xfrm>
            <a:off x="18649" y="2717021"/>
            <a:ext cx="121023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solidFill>
                  <a:schemeClr val="tx1"/>
                </a:solidFill>
              </a:rPr>
              <a:t>Span</a:t>
            </a:r>
            <a:endParaRPr lang="en-US" sz="2400" b="1" dirty="0">
              <a:solidFill>
                <a:schemeClr val="tx1"/>
              </a:solidFill>
            </a:endParaRPr>
          </a:p>
        </p:txBody>
      </p:sp>
      <p:sp>
        <p:nvSpPr>
          <p:cNvPr id="6" name="TextBox 5"/>
          <p:cNvSpPr txBox="1"/>
          <p:nvPr/>
        </p:nvSpPr>
        <p:spPr>
          <a:xfrm>
            <a:off x="18649" y="4133578"/>
            <a:ext cx="121023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solidFill>
                  <a:schemeClr val="tx1"/>
                </a:solidFill>
              </a:rPr>
              <a:t>Length</a:t>
            </a:r>
            <a:endParaRPr lang="en-US" sz="2400" b="1" dirty="0">
              <a:solidFill>
                <a:schemeClr val="tx1"/>
              </a:solidFill>
            </a:endParaRPr>
          </a:p>
        </p:txBody>
      </p:sp>
      <p:sp>
        <p:nvSpPr>
          <p:cNvPr id="7" name="TextBox 6"/>
          <p:cNvSpPr txBox="1"/>
          <p:nvPr/>
        </p:nvSpPr>
        <p:spPr>
          <a:xfrm>
            <a:off x="0" y="5755113"/>
            <a:ext cx="121023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solidFill>
                  <a:schemeClr val="tx1"/>
                </a:solidFill>
              </a:rPr>
              <a:t>Impact</a:t>
            </a:r>
            <a:endParaRPr lang="en-US" sz="2400" b="1" dirty="0">
              <a:solidFill>
                <a:schemeClr val="tx1"/>
              </a:solidFill>
            </a:endParaRPr>
          </a:p>
        </p:txBody>
      </p:sp>
      <p:sp>
        <p:nvSpPr>
          <p:cNvPr id="3" name="Rounded Rectangle 2"/>
          <p:cNvSpPr/>
          <p:nvPr/>
        </p:nvSpPr>
        <p:spPr>
          <a:xfrm>
            <a:off x="1228884" y="1803964"/>
            <a:ext cx="2420471" cy="4941297"/>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228884" y="1803964"/>
            <a:ext cx="2420471"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solidFill>
                  <a:schemeClr val="tx1"/>
                </a:solidFill>
              </a:rPr>
              <a:t>Long-cycle</a:t>
            </a:r>
            <a:endParaRPr lang="en-US" sz="2800" b="1" dirty="0">
              <a:solidFill>
                <a:schemeClr val="tx1"/>
              </a:solidFill>
            </a:endParaRPr>
          </a:p>
        </p:txBody>
      </p:sp>
      <p:sp>
        <p:nvSpPr>
          <p:cNvPr id="9" name="Rounded Rectangle 8"/>
          <p:cNvSpPr/>
          <p:nvPr/>
        </p:nvSpPr>
        <p:spPr>
          <a:xfrm>
            <a:off x="3801755" y="1823102"/>
            <a:ext cx="2432423" cy="4922159"/>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374626" y="1803964"/>
            <a:ext cx="2459317" cy="4941297"/>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801755" y="1823102"/>
            <a:ext cx="2432423"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solidFill>
                  <a:schemeClr val="tx1"/>
                </a:solidFill>
              </a:rPr>
              <a:t>Medium-cycle</a:t>
            </a:r>
            <a:endParaRPr lang="en-US" sz="2800" b="1" dirty="0">
              <a:solidFill>
                <a:schemeClr val="tx1"/>
              </a:solidFill>
            </a:endParaRPr>
          </a:p>
        </p:txBody>
      </p:sp>
      <p:sp>
        <p:nvSpPr>
          <p:cNvPr id="12" name="TextBox 11"/>
          <p:cNvSpPr txBox="1"/>
          <p:nvPr/>
        </p:nvSpPr>
        <p:spPr>
          <a:xfrm>
            <a:off x="6386467" y="1823102"/>
            <a:ext cx="2447476"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solidFill>
                  <a:schemeClr val="tx1"/>
                </a:solidFill>
              </a:rPr>
              <a:t>Short-cycle</a:t>
            </a:r>
            <a:endParaRPr lang="en-US" sz="2800" b="1" dirty="0">
              <a:solidFill>
                <a:schemeClr val="tx1"/>
              </a:solidFill>
            </a:endParaRPr>
          </a:p>
        </p:txBody>
      </p:sp>
      <p:sp>
        <p:nvSpPr>
          <p:cNvPr id="13" name="Rounded Rectangle 12"/>
          <p:cNvSpPr/>
          <p:nvPr/>
        </p:nvSpPr>
        <p:spPr>
          <a:xfrm>
            <a:off x="1301349" y="2428132"/>
            <a:ext cx="2292350" cy="1252070"/>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Across terms, teaching units</a:t>
            </a:r>
            <a:endParaRPr lang="en-US" sz="2400" dirty="0">
              <a:solidFill>
                <a:schemeClr val="bg1"/>
              </a:solidFill>
            </a:endParaRPr>
          </a:p>
        </p:txBody>
      </p:sp>
      <p:sp>
        <p:nvSpPr>
          <p:cNvPr id="14" name="Rounded Rectangle 13"/>
          <p:cNvSpPr/>
          <p:nvPr/>
        </p:nvSpPr>
        <p:spPr>
          <a:xfrm>
            <a:off x="1301349" y="3894635"/>
            <a:ext cx="2292350" cy="1216549"/>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Four weeks to</a:t>
            </a:r>
          </a:p>
          <a:p>
            <a:pPr algn="ctr"/>
            <a:r>
              <a:rPr lang="en-US" sz="2400" dirty="0" smtClean="0">
                <a:solidFill>
                  <a:schemeClr val="bg1"/>
                </a:solidFill>
              </a:rPr>
              <a:t>one year</a:t>
            </a:r>
            <a:endParaRPr lang="en-US" sz="2400" dirty="0">
              <a:solidFill>
                <a:schemeClr val="bg1"/>
              </a:solidFill>
            </a:endParaRPr>
          </a:p>
        </p:txBody>
      </p:sp>
      <p:sp>
        <p:nvSpPr>
          <p:cNvPr id="15" name="Rounded Rectangle 14"/>
          <p:cNvSpPr/>
          <p:nvPr/>
        </p:nvSpPr>
        <p:spPr>
          <a:xfrm>
            <a:off x="1301349" y="5330082"/>
            <a:ext cx="2292350" cy="1243354"/>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Monitoring, curriculum alignment</a:t>
            </a:r>
            <a:endParaRPr lang="en-US" sz="2400" dirty="0">
              <a:solidFill>
                <a:schemeClr val="bg1"/>
              </a:solidFill>
            </a:endParaRPr>
          </a:p>
        </p:txBody>
      </p:sp>
      <p:sp>
        <p:nvSpPr>
          <p:cNvPr id="16" name="Rounded Rectangle 15"/>
          <p:cNvSpPr/>
          <p:nvPr/>
        </p:nvSpPr>
        <p:spPr>
          <a:xfrm>
            <a:off x="6456317" y="2428132"/>
            <a:ext cx="2292350" cy="1252070"/>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rPr>
              <a:t>Within and between lessons</a:t>
            </a:r>
          </a:p>
        </p:txBody>
      </p:sp>
      <p:sp>
        <p:nvSpPr>
          <p:cNvPr id="17" name="Rounded Rectangle 16"/>
          <p:cNvSpPr/>
          <p:nvPr/>
        </p:nvSpPr>
        <p:spPr>
          <a:xfrm>
            <a:off x="6456317" y="3894635"/>
            <a:ext cx="2292350" cy="1216549"/>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Minute-by-minute and day-by-day</a:t>
            </a:r>
            <a:endParaRPr lang="en-US" sz="2400" dirty="0">
              <a:solidFill>
                <a:schemeClr val="bg1"/>
              </a:solidFill>
            </a:endParaRPr>
          </a:p>
        </p:txBody>
      </p:sp>
      <p:sp>
        <p:nvSpPr>
          <p:cNvPr id="18" name="Rounded Rectangle 17"/>
          <p:cNvSpPr/>
          <p:nvPr/>
        </p:nvSpPr>
        <p:spPr>
          <a:xfrm>
            <a:off x="6456317" y="5330082"/>
            <a:ext cx="2292350" cy="1243354"/>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Engagement, responsiveness</a:t>
            </a:r>
            <a:endParaRPr lang="en-US" sz="2400" dirty="0">
              <a:solidFill>
                <a:schemeClr val="bg1"/>
              </a:solidFill>
            </a:endParaRPr>
          </a:p>
        </p:txBody>
      </p:sp>
      <p:sp>
        <p:nvSpPr>
          <p:cNvPr id="19" name="Rounded Rectangle 18"/>
          <p:cNvSpPr/>
          <p:nvPr/>
        </p:nvSpPr>
        <p:spPr>
          <a:xfrm>
            <a:off x="3865255" y="2428132"/>
            <a:ext cx="2292350" cy="1252070"/>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Within and between teaching units</a:t>
            </a:r>
            <a:endParaRPr lang="en-US" sz="2400" dirty="0">
              <a:solidFill>
                <a:schemeClr val="bg1"/>
              </a:solidFill>
            </a:endParaRPr>
          </a:p>
        </p:txBody>
      </p:sp>
      <p:sp>
        <p:nvSpPr>
          <p:cNvPr id="20" name="Rounded Rectangle 19"/>
          <p:cNvSpPr/>
          <p:nvPr/>
        </p:nvSpPr>
        <p:spPr>
          <a:xfrm>
            <a:off x="3865255" y="3894635"/>
            <a:ext cx="2292350" cy="1216549"/>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One to four weeks</a:t>
            </a:r>
            <a:endParaRPr lang="en-US" sz="2400" dirty="0">
              <a:solidFill>
                <a:schemeClr val="bg1"/>
              </a:solidFill>
            </a:endParaRPr>
          </a:p>
        </p:txBody>
      </p:sp>
      <p:sp>
        <p:nvSpPr>
          <p:cNvPr id="21" name="Rounded Rectangle 20"/>
          <p:cNvSpPr/>
          <p:nvPr/>
        </p:nvSpPr>
        <p:spPr>
          <a:xfrm>
            <a:off x="3865255" y="5330082"/>
            <a:ext cx="2292350" cy="1243354"/>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2400" dirty="0" smtClean="0">
                <a:solidFill>
                  <a:schemeClr val="bg1"/>
                </a:solidFill>
              </a:rPr>
              <a:t>Student</a:t>
            </a:r>
            <a:r>
              <a:rPr lang="en-US" sz="2400" dirty="0">
                <a:solidFill>
                  <a:schemeClr val="bg1"/>
                </a:solidFill>
              </a:rPr>
              <a:t>-involved </a:t>
            </a:r>
            <a:r>
              <a:rPr lang="en-US" sz="2400" dirty="0" smtClean="0">
                <a:solidFill>
                  <a:schemeClr val="bg1"/>
                </a:solidFill>
              </a:rPr>
              <a:t>assessment</a:t>
            </a:r>
            <a:endParaRPr lang="en-US" sz="2400" dirty="0">
              <a:solidFill>
                <a:schemeClr val="bg1"/>
              </a:solidFill>
            </a:endParaRPr>
          </a:p>
        </p:txBody>
      </p:sp>
    </p:spTree>
    <p:extLst>
      <p:ext uri="{BB962C8B-B14F-4D97-AF65-F5344CB8AC3E}">
        <p14:creationId xmlns:p14="http://schemas.microsoft.com/office/powerpoint/2010/main" val="2452683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animBg="1"/>
      <p:bldP spid="8" grpId="0"/>
      <p:bldP spid="9" grpId="0" animBg="1"/>
      <p:bldP spid="10" grpId="0" animBg="1"/>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Theorization and definition</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9</a:t>
            </a:fld>
            <a:endParaRPr lang="en-GB" dirty="0"/>
          </a:p>
        </p:txBody>
      </p:sp>
      <p:sp>
        <p:nvSpPr>
          <p:cNvPr id="4" name="Content Placeholder 3"/>
          <p:cNvSpPr>
            <a:spLocks noGrp="1"/>
          </p:cNvSpPr>
          <p:nvPr>
            <p:ph sz="quarter" idx="1"/>
          </p:nvPr>
        </p:nvSpPr>
        <p:spPr/>
        <p:txBody>
          <a:bodyPr>
            <a:normAutofit/>
          </a:bodyPr>
          <a:lstStyle/>
          <a:p>
            <a:r>
              <a:rPr lang="en-US" dirty="0" smtClean="0"/>
              <a:t>Possible variables</a:t>
            </a:r>
          </a:p>
          <a:p>
            <a:pPr lvl="1"/>
            <a:r>
              <a:rPr lang="en-US" dirty="0" smtClean="0"/>
              <a:t>Category (instruments, outcomes, functions)</a:t>
            </a:r>
          </a:p>
          <a:p>
            <a:pPr lvl="1"/>
            <a:r>
              <a:rPr lang="en-US" dirty="0" smtClean="0"/>
              <a:t>Beneficiaries (teachers, learners)</a:t>
            </a:r>
          </a:p>
          <a:p>
            <a:pPr lvl="1"/>
            <a:r>
              <a:rPr lang="en-US" dirty="0" smtClean="0"/>
              <a:t>Timescale (months, weeks, days, hours, minutes)</a:t>
            </a:r>
          </a:p>
          <a:p>
            <a:pPr lvl="1"/>
            <a:r>
              <a:rPr lang="en-US" dirty="0" smtClean="0"/>
              <a:t>Consequences (outcomes, </a:t>
            </a:r>
            <a:r>
              <a:rPr lang="en-US" dirty="0"/>
              <a:t>instruction, </a:t>
            </a:r>
            <a:r>
              <a:rPr lang="en-US" dirty="0" smtClean="0"/>
              <a:t>decisions)</a:t>
            </a:r>
          </a:p>
          <a:p>
            <a:pPr lvl="1"/>
            <a:r>
              <a:rPr lang="en-US" dirty="0" smtClean="0"/>
              <a:t>Theory of action (what gets </a:t>
            </a:r>
            <a:r>
              <a:rPr lang="en-US" i="1" dirty="0" smtClean="0"/>
              <a:t>formed</a:t>
            </a:r>
            <a:r>
              <a:rPr lang="en-US" dirty="0" smtClean="0"/>
              <a:t>?)</a:t>
            </a:r>
          </a:p>
          <a:p>
            <a:pPr lvl="2"/>
            <a:endParaRPr lang="en-US" dirty="0" smtClean="0"/>
          </a:p>
          <a:p>
            <a:pPr lvl="2"/>
            <a:endParaRPr lang="en-US" dirty="0"/>
          </a:p>
        </p:txBody>
      </p:sp>
    </p:spTree>
    <p:extLst>
      <p:ext uri="{BB962C8B-B14F-4D97-AF65-F5344CB8AC3E}">
        <p14:creationId xmlns:p14="http://schemas.microsoft.com/office/powerpoint/2010/main" val="1209081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Default Theme">
  <a:themeElements>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9894</TotalTime>
  <Words>1833</Words>
  <Application>Microsoft Macintosh PowerPoint</Application>
  <PresentationFormat>On-screen Show (4:3)</PresentationFormat>
  <Paragraphs>437</Paragraphs>
  <Slides>34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Default Theme</vt:lpstr>
      <vt:lpstr>Document</vt:lpstr>
      <vt:lpstr>Formative assessment: Confusions, clarifications, &amp; prospects for consensus </vt:lpstr>
      <vt:lpstr>Outline</vt:lpstr>
      <vt:lpstr>Formative and summative</vt:lpstr>
      <vt:lpstr>Google Ngram of key terms</vt:lpstr>
      <vt:lpstr>Reviewing the research</vt:lpstr>
      <vt:lpstr>The definitional issue</vt:lpstr>
      <vt:lpstr>Which of these are formative?</vt:lpstr>
      <vt:lpstr>Formative Assessment: A contested term</vt:lpstr>
      <vt:lpstr>Theorization and definition</vt:lpstr>
      <vt:lpstr>PowerPoint Presentation</vt:lpstr>
      <vt:lpstr>Ten principles for assessment</vt:lpstr>
      <vt:lpstr>Assessment for learning</vt:lpstr>
      <vt:lpstr>Assessment for learning (Mittler, 1973)</vt:lpstr>
      <vt:lpstr>An inclusive definition…</vt:lpstr>
      <vt:lpstr>The domain dependency issue</vt:lpstr>
      <vt:lpstr>PowerPoint Presentation</vt:lpstr>
      <vt:lpstr>The effectiveness issue</vt:lpstr>
      <vt:lpstr>Annual growth in achievement, by age</vt:lpstr>
      <vt:lpstr>Recent meta-analytic findings </vt:lpstr>
      <vt:lpstr>The measurement issue</vt:lpstr>
      <vt:lpstr>The professional development issue</vt:lpstr>
      <vt:lpstr>The professional development issue</vt:lpstr>
      <vt:lpstr>The system issue</vt:lpstr>
      <vt:lpstr>The relationship of formative assessment to other policy priorities</vt:lpstr>
      <vt:lpstr>Unpacking formative assessment</vt:lpstr>
      <vt:lpstr>Educational Endowment Foundation toolkit</vt:lpstr>
      <vt:lpstr>Educational Endowment Foundation toolkit</vt:lpstr>
      <vt:lpstr>Educational Endowment Foundation toolkit</vt:lpstr>
      <vt:lpstr>Unpacking formative assessment</vt:lpstr>
      <vt:lpstr>“More research is (always) needed…”</vt:lpstr>
      <vt:lpstr>Implementation issues</vt:lpstr>
      <vt:lpstr>A simplified logic model</vt:lpstr>
      <vt:lpstr>A (suspiciously neat) retrospective</vt:lpstr>
      <vt:lpstr>Unfinished business</vt:lpstr>
    </vt:vector>
  </TitlesOfParts>
  <Company>Institute of Education, University of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Wiliam</dc:creator>
  <cp:lastModifiedBy>Dylan Wiliam</cp:lastModifiedBy>
  <cp:revision>54</cp:revision>
  <dcterms:created xsi:type="dcterms:W3CDTF">2013-04-17T13:58:02Z</dcterms:created>
  <dcterms:modified xsi:type="dcterms:W3CDTF">2018-02-25T13:45:45Z</dcterms:modified>
</cp:coreProperties>
</file>