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60" r:id="rId2"/>
    <p:sldId id="764" r:id="rId3"/>
    <p:sldId id="843" r:id="rId4"/>
    <p:sldId id="844" r:id="rId5"/>
    <p:sldId id="621" r:id="rId6"/>
    <p:sldId id="806" r:id="rId7"/>
    <p:sldId id="807" r:id="rId8"/>
    <p:sldId id="808" r:id="rId9"/>
    <p:sldId id="809" r:id="rId10"/>
    <p:sldId id="810" r:id="rId11"/>
    <p:sldId id="846" r:id="rId12"/>
    <p:sldId id="811" r:id="rId13"/>
    <p:sldId id="812" r:id="rId14"/>
    <p:sldId id="813" r:id="rId15"/>
    <p:sldId id="822" r:id="rId16"/>
    <p:sldId id="824" r:id="rId17"/>
    <p:sldId id="825" r:id="rId18"/>
    <p:sldId id="826" r:id="rId19"/>
    <p:sldId id="827" r:id="rId20"/>
    <p:sldId id="828" r:id="rId21"/>
    <p:sldId id="831" r:id="rId22"/>
    <p:sldId id="832" r:id="rId23"/>
    <p:sldId id="845" r:id="rId24"/>
    <p:sldId id="833" r:id="rId25"/>
    <p:sldId id="837" r:id="rId26"/>
    <p:sldId id="834" r:id="rId27"/>
    <p:sldId id="838" r:id="rId28"/>
    <p:sldId id="840" r:id="rId29"/>
    <p:sldId id="841" r:id="rId30"/>
    <p:sldId id="835" r:id="rId31"/>
    <p:sldId id="836" r:id="rId32"/>
    <p:sldId id="848" r:id="rId33"/>
    <p:sldId id="632" r:id="rId34"/>
    <p:sldId id="633" r:id="rId35"/>
    <p:sldId id="634" r:id="rId36"/>
    <p:sldId id="635" r:id="rId37"/>
    <p:sldId id="636" r:id="rId38"/>
    <p:sldId id="637" r:id="rId39"/>
    <p:sldId id="638" r:id="rId40"/>
    <p:sldId id="640" r:id="rId41"/>
    <p:sldId id="805" r:id="rId42"/>
    <p:sldId id="641" r:id="rId43"/>
    <p:sldId id="642" r:id="rId44"/>
    <p:sldId id="849" r:id="rId45"/>
    <p:sldId id="847" r:id="rId46"/>
    <p:sldId id="850" r:id="rId47"/>
    <p:sldId id="852" r:id="rId48"/>
    <p:sldId id="853" r:id="rId49"/>
    <p:sldId id="517" r:id="rId50"/>
    <p:sldId id="842" r:id="rId5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3152"/>
    <a:srgbClr val="215968"/>
    <a:srgbClr val="FF6600"/>
    <a:srgbClr val="1F497D"/>
    <a:srgbClr val="DD9E00"/>
    <a:srgbClr val="2979C9"/>
    <a:srgbClr val="2171AD"/>
    <a:srgbClr val="1691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0469" autoAdjust="0"/>
  </p:normalViewPr>
  <p:slideViewPr>
    <p:cSldViewPr snapToGrid="0" snapToObjects="1" showGuides="1">
      <p:cViewPr>
        <p:scale>
          <a:sx n="100" d="100"/>
          <a:sy n="100" d="100"/>
        </p:scale>
        <p:origin x="-1120" y="-160"/>
      </p:cViewPr>
      <p:guideLst>
        <p:guide orient="horz" pos="4062"/>
        <p:guide pos="2885"/>
      </p:guideLst>
    </p:cSldViewPr>
  </p:slideViewPr>
  <p:outlineViewPr>
    <p:cViewPr>
      <p:scale>
        <a:sx n="33" d="100"/>
        <a:sy n="33" d="100"/>
      </p:scale>
      <p:origin x="0" y="901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48" d="100"/>
          <a:sy n="148" d="100"/>
        </p:scale>
        <p:origin x="-3688" y="-11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ylanwiliam:Downloads:Spoken%20number%20world%20reco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xVal>
            <c:numRef>
              <c:f>Sheet1!$A$4:$A$22</c:f>
              <c:numCache>
                <c:formatCode>General</c:formatCode>
                <c:ptCount val="19"/>
                <c:pt idx="0">
                  <c:v>1911.0</c:v>
                </c:pt>
                <c:pt idx="1">
                  <c:v>1980.0</c:v>
                </c:pt>
                <c:pt idx="2">
                  <c:v>1981.0</c:v>
                </c:pt>
                <c:pt idx="3">
                  <c:v>2000.0</c:v>
                </c:pt>
                <c:pt idx="4">
                  <c:v>2001.0</c:v>
                </c:pt>
                <c:pt idx="5">
                  <c:v>2002.0</c:v>
                </c:pt>
                <c:pt idx="6">
                  <c:v>2003.0</c:v>
                </c:pt>
                <c:pt idx="7">
                  <c:v>2004.0</c:v>
                </c:pt>
                <c:pt idx="8">
                  <c:v>2005.0</c:v>
                </c:pt>
                <c:pt idx="9">
                  <c:v>2007.0</c:v>
                </c:pt>
                <c:pt idx="10">
                  <c:v>2008.0</c:v>
                </c:pt>
                <c:pt idx="11">
                  <c:v>2009.0</c:v>
                </c:pt>
                <c:pt idx="12">
                  <c:v>2010.0</c:v>
                </c:pt>
                <c:pt idx="13">
                  <c:v>2011.0</c:v>
                </c:pt>
                <c:pt idx="14">
                  <c:v>2012.0</c:v>
                </c:pt>
                <c:pt idx="15">
                  <c:v>2013.0</c:v>
                </c:pt>
                <c:pt idx="16">
                  <c:v>2014.0</c:v>
                </c:pt>
                <c:pt idx="17">
                  <c:v>2015.0</c:v>
                </c:pt>
                <c:pt idx="18">
                  <c:v>2015.0</c:v>
                </c:pt>
              </c:numCache>
            </c:numRef>
          </c:xVal>
          <c:yVal>
            <c:numRef>
              <c:f>Sheet1!$B$4:$B$22</c:f>
              <c:numCache>
                <c:formatCode>General</c:formatCode>
                <c:ptCount val="19"/>
                <c:pt idx="0">
                  <c:v>18.0</c:v>
                </c:pt>
                <c:pt idx="1">
                  <c:v>18.0</c:v>
                </c:pt>
                <c:pt idx="2">
                  <c:v>74.0</c:v>
                </c:pt>
                <c:pt idx="3">
                  <c:v>74.0</c:v>
                </c:pt>
                <c:pt idx="4">
                  <c:v>128.0</c:v>
                </c:pt>
                <c:pt idx="5">
                  <c:v>128.0</c:v>
                </c:pt>
                <c:pt idx="6">
                  <c:v>140.0</c:v>
                </c:pt>
                <c:pt idx="7">
                  <c:v>140.0</c:v>
                </c:pt>
                <c:pt idx="8">
                  <c:v>198.0</c:v>
                </c:pt>
                <c:pt idx="9">
                  <c:v>198.0</c:v>
                </c:pt>
                <c:pt idx="10">
                  <c:v>202.0</c:v>
                </c:pt>
                <c:pt idx="11">
                  <c:v>202.0</c:v>
                </c:pt>
                <c:pt idx="12">
                  <c:v>240.0</c:v>
                </c:pt>
                <c:pt idx="13">
                  <c:v>300.0</c:v>
                </c:pt>
                <c:pt idx="14">
                  <c:v>318.0</c:v>
                </c:pt>
                <c:pt idx="15">
                  <c:v>364.0</c:v>
                </c:pt>
                <c:pt idx="16">
                  <c:v>380.0</c:v>
                </c:pt>
                <c:pt idx="17">
                  <c:v>390.0</c:v>
                </c:pt>
                <c:pt idx="18">
                  <c:v>456.0</c:v>
                </c:pt>
              </c:numCache>
            </c:numRef>
          </c:yVal>
          <c:smooth val="0"/>
        </c:ser>
        <c:dLbls>
          <c:showLegendKey val="0"/>
          <c:showVal val="0"/>
          <c:showCatName val="0"/>
          <c:showSerName val="0"/>
          <c:showPercent val="0"/>
          <c:showBubbleSize val="0"/>
        </c:dLbls>
        <c:axId val="-1999151384"/>
        <c:axId val="-2101637928"/>
      </c:scatterChart>
      <c:valAx>
        <c:axId val="-1999151384"/>
        <c:scaling>
          <c:orientation val="minMax"/>
          <c:max val="2020.0"/>
        </c:scaling>
        <c:delete val="0"/>
        <c:axPos val="b"/>
        <c:numFmt formatCode="General" sourceLinked="1"/>
        <c:majorTickMark val="out"/>
        <c:minorTickMark val="none"/>
        <c:tickLblPos val="nextTo"/>
        <c:txPr>
          <a:bodyPr/>
          <a:lstStyle/>
          <a:p>
            <a:pPr>
              <a:defRPr sz="1800"/>
            </a:pPr>
            <a:endParaRPr lang="en-US"/>
          </a:p>
        </c:txPr>
        <c:crossAx val="-2101637928"/>
        <c:crosses val="autoZero"/>
        <c:crossBetween val="midCat"/>
      </c:valAx>
      <c:valAx>
        <c:axId val="-2101637928"/>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1999151384"/>
        <c:crosses val="autoZero"/>
        <c:crossBetween val="midCat"/>
        <c:majorUnit val="100.0"/>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6F364-618E-A340-940D-E84EE9E50FEE}" type="doc">
      <dgm:prSet loTypeId="urn:microsoft.com/office/officeart/2005/8/layout/process1" loCatId="" qsTypeId="urn:microsoft.com/office/officeart/2005/8/quickstyle/3D3" qsCatId="3D" csTypeId="urn:microsoft.com/office/officeart/2005/8/colors/accent1_2" csCatId="accent1" phldr="1"/>
      <dgm:spPr/>
      <dgm:t>
        <a:bodyPr/>
        <a:lstStyle/>
        <a:p>
          <a:endParaRPr lang="en-US"/>
        </a:p>
      </dgm:t>
    </dgm:pt>
    <dgm:pt modelId="{43733EEB-9005-6F47-92CE-A20A255C317E}">
      <dgm:prSet phldrT="[Text]"/>
      <dgm:spPr>
        <a:solidFill>
          <a:srgbClr val="1691D0"/>
        </a:solidFill>
      </dgm:spPr>
      <dgm:t>
        <a:bodyPr/>
        <a:lstStyle/>
        <a:p>
          <a:r>
            <a:rPr lang="en-US" dirty="0" smtClean="0"/>
            <a:t>Long-term memory</a:t>
          </a:r>
          <a:endParaRPr lang="en-US" dirty="0"/>
        </a:p>
      </dgm:t>
    </dgm:pt>
    <dgm:pt modelId="{199C130B-E7F3-E344-B91A-4808E6C3EC8A}" type="parTrans" cxnId="{87B3ABF0-075E-8343-BCCB-83AB81785B28}">
      <dgm:prSet/>
      <dgm:spPr/>
      <dgm:t>
        <a:bodyPr/>
        <a:lstStyle/>
        <a:p>
          <a:endParaRPr lang="en-US"/>
        </a:p>
      </dgm:t>
    </dgm:pt>
    <dgm:pt modelId="{20D84FA9-92D0-A540-B811-A5CC1EC191CD}" type="sibTrans" cxnId="{87B3ABF0-075E-8343-BCCB-83AB81785B28}">
      <dgm:prSet/>
      <dgm:spPr/>
      <dgm:t>
        <a:bodyPr/>
        <a:lstStyle/>
        <a:p>
          <a:endParaRPr lang="en-US"/>
        </a:p>
      </dgm:t>
    </dgm:pt>
    <dgm:pt modelId="{1584BBF4-180A-0644-B966-8FF76872BC4C}">
      <dgm:prSet phldrT="[Text]"/>
      <dgm:spPr>
        <a:solidFill>
          <a:srgbClr val="1691D0"/>
        </a:solidFill>
      </dgm:spPr>
      <dgm:t>
        <a:bodyPr/>
        <a:lstStyle/>
        <a:p>
          <a:r>
            <a:rPr lang="en-US" dirty="0" smtClean="0"/>
            <a:t>Short-term memory</a:t>
          </a:r>
          <a:endParaRPr lang="en-US" dirty="0"/>
        </a:p>
      </dgm:t>
    </dgm:pt>
    <dgm:pt modelId="{9E4A0FD1-A362-824F-B0D3-F944A674D539}" type="parTrans" cxnId="{FF495B31-1615-984B-83B9-6E0043997DD0}">
      <dgm:prSet/>
      <dgm:spPr/>
      <dgm:t>
        <a:bodyPr/>
        <a:lstStyle/>
        <a:p>
          <a:endParaRPr lang="en-US"/>
        </a:p>
      </dgm:t>
    </dgm:pt>
    <dgm:pt modelId="{1CE195AF-5E1E-7742-A156-FAB2CCDB94CD}" type="sibTrans" cxnId="{FF495B31-1615-984B-83B9-6E0043997DD0}">
      <dgm:prSet/>
      <dgm:spPr/>
      <dgm:t>
        <a:bodyPr/>
        <a:lstStyle/>
        <a:p>
          <a:endParaRPr lang="en-US"/>
        </a:p>
      </dgm:t>
    </dgm:pt>
    <dgm:pt modelId="{A6A384EF-E403-4443-AB50-3370DDFA7EBA}">
      <dgm:prSet phldrT="[Text]"/>
      <dgm:spPr>
        <a:solidFill>
          <a:srgbClr val="1691D0"/>
        </a:solidFill>
      </dgm:spPr>
      <dgm:t>
        <a:bodyPr/>
        <a:lstStyle/>
        <a:p>
          <a:r>
            <a:rPr lang="en-US" dirty="0" smtClean="0"/>
            <a:t>Environment</a:t>
          </a:r>
          <a:endParaRPr lang="en-US" dirty="0"/>
        </a:p>
      </dgm:t>
    </dgm:pt>
    <dgm:pt modelId="{DA9E2EB4-4D64-6144-BD88-C24BC001C45C}" type="parTrans" cxnId="{A33FCFBB-A2E5-1C4E-ABD6-7E849D459312}">
      <dgm:prSet/>
      <dgm:spPr/>
      <dgm:t>
        <a:bodyPr/>
        <a:lstStyle/>
        <a:p>
          <a:endParaRPr lang="en-US"/>
        </a:p>
      </dgm:t>
    </dgm:pt>
    <dgm:pt modelId="{51DC8D9F-7FE0-BE49-B98A-644E1D6FFC4F}" type="sibTrans" cxnId="{A33FCFBB-A2E5-1C4E-ABD6-7E849D459312}">
      <dgm:prSet/>
      <dgm:spPr/>
      <dgm:t>
        <a:bodyPr/>
        <a:lstStyle/>
        <a:p>
          <a:endParaRPr lang="en-US"/>
        </a:p>
      </dgm:t>
    </dgm:pt>
    <dgm:pt modelId="{8A6F6487-1D0C-AA48-93A8-18F60AEB37FE}" type="pres">
      <dgm:prSet presAssocID="{44F6F364-618E-A340-940D-E84EE9E50FEE}" presName="Name0" presStyleCnt="0">
        <dgm:presLayoutVars>
          <dgm:dir val="rev"/>
          <dgm:resizeHandles val="exact"/>
        </dgm:presLayoutVars>
      </dgm:prSet>
      <dgm:spPr/>
      <dgm:t>
        <a:bodyPr/>
        <a:lstStyle/>
        <a:p>
          <a:endParaRPr lang="en-US"/>
        </a:p>
      </dgm:t>
    </dgm:pt>
    <dgm:pt modelId="{C307B872-2931-1148-A3F6-52F49A2371E9}" type="pres">
      <dgm:prSet presAssocID="{43733EEB-9005-6F47-92CE-A20A255C317E}" presName="node" presStyleLbl="node1" presStyleIdx="0" presStyleCnt="3">
        <dgm:presLayoutVars>
          <dgm:bulletEnabled val="1"/>
        </dgm:presLayoutVars>
      </dgm:prSet>
      <dgm:spPr/>
      <dgm:t>
        <a:bodyPr/>
        <a:lstStyle/>
        <a:p>
          <a:endParaRPr lang="en-US"/>
        </a:p>
      </dgm:t>
    </dgm:pt>
    <dgm:pt modelId="{2BCB26F1-B856-DB4A-92EC-E4F8087546D5}" type="pres">
      <dgm:prSet presAssocID="{20D84FA9-92D0-A540-B811-A5CC1EC191CD}" presName="sibTrans" presStyleLbl="sibTrans2D1" presStyleIdx="0" presStyleCnt="2"/>
      <dgm:spPr/>
      <dgm:t>
        <a:bodyPr/>
        <a:lstStyle/>
        <a:p>
          <a:endParaRPr lang="en-US"/>
        </a:p>
      </dgm:t>
    </dgm:pt>
    <dgm:pt modelId="{02BD4F08-775D-0743-B447-27DF7761D806}" type="pres">
      <dgm:prSet presAssocID="{20D84FA9-92D0-A540-B811-A5CC1EC191CD}" presName="connectorText" presStyleLbl="sibTrans2D1" presStyleIdx="0" presStyleCnt="2"/>
      <dgm:spPr/>
      <dgm:t>
        <a:bodyPr/>
        <a:lstStyle/>
        <a:p>
          <a:endParaRPr lang="en-US"/>
        </a:p>
      </dgm:t>
    </dgm:pt>
    <dgm:pt modelId="{D957BE82-6ACD-7A4B-9231-E77735685D75}" type="pres">
      <dgm:prSet presAssocID="{1584BBF4-180A-0644-B966-8FF76872BC4C}" presName="node" presStyleLbl="node1" presStyleIdx="1" presStyleCnt="3">
        <dgm:presLayoutVars>
          <dgm:bulletEnabled val="1"/>
        </dgm:presLayoutVars>
      </dgm:prSet>
      <dgm:spPr/>
      <dgm:t>
        <a:bodyPr/>
        <a:lstStyle/>
        <a:p>
          <a:endParaRPr lang="en-US"/>
        </a:p>
      </dgm:t>
    </dgm:pt>
    <dgm:pt modelId="{BF01BE94-B9FB-6243-8911-ECBE8A9FCC5F}" type="pres">
      <dgm:prSet presAssocID="{1CE195AF-5E1E-7742-A156-FAB2CCDB94CD}" presName="sibTrans" presStyleLbl="sibTrans2D1" presStyleIdx="1" presStyleCnt="2" custAng="10800000"/>
      <dgm:spPr/>
      <dgm:t>
        <a:bodyPr/>
        <a:lstStyle/>
        <a:p>
          <a:endParaRPr lang="en-US"/>
        </a:p>
      </dgm:t>
    </dgm:pt>
    <dgm:pt modelId="{1F2D6A96-A5AE-EE46-B3F3-598C6B79EC6A}" type="pres">
      <dgm:prSet presAssocID="{1CE195AF-5E1E-7742-A156-FAB2CCDB94CD}" presName="connectorText" presStyleLbl="sibTrans2D1" presStyleIdx="1" presStyleCnt="2"/>
      <dgm:spPr/>
      <dgm:t>
        <a:bodyPr/>
        <a:lstStyle/>
        <a:p>
          <a:endParaRPr lang="en-US"/>
        </a:p>
      </dgm:t>
    </dgm:pt>
    <dgm:pt modelId="{51F28CD1-1F5E-4449-B59B-7340793E1259}" type="pres">
      <dgm:prSet presAssocID="{A6A384EF-E403-4443-AB50-3370DDFA7EBA}" presName="node" presStyleLbl="node1" presStyleIdx="2" presStyleCnt="3">
        <dgm:presLayoutVars>
          <dgm:bulletEnabled val="1"/>
        </dgm:presLayoutVars>
      </dgm:prSet>
      <dgm:spPr/>
      <dgm:t>
        <a:bodyPr/>
        <a:lstStyle/>
        <a:p>
          <a:endParaRPr lang="en-US"/>
        </a:p>
      </dgm:t>
    </dgm:pt>
  </dgm:ptLst>
  <dgm:cxnLst>
    <dgm:cxn modelId="{4E5A9D3E-902C-DE49-9B5F-D6F42517BF98}" type="presOf" srcId="{1CE195AF-5E1E-7742-A156-FAB2CCDB94CD}" destId="{BF01BE94-B9FB-6243-8911-ECBE8A9FCC5F}" srcOrd="0" destOrd="0" presId="urn:microsoft.com/office/officeart/2005/8/layout/process1"/>
    <dgm:cxn modelId="{87B3ABF0-075E-8343-BCCB-83AB81785B28}" srcId="{44F6F364-618E-A340-940D-E84EE9E50FEE}" destId="{43733EEB-9005-6F47-92CE-A20A255C317E}" srcOrd="0" destOrd="0" parTransId="{199C130B-E7F3-E344-B91A-4808E6C3EC8A}" sibTransId="{20D84FA9-92D0-A540-B811-A5CC1EC191CD}"/>
    <dgm:cxn modelId="{0948E34A-3C84-584A-987C-48CE6AAD8361}" type="presOf" srcId="{43733EEB-9005-6F47-92CE-A20A255C317E}" destId="{C307B872-2931-1148-A3F6-52F49A2371E9}" srcOrd="0" destOrd="0" presId="urn:microsoft.com/office/officeart/2005/8/layout/process1"/>
    <dgm:cxn modelId="{A33FCFBB-A2E5-1C4E-ABD6-7E849D459312}" srcId="{44F6F364-618E-A340-940D-E84EE9E50FEE}" destId="{A6A384EF-E403-4443-AB50-3370DDFA7EBA}" srcOrd="2" destOrd="0" parTransId="{DA9E2EB4-4D64-6144-BD88-C24BC001C45C}" sibTransId="{51DC8D9F-7FE0-BE49-B98A-644E1D6FFC4F}"/>
    <dgm:cxn modelId="{FF495B31-1615-984B-83B9-6E0043997DD0}" srcId="{44F6F364-618E-A340-940D-E84EE9E50FEE}" destId="{1584BBF4-180A-0644-B966-8FF76872BC4C}" srcOrd="1" destOrd="0" parTransId="{9E4A0FD1-A362-824F-B0D3-F944A674D539}" sibTransId="{1CE195AF-5E1E-7742-A156-FAB2CCDB94CD}"/>
    <dgm:cxn modelId="{AB9BF843-9F16-AE44-9969-BD4AAD46534C}" type="presOf" srcId="{20D84FA9-92D0-A540-B811-A5CC1EC191CD}" destId="{02BD4F08-775D-0743-B447-27DF7761D806}" srcOrd="1" destOrd="0" presId="urn:microsoft.com/office/officeart/2005/8/layout/process1"/>
    <dgm:cxn modelId="{31D7C3CF-EFA4-1246-A025-924D6FC34890}" type="presOf" srcId="{1CE195AF-5E1E-7742-A156-FAB2CCDB94CD}" destId="{1F2D6A96-A5AE-EE46-B3F3-598C6B79EC6A}" srcOrd="1" destOrd="0" presId="urn:microsoft.com/office/officeart/2005/8/layout/process1"/>
    <dgm:cxn modelId="{E3A99C14-7EF4-0242-81F2-84D65BE51822}" type="presOf" srcId="{44F6F364-618E-A340-940D-E84EE9E50FEE}" destId="{8A6F6487-1D0C-AA48-93A8-18F60AEB37FE}" srcOrd="0" destOrd="0" presId="urn:microsoft.com/office/officeart/2005/8/layout/process1"/>
    <dgm:cxn modelId="{31E1DC8D-6115-BF45-958C-73A84DECDACF}" type="presOf" srcId="{20D84FA9-92D0-A540-B811-A5CC1EC191CD}" destId="{2BCB26F1-B856-DB4A-92EC-E4F8087546D5}" srcOrd="0" destOrd="0" presId="urn:microsoft.com/office/officeart/2005/8/layout/process1"/>
    <dgm:cxn modelId="{005DE1F5-AA3C-9143-91BD-446AB458603C}" type="presOf" srcId="{A6A384EF-E403-4443-AB50-3370DDFA7EBA}" destId="{51F28CD1-1F5E-4449-B59B-7340793E1259}" srcOrd="0" destOrd="0" presId="urn:microsoft.com/office/officeart/2005/8/layout/process1"/>
    <dgm:cxn modelId="{50245511-2794-F14D-BF47-94ADB1DE59BC}" type="presOf" srcId="{1584BBF4-180A-0644-B966-8FF76872BC4C}" destId="{D957BE82-6ACD-7A4B-9231-E77735685D75}" srcOrd="0" destOrd="0" presId="urn:microsoft.com/office/officeart/2005/8/layout/process1"/>
    <dgm:cxn modelId="{88F24136-F306-4E4C-801E-18A001B28CFF}" type="presParOf" srcId="{8A6F6487-1D0C-AA48-93A8-18F60AEB37FE}" destId="{C307B872-2931-1148-A3F6-52F49A2371E9}" srcOrd="0" destOrd="0" presId="urn:microsoft.com/office/officeart/2005/8/layout/process1"/>
    <dgm:cxn modelId="{7C59074C-CB0F-B54A-923F-DD7D0F0F4305}" type="presParOf" srcId="{8A6F6487-1D0C-AA48-93A8-18F60AEB37FE}" destId="{2BCB26F1-B856-DB4A-92EC-E4F8087546D5}" srcOrd="1" destOrd="0" presId="urn:microsoft.com/office/officeart/2005/8/layout/process1"/>
    <dgm:cxn modelId="{59147A1F-B034-2646-8BC5-695C2632636D}" type="presParOf" srcId="{2BCB26F1-B856-DB4A-92EC-E4F8087546D5}" destId="{02BD4F08-775D-0743-B447-27DF7761D806}" srcOrd="0" destOrd="0" presId="urn:microsoft.com/office/officeart/2005/8/layout/process1"/>
    <dgm:cxn modelId="{D4D2D2EC-DAAB-554B-9B69-33BA64940E47}" type="presParOf" srcId="{8A6F6487-1D0C-AA48-93A8-18F60AEB37FE}" destId="{D957BE82-6ACD-7A4B-9231-E77735685D75}" srcOrd="2" destOrd="0" presId="urn:microsoft.com/office/officeart/2005/8/layout/process1"/>
    <dgm:cxn modelId="{38B9BE4E-5A33-104F-89DE-49D25D848149}" type="presParOf" srcId="{8A6F6487-1D0C-AA48-93A8-18F60AEB37FE}" destId="{BF01BE94-B9FB-6243-8911-ECBE8A9FCC5F}" srcOrd="3" destOrd="0" presId="urn:microsoft.com/office/officeart/2005/8/layout/process1"/>
    <dgm:cxn modelId="{59E89D93-86F9-E640-9303-B8CA7A7A80A8}" type="presParOf" srcId="{BF01BE94-B9FB-6243-8911-ECBE8A9FCC5F}" destId="{1F2D6A96-A5AE-EE46-B3F3-598C6B79EC6A}" srcOrd="0" destOrd="0" presId="urn:microsoft.com/office/officeart/2005/8/layout/process1"/>
    <dgm:cxn modelId="{24C5640F-529F-094E-93F9-A1499868A26F}" type="presParOf" srcId="{8A6F6487-1D0C-AA48-93A8-18F60AEB37FE}" destId="{51F28CD1-1F5E-4449-B59B-7340793E125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7B872-2931-1148-A3F6-52F49A2371E9}">
      <dsp:nvSpPr>
        <dsp:cNvPr id="0" name=""/>
        <dsp:cNvSpPr/>
      </dsp:nvSpPr>
      <dsp:spPr>
        <a:xfrm>
          <a:off x="5828793" y="1890832"/>
          <a:ext cx="2079227" cy="1247536"/>
        </a:xfrm>
        <a:prstGeom prst="roundRect">
          <a:avLst>
            <a:gd name="adj" fmla="val 10000"/>
          </a:avLst>
        </a:prstGeom>
        <a:solidFill>
          <a:srgbClr val="1691D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Long-term memory</a:t>
          </a:r>
          <a:endParaRPr lang="en-US" sz="2700" kern="1200" dirty="0"/>
        </a:p>
      </dsp:txBody>
      <dsp:txXfrm>
        <a:off x="5865332" y="1927371"/>
        <a:ext cx="2006149" cy="1174458"/>
      </dsp:txXfrm>
    </dsp:sp>
    <dsp:sp modelId="{2BCB26F1-B856-DB4A-92EC-E4F8087546D5}">
      <dsp:nvSpPr>
        <dsp:cNvPr id="0" name=""/>
        <dsp:cNvSpPr/>
      </dsp:nvSpPr>
      <dsp:spPr>
        <a:xfrm rot="10800000">
          <a:off x="5180074" y="2256776"/>
          <a:ext cx="440796" cy="51564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5312313" y="2359906"/>
        <a:ext cx="308557" cy="309388"/>
      </dsp:txXfrm>
    </dsp:sp>
    <dsp:sp modelId="{D957BE82-6ACD-7A4B-9231-E77735685D75}">
      <dsp:nvSpPr>
        <dsp:cNvPr id="0" name=""/>
        <dsp:cNvSpPr/>
      </dsp:nvSpPr>
      <dsp:spPr>
        <a:xfrm>
          <a:off x="2917874" y="1890832"/>
          <a:ext cx="2079227" cy="1247536"/>
        </a:xfrm>
        <a:prstGeom prst="roundRect">
          <a:avLst>
            <a:gd name="adj" fmla="val 10000"/>
          </a:avLst>
        </a:prstGeom>
        <a:solidFill>
          <a:srgbClr val="1691D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Short-term memory</a:t>
          </a:r>
          <a:endParaRPr lang="en-US" sz="2700" kern="1200" dirty="0"/>
        </a:p>
      </dsp:txBody>
      <dsp:txXfrm>
        <a:off x="2954413" y="1927371"/>
        <a:ext cx="2006149" cy="1174458"/>
      </dsp:txXfrm>
    </dsp:sp>
    <dsp:sp modelId="{BF01BE94-B9FB-6243-8911-ECBE8A9FCC5F}">
      <dsp:nvSpPr>
        <dsp:cNvPr id="0" name=""/>
        <dsp:cNvSpPr/>
      </dsp:nvSpPr>
      <dsp:spPr>
        <a:xfrm>
          <a:off x="2269155" y="2256776"/>
          <a:ext cx="440796" cy="51564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269155" y="2359906"/>
        <a:ext cx="308557" cy="309388"/>
      </dsp:txXfrm>
    </dsp:sp>
    <dsp:sp modelId="{51F28CD1-1F5E-4449-B59B-7340793E1259}">
      <dsp:nvSpPr>
        <dsp:cNvPr id="0" name=""/>
        <dsp:cNvSpPr/>
      </dsp:nvSpPr>
      <dsp:spPr>
        <a:xfrm>
          <a:off x="6956" y="1890832"/>
          <a:ext cx="2079227" cy="1247536"/>
        </a:xfrm>
        <a:prstGeom prst="roundRect">
          <a:avLst>
            <a:gd name="adj" fmla="val 10000"/>
          </a:avLst>
        </a:prstGeom>
        <a:solidFill>
          <a:srgbClr val="1691D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Environment</a:t>
          </a:r>
          <a:endParaRPr lang="en-US" sz="2700" kern="1200" dirty="0"/>
        </a:p>
      </dsp:txBody>
      <dsp:txXfrm>
        <a:off x="43495" y="1927371"/>
        <a:ext cx="2006149" cy="11744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6342460"/>
            <a:ext cx="9144000" cy="342900"/>
          </a:xfrm>
          <a:prstGeom prst="rect">
            <a:avLst/>
          </a:prstGeom>
        </p:spPr>
        <p:txBody>
          <a:bodyPr vert="horz" lIns="91440" tIns="45720" rIns="91440" bIns="45720" rtlCol="0" anchor="b"/>
          <a:lstStyle>
            <a:lvl1pPr algn="l">
              <a:defRPr sz="1200"/>
            </a:lvl1pPr>
          </a:lstStyle>
          <a:p>
            <a:pPr>
              <a:tabLst>
                <a:tab pos="1790700" algn="l"/>
                <a:tab pos="3683000" algn="l"/>
                <a:tab pos="5918200" algn="l"/>
                <a:tab pos="7899400" algn="l"/>
              </a:tabLst>
            </a:pPr>
            <a:r>
              <a:rPr lang="en-US" dirty="0" smtClean="0"/>
              <a:t>© Dylan </a:t>
            </a:r>
            <a:r>
              <a:rPr lang="en-US" smtClean="0"/>
              <a:t>Wiliam 2018</a:t>
            </a:r>
            <a:r>
              <a:rPr lang="en-US" dirty="0" smtClean="0"/>
              <a:t>	</a:t>
            </a:r>
            <a:r>
              <a:rPr lang="en-US" dirty="0" err="1" smtClean="0"/>
              <a:t>www.dylanwiliam.org</a:t>
            </a:r>
            <a:r>
              <a:rPr lang="en-US" dirty="0" smtClean="0"/>
              <a:t>	</a:t>
            </a:r>
            <a:r>
              <a:rPr lang="en-US" dirty="0" err="1" smtClean="0"/>
              <a:t>www.dylanwiliamcenter.com</a:t>
            </a:r>
            <a:r>
              <a:rPr lang="en-US" dirty="0" smtClean="0"/>
              <a:t>	</a:t>
            </a:r>
            <a:r>
              <a:rPr lang="en-US" dirty="0" err="1" smtClean="0"/>
              <a:t>dylanwiliam@mac.com</a:t>
            </a:r>
            <a:r>
              <a:rPr lang="en-US" dirty="0" smtClean="0"/>
              <a:t>	(609) 910-1489</a:t>
            </a:r>
            <a:endParaRPr lang="en-US" dirty="0"/>
          </a:p>
        </p:txBody>
      </p:sp>
      <p:sp>
        <p:nvSpPr>
          <p:cNvPr id="5" name="Slide Number Placeholder 4"/>
          <p:cNvSpPr>
            <a:spLocks noGrp="1"/>
          </p:cNvSpPr>
          <p:nvPr>
            <p:ph type="sldNum" sz="quarter" idx="3"/>
          </p:nvPr>
        </p:nvSpPr>
        <p:spPr>
          <a:xfrm>
            <a:off x="0" y="0"/>
            <a:ext cx="9144000" cy="342900"/>
          </a:xfrm>
          <a:prstGeom prst="rect">
            <a:avLst/>
          </a:prstGeom>
        </p:spPr>
        <p:txBody>
          <a:bodyPr vert="horz" lIns="91440" tIns="45720" rIns="91440" bIns="45720" rtlCol="0" anchor="b"/>
          <a:lstStyle>
            <a:lvl1pPr algn="r">
              <a:defRPr sz="1200"/>
            </a:lvl1pPr>
          </a:lstStyle>
          <a:p>
            <a:pPr algn="ctr"/>
            <a:fld id="{71F13FEA-52D1-7A49-9B9F-C01DD675C832}" type="slidenum">
              <a:rPr lang="en-US" smtClean="0"/>
              <a:pPr algn="ctr"/>
              <a:t>‹#›</a:t>
            </a:fld>
            <a:endParaRPr lang="en-US"/>
          </a:p>
        </p:txBody>
      </p:sp>
    </p:spTree>
    <p:extLst>
      <p:ext uri="{BB962C8B-B14F-4D97-AF65-F5344CB8AC3E}">
        <p14:creationId xmlns:p14="http://schemas.microsoft.com/office/powerpoint/2010/main" val="2660762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36286" y="6450624"/>
            <a:ext cx="9180287" cy="1905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6286" y="6513911"/>
            <a:ext cx="9180287" cy="256187"/>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Image Placeholder 3"/>
          <p:cNvSpPr>
            <a:spLocks noGrp="1" noRot="1" noChangeAspect="1"/>
          </p:cNvSpPr>
          <p:nvPr>
            <p:ph type="sldImg" idx="2"/>
          </p:nvPr>
        </p:nvSpPr>
        <p:spPr>
          <a:xfrm>
            <a:off x="2605088" y="514350"/>
            <a:ext cx="3965575" cy="2973388"/>
          </a:xfrm>
          <a:prstGeom prst="rect">
            <a:avLst/>
          </a:prstGeom>
          <a:noFill/>
          <a:ln w="6350" cmpd="sng">
            <a:solidFill>
              <a:schemeClr val="tx1"/>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3987" y="3600808"/>
            <a:ext cx="7047487" cy="2733314"/>
          </a:xfrm>
          <a:prstGeom prst="rect">
            <a:avLst/>
          </a:prstGeom>
          <a:ln>
            <a:solidFill>
              <a:srgbClr val="000000"/>
            </a:solidFill>
          </a:ln>
          <a:effectLst/>
        </p:spPr>
        <p:txBody>
          <a:bodyPr vert="horz" lIns="91440" tIns="45720" rIns="91440" bIns="45720" rtlCol="0"/>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541416" y="6462766"/>
            <a:ext cx="3962400" cy="342900"/>
          </a:xfrm>
          <a:prstGeom prst="rect">
            <a:avLst/>
          </a:prstGeom>
        </p:spPr>
        <p:txBody>
          <a:bodyPr vert="horz" lIns="91440" tIns="45720" rIns="91440" bIns="45720" rtlCol="0" anchor="ctr"/>
          <a:lstStyle>
            <a:lvl1pPr algn="l">
              <a:defRPr sz="1000" b="1">
                <a:solidFill>
                  <a:srgbClr val="FFFFFF"/>
                </a:solidFill>
              </a:defRPr>
            </a:lvl1pPr>
          </a:lstStyle>
          <a:p>
            <a:r>
              <a:rPr lang="en-US" dirty="0" smtClean="0"/>
              <a:t>©2014 </a:t>
            </a:r>
            <a:r>
              <a:rPr lang="en-US" dirty="0" err="1" smtClean="0"/>
              <a:t>DylanWiliamCenter</a:t>
            </a:r>
            <a:endParaRPr lang="en-US" dirty="0"/>
          </a:p>
        </p:txBody>
      </p:sp>
      <p:sp>
        <p:nvSpPr>
          <p:cNvPr id="7" name="Slide Number Placeholder 6"/>
          <p:cNvSpPr>
            <a:spLocks noGrp="1"/>
          </p:cNvSpPr>
          <p:nvPr>
            <p:ph type="sldNum" sz="quarter" idx="5"/>
          </p:nvPr>
        </p:nvSpPr>
        <p:spPr>
          <a:xfrm>
            <a:off x="4629476" y="6462766"/>
            <a:ext cx="3962400" cy="342900"/>
          </a:xfrm>
          <a:prstGeom prst="rect">
            <a:avLst/>
          </a:prstGeom>
        </p:spPr>
        <p:txBody>
          <a:bodyPr vert="horz" lIns="91440" tIns="45720" rIns="91440" bIns="45720" rtlCol="0" anchor="ctr"/>
          <a:lstStyle>
            <a:lvl1pPr algn="r">
              <a:defRPr sz="1200" b="1">
                <a:solidFill>
                  <a:srgbClr val="FFFFFF"/>
                </a:solidFill>
              </a:defRPr>
            </a:lvl1pPr>
          </a:lstStyle>
          <a:p>
            <a:fld id="{456AE36E-D2DB-BC41-9EC0-63DF6BAF3580}" type="slidenum">
              <a:rPr lang="en-US" smtClean="0"/>
              <a:pPr/>
              <a:t>‹#›</a:t>
            </a:fld>
            <a:endParaRPr lang="en-US" dirty="0"/>
          </a:p>
        </p:txBody>
      </p:sp>
      <p:pic>
        <p:nvPicPr>
          <p:cNvPr id="10" name="Picture 9" descr="Dylan Wiliam Logo.png"/>
          <p:cNvPicPr>
            <a:picLocks noChangeAspect="1"/>
          </p:cNvPicPr>
          <p:nvPr/>
        </p:nvPicPr>
        <p:blipFill rotWithShape="1">
          <a:blip r:embed="rId2">
            <a:extLst>
              <a:ext uri="{28A0092B-C50C-407E-A947-70E740481C1C}">
                <a14:useLocalDpi xmlns:a14="http://schemas.microsoft.com/office/drawing/2010/main" val="0"/>
              </a:ext>
            </a:extLst>
          </a:blip>
          <a:srcRect b="15774"/>
          <a:stretch/>
        </p:blipFill>
        <p:spPr>
          <a:xfrm>
            <a:off x="3110111" y="51487"/>
            <a:ext cx="2924317" cy="405446"/>
          </a:xfrm>
          <a:prstGeom prst="rect">
            <a:avLst/>
          </a:prstGeom>
          <a:effectLst/>
        </p:spPr>
      </p:pic>
    </p:spTree>
    <p:extLst>
      <p:ext uri="{BB962C8B-B14F-4D97-AF65-F5344CB8AC3E}">
        <p14:creationId xmlns:p14="http://schemas.microsoft.com/office/powerpoint/2010/main" val="29176679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lang="en-US" sz="1200" b="0" kern="1200" dirty="0" smtClean="0">
        <a:ln w="6350" cmpd="sng">
          <a:noFill/>
        </a:ln>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E36E-D2DB-BC41-9EC0-63DF6BAF3580}" type="slidenum">
              <a:rPr lang="en-US" smtClean="0"/>
              <a:pPr/>
              <a:t>1</a:t>
            </a:fld>
            <a:endParaRPr lang="en-US" dirty="0"/>
          </a:p>
        </p:txBody>
      </p:sp>
    </p:spTree>
    <p:extLst>
      <p:ext uri="{BB962C8B-B14F-4D97-AF65-F5344CB8AC3E}">
        <p14:creationId xmlns:p14="http://schemas.microsoft.com/office/powerpoint/2010/main" val="212921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p:cNvSpPr>
          <p:nvPr>
            <p:ph type="sldImg"/>
          </p:nvPr>
        </p:nvSpPr>
        <p:spPr>
          <a:xfrm>
            <a:off x="2857500" y="514350"/>
            <a:ext cx="3430588" cy="2571750"/>
          </a:xfrm>
          <a:solidFill>
            <a:srgbClr val="FFFFFF"/>
          </a:solidFill>
          <a:ln/>
        </p:spPr>
      </p:sp>
      <p:sp>
        <p:nvSpPr>
          <p:cNvPr id="16386"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180227" name="Rectangle 3"/>
          <p:cNvSpPr>
            <a:spLocks noGrp="1" noChangeArrowheads="1"/>
          </p:cNvSpPr>
          <p:nvPr>
            <p:ph type="body" idx="1"/>
          </p:nvPr>
        </p:nvSpPr>
        <p:spPr>
          <a:xfrm>
            <a:off x="914400" y="3257550"/>
            <a:ext cx="7315200" cy="3086100"/>
          </a:xfrm>
          <a:solidFill>
            <a:srgbClr val="FFFFFF"/>
          </a:solidFill>
          <a:ln>
            <a:solidFill>
              <a:srgbClr val="000000"/>
            </a:solidFill>
          </a:ln>
        </p:spPr>
        <p:txBody>
          <a:bodyPr/>
          <a:lstStyle/>
          <a:p>
            <a:endParaRPr lang="en-US">
              <a:latin typeface="Times New Roman"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p:cNvSpPr>
          <p:nvPr>
            <p:ph type="sldImg"/>
          </p:nvPr>
        </p:nvSpPr>
        <p:spPr>
          <a:solidFill>
            <a:srgbClr val="FFFFFF"/>
          </a:solidFill>
          <a:ln/>
        </p:spPr>
      </p:sp>
      <p:sp>
        <p:nvSpPr>
          <p:cNvPr id="13824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7550" y="1333500"/>
            <a:ext cx="7969250" cy="489169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C0F6FC3-3F0F-484D-B7AD-35414CAF3DD6}" type="slidenum">
              <a:rPr lang="en-US" smtClean="0"/>
              <a:t>‹#›</a:t>
            </a:fld>
            <a:endParaRPr lang="en-US"/>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r>
              <a:rPr lang="en-US" dirty="0" smtClean="0"/>
              <a:t>©2014 </a:t>
            </a:r>
            <a:r>
              <a:rPr lang="en-US" dirty="0" err="1" smtClean="0"/>
              <a:t>DylanWiliamCenter</a:t>
            </a:r>
            <a:endParaRPr lang="en-US" dirty="0"/>
          </a:p>
        </p:txBody>
      </p:sp>
      <p:pic>
        <p:nvPicPr>
          <p:cNvPr id="8" name="Picture 7"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9912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07F81A3-9231-1345-86A8-521E181D237E}"/>
              </a:ext>
            </a:extLst>
          </p:cNvPr>
          <p:cNvPicPr>
            <a:picLocks noChangeAspect="1"/>
          </p:cNvPicPr>
          <p:nvPr userDrawn="1"/>
        </p:nvPicPr>
        <p:blipFill>
          <a:blip r:embed="rId2"/>
          <a:stretch>
            <a:fillRect/>
          </a:stretch>
        </p:blipFill>
        <p:spPr>
          <a:xfrm>
            <a:off x="0" y="0"/>
            <a:ext cx="9144000" cy="3132667"/>
          </a:xfrm>
          <a:prstGeom prst="rect">
            <a:avLst/>
          </a:prstGeom>
        </p:spPr>
      </p:pic>
      <p:sp>
        <p:nvSpPr>
          <p:cNvPr id="8" name="TextBox 7">
            <a:extLst>
              <a:ext uri="{FF2B5EF4-FFF2-40B4-BE49-F238E27FC236}">
                <a16:creationId xmlns:a16="http://schemas.microsoft.com/office/drawing/2014/main" xmlns="" id="{2DBA3F7F-F0A8-0940-B8D2-38A3B7EE02C6}"/>
              </a:ext>
            </a:extLst>
          </p:cNvPr>
          <p:cNvSpPr txBox="1"/>
          <p:nvPr userDrawn="1"/>
        </p:nvSpPr>
        <p:spPr>
          <a:xfrm>
            <a:off x="6053669" y="2556932"/>
            <a:ext cx="2489200" cy="400110"/>
          </a:xfrm>
          <a:prstGeom prst="rect">
            <a:avLst/>
          </a:prstGeom>
          <a:noFill/>
        </p:spPr>
        <p:txBody>
          <a:bodyPr wrap="square" rtlCol="0">
            <a:spAutoFit/>
          </a:bodyPr>
          <a:lstStyle/>
          <a:p>
            <a:pPr algn="ctr"/>
            <a:r>
              <a:rPr lang="en-US" sz="2000" b="1" dirty="0">
                <a:solidFill>
                  <a:schemeClr val="accent1">
                    <a:lumMod val="75000"/>
                  </a:schemeClr>
                </a:solidFill>
              </a:rPr>
              <a:t>Dylan </a:t>
            </a:r>
            <a:r>
              <a:rPr lang="en-US" sz="2000" b="1" dirty="0" err="1">
                <a:solidFill>
                  <a:schemeClr val="accent1">
                    <a:lumMod val="75000"/>
                  </a:schemeClr>
                </a:solidFill>
              </a:rPr>
              <a:t>Wiliam</a:t>
            </a:r>
            <a:r>
              <a:rPr lang="en-US" sz="2000" b="1" dirty="0">
                <a:solidFill>
                  <a:schemeClr val="accent1">
                    <a:lumMod val="75000"/>
                  </a:schemeClr>
                </a:solidFill>
              </a:rPr>
              <a:t>, Author</a:t>
            </a:r>
          </a:p>
        </p:txBody>
      </p:sp>
      <p:pic>
        <p:nvPicPr>
          <p:cNvPr id="14" name="Picture 13">
            <a:extLst>
              <a:ext uri="{FF2B5EF4-FFF2-40B4-BE49-F238E27FC236}">
                <a16:creationId xmlns:a16="http://schemas.microsoft.com/office/drawing/2014/main" xmlns="" id="{1152D928-2540-0342-AF7E-718802079B12}"/>
              </a:ext>
            </a:extLst>
          </p:cNvPr>
          <p:cNvPicPr>
            <a:picLocks noChangeAspect="1"/>
          </p:cNvPicPr>
          <p:nvPr userDrawn="1"/>
        </p:nvPicPr>
        <p:blipFill>
          <a:blip r:embed="rId3"/>
          <a:stretch>
            <a:fillRect/>
          </a:stretch>
        </p:blipFill>
        <p:spPr>
          <a:xfrm>
            <a:off x="0" y="4245429"/>
            <a:ext cx="9144000" cy="2612571"/>
          </a:xfrm>
          <a:prstGeom prst="rect">
            <a:avLst/>
          </a:prstGeom>
        </p:spPr>
      </p:pic>
      <p:pic>
        <p:nvPicPr>
          <p:cNvPr id="16" name="Picture 15">
            <a:extLst>
              <a:ext uri="{FF2B5EF4-FFF2-40B4-BE49-F238E27FC236}">
                <a16:creationId xmlns:a16="http://schemas.microsoft.com/office/drawing/2014/main" xmlns="" id="{DE7F01AF-9A22-524E-98EE-E991FDBFA921}"/>
              </a:ext>
            </a:extLst>
          </p:cNvPr>
          <p:cNvPicPr>
            <a:picLocks noChangeAspect="1"/>
          </p:cNvPicPr>
          <p:nvPr userDrawn="1"/>
        </p:nvPicPr>
        <p:blipFill>
          <a:blip r:embed="rId4"/>
          <a:stretch>
            <a:fillRect/>
          </a:stretch>
        </p:blipFill>
        <p:spPr>
          <a:xfrm>
            <a:off x="2007909" y="3389856"/>
            <a:ext cx="4637713" cy="597682"/>
          </a:xfrm>
          <a:prstGeom prst="rect">
            <a:avLst/>
          </a:prstGeom>
        </p:spPr>
      </p:pic>
      <p:sp>
        <p:nvSpPr>
          <p:cNvPr id="17" name="TextBox 16">
            <a:extLst>
              <a:ext uri="{FF2B5EF4-FFF2-40B4-BE49-F238E27FC236}">
                <a16:creationId xmlns:a16="http://schemas.microsoft.com/office/drawing/2014/main" xmlns="" id="{18C5B00C-C7A4-6642-8AA6-A394ED3C6926}"/>
              </a:ext>
            </a:extLst>
          </p:cNvPr>
          <p:cNvSpPr txBox="1"/>
          <p:nvPr userDrawn="1"/>
        </p:nvSpPr>
        <p:spPr>
          <a:xfrm>
            <a:off x="111809" y="3504382"/>
            <a:ext cx="1896100" cy="369332"/>
          </a:xfrm>
          <a:prstGeom prst="rect">
            <a:avLst/>
          </a:prstGeom>
          <a:noFill/>
        </p:spPr>
        <p:txBody>
          <a:bodyPr wrap="square" rtlCol="0">
            <a:spAutoFit/>
          </a:bodyPr>
          <a:lstStyle/>
          <a:p>
            <a:pPr>
              <a:lnSpc>
                <a:spcPct val="100000"/>
              </a:lnSpc>
            </a:pPr>
            <a:r>
              <a:rPr lang="en-US" sz="1800" b="1" dirty="0">
                <a:solidFill>
                  <a:schemeClr val="accent1">
                    <a:lumMod val="75000"/>
                  </a:schemeClr>
                </a:solidFill>
              </a:rPr>
              <a:t>DON’T MISS THE</a:t>
            </a:r>
          </a:p>
        </p:txBody>
      </p:sp>
      <p:sp>
        <p:nvSpPr>
          <p:cNvPr id="18" name="TextBox 17">
            <a:extLst>
              <a:ext uri="{FF2B5EF4-FFF2-40B4-BE49-F238E27FC236}">
                <a16:creationId xmlns:a16="http://schemas.microsoft.com/office/drawing/2014/main" xmlns="" id="{C14858AB-B835-1949-B8CE-AA32C67826E0}"/>
              </a:ext>
            </a:extLst>
          </p:cNvPr>
          <p:cNvSpPr txBox="1"/>
          <p:nvPr userDrawn="1"/>
        </p:nvSpPr>
        <p:spPr>
          <a:xfrm>
            <a:off x="6881566" y="3376025"/>
            <a:ext cx="2262433" cy="707886"/>
          </a:xfrm>
          <a:prstGeom prst="rect">
            <a:avLst/>
          </a:prstGeom>
          <a:noFill/>
        </p:spPr>
        <p:txBody>
          <a:bodyPr wrap="square" rtlCol="0">
            <a:spAutoFit/>
          </a:bodyPr>
          <a:lstStyle/>
          <a:p>
            <a:r>
              <a:rPr lang="en-US" sz="2000" b="1" dirty="0">
                <a:solidFill>
                  <a:schemeClr val="accent1">
                    <a:lumMod val="75000"/>
                  </a:schemeClr>
                </a:solidFill>
              </a:rPr>
              <a:t>JULY 30 – AUG. 1</a:t>
            </a:r>
          </a:p>
          <a:p>
            <a:r>
              <a:rPr lang="en-US" sz="2000" b="1" dirty="0">
                <a:solidFill>
                  <a:schemeClr val="accent1">
                    <a:lumMod val="75000"/>
                  </a:schemeClr>
                </a:solidFill>
              </a:rPr>
              <a:t>Baltimore, MD</a:t>
            </a:r>
          </a:p>
        </p:txBody>
      </p:sp>
      <p:sp>
        <p:nvSpPr>
          <p:cNvPr id="19" name="TextBox 18">
            <a:extLst>
              <a:ext uri="{FF2B5EF4-FFF2-40B4-BE49-F238E27FC236}">
                <a16:creationId xmlns:a16="http://schemas.microsoft.com/office/drawing/2014/main" xmlns="" id="{59AB322C-30A4-7542-BF85-A759B6EE9DE1}"/>
              </a:ext>
            </a:extLst>
          </p:cNvPr>
          <p:cNvSpPr txBox="1"/>
          <p:nvPr userDrawn="1"/>
        </p:nvSpPr>
        <p:spPr>
          <a:xfrm>
            <a:off x="986952" y="6283042"/>
            <a:ext cx="1714303" cy="400110"/>
          </a:xfrm>
          <a:prstGeom prst="rect">
            <a:avLst/>
          </a:prstGeom>
          <a:noFill/>
        </p:spPr>
        <p:txBody>
          <a:bodyPr wrap="square" rtlCol="0">
            <a:spAutoFit/>
          </a:bodyPr>
          <a:lstStyle/>
          <a:p>
            <a:pPr algn="ctr"/>
            <a:r>
              <a:rPr lang="en-US" sz="2000" b="1" dirty="0">
                <a:solidFill>
                  <a:schemeClr val="bg1"/>
                </a:solidFill>
              </a:rPr>
              <a:t>Dylan </a:t>
            </a:r>
            <a:r>
              <a:rPr lang="en-US" sz="2000" b="1" dirty="0" err="1">
                <a:solidFill>
                  <a:schemeClr val="bg1"/>
                </a:solidFill>
              </a:rPr>
              <a:t>Wiliam</a:t>
            </a:r>
            <a:endParaRPr lang="en-US" sz="2000" b="1" dirty="0">
              <a:solidFill>
                <a:schemeClr val="bg1"/>
              </a:solidFill>
            </a:endParaRPr>
          </a:p>
        </p:txBody>
      </p:sp>
      <p:sp>
        <p:nvSpPr>
          <p:cNvPr id="20" name="TextBox 19">
            <a:extLst>
              <a:ext uri="{FF2B5EF4-FFF2-40B4-BE49-F238E27FC236}">
                <a16:creationId xmlns:a16="http://schemas.microsoft.com/office/drawing/2014/main" xmlns="" id="{8E733C3A-ABCF-DA47-A979-E323F5227301}"/>
              </a:ext>
            </a:extLst>
          </p:cNvPr>
          <p:cNvSpPr txBox="1"/>
          <p:nvPr userDrawn="1"/>
        </p:nvSpPr>
        <p:spPr>
          <a:xfrm>
            <a:off x="2801923" y="6283042"/>
            <a:ext cx="1714303" cy="400110"/>
          </a:xfrm>
          <a:prstGeom prst="rect">
            <a:avLst/>
          </a:prstGeom>
          <a:noFill/>
        </p:spPr>
        <p:txBody>
          <a:bodyPr wrap="square" rtlCol="0">
            <a:spAutoFit/>
          </a:bodyPr>
          <a:lstStyle/>
          <a:p>
            <a:pPr algn="ctr"/>
            <a:r>
              <a:rPr lang="en-US" sz="2000" b="1" dirty="0">
                <a:solidFill>
                  <a:schemeClr val="bg1"/>
                </a:solidFill>
              </a:rPr>
              <a:t>Rick </a:t>
            </a:r>
            <a:r>
              <a:rPr lang="en-US" sz="2000" b="1" dirty="0" err="1">
                <a:solidFill>
                  <a:schemeClr val="bg1"/>
                </a:solidFill>
              </a:rPr>
              <a:t>Stiggins</a:t>
            </a:r>
            <a:endParaRPr lang="en-US" sz="2000" b="1" dirty="0">
              <a:solidFill>
                <a:schemeClr val="bg1"/>
              </a:solidFill>
            </a:endParaRPr>
          </a:p>
        </p:txBody>
      </p:sp>
      <p:sp>
        <p:nvSpPr>
          <p:cNvPr id="21" name="TextBox 20">
            <a:extLst>
              <a:ext uri="{FF2B5EF4-FFF2-40B4-BE49-F238E27FC236}">
                <a16:creationId xmlns:a16="http://schemas.microsoft.com/office/drawing/2014/main" xmlns="" id="{1AFA05C6-57D4-6140-A659-660B578E37AF}"/>
              </a:ext>
            </a:extLst>
          </p:cNvPr>
          <p:cNvSpPr txBox="1"/>
          <p:nvPr userDrawn="1"/>
        </p:nvSpPr>
        <p:spPr>
          <a:xfrm>
            <a:off x="4591727" y="6283042"/>
            <a:ext cx="1943297" cy="400110"/>
          </a:xfrm>
          <a:prstGeom prst="rect">
            <a:avLst/>
          </a:prstGeom>
          <a:noFill/>
        </p:spPr>
        <p:txBody>
          <a:bodyPr wrap="square" rtlCol="0">
            <a:spAutoFit/>
          </a:bodyPr>
          <a:lstStyle/>
          <a:p>
            <a:pPr algn="ctr"/>
            <a:r>
              <a:rPr lang="en-US" sz="2000" b="1" dirty="0">
                <a:solidFill>
                  <a:schemeClr val="bg1"/>
                </a:solidFill>
              </a:rPr>
              <a:t>Susan Brookhart</a:t>
            </a:r>
          </a:p>
        </p:txBody>
      </p:sp>
      <p:sp>
        <p:nvSpPr>
          <p:cNvPr id="22" name="TextBox 21">
            <a:extLst>
              <a:ext uri="{FF2B5EF4-FFF2-40B4-BE49-F238E27FC236}">
                <a16:creationId xmlns:a16="http://schemas.microsoft.com/office/drawing/2014/main" xmlns="" id="{6F1B7BC5-96CA-E14B-B6A5-B8139B327445}"/>
              </a:ext>
            </a:extLst>
          </p:cNvPr>
          <p:cNvSpPr txBox="1"/>
          <p:nvPr userDrawn="1"/>
        </p:nvSpPr>
        <p:spPr>
          <a:xfrm>
            <a:off x="6575418" y="6283042"/>
            <a:ext cx="1714303" cy="400110"/>
          </a:xfrm>
          <a:prstGeom prst="rect">
            <a:avLst/>
          </a:prstGeom>
          <a:noFill/>
        </p:spPr>
        <p:txBody>
          <a:bodyPr wrap="square" rtlCol="0">
            <a:spAutoFit/>
          </a:bodyPr>
          <a:lstStyle/>
          <a:p>
            <a:pPr algn="ctr"/>
            <a:r>
              <a:rPr lang="en-US" sz="2000" b="1" dirty="0">
                <a:solidFill>
                  <a:schemeClr val="bg1"/>
                </a:solidFill>
              </a:rPr>
              <a:t>Jay </a:t>
            </a:r>
            <a:r>
              <a:rPr lang="en-US" sz="2000" b="1" dirty="0" err="1">
                <a:solidFill>
                  <a:schemeClr val="bg1"/>
                </a:solidFill>
              </a:rPr>
              <a:t>McTighe</a:t>
            </a:r>
            <a:endParaRPr lang="en-US" sz="2000" b="1" dirty="0">
              <a:solidFill>
                <a:schemeClr val="bg1"/>
              </a:solidFill>
            </a:endParaRPr>
          </a:p>
        </p:txBody>
      </p:sp>
    </p:spTree>
    <p:extLst>
      <p:ext uri="{BB962C8B-B14F-4D97-AF65-F5344CB8AC3E}">
        <p14:creationId xmlns:p14="http://schemas.microsoft.com/office/powerpoint/2010/main" val="317967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57200" y="6356350"/>
            <a:ext cx="5562600" cy="365125"/>
          </a:xfrm>
          <a:prstGeom prst="rect">
            <a:avLst/>
          </a:prstGeom>
        </p:spPr>
        <p:txBody>
          <a:bodyPr/>
          <a:lstStyle/>
          <a:p>
            <a:r>
              <a:rPr lang="en-US" smtClean="0"/>
              <a:t>©2014 DylanWiliamCenter</a:t>
            </a:r>
            <a:endParaRPr lang="en-US" dirty="0"/>
          </a:p>
        </p:txBody>
      </p:sp>
      <p:sp>
        <p:nvSpPr>
          <p:cNvPr id="4" name="Slide Number Placeholder 3"/>
          <p:cNvSpPr>
            <a:spLocks noGrp="1"/>
          </p:cNvSpPr>
          <p:nvPr>
            <p:ph type="sldNum" sz="quarter" idx="11"/>
          </p:nvPr>
        </p:nvSpPr>
        <p:spPr/>
        <p:txBody>
          <a:bodyPr/>
          <a:lstStyle/>
          <a:p>
            <a:fld id="{9C0F6FC3-3F0F-484D-B7AD-35414CAF3DD6}" type="slidenum">
              <a:rPr lang="en-US" smtClean="0"/>
              <a:pPr/>
              <a:t>‹#›</a:t>
            </a:fld>
            <a:endParaRPr lang="en-US" dirty="0"/>
          </a:p>
        </p:txBody>
      </p:sp>
      <p:pic>
        <p:nvPicPr>
          <p:cNvPr id="5" name="Picture 4"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69941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C0F6FC3-3F0F-484D-B7AD-35414CAF3DD6}" type="slidenum">
              <a:rPr lang="en-US" smtClean="0"/>
              <a:t>‹#›</a:t>
            </a:fld>
            <a:endParaRPr lang="en-US"/>
          </a:p>
        </p:txBody>
      </p:sp>
    </p:spTree>
    <p:extLst>
      <p:ext uri="{BB962C8B-B14F-4D97-AF65-F5344CB8AC3E}">
        <p14:creationId xmlns:p14="http://schemas.microsoft.com/office/powerpoint/2010/main" val="119681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circle.png"/>
          <p:cNvPicPr>
            <a:picLocks noChangeAspect="1"/>
          </p:cNvPicPr>
          <p:nvPr userDrawn="1"/>
        </p:nvPicPr>
        <p:blipFill>
          <a:blip r:embed="rId2">
            <a:alphaModFix amt="21000"/>
            <a:extLst>
              <a:ext uri="{28A0092B-C50C-407E-A947-70E740481C1C}">
                <a14:useLocalDpi xmlns:a14="http://schemas.microsoft.com/office/drawing/2010/main" val="0"/>
              </a:ext>
            </a:extLst>
          </a:blip>
          <a:stretch>
            <a:fillRect/>
          </a:stretch>
        </p:blipFill>
        <p:spPr>
          <a:xfrm>
            <a:off x="7368" y="-20466"/>
            <a:ext cx="9141964" cy="6858000"/>
          </a:xfrm>
          <a:prstGeom prst="rect">
            <a:avLst/>
          </a:prstGeom>
        </p:spPr>
      </p:pic>
      <p:sp>
        <p:nvSpPr>
          <p:cNvPr id="5"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r>
              <a:rPr lang="en-US" dirty="0" smtClean="0"/>
              <a:t>©2014 </a:t>
            </a:r>
            <a:r>
              <a:rPr lang="en-US" dirty="0" err="1" smtClean="0"/>
              <a:t>DylanWiliamCenter</a:t>
            </a:r>
            <a:endParaRPr lang="en-US" dirty="0"/>
          </a:p>
        </p:txBody>
      </p:sp>
    </p:spTree>
    <p:extLst>
      <p:ext uri="{BB962C8B-B14F-4D97-AF65-F5344CB8AC3E}">
        <p14:creationId xmlns:p14="http://schemas.microsoft.com/office/powerpoint/2010/main" val="111660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and Exit Slide">
    <p:spTree>
      <p:nvGrpSpPr>
        <p:cNvPr id="1" name=""/>
        <p:cNvGrpSpPr/>
        <p:nvPr/>
      </p:nvGrpSpPr>
      <p:grpSpPr>
        <a:xfrm>
          <a:off x="0" y="0"/>
          <a:ext cx="0" cy="0"/>
          <a:chOff x="0" y="0"/>
          <a:chExt cx="0" cy="0"/>
        </a:xfrm>
      </p:grpSpPr>
      <p:pic>
        <p:nvPicPr>
          <p:cNvPr id="7" name="Picture 6" descr="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8" y="0"/>
            <a:ext cx="9141964" cy="6858000"/>
          </a:xfrm>
          <a:prstGeom prst="rect">
            <a:avLst/>
          </a:prstGeom>
        </p:spPr>
      </p:pic>
      <p:sp>
        <p:nvSpPr>
          <p:cNvPr id="9" name="Rectangle 8"/>
          <p:cNvSpPr/>
          <p:nvPr userDrawn="1"/>
        </p:nvSpPr>
        <p:spPr>
          <a:xfrm>
            <a:off x="1148045" y="3149600"/>
            <a:ext cx="7995955" cy="29782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10" name="Rectangle 9"/>
          <p:cNvSpPr/>
          <p:nvPr userDrawn="1"/>
        </p:nvSpPr>
        <p:spPr>
          <a:xfrm>
            <a:off x="0" y="3149600"/>
            <a:ext cx="918436" cy="29782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436" y="1502229"/>
            <a:ext cx="5629275" cy="1647371"/>
          </a:xfrm>
          <a:prstGeom prst="rect">
            <a:avLst/>
          </a:prstGeom>
        </p:spPr>
      </p:pic>
      <p:sp>
        <p:nvSpPr>
          <p:cNvPr id="2" name="Title 1"/>
          <p:cNvSpPr>
            <a:spLocks noGrp="1"/>
          </p:cNvSpPr>
          <p:nvPr>
            <p:ph type="title"/>
          </p:nvPr>
        </p:nvSpPr>
        <p:spPr>
          <a:xfrm>
            <a:off x="1365105" y="4406900"/>
            <a:ext cx="7129608" cy="1362075"/>
          </a:xfrm>
        </p:spPr>
        <p:txBody>
          <a:bodyPr anchor="t"/>
          <a:lstStyle>
            <a:lvl1pPr algn="l">
              <a:defRPr sz="4000" b="1" cap="all">
                <a:solidFill>
                  <a:srgbClr val="FFFFFF"/>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105" y="2906713"/>
            <a:ext cx="7129607" cy="1500187"/>
          </a:xfrm>
          <a:prstGeom prst="rect">
            <a:avLst/>
          </a:prstGeo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57200" y="6356350"/>
            <a:ext cx="4121150" cy="365125"/>
          </a:xfrm>
          <a:prstGeom prst="rect">
            <a:avLst/>
          </a:prstGeom>
        </p:spPr>
        <p:txBody>
          <a:bodyPr/>
          <a:lstStyle/>
          <a:p>
            <a:r>
              <a:rPr lang="en-US" dirty="0" smtClean="0"/>
              <a:t>©2014 </a:t>
            </a:r>
            <a:r>
              <a:rPr lang="en-US" dirty="0" err="1" smtClean="0"/>
              <a:t>DylanWiliamCenter</a:t>
            </a:r>
            <a:endParaRPr lang="en-US" dirty="0" smtClean="0"/>
          </a:p>
        </p:txBody>
      </p:sp>
    </p:spTree>
    <p:extLst>
      <p:ext uri="{BB962C8B-B14F-4D97-AF65-F5344CB8AC3E}">
        <p14:creationId xmlns:p14="http://schemas.microsoft.com/office/powerpoint/2010/main" val="49744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9" name="Rectangle 8"/>
          <p:cNvSpPr/>
          <p:nvPr userDrawn="1"/>
        </p:nvSpPr>
        <p:spPr>
          <a:xfrm>
            <a:off x="1148045" y="0"/>
            <a:ext cx="7995955" cy="61278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8" name="Picture 7" descr="circle.png"/>
          <p:cNvPicPr>
            <a:picLocks noChangeAspect="1"/>
          </p:cNvPicPr>
          <p:nvPr userDrawn="1"/>
        </p:nvPicPr>
        <p:blipFill>
          <a:blip r:embed="rId2">
            <a:alphaModFix amt="81000"/>
            <a:extLst>
              <a:ext uri="{28A0092B-C50C-407E-A947-70E740481C1C}">
                <a14:useLocalDpi xmlns:a14="http://schemas.microsoft.com/office/drawing/2010/main" val="0"/>
              </a:ext>
            </a:extLst>
          </a:blip>
          <a:stretch>
            <a:fillRect/>
          </a:stretch>
        </p:blipFill>
        <p:spPr>
          <a:xfrm>
            <a:off x="0" y="0"/>
            <a:ext cx="9141964" cy="6858000"/>
          </a:xfrm>
          <a:prstGeom prst="rect">
            <a:avLst/>
          </a:prstGeom>
        </p:spPr>
      </p:pic>
      <p:sp>
        <p:nvSpPr>
          <p:cNvPr id="10" name="Rectangle 9"/>
          <p:cNvSpPr/>
          <p:nvPr userDrawn="1"/>
        </p:nvSpPr>
        <p:spPr>
          <a:xfrm>
            <a:off x="0" y="0"/>
            <a:ext cx="918436" cy="61278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
        <p:nvSpPr>
          <p:cNvPr id="2" name="Title 1"/>
          <p:cNvSpPr>
            <a:spLocks noGrp="1"/>
          </p:cNvSpPr>
          <p:nvPr>
            <p:ph type="ctrTitle" hasCustomPrompt="1"/>
          </p:nvPr>
        </p:nvSpPr>
        <p:spPr>
          <a:xfrm>
            <a:off x="1371600" y="1677187"/>
            <a:ext cx="4854396" cy="1923264"/>
          </a:xfrm>
        </p:spPr>
        <p:txBody>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0" y="977926"/>
            <a:ext cx="918436" cy="231140"/>
          </a:xfrm>
        </p:spPr>
        <p:txBody>
          <a:bodyPr/>
          <a:lstStyle/>
          <a:p>
            <a:fld id="{9C0F6FC3-3F0F-484D-B7AD-35414CAF3DD6}" type="slidenum">
              <a:rPr lang="en-US" smtClean="0"/>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r>
              <a:rPr lang="en-US" dirty="0" smtClean="0"/>
              <a:t>©2014 </a:t>
            </a:r>
            <a:r>
              <a:rPr lang="en-US" dirty="0" err="1" smtClean="0"/>
              <a:t>DylanWiliamCenter</a:t>
            </a:r>
            <a:endParaRPr lang="en-US" dirty="0"/>
          </a:p>
        </p:txBody>
      </p:sp>
    </p:spTree>
    <p:extLst>
      <p:ext uri="{BB962C8B-B14F-4D97-AF65-F5344CB8AC3E}">
        <p14:creationId xmlns:p14="http://schemas.microsoft.com/office/powerpoint/2010/main" val="282813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7550" y="1600200"/>
            <a:ext cx="38798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835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C0F6FC3-3F0F-484D-B7AD-35414CAF3DD6}" type="slidenum">
              <a:rPr lang="en-US" smtClean="0"/>
              <a:t>‹#›</a:t>
            </a:fld>
            <a:endParaRPr lang="en-US"/>
          </a:p>
        </p:txBody>
      </p:sp>
      <p:sp>
        <p:nvSpPr>
          <p:cNvPr id="8"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r>
              <a:rPr lang="en-US" dirty="0" smtClean="0"/>
              <a:t>©2014 </a:t>
            </a:r>
            <a:r>
              <a:rPr lang="en-US" dirty="0" err="1" smtClean="0"/>
              <a:t>DylanWiliamCenter</a:t>
            </a:r>
            <a:endParaRPr lang="en-US" dirty="0"/>
          </a:p>
        </p:txBody>
      </p:sp>
      <p:pic>
        <p:nvPicPr>
          <p:cNvPr id="9" name="Picture 8"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70780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7550" y="1535113"/>
            <a:ext cx="37798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17550" y="2174875"/>
            <a:ext cx="37798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14900" y="1535113"/>
            <a:ext cx="37719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14900" y="2174875"/>
            <a:ext cx="37719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C0F6FC3-3F0F-484D-B7AD-35414CAF3DD6}" type="slidenum">
              <a:rPr lang="en-US" smtClean="0"/>
              <a:t>‹#›</a:t>
            </a:fld>
            <a:endParaRPr lang="en-US"/>
          </a:p>
        </p:txBody>
      </p:sp>
      <p:pic>
        <p:nvPicPr>
          <p:cNvPr id="11" name="Picture 10"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37730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612" y="1600206"/>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612588" y="152400"/>
            <a:ext cx="8074212" cy="1066800"/>
          </a:xfrm>
          <a:prstGeom prst="rect">
            <a:avLst/>
          </a:prstGeom>
        </p:spPr>
        <p:txBody>
          <a:bodyPr>
            <a:normAutofit/>
          </a:bodyPr>
          <a:lstStyle>
            <a:lvl1pPr>
              <a:defRPr sz="3600">
                <a:solidFill>
                  <a:schemeClr val="tx2"/>
                </a:solidFill>
                <a:latin typeface="+mj-lt"/>
              </a:defRPr>
            </a:lvl1pPr>
          </a:lstStyle>
          <a:p>
            <a:r>
              <a:rPr lang="en-US" dirty="0" smtClean="0"/>
              <a:t>Click to edit Master title style</a:t>
            </a:r>
            <a:endParaRPr lang="en-US" dirty="0"/>
          </a:p>
        </p:txBody>
      </p:sp>
      <p:sp>
        <p:nvSpPr>
          <p:cNvPr id="6" name="Footer Placeholder 4"/>
          <p:cNvSpPr>
            <a:spLocks noGrp="1"/>
          </p:cNvSpPr>
          <p:nvPr>
            <p:ph type="ftr" sz="quarter" idx="11"/>
          </p:nvPr>
        </p:nvSpPr>
        <p:spPr>
          <a:xfrm>
            <a:off x="609606" y="6248218"/>
            <a:ext cx="5421083" cy="365125"/>
          </a:xfrm>
          <a:prstGeom prst="rect">
            <a:avLst/>
          </a:prstGeom>
        </p:spPr>
        <p:txBody>
          <a:bodyPr/>
          <a:lstStyle>
            <a:lvl1pPr>
              <a:defRPr/>
            </a:lvl1pPr>
          </a:lstStyle>
          <a:p>
            <a:pPr>
              <a:defRPr/>
            </a:pPr>
            <a:r>
              <a:rPr lang="en-US" smtClean="0"/>
              <a:t>©2014 DylanWiliamCenter</a:t>
            </a:r>
            <a:endParaRPr lang="en-US" dirty="0"/>
          </a:p>
        </p:txBody>
      </p:sp>
      <p:sp>
        <p:nvSpPr>
          <p:cNvPr id="7" name="Slide Number Placeholder 5"/>
          <p:cNvSpPr>
            <a:spLocks noGrp="1"/>
          </p:cNvSpPr>
          <p:nvPr>
            <p:ph type="sldNum" sz="quarter" idx="12"/>
          </p:nvPr>
        </p:nvSpPr>
        <p:spPr/>
        <p:txBody>
          <a:bodyPr/>
          <a:lstStyle>
            <a:lvl1pPr>
              <a:defRPr smtClean="0"/>
            </a:lvl1pPr>
          </a:lstStyle>
          <a:p>
            <a:pPr>
              <a:defRPr/>
            </a:pPr>
            <a:fld id="{02B601A0-3688-4D07-8CC1-C676D43367B8}" type="slidenum">
              <a:rPr lang="en-US"/>
              <a:pPr>
                <a:defRPr/>
              </a:pPr>
              <a:t>‹#›</a:t>
            </a:fld>
            <a:endParaRPr lang="en-US" dirty="0"/>
          </a:p>
        </p:txBody>
      </p:sp>
      <p:pic>
        <p:nvPicPr>
          <p:cNvPr id="8" name="Picture 7"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1312324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op_circl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965098"/>
          </a:xfrm>
          <a:prstGeom prst="rect">
            <a:avLst/>
          </a:prstGeom>
        </p:spPr>
      </p:pic>
      <p:sp>
        <p:nvSpPr>
          <p:cNvPr id="2" name="Title Placeholder 1"/>
          <p:cNvSpPr>
            <a:spLocks noGrp="1"/>
          </p:cNvSpPr>
          <p:nvPr>
            <p:ph type="title"/>
          </p:nvPr>
        </p:nvSpPr>
        <p:spPr>
          <a:xfrm>
            <a:off x="717550" y="233886"/>
            <a:ext cx="7921327" cy="62187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7" name="Rectangle 6"/>
          <p:cNvSpPr/>
          <p:nvPr/>
        </p:nvSpPr>
        <p:spPr>
          <a:xfrm>
            <a:off x="717550" y="965098"/>
            <a:ext cx="8426451" cy="243968"/>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8" name="Rectangle 7"/>
          <p:cNvSpPr/>
          <p:nvPr/>
        </p:nvSpPr>
        <p:spPr>
          <a:xfrm>
            <a:off x="0" y="977926"/>
            <a:ext cx="635000" cy="2311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6" name="Slide Number Placeholder 5"/>
          <p:cNvSpPr>
            <a:spLocks noGrp="1"/>
          </p:cNvSpPr>
          <p:nvPr>
            <p:ph type="sldNum" sz="quarter" idx="4"/>
          </p:nvPr>
        </p:nvSpPr>
        <p:spPr>
          <a:xfrm>
            <a:off x="0" y="977926"/>
            <a:ext cx="635000" cy="231140"/>
          </a:xfrm>
          <a:prstGeom prst="rect">
            <a:avLst/>
          </a:prstGeom>
          <a:noFill/>
          <a:ln>
            <a:noFill/>
          </a:ln>
        </p:spPr>
        <p:txBody>
          <a:bodyPr vert="horz" lIns="91440" tIns="45720" rIns="91440" bIns="45720" rtlCol="0" anchor="ctr"/>
          <a:lstStyle>
            <a:lvl1pPr algn="ctr">
              <a:defRPr sz="1200">
                <a:solidFill>
                  <a:schemeClr val="tx1"/>
                </a:solidFill>
              </a:defRPr>
            </a:lvl1pPr>
          </a:lstStyle>
          <a:p>
            <a:fld id="{9C0F6FC3-3F0F-484D-B7AD-35414CAF3DD6}" type="slidenum">
              <a:rPr lang="en-US" smtClean="0"/>
              <a:pPr/>
              <a:t>‹#›</a:t>
            </a:fld>
            <a:endParaRPr lang="en-US" dirty="0"/>
          </a:p>
        </p:txBody>
      </p:sp>
    </p:spTree>
    <p:extLst>
      <p:ext uri="{BB962C8B-B14F-4D97-AF65-F5344CB8AC3E}">
        <p14:creationId xmlns:p14="http://schemas.microsoft.com/office/powerpoint/2010/main" val="263605112"/>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4" r:id="rId3"/>
    <p:sldLayoutId id="2147483655" r:id="rId4"/>
    <p:sldLayoutId id="2147483651" r:id="rId5"/>
    <p:sldLayoutId id="2147483649" r:id="rId6"/>
    <p:sldLayoutId id="2147483652" r:id="rId7"/>
    <p:sldLayoutId id="2147483653" r:id="rId8"/>
    <p:sldLayoutId id="2147483657" r:id="rId9"/>
    <p:sldLayoutId id="2147483658" r:id="rId10"/>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3200" b="1" kern="1200">
          <a:solidFill>
            <a:srgbClr val="1691D0"/>
          </a:solidFill>
          <a:latin typeface="+mj-lt"/>
          <a:ea typeface="+mj-ea"/>
          <a:cs typeface="+mj-cs"/>
        </a:defRPr>
      </a:lvl1pPr>
    </p:titleStyle>
    <p:body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www.dylanwiliamcenter.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8104" y="5508359"/>
            <a:ext cx="7129608" cy="522640"/>
          </a:xfrm>
        </p:spPr>
        <p:txBody>
          <a:bodyPr/>
          <a:lstStyle/>
          <a:p>
            <a:r>
              <a:rPr lang="en-US" sz="2800" b="0" cap="none" dirty="0" smtClean="0"/>
              <a:t>Dylan Wiliam (@dylanwiliam)</a:t>
            </a:r>
            <a:endParaRPr lang="en-US" sz="2800" b="0" cap="none" dirty="0"/>
          </a:p>
        </p:txBody>
      </p:sp>
      <p:sp>
        <p:nvSpPr>
          <p:cNvPr id="5" name="Text Placeholder 4"/>
          <p:cNvSpPr>
            <a:spLocks noGrp="1"/>
          </p:cNvSpPr>
          <p:nvPr>
            <p:ph type="body" idx="1"/>
          </p:nvPr>
        </p:nvSpPr>
        <p:spPr>
          <a:xfrm>
            <a:off x="1238104" y="3327400"/>
            <a:ext cx="7778895" cy="2082800"/>
          </a:xfrm>
        </p:spPr>
        <p:txBody>
          <a:bodyPr anchor="t">
            <a:noAutofit/>
          </a:bodyPr>
          <a:lstStyle/>
          <a:p>
            <a:r>
              <a:rPr lang="en-AU" sz="3600" dirty="0" smtClean="0"/>
              <a:t>Creating the schools our children need:</a:t>
            </a:r>
          </a:p>
          <a:p>
            <a:r>
              <a:rPr lang="en-AU" sz="3600" dirty="0" smtClean="0"/>
              <a:t>Why what we’re doing now won’t help much and what we can do instead</a:t>
            </a:r>
            <a:r>
              <a:rPr lang="en-US" sz="5400" dirty="0" smtClean="0"/>
              <a:t> </a:t>
            </a:r>
            <a:endParaRPr lang="en-US" sz="2800" b="1" dirty="0" smtClean="0"/>
          </a:p>
        </p:txBody>
      </p:sp>
      <p:sp>
        <p:nvSpPr>
          <p:cNvPr id="2" name="TextBox 1"/>
          <p:cNvSpPr txBox="1"/>
          <p:nvPr/>
        </p:nvSpPr>
        <p:spPr>
          <a:xfrm>
            <a:off x="1143000" y="6292334"/>
            <a:ext cx="8001000" cy="461665"/>
          </a:xfrm>
          <a:prstGeom prst="rect">
            <a:avLst/>
          </a:prstGeom>
          <a:solidFill>
            <a:srgbClr val="1691D0"/>
          </a:solidFill>
        </p:spPr>
        <p:txBody>
          <a:bodyPr wrap="square" rtlCol="0">
            <a:spAutoFit/>
          </a:bodyPr>
          <a:lstStyle/>
          <a:p>
            <a:pPr marL="177800">
              <a:tabLst>
                <a:tab pos="4838700" algn="l"/>
              </a:tabLst>
            </a:pPr>
            <a:r>
              <a:rPr lang="en-US" sz="2400" dirty="0" smtClean="0">
                <a:solidFill>
                  <a:schemeClr val="bg1"/>
                </a:solidFill>
                <a:hlinkClick r:id="rId3"/>
              </a:rPr>
              <a:t>www.dylanwiliamcenter.com</a:t>
            </a:r>
            <a:r>
              <a:rPr lang="en-US" sz="2400" dirty="0">
                <a:solidFill>
                  <a:schemeClr val="bg1"/>
                </a:solidFill>
              </a:rPr>
              <a:t>	</a:t>
            </a:r>
            <a:r>
              <a:rPr lang="en-US" sz="2400" dirty="0" err="1" smtClean="0">
                <a:solidFill>
                  <a:schemeClr val="bg1"/>
                </a:solidFill>
              </a:rPr>
              <a:t>www.dylanwiliam.org</a:t>
            </a:r>
            <a:endParaRPr lang="en-US" sz="2400" dirty="0">
              <a:solidFill>
                <a:schemeClr val="bg1"/>
              </a:solidFill>
            </a:endParaRPr>
          </a:p>
        </p:txBody>
      </p:sp>
    </p:spTree>
    <p:extLst>
      <p:ext uri="{BB962C8B-B14F-4D97-AF65-F5344CB8AC3E}">
        <p14:creationId xmlns:p14="http://schemas.microsoft.com/office/powerpoint/2010/main" val="1520368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7187"/>
            <a:ext cx="5486400" cy="1923264"/>
          </a:xfrm>
        </p:spPr>
        <p:txBody>
          <a:bodyPr/>
          <a:lstStyle/>
          <a:p>
            <a:r>
              <a:rPr lang="en-US" dirty="0" smtClean="0"/>
              <a:t>Paying good teachers more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10</a:t>
            </a:fld>
            <a:endParaRPr lang="en-US" dirty="0"/>
          </a:p>
        </p:txBody>
      </p:sp>
    </p:spTree>
    <p:extLst>
      <p:ext uri="{BB962C8B-B14F-4D97-AF65-F5344CB8AC3E}">
        <p14:creationId xmlns:p14="http://schemas.microsoft.com/office/powerpoint/2010/main" val="1210545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Differentiated compensation</a:t>
            </a:r>
            <a:endParaRPr lang="en-US" dirty="0"/>
          </a:p>
        </p:txBody>
      </p:sp>
      <p:sp>
        <p:nvSpPr>
          <p:cNvPr id="3" name="Content Placeholder 2"/>
          <p:cNvSpPr>
            <a:spLocks noGrp="1"/>
          </p:cNvSpPr>
          <p:nvPr>
            <p:ph idx="1"/>
          </p:nvPr>
        </p:nvSpPr>
        <p:spPr>
          <a:xfrm>
            <a:off x="717550" y="1333500"/>
            <a:ext cx="8426450" cy="4891690"/>
          </a:xfrm>
        </p:spPr>
        <p:txBody>
          <a:bodyPr/>
          <a:lstStyle/>
          <a:p>
            <a:r>
              <a:rPr lang="en-US" dirty="0" smtClean="0"/>
              <a:t>Paying all teachers more does seem to increase student achievement</a:t>
            </a:r>
          </a:p>
          <a:p>
            <a:r>
              <a:rPr lang="en-US" dirty="0" smtClean="0"/>
              <a:t>Paying good teachers more</a:t>
            </a:r>
          </a:p>
          <a:p>
            <a:pPr lvl="1"/>
            <a:r>
              <a:rPr lang="en-US" dirty="0" smtClean="0"/>
              <a:t>No link between teacher qualifications and student progress </a:t>
            </a:r>
          </a:p>
          <a:p>
            <a:pPr lvl="1"/>
            <a:r>
              <a:rPr lang="en-US" dirty="0" smtClean="0"/>
              <a:t>Many failures (Nashville, NYC)</a:t>
            </a:r>
          </a:p>
          <a:p>
            <a:pPr lvl="1"/>
            <a:r>
              <a:rPr lang="en-US" dirty="0" smtClean="0"/>
              <a:t>Some successes</a:t>
            </a:r>
          </a:p>
          <a:p>
            <a:pPr lvl="2"/>
            <a:r>
              <a:rPr lang="en-US" dirty="0" smtClean="0"/>
              <a:t>Washington DC Impact scheme</a:t>
            </a:r>
          </a:p>
          <a:p>
            <a:pPr lvl="2"/>
            <a:r>
              <a:rPr lang="en-US" dirty="0" smtClean="0"/>
              <a:t>Teacher Incentive Fund</a:t>
            </a:r>
          </a:p>
          <a:p>
            <a:pPr lvl="3"/>
            <a:r>
              <a:rPr lang="en-US" dirty="0" smtClean="0"/>
              <a:t>One off “bump” (3 to 4 weeks extra learning in the second year)</a:t>
            </a:r>
          </a:p>
          <a:p>
            <a:pPr lvl="3"/>
            <a:r>
              <a:rPr lang="en-US" dirty="0" smtClean="0"/>
              <a:t>No improvement after that</a:t>
            </a:r>
          </a:p>
          <a:p>
            <a:pPr lvl="3"/>
            <a:r>
              <a:rPr lang="en-US" dirty="0" smtClean="0"/>
              <a:t>Not sustainable because of cost</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11</a:t>
            </a:fld>
            <a:endParaRPr lang="en-US"/>
          </a:p>
        </p:txBody>
      </p:sp>
      <p:sp>
        <p:nvSpPr>
          <p:cNvPr id="5" name="TextBox 4"/>
          <p:cNvSpPr txBox="1"/>
          <p:nvPr/>
        </p:nvSpPr>
        <p:spPr>
          <a:xfrm>
            <a:off x="717550" y="6351032"/>
            <a:ext cx="5988050" cy="369332"/>
          </a:xfrm>
          <a:prstGeom prst="rect">
            <a:avLst/>
          </a:prstGeom>
          <a:noFill/>
        </p:spPr>
        <p:txBody>
          <a:bodyPr wrap="square" rtlCol="0">
            <a:spAutoFit/>
          </a:bodyPr>
          <a:lstStyle/>
          <a:p>
            <a:r>
              <a:rPr lang="en-US" dirty="0" smtClean="0">
                <a:solidFill>
                  <a:srgbClr val="1691D0"/>
                </a:solidFill>
              </a:rPr>
              <a:t>Dolton &amp; </a:t>
            </a:r>
            <a:r>
              <a:rPr lang="en-US" dirty="0" err="1" smtClean="0">
                <a:solidFill>
                  <a:srgbClr val="1691D0"/>
                </a:solidFill>
              </a:rPr>
              <a:t>Marcenaro</a:t>
            </a:r>
            <a:r>
              <a:rPr lang="en-US" dirty="0" smtClean="0">
                <a:solidFill>
                  <a:srgbClr val="1691D0"/>
                </a:solidFill>
              </a:rPr>
              <a:t>-Gutierrez (2011);  Chiang et al. (2017)</a:t>
            </a:r>
            <a:endParaRPr lang="en-US" dirty="0">
              <a:solidFill>
                <a:srgbClr val="1691D0"/>
              </a:solidFill>
            </a:endParaRPr>
          </a:p>
        </p:txBody>
      </p:sp>
    </p:spTree>
    <p:extLst>
      <p:ext uri="{BB962C8B-B14F-4D97-AF65-F5344CB8AC3E}">
        <p14:creationId xmlns:p14="http://schemas.microsoft.com/office/powerpoint/2010/main" val="4014061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7187"/>
            <a:ext cx="5168900" cy="1923264"/>
          </a:xfrm>
        </p:spPr>
        <p:txBody>
          <a:bodyPr/>
          <a:lstStyle/>
          <a:p>
            <a:r>
              <a:rPr lang="en-US" dirty="0" smtClean="0"/>
              <a:t>Can we identify good teachers by observation?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12</a:t>
            </a:fld>
            <a:endParaRPr lang="en-US" dirty="0"/>
          </a:p>
        </p:txBody>
      </p:sp>
    </p:spTree>
    <p:extLst>
      <p:ext uri="{BB962C8B-B14F-4D97-AF65-F5344CB8AC3E}">
        <p14:creationId xmlns:p14="http://schemas.microsoft.com/office/powerpoint/2010/main" val="29329043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Do we know a good teacher when we see one?</a:t>
            </a:r>
            <a:endParaRPr lang="en-US" dirty="0"/>
          </a:p>
        </p:txBody>
      </p:sp>
      <p:sp>
        <p:nvSpPr>
          <p:cNvPr id="5" name="Content Placeholder 4"/>
          <p:cNvSpPr>
            <a:spLocks noGrp="1"/>
          </p:cNvSpPr>
          <p:nvPr>
            <p:ph sz="quarter" idx="1"/>
          </p:nvPr>
        </p:nvSpPr>
        <p:spPr>
          <a:xfrm>
            <a:off x="717550" y="1358900"/>
            <a:ext cx="8531352" cy="2851185"/>
          </a:xfrm>
        </p:spPr>
        <p:txBody>
          <a:bodyPr/>
          <a:lstStyle/>
          <a:p>
            <a:r>
              <a:rPr lang="en-US" dirty="0" smtClean="0"/>
              <a:t>Experiment 1</a:t>
            </a:r>
          </a:p>
          <a:p>
            <a:pPr lvl="1"/>
            <a:r>
              <a:rPr lang="en-US" dirty="0" smtClean="0"/>
              <a:t>Seven teachers (3 high-performing, 4 not)</a:t>
            </a:r>
          </a:p>
          <a:p>
            <a:pPr lvl="2"/>
            <a:r>
              <a:rPr lang="en-US" dirty="0" smtClean="0"/>
              <a:t>Group 1: at least 0.5 </a:t>
            </a:r>
            <a:r>
              <a:rPr lang="en-US" dirty="0" err="1" smtClean="0"/>
              <a:t>sd</a:t>
            </a:r>
            <a:r>
              <a:rPr lang="en-US" dirty="0" smtClean="0"/>
              <a:t> above mean value-added for 3 years</a:t>
            </a:r>
          </a:p>
          <a:p>
            <a:pPr lvl="2"/>
            <a:r>
              <a:rPr lang="en-US" dirty="0" smtClean="0"/>
              <a:t>Group 2: never 0.5 </a:t>
            </a:r>
            <a:r>
              <a:rPr lang="en-US" dirty="0" err="1" smtClean="0"/>
              <a:t>sd</a:t>
            </a:r>
            <a:r>
              <a:rPr lang="en-US" dirty="0" smtClean="0"/>
              <a:t> above average value-added in 3 years</a:t>
            </a:r>
          </a:p>
          <a:p>
            <a:pPr lvl="1"/>
            <a:r>
              <a:rPr lang="en-US" dirty="0" smtClean="0"/>
              <a:t>7 video clips shown to 100 raters</a:t>
            </a:r>
          </a:p>
          <a:p>
            <a:pPr lvl="1"/>
            <a:r>
              <a:rPr lang="en-US" dirty="0" smtClean="0"/>
              <a:t>Average number of correct ratings: 2.8</a:t>
            </a:r>
          </a:p>
          <a:p>
            <a:pPr lvl="2"/>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72903776"/>
              </p:ext>
            </p:extLst>
          </p:nvPr>
        </p:nvGraphicFramePr>
        <p:xfrm>
          <a:off x="1304558" y="4298985"/>
          <a:ext cx="6522984" cy="1392765"/>
        </p:xfrm>
        <a:graphic>
          <a:graphicData uri="http://schemas.openxmlformats.org/drawingml/2006/table">
            <a:tbl>
              <a:tblPr firstRow="1" bandRow="1">
                <a:tableStyleId>{5C22544A-7EE6-4342-B048-85BDC9FD1C3A}</a:tableStyleId>
              </a:tblPr>
              <a:tblGrid>
                <a:gridCol w="815373"/>
                <a:gridCol w="815373"/>
                <a:gridCol w="815373"/>
                <a:gridCol w="815373"/>
                <a:gridCol w="815373"/>
                <a:gridCol w="815373"/>
                <a:gridCol w="815373"/>
                <a:gridCol w="815373"/>
              </a:tblGrid>
              <a:tr h="464255">
                <a:tc gridSpan="8">
                  <a:txBody>
                    <a:bodyPr/>
                    <a:lstStyle/>
                    <a:p>
                      <a:pPr algn="ctr"/>
                      <a:r>
                        <a:rPr lang="en-US" sz="2400" dirty="0" smtClean="0">
                          <a:latin typeface="+mj-lt"/>
                        </a:rPr>
                        <a:t>Distribution of total correct ratings</a:t>
                      </a:r>
                      <a:endParaRPr lang="en-US" sz="2400" dirty="0">
                        <a:latin typeface="+mj-lt"/>
                      </a:endParaRPr>
                    </a:p>
                  </a:txBody>
                  <a:tcPr>
                    <a:solidFill>
                      <a:srgbClr val="1691D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64255">
                <a:tc>
                  <a:txBody>
                    <a:bodyPr/>
                    <a:lstStyle/>
                    <a:p>
                      <a:pPr algn="ctr"/>
                      <a:r>
                        <a:rPr lang="en-US" sz="2400" dirty="0" smtClean="0">
                          <a:latin typeface="+mj-lt"/>
                        </a:rPr>
                        <a:t>0</a:t>
                      </a:r>
                      <a:endParaRPr lang="en-US" sz="2400" dirty="0">
                        <a:latin typeface="+mj-lt"/>
                      </a:endParaRPr>
                    </a:p>
                  </a:txBody>
                  <a:tcPr/>
                </a:tc>
                <a:tc>
                  <a:txBody>
                    <a:bodyPr/>
                    <a:lstStyle/>
                    <a:p>
                      <a:pPr algn="ctr"/>
                      <a:r>
                        <a:rPr lang="en-US" sz="2400" dirty="0" smtClean="0">
                          <a:latin typeface="+mj-lt"/>
                        </a:rPr>
                        <a:t>1</a:t>
                      </a:r>
                      <a:endParaRPr lang="en-US" sz="2400" dirty="0">
                        <a:latin typeface="+mj-lt"/>
                      </a:endParaRPr>
                    </a:p>
                  </a:txBody>
                  <a:tcPr/>
                </a:tc>
                <a:tc>
                  <a:txBody>
                    <a:bodyPr/>
                    <a:lstStyle/>
                    <a:p>
                      <a:pPr algn="ctr"/>
                      <a:r>
                        <a:rPr lang="en-US" sz="2400" dirty="0" smtClean="0">
                          <a:latin typeface="+mj-lt"/>
                        </a:rPr>
                        <a:t>2</a:t>
                      </a:r>
                      <a:endParaRPr lang="en-US" sz="2400" dirty="0">
                        <a:latin typeface="+mj-lt"/>
                      </a:endParaRPr>
                    </a:p>
                  </a:txBody>
                  <a:tcPr/>
                </a:tc>
                <a:tc>
                  <a:txBody>
                    <a:bodyPr/>
                    <a:lstStyle/>
                    <a:p>
                      <a:pPr algn="ctr"/>
                      <a:r>
                        <a:rPr lang="en-US" sz="2400" dirty="0" smtClean="0">
                          <a:latin typeface="+mj-lt"/>
                        </a:rPr>
                        <a:t>3</a:t>
                      </a:r>
                      <a:endParaRPr lang="en-US" sz="2400" dirty="0">
                        <a:latin typeface="+mj-lt"/>
                      </a:endParaRPr>
                    </a:p>
                  </a:txBody>
                  <a:tcPr/>
                </a:tc>
                <a:tc>
                  <a:txBody>
                    <a:bodyPr/>
                    <a:lstStyle/>
                    <a:p>
                      <a:pPr algn="ctr"/>
                      <a:r>
                        <a:rPr lang="en-US" sz="2400" dirty="0" smtClean="0">
                          <a:latin typeface="+mj-lt"/>
                        </a:rPr>
                        <a:t>4</a:t>
                      </a:r>
                      <a:endParaRPr lang="en-US" sz="2400" dirty="0">
                        <a:latin typeface="+mj-lt"/>
                      </a:endParaRPr>
                    </a:p>
                  </a:txBody>
                  <a:tcPr/>
                </a:tc>
                <a:tc>
                  <a:txBody>
                    <a:bodyPr/>
                    <a:lstStyle/>
                    <a:p>
                      <a:pPr algn="ctr"/>
                      <a:r>
                        <a:rPr lang="en-US" sz="2400" dirty="0" smtClean="0">
                          <a:latin typeface="+mj-lt"/>
                        </a:rPr>
                        <a:t>5</a:t>
                      </a:r>
                      <a:endParaRPr lang="en-US" sz="2400" dirty="0">
                        <a:latin typeface="+mj-lt"/>
                      </a:endParaRPr>
                    </a:p>
                  </a:txBody>
                  <a:tcPr/>
                </a:tc>
                <a:tc>
                  <a:txBody>
                    <a:bodyPr/>
                    <a:lstStyle/>
                    <a:p>
                      <a:pPr algn="ctr"/>
                      <a:r>
                        <a:rPr lang="en-US" sz="2400" dirty="0" smtClean="0">
                          <a:latin typeface="+mj-lt"/>
                        </a:rPr>
                        <a:t>6</a:t>
                      </a:r>
                      <a:endParaRPr lang="en-US" sz="2400" dirty="0">
                        <a:latin typeface="+mj-lt"/>
                      </a:endParaRPr>
                    </a:p>
                  </a:txBody>
                  <a:tcPr/>
                </a:tc>
                <a:tc>
                  <a:txBody>
                    <a:bodyPr/>
                    <a:lstStyle/>
                    <a:p>
                      <a:pPr algn="ctr"/>
                      <a:r>
                        <a:rPr lang="en-US" sz="2400" dirty="0" smtClean="0">
                          <a:latin typeface="+mj-lt"/>
                        </a:rPr>
                        <a:t>7</a:t>
                      </a:r>
                      <a:endParaRPr lang="en-US" sz="2400" dirty="0">
                        <a:latin typeface="+mj-lt"/>
                      </a:endParaRPr>
                    </a:p>
                  </a:txBody>
                  <a:tcPr/>
                </a:tc>
              </a:tr>
              <a:tr h="464255">
                <a:tc>
                  <a:txBody>
                    <a:bodyPr/>
                    <a:lstStyle/>
                    <a:p>
                      <a:pPr algn="r" fontAlgn="b"/>
                      <a:r>
                        <a:rPr lang="mr-IN" sz="2400" b="0" i="0" u="none" strike="noStrike" dirty="0">
                          <a:solidFill>
                            <a:srgbClr val="000000"/>
                          </a:solidFill>
                          <a:effectLst/>
                          <a:latin typeface="Calibri"/>
                          <a:cs typeface="Calibri"/>
                        </a:rPr>
                        <a:t>1%</a:t>
                      </a:r>
                    </a:p>
                  </a:txBody>
                  <a:tcPr marL="12700" marR="108000" marT="12700" marB="0" anchor="b"/>
                </a:tc>
                <a:tc>
                  <a:txBody>
                    <a:bodyPr/>
                    <a:lstStyle/>
                    <a:p>
                      <a:pPr algn="r" fontAlgn="b"/>
                      <a:r>
                        <a:rPr lang="en-US" sz="2400" b="0" i="0" u="none" strike="noStrike" dirty="0" smtClean="0">
                          <a:solidFill>
                            <a:srgbClr val="000000"/>
                          </a:solidFill>
                          <a:effectLst/>
                          <a:latin typeface="Calibri"/>
                          <a:cs typeface="Calibri"/>
                        </a:rPr>
                        <a:t>11</a:t>
                      </a:r>
                      <a:r>
                        <a:rPr lang="mr-IN" sz="2400" b="0" i="0" u="none" strike="noStrike" dirty="0" smtClean="0">
                          <a:solidFill>
                            <a:srgbClr val="000000"/>
                          </a:solidFill>
                          <a:effectLst/>
                          <a:latin typeface="Calibri"/>
                          <a:cs typeface="Calibri"/>
                        </a:rPr>
                        <a:t>%</a:t>
                      </a:r>
                      <a:endParaRPr lang="mr-IN" sz="2400" b="0" i="0" u="none" strike="noStrike" dirty="0">
                        <a:solidFill>
                          <a:srgbClr val="000000"/>
                        </a:solidFill>
                        <a:effectLst/>
                        <a:latin typeface="Calibri"/>
                        <a:cs typeface="Calibri"/>
                      </a:endParaRPr>
                    </a:p>
                  </a:txBody>
                  <a:tcPr marL="12700" marR="108000" marT="12700" marB="0" anchor="b"/>
                </a:tc>
                <a:tc>
                  <a:txBody>
                    <a:bodyPr/>
                    <a:lstStyle/>
                    <a:p>
                      <a:pPr algn="r" fontAlgn="b"/>
                      <a:r>
                        <a:rPr lang="en-US" sz="2400" b="0" i="0" u="none" strike="noStrike" dirty="0" smtClean="0">
                          <a:solidFill>
                            <a:srgbClr val="000000"/>
                          </a:solidFill>
                          <a:effectLst/>
                          <a:latin typeface="Calibri"/>
                          <a:cs typeface="Calibri"/>
                        </a:rPr>
                        <a:t>29%</a:t>
                      </a:r>
                      <a:endParaRPr lang="mr-IN" sz="2400" b="0" i="0" u="none" strike="noStrike" dirty="0">
                        <a:solidFill>
                          <a:srgbClr val="000000"/>
                        </a:solidFill>
                        <a:effectLst/>
                        <a:latin typeface="Calibri"/>
                        <a:cs typeface="Calibri"/>
                      </a:endParaRPr>
                    </a:p>
                  </a:txBody>
                  <a:tcPr marL="12700" marR="108000" marT="12700" marB="0" anchor="b"/>
                </a:tc>
                <a:tc>
                  <a:txBody>
                    <a:bodyPr/>
                    <a:lstStyle/>
                    <a:p>
                      <a:pPr algn="r" fontAlgn="b"/>
                      <a:r>
                        <a:rPr lang="en-US" sz="2400" b="0" i="0" u="none" strike="noStrike" dirty="0" smtClean="0">
                          <a:solidFill>
                            <a:srgbClr val="000000"/>
                          </a:solidFill>
                          <a:effectLst/>
                          <a:latin typeface="Calibri"/>
                          <a:cs typeface="Calibri"/>
                        </a:rPr>
                        <a:t>36</a:t>
                      </a:r>
                      <a:r>
                        <a:rPr lang="mr-IN" sz="2400" b="0" i="0" u="none" strike="noStrike" dirty="0" smtClean="0">
                          <a:solidFill>
                            <a:srgbClr val="000000"/>
                          </a:solidFill>
                          <a:effectLst/>
                          <a:latin typeface="Calibri"/>
                          <a:cs typeface="Calibri"/>
                        </a:rPr>
                        <a:t>%</a:t>
                      </a:r>
                      <a:endParaRPr lang="mr-IN" sz="2400" b="0" i="0" u="none" strike="noStrike" dirty="0">
                        <a:solidFill>
                          <a:srgbClr val="000000"/>
                        </a:solidFill>
                        <a:effectLst/>
                        <a:latin typeface="Calibri"/>
                        <a:cs typeface="Calibri"/>
                      </a:endParaRPr>
                    </a:p>
                  </a:txBody>
                  <a:tcPr marL="12700" marR="108000" marT="12700" marB="0" anchor="b"/>
                </a:tc>
                <a:tc>
                  <a:txBody>
                    <a:bodyPr/>
                    <a:lstStyle/>
                    <a:p>
                      <a:pPr algn="r" fontAlgn="b"/>
                      <a:r>
                        <a:rPr lang="en-US" sz="2400" b="0" i="0" u="none" strike="noStrike" dirty="0" smtClean="0">
                          <a:solidFill>
                            <a:srgbClr val="000000"/>
                          </a:solidFill>
                          <a:effectLst/>
                          <a:latin typeface="Calibri"/>
                          <a:cs typeface="Calibri"/>
                        </a:rPr>
                        <a:t>13%</a:t>
                      </a:r>
                      <a:endParaRPr lang="mr-IN" sz="2400" b="0" i="0" u="none" strike="noStrike" dirty="0">
                        <a:solidFill>
                          <a:srgbClr val="000000"/>
                        </a:solidFill>
                        <a:effectLst/>
                        <a:latin typeface="Calibri"/>
                        <a:cs typeface="Calibri"/>
                      </a:endParaRPr>
                    </a:p>
                  </a:txBody>
                  <a:tcPr marL="12700" marR="108000" marT="12700" marB="0" anchor="b"/>
                </a:tc>
                <a:tc>
                  <a:txBody>
                    <a:bodyPr/>
                    <a:lstStyle/>
                    <a:p>
                      <a:pPr algn="r" fontAlgn="b"/>
                      <a:r>
                        <a:rPr lang="en-US" sz="2400" b="0" i="0" u="none" strike="noStrike" dirty="0" smtClean="0">
                          <a:solidFill>
                            <a:srgbClr val="000000"/>
                          </a:solidFill>
                          <a:effectLst/>
                          <a:latin typeface="Calibri"/>
                          <a:cs typeface="Calibri"/>
                        </a:rPr>
                        <a:t>9</a:t>
                      </a:r>
                      <a:r>
                        <a:rPr lang="mr-IN" sz="2400" b="0" i="0" u="none" strike="noStrike" dirty="0" smtClean="0">
                          <a:solidFill>
                            <a:srgbClr val="000000"/>
                          </a:solidFill>
                          <a:effectLst/>
                          <a:latin typeface="Calibri"/>
                          <a:cs typeface="Calibri"/>
                        </a:rPr>
                        <a:t>%</a:t>
                      </a:r>
                      <a:endParaRPr lang="mr-IN" sz="2400" b="0" i="0" u="none" strike="noStrike" dirty="0">
                        <a:solidFill>
                          <a:srgbClr val="000000"/>
                        </a:solidFill>
                        <a:effectLst/>
                        <a:latin typeface="Calibri"/>
                        <a:cs typeface="Calibri"/>
                      </a:endParaRPr>
                    </a:p>
                  </a:txBody>
                  <a:tcPr marL="12700" marR="108000" marT="12700" marB="0" anchor="b"/>
                </a:tc>
                <a:tc>
                  <a:txBody>
                    <a:bodyPr/>
                    <a:lstStyle/>
                    <a:p>
                      <a:pPr algn="r" fontAlgn="b"/>
                      <a:r>
                        <a:rPr lang="en-US" sz="2400" b="0" i="0" u="none" strike="noStrike" dirty="0" smtClean="0">
                          <a:solidFill>
                            <a:srgbClr val="000000"/>
                          </a:solidFill>
                          <a:effectLst/>
                          <a:latin typeface="Calibri"/>
                          <a:cs typeface="Calibri"/>
                        </a:rPr>
                        <a:t>1</a:t>
                      </a:r>
                      <a:r>
                        <a:rPr lang="mr-IN" sz="2400" b="0" i="0" u="none" strike="noStrike" dirty="0" smtClean="0">
                          <a:solidFill>
                            <a:srgbClr val="000000"/>
                          </a:solidFill>
                          <a:effectLst/>
                          <a:latin typeface="Calibri"/>
                          <a:cs typeface="Calibri"/>
                        </a:rPr>
                        <a:t>%</a:t>
                      </a:r>
                      <a:endParaRPr lang="mr-IN" sz="2400" b="0" i="0" u="none" strike="noStrike" dirty="0">
                        <a:solidFill>
                          <a:srgbClr val="000000"/>
                        </a:solidFill>
                        <a:effectLst/>
                        <a:latin typeface="Calibri"/>
                        <a:cs typeface="Calibri"/>
                      </a:endParaRPr>
                    </a:p>
                  </a:txBody>
                  <a:tcPr marL="12700" marR="108000" marT="12700" marB="0" anchor="b"/>
                </a:tc>
                <a:tc>
                  <a:txBody>
                    <a:bodyPr/>
                    <a:lstStyle/>
                    <a:p>
                      <a:pPr algn="r" fontAlgn="b"/>
                      <a:r>
                        <a:rPr lang="en-US" sz="2400" b="0" i="0" u="none" strike="noStrike" dirty="0" smtClean="0">
                          <a:solidFill>
                            <a:srgbClr val="000000"/>
                          </a:solidFill>
                          <a:effectLst/>
                          <a:latin typeface="Calibri"/>
                          <a:cs typeface="Calibri"/>
                        </a:rPr>
                        <a:t>0</a:t>
                      </a:r>
                      <a:r>
                        <a:rPr lang="mr-IN" sz="2400" b="0" i="0" u="none" strike="noStrike" dirty="0" smtClean="0">
                          <a:solidFill>
                            <a:srgbClr val="000000"/>
                          </a:solidFill>
                          <a:effectLst/>
                          <a:latin typeface="Calibri"/>
                          <a:cs typeface="Calibri"/>
                        </a:rPr>
                        <a:t>%</a:t>
                      </a:r>
                      <a:endParaRPr lang="mr-IN" sz="2400" b="0" i="0" u="none" strike="noStrike" dirty="0">
                        <a:solidFill>
                          <a:srgbClr val="000000"/>
                        </a:solidFill>
                        <a:effectLst/>
                        <a:latin typeface="Calibri"/>
                        <a:cs typeface="Calibri"/>
                      </a:endParaRPr>
                    </a:p>
                  </a:txBody>
                  <a:tcPr marL="12700" marR="108000" marT="12700" marB="0" anchor="b"/>
                </a:tc>
              </a:tr>
            </a:tbl>
          </a:graphicData>
        </a:graphic>
      </p:graphicFrame>
      <p:sp>
        <p:nvSpPr>
          <p:cNvPr id="7" name="TextBox 6"/>
          <p:cNvSpPr txBox="1"/>
          <p:nvPr/>
        </p:nvSpPr>
        <p:spPr>
          <a:xfrm>
            <a:off x="805668" y="6294750"/>
            <a:ext cx="6349763" cy="369332"/>
          </a:xfrm>
          <a:prstGeom prst="rect">
            <a:avLst/>
          </a:prstGeom>
          <a:noFill/>
        </p:spPr>
        <p:txBody>
          <a:bodyPr wrap="square" rtlCol="0">
            <a:spAutoFit/>
          </a:bodyPr>
          <a:lstStyle/>
          <a:p>
            <a:r>
              <a:rPr lang="en-US" sz="1800" dirty="0">
                <a:solidFill>
                  <a:schemeClr val="accent1"/>
                </a:solidFill>
                <a:latin typeface="Calibri"/>
                <a:cs typeface="Calibri"/>
              </a:rPr>
              <a:t>Strong, </a:t>
            </a:r>
            <a:r>
              <a:rPr lang="en-US" sz="1800" dirty="0" err="1" smtClean="0">
                <a:solidFill>
                  <a:schemeClr val="accent1"/>
                </a:solidFill>
                <a:latin typeface="Calibri"/>
                <a:cs typeface="Calibri"/>
              </a:rPr>
              <a:t>Gargani</a:t>
            </a:r>
            <a:r>
              <a:rPr lang="en-US" sz="1800" dirty="0">
                <a:solidFill>
                  <a:schemeClr val="accent1"/>
                </a:solidFill>
                <a:latin typeface="Calibri"/>
                <a:cs typeface="Calibri"/>
              </a:rPr>
              <a:t>, </a:t>
            </a:r>
            <a:r>
              <a:rPr lang="en-US" sz="1800" dirty="0" smtClean="0">
                <a:solidFill>
                  <a:schemeClr val="accent1"/>
                </a:solidFill>
                <a:latin typeface="Calibri"/>
                <a:cs typeface="Calibri"/>
              </a:rPr>
              <a:t>and </a:t>
            </a:r>
            <a:r>
              <a:rPr lang="en-US" sz="1800" dirty="0" err="1" smtClean="0">
                <a:solidFill>
                  <a:schemeClr val="accent1"/>
                </a:solidFill>
                <a:latin typeface="Calibri"/>
                <a:cs typeface="Calibri"/>
              </a:rPr>
              <a:t>Hacifazlioğlu</a:t>
            </a:r>
            <a:r>
              <a:rPr lang="en-US" sz="1800" dirty="0" smtClean="0">
                <a:solidFill>
                  <a:schemeClr val="accent1"/>
                </a:solidFill>
                <a:latin typeface="Calibri"/>
                <a:cs typeface="Calibri"/>
              </a:rPr>
              <a:t> (2011)</a:t>
            </a:r>
            <a:endParaRPr lang="en-US" sz="1800" dirty="0">
              <a:solidFill>
                <a:schemeClr val="accent1"/>
              </a:solidFill>
              <a:latin typeface="Calibri"/>
              <a:cs typeface="Calibri"/>
            </a:endParaRPr>
          </a:p>
        </p:txBody>
      </p:sp>
      <p:sp>
        <p:nvSpPr>
          <p:cNvPr id="2" name="Slide Number Placeholder 1"/>
          <p:cNvSpPr>
            <a:spLocks noGrp="1"/>
          </p:cNvSpPr>
          <p:nvPr>
            <p:ph type="sldNum" sz="quarter" idx="12"/>
          </p:nvPr>
        </p:nvSpPr>
        <p:spPr/>
        <p:txBody>
          <a:bodyPr/>
          <a:lstStyle/>
          <a:p>
            <a:fld id="{9C0F6FC3-3F0F-484D-B7AD-35414CAF3DD6}" type="slidenum">
              <a:rPr lang="en-US" smtClean="0"/>
              <a:t>13</a:t>
            </a:fld>
            <a:endParaRPr lang="en-US"/>
          </a:p>
        </p:txBody>
      </p:sp>
    </p:spTree>
    <p:extLst>
      <p:ext uri="{BB962C8B-B14F-4D97-AF65-F5344CB8AC3E}">
        <p14:creationId xmlns:p14="http://schemas.microsoft.com/office/powerpoint/2010/main" val="2808760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Ratings by rater type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14</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74585747"/>
              </p:ext>
            </p:extLst>
          </p:nvPr>
        </p:nvGraphicFramePr>
        <p:xfrm>
          <a:off x="717549" y="1409699"/>
          <a:ext cx="8048624" cy="4462428"/>
        </p:xfrm>
        <a:graphic>
          <a:graphicData uri="http://schemas.openxmlformats.org/drawingml/2006/table">
            <a:tbl>
              <a:tblPr firstRow="1" bandRow="1">
                <a:tableStyleId>{5C22544A-7EE6-4342-B048-85BDC9FD1C3A}</a:tableStyleId>
              </a:tblPr>
              <a:tblGrid>
                <a:gridCol w="4018714"/>
                <a:gridCol w="1968069"/>
                <a:gridCol w="2061841"/>
              </a:tblGrid>
              <a:tr h="489778">
                <a:tc>
                  <a:txBody>
                    <a:bodyPr/>
                    <a:lstStyle/>
                    <a:p>
                      <a:r>
                        <a:rPr lang="en-US" sz="2400" dirty="0" smtClean="0">
                          <a:latin typeface="Calibri"/>
                          <a:cs typeface="Calibri"/>
                        </a:rPr>
                        <a:t>Rater</a:t>
                      </a:r>
                      <a:endParaRPr lang="en-US" sz="2400" dirty="0">
                        <a:latin typeface="Calibri"/>
                        <a:cs typeface="Calibri"/>
                      </a:endParaRPr>
                    </a:p>
                  </a:txBody>
                  <a:tcPr>
                    <a:solidFill>
                      <a:srgbClr val="1691D0"/>
                    </a:solidFill>
                  </a:tcPr>
                </a:tc>
                <a:tc>
                  <a:txBody>
                    <a:bodyPr/>
                    <a:lstStyle/>
                    <a:p>
                      <a:pPr algn="ctr"/>
                      <a:r>
                        <a:rPr lang="en-US" sz="2400" dirty="0" smtClean="0">
                          <a:latin typeface="Calibri"/>
                          <a:cs typeface="Calibri"/>
                        </a:rPr>
                        <a:t>Number</a:t>
                      </a:r>
                      <a:endParaRPr lang="en-US" sz="2400" dirty="0">
                        <a:latin typeface="Calibri"/>
                        <a:cs typeface="Calibri"/>
                      </a:endParaRPr>
                    </a:p>
                  </a:txBody>
                  <a:tcPr>
                    <a:solidFill>
                      <a:srgbClr val="1691D0"/>
                    </a:solidFill>
                  </a:tcPr>
                </a:tc>
                <a:tc>
                  <a:txBody>
                    <a:bodyPr/>
                    <a:lstStyle/>
                    <a:p>
                      <a:pPr algn="ctr"/>
                      <a:r>
                        <a:rPr lang="en-US" sz="2400" dirty="0" smtClean="0">
                          <a:latin typeface="Calibri"/>
                          <a:cs typeface="Calibri"/>
                        </a:rPr>
                        <a:t>Accuracy (%)</a:t>
                      </a:r>
                      <a:endParaRPr lang="en-US" sz="2400" dirty="0">
                        <a:latin typeface="Calibri"/>
                        <a:cs typeface="Calibri"/>
                      </a:endParaRPr>
                    </a:p>
                  </a:txBody>
                  <a:tcPr>
                    <a:solidFill>
                      <a:srgbClr val="1691D0"/>
                    </a:solidFill>
                  </a:tcPr>
                </a:tc>
              </a:tr>
              <a:tr h="397265">
                <a:tc>
                  <a:txBody>
                    <a:bodyPr/>
                    <a:lstStyle/>
                    <a:p>
                      <a:pPr marL="0" marR="0">
                        <a:lnSpc>
                          <a:spcPts val="1400"/>
                        </a:lnSpc>
                        <a:spcBef>
                          <a:spcPts val="0"/>
                        </a:spcBef>
                        <a:spcAft>
                          <a:spcPts val="1200"/>
                        </a:spcAft>
                      </a:pPr>
                      <a:r>
                        <a:rPr lang="en-US" sz="2200" dirty="0">
                          <a:solidFill>
                            <a:srgbClr val="000000"/>
                          </a:solidFill>
                          <a:effectLst/>
                          <a:latin typeface="Calibri"/>
                          <a:ea typeface="ＭＳ 明朝"/>
                          <a:cs typeface="Calibri"/>
                        </a:rPr>
                        <a:t>Teachers</a:t>
                      </a:r>
                      <a:endParaRPr lang="en-US" sz="2200" dirty="0">
                        <a:effectLst/>
                        <a:latin typeface="Calibri"/>
                        <a:ea typeface="ＭＳ 明朝"/>
                        <a:cs typeface="Calibri"/>
                      </a:endParaRPr>
                    </a:p>
                  </a:txBody>
                  <a:tcPr marL="68580" marR="6858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10</a:t>
                      </a:r>
                      <a:endParaRPr lang="en-US" sz="2200" dirty="0">
                        <a:effectLst/>
                        <a:latin typeface="Calibri"/>
                        <a:ea typeface="ＭＳ 明朝"/>
                        <a:cs typeface="Calibri"/>
                      </a:endParaRPr>
                    </a:p>
                  </a:txBody>
                  <a:tcPr marL="68580" marR="79200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37</a:t>
                      </a:r>
                      <a:endParaRPr lang="en-US" sz="2200" dirty="0">
                        <a:effectLst/>
                        <a:latin typeface="Calibri"/>
                        <a:ea typeface="ＭＳ 明朝"/>
                        <a:cs typeface="Calibri"/>
                      </a:endParaRPr>
                    </a:p>
                  </a:txBody>
                  <a:tcPr marL="68580" marR="792000" marT="0" marB="0" anchor="b"/>
                </a:tc>
              </a:tr>
              <a:tr h="397265">
                <a:tc>
                  <a:txBody>
                    <a:bodyPr/>
                    <a:lstStyle/>
                    <a:p>
                      <a:pPr marL="0" marR="0">
                        <a:lnSpc>
                          <a:spcPts val="1400"/>
                        </a:lnSpc>
                        <a:spcBef>
                          <a:spcPts val="0"/>
                        </a:spcBef>
                        <a:spcAft>
                          <a:spcPts val="1200"/>
                        </a:spcAft>
                      </a:pPr>
                      <a:r>
                        <a:rPr lang="en-US" sz="2200" dirty="0">
                          <a:solidFill>
                            <a:srgbClr val="000000"/>
                          </a:solidFill>
                          <a:effectLst/>
                          <a:latin typeface="Calibri"/>
                          <a:ea typeface="ＭＳ 明朝"/>
                          <a:cs typeface="Calibri"/>
                        </a:rPr>
                        <a:t>Parents</a:t>
                      </a:r>
                      <a:endParaRPr lang="en-US" sz="2200" dirty="0">
                        <a:effectLst/>
                        <a:latin typeface="Calibri"/>
                        <a:ea typeface="ＭＳ 明朝"/>
                        <a:cs typeface="Calibri"/>
                      </a:endParaRPr>
                    </a:p>
                  </a:txBody>
                  <a:tcPr marL="68580" marR="6858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7</a:t>
                      </a:r>
                      <a:endParaRPr lang="en-US" sz="2200" dirty="0">
                        <a:effectLst/>
                        <a:latin typeface="Calibri"/>
                        <a:ea typeface="ＭＳ 明朝"/>
                        <a:cs typeface="Calibri"/>
                      </a:endParaRPr>
                    </a:p>
                  </a:txBody>
                  <a:tcPr marL="68580" marR="79200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37</a:t>
                      </a:r>
                      <a:endParaRPr lang="en-US" sz="2200" dirty="0">
                        <a:effectLst/>
                        <a:latin typeface="Calibri"/>
                        <a:ea typeface="ＭＳ 明朝"/>
                        <a:cs typeface="Calibri"/>
                      </a:endParaRPr>
                    </a:p>
                  </a:txBody>
                  <a:tcPr marL="68580" marR="792000" marT="0" marB="0" anchor="b"/>
                </a:tc>
              </a:tr>
              <a:tr h="397265">
                <a:tc>
                  <a:txBody>
                    <a:bodyPr/>
                    <a:lstStyle/>
                    <a:p>
                      <a:pPr marL="0" marR="0">
                        <a:lnSpc>
                          <a:spcPts val="1400"/>
                        </a:lnSpc>
                        <a:spcBef>
                          <a:spcPts val="0"/>
                        </a:spcBef>
                        <a:spcAft>
                          <a:spcPts val="1200"/>
                        </a:spcAft>
                      </a:pPr>
                      <a:r>
                        <a:rPr lang="en-US" sz="2200">
                          <a:solidFill>
                            <a:srgbClr val="000000"/>
                          </a:solidFill>
                          <a:effectLst/>
                          <a:latin typeface="Calibri"/>
                          <a:ea typeface="ＭＳ 明朝"/>
                          <a:cs typeface="Calibri"/>
                        </a:rPr>
                        <a:t>Mentors</a:t>
                      </a:r>
                      <a:endParaRPr lang="en-US" sz="2200">
                        <a:effectLst/>
                        <a:latin typeface="Calibri"/>
                        <a:ea typeface="ＭＳ 明朝"/>
                        <a:cs typeface="Calibri"/>
                      </a:endParaRPr>
                    </a:p>
                  </a:txBody>
                  <a:tcPr marL="68580" marR="6858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10</a:t>
                      </a:r>
                      <a:endParaRPr lang="en-US" sz="2200" dirty="0">
                        <a:effectLst/>
                        <a:latin typeface="Calibri"/>
                        <a:ea typeface="ＭＳ 明朝"/>
                        <a:cs typeface="Calibri"/>
                      </a:endParaRPr>
                    </a:p>
                  </a:txBody>
                  <a:tcPr marL="68580" marR="79200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47</a:t>
                      </a:r>
                      <a:endParaRPr lang="en-US" sz="2200" dirty="0">
                        <a:effectLst/>
                        <a:latin typeface="Calibri"/>
                        <a:ea typeface="ＭＳ 明朝"/>
                        <a:cs typeface="Calibri"/>
                      </a:endParaRPr>
                    </a:p>
                  </a:txBody>
                  <a:tcPr marL="68580" marR="792000" marT="0" marB="0" anchor="b"/>
                </a:tc>
              </a:tr>
              <a:tr h="397265">
                <a:tc>
                  <a:txBody>
                    <a:bodyPr/>
                    <a:lstStyle/>
                    <a:p>
                      <a:pPr marL="0" marR="0">
                        <a:lnSpc>
                          <a:spcPts val="1400"/>
                        </a:lnSpc>
                        <a:spcBef>
                          <a:spcPts val="0"/>
                        </a:spcBef>
                        <a:spcAft>
                          <a:spcPts val="1200"/>
                        </a:spcAft>
                      </a:pPr>
                      <a:r>
                        <a:rPr lang="en-US" sz="2200">
                          <a:solidFill>
                            <a:srgbClr val="000000"/>
                          </a:solidFill>
                          <a:effectLst/>
                          <a:latin typeface="Calibri"/>
                          <a:ea typeface="ＭＳ 明朝"/>
                          <a:cs typeface="Calibri"/>
                        </a:rPr>
                        <a:t>University professors</a:t>
                      </a:r>
                      <a:endParaRPr lang="en-US" sz="2200">
                        <a:effectLst/>
                        <a:latin typeface="Calibri"/>
                        <a:ea typeface="ＭＳ 明朝"/>
                        <a:cs typeface="Calibri"/>
                      </a:endParaRPr>
                    </a:p>
                  </a:txBody>
                  <a:tcPr marL="68580" marR="6858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9</a:t>
                      </a:r>
                      <a:endParaRPr lang="en-US" sz="2200" dirty="0">
                        <a:effectLst/>
                        <a:latin typeface="Calibri"/>
                        <a:ea typeface="ＭＳ 明朝"/>
                        <a:cs typeface="Calibri"/>
                      </a:endParaRPr>
                    </a:p>
                  </a:txBody>
                  <a:tcPr marL="68580" marR="79200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41</a:t>
                      </a:r>
                      <a:endParaRPr lang="en-US" sz="2200" dirty="0">
                        <a:effectLst/>
                        <a:latin typeface="Calibri"/>
                        <a:ea typeface="ＭＳ 明朝"/>
                        <a:cs typeface="Calibri"/>
                      </a:endParaRPr>
                    </a:p>
                  </a:txBody>
                  <a:tcPr marL="68580" marR="792000" marT="0" marB="0" anchor="b"/>
                </a:tc>
              </a:tr>
              <a:tr h="397265">
                <a:tc>
                  <a:txBody>
                    <a:bodyPr/>
                    <a:lstStyle/>
                    <a:p>
                      <a:pPr marL="0" marR="0">
                        <a:lnSpc>
                          <a:spcPts val="1400"/>
                        </a:lnSpc>
                        <a:spcBef>
                          <a:spcPts val="0"/>
                        </a:spcBef>
                        <a:spcAft>
                          <a:spcPts val="1200"/>
                        </a:spcAft>
                      </a:pPr>
                      <a:r>
                        <a:rPr lang="en-US" sz="2200" dirty="0">
                          <a:solidFill>
                            <a:srgbClr val="000000"/>
                          </a:solidFill>
                          <a:effectLst/>
                          <a:latin typeface="Calibri"/>
                          <a:ea typeface="ＭＳ 明朝"/>
                          <a:cs typeface="Calibri"/>
                        </a:rPr>
                        <a:t>Administrators</a:t>
                      </a:r>
                      <a:endParaRPr lang="en-US" sz="2200" dirty="0">
                        <a:effectLst/>
                        <a:latin typeface="Calibri"/>
                        <a:ea typeface="ＭＳ 明朝"/>
                        <a:cs typeface="Calibri"/>
                      </a:endParaRPr>
                    </a:p>
                  </a:txBody>
                  <a:tcPr marL="68580" marR="68580" marT="0" marB="0" anchor="b"/>
                </a:tc>
                <a:tc>
                  <a:txBody>
                    <a:bodyPr/>
                    <a:lstStyle/>
                    <a:p>
                      <a:pPr marL="0" marR="0" algn="r">
                        <a:lnSpc>
                          <a:spcPts val="1400"/>
                        </a:lnSpc>
                        <a:spcBef>
                          <a:spcPts val="0"/>
                        </a:spcBef>
                        <a:spcAft>
                          <a:spcPts val="1200"/>
                        </a:spcAft>
                      </a:pPr>
                      <a:r>
                        <a:rPr lang="en-US" sz="2200">
                          <a:solidFill>
                            <a:srgbClr val="000000"/>
                          </a:solidFill>
                          <a:effectLst/>
                          <a:latin typeface="Calibri"/>
                          <a:ea typeface="ＭＳ 明朝"/>
                          <a:cs typeface="Calibri"/>
                        </a:rPr>
                        <a:t>10</a:t>
                      </a:r>
                      <a:endParaRPr lang="en-US" sz="2200">
                        <a:effectLst/>
                        <a:latin typeface="Calibri"/>
                        <a:ea typeface="ＭＳ 明朝"/>
                        <a:cs typeface="Calibri"/>
                      </a:endParaRPr>
                    </a:p>
                  </a:txBody>
                  <a:tcPr marL="68580" marR="79200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31</a:t>
                      </a:r>
                      <a:endParaRPr lang="en-US" sz="2200" dirty="0">
                        <a:effectLst/>
                        <a:latin typeface="Calibri"/>
                        <a:ea typeface="ＭＳ 明朝"/>
                        <a:cs typeface="Calibri"/>
                      </a:endParaRPr>
                    </a:p>
                  </a:txBody>
                  <a:tcPr marL="68580" marR="792000" marT="0" marB="0" anchor="b"/>
                </a:tc>
              </a:tr>
              <a:tr h="397265">
                <a:tc>
                  <a:txBody>
                    <a:bodyPr/>
                    <a:lstStyle/>
                    <a:p>
                      <a:pPr marL="0" marR="0">
                        <a:lnSpc>
                          <a:spcPts val="1400"/>
                        </a:lnSpc>
                        <a:spcBef>
                          <a:spcPts val="0"/>
                        </a:spcBef>
                        <a:spcAft>
                          <a:spcPts val="1200"/>
                        </a:spcAft>
                      </a:pPr>
                      <a:r>
                        <a:rPr lang="en-US" sz="2200">
                          <a:solidFill>
                            <a:srgbClr val="000000"/>
                          </a:solidFill>
                          <a:effectLst/>
                          <a:latin typeface="Calibri"/>
                          <a:ea typeface="ＭＳ 明朝"/>
                          <a:cs typeface="Calibri"/>
                        </a:rPr>
                        <a:t>Teacher educators</a:t>
                      </a:r>
                      <a:endParaRPr lang="en-US" sz="2200">
                        <a:effectLst/>
                        <a:latin typeface="Calibri"/>
                        <a:ea typeface="ＭＳ 明朝"/>
                        <a:cs typeface="Calibri"/>
                      </a:endParaRPr>
                    </a:p>
                  </a:txBody>
                  <a:tcPr marL="68580" marR="68580" marT="0" marB="0" anchor="b"/>
                </a:tc>
                <a:tc>
                  <a:txBody>
                    <a:bodyPr/>
                    <a:lstStyle/>
                    <a:p>
                      <a:pPr marL="0" marR="0" algn="r">
                        <a:lnSpc>
                          <a:spcPts val="1400"/>
                        </a:lnSpc>
                        <a:spcBef>
                          <a:spcPts val="0"/>
                        </a:spcBef>
                        <a:spcAft>
                          <a:spcPts val="1200"/>
                        </a:spcAft>
                      </a:pPr>
                      <a:r>
                        <a:rPr lang="en-US" sz="2200">
                          <a:solidFill>
                            <a:srgbClr val="000000"/>
                          </a:solidFill>
                          <a:effectLst/>
                          <a:latin typeface="Calibri"/>
                          <a:ea typeface="ＭＳ 明朝"/>
                          <a:cs typeface="Calibri"/>
                        </a:rPr>
                        <a:t>10</a:t>
                      </a:r>
                      <a:endParaRPr lang="en-US" sz="2200">
                        <a:effectLst/>
                        <a:latin typeface="Calibri"/>
                        <a:ea typeface="ＭＳ 明朝"/>
                        <a:cs typeface="Calibri"/>
                      </a:endParaRPr>
                    </a:p>
                  </a:txBody>
                  <a:tcPr marL="68580" marR="79200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31</a:t>
                      </a:r>
                      <a:endParaRPr lang="en-US" sz="2200" dirty="0">
                        <a:effectLst/>
                        <a:latin typeface="Calibri"/>
                        <a:ea typeface="ＭＳ 明朝"/>
                        <a:cs typeface="Calibri"/>
                      </a:endParaRPr>
                    </a:p>
                  </a:txBody>
                  <a:tcPr marL="68580" marR="792000" marT="0" marB="0" anchor="b"/>
                </a:tc>
              </a:tr>
              <a:tr h="397265">
                <a:tc>
                  <a:txBody>
                    <a:bodyPr/>
                    <a:lstStyle/>
                    <a:p>
                      <a:pPr marL="0" marR="0">
                        <a:lnSpc>
                          <a:spcPts val="1400"/>
                        </a:lnSpc>
                        <a:spcBef>
                          <a:spcPts val="0"/>
                        </a:spcBef>
                        <a:spcAft>
                          <a:spcPts val="1200"/>
                        </a:spcAft>
                      </a:pPr>
                      <a:r>
                        <a:rPr lang="en-US" sz="2200" dirty="0">
                          <a:solidFill>
                            <a:srgbClr val="000000"/>
                          </a:solidFill>
                          <a:effectLst/>
                          <a:latin typeface="Calibri"/>
                          <a:ea typeface="ＭＳ 明朝"/>
                          <a:cs typeface="Calibri"/>
                        </a:rPr>
                        <a:t>College students</a:t>
                      </a:r>
                      <a:endParaRPr lang="en-US" sz="2200" dirty="0">
                        <a:effectLst/>
                        <a:latin typeface="Calibri"/>
                        <a:ea typeface="ＭＳ 明朝"/>
                        <a:cs typeface="Calibri"/>
                      </a:endParaRPr>
                    </a:p>
                  </a:txBody>
                  <a:tcPr marL="68580" marR="68580" marT="0" marB="0" anchor="b"/>
                </a:tc>
                <a:tc>
                  <a:txBody>
                    <a:bodyPr/>
                    <a:lstStyle/>
                    <a:p>
                      <a:pPr marL="0" marR="0" algn="r">
                        <a:lnSpc>
                          <a:spcPts val="1400"/>
                        </a:lnSpc>
                        <a:spcBef>
                          <a:spcPts val="0"/>
                        </a:spcBef>
                        <a:spcAft>
                          <a:spcPts val="1200"/>
                        </a:spcAft>
                      </a:pPr>
                      <a:r>
                        <a:rPr lang="en-US" sz="2200">
                          <a:solidFill>
                            <a:srgbClr val="000000"/>
                          </a:solidFill>
                          <a:effectLst/>
                          <a:latin typeface="Calibri"/>
                          <a:ea typeface="ＭＳ 明朝"/>
                          <a:cs typeface="Calibri"/>
                        </a:rPr>
                        <a:t>11</a:t>
                      </a:r>
                      <a:endParaRPr lang="en-US" sz="2200">
                        <a:effectLst/>
                        <a:latin typeface="Calibri"/>
                        <a:ea typeface="ＭＳ 明朝"/>
                        <a:cs typeface="Calibri"/>
                      </a:endParaRPr>
                    </a:p>
                  </a:txBody>
                  <a:tcPr marL="68580" marR="79200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36</a:t>
                      </a:r>
                      <a:endParaRPr lang="en-US" sz="2200" dirty="0">
                        <a:effectLst/>
                        <a:latin typeface="Calibri"/>
                        <a:ea typeface="ＭＳ 明朝"/>
                        <a:cs typeface="Calibri"/>
                      </a:endParaRPr>
                    </a:p>
                  </a:txBody>
                  <a:tcPr marL="68580" marR="792000" marT="0" marB="0" anchor="b"/>
                </a:tc>
              </a:tr>
              <a:tr h="397265">
                <a:tc>
                  <a:txBody>
                    <a:bodyPr/>
                    <a:lstStyle/>
                    <a:p>
                      <a:pPr marL="0" marR="0">
                        <a:lnSpc>
                          <a:spcPts val="1400"/>
                        </a:lnSpc>
                        <a:spcBef>
                          <a:spcPts val="0"/>
                        </a:spcBef>
                        <a:spcAft>
                          <a:spcPts val="1200"/>
                        </a:spcAft>
                      </a:pPr>
                      <a:r>
                        <a:rPr lang="en-US" sz="2200" dirty="0">
                          <a:solidFill>
                            <a:srgbClr val="000000"/>
                          </a:solidFill>
                          <a:effectLst/>
                          <a:latin typeface="Calibri"/>
                          <a:ea typeface="ＭＳ 明朝"/>
                          <a:cs typeface="Calibri"/>
                        </a:rPr>
                        <a:t>Math educators</a:t>
                      </a:r>
                      <a:endParaRPr lang="en-US" sz="2200" dirty="0">
                        <a:effectLst/>
                        <a:latin typeface="Calibri"/>
                        <a:ea typeface="ＭＳ 明朝"/>
                        <a:cs typeface="Calibri"/>
                      </a:endParaRPr>
                    </a:p>
                  </a:txBody>
                  <a:tcPr marL="68580" marR="68580" marT="0" marB="0" anchor="b"/>
                </a:tc>
                <a:tc>
                  <a:txBody>
                    <a:bodyPr/>
                    <a:lstStyle/>
                    <a:p>
                      <a:pPr marL="0" marR="0" algn="r">
                        <a:lnSpc>
                          <a:spcPts val="1400"/>
                        </a:lnSpc>
                        <a:spcBef>
                          <a:spcPts val="0"/>
                        </a:spcBef>
                        <a:spcAft>
                          <a:spcPts val="1200"/>
                        </a:spcAft>
                      </a:pPr>
                      <a:r>
                        <a:rPr lang="en-US" sz="2200">
                          <a:solidFill>
                            <a:srgbClr val="000000"/>
                          </a:solidFill>
                          <a:effectLst/>
                          <a:latin typeface="Calibri"/>
                          <a:ea typeface="ＭＳ 明朝"/>
                          <a:cs typeface="Calibri"/>
                        </a:rPr>
                        <a:t>10</a:t>
                      </a:r>
                      <a:endParaRPr lang="en-US" sz="2200">
                        <a:effectLst/>
                        <a:latin typeface="Calibri"/>
                        <a:ea typeface="ＭＳ 明朝"/>
                        <a:cs typeface="Calibri"/>
                      </a:endParaRPr>
                    </a:p>
                  </a:txBody>
                  <a:tcPr marL="68580" marR="79200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34</a:t>
                      </a:r>
                      <a:endParaRPr lang="en-US" sz="2200" dirty="0">
                        <a:effectLst/>
                        <a:latin typeface="Calibri"/>
                        <a:ea typeface="ＭＳ 明朝"/>
                        <a:cs typeface="Calibri"/>
                      </a:endParaRPr>
                    </a:p>
                  </a:txBody>
                  <a:tcPr marL="68580" marR="792000" marT="0" marB="0" anchor="b"/>
                </a:tc>
              </a:tr>
              <a:tr h="397265">
                <a:tc>
                  <a:txBody>
                    <a:bodyPr/>
                    <a:lstStyle/>
                    <a:p>
                      <a:pPr marL="0" marR="0">
                        <a:lnSpc>
                          <a:spcPts val="1400"/>
                        </a:lnSpc>
                        <a:spcBef>
                          <a:spcPts val="0"/>
                        </a:spcBef>
                        <a:spcAft>
                          <a:spcPts val="1200"/>
                        </a:spcAft>
                      </a:pPr>
                      <a:r>
                        <a:rPr lang="en-US" sz="2200" dirty="0">
                          <a:solidFill>
                            <a:srgbClr val="000000"/>
                          </a:solidFill>
                          <a:effectLst/>
                          <a:latin typeface="Calibri"/>
                          <a:ea typeface="ＭＳ 明朝"/>
                          <a:cs typeface="Calibri"/>
                        </a:rPr>
                        <a:t>Other adults</a:t>
                      </a:r>
                      <a:endParaRPr lang="en-US" sz="2200" dirty="0">
                        <a:effectLst/>
                        <a:latin typeface="Calibri"/>
                        <a:ea typeface="ＭＳ 明朝"/>
                        <a:cs typeface="Calibri"/>
                      </a:endParaRPr>
                    </a:p>
                  </a:txBody>
                  <a:tcPr marL="68580" marR="68580" marT="0" marB="0" anchor="b"/>
                </a:tc>
                <a:tc>
                  <a:txBody>
                    <a:bodyPr/>
                    <a:lstStyle/>
                    <a:p>
                      <a:pPr marL="0" marR="0" algn="r">
                        <a:lnSpc>
                          <a:spcPts val="1400"/>
                        </a:lnSpc>
                        <a:spcBef>
                          <a:spcPts val="0"/>
                        </a:spcBef>
                        <a:spcAft>
                          <a:spcPts val="1200"/>
                        </a:spcAft>
                      </a:pPr>
                      <a:r>
                        <a:rPr lang="en-US" sz="2200">
                          <a:solidFill>
                            <a:srgbClr val="000000"/>
                          </a:solidFill>
                          <a:effectLst/>
                          <a:latin typeface="Calibri"/>
                          <a:ea typeface="ＭＳ 明朝"/>
                          <a:cs typeface="Calibri"/>
                        </a:rPr>
                        <a:t>11</a:t>
                      </a:r>
                      <a:endParaRPr lang="en-US" sz="2200">
                        <a:effectLst/>
                        <a:latin typeface="Calibri"/>
                        <a:ea typeface="ＭＳ 明朝"/>
                        <a:cs typeface="Calibri"/>
                      </a:endParaRPr>
                    </a:p>
                  </a:txBody>
                  <a:tcPr marL="68580" marR="79200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43</a:t>
                      </a:r>
                      <a:endParaRPr lang="en-US" sz="2200" dirty="0">
                        <a:effectLst/>
                        <a:latin typeface="Calibri"/>
                        <a:ea typeface="ＭＳ 明朝"/>
                        <a:cs typeface="Calibri"/>
                      </a:endParaRPr>
                    </a:p>
                  </a:txBody>
                  <a:tcPr marL="68580" marR="792000" marT="0" marB="0" anchor="b"/>
                </a:tc>
              </a:tr>
              <a:tr h="397265">
                <a:tc>
                  <a:txBody>
                    <a:bodyPr/>
                    <a:lstStyle/>
                    <a:p>
                      <a:pPr marL="0" marR="0">
                        <a:lnSpc>
                          <a:spcPts val="1400"/>
                        </a:lnSpc>
                        <a:spcBef>
                          <a:spcPts val="0"/>
                        </a:spcBef>
                        <a:spcAft>
                          <a:spcPts val="1200"/>
                        </a:spcAft>
                      </a:pPr>
                      <a:r>
                        <a:rPr lang="en-US" sz="2200" dirty="0">
                          <a:solidFill>
                            <a:srgbClr val="000000"/>
                          </a:solidFill>
                          <a:effectLst/>
                          <a:latin typeface="Calibri"/>
                          <a:ea typeface="ＭＳ 明朝"/>
                          <a:cs typeface="Calibri"/>
                        </a:rPr>
                        <a:t>Elementary students </a:t>
                      </a:r>
                      <a:endParaRPr lang="en-US" sz="2200" dirty="0">
                        <a:effectLst/>
                        <a:latin typeface="Calibri"/>
                        <a:ea typeface="ＭＳ 明朝"/>
                        <a:cs typeface="Calibri"/>
                      </a:endParaRPr>
                    </a:p>
                  </a:txBody>
                  <a:tcPr marL="68580" marR="6858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12</a:t>
                      </a:r>
                      <a:endParaRPr lang="en-US" sz="2200" dirty="0">
                        <a:effectLst/>
                        <a:latin typeface="Calibri"/>
                        <a:ea typeface="ＭＳ 明朝"/>
                        <a:cs typeface="Calibri"/>
                      </a:endParaRPr>
                    </a:p>
                  </a:txBody>
                  <a:tcPr marL="68580" marR="792000" marT="0" marB="0" anchor="b"/>
                </a:tc>
                <a:tc>
                  <a:txBody>
                    <a:bodyPr/>
                    <a:lstStyle/>
                    <a:p>
                      <a:pPr marL="0" marR="0" algn="r">
                        <a:lnSpc>
                          <a:spcPts val="1400"/>
                        </a:lnSpc>
                        <a:spcBef>
                          <a:spcPts val="0"/>
                        </a:spcBef>
                        <a:spcAft>
                          <a:spcPts val="1200"/>
                        </a:spcAft>
                      </a:pPr>
                      <a:r>
                        <a:rPr lang="en-US" sz="2200" dirty="0">
                          <a:solidFill>
                            <a:srgbClr val="000000"/>
                          </a:solidFill>
                          <a:effectLst/>
                          <a:latin typeface="Calibri"/>
                          <a:ea typeface="ＭＳ 明朝"/>
                          <a:cs typeface="Calibri"/>
                        </a:rPr>
                        <a:t>50</a:t>
                      </a:r>
                      <a:endParaRPr lang="en-US" sz="2200" dirty="0">
                        <a:effectLst/>
                        <a:latin typeface="Calibri"/>
                        <a:ea typeface="ＭＳ 明朝"/>
                        <a:cs typeface="Calibri"/>
                      </a:endParaRPr>
                    </a:p>
                  </a:txBody>
                  <a:tcPr marL="68580" marR="792000" marT="0" marB="0" anchor="b"/>
                </a:tc>
              </a:tr>
            </a:tbl>
          </a:graphicData>
        </a:graphic>
      </p:graphicFrame>
    </p:spTree>
    <p:extLst>
      <p:ext uri="{BB962C8B-B14F-4D97-AF65-F5344CB8AC3E}">
        <p14:creationId xmlns:p14="http://schemas.microsoft.com/office/powerpoint/2010/main" val="27707177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in lesson observations</a:t>
            </a:r>
            <a:endParaRPr lang="en-US" dirty="0"/>
          </a:p>
        </p:txBody>
      </p:sp>
      <p:sp>
        <p:nvSpPr>
          <p:cNvPr id="3" name="Content Placeholder 2"/>
          <p:cNvSpPr>
            <a:spLocks noGrp="1"/>
          </p:cNvSpPr>
          <p:nvPr>
            <p:ph idx="1"/>
          </p:nvPr>
        </p:nvSpPr>
        <p:spPr/>
        <p:txBody>
          <a:bodyPr/>
          <a:lstStyle/>
          <a:p>
            <a:r>
              <a:rPr lang="en-US" dirty="0" smtClean="0"/>
              <a:t>A study of 834 teachers from six large US school districts found that teachers were more likely to be given a higher observation rating if they were teaching students with higher achievement.</a:t>
            </a:r>
          </a:p>
          <a:p>
            <a:r>
              <a:rPr lang="en-US" dirty="0" smtClean="0"/>
              <a:t>Compared with teachers teaching the lowest achieving students (bottom 20%), those teaching the highest achieving students (top 20%) were:</a:t>
            </a:r>
          </a:p>
          <a:p>
            <a:pPr lvl="1"/>
            <a:r>
              <a:rPr lang="en-US" dirty="0" smtClean="0"/>
              <a:t>2.5 times as likely to be top-rated in English</a:t>
            </a:r>
          </a:p>
          <a:p>
            <a:pPr lvl="1"/>
            <a:r>
              <a:rPr lang="en-US" dirty="0" smtClean="0"/>
              <a:t>6 times as likely to be top-rated in mathematics</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15</a:t>
            </a:fld>
            <a:endParaRPr lang="en-US"/>
          </a:p>
        </p:txBody>
      </p:sp>
    </p:spTree>
    <p:extLst>
      <p:ext uri="{BB962C8B-B14F-4D97-AF65-F5344CB8AC3E}">
        <p14:creationId xmlns:p14="http://schemas.microsoft.com/office/powerpoint/2010/main" val="3977100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7187"/>
            <a:ext cx="5308600" cy="1923264"/>
          </a:xfrm>
        </p:spPr>
        <p:txBody>
          <a:bodyPr/>
          <a:lstStyle/>
          <a:p>
            <a:r>
              <a:rPr lang="en-US" dirty="0"/>
              <a:t>Can we identify good teachers </a:t>
            </a:r>
            <a:r>
              <a:rPr lang="en-US" dirty="0" smtClean="0"/>
              <a:t>from test scores?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16</a:t>
            </a:fld>
            <a:endParaRPr lang="en-US" dirty="0"/>
          </a:p>
        </p:txBody>
      </p:sp>
    </p:spTree>
    <p:extLst>
      <p:ext uri="{BB962C8B-B14F-4D97-AF65-F5344CB8AC3E}">
        <p14:creationId xmlns:p14="http://schemas.microsoft.com/office/powerpoint/2010/main" val="2856973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33886"/>
            <a:ext cx="8712200" cy="621877"/>
          </a:xfrm>
        </p:spPr>
        <p:txBody>
          <a:bodyPr/>
          <a:lstStyle/>
          <a:p>
            <a:r>
              <a:rPr lang="en-US" dirty="0" smtClean="0"/>
              <a:t>Value-added: </a:t>
            </a:r>
            <a:r>
              <a:rPr lang="en-US" dirty="0" smtClean="0"/>
              <a:t>Different models, different answers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17</a:t>
            </a:fld>
            <a:endParaRPr lang="en-GB" dirty="0"/>
          </a:p>
        </p:txBody>
      </p:sp>
      <p:sp>
        <p:nvSpPr>
          <p:cNvPr id="6" name="Content Placeholder 5"/>
          <p:cNvSpPr>
            <a:spLocks noGrp="1"/>
          </p:cNvSpPr>
          <p:nvPr>
            <p:ph sz="quarter" idx="1"/>
          </p:nvPr>
        </p:nvSpPr>
        <p:spPr/>
        <p:txBody>
          <a:bodyPr>
            <a:normAutofit lnSpcReduction="10000"/>
          </a:bodyPr>
          <a:lstStyle/>
          <a:p>
            <a:r>
              <a:rPr lang="en-US" dirty="0" smtClean="0"/>
              <a:t>Analysis of teacher value-added estimates from ACT scores</a:t>
            </a:r>
          </a:p>
          <a:p>
            <a:pPr lvl="1">
              <a:tabLst>
                <a:tab pos="4572000" algn="l"/>
              </a:tabLst>
            </a:pPr>
            <a:r>
              <a:rPr lang="en-US" dirty="0" smtClean="0"/>
              <a:t>Subject	Number of teachers</a:t>
            </a:r>
          </a:p>
          <a:p>
            <a:pPr lvl="1">
              <a:tabLst>
                <a:tab pos="5921375" algn="dec"/>
              </a:tabLst>
            </a:pPr>
            <a:r>
              <a:rPr lang="en-US" dirty="0"/>
              <a:t>Algebra I </a:t>
            </a:r>
            <a:r>
              <a:rPr lang="en-US" dirty="0" smtClean="0"/>
              <a:t>teachers	22</a:t>
            </a:r>
          </a:p>
          <a:p>
            <a:pPr lvl="1">
              <a:tabLst>
                <a:tab pos="5921375" algn="dec"/>
              </a:tabLst>
            </a:pPr>
            <a:r>
              <a:rPr lang="en-US" dirty="0" smtClean="0"/>
              <a:t>Algebra </a:t>
            </a:r>
            <a:r>
              <a:rPr lang="en-US" dirty="0"/>
              <a:t>II </a:t>
            </a:r>
            <a:r>
              <a:rPr lang="en-US" dirty="0" smtClean="0"/>
              <a:t>teachers	36</a:t>
            </a:r>
          </a:p>
          <a:p>
            <a:pPr lvl="1">
              <a:tabLst>
                <a:tab pos="5921375" algn="dec"/>
              </a:tabLst>
            </a:pPr>
            <a:r>
              <a:rPr lang="en-US" dirty="0" smtClean="0"/>
              <a:t>Biology teachers	31</a:t>
            </a:r>
          </a:p>
          <a:p>
            <a:pPr lvl="1">
              <a:tabLst>
                <a:tab pos="5921375" algn="dec"/>
              </a:tabLst>
            </a:pPr>
            <a:r>
              <a:rPr lang="en-US" dirty="0" smtClean="0"/>
              <a:t>Chemistry teachers	26</a:t>
            </a:r>
          </a:p>
          <a:p>
            <a:pPr lvl="1">
              <a:tabLst>
                <a:tab pos="5921375" algn="dec"/>
              </a:tabLst>
            </a:pPr>
            <a:r>
              <a:rPr lang="en-US" dirty="0" smtClean="0"/>
              <a:t>10th</a:t>
            </a:r>
            <a:r>
              <a:rPr lang="en-US" dirty="0"/>
              <a:t>-grade English </a:t>
            </a:r>
            <a:r>
              <a:rPr lang="en-US" dirty="0" smtClean="0"/>
              <a:t>teachers	25</a:t>
            </a:r>
          </a:p>
          <a:p>
            <a:pPr lvl="1">
              <a:tabLst>
                <a:tab pos="5921375" algn="dec"/>
              </a:tabLst>
            </a:pPr>
            <a:r>
              <a:rPr lang="en-US" dirty="0" smtClean="0"/>
              <a:t>11th</a:t>
            </a:r>
            <a:r>
              <a:rPr lang="en-US" dirty="0"/>
              <a:t>-grade English </a:t>
            </a:r>
            <a:r>
              <a:rPr lang="en-US" dirty="0" smtClean="0"/>
              <a:t>teachers	34</a:t>
            </a:r>
          </a:p>
          <a:p>
            <a:pPr lvl="1">
              <a:tabLst>
                <a:tab pos="5921375" algn="dec"/>
              </a:tabLst>
            </a:pPr>
            <a:r>
              <a:rPr lang="en-US" dirty="0" smtClean="0"/>
              <a:t>Geometry teachers	38</a:t>
            </a:r>
          </a:p>
          <a:p>
            <a:pPr lvl="1">
              <a:tabLst>
                <a:tab pos="5921375" algn="dec"/>
              </a:tabLst>
            </a:pPr>
            <a:r>
              <a:rPr lang="en-US" b="1" dirty="0" smtClean="0"/>
              <a:t>Total	212</a:t>
            </a:r>
            <a:endParaRPr lang="en-US" b="1" dirty="0"/>
          </a:p>
          <a:p>
            <a:endParaRPr lang="en-US" dirty="0" smtClean="0"/>
          </a:p>
          <a:p>
            <a:endParaRPr lang="en-US" dirty="0"/>
          </a:p>
        </p:txBody>
      </p:sp>
    </p:spTree>
    <p:extLst>
      <p:ext uri="{BB962C8B-B14F-4D97-AF65-F5344CB8AC3E}">
        <p14:creationId xmlns:p14="http://schemas.microsoft.com/office/powerpoint/2010/main" val="40630941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Teachers allocated to quintiles of quality</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370025279"/>
              </p:ext>
            </p:extLst>
          </p:nvPr>
        </p:nvGraphicFramePr>
        <p:xfrm>
          <a:off x="717550" y="2264459"/>
          <a:ext cx="8153402" cy="3740151"/>
        </p:xfrm>
        <a:graphic>
          <a:graphicData uri="http://schemas.openxmlformats.org/drawingml/2006/table">
            <a:tbl>
              <a:tblPr firstRow="1" firstCol="1" bandRow="1">
                <a:tableStyleId>{5C22544A-7EE6-4342-B048-85BDC9FD1C3A}</a:tableStyleId>
              </a:tblPr>
              <a:tblGrid>
                <a:gridCol w="672899"/>
                <a:gridCol w="526608"/>
                <a:gridCol w="1390779"/>
                <a:gridCol w="1390779"/>
                <a:gridCol w="1390779"/>
                <a:gridCol w="1390779"/>
                <a:gridCol w="1390779"/>
              </a:tblGrid>
              <a:tr h="440353">
                <a:tc>
                  <a:txBody>
                    <a:bodyPr/>
                    <a:lstStyle/>
                    <a:p>
                      <a:pPr algn="l" fontAlgn="b"/>
                      <a:endParaRPr lang="en-US" sz="1800" b="0" i="0" u="none" strike="noStrike" dirty="0">
                        <a:solidFill>
                          <a:srgbClr val="000000"/>
                        </a:solidFill>
                        <a:effectLst/>
                        <a:latin typeface="+mj-lt"/>
                      </a:endParaRPr>
                    </a:p>
                  </a:txBody>
                  <a:tcPr marL="12700" marR="12700" marT="12700" marB="0" anchor="b">
                    <a:solidFill>
                      <a:srgbClr val="1691D0"/>
                    </a:solidFill>
                  </a:tcPr>
                </a:tc>
                <a:tc gridSpan="6">
                  <a:txBody>
                    <a:bodyPr/>
                    <a:lstStyle/>
                    <a:p>
                      <a:pPr algn="ctr" fontAlgn="b"/>
                      <a:r>
                        <a:rPr lang="en-US" sz="2400" u="none" strike="noStrike" dirty="0">
                          <a:effectLst/>
                        </a:rPr>
                        <a:t>Student fixed-effects model</a:t>
                      </a:r>
                      <a:endParaRPr lang="en-US" sz="2400" b="0" i="0" u="none" strike="noStrike" dirty="0">
                        <a:solidFill>
                          <a:srgbClr val="000000"/>
                        </a:solidFill>
                        <a:effectLst/>
                        <a:latin typeface="+mj-lt"/>
                      </a:endParaRPr>
                    </a:p>
                  </a:txBody>
                  <a:tcPr marL="12700" marR="12700" marT="12700" marB="0" anchor="ctr">
                    <a:solidFill>
                      <a:srgbClr val="1691D0"/>
                    </a:solidFill>
                  </a:tcPr>
                </a:tc>
                <a:tc hMerge="1">
                  <a:txBody>
                    <a:bodyPr/>
                    <a:lstStyle/>
                    <a:p>
                      <a:pPr algn="ctr" fontAlgn="b"/>
                      <a:endParaRPr lang="en-US" sz="2400" b="0" i="0" u="none" strike="noStrike" dirty="0">
                        <a:solidFill>
                          <a:srgbClr val="000000"/>
                        </a:solidFill>
                        <a:effectLst/>
                        <a:latin typeface="+mj-lt"/>
                      </a:endParaRPr>
                    </a:p>
                  </a:txBody>
                  <a:tcPr marL="12700" marR="12700" marT="12700" marB="0" anchor="ctr">
                    <a:lnL w="28575" cap="flat" cmpd="sng" algn="ctr">
                      <a:solidFill>
                        <a:srgbClr val="525A93"/>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0353">
                <a:tc rowSpan="6">
                  <a:txBody>
                    <a:bodyPr/>
                    <a:lstStyle/>
                    <a:p>
                      <a:pPr algn="ctr" fontAlgn="ctr"/>
                      <a:r>
                        <a:rPr lang="en-US" sz="2400" u="none" strike="noStrike" dirty="0">
                          <a:effectLst/>
                        </a:rPr>
                        <a:t>Traditional model</a:t>
                      </a:r>
                      <a:endParaRPr lang="en-US" sz="2400" b="0" i="0" u="none" strike="noStrike" dirty="0">
                        <a:solidFill>
                          <a:srgbClr val="000000"/>
                        </a:solidFill>
                        <a:effectLst/>
                        <a:latin typeface="+mj-lt"/>
                      </a:endParaRPr>
                    </a:p>
                  </a:txBody>
                  <a:tcPr marL="12700" marR="12700" marT="12700" marB="0" vert="vert270" anchor="ctr" anchorCtr="1">
                    <a:solidFill>
                      <a:srgbClr val="1691D0"/>
                    </a:solidFill>
                  </a:tcPr>
                </a:tc>
                <a:tc>
                  <a:txBody>
                    <a:bodyPr/>
                    <a:lstStyle/>
                    <a:p>
                      <a:pPr algn="l" fontAlgn="b"/>
                      <a:endParaRPr lang="en-US" sz="2400" b="0" i="0" u="none" strike="noStrike" dirty="0">
                        <a:solidFill>
                          <a:srgbClr val="000000"/>
                        </a:solidFill>
                        <a:effectLst/>
                        <a:latin typeface="+mj-lt"/>
                      </a:endParaRPr>
                    </a:p>
                  </a:txBody>
                  <a:tcPr marL="12700" marR="12700" marT="12700" marB="0" anchor="b">
                    <a:lnR w="28575" cap="flat" cmpd="sng" algn="ctr">
                      <a:solidFill>
                        <a:srgbClr val="525A93"/>
                      </a:solidFill>
                      <a:prstDash val="solid"/>
                      <a:round/>
                      <a:headEnd type="none" w="med" len="med"/>
                      <a:tailEnd type="none" w="med" len="med"/>
                    </a:ln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1</a:t>
                      </a:r>
                      <a:endParaRPr lang="en-US" sz="2400" b="0" i="0" u="none" strike="noStrike" dirty="0">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2</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3</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a:effectLst/>
                        </a:rPr>
                        <a:t>4</a:t>
                      </a:r>
                      <a:endParaRPr lang="en-US" sz="2400" b="0" i="0" u="none" strike="noStrike">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5</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r>
              <a:tr h="571889">
                <a:tc vMerge="1">
                  <a:txBody>
                    <a:bodyPr/>
                    <a:lstStyle/>
                    <a:p>
                      <a:pPr algn="ctr" fontAlgn="ctr"/>
                      <a:endParaRPr lang="en-US" sz="2400" b="0" i="0" u="none" strike="noStrike" dirty="0">
                        <a:solidFill>
                          <a:srgbClr val="000000"/>
                        </a:solidFill>
                        <a:effectLst/>
                        <a:latin typeface="+mj-lt"/>
                      </a:endParaRPr>
                    </a:p>
                  </a:txBody>
                  <a:tcPr marL="12700" marR="12700" marT="12700" marB="0" vert="vert27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1</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38</a:t>
                      </a:r>
                      <a:endParaRPr lang="en-US" sz="2400" b="0" i="0" u="none" strike="noStrike" dirty="0">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22</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16</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0</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r>
              <a:tr h="571889">
                <a:tc vMerge="1">
                  <a:txBody>
                    <a:bodyPr/>
                    <a:lstStyle/>
                    <a:p>
                      <a:endParaRPr lang="en-US"/>
                    </a:p>
                  </a:txBody>
                  <a:tcPr/>
                </a:tc>
                <a:tc>
                  <a:txBody>
                    <a:bodyPr/>
                    <a:lstStyle/>
                    <a:p>
                      <a:pPr algn="r" fontAlgn="ctr"/>
                      <a:r>
                        <a:rPr lang="en-US" sz="2400" u="none" strike="noStrike" dirty="0">
                          <a:effectLst/>
                        </a:rPr>
                        <a:t>2</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26</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28</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15</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20</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11</a:t>
                      </a:r>
                      <a:endParaRPr lang="en-US" sz="2400" b="0" i="0" u="none" strike="noStrike" dirty="0">
                        <a:solidFill>
                          <a:srgbClr val="000000"/>
                        </a:solidFill>
                        <a:effectLst/>
                        <a:latin typeface="+mj-lt"/>
                      </a:endParaRPr>
                    </a:p>
                  </a:txBody>
                  <a:tcPr marL="12700" marR="180000" marT="12700" marB="0" anchor="ctr"/>
                </a:tc>
              </a:tr>
              <a:tr h="571889">
                <a:tc vMerge="1">
                  <a:txBody>
                    <a:bodyPr/>
                    <a:lstStyle/>
                    <a:p>
                      <a:endParaRPr lang="en-US"/>
                    </a:p>
                  </a:txBody>
                  <a:tcPr/>
                </a:tc>
                <a:tc>
                  <a:txBody>
                    <a:bodyPr/>
                    <a:lstStyle/>
                    <a:p>
                      <a:pPr algn="r" fontAlgn="ctr"/>
                      <a:r>
                        <a:rPr lang="en-US" sz="2400" u="none" strike="noStrike" dirty="0">
                          <a:effectLst/>
                        </a:rPr>
                        <a:t>3</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20</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dirty="0" smtClean="0">
                          <a:effectLst/>
                        </a:rPr>
                        <a:t>20</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a:effectLst/>
                        </a:rPr>
                        <a:t>20</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16</a:t>
                      </a:r>
                      <a:endParaRPr lang="en-US" sz="2400" b="0" i="0" u="none" strike="noStrike" dirty="0">
                        <a:solidFill>
                          <a:srgbClr val="000000"/>
                        </a:solidFill>
                        <a:effectLst/>
                        <a:latin typeface="+mj-lt"/>
                      </a:endParaRPr>
                    </a:p>
                  </a:txBody>
                  <a:tcPr marL="12700" marR="180000" marT="12700" marB="0" anchor="ctr"/>
                </a:tc>
              </a:tr>
              <a:tr h="571889">
                <a:tc vMerge="1">
                  <a:txBody>
                    <a:bodyPr/>
                    <a:lstStyle/>
                    <a:p>
                      <a:endParaRPr lang="en-US"/>
                    </a:p>
                  </a:txBody>
                  <a:tcPr/>
                </a:tc>
                <a:tc>
                  <a:txBody>
                    <a:bodyPr/>
                    <a:lstStyle/>
                    <a:p>
                      <a:pPr algn="r" fontAlgn="ctr"/>
                      <a:r>
                        <a:rPr lang="en-US" sz="2400" u="none" strike="noStrike" dirty="0">
                          <a:effectLst/>
                        </a:rPr>
                        <a:t>4</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13</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24</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a:effectLst/>
                        </a:rPr>
                        <a:t>26</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13</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tc>
              </a:tr>
              <a:tr h="571889">
                <a:tc vMerge="1">
                  <a:txBody>
                    <a:bodyPr/>
                    <a:lstStyle/>
                    <a:p>
                      <a:endParaRPr lang="en-US"/>
                    </a:p>
                  </a:txBody>
                  <a:tcPr/>
                </a:tc>
                <a:tc>
                  <a:txBody>
                    <a:bodyPr/>
                    <a:lstStyle/>
                    <a:p>
                      <a:pPr algn="r" fontAlgn="ctr"/>
                      <a:r>
                        <a:rPr lang="en-US" sz="2400" u="none" strike="noStrike" dirty="0">
                          <a:effectLst/>
                        </a:rPr>
                        <a:t>5</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9</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5</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a:effectLst/>
                        </a:rPr>
                        <a:t>12</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28</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47</a:t>
                      </a:r>
                      <a:endParaRPr lang="en-US" sz="2400" b="0" i="0" u="none" strike="noStrike" dirty="0">
                        <a:solidFill>
                          <a:srgbClr val="000000"/>
                        </a:solidFill>
                        <a:effectLst/>
                        <a:latin typeface="+mj-lt"/>
                      </a:endParaRPr>
                    </a:p>
                  </a:txBody>
                  <a:tcPr marL="12700" marR="180000" marT="12700" marB="0" anchor="ctr"/>
                </a:tc>
              </a:tr>
            </a:tbl>
          </a:graphicData>
        </a:graphic>
      </p:graphicFrame>
      <p:sp>
        <p:nvSpPr>
          <p:cNvPr id="9" name="TextBox 8"/>
          <p:cNvSpPr txBox="1"/>
          <p:nvPr/>
        </p:nvSpPr>
        <p:spPr>
          <a:xfrm>
            <a:off x="612643" y="6304002"/>
            <a:ext cx="5335981" cy="369332"/>
          </a:xfrm>
          <a:prstGeom prst="rect">
            <a:avLst/>
          </a:prstGeom>
          <a:noFill/>
        </p:spPr>
        <p:txBody>
          <a:bodyPr wrap="square" rtlCol="0">
            <a:spAutoFit/>
          </a:bodyPr>
          <a:lstStyle/>
          <a:p>
            <a:r>
              <a:rPr lang="en-US" sz="1800" dirty="0" err="1" smtClean="0">
                <a:solidFill>
                  <a:srgbClr val="1691D0"/>
                </a:solidFill>
                <a:latin typeface="+mj-lt"/>
              </a:rPr>
              <a:t>Goldhaber</a:t>
            </a:r>
            <a:r>
              <a:rPr lang="en-US" sz="1800" dirty="0" smtClean="0">
                <a:solidFill>
                  <a:srgbClr val="1691D0"/>
                </a:solidFill>
                <a:latin typeface="+mj-lt"/>
              </a:rPr>
              <a:t>, Goldschmidt, and Tseng (2013)</a:t>
            </a:r>
            <a:endParaRPr lang="en-US" sz="1800" dirty="0">
              <a:solidFill>
                <a:srgbClr val="1691D0"/>
              </a:solidFill>
              <a:latin typeface="+mj-lt"/>
            </a:endParaRPr>
          </a:p>
        </p:txBody>
      </p:sp>
      <p:sp>
        <p:nvSpPr>
          <p:cNvPr id="2" name="Rectangle 1"/>
          <p:cNvSpPr/>
          <p:nvPr/>
        </p:nvSpPr>
        <p:spPr>
          <a:xfrm>
            <a:off x="717549" y="1363007"/>
            <a:ext cx="8048493" cy="707886"/>
          </a:xfrm>
          <a:prstGeom prst="rect">
            <a:avLst/>
          </a:prstGeom>
        </p:spPr>
        <p:txBody>
          <a:bodyPr wrap="square">
            <a:spAutoFit/>
          </a:bodyPr>
          <a:lstStyle/>
          <a:p>
            <a:r>
              <a:rPr lang="en-US" sz="2000" dirty="0">
                <a:latin typeface="Calibri"/>
                <a:cs typeface="Calibri"/>
              </a:rPr>
              <a:t>Cross-classification of the percentage of teachers classified in quintiles of teacher quality using two different value-added models </a:t>
            </a:r>
          </a:p>
        </p:txBody>
      </p:sp>
      <p:sp>
        <p:nvSpPr>
          <p:cNvPr id="3" name="Slide Number Placeholder 2"/>
          <p:cNvSpPr>
            <a:spLocks noGrp="1"/>
          </p:cNvSpPr>
          <p:nvPr>
            <p:ph type="sldNum" sz="quarter" idx="12"/>
          </p:nvPr>
        </p:nvSpPr>
        <p:spPr/>
        <p:txBody>
          <a:bodyPr/>
          <a:lstStyle/>
          <a:p>
            <a:fld id="{9C0F6FC3-3F0F-484D-B7AD-35414CAF3DD6}" type="slidenum">
              <a:rPr lang="en-US" smtClean="0"/>
              <a:t>18</a:t>
            </a:fld>
            <a:endParaRPr lang="en-US"/>
          </a:p>
        </p:txBody>
      </p:sp>
      <p:sp>
        <p:nvSpPr>
          <p:cNvPr id="4" name="Rectangle 3"/>
          <p:cNvSpPr/>
          <p:nvPr/>
        </p:nvSpPr>
        <p:spPr>
          <a:xfrm>
            <a:off x="2679700" y="5524500"/>
            <a:ext cx="584200" cy="3683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751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7187"/>
            <a:ext cx="5994400" cy="1923264"/>
          </a:xfrm>
        </p:spPr>
        <p:txBody>
          <a:bodyPr/>
          <a:lstStyle/>
          <a:p>
            <a:r>
              <a:rPr lang="en-US" dirty="0" smtClean="0"/>
              <a:t>Can we identify good teachers by combining evidence from different sources?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19</a:t>
            </a:fld>
            <a:endParaRPr lang="en-US" dirty="0"/>
          </a:p>
        </p:txBody>
      </p:sp>
    </p:spTree>
    <p:extLst>
      <p:ext uri="{BB962C8B-B14F-4D97-AF65-F5344CB8AC3E}">
        <p14:creationId xmlns:p14="http://schemas.microsoft.com/office/powerpoint/2010/main" val="37566569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mtClean="0"/>
              <a:t>Outline</a:t>
            </a:r>
            <a:endParaRPr lang="en-US"/>
          </a:p>
        </p:txBody>
      </p:sp>
      <p:sp>
        <p:nvSpPr>
          <p:cNvPr id="3" name="Content Placeholder 2"/>
          <p:cNvSpPr>
            <a:spLocks noGrp="1"/>
          </p:cNvSpPr>
          <p:nvPr>
            <p:ph sz="quarter" idx="1"/>
          </p:nvPr>
        </p:nvSpPr>
        <p:spPr>
          <a:xfrm>
            <a:off x="717550" y="1333500"/>
            <a:ext cx="7969250" cy="5041900"/>
          </a:xfrm>
        </p:spPr>
        <p:txBody>
          <a:bodyPr>
            <a:normAutofit lnSpcReduction="10000"/>
          </a:bodyPr>
          <a:lstStyle/>
          <a:p>
            <a:r>
              <a:rPr lang="en-US" dirty="0" smtClean="0"/>
              <a:t>Why we need to improve American education</a:t>
            </a:r>
          </a:p>
          <a:p>
            <a:r>
              <a:rPr lang="en-US" dirty="0" smtClean="0"/>
              <a:t>What we’re doing right now</a:t>
            </a:r>
          </a:p>
          <a:p>
            <a:pPr lvl="1"/>
            <a:r>
              <a:rPr lang="en-US" dirty="0" smtClean="0"/>
              <a:t>Getting smarter people into teaching</a:t>
            </a:r>
          </a:p>
          <a:p>
            <a:pPr lvl="1"/>
            <a:r>
              <a:rPr lang="en-US" dirty="0" smtClean="0"/>
              <a:t>Firin</a:t>
            </a:r>
            <a:r>
              <a:rPr lang="en-US" dirty="0" smtClean="0"/>
              <a:t>g bad teachers</a:t>
            </a:r>
          </a:p>
          <a:p>
            <a:pPr lvl="1"/>
            <a:r>
              <a:rPr lang="en-US" dirty="0" smtClean="0"/>
              <a:t>Paying good teachers more</a:t>
            </a:r>
          </a:p>
          <a:p>
            <a:pPr lvl="1"/>
            <a:r>
              <a:rPr lang="en-US" dirty="0" smtClean="0"/>
              <a:t>Reducing class size</a:t>
            </a:r>
          </a:p>
          <a:p>
            <a:pPr lvl="1"/>
            <a:r>
              <a:rPr lang="en-US" dirty="0" smtClean="0"/>
              <a:t>Copying other countries</a:t>
            </a:r>
          </a:p>
          <a:p>
            <a:pPr lvl="1"/>
            <a:r>
              <a:rPr lang="en-US" dirty="0" smtClean="0"/>
              <a:t>Expanding school choice</a:t>
            </a:r>
          </a:p>
          <a:p>
            <a:r>
              <a:rPr lang="en-US" dirty="0" smtClean="0"/>
              <a:t>What we can do instead</a:t>
            </a:r>
          </a:p>
          <a:p>
            <a:pPr lvl="1"/>
            <a:r>
              <a:rPr lang="en-US" dirty="0" smtClean="0"/>
              <a:t>Developing a knowledge-rich curriculum</a:t>
            </a:r>
          </a:p>
          <a:p>
            <a:pPr lvl="1"/>
            <a:r>
              <a:rPr lang="en-US" dirty="0" smtClean="0"/>
              <a:t>Improving the teachers we have</a:t>
            </a:r>
            <a:endParaRPr lang="en-US" dirty="0" smtClean="0"/>
          </a:p>
        </p:txBody>
      </p:sp>
      <p:sp>
        <p:nvSpPr>
          <p:cNvPr id="2" name="Slide Number Placeholder 1"/>
          <p:cNvSpPr>
            <a:spLocks noGrp="1"/>
          </p:cNvSpPr>
          <p:nvPr>
            <p:ph type="sldNum" sz="quarter" idx="12"/>
          </p:nvPr>
        </p:nvSpPr>
        <p:spPr/>
        <p:txBody>
          <a:bodyPr/>
          <a:lstStyle/>
          <a:p>
            <a:fld id="{9C0F6FC3-3F0F-484D-B7AD-35414CAF3DD6}" type="slidenum">
              <a:rPr lang="en-US" smtClean="0"/>
              <a:pPr/>
              <a:t>2</a:t>
            </a:fld>
            <a:endParaRPr lang="en-US"/>
          </a:p>
        </p:txBody>
      </p:sp>
    </p:spTree>
    <p:extLst>
      <p:ext uri="{BB962C8B-B14F-4D97-AF65-F5344CB8AC3E}">
        <p14:creationId xmlns:p14="http://schemas.microsoft.com/office/powerpoint/2010/main" val="2192526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Effective Teaching project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20</a:t>
            </a:fld>
            <a:endParaRPr lang="en-GB" dirty="0"/>
          </a:p>
        </p:txBody>
      </p:sp>
      <p:sp>
        <p:nvSpPr>
          <p:cNvPr id="4" name="Content Placeholder 3"/>
          <p:cNvSpPr>
            <a:spLocks noGrp="1"/>
          </p:cNvSpPr>
          <p:nvPr>
            <p:ph sz="quarter" idx="1"/>
          </p:nvPr>
        </p:nvSpPr>
        <p:spPr/>
        <p:txBody>
          <a:bodyPr/>
          <a:lstStyle/>
          <a:p>
            <a:r>
              <a:rPr lang="en-US" dirty="0" smtClean="0"/>
              <a:t>Three sources of evidence on teacher effectiveness</a:t>
            </a:r>
          </a:p>
          <a:p>
            <a:pPr lvl="1"/>
            <a:r>
              <a:rPr lang="en-US" dirty="0" smtClean="0"/>
              <a:t>Value-added estimates</a:t>
            </a:r>
          </a:p>
          <a:p>
            <a:pPr lvl="1"/>
            <a:r>
              <a:rPr lang="en-US" dirty="0" smtClean="0"/>
              <a:t>Classroom observation</a:t>
            </a:r>
          </a:p>
          <a:p>
            <a:pPr lvl="1"/>
            <a:r>
              <a:rPr lang="en-US" dirty="0" smtClean="0"/>
              <a:t>Student perception </a:t>
            </a:r>
            <a:r>
              <a:rPr lang="en-US" dirty="0" smtClean="0"/>
              <a:t>surveys</a:t>
            </a:r>
          </a:p>
        </p:txBody>
      </p:sp>
      <p:sp>
        <p:nvSpPr>
          <p:cNvPr id="5" name="TextBox 4"/>
          <p:cNvSpPr txBox="1"/>
          <p:nvPr/>
        </p:nvSpPr>
        <p:spPr>
          <a:xfrm>
            <a:off x="533400" y="6267191"/>
            <a:ext cx="4865631" cy="369332"/>
          </a:xfrm>
          <a:prstGeom prst="rect">
            <a:avLst/>
          </a:prstGeom>
          <a:noFill/>
        </p:spPr>
        <p:txBody>
          <a:bodyPr wrap="square" rtlCol="0">
            <a:spAutoFit/>
          </a:bodyPr>
          <a:lstStyle/>
          <a:p>
            <a:r>
              <a:rPr lang="en-US" sz="1800" dirty="0" smtClean="0">
                <a:solidFill>
                  <a:schemeClr val="accent1"/>
                </a:solidFill>
                <a:latin typeface="Calibri"/>
                <a:cs typeface="Calibri"/>
              </a:rPr>
              <a:t>Bill and Melinda Gates Foundation (2012)</a:t>
            </a:r>
            <a:endParaRPr lang="en-US" sz="1800" dirty="0">
              <a:solidFill>
                <a:schemeClr val="accent1"/>
              </a:solidFill>
              <a:latin typeface="Calibri"/>
              <a:cs typeface="Calibri"/>
            </a:endParaRPr>
          </a:p>
        </p:txBody>
      </p:sp>
    </p:spTree>
    <p:extLst>
      <p:ext uri="{BB962C8B-B14F-4D97-AF65-F5344CB8AC3E}">
        <p14:creationId xmlns:p14="http://schemas.microsoft.com/office/powerpoint/2010/main" val="22924991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Prediction and reality</a:t>
            </a:r>
            <a:endParaRPr lang="en-US" dirty="0"/>
          </a:p>
        </p:txBody>
      </p:sp>
      <p:pic>
        <p:nvPicPr>
          <p:cNvPr id="5" name="Content Placeholder 4"/>
          <p:cNvPicPr>
            <a:picLocks noGrp="1"/>
          </p:cNvPicPr>
          <p:nvPr>
            <p:ph sz="quarter" idx="1"/>
          </p:nvPr>
        </p:nvPicPr>
        <p:blipFill rotWithShape="1">
          <a:blip r:embed="rId2">
            <a:extLst>
              <a:ext uri="{28A0092B-C50C-407E-A947-70E740481C1C}">
                <a14:useLocalDpi xmlns:a14="http://schemas.microsoft.com/office/drawing/2010/main" val="0"/>
              </a:ext>
            </a:extLst>
          </a:blip>
          <a:srcRect l="4430" r="-4325" b="5201"/>
          <a:stretch/>
        </p:blipFill>
        <p:spPr>
          <a:xfrm>
            <a:off x="1689100" y="1333499"/>
            <a:ext cx="6997699" cy="4775201"/>
          </a:xfrm>
        </p:spPr>
      </p:pic>
      <p:sp>
        <p:nvSpPr>
          <p:cNvPr id="3" name="Slide Number Placeholder 2"/>
          <p:cNvSpPr>
            <a:spLocks noGrp="1"/>
          </p:cNvSpPr>
          <p:nvPr>
            <p:ph type="sldNum" sz="quarter" idx="12"/>
          </p:nvPr>
        </p:nvSpPr>
        <p:spPr/>
        <p:txBody>
          <a:bodyPr/>
          <a:lstStyle/>
          <a:p>
            <a:fld id="{2D6238C2-C284-AD4D-8FB8-9663937FCA09}" type="slidenum">
              <a:rPr lang="en-GB" smtClean="0"/>
              <a:pPr/>
              <a:t>21</a:t>
            </a:fld>
            <a:endParaRPr lang="en-GB" dirty="0"/>
          </a:p>
        </p:txBody>
      </p:sp>
      <p:sp>
        <p:nvSpPr>
          <p:cNvPr id="6" name="TextBox 5"/>
          <p:cNvSpPr txBox="1"/>
          <p:nvPr/>
        </p:nvSpPr>
        <p:spPr>
          <a:xfrm>
            <a:off x="3071380" y="6001363"/>
            <a:ext cx="3723120" cy="369332"/>
          </a:xfrm>
          <a:prstGeom prst="rect">
            <a:avLst/>
          </a:prstGeom>
          <a:noFill/>
        </p:spPr>
        <p:txBody>
          <a:bodyPr wrap="square" rtlCol="0">
            <a:spAutoFit/>
          </a:bodyPr>
          <a:lstStyle/>
          <a:p>
            <a:pPr algn="ctr"/>
            <a:r>
              <a:rPr lang="en-US" dirty="0" smtClean="0">
                <a:latin typeface="Calibri"/>
                <a:cs typeface="Calibri"/>
              </a:rPr>
              <a:t>How good the teacher actually is</a:t>
            </a:r>
            <a:endParaRPr lang="en-US" dirty="0">
              <a:latin typeface="Calibri"/>
              <a:cs typeface="Calibri"/>
            </a:endParaRPr>
          </a:p>
        </p:txBody>
      </p:sp>
      <p:sp>
        <p:nvSpPr>
          <p:cNvPr id="7" name="TextBox 6"/>
          <p:cNvSpPr txBox="1"/>
          <p:nvPr/>
        </p:nvSpPr>
        <p:spPr>
          <a:xfrm rot="16200000">
            <a:off x="-348962" y="3403273"/>
            <a:ext cx="3219043" cy="369332"/>
          </a:xfrm>
          <a:prstGeom prst="rect">
            <a:avLst/>
          </a:prstGeom>
          <a:noFill/>
        </p:spPr>
        <p:txBody>
          <a:bodyPr wrap="square" rtlCol="0">
            <a:spAutoFit/>
          </a:bodyPr>
          <a:lstStyle/>
          <a:p>
            <a:pPr algn="ctr"/>
            <a:r>
              <a:rPr lang="en-US" dirty="0" smtClean="0">
                <a:latin typeface="Calibri"/>
                <a:cs typeface="Calibri"/>
              </a:rPr>
              <a:t>Teacher rating</a:t>
            </a:r>
            <a:endParaRPr lang="en-US" dirty="0">
              <a:latin typeface="Calibri"/>
              <a:cs typeface="Calibri"/>
            </a:endParaRPr>
          </a:p>
        </p:txBody>
      </p:sp>
      <p:sp>
        <p:nvSpPr>
          <p:cNvPr id="4" name="Rectangle 3"/>
          <p:cNvSpPr/>
          <p:nvPr/>
        </p:nvSpPr>
        <p:spPr>
          <a:xfrm>
            <a:off x="5791200" y="4051299"/>
            <a:ext cx="3251200" cy="1562101"/>
          </a:xfrm>
          <a:prstGeom prst="rect">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To get a reliable estimate of a teacher’s quality, you would need to collect data on that teacher for 11 years</a:t>
            </a:r>
            <a:endParaRPr lang="en-US" sz="2000" dirty="0"/>
          </a:p>
        </p:txBody>
      </p:sp>
    </p:spTree>
    <p:extLst>
      <p:ext uri="{BB962C8B-B14F-4D97-AF65-F5344CB8AC3E}">
        <p14:creationId xmlns:p14="http://schemas.microsoft.com/office/powerpoint/2010/main" val="2131030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Reducing class size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22</a:t>
            </a:fld>
            <a:endParaRPr lang="en-US" dirty="0"/>
          </a:p>
        </p:txBody>
      </p:sp>
    </p:spTree>
    <p:extLst>
      <p:ext uri="{BB962C8B-B14F-4D97-AF65-F5344CB8AC3E}">
        <p14:creationId xmlns:p14="http://schemas.microsoft.com/office/powerpoint/2010/main" val="42127663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Class-size reduction programs</a:t>
            </a:r>
            <a:endParaRPr lang="en-US" dirty="0"/>
          </a:p>
        </p:txBody>
      </p:sp>
      <p:sp>
        <p:nvSpPr>
          <p:cNvPr id="3" name="Content Placeholder 2"/>
          <p:cNvSpPr>
            <a:spLocks noGrp="1"/>
          </p:cNvSpPr>
          <p:nvPr>
            <p:ph idx="1"/>
          </p:nvPr>
        </p:nvSpPr>
        <p:spPr>
          <a:xfrm>
            <a:off x="717550" y="1333500"/>
            <a:ext cx="8426450" cy="4891690"/>
          </a:xfrm>
        </p:spPr>
        <p:txBody>
          <a:bodyPr>
            <a:normAutofit/>
          </a:bodyPr>
          <a:lstStyle/>
          <a:p>
            <a:r>
              <a:rPr lang="en-US" dirty="0" smtClean="0"/>
              <a:t>In general, students taught by the same teacher in a smaller class will make more progress, depending on</a:t>
            </a:r>
          </a:p>
          <a:p>
            <a:pPr lvl="1"/>
            <a:r>
              <a:rPr lang="en-US" dirty="0" smtClean="0"/>
              <a:t>Age of the students</a:t>
            </a:r>
          </a:p>
          <a:p>
            <a:pPr lvl="1"/>
            <a:r>
              <a:rPr lang="en-US" dirty="0" smtClean="0"/>
              <a:t>Support for the teacher</a:t>
            </a:r>
          </a:p>
          <a:p>
            <a:pPr lvl="1"/>
            <a:r>
              <a:rPr lang="en-US" dirty="0" smtClean="0"/>
              <a:t>Supply of additional teachers</a:t>
            </a:r>
          </a:p>
          <a:p>
            <a:r>
              <a:rPr lang="en-US" dirty="0" smtClean="0"/>
              <a:t>However, meaningful reductions in class size are costly</a:t>
            </a:r>
          </a:p>
          <a:p>
            <a:r>
              <a:rPr lang="en-US" dirty="0" smtClean="0"/>
              <a:t>Reducing class size from 30 to 20 requires increasing education expenditure by 40%</a:t>
            </a:r>
          </a:p>
          <a:p>
            <a:r>
              <a:rPr lang="en-US" dirty="0" smtClean="0"/>
              <a:t>There are better things to do with the money</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23</a:t>
            </a:fld>
            <a:endParaRPr lang="en-US"/>
          </a:p>
        </p:txBody>
      </p:sp>
    </p:spTree>
    <p:extLst>
      <p:ext uri="{BB962C8B-B14F-4D97-AF65-F5344CB8AC3E}">
        <p14:creationId xmlns:p14="http://schemas.microsoft.com/office/powerpoint/2010/main" val="3201617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Copying other countries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24</a:t>
            </a:fld>
            <a:endParaRPr lang="en-US" dirty="0"/>
          </a:p>
        </p:txBody>
      </p:sp>
    </p:spTree>
    <p:extLst>
      <p:ext uri="{BB962C8B-B14F-4D97-AF65-F5344CB8AC3E}">
        <p14:creationId xmlns:p14="http://schemas.microsoft.com/office/powerpoint/2010/main" val="8804876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international comparisons</a:t>
            </a:r>
            <a:endParaRPr lang="en-US" dirty="0"/>
          </a:p>
        </p:txBody>
      </p:sp>
      <p:sp>
        <p:nvSpPr>
          <p:cNvPr id="3" name="Content Placeholder 2"/>
          <p:cNvSpPr>
            <a:spLocks noGrp="1"/>
          </p:cNvSpPr>
          <p:nvPr>
            <p:ph idx="1"/>
          </p:nvPr>
        </p:nvSpPr>
        <p:spPr/>
        <p:txBody>
          <a:bodyPr/>
          <a:lstStyle/>
          <a:p>
            <a:r>
              <a:rPr lang="en-US" dirty="0" smtClean="0"/>
              <a:t>Test translation</a:t>
            </a:r>
          </a:p>
          <a:p>
            <a:r>
              <a:rPr lang="en-US" dirty="0" smtClean="0"/>
              <a:t>Student motivation</a:t>
            </a:r>
          </a:p>
          <a:p>
            <a:r>
              <a:rPr lang="en-US" dirty="0" smtClean="0"/>
              <a:t>Unrepresentative samples</a:t>
            </a:r>
          </a:p>
          <a:p>
            <a:r>
              <a:rPr lang="en-US" dirty="0" smtClean="0"/>
              <a:t>Figuring out the causes</a:t>
            </a:r>
          </a:p>
          <a:p>
            <a:r>
              <a:rPr lang="en-US" dirty="0" smtClean="0"/>
              <a:t>Implementation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25</a:t>
            </a:fld>
            <a:endParaRPr lang="en-US"/>
          </a:p>
        </p:txBody>
      </p:sp>
    </p:spTree>
    <p:extLst>
      <p:ext uri="{BB962C8B-B14F-4D97-AF65-F5344CB8AC3E}">
        <p14:creationId xmlns:p14="http://schemas.microsoft.com/office/powerpoint/2010/main" val="2340931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Expanding school choice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26</a:t>
            </a:fld>
            <a:endParaRPr lang="en-US" dirty="0"/>
          </a:p>
        </p:txBody>
      </p:sp>
    </p:spTree>
    <p:extLst>
      <p:ext uri="{BB962C8B-B14F-4D97-AF65-F5344CB8AC3E}">
        <p14:creationId xmlns:p14="http://schemas.microsoft.com/office/powerpoint/2010/main" val="17783648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schools</a:t>
            </a:r>
            <a:endParaRPr lang="en-US" dirty="0"/>
          </a:p>
        </p:txBody>
      </p:sp>
      <p:sp>
        <p:nvSpPr>
          <p:cNvPr id="3" name="Content Placeholder 2"/>
          <p:cNvSpPr>
            <a:spLocks noGrp="1"/>
          </p:cNvSpPr>
          <p:nvPr>
            <p:ph idx="1"/>
          </p:nvPr>
        </p:nvSpPr>
        <p:spPr>
          <a:xfrm>
            <a:off x="717550" y="1333500"/>
            <a:ext cx="8426450" cy="4891690"/>
          </a:xfrm>
        </p:spPr>
        <p:txBody>
          <a:bodyPr/>
          <a:lstStyle/>
          <a:p>
            <a:r>
              <a:rPr lang="en-US" dirty="0" smtClean="0"/>
              <a:t>In the US, between-school differences are small</a:t>
            </a:r>
          </a:p>
          <a:p>
            <a:r>
              <a:rPr lang="en-US" dirty="0" smtClean="0"/>
              <a:t>Charter schools</a:t>
            </a:r>
          </a:p>
          <a:p>
            <a:pPr lvl="1"/>
            <a:r>
              <a:rPr lang="en-US" dirty="0" smtClean="0"/>
              <a:t>Some charter schools are highly effective </a:t>
            </a:r>
            <a:br>
              <a:rPr lang="en-US" dirty="0" smtClean="0"/>
            </a:br>
            <a:r>
              <a:rPr lang="en-US" dirty="0" smtClean="0"/>
              <a:t>(KIPP, Uncommon schools)</a:t>
            </a:r>
          </a:p>
          <a:p>
            <a:pPr lvl="1"/>
            <a:r>
              <a:rPr lang="en-US" dirty="0" smtClean="0"/>
              <a:t>Most are similar to traditional public schools</a:t>
            </a:r>
          </a:p>
          <a:p>
            <a:pPr lvl="1"/>
            <a:r>
              <a:rPr lang="en-US" dirty="0" smtClean="0"/>
              <a:t>System-wide impacts will be small</a:t>
            </a:r>
          </a:p>
          <a:p>
            <a:pPr marL="914400" lvl="2" indent="0">
              <a:buNone/>
            </a:pPr>
            <a:r>
              <a:rPr lang="en-US" dirty="0" smtClean="0"/>
              <a:t>even if all charter schools are as good as KIPP schools,</a:t>
            </a:r>
          </a:p>
          <a:p>
            <a:pPr marL="914400" lvl="2" indent="0">
              <a:buNone/>
            </a:pPr>
            <a:r>
              <a:rPr lang="en-US" dirty="0" smtClean="0"/>
              <a:t>and charter schools places expand at their current rate (250,000/year),</a:t>
            </a:r>
          </a:p>
          <a:p>
            <a:pPr marL="914400" lvl="2" indent="0">
              <a:buNone/>
            </a:pPr>
            <a:r>
              <a:rPr lang="en-US" dirty="0" smtClean="0"/>
              <a:t>we will have students making 3 week more progress each year</a:t>
            </a:r>
          </a:p>
          <a:p>
            <a:pPr marL="914400" lvl="2" indent="0">
              <a:buNone/>
            </a:pPr>
            <a:r>
              <a:rPr lang="en-US" dirty="0" smtClean="0"/>
              <a:t>by 2058</a:t>
            </a:r>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27</a:t>
            </a:fld>
            <a:endParaRPr lang="en-US"/>
          </a:p>
        </p:txBody>
      </p:sp>
    </p:spTree>
    <p:extLst>
      <p:ext uri="{BB962C8B-B14F-4D97-AF65-F5344CB8AC3E}">
        <p14:creationId xmlns:p14="http://schemas.microsoft.com/office/powerpoint/2010/main" val="4293044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vouchers</a:t>
            </a:r>
            <a:endParaRPr lang="en-US" dirty="0"/>
          </a:p>
        </p:txBody>
      </p:sp>
      <p:sp>
        <p:nvSpPr>
          <p:cNvPr id="3" name="Content Placeholder 2"/>
          <p:cNvSpPr>
            <a:spLocks noGrp="1"/>
          </p:cNvSpPr>
          <p:nvPr>
            <p:ph idx="1"/>
          </p:nvPr>
        </p:nvSpPr>
        <p:spPr/>
        <p:txBody>
          <a:bodyPr/>
          <a:lstStyle/>
          <a:p>
            <a:r>
              <a:rPr lang="en-US" dirty="0" smtClean="0"/>
              <a:t>US student performance on PISA 2012</a:t>
            </a:r>
          </a:p>
          <a:p>
            <a:pPr marL="457200" lvl="1" indent="0">
              <a:buNone/>
              <a:tabLst>
                <a:tab pos="2743200" algn="l"/>
                <a:tab pos="4572000" algn="l"/>
              </a:tabLst>
            </a:pPr>
            <a:r>
              <a:rPr lang="en-US" dirty="0"/>
              <a:t>	</a:t>
            </a:r>
            <a:r>
              <a:rPr lang="en-US" dirty="0" smtClean="0"/>
              <a:t>Public	Private</a:t>
            </a:r>
            <a:endParaRPr lang="en-US" dirty="0"/>
          </a:p>
          <a:p>
            <a:pPr lvl="1">
              <a:tabLst>
                <a:tab pos="2857500" algn="l"/>
                <a:tab pos="4800600" algn="l"/>
              </a:tabLst>
            </a:pPr>
            <a:r>
              <a:rPr lang="en-US" dirty="0" smtClean="0"/>
              <a:t>Reading	498	527</a:t>
            </a:r>
          </a:p>
          <a:p>
            <a:pPr lvl="1">
              <a:tabLst>
                <a:tab pos="2857500" algn="l"/>
                <a:tab pos="4800600" algn="l"/>
              </a:tabLst>
            </a:pPr>
            <a:r>
              <a:rPr lang="en-US" dirty="0" smtClean="0"/>
              <a:t>Math	481	496</a:t>
            </a:r>
          </a:p>
          <a:p>
            <a:pPr lvl="1">
              <a:tabLst>
                <a:tab pos="2857500" algn="l"/>
                <a:tab pos="4800600" algn="l"/>
              </a:tabLst>
            </a:pPr>
            <a:r>
              <a:rPr lang="en-US" dirty="0" smtClean="0"/>
              <a:t>Science	497	518</a:t>
            </a:r>
          </a:p>
          <a:p>
            <a:pPr>
              <a:tabLst>
                <a:tab pos="2463800" algn="l"/>
                <a:tab pos="3771900" algn="l"/>
              </a:tabLst>
            </a:pPr>
            <a:r>
              <a:rPr lang="en-US" dirty="0" smtClean="0"/>
              <a:t>But, taking into account differences in students, in mathematics,</a:t>
            </a:r>
          </a:p>
          <a:p>
            <a:pPr lvl="1">
              <a:tabLst>
                <a:tab pos="2463800" algn="l"/>
                <a:tab pos="3771900" algn="l"/>
              </a:tabLst>
            </a:pPr>
            <a:r>
              <a:rPr lang="en-US" dirty="0" smtClean="0"/>
              <a:t>Public schools outscore private schools by 7 points</a:t>
            </a:r>
          </a:p>
          <a:p>
            <a:pPr>
              <a:tabLst>
                <a:tab pos="2463800" algn="l"/>
                <a:tab pos="3771900" algn="l"/>
              </a:tabLst>
            </a:pPr>
            <a:r>
              <a:rPr lang="en-US" dirty="0" smtClean="0"/>
              <a:t>And, </a:t>
            </a:r>
            <a:r>
              <a:rPr lang="en-US" dirty="0"/>
              <a:t>taking into account </a:t>
            </a:r>
            <a:r>
              <a:rPr lang="en-US" dirty="0" smtClean="0"/>
              <a:t>peer effects:</a:t>
            </a:r>
            <a:endParaRPr lang="en-US" dirty="0"/>
          </a:p>
          <a:p>
            <a:pPr lvl="1">
              <a:tabLst>
                <a:tab pos="2463800" algn="l"/>
                <a:tab pos="3771900" algn="l"/>
              </a:tabLst>
            </a:pPr>
            <a:r>
              <a:rPr lang="en-US" dirty="0"/>
              <a:t>Public </a:t>
            </a:r>
            <a:r>
              <a:rPr lang="en-US" dirty="0" smtClean="0"/>
              <a:t>schools outscore </a:t>
            </a:r>
            <a:r>
              <a:rPr lang="en-US" dirty="0"/>
              <a:t>private </a:t>
            </a:r>
            <a:r>
              <a:rPr lang="en-US" dirty="0" smtClean="0"/>
              <a:t>schools by 27 </a:t>
            </a:r>
            <a:r>
              <a:rPr lang="en-US" dirty="0"/>
              <a:t>points</a:t>
            </a:r>
          </a:p>
          <a:p>
            <a:pPr lvl="1">
              <a:tabLst>
                <a:tab pos="2463800" algn="l"/>
                <a:tab pos="3771900" algn="l"/>
              </a:tabLst>
            </a:pP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28</a:t>
            </a:fld>
            <a:endParaRPr lang="en-US"/>
          </a:p>
        </p:txBody>
      </p:sp>
    </p:spTree>
    <p:extLst>
      <p:ext uri="{BB962C8B-B14F-4D97-AF65-F5344CB8AC3E}">
        <p14:creationId xmlns:p14="http://schemas.microsoft.com/office/powerpoint/2010/main" val="3521326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pPr>
            <a:endParaRPr lang="en-US" sz="2100" b="1" dirty="0">
              <a:solidFill>
                <a:schemeClr val="tx2"/>
              </a:solidFill>
              <a:latin typeface="Arial" charset="0"/>
            </a:endParaRPr>
          </a:p>
        </p:txBody>
      </p:sp>
      <p:sp>
        <p:nvSpPr>
          <p:cNvPr id="27651" name="Rectangle 3"/>
          <p:cNvSpPr>
            <a:spLocks noGrp="1" noChangeArrowheads="1"/>
          </p:cNvSpPr>
          <p:nvPr>
            <p:ph type="title"/>
          </p:nvPr>
        </p:nvSpPr>
        <p:spPr/>
        <p:txBody>
          <a:bodyPr/>
          <a:lstStyle/>
          <a:p>
            <a:r>
              <a:rPr lang="en-US" dirty="0" smtClean="0"/>
              <a:t>Pause for reflection</a:t>
            </a:r>
          </a:p>
        </p:txBody>
      </p:sp>
      <p:sp>
        <p:nvSpPr>
          <p:cNvPr id="3" name="Slide Number Placeholder 2"/>
          <p:cNvSpPr>
            <a:spLocks noGrp="1"/>
          </p:cNvSpPr>
          <p:nvPr>
            <p:ph type="sldNum" sz="quarter" idx="12"/>
          </p:nvPr>
        </p:nvSpPr>
        <p:spPr/>
        <p:txBody>
          <a:bodyPr>
            <a:normAutofit fontScale="92500" lnSpcReduction="20000"/>
          </a:bodyPr>
          <a:lstStyle/>
          <a:p>
            <a:fld id="{2D6238C2-C284-AD4D-8FB8-9663937FCA09}" type="slidenum">
              <a:rPr lang="en-GB" smtClean="0"/>
              <a:pPr/>
              <a:t>29</a:t>
            </a:fld>
            <a:endParaRPr lang="en-GB" dirty="0"/>
          </a:p>
        </p:txBody>
      </p:sp>
      <p:sp>
        <p:nvSpPr>
          <p:cNvPr id="27652" name="Rectangle 4"/>
          <p:cNvSpPr>
            <a:spLocks noGrp="1" noChangeArrowheads="1"/>
          </p:cNvSpPr>
          <p:nvPr>
            <p:ph sz="quarter" idx="1"/>
          </p:nvPr>
        </p:nvSpPr>
        <p:spPr/>
        <p:txBody>
          <a:bodyPr/>
          <a:lstStyle/>
          <a:p>
            <a:r>
              <a:rPr lang="en-US" dirty="0" smtClean="0"/>
              <a:t>What’s the most interesting, surprising, or challenging thing you have heard so far?</a:t>
            </a:r>
          </a:p>
          <a:p>
            <a:r>
              <a:rPr lang="en-US" dirty="0" smtClean="0"/>
              <a:t>See if you can get consensus </a:t>
            </a:r>
            <a:r>
              <a:rPr lang="en-US" dirty="0" smtClean="0"/>
              <a:t>with your neighbors.</a:t>
            </a:r>
            <a:endParaRPr lang="en-US" dirty="0"/>
          </a:p>
        </p:txBody>
      </p:sp>
    </p:spTree>
    <p:extLst>
      <p:ext uri="{BB962C8B-B14F-4D97-AF65-F5344CB8AC3E}">
        <p14:creationId xmlns:p14="http://schemas.microsoft.com/office/powerpoint/2010/main" val="2165055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we need to raise achievement</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pPr>
              <a:defRPr/>
            </a:pPr>
            <a:fld id="{D52799CE-711A-FA44-BA4E-E463DA170A36}" type="slidenum">
              <a:rPr lang="en-US" smtClean="0"/>
              <a:pPr>
                <a:defRPr/>
              </a:pPr>
              <a:t>3</a:t>
            </a:fld>
            <a:endParaRPr lang="en-US" dirty="0"/>
          </a:p>
        </p:txBody>
      </p:sp>
      <p:sp>
        <p:nvSpPr>
          <p:cNvPr id="6" name="Content Placeholder 5"/>
          <p:cNvSpPr>
            <a:spLocks noGrp="1"/>
          </p:cNvSpPr>
          <p:nvPr>
            <p:ph sz="quarter" idx="1"/>
          </p:nvPr>
        </p:nvSpPr>
        <p:spPr>
          <a:xfrm>
            <a:off x="717550" y="1346200"/>
            <a:ext cx="7969250" cy="4891690"/>
          </a:xfrm>
        </p:spPr>
        <p:txBody>
          <a:bodyPr>
            <a:normAutofit/>
          </a:bodyPr>
          <a:lstStyle/>
          <a:p>
            <a:r>
              <a:rPr lang="en-US" dirty="0" smtClean="0"/>
              <a:t>US students leaving school without basic levels of achievement in:</a:t>
            </a:r>
          </a:p>
          <a:p>
            <a:pPr lvl="1">
              <a:tabLst>
                <a:tab pos="3606800" algn="l"/>
              </a:tabLst>
            </a:pPr>
            <a:r>
              <a:rPr lang="en-US" dirty="0" smtClean="0"/>
              <a:t>Reading:	20%</a:t>
            </a:r>
          </a:p>
          <a:p>
            <a:pPr lvl="1">
              <a:tabLst>
                <a:tab pos="3606800" algn="l"/>
              </a:tabLst>
            </a:pPr>
            <a:r>
              <a:rPr lang="en-US" dirty="0" smtClean="0"/>
              <a:t>Mathematics:	30%</a:t>
            </a:r>
          </a:p>
          <a:p>
            <a:pPr lvl="1">
              <a:tabLst>
                <a:tab pos="3606800" algn="l"/>
              </a:tabLst>
            </a:pPr>
            <a:r>
              <a:rPr lang="en-US" dirty="0" smtClean="0"/>
              <a:t>Science:	20%</a:t>
            </a:r>
          </a:p>
          <a:p>
            <a:pPr lvl="1">
              <a:tabLst>
                <a:tab pos="3606800" algn="l"/>
              </a:tabLst>
            </a:pPr>
            <a:r>
              <a:rPr lang="en-US" dirty="0" smtClean="0"/>
              <a:t>In any of these:	15%</a:t>
            </a:r>
            <a:endParaRPr lang="en-US" dirty="0"/>
          </a:p>
          <a:p>
            <a:r>
              <a:rPr lang="en-US" dirty="0" smtClean="0"/>
              <a:t>In </a:t>
            </a:r>
            <a:r>
              <a:rPr lang="en-US" dirty="0" smtClean="0"/>
              <a:t>advanced economies, over the next 20 to 30 years</a:t>
            </a:r>
          </a:p>
          <a:p>
            <a:pPr lvl="1"/>
            <a:r>
              <a:rPr lang="en-US" dirty="0" smtClean="0"/>
              <a:t>25% to 35% </a:t>
            </a:r>
            <a:r>
              <a:rPr lang="en-US" dirty="0" smtClean="0"/>
              <a:t>of jobs could be </a:t>
            </a:r>
            <a:r>
              <a:rPr lang="en-US" dirty="0" smtClean="0"/>
              <a:t>offshored</a:t>
            </a:r>
            <a:endParaRPr lang="en-US" dirty="0" smtClean="0"/>
          </a:p>
          <a:p>
            <a:pPr lvl="1"/>
            <a:r>
              <a:rPr lang="en-US" dirty="0" smtClean="0"/>
              <a:t>About half </a:t>
            </a:r>
            <a:r>
              <a:rPr lang="en-US" dirty="0" smtClean="0"/>
              <a:t>the work being done right now could </a:t>
            </a:r>
            <a:r>
              <a:rPr lang="en-US" dirty="0" smtClean="0"/>
              <a:t>be done by </a:t>
            </a:r>
            <a:r>
              <a:rPr lang="en-US" dirty="0" smtClean="0"/>
              <a:t>machines with existing technology</a:t>
            </a:r>
          </a:p>
          <a:p>
            <a:endParaRPr lang="en-US" dirty="0" smtClean="0"/>
          </a:p>
        </p:txBody>
      </p:sp>
      <p:sp>
        <p:nvSpPr>
          <p:cNvPr id="2" name="TextBox 1"/>
          <p:cNvSpPr txBox="1"/>
          <p:nvPr/>
        </p:nvSpPr>
        <p:spPr>
          <a:xfrm>
            <a:off x="520700" y="6333360"/>
            <a:ext cx="6673850" cy="369332"/>
          </a:xfrm>
          <a:prstGeom prst="rect">
            <a:avLst/>
          </a:prstGeom>
          <a:noFill/>
        </p:spPr>
        <p:txBody>
          <a:bodyPr wrap="square" rtlCol="0">
            <a:spAutoFit/>
          </a:bodyPr>
          <a:lstStyle/>
          <a:p>
            <a:r>
              <a:rPr lang="en-US" dirty="0" smtClean="0">
                <a:solidFill>
                  <a:srgbClr val="1691D0"/>
                </a:solidFill>
              </a:rPr>
              <a:t>OECD (2017); Blinder (2011); </a:t>
            </a:r>
            <a:r>
              <a:rPr lang="en-US" dirty="0">
                <a:solidFill>
                  <a:srgbClr val="1691D0"/>
                </a:solidFill>
              </a:rPr>
              <a:t>Frey &amp; Osborne, 2013; </a:t>
            </a:r>
            <a:r>
              <a:rPr lang="en-US" dirty="0" smtClean="0">
                <a:solidFill>
                  <a:srgbClr val="1691D0"/>
                </a:solidFill>
              </a:rPr>
              <a:t>McKinsey (2015)</a:t>
            </a:r>
            <a:endParaRPr lang="en-US" dirty="0">
              <a:solidFill>
                <a:srgbClr val="1691D0"/>
              </a:solidFill>
            </a:endParaRPr>
          </a:p>
        </p:txBody>
      </p:sp>
    </p:spTree>
    <p:extLst>
      <p:ext uri="{BB962C8B-B14F-4D97-AF65-F5344CB8AC3E}">
        <p14:creationId xmlns:p14="http://schemas.microsoft.com/office/powerpoint/2010/main" val="2921838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we can do instead</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30</a:t>
            </a:fld>
            <a:endParaRPr lang="en-US" dirty="0"/>
          </a:p>
        </p:txBody>
      </p:sp>
    </p:spTree>
    <p:extLst>
      <p:ext uri="{BB962C8B-B14F-4D97-AF65-F5344CB8AC3E}">
        <p14:creationId xmlns:p14="http://schemas.microsoft.com/office/powerpoint/2010/main" val="18623797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from research</a:t>
            </a:r>
            <a:endParaRPr lang="en-US" dirty="0"/>
          </a:p>
        </p:txBody>
      </p:sp>
      <p:sp>
        <p:nvSpPr>
          <p:cNvPr id="6" name="Content Placeholder 5"/>
          <p:cNvSpPr>
            <a:spLocks noGrp="1"/>
          </p:cNvSpPr>
          <p:nvPr>
            <p:ph idx="1"/>
          </p:nvPr>
        </p:nvSpPr>
        <p:spPr/>
        <p:txBody>
          <a:bodyPr/>
          <a:lstStyle/>
          <a:p>
            <a:r>
              <a:rPr lang="en-US" dirty="0" smtClean="0"/>
              <a:t>Three questions we should be asking</a:t>
            </a:r>
          </a:p>
          <a:p>
            <a:pPr lvl="1"/>
            <a:r>
              <a:rPr lang="en-US" dirty="0" smtClean="0"/>
              <a:t>How much will this improve learning?</a:t>
            </a:r>
          </a:p>
          <a:p>
            <a:pPr lvl="1"/>
            <a:r>
              <a:rPr lang="en-US" dirty="0" smtClean="0"/>
              <a:t>How much will it cost?</a:t>
            </a:r>
          </a:p>
          <a:p>
            <a:pPr lvl="1"/>
            <a:r>
              <a:rPr lang="en-US" dirty="0" smtClean="0"/>
              <a:t>Will it work here?</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31</a:t>
            </a:fld>
            <a:endParaRPr lang="en-US" dirty="0"/>
          </a:p>
        </p:txBody>
      </p:sp>
    </p:spTree>
    <p:extLst>
      <p:ext uri="{BB962C8B-B14F-4D97-AF65-F5344CB8AC3E}">
        <p14:creationId xmlns:p14="http://schemas.microsoft.com/office/powerpoint/2010/main" val="31288519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knowledge-rich curriculum</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9C0F6FC3-3F0F-484D-B7AD-35414CAF3DD6}" type="slidenum">
              <a:rPr lang="en-US" smtClean="0"/>
              <a:pPr/>
              <a:t>32</a:t>
            </a:fld>
            <a:endParaRPr lang="en-US" dirty="0"/>
          </a:p>
        </p:txBody>
      </p:sp>
    </p:spTree>
    <p:extLst>
      <p:ext uri="{BB962C8B-B14F-4D97-AF65-F5344CB8AC3E}">
        <p14:creationId xmlns:p14="http://schemas.microsoft.com/office/powerpoint/2010/main" val="22115665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this</a:t>
            </a:r>
            <a:endParaRPr lang="en-US" dirty="0"/>
          </a:p>
        </p:txBody>
      </p:sp>
      <p:sp>
        <p:nvSpPr>
          <p:cNvPr id="3" name="Slide Number Placeholder 2"/>
          <p:cNvSpPr>
            <a:spLocks noGrp="1"/>
          </p:cNvSpPr>
          <p:nvPr>
            <p:ph type="sldNum" sz="quarter" idx="11"/>
          </p:nvPr>
        </p:nvSpPr>
        <p:spPr/>
        <p:txBody>
          <a:bodyPr/>
          <a:lstStyle/>
          <a:p>
            <a:fld id="{9C0F6FC3-3F0F-484D-B7AD-35414CAF3DD6}" type="slidenum">
              <a:rPr lang="en-US" smtClean="0"/>
              <a:pPr/>
              <a:t>33</a:t>
            </a:fld>
            <a:endParaRPr lang="en-US" dirty="0"/>
          </a:p>
        </p:txBody>
      </p:sp>
      <p:sp>
        <p:nvSpPr>
          <p:cNvPr id="4" name="TextBox 3"/>
          <p:cNvSpPr txBox="1"/>
          <p:nvPr/>
        </p:nvSpPr>
        <p:spPr>
          <a:xfrm>
            <a:off x="3187700" y="2705100"/>
            <a:ext cx="2324100" cy="830997"/>
          </a:xfrm>
          <a:prstGeom prst="rect">
            <a:avLst/>
          </a:prstGeom>
          <a:noFill/>
        </p:spPr>
        <p:txBody>
          <a:bodyPr wrap="square" rtlCol="0">
            <a:spAutoFit/>
          </a:bodyPr>
          <a:lstStyle/>
          <a:p>
            <a:r>
              <a:rPr lang="en-US" sz="4800" dirty="0" smtClean="0"/>
              <a:t>ЖӘШІК</a:t>
            </a:r>
            <a:endParaRPr lang="en-US" sz="4800" dirty="0"/>
          </a:p>
        </p:txBody>
      </p:sp>
    </p:spTree>
    <p:extLst>
      <p:ext uri="{BB962C8B-B14F-4D97-AF65-F5344CB8AC3E}">
        <p14:creationId xmlns:p14="http://schemas.microsoft.com/office/powerpoint/2010/main" val="22653729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z="4300" dirty="0" smtClean="0">
                <a:ea typeface="ＭＳ Ｐゴシック" charset="-128"/>
              </a:rPr>
              <a:t>Countdown game</a:t>
            </a:r>
            <a:endParaRPr lang="en-US" sz="4300" dirty="0">
              <a:ea typeface="ＭＳ Ｐゴシック" charset="-128"/>
            </a:endParaRPr>
          </a:p>
        </p:txBody>
      </p:sp>
      <p:sp>
        <p:nvSpPr>
          <p:cNvPr id="179203" name="Rectangle 3"/>
          <p:cNvSpPr>
            <a:spLocks noGrp="1" noChangeArrowheads="1"/>
          </p:cNvSpPr>
          <p:nvPr>
            <p:ph idx="1"/>
          </p:nvPr>
        </p:nvSpPr>
        <p:spPr/>
        <p:txBody>
          <a:bodyPr/>
          <a:lstStyle/>
          <a:p>
            <a:pPr marL="609600" indent="-609600" eaLnBrk="1" hangingPunct="1">
              <a:lnSpc>
                <a:spcPct val="80000"/>
              </a:lnSpc>
              <a:buFont typeface="Wingdings" charset="2"/>
              <a:buNone/>
            </a:pPr>
            <a:r>
              <a:rPr lang="en-US" sz="2900">
                <a:ea typeface="ＭＳ Ｐゴシック" charset="-128"/>
              </a:rPr>
              <a:t>Target number: 127</a:t>
            </a:r>
            <a:endParaRPr lang="en-US" sz="2100">
              <a:ea typeface="ＭＳ Ｐゴシック" charset="-128"/>
            </a:endParaRPr>
          </a:p>
        </p:txBody>
      </p:sp>
      <p:sp>
        <p:nvSpPr>
          <p:cNvPr id="179204" name="Text Box 4"/>
          <p:cNvSpPr txBox="1">
            <a:spLocks noChangeArrowheads="1"/>
          </p:cNvSpPr>
          <p:nvPr/>
        </p:nvSpPr>
        <p:spPr bwMode="auto">
          <a:xfrm>
            <a:off x="3759200" y="3819525"/>
            <a:ext cx="636588" cy="579438"/>
          </a:xfrm>
          <a:prstGeom prst="rect">
            <a:avLst/>
          </a:prstGeom>
          <a:noFill/>
          <a:ln w="9525">
            <a:noFill/>
            <a:miter lim="800000"/>
            <a:headEnd/>
            <a:tailEnd/>
          </a:ln>
        </p:spPr>
        <p:txBody>
          <a:bodyPr wrap="none">
            <a:prstTxWarp prst="textNoShape">
              <a:avLst/>
            </a:prstTxWarp>
            <a:spAutoFit/>
          </a:bodyPr>
          <a:lstStyle/>
          <a:p>
            <a:pPr eaLnBrk="0" hangingPunct="0"/>
            <a:r>
              <a:rPr lang="en-GB" sz="3200">
                <a:latin typeface="Arial" charset="0"/>
              </a:rPr>
              <a:t>25</a:t>
            </a:r>
          </a:p>
        </p:txBody>
      </p:sp>
      <p:sp>
        <p:nvSpPr>
          <p:cNvPr id="179205" name="Rectangle 5"/>
          <p:cNvSpPr>
            <a:spLocks noChangeArrowheads="1"/>
          </p:cNvSpPr>
          <p:nvPr/>
        </p:nvSpPr>
        <p:spPr bwMode="auto">
          <a:xfrm>
            <a:off x="5969000" y="3743325"/>
            <a:ext cx="409575" cy="579438"/>
          </a:xfrm>
          <a:prstGeom prst="rect">
            <a:avLst/>
          </a:prstGeom>
          <a:noFill/>
          <a:ln w="9525">
            <a:noFill/>
            <a:miter lim="800000"/>
            <a:headEnd/>
            <a:tailEnd/>
          </a:ln>
        </p:spPr>
        <p:txBody>
          <a:bodyPr wrap="none">
            <a:prstTxWarp prst="textNoShape">
              <a:avLst/>
            </a:prstTxWarp>
            <a:spAutoFit/>
          </a:bodyPr>
          <a:lstStyle/>
          <a:p>
            <a:pPr eaLnBrk="0" hangingPunct="0"/>
            <a:r>
              <a:rPr lang="en-GB" sz="3200">
                <a:latin typeface="Arial" charset="0"/>
              </a:rPr>
              <a:t>3</a:t>
            </a:r>
          </a:p>
        </p:txBody>
      </p:sp>
      <p:sp>
        <p:nvSpPr>
          <p:cNvPr id="179206" name="Rectangle 6"/>
          <p:cNvSpPr>
            <a:spLocks noChangeArrowheads="1"/>
          </p:cNvSpPr>
          <p:nvPr/>
        </p:nvSpPr>
        <p:spPr bwMode="auto">
          <a:xfrm>
            <a:off x="4545013" y="5395913"/>
            <a:ext cx="409575" cy="579437"/>
          </a:xfrm>
          <a:prstGeom prst="rect">
            <a:avLst/>
          </a:prstGeom>
          <a:noFill/>
          <a:ln w="9525">
            <a:noFill/>
            <a:miter lim="800000"/>
            <a:headEnd/>
            <a:tailEnd/>
          </a:ln>
        </p:spPr>
        <p:txBody>
          <a:bodyPr wrap="none">
            <a:prstTxWarp prst="textNoShape">
              <a:avLst/>
            </a:prstTxWarp>
            <a:spAutoFit/>
          </a:bodyPr>
          <a:lstStyle/>
          <a:p>
            <a:pPr eaLnBrk="0" hangingPunct="0"/>
            <a:r>
              <a:rPr lang="en-GB" sz="3200">
                <a:latin typeface="Arial" charset="0"/>
              </a:rPr>
              <a:t>9</a:t>
            </a:r>
          </a:p>
        </p:txBody>
      </p:sp>
      <p:sp>
        <p:nvSpPr>
          <p:cNvPr id="179207" name="Rectangle 7"/>
          <p:cNvSpPr>
            <a:spLocks noChangeArrowheads="1"/>
          </p:cNvSpPr>
          <p:nvPr/>
        </p:nvSpPr>
        <p:spPr bwMode="auto">
          <a:xfrm>
            <a:off x="7035800" y="5572125"/>
            <a:ext cx="409575" cy="579438"/>
          </a:xfrm>
          <a:prstGeom prst="rect">
            <a:avLst/>
          </a:prstGeom>
          <a:noFill/>
          <a:ln w="9525">
            <a:noFill/>
            <a:miter lim="800000"/>
            <a:headEnd/>
            <a:tailEnd/>
          </a:ln>
        </p:spPr>
        <p:txBody>
          <a:bodyPr wrap="none">
            <a:prstTxWarp prst="textNoShape">
              <a:avLst/>
            </a:prstTxWarp>
            <a:spAutoFit/>
          </a:bodyPr>
          <a:lstStyle/>
          <a:p>
            <a:pPr eaLnBrk="0" hangingPunct="0"/>
            <a:r>
              <a:rPr lang="en-GB" sz="3200">
                <a:latin typeface="Arial" charset="0"/>
              </a:rPr>
              <a:t>4</a:t>
            </a:r>
          </a:p>
        </p:txBody>
      </p:sp>
      <p:sp>
        <p:nvSpPr>
          <p:cNvPr id="179208" name="Rectangle 8"/>
          <p:cNvSpPr>
            <a:spLocks noChangeArrowheads="1"/>
          </p:cNvSpPr>
          <p:nvPr/>
        </p:nvSpPr>
        <p:spPr bwMode="auto">
          <a:xfrm>
            <a:off x="7264400" y="4124325"/>
            <a:ext cx="409575" cy="579438"/>
          </a:xfrm>
          <a:prstGeom prst="rect">
            <a:avLst/>
          </a:prstGeom>
          <a:noFill/>
          <a:ln w="9525">
            <a:noFill/>
            <a:miter lim="800000"/>
            <a:headEnd/>
            <a:tailEnd/>
          </a:ln>
        </p:spPr>
        <p:txBody>
          <a:bodyPr wrap="none">
            <a:prstTxWarp prst="textNoShape">
              <a:avLst/>
            </a:prstTxWarp>
            <a:spAutoFit/>
          </a:bodyPr>
          <a:lstStyle/>
          <a:p>
            <a:pPr eaLnBrk="0" hangingPunct="0"/>
            <a:r>
              <a:rPr lang="en-GB" sz="3200">
                <a:latin typeface="Arial" charset="0"/>
              </a:rPr>
              <a:t>1</a:t>
            </a:r>
          </a:p>
        </p:txBody>
      </p:sp>
      <p:sp>
        <p:nvSpPr>
          <p:cNvPr id="2" name="Slide Number Placeholder 1"/>
          <p:cNvSpPr>
            <a:spLocks noGrp="1"/>
          </p:cNvSpPr>
          <p:nvPr>
            <p:ph type="sldNum" sz="quarter" idx="12"/>
          </p:nvPr>
        </p:nvSpPr>
        <p:spPr/>
        <p:txBody>
          <a:bodyPr/>
          <a:lstStyle/>
          <a:p>
            <a:fld id="{9C0F6FC3-3F0F-484D-B7AD-35414CAF3DD6}" type="slidenum">
              <a:rPr lang="en-US" smtClean="0"/>
              <a:t>34</a:t>
            </a:fld>
            <a:endParaRPr lang="en-US"/>
          </a:p>
        </p:txBody>
      </p:sp>
    </p:spTree>
    <p:extLst>
      <p:ext uri="{BB962C8B-B14F-4D97-AF65-F5344CB8AC3E}">
        <p14:creationId xmlns:p14="http://schemas.microsoft.com/office/powerpoint/2010/main" val="27620666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Memorization of spoken digits</a:t>
            </a:r>
            <a:endParaRPr lang="en-US" dirty="0"/>
          </a:p>
        </p:txBody>
      </p:sp>
      <p:graphicFrame>
        <p:nvGraphicFramePr>
          <p:cNvPr id="6" name="Content Placeholder 5"/>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12775" y="6293556"/>
            <a:ext cx="5638574" cy="369332"/>
          </a:xfrm>
          <a:prstGeom prst="rect">
            <a:avLst/>
          </a:prstGeom>
          <a:noFill/>
        </p:spPr>
        <p:txBody>
          <a:bodyPr wrap="square" rtlCol="0">
            <a:spAutoFit/>
          </a:bodyPr>
          <a:lstStyle/>
          <a:p>
            <a:r>
              <a:rPr lang="en-US" sz="1800" dirty="0" smtClean="0">
                <a:solidFill>
                  <a:srgbClr val="1691D0"/>
                </a:solidFill>
                <a:latin typeface="Calibri"/>
                <a:cs typeface="Calibri"/>
              </a:rPr>
              <a:t>World Memory Statistics (2015)</a:t>
            </a:r>
            <a:endParaRPr lang="en-US" sz="1800" dirty="0">
              <a:solidFill>
                <a:srgbClr val="1691D0"/>
              </a:solidFill>
              <a:latin typeface="Calibri"/>
              <a:cs typeface="Calibri"/>
            </a:endParaRPr>
          </a:p>
        </p:txBody>
      </p:sp>
      <p:sp>
        <p:nvSpPr>
          <p:cNvPr id="8" name="Rectangle 7"/>
          <p:cNvSpPr/>
          <p:nvPr/>
        </p:nvSpPr>
        <p:spPr>
          <a:xfrm>
            <a:off x="1523999" y="2554115"/>
            <a:ext cx="5418668" cy="719666"/>
          </a:xfrm>
          <a:prstGeom prst="rect">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World record for the memorization of single digits, spoken at the rate of one per second</a:t>
            </a:r>
            <a:endParaRPr lang="en-US" sz="2200" dirty="0"/>
          </a:p>
        </p:txBody>
      </p:sp>
      <p:sp>
        <p:nvSpPr>
          <p:cNvPr id="2" name="Slide Number Placeholder 1"/>
          <p:cNvSpPr>
            <a:spLocks noGrp="1"/>
          </p:cNvSpPr>
          <p:nvPr>
            <p:ph type="sldNum" sz="quarter" idx="12"/>
          </p:nvPr>
        </p:nvSpPr>
        <p:spPr/>
        <p:txBody>
          <a:bodyPr/>
          <a:lstStyle/>
          <a:p>
            <a:fld id="{9C0F6FC3-3F0F-484D-B7AD-35414CAF3DD6}" type="slidenum">
              <a:rPr lang="en-US" smtClean="0"/>
              <a:t>35</a:t>
            </a:fld>
            <a:endParaRPr lang="en-US"/>
          </a:p>
        </p:txBody>
      </p:sp>
    </p:spTree>
    <p:extLst>
      <p:ext uri="{BB962C8B-B14F-4D97-AF65-F5344CB8AC3E}">
        <p14:creationId xmlns:p14="http://schemas.microsoft.com/office/powerpoint/2010/main" val="4129579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in chess</a:t>
            </a:r>
            <a:endParaRPr lang="en-US" dirty="0"/>
          </a:p>
        </p:txBody>
      </p:sp>
      <p:pic>
        <p:nvPicPr>
          <p:cNvPr id="5" name="Content Placeholder 4" descr="Mid-game situation.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925" b="-5925"/>
          <a:stretch/>
        </p:blipFill>
        <p:spPr>
          <a:xfrm>
            <a:off x="4965700" y="2433637"/>
            <a:ext cx="4038600" cy="4525963"/>
          </a:xfrm>
        </p:spPr>
      </p:pic>
      <p:sp>
        <p:nvSpPr>
          <p:cNvPr id="6" name="Content Placeholder 5"/>
          <p:cNvSpPr>
            <a:spLocks noGrp="1"/>
          </p:cNvSpPr>
          <p:nvPr>
            <p:ph sz="half" idx="2"/>
          </p:nvPr>
        </p:nvSpPr>
        <p:spPr>
          <a:xfrm>
            <a:off x="717550" y="1422400"/>
            <a:ext cx="6343650" cy="4525963"/>
          </a:xfrm>
        </p:spPr>
        <p:txBody>
          <a:bodyPr/>
          <a:lstStyle/>
          <a:p>
            <a:r>
              <a:rPr lang="en-US" dirty="0" smtClean="0"/>
              <a:t>Studies of memory in chess</a:t>
            </a:r>
          </a:p>
          <a:p>
            <a:pPr lvl="1"/>
            <a:r>
              <a:rPr lang="en-US" dirty="0" err="1" smtClean="0"/>
              <a:t>Djakow</a:t>
            </a:r>
            <a:r>
              <a:rPr lang="en-US" dirty="0"/>
              <a:t>, </a:t>
            </a:r>
            <a:r>
              <a:rPr lang="en-US" dirty="0" err="1"/>
              <a:t>Petrovskij</a:t>
            </a:r>
            <a:r>
              <a:rPr lang="en-US" dirty="0"/>
              <a:t>, and </a:t>
            </a:r>
            <a:r>
              <a:rPr lang="en-US" dirty="0" err="1"/>
              <a:t>Rudik</a:t>
            </a:r>
            <a:r>
              <a:rPr lang="en-US" dirty="0"/>
              <a:t> (1927</a:t>
            </a:r>
            <a:r>
              <a:rPr lang="en-US" dirty="0" smtClean="0"/>
              <a:t>)</a:t>
            </a:r>
          </a:p>
          <a:p>
            <a:pPr lvl="1"/>
            <a:r>
              <a:rPr lang="en-US" dirty="0" smtClean="0"/>
              <a:t>Adriaan De Groot (1946)</a:t>
            </a:r>
          </a:p>
          <a:p>
            <a:pPr lvl="1"/>
            <a:r>
              <a:rPr lang="en-US" dirty="0" smtClean="0"/>
              <a:t>Chase and Simon (1973) </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36</a:t>
            </a:fld>
            <a:endParaRPr lang="en-US"/>
          </a:p>
        </p:txBody>
      </p:sp>
    </p:spTree>
    <p:extLst>
      <p:ext uri="{BB962C8B-B14F-4D97-AF65-F5344CB8AC3E}">
        <p14:creationId xmlns:p14="http://schemas.microsoft.com/office/powerpoint/2010/main" val="411306451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in chess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37</a:t>
            </a:fld>
            <a:endParaRPr lang="en-GB" dirty="0"/>
          </a:p>
        </p:txBody>
      </p:sp>
      <p:sp>
        <p:nvSpPr>
          <p:cNvPr id="4" name="Content Placeholder 3"/>
          <p:cNvSpPr>
            <a:spLocks noGrp="1"/>
          </p:cNvSpPr>
          <p:nvPr>
            <p:ph sz="quarter" idx="1"/>
          </p:nvPr>
        </p:nvSpPr>
        <p:spPr/>
        <p:txBody>
          <a:bodyPr/>
          <a:lstStyle/>
          <a:p>
            <a:r>
              <a:rPr lang="en-US" dirty="0" smtClean="0"/>
              <a:t>Three chess players were shown a chess board for five seconds, and then asked to reproduce what they had seen.</a:t>
            </a:r>
          </a:p>
          <a:p>
            <a:r>
              <a:rPr lang="en-US" dirty="0" smtClean="0"/>
              <a:t>Two scenarios</a:t>
            </a:r>
          </a:p>
          <a:p>
            <a:pPr lvl="1"/>
            <a:r>
              <a:rPr lang="en-US" dirty="0" smtClean="0"/>
              <a:t>Middle game (30 to 40 moves in, 25 pieces on board)</a:t>
            </a:r>
          </a:p>
          <a:p>
            <a:pPr lvl="1"/>
            <a:r>
              <a:rPr lang="en-US" dirty="0" smtClean="0"/>
              <a:t>End game (80 moves in, 12 to 15 pieces on board)</a:t>
            </a:r>
            <a:endParaRPr lang="en-US" dirty="0"/>
          </a:p>
        </p:txBody>
      </p:sp>
    </p:spTree>
    <p:extLst>
      <p:ext uri="{BB962C8B-B14F-4D97-AF65-F5344CB8AC3E}">
        <p14:creationId xmlns:p14="http://schemas.microsoft.com/office/powerpoint/2010/main" val="19191045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in chess (1)</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38</a:t>
            </a:fld>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2638879620"/>
              </p:ext>
            </p:extLst>
          </p:nvPr>
        </p:nvGraphicFramePr>
        <p:xfrm>
          <a:off x="717550" y="3842671"/>
          <a:ext cx="7766050" cy="2039619"/>
        </p:xfrm>
        <a:graphic>
          <a:graphicData uri="http://schemas.openxmlformats.org/drawingml/2006/table">
            <a:tbl>
              <a:tblPr firstRow="1" bandRow="1">
                <a:tableStyleId>{5C22544A-7EE6-4342-B048-85BDC9FD1C3A}</a:tableStyleId>
              </a:tblPr>
              <a:tblGrid>
                <a:gridCol w="871383"/>
                <a:gridCol w="2130024"/>
                <a:gridCol w="4764643"/>
              </a:tblGrid>
              <a:tr h="485140">
                <a:tc rowSpan="4">
                  <a:txBody>
                    <a:bodyPr/>
                    <a:lstStyle/>
                    <a:p>
                      <a:pPr algn="ctr"/>
                      <a:r>
                        <a:rPr lang="en-US" sz="2400" dirty="0" smtClean="0">
                          <a:solidFill>
                            <a:schemeClr val="bg1"/>
                          </a:solidFill>
                        </a:rPr>
                        <a:t>Random</a:t>
                      </a:r>
                      <a:endParaRPr lang="en-US" sz="2400" dirty="0">
                        <a:solidFill>
                          <a:schemeClr val="bg1"/>
                        </a:solidFill>
                      </a:endParaRPr>
                    </a:p>
                  </a:txBody>
                  <a:tcPr marL="180436" marR="180436" vert="vert270">
                    <a:solidFill>
                      <a:srgbClr val="1691D0"/>
                    </a:solidFill>
                  </a:tcPr>
                </a:tc>
                <a:tc>
                  <a:txBody>
                    <a:bodyPr/>
                    <a:lstStyle/>
                    <a:p>
                      <a:r>
                        <a:rPr lang="en-US" sz="2400" dirty="0" smtClean="0">
                          <a:solidFill>
                            <a:schemeClr val="bg1"/>
                          </a:solidFill>
                        </a:rPr>
                        <a:t>Player level</a:t>
                      </a:r>
                      <a:endParaRPr lang="en-US" sz="2400" dirty="0">
                        <a:solidFill>
                          <a:schemeClr val="bg1"/>
                        </a:solidFill>
                      </a:endParaRPr>
                    </a:p>
                  </a:txBody>
                  <a:tcPr marL="180436" marR="180436">
                    <a:solidFill>
                      <a:srgbClr val="1691D0"/>
                    </a:solidFill>
                  </a:tcPr>
                </a:tc>
                <a:tc>
                  <a:txBody>
                    <a:bodyPr/>
                    <a:lstStyle/>
                    <a:p>
                      <a:r>
                        <a:rPr lang="en-US" sz="2400" dirty="0" smtClean="0">
                          <a:solidFill>
                            <a:schemeClr val="bg1"/>
                          </a:solidFill>
                        </a:rPr>
                        <a:t>Number of pieces correctly placed</a:t>
                      </a:r>
                      <a:endParaRPr lang="en-US" sz="2400" dirty="0">
                        <a:solidFill>
                          <a:schemeClr val="bg1"/>
                        </a:solidFill>
                      </a:endParaRPr>
                    </a:p>
                  </a:txBody>
                  <a:tcPr marL="180436" marR="180436">
                    <a:solidFill>
                      <a:srgbClr val="1691D0"/>
                    </a:solidFill>
                  </a:tcPr>
                </a:tc>
              </a:tr>
              <a:tr h="485140">
                <a:tc vMerge="1">
                  <a:txBody>
                    <a:bodyPr/>
                    <a:lstStyle/>
                    <a:p>
                      <a:endParaRPr lang="en-US" sz="2800" dirty="0"/>
                    </a:p>
                  </a:txBody>
                  <a:tcPr marL="180436" marR="180436"/>
                </a:tc>
                <a:tc>
                  <a:txBody>
                    <a:bodyPr/>
                    <a:lstStyle/>
                    <a:p>
                      <a:r>
                        <a:rPr lang="en-US" sz="2800" dirty="0" smtClean="0"/>
                        <a:t>Novice</a:t>
                      </a:r>
                      <a:endParaRPr lang="en-US" sz="2800" dirty="0"/>
                    </a:p>
                  </a:txBody>
                  <a:tcPr marL="180436" marR="180436"/>
                </a:tc>
                <a:tc>
                  <a:txBody>
                    <a:bodyPr/>
                    <a:lstStyle/>
                    <a:p>
                      <a:pPr algn="r"/>
                      <a:r>
                        <a:rPr lang="en-US" sz="2800" dirty="0" smtClean="0"/>
                        <a:t>2</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Club</a:t>
                      </a:r>
                      <a:r>
                        <a:rPr lang="en-US" sz="2800" baseline="0" dirty="0" smtClean="0"/>
                        <a:t> player</a:t>
                      </a:r>
                      <a:endParaRPr lang="en-US" sz="2800" dirty="0"/>
                    </a:p>
                  </a:txBody>
                  <a:tcPr marL="180436" marR="180436"/>
                </a:tc>
                <a:tc>
                  <a:txBody>
                    <a:bodyPr/>
                    <a:lstStyle/>
                    <a:p>
                      <a:pPr algn="r"/>
                      <a:r>
                        <a:rPr lang="en-US" sz="2800" dirty="0" smtClean="0"/>
                        <a:t>3</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Expert</a:t>
                      </a:r>
                      <a:endParaRPr lang="en-US" sz="2800" dirty="0"/>
                    </a:p>
                  </a:txBody>
                  <a:tcPr marL="180436" marR="180436"/>
                </a:tc>
                <a:tc>
                  <a:txBody>
                    <a:bodyPr/>
                    <a:lstStyle/>
                    <a:p>
                      <a:pPr algn="r"/>
                      <a:r>
                        <a:rPr lang="en-US" sz="2800" dirty="0" smtClean="0"/>
                        <a:t>3</a:t>
                      </a:r>
                      <a:endParaRPr lang="en-US" sz="2800" dirty="0"/>
                    </a:p>
                  </a:txBody>
                  <a:tcPr marL="180436" marR="3060000"/>
                </a:tc>
              </a:tr>
            </a:tbl>
          </a:graphicData>
        </a:graphic>
      </p:graphicFrame>
      <p:graphicFrame>
        <p:nvGraphicFramePr>
          <p:cNvPr id="7" name="Content Placeholder 7"/>
          <p:cNvGraphicFramePr>
            <a:graphicFrameLocks/>
          </p:cNvGraphicFramePr>
          <p:nvPr>
            <p:extLst>
              <p:ext uri="{D42A27DB-BD31-4B8C-83A1-F6EECF244321}">
                <p14:modId xmlns:p14="http://schemas.microsoft.com/office/powerpoint/2010/main" val="443339469"/>
              </p:ext>
            </p:extLst>
          </p:nvPr>
        </p:nvGraphicFramePr>
        <p:xfrm>
          <a:off x="717550" y="1416971"/>
          <a:ext cx="7766050" cy="2039619"/>
        </p:xfrm>
        <a:graphic>
          <a:graphicData uri="http://schemas.openxmlformats.org/drawingml/2006/table">
            <a:tbl>
              <a:tblPr firstRow="1" bandRow="1">
                <a:tableStyleId>{5C22544A-7EE6-4342-B048-85BDC9FD1C3A}</a:tableStyleId>
              </a:tblPr>
              <a:tblGrid>
                <a:gridCol w="871383"/>
                <a:gridCol w="2130024"/>
                <a:gridCol w="4764643"/>
              </a:tblGrid>
              <a:tr h="485140">
                <a:tc rowSpan="4">
                  <a:txBody>
                    <a:bodyPr/>
                    <a:lstStyle/>
                    <a:p>
                      <a:pPr algn="ctr"/>
                      <a:r>
                        <a:rPr lang="en-US" sz="2400" dirty="0" smtClean="0">
                          <a:solidFill>
                            <a:schemeClr val="bg1"/>
                          </a:solidFill>
                        </a:rPr>
                        <a:t>Mid-game</a:t>
                      </a:r>
                      <a:endParaRPr lang="en-US" sz="2400" dirty="0">
                        <a:solidFill>
                          <a:schemeClr val="bg1"/>
                        </a:solidFill>
                      </a:endParaRPr>
                    </a:p>
                  </a:txBody>
                  <a:tcPr marL="180436" marR="180436" vert="vert270">
                    <a:solidFill>
                      <a:srgbClr val="1691D0"/>
                    </a:solidFill>
                  </a:tcPr>
                </a:tc>
                <a:tc>
                  <a:txBody>
                    <a:bodyPr/>
                    <a:lstStyle/>
                    <a:p>
                      <a:r>
                        <a:rPr lang="en-US" sz="2400" dirty="0" smtClean="0">
                          <a:solidFill>
                            <a:schemeClr val="bg1"/>
                          </a:solidFill>
                        </a:rPr>
                        <a:t>Player level</a:t>
                      </a:r>
                      <a:endParaRPr lang="en-US" sz="2400" dirty="0">
                        <a:solidFill>
                          <a:schemeClr val="bg1"/>
                        </a:solidFill>
                      </a:endParaRPr>
                    </a:p>
                  </a:txBody>
                  <a:tcPr marL="180436" marR="180436">
                    <a:solidFill>
                      <a:srgbClr val="1691D0"/>
                    </a:solidFill>
                  </a:tcPr>
                </a:tc>
                <a:tc>
                  <a:txBody>
                    <a:bodyPr/>
                    <a:lstStyle/>
                    <a:p>
                      <a:r>
                        <a:rPr lang="en-US" sz="2400" dirty="0" smtClean="0">
                          <a:solidFill>
                            <a:schemeClr val="bg1"/>
                          </a:solidFill>
                        </a:rPr>
                        <a:t>Number of pieces correctly placed</a:t>
                      </a:r>
                      <a:endParaRPr lang="en-US" sz="2400" dirty="0">
                        <a:solidFill>
                          <a:schemeClr val="bg1"/>
                        </a:solidFill>
                      </a:endParaRPr>
                    </a:p>
                  </a:txBody>
                  <a:tcPr marL="180436" marR="180436">
                    <a:solidFill>
                      <a:srgbClr val="1691D0"/>
                    </a:solidFill>
                  </a:tcPr>
                </a:tc>
              </a:tr>
              <a:tr h="485140">
                <a:tc vMerge="1">
                  <a:txBody>
                    <a:bodyPr/>
                    <a:lstStyle/>
                    <a:p>
                      <a:endParaRPr lang="en-US" sz="2800" dirty="0"/>
                    </a:p>
                  </a:txBody>
                  <a:tcPr marL="180436" marR="180436"/>
                </a:tc>
                <a:tc>
                  <a:txBody>
                    <a:bodyPr/>
                    <a:lstStyle/>
                    <a:p>
                      <a:r>
                        <a:rPr lang="en-US" sz="2800" dirty="0" smtClean="0"/>
                        <a:t>Novice</a:t>
                      </a:r>
                      <a:endParaRPr lang="en-US" sz="2800" dirty="0"/>
                    </a:p>
                  </a:txBody>
                  <a:tcPr marL="180436" marR="180436"/>
                </a:tc>
                <a:tc>
                  <a:txBody>
                    <a:bodyPr/>
                    <a:lstStyle/>
                    <a:p>
                      <a:pPr algn="r"/>
                      <a:r>
                        <a:rPr lang="en-US" sz="2800" dirty="0" smtClean="0"/>
                        <a:t>5</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Club</a:t>
                      </a:r>
                      <a:r>
                        <a:rPr lang="en-US" sz="2800" baseline="0" dirty="0" smtClean="0"/>
                        <a:t> player</a:t>
                      </a:r>
                      <a:endParaRPr lang="en-US" sz="2800" dirty="0"/>
                    </a:p>
                  </a:txBody>
                  <a:tcPr marL="180436" marR="180436"/>
                </a:tc>
                <a:tc>
                  <a:txBody>
                    <a:bodyPr/>
                    <a:lstStyle/>
                    <a:p>
                      <a:pPr algn="r"/>
                      <a:r>
                        <a:rPr lang="en-US" sz="2800" dirty="0" smtClean="0"/>
                        <a:t>9</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Expert</a:t>
                      </a:r>
                      <a:endParaRPr lang="en-US" sz="2800" dirty="0"/>
                    </a:p>
                  </a:txBody>
                  <a:tcPr marL="180436" marR="180436"/>
                </a:tc>
                <a:tc>
                  <a:txBody>
                    <a:bodyPr/>
                    <a:lstStyle/>
                    <a:p>
                      <a:pPr algn="r"/>
                      <a:r>
                        <a:rPr lang="en-US" sz="2800" dirty="0" smtClean="0"/>
                        <a:t>16</a:t>
                      </a:r>
                      <a:endParaRPr lang="en-US" sz="2800" dirty="0"/>
                    </a:p>
                  </a:txBody>
                  <a:tcPr marL="180436" marR="3060000"/>
                </a:tc>
              </a:tr>
            </a:tbl>
          </a:graphicData>
        </a:graphic>
      </p:graphicFrame>
    </p:spTree>
    <p:extLst>
      <p:ext uri="{BB962C8B-B14F-4D97-AF65-F5344CB8AC3E}">
        <p14:creationId xmlns:p14="http://schemas.microsoft.com/office/powerpoint/2010/main" val="2180009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in chess (2)</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39</a:t>
            </a:fld>
            <a:endParaRPr lang="en-US"/>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48917367"/>
              </p:ext>
            </p:extLst>
          </p:nvPr>
        </p:nvGraphicFramePr>
        <p:xfrm>
          <a:off x="717550" y="1397000"/>
          <a:ext cx="7737772" cy="2039619"/>
        </p:xfrm>
        <a:graphic>
          <a:graphicData uri="http://schemas.openxmlformats.org/drawingml/2006/table">
            <a:tbl>
              <a:tblPr firstRow="1" bandRow="1">
                <a:tableStyleId>{5C22544A-7EE6-4342-B048-85BDC9FD1C3A}</a:tableStyleId>
              </a:tblPr>
              <a:tblGrid>
                <a:gridCol w="871383"/>
                <a:gridCol w="2130024"/>
                <a:gridCol w="4736365"/>
              </a:tblGrid>
              <a:tr h="485140">
                <a:tc rowSpan="4">
                  <a:txBody>
                    <a:bodyPr/>
                    <a:lstStyle/>
                    <a:p>
                      <a:pPr algn="ctr"/>
                      <a:r>
                        <a:rPr lang="en-US" sz="2400" dirty="0" smtClean="0">
                          <a:solidFill>
                            <a:schemeClr val="bg1"/>
                          </a:solidFill>
                        </a:rPr>
                        <a:t>End game</a:t>
                      </a:r>
                      <a:endParaRPr lang="en-US" sz="2400" dirty="0">
                        <a:solidFill>
                          <a:schemeClr val="bg1"/>
                        </a:solidFill>
                      </a:endParaRPr>
                    </a:p>
                  </a:txBody>
                  <a:tcPr marL="180436" marR="180436" vert="vert270">
                    <a:solidFill>
                      <a:srgbClr val="1691D0"/>
                    </a:solidFill>
                  </a:tcPr>
                </a:tc>
                <a:tc>
                  <a:txBody>
                    <a:bodyPr/>
                    <a:lstStyle/>
                    <a:p>
                      <a:r>
                        <a:rPr lang="en-US" sz="2400" dirty="0" smtClean="0">
                          <a:solidFill>
                            <a:schemeClr val="bg1"/>
                          </a:solidFill>
                        </a:rPr>
                        <a:t>Player level</a:t>
                      </a:r>
                      <a:endParaRPr lang="en-US" sz="2400" dirty="0">
                        <a:solidFill>
                          <a:schemeClr val="bg1"/>
                        </a:solidFill>
                      </a:endParaRPr>
                    </a:p>
                  </a:txBody>
                  <a:tcPr marL="180436" marR="180436">
                    <a:solidFill>
                      <a:srgbClr val="1691D0"/>
                    </a:solidFill>
                  </a:tcPr>
                </a:tc>
                <a:tc>
                  <a:txBody>
                    <a:bodyPr/>
                    <a:lstStyle/>
                    <a:p>
                      <a:r>
                        <a:rPr lang="en-US" sz="2400" dirty="0" smtClean="0">
                          <a:solidFill>
                            <a:schemeClr val="bg1"/>
                          </a:solidFill>
                        </a:rPr>
                        <a:t>Number of pieces correctly placed</a:t>
                      </a:r>
                      <a:endParaRPr lang="en-US" sz="2400" dirty="0">
                        <a:solidFill>
                          <a:schemeClr val="bg1"/>
                        </a:solidFill>
                      </a:endParaRPr>
                    </a:p>
                  </a:txBody>
                  <a:tcPr marL="180436" marR="180436">
                    <a:solidFill>
                      <a:srgbClr val="1691D0"/>
                    </a:solidFill>
                  </a:tcPr>
                </a:tc>
              </a:tr>
              <a:tr h="485140">
                <a:tc vMerge="1">
                  <a:txBody>
                    <a:bodyPr/>
                    <a:lstStyle/>
                    <a:p>
                      <a:endParaRPr lang="en-US" sz="2800" dirty="0"/>
                    </a:p>
                  </a:txBody>
                  <a:tcPr marL="180436" marR="180436"/>
                </a:tc>
                <a:tc>
                  <a:txBody>
                    <a:bodyPr/>
                    <a:lstStyle/>
                    <a:p>
                      <a:r>
                        <a:rPr lang="en-US" sz="2800" dirty="0" smtClean="0"/>
                        <a:t>Novice</a:t>
                      </a:r>
                      <a:endParaRPr lang="en-US" sz="2800" dirty="0"/>
                    </a:p>
                  </a:txBody>
                  <a:tcPr marL="180436" marR="180436"/>
                </a:tc>
                <a:tc>
                  <a:txBody>
                    <a:bodyPr/>
                    <a:lstStyle/>
                    <a:p>
                      <a:pPr algn="r"/>
                      <a:r>
                        <a:rPr lang="en-US" sz="2800" dirty="0" smtClean="0"/>
                        <a:t>4</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Club</a:t>
                      </a:r>
                      <a:r>
                        <a:rPr lang="en-US" sz="2800" baseline="0" dirty="0" smtClean="0"/>
                        <a:t> player</a:t>
                      </a:r>
                      <a:endParaRPr lang="en-US" sz="2800" dirty="0"/>
                    </a:p>
                  </a:txBody>
                  <a:tcPr marL="180436" marR="180436"/>
                </a:tc>
                <a:tc>
                  <a:txBody>
                    <a:bodyPr/>
                    <a:lstStyle/>
                    <a:p>
                      <a:pPr algn="r"/>
                      <a:r>
                        <a:rPr lang="en-US" sz="2800" dirty="0" smtClean="0"/>
                        <a:t>7</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Expert</a:t>
                      </a:r>
                      <a:endParaRPr lang="en-US" sz="2800" dirty="0"/>
                    </a:p>
                  </a:txBody>
                  <a:tcPr marL="180436" marR="180436"/>
                </a:tc>
                <a:tc>
                  <a:txBody>
                    <a:bodyPr/>
                    <a:lstStyle/>
                    <a:p>
                      <a:pPr algn="r"/>
                      <a:r>
                        <a:rPr lang="en-US" sz="2800" dirty="0" smtClean="0"/>
                        <a:t>8</a:t>
                      </a:r>
                      <a:endParaRPr lang="en-US" sz="2800" dirty="0"/>
                    </a:p>
                  </a:txBody>
                  <a:tcPr marL="180436" marR="3060000"/>
                </a:tc>
              </a:tr>
            </a:tbl>
          </a:graphicData>
        </a:graphic>
      </p:graphicFrame>
      <p:sp>
        <p:nvSpPr>
          <p:cNvPr id="9" name="TextBox 8"/>
          <p:cNvSpPr txBox="1"/>
          <p:nvPr/>
        </p:nvSpPr>
        <p:spPr>
          <a:xfrm>
            <a:off x="717550" y="4013200"/>
            <a:ext cx="7737772" cy="1938992"/>
          </a:xfrm>
          <a:prstGeom prst="rect">
            <a:avLst/>
          </a:prstGeom>
          <a:noFill/>
        </p:spPr>
        <p:txBody>
          <a:bodyPr wrap="square" rtlCol="0">
            <a:spAutoFit/>
          </a:bodyPr>
          <a:lstStyle/>
          <a:p>
            <a:r>
              <a:rPr lang="en-US" sz="2400" dirty="0" smtClean="0"/>
              <a:t>Attempts to simulate the performance of the expert chess player with computers suggest that the expert can recognize at least 10,000—but probably fewer than 100,000—different arrangements of chess pieces or “chunks,” with a most likely value around 13,500 (Simon &amp; </a:t>
            </a:r>
            <a:r>
              <a:rPr lang="en-US" sz="2400" dirty="0" err="1" smtClean="0"/>
              <a:t>Gilmartin</a:t>
            </a:r>
            <a:r>
              <a:rPr lang="en-US" sz="2400" dirty="0" smtClean="0"/>
              <a:t>, 1973)</a:t>
            </a:r>
            <a:endParaRPr lang="en-US" sz="2400" dirty="0"/>
          </a:p>
        </p:txBody>
      </p:sp>
    </p:spTree>
    <p:extLst>
      <p:ext uri="{BB962C8B-B14F-4D97-AF65-F5344CB8AC3E}">
        <p14:creationId xmlns:p14="http://schemas.microsoft.com/office/powerpoint/2010/main" val="392053817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435100"/>
            <a:ext cx="5842000" cy="1494030"/>
          </a:xfrm>
        </p:spPr>
        <p:txBody>
          <a:bodyPr/>
          <a:lstStyle/>
          <a:p>
            <a:r>
              <a:rPr lang="en-US" dirty="0" smtClean="0"/>
              <a:t>What we’re doing right now (and why it won’t help much)</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4</a:t>
            </a:fld>
            <a:endParaRPr lang="en-US" dirty="0"/>
          </a:p>
        </p:txBody>
      </p:sp>
    </p:spTree>
    <p:extLst>
      <p:ext uri="{BB962C8B-B14F-4D97-AF65-F5344CB8AC3E}">
        <p14:creationId xmlns:p14="http://schemas.microsoft.com/office/powerpoint/2010/main" val="20730643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 model of human memory</a:t>
            </a:r>
            <a:endParaRPr lang="en-US" dirty="0"/>
          </a:p>
        </p:txBody>
      </p:sp>
      <p:sp>
        <p:nvSpPr>
          <p:cNvPr id="4" name="Slide Number Placeholder 3"/>
          <p:cNvSpPr>
            <a:spLocks noGrp="1"/>
          </p:cNvSpPr>
          <p:nvPr>
            <p:ph type="sldNum" sz="quarter" idx="11"/>
          </p:nvPr>
        </p:nvSpPr>
        <p:spPr/>
        <p:txBody>
          <a:bodyPr/>
          <a:lstStyle/>
          <a:p>
            <a:fld id="{9C0F6FC3-3F0F-484D-B7AD-35414CAF3DD6}" type="slidenum">
              <a:rPr lang="en-US" smtClean="0"/>
              <a:t>40</a:t>
            </a:fld>
            <a:endParaRPr lang="en-US"/>
          </a:p>
        </p:txBody>
      </p:sp>
      <p:graphicFrame>
        <p:nvGraphicFramePr>
          <p:cNvPr id="14" name="Diagram 13"/>
          <p:cNvGraphicFramePr/>
          <p:nvPr>
            <p:extLst>
              <p:ext uri="{D42A27DB-BD31-4B8C-83A1-F6EECF244321}">
                <p14:modId xmlns:p14="http://schemas.microsoft.com/office/powerpoint/2010/main" val="779632183"/>
              </p:ext>
            </p:extLst>
          </p:nvPr>
        </p:nvGraphicFramePr>
        <p:xfrm>
          <a:off x="723899" y="139700"/>
          <a:ext cx="7914977" cy="502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3835400" y="3314701"/>
            <a:ext cx="1651000" cy="923330"/>
          </a:xfrm>
          <a:prstGeom prst="rect">
            <a:avLst/>
          </a:prstGeom>
          <a:noFill/>
        </p:spPr>
        <p:txBody>
          <a:bodyPr wrap="square" rtlCol="0">
            <a:spAutoFit/>
          </a:bodyPr>
          <a:lstStyle/>
          <a:p>
            <a:pPr algn="ctr"/>
            <a:r>
              <a:rPr lang="en-US" sz="3600" dirty="0" smtClean="0"/>
              <a:t>Limited</a:t>
            </a:r>
          </a:p>
          <a:p>
            <a:endParaRPr lang="en-US" dirty="0"/>
          </a:p>
        </p:txBody>
      </p:sp>
      <p:sp>
        <p:nvSpPr>
          <p:cNvPr id="16" name="TextBox 15"/>
          <p:cNvSpPr txBox="1"/>
          <p:nvPr/>
        </p:nvSpPr>
        <p:spPr>
          <a:xfrm>
            <a:off x="6299200" y="3340102"/>
            <a:ext cx="2552700" cy="923330"/>
          </a:xfrm>
          <a:prstGeom prst="rect">
            <a:avLst/>
          </a:prstGeom>
          <a:noFill/>
        </p:spPr>
        <p:txBody>
          <a:bodyPr wrap="square" rtlCol="0">
            <a:spAutoFit/>
          </a:bodyPr>
          <a:lstStyle/>
          <a:p>
            <a:pPr algn="ctr"/>
            <a:r>
              <a:rPr lang="en-US" sz="3600" dirty="0" smtClean="0"/>
              <a:t>Limitless</a:t>
            </a:r>
          </a:p>
          <a:p>
            <a:endParaRPr lang="en-US" dirty="0"/>
          </a:p>
        </p:txBody>
      </p:sp>
      <p:sp>
        <p:nvSpPr>
          <p:cNvPr id="2" name="Rectangle 1"/>
          <p:cNvSpPr/>
          <p:nvPr/>
        </p:nvSpPr>
        <p:spPr>
          <a:xfrm>
            <a:off x="717550" y="4642535"/>
            <a:ext cx="7724477" cy="1077218"/>
          </a:xfrm>
          <a:prstGeom prst="rect">
            <a:avLst/>
          </a:prstGeom>
        </p:spPr>
        <p:txBody>
          <a:bodyPr wrap="square">
            <a:spAutoFit/>
          </a:bodyPr>
          <a:lstStyle/>
          <a:p>
            <a:r>
              <a:rPr lang="en-US" sz="3200" dirty="0"/>
              <a:t>The purpose of </a:t>
            </a:r>
            <a:r>
              <a:rPr lang="en-US" sz="3200" dirty="0" smtClean="0"/>
              <a:t>education is </a:t>
            </a:r>
            <a:r>
              <a:rPr lang="en-US" sz="3200" dirty="0"/>
              <a:t>to build domain-specific knowledge—i.e., long-term memory</a:t>
            </a:r>
          </a:p>
        </p:txBody>
      </p:sp>
    </p:spTree>
    <p:extLst>
      <p:ext uri="{BB962C8B-B14F-4D97-AF65-F5344CB8AC3E}">
        <p14:creationId xmlns:p14="http://schemas.microsoft.com/office/powerpoint/2010/main" val="278675029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ability and soccer knowledge</a:t>
            </a:r>
            <a:endParaRPr lang="en-US" dirty="0"/>
          </a:p>
        </p:txBody>
      </p:sp>
      <p:sp>
        <p:nvSpPr>
          <p:cNvPr id="2" name="TextBox 1"/>
          <p:cNvSpPr txBox="1"/>
          <p:nvPr/>
        </p:nvSpPr>
        <p:spPr>
          <a:xfrm>
            <a:off x="612648" y="6331800"/>
            <a:ext cx="5528293" cy="369332"/>
          </a:xfrm>
          <a:prstGeom prst="rect">
            <a:avLst/>
          </a:prstGeom>
          <a:noFill/>
        </p:spPr>
        <p:txBody>
          <a:bodyPr wrap="square" rtlCol="0">
            <a:spAutoFit/>
          </a:bodyPr>
          <a:lstStyle/>
          <a:p>
            <a:r>
              <a:rPr lang="en-US" sz="1800" dirty="0" smtClean="0">
                <a:solidFill>
                  <a:srgbClr val="1691D0"/>
                </a:solidFill>
                <a:latin typeface="Calibri"/>
                <a:cs typeface="Calibri"/>
              </a:rPr>
              <a:t>Schneider, </a:t>
            </a:r>
            <a:r>
              <a:rPr lang="en-US" sz="1800" dirty="0" err="1" smtClean="0">
                <a:solidFill>
                  <a:srgbClr val="1691D0"/>
                </a:solidFill>
                <a:latin typeface="Calibri"/>
                <a:cs typeface="Calibri"/>
              </a:rPr>
              <a:t>Körkel</a:t>
            </a:r>
            <a:r>
              <a:rPr lang="en-US" sz="1800" dirty="0" smtClean="0">
                <a:solidFill>
                  <a:srgbClr val="1691D0"/>
                </a:solidFill>
                <a:latin typeface="Calibri"/>
                <a:cs typeface="Calibri"/>
              </a:rPr>
              <a:t>, and Wiener (1989)</a:t>
            </a:r>
            <a:endParaRPr lang="en-US" sz="1800" dirty="0">
              <a:solidFill>
                <a:srgbClr val="1691D0"/>
              </a:solidFill>
              <a:latin typeface="Calibri"/>
              <a:cs typeface="Calibri"/>
            </a:endParaRPr>
          </a:p>
        </p:txBody>
      </p:sp>
      <p:pic>
        <p:nvPicPr>
          <p:cNvPr id="5" name="Content Placeholder 4"/>
          <p:cNvPicPr>
            <a:picLocks noGrp="1" noChangeAspect="1"/>
          </p:cNvPicPr>
          <p:nvPr>
            <p:ph sz="quarter" idx="1"/>
          </p:nvPr>
        </p:nvPicPr>
        <p:blipFill>
          <a:blip r:embed="rId2"/>
          <a:srcRect t="5598" b="5598"/>
          <a:stretch>
            <a:fillRect/>
          </a:stretch>
        </p:blipFill>
        <p:spPr>
          <a:xfrm>
            <a:off x="1713315" y="1600200"/>
            <a:ext cx="8153400" cy="4495800"/>
          </a:xfrm>
        </p:spPr>
      </p:pic>
      <p:sp>
        <p:nvSpPr>
          <p:cNvPr id="6" name="TextBox 5"/>
          <p:cNvSpPr txBox="1"/>
          <p:nvPr/>
        </p:nvSpPr>
        <p:spPr>
          <a:xfrm>
            <a:off x="5237830" y="1873492"/>
            <a:ext cx="1016000" cy="461665"/>
          </a:xfrm>
          <a:prstGeom prst="rect">
            <a:avLst/>
          </a:prstGeom>
          <a:noFill/>
        </p:spPr>
        <p:txBody>
          <a:bodyPr wrap="square" rtlCol="0">
            <a:spAutoFit/>
          </a:bodyPr>
          <a:lstStyle/>
          <a:p>
            <a:pPr algn="ctr"/>
            <a:r>
              <a:rPr lang="en-US" dirty="0" smtClean="0">
                <a:solidFill>
                  <a:schemeClr val="bg1"/>
                </a:solidFill>
                <a:latin typeface="+mj-lt"/>
              </a:rPr>
              <a:t>16.4</a:t>
            </a:r>
            <a:endParaRPr lang="en-US" dirty="0">
              <a:solidFill>
                <a:schemeClr val="bg1"/>
              </a:solidFill>
              <a:latin typeface="+mj-lt"/>
            </a:endParaRPr>
          </a:p>
        </p:txBody>
      </p:sp>
      <p:sp>
        <p:nvSpPr>
          <p:cNvPr id="9" name="TextBox 8"/>
          <p:cNvSpPr txBox="1"/>
          <p:nvPr/>
        </p:nvSpPr>
        <p:spPr>
          <a:xfrm>
            <a:off x="3986880" y="1600200"/>
            <a:ext cx="1016000" cy="461665"/>
          </a:xfrm>
          <a:prstGeom prst="rect">
            <a:avLst/>
          </a:prstGeom>
          <a:noFill/>
        </p:spPr>
        <p:txBody>
          <a:bodyPr wrap="square" rtlCol="0">
            <a:spAutoFit/>
          </a:bodyPr>
          <a:lstStyle/>
          <a:p>
            <a:pPr algn="ctr"/>
            <a:r>
              <a:rPr lang="en-US" dirty="0" smtClean="0">
                <a:solidFill>
                  <a:schemeClr val="bg1"/>
                </a:solidFill>
                <a:latin typeface="+mj-lt"/>
              </a:rPr>
              <a:t>17.0</a:t>
            </a:r>
            <a:endParaRPr lang="en-US" dirty="0">
              <a:solidFill>
                <a:schemeClr val="bg1"/>
              </a:solidFill>
              <a:latin typeface="+mj-lt"/>
            </a:endParaRPr>
          </a:p>
        </p:txBody>
      </p:sp>
      <p:sp>
        <p:nvSpPr>
          <p:cNvPr id="10" name="TextBox 9"/>
          <p:cNvSpPr txBox="1"/>
          <p:nvPr/>
        </p:nvSpPr>
        <p:spPr>
          <a:xfrm>
            <a:off x="2754980" y="2660892"/>
            <a:ext cx="1016000" cy="461665"/>
          </a:xfrm>
          <a:prstGeom prst="rect">
            <a:avLst/>
          </a:prstGeom>
          <a:noFill/>
        </p:spPr>
        <p:txBody>
          <a:bodyPr wrap="square" rtlCol="0">
            <a:spAutoFit/>
          </a:bodyPr>
          <a:lstStyle/>
          <a:p>
            <a:pPr algn="ctr"/>
            <a:r>
              <a:rPr lang="en-US" dirty="0" smtClean="0">
                <a:solidFill>
                  <a:schemeClr val="bg1"/>
                </a:solidFill>
                <a:latin typeface="+mj-lt"/>
              </a:rPr>
              <a:t>11.1</a:t>
            </a:r>
            <a:endParaRPr lang="en-US" dirty="0">
              <a:solidFill>
                <a:schemeClr val="bg1"/>
              </a:solidFill>
              <a:latin typeface="+mj-lt"/>
            </a:endParaRPr>
          </a:p>
        </p:txBody>
      </p:sp>
      <p:sp>
        <p:nvSpPr>
          <p:cNvPr id="11" name="TextBox 10"/>
          <p:cNvSpPr txBox="1"/>
          <p:nvPr/>
        </p:nvSpPr>
        <p:spPr>
          <a:xfrm>
            <a:off x="4069430" y="3120914"/>
            <a:ext cx="1016000" cy="461665"/>
          </a:xfrm>
          <a:prstGeom prst="rect">
            <a:avLst/>
          </a:prstGeom>
          <a:noFill/>
        </p:spPr>
        <p:txBody>
          <a:bodyPr wrap="square" rtlCol="0">
            <a:spAutoFit/>
          </a:bodyPr>
          <a:lstStyle/>
          <a:p>
            <a:pPr algn="ctr"/>
            <a:r>
              <a:rPr lang="en-US" dirty="0" smtClean="0">
                <a:solidFill>
                  <a:schemeClr val="bg1"/>
                </a:solidFill>
                <a:latin typeface="+mj-lt"/>
              </a:rPr>
              <a:t>11.0</a:t>
            </a:r>
            <a:endParaRPr lang="en-US" dirty="0">
              <a:solidFill>
                <a:schemeClr val="bg1"/>
              </a:solidFill>
              <a:latin typeface="+mj-lt"/>
            </a:endParaRPr>
          </a:p>
        </p:txBody>
      </p:sp>
      <p:sp>
        <p:nvSpPr>
          <p:cNvPr id="3" name="Slide Number Placeholder 2"/>
          <p:cNvSpPr>
            <a:spLocks noGrp="1"/>
          </p:cNvSpPr>
          <p:nvPr>
            <p:ph type="sldNum" sz="quarter" idx="12"/>
          </p:nvPr>
        </p:nvSpPr>
        <p:spPr/>
        <p:txBody>
          <a:bodyPr/>
          <a:lstStyle/>
          <a:p>
            <a:fld id="{9C0F6FC3-3F0F-484D-B7AD-35414CAF3DD6}" type="slidenum">
              <a:rPr lang="en-US" smtClean="0"/>
              <a:t>41</a:t>
            </a:fld>
            <a:endParaRPr lang="en-US"/>
          </a:p>
        </p:txBody>
      </p:sp>
    </p:spTree>
    <p:extLst>
      <p:ext uri="{BB962C8B-B14F-4D97-AF65-F5344CB8AC3E}">
        <p14:creationId xmlns:p14="http://schemas.microsoft.com/office/powerpoint/2010/main" val="2327186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learning? </a:t>
            </a:r>
            <a:endParaRPr lang="en-US" dirty="0"/>
          </a:p>
        </p:txBody>
      </p:sp>
      <p:sp>
        <p:nvSpPr>
          <p:cNvPr id="3" name="Content Placeholder 2"/>
          <p:cNvSpPr>
            <a:spLocks noGrp="1"/>
          </p:cNvSpPr>
          <p:nvPr>
            <p:ph sz="quarter" idx="1"/>
          </p:nvPr>
        </p:nvSpPr>
        <p:spPr/>
        <p:txBody>
          <a:bodyPr/>
          <a:lstStyle/>
          <a:p>
            <a:r>
              <a:rPr lang="en-US" dirty="0" smtClean="0"/>
              <a:t>Learning is “a change in long-term memory”</a:t>
            </a:r>
            <a:br>
              <a:rPr lang="en-US" dirty="0" smtClean="0"/>
            </a:br>
            <a:r>
              <a:rPr lang="en-US" dirty="0" smtClean="0"/>
              <a:t>(</a:t>
            </a:r>
            <a:r>
              <a:rPr lang="en-US" dirty="0" err="1" smtClean="0"/>
              <a:t>Kirschner</a:t>
            </a:r>
            <a:r>
              <a:rPr lang="en-US" dirty="0"/>
              <a:t>, </a:t>
            </a:r>
            <a:r>
              <a:rPr lang="en-US" dirty="0" err="1"/>
              <a:t>Sweller</a:t>
            </a:r>
            <a:r>
              <a:rPr lang="en-US" dirty="0"/>
              <a:t>, &amp; Clark, </a:t>
            </a:r>
            <a:r>
              <a:rPr lang="en-US" dirty="0" smtClean="0"/>
              <a:t>2016 p. 77)</a:t>
            </a:r>
          </a:p>
          <a:p>
            <a:r>
              <a:rPr lang="en-US" dirty="0" smtClean="0"/>
              <a:t>“The </a:t>
            </a:r>
            <a:r>
              <a:rPr lang="en-US" dirty="0"/>
              <a:t>aim of all instruction is to alter long-term memory. If nothing has changed in long-term memory, nothing has been learned</a:t>
            </a:r>
            <a:r>
              <a:rPr lang="en-US" dirty="0" smtClean="0"/>
              <a:t>.” (ibid p</a:t>
            </a:r>
            <a:r>
              <a:rPr lang="en-US" dirty="0"/>
              <a:t>. 77</a:t>
            </a:r>
            <a:r>
              <a:rPr lang="en-US" dirty="0" smtClean="0"/>
              <a:t>)</a:t>
            </a:r>
          </a:p>
          <a:p>
            <a:r>
              <a:rPr lang="en-US" dirty="0" smtClean="0"/>
              <a:t>“</a:t>
            </a:r>
            <a:r>
              <a:rPr lang="en-US" dirty="0"/>
              <a:t>Novices need to use thinking skills. Experts use </a:t>
            </a:r>
            <a:r>
              <a:rPr lang="en-US" dirty="0" smtClean="0"/>
              <a:t>knowledge” (</a:t>
            </a:r>
            <a:r>
              <a:rPr lang="en-US" dirty="0" err="1" smtClean="0"/>
              <a:t>Sweller</a:t>
            </a:r>
            <a:r>
              <a:rPr lang="en-US" dirty="0" smtClean="0"/>
              <a:t> et al., 2011 p. 21)</a:t>
            </a:r>
            <a:endParaRPr lang="en-US" dirty="0"/>
          </a:p>
          <a:p>
            <a:endParaRPr lang="en-US" dirty="0" smtClean="0"/>
          </a:p>
        </p:txBody>
      </p:sp>
      <p:sp>
        <p:nvSpPr>
          <p:cNvPr id="4" name="Slide Number Placeholder 3"/>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42</a:t>
            </a:fld>
            <a:endParaRPr lang="en-GB" dirty="0"/>
          </a:p>
        </p:txBody>
      </p:sp>
    </p:spTree>
    <p:extLst>
      <p:ext uri="{BB962C8B-B14F-4D97-AF65-F5344CB8AC3E}">
        <p14:creationId xmlns:p14="http://schemas.microsoft.com/office/powerpoint/2010/main" val="396735824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curriculum matters</a:t>
            </a:r>
            <a:endParaRPr lang="en-US" dirty="0"/>
          </a:p>
        </p:txBody>
      </p:sp>
      <p:sp>
        <p:nvSpPr>
          <p:cNvPr id="3" name="Content Placeholder 2"/>
          <p:cNvSpPr>
            <a:spLocks noGrp="1"/>
          </p:cNvSpPr>
          <p:nvPr>
            <p:ph sz="quarter" idx="1"/>
          </p:nvPr>
        </p:nvSpPr>
        <p:spPr/>
        <p:txBody>
          <a:bodyPr/>
          <a:lstStyle/>
          <a:p>
            <a:r>
              <a:rPr lang="en-US" dirty="0" smtClean="0"/>
              <a:t>Myths about curriculum</a:t>
            </a:r>
          </a:p>
          <a:p>
            <a:pPr lvl="1"/>
            <a:r>
              <a:rPr lang="en-US" dirty="0" smtClean="0"/>
              <a:t>Standards tell us what to teach</a:t>
            </a:r>
          </a:p>
          <a:p>
            <a:pPr lvl="1"/>
            <a:r>
              <a:rPr lang="en-US" dirty="0" smtClean="0"/>
              <a:t>Curriculum means textbooks</a:t>
            </a:r>
          </a:p>
          <a:p>
            <a:pPr lvl="1"/>
            <a:r>
              <a:rPr lang="en-US" dirty="0" smtClean="0"/>
              <a:t>Knowledge isn’t important (“You can always Google it”)</a:t>
            </a:r>
          </a:p>
          <a:p>
            <a:pPr lvl="1"/>
            <a:r>
              <a:rPr lang="en-US" dirty="0" smtClean="0"/>
              <a:t>Students should be involved in authentic tasks</a:t>
            </a:r>
          </a:p>
          <a:p>
            <a:pPr lvl="1"/>
            <a:r>
              <a:rPr lang="en-US" dirty="0" smtClean="0"/>
              <a:t>We should be teaching skills, not content</a:t>
            </a:r>
          </a:p>
          <a:p>
            <a:pPr lvl="1"/>
            <a:r>
              <a:rPr lang="en-US" dirty="0" smtClean="0"/>
              <a:t>Responding to students’ interests closes achievement gaps</a:t>
            </a:r>
          </a:p>
          <a:p>
            <a:r>
              <a:rPr lang="en-US" dirty="0" smtClean="0"/>
              <a:t>What is the purpose of curriculum?</a:t>
            </a:r>
          </a:p>
          <a:p>
            <a:pPr lvl="1"/>
            <a:r>
              <a:rPr lang="en-US" dirty="0" smtClean="0"/>
              <a:t>The real purpose of the curriculum is to increase the contents of long-term memory</a:t>
            </a:r>
          </a:p>
        </p:txBody>
      </p:sp>
      <p:sp>
        <p:nvSpPr>
          <p:cNvPr id="4" name="Slide Number Placeholder 3"/>
          <p:cNvSpPr>
            <a:spLocks noGrp="1"/>
          </p:cNvSpPr>
          <p:nvPr>
            <p:ph type="sldNum" sz="quarter" idx="12"/>
          </p:nvPr>
        </p:nvSpPr>
        <p:spPr/>
        <p:txBody>
          <a:bodyPr/>
          <a:lstStyle/>
          <a:p>
            <a:fld id="{2D6238C2-C284-AD4D-8FB8-9663937FCA09}" type="slidenum">
              <a:rPr lang="en-GB" smtClean="0"/>
              <a:pPr/>
              <a:t>43</a:t>
            </a:fld>
            <a:endParaRPr lang="en-GB" dirty="0"/>
          </a:p>
        </p:txBody>
      </p:sp>
    </p:spTree>
    <p:extLst>
      <p:ext uri="{BB962C8B-B14F-4D97-AF65-F5344CB8AC3E}">
        <p14:creationId xmlns:p14="http://schemas.microsoft.com/office/powerpoint/2010/main" val="484811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Investing in the teachers we already have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44</a:t>
            </a:fld>
            <a:endParaRPr lang="en-US" dirty="0"/>
          </a:p>
        </p:txBody>
      </p:sp>
    </p:spTree>
    <p:extLst>
      <p:ext uri="{BB962C8B-B14F-4D97-AF65-F5344CB8AC3E}">
        <p14:creationId xmlns:p14="http://schemas.microsoft.com/office/powerpoint/2010/main" val="205542362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should our efforts be focused?</a:t>
            </a:r>
            <a:endParaRPr lang="en-US" dirty="0"/>
          </a:p>
        </p:txBody>
      </p:sp>
      <p:sp>
        <p:nvSpPr>
          <p:cNvPr id="3" name="Content Placeholder 2"/>
          <p:cNvSpPr>
            <a:spLocks noGrp="1"/>
          </p:cNvSpPr>
          <p:nvPr>
            <p:ph idx="1"/>
          </p:nvPr>
        </p:nvSpPr>
        <p:spPr>
          <a:xfrm>
            <a:off x="717550" y="1377454"/>
            <a:ext cx="8426449" cy="3153834"/>
          </a:xfrm>
        </p:spPr>
        <p:txBody>
          <a:bodyPr>
            <a:normAutofit/>
          </a:bodyPr>
          <a:lstStyle/>
          <a:p>
            <a:pPr marL="0" indent="0">
              <a:buNone/>
            </a:pPr>
            <a:r>
              <a:rPr lang="en-US" dirty="0" smtClean="0"/>
              <a:t>Which of these is most strongly associated with high student achievement?</a:t>
            </a:r>
          </a:p>
          <a:p>
            <a:pPr marL="914400" lvl="1" indent="-457200">
              <a:buSzPct val="100000"/>
              <a:buFont typeface="+mj-lt"/>
              <a:buAutoNum type="alphaUcPeriod"/>
            </a:pPr>
            <a:r>
              <a:rPr lang="en-US" dirty="0" smtClean="0"/>
              <a:t>Student speaks the language of teaching at home</a:t>
            </a:r>
          </a:p>
          <a:p>
            <a:pPr marL="914400" lvl="1" indent="-457200">
              <a:buSzPct val="100000"/>
              <a:buFont typeface="+mj-lt"/>
              <a:buAutoNum type="alphaUcPeriod"/>
            </a:pPr>
            <a:r>
              <a:rPr lang="en-US" dirty="0" smtClean="0"/>
              <a:t>Student behavior in the school is good</a:t>
            </a:r>
          </a:p>
          <a:p>
            <a:pPr marL="914400" lvl="1" indent="-457200">
              <a:buSzPct val="100000"/>
              <a:buFont typeface="+mj-lt"/>
              <a:buAutoNum type="alphaUcPeriod"/>
            </a:pPr>
            <a:r>
              <a:rPr lang="en-US" dirty="0" smtClean="0"/>
              <a:t>The amount of inquiry-based teaching</a:t>
            </a:r>
          </a:p>
          <a:p>
            <a:pPr marL="914400" lvl="1" indent="-457200">
              <a:buSzPct val="100000"/>
              <a:buFont typeface="+mj-lt"/>
              <a:buAutoNum type="alphaUcPeriod"/>
            </a:pPr>
            <a:r>
              <a:rPr lang="en-US" dirty="0" smtClean="0"/>
              <a:t>The amount of teacher-directed teaching</a:t>
            </a:r>
          </a:p>
          <a:p>
            <a:pPr marL="914400" lvl="1" indent="-457200">
              <a:buSzPct val="100000"/>
              <a:buFont typeface="+mj-lt"/>
              <a:buAutoNum type="alphaUcPeriod"/>
            </a:pPr>
            <a:r>
              <a:rPr lang="en-US" dirty="0" smtClean="0"/>
              <a:t>The school’s socio-economic profile</a:t>
            </a:r>
          </a:p>
        </p:txBody>
      </p:sp>
      <p:sp>
        <p:nvSpPr>
          <p:cNvPr id="4" name="Slide Number Placeholder 3"/>
          <p:cNvSpPr>
            <a:spLocks noGrp="1"/>
          </p:cNvSpPr>
          <p:nvPr>
            <p:ph type="sldNum" sz="quarter" idx="12"/>
          </p:nvPr>
        </p:nvSpPr>
        <p:spPr/>
        <p:txBody>
          <a:bodyPr>
            <a:normAutofit fontScale="92500" lnSpcReduction="20000"/>
          </a:bodyPr>
          <a:lstStyle/>
          <a:p>
            <a:fld id="{9C0F6FC3-3F0F-484D-B7AD-35414CAF3DD6}" type="slidenum">
              <a:rPr lang="en-US" smtClean="0"/>
              <a:t>45</a:t>
            </a:fld>
            <a:endParaRPr lang="en-US"/>
          </a:p>
        </p:txBody>
      </p:sp>
      <p:sp>
        <p:nvSpPr>
          <p:cNvPr id="5" name="TextBox 4"/>
          <p:cNvSpPr txBox="1"/>
          <p:nvPr/>
        </p:nvSpPr>
        <p:spPr>
          <a:xfrm>
            <a:off x="717550" y="6409856"/>
            <a:ext cx="6479117" cy="369332"/>
          </a:xfrm>
          <a:prstGeom prst="rect">
            <a:avLst/>
          </a:prstGeom>
          <a:noFill/>
        </p:spPr>
        <p:txBody>
          <a:bodyPr wrap="square" rtlCol="0">
            <a:spAutoFit/>
          </a:bodyPr>
          <a:lstStyle/>
          <a:p>
            <a:r>
              <a:rPr lang="en-US" sz="1800" dirty="0" smtClean="0">
                <a:solidFill>
                  <a:srgbClr val="1691D0"/>
                </a:solidFill>
                <a:latin typeface="Calibri"/>
                <a:cs typeface="Calibri"/>
              </a:rPr>
              <a:t>OECD (2016, Fig II.7.2)</a:t>
            </a:r>
            <a:endParaRPr lang="en-US" sz="1800" dirty="0">
              <a:solidFill>
                <a:srgbClr val="1691D0"/>
              </a:solidFill>
              <a:latin typeface="Calibri"/>
              <a:cs typeface="Calibri"/>
            </a:endParaRPr>
          </a:p>
        </p:txBody>
      </p:sp>
      <p:sp>
        <p:nvSpPr>
          <p:cNvPr id="6" name="Content Placeholder 2"/>
          <p:cNvSpPr txBox="1">
            <a:spLocks/>
          </p:cNvSpPr>
          <p:nvPr/>
        </p:nvSpPr>
        <p:spPr>
          <a:xfrm>
            <a:off x="717550" y="4683688"/>
            <a:ext cx="7969250" cy="2174312"/>
          </a:xfrm>
          <a:prstGeom prst="rect">
            <a:avLst/>
          </a:prstGeom>
        </p:spPr>
        <p:txBody>
          <a:bodyPr/>
          <a:lst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Top 3 factors</a:t>
            </a:r>
          </a:p>
          <a:p>
            <a:pPr marL="914400" lvl="1" indent="-457200">
              <a:buFont typeface="+mj-lt"/>
              <a:buAutoNum type="arabicPeriod"/>
            </a:pPr>
            <a:r>
              <a:rPr lang="en-US" dirty="0" smtClean="0"/>
              <a:t>Student’s socio-economic profile</a:t>
            </a:r>
          </a:p>
          <a:p>
            <a:pPr marL="914400" lvl="1" indent="-457200">
              <a:buFont typeface="+mj-lt"/>
              <a:buAutoNum type="arabicPeriod"/>
            </a:pPr>
            <a:r>
              <a:rPr lang="en-US" dirty="0" smtClean="0"/>
              <a:t>Index of adaptive instruction</a:t>
            </a:r>
          </a:p>
          <a:p>
            <a:pPr marL="914400" lvl="1" indent="-457200">
              <a:buFont typeface="+mj-lt"/>
              <a:buAutoNum type="arabicPeriod"/>
            </a:pPr>
            <a:r>
              <a:rPr lang="en-US" dirty="0" smtClean="0"/>
              <a:t>The amount of teacher-directed instruction</a:t>
            </a:r>
          </a:p>
        </p:txBody>
      </p:sp>
      <p:sp>
        <p:nvSpPr>
          <p:cNvPr id="7" name="Rectangle 6"/>
          <p:cNvSpPr/>
          <p:nvPr/>
        </p:nvSpPr>
        <p:spPr>
          <a:xfrm>
            <a:off x="522817" y="4686300"/>
            <a:ext cx="7791450" cy="177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919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rev="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conclusions about expertise</a:t>
            </a:r>
            <a:endParaRPr lang="en-US" dirty="0"/>
          </a:p>
        </p:txBody>
      </p:sp>
      <p:sp>
        <p:nvSpPr>
          <p:cNvPr id="4" name="Content Placeholder 3"/>
          <p:cNvSpPr>
            <a:spLocks noGrp="1"/>
          </p:cNvSpPr>
          <p:nvPr>
            <p:ph idx="1"/>
          </p:nvPr>
        </p:nvSpPr>
        <p:spPr/>
        <p:txBody>
          <a:bodyPr/>
          <a:lstStyle/>
          <a:p>
            <a:r>
              <a:rPr lang="en-US" dirty="0" smtClean="0"/>
              <a:t>Elite performance is the result of at least a decade of maximal efforts to improve performance through an optimal distribution of deliberate practice</a:t>
            </a:r>
          </a:p>
          <a:p>
            <a:r>
              <a:rPr lang="en-US" dirty="0" smtClean="0"/>
              <a:t>What distinguishes experts from others is the commitment to deliberate practice</a:t>
            </a:r>
          </a:p>
          <a:p>
            <a:r>
              <a:rPr lang="en-US" dirty="0" smtClean="0"/>
              <a:t>Deliberate practice is</a:t>
            </a:r>
          </a:p>
          <a:p>
            <a:pPr lvl="1"/>
            <a:r>
              <a:rPr lang="en-US" dirty="0" smtClean="0"/>
              <a:t>an effortful activity that can be sustained only for a limited time each day</a:t>
            </a:r>
          </a:p>
          <a:p>
            <a:pPr lvl="1"/>
            <a:r>
              <a:rPr lang="en-US" dirty="0" smtClean="0"/>
              <a:t>neither motivating nor enjoyable—it is instrumental in achieving further improvement in performance</a:t>
            </a:r>
          </a:p>
          <a:p>
            <a:endParaRPr lang="en-US" dirty="0"/>
          </a:p>
        </p:txBody>
      </p:sp>
      <p:sp>
        <p:nvSpPr>
          <p:cNvPr id="5" name="Slide Number Placeholder 4"/>
          <p:cNvSpPr>
            <a:spLocks noGrp="1"/>
          </p:cNvSpPr>
          <p:nvPr>
            <p:ph type="sldNum" sz="quarter" idx="12"/>
          </p:nvPr>
        </p:nvSpPr>
        <p:spPr/>
        <p:txBody>
          <a:bodyPr/>
          <a:lstStyle/>
          <a:p>
            <a:fld id="{2D6238C2-C284-AD4D-8FB8-9663937FCA09}" type="slidenum">
              <a:rPr lang="en-GB" smtClean="0"/>
              <a:pPr/>
              <a:t>46</a:t>
            </a:fld>
            <a:endParaRPr lang="en-GB" dirty="0"/>
          </a:p>
        </p:txBody>
      </p:sp>
    </p:spTree>
    <p:extLst>
      <p:ext uri="{BB962C8B-B14F-4D97-AF65-F5344CB8AC3E}">
        <p14:creationId xmlns:p14="http://schemas.microsoft.com/office/powerpoint/2010/main" val="516120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Expertise in teaching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47</a:t>
            </a:fld>
            <a:endParaRPr lang="en-GB" dirty="0"/>
          </a:p>
        </p:txBody>
      </p:sp>
      <p:sp>
        <p:nvSpPr>
          <p:cNvPr id="4" name="Content Placeholder 3"/>
          <p:cNvSpPr>
            <a:spLocks noGrp="1"/>
          </p:cNvSpPr>
          <p:nvPr>
            <p:ph sz="quarter" idx="1"/>
          </p:nvPr>
        </p:nvSpPr>
        <p:spPr/>
        <p:txBody>
          <a:bodyPr>
            <a:normAutofit fontScale="92500" lnSpcReduction="10000"/>
          </a:bodyPr>
          <a:lstStyle/>
          <a:p>
            <a:r>
              <a:rPr lang="en-US" dirty="0" smtClean="0"/>
              <a:t>Research shows expertise in teaching shares the hallmarks of expertise in other domains</a:t>
            </a:r>
          </a:p>
          <a:p>
            <a:r>
              <a:rPr lang="en-US" dirty="0" smtClean="0"/>
              <a:t>More importantly, for the general expertise research </a:t>
            </a:r>
            <a:r>
              <a:rPr lang="en-US" i="1" dirty="0" smtClean="0"/>
              <a:t>not</a:t>
            </a:r>
            <a:r>
              <a:rPr lang="en-US" dirty="0" smtClean="0"/>
              <a:t> to apply to teaching:</a:t>
            </a:r>
          </a:p>
          <a:p>
            <a:pPr lvl="1"/>
            <a:r>
              <a:rPr lang="en-US" dirty="0" smtClean="0"/>
              <a:t>All the other areas would have to be similar, and</a:t>
            </a:r>
          </a:p>
          <a:p>
            <a:pPr lvl="1"/>
            <a:r>
              <a:rPr lang="en-US" dirty="0" smtClean="0"/>
              <a:t>Teaching would have to be different</a:t>
            </a:r>
          </a:p>
          <a:p>
            <a:r>
              <a:rPr lang="en-US" dirty="0" smtClean="0"/>
              <a:t>This seems unlikely, so</a:t>
            </a:r>
          </a:p>
          <a:p>
            <a:r>
              <a:rPr lang="en-US" dirty="0" smtClean="0"/>
              <a:t>As far as we can tell, what is true for expertise in other areas is likely to be true for </a:t>
            </a:r>
            <a:r>
              <a:rPr lang="en-US" dirty="0" smtClean="0"/>
              <a:t>teaching</a:t>
            </a:r>
          </a:p>
          <a:p>
            <a:r>
              <a:rPr lang="en-US" dirty="0" smtClean="0"/>
              <a:t>In other words, we can make almost all teachers as good as the very best if we support them in the right way</a:t>
            </a:r>
            <a:endParaRPr lang="en-US" dirty="0" smtClean="0"/>
          </a:p>
          <a:p>
            <a:endParaRPr lang="en-US" dirty="0"/>
          </a:p>
        </p:txBody>
      </p:sp>
    </p:spTree>
    <p:extLst>
      <p:ext uri="{BB962C8B-B14F-4D97-AF65-F5344CB8AC3E}">
        <p14:creationId xmlns:p14="http://schemas.microsoft.com/office/powerpoint/2010/main" val="102820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4"/>
          <p:cNvSpPr>
            <a:spLocks noGrp="1" noChangeArrowheads="1"/>
          </p:cNvSpPr>
          <p:nvPr>
            <p:ph type="title"/>
          </p:nvPr>
        </p:nvSpPr>
        <p:spPr/>
        <p:txBody>
          <a:bodyPr/>
          <a:lstStyle/>
          <a:p>
            <a:r>
              <a:rPr lang="en-US" smtClean="0"/>
              <a:t>Supportive accountability</a:t>
            </a:r>
            <a:endParaRPr lang="en-US" dirty="0"/>
          </a:p>
        </p:txBody>
      </p:sp>
      <p:sp>
        <p:nvSpPr>
          <p:cNvPr id="137218" name="Rectangle 5"/>
          <p:cNvSpPr>
            <a:spLocks noGrp="1" noChangeArrowheads="1"/>
          </p:cNvSpPr>
          <p:nvPr>
            <p:ph sz="quarter" idx="1"/>
          </p:nvPr>
        </p:nvSpPr>
        <p:spPr/>
        <p:txBody>
          <a:bodyPr/>
          <a:lstStyle/>
          <a:p>
            <a:r>
              <a:rPr lang="en-US" smtClean="0"/>
              <a:t>What is needed from teachers:</a:t>
            </a:r>
          </a:p>
          <a:p>
            <a:pPr lvl="1"/>
            <a:r>
              <a:rPr lang="en-US" smtClean="0"/>
              <a:t>A commitment to:</a:t>
            </a:r>
          </a:p>
          <a:p>
            <a:pPr lvl="2"/>
            <a:r>
              <a:rPr lang="en-US" smtClean="0"/>
              <a:t>The continual improvement of practice</a:t>
            </a:r>
          </a:p>
          <a:p>
            <a:pPr lvl="2"/>
            <a:r>
              <a:rPr lang="en-US" smtClean="0"/>
              <a:t>Focus on those things that make a difference to students</a:t>
            </a:r>
          </a:p>
          <a:p>
            <a:r>
              <a:rPr lang="en-US" smtClean="0"/>
              <a:t>What is needed from leaders:</a:t>
            </a:r>
          </a:p>
          <a:p>
            <a:pPr lvl="1"/>
            <a:r>
              <a:rPr lang="en-US" smtClean="0"/>
              <a:t>A commitment to engineer effective learning environments for teachers by:</a:t>
            </a:r>
          </a:p>
          <a:p>
            <a:pPr lvl="2"/>
            <a:r>
              <a:rPr lang="en-US" smtClean="0"/>
              <a:t>Creating expectations for continually improving practice</a:t>
            </a:r>
          </a:p>
          <a:p>
            <a:pPr lvl="2"/>
            <a:r>
              <a:rPr lang="en-US" smtClean="0"/>
              <a:t>Keeping the focus on the things that make a difference to students</a:t>
            </a:r>
          </a:p>
          <a:p>
            <a:pPr lvl="2"/>
            <a:r>
              <a:rPr lang="en-US" smtClean="0"/>
              <a:t>Providing the time, space, dispensation, and support for innovation</a:t>
            </a:r>
          </a:p>
          <a:p>
            <a:pPr lvl="2"/>
            <a:r>
              <a:rPr lang="en-US" smtClean="0"/>
              <a:t>Supporting risk-taking</a:t>
            </a:r>
            <a:endParaRPr lang="en-US" dirty="0"/>
          </a:p>
        </p:txBody>
      </p:sp>
    </p:spTree>
    <p:extLst>
      <p:ext uri="{BB962C8B-B14F-4D97-AF65-F5344CB8AC3E}">
        <p14:creationId xmlns:p14="http://schemas.microsoft.com/office/powerpoint/2010/main" val="4052046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2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721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21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21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721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72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72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Thank You</a:t>
            </a:r>
            <a:endParaRPr lang="en-US" dirty="0"/>
          </a:p>
        </p:txBody>
      </p:sp>
      <p:sp>
        <p:nvSpPr>
          <p:cNvPr id="3" name="Subtitle 2"/>
          <p:cNvSpPr>
            <a:spLocks noGrp="1"/>
          </p:cNvSpPr>
          <p:nvPr>
            <p:ph type="subTitle" idx="1"/>
          </p:nvPr>
        </p:nvSpPr>
        <p:spPr/>
        <p:txBody>
          <a:bodyPr/>
          <a:lstStyle/>
          <a:p>
            <a:r>
              <a:rPr lang="en-US" smtClean="0"/>
              <a:t>www.dylanwiliam.net</a:t>
            </a:r>
            <a:endParaRPr lang="en-US" dirty="0"/>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49</a:t>
            </a:fld>
            <a:endParaRPr lang="en-US"/>
          </a:p>
        </p:txBody>
      </p:sp>
    </p:spTree>
    <p:extLst>
      <p:ext uri="{BB962C8B-B14F-4D97-AF65-F5344CB8AC3E}">
        <p14:creationId xmlns:p14="http://schemas.microsoft.com/office/powerpoint/2010/main" val="14845845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smarter people into teaching</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5</a:t>
            </a:fld>
            <a:endParaRPr lang="en-US" dirty="0"/>
          </a:p>
        </p:txBody>
      </p:sp>
    </p:spTree>
    <p:extLst>
      <p:ext uri="{BB962C8B-B14F-4D97-AF65-F5344CB8AC3E}">
        <p14:creationId xmlns:p14="http://schemas.microsoft.com/office/powerpoint/2010/main" val="183566447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6934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Teacher preparation, student progress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221425584"/>
              </p:ext>
            </p:extLst>
          </p:nvPr>
        </p:nvGraphicFramePr>
        <p:xfrm>
          <a:off x="717550" y="1333500"/>
          <a:ext cx="8142834" cy="3942080"/>
        </p:xfrm>
        <a:graphic>
          <a:graphicData uri="http://schemas.openxmlformats.org/drawingml/2006/table">
            <a:tbl>
              <a:tblPr firstRow="1" bandRow="1">
                <a:tableStyleId>{5C22544A-7EE6-4342-B048-85BDC9FD1C3A}</a:tableStyleId>
              </a:tblPr>
              <a:tblGrid>
                <a:gridCol w="2020391"/>
                <a:gridCol w="991262"/>
                <a:gridCol w="1130657"/>
                <a:gridCol w="882843"/>
                <a:gridCol w="1068703"/>
                <a:gridCol w="1084193"/>
                <a:gridCol w="964785"/>
              </a:tblGrid>
              <a:tr h="370840">
                <a:tc>
                  <a:txBody>
                    <a:bodyPr/>
                    <a:lstStyle/>
                    <a:p>
                      <a:endParaRPr lang="en-US" dirty="0"/>
                    </a:p>
                  </a:txBody>
                  <a:tcPr>
                    <a:solidFill>
                      <a:srgbClr val="1691D0"/>
                    </a:solidFill>
                  </a:tcPr>
                </a:tc>
                <a:tc gridSpan="3">
                  <a:txBody>
                    <a:bodyPr/>
                    <a:lstStyle/>
                    <a:p>
                      <a:pPr algn="ctr"/>
                      <a:r>
                        <a:rPr lang="en-US" dirty="0" smtClean="0"/>
                        <a:t>Mathematics</a:t>
                      </a:r>
                      <a:endParaRPr lang="en-US" dirty="0"/>
                    </a:p>
                  </a:txBody>
                  <a:tcPr>
                    <a:solidFill>
                      <a:srgbClr val="1691D0"/>
                    </a:solidFill>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Reading</a:t>
                      </a:r>
                      <a:endParaRPr lang="en-US" dirty="0"/>
                    </a:p>
                  </a:txBody>
                  <a:tcPr>
                    <a:solidFill>
                      <a:srgbClr val="1691D0"/>
                    </a:solidFill>
                  </a:tcPr>
                </a:tc>
                <a:tc hMerge="1">
                  <a:txBody>
                    <a:bodyPr/>
                    <a:lstStyle/>
                    <a:p>
                      <a:endParaRPr lang="en-US"/>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r>
              <a:tr h="370840">
                <a:tc>
                  <a:txBody>
                    <a:bodyPr/>
                    <a:lstStyle/>
                    <a:p>
                      <a:r>
                        <a:rPr lang="en-US" dirty="0" smtClean="0">
                          <a:solidFill>
                            <a:schemeClr val="tx1"/>
                          </a:solidFill>
                        </a:rPr>
                        <a:t>General</a:t>
                      </a:r>
                      <a:r>
                        <a:rPr lang="en-US" baseline="0" dirty="0" smtClean="0">
                          <a:solidFill>
                            <a:schemeClr val="tx1"/>
                          </a:solidFill>
                        </a:rPr>
                        <a:t> theory of education </a:t>
                      </a:r>
                      <a:r>
                        <a:rPr lang="en-US" dirty="0" smtClean="0">
                          <a:solidFill>
                            <a:schemeClr val="tx1"/>
                          </a:solidFill>
                        </a:rPr>
                        <a:t>courses</a:t>
                      </a:r>
                      <a:endParaRPr lang="en-US" dirty="0">
                        <a:solidFill>
                          <a:schemeClr val="tx1"/>
                        </a:solidFill>
                      </a:endParaRP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dirty="0"/>
                    </a:p>
                  </a:txBody>
                  <a:tcPr anchor="ctr"/>
                </a:tc>
              </a:tr>
              <a:tr h="370840">
                <a:tc>
                  <a:txBody>
                    <a:bodyPr/>
                    <a:lstStyle/>
                    <a:p>
                      <a:r>
                        <a:rPr lang="en-US" dirty="0" smtClean="0"/>
                        <a:t>Teaching</a:t>
                      </a:r>
                      <a:r>
                        <a:rPr lang="en-US" baseline="0" dirty="0" smtClean="0"/>
                        <a:t> p</a:t>
                      </a:r>
                      <a:r>
                        <a:rPr lang="en-US" dirty="0" smtClean="0"/>
                        <a:t>ractice courses</a:t>
                      </a:r>
                      <a:endParaRPr lang="en-US" dirty="0"/>
                    </a:p>
                  </a:txBody>
                  <a:tcP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b="1" dirty="0">
                        <a:solidFill>
                          <a:srgbClr val="008000"/>
                        </a:solidFill>
                      </a:endParaRPr>
                    </a:p>
                  </a:txBody>
                  <a:tcPr anchor="ctr"/>
                </a:tc>
                <a:tc>
                  <a:txBody>
                    <a:bodyPr/>
                    <a:lstStyle/>
                    <a:p>
                      <a:pPr algn="ctr"/>
                      <a:endParaRPr lang="en-US" sz="3600" dirty="0"/>
                    </a:p>
                  </a:txBody>
                  <a:tcPr anchor="ctr"/>
                </a:tc>
              </a:tr>
              <a:tr h="370840">
                <a:tc>
                  <a:txBody>
                    <a:bodyPr/>
                    <a:lstStyle/>
                    <a:p>
                      <a:r>
                        <a:rPr lang="en-US" dirty="0" smtClean="0"/>
                        <a:t>Pedagogical content courses</a:t>
                      </a:r>
                      <a:endParaRPr lang="en-US" dirty="0"/>
                    </a:p>
                  </a:txBody>
                  <a:tcPr/>
                </a:tc>
                <a:tc>
                  <a:txBody>
                    <a:bodyPr/>
                    <a:lstStyle/>
                    <a:p>
                      <a:pPr algn="ctr"/>
                      <a:endParaRPr lang="en-US" sz="3600" b="1" dirty="0">
                        <a:solidFill>
                          <a:srgbClr val="008000"/>
                        </a:solidFill>
                      </a:endParaRPr>
                    </a:p>
                  </a:txBody>
                  <a:tcPr anchor="ctr"/>
                </a:tc>
                <a:tc>
                  <a:txBody>
                    <a:bodyPr/>
                    <a:lstStyle/>
                    <a:p>
                      <a:pPr algn="ctr"/>
                      <a:endParaRPr lang="en-US" sz="3600" b="1" dirty="0">
                        <a:solidFill>
                          <a:srgbClr val="008000"/>
                        </a:solidFill>
                      </a:endParaRPr>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r>
              <a:tr h="370840">
                <a:tc>
                  <a:txBody>
                    <a:bodyPr/>
                    <a:lstStyle/>
                    <a:p>
                      <a:r>
                        <a:rPr lang="en-US" dirty="0" smtClean="0"/>
                        <a:t>Advanced university courses</a:t>
                      </a:r>
                      <a:endParaRPr lang="en-US" dirty="0"/>
                    </a:p>
                  </a:txBody>
                  <a:tcPr/>
                </a:tc>
                <a:tc>
                  <a:txBody>
                    <a:bodyPr/>
                    <a:lstStyle/>
                    <a:p>
                      <a:pPr algn="ctr"/>
                      <a:endParaRPr lang="en-US" sz="3600"/>
                    </a:p>
                  </a:txBody>
                  <a:tcPr anchor="ctr"/>
                </a:tc>
                <a:tc>
                  <a:txBody>
                    <a:bodyPr/>
                    <a:lstStyle/>
                    <a:p>
                      <a:pPr algn="ctr"/>
                      <a:endParaRPr lang="en-US" sz="3600"/>
                    </a:p>
                  </a:txBody>
                  <a:tcPr anchor="ctr"/>
                </a:tc>
                <a:tc>
                  <a:txBody>
                    <a:bodyPr/>
                    <a:lstStyle/>
                    <a:p>
                      <a:pPr algn="ct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b="1" dirty="0">
                        <a:solidFill>
                          <a:srgbClr val="008000"/>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Aptitude test scores</a:t>
                      </a: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r>
            </a:tbl>
          </a:graphicData>
        </a:graphic>
      </p:graphicFrame>
      <p:sp>
        <p:nvSpPr>
          <p:cNvPr id="3" name="Slide Number Placeholder 2"/>
          <p:cNvSpPr>
            <a:spLocks noGrp="1"/>
          </p:cNvSpPr>
          <p:nvPr>
            <p:ph type="sldNum" sz="quarter" idx="12"/>
          </p:nvPr>
        </p:nvSpPr>
        <p:spPr/>
        <p:txBody>
          <a:bodyPr/>
          <a:lstStyle/>
          <a:p>
            <a:fld id="{2D6238C2-C284-AD4D-8FB8-9663937FCA09}" type="slidenum">
              <a:rPr lang="en-GB" smtClean="0"/>
              <a:pPr/>
              <a:t>6</a:t>
            </a:fld>
            <a:endParaRPr lang="en-GB" dirty="0"/>
          </a:p>
        </p:txBody>
      </p:sp>
      <p:sp>
        <p:nvSpPr>
          <p:cNvPr id="6" name="TextBox 5"/>
          <p:cNvSpPr txBox="1"/>
          <p:nvPr/>
        </p:nvSpPr>
        <p:spPr>
          <a:xfrm>
            <a:off x="612648" y="6242290"/>
            <a:ext cx="3445329" cy="369332"/>
          </a:xfrm>
          <a:prstGeom prst="rect">
            <a:avLst/>
          </a:prstGeom>
          <a:noFill/>
        </p:spPr>
        <p:txBody>
          <a:bodyPr wrap="square" rtlCol="0">
            <a:spAutoFit/>
          </a:bodyPr>
          <a:lstStyle/>
          <a:p>
            <a:r>
              <a:rPr lang="en-US" sz="1800" dirty="0" smtClean="0">
                <a:solidFill>
                  <a:schemeClr val="accent1"/>
                </a:solidFill>
                <a:latin typeface="+mj-lt"/>
              </a:rPr>
              <a:t>Harris and Sass (2007)</a:t>
            </a:r>
            <a:endParaRPr lang="en-US" sz="1800" dirty="0">
              <a:solidFill>
                <a:schemeClr val="accent1"/>
              </a:solidFill>
              <a:latin typeface="+mj-lt"/>
            </a:endParaRPr>
          </a:p>
        </p:txBody>
      </p:sp>
      <p:graphicFrame>
        <p:nvGraphicFramePr>
          <p:cNvPr id="7" name="Content Placeholder 4"/>
          <p:cNvGraphicFramePr>
            <a:graphicFrameLocks/>
          </p:cNvGraphicFramePr>
          <p:nvPr>
            <p:extLst>
              <p:ext uri="{D42A27DB-BD31-4B8C-83A1-F6EECF244321}">
                <p14:modId xmlns:p14="http://schemas.microsoft.com/office/powerpoint/2010/main" val="3258425750"/>
              </p:ext>
            </p:extLst>
          </p:nvPr>
        </p:nvGraphicFramePr>
        <p:xfrm>
          <a:off x="717550" y="1333500"/>
          <a:ext cx="8142834" cy="3942080"/>
        </p:xfrm>
        <a:graphic>
          <a:graphicData uri="http://schemas.openxmlformats.org/drawingml/2006/table">
            <a:tbl>
              <a:tblPr firstRow="1" bandRow="1">
                <a:tableStyleId>{5C22544A-7EE6-4342-B048-85BDC9FD1C3A}</a:tableStyleId>
              </a:tblPr>
              <a:tblGrid>
                <a:gridCol w="2020391"/>
                <a:gridCol w="991262"/>
                <a:gridCol w="1130657"/>
                <a:gridCol w="882843"/>
                <a:gridCol w="1068703"/>
                <a:gridCol w="1084193"/>
                <a:gridCol w="964785"/>
              </a:tblGrid>
              <a:tr h="370840">
                <a:tc>
                  <a:txBody>
                    <a:bodyPr/>
                    <a:lstStyle/>
                    <a:p>
                      <a:endParaRPr lang="en-US" dirty="0"/>
                    </a:p>
                  </a:txBody>
                  <a:tcPr>
                    <a:solidFill>
                      <a:srgbClr val="1691D0"/>
                    </a:solidFill>
                  </a:tcPr>
                </a:tc>
                <a:tc gridSpan="3">
                  <a:txBody>
                    <a:bodyPr/>
                    <a:lstStyle/>
                    <a:p>
                      <a:pPr algn="ctr"/>
                      <a:r>
                        <a:rPr lang="en-US" dirty="0" smtClean="0"/>
                        <a:t>Mathematics</a:t>
                      </a:r>
                      <a:endParaRPr lang="en-US" dirty="0"/>
                    </a:p>
                  </a:txBody>
                  <a:tcPr>
                    <a:solidFill>
                      <a:srgbClr val="1691D0"/>
                    </a:solidFill>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Reading</a:t>
                      </a:r>
                      <a:endParaRPr lang="en-US" dirty="0"/>
                    </a:p>
                  </a:txBody>
                  <a:tcPr>
                    <a:solidFill>
                      <a:srgbClr val="1691D0"/>
                    </a:solidFill>
                  </a:tcPr>
                </a:tc>
                <a:tc hMerge="1">
                  <a:txBody>
                    <a:bodyPr/>
                    <a:lstStyle/>
                    <a:p>
                      <a:endParaRPr lang="en-US"/>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r>
              <a:tr h="370840">
                <a:tc>
                  <a:txBody>
                    <a:bodyPr/>
                    <a:lstStyle/>
                    <a:p>
                      <a:r>
                        <a:rPr lang="en-US" dirty="0" smtClean="0">
                          <a:solidFill>
                            <a:schemeClr val="tx1"/>
                          </a:solidFill>
                        </a:rPr>
                        <a:t>General</a:t>
                      </a:r>
                      <a:r>
                        <a:rPr lang="en-US" baseline="0" dirty="0" smtClean="0">
                          <a:solidFill>
                            <a:schemeClr val="tx1"/>
                          </a:solidFill>
                        </a:rPr>
                        <a:t> theory of education </a:t>
                      </a:r>
                      <a:r>
                        <a:rPr lang="en-US" dirty="0" smtClean="0">
                          <a:solidFill>
                            <a:schemeClr val="tx1"/>
                          </a:solidFill>
                        </a:rPr>
                        <a:t>courses</a:t>
                      </a:r>
                      <a:endParaRPr lang="en-US" dirty="0">
                        <a:solidFill>
                          <a:schemeClr val="tx1"/>
                        </a:solidFill>
                      </a:endParaRP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dirty="0"/>
                    </a:p>
                  </a:txBody>
                  <a:tcPr anchor="ctr"/>
                </a:tc>
              </a:tr>
              <a:tr h="370840">
                <a:tc>
                  <a:txBody>
                    <a:bodyPr/>
                    <a:lstStyle/>
                    <a:p>
                      <a:r>
                        <a:rPr lang="en-US" dirty="0" smtClean="0"/>
                        <a:t>Teaching</a:t>
                      </a:r>
                      <a:r>
                        <a:rPr lang="en-US" baseline="0" dirty="0" smtClean="0"/>
                        <a:t> p</a:t>
                      </a:r>
                      <a:r>
                        <a:rPr lang="en-US" dirty="0" smtClean="0"/>
                        <a:t>ractice courses</a:t>
                      </a:r>
                      <a:endParaRPr lang="en-US" dirty="0"/>
                    </a:p>
                  </a:txBody>
                  <a:tcP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endParaRPr lang="en-US" sz="3600" dirty="0"/>
                    </a:p>
                  </a:txBody>
                  <a:tcPr anchor="ctr"/>
                </a:tc>
              </a:tr>
              <a:tr h="370840">
                <a:tc>
                  <a:txBody>
                    <a:bodyPr/>
                    <a:lstStyle/>
                    <a:p>
                      <a:r>
                        <a:rPr lang="en-US" dirty="0" smtClean="0"/>
                        <a:t>Pedagogical content courses</a:t>
                      </a:r>
                      <a:endParaRPr lang="en-US" dirty="0"/>
                    </a:p>
                  </a:txBody>
                  <a:tcP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r>
              <a:tr h="370840">
                <a:tc>
                  <a:txBody>
                    <a:bodyPr/>
                    <a:lstStyle/>
                    <a:p>
                      <a:r>
                        <a:rPr lang="en-US" dirty="0" smtClean="0"/>
                        <a:t>Advanced university courses</a:t>
                      </a:r>
                      <a:endParaRPr lang="en-US" dirty="0"/>
                    </a:p>
                  </a:txBody>
                  <a:tcPr/>
                </a:tc>
                <a:tc>
                  <a:txBody>
                    <a:bodyPr/>
                    <a:lstStyle/>
                    <a:p>
                      <a:pPr algn="ctr"/>
                      <a:endParaRPr lang="en-US" sz="360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Aptitude test scores</a:t>
                      </a: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r>
            </a:tbl>
          </a:graphicData>
        </a:graphic>
      </p:graphicFrame>
    </p:spTree>
    <p:extLst>
      <p:ext uri="{BB962C8B-B14F-4D97-AF65-F5344CB8AC3E}">
        <p14:creationId xmlns:p14="http://schemas.microsoft.com/office/powerpoint/2010/main" val="2534736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Firing bad teachers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7</a:t>
            </a:fld>
            <a:endParaRPr lang="en-US" dirty="0"/>
          </a:p>
        </p:txBody>
      </p:sp>
    </p:spTree>
    <p:extLst>
      <p:ext uri="{BB962C8B-B14F-4D97-AF65-F5344CB8AC3E}">
        <p14:creationId xmlns:p14="http://schemas.microsoft.com/office/powerpoint/2010/main" val="9885635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Effects of removing low-performing teachers</a:t>
            </a:r>
            <a:endParaRPr lang="en-US" dirty="0"/>
          </a:p>
        </p:txBody>
      </p:sp>
      <p:sp>
        <p:nvSpPr>
          <p:cNvPr id="5" name="Content Placeholder 4"/>
          <p:cNvSpPr>
            <a:spLocks noGrp="1"/>
          </p:cNvSpPr>
          <p:nvPr>
            <p:ph sz="quarter" idx="1"/>
          </p:nvPr>
        </p:nvSpPr>
        <p:spPr/>
        <p:txBody>
          <a:bodyPr/>
          <a:lstStyle/>
          <a:p>
            <a:r>
              <a:rPr lang="en-US" smtClean="0"/>
              <a:t>Data: reading scores for 4th and 5th grade students in Florida’s public schools from 2004-05 to 2008-09</a:t>
            </a:r>
          </a:p>
          <a:p>
            <a:r>
              <a:rPr lang="en-US" smtClean="0"/>
              <a:t>A total of 227,014  students (96%) are matched to 15,152 teachers responsible for teaching reading</a:t>
            </a:r>
          </a:p>
          <a:p>
            <a:r>
              <a:rPr lang="en-US" smtClean="0"/>
              <a:t>A value-added score is estimated for each teacher each year</a:t>
            </a:r>
          </a:p>
          <a:p>
            <a:r>
              <a:rPr lang="en-US" smtClean="0"/>
              <a:t>Two policy options explored for teacher removal:</a:t>
            </a:r>
          </a:p>
          <a:p>
            <a:pPr lvl="1"/>
            <a:r>
              <a:rPr lang="en-US" smtClean="0"/>
              <a:t>Value-added score below threshold for two consecutive years</a:t>
            </a:r>
          </a:p>
          <a:p>
            <a:pPr lvl="1"/>
            <a:r>
              <a:rPr lang="en-US" smtClean="0"/>
              <a:t>Two-year average value-added score below threshold</a:t>
            </a:r>
          </a:p>
          <a:p>
            <a:endParaRPr lang="en-US" smtClean="0"/>
          </a:p>
          <a:p>
            <a:endParaRPr lang="en-US" smtClean="0"/>
          </a:p>
          <a:p>
            <a:endParaRPr lang="en-US" dirty="0"/>
          </a:p>
        </p:txBody>
      </p:sp>
      <p:sp>
        <p:nvSpPr>
          <p:cNvPr id="7" name="TextBox 6"/>
          <p:cNvSpPr txBox="1"/>
          <p:nvPr/>
        </p:nvSpPr>
        <p:spPr>
          <a:xfrm>
            <a:off x="612775" y="6280666"/>
            <a:ext cx="2809541" cy="369332"/>
          </a:xfrm>
          <a:prstGeom prst="rect">
            <a:avLst/>
          </a:prstGeom>
          <a:noFill/>
        </p:spPr>
        <p:txBody>
          <a:bodyPr wrap="square" rtlCol="0">
            <a:spAutoFit/>
          </a:bodyPr>
          <a:lstStyle/>
          <a:p>
            <a:r>
              <a:rPr lang="en-US" sz="1800" dirty="0" smtClean="0">
                <a:solidFill>
                  <a:srgbClr val="1691D0"/>
                </a:solidFill>
                <a:latin typeface="+mj-lt"/>
              </a:rPr>
              <a:t>Winters and Cowen (2013)</a:t>
            </a:r>
            <a:endParaRPr lang="en-US" sz="1800" dirty="0">
              <a:solidFill>
                <a:srgbClr val="1691D0"/>
              </a:solidFill>
              <a:latin typeface="+mj-lt"/>
            </a:endParaRPr>
          </a:p>
        </p:txBody>
      </p:sp>
      <p:sp>
        <p:nvSpPr>
          <p:cNvPr id="2" name="Slide Number Placeholder 1"/>
          <p:cNvSpPr>
            <a:spLocks noGrp="1"/>
          </p:cNvSpPr>
          <p:nvPr>
            <p:ph type="sldNum" sz="quarter" idx="12"/>
          </p:nvPr>
        </p:nvSpPr>
        <p:spPr/>
        <p:txBody>
          <a:bodyPr/>
          <a:lstStyle/>
          <a:p>
            <a:fld id="{9C0F6FC3-3F0F-484D-B7AD-35414CAF3DD6}" type="slidenum">
              <a:rPr lang="en-US" smtClean="0"/>
              <a:t>8</a:t>
            </a:fld>
            <a:endParaRPr lang="en-US"/>
          </a:p>
        </p:txBody>
      </p:sp>
    </p:spTree>
    <p:extLst>
      <p:ext uri="{BB962C8B-B14F-4D97-AF65-F5344CB8AC3E}">
        <p14:creationId xmlns:p14="http://schemas.microsoft.com/office/powerpoint/2010/main" val="609877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System-wide impact</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3215350"/>
              </p:ext>
            </p:extLst>
          </p:nvPr>
        </p:nvGraphicFramePr>
        <p:xfrm>
          <a:off x="717549" y="1333500"/>
          <a:ext cx="7921327" cy="3855090"/>
        </p:xfrm>
        <a:graphic>
          <a:graphicData uri="http://schemas.openxmlformats.org/drawingml/2006/table">
            <a:tbl>
              <a:tblPr firstRow="1" bandRow="1">
                <a:tableStyleId>{5C22544A-7EE6-4342-B048-85BDC9FD1C3A}</a:tableStyleId>
              </a:tblPr>
              <a:tblGrid>
                <a:gridCol w="2368551"/>
                <a:gridCol w="2552700"/>
                <a:gridCol w="3000076"/>
              </a:tblGrid>
              <a:tr h="876300">
                <a:tc>
                  <a:txBody>
                    <a:bodyPr/>
                    <a:lstStyle/>
                    <a:p>
                      <a:r>
                        <a:rPr lang="en-US" sz="2000" dirty="0" smtClean="0">
                          <a:latin typeface="+mj-lt"/>
                        </a:rPr>
                        <a:t>Policy</a:t>
                      </a:r>
                      <a:endParaRPr lang="en-US" sz="2000" dirty="0">
                        <a:latin typeface="+mj-lt"/>
                      </a:endParaRPr>
                    </a:p>
                  </a:txBody>
                  <a:tcPr anchor="ctr">
                    <a:solidFill>
                      <a:srgbClr val="1691D0"/>
                    </a:solidFill>
                  </a:tcPr>
                </a:tc>
                <a:tc>
                  <a:txBody>
                    <a:bodyPr/>
                    <a:lstStyle/>
                    <a:p>
                      <a:pPr algn="ctr"/>
                      <a:r>
                        <a:rPr lang="en-US" sz="2000" dirty="0" smtClean="0">
                          <a:latin typeface="+mj-lt"/>
                        </a:rPr>
                        <a:t>Remove all teachers in the bottom</a:t>
                      </a:r>
                      <a:endParaRPr lang="en-US" sz="2000" dirty="0">
                        <a:latin typeface="+mj-lt"/>
                      </a:endParaRPr>
                    </a:p>
                  </a:txBody>
                  <a:tcPr anchor="ctr">
                    <a:solidFill>
                      <a:srgbClr val="1691D0"/>
                    </a:solidFill>
                  </a:tcPr>
                </a:tc>
                <a:tc>
                  <a:txBody>
                    <a:bodyPr/>
                    <a:lstStyle/>
                    <a:p>
                      <a:pPr algn="ctr"/>
                      <a:r>
                        <a:rPr lang="en-US" sz="2000" dirty="0" smtClean="0">
                          <a:latin typeface="+mj-lt"/>
                        </a:rPr>
                        <a:t>Extra</a:t>
                      </a:r>
                      <a:r>
                        <a:rPr lang="en-US" sz="2000" baseline="0" dirty="0" smtClean="0">
                          <a:latin typeface="+mj-lt"/>
                        </a:rPr>
                        <a:t> </a:t>
                      </a:r>
                      <a:r>
                        <a:rPr lang="en-US" sz="2000" baseline="0" dirty="0" smtClean="0">
                          <a:latin typeface="+mj-lt"/>
                        </a:rPr>
                        <a:t>days of learning</a:t>
                      </a:r>
                      <a:br>
                        <a:rPr lang="en-US" sz="2000" baseline="0" dirty="0" smtClean="0">
                          <a:latin typeface="+mj-lt"/>
                        </a:rPr>
                      </a:br>
                      <a:r>
                        <a:rPr lang="en-US" sz="2000" baseline="0" dirty="0" smtClean="0">
                          <a:latin typeface="+mj-lt"/>
                        </a:rPr>
                        <a:t>per </a:t>
                      </a:r>
                      <a:r>
                        <a:rPr lang="en-US" sz="2000" baseline="0" dirty="0" smtClean="0">
                          <a:latin typeface="+mj-lt"/>
                        </a:rPr>
                        <a:t>student per year</a:t>
                      </a:r>
                      <a:endParaRPr lang="en-US" sz="2000" dirty="0">
                        <a:latin typeface="+mj-lt"/>
                      </a:endParaRPr>
                    </a:p>
                  </a:txBody>
                  <a:tcPr anchor="ctr">
                    <a:solidFill>
                      <a:srgbClr val="1691D0"/>
                    </a:solidFill>
                  </a:tcPr>
                </a:tc>
              </a:tr>
              <a:tr h="496465">
                <a:tc rowSpan="3">
                  <a:txBody>
                    <a:bodyPr/>
                    <a:lstStyle/>
                    <a:p>
                      <a:pPr algn="l"/>
                      <a:r>
                        <a:rPr lang="en-US" sz="2000" dirty="0" smtClean="0">
                          <a:latin typeface="+mj-lt"/>
                        </a:rPr>
                        <a:t>Consecutive years</a:t>
                      </a:r>
                      <a:endParaRPr lang="en-US" sz="2000" dirty="0">
                        <a:latin typeface="+mj-lt"/>
                      </a:endParaRPr>
                    </a:p>
                  </a:txBody>
                  <a:tcPr anchor="ctr"/>
                </a:tc>
                <a:tc>
                  <a:txBody>
                    <a:bodyPr/>
                    <a:lstStyle/>
                    <a:p>
                      <a:pPr algn="r"/>
                      <a:r>
                        <a:rPr lang="en-US" sz="2000" dirty="0" smtClean="0">
                          <a:latin typeface="+mj-lt"/>
                        </a:rPr>
                        <a:t>5%</a:t>
                      </a:r>
                      <a:endParaRPr lang="en-US" sz="2000" dirty="0">
                        <a:latin typeface="+mj-lt"/>
                      </a:endParaRPr>
                    </a:p>
                  </a:txBody>
                  <a:tcPr marR="1005840"/>
                </a:tc>
                <a:tc>
                  <a:txBody>
                    <a:bodyPr/>
                    <a:lstStyle/>
                    <a:p>
                      <a:pPr algn="r" fontAlgn="b"/>
                      <a:r>
                        <a:rPr lang="en-US" sz="2000" b="0" i="0" u="none" strike="noStrike" dirty="0">
                          <a:solidFill>
                            <a:srgbClr val="000000"/>
                          </a:solidFill>
                          <a:effectLst/>
                          <a:latin typeface="+mj-lt"/>
                        </a:rPr>
                        <a:t>0.0</a:t>
                      </a:r>
                    </a:p>
                  </a:txBody>
                  <a:tcPr marL="12700" marR="1371600" marT="12700" marB="0" anchor="ctr"/>
                </a:tc>
              </a:tr>
              <a:tr h="496465">
                <a:tc vMerge="1">
                  <a:txBody>
                    <a:bodyPr/>
                    <a:lstStyle/>
                    <a:p>
                      <a:endParaRPr lang="en-US" sz="2000" dirty="0">
                        <a:latin typeface="+mj-lt"/>
                      </a:endParaRPr>
                    </a:p>
                  </a:txBody>
                  <a:tcPr/>
                </a:tc>
                <a:tc>
                  <a:txBody>
                    <a:bodyPr/>
                    <a:lstStyle/>
                    <a:p>
                      <a:pPr algn="r"/>
                      <a:r>
                        <a:rPr lang="en-US" sz="2000" dirty="0" smtClean="0">
                          <a:latin typeface="+mj-lt"/>
                        </a:rPr>
                        <a:t>10%</a:t>
                      </a:r>
                      <a:endParaRPr lang="en-US" sz="2000" dirty="0" smtClean="0">
                        <a:latin typeface="+mj-lt"/>
                      </a:endParaRPr>
                    </a:p>
                  </a:txBody>
                  <a:tcPr marR="1005840"/>
                </a:tc>
                <a:tc>
                  <a:txBody>
                    <a:bodyPr/>
                    <a:lstStyle/>
                    <a:p>
                      <a:pPr algn="r" fontAlgn="b"/>
                      <a:r>
                        <a:rPr lang="en-US" sz="2000" b="0" i="0" u="none" strike="noStrike" dirty="0" smtClean="0">
                          <a:solidFill>
                            <a:srgbClr val="000000"/>
                          </a:solidFill>
                          <a:effectLst/>
                          <a:latin typeface="+mj-lt"/>
                        </a:rPr>
                        <a:t>0.5</a:t>
                      </a:r>
                      <a:endParaRPr lang="en-US" sz="2000" b="0" i="0" u="none" strike="noStrike" dirty="0">
                        <a:solidFill>
                          <a:srgbClr val="000000"/>
                        </a:solidFill>
                        <a:effectLst/>
                        <a:latin typeface="+mj-lt"/>
                      </a:endParaRPr>
                    </a:p>
                  </a:txBody>
                  <a:tcPr marL="12700" marR="1371600" marT="12700" marB="0" anchor="ctr"/>
                </a:tc>
              </a:tr>
              <a:tr h="496465">
                <a:tc vMerge="1">
                  <a:txBody>
                    <a:bodyPr/>
                    <a:lstStyle/>
                    <a:p>
                      <a:endParaRPr lang="en-US" sz="2000" dirty="0">
                        <a:latin typeface="+mj-lt"/>
                      </a:endParaRPr>
                    </a:p>
                  </a:txBody>
                  <a:tcPr/>
                </a:tc>
                <a:tc>
                  <a:txBody>
                    <a:bodyPr/>
                    <a:lstStyle/>
                    <a:p>
                      <a:pPr algn="r"/>
                      <a:r>
                        <a:rPr lang="en-US" sz="2000" dirty="0" smtClean="0">
                          <a:latin typeface="+mj-lt"/>
                        </a:rPr>
                        <a:t>25%</a:t>
                      </a:r>
                      <a:endParaRPr lang="en-US" sz="2000" dirty="0">
                        <a:latin typeface="+mj-lt"/>
                      </a:endParaRPr>
                    </a:p>
                  </a:txBody>
                  <a:tcPr marR="1005840"/>
                </a:tc>
                <a:tc>
                  <a:txBody>
                    <a:bodyPr/>
                    <a:lstStyle/>
                    <a:p>
                      <a:pPr algn="r" fontAlgn="b"/>
                      <a:r>
                        <a:rPr lang="en-US" sz="2000" b="0" i="0" u="none" strike="noStrike" dirty="0" smtClean="0">
                          <a:solidFill>
                            <a:srgbClr val="000000"/>
                          </a:solidFill>
                          <a:effectLst/>
                          <a:latin typeface="+mj-lt"/>
                        </a:rPr>
                        <a:t>1.5</a:t>
                      </a:r>
                      <a:endParaRPr lang="en-US" sz="2000" b="0" i="0" u="none" strike="noStrike" dirty="0">
                        <a:solidFill>
                          <a:srgbClr val="000000"/>
                        </a:solidFill>
                        <a:effectLst/>
                        <a:latin typeface="+mj-lt"/>
                      </a:endParaRPr>
                    </a:p>
                  </a:txBody>
                  <a:tcPr marL="12700" marR="1371600" marT="12700" marB="0" anchor="ctr"/>
                </a:tc>
              </a:tr>
              <a:tr h="496465">
                <a:tc rowSpan="3">
                  <a:txBody>
                    <a:bodyPr/>
                    <a:lstStyle/>
                    <a:p>
                      <a:pPr algn="l"/>
                      <a:r>
                        <a:rPr lang="en-US" sz="2000" dirty="0" smtClean="0">
                          <a:latin typeface="+mj-lt"/>
                        </a:rPr>
                        <a:t>Two-year average</a:t>
                      </a:r>
                      <a:endParaRPr lang="en-US" sz="2000" dirty="0">
                        <a:latin typeface="+mj-lt"/>
                      </a:endParaRPr>
                    </a:p>
                  </a:txBody>
                  <a:tcPr anchor="ctr"/>
                </a:tc>
                <a:tc>
                  <a:txBody>
                    <a:bodyPr/>
                    <a:lstStyle/>
                    <a:p>
                      <a:pPr algn="r"/>
                      <a:r>
                        <a:rPr lang="en-US" sz="2000" dirty="0" smtClean="0">
                          <a:latin typeface="+mj-lt"/>
                        </a:rPr>
                        <a:t>5%</a:t>
                      </a:r>
                      <a:endParaRPr lang="en-US" sz="2000" dirty="0">
                        <a:latin typeface="+mj-lt"/>
                      </a:endParaRPr>
                    </a:p>
                  </a:txBody>
                  <a:tcPr marR="1005840"/>
                </a:tc>
                <a:tc>
                  <a:txBody>
                    <a:bodyPr/>
                    <a:lstStyle/>
                    <a:p>
                      <a:pPr algn="r" fontAlgn="b"/>
                      <a:r>
                        <a:rPr lang="en-US" sz="2000" b="0" i="0" u="none" strike="noStrike" dirty="0" smtClean="0">
                          <a:solidFill>
                            <a:srgbClr val="000000"/>
                          </a:solidFill>
                          <a:effectLst/>
                          <a:latin typeface="+mj-lt"/>
                        </a:rPr>
                        <a:t>1.5</a:t>
                      </a:r>
                      <a:endParaRPr lang="en-US" sz="2000" b="0" i="0" u="none" strike="noStrike" dirty="0">
                        <a:solidFill>
                          <a:srgbClr val="000000"/>
                        </a:solidFill>
                        <a:effectLst/>
                        <a:latin typeface="+mj-lt"/>
                      </a:endParaRPr>
                    </a:p>
                  </a:txBody>
                  <a:tcPr marL="12700" marR="1371600" marT="12700" marB="0" anchor="ctr"/>
                </a:tc>
              </a:tr>
              <a:tr h="496465">
                <a:tc vMerge="1">
                  <a:txBody>
                    <a:bodyPr/>
                    <a:lstStyle/>
                    <a:p>
                      <a:endParaRPr lang="en-US" sz="2000" dirty="0">
                        <a:latin typeface="+mj-lt"/>
                      </a:endParaRPr>
                    </a:p>
                  </a:txBody>
                  <a:tcPr/>
                </a:tc>
                <a:tc>
                  <a:txBody>
                    <a:bodyPr/>
                    <a:lstStyle/>
                    <a:p>
                      <a:pPr algn="r"/>
                      <a:r>
                        <a:rPr lang="en-US" sz="2000" dirty="0" smtClean="0">
                          <a:latin typeface="+mj-lt"/>
                        </a:rPr>
                        <a:t>10%</a:t>
                      </a:r>
                    </a:p>
                  </a:txBody>
                  <a:tcPr marR="1005840"/>
                </a:tc>
                <a:tc>
                  <a:txBody>
                    <a:bodyPr/>
                    <a:lstStyle/>
                    <a:p>
                      <a:pPr algn="r" fontAlgn="b"/>
                      <a:r>
                        <a:rPr lang="en-US" sz="2000" b="0" i="0" u="none" strike="noStrike" dirty="0" smtClean="0">
                          <a:solidFill>
                            <a:srgbClr val="000000"/>
                          </a:solidFill>
                          <a:effectLst/>
                          <a:latin typeface="+mj-lt"/>
                        </a:rPr>
                        <a:t>2.0</a:t>
                      </a:r>
                      <a:endParaRPr lang="en-US" sz="2000" b="0" i="0" u="none" strike="noStrike" dirty="0">
                        <a:solidFill>
                          <a:srgbClr val="000000"/>
                        </a:solidFill>
                        <a:effectLst/>
                        <a:latin typeface="+mj-lt"/>
                      </a:endParaRPr>
                    </a:p>
                  </a:txBody>
                  <a:tcPr marL="12700" marR="1371600" marT="12700" marB="0" anchor="ctr"/>
                </a:tc>
              </a:tr>
              <a:tr h="496465">
                <a:tc vMerge="1">
                  <a:txBody>
                    <a:bodyPr/>
                    <a:lstStyle/>
                    <a:p>
                      <a:endParaRPr lang="en-US" sz="2000" dirty="0">
                        <a:latin typeface="+mj-lt"/>
                      </a:endParaRPr>
                    </a:p>
                  </a:txBody>
                  <a:tcPr/>
                </a:tc>
                <a:tc>
                  <a:txBody>
                    <a:bodyPr/>
                    <a:lstStyle/>
                    <a:p>
                      <a:pPr algn="r"/>
                      <a:r>
                        <a:rPr lang="en-US" sz="2000" dirty="0" smtClean="0">
                          <a:latin typeface="+mj-lt"/>
                        </a:rPr>
                        <a:t>25%</a:t>
                      </a:r>
                      <a:endParaRPr lang="en-US" sz="2000" dirty="0">
                        <a:latin typeface="+mj-lt"/>
                      </a:endParaRPr>
                    </a:p>
                  </a:txBody>
                  <a:tcPr marR="1005840"/>
                </a:tc>
                <a:tc>
                  <a:txBody>
                    <a:bodyPr/>
                    <a:lstStyle/>
                    <a:p>
                      <a:pPr algn="r" fontAlgn="b"/>
                      <a:r>
                        <a:rPr lang="en-US" sz="2000" b="0" i="0" u="none" strike="noStrike" dirty="0" smtClean="0">
                          <a:solidFill>
                            <a:srgbClr val="000000"/>
                          </a:solidFill>
                          <a:effectLst/>
                          <a:latin typeface="+mj-lt"/>
                        </a:rPr>
                        <a:t>3.5</a:t>
                      </a:r>
                      <a:endParaRPr lang="en-US" sz="2000" b="0" i="0" u="none" strike="noStrike" dirty="0">
                        <a:solidFill>
                          <a:srgbClr val="000000"/>
                        </a:solidFill>
                        <a:effectLst/>
                        <a:latin typeface="+mj-lt"/>
                      </a:endParaRPr>
                    </a:p>
                  </a:txBody>
                  <a:tcPr marL="12700" marR="1371600" marT="12700" marB="0" anchor="ctr"/>
                </a:tc>
              </a:tr>
            </a:tbl>
          </a:graphicData>
        </a:graphic>
      </p:graphicFrame>
      <p:sp>
        <p:nvSpPr>
          <p:cNvPr id="3" name="Slide Number Placeholder 2"/>
          <p:cNvSpPr>
            <a:spLocks noGrp="1"/>
          </p:cNvSpPr>
          <p:nvPr>
            <p:ph type="sldNum" sz="quarter" idx="12"/>
          </p:nvPr>
        </p:nvSpPr>
        <p:spPr/>
        <p:txBody>
          <a:bodyPr/>
          <a:lstStyle/>
          <a:p>
            <a:fld id="{2D6238C2-C284-AD4D-8FB8-9663937FCA09}" type="slidenum">
              <a:rPr lang="en-GB" smtClean="0"/>
              <a:pPr/>
              <a:t>9</a:t>
            </a:fld>
            <a:endParaRPr lang="en-GB" dirty="0"/>
          </a:p>
        </p:txBody>
      </p:sp>
    </p:spTree>
    <p:extLst>
      <p:ext uri="{BB962C8B-B14F-4D97-AF65-F5344CB8AC3E}">
        <p14:creationId xmlns:p14="http://schemas.microsoft.com/office/powerpoint/2010/main" val="27948932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ylan Wiliam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Dylan Wiliam Template 2014.potx</Template>
  <TotalTime>18828</TotalTime>
  <Words>1801</Words>
  <Application>Microsoft Macintosh PowerPoint</Application>
  <PresentationFormat>On-screen Show (4:3)</PresentationFormat>
  <Paragraphs>450</Paragraphs>
  <Slides>50</Slides>
  <Notes>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Dylan Wiliam Template 2014</vt:lpstr>
      <vt:lpstr>Dylan Wiliam (@dylanwiliam)</vt:lpstr>
      <vt:lpstr>Outline</vt:lpstr>
      <vt:lpstr>Why we need to raise achievement</vt:lpstr>
      <vt:lpstr>What we’re doing right now (and why it won’t help much)</vt:lpstr>
      <vt:lpstr>Getting smarter people into teaching</vt:lpstr>
      <vt:lpstr>Teacher preparation, student progress</vt:lpstr>
      <vt:lpstr>Firing bad teachers</vt:lpstr>
      <vt:lpstr>Effects of removing low-performing teachers</vt:lpstr>
      <vt:lpstr>System-wide impact</vt:lpstr>
      <vt:lpstr>Paying good teachers more</vt:lpstr>
      <vt:lpstr>Differentiated compensation</vt:lpstr>
      <vt:lpstr>Can we identify good teachers by observation?</vt:lpstr>
      <vt:lpstr>Do we know a good teacher when we see one?</vt:lpstr>
      <vt:lpstr>Ratings by rater type</vt:lpstr>
      <vt:lpstr>Bias in lesson observations</vt:lpstr>
      <vt:lpstr>Can we identify good teachers from test scores?</vt:lpstr>
      <vt:lpstr>Value-added: Different models, different answers</vt:lpstr>
      <vt:lpstr>Teachers allocated to quintiles of quality</vt:lpstr>
      <vt:lpstr>Can we identify good teachers by combining evidence from different sources?</vt:lpstr>
      <vt:lpstr>Measures of Effective Teaching project</vt:lpstr>
      <vt:lpstr>Prediction and reality</vt:lpstr>
      <vt:lpstr>Reducing class size</vt:lpstr>
      <vt:lpstr>Class-size reduction programs</vt:lpstr>
      <vt:lpstr>Copying other countries</vt:lpstr>
      <vt:lpstr>Issues with international comparisons</vt:lpstr>
      <vt:lpstr>Expanding school choice</vt:lpstr>
      <vt:lpstr>Charter schools</vt:lpstr>
      <vt:lpstr>Educational vouchers</vt:lpstr>
      <vt:lpstr>Pause for reflection</vt:lpstr>
      <vt:lpstr>What we can do instead</vt:lpstr>
      <vt:lpstr>Learning from research</vt:lpstr>
      <vt:lpstr>A knowledge-rich curriculum</vt:lpstr>
      <vt:lpstr>Copy this</vt:lpstr>
      <vt:lpstr>Countdown game</vt:lpstr>
      <vt:lpstr>Memorization of spoken digits</vt:lpstr>
      <vt:lpstr>Memory in chess</vt:lpstr>
      <vt:lpstr>Perception in chess</vt:lpstr>
      <vt:lpstr>Memory in chess (1)</vt:lpstr>
      <vt:lpstr>Memory in chess (2)</vt:lpstr>
      <vt:lpstr>A model of human memory</vt:lpstr>
      <vt:lpstr>Reading ability and soccer knowledge</vt:lpstr>
      <vt:lpstr>What is learning? </vt:lpstr>
      <vt:lpstr>Why curriculum matters</vt:lpstr>
      <vt:lpstr>Investing in the teachers we already have</vt:lpstr>
      <vt:lpstr>Where should our efforts be focused?</vt:lpstr>
      <vt:lpstr>General conclusions about expertise</vt:lpstr>
      <vt:lpstr>Expertise in teaching</vt:lpstr>
      <vt:lpstr>Supportive accountability</vt:lpstr>
      <vt:lpstr>Thank You</vt:lpstr>
      <vt:lpstr>PowerPoint Presentation</vt:lpstr>
    </vt:vector>
  </TitlesOfParts>
  <Company>Learning Sciences International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Karlson</dc:creator>
  <cp:lastModifiedBy>Dylan Wiliam</cp:lastModifiedBy>
  <cp:revision>175</cp:revision>
  <dcterms:created xsi:type="dcterms:W3CDTF">2014-10-09T19:30:01Z</dcterms:created>
  <dcterms:modified xsi:type="dcterms:W3CDTF">2018-04-08T00:11:59Z</dcterms:modified>
</cp:coreProperties>
</file>