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921" r:id="rId1"/>
  </p:sldMasterIdLst>
  <p:notesMasterIdLst>
    <p:notesMasterId r:id="rId20"/>
  </p:notesMasterIdLst>
  <p:sldIdLst>
    <p:sldId id="256" r:id="rId2"/>
    <p:sldId id="277" r:id="rId3"/>
    <p:sldId id="272" r:id="rId4"/>
    <p:sldId id="274" r:id="rId5"/>
    <p:sldId id="273" r:id="rId6"/>
    <p:sldId id="271" r:id="rId7"/>
    <p:sldId id="275" r:id="rId8"/>
    <p:sldId id="276" r:id="rId9"/>
    <p:sldId id="266" r:id="rId10"/>
    <p:sldId id="267" r:id="rId11"/>
    <p:sldId id="264" r:id="rId12"/>
    <p:sldId id="259" r:id="rId13"/>
    <p:sldId id="258" r:id="rId14"/>
    <p:sldId id="257" r:id="rId15"/>
    <p:sldId id="268" r:id="rId16"/>
    <p:sldId id="269" r:id="rId17"/>
    <p:sldId id="270" r:id="rId18"/>
    <p:sldId id="278" r:id="rId19"/>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sz="2400" kern="1200">
        <a:solidFill>
          <a:schemeClr val="tx1"/>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1616" y="-1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E3A928-1728-8F49-B6CA-ECA89C49398A}" type="datetimeFigureOut">
              <a:rPr lang="en-US" smtClean="0"/>
              <a:t>4/11/18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17E10C-E5B7-0A4F-B39F-5C7601A0359F}" type="slidenum">
              <a:rPr lang="en-US" smtClean="0"/>
              <a:t>‹#›</a:t>
            </a:fld>
            <a:endParaRPr lang="en-US"/>
          </a:p>
        </p:txBody>
      </p:sp>
    </p:spTree>
    <p:extLst>
      <p:ext uri="{BB962C8B-B14F-4D97-AF65-F5344CB8AC3E}">
        <p14:creationId xmlns:p14="http://schemas.microsoft.com/office/powerpoint/2010/main" val="39102578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F95637-B2B4-D54F-A8DB-134EE94DE880}" type="slidenum">
              <a:rPr lang="en-US"/>
              <a:pPr/>
              <a:t>9</a:t>
            </a:fld>
            <a:endParaRPr lang="en-US"/>
          </a:p>
        </p:txBody>
      </p:sp>
      <p:sp>
        <p:nvSpPr>
          <p:cNvPr id="6451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4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B3CFB6-D1A7-884E-BFBD-172E2FCEBE43}" type="slidenum">
              <a:rPr lang="en-US"/>
              <a:pPr/>
              <a:t>10</a:t>
            </a:fld>
            <a:endParaRPr lang="en-US"/>
          </a:p>
        </p:txBody>
      </p:sp>
      <p:sp>
        <p:nvSpPr>
          <p:cNvPr id="6553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10A76-9368-A446-929E-707F5B939523}" type="slidenum">
              <a:rPr lang="en-US"/>
              <a:pPr/>
              <a:t>11</a:t>
            </a:fld>
            <a:endParaRPr lang="en-US"/>
          </a:p>
        </p:txBody>
      </p:sp>
      <p:sp>
        <p:nvSpPr>
          <p:cNvPr id="45058"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4505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08DD71-D4D0-AD42-936A-15210939459C}" type="slidenum">
              <a:rPr lang="en-US"/>
              <a:pPr/>
              <a:t>15</a:t>
            </a:fld>
            <a:endParaRPr lang="en-US"/>
          </a:p>
        </p:txBody>
      </p:sp>
      <p:sp>
        <p:nvSpPr>
          <p:cNvPr id="6656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100120-308B-8A48-93A8-801D8145C1BF}" type="slidenum">
              <a:rPr lang="en-US"/>
              <a:pPr/>
              <a:t>16</a:t>
            </a:fld>
            <a:endParaRPr lang="en-US"/>
          </a:p>
        </p:txBody>
      </p:sp>
      <p:sp>
        <p:nvSpPr>
          <p:cNvPr id="6758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E7CBFE-4143-5C47-8088-CC7A3E0E89D8}" type="slidenum">
              <a:rPr lang="en-US"/>
              <a:pPr/>
              <a:t>17</a:t>
            </a:fld>
            <a:endParaRPr lang="en-US"/>
          </a:p>
        </p:txBody>
      </p:sp>
      <p:sp>
        <p:nvSpPr>
          <p:cNvPr id="6246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6246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383618" y="595342"/>
            <a:ext cx="8426370" cy="3777092"/>
          </a:xfrm>
        </p:spPr>
        <p:txBody>
          <a:bodyPr anchor="ctr">
            <a:normAutofit/>
          </a:bodyPr>
          <a:lstStyle>
            <a:lvl1pPr>
              <a:defRPr sz="4400" cap="none" baseline="0">
                <a:latin typeface="Calibri"/>
                <a:cs typeface="Calibri"/>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351512" y="4713827"/>
            <a:ext cx="6705600" cy="685800"/>
          </a:xfrm>
        </p:spPr>
        <p:txBody>
          <a:bodyPr anchor="ctr">
            <a:normAutofit/>
          </a:bodyPr>
          <a:lstStyle>
            <a:lvl1pPr marL="0" indent="0" algn="l">
              <a:buNone/>
              <a:defRPr sz="2600">
                <a:solidFill>
                  <a:srgbClr val="FFFFFF"/>
                </a:solidFill>
                <a:latin typeface="Calibri"/>
                <a:cs typeface="Calibri"/>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28" name="Date Placeholder 27"/>
          <p:cNvSpPr>
            <a:spLocks noGrp="1"/>
          </p:cNvSpPr>
          <p:nvPr>
            <p:ph type="dt" sz="half" idx="10"/>
          </p:nvPr>
        </p:nvSpPr>
        <p:spPr>
          <a:xfrm>
            <a:off x="76200" y="6068699"/>
            <a:ext cx="2057400" cy="685800"/>
          </a:xfrm>
          <a:prstGeom prst="rect">
            <a:avLst/>
          </a:prstGeom>
        </p:spPr>
        <p:txBody>
          <a:bodyPr>
            <a:noAutofit/>
          </a:bodyPr>
          <a:lstStyle>
            <a:lvl1pPr algn="ctr">
              <a:defRPr sz="2000">
                <a:solidFill>
                  <a:srgbClr val="FFFFFF"/>
                </a:solidFill>
              </a:defRPr>
            </a:lvl1pPr>
          </a:lstStyle>
          <a:p>
            <a:pPr>
              <a:defRPr/>
            </a:pPr>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D52799CE-711A-FA44-BA4E-E463DA170A3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000000"/>
                </a:solidFill>
              </a:defRPr>
            </a:lvl1pPr>
          </a:lstStyle>
          <a:p>
            <a:pPr>
              <a:defRPr/>
            </a:pPr>
            <a:fld id="{2D6238C2-C284-AD4D-8FB8-9663937FCA09}" type="slidenum">
              <a:rPr lang="en-GB" smtClean="0"/>
              <a:pPr>
                <a:defRPr/>
              </a:pPr>
              <a:t>‹#›</a:t>
            </a:fld>
            <a:endParaRPr lang="en-GB"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dirty="0"/>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0" name="Slide Number Placeholder 9"/>
          <p:cNvSpPr>
            <a:spLocks noGrp="1"/>
          </p:cNvSpPr>
          <p:nvPr>
            <p:ph type="sldNum" sz="quarter" idx="16"/>
          </p:nvPr>
        </p:nvSpPr>
        <p:spPr/>
        <p:txBody>
          <a:bodyPr rtlCol="0"/>
          <a:lstStyle/>
          <a:p>
            <a:pPr>
              <a:defRPr/>
            </a:pPr>
            <a:fld id="{5C50C641-66DE-184E-B016-D253D8CA36FC}" type="slidenum">
              <a:rPr lang="en-GB" smtClean="0"/>
              <a:pPr>
                <a:defRPr/>
              </a:pPr>
              <a:t>‹#›</a:t>
            </a:fld>
            <a:endParaRPr lang="en-GB"/>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dirty="0"/>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2" name="Slide Number Placeholder 11"/>
          <p:cNvSpPr>
            <a:spLocks noGrp="1"/>
          </p:cNvSpPr>
          <p:nvPr>
            <p:ph type="sldNum" sz="quarter" idx="16"/>
          </p:nvPr>
        </p:nvSpPr>
        <p:spPr/>
        <p:txBody>
          <a:bodyPr rtlCol="0"/>
          <a:lstStyle/>
          <a:p>
            <a:pPr>
              <a:defRPr/>
            </a:pPr>
            <a:fld id="{27179BD9-65CB-694A-A2D4-7B548DC60A53}" type="slidenum">
              <a:rPr lang="en-GB" smtClean="0"/>
              <a:pPr>
                <a:defRPr/>
              </a:pPr>
              <a:t>‹#›</a:t>
            </a:fld>
            <a:endParaRPr lang="en-GB"/>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only with logo">
    <p:spTree>
      <p:nvGrpSpPr>
        <p:cNvPr id="1" name=""/>
        <p:cNvGrpSpPr/>
        <p:nvPr/>
      </p:nvGrpSpPr>
      <p:grpSpPr>
        <a:xfrm>
          <a:off x="0" y="0"/>
          <a:ext cx="0" cy="0"/>
          <a:chOff x="0" y="0"/>
          <a:chExt cx="0" cy="0"/>
        </a:xfrm>
      </p:grpSpPr>
      <p:sp>
        <p:nvSpPr>
          <p:cNvPr id="9" name="Rectangle 8"/>
          <p:cNvSpPr/>
          <p:nvPr userDrawn="1"/>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rgbClr val="000000"/>
                </a:solidFill>
              </a:defRPr>
            </a:lvl1pPr>
          </a:lstStyle>
          <a:p>
            <a:pPr>
              <a:defRPr/>
            </a:pPr>
            <a:fld id="{810F0876-9936-0A4D-A655-DB5D8150D4AA}" type="slidenum">
              <a:rPr lang="en-GB" smtClean="0"/>
              <a:pPr>
                <a:defRPr/>
              </a:pPr>
              <a:t>‹#›</a:t>
            </a:fld>
            <a:endParaRPr lang="en-GB" dirty="0"/>
          </a:p>
        </p:txBody>
      </p:sp>
      <p:sp>
        <p:nvSpPr>
          <p:cNvPr id="6" name="Title 1"/>
          <p:cNvSpPr>
            <a:spLocks noGrp="1"/>
          </p:cNvSpPr>
          <p:nvPr>
            <p:ph type="title"/>
          </p:nvPr>
        </p:nvSpPr>
        <p:spPr>
          <a:xfrm>
            <a:off x="609600" y="228600"/>
            <a:ext cx="8153400" cy="990600"/>
          </a:xfrm>
        </p:spPr>
        <p:txBody>
          <a:bodyPr/>
          <a:lstStyle/>
          <a:p>
            <a:r>
              <a:rPr kumimoji="0" lang="en-US" smtClean="0"/>
              <a:t>Click to edit Master title style</a:t>
            </a:r>
            <a:endParaRPr kumimoji="0" lang="en-US" dirty="0"/>
          </a:p>
        </p:txBody>
      </p:sp>
      <p:sp>
        <p:nvSpPr>
          <p:cNvPr id="7" name="Slide Number Placeholder 4"/>
          <p:cNvSpPr txBox="1">
            <a:spLocks/>
          </p:cNvSpPr>
          <p:nvPr userDrawn="1"/>
        </p:nvSpPr>
        <p:spPr>
          <a:xfrm>
            <a:off x="0" y="1272222"/>
            <a:ext cx="533400" cy="244476"/>
          </a:xfrm>
          <a:prstGeom prst="rect">
            <a:avLst/>
          </a:prstGeom>
        </p:spPr>
        <p:txBody>
          <a:bodyPr vert="horz" anchor="ctr" anchorCtr="0">
            <a:normAutofit fontScale="85000" lnSpcReduction="20000"/>
          </a:bodyPr>
          <a:lstStyle>
            <a:defPPr>
              <a:defRPr lang="en-GB"/>
            </a:defPPr>
            <a:lvl1pPr algn="ctr" rtl="0" eaLnBrk="1" fontAlgn="base" latinLnBrk="0" hangingPunct="1">
              <a:spcBef>
                <a:spcPct val="0"/>
              </a:spcBef>
              <a:spcAft>
                <a:spcPct val="0"/>
              </a:spcAft>
              <a:defRPr kumimoji="0" sz="1400" b="1" kern="1200">
                <a:solidFill>
                  <a:srgbClr val="000000"/>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a:lstStyle>
          <a:p>
            <a:pPr>
              <a:defRPr/>
            </a:pPr>
            <a:fld id="{19ABF79A-F4A3-5E49-A6CE-5B8CF779BC37}" type="slidenum">
              <a:rPr lang="en-GB" smtClean="0"/>
              <a:pPr>
                <a:defRPr/>
              </a:pPr>
              <a:t>‹#›</a:t>
            </a:fld>
            <a:endParaRPr lang="en-GB" dirty="0"/>
          </a:p>
        </p:txBody>
      </p:sp>
      <p:sp>
        <p:nvSpPr>
          <p:cNvPr id="8" name="Rectangle 7"/>
          <p:cNvSpPr/>
          <p:nvPr userDrawn="1"/>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000000"/>
                </a:solidFill>
              </a:defRPr>
            </a:lvl1pPr>
          </a:lstStyle>
          <a:p>
            <a:pPr>
              <a:defRPr/>
            </a:pPr>
            <a:fld id="{19ABF79A-F4A3-5E49-A6CE-5B8CF779BC37}" type="slidenum">
              <a:rPr lang="en-GB" smtClean="0"/>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rgbClr val="000000"/>
                </a:solidFill>
              </a:defRPr>
            </a:lvl1pPr>
          </a:lstStyle>
          <a:p>
            <a:pPr>
              <a:defRPr/>
            </a:pPr>
            <a:fld id="{810F0876-9936-0A4D-A655-DB5D8150D4AA}" type="slidenum">
              <a:rPr lang="en-GB" smtClean="0"/>
              <a:pPr>
                <a:defRPr/>
              </a:pPr>
              <a:t>‹#›</a:t>
            </a:fld>
            <a:endParaRPr lang="en-GB" dirty="0"/>
          </a:p>
        </p:txBody>
      </p:sp>
    </p:spTree>
    <p:extLst>
      <p:ext uri="{BB962C8B-B14F-4D97-AF65-F5344CB8AC3E}">
        <p14:creationId xmlns:p14="http://schemas.microsoft.com/office/powerpoint/2010/main" val="3077538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normAutofit/>
          </a:bodyPr>
          <a:lstStyle>
            <a:lvl1pPr algn="l">
              <a:buNone/>
              <a:defRPr sz="3600" b="0"/>
            </a:lvl1pPr>
          </a:lstStyle>
          <a:p>
            <a:r>
              <a:rPr kumimoji="0" lang="en-US" smtClean="0"/>
              <a:t>Click to edit Master title style</a:t>
            </a:r>
            <a:endParaRPr kumimoji="0"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000000"/>
                </a:solidFill>
              </a:defRPr>
            </a:lvl1pPr>
          </a:lstStyle>
          <a:p>
            <a:pPr>
              <a:defRPr/>
            </a:pPr>
            <a:fld id="{50E85CD4-01C3-DE45-A238-CA0781C7043D}" type="slidenum">
              <a:rPr lang="en-GB" smtClean="0"/>
              <a:pPr>
                <a:defRPr/>
              </a:pPr>
              <a:t>‹#›</a:t>
            </a:fld>
            <a:endParaRPr lang="en-GB"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chemeClr val="tx1"/>
                </a:solidFill>
              </a:defRPr>
            </a:lvl1pPr>
          </a:lstStyle>
          <a:p>
            <a:pPr>
              <a:defRPr/>
            </a:pPr>
            <a:fld id="{0BCA7252-6283-0043-95DE-9CBA704BC554}" type="slidenum">
              <a:rPr lang="en-GB" smtClean="0"/>
              <a:pPr>
                <a:defRPr/>
              </a:pPr>
              <a:t>‹#›</a:t>
            </a:fld>
            <a:endParaRPr lang="en-GB" dirty="0"/>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7" r:id="rId5"/>
    <p:sldLayoutId id="2147483926" r:id="rId6"/>
    <p:sldLayoutId id="2147483929" r:id="rId7"/>
    <p:sldLayoutId id="2147483928" r:id="rId8"/>
  </p:sldLayoutIdLst>
  <p:hf hdr="0" ftr="0" dt="0"/>
  <p:txStyles>
    <p:titleStyle>
      <a:lvl1pPr algn="l" rtl="0" eaLnBrk="1" latinLnBrk="0" hangingPunct="1">
        <a:spcBef>
          <a:spcPct val="0"/>
        </a:spcBef>
        <a:buNone/>
        <a:defRPr kumimoji="0" sz="3600" kern="1200">
          <a:solidFill>
            <a:schemeClr val="tx2"/>
          </a:solidFill>
          <a:latin typeface="Calibri"/>
          <a:ea typeface="+mj-ea"/>
          <a:cs typeface="Calibri"/>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Calibri"/>
          <a:ea typeface="+mn-ea"/>
          <a:cs typeface="Calibri"/>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Calibri"/>
          <a:ea typeface="+mn-ea"/>
          <a:cs typeface="Calibri"/>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Calibri"/>
          <a:ea typeface="+mn-ea"/>
          <a:cs typeface="Calibri"/>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Calibri"/>
          <a:ea typeface="+mn-ea"/>
          <a:cs typeface="Calibri"/>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Calibri"/>
          <a:ea typeface="+mn-ea"/>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emf"/></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3618" y="595342"/>
            <a:ext cx="7074805" cy="3777092"/>
          </a:xfrm>
        </p:spPr>
        <p:txBody>
          <a:bodyPr/>
          <a:lstStyle/>
          <a:p>
            <a:r>
              <a:rPr lang="en-US" dirty="0" smtClean="0"/>
              <a:t>The central role of constructs in the pursuit of equity in educational assessment</a:t>
            </a:r>
            <a:endParaRPr lang="en-US" dirty="0"/>
          </a:p>
        </p:txBody>
      </p:sp>
      <p:sp>
        <p:nvSpPr>
          <p:cNvPr id="3" name="Subtitle 2"/>
          <p:cNvSpPr>
            <a:spLocks noGrp="1"/>
          </p:cNvSpPr>
          <p:nvPr>
            <p:ph type="subTitle" idx="1"/>
          </p:nvPr>
        </p:nvSpPr>
        <p:spPr/>
        <p:txBody>
          <a:bodyPr/>
          <a:lstStyle/>
          <a:p>
            <a:r>
              <a:rPr lang="en-US" dirty="0" smtClean="0"/>
              <a:t>Dylan Wiliam (@dylanwiliam)</a:t>
            </a:r>
            <a:endParaRPr lang="en-US" dirty="0"/>
          </a:p>
        </p:txBody>
      </p:sp>
      <p:sp>
        <p:nvSpPr>
          <p:cNvPr id="4" name="TextBox 3"/>
          <p:cNvSpPr txBox="1"/>
          <p:nvPr/>
        </p:nvSpPr>
        <p:spPr>
          <a:xfrm>
            <a:off x="2425700" y="6172200"/>
            <a:ext cx="6629400" cy="457200"/>
          </a:xfrm>
          <a:prstGeom prst="rect">
            <a:avLst/>
          </a:prstGeom>
          <a:noFill/>
        </p:spPr>
        <p:txBody>
          <a:bodyPr wrap="square" rtlCol="0">
            <a:spAutoFit/>
          </a:bodyPr>
          <a:lstStyle/>
          <a:p>
            <a:pPr algn="ctr"/>
            <a:r>
              <a:rPr lang="en-US" dirty="0" err="1" smtClean="0"/>
              <a:t>www.dylanwiliam.org</a:t>
            </a:r>
            <a:endParaRPr lang="en-US" dirty="0"/>
          </a:p>
        </p:txBody>
      </p:sp>
    </p:spTree>
    <p:extLst>
      <p:ext uri="{BB962C8B-B14F-4D97-AF65-F5344CB8AC3E}">
        <p14:creationId xmlns:p14="http://schemas.microsoft.com/office/powerpoint/2010/main" val="50289407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smtClean="0"/>
              <a:t>Access to Medicine</a:t>
            </a:r>
            <a:endParaRPr lang="en-US"/>
          </a:p>
        </p:txBody>
      </p:sp>
      <p:sp>
        <p:nvSpPr>
          <p:cNvPr id="56323" name="Rectangle 3"/>
          <p:cNvSpPr>
            <a:spLocks noGrp="1" noChangeArrowheads="1"/>
          </p:cNvSpPr>
          <p:nvPr>
            <p:ph type="body" idx="1"/>
          </p:nvPr>
        </p:nvSpPr>
        <p:spPr/>
        <p:txBody>
          <a:bodyPr/>
          <a:lstStyle/>
          <a:p>
            <a:r>
              <a:rPr lang="en-US" dirty="0" smtClean="0"/>
              <a:t>The goal:</a:t>
            </a:r>
          </a:p>
          <a:p>
            <a:pPr lvl="1"/>
            <a:r>
              <a:rPr lang="en-US" dirty="0" smtClean="0"/>
              <a:t>Widen participation to, and success in, medical education</a:t>
            </a:r>
          </a:p>
          <a:p>
            <a:pPr lvl="1"/>
            <a:r>
              <a:rPr lang="en-US" dirty="0" smtClean="0"/>
              <a:t>Produce more culturally competent medical services</a:t>
            </a:r>
          </a:p>
          <a:p>
            <a:r>
              <a:rPr lang="en-US" dirty="0" smtClean="0"/>
              <a:t>The challenge</a:t>
            </a:r>
          </a:p>
          <a:p>
            <a:pPr lvl="1"/>
            <a:r>
              <a:rPr lang="en-US" dirty="0" smtClean="0"/>
              <a:t>Do so without </a:t>
            </a:r>
            <a:r>
              <a:rPr lang="ja-JP" altLang="en-US" dirty="0" smtClean="0"/>
              <a:t>“</a:t>
            </a:r>
            <a:r>
              <a:rPr lang="en-US" dirty="0" smtClean="0"/>
              <a:t>lowering the bar</a:t>
            </a:r>
            <a:r>
              <a:rPr lang="ja-JP" altLang="en-US" dirty="0" smtClean="0"/>
              <a:t>”</a:t>
            </a:r>
            <a:endParaRPr lang="en-US" dirty="0" smtClean="0"/>
          </a:p>
          <a:p>
            <a:pPr lvl="1"/>
            <a:r>
              <a:rPr lang="en-US" dirty="0" smtClean="0"/>
              <a:t>Do not provide a </a:t>
            </a:r>
            <a:r>
              <a:rPr lang="ja-JP" altLang="en-US" dirty="0" smtClean="0"/>
              <a:t>“</a:t>
            </a:r>
            <a:r>
              <a:rPr lang="en-US" dirty="0" smtClean="0"/>
              <a:t>second chance</a:t>
            </a:r>
            <a:r>
              <a:rPr lang="ja-JP" altLang="en-US" dirty="0" smtClean="0"/>
              <a:t>”</a:t>
            </a:r>
            <a:r>
              <a:rPr lang="en-US" dirty="0" smtClean="0"/>
              <a:t> for already advantaged students</a:t>
            </a:r>
          </a:p>
          <a:p>
            <a:endParaRPr lang="en-US" dirty="0"/>
          </a:p>
        </p:txBody>
      </p:sp>
    </p:spTree>
    <p:extLst>
      <p:ext uri="{BB962C8B-B14F-4D97-AF65-F5344CB8AC3E}">
        <p14:creationId xmlns:p14="http://schemas.microsoft.com/office/powerpoint/2010/main" val="22743333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4"/>
          <p:cNvPicPr>
            <a:picLocks noGrp="1" noChangeAspect="1" noChangeArrowheads="1"/>
          </p:cNvPicPr>
          <p:nvPr>
            <p:ph sz="quarter" idx="1"/>
          </p:nvPr>
        </p:nvPicPr>
        <p:blipFill rotWithShape="1">
          <a:blip r:embed="rId3">
            <a:extLst>
              <a:ext uri="{28A0092B-C50C-407E-A947-70E740481C1C}">
                <a14:useLocalDpi xmlns:a14="http://schemas.microsoft.com/office/drawing/2010/main" val="0"/>
              </a:ext>
            </a:extLst>
          </a:blip>
          <a:srcRect t="-10" b="-10"/>
          <a:stretch/>
        </p:blipFill>
        <p:spPr bwMode="auto">
          <a:xfrm>
            <a:off x="612648" y="1612900"/>
            <a:ext cx="8153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44034" name="Rectangle 2"/>
          <p:cNvSpPr>
            <a:spLocks noGrp="1" noChangeArrowheads="1"/>
          </p:cNvSpPr>
          <p:nvPr>
            <p:ph type="title"/>
          </p:nvPr>
        </p:nvSpPr>
        <p:spPr/>
        <p:txBody>
          <a:bodyPr/>
          <a:lstStyle/>
          <a:p>
            <a:r>
              <a:rPr lang="en-GB" smtClean="0"/>
              <a:t>Correlation or pre-requisite?</a:t>
            </a:r>
            <a:endParaRPr lang="en-GB"/>
          </a:p>
        </p:txBody>
      </p:sp>
      <p:sp>
        <p:nvSpPr>
          <p:cNvPr id="44037" name="Line 5"/>
          <p:cNvSpPr>
            <a:spLocks noChangeShapeType="1"/>
          </p:cNvSpPr>
          <p:nvPr/>
        </p:nvSpPr>
        <p:spPr bwMode="auto">
          <a:xfrm flipV="1">
            <a:off x="3352800" y="2057400"/>
            <a:ext cx="3810000" cy="281940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4038" name="Line 6"/>
          <p:cNvSpPr>
            <a:spLocks noChangeShapeType="1"/>
          </p:cNvSpPr>
          <p:nvPr/>
        </p:nvSpPr>
        <p:spPr bwMode="auto">
          <a:xfrm>
            <a:off x="4864100" y="2819400"/>
            <a:ext cx="28448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4039" name="Text Box 7"/>
          <p:cNvSpPr txBox="1">
            <a:spLocks noChangeArrowheads="1"/>
          </p:cNvSpPr>
          <p:nvPr/>
        </p:nvSpPr>
        <p:spPr bwMode="auto">
          <a:xfrm>
            <a:off x="5835650" y="4243169"/>
            <a:ext cx="2654300" cy="646331"/>
          </a:xfrm>
          <a:prstGeom prst="rect">
            <a:avLst/>
          </a:prstGeom>
          <a:solidFill>
            <a:schemeClr val="accent1"/>
          </a:solidFill>
          <a:ln>
            <a:noFill/>
          </a:ln>
          <a:effectLst/>
        </p:spPr>
        <p:txBody>
          <a:bodyPr wrap="square">
            <a:spAutoFit/>
          </a:bodyPr>
          <a:lstStyle/>
          <a:p>
            <a:r>
              <a:rPr lang="en-GB" sz="1800" dirty="0">
                <a:solidFill>
                  <a:schemeClr val="bg1"/>
                </a:solidFill>
                <a:latin typeface="Calibri"/>
                <a:cs typeface="Calibri"/>
              </a:rPr>
              <a:t>Pearson product-</a:t>
            </a:r>
            <a:r>
              <a:rPr lang="en-GB" sz="1800" dirty="0" smtClean="0">
                <a:solidFill>
                  <a:schemeClr val="bg1"/>
                </a:solidFill>
                <a:latin typeface="Calibri"/>
                <a:cs typeface="Calibri"/>
              </a:rPr>
              <a:t>moment</a:t>
            </a:r>
          </a:p>
          <a:p>
            <a:r>
              <a:rPr lang="en-GB" sz="1800" dirty="0" smtClean="0">
                <a:solidFill>
                  <a:schemeClr val="bg1"/>
                </a:solidFill>
                <a:latin typeface="Calibri"/>
                <a:cs typeface="Calibri"/>
              </a:rPr>
              <a:t>correlation </a:t>
            </a:r>
            <a:r>
              <a:rPr lang="en-GB" sz="1800" dirty="0">
                <a:solidFill>
                  <a:schemeClr val="bg1"/>
                </a:solidFill>
                <a:latin typeface="Calibri"/>
                <a:cs typeface="Calibri"/>
              </a:rPr>
              <a:t>= 0.71</a:t>
            </a:r>
          </a:p>
        </p:txBody>
      </p:sp>
    </p:spTree>
    <p:extLst>
      <p:ext uri="{BB962C8B-B14F-4D97-AF65-F5344CB8AC3E}">
        <p14:creationId xmlns:p14="http://schemas.microsoft.com/office/powerpoint/2010/main" val="28681393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40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403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499"/>
                                          </p:stCondLst>
                                        </p:cTn>
                                        <p:tgtEl>
                                          <p:spTgt spid="4403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40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animBg="1"/>
      <p:bldP spid="44037" grpId="1" animBg="1"/>
      <p:bldP spid="44038" grpId="0" animBg="1"/>
      <p:bldP spid="44039"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pPr>
              <a:defRPr/>
            </a:pPr>
            <a:fld id="{2D6238C2-C284-AD4D-8FB8-9663937FCA09}" type="slidenum">
              <a:rPr lang="en-GB" smtClean="0"/>
              <a:pPr>
                <a:defRPr/>
              </a:pPr>
              <a:t>12</a:t>
            </a:fld>
            <a:endParaRPr lang="en-GB" dirty="0"/>
          </a:p>
        </p:txBody>
      </p:sp>
      <p:pic>
        <p:nvPicPr>
          <p:cNvPr id="5" name="Content Placeholder 4"/>
          <p:cNvPicPr>
            <a:picLocks noGrp="1" noChangeAspect="1"/>
          </p:cNvPicPr>
          <p:nvPr>
            <p:ph sz="quarter" idx="4294967295"/>
          </p:nvPr>
        </p:nvPicPr>
        <p:blipFill>
          <a:blip r:embed="rId2"/>
          <a:srcRect l="-19081" r="-19081"/>
          <a:stretch>
            <a:fillRect/>
          </a:stretch>
        </p:blipFill>
        <p:spPr>
          <a:xfrm>
            <a:off x="990600" y="1600200"/>
            <a:ext cx="8153400" cy="4495800"/>
          </a:xfrm>
        </p:spPr>
      </p:pic>
      <p:pic>
        <p:nvPicPr>
          <p:cNvPr id="4" name="Picture 3"/>
          <p:cNvPicPr>
            <a:picLocks noChangeAspect="1"/>
          </p:cNvPicPr>
          <p:nvPr/>
        </p:nvPicPr>
        <p:blipFill>
          <a:blip r:embed="rId3"/>
          <a:stretch>
            <a:fillRect/>
          </a:stretch>
        </p:blipFill>
        <p:spPr>
          <a:xfrm>
            <a:off x="546100" y="355600"/>
            <a:ext cx="8051800" cy="6134100"/>
          </a:xfrm>
          <a:prstGeom prst="rect">
            <a:avLst/>
          </a:prstGeom>
        </p:spPr>
      </p:pic>
      <p:pic>
        <p:nvPicPr>
          <p:cNvPr id="6" name="Picture 5"/>
          <p:cNvPicPr>
            <a:picLocks noChangeAspect="1"/>
          </p:cNvPicPr>
          <p:nvPr/>
        </p:nvPicPr>
        <p:blipFill>
          <a:blip r:embed="rId4"/>
          <a:stretch>
            <a:fillRect/>
          </a:stretch>
        </p:blipFill>
        <p:spPr>
          <a:xfrm>
            <a:off x="546100" y="365760"/>
            <a:ext cx="8051800" cy="6134100"/>
          </a:xfrm>
          <a:prstGeom prst="rect">
            <a:avLst/>
          </a:prstGeom>
        </p:spPr>
      </p:pic>
      <p:sp>
        <p:nvSpPr>
          <p:cNvPr id="7" name="Rectangle 6"/>
          <p:cNvSpPr/>
          <p:nvPr/>
        </p:nvSpPr>
        <p:spPr>
          <a:xfrm>
            <a:off x="6172200" y="5092700"/>
            <a:ext cx="2425700" cy="5461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Correlation: 0.35</a:t>
            </a:r>
            <a:endParaRPr lang="en-US" dirty="0"/>
          </a:p>
        </p:txBody>
      </p:sp>
    </p:spTree>
    <p:extLst>
      <p:ext uri="{BB962C8B-B14F-4D97-AF65-F5344CB8AC3E}">
        <p14:creationId xmlns:p14="http://schemas.microsoft.com/office/powerpoint/2010/main" val="32875674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pPr>
              <a:defRPr/>
            </a:pPr>
            <a:fld id="{2D6238C2-C284-AD4D-8FB8-9663937FCA09}" type="slidenum">
              <a:rPr lang="en-GB" smtClean="0"/>
              <a:pPr>
                <a:defRPr/>
              </a:pPr>
              <a:t>13</a:t>
            </a:fld>
            <a:endParaRPr lang="en-GB" dirty="0"/>
          </a:p>
        </p:txBody>
      </p:sp>
      <p:pic>
        <p:nvPicPr>
          <p:cNvPr id="5" name="Content Placeholder 4"/>
          <p:cNvPicPr>
            <a:picLocks noGrp="1" noChangeAspect="1"/>
          </p:cNvPicPr>
          <p:nvPr>
            <p:ph sz="quarter" idx="4294967295"/>
          </p:nvPr>
        </p:nvPicPr>
        <p:blipFill>
          <a:blip r:embed="rId2"/>
          <a:srcRect l="-19081" r="-19081"/>
          <a:stretch>
            <a:fillRect/>
          </a:stretch>
        </p:blipFill>
        <p:spPr>
          <a:xfrm>
            <a:off x="990600" y="1600200"/>
            <a:ext cx="8153400" cy="4495800"/>
          </a:xfrm>
        </p:spPr>
      </p:pic>
      <p:pic>
        <p:nvPicPr>
          <p:cNvPr id="4" name="Picture 3"/>
          <p:cNvPicPr>
            <a:picLocks noChangeAspect="1"/>
          </p:cNvPicPr>
          <p:nvPr/>
        </p:nvPicPr>
        <p:blipFill>
          <a:blip r:embed="rId3"/>
          <a:stretch>
            <a:fillRect/>
          </a:stretch>
        </p:blipFill>
        <p:spPr>
          <a:xfrm>
            <a:off x="546100" y="365760"/>
            <a:ext cx="8051800" cy="6134100"/>
          </a:xfrm>
          <a:prstGeom prst="rect">
            <a:avLst/>
          </a:prstGeom>
        </p:spPr>
      </p:pic>
    </p:spTree>
    <p:extLst>
      <p:ext uri="{BB962C8B-B14F-4D97-AF65-F5344CB8AC3E}">
        <p14:creationId xmlns:p14="http://schemas.microsoft.com/office/powerpoint/2010/main" val="86535211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pPr>
              <a:defRPr/>
            </a:pPr>
            <a:fld id="{2D6238C2-C284-AD4D-8FB8-9663937FCA09}" type="slidenum">
              <a:rPr lang="en-GB" smtClean="0"/>
              <a:pPr>
                <a:defRPr/>
              </a:pPr>
              <a:t>14</a:t>
            </a:fld>
            <a:endParaRPr lang="en-GB" dirty="0"/>
          </a:p>
        </p:txBody>
      </p:sp>
      <p:pic>
        <p:nvPicPr>
          <p:cNvPr id="6" name="Content Placeholder 4"/>
          <p:cNvPicPr>
            <a:picLocks noChangeAspect="1"/>
          </p:cNvPicPr>
          <p:nvPr/>
        </p:nvPicPr>
        <p:blipFill rotWithShape="1">
          <a:blip r:embed="rId2"/>
          <a:srcRect l="-1176" r="-2470"/>
          <a:stretch/>
        </p:blipFill>
        <p:spPr>
          <a:xfrm>
            <a:off x="453390" y="365759"/>
            <a:ext cx="8345369" cy="6134100"/>
          </a:xfrm>
          <a:prstGeom prst="rect">
            <a:avLst/>
          </a:prstGeom>
        </p:spPr>
      </p:pic>
    </p:spTree>
    <p:extLst>
      <p:ext uri="{BB962C8B-B14F-4D97-AF65-F5344CB8AC3E}">
        <p14:creationId xmlns:p14="http://schemas.microsoft.com/office/powerpoint/2010/main" val="253682214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A solution in three parts…</a:t>
            </a:r>
          </a:p>
        </p:txBody>
      </p:sp>
      <p:sp>
        <p:nvSpPr>
          <p:cNvPr id="58371" name="Rectangle 3"/>
          <p:cNvSpPr>
            <a:spLocks noGrp="1" noChangeArrowheads="1"/>
          </p:cNvSpPr>
          <p:nvPr>
            <p:ph type="body" idx="1"/>
          </p:nvPr>
        </p:nvSpPr>
        <p:spPr>
          <a:xfrm>
            <a:off x="685800" y="1676400"/>
            <a:ext cx="8001000" cy="5181600"/>
          </a:xfrm>
        </p:spPr>
        <p:txBody>
          <a:bodyPr>
            <a:normAutofit lnSpcReduction="10000"/>
          </a:bodyPr>
          <a:lstStyle/>
          <a:p>
            <a:pPr>
              <a:lnSpc>
                <a:spcPct val="90000"/>
              </a:lnSpc>
            </a:pPr>
            <a:r>
              <a:rPr lang="en-US" sz="2400" dirty="0"/>
              <a:t>Recruitment</a:t>
            </a:r>
          </a:p>
          <a:p>
            <a:pPr lvl="1">
              <a:lnSpc>
                <a:spcPct val="90000"/>
              </a:lnSpc>
            </a:pPr>
            <a:r>
              <a:rPr lang="en-US" sz="2000" dirty="0"/>
              <a:t>Program to raise aspirations in middle school</a:t>
            </a:r>
          </a:p>
          <a:p>
            <a:pPr>
              <a:lnSpc>
                <a:spcPct val="90000"/>
              </a:lnSpc>
            </a:pPr>
            <a:r>
              <a:rPr lang="en-US" sz="2400" dirty="0"/>
              <a:t>Selection</a:t>
            </a:r>
          </a:p>
          <a:p>
            <a:pPr lvl="1">
              <a:lnSpc>
                <a:spcPct val="90000"/>
              </a:lnSpc>
            </a:pPr>
            <a:r>
              <a:rPr lang="en-US" sz="2000" dirty="0"/>
              <a:t>Only public-school students in local area eligible</a:t>
            </a:r>
          </a:p>
          <a:p>
            <a:pPr lvl="1">
              <a:lnSpc>
                <a:spcPct val="90000"/>
              </a:lnSpc>
            </a:pPr>
            <a:r>
              <a:rPr lang="en-US" sz="2000" dirty="0"/>
              <a:t>Target: 10, 20, 30, 40, 50 in 2000, 2001, 2002, 2004, 2005</a:t>
            </a:r>
          </a:p>
          <a:p>
            <a:pPr lvl="1">
              <a:lnSpc>
                <a:spcPct val="90000"/>
              </a:lnSpc>
            </a:pPr>
            <a:r>
              <a:rPr lang="en-US" sz="2000" dirty="0"/>
              <a:t>Assessment via </a:t>
            </a:r>
          </a:p>
          <a:p>
            <a:pPr lvl="2">
              <a:lnSpc>
                <a:spcPct val="90000"/>
              </a:lnSpc>
            </a:pPr>
            <a:r>
              <a:rPr lang="en-US" sz="1800" dirty="0"/>
              <a:t>achievement at school</a:t>
            </a:r>
          </a:p>
          <a:p>
            <a:pPr lvl="2">
              <a:lnSpc>
                <a:spcPct val="90000"/>
              </a:lnSpc>
            </a:pPr>
            <a:r>
              <a:rPr lang="en-US" sz="1800" dirty="0"/>
              <a:t>personal characteristics</a:t>
            </a:r>
          </a:p>
          <a:p>
            <a:pPr lvl="2">
              <a:lnSpc>
                <a:spcPct val="90000"/>
              </a:lnSpc>
            </a:pPr>
            <a:r>
              <a:rPr lang="en-US" sz="1800" dirty="0"/>
              <a:t>science reasoning tasks </a:t>
            </a:r>
          </a:p>
          <a:p>
            <a:pPr>
              <a:lnSpc>
                <a:spcPct val="90000"/>
              </a:lnSpc>
            </a:pPr>
            <a:r>
              <a:rPr lang="en-US" sz="2400" dirty="0"/>
              <a:t>Retention</a:t>
            </a:r>
          </a:p>
          <a:p>
            <a:pPr lvl="1">
              <a:lnSpc>
                <a:spcPct val="90000"/>
              </a:lnSpc>
            </a:pPr>
            <a:r>
              <a:rPr lang="en-US" sz="2000" dirty="0"/>
              <a:t>Additional foundation year</a:t>
            </a:r>
          </a:p>
          <a:p>
            <a:pPr lvl="1">
              <a:lnSpc>
                <a:spcPct val="90000"/>
              </a:lnSpc>
            </a:pPr>
            <a:r>
              <a:rPr lang="en-US" sz="2000" dirty="0"/>
              <a:t>Two years to cover traditional first year curriculum</a:t>
            </a:r>
          </a:p>
          <a:p>
            <a:pPr lvl="1">
              <a:lnSpc>
                <a:spcPct val="90000"/>
              </a:lnSpc>
            </a:pPr>
            <a:r>
              <a:rPr lang="en-US" sz="2000" dirty="0"/>
              <a:t>Dedicated support</a:t>
            </a:r>
          </a:p>
          <a:p>
            <a:pPr lvl="2">
              <a:lnSpc>
                <a:spcPct val="90000"/>
              </a:lnSpc>
            </a:pPr>
            <a:r>
              <a:rPr lang="en-US" sz="1800" dirty="0"/>
              <a:t>living expenses and tuition provided for first year only</a:t>
            </a:r>
          </a:p>
          <a:p>
            <a:pPr lvl="2">
              <a:lnSpc>
                <a:spcPct val="90000"/>
              </a:lnSpc>
            </a:pPr>
            <a:r>
              <a:rPr lang="en-US" sz="1800" dirty="0"/>
              <a:t>dedicated tutorial support</a:t>
            </a:r>
          </a:p>
          <a:p>
            <a:pPr lvl="1">
              <a:lnSpc>
                <a:spcPct val="90000"/>
              </a:lnSpc>
            </a:pPr>
            <a:endParaRPr lang="en-US" sz="2000" dirty="0"/>
          </a:p>
          <a:p>
            <a:pPr>
              <a:lnSpc>
                <a:spcPct val="90000"/>
              </a:lnSpc>
            </a:pPr>
            <a:endParaRPr lang="en-US" sz="2400" dirty="0"/>
          </a:p>
        </p:txBody>
      </p:sp>
    </p:spTree>
    <p:extLst>
      <p:ext uri="{BB962C8B-B14F-4D97-AF65-F5344CB8AC3E}">
        <p14:creationId xmlns:p14="http://schemas.microsoft.com/office/powerpoint/2010/main" val="9051544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83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83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83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83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8371">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8371">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8371">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8371">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8371">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8371">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8371">
                                            <p:txEl>
                                              <p:pRg st="11" end="1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8371">
                                            <p:txEl>
                                              <p:pRg st="12" end="12"/>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8371">
                                            <p:txEl>
                                              <p:pRg st="13" end="13"/>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8371">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Science Reasoning Tasks (SRTs)</a:t>
            </a:r>
          </a:p>
        </p:txBody>
      </p:sp>
      <p:sp>
        <p:nvSpPr>
          <p:cNvPr id="59395" name="Rectangle 3"/>
          <p:cNvSpPr>
            <a:spLocks noGrp="1" noChangeArrowheads="1"/>
          </p:cNvSpPr>
          <p:nvPr>
            <p:ph type="body" idx="1"/>
          </p:nvPr>
        </p:nvSpPr>
        <p:spPr/>
        <p:txBody>
          <a:bodyPr/>
          <a:lstStyle/>
          <a:p>
            <a:r>
              <a:rPr lang="en-US" dirty="0"/>
              <a:t>Based on work of </a:t>
            </a:r>
            <a:r>
              <a:rPr lang="en-US" dirty="0" err="1"/>
              <a:t>Shayer</a:t>
            </a:r>
            <a:r>
              <a:rPr lang="en-US" dirty="0"/>
              <a:t> &amp; </a:t>
            </a:r>
            <a:r>
              <a:rPr lang="en-US" dirty="0" err="1"/>
              <a:t>Adey</a:t>
            </a:r>
            <a:r>
              <a:rPr lang="en-US" dirty="0"/>
              <a:t> (1981)</a:t>
            </a:r>
          </a:p>
          <a:p>
            <a:r>
              <a:rPr lang="en-US" dirty="0"/>
              <a:t>Suite of group-administered tasks</a:t>
            </a:r>
          </a:p>
          <a:p>
            <a:r>
              <a:rPr lang="en-US" dirty="0"/>
              <a:t>Assess not science knowledge but ability to incorporate new facts into existing schema</a:t>
            </a:r>
          </a:p>
          <a:p>
            <a:r>
              <a:rPr lang="en-US" dirty="0"/>
              <a:t>Benchmarked on </a:t>
            </a:r>
            <a:r>
              <a:rPr lang="en-US" i="1" dirty="0"/>
              <a:t>existing medical students</a:t>
            </a:r>
            <a:endParaRPr lang="en-US" dirty="0"/>
          </a:p>
          <a:p>
            <a:r>
              <a:rPr lang="en-US" dirty="0"/>
              <a:t>So provide alternative ways of showing talent</a:t>
            </a:r>
          </a:p>
        </p:txBody>
      </p:sp>
    </p:spTree>
    <p:extLst>
      <p:ext uri="{BB962C8B-B14F-4D97-AF65-F5344CB8AC3E}">
        <p14:creationId xmlns:p14="http://schemas.microsoft.com/office/powerpoint/2010/main" val="21330830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93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93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93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mtClean="0"/>
              <a:t>The story so far</a:t>
            </a:r>
            <a:endParaRPr lang="en-US"/>
          </a:p>
        </p:txBody>
      </p:sp>
      <p:sp>
        <p:nvSpPr>
          <p:cNvPr id="60419" name="Rectangle 3"/>
          <p:cNvSpPr>
            <a:spLocks noGrp="1" noChangeArrowheads="1"/>
          </p:cNvSpPr>
          <p:nvPr>
            <p:ph type="body" idx="1"/>
          </p:nvPr>
        </p:nvSpPr>
        <p:spPr/>
        <p:txBody>
          <a:bodyPr>
            <a:normAutofit fontScale="92500" lnSpcReduction="10000"/>
          </a:bodyPr>
          <a:lstStyle/>
          <a:p>
            <a:r>
              <a:rPr lang="en-US" dirty="0" smtClean="0"/>
              <a:t>Program now in its 16th year</a:t>
            </a:r>
          </a:p>
          <a:p>
            <a:pPr lvl="1"/>
            <a:r>
              <a:rPr lang="en-US" dirty="0" smtClean="0"/>
              <a:t>now called the Extended Medical Degree Programme</a:t>
            </a:r>
          </a:p>
          <a:p>
            <a:r>
              <a:rPr lang="en-US" dirty="0" smtClean="0"/>
              <a:t>Steady state: 300 students enrolled (50 in each year)</a:t>
            </a:r>
          </a:p>
          <a:p>
            <a:r>
              <a:rPr lang="en-US" dirty="0" smtClean="0"/>
              <a:t>Still substantial challenges</a:t>
            </a:r>
          </a:p>
          <a:p>
            <a:pPr lvl="1"/>
            <a:r>
              <a:rPr lang="en-US" dirty="0" smtClean="0"/>
              <a:t>High maintenance cost</a:t>
            </a:r>
          </a:p>
          <a:p>
            <a:pPr lvl="1"/>
            <a:r>
              <a:rPr lang="en-US" dirty="0" smtClean="0"/>
              <a:t>Selection methods modified over time</a:t>
            </a:r>
          </a:p>
          <a:p>
            <a:r>
              <a:rPr lang="en-US" dirty="0" smtClean="0"/>
              <a:t>But</a:t>
            </a:r>
          </a:p>
          <a:p>
            <a:pPr lvl="1"/>
            <a:r>
              <a:rPr lang="en-US" dirty="0" smtClean="0"/>
              <a:t>Non-traditional students essentially indistinguishable from traditional route students</a:t>
            </a:r>
          </a:p>
          <a:p>
            <a:pPr lvl="1"/>
            <a:r>
              <a:rPr lang="en-US" dirty="0" smtClean="0"/>
              <a:t>Is not seen as a </a:t>
            </a:r>
            <a:r>
              <a:rPr lang="ja-JP" altLang="en-US" dirty="0" smtClean="0"/>
              <a:t>‘</a:t>
            </a:r>
            <a:r>
              <a:rPr lang="en-US" dirty="0" smtClean="0"/>
              <a:t>soft option</a:t>
            </a:r>
            <a:r>
              <a:rPr lang="ja-JP" altLang="en-US" dirty="0" smtClean="0"/>
              <a:t>’</a:t>
            </a:r>
            <a:endParaRPr lang="en-US" dirty="0"/>
          </a:p>
        </p:txBody>
      </p:sp>
    </p:spTree>
    <p:extLst>
      <p:ext uri="{BB962C8B-B14F-4D97-AF65-F5344CB8AC3E}">
        <p14:creationId xmlns:p14="http://schemas.microsoft.com/office/powerpoint/2010/main" val="31299031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04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04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04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04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041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041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041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04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18</a:t>
            </a:fld>
            <a:endParaRPr lang="en-GB" dirty="0"/>
          </a:p>
        </p:txBody>
      </p:sp>
      <p:sp>
        <p:nvSpPr>
          <p:cNvPr id="4" name="Content Placeholder 3"/>
          <p:cNvSpPr>
            <a:spLocks noGrp="1"/>
          </p:cNvSpPr>
          <p:nvPr>
            <p:ph sz="quarter" idx="1"/>
          </p:nvPr>
        </p:nvSpPr>
        <p:spPr/>
        <p:txBody>
          <a:bodyPr/>
          <a:lstStyle/>
          <a:p>
            <a:r>
              <a:rPr lang="en-US" dirty="0" smtClean="0"/>
              <a:t>Differential impact is not (necessarily) bias</a:t>
            </a:r>
          </a:p>
          <a:p>
            <a:r>
              <a:rPr lang="en-US" dirty="0" smtClean="0"/>
              <a:t>When assessments show differential impact</a:t>
            </a:r>
          </a:p>
          <a:p>
            <a:pPr lvl="1"/>
            <a:r>
              <a:rPr lang="en-US" dirty="0" smtClean="0"/>
              <a:t>Consider alternative constructs</a:t>
            </a:r>
          </a:p>
          <a:p>
            <a:pPr lvl="1"/>
            <a:r>
              <a:rPr lang="en-US" dirty="0" smtClean="0"/>
              <a:t>If no suitable alternative constructs exist</a:t>
            </a:r>
          </a:p>
          <a:p>
            <a:pPr lvl="2"/>
            <a:r>
              <a:rPr lang="en-US" dirty="0" smtClean="0"/>
              <a:t>Check for consistent, strong predictor-criterion relationships in the area where selections are made</a:t>
            </a:r>
          </a:p>
          <a:p>
            <a:pPr lvl="2"/>
            <a:r>
              <a:rPr lang="en-US" dirty="0" smtClean="0"/>
              <a:t>Where no such relationships exist, set a cut score, and select at random from those who exceed that score</a:t>
            </a:r>
            <a:endParaRPr lang="en-US" dirty="0"/>
          </a:p>
        </p:txBody>
      </p:sp>
    </p:spTree>
    <p:extLst>
      <p:ext uri="{BB962C8B-B14F-4D97-AF65-F5344CB8AC3E}">
        <p14:creationId xmlns:p14="http://schemas.microsoft.com/office/powerpoint/2010/main" val="54976511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a:t>
            </a:fld>
            <a:endParaRPr lang="en-GB" dirty="0"/>
          </a:p>
        </p:txBody>
      </p:sp>
      <p:sp>
        <p:nvSpPr>
          <p:cNvPr id="4" name="Content Placeholder 3"/>
          <p:cNvSpPr>
            <a:spLocks noGrp="1"/>
          </p:cNvSpPr>
          <p:nvPr>
            <p:ph sz="quarter" idx="1"/>
          </p:nvPr>
        </p:nvSpPr>
        <p:spPr/>
        <p:txBody>
          <a:bodyPr/>
          <a:lstStyle/>
          <a:p>
            <a:r>
              <a:rPr lang="en-US" dirty="0" smtClean="0"/>
              <a:t>No need to “</a:t>
            </a:r>
            <a:r>
              <a:rPr lang="en-US" dirty="0" err="1" smtClean="0"/>
              <a:t>reconceptualize</a:t>
            </a:r>
            <a:r>
              <a:rPr lang="en-US" dirty="0" smtClean="0"/>
              <a:t>” assessment</a:t>
            </a:r>
          </a:p>
          <a:p>
            <a:r>
              <a:rPr lang="en-US" dirty="0" smtClean="0"/>
              <a:t>No such thing as a biased assessment</a:t>
            </a:r>
          </a:p>
          <a:p>
            <a:r>
              <a:rPr lang="en-US" dirty="0" smtClean="0"/>
              <a:t>Focus on constructs, not assessments</a:t>
            </a:r>
          </a:p>
          <a:p>
            <a:r>
              <a:rPr lang="en-US" dirty="0" smtClean="0"/>
              <a:t>A case study in selection for medical education</a:t>
            </a:r>
          </a:p>
          <a:p>
            <a:endParaRPr lang="en-US" dirty="0" smtClean="0"/>
          </a:p>
          <a:p>
            <a:endParaRPr lang="en-US" dirty="0"/>
          </a:p>
        </p:txBody>
      </p:sp>
    </p:spTree>
    <p:extLst>
      <p:ext uri="{BB962C8B-B14F-4D97-AF65-F5344CB8AC3E}">
        <p14:creationId xmlns:p14="http://schemas.microsoft.com/office/powerpoint/2010/main" val="186369786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 brief history of the idea of validity</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2D6238C2-C284-AD4D-8FB8-9663937FCA09}" type="slidenum">
              <a:rPr lang="en-GB" smtClean="0"/>
              <a:pPr/>
              <a:t>3</a:t>
            </a:fld>
            <a:endParaRPr lang="en-GB" dirty="0"/>
          </a:p>
        </p:txBody>
      </p:sp>
      <p:sp>
        <p:nvSpPr>
          <p:cNvPr id="4" name="Content Placeholder 3"/>
          <p:cNvSpPr>
            <a:spLocks noGrp="1"/>
          </p:cNvSpPr>
          <p:nvPr>
            <p:ph sz="quarter" idx="1"/>
          </p:nvPr>
        </p:nvSpPr>
        <p:spPr>
          <a:xfrm>
            <a:off x="612648" y="1600200"/>
            <a:ext cx="8531352" cy="4495800"/>
          </a:xfrm>
        </p:spPr>
        <p:txBody>
          <a:bodyPr>
            <a:normAutofit/>
          </a:bodyPr>
          <a:lstStyle/>
          <a:p>
            <a:r>
              <a:rPr lang="en-US" dirty="0" smtClean="0"/>
              <a:t>Validity as a property of</a:t>
            </a:r>
          </a:p>
          <a:p>
            <a:pPr lvl="1"/>
            <a:r>
              <a:rPr lang="en-US" dirty="0" smtClean="0"/>
              <a:t>tests</a:t>
            </a:r>
          </a:p>
          <a:p>
            <a:pPr lvl="1"/>
            <a:r>
              <a:rPr lang="en-US" dirty="0" smtClean="0"/>
              <a:t>test scores</a:t>
            </a:r>
          </a:p>
          <a:p>
            <a:pPr lvl="1"/>
            <a:r>
              <a:rPr lang="en-US" dirty="0" smtClean="0"/>
              <a:t>inferences</a:t>
            </a:r>
          </a:p>
          <a:p>
            <a:r>
              <a:rPr lang="en-US" dirty="0" smtClean="0"/>
              <a:t>The “consensus view” of validity</a:t>
            </a:r>
          </a:p>
          <a:p>
            <a:pPr marL="365760" lvl="1" indent="0">
              <a:buNone/>
            </a:pPr>
            <a:r>
              <a:rPr lang="en-US" sz="1800" dirty="0" smtClean="0"/>
              <a:t>“an integrative evaluative judgment of the degree to which empirical evidence and theoretical rationales support the adequacy and appropriateness of inferences and actions based on test scores or other modes of assessment.” (</a:t>
            </a:r>
            <a:r>
              <a:rPr lang="en-US" sz="1800" dirty="0" err="1" smtClean="0"/>
              <a:t>Messick</a:t>
            </a:r>
            <a:r>
              <a:rPr lang="en-US" sz="1800" dirty="0" smtClean="0"/>
              <a:t>, 1989 p. 13</a:t>
            </a:r>
            <a:r>
              <a:rPr lang="en-US" sz="1900" dirty="0" smtClean="0"/>
              <a:t>)</a:t>
            </a:r>
          </a:p>
          <a:p>
            <a:r>
              <a:rPr lang="en-US" dirty="0" smtClean="0"/>
              <a:t>Current work focuses on respective responsibilities</a:t>
            </a:r>
            <a:br>
              <a:rPr lang="en-US" dirty="0" smtClean="0"/>
            </a:br>
            <a:r>
              <a:rPr lang="en-US" dirty="0" smtClean="0"/>
              <a:t>of test producers and users</a:t>
            </a:r>
          </a:p>
        </p:txBody>
      </p:sp>
    </p:spTree>
    <p:extLst>
      <p:ext uri="{BB962C8B-B14F-4D97-AF65-F5344CB8AC3E}">
        <p14:creationId xmlns:p14="http://schemas.microsoft.com/office/powerpoint/2010/main" val="258394005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Consequences of the consensus view</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2D6238C2-C284-AD4D-8FB8-9663937FCA09}" type="slidenum">
              <a:rPr lang="en-GB" smtClean="0"/>
              <a:pPr/>
              <a:t>4</a:t>
            </a:fld>
            <a:endParaRPr lang="en-GB" dirty="0"/>
          </a:p>
        </p:txBody>
      </p:sp>
      <p:sp>
        <p:nvSpPr>
          <p:cNvPr id="4" name="Content Placeholder 3"/>
          <p:cNvSpPr>
            <a:spLocks noGrp="1"/>
          </p:cNvSpPr>
          <p:nvPr>
            <p:ph idx="1"/>
          </p:nvPr>
        </p:nvSpPr>
        <p:spPr/>
        <p:txBody>
          <a:bodyPr>
            <a:normAutofit/>
          </a:bodyPr>
          <a:lstStyle/>
          <a:p>
            <a:r>
              <a:rPr lang="en-US" dirty="0" smtClean="0"/>
              <a:t>“One validates not a test but an </a:t>
            </a:r>
            <a:r>
              <a:rPr lang="en-US" i="1" dirty="0" smtClean="0"/>
              <a:t>interpretation of data arising from a specified procedure</a:t>
            </a:r>
            <a:r>
              <a:rPr lang="en-US" dirty="0" smtClean="0"/>
              <a:t>”(</a:t>
            </a:r>
            <a:r>
              <a:rPr lang="en-US" dirty="0" err="1" smtClean="0"/>
              <a:t>Cronbach</a:t>
            </a:r>
            <a:r>
              <a:rPr lang="en-US" dirty="0" smtClean="0"/>
              <a:t>, 1971 p. 447)</a:t>
            </a:r>
          </a:p>
          <a:p>
            <a:r>
              <a:rPr lang="en-US" dirty="0" smtClean="0"/>
              <a:t>Consequences</a:t>
            </a:r>
          </a:p>
          <a:p>
            <a:pPr lvl="1"/>
            <a:r>
              <a:rPr lang="en-US" dirty="0" smtClean="0"/>
              <a:t>Category mistakes (Ryle, 1949)</a:t>
            </a:r>
          </a:p>
          <a:p>
            <a:pPr lvl="2"/>
            <a:r>
              <a:rPr lang="en-US" dirty="0" smtClean="0"/>
              <a:t>No such thing as a valid (or indeed invalid) assessment</a:t>
            </a:r>
          </a:p>
          <a:p>
            <a:pPr lvl="2"/>
            <a:r>
              <a:rPr lang="en-US" dirty="0" smtClean="0"/>
              <a:t>No such thing as a biased assessment</a:t>
            </a:r>
          </a:p>
          <a:p>
            <a:pPr lvl="1"/>
            <a:r>
              <a:rPr lang="en-US" dirty="0" smtClean="0"/>
              <a:t>Formative and summative are descriptions of inferences</a:t>
            </a:r>
            <a:endParaRPr lang="en-US" dirty="0"/>
          </a:p>
        </p:txBody>
      </p:sp>
    </p:spTree>
    <p:extLst>
      <p:ext uri="{BB962C8B-B14F-4D97-AF65-F5344CB8AC3E}">
        <p14:creationId xmlns:p14="http://schemas.microsoft.com/office/powerpoint/2010/main" val="45069972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Title 1"/>
          <p:cNvSpPr>
            <a:spLocks noGrp="1"/>
          </p:cNvSpPr>
          <p:nvPr>
            <p:ph type="title"/>
          </p:nvPr>
        </p:nvSpPr>
        <p:spPr/>
        <p:txBody>
          <a:bodyPr/>
          <a:lstStyle/>
          <a:p>
            <a:r>
              <a:rPr lang="en-US" smtClean="0"/>
              <a:t>Quality in assessment</a:t>
            </a:r>
            <a:endParaRPr lang="en-US" dirty="0"/>
          </a:p>
        </p:txBody>
      </p:sp>
      <p:sp>
        <p:nvSpPr>
          <p:cNvPr id="114691" name="Content Placeholder 3"/>
          <p:cNvSpPr>
            <a:spLocks noGrp="1"/>
          </p:cNvSpPr>
          <p:nvPr>
            <p:ph idx="1"/>
          </p:nvPr>
        </p:nvSpPr>
        <p:spPr/>
        <p:txBody>
          <a:bodyPr/>
          <a:lstStyle/>
          <a:p>
            <a:r>
              <a:rPr lang="en-US" dirty="0" smtClean="0"/>
              <a:t>Threats to validity</a:t>
            </a:r>
          </a:p>
          <a:p>
            <a:pPr lvl="1"/>
            <a:r>
              <a:rPr lang="en-US" dirty="0" smtClean="0"/>
              <a:t>Construct-irrelevant variance</a:t>
            </a:r>
          </a:p>
          <a:p>
            <a:pPr lvl="2"/>
            <a:r>
              <a:rPr lang="en-US" dirty="0" smtClean="0"/>
              <a:t>Systematic: good performance on the assessment requires abilities not related to the construct of interest</a:t>
            </a:r>
          </a:p>
          <a:p>
            <a:pPr lvl="2"/>
            <a:r>
              <a:rPr lang="en-US" dirty="0" smtClean="0"/>
              <a:t>Random: good performance is related to chance factors, such as luck (effectively poor reliability)</a:t>
            </a:r>
          </a:p>
          <a:p>
            <a:pPr lvl="1"/>
            <a:r>
              <a:rPr lang="en-US" dirty="0" smtClean="0"/>
              <a:t>Construct under-representation</a:t>
            </a:r>
          </a:p>
          <a:p>
            <a:pPr lvl="2"/>
            <a:r>
              <a:rPr lang="en-US" dirty="0" smtClean="0"/>
              <a:t>Good performance on the assessment can be achieved without demonstrating performance on all aspects of the construct of interest</a:t>
            </a:r>
            <a:endParaRPr lang="en-US" dirty="0"/>
          </a:p>
        </p:txBody>
      </p:sp>
    </p:spTree>
    <p:extLst>
      <p:ext uri="{BB962C8B-B14F-4D97-AF65-F5344CB8AC3E}">
        <p14:creationId xmlns:p14="http://schemas.microsoft.com/office/powerpoint/2010/main" val="37994232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practical applications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6</a:t>
            </a:fld>
            <a:endParaRPr lang="en-GB" dirty="0"/>
          </a:p>
        </p:txBody>
      </p:sp>
      <p:sp>
        <p:nvSpPr>
          <p:cNvPr id="4" name="Content Placeholder 3"/>
          <p:cNvSpPr>
            <a:spLocks noGrp="1"/>
          </p:cNvSpPr>
          <p:nvPr>
            <p:ph sz="quarter" idx="1"/>
          </p:nvPr>
        </p:nvSpPr>
        <p:spPr/>
        <p:txBody>
          <a:bodyPr/>
          <a:lstStyle/>
          <a:p>
            <a:r>
              <a:rPr lang="en-US" dirty="0" smtClean="0"/>
              <a:t>Mental rotation (</a:t>
            </a:r>
            <a:r>
              <a:rPr lang="en-US" dirty="0" err="1" smtClean="0"/>
              <a:t>Voyer</a:t>
            </a:r>
            <a:r>
              <a:rPr lang="en-US" dirty="0" smtClean="0"/>
              <a:t> et al. 1995)</a:t>
            </a:r>
          </a:p>
          <a:p>
            <a:pPr lvl="1"/>
            <a:r>
              <a:rPr lang="en-US" dirty="0" smtClean="0"/>
              <a:t>Males outperform females</a:t>
            </a:r>
          </a:p>
          <a:p>
            <a:r>
              <a:rPr lang="en-US" dirty="0" smtClean="0"/>
              <a:t>Selection in higher education</a:t>
            </a:r>
          </a:p>
          <a:p>
            <a:pPr lvl="1"/>
            <a:r>
              <a:rPr lang="en-US" dirty="0" smtClean="0"/>
              <a:t>Some minorities perform less well than whites</a:t>
            </a:r>
          </a:p>
          <a:p>
            <a:pPr lvl="1"/>
            <a:r>
              <a:rPr lang="en-US" dirty="0" smtClean="0"/>
              <a:t>But the same minorities perform less well at college</a:t>
            </a:r>
          </a:p>
          <a:p>
            <a:pPr lvl="1"/>
            <a:r>
              <a:rPr lang="en-US" dirty="0" smtClean="0"/>
              <a:t>SAT </a:t>
            </a:r>
            <a:r>
              <a:rPr lang="en-US" i="1" dirty="0" err="1" smtClean="0"/>
              <a:t>overpredicts</a:t>
            </a:r>
            <a:r>
              <a:rPr lang="en-US" dirty="0" smtClean="0"/>
              <a:t> college grades for African-Americans</a:t>
            </a:r>
          </a:p>
          <a:p>
            <a:r>
              <a:rPr lang="en-US" dirty="0" smtClean="0"/>
              <a:t>Assessing history (</a:t>
            </a:r>
            <a:r>
              <a:rPr lang="en-US" dirty="0" err="1" smtClean="0"/>
              <a:t>Breland</a:t>
            </a:r>
            <a:r>
              <a:rPr lang="en-US" dirty="0" smtClean="0"/>
              <a:t> 1991)</a:t>
            </a:r>
          </a:p>
          <a:p>
            <a:pPr lvl="1"/>
            <a:r>
              <a:rPr lang="en-US" dirty="0" smtClean="0"/>
              <a:t>Multiple choice: males outperform females</a:t>
            </a:r>
          </a:p>
          <a:p>
            <a:pPr lvl="1"/>
            <a:r>
              <a:rPr lang="en-US" dirty="0" smtClean="0"/>
              <a:t>Constructed response: females outperform males</a:t>
            </a:r>
          </a:p>
        </p:txBody>
      </p:sp>
    </p:spTree>
    <p:extLst>
      <p:ext uri="{BB962C8B-B14F-4D97-AF65-F5344CB8AC3E}">
        <p14:creationId xmlns:p14="http://schemas.microsoft.com/office/powerpoint/2010/main" val="16255582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constructs, not assessments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7</a:t>
            </a:fld>
            <a:endParaRPr lang="en-GB" dirty="0"/>
          </a:p>
        </p:txBody>
      </p:sp>
      <p:sp>
        <p:nvSpPr>
          <p:cNvPr id="4" name="Content Placeholder 3"/>
          <p:cNvSpPr>
            <a:spLocks noGrp="1"/>
          </p:cNvSpPr>
          <p:nvPr>
            <p:ph sz="quarter" idx="1"/>
          </p:nvPr>
        </p:nvSpPr>
        <p:spPr/>
        <p:txBody>
          <a:bodyPr>
            <a:normAutofit lnSpcReduction="10000"/>
          </a:bodyPr>
          <a:lstStyle/>
          <a:p>
            <a:r>
              <a:rPr lang="en-US" dirty="0" smtClean="0"/>
              <a:t>Validity debates</a:t>
            </a:r>
          </a:p>
          <a:p>
            <a:pPr lvl="1"/>
            <a:r>
              <a:rPr lang="en-US" dirty="0" smtClean="0"/>
              <a:t>often appear to be about the technical adequacy of the assessment</a:t>
            </a:r>
          </a:p>
          <a:p>
            <a:pPr lvl="1"/>
            <a:r>
              <a:rPr lang="en-US" dirty="0" smtClean="0"/>
              <a:t>but more often are debates about the construct to be assessed</a:t>
            </a:r>
          </a:p>
          <a:p>
            <a:r>
              <a:rPr lang="en-US" dirty="0" smtClean="0"/>
              <a:t>Without clear construct definition</a:t>
            </a:r>
          </a:p>
          <a:p>
            <a:pPr lvl="1"/>
            <a:r>
              <a:rPr lang="en-US" dirty="0" smtClean="0"/>
              <a:t>construct debates manifest as assessment debates</a:t>
            </a:r>
          </a:p>
          <a:p>
            <a:r>
              <a:rPr lang="en-US" dirty="0" smtClean="0"/>
              <a:t>With clear construct definition</a:t>
            </a:r>
          </a:p>
          <a:p>
            <a:pPr lvl="1"/>
            <a:r>
              <a:rPr lang="en-US" dirty="0" smtClean="0"/>
              <a:t>construct selection is necessarily value-laden</a:t>
            </a:r>
          </a:p>
          <a:p>
            <a:pPr lvl="1"/>
            <a:r>
              <a:rPr lang="en-US" dirty="0" smtClean="0"/>
              <a:t>assessment design is primarily a technical task</a:t>
            </a:r>
            <a:endParaRPr lang="en-US" dirty="0"/>
          </a:p>
        </p:txBody>
      </p:sp>
    </p:spTree>
    <p:extLst>
      <p:ext uri="{BB962C8B-B14F-4D97-AF65-F5344CB8AC3E}">
        <p14:creationId xmlns:p14="http://schemas.microsoft.com/office/powerpoint/2010/main" val="33206242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 illustrative case study:</a:t>
            </a:r>
            <a:br>
              <a:rPr lang="en-US" dirty="0" smtClean="0"/>
            </a:br>
            <a:r>
              <a:rPr lang="en-US" dirty="0" smtClean="0"/>
              <a:t>Access to Medicine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6352298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Access to Medicine: the context</a:t>
            </a:r>
            <a:endParaRPr lang="en-US"/>
          </a:p>
        </p:txBody>
      </p:sp>
      <p:sp>
        <p:nvSpPr>
          <p:cNvPr id="6147" name="Rectangle 3"/>
          <p:cNvSpPr>
            <a:spLocks noGrp="1" noChangeArrowheads="1"/>
          </p:cNvSpPr>
          <p:nvPr>
            <p:ph type="body" idx="1"/>
          </p:nvPr>
        </p:nvSpPr>
        <p:spPr/>
        <p:txBody>
          <a:bodyPr>
            <a:normAutofit fontScale="92500" lnSpcReduction="10000"/>
          </a:bodyPr>
          <a:lstStyle/>
          <a:p>
            <a:r>
              <a:rPr lang="en-US" dirty="0" smtClean="0"/>
              <a:t>King’s College London</a:t>
            </a:r>
          </a:p>
          <a:p>
            <a:pPr lvl="1"/>
            <a:r>
              <a:rPr lang="en-US" dirty="0" smtClean="0"/>
              <a:t>5th largest university in the United Kingdom</a:t>
            </a:r>
          </a:p>
          <a:p>
            <a:pPr lvl="1"/>
            <a:r>
              <a:rPr lang="en-US" dirty="0" smtClean="0"/>
              <a:t>Largest medical school in Europe</a:t>
            </a:r>
          </a:p>
          <a:p>
            <a:pPr lvl="1"/>
            <a:r>
              <a:rPr lang="en-US" dirty="0" smtClean="0"/>
              <a:t>Located in SE London: ethnically diverse population</a:t>
            </a:r>
          </a:p>
          <a:p>
            <a:pPr lvl="1"/>
            <a:r>
              <a:rPr lang="en-US" dirty="0" smtClean="0"/>
              <a:t>Highly selective admissions, based on achievement on high-stakes examinations</a:t>
            </a:r>
          </a:p>
          <a:p>
            <a:pPr lvl="1"/>
            <a:r>
              <a:rPr lang="en-US" dirty="0" smtClean="0"/>
              <a:t>Result:</a:t>
            </a:r>
          </a:p>
          <a:p>
            <a:pPr lvl="2"/>
            <a:r>
              <a:rPr lang="en-US" dirty="0" smtClean="0"/>
              <a:t>Private school students over-represented</a:t>
            </a:r>
          </a:p>
          <a:p>
            <a:pPr lvl="2"/>
            <a:r>
              <a:rPr lang="en-US" dirty="0" smtClean="0"/>
              <a:t>White and Asian students over-represented</a:t>
            </a:r>
          </a:p>
          <a:p>
            <a:pPr lvl="2"/>
            <a:r>
              <a:rPr lang="en-US" dirty="0" smtClean="0"/>
              <a:t>Students of African heritage under-represented</a:t>
            </a:r>
          </a:p>
          <a:p>
            <a:pPr lvl="2"/>
            <a:r>
              <a:rPr lang="en-US" dirty="0" smtClean="0"/>
              <a:t>Socio-economically disadvantaged students under-represented</a:t>
            </a:r>
            <a:endParaRPr lang="en-US" dirty="0"/>
          </a:p>
        </p:txBody>
      </p:sp>
    </p:spTree>
    <p:extLst>
      <p:ext uri="{BB962C8B-B14F-4D97-AF65-F5344CB8AC3E}">
        <p14:creationId xmlns:p14="http://schemas.microsoft.com/office/powerpoint/2010/main" val="21328938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14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14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14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bldLvl="3"/>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Default Theme">
  <a:themeElements>
    <a:clrScheme name="Custom 5">
      <a:dk1>
        <a:sysClr val="windowText" lastClr="000000"/>
      </a:dk1>
      <a:lt1>
        <a:sysClr val="window" lastClr="FFFFFF"/>
      </a:lt1>
      <a:dk2>
        <a:srgbClr val="3488B6"/>
      </a:dk2>
      <a:lt2>
        <a:srgbClr val="EBDDC3"/>
      </a:lt2>
      <a:accent1>
        <a:srgbClr val="525A93"/>
      </a:accent1>
      <a:accent2>
        <a:srgbClr val="EDAA61"/>
      </a:accent2>
      <a:accent3>
        <a:srgbClr val="A5AB81"/>
      </a:accent3>
      <a:accent4>
        <a:srgbClr val="EDAA61"/>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2777</TotalTime>
  <Words>771</Words>
  <Application>Microsoft Macintosh PowerPoint</Application>
  <PresentationFormat>On-screen Show (4:3)</PresentationFormat>
  <Paragraphs>126</Paragraphs>
  <Slides>18</Slides>
  <Notes>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Theme</vt:lpstr>
      <vt:lpstr>The central role of constructs in the pursuit of equity in educational assessment</vt:lpstr>
      <vt:lpstr>Outline</vt:lpstr>
      <vt:lpstr>A brief history of the idea of validity</vt:lpstr>
      <vt:lpstr>Consequences of the consensus view</vt:lpstr>
      <vt:lpstr>Quality in assessment</vt:lpstr>
      <vt:lpstr>Some practical applications</vt:lpstr>
      <vt:lpstr>Focus on constructs, not assessments</vt:lpstr>
      <vt:lpstr>An illustrative case study: Access to Medicine</vt:lpstr>
      <vt:lpstr>Access to Medicine: the context</vt:lpstr>
      <vt:lpstr>Access to Medicine</vt:lpstr>
      <vt:lpstr>Correlation or pre-requisite?</vt:lpstr>
      <vt:lpstr>PowerPoint Presentation</vt:lpstr>
      <vt:lpstr>PowerPoint Presentation</vt:lpstr>
      <vt:lpstr>PowerPoint Presentation</vt:lpstr>
      <vt:lpstr>A solution in three parts…</vt:lpstr>
      <vt:lpstr>Science Reasoning Tasks (SRTs)</vt:lpstr>
      <vt:lpstr>The story so far</vt:lpstr>
      <vt:lpstr>Conclusions</vt:lpstr>
    </vt:vector>
  </TitlesOfParts>
  <Company>Institute of Education, University of London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Dylan Wiliam</dc:creator>
  <cp:lastModifiedBy>Dylan Wiliam</cp:lastModifiedBy>
  <cp:revision>14</cp:revision>
  <dcterms:created xsi:type="dcterms:W3CDTF">2018-04-11T18:51:21Z</dcterms:created>
  <dcterms:modified xsi:type="dcterms:W3CDTF">2018-04-13T17:09:11Z</dcterms:modified>
</cp:coreProperties>
</file>