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60" r:id="rId2"/>
    <p:sldId id="541" r:id="rId3"/>
    <p:sldId id="542" r:id="rId4"/>
    <p:sldId id="543" r:id="rId5"/>
    <p:sldId id="540" r:id="rId6"/>
    <p:sldId id="528" r:id="rId7"/>
    <p:sldId id="529" r:id="rId8"/>
    <p:sldId id="532" r:id="rId9"/>
    <p:sldId id="549" r:id="rId10"/>
    <p:sldId id="550" r:id="rId11"/>
    <p:sldId id="548" r:id="rId12"/>
    <p:sldId id="555" r:id="rId13"/>
    <p:sldId id="537" r:id="rId14"/>
    <p:sldId id="559" r:id="rId15"/>
    <p:sldId id="551" r:id="rId16"/>
    <p:sldId id="552" r:id="rId17"/>
    <p:sldId id="553" r:id="rId18"/>
    <p:sldId id="554" r:id="rId19"/>
    <p:sldId id="456" r:id="rId20"/>
    <p:sldId id="302" r:id="rId21"/>
    <p:sldId id="323" r:id="rId22"/>
    <p:sldId id="329" r:id="rId23"/>
    <p:sldId id="330" r:id="rId24"/>
    <p:sldId id="530" r:id="rId25"/>
    <p:sldId id="556" r:id="rId26"/>
    <p:sldId id="557" r:id="rId27"/>
    <p:sldId id="561" r:id="rId28"/>
    <p:sldId id="562" r:id="rId29"/>
    <p:sldId id="577" r:id="rId30"/>
    <p:sldId id="558" r:id="rId31"/>
    <p:sldId id="566" r:id="rId32"/>
    <p:sldId id="567" r:id="rId33"/>
    <p:sldId id="575" r:id="rId34"/>
    <p:sldId id="576" r:id="rId35"/>
    <p:sldId id="568" r:id="rId36"/>
    <p:sldId id="569" r:id="rId37"/>
    <p:sldId id="570" r:id="rId38"/>
    <p:sldId id="571" r:id="rId39"/>
    <p:sldId id="482" r:id="rId40"/>
    <p:sldId id="483" r:id="rId41"/>
    <p:sldId id="560" r:id="rId42"/>
    <p:sldId id="373" r:id="rId43"/>
    <p:sldId id="374" r:id="rId44"/>
    <p:sldId id="544" r:id="rId45"/>
    <p:sldId id="545" r:id="rId46"/>
    <p:sldId id="375" r:id="rId47"/>
    <p:sldId id="547" r:id="rId48"/>
    <p:sldId id="378" r:id="rId49"/>
    <p:sldId id="535" r:id="rId50"/>
    <p:sldId id="573" r:id="rId51"/>
    <p:sldId id="574" r:id="rId52"/>
    <p:sldId id="563" r:id="rId53"/>
    <p:sldId id="564" r:id="rId54"/>
    <p:sldId id="565" r:id="rId55"/>
    <p:sldId id="379" r:id="rId56"/>
    <p:sldId id="392" r:id="rId57"/>
    <p:sldId id="499" r:id="rId58"/>
    <p:sldId id="500" r:id="rId59"/>
    <p:sldId id="501" r:id="rId60"/>
    <p:sldId id="572" r:id="rId6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CCD3E3"/>
    <a:srgbClr val="403152"/>
    <a:srgbClr val="215968"/>
    <a:srgbClr val="FF6600"/>
    <a:srgbClr val="1F497D"/>
    <a:srgbClr val="DD9E00"/>
    <a:srgbClr val="2979C9"/>
    <a:srgbClr val="2171AD"/>
    <a:srgbClr val="1691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3425" autoAdjust="0"/>
  </p:normalViewPr>
  <p:slideViewPr>
    <p:cSldViewPr snapToGrid="0" snapToObjects="1" showGuides="1">
      <p:cViewPr>
        <p:scale>
          <a:sx n="100" d="100"/>
          <a:sy n="100" d="100"/>
        </p:scale>
        <p:origin x="-1776" y="-296"/>
      </p:cViewPr>
      <p:guideLst>
        <p:guide orient="horz" pos="4062"/>
        <p:guide pos="2885"/>
      </p:guideLst>
    </p:cSldViewPr>
  </p:slideViewPr>
  <p:outlineViewPr>
    <p:cViewPr>
      <p:scale>
        <a:sx n="33" d="100"/>
        <a:sy n="33" d="100"/>
      </p:scale>
      <p:origin x="0" y="9016"/>
    </p:cViewPr>
  </p:outlineViewPr>
  <p:notesTextViewPr>
    <p:cViewPr>
      <p:scale>
        <a:sx n="100" d="100"/>
        <a:sy n="100" d="100"/>
      </p:scale>
      <p:origin x="0" y="0"/>
    </p:cViewPr>
  </p:notesTextViewPr>
  <p:sorterViewPr>
    <p:cViewPr>
      <p:scale>
        <a:sx n="66" d="100"/>
        <a:sy n="66" d="100"/>
      </p:scale>
      <p:origin x="0" y="744"/>
    </p:cViewPr>
  </p:sorterViewPr>
  <p:notesViewPr>
    <p:cSldViewPr snapToGrid="0" snapToObjects="1" showGuides="1">
      <p:cViewPr varScale="1">
        <p:scale>
          <a:sx n="148" d="100"/>
          <a:sy n="148" d="100"/>
        </p:scale>
        <p:origin x="-3688" y="-11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Not%20me%20work:S:Soderstrom:Learning%20versus%20performance%20-%20An%20integrative%20review%20(PPS%20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Not%20me%20work:K:Kruger:Unskilled%20and%20unaware%20of%20it%20-%20How%20difficulties%20in%20recognizing%20one's%20own%20incompetence%20lead%20to%20inflated%20self-assessments%20(JPSP%20199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Not%20me%20work:K:King%20Alison:Improving%20lecture%20comprehension%20(ACP%201991)%20data.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dylanwiliam:Downloads:tabula-8322e66c4eff31830e9be510407ee9204936.csv"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dylanwiliam:Downloads:tabula-8322e66c4eff31830e9be510407ee9204936.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Reinforcement</a:t>
            </a:r>
          </a:p>
        </c:rich>
      </c:tx>
      <c:layout/>
      <c:overlay val="0"/>
    </c:title>
    <c:autoTitleDeleted val="0"/>
    <c:plotArea>
      <c:layout/>
      <c:scatterChart>
        <c:scatterStyle val="lineMarker"/>
        <c:varyColors val="0"/>
        <c:ser>
          <c:idx val="0"/>
          <c:order val="0"/>
          <c:tx>
            <c:strRef>
              <c:f>'Figure 1'!$B$1</c:f>
              <c:strCache>
                <c:ptCount val="1"/>
                <c:pt idx="0">
                  <c:v>None</c:v>
                </c:pt>
              </c:strCache>
            </c:strRef>
          </c:tx>
          <c:xVal>
            <c:numRef>
              <c:f>'Figure 1'!$A$2:$A$18</c:f>
              <c:numCache>
                <c:formatCode>General</c:formatCode>
                <c:ptCount val="17"/>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numCache>
            </c:numRef>
          </c:xVal>
          <c:yVal>
            <c:numRef>
              <c:f>'Figure 1'!$B$2:$B$18</c:f>
              <c:numCache>
                <c:formatCode>General</c:formatCode>
                <c:ptCount val="17"/>
                <c:pt idx="0">
                  <c:v>9.8</c:v>
                </c:pt>
                <c:pt idx="1">
                  <c:v>8.1</c:v>
                </c:pt>
                <c:pt idx="2">
                  <c:v>8.5</c:v>
                </c:pt>
                <c:pt idx="3">
                  <c:v>7.6</c:v>
                </c:pt>
                <c:pt idx="4">
                  <c:v>7.0</c:v>
                </c:pt>
                <c:pt idx="5">
                  <c:v>7.6</c:v>
                </c:pt>
                <c:pt idx="6">
                  <c:v>5.9</c:v>
                </c:pt>
                <c:pt idx="7">
                  <c:v>6.5</c:v>
                </c:pt>
                <c:pt idx="8">
                  <c:v>7.0</c:v>
                </c:pt>
                <c:pt idx="9">
                  <c:v>6.8</c:v>
                </c:pt>
                <c:pt idx="10">
                  <c:v>7.7</c:v>
                </c:pt>
                <c:pt idx="11">
                  <c:v>6.2</c:v>
                </c:pt>
                <c:pt idx="12">
                  <c:v>6.3</c:v>
                </c:pt>
                <c:pt idx="13">
                  <c:v>6.3</c:v>
                </c:pt>
                <c:pt idx="14">
                  <c:v>6.0</c:v>
                </c:pt>
                <c:pt idx="15">
                  <c:v>6.5</c:v>
                </c:pt>
                <c:pt idx="16">
                  <c:v>6.0</c:v>
                </c:pt>
              </c:numCache>
            </c:numRef>
          </c:yVal>
          <c:smooth val="0"/>
        </c:ser>
        <c:ser>
          <c:idx val="1"/>
          <c:order val="1"/>
          <c:tx>
            <c:strRef>
              <c:f>'Figure 1'!$C$1</c:f>
              <c:strCache>
                <c:ptCount val="1"/>
                <c:pt idx="0">
                  <c:v>Regular</c:v>
                </c:pt>
              </c:strCache>
            </c:strRef>
          </c:tx>
          <c:xVal>
            <c:numRef>
              <c:f>'Figure 1'!$A$2:$A$18</c:f>
              <c:numCache>
                <c:formatCode>General</c:formatCode>
                <c:ptCount val="17"/>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numCache>
            </c:numRef>
          </c:xVal>
          <c:yVal>
            <c:numRef>
              <c:f>'Figure 1'!$C$2:$C$18</c:f>
              <c:numCache>
                <c:formatCode>General</c:formatCode>
                <c:ptCount val="17"/>
                <c:pt idx="0">
                  <c:v>9.8</c:v>
                </c:pt>
                <c:pt idx="1">
                  <c:v>7.7</c:v>
                </c:pt>
                <c:pt idx="2">
                  <c:v>8.0</c:v>
                </c:pt>
                <c:pt idx="3">
                  <c:v>7.9</c:v>
                </c:pt>
                <c:pt idx="4">
                  <c:v>6.0</c:v>
                </c:pt>
                <c:pt idx="5">
                  <c:v>6.0</c:v>
                </c:pt>
                <c:pt idx="6">
                  <c:v>5.9</c:v>
                </c:pt>
                <c:pt idx="7">
                  <c:v>4.1</c:v>
                </c:pt>
                <c:pt idx="8">
                  <c:v>4.2</c:v>
                </c:pt>
                <c:pt idx="9">
                  <c:v>3.8</c:v>
                </c:pt>
                <c:pt idx="10">
                  <c:v>3.4</c:v>
                </c:pt>
                <c:pt idx="11">
                  <c:v>3.1</c:v>
                </c:pt>
                <c:pt idx="12">
                  <c:v>3.0</c:v>
                </c:pt>
                <c:pt idx="13">
                  <c:v>2.4</c:v>
                </c:pt>
                <c:pt idx="14">
                  <c:v>1.7</c:v>
                </c:pt>
                <c:pt idx="15">
                  <c:v>1.7</c:v>
                </c:pt>
                <c:pt idx="16">
                  <c:v>1.7</c:v>
                </c:pt>
              </c:numCache>
            </c:numRef>
          </c:yVal>
          <c:smooth val="0"/>
        </c:ser>
        <c:ser>
          <c:idx val="2"/>
          <c:order val="2"/>
          <c:tx>
            <c:strRef>
              <c:f>'Figure 1'!$D$1</c:f>
              <c:strCache>
                <c:ptCount val="1"/>
                <c:pt idx="0">
                  <c:v>Delayed</c:v>
                </c:pt>
              </c:strCache>
            </c:strRef>
          </c:tx>
          <c:xVal>
            <c:numRef>
              <c:f>'Figure 1'!$A$2:$A$18</c:f>
              <c:numCache>
                <c:formatCode>General</c:formatCode>
                <c:ptCount val="17"/>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numCache>
            </c:numRef>
          </c:xVal>
          <c:yVal>
            <c:numRef>
              <c:f>'Figure 1'!$D$2:$D$18</c:f>
              <c:numCache>
                <c:formatCode>General</c:formatCode>
                <c:ptCount val="17"/>
                <c:pt idx="0">
                  <c:v>10.0</c:v>
                </c:pt>
                <c:pt idx="1">
                  <c:v>10.0</c:v>
                </c:pt>
                <c:pt idx="2">
                  <c:v>9.4</c:v>
                </c:pt>
                <c:pt idx="3">
                  <c:v>8.1</c:v>
                </c:pt>
                <c:pt idx="4">
                  <c:v>7.9</c:v>
                </c:pt>
                <c:pt idx="5">
                  <c:v>7.9</c:v>
                </c:pt>
                <c:pt idx="6">
                  <c:v>7.9</c:v>
                </c:pt>
                <c:pt idx="7">
                  <c:v>7.0</c:v>
                </c:pt>
                <c:pt idx="8">
                  <c:v>6.0</c:v>
                </c:pt>
                <c:pt idx="9">
                  <c:v>6.9</c:v>
                </c:pt>
                <c:pt idx="10">
                  <c:v>5.8</c:v>
                </c:pt>
              </c:numCache>
            </c:numRef>
          </c:yVal>
          <c:smooth val="0"/>
        </c:ser>
        <c:ser>
          <c:idx val="3"/>
          <c:order val="3"/>
          <c:spPr>
            <a:ln>
              <a:solidFill>
                <a:schemeClr val="accent3"/>
              </a:solidFill>
            </a:ln>
          </c:spPr>
          <c:marker>
            <c:symbol val="triangle"/>
            <c:size val="9"/>
            <c:spPr>
              <a:solidFill>
                <a:schemeClr val="accent3"/>
              </a:solidFill>
              <a:ln>
                <a:solidFill>
                  <a:schemeClr val="accent3"/>
                </a:solidFill>
              </a:ln>
            </c:spPr>
          </c:marker>
          <c:xVal>
            <c:numRef>
              <c:f>'Figure 1'!$A$12:$A$18</c:f>
              <c:numCache>
                <c:formatCode>General</c:formatCode>
                <c:ptCount val="7"/>
                <c:pt idx="0">
                  <c:v>11.0</c:v>
                </c:pt>
                <c:pt idx="1">
                  <c:v>12.0</c:v>
                </c:pt>
                <c:pt idx="2">
                  <c:v>13.0</c:v>
                </c:pt>
                <c:pt idx="3">
                  <c:v>14.0</c:v>
                </c:pt>
                <c:pt idx="4">
                  <c:v>15.0</c:v>
                </c:pt>
                <c:pt idx="5">
                  <c:v>16.0</c:v>
                </c:pt>
                <c:pt idx="6">
                  <c:v>17.0</c:v>
                </c:pt>
              </c:numCache>
            </c:numRef>
          </c:xVal>
          <c:yVal>
            <c:numRef>
              <c:f>'Figure 1'!$E$12:$E$18</c:f>
              <c:numCache>
                <c:formatCode>General</c:formatCode>
                <c:ptCount val="7"/>
                <c:pt idx="0">
                  <c:v>5.8</c:v>
                </c:pt>
                <c:pt idx="1">
                  <c:v>2.7</c:v>
                </c:pt>
                <c:pt idx="2">
                  <c:v>2.0</c:v>
                </c:pt>
                <c:pt idx="3">
                  <c:v>1.8</c:v>
                </c:pt>
                <c:pt idx="4">
                  <c:v>1.7</c:v>
                </c:pt>
                <c:pt idx="5">
                  <c:v>1.7</c:v>
                </c:pt>
                <c:pt idx="6">
                  <c:v>1.7</c:v>
                </c:pt>
              </c:numCache>
            </c:numRef>
          </c:yVal>
          <c:smooth val="0"/>
        </c:ser>
        <c:dLbls>
          <c:showLegendKey val="0"/>
          <c:showVal val="0"/>
          <c:showCatName val="0"/>
          <c:showSerName val="0"/>
          <c:showPercent val="0"/>
          <c:showBubbleSize val="0"/>
        </c:dLbls>
        <c:axId val="-2134663992"/>
        <c:axId val="-2134656824"/>
      </c:scatterChart>
      <c:valAx>
        <c:axId val="-2134663992"/>
        <c:scaling>
          <c:orientation val="minMax"/>
          <c:max val="17.0"/>
          <c:min val="0.0"/>
        </c:scaling>
        <c:delete val="0"/>
        <c:axPos val="b"/>
        <c:title>
          <c:tx>
            <c:rich>
              <a:bodyPr/>
              <a:lstStyle/>
              <a:p>
                <a:pPr>
                  <a:defRPr/>
                </a:pPr>
                <a:r>
                  <a:rPr lang="en-US"/>
                  <a:t>Day</a:t>
                </a:r>
              </a:p>
            </c:rich>
          </c:tx>
          <c:layout/>
          <c:overlay val="0"/>
        </c:title>
        <c:numFmt formatCode="General" sourceLinked="1"/>
        <c:majorTickMark val="out"/>
        <c:minorTickMark val="none"/>
        <c:tickLblPos val="nextTo"/>
        <c:crossAx val="-2134656824"/>
        <c:crosses val="autoZero"/>
        <c:crossBetween val="midCat"/>
        <c:majorUnit val="2.0"/>
      </c:valAx>
      <c:valAx>
        <c:axId val="-2134656824"/>
        <c:scaling>
          <c:orientation val="minMax"/>
        </c:scaling>
        <c:delete val="0"/>
        <c:axPos val="l"/>
        <c:majorGridlines/>
        <c:title>
          <c:tx>
            <c:rich>
              <a:bodyPr rot="-5400000" vert="horz"/>
              <a:lstStyle/>
              <a:p>
                <a:pPr>
                  <a:defRPr/>
                </a:pPr>
                <a:r>
                  <a:rPr lang="en-US" sz="2000"/>
                  <a:t>Average errors</a:t>
                </a:r>
              </a:p>
            </c:rich>
          </c:tx>
          <c:layout/>
          <c:overlay val="0"/>
        </c:title>
        <c:numFmt formatCode="General" sourceLinked="1"/>
        <c:majorTickMark val="out"/>
        <c:minorTickMark val="none"/>
        <c:tickLblPos val="nextTo"/>
        <c:crossAx val="-2134663992"/>
        <c:crosses val="autoZero"/>
        <c:crossBetween val="midCat"/>
      </c:valAx>
    </c:plotArea>
    <c:legend>
      <c:legendPos val="t"/>
      <c:legendEntry>
        <c:idx val="3"/>
        <c:delete val="1"/>
      </c:legendEntry>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'Figure 4'!$A$3</c:f>
              <c:strCache>
                <c:ptCount val="1"/>
                <c:pt idx="0">
                  <c:v>Perceived ability</c:v>
                </c:pt>
              </c:strCache>
            </c:strRef>
          </c:tx>
          <c:cat>
            <c:strRef>
              <c:f>'Figure 4'!$B$2:$E$2</c:f>
              <c:strCache>
                <c:ptCount val="4"/>
                <c:pt idx="0">
                  <c:v>Bottom</c:v>
                </c:pt>
                <c:pt idx="1">
                  <c:v>Second</c:v>
                </c:pt>
                <c:pt idx="2">
                  <c:v>Third</c:v>
                </c:pt>
                <c:pt idx="3">
                  <c:v>Top</c:v>
                </c:pt>
              </c:strCache>
            </c:strRef>
          </c:cat>
          <c:val>
            <c:numRef>
              <c:f>'Figure 4'!$B$3:$E$3</c:f>
              <c:numCache>
                <c:formatCode>General</c:formatCode>
                <c:ptCount val="4"/>
                <c:pt idx="0">
                  <c:v>55.0</c:v>
                </c:pt>
                <c:pt idx="1">
                  <c:v>59.0</c:v>
                </c:pt>
                <c:pt idx="2">
                  <c:v>68.0</c:v>
                </c:pt>
                <c:pt idx="3">
                  <c:v>76.0</c:v>
                </c:pt>
              </c:numCache>
            </c:numRef>
          </c:val>
          <c:smooth val="0"/>
        </c:ser>
        <c:ser>
          <c:idx val="1"/>
          <c:order val="1"/>
          <c:tx>
            <c:strRef>
              <c:f>'Figure 4'!$A$4</c:f>
              <c:strCache>
                <c:ptCount val="1"/>
                <c:pt idx="0">
                  <c:v>Perceived test score</c:v>
                </c:pt>
              </c:strCache>
            </c:strRef>
          </c:tx>
          <c:cat>
            <c:strRef>
              <c:f>'Figure 4'!$B$2:$E$2</c:f>
              <c:strCache>
                <c:ptCount val="4"/>
                <c:pt idx="0">
                  <c:v>Bottom</c:v>
                </c:pt>
                <c:pt idx="1">
                  <c:v>Second</c:v>
                </c:pt>
                <c:pt idx="2">
                  <c:v>Third</c:v>
                </c:pt>
                <c:pt idx="3">
                  <c:v>Top</c:v>
                </c:pt>
              </c:strCache>
            </c:strRef>
          </c:cat>
          <c:val>
            <c:numRef>
              <c:f>'Figure 4'!$B$4:$E$4</c:f>
              <c:numCache>
                <c:formatCode>General</c:formatCode>
                <c:ptCount val="4"/>
                <c:pt idx="0">
                  <c:v>52.0</c:v>
                </c:pt>
                <c:pt idx="1">
                  <c:v>55.0</c:v>
                </c:pt>
                <c:pt idx="2">
                  <c:v>59.0</c:v>
                </c:pt>
                <c:pt idx="3">
                  <c:v>79.0</c:v>
                </c:pt>
              </c:numCache>
            </c:numRef>
          </c:val>
          <c:smooth val="0"/>
        </c:ser>
        <c:ser>
          <c:idx val="2"/>
          <c:order val="2"/>
          <c:tx>
            <c:strRef>
              <c:f>'Figure 4'!$A$5</c:f>
              <c:strCache>
                <c:ptCount val="1"/>
                <c:pt idx="0">
                  <c:v>Actual test score</c:v>
                </c:pt>
              </c:strCache>
            </c:strRef>
          </c:tx>
          <c:cat>
            <c:strRef>
              <c:f>'Figure 4'!$B$2:$E$2</c:f>
              <c:strCache>
                <c:ptCount val="4"/>
                <c:pt idx="0">
                  <c:v>Bottom</c:v>
                </c:pt>
                <c:pt idx="1">
                  <c:v>Second</c:v>
                </c:pt>
                <c:pt idx="2">
                  <c:v>Third</c:v>
                </c:pt>
                <c:pt idx="3">
                  <c:v>Top</c:v>
                </c:pt>
              </c:strCache>
            </c:strRef>
          </c:cat>
          <c:val>
            <c:numRef>
              <c:f>'Figure 4'!$B$5:$E$5</c:f>
              <c:numCache>
                <c:formatCode>General</c:formatCode>
                <c:ptCount val="4"/>
                <c:pt idx="0">
                  <c:v>13.0</c:v>
                </c:pt>
                <c:pt idx="1">
                  <c:v>39.0</c:v>
                </c:pt>
                <c:pt idx="2">
                  <c:v>66.0</c:v>
                </c:pt>
                <c:pt idx="3">
                  <c:v>90.0</c:v>
                </c:pt>
              </c:numCache>
            </c:numRef>
          </c:val>
          <c:smooth val="0"/>
        </c:ser>
        <c:dLbls>
          <c:showLegendKey val="0"/>
          <c:showVal val="0"/>
          <c:showCatName val="0"/>
          <c:showSerName val="0"/>
          <c:showPercent val="0"/>
          <c:showBubbleSize val="0"/>
        </c:dLbls>
        <c:marker val="1"/>
        <c:smooth val="0"/>
        <c:axId val="-2121262136"/>
        <c:axId val="-2121267624"/>
      </c:lineChart>
      <c:catAx>
        <c:axId val="-2121262136"/>
        <c:scaling>
          <c:orientation val="minMax"/>
        </c:scaling>
        <c:delete val="0"/>
        <c:axPos val="b"/>
        <c:title>
          <c:tx>
            <c:rich>
              <a:bodyPr/>
              <a:lstStyle/>
              <a:p>
                <a:pPr>
                  <a:defRPr/>
                </a:pPr>
                <a:r>
                  <a:rPr lang="en-US"/>
                  <a:t>Quartile</a:t>
                </a:r>
              </a:p>
            </c:rich>
          </c:tx>
          <c:layout/>
          <c:overlay val="0"/>
        </c:title>
        <c:majorTickMark val="out"/>
        <c:minorTickMark val="none"/>
        <c:tickLblPos val="nextTo"/>
        <c:crossAx val="-2121267624"/>
        <c:crosses val="autoZero"/>
        <c:auto val="1"/>
        <c:lblAlgn val="ctr"/>
        <c:lblOffset val="100"/>
        <c:noMultiLvlLbl val="0"/>
      </c:catAx>
      <c:valAx>
        <c:axId val="-2121267624"/>
        <c:scaling>
          <c:orientation val="minMax"/>
        </c:scaling>
        <c:delete val="0"/>
        <c:axPos val="l"/>
        <c:majorGridlines/>
        <c:title>
          <c:tx>
            <c:rich>
              <a:bodyPr rot="-5400000" vert="horz"/>
              <a:lstStyle/>
              <a:p>
                <a:pPr>
                  <a:defRPr/>
                </a:pPr>
                <a:r>
                  <a:rPr lang="en-US"/>
                  <a:t>Percentile</a:t>
                </a:r>
              </a:p>
            </c:rich>
          </c:tx>
          <c:layout/>
          <c:overlay val="0"/>
        </c:title>
        <c:numFmt formatCode="General" sourceLinked="1"/>
        <c:majorTickMark val="out"/>
        <c:minorTickMark val="none"/>
        <c:tickLblPos val="nextTo"/>
        <c:crossAx val="-212126213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Sheet1!$A$10</c:f>
              <c:strCache>
                <c:ptCount val="1"/>
                <c:pt idx="0">
                  <c:v>Independent review</c:v>
                </c:pt>
              </c:strCache>
            </c:strRef>
          </c:tx>
          <c:cat>
            <c:strRef>
              <c:f>Sheet1!$B$9:$E$9</c:f>
              <c:strCache>
                <c:ptCount val="4"/>
                <c:pt idx="0">
                  <c:v>    </c:v>
                </c:pt>
                <c:pt idx="1">
                  <c:v>Pre</c:v>
                </c:pt>
                <c:pt idx="2">
                  <c:v>Post</c:v>
                </c:pt>
                <c:pt idx="3">
                  <c:v>10-day</c:v>
                </c:pt>
              </c:strCache>
            </c:strRef>
          </c:cat>
          <c:val>
            <c:numRef>
              <c:f>Sheet1!$B$10:$E$10</c:f>
              <c:numCache>
                <c:formatCode>General</c:formatCode>
                <c:ptCount val="4"/>
                <c:pt idx="1">
                  <c:v>61.9</c:v>
                </c:pt>
                <c:pt idx="2">
                  <c:v>64.2</c:v>
                </c:pt>
                <c:pt idx="3">
                  <c:v>60.8</c:v>
                </c:pt>
              </c:numCache>
            </c:numRef>
          </c:val>
          <c:smooth val="0"/>
        </c:ser>
        <c:ser>
          <c:idx val="1"/>
          <c:order val="1"/>
          <c:tx>
            <c:strRef>
              <c:f>Sheet1!$A$11</c:f>
              <c:strCache>
                <c:ptCount val="1"/>
                <c:pt idx="0">
                  <c:v>Group discussion</c:v>
                </c:pt>
              </c:strCache>
            </c:strRef>
          </c:tx>
          <c:cat>
            <c:strRef>
              <c:f>Sheet1!$B$9:$E$9</c:f>
              <c:strCache>
                <c:ptCount val="4"/>
                <c:pt idx="0">
                  <c:v>    </c:v>
                </c:pt>
                <c:pt idx="1">
                  <c:v>Pre</c:v>
                </c:pt>
                <c:pt idx="2">
                  <c:v>Post</c:v>
                </c:pt>
                <c:pt idx="3">
                  <c:v>10-day</c:v>
                </c:pt>
              </c:strCache>
            </c:strRef>
          </c:cat>
          <c:val>
            <c:numRef>
              <c:f>Sheet1!$B$11:$E$11</c:f>
              <c:numCache>
                <c:formatCode>General</c:formatCode>
                <c:ptCount val="4"/>
                <c:pt idx="1">
                  <c:v>62.7</c:v>
                </c:pt>
                <c:pt idx="2">
                  <c:v>72.8</c:v>
                </c:pt>
                <c:pt idx="3">
                  <c:v>61.7</c:v>
                </c:pt>
              </c:numCache>
            </c:numRef>
          </c:val>
          <c:smooth val="0"/>
        </c:ser>
        <c:ser>
          <c:idx val="2"/>
          <c:order val="2"/>
          <c:tx>
            <c:strRef>
              <c:f>Sheet1!$A$13</c:f>
              <c:strCache>
                <c:ptCount val="1"/>
                <c:pt idx="0">
                  <c:v>Structured peer questioning</c:v>
                </c:pt>
              </c:strCache>
            </c:strRef>
          </c:tx>
          <c:cat>
            <c:strRef>
              <c:f>Sheet1!$B$9:$E$9</c:f>
              <c:strCache>
                <c:ptCount val="4"/>
                <c:pt idx="0">
                  <c:v>    </c:v>
                </c:pt>
                <c:pt idx="1">
                  <c:v>Pre</c:v>
                </c:pt>
                <c:pt idx="2">
                  <c:v>Post</c:v>
                </c:pt>
                <c:pt idx="3">
                  <c:v>10-day</c:v>
                </c:pt>
              </c:strCache>
            </c:strRef>
          </c:cat>
          <c:val>
            <c:numRef>
              <c:f>Sheet1!$B$13:$E$13</c:f>
              <c:numCache>
                <c:formatCode>General</c:formatCode>
                <c:ptCount val="4"/>
                <c:pt idx="1">
                  <c:v>63.4</c:v>
                </c:pt>
                <c:pt idx="2">
                  <c:v>88.7</c:v>
                </c:pt>
                <c:pt idx="3">
                  <c:v>87.4</c:v>
                </c:pt>
              </c:numCache>
            </c:numRef>
          </c:val>
          <c:smooth val="0"/>
        </c:ser>
        <c:ser>
          <c:idx val="3"/>
          <c:order val="3"/>
          <c:tx>
            <c:strRef>
              <c:f>Sheet1!$A$12</c:f>
              <c:strCache>
                <c:ptCount val="1"/>
                <c:pt idx="0">
                  <c:v>Structured self-questioning</c:v>
                </c:pt>
              </c:strCache>
            </c:strRef>
          </c:tx>
          <c:cat>
            <c:strRef>
              <c:f>Sheet1!$B$9:$E$9</c:f>
              <c:strCache>
                <c:ptCount val="4"/>
                <c:pt idx="0">
                  <c:v>    </c:v>
                </c:pt>
                <c:pt idx="1">
                  <c:v>Pre</c:v>
                </c:pt>
                <c:pt idx="2">
                  <c:v>Post</c:v>
                </c:pt>
                <c:pt idx="3">
                  <c:v>10-day</c:v>
                </c:pt>
              </c:strCache>
            </c:strRef>
          </c:cat>
          <c:val>
            <c:numRef>
              <c:f>Sheet1!$B$12:$E$12</c:f>
              <c:numCache>
                <c:formatCode>General</c:formatCode>
                <c:ptCount val="4"/>
                <c:pt idx="1">
                  <c:v>56.1</c:v>
                </c:pt>
                <c:pt idx="2">
                  <c:v>81.7</c:v>
                </c:pt>
                <c:pt idx="3">
                  <c:v>80.5</c:v>
                </c:pt>
              </c:numCache>
            </c:numRef>
          </c:val>
          <c:smooth val="0"/>
        </c:ser>
        <c:dLbls>
          <c:showLegendKey val="0"/>
          <c:showVal val="0"/>
          <c:showCatName val="0"/>
          <c:showSerName val="0"/>
          <c:showPercent val="0"/>
          <c:showBubbleSize val="0"/>
        </c:dLbls>
        <c:marker val="1"/>
        <c:smooth val="0"/>
        <c:axId val="-2120462216"/>
        <c:axId val="-2120416488"/>
      </c:lineChart>
      <c:catAx>
        <c:axId val="-2120462216"/>
        <c:scaling>
          <c:orientation val="minMax"/>
        </c:scaling>
        <c:delete val="0"/>
        <c:axPos val="b"/>
        <c:majorTickMark val="out"/>
        <c:minorTickMark val="none"/>
        <c:tickLblPos val="nextTo"/>
        <c:txPr>
          <a:bodyPr/>
          <a:lstStyle/>
          <a:p>
            <a:pPr>
              <a:defRPr sz="1800"/>
            </a:pPr>
            <a:endParaRPr lang="en-US"/>
          </a:p>
        </c:txPr>
        <c:crossAx val="-2120416488"/>
        <c:crosses val="autoZero"/>
        <c:auto val="0"/>
        <c:lblAlgn val="ctr"/>
        <c:lblOffset val="100"/>
        <c:noMultiLvlLbl val="0"/>
      </c:catAx>
      <c:valAx>
        <c:axId val="-2120416488"/>
        <c:scaling>
          <c:orientation val="minMax"/>
          <c:min val="40.0"/>
        </c:scaling>
        <c:delete val="0"/>
        <c:axPos val="l"/>
        <c:majorGridlines>
          <c:spPr>
            <a:ln>
              <a:noFill/>
            </a:ln>
          </c:spPr>
        </c:majorGridlines>
        <c:title>
          <c:tx>
            <c:rich>
              <a:bodyPr rot="-5400000" vert="horz"/>
              <a:lstStyle/>
              <a:p>
                <a:pPr>
                  <a:defRPr sz="1800"/>
                </a:pPr>
                <a:r>
                  <a:rPr lang="en-US" sz="1800"/>
                  <a:t>Score</a:t>
                </a:r>
              </a:p>
            </c:rich>
          </c:tx>
          <c:layout/>
          <c:overlay val="0"/>
        </c:title>
        <c:numFmt formatCode="General" sourceLinked="1"/>
        <c:majorTickMark val="out"/>
        <c:minorTickMark val="none"/>
        <c:tickLblPos val="nextTo"/>
        <c:txPr>
          <a:bodyPr/>
          <a:lstStyle/>
          <a:p>
            <a:pPr>
              <a:defRPr sz="1800"/>
            </a:pPr>
            <a:endParaRPr lang="en-US"/>
          </a:p>
        </c:txPr>
        <c:crossAx val="-2120462216"/>
        <c:crossesAt val="2.0"/>
        <c:crossBetween val="between"/>
      </c:valAx>
    </c:plotArea>
    <c:legend>
      <c:legendPos val="r"/>
      <c:layout>
        <c:manualLayout>
          <c:xMode val="edge"/>
          <c:yMode val="edge"/>
          <c:x val="0.701100354487562"/>
          <c:y val="0.132715243390476"/>
          <c:w val="0.259059008062239"/>
          <c:h val="0.606002783305456"/>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'Table 1'!$A$3</c:f>
              <c:strCache>
                <c:ptCount val="1"/>
                <c:pt idx="0">
                  <c:v>Reviewed</c:v>
                </c:pt>
              </c:strCache>
            </c:strRef>
          </c:tx>
          <c:invertIfNegative val="0"/>
          <c:cat>
            <c:strRef>
              <c:f>'Table 1'!$B$2:$C$2</c:f>
              <c:strCache>
                <c:ptCount val="2"/>
                <c:pt idx="0">
                  <c:v>Low-order</c:v>
                </c:pt>
                <c:pt idx="1">
                  <c:v>High-order</c:v>
                </c:pt>
              </c:strCache>
            </c:strRef>
          </c:cat>
          <c:val>
            <c:numRef>
              <c:f>'Table 1'!$B$3:$C$3</c:f>
              <c:numCache>
                <c:formatCode>0%</c:formatCode>
                <c:ptCount val="2"/>
                <c:pt idx="0">
                  <c:v>0.5</c:v>
                </c:pt>
                <c:pt idx="1">
                  <c:v>0.39</c:v>
                </c:pt>
              </c:numCache>
            </c:numRef>
          </c:val>
        </c:ser>
        <c:ser>
          <c:idx val="1"/>
          <c:order val="1"/>
          <c:tx>
            <c:strRef>
              <c:f>'Table 1'!$A$4</c:f>
              <c:strCache>
                <c:ptCount val="1"/>
                <c:pt idx="0">
                  <c:v>Not reviewed</c:v>
                </c:pt>
              </c:strCache>
            </c:strRef>
          </c:tx>
          <c:invertIfNegative val="0"/>
          <c:cat>
            <c:strRef>
              <c:f>'Table 1'!$B$2:$C$2</c:f>
              <c:strCache>
                <c:ptCount val="2"/>
                <c:pt idx="0">
                  <c:v>Low-order</c:v>
                </c:pt>
                <c:pt idx="1">
                  <c:v>High-order</c:v>
                </c:pt>
              </c:strCache>
            </c:strRef>
          </c:cat>
          <c:val>
            <c:numRef>
              <c:f>'Table 1'!$B$4:$C$4</c:f>
              <c:numCache>
                <c:formatCode>0%</c:formatCode>
                <c:ptCount val="2"/>
                <c:pt idx="0">
                  <c:v>0.37</c:v>
                </c:pt>
                <c:pt idx="1">
                  <c:v>0.28</c:v>
                </c:pt>
              </c:numCache>
            </c:numRef>
          </c:val>
        </c:ser>
        <c:dLbls>
          <c:showLegendKey val="0"/>
          <c:showVal val="0"/>
          <c:showCatName val="0"/>
          <c:showSerName val="0"/>
          <c:showPercent val="0"/>
          <c:showBubbleSize val="0"/>
        </c:dLbls>
        <c:gapWidth val="150"/>
        <c:axId val="-2134754472"/>
        <c:axId val="-2134751496"/>
      </c:barChart>
      <c:catAx>
        <c:axId val="-2134754472"/>
        <c:scaling>
          <c:orientation val="minMax"/>
        </c:scaling>
        <c:delete val="0"/>
        <c:axPos val="b"/>
        <c:majorTickMark val="out"/>
        <c:minorTickMark val="none"/>
        <c:tickLblPos val="nextTo"/>
        <c:crossAx val="-2134751496"/>
        <c:crosses val="autoZero"/>
        <c:auto val="1"/>
        <c:lblAlgn val="ctr"/>
        <c:lblOffset val="100"/>
        <c:noMultiLvlLbl val="0"/>
      </c:catAx>
      <c:valAx>
        <c:axId val="-2134751496"/>
        <c:scaling>
          <c:orientation val="minMax"/>
        </c:scaling>
        <c:delete val="0"/>
        <c:axPos val="l"/>
        <c:majorGridlines/>
        <c:numFmt formatCode="0%" sourceLinked="1"/>
        <c:majorTickMark val="out"/>
        <c:minorTickMark val="none"/>
        <c:tickLblPos val="nextTo"/>
        <c:crossAx val="-213475447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000" b="0" dirty="0"/>
              <a:t>Review </a:t>
            </a:r>
            <a:r>
              <a:rPr lang="en-US" sz="2000" b="0" dirty="0" smtClean="0"/>
              <a:t>interval:</a:t>
            </a:r>
            <a:endParaRPr lang="en-US" sz="2000" b="0" dirty="0"/>
          </a:p>
        </c:rich>
      </c:tx>
      <c:layout>
        <c:manualLayout>
          <c:xMode val="edge"/>
          <c:yMode val="edge"/>
          <c:x val="0.29039958790198"/>
          <c:y val="0.00847457627118644"/>
        </c:manualLayout>
      </c:layout>
      <c:overlay val="0"/>
    </c:title>
    <c:autoTitleDeleted val="0"/>
    <c:plotArea>
      <c:layout/>
      <c:barChart>
        <c:barDir val="col"/>
        <c:grouping val="clustered"/>
        <c:varyColors val="0"/>
        <c:ser>
          <c:idx val="0"/>
          <c:order val="0"/>
          <c:tx>
            <c:strRef>
              <c:f>'Table 2'!$B$12</c:f>
              <c:strCache>
                <c:ptCount val="1"/>
                <c:pt idx="0">
                  <c:v>1-day</c:v>
                </c:pt>
              </c:strCache>
            </c:strRef>
          </c:tx>
          <c:invertIfNegative val="0"/>
          <c:cat>
            <c:strRef>
              <c:f>'Table 2'!$A$13:$A$16</c:f>
              <c:strCache>
                <c:ptCount val="4"/>
                <c:pt idx="0">
                  <c:v>Reviewed</c:v>
                </c:pt>
                <c:pt idx="1">
                  <c:v>Not reviewed</c:v>
                </c:pt>
                <c:pt idx="2">
                  <c:v>Reviewed</c:v>
                </c:pt>
                <c:pt idx="3">
                  <c:v>Not reviewed</c:v>
                </c:pt>
              </c:strCache>
            </c:strRef>
          </c:cat>
          <c:val>
            <c:numRef>
              <c:f>'Table 2'!$B$13:$B$16</c:f>
              <c:numCache>
                <c:formatCode>0%</c:formatCode>
                <c:ptCount val="4"/>
                <c:pt idx="0">
                  <c:v>0.47</c:v>
                </c:pt>
                <c:pt idx="1">
                  <c:v>0.33</c:v>
                </c:pt>
                <c:pt idx="2">
                  <c:v>0.36</c:v>
                </c:pt>
                <c:pt idx="3">
                  <c:v>0.25</c:v>
                </c:pt>
              </c:numCache>
            </c:numRef>
          </c:val>
        </c:ser>
        <c:ser>
          <c:idx val="1"/>
          <c:order val="1"/>
          <c:tx>
            <c:strRef>
              <c:f>'Table 2'!$C$12</c:f>
              <c:strCache>
                <c:ptCount val="1"/>
                <c:pt idx="0">
                  <c:v>8-day</c:v>
                </c:pt>
              </c:strCache>
            </c:strRef>
          </c:tx>
          <c:invertIfNegative val="0"/>
          <c:cat>
            <c:strRef>
              <c:f>'Table 2'!$A$13:$A$16</c:f>
              <c:strCache>
                <c:ptCount val="4"/>
                <c:pt idx="0">
                  <c:v>Reviewed</c:v>
                </c:pt>
                <c:pt idx="1">
                  <c:v>Not reviewed</c:v>
                </c:pt>
                <c:pt idx="2">
                  <c:v>Reviewed</c:v>
                </c:pt>
                <c:pt idx="3">
                  <c:v>Not reviewed</c:v>
                </c:pt>
              </c:strCache>
            </c:strRef>
          </c:cat>
          <c:val>
            <c:numRef>
              <c:f>'Table 2'!$C$13:$C$16</c:f>
              <c:numCache>
                <c:formatCode>0%</c:formatCode>
                <c:ptCount val="4"/>
                <c:pt idx="0">
                  <c:v>0.54</c:v>
                </c:pt>
                <c:pt idx="1">
                  <c:v>0.4</c:v>
                </c:pt>
                <c:pt idx="2">
                  <c:v>0.43</c:v>
                </c:pt>
                <c:pt idx="3">
                  <c:v>0.32</c:v>
                </c:pt>
              </c:numCache>
            </c:numRef>
          </c:val>
        </c:ser>
        <c:dLbls>
          <c:showLegendKey val="0"/>
          <c:showVal val="0"/>
          <c:showCatName val="0"/>
          <c:showSerName val="0"/>
          <c:showPercent val="0"/>
          <c:showBubbleSize val="0"/>
        </c:dLbls>
        <c:gapWidth val="150"/>
        <c:axId val="-2138791256"/>
        <c:axId val="-2138788280"/>
      </c:barChart>
      <c:catAx>
        <c:axId val="-2138791256"/>
        <c:scaling>
          <c:orientation val="minMax"/>
        </c:scaling>
        <c:delete val="0"/>
        <c:axPos val="b"/>
        <c:majorTickMark val="out"/>
        <c:minorTickMark val="none"/>
        <c:tickLblPos val="nextTo"/>
        <c:crossAx val="-2138788280"/>
        <c:crosses val="autoZero"/>
        <c:auto val="1"/>
        <c:lblAlgn val="ctr"/>
        <c:lblOffset val="100"/>
        <c:noMultiLvlLbl val="0"/>
      </c:catAx>
      <c:valAx>
        <c:axId val="-2138788280"/>
        <c:scaling>
          <c:orientation val="minMax"/>
        </c:scaling>
        <c:delete val="0"/>
        <c:axPos val="l"/>
        <c:majorGridlines/>
        <c:numFmt formatCode="0%" sourceLinked="1"/>
        <c:majorTickMark val="out"/>
        <c:minorTickMark val="none"/>
        <c:tickLblPos val="nextTo"/>
        <c:crossAx val="-2138791256"/>
        <c:crosses val="autoZero"/>
        <c:crossBetween val="between"/>
      </c:valAx>
    </c:plotArea>
    <c:legend>
      <c:legendPos val="t"/>
      <c:layout>
        <c:manualLayout>
          <c:xMode val="edge"/>
          <c:yMode val="edge"/>
          <c:x val="0.484667991267447"/>
          <c:y val="0.0"/>
          <c:w val="0.25184781808816"/>
          <c:h val="0.0908639174340495"/>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3B40C-B45F-BF42-A7BD-0FEEEBBD300F}" type="doc">
      <dgm:prSet loTypeId="urn:microsoft.com/office/officeart/2005/8/layout/cycle5" loCatId="" qsTypeId="urn:microsoft.com/office/officeart/2005/8/quickstyle/simple4" qsCatId="simple" csTypeId="urn:microsoft.com/office/officeart/2005/8/colors/accent1_2" csCatId="accent1" phldr="1"/>
      <dgm:spPr/>
      <dgm:t>
        <a:bodyPr/>
        <a:lstStyle/>
        <a:p>
          <a:endParaRPr lang="en-US"/>
        </a:p>
      </dgm:t>
    </dgm:pt>
    <dgm:pt modelId="{1C752BF6-B9D9-384C-B728-707F00BF927C}">
      <dgm:prSet phldrT="[Text]"/>
      <dgm:spPr>
        <a:solidFill>
          <a:srgbClr val="1691D0"/>
        </a:solidFill>
      </dgm:spPr>
      <dgm:t>
        <a:bodyPr/>
        <a:lstStyle/>
        <a:p>
          <a:r>
            <a:rPr lang="en-US" dirty="0" smtClean="0"/>
            <a:t>Orient</a:t>
          </a:r>
          <a:endParaRPr lang="en-US" dirty="0"/>
        </a:p>
      </dgm:t>
    </dgm:pt>
    <dgm:pt modelId="{AC4D437D-E12B-6043-B018-2836B6842F14}" type="parTrans" cxnId="{E3F87D0B-14B9-F449-B3E3-DF025FCFCDE2}">
      <dgm:prSet/>
      <dgm:spPr/>
      <dgm:t>
        <a:bodyPr/>
        <a:lstStyle/>
        <a:p>
          <a:endParaRPr lang="en-US"/>
        </a:p>
      </dgm:t>
    </dgm:pt>
    <dgm:pt modelId="{210B5BA5-8009-0945-8FBD-0E9BD70E1F3B}" type="sibTrans" cxnId="{E3F87D0B-14B9-F449-B3E3-DF025FCFCDE2}">
      <dgm:prSet/>
      <dgm:spPr/>
      <dgm:t>
        <a:bodyPr/>
        <a:lstStyle/>
        <a:p>
          <a:endParaRPr lang="en-US"/>
        </a:p>
      </dgm:t>
    </dgm:pt>
    <dgm:pt modelId="{A9CD403C-E7ED-C543-8DAB-4470AF77A956}">
      <dgm:prSet phldrT="[Text]"/>
      <dgm:spPr>
        <a:solidFill>
          <a:srgbClr val="1691D0"/>
        </a:solidFill>
      </dgm:spPr>
      <dgm:t>
        <a:bodyPr/>
        <a:lstStyle/>
        <a:p>
          <a:r>
            <a:rPr lang="en-US" dirty="0" smtClean="0"/>
            <a:t>Test</a:t>
          </a:r>
          <a:endParaRPr lang="en-US" dirty="0"/>
        </a:p>
      </dgm:t>
    </dgm:pt>
    <dgm:pt modelId="{A475FFB7-463E-A746-8EEA-A07D52A58486}" type="parTrans" cxnId="{EBF87658-1C69-7B46-B07F-1E28433120F9}">
      <dgm:prSet/>
      <dgm:spPr/>
      <dgm:t>
        <a:bodyPr/>
        <a:lstStyle/>
        <a:p>
          <a:endParaRPr lang="en-US"/>
        </a:p>
      </dgm:t>
    </dgm:pt>
    <dgm:pt modelId="{F19A0C05-E261-A442-A48D-5CDCE67F6CFF}" type="sibTrans" cxnId="{EBF87658-1C69-7B46-B07F-1E28433120F9}">
      <dgm:prSet/>
      <dgm:spPr/>
      <dgm:t>
        <a:bodyPr/>
        <a:lstStyle/>
        <a:p>
          <a:endParaRPr lang="en-US"/>
        </a:p>
      </dgm:t>
    </dgm:pt>
    <dgm:pt modelId="{6C362F19-271D-284D-B612-2B1D245C290C}">
      <dgm:prSet phldrT="[Text]"/>
      <dgm:spPr>
        <a:solidFill>
          <a:srgbClr val="1691D0"/>
        </a:solidFill>
      </dgm:spPr>
      <dgm:t>
        <a:bodyPr/>
        <a:lstStyle/>
        <a:p>
          <a:r>
            <a:rPr lang="en-US" dirty="0" smtClean="0"/>
            <a:t>Plan</a:t>
          </a:r>
          <a:endParaRPr lang="en-US" dirty="0"/>
        </a:p>
      </dgm:t>
    </dgm:pt>
    <dgm:pt modelId="{9398BA93-356F-5644-BD75-55DEF9C21506}" type="parTrans" cxnId="{B39AB31A-CC47-4046-9962-6904C5EA72E8}">
      <dgm:prSet/>
      <dgm:spPr/>
      <dgm:t>
        <a:bodyPr/>
        <a:lstStyle/>
        <a:p>
          <a:endParaRPr lang="en-US"/>
        </a:p>
      </dgm:t>
    </dgm:pt>
    <dgm:pt modelId="{44887067-D580-9C46-8B4A-097CFAA92020}" type="sibTrans" cxnId="{B39AB31A-CC47-4046-9962-6904C5EA72E8}">
      <dgm:prSet/>
      <dgm:spPr/>
      <dgm:t>
        <a:bodyPr/>
        <a:lstStyle/>
        <a:p>
          <a:endParaRPr lang="en-US"/>
        </a:p>
      </dgm:t>
    </dgm:pt>
    <dgm:pt modelId="{29CD39F6-7367-E84F-9B13-3923CA095125}">
      <dgm:prSet phldrT="[Text]"/>
      <dgm:spPr>
        <a:solidFill>
          <a:srgbClr val="1691D0"/>
        </a:solidFill>
      </dgm:spPr>
      <dgm:t>
        <a:bodyPr/>
        <a:lstStyle/>
        <a:p>
          <a:r>
            <a:rPr lang="en-US" dirty="0" smtClean="0"/>
            <a:t>Monitor</a:t>
          </a:r>
          <a:endParaRPr lang="en-US" dirty="0"/>
        </a:p>
      </dgm:t>
    </dgm:pt>
    <dgm:pt modelId="{B6882102-B8EC-3241-AA6A-D3555F986BF1}" type="parTrans" cxnId="{8D66E5B5-5E2C-9E40-993A-34F52C64C416}">
      <dgm:prSet/>
      <dgm:spPr/>
      <dgm:t>
        <a:bodyPr/>
        <a:lstStyle/>
        <a:p>
          <a:endParaRPr lang="en-US"/>
        </a:p>
      </dgm:t>
    </dgm:pt>
    <dgm:pt modelId="{76FDF443-D444-404F-8C2A-F1C40BBBCF8F}" type="sibTrans" cxnId="{8D66E5B5-5E2C-9E40-993A-34F52C64C416}">
      <dgm:prSet/>
      <dgm:spPr/>
      <dgm:t>
        <a:bodyPr/>
        <a:lstStyle/>
        <a:p>
          <a:endParaRPr lang="en-US"/>
        </a:p>
      </dgm:t>
    </dgm:pt>
    <dgm:pt modelId="{67DC11AD-00D8-3646-8CDF-7E1FE8FA4C74}" type="pres">
      <dgm:prSet presAssocID="{15E3B40C-B45F-BF42-A7BD-0FEEEBBD300F}" presName="cycle" presStyleCnt="0">
        <dgm:presLayoutVars>
          <dgm:dir/>
          <dgm:resizeHandles val="exact"/>
        </dgm:presLayoutVars>
      </dgm:prSet>
      <dgm:spPr/>
      <dgm:t>
        <a:bodyPr/>
        <a:lstStyle/>
        <a:p>
          <a:endParaRPr lang="en-US"/>
        </a:p>
      </dgm:t>
    </dgm:pt>
    <dgm:pt modelId="{0909889E-9CA0-3448-95D2-C8C208116EF3}" type="pres">
      <dgm:prSet presAssocID="{1C752BF6-B9D9-384C-B728-707F00BF927C}" presName="node" presStyleLbl="node1" presStyleIdx="0" presStyleCnt="4">
        <dgm:presLayoutVars>
          <dgm:bulletEnabled val="1"/>
        </dgm:presLayoutVars>
      </dgm:prSet>
      <dgm:spPr/>
      <dgm:t>
        <a:bodyPr/>
        <a:lstStyle/>
        <a:p>
          <a:endParaRPr lang="en-US"/>
        </a:p>
      </dgm:t>
    </dgm:pt>
    <dgm:pt modelId="{E72A7410-83A7-CD45-9EAD-52FC0599AD12}" type="pres">
      <dgm:prSet presAssocID="{1C752BF6-B9D9-384C-B728-707F00BF927C}" presName="spNode" presStyleCnt="0"/>
      <dgm:spPr/>
    </dgm:pt>
    <dgm:pt modelId="{DB141D62-F30D-2F44-82DB-C455640EDF87}" type="pres">
      <dgm:prSet presAssocID="{210B5BA5-8009-0945-8FBD-0E9BD70E1F3B}" presName="sibTrans" presStyleLbl="sibTrans1D1" presStyleIdx="0" presStyleCnt="4"/>
      <dgm:spPr/>
      <dgm:t>
        <a:bodyPr/>
        <a:lstStyle/>
        <a:p>
          <a:endParaRPr lang="en-US"/>
        </a:p>
      </dgm:t>
    </dgm:pt>
    <dgm:pt modelId="{B62BD8E6-7807-1246-827B-1DDFEECF7CCF}" type="pres">
      <dgm:prSet presAssocID="{A9CD403C-E7ED-C543-8DAB-4470AF77A956}" presName="node" presStyleLbl="node1" presStyleIdx="1" presStyleCnt="4">
        <dgm:presLayoutVars>
          <dgm:bulletEnabled val="1"/>
        </dgm:presLayoutVars>
      </dgm:prSet>
      <dgm:spPr/>
      <dgm:t>
        <a:bodyPr/>
        <a:lstStyle/>
        <a:p>
          <a:endParaRPr lang="en-US"/>
        </a:p>
      </dgm:t>
    </dgm:pt>
    <dgm:pt modelId="{9D3F3C31-0096-6A4F-AF54-B69C4005E869}" type="pres">
      <dgm:prSet presAssocID="{A9CD403C-E7ED-C543-8DAB-4470AF77A956}" presName="spNode" presStyleCnt="0"/>
      <dgm:spPr/>
    </dgm:pt>
    <dgm:pt modelId="{395E30DD-A2E2-4C45-A047-6A2D431FE117}" type="pres">
      <dgm:prSet presAssocID="{F19A0C05-E261-A442-A48D-5CDCE67F6CFF}" presName="sibTrans" presStyleLbl="sibTrans1D1" presStyleIdx="1" presStyleCnt="4"/>
      <dgm:spPr/>
      <dgm:t>
        <a:bodyPr/>
        <a:lstStyle/>
        <a:p>
          <a:endParaRPr lang="en-US"/>
        </a:p>
      </dgm:t>
    </dgm:pt>
    <dgm:pt modelId="{37A7A431-EF10-8D47-9689-44AA3CB82107}" type="pres">
      <dgm:prSet presAssocID="{6C362F19-271D-284D-B612-2B1D245C290C}" presName="node" presStyleLbl="node1" presStyleIdx="2" presStyleCnt="4">
        <dgm:presLayoutVars>
          <dgm:bulletEnabled val="1"/>
        </dgm:presLayoutVars>
      </dgm:prSet>
      <dgm:spPr/>
      <dgm:t>
        <a:bodyPr/>
        <a:lstStyle/>
        <a:p>
          <a:endParaRPr lang="en-US"/>
        </a:p>
      </dgm:t>
    </dgm:pt>
    <dgm:pt modelId="{431EB750-88EB-9A44-B75E-F980F369EA24}" type="pres">
      <dgm:prSet presAssocID="{6C362F19-271D-284D-B612-2B1D245C290C}" presName="spNode" presStyleCnt="0"/>
      <dgm:spPr/>
    </dgm:pt>
    <dgm:pt modelId="{523395B6-391F-0C4F-A53E-E334094A7E73}" type="pres">
      <dgm:prSet presAssocID="{44887067-D580-9C46-8B4A-097CFAA92020}" presName="sibTrans" presStyleLbl="sibTrans1D1" presStyleIdx="2" presStyleCnt="4"/>
      <dgm:spPr/>
      <dgm:t>
        <a:bodyPr/>
        <a:lstStyle/>
        <a:p>
          <a:endParaRPr lang="en-US"/>
        </a:p>
      </dgm:t>
    </dgm:pt>
    <dgm:pt modelId="{E5CC0AA6-38B1-FB47-9BFC-0173088F4AC6}" type="pres">
      <dgm:prSet presAssocID="{29CD39F6-7367-E84F-9B13-3923CA095125}" presName="node" presStyleLbl="node1" presStyleIdx="3" presStyleCnt="4">
        <dgm:presLayoutVars>
          <dgm:bulletEnabled val="1"/>
        </dgm:presLayoutVars>
      </dgm:prSet>
      <dgm:spPr/>
      <dgm:t>
        <a:bodyPr/>
        <a:lstStyle/>
        <a:p>
          <a:endParaRPr lang="en-US"/>
        </a:p>
      </dgm:t>
    </dgm:pt>
    <dgm:pt modelId="{D8102E33-CB0F-0E4B-A328-7F73F4C3F751}" type="pres">
      <dgm:prSet presAssocID="{29CD39F6-7367-E84F-9B13-3923CA095125}" presName="spNode" presStyleCnt="0"/>
      <dgm:spPr/>
    </dgm:pt>
    <dgm:pt modelId="{D39E9EC8-A14E-7C4F-99CA-F5FEAE008AA7}" type="pres">
      <dgm:prSet presAssocID="{76FDF443-D444-404F-8C2A-F1C40BBBCF8F}" presName="sibTrans" presStyleLbl="sibTrans1D1" presStyleIdx="3" presStyleCnt="4"/>
      <dgm:spPr/>
      <dgm:t>
        <a:bodyPr/>
        <a:lstStyle/>
        <a:p>
          <a:endParaRPr lang="en-US"/>
        </a:p>
      </dgm:t>
    </dgm:pt>
  </dgm:ptLst>
  <dgm:cxnLst>
    <dgm:cxn modelId="{FFE40CFA-208B-3D45-BE73-FBABF8A674C3}" type="presOf" srcId="{44887067-D580-9C46-8B4A-097CFAA92020}" destId="{523395B6-391F-0C4F-A53E-E334094A7E73}" srcOrd="0" destOrd="0" presId="urn:microsoft.com/office/officeart/2005/8/layout/cycle5"/>
    <dgm:cxn modelId="{E3F87D0B-14B9-F449-B3E3-DF025FCFCDE2}" srcId="{15E3B40C-B45F-BF42-A7BD-0FEEEBBD300F}" destId="{1C752BF6-B9D9-384C-B728-707F00BF927C}" srcOrd="0" destOrd="0" parTransId="{AC4D437D-E12B-6043-B018-2836B6842F14}" sibTransId="{210B5BA5-8009-0945-8FBD-0E9BD70E1F3B}"/>
    <dgm:cxn modelId="{B39AB31A-CC47-4046-9962-6904C5EA72E8}" srcId="{15E3B40C-B45F-BF42-A7BD-0FEEEBBD300F}" destId="{6C362F19-271D-284D-B612-2B1D245C290C}" srcOrd="2" destOrd="0" parTransId="{9398BA93-356F-5644-BD75-55DEF9C21506}" sibTransId="{44887067-D580-9C46-8B4A-097CFAA92020}"/>
    <dgm:cxn modelId="{F2312DFD-6B85-5D4B-8AC0-2A2377F1F217}" type="presOf" srcId="{1C752BF6-B9D9-384C-B728-707F00BF927C}" destId="{0909889E-9CA0-3448-95D2-C8C208116EF3}" srcOrd="0" destOrd="0" presId="urn:microsoft.com/office/officeart/2005/8/layout/cycle5"/>
    <dgm:cxn modelId="{80424916-8DB6-594D-8798-1A188B4519AB}" type="presOf" srcId="{A9CD403C-E7ED-C543-8DAB-4470AF77A956}" destId="{B62BD8E6-7807-1246-827B-1DDFEECF7CCF}" srcOrd="0" destOrd="0" presId="urn:microsoft.com/office/officeart/2005/8/layout/cycle5"/>
    <dgm:cxn modelId="{A505A2BD-40CB-4E41-9EA3-5659FB21D621}" type="presOf" srcId="{29CD39F6-7367-E84F-9B13-3923CA095125}" destId="{E5CC0AA6-38B1-FB47-9BFC-0173088F4AC6}" srcOrd="0" destOrd="0" presId="urn:microsoft.com/office/officeart/2005/8/layout/cycle5"/>
    <dgm:cxn modelId="{0D8F6036-5680-FC4F-8BBC-5BC8EAFF6DA9}" type="presOf" srcId="{210B5BA5-8009-0945-8FBD-0E9BD70E1F3B}" destId="{DB141D62-F30D-2F44-82DB-C455640EDF87}" srcOrd="0" destOrd="0" presId="urn:microsoft.com/office/officeart/2005/8/layout/cycle5"/>
    <dgm:cxn modelId="{6E55B6A1-6888-3146-8837-212396276458}" type="presOf" srcId="{15E3B40C-B45F-BF42-A7BD-0FEEEBBD300F}" destId="{67DC11AD-00D8-3646-8CDF-7E1FE8FA4C74}" srcOrd="0" destOrd="0" presId="urn:microsoft.com/office/officeart/2005/8/layout/cycle5"/>
    <dgm:cxn modelId="{8D66E5B5-5E2C-9E40-993A-34F52C64C416}" srcId="{15E3B40C-B45F-BF42-A7BD-0FEEEBBD300F}" destId="{29CD39F6-7367-E84F-9B13-3923CA095125}" srcOrd="3" destOrd="0" parTransId="{B6882102-B8EC-3241-AA6A-D3555F986BF1}" sibTransId="{76FDF443-D444-404F-8C2A-F1C40BBBCF8F}"/>
    <dgm:cxn modelId="{6383E16D-1E72-AC4D-B7C9-8169C5E96157}" type="presOf" srcId="{F19A0C05-E261-A442-A48D-5CDCE67F6CFF}" destId="{395E30DD-A2E2-4C45-A047-6A2D431FE117}" srcOrd="0" destOrd="0" presId="urn:microsoft.com/office/officeart/2005/8/layout/cycle5"/>
    <dgm:cxn modelId="{EBF87658-1C69-7B46-B07F-1E28433120F9}" srcId="{15E3B40C-B45F-BF42-A7BD-0FEEEBBD300F}" destId="{A9CD403C-E7ED-C543-8DAB-4470AF77A956}" srcOrd="1" destOrd="0" parTransId="{A475FFB7-463E-A746-8EEA-A07D52A58486}" sibTransId="{F19A0C05-E261-A442-A48D-5CDCE67F6CFF}"/>
    <dgm:cxn modelId="{AEB975EE-E29E-204F-BB7E-1C0576E40818}" type="presOf" srcId="{76FDF443-D444-404F-8C2A-F1C40BBBCF8F}" destId="{D39E9EC8-A14E-7C4F-99CA-F5FEAE008AA7}" srcOrd="0" destOrd="0" presId="urn:microsoft.com/office/officeart/2005/8/layout/cycle5"/>
    <dgm:cxn modelId="{54523411-216E-B84E-82CD-1E17C7318107}" type="presOf" srcId="{6C362F19-271D-284D-B612-2B1D245C290C}" destId="{37A7A431-EF10-8D47-9689-44AA3CB82107}" srcOrd="0" destOrd="0" presId="urn:microsoft.com/office/officeart/2005/8/layout/cycle5"/>
    <dgm:cxn modelId="{144F25F5-8849-3C42-AB5E-51A05935BDF9}" type="presParOf" srcId="{67DC11AD-00D8-3646-8CDF-7E1FE8FA4C74}" destId="{0909889E-9CA0-3448-95D2-C8C208116EF3}" srcOrd="0" destOrd="0" presId="urn:microsoft.com/office/officeart/2005/8/layout/cycle5"/>
    <dgm:cxn modelId="{9C320212-6FC8-634A-BCEE-80D0F281CB23}" type="presParOf" srcId="{67DC11AD-00D8-3646-8CDF-7E1FE8FA4C74}" destId="{E72A7410-83A7-CD45-9EAD-52FC0599AD12}" srcOrd="1" destOrd="0" presId="urn:microsoft.com/office/officeart/2005/8/layout/cycle5"/>
    <dgm:cxn modelId="{2F97D050-1CB3-ED44-A9B3-0E895198AAA1}" type="presParOf" srcId="{67DC11AD-00D8-3646-8CDF-7E1FE8FA4C74}" destId="{DB141D62-F30D-2F44-82DB-C455640EDF87}" srcOrd="2" destOrd="0" presId="urn:microsoft.com/office/officeart/2005/8/layout/cycle5"/>
    <dgm:cxn modelId="{44A978A4-B1A3-5947-BC36-068513A37844}" type="presParOf" srcId="{67DC11AD-00D8-3646-8CDF-7E1FE8FA4C74}" destId="{B62BD8E6-7807-1246-827B-1DDFEECF7CCF}" srcOrd="3" destOrd="0" presId="urn:microsoft.com/office/officeart/2005/8/layout/cycle5"/>
    <dgm:cxn modelId="{5E2D36CC-5B25-F94B-91E7-B046767E9A4B}" type="presParOf" srcId="{67DC11AD-00D8-3646-8CDF-7E1FE8FA4C74}" destId="{9D3F3C31-0096-6A4F-AF54-B69C4005E869}" srcOrd="4" destOrd="0" presId="urn:microsoft.com/office/officeart/2005/8/layout/cycle5"/>
    <dgm:cxn modelId="{78EB9568-95B5-CE40-B485-108681A749A2}" type="presParOf" srcId="{67DC11AD-00D8-3646-8CDF-7E1FE8FA4C74}" destId="{395E30DD-A2E2-4C45-A047-6A2D431FE117}" srcOrd="5" destOrd="0" presId="urn:microsoft.com/office/officeart/2005/8/layout/cycle5"/>
    <dgm:cxn modelId="{ED1A5493-14EA-2847-917D-071B6E33E497}" type="presParOf" srcId="{67DC11AD-00D8-3646-8CDF-7E1FE8FA4C74}" destId="{37A7A431-EF10-8D47-9689-44AA3CB82107}" srcOrd="6" destOrd="0" presId="urn:microsoft.com/office/officeart/2005/8/layout/cycle5"/>
    <dgm:cxn modelId="{4FB1E93A-8131-2942-AC1D-117BF7083CCF}" type="presParOf" srcId="{67DC11AD-00D8-3646-8CDF-7E1FE8FA4C74}" destId="{431EB750-88EB-9A44-B75E-F980F369EA24}" srcOrd="7" destOrd="0" presId="urn:microsoft.com/office/officeart/2005/8/layout/cycle5"/>
    <dgm:cxn modelId="{CB04DBB6-251D-D749-8A0A-9D9D3F14FDA9}" type="presParOf" srcId="{67DC11AD-00D8-3646-8CDF-7E1FE8FA4C74}" destId="{523395B6-391F-0C4F-A53E-E334094A7E73}" srcOrd="8" destOrd="0" presId="urn:microsoft.com/office/officeart/2005/8/layout/cycle5"/>
    <dgm:cxn modelId="{375EA17F-6983-3640-AE15-9969C766E68E}" type="presParOf" srcId="{67DC11AD-00D8-3646-8CDF-7E1FE8FA4C74}" destId="{E5CC0AA6-38B1-FB47-9BFC-0173088F4AC6}" srcOrd="9" destOrd="0" presId="urn:microsoft.com/office/officeart/2005/8/layout/cycle5"/>
    <dgm:cxn modelId="{6FC06422-7593-164F-9FE9-C23358C68E34}" type="presParOf" srcId="{67DC11AD-00D8-3646-8CDF-7E1FE8FA4C74}" destId="{D8102E33-CB0F-0E4B-A328-7F73F4C3F751}" srcOrd="10" destOrd="0" presId="urn:microsoft.com/office/officeart/2005/8/layout/cycle5"/>
    <dgm:cxn modelId="{8F57BB23-A88F-C748-876C-6ED4A74AC5E1}" type="presParOf" srcId="{67DC11AD-00D8-3646-8CDF-7E1FE8FA4C74}" destId="{D39E9EC8-A14E-7C4F-99CA-F5FEAE008AA7}" srcOrd="11"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9889E-9CA0-3448-95D2-C8C208116EF3}">
      <dsp:nvSpPr>
        <dsp:cNvPr id="0" name=""/>
        <dsp:cNvSpPr/>
      </dsp:nvSpPr>
      <dsp:spPr>
        <a:xfrm>
          <a:off x="1105327" y="745505"/>
          <a:ext cx="1027844" cy="668098"/>
        </a:xfrm>
        <a:prstGeom prst="roundRect">
          <a:avLst/>
        </a:prstGeom>
        <a:solidFill>
          <a:srgbClr val="1691D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Orient</a:t>
          </a:r>
          <a:endParaRPr lang="en-US" sz="1900" kern="1200" dirty="0"/>
        </a:p>
      </dsp:txBody>
      <dsp:txXfrm>
        <a:off x="1137941" y="778119"/>
        <a:ext cx="962616" cy="602870"/>
      </dsp:txXfrm>
    </dsp:sp>
    <dsp:sp modelId="{DB141D62-F30D-2F44-82DB-C455640EDF87}">
      <dsp:nvSpPr>
        <dsp:cNvPr id="0" name=""/>
        <dsp:cNvSpPr/>
      </dsp:nvSpPr>
      <dsp:spPr>
        <a:xfrm>
          <a:off x="514404" y="1079554"/>
          <a:ext cx="2209690" cy="2209690"/>
        </a:xfrm>
        <a:custGeom>
          <a:avLst/>
          <a:gdLst/>
          <a:ahLst/>
          <a:cxnLst/>
          <a:rect l="0" t="0" r="0" b="0"/>
          <a:pathLst>
            <a:path>
              <a:moveTo>
                <a:pt x="1760972" y="215924"/>
              </a:moveTo>
              <a:arcTo wR="1104845" hR="1104845" stAng="18385897"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62BD8E6-7807-1246-827B-1DDFEECF7CCF}">
      <dsp:nvSpPr>
        <dsp:cNvPr id="0" name=""/>
        <dsp:cNvSpPr/>
      </dsp:nvSpPr>
      <dsp:spPr>
        <a:xfrm>
          <a:off x="2210173" y="1850350"/>
          <a:ext cx="1027844" cy="668098"/>
        </a:xfrm>
        <a:prstGeom prst="roundRect">
          <a:avLst/>
        </a:prstGeom>
        <a:solidFill>
          <a:srgbClr val="1691D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Test</a:t>
          </a:r>
          <a:endParaRPr lang="en-US" sz="1900" kern="1200" dirty="0"/>
        </a:p>
      </dsp:txBody>
      <dsp:txXfrm>
        <a:off x="2242787" y="1882964"/>
        <a:ext cx="962616" cy="602870"/>
      </dsp:txXfrm>
    </dsp:sp>
    <dsp:sp modelId="{395E30DD-A2E2-4C45-A047-6A2D431FE117}">
      <dsp:nvSpPr>
        <dsp:cNvPr id="0" name=""/>
        <dsp:cNvSpPr/>
      </dsp:nvSpPr>
      <dsp:spPr>
        <a:xfrm>
          <a:off x="514404" y="1079554"/>
          <a:ext cx="2209690" cy="2209690"/>
        </a:xfrm>
        <a:custGeom>
          <a:avLst/>
          <a:gdLst/>
          <a:ahLst/>
          <a:cxnLst/>
          <a:rect l="0" t="0" r="0" b="0"/>
          <a:pathLst>
            <a:path>
              <a:moveTo>
                <a:pt x="2095236" y="1594548"/>
              </a:moveTo>
              <a:arcTo wR="1104845" hR="1104845" stAng="1578616"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7A7A431-EF10-8D47-9689-44AA3CB82107}">
      <dsp:nvSpPr>
        <dsp:cNvPr id="0" name=""/>
        <dsp:cNvSpPr/>
      </dsp:nvSpPr>
      <dsp:spPr>
        <a:xfrm>
          <a:off x="1105327" y="2955196"/>
          <a:ext cx="1027844" cy="668098"/>
        </a:xfrm>
        <a:prstGeom prst="roundRect">
          <a:avLst/>
        </a:prstGeom>
        <a:solidFill>
          <a:srgbClr val="1691D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Plan</a:t>
          </a:r>
          <a:endParaRPr lang="en-US" sz="1900" kern="1200" dirty="0"/>
        </a:p>
      </dsp:txBody>
      <dsp:txXfrm>
        <a:off x="1137941" y="2987810"/>
        <a:ext cx="962616" cy="602870"/>
      </dsp:txXfrm>
    </dsp:sp>
    <dsp:sp modelId="{523395B6-391F-0C4F-A53E-E334094A7E73}">
      <dsp:nvSpPr>
        <dsp:cNvPr id="0" name=""/>
        <dsp:cNvSpPr/>
      </dsp:nvSpPr>
      <dsp:spPr>
        <a:xfrm>
          <a:off x="514404" y="1079554"/>
          <a:ext cx="2209690" cy="2209690"/>
        </a:xfrm>
        <a:custGeom>
          <a:avLst/>
          <a:gdLst/>
          <a:ahLst/>
          <a:cxnLst/>
          <a:rect l="0" t="0" r="0" b="0"/>
          <a:pathLst>
            <a:path>
              <a:moveTo>
                <a:pt x="448718" y="1993766"/>
              </a:moveTo>
              <a:arcTo wR="1104845" hR="1104845" stAng="7585897"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CC0AA6-38B1-FB47-9BFC-0173088F4AC6}">
      <dsp:nvSpPr>
        <dsp:cNvPr id="0" name=""/>
        <dsp:cNvSpPr/>
      </dsp:nvSpPr>
      <dsp:spPr>
        <a:xfrm>
          <a:off x="482" y="1850350"/>
          <a:ext cx="1027844" cy="668098"/>
        </a:xfrm>
        <a:prstGeom prst="roundRect">
          <a:avLst/>
        </a:prstGeom>
        <a:solidFill>
          <a:srgbClr val="1691D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Monitor</a:t>
          </a:r>
          <a:endParaRPr lang="en-US" sz="1900" kern="1200" dirty="0"/>
        </a:p>
      </dsp:txBody>
      <dsp:txXfrm>
        <a:off x="33096" y="1882964"/>
        <a:ext cx="962616" cy="602870"/>
      </dsp:txXfrm>
    </dsp:sp>
    <dsp:sp modelId="{D39E9EC8-A14E-7C4F-99CA-F5FEAE008AA7}">
      <dsp:nvSpPr>
        <dsp:cNvPr id="0" name=""/>
        <dsp:cNvSpPr/>
      </dsp:nvSpPr>
      <dsp:spPr>
        <a:xfrm>
          <a:off x="514404" y="1079554"/>
          <a:ext cx="2209690" cy="2209690"/>
        </a:xfrm>
        <a:custGeom>
          <a:avLst/>
          <a:gdLst/>
          <a:ahLst/>
          <a:cxnLst/>
          <a:rect l="0" t="0" r="0" b="0"/>
          <a:pathLst>
            <a:path>
              <a:moveTo>
                <a:pt x="114454" y="615142"/>
              </a:moveTo>
              <a:arcTo wR="1104845" hR="1104845" stAng="12378616" swAng="163548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hyperlink" Target="mailto:dylanwiliam@mac.com" TargetMode="External"/><Relationship Id="rId3" Type="http://schemas.openxmlformats.org/officeDocument/2006/relationships/hyperlink" Target="http://www.dylanwiliam.net" TargetMode="Externa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812800" y="6343651"/>
            <a:ext cx="751840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tabLst>
                <a:tab pos="1346200" algn="l"/>
                <a:tab pos="2870200" algn="l"/>
                <a:tab pos="4483100" algn="l"/>
                <a:tab pos="6096000" algn="l"/>
              </a:tabLst>
            </a:pPr>
            <a:r>
              <a:rPr lang="en-GB" sz="1000" dirty="0">
                <a:latin typeface="Times New Roman" charset="0"/>
              </a:rPr>
              <a:t>© </a:t>
            </a:r>
            <a:r>
              <a:rPr lang="en-GB" sz="1000" dirty="0" smtClean="0">
                <a:latin typeface="Times New Roman" charset="0"/>
              </a:rPr>
              <a:t>2016 </a:t>
            </a:r>
            <a:r>
              <a:rPr lang="en-GB" sz="1000" dirty="0">
                <a:latin typeface="Times New Roman" charset="0"/>
              </a:rPr>
              <a:t>Dylan </a:t>
            </a:r>
            <a:r>
              <a:rPr lang="en-GB" sz="1000" dirty="0" smtClean="0">
                <a:latin typeface="Times New Roman" charset="0"/>
              </a:rPr>
              <a:t>Wiliam 	E: </a:t>
            </a:r>
            <a:r>
              <a:rPr lang="en-GB" sz="1000" dirty="0" smtClean="0">
                <a:latin typeface="Times New Roman" charset="0"/>
                <a:hlinkClick r:id="rId2"/>
              </a:rPr>
              <a:t>dylanwiliam@mac.com</a:t>
            </a:r>
            <a:r>
              <a:rPr lang="en-GB" sz="1000" dirty="0">
                <a:latin typeface="Times New Roman" charset="0"/>
              </a:rPr>
              <a:t> </a:t>
            </a:r>
            <a:r>
              <a:rPr lang="en-GB" sz="1000" dirty="0" smtClean="0">
                <a:latin typeface="Times New Roman" charset="0"/>
              </a:rPr>
              <a:t>	W: </a:t>
            </a:r>
            <a:r>
              <a:rPr lang="en-GB" sz="1000" dirty="0" smtClean="0">
                <a:latin typeface="Times New Roman" charset="0"/>
                <a:hlinkClick r:id="rId3"/>
              </a:rPr>
              <a:t>www.dylanwiliam.net</a:t>
            </a:r>
            <a:r>
              <a:rPr lang="en-GB" sz="1000" dirty="0" smtClean="0">
                <a:latin typeface="Times New Roman" charset="0"/>
              </a:rPr>
              <a:t> 	T: (609) 910 1489 (US)	T: 020 8144 0055 (UK)</a:t>
            </a:r>
            <a:endParaRPr lang="en-GB" sz="1000" dirty="0">
              <a:latin typeface="Times New Roman" charset="0"/>
            </a:endParaRPr>
          </a:p>
        </p:txBody>
      </p:sp>
      <p:sp>
        <p:nvSpPr>
          <p:cNvPr id="8" name="Slide Number Placeholder 7"/>
          <p:cNvSpPr>
            <a:spLocks noGrp="1"/>
          </p:cNvSpPr>
          <p:nvPr>
            <p:ph type="sldNum" sz="quarter" idx="3"/>
          </p:nvPr>
        </p:nvSpPr>
        <p:spPr>
          <a:xfrm>
            <a:off x="0" y="4763"/>
            <a:ext cx="9144000" cy="465138"/>
          </a:xfrm>
          <a:prstGeom prst="rect">
            <a:avLst/>
          </a:prstGeom>
        </p:spPr>
        <p:txBody>
          <a:bodyPr vert="horz" lIns="91440" tIns="45720" rIns="91440" bIns="45720" rtlCol="0" anchor="b"/>
          <a:lstStyle>
            <a:lvl1pPr algn="r">
              <a:defRPr sz="1200"/>
            </a:lvl1pPr>
          </a:lstStyle>
          <a:p>
            <a:pPr algn="ctr"/>
            <a:fld id="{52735628-C765-6244-B3E7-4B38F82104A4}" type="slidenum">
              <a:rPr lang="en-US" smtClean="0"/>
              <a:pPr algn="ctr"/>
              <a:t>‹#›</a:t>
            </a:fld>
            <a:endParaRPr lang="en-US"/>
          </a:p>
        </p:txBody>
      </p:sp>
    </p:spTree>
    <p:extLst>
      <p:ext uri="{BB962C8B-B14F-4D97-AF65-F5344CB8AC3E}">
        <p14:creationId xmlns:p14="http://schemas.microsoft.com/office/powerpoint/2010/main" val="266076207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36286" y="6450624"/>
            <a:ext cx="9180287" cy="1905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6286" y="6513911"/>
            <a:ext cx="9180287" cy="256187"/>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Image Placeholder 3"/>
          <p:cNvSpPr>
            <a:spLocks noGrp="1" noRot="1" noChangeAspect="1"/>
          </p:cNvSpPr>
          <p:nvPr>
            <p:ph type="sldImg" idx="2"/>
          </p:nvPr>
        </p:nvSpPr>
        <p:spPr>
          <a:xfrm>
            <a:off x="2605088" y="514350"/>
            <a:ext cx="3965575" cy="2973388"/>
          </a:xfrm>
          <a:prstGeom prst="rect">
            <a:avLst/>
          </a:prstGeom>
          <a:noFill/>
          <a:ln w="6350" cmpd="sng">
            <a:solidFill>
              <a:schemeClr val="tx1"/>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3987" y="3600808"/>
            <a:ext cx="7047487" cy="2733314"/>
          </a:xfrm>
          <a:prstGeom prst="rect">
            <a:avLst/>
          </a:prstGeom>
          <a:ln>
            <a:solidFill>
              <a:srgbClr val="000000"/>
            </a:solidFill>
          </a:ln>
          <a:effectLst/>
        </p:spPr>
        <p:txBody>
          <a:bodyPr vert="horz" lIns="91440" tIns="45720" rIns="91440" bIns="45720" rtlCol="0"/>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541416" y="6462766"/>
            <a:ext cx="3962400" cy="342900"/>
          </a:xfrm>
          <a:prstGeom prst="rect">
            <a:avLst/>
          </a:prstGeom>
        </p:spPr>
        <p:txBody>
          <a:bodyPr vert="horz" lIns="91440" tIns="45720" rIns="91440" bIns="45720" rtlCol="0" anchor="ctr"/>
          <a:lstStyle>
            <a:lvl1pPr algn="l">
              <a:defRPr sz="1000" b="1">
                <a:solidFill>
                  <a:srgbClr val="FFFFFF"/>
                </a:solidFill>
              </a:defRPr>
            </a:lvl1pPr>
          </a:lstStyle>
          <a:p>
            <a:r>
              <a:rPr lang="en-US" dirty="0" smtClean="0"/>
              <a:t>©2014 </a:t>
            </a:r>
            <a:r>
              <a:rPr lang="en-US" dirty="0" err="1" smtClean="0"/>
              <a:t>DylanWiliamCenter</a:t>
            </a:r>
            <a:endParaRPr lang="en-US" dirty="0"/>
          </a:p>
        </p:txBody>
      </p:sp>
      <p:sp>
        <p:nvSpPr>
          <p:cNvPr id="7" name="Slide Number Placeholder 6"/>
          <p:cNvSpPr>
            <a:spLocks noGrp="1"/>
          </p:cNvSpPr>
          <p:nvPr>
            <p:ph type="sldNum" sz="quarter" idx="5"/>
          </p:nvPr>
        </p:nvSpPr>
        <p:spPr>
          <a:xfrm>
            <a:off x="4629476" y="6462766"/>
            <a:ext cx="3962400" cy="342900"/>
          </a:xfrm>
          <a:prstGeom prst="rect">
            <a:avLst/>
          </a:prstGeom>
        </p:spPr>
        <p:txBody>
          <a:bodyPr vert="horz" lIns="91440" tIns="45720" rIns="91440" bIns="45720" rtlCol="0" anchor="ctr"/>
          <a:lstStyle>
            <a:lvl1pPr algn="r">
              <a:defRPr sz="1200" b="1">
                <a:solidFill>
                  <a:srgbClr val="FFFFFF"/>
                </a:solidFill>
              </a:defRPr>
            </a:lvl1pPr>
          </a:lstStyle>
          <a:p>
            <a:fld id="{456AE36E-D2DB-BC41-9EC0-63DF6BAF3580}" type="slidenum">
              <a:rPr lang="en-US" smtClean="0"/>
              <a:pPr/>
              <a:t>‹#›</a:t>
            </a:fld>
            <a:endParaRPr lang="en-US" dirty="0"/>
          </a:p>
        </p:txBody>
      </p:sp>
      <p:pic>
        <p:nvPicPr>
          <p:cNvPr id="10" name="Picture 9" descr="Dylan Wiliam Logo.png"/>
          <p:cNvPicPr>
            <a:picLocks noChangeAspect="1"/>
          </p:cNvPicPr>
          <p:nvPr/>
        </p:nvPicPr>
        <p:blipFill rotWithShape="1">
          <a:blip r:embed="rId2">
            <a:extLst>
              <a:ext uri="{28A0092B-C50C-407E-A947-70E740481C1C}">
                <a14:useLocalDpi xmlns:a14="http://schemas.microsoft.com/office/drawing/2010/main" val="0"/>
              </a:ext>
            </a:extLst>
          </a:blip>
          <a:srcRect b="15774"/>
          <a:stretch/>
        </p:blipFill>
        <p:spPr>
          <a:xfrm>
            <a:off x="3110111" y="51487"/>
            <a:ext cx="2924317" cy="405446"/>
          </a:xfrm>
          <a:prstGeom prst="rect">
            <a:avLst/>
          </a:prstGeom>
          <a:effectLst/>
        </p:spPr>
      </p:pic>
    </p:spTree>
    <p:extLst>
      <p:ext uri="{BB962C8B-B14F-4D97-AF65-F5344CB8AC3E}">
        <p14:creationId xmlns:p14="http://schemas.microsoft.com/office/powerpoint/2010/main" val="2917667940"/>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en-US" sz="1200" b="0" kern="1200" dirty="0" smtClean="0">
        <a:ln w="6350" cmpd="sng">
          <a:noFill/>
        </a:ln>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E36E-D2DB-BC41-9EC0-63DF6BAF3580}" type="slidenum">
              <a:rPr lang="en-US" smtClean="0"/>
              <a:pPr/>
              <a:t>1</a:t>
            </a:fld>
            <a:endParaRPr lang="en-US" dirty="0"/>
          </a:p>
        </p:txBody>
      </p:sp>
    </p:spTree>
    <p:extLst>
      <p:ext uri="{BB962C8B-B14F-4D97-AF65-F5344CB8AC3E}">
        <p14:creationId xmlns:p14="http://schemas.microsoft.com/office/powerpoint/2010/main" val="212921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3143250" y="400050"/>
            <a:ext cx="2857500" cy="2143125"/>
          </a:xfrm>
          <a:solidFill>
            <a:srgbClr val="FFFFFF"/>
          </a:solidFill>
          <a:ln/>
        </p:spPr>
      </p:sp>
      <p:sp>
        <p:nvSpPr>
          <p:cNvPr id="91138" name="Rectangle 3"/>
          <p:cNvSpPr>
            <a:spLocks noGrp="1" noChangeArrowheads="1"/>
          </p:cNvSpPr>
          <p:nvPr>
            <p:ph type="body" idx="1"/>
          </p:nvPr>
        </p:nvSpPr>
        <p:spPr>
          <a:xfrm>
            <a:off x="711200" y="2686050"/>
            <a:ext cx="7823200" cy="4171950"/>
          </a:xfrm>
          <a:solidFill>
            <a:srgbClr val="FFFFFF"/>
          </a:solidFill>
          <a:ln>
            <a:solidFill>
              <a:srgbClr val="000000"/>
            </a:solidFill>
          </a:ln>
        </p:spPr>
        <p:txBody>
          <a:bodyPr/>
          <a:lstStyle/>
          <a:p>
            <a:endParaRPr lang="en-GB" dirty="0">
              <a:latin typeface="Times New Roman" charset="0"/>
              <a:ea typeface="ＭＳ Ｐゴシック" charset="0"/>
              <a:cs typeface="ＭＳ Ｐゴシック" charset="0"/>
            </a:endParaRPr>
          </a:p>
          <a:p>
            <a:endParaRPr lang="en-GB"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130050"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xfrm>
            <a:off x="2967038" y="598488"/>
            <a:ext cx="3208337" cy="2405062"/>
          </a:xfrm>
          <a:ln cap="flat"/>
        </p:spPr>
      </p:sp>
      <p:sp>
        <p:nvSpPr>
          <p:cNvPr id="138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p:cNvSpPr>
          <p:nvPr>
            <p:ph type="sldImg"/>
          </p:nvPr>
        </p:nvSpPr>
        <p:spPr>
          <a:xfrm>
            <a:off x="3143250" y="400050"/>
            <a:ext cx="2857500" cy="2143125"/>
          </a:xfrm>
          <a:solidFill>
            <a:srgbClr val="FFFFFF"/>
          </a:solidFill>
          <a:ln/>
        </p:spPr>
      </p:sp>
      <p:sp>
        <p:nvSpPr>
          <p:cNvPr id="105474" name="Rectangle 3"/>
          <p:cNvSpPr>
            <a:spLocks noGrp="1" noChangeArrowheads="1"/>
          </p:cNvSpPr>
          <p:nvPr>
            <p:ph type="body" idx="1"/>
          </p:nvPr>
        </p:nvSpPr>
        <p:spPr>
          <a:xfrm>
            <a:off x="711200" y="2686050"/>
            <a:ext cx="7721600" cy="36576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p:cNvSpPr>
          <p:nvPr>
            <p:ph type="sldImg"/>
          </p:nvPr>
        </p:nvSpPr>
        <p:spPr>
          <a:xfrm>
            <a:off x="3143250" y="400050"/>
            <a:ext cx="2857500" cy="2143125"/>
          </a:xfrm>
          <a:solidFill>
            <a:srgbClr val="FFFFFF"/>
          </a:solidFill>
          <a:ln/>
        </p:spPr>
      </p:sp>
      <p:sp>
        <p:nvSpPr>
          <p:cNvPr id="109570" name="Rectangle 3"/>
          <p:cNvSpPr>
            <a:spLocks noGrp="1" noChangeArrowheads="1"/>
          </p:cNvSpPr>
          <p:nvPr>
            <p:ph type="body" idx="1"/>
          </p:nvPr>
        </p:nvSpPr>
        <p:spPr>
          <a:xfrm>
            <a:off x="711200" y="2686050"/>
            <a:ext cx="7721600" cy="36576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151554"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p:cNvSpPr>
          <p:nvPr>
            <p:ph type="sldImg"/>
          </p:nvPr>
        </p:nvSpPr>
        <p:spPr>
          <a:xfrm>
            <a:off x="3143250" y="400050"/>
            <a:ext cx="2857500" cy="2143125"/>
          </a:xfrm>
          <a:solidFill>
            <a:srgbClr val="FFFFFF"/>
          </a:solidFill>
          <a:ln/>
        </p:spPr>
      </p:sp>
      <p:sp>
        <p:nvSpPr>
          <p:cNvPr id="109570" name="Rectangle 3"/>
          <p:cNvSpPr>
            <a:spLocks noGrp="1" noChangeArrowheads="1"/>
          </p:cNvSpPr>
          <p:nvPr>
            <p:ph type="body" idx="1"/>
          </p:nvPr>
        </p:nvSpPr>
        <p:spPr>
          <a:xfrm>
            <a:off x="711200" y="2686050"/>
            <a:ext cx="7721600" cy="36576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xfrm>
            <a:off x="2968625" y="598488"/>
            <a:ext cx="3208338" cy="2405062"/>
          </a:xfrm>
          <a:ln cap="flat"/>
        </p:spPr>
      </p:sp>
      <p:sp>
        <p:nvSpPr>
          <p:cNvPr id="1116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sz="1600" dirty="0">
              <a:solidFill>
                <a:srgbClr val="000000"/>
              </a:solidFill>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p:cNvSpPr>
          <p:nvPr>
            <p:ph type="sldImg"/>
          </p:nvPr>
        </p:nvSpPr>
        <p:spPr>
          <a:xfrm>
            <a:off x="2857500" y="514350"/>
            <a:ext cx="3429000" cy="2571750"/>
          </a:xfrm>
          <a:solidFill>
            <a:srgbClr val="FFFFFF"/>
          </a:solidFill>
          <a:ln/>
        </p:spPr>
      </p:sp>
      <p:sp>
        <p:nvSpPr>
          <p:cNvPr id="114690"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noChangeArrowheads="1"/>
          </p:cNvSpPr>
          <p:nvPr>
            <p:ph type="sldImg"/>
          </p:nvPr>
        </p:nvSpPr>
        <p:spPr>
          <a:xfrm>
            <a:off x="2968625" y="598488"/>
            <a:ext cx="3208338" cy="2405062"/>
          </a:xfrm>
          <a:solidFill>
            <a:srgbClr val="FFFFFF"/>
          </a:solidFill>
          <a:ln/>
        </p:spPr>
      </p:sp>
      <p:sp>
        <p:nvSpPr>
          <p:cNvPr id="4198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p:cNvSpPr>
          <p:nvPr>
            <p:ph type="sldImg"/>
          </p:nvPr>
        </p:nvSpPr>
        <p:spPr>
          <a:xfrm>
            <a:off x="2968625" y="598488"/>
            <a:ext cx="3208338" cy="2405062"/>
          </a:xfrm>
          <a:solidFill>
            <a:srgbClr val="FFFFFF"/>
          </a:solidFill>
          <a:ln/>
        </p:spPr>
      </p:sp>
      <p:sp>
        <p:nvSpPr>
          <p:cNvPr id="13824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180013" y="6513513"/>
            <a:ext cx="3962400" cy="342900"/>
          </a:xfrm>
          <a:prstGeom prst="rect">
            <a:avLst/>
          </a:prstGeom>
        </p:spPr>
        <p:txBody>
          <a:bodyPr/>
          <a:lstStyle/>
          <a:p>
            <a:fld id="{456AE36E-D2DB-BC41-9EC0-63DF6BAF3580}"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883810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53B523-08EE-724B-9F77-B8B28604AEDC}" type="slidenum">
              <a:rPr lang="en-US" smtClean="0"/>
              <a:t>19</a:t>
            </a:fld>
            <a:endParaRPr lang="en-US"/>
          </a:p>
        </p:txBody>
      </p:sp>
    </p:spTree>
    <p:extLst>
      <p:ext uri="{BB962C8B-B14F-4D97-AF65-F5344CB8AC3E}">
        <p14:creationId xmlns:p14="http://schemas.microsoft.com/office/powerpoint/2010/main" val="4063641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20</a:t>
            </a:fld>
            <a:endParaRPr lang="en-US"/>
          </a:p>
        </p:txBody>
      </p:sp>
    </p:spTree>
    <p:extLst>
      <p:ext uri="{BB962C8B-B14F-4D97-AF65-F5344CB8AC3E}">
        <p14:creationId xmlns:p14="http://schemas.microsoft.com/office/powerpoint/2010/main" val="123017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21</a:t>
            </a:fld>
            <a:endParaRPr lang="en-US"/>
          </a:p>
        </p:txBody>
      </p:sp>
    </p:spTree>
    <p:extLst>
      <p:ext uri="{BB962C8B-B14F-4D97-AF65-F5344CB8AC3E}">
        <p14:creationId xmlns:p14="http://schemas.microsoft.com/office/powerpoint/2010/main" val="123017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2968625" y="598488"/>
            <a:ext cx="3208338" cy="2405062"/>
          </a:xfrm>
          <a:ln cap="flat"/>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solidFill>
                  <a:srgbClr val="000000"/>
                </a:solidFill>
                <a:latin typeface="Arial" charset="0"/>
                <a:ea typeface="ＭＳ Ｐゴシック" charset="0"/>
                <a:cs typeface="ＭＳ Ｐゴシック"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129026"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p:cNvSpPr>
          <p:nvPr>
            <p:ph type="sldImg"/>
          </p:nvPr>
        </p:nvSpPr>
        <p:spPr>
          <a:xfrm>
            <a:off x="3143250" y="400050"/>
            <a:ext cx="2857500" cy="2143125"/>
          </a:xfrm>
          <a:solidFill>
            <a:srgbClr val="FFFFFF"/>
          </a:solidFill>
          <a:ln/>
        </p:spPr>
      </p:sp>
      <p:sp>
        <p:nvSpPr>
          <p:cNvPr id="107522" name="Rectangle 3"/>
          <p:cNvSpPr>
            <a:spLocks noGrp="1" noChangeArrowheads="1"/>
          </p:cNvSpPr>
          <p:nvPr>
            <p:ph type="body" idx="1"/>
          </p:nvPr>
        </p:nvSpPr>
        <p:spPr>
          <a:xfrm>
            <a:off x="711200" y="2686050"/>
            <a:ext cx="7721600" cy="36576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79874"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7550" y="1384300"/>
            <a:ext cx="7969250" cy="484089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C0F6FC3-3F0F-484D-B7AD-35414CAF3DD6}" type="slidenum">
              <a:rPr lang="en-US" smtClean="0"/>
              <a:t>‹#›</a:t>
            </a:fld>
            <a:endParaRPr lang="en-US"/>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pic>
        <p:nvPicPr>
          <p:cNvPr id="8" name="Picture 7"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9912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57200" y="6356350"/>
            <a:ext cx="55626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9C0F6FC3-3F0F-484D-B7AD-35414CAF3DD6}" type="slidenum">
              <a:rPr lang="en-US" smtClean="0"/>
              <a:pPr/>
              <a:t>‹#›</a:t>
            </a:fld>
            <a:endParaRPr lang="en-US" dirty="0"/>
          </a:p>
        </p:txBody>
      </p:sp>
      <p:pic>
        <p:nvPicPr>
          <p:cNvPr id="5" name="Picture 4"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69941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C0F6FC3-3F0F-484D-B7AD-35414CAF3DD6}" type="slidenum">
              <a:rPr lang="en-US" smtClean="0"/>
              <a:t>‹#›</a:t>
            </a:fld>
            <a:endParaRPr lang="en-US"/>
          </a:p>
        </p:txBody>
      </p:sp>
    </p:spTree>
    <p:extLst>
      <p:ext uri="{BB962C8B-B14F-4D97-AF65-F5344CB8AC3E}">
        <p14:creationId xmlns:p14="http://schemas.microsoft.com/office/powerpoint/2010/main" val="119681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circle.png"/>
          <p:cNvPicPr>
            <a:picLocks noChangeAspect="1"/>
          </p:cNvPicPr>
          <p:nvPr userDrawn="1"/>
        </p:nvPicPr>
        <p:blipFill>
          <a:blip r:embed="rId2">
            <a:alphaModFix amt="21000"/>
            <a:extLst>
              <a:ext uri="{28A0092B-C50C-407E-A947-70E740481C1C}">
                <a14:useLocalDpi xmlns:a14="http://schemas.microsoft.com/office/drawing/2010/main" val="0"/>
              </a:ext>
            </a:extLst>
          </a:blip>
          <a:stretch>
            <a:fillRect/>
          </a:stretch>
        </p:blipFill>
        <p:spPr>
          <a:xfrm>
            <a:off x="7368" y="-20466"/>
            <a:ext cx="9141964" cy="6858000"/>
          </a:xfrm>
          <a:prstGeom prst="rect">
            <a:avLst/>
          </a:prstGeom>
        </p:spPr>
      </p:pic>
      <p:sp>
        <p:nvSpPr>
          <p:cNvPr id="5"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111660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and Exit Slide">
    <p:spTree>
      <p:nvGrpSpPr>
        <p:cNvPr id="1" name=""/>
        <p:cNvGrpSpPr/>
        <p:nvPr/>
      </p:nvGrpSpPr>
      <p:grpSpPr>
        <a:xfrm>
          <a:off x="0" y="0"/>
          <a:ext cx="0" cy="0"/>
          <a:chOff x="0" y="0"/>
          <a:chExt cx="0" cy="0"/>
        </a:xfrm>
      </p:grpSpPr>
      <p:pic>
        <p:nvPicPr>
          <p:cNvPr id="7" name="Picture 6" descr="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8" y="0"/>
            <a:ext cx="9141964" cy="6858000"/>
          </a:xfrm>
          <a:prstGeom prst="rect">
            <a:avLst/>
          </a:prstGeom>
        </p:spPr>
      </p:pic>
      <p:sp>
        <p:nvSpPr>
          <p:cNvPr id="9" name="Rectangle 8"/>
          <p:cNvSpPr/>
          <p:nvPr userDrawn="1"/>
        </p:nvSpPr>
        <p:spPr>
          <a:xfrm>
            <a:off x="1148045" y="3149600"/>
            <a:ext cx="7995955" cy="29782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10" name="Rectangle 9"/>
          <p:cNvSpPr/>
          <p:nvPr userDrawn="1"/>
        </p:nvSpPr>
        <p:spPr>
          <a:xfrm>
            <a:off x="0" y="3149600"/>
            <a:ext cx="918436" cy="29782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436" y="1502229"/>
            <a:ext cx="5629275" cy="1647371"/>
          </a:xfrm>
          <a:prstGeom prst="rect">
            <a:avLst/>
          </a:prstGeom>
        </p:spPr>
      </p:pic>
      <p:sp>
        <p:nvSpPr>
          <p:cNvPr id="2" name="Title 1"/>
          <p:cNvSpPr>
            <a:spLocks noGrp="1"/>
          </p:cNvSpPr>
          <p:nvPr>
            <p:ph type="title"/>
          </p:nvPr>
        </p:nvSpPr>
        <p:spPr>
          <a:xfrm>
            <a:off x="1365105" y="4406900"/>
            <a:ext cx="7129608" cy="1362075"/>
          </a:xfrm>
        </p:spPr>
        <p:txBody>
          <a:bodyPr anchor="t"/>
          <a:lstStyle>
            <a:lvl1pPr algn="l">
              <a:defRPr sz="4000" b="1" cap="all">
                <a:solidFill>
                  <a:srgbClr val="FFFFFF"/>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105" y="2906713"/>
            <a:ext cx="7129607" cy="1500187"/>
          </a:xfrm>
          <a:prstGeom prst="rect">
            <a:avLst/>
          </a:prstGeo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57200" y="6356350"/>
            <a:ext cx="4121150" cy="365125"/>
          </a:xfrm>
          <a:prstGeom prst="rect">
            <a:avLst/>
          </a:prstGeom>
        </p:spPr>
        <p:txBody>
          <a:bodyPr/>
          <a:lstStyle/>
          <a:p>
            <a:endParaRPr lang="en-US" dirty="0" smtClean="0"/>
          </a:p>
        </p:txBody>
      </p:sp>
    </p:spTree>
    <p:extLst>
      <p:ext uri="{BB962C8B-B14F-4D97-AF65-F5344CB8AC3E}">
        <p14:creationId xmlns:p14="http://schemas.microsoft.com/office/powerpoint/2010/main" val="49744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9" name="Rectangle 8"/>
          <p:cNvSpPr/>
          <p:nvPr userDrawn="1"/>
        </p:nvSpPr>
        <p:spPr>
          <a:xfrm>
            <a:off x="1148045" y="0"/>
            <a:ext cx="7995955" cy="61278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8" name="Picture 7" descr="circle.png"/>
          <p:cNvPicPr>
            <a:picLocks noChangeAspect="1"/>
          </p:cNvPicPr>
          <p:nvPr userDrawn="1"/>
        </p:nvPicPr>
        <p:blipFill>
          <a:blip r:embed="rId2">
            <a:alphaModFix amt="81000"/>
            <a:extLst>
              <a:ext uri="{28A0092B-C50C-407E-A947-70E740481C1C}">
                <a14:useLocalDpi xmlns:a14="http://schemas.microsoft.com/office/drawing/2010/main" val="0"/>
              </a:ext>
            </a:extLst>
          </a:blip>
          <a:stretch>
            <a:fillRect/>
          </a:stretch>
        </p:blipFill>
        <p:spPr>
          <a:xfrm>
            <a:off x="0" y="0"/>
            <a:ext cx="9141964" cy="6858000"/>
          </a:xfrm>
          <a:prstGeom prst="rect">
            <a:avLst/>
          </a:prstGeom>
        </p:spPr>
      </p:pic>
      <p:sp>
        <p:nvSpPr>
          <p:cNvPr id="10" name="Rectangle 9"/>
          <p:cNvSpPr/>
          <p:nvPr userDrawn="1"/>
        </p:nvSpPr>
        <p:spPr>
          <a:xfrm>
            <a:off x="0" y="0"/>
            <a:ext cx="918436" cy="61278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
        <p:nvSpPr>
          <p:cNvPr id="2" name="Title 1"/>
          <p:cNvSpPr>
            <a:spLocks noGrp="1"/>
          </p:cNvSpPr>
          <p:nvPr>
            <p:ph type="ctrTitle" hasCustomPrompt="1"/>
          </p:nvPr>
        </p:nvSpPr>
        <p:spPr>
          <a:xfrm>
            <a:off x="1371600" y="1677187"/>
            <a:ext cx="4854396" cy="1923264"/>
          </a:xfrm>
        </p:spPr>
        <p:txBody>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0" y="977926"/>
            <a:ext cx="918436" cy="231140"/>
          </a:xfrm>
        </p:spPr>
        <p:txBody>
          <a:bodyPr/>
          <a:lstStyle/>
          <a:p>
            <a:fld id="{9C0F6FC3-3F0F-484D-B7AD-35414CAF3DD6}" type="slidenum">
              <a:rPr lang="en-US" smtClean="0"/>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82813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C0F6FC3-3F0F-484D-B7AD-35414CAF3DD6}" type="slidenum">
              <a:rPr lang="en-US" smtClean="0"/>
              <a:t>‹#›</a:t>
            </a:fld>
            <a:endParaRPr lang="en-US"/>
          </a:p>
        </p:txBody>
      </p:sp>
      <p:sp>
        <p:nvSpPr>
          <p:cNvPr id="8"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70780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7550" y="1409701"/>
            <a:ext cx="7921327" cy="1892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 y="3632201"/>
            <a:ext cx="8003877" cy="2273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9C0F6FC3-3F0F-484D-B7AD-35414CAF3DD6}" type="slidenum">
              <a:rPr lang="en-US" smtClean="0"/>
              <a:t>‹#›</a:t>
            </a:fld>
            <a:endParaRPr lang="en-US"/>
          </a:p>
        </p:txBody>
      </p:sp>
    </p:spTree>
    <p:extLst>
      <p:ext uri="{BB962C8B-B14F-4D97-AF65-F5344CB8AC3E}">
        <p14:creationId xmlns:p14="http://schemas.microsoft.com/office/powerpoint/2010/main" val="110287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7550" y="1535113"/>
            <a:ext cx="40322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17550" y="2174875"/>
            <a:ext cx="40322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41900" y="1535113"/>
            <a:ext cx="36449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41900" y="2174875"/>
            <a:ext cx="36449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C0F6FC3-3F0F-484D-B7AD-35414CAF3DD6}" type="slidenum">
              <a:rPr lang="en-US" smtClean="0"/>
              <a:t>‹#›</a:t>
            </a:fld>
            <a:endParaRPr lang="en-US"/>
          </a:p>
        </p:txBody>
      </p:sp>
      <p:sp>
        <p:nvSpPr>
          <p:cNvPr id="10"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3773011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op_circl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965098"/>
          </a:xfrm>
          <a:prstGeom prst="rect">
            <a:avLst/>
          </a:prstGeom>
        </p:spPr>
      </p:pic>
      <p:sp>
        <p:nvSpPr>
          <p:cNvPr id="2" name="Title Placeholder 1"/>
          <p:cNvSpPr>
            <a:spLocks noGrp="1"/>
          </p:cNvSpPr>
          <p:nvPr>
            <p:ph type="title"/>
          </p:nvPr>
        </p:nvSpPr>
        <p:spPr>
          <a:xfrm>
            <a:off x="717550" y="233886"/>
            <a:ext cx="7921327" cy="62187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7" name="Rectangle 6"/>
          <p:cNvSpPr/>
          <p:nvPr/>
        </p:nvSpPr>
        <p:spPr>
          <a:xfrm>
            <a:off x="717550" y="965098"/>
            <a:ext cx="8426451" cy="243968"/>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8" name="Rectangle 7"/>
          <p:cNvSpPr/>
          <p:nvPr/>
        </p:nvSpPr>
        <p:spPr>
          <a:xfrm>
            <a:off x="0" y="977926"/>
            <a:ext cx="635000" cy="2311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6" name="Slide Number Placeholder 5"/>
          <p:cNvSpPr>
            <a:spLocks noGrp="1"/>
          </p:cNvSpPr>
          <p:nvPr>
            <p:ph type="sldNum" sz="quarter" idx="4"/>
          </p:nvPr>
        </p:nvSpPr>
        <p:spPr>
          <a:xfrm>
            <a:off x="0" y="977926"/>
            <a:ext cx="635000" cy="231140"/>
          </a:xfrm>
          <a:prstGeom prst="rect">
            <a:avLst/>
          </a:prstGeom>
          <a:noFill/>
          <a:ln>
            <a:noFill/>
          </a:ln>
        </p:spPr>
        <p:txBody>
          <a:bodyPr vert="horz" lIns="91440" tIns="45720" rIns="91440" bIns="45720" rtlCol="0" anchor="ctr"/>
          <a:lstStyle>
            <a:lvl1pPr algn="ctr">
              <a:defRPr sz="1200">
                <a:solidFill>
                  <a:schemeClr val="tx1"/>
                </a:solidFill>
              </a:defRPr>
            </a:lvl1pPr>
          </a:lstStyle>
          <a:p>
            <a:fld id="{9C0F6FC3-3F0F-484D-B7AD-35414CAF3DD6}" type="slidenum">
              <a:rPr lang="en-US" smtClean="0"/>
              <a:pPr/>
              <a:t>‹#›</a:t>
            </a:fld>
            <a:endParaRPr lang="en-US" dirty="0"/>
          </a:p>
        </p:txBody>
      </p:sp>
    </p:spTree>
    <p:extLst>
      <p:ext uri="{BB962C8B-B14F-4D97-AF65-F5344CB8AC3E}">
        <p14:creationId xmlns:p14="http://schemas.microsoft.com/office/powerpoint/2010/main" val="263605112"/>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4" r:id="rId3"/>
    <p:sldLayoutId id="2147483655" r:id="rId4"/>
    <p:sldLayoutId id="2147483651" r:id="rId5"/>
    <p:sldLayoutId id="2147483649" r:id="rId6"/>
    <p:sldLayoutId id="2147483652" r:id="rId7"/>
    <p:sldLayoutId id="2147483658" r:id="rId8"/>
    <p:sldLayoutId id="2147483653" r:id="rId9"/>
  </p:sldLayoutIdLst>
  <p:hf hdr="0" ftr="0" dt="0"/>
  <p:txStyles>
    <p:titleStyle>
      <a:lvl1pPr algn="ctr" defTabSz="457200" rtl="0" eaLnBrk="1" latinLnBrk="0" hangingPunct="1">
        <a:spcBef>
          <a:spcPct val="0"/>
        </a:spcBef>
        <a:buNone/>
        <a:defRPr sz="3200" b="1" kern="1200">
          <a:solidFill>
            <a:srgbClr val="1691D0"/>
          </a:solidFill>
          <a:latin typeface="+mj-lt"/>
          <a:ea typeface="+mj-ea"/>
          <a:cs typeface="+mj-cs"/>
        </a:defRPr>
      </a:lvl1pPr>
    </p:titleStyle>
    <p:body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6.png"/><Relationship Id="rId1" Type="http://schemas.microsoft.com/office/2007/relationships/media" Target="file://localhost/Users/dylanwiliam/Movies/EFA%20movies/Pack%202/Sharing%20success%20critera%20case%20study%20-%20English.mov" TargetMode="External"/><Relationship Id="rId2" Type="http://schemas.openxmlformats.org/officeDocument/2006/relationships/video" Target="file://localhost/Users/dylanwiliam/Movies/EFA%20movies/Pack%202/Sharing%20success%20critera%20case%20study%20-%20English.mov"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7.png"/><Relationship Id="rId1" Type="http://schemas.microsoft.com/office/2007/relationships/media" Target="file://localhost/Users/dylanwiliam/Movies/EFA%20movies/Pack%202/Moderating%20coursework%20case%20study%20-%20German.mov" TargetMode="External"/><Relationship Id="rId2" Type="http://schemas.openxmlformats.org/officeDocument/2006/relationships/video" Target="file://localhost/Users/dylanwiliam/Movies/EFA%20movies/Pack%202/Moderating%20coursework%20case%20study%20-%20German.mov"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8.png"/><Relationship Id="rId1" Type="http://schemas.microsoft.com/office/2007/relationships/media" Target="file://localhost/Users/dylanwiliam/Movies/DEEP%20AfL%20extract.m4v" TargetMode="External"/><Relationship Id="rId2" Type="http://schemas.openxmlformats.org/officeDocument/2006/relationships/video" Target="file://localhost/Users/dylanwiliam/Movies/DEEP%20AfL%20extract.m4v" TargetMode="Externa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9.png"/><Relationship Id="rId1" Type="http://schemas.microsoft.com/office/2007/relationships/media" Target="file://localhost/Users/dylanwiliam/Movies/EFA%20movies/Pack%202/Activating%20students%20as%20resources%20case%20study%20-%20English.mov" TargetMode="External"/><Relationship Id="rId2" Type="http://schemas.openxmlformats.org/officeDocument/2006/relationships/video" Target="file://localhost/Users/dylanwiliam/Movies/EFA%20movies/Pack%202/Activating%20students%20as%20resources%20case%20study%20-%20English.mov"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www.dylanwiliamcenter.com/" TargetMode="External"/><Relationship Id="rId4" Type="http://schemas.openxmlformats.org/officeDocument/2006/relationships/hyperlink" Target="http://www.dylanwiliam.net/" TargetMode="External"/><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5105" y="5247039"/>
            <a:ext cx="7129608" cy="522640"/>
          </a:xfrm>
        </p:spPr>
        <p:txBody>
          <a:bodyPr/>
          <a:lstStyle/>
          <a:p>
            <a:r>
              <a:rPr lang="en-US" sz="2800" b="0" cap="none" dirty="0" smtClean="0"/>
              <a:t>Dylan Wiliam (@dylanwiliam)</a:t>
            </a:r>
            <a:endParaRPr lang="en-US" sz="2800" b="0" cap="none" dirty="0"/>
          </a:p>
        </p:txBody>
      </p:sp>
      <p:sp>
        <p:nvSpPr>
          <p:cNvPr id="5" name="Text Placeholder 4"/>
          <p:cNvSpPr>
            <a:spLocks noGrp="1"/>
          </p:cNvSpPr>
          <p:nvPr>
            <p:ph type="body" idx="1"/>
          </p:nvPr>
        </p:nvSpPr>
        <p:spPr>
          <a:xfrm>
            <a:off x="1365105" y="3302352"/>
            <a:ext cx="7574284" cy="1944687"/>
          </a:xfrm>
        </p:spPr>
        <p:txBody>
          <a:bodyPr anchor="t">
            <a:noAutofit/>
          </a:bodyPr>
          <a:lstStyle/>
          <a:p>
            <a:r>
              <a:rPr lang="en-US" sz="3200" b="1" dirty="0"/>
              <a:t>Activating students as owners of their own learning</a:t>
            </a:r>
            <a:r>
              <a:rPr lang="en-US" sz="3200" b="1" dirty="0" smtClean="0"/>
              <a:t>: Metacognition </a:t>
            </a:r>
            <a:r>
              <a:rPr lang="en-US" sz="3200" b="1" dirty="0"/>
              <a:t>in the classroom</a:t>
            </a:r>
            <a:r>
              <a:rPr lang="en-US" sz="3600" dirty="0"/>
              <a:t> </a:t>
            </a:r>
            <a:endParaRPr lang="en-US" sz="3200" dirty="0"/>
          </a:p>
        </p:txBody>
      </p:sp>
      <p:sp>
        <p:nvSpPr>
          <p:cNvPr id="2" name="TextBox 1"/>
          <p:cNvSpPr txBox="1"/>
          <p:nvPr/>
        </p:nvSpPr>
        <p:spPr>
          <a:xfrm>
            <a:off x="1143000" y="6292334"/>
            <a:ext cx="8001000" cy="461665"/>
          </a:xfrm>
          <a:prstGeom prst="rect">
            <a:avLst/>
          </a:prstGeom>
          <a:solidFill>
            <a:srgbClr val="1691D0"/>
          </a:solidFill>
        </p:spPr>
        <p:txBody>
          <a:bodyPr wrap="square" rtlCol="0">
            <a:spAutoFit/>
          </a:bodyPr>
          <a:lstStyle/>
          <a:p>
            <a:pPr marL="177800"/>
            <a:r>
              <a:rPr lang="en-US" sz="2400" dirty="0" err="1" smtClean="0">
                <a:solidFill>
                  <a:schemeClr val="bg1"/>
                </a:solidFill>
              </a:rPr>
              <a:t>www.dylanwiliamcenter.com</a:t>
            </a:r>
            <a:endParaRPr lang="en-US" sz="2400" dirty="0">
              <a:solidFill>
                <a:schemeClr val="bg1"/>
              </a:solidFill>
            </a:endParaRPr>
          </a:p>
        </p:txBody>
      </p:sp>
    </p:spTree>
    <p:extLst>
      <p:ext uri="{BB962C8B-B14F-4D97-AF65-F5344CB8AC3E}">
        <p14:creationId xmlns:p14="http://schemas.microsoft.com/office/powerpoint/2010/main" val="1520368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Logical reasoning</a:t>
            </a:r>
            <a:endParaRPr lang="en-US" dirty="0"/>
          </a:p>
        </p:txBody>
      </p:sp>
      <p:graphicFrame>
        <p:nvGraphicFramePr>
          <p:cNvPr id="8" name="Content Placeholder 7"/>
          <p:cNvGraphicFramePr>
            <a:graphicFrameLocks noGrp="1"/>
          </p:cNvGraphicFramePr>
          <p:nvPr>
            <p:ph idx="1"/>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17550" y="6400800"/>
            <a:ext cx="3581400" cy="369332"/>
          </a:xfrm>
          <a:prstGeom prst="rect">
            <a:avLst/>
          </a:prstGeom>
          <a:noFill/>
        </p:spPr>
        <p:txBody>
          <a:bodyPr wrap="square" rtlCol="0">
            <a:spAutoFit/>
          </a:bodyPr>
          <a:lstStyle/>
          <a:p>
            <a:r>
              <a:rPr lang="en-US" sz="1800" dirty="0" smtClean="0">
                <a:solidFill>
                  <a:srgbClr val="1691D1"/>
                </a:solidFill>
                <a:latin typeface="Calibri"/>
                <a:cs typeface="Calibri"/>
              </a:rPr>
              <a:t>Kruger and Dunning (1999)</a:t>
            </a:r>
            <a:endParaRPr lang="en-US" sz="1800" dirty="0">
              <a:solidFill>
                <a:srgbClr val="1691D1"/>
              </a:solidFill>
              <a:latin typeface="Calibri"/>
              <a:cs typeface="Calibri"/>
            </a:endParaRPr>
          </a:p>
        </p:txBody>
      </p:sp>
    </p:spTree>
    <p:extLst>
      <p:ext uri="{BB962C8B-B14F-4D97-AF65-F5344CB8AC3E}">
        <p14:creationId xmlns:p14="http://schemas.microsoft.com/office/powerpoint/2010/main" val="1518678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right)">
                                      <p:cBhvr>
                                        <p:cTn id="7" dur="5000"/>
                                        <p:tgtEl>
                                          <p:spTgt spid="8">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right)">
                                      <p:cBhvr>
                                        <p:cTn id="12" dur="5000"/>
                                        <p:tgtEl>
                                          <p:spTgt spid="8">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wipe(right)">
                                      <p:cBhvr>
                                        <p:cTn id="17" dur="5000"/>
                                        <p:tgtEl>
                                          <p:spTgt spid="8">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animBg="0"/>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Flawed self-assessment</a:t>
            </a:r>
            <a:endParaRPr lang="en-US" dirty="0"/>
          </a:p>
        </p:txBody>
      </p:sp>
      <p:sp>
        <p:nvSpPr>
          <p:cNvPr id="3" name="Content Placeholder 2"/>
          <p:cNvSpPr>
            <a:spLocks noGrp="1"/>
          </p:cNvSpPr>
          <p:nvPr>
            <p:ph idx="1"/>
          </p:nvPr>
        </p:nvSpPr>
        <p:spPr>
          <a:xfrm>
            <a:off x="717550" y="1333500"/>
            <a:ext cx="7969250" cy="5194300"/>
          </a:xfrm>
        </p:spPr>
        <p:txBody>
          <a:bodyPr>
            <a:normAutofit fontScale="85000" lnSpcReduction="10000"/>
          </a:bodyPr>
          <a:lstStyle/>
          <a:p>
            <a:r>
              <a:rPr lang="en-US" dirty="0" smtClean="0"/>
              <a:t>Only 2% of high school seniors believe their leadership skills are below average (College Board, 1976/1977)</a:t>
            </a:r>
          </a:p>
          <a:p>
            <a:r>
              <a:rPr lang="en-US" dirty="0" smtClean="0"/>
              <a:t>…and 25% of them believe they are in the top 1% in their ability to get along with others (College Board, 1976/1977)</a:t>
            </a:r>
          </a:p>
          <a:p>
            <a:r>
              <a:rPr lang="en-US" dirty="0" smtClean="0"/>
              <a:t>93% of Americans and 69% of Swedes think they are above average drivers (</a:t>
            </a:r>
            <a:r>
              <a:rPr lang="en-US" dirty="0" err="1" smtClean="0"/>
              <a:t>Svenson</a:t>
            </a:r>
            <a:r>
              <a:rPr lang="en-US" dirty="0" smtClean="0"/>
              <a:t>, 1981)</a:t>
            </a:r>
          </a:p>
          <a:p>
            <a:r>
              <a:rPr lang="en-US" dirty="0" smtClean="0"/>
              <a:t>94% of college professors report doing above average work (Cross, 1997)</a:t>
            </a:r>
          </a:p>
          <a:p>
            <a:r>
              <a:rPr lang="en-US" dirty="0" smtClean="0"/>
              <a:t>People think they are at lower risk than their peers for heart attacks, cancer, food poisoning, etc. (Weinstein, 1980)</a:t>
            </a:r>
          </a:p>
          <a:p>
            <a:r>
              <a:rPr lang="en-US" dirty="0" smtClean="0"/>
              <a:t>Strangers predict your IQ better than you do (</a:t>
            </a:r>
            <a:r>
              <a:rPr lang="en-US" dirty="0" err="1" smtClean="0"/>
              <a:t>Borkenau</a:t>
            </a:r>
            <a:r>
              <a:rPr lang="en-US" dirty="0" smtClean="0"/>
              <a:t> &amp; </a:t>
            </a:r>
            <a:r>
              <a:rPr lang="en-US" dirty="0" err="1" smtClean="0"/>
              <a:t>Liebler</a:t>
            </a:r>
            <a:r>
              <a:rPr lang="en-US" dirty="0" smtClean="0"/>
              <a:t>, 1993)</a:t>
            </a:r>
          </a:p>
          <a:p>
            <a:r>
              <a:rPr lang="en-US" dirty="0" smtClean="0"/>
              <a:t>People believe they are more accurate than their peers</a:t>
            </a:r>
            <a:br>
              <a:rPr lang="en-US" dirty="0" smtClean="0"/>
            </a:br>
            <a:r>
              <a:rPr lang="en-US" dirty="0" smtClean="0"/>
              <a:t>at self-assessment (</a:t>
            </a:r>
            <a:r>
              <a:rPr lang="da-DK" dirty="0" err="1" smtClean="0"/>
              <a:t>Pronin</a:t>
            </a:r>
            <a:r>
              <a:rPr lang="da-DK" dirty="0" smtClean="0"/>
              <a:t>, Lin, &amp; Ross, 2002)</a:t>
            </a:r>
            <a:endParaRPr lang="en-US" dirty="0" smtClean="0"/>
          </a:p>
        </p:txBody>
      </p:sp>
      <p:sp>
        <p:nvSpPr>
          <p:cNvPr id="4" name="Slide Number Placeholder 3"/>
          <p:cNvSpPr>
            <a:spLocks noGrp="1"/>
          </p:cNvSpPr>
          <p:nvPr>
            <p:ph type="sldNum" sz="quarter" idx="12"/>
          </p:nvPr>
        </p:nvSpPr>
        <p:spPr/>
        <p:txBody>
          <a:bodyPr/>
          <a:lstStyle/>
          <a:p>
            <a:fld id="{2D6238C2-C284-AD4D-8FB8-9663937FCA09}" type="slidenum">
              <a:rPr lang="en-GB" smtClean="0"/>
              <a:pPr/>
              <a:t>11</a:t>
            </a:fld>
            <a:endParaRPr lang="en-GB" dirty="0"/>
          </a:p>
        </p:txBody>
      </p:sp>
    </p:spTree>
    <p:extLst>
      <p:ext uri="{BB962C8B-B14F-4D97-AF65-F5344CB8AC3E}">
        <p14:creationId xmlns:p14="http://schemas.microsoft.com/office/powerpoint/2010/main" val="718962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students know when they are learning?</a:t>
            </a:r>
            <a:endParaRPr lang="en-US" dirty="0"/>
          </a:p>
        </p:txBody>
      </p:sp>
      <p:sp>
        <p:nvSpPr>
          <p:cNvPr id="3" name="Content Placeholder 2"/>
          <p:cNvSpPr>
            <a:spLocks noGrp="1"/>
          </p:cNvSpPr>
          <p:nvPr>
            <p:ph idx="1"/>
          </p:nvPr>
        </p:nvSpPr>
        <p:spPr>
          <a:xfrm>
            <a:off x="717549" y="1384300"/>
            <a:ext cx="8156575" cy="4840890"/>
          </a:xfrm>
        </p:spPr>
        <p:txBody>
          <a:bodyPr/>
          <a:lstStyle/>
          <a:p>
            <a:r>
              <a:rPr lang="en-US" dirty="0" smtClean="0"/>
              <a:t>Data: 10,534 students attending USAFA (2000-2007)</a:t>
            </a:r>
          </a:p>
          <a:p>
            <a:r>
              <a:rPr lang="en-US" dirty="0" smtClean="0"/>
              <a:t>Students randomly allocated to calculus instructors</a:t>
            </a:r>
          </a:p>
          <a:p>
            <a:pPr lvl="1"/>
            <a:r>
              <a:rPr lang="en-US" dirty="0" smtClean="0"/>
              <a:t>Less-qualified, less experienced instructors</a:t>
            </a:r>
          </a:p>
          <a:p>
            <a:pPr lvl="2"/>
            <a:r>
              <a:rPr lang="en-US" dirty="0" smtClean="0"/>
              <a:t>Higher end-of-course scores</a:t>
            </a:r>
          </a:p>
          <a:p>
            <a:pPr lvl="2"/>
            <a:r>
              <a:rPr lang="en-US" dirty="0" smtClean="0"/>
              <a:t>Lower scores on follow-on courses</a:t>
            </a:r>
          </a:p>
          <a:p>
            <a:pPr lvl="2"/>
            <a:r>
              <a:rPr lang="en-US" dirty="0" smtClean="0"/>
              <a:t>Higher student evaluations</a:t>
            </a:r>
          </a:p>
          <a:p>
            <a:pPr lvl="1"/>
            <a:r>
              <a:rPr lang="en-US" dirty="0" smtClean="0"/>
              <a:t>More-qualified, more experienced instructors</a:t>
            </a:r>
          </a:p>
          <a:p>
            <a:pPr lvl="2"/>
            <a:r>
              <a:rPr lang="en-US" dirty="0" smtClean="0"/>
              <a:t>Lower end-of-course scores</a:t>
            </a:r>
          </a:p>
          <a:p>
            <a:pPr lvl="2"/>
            <a:r>
              <a:rPr lang="en-US" dirty="0" smtClean="0"/>
              <a:t>Higher scores on follow-on courses</a:t>
            </a:r>
          </a:p>
          <a:p>
            <a:pPr lvl="2"/>
            <a:r>
              <a:rPr lang="en-US" dirty="0" smtClean="0"/>
              <a:t>Lower student evaluations</a:t>
            </a:r>
          </a:p>
          <a:p>
            <a:pPr lvl="2"/>
            <a:endParaRPr lang="en-US" dirty="0" smtClean="0"/>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12</a:t>
            </a:fld>
            <a:endParaRPr lang="en-US"/>
          </a:p>
        </p:txBody>
      </p:sp>
      <p:sp>
        <p:nvSpPr>
          <p:cNvPr id="5" name="TextBox 4"/>
          <p:cNvSpPr txBox="1"/>
          <p:nvPr/>
        </p:nvSpPr>
        <p:spPr>
          <a:xfrm>
            <a:off x="717550" y="6306755"/>
            <a:ext cx="4556125" cy="369332"/>
          </a:xfrm>
          <a:prstGeom prst="rect">
            <a:avLst/>
          </a:prstGeom>
          <a:noFill/>
        </p:spPr>
        <p:txBody>
          <a:bodyPr wrap="square" rtlCol="0">
            <a:spAutoFit/>
          </a:bodyPr>
          <a:lstStyle/>
          <a:p>
            <a:r>
              <a:rPr lang="en-US" dirty="0" err="1" smtClean="0">
                <a:solidFill>
                  <a:srgbClr val="1691D0"/>
                </a:solidFill>
              </a:rPr>
              <a:t>Carrell</a:t>
            </a:r>
            <a:r>
              <a:rPr lang="en-US" dirty="0" smtClean="0">
                <a:solidFill>
                  <a:srgbClr val="1691D0"/>
                </a:solidFill>
              </a:rPr>
              <a:t> and West (2010)</a:t>
            </a:r>
            <a:endParaRPr lang="en-US" dirty="0">
              <a:solidFill>
                <a:srgbClr val="1691D0"/>
              </a:solidFill>
            </a:endParaRPr>
          </a:p>
        </p:txBody>
      </p:sp>
    </p:spTree>
    <p:extLst>
      <p:ext uri="{BB962C8B-B14F-4D97-AF65-F5344CB8AC3E}">
        <p14:creationId xmlns:p14="http://schemas.microsoft.com/office/powerpoint/2010/main" val="26972606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 learners self-regulate?</a:t>
            </a:r>
            <a:endParaRPr lang="en-US"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897330469"/>
              </p:ext>
            </p:extLst>
          </p:nvPr>
        </p:nvGraphicFramePr>
        <p:xfrm>
          <a:off x="292100" y="855763"/>
          <a:ext cx="3238500" cy="436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half" idx="2"/>
          </p:nvPr>
        </p:nvSpPr>
        <p:spPr>
          <a:xfrm>
            <a:off x="3873500" y="1346201"/>
            <a:ext cx="5067300" cy="4089400"/>
          </a:xfrm>
        </p:spPr>
        <p:txBody>
          <a:bodyPr>
            <a:normAutofit lnSpcReduction="10000"/>
          </a:bodyPr>
          <a:lstStyle/>
          <a:p>
            <a:r>
              <a:rPr lang="en-US" dirty="0" smtClean="0"/>
              <a:t>When applied by experts</a:t>
            </a:r>
          </a:p>
          <a:p>
            <a:pPr lvl="1"/>
            <a:r>
              <a:rPr lang="en-US" dirty="0" smtClean="0"/>
              <a:t>Many relevant schema available</a:t>
            </a:r>
          </a:p>
          <a:p>
            <a:pPr lvl="1"/>
            <a:r>
              <a:rPr lang="en-US" dirty="0" smtClean="0"/>
              <a:t>Many automated skills/processes available</a:t>
            </a:r>
          </a:p>
          <a:p>
            <a:pPr lvl="1"/>
            <a:r>
              <a:rPr lang="en-US" dirty="0" smtClean="0"/>
              <a:t>Works forward</a:t>
            </a:r>
          </a:p>
          <a:p>
            <a:r>
              <a:rPr lang="en-US" dirty="0" smtClean="0"/>
              <a:t>When applied by novices</a:t>
            </a:r>
          </a:p>
          <a:p>
            <a:pPr lvl="1"/>
            <a:r>
              <a:rPr lang="en-US" dirty="0" smtClean="0"/>
              <a:t>Few relevant </a:t>
            </a:r>
            <a:r>
              <a:rPr lang="en-US" dirty="0"/>
              <a:t>schema available</a:t>
            </a:r>
          </a:p>
          <a:p>
            <a:pPr lvl="1"/>
            <a:r>
              <a:rPr lang="en-US" dirty="0" smtClean="0"/>
              <a:t>Individual </a:t>
            </a:r>
            <a:r>
              <a:rPr lang="en-US" dirty="0"/>
              <a:t>skills/processes </a:t>
            </a:r>
            <a:r>
              <a:rPr lang="en-US" dirty="0" smtClean="0"/>
              <a:t>have to be consciously processed</a:t>
            </a:r>
            <a:endParaRPr lang="en-US" dirty="0"/>
          </a:p>
          <a:p>
            <a:pPr lvl="1"/>
            <a:r>
              <a:rPr lang="en-US" dirty="0"/>
              <a:t>Works </a:t>
            </a:r>
            <a:r>
              <a:rPr lang="en-US" dirty="0" smtClean="0"/>
              <a:t>backward (means-end)</a:t>
            </a:r>
            <a:endParaRPr lang="en-US" dirty="0"/>
          </a:p>
          <a:p>
            <a:pPr lvl="1"/>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13</a:t>
            </a:fld>
            <a:endParaRPr lang="en-US"/>
          </a:p>
        </p:txBody>
      </p:sp>
      <p:sp>
        <p:nvSpPr>
          <p:cNvPr id="9" name="TextBox 8"/>
          <p:cNvSpPr txBox="1"/>
          <p:nvPr/>
        </p:nvSpPr>
        <p:spPr>
          <a:xfrm>
            <a:off x="717550" y="6420366"/>
            <a:ext cx="4197350" cy="369332"/>
          </a:xfrm>
          <a:prstGeom prst="rect">
            <a:avLst/>
          </a:prstGeom>
          <a:noFill/>
        </p:spPr>
        <p:txBody>
          <a:bodyPr wrap="square" rtlCol="0">
            <a:spAutoFit/>
          </a:bodyPr>
          <a:lstStyle/>
          <a:p>
            <a:r>
              <a:rPr lang="en-US" dirty="0" err="1" smtClean="0">
                <a:solidFill>
                  <a:srgbClr val="1691D0"/>
                </a:solidFill>
              </a:rPr>
              <a:t>Kirschner</a:t>
            </a:r>
            <a:r>
              <a:rPr lang="en-US" dirty="0" smtClean="0">
                <a:solidFill>
                  <a:srgbClr val="1691D0"/>
                </a:solidFill>
              </a:rPr>
              <a:t> (2018)</a:t>
            </a:r>
            <a:endParaRPr lang="en-US" dirty="0">
              <a:solidFill>
                <a:srgbClr val="1691D0"/>
              </a:solidFill>
            </a:endParaRPr>
          </a:p>
        </p:txBody>
      </p:sp>
      <p:sp>
        <p:nvSpPr>
          <p:cNvPr id="10" name="Rectangle 9"/>
          <p:cNvSpPr/>
          <p:nvPr/>
        </p:nvSpPr>
        <p:spPr>
          <a:xfrm>
            <a:off x="292100" y="5589369"/>
            <a:ext cx="8648700" cy="830997"/>
          </a:xfrm>
          <a:prstGeom prst="rect">
            <a:avLst/>
          </a:prstGeom>
        </p:spPr>
        <p:txBody>
          <a:bodyPr wrap="square">
            <a:spAutoFit/>
          </a:bodyPr>
          <a:lstStyle/>
          <a:p>
            <a:r>
              <a:rPr lang="en-US" sz="2400" dirty="0"/>
              <a:t>“Novices need to use thinking skills. Experts </a:t>
            </a:r>
            <a:r>
              <a:rPr lang="en-US" sz="2400" dirty="0" smtClean="0"/>
              <a:t>use knowledge”</a:t>
            </a:r>
          </a:p>
          <a:p>
            <a:pPr algn="r"/>
            <a:r>
              <a:rPr lang="en-US" sz="2400" dirty="0" smtClean="0"/>
              <a:t>(</a:t>
            </a:r>
            <a:r>
              <a:rPr lang="en-US" sz="2400" dirty="0" err="1"/>
              <a:t>Sweller</a:t>
            </a:r>
            <a:r>
              <a:rPr lang="en-US" sz="2400" dirty="0"/>
              <a:t> et al., 2011 p. 21)</a:t>
            </a:r>
          </a:p>
        </p:txBody>
      </p:sp>
    </p:spTree>
    <p:extLst>
      <p:ext uri="{BB962C8B-B14F-4D97-AF65-F5344CB8AC3E}">
        <p14:creationId xmlns:p14="http://schemas.microsoft.com/office/powerpoint/2010/main" val="635733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should our efforts be focused?</a:t>
            </a:r>
            <a:endParaRPr lang="en-US" dirty="0"/>
          </a:p>
        </p:txBody>
      </p:sp>
      <p:sp>
        <p:nvSpPr>
          <p:cNvPr id="3" name="Content Placeholder 2"/>
          <p:cNvSpPr>
            <a:spLocks noGrp="1"/>
          </p:cNvSpPr>
          <p:nvPr>
            <p:ph idx="1"/>
          </p:nvPr>
        </p:nvSpPr>
        <p:spPr>
          <a:xfrm>
            <a:off x="717550" y="1384300"/>
            <a:ext cx="7969250" cy="3302000"/>
          </a:xfrm>
        </p:spPr>
        <p:txBody>
          <a:bodyPr/>
          <a:lstStyle/>
          <a:p>
            <a:pPr marL="0" indent="0">
              <a:buNone/>
            </a:pPr>
            <a:r>
              <a:rPr lang="en-US" dirty="0" smtClean="0"/>
              <a:t>Which of these is most strongly associated with high student achievement?</a:t>
            </a:r>
          </a:p>
          <a:p>
            <a:pPr marL="914400" lvl="1" indent="-457200">
              <a:buFont typeface="+mj-lt"/>
              <a:buAutoNum type="alphaUcPeriod"/>
            </a:pPr>
            <a:r>
              <a:rPr lang="en-US" dirty="0" smtClean="0"/>
              <a:t>Student speaks the language of instruction at home</a:t>
            </a:r>
          </a:p>
          <a:p>
            <a:pPr marL="914400" lvl="1" indent="-457200">
              <a:buFont typeface="+mj-lt"/>
              <a:buAutoNum type="alphaUcPeriod"/>
            </a:pPr>
            <a:r>
              <a:rPr lang="en-US" dirty="0" smtClean="0"/>
              <a:t>Student behavior in the school is good</a:t>
            </a:r>
          </a:p>
          <a:p>
            <a:pPr marL="914400" lvl="1" indent="-457200">
              <a:buFont typeface="+mj-lt"/>
              <a:buAutoNum type="alphaUcPeriod"/>
            </a:pPr>
            <a:r>
              <a:rPr lang="en-US" dirty="0" smtClean="0"/>
              <a:t>The amount of inquiry-based instruction</a:t>
            </a:r>
          </a:p>
          <a:p>
            <a:pPr marL="914400" lvl="1" indent="-457200">
              <a:buFont typeface="+mj-lt"/>
              <a:buAutoNum type="alphaUcPeriod"/>
            </a:pPr>
            <a:r>
              <a:rPr lang="en-US" dirty="0" smtClean="0"/>
              <a:t>The amount of teacher-directed instruction</a:t>
            </a:r>
          </a:p>
          <a:p>
            <a:pPr marL="914400" lvl="1" indent="-457200">
              <a:buFont typeface="+mj-lt"/>
              <a:buAutoNum type="alphaUcPeriod"/>
            </a:pPr>
            <a:r>
              <a:rPr lang="en-US" dirty="0" smtClean="0"/>
              <a:t>The school’s socio-economic profile</a:t>
            </a:r>
          </a:p>
        </p:txBody>
      </p:sp>
      <p:sp>
        <p:nvSpPr>
          <p:cNvPr id="4" name="Slide Number Placeholder 3"/>
          <p:cNvSpPr>
            <a:spLocks noGrp="1"/>
          </p:cNvSpPr>
          <p:nvPr>
            <p:ph type="sldNum" sz="quarter" idx="12"/>
          </p:nvPr>
        </p:nvSpPr>
        <p:spPr/>
        <p:txBody>
          <a:bodyPr/>
          <a:lstStyle/>
          <a:p>
            <a:fld id="{9C0F6FC3-3F0F-484D-B7AD-35414CAF3DD6}" type="slidenum">
              <a:rPr lang="en-US" smtClean="0"/>
              <a:t>14</a:t>
            </a:fld>
            <a:endParaRPr lang="en-US"/>
          </a:p>
        </p:txBody>
      </p:sp>
      <p:sp>
        <p:nvSpPr>
          <p:cNvPr id="5" name="TextBox 4"/>
          <p:cNvSpPr txBox="1"/>
          <p:nvPr/>
        </p:nvSpPr>
        <p:spPr>
          <a:xfrm>
            <a:off x="717550" y="6409856"/>
            <a:ext cx="6479117" cy="369332"/>
          </a:xfrm>
          <a:prstGeom prst="rect">
            <a:avLst/>
          </a:prstGeom>
          <a:noFill/>
        </p:spPr>
        <p:txBody>
          <a:bodyPr wrap="square" rtlCol="0">
            <a:spAutoFit/>
          </a:bodyPr>
          <a:lstStyle/>
          <a:p>
            <a:r>
              <a:rPr lang="en-US" dirty="0" smtClean="0">
                <a:solidFill>
                  <a:srgbClr val="1691D0"/>
                </a:solidFill>
              </a:rPr>
              <a:t>OECD (2016, Fig II.7.2)</a:t>
            </a:r>
            <a:endParaRPr lang="en-US" dirty="0">
              <a:solidFill>
                <a:srgbClr val="1691D0"/>
              </a:solidFill>
            </a:endParaRPr>
          </a:p>
        </p:txBody>
      </p:sp>
      <p:sp>
        <p:nvSpPr>
          <p:cNvPr id="6" name="Content Placeholder 2"/>
          <p:cNvSpPr txBox="1">
            <a:spLocks/>
          </p:cNvSpPr>
          <p:nvPr/>
        </p:nvSpPr>
        <p:spPr>
          <a:xfrm>
            <a:off x="717550" y="4604876"/>
            <a:ext cx="7969250" cy="2174312"/>
          </a:xfrm>
          <a:prstGeom prst="rect">
            <a:avLst/>
          </a:prstGeom>
        </p:spPr>
        <p:txBody>
          <a:bodyPr/>
          <a:lst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Top 3 factors</a:t>
            </a:r>
          </a:p>
          <a:p>
            <a:pPr marL="914400" lvl="1" indent="-457200">
              <a:buFont typeface="+mj-lt"/>
              <a:buAutoNum type="arabicPeriod"/>
            </a:pPr>
            <a:r>
              <a:rPr lang="en-US" dirty="0" smtClean="0"/>
              <a:t>Student’s socio-economic profile</a:t>
            </a:r>
          </a:p>
          <a:p>
            <a:pPr marL="914400" lvl="1" indent="-457200">
              <a:buFont typeface="+mj-lt"/>
              <a:buAutoNum type="arabicPeriod"/>
            </a:pPr>
            <a:r>
              <a:rPr lang="en-US" dirty="0" smtClean="0"/>
              <a:t>Index of adaptive instruction</a:t>
            </a:r>
          </a:p>
          <a:p>
            <a:pPr marL="914400" lvl="1" indent="-457200">
              <a:buFont typeface="+mj-lt"/>
              <a:buAutoNum type="arabicPeriod"/>
            </a:pPr>
            <a:r>
              <a:rPr lang="en-US" dirty="0" smtClean="0"/>
              <a:t>The amount of teacher-directed instruction</a:t>
            </a:r>
          </a:p>
        </p:txBody>
      </p:sp>
      <p:sp>
        <p:nvSpPr>
          <p:cNvPr id="7" name="Rectangle 6"/>
          <p:cNvSpPr/>
          <p:nvPr/>
        </p:nvSpPr>
        <p:spPr>
          <a:xfrm>
            <a:off x="635000" y="4483100"/>
            <a:ext cx="6438899" cy="19267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379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bldLvl="2" rev="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599" y="1677187"/>
            <a:ext cx="5384801" cy="1923264"/>
          </a:xfrm>
        </p:spPr>
        <p:txBody>
          <a:bodyPr/>
          <a:lstStyle/>
          <a:p>
            <a:r>
              <a:rPr lang="en-US" dirty="0" smtClean="0"/>
              <a:t>Why formative assessment needs to be a priority</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15</a:t>
            </a:fld>
            <a:endParaRPr lang="en-US" dirty="0"/>
          </a:p>
        </p:txBody>
      </p:sp>
    </p:spTree>
    <p:extLst>
      <p:ext uri="{BB962C8B-B14F-4D97-AF65-F5344CB8AC3E}">
        <p14:creationId xmlns:p14="http://schemas.microsoft.com/office/powerpoint/2010/main" val="12943283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Formative Assessment?</a:t>
            </a:r>
            <a:endParaRPr lang="en-US" dirty="0"/>
          </a:p>
        </p:txBody>
      </p:sp>
      <p:sp>
        <p:nvSpPr>
          <p:cNvPr id="3" name="Content Placeholder 2"/>
          <p:cNvSpPr>
            <a:spLocks noGrp="1"/>
          </p:cNvSpPr>
          <p:nvPr>
            <p:ph idx="1"/>
          </p:nvPr>
        </p:nvSpPr>
        <p:spPr>
          <a:xfrm>
            <a:off x="717550" y="1384300"/>
            <a:ext cx="8426450" cy="5473700"/>
          </a:xfrm>
        </p:spPr>
        <p:txBody>
          <a:bodyPr/>
          <a:lstStyle/>
          <a:p>
            <a:r>
              <a:rPr lang="en-US" dirty="0" smtClean="0"/>
              <a:t>A principle and an uncomfortable fact about the world</a:t>
            </a:r>
          </a:p>
          <a:p>
            <a:pPr lvl="1"/>
            <a:r>
              <a:rPr lang="en-US" dirty="0" smtClean="0"/>
              <a:t>The principle:</a:t>
            </a:r>
          </a:p>
          <a:p>
            <a:pPr lvl="2"/>
            <a:r>
              <a:rPr lang="en-US" dirty="0" smtClean="0"/>
              <a:t>"If I had to reduce all of educational psychology to just one principle, I would say this: The most important single factor influencing learning is what the learner already knows. Ascertain this and teach him [or her] accordingly” (</a:t>
            </a:r>
            <a:r>
              <a:rPr lang="en-US" dirty="0" err="1" smtClean="0"/>
              <a:t>Ausubel</a:t>
            </a:r>
            <a:r>
              <a:rPr lang="en-US" dirty="0" smtClean="0"/>
              <a:t>, 1968 p. vi)</a:t>
            </a:r>
          </a:p>
          <a:p>
            <a:pPr lvl="1"/>
            <a:r>
              <a:rPr lang="en-US" dirty="0" smtClean="0"/>
              <a:t>The uncomfortable fact:</a:t>
            </a:r>
          </a:p>
          <a:p>
            <a:pPr lvl="2"/>
            <a:r>
              <a:rPr lang="en-US" dirty="0" smtClean="0"/>
              <a:t>Students do not learn what we teach.</a:t>
            </a:r>
          </a:p>
          <a:p>
            <a:pPr lvl="1"/>
            <a:r>
              <a:rPr lang="is-IS" dirty="0" smtClean="0"/>
              <a:t>What is learning?</a:t>
            </a:r>
          </a:p>
          <a:p>
            <a:pPr lvl="2"/>
            <a:r>
              <a:rPr lang="is-IS" dirty="0" smtClean="0"/>
              <a:t>Learning is a </a:t>
            </a:r>
            <a:r>
              <a:rPr lang="is-IS" dirty="0"/>
              <a:t>change in long-term memory (Kirschner et al., 2006)</a:t>
            </a:r>
          </a:p>
          <a:p>
            <a:pPr lvl="2"/>
            <a:r>
              <a:rPr lang="is-IS" dirty="0"/>
              <a:t>The fact that someone can do something now does not mean they will be able to do it in six weeks, </a:t>
            </a:r>
            <a:r>
              <a:rPr lang="is-IS" b="1" dirty="0"/>
              <a:t>but</a:t>
            </a:r>
          </a:p>
          <a:p>
            <a:pPr lvl="2"/>
            <a:r>
              <a:rPr lang="is-IS" dirty="0"/>
              <a:t>If they cannot do something now, it is highly unlikely they will be able to do it in six </a:t>
            </a:r>
            <a:r>
              <a:rPr lang="is-IS" dirty="0" smtClean="0"/>
              <a:t>weeks</a:t>
            </a:r>
            <a:endParaRPr lang="is-IS" dirty="0"/>
          </a:p>
        </p:txBody>
      </p:sp>
      <p:sp>
        <p:nvSpPr>
          <p:cNvPr id="6" name="Slide Number Placeholder 5"/>
          <p:cNvSpPr>
            <a:spLocks noGrp="1"/>
          </p:cNvSpPr>
          <p:nvPr>
            <p:ph type="sldNum" sz="quarter" idx="12"/>
          </p:nvPr>
        </p:nvSpPr>
        <p:spPr>
          <a:xfrm>
            <a:off x="0" y="977900"/>
            <a:ext cx="635000" cy="231775"/>
          </a:xfrm>
        </p:spPr>
        <p:txBody>
          <a:bodyPr/>
          <a:lstStyle/>
          <a:p>
            <a:fld id="{ED339179-AF39-9B4A-A1CE-3E67456E6F54}" type="slidenum">
              <a:rPr lang="en-US" smtClean="0"/>
              <a:pPr/>
              <a:t>16</a:t>
            </a:fld>
            <a:endParaRPr lang="en-US"/>
          </a:p>
        </p:txBody>
      </p:sp>
    </p:spTree>
    <p:extLst>
      <p:ext uri="{BB962C8B-B14F-4D97-AF65-F5344CB8AC3E}">
        <p14:creationId xmlns:p14="http://schemas.microsoft.com/office/powerpoint/2010/main" val="3883709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Plan “B” into Plan “A”</a:t>
            </a:r>
            <a:endParaRPr lang="en-US" dirty="0"/>
          </a:p>
        </p:txBody>
      </p:sp>
      <p:pic>
        <p:nvPicPr>
          <p:cNvPr id="5" name="Content Placeholder 4" descr="0654326.jpg"/>
          <p:cNvPicPr>
            <a:picLocks noGrp="1" noChangeAspect="1"/>
          </p:cNvPicPr>
          <p:nvPr>
            <p:ph idx="1"/>
          </p:nvPr>
        </p:nvPicPr>
        <p:blipFill>
          <a:blip r:embed="rId2">
            <a:extLst>
              <a:ext uri="{28A0092B-C50C-407E-A947-70E740481C1C}">
                <a14:useLocalDpi xmlns:a14="http://schemas.microsoft.com/office/drawing/2010/main" val="0"/>
              </a:ext>
            </a:extLst>
          </a:blip>
          <a:srcRect t="9978" b="9978"/>
          <a:stretch>
            <a:fillRect/>
          </a:stretch>
        </p:blipFill>
        <p:spPr>
          <a:xfrm>
            <a:off x="1147763" y="1600200"/>
            <a:ext cx="7539037" cy="4525963"/>
          </a:xfrm>
        </p:spPr>
      </p:pic>
      <p:sp>
        <p:nvSpPr>
          <p:cNvPr id="4" name="Slide Number Placeholder 3"/>
          <p:cNvSpPr>
            <a:spLocks noGrp="1"/>
          </p:cNvSpPr>
          <p:nvPr>
            <p:ph type="sldNum" sz="quarter" idx="4294967295"/>
          </p:nvPr>
        </p:nvSpPr>
        <p:spPr>
          <a:xfrm>
            <a:off x="0" y="977900"/>
            <a:ext cx="919163" cy="231775"/>
          </a:xfrm>
          <a:prstGeom prst="rect">
            <a:avLst/>
          </a:prstGeom>
        </p:spPr>
        <p:txBody>
          <a:bodyPr/>
          <a:lstStyle/>
          <a:p>
            <a:pPr>
              <a:defRPr/>
            </a:pPr>
            <a:fld id="{ED339179-AF39-9B4A-A1CE-3E67456E6F54}" type="slidenum">
              <a:rPr lang="en-US" smtClean="0">
                <a:solidFill>
                  <a:prstClr val="black"/>
                </a:solidFill>
                <a:latin typeface="Calibri"/>
              </a:rPr>
              <a:pPr>
                <a:defRPr/>
              </a:pPr>
              <a:t>17</a:t>
            </a:fld>
            <a:endParaRPr lang="en-US">
              <a:solidFill>
                <a:prstClr val="black"/>
              </a:solidFill>
              <a:latin typeface="Calibri"/>
            </a:endParaRPr>
          </a:p>
        </p:txBody>
      </p:sp>
    </p:spTree>
    <p:extLst>
      <p:ext uri="{BB962C8B-B14F-4D97-AF65-F5344CB8AC3E}">
        <p14:creationId xmlns:p14="http://schemas.microsoft.com/office/powerpoint/2010/main" val="8276376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p:txBody>
          <a:bodyPr/>
          <a:lstStyle/>
          <a:p>
            <a:r>
              <a:rPr lang="en-US" dirty="0" smtClean="0"/>
              <a:t>Relevant studies</a:t>
            </a:r>
            <a:endParaRPr lang="en-US" dirty="0"/>
          </a:p>
        </p:txBody>
      </p:sp>
      <p:sp>
        <p:nvSpPr>
          <p:cNvPr id="40962" name="Rectangle 1027"/>
          <p:cNvSpPr>
            <a:spLocks noGrp="1" noChangeArrowheads="1"/>
          </p:cNvSpPr>
          <p:nvPr>
            <p:ph sz="quarter" idx="1"/>
          </p:nvPr>
        </p:nvSpPr>
        <p:spPr>
          <a:xfrm>
            <a:off x="609600" y="1589567"/>
            <a:ext cx="4119047" cy="4572000"/>
          </a:xfrm>
        </p:spPr>
        <p:txBody>
          <a:bodyPr>
            <a:normAutofit/>
          </a:bodyPr>
          <a:lstStyle/>
          <a:p>
            <a:r>
              <a:rPr lang="en-US" sz="2400" dirty="0" smtClean="0"/>
              <a:t>Fuchs &amp; Fuchs (1986)</a:t>
            </a:r>
          </a:p>
          <a:p>
            <a:r>
              <a:rPr lang="en-US" sz="2400" dirty="0" smtClean="0"/>
              <a:t>Natriello (1987)</a:t>
            </a:r>
          </a:p>
          <a:p>
            <a:r>
              <a:rPr lang="en-US" sz="2400" dirty="0" smtClean="0"/>
              <a:t>Crooks (1988)</a:t>
            </a:r>
          </a:p>
          <a:p>
            <a:r>
              <a:rPr lang="en-US" sz="2400" dirty="0" smtClean="0"/>
              <a:t>Bangert-Drowns et al. (1991)</a:t>
            </a:r>
          </a:p>
          <a:p>
            <a:r>
              <a:rPr lang="en-US" sz="2400" dirty="0" smtClean="0"/>
              <a:t>Dempster (1991, 1992)</a:t>
            </a:r>
          </a:p>
          <a:p>
            <a:r>
              <a:rPr lang="en-US" sz="2400" dirty="0"/>
              <a:t>Elshout-Mohr (1994</a:t>
            </a:r>
            <a:r>
              <a:rPr lang="en-US" sz="2400" dirty="0" smtClean="0"/>
              <a:t>)</a:t>
            </a:r>
          </a:p>
          <a:p>
            <a:r>
              <a:rPr lang="en-US" sz="2400" dirty="0" smtClean="0"/>
              <a:t>Kluger &amp; DeNisi (1996)</a:t>
            </a:r>
          </a:p>
          <a:p>
            <a:r>
              <a:rPr lang="en-US" sz="2400" dirty="0" smtClean="0"/>
              <a:t>Black &amp; Wiliam (1998)</a:t>
            </a:r>
          </a:p>
        </p:txBody>
      </p:sp>
      <p:sp>
        <p:nvSpPr>
          <p:cNvPr id="40963" name="Rectangle 1028"/>
          <p:cNvSpPr>
            <a:spLocks noGrp="1" noChangeArrowheads="1"/>
          </p:cNvSpPr>
          <p:nvPr>
            <p:ph sz="quarter" idx="2"/>
          </p:nvPr>
        </p:nvSpPr>
        <p:spPr>
          <a:xfrm>
            <a:off x="4648200" y="1600200"/>
            <a:ext cx="4495800" cy="4525963"/>
          </a:xfrm>
        </p:spPr>
        <p:txBody>
          <a:bodyPr>
            <a:normAutofit/>
          </a:bodyPr>
          <a:lstStyle/>
          <a:p>
            <a:r>
              <a:rPr lang="en-US" sz="2400" dirty="0" smtClean="0"/>
              <a:t>Nyquist (2003)</a:t>
            </a:r>
          </a:p>
          <a:p>
            <a:r>
              <a:rPr lang="en-US" sz="2400" dirty="0" smtClean="0"/>
              <a:t>Allal &amp; Lopez (2005)</a:t>
            </a:r>
          </a:p>
          <a:p>
            <a:r>
              <a:rPr lang="en-US" sz="2400" dirty="0" smtClean="0"/>
              <a:t>Köller (2005)</a:t>
            </a:r>
          </a:p>
          <a:p>
            <a:r>
              <a:rPr lang="en-US" sz="2400" dirty="0" smtClean="0"/>
              <a:t>Brookhart (2007)</a:t>
            </a:r>
          </a:p>
          <a:p>
            <a:r>
              <a:rPr lang="en-US" sz="2400" dirty="0" smtClean="0"/>
              <a:t>Wiliam (2007)</a:t>
            </a:r>
          </a:p>
          <a:p>
            <a:r>
              <a:rPr lang="en-US" sz="2400" dirty="0" smtClean="0"/>
              <a:t>Hattie &amp; Timperley (2007)</a:t>
            </a:r>
          </a:p>
          <a:p>
            <a:r>
              <a:rPr lang="en-US" sz="2400" dirty="0" smtClean="0"/>
              <a:t>Shute (2008)</a:t>
            </a:r>
          </a:p>
          <a:p>
            <a:r>
              <a:rPr lang="en-US" sz="2400" dirty="0" smtClean="0"/>
              <a:t>Kingston &amp; Nash (2011, 2015)</a:t>
            </a:r>
            <a:endParaRPr lang="en-US" sz="2400" dirty="0"/>
          </a:p>
        </p:txBody>
      </p:sp>
      <p:sp>
        <p:nvSpPr>
          <p:cNvPr id="2" name="Slide Number Placeholder 1"/>
          <p:cNvSpPr>
            <a:spLocks noGrp="1"/>
          </p:cNvSpPr>
          <p:nvPr>
            <p:ph type="sldNum" sz="quarter" idx="12"/>
          </p:nvPr>
        </p:nvSpPr>
        <p:spPr/>
        <p:txBody>
          <a:bodyPr/>
          <a:lstStyle/>
          <a:p>
            <a:fld id="{9C0F6FC3-3F0F-484D-B7AD-35414CAF3DD6}" type="slidenum">
              <a:rPr lang="en-US" smtClean="0"/>
              <a:t>18</a:t>
            </a:fld>
            <a:endParaRPr lang="en-US"/>
          </a:p>
        </p:txBody>
      </p:sp>
    </p:spTree>
    <p:extLst>
      <p:ext uri="{BB962C8B-B14F-4D97-AF65-F5344CB8AC3E}">
        <p14:creationId xmlns:p14="http://schemas.microsoft.com/office/powerpoint/2010/main" val="15437717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A contested term</a:t>
            </a:r>
            <a:endParaRPr lang="en-US" dirty="0"/>
          </a:p>
        </p:txBody>
      </p:sp>
      <p:sp>
        <p:nvSpPr>
          <p:cNvPr id="5" name="TextBox 4"/>
          <p:cNvSpPr txBox="1"/>
          <p:nvPr/>
        </p:nvSpPr>
        <p:spPr>
          <a:xfrm>
            <a:off x="0" y="2212939"/>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Span</a:t>
            </a:r>
            <a:endParaRPr lang="en-US" sz="2400" b="1" dirty="0">
              <a:solidFill>
                <a:schemeClr val="tx1"/>
              </a:solidFill>
            </a:endParaRPr>
          </a:p>
        </p:txBody>
      </p:sp>
      <p:sp>
        <p:nvSpPr>
          <p:cNvPr id="6" name="TextBox 5"/>
          <p:cNvSpPr txBox="1"/>
          <p:nvPr/>
        </p:nvSpPr>
        <p:spPr>
          <a:xfrm>
            <a:off x="0" y="3629496"/>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Length</a:t>
            </a:r>
            <a:endParaRPr lang="en-US" sz="2400" b="1" dirty="0">
              <a:solidFill>
                <a:schemeClr val="tx1"/>
              </a:solidFill>
            </a:endParaRPr>
          </a:p>
        </p:txBody>
      </p:sp>
      <p:sp>
        <p:nvSpPr>
          <p:cNvPr id="7" name="TextBox 6"/>
          <p:cNvSpPr txBox="1"/>
          <p:nvPr/>
        </p:nvSpPr>
        <p:spPr>
          <a:xfrm>
            <a:off x="-18649" y="5251031"/>
            <a:ext cx="1210235"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solidFill>
                  <a:schemeClr val="tx1"/>
                </a:solidFill>
              </a:rPr>
              <a:t>Impact</a:t>
            </a:r>
            <a:endParaRPr lang="en-US" sz="2400" b="1" dirty="0">
              <a:solidFill>
                <a:schemeClr val="tx1"/>
              </a:solidFill>
            </a:endParaRPr>
          </a:p>
        </p:txBody>
      </p:sp>
      <p:sp>
        <p:nvSpPr>
          <p:cNvPr id="3" name="Rounded Rectangle 2"/>
          <p:cNvSpPr/>
          <p:nvPr/>
        </p:nvSpPr>
        <p:spPr>
          <a:xfrm>
            <a:off x="1210235" y="1299882"/>
            <a:ext cx="2420471"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210235" y="1299882"/>
            <a:ext cx="2420471"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Long-cycle</a:t>
            </a:r>
            <a:endParaRPr lang="en-US" sz="2800" b="1" dirty="0">
              <a:solidFill>
                <a:schemeClr val="tx1"/>
              </a:solidFill>
            </a:endParaRPr>
          </a:p>
        </p:txBody>
      </p:sp>
      <p:sp>
        <p:nvSpPr>
          <p:cNvPr id="9" name="Rounded Rectangle 8"/>
          <p:cNvSpPr/>
          <p:nvPr/>
        </p:nvSpPr>
        <p:spPr>
          <a:xfrm>
            <a:off x="3783106" y="1319020"/>
            <a:ext cx="2432423" cy="4922159"/>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355977" y="1299882"/>
            <a:ext cx="2459317" cy="4941297"/>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783106" y="1319020"/>
            <a:ext cx="2432423"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Medium-cycle</a:t>
            </a:r>
            <a:endParaRPr lang="en-US" sz="2800" b="1" dirty="0">
              <a:solidFill>
                <a:schemeClr val="tx1"/>
              </a:solidFill>
            </a:endParaRPr>
          </a:p>
        </p:txBody>
      </p:sp>
      <p:sp>
        <p:nvSpPr>
          <p:cNvPr id="12" name="TextBox 11"/>
          <p:cNvSpPr txBox="1"/>
          <p:nvPr/>
        </p:nvSpPr>
        <p:spPr>
          <a:xfrm>
            <a:off x="6367818" y="1319020"/>
            <a:ext cx="2447476"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chemeClr val="tx1"/>
                </a:solidFill>
              </a:rPr>
              <a:t>Short-cycle</a:t>
            </a:r>
            <a:endParaRPr lang="en-US" sz="2800" b="1" dirty="0">
              <a:solidFill>
                <a:schemeClr val="tx1"/>
              </a:solidFill>
            </a:endParaRPr>
          </a:p>
        </p:txBody>
      </p:sp>
      <p:sp>
        <p:nvSpPr>
          <p:cNvPr id="13" name="Rounded Rectangle 12"/>
          <p:cNvSpPr/>
          <p:nvPr/>
        </p:nvSpPr>
        <p:spPr>
          <a:xfrm>
            <a:off x="1282700"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Across terms, teaching units</a:t>
            </a:r>
            <a:endParaRPr lang="en-US" sz="2400" dirty="0">
              <a:solidFill>
                <a:schemeClr val="bg1"/>
              </a:solidFill>
            </a:endParaRPr>
          </a:p>
        </p:txBody>
      </p:sp>
      <p:sp>
        <p:nvSpPr>
          <p:cNvPr id="14" name="Rounded Rectangle 13"/>
          <p:cNvSpPr/>
          <p:nvPr/>
        </p:nvSpPr>
        <p:spPr>
          <a:xfrm>
            <a:off x="1282700"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Four weeks to</a:t>
            </a:r>
          </a:p>
          <a:p>
            <a:pPr algn="ctr"/>
            <a:r>
              <a:rPr lang="en-US" sz="2400" dirty="0" smtClean="0">
                <a:solidFill>
                  <a:schemeClr val="bg1"/>
                </a:solidFill>
              </a:rPr>
              <a:t>one year</a:t>
            </a:r>
            <a:endParaRPr lang="en-US" sz="2400" dirty="0">
              <a:solidFill>
                <a:schemeClr val="bg1"/>
              </a:solidFill>
            </a:endParaRPr>
          </a:p>
        </p:txBody>
      </p:sp>
      <p:sp>
        <p:nvSpPr>
          <p:cNvPr id="15" name="Rounded Rectangle 14"/>
          <p:cNvSpPr/>
          <p:nvPr/>
        </p:nvSpPr>
        <p:spPr>
          <a:xfrm>
            <a:off x="1282700"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Monitoring, curriculum alignment</a:t>
            </a:r>
            <a:endParaRPr lang="en-US" sz="2400" dirty="0">
              <a:solidFill>
                <a:schemeClr val="bg1"/>
              </a:solidFill>
            </a:endParaRPr>
          </a:p>
        </p:txBody>
      </p:sp>
      <p:sp>
        <p:nvSpPr>
          <p:cNvPr id="16" name="Rounded Rectangle 15"/>
          <p:cNvSpPr/>
          <p:nvPr/>
        </p:nvSpPr>
        <p:spPr>
          <a:xfrm>
            <a:off x="6437668"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bg1"/>
                </a:solidFill>
              </a:rPr>
              <a:t>Within and between lessons</a:t>
            </a:r>
          </a:p>
        </p:txBody>
      </p:sp>
      <p:sp>
        <p:nvSpPr>
          <p:cNvPr id="17" name="Rounded Rectangle 16"/>
          <p:cNvSpPr/>
          <p:nvPr/>
        </p:nvSpPr>
        <p:spPr>
          <a:xfrm>
            <a:off x="6437668"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Minute-by-minute and day-by-day</a:t>
            </a:r>
            <a:endParaRPr lang="en-US" sz="2400" dirty="0">
              <a:solidFill>
                <a:schemeClr val="bg1"/>
              </a:solidFill>
            </a:endParaRPr>
          </a:p>
        </p:txBody>
      </p:sp>
      <p:sp>
        <p:nvSpPr>
          <p:cNvPr id="18" name="Rounded Rectangle 17"/>
          <p:cNvSpPr/>
          <p:nvPr/>
        </p:nvSpPr>
        <p:spPr>
          <a:xfrm>
            <a:off x="6437668"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Engagement, responsiveness</a:t>
            </a:r>
            <a:endParaRPr lang="en-US" sz="2400" dirty="0">
              <a:solidFill>
                <a:schemeClr val="bg1"/>
              </a:solidFill>
            </a:endParaRPr>
          </a:p>
        </p:txBody>
      </p:sp>
      <p:sp>
        <p:nvSpPr>
          <p:cNvPr id="19" name="Rounded Rectangle 18"/>
          <p:cNvSpPr/>
          <p:nvPr/>
        </p:nvSpPr>
        <p:spPr>
          <a:xfrm>
            <a:off x="3846606" y="1924050"/>
            <a:ext cx="2292350" cy="1252070"/>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Within and between teaching units</a:t>
            </a:r>
            <a:endParaRPr lang="en-US" sz="2400" dirty="0">
              <a:solidFill>
                <a:schemeClr val="bg1"/>
              </a:solidFill>
            </a:endParaRPr>
          </a:p>
        </p:txBody>
      </p:sp>
      <p:sp>
        <p:nvSpPr>
          <p:cNvPr id="20" name="Rounded Rectangle 19"/>
          <p:cNvSpPr/>
          <p:nvPr/>
        </p:nvSpPr>
        <p:spPr>
          <a:xfrm>
            <a:off x="3846606" y="3390553"/>
            <a:ext cx="2292350" cy="1216549"/>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chemeClr val="bg1"/>
                </a:solidFill>
              </a:rPr>
              <a:t>One to four weeks</a:t>
            </a:r>
            <a:endParaRPr lang="en-US" sz="2400" dirty="0">
              <a:solidFill>
                <a:schemeClr val="bg1"/>
              </a:solidFill>
            </a:endParaRPr>
          </a:p>
        </p:txBody>
      </p:sp>
      <p:sp>
        <p:nvSpPr>
          <p:cNvPr id="21" name="Rounded Rectangle 20"/>
          <p:cNvSpPr/>
          <p:nvPr/>
        </p:nvSpPr>
        <p:spPr>
          <a:xfrm>
            <a:off x="3846606" y="4826000"/>
            <a:ext cx="2292350" cy="1243354"/>
          </a:xfrm>
          <a:prstGeom prst="roundRect">
            <a:avLst/>
          </a:prstGeom>
          <a:solidFill>
            <a:srgbClr val="1691D0"/>
          </a:solidFill>
          <a:ln>
            <a:solidFill>
              <a:srgbClr val="1691D0"/>
            </a:solidFill>
          </a:ln>
        </p:spPr>
        <p:style>
          <a:lnRef idx="2">
            <a:schemeClr val="dk1"/>
          </a:lnRef>
          <a:fillRef idx="1">
            <a:schemeClr val="lt1"/>
          </a:fillRef>
          <a:effectRef idx="0">
            <a:schemeClr val="dk1"/>
          </a:effectRef>
          <a:fontRef idx="minor">
            <a:schemeClr val="dk1"/>
          </a:fontRef>
        </p:style>
        <p:txBody>
          <a:bodyPr rtlCol="0" anchor="ctr"/>
          <a:lstStyle/>
          <a:p>
            <a:pPr lvl="0" algn="ctr"/>
            <a:r>
              <a:rPr lang="en-US" sz="2400" dirty="0" smtClean="0">
                <a:solidFill>
                  <a:schemeClr val="bg1"/>
                </a:solidFill>
              </a:rPr>
              <a:t>Student</a:t>
            </a:r>
            <a:r>
              <a:rPr lang="en-US" sz="2400" dirty="0">
                <a:solidFill>
                  <a:schemeClr val="bg1"/>
                </a:solidFill>
              </a:rPr>
              <a:t>-involved </a:t>
            </a:r>
            <a:r>
              <a:rPr lang="en-US" sz="2400" dirty="0" smtClean="0">
                <a:solidFill>
                  <a:schemeClr val="bg1"/>
                </a:solidFill>
              </a:rPr>
              <a:t>assessment</a:t>
            </a:r>
            <a:endParaRPr lang="en-US" sz="2400" dirty="0">
              <a:solidFill>
                <a:schemeClr val="bg1"/>
              </a:solidFill>
            </a:endParaRPr>
          </a:p>
        </p:txBody>
      </p:sp>
      <p:sp>
        <p:nvSpPr>
          <p:cNvPr id="4" name="Slide Number Placeholder 3"/>
          <p:cNvSpPr>
            <a:spLocks noGrp="1"/>
          </p:cNvSpPr>
          <p:nvPr>
            <p:ph type="sldNum" sz="quarter" idx="11"/>
          </p:nvPr>
        </p:nvSpPr>
        <p:spPr/>
        <p:txBody>
          <a:bodyPr/>
          <a:lstStyle/>
          <a:p>
            <a:fld id="{9C0F6FC3-3F0F-484D-B7AD-35414CAF3DD6}" type="slidenum">
              <a:rPr lang="en-US" smtClean="0"/>
              <a:pPr/>
              <a:t>19</a:t>
            </a:fld>
            <a:endParaRPr lang="en-US" dirty="0"/>
          </a:p>
        </p:txBody>
      </p:sp>
    </p:spTree>
    <p:extLst>
      <p:ext uri="{BB962C8B-B14F-4D97-AF65-F5344CB8AC3E}">
        <p14:creationId xmlns:p14="http://schemas.microsoft.com/office/powerpoint/2010/main" val="3236133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animBg="1"/>
      <p:bldP spid="8" grpId="0"/>
      <p:bldP spid="9" grpId="0" animBg="1"/>
      <p:bldP spid="10" grpId="0" animBg="1"/>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important idea in education?</a:t>
            </a:r>
            <a:endParaRPr lang="en-US" dirty="0"/>
          </a:p>
        </p:txBody>
      </p:sp>
      <p:sp>
        <p:nvSpPr>
          <p:cNvPr id="3" name="Content Placeholder 2"/>
          <p:cNvSpPr>
            <a:spLocks noGrp="1"/>
          </p:cNvSpPr>
          <p:nvPr>
            <p:ph idx="1"/>
          </p:nvPr>
        </p:nvSpPr>
        <p:spPr/>
        <p:txBody>
          <a:bodyPr/>
          <a:lstStyle/>
          <a:p>
            <a:r>
              <a:rPr lang="en-US" dirty="0" smtClean="0"/>
              <a:t>Learning is a change in long-term memory</a:t>
            </a:r>
          </a:p>
          <a:p>
            <a:pPr marL="400050" lvl="1" indent="0">
              <a:buNone/>
            </a:pPr>
            <a:r>
              <a:rPr lang="en-US" dirty="0" smtClean="0"/>
              <a:t>“The </a:t>
            </a:r>
            <a:r>
              <a:rPr lang="en-US" dirty="0"/>
              <a:t>aim of all instruction is to alter long-term memory. If nothing has changed in long-term memory, nothing has been learned</a:t>
            </a:r>
            <a:r>
              <a:rPr lang="en-US" dirty="0" smtClean="0"/>
              <a:t>.” (</a:t>
            </a:r>
            <a:r>
              <a:rPr lang="en-US" dirty="0" err="1" smtClean="0"/>
              <a:t>Kirschner</a:t>
            </a:r>
            <a:r>
              <a:rPr lang="en-US" dirty="0" smtClean="0"/>
              <a:t>, </a:t>
            </a:r>
            <a:r>
              <a:rPr lang="en-US" dirty="0" err="1" smtClean="0"/>
              <a:t>Sweller</a:t>
            </a:r>
            <a:r>
              <a:rPr lang="en-US" dirty="0" smtClean="0"/>
              <a:t>, &amp; Clarke, 2006 p</a:t>
            </a:r>
            <a:r>
              <a:rPr lang="en-US" dirty="0"/>
              <a:t>. 77</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a:t>
            </a:fld>
            <a:endParaRPr lang="en-US"/>
          </a:p>
        </p:txBody>
      </p:sp>
    </p:spTree>
    <p:extLst>
      <p:ext uri="{BB962C8B-B14F-4D97-AF65-F5344CB8AC3E}">
        <p14:creationId xmlns:p14="http://schemas.microsoft.com/office/powerpoint/2010/main" val="35518108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32225580"/>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gridCol w="2294628"/>
                <a:gridCol w="2844217"/>
                <a:gridCol w="2812730"/>
              </a:tblGrid>
              <a:tr h="700343">
                <a:tc>
                  <a:txBody>
                    <a:bodyPr/>
                    <a:lstStyle/>
                    <a:p>
                      <a:endParaRPr lang="en-US" dirty="0"/>
                    </a:p>
                  </a:txBody>
                  <a:tcPr>
                    <a:solidFill>
                      <a:srgbClr val="F2F2F2"/>
                    </a:solidFill>
                  </a:tcPr>
                </a:tc>
                <a:tc>
                  <a:txBody>
                    <a:bodyPr/>
                    <a:lstStyle/>
                    <a:p>
                      <a:pPr algn="ctr"/>
                      <a:r>
                        <a:rPr lang="en-US" dirty="0" smtClean="0"/>
                        <a:t>Where the learner </a:t>
                      </a:r>
                      <a:br>
                        <a:rPr lang="en-US" dirty="0" smtClean="0"/>
                      </a:br>
                      <a:r>
                        <a:rPr lang="en-US" dirty="0" smtClean="0"/>
                        <a:t>is going</a:t>
                      </a:r>
                      <a:endParaRPr lang="en-US" b="1" dirty="0"/>
                    </a:p>
                  </a:txBody>
                  <a:tcPr anchor="ctr">
                    <a:solidFill>
                      <a:schemeClr val="bg1">
                        <a:lumMod val="95000"/>
                      </a:schemeClr>
                    </a:solidFill>
                  </a:tcPr>
                </a:tc>
                <a:tc>
                  <a:txBody>
                    <a:bodyPr/>
                    <a:lstStyle/>
                    <a:p>
                      <a:pPr algn="ctr"/>
                      <a:r>
                        <a:rPr lang="en-US" dirty="0" smtClean="0"/>
                        <a:t>Where the learner</a:t>
                      </a:r>
                      <a:br>
                        <a:rPr lang="en-US" dirty="0" smtClean="0"/>
                      </a:br>
                      <a:r>
                        <a:rPr lang="en-US" dirty="0" smtClean="0"/>
                        <a:t>is now</a:t>
                      </a:r>
                      <a:endParaRPr lang="en-US" b="1" dirty="0"/>
                    </a:p>
                  </a:txBody>
                  <a:tcPr anchor="ctr">
                    <a:solidFill>
                      <a:schemeClr val="bg1">
                        <a:lumMod val="95000"/>
                      </a:schemeClr>
                    </a:solidFill>
                  </a:tcPr>
                </a:tc>
                <a:tc>
                  <a:txBody>
                    <a:bodyPr/>
                    <a:lstStyle/>
                    <a:p>
                      <a:pPr algn="ctr"/>
                      <a:r>
                        <a:rPr lang="en-US" dirty="0" smtClean="0"/>
                        <a:t>How to get </a:t>
                      </a:r>
                      <a:br>
                        <a:rPr lang="en-US" dirty="0" smtClean="0"/>
                      </a:br>
                      <a:r>
                        <a:rPr lang="en-US" dirty="0" smtClean="0"/>
                        <a:t>the learner there</a:t>
                      </a:r>
                      <a:endParaRPr lang="en-US" b="1" dirty="0"/>
                    </a:p>
                  </a:txBody>
                  <a:tcPr anchor="ctr">
                    <a:solidFill>
                      <a:schemeClr val="bg1">
                        <a:lumMod val="95000"/>
                      </a:schemeClr>
                    </a:solidFill>
                  </a:tcPr>
                </a:tc>
              </a:tr>
              <a:tr h="1763374">
                <a:tc>
                  <a:txBody>
                    <a:bodyPr/>
                    <a:lstStyle/>
                    <a:p>
                      <a:r>
                        <a:rPr lang="en-US" dirty="0" smtClean="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tr>
              <a:tr h="1437989">
                <a:tc>
                  <a:txBody>
                    <a:bodyPr/>
                    <a:lstStyle/>
                    <a:p>
                      <a:r>
                        <a:rPr lang="en-US" dirty="0" smtClean="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1416996">
                <a:tc>
                  <a:txBody>
                    <a:bodyPr/>
                    <a:lstStyle/>
                    <a:p>
                      <a:r>
                        <a:rPr lang="en-US" dirty="0" smtClean="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r>
            </a:tbl>
          </a:graphicData>
        </a:graphic>
      </p:graphicFrame>
      <p:sp>
        <p:nvSpPr>
          <p:cNvPr id="2" name="Title 1"/>
          <p:cNvSpPr>
            <a:spLocks noGrp="1"/>
          </p:cNvSpPr>
          <p:nvPr>
            <p:ph type="title"/>
          </p:nvPr>
        </p:nvSpPr>
        <p:spPr/>
        <p:txBody>
          <a:bodyPr/>
          <a:lstStyle/>
          <a:p>
            <a:r>
              <a:rPr lang="en-US" dirty="0" smtClean="0"/>
              <a:t>Unpacking formative </a:t>
            </a:r>
            <a:r>
              <a:rPr lang="en-US" dirty="0"/>
              <a:t>a</a:t>
            </a:r>
            <a:r>
              <a:rPr lang="en-US" dirty="0" smtClean="0"/>
              <a:t>ssessment</a:t>
            </a:r>
            <a:endParaRPr lang="en-US" dirty="0"/>
          </a:p>
        </p:txBody>
      </p:sp>
      <p:sp>
        <p:nvSpPr>
          <p:cNvPr id="20" name="Rounded Rectangle 19"/>
          <p:cNvSpPr/>
          <p:nvPr/>
        </p:nvSpPr>
        <p:spPr>
          <a:xfrm>
            <a:off x="1159948" y="2227350"/>
            <a:ext cx="2167471" cy="4413562"/>
          </a:xfrm>
          <a:prstGeom prst="roundRect">
            <a:avLst/>
          </a:prstGeom>
          <a:solidFill>
            <a:srgbClr val="DD9E00"/>
          </a:solidFill>
          <a:ln>
            <a:noFill/>
          </a:ln>
        </p:spPr>
        <p:style>
          <a:lnRef idx="3">
            <a:schemeClr val="lt1"/>
          </a:lnRef>
          <a:fillRef idx="1">
            <a:schemeClr val="accent6"/>
          </a:fillRef>
          <a:effectRef idx="1">
            <a:schemeClr val="accent6"/>
          </a:effectRef>
          <a:fontRef idx="minor">
            <a:schemeClr val="lt1"/>
          </a:fontRef>
        </p:style>
        <p:txBody>
          <a:bodyPr lIns="36000" rIns="36000" rtlCol="0" anchor="ctr"/>
          <a:lstStyle/>
          <a:p>
            <a:pPr algn="ctr"/>
            <a:r>
              <a:rPr lang="en-US" sz="2400" b="1" dirty="0" smtClean="0">
                <a:solidFill>
                  <a:srgbClr val="FFFFFF"/>
                </a:solidFill>
                <a:latin typeface="+mj-lt"/>
              </a:rPr>
              <a:t>Clarifying, sharing, and understanding </a:t>
            </a:r>
            <a:r>
              <a:rPr lang="en-US" sz="2400" b="1" dirty="0" smtClean="0">
                <a:solidFill>
                  <a:srgbClr val="FFFFFF"/>
                </a:solidFill>
                <a:latin typeface="+mj-lt"/>
                <a:cs typeface="Brush Script MT Italic"/>
              </a:rPr>
              <a:t>learning intentions</a:t>
            </a:r>
            <a:endParaRPr lang="en-US" sz="2400" b="1" dirty="0">
              <a:solidFill>
                <a:srgbClr val="FFFFFF"/>
              </a:solidFill>
              <a:latin typeface="+mj-lt"/>
              <a:cs typeface="Brush Script MT Italic"/>
            </a:endParaRPr>
          </a:p>
        </p:txBody>
      </p:sp>
      <p:sp>
        <p:nvSpPr>
          <p:cNvPr id="21" name="Rounded Rectangle 20"/>
          <p:cNvSpPr/>
          <p:nvPr/>
        </p:nvSpPr>
        <p:spPr>
          <a:xfrm>
            <a:off x="3484050" y="2227349"/>
            <a:ext cx="2663867" cy="1572681"/>
          </a:xfrm>
          <a:prstGeom prst="roundRect">
            <a:avLst/>
          </a:prstGeom>
          <a:solidFill>
            <a:srgbClr val="1F497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solidFill>
                  <a:srgbClr val="FFFFFF"/>
                </a:solidFill>
                <a:latin typeface="+mj-lt"/>
              </a:rPr>
              <a:t>Eliciting </a:t>
            </a:r>
            <a:r>
              <a:rPr lang="en-US" sz="2400" b="1" dirty="0" smtClean="0">
                <a:solidFill>
                  <a:srgbClr val="FFFFFF"/>
                </a:solidFill>
                <a:latin typeface="+mj-lt"/>
                <a:cs typeface="Brush Script MT Italic"/>
              </a:rPr>
              <a:t>evidence of learning</a:t>
            </a:r>
            <a:endParaRPr lang="en-US" sz="2400" b="1" dirty="0">
              <a:solidFill>
                <a:srgbClr val="FFFFFF"/>
              </a:solidFill>
              <a:latin typeface="+mj-lt"/>
              <a:cs typeface="Brush Script MT Italic"/>
            </a:endParaRPr>
          </a:p>
        </p:txBody>
      </p:sp>
      <p:sp>
        <p:nvSpPr>
          <p:cNvPr id="22" name="Rounded Rectangle 21"/>
          <p:cNvSpPr/>
          <p:nvPr/>
        </p:nvSpPr>
        <p:spPr>
          <a:xfrm>
            <a:off x="6340033" y="2227350"/>
            <a:ext cx="2606040" cy="1600200"/>
          </a:xfrm>
          <a:prstGeom prst="roundRect">
            <a:avLst/>
          </a:prstGeom>
          <a:solidFill>
            <a:srgbClr val="AC2100"/>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rgbClr val="FFFFFF"/>
                </a:solidFill>
                <a:latin typeface="+mj-lt"/>
              </a:rPr>
              <a:t>Providing </a:t>
            </a:r>
            <a:r>
              <a:rPr lang="en-US" sz="2400" b="1" dirty="0" smtClean="0">
                <a:solidFill>
                  <a:srgbClr val="FFFFFF"/>
                </a:solidFill>
                <a:latin typeface="+mj-lt"/>
                <a:cs typeface="Brush Script MT Italic"/>
              </a:rPr>
              <a:t>feedback</a:t>
            </a:r>
            <a:r>
              <a:rPr lang="en-US" sz="2400" b="1" dirty="0" smtClean="0">
                <a:solidFill>
                  <a:srgbClr val="FFFFFF"/>
                </a:solidFill>
                <a:latin typeface="+mj-lt"/>
              </a:rPr>
              <a:t> that moves learners forward</a:t>
            </a:r>
            <a:endParaRPr lang="en-US" sz="2400" b="1" dirty="0">
              <a:solidFill>
                <a:srgbClr val="FFFFFF"/>
              </a:solidFill>
              <a:latin typeface="+mj-lt"/>
            </a:endParaRPr>
          </a:p>
        </p:txBody>
      </p:sp>
      <p:sp>
        <p:nvSpPr>
          <p:cNvPr id="23" name="Rounded Rectangle 22"/>
          <p:cNvSpPr/>
          <p:nvPr/>
        </p:nvSpPr>
        <p:spPr>
          <a:xfrm>
            <a:off x="3484050" y="3955119"/>
            <a:ext cx="5462023" cy="1291835"/>
          </a:xfrm>
          <a:prstGeom prst="roundRect">
            <a:avLst/>
          </a:prstGeom>
          <a:solidFill>
            <a:schemeClr val="accent3"/>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rgbClr val="FFFFFF"/>
                </a:solidFill>
                <a:latin typeface="+mj-lt"/>
              </a:rPr>
              <a:t>Activating students as learning</a:t>
            </a:r>
          </a:p>
          <a:p>
            <a:pPr algn="ctr"/>
            <a:r>
              <a:rPr lang="en-US" sz="2400" b="1" dirty="0" smtClean="0">
                <a:solidFill>
                  <a:srgbClr val="FFFFFF"/>
                </a:solidFill>
                <a:latin typeface="+mj-lt"/>
                <a:cs typeface="Brush Script MT Italic"/>
              </a:rPr>
              <a:t>resources for one another</a:t>
            </a:r>
            <a:endParaRPr lang="en-US" sz="2400" b="1" dirty="0">
              <a:solidFill>
                <a:srgbClr val="FFFFFF"/>
              </a:solidFill>
              <a:latin typeface="+mj-lt"/>
              <a:cs typeface="Brush Script MT Italic"/>
            </a:endParaRPr>
          </a:p>
        </p:txBody>
      </p:sp>
      <p:sp>
        <p:nvSpPr>
          <p:cNvPr id="24" name="Rounded Rectangle 23"/>
          <p:cNvSpPr/>
          <p:nvPr/>
        </p:nvSpPr>
        <p:spPr>
          <a:xfrm>
            <a:off x="3484050" y="5412765"/>
            <a:ext cx="5465654" cy="1228147"/>
          </a:xfrm>
          <a:prstGeom prst="roundRect">
            <a:avLst/>
          </a:prstGeom>
          <a:solidFill>
            <a:schemeClr val="accent5"/>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solidFill>
                  <a:srgbClr val="FFFFFF"/>
                </a:solidFill>
                <a:latin typeface="+mj-lt"/>
              </a:rPr>
              <a:t>Activating students as</a:t>
            </a:r>
          </a:p>
          <a:p>
            <a:pPr algn="ctr"/>
            <a:r>
              <a:rPr lang="en-US" sz="2400" b="1" dirty="0" smtClean="0">
                <a:solidFill>
                  <a:srgbClr val="FFFFFF"/>
                </a:solidFill>
                <a:latin typeface="+mj-lt"/>
                <a:cs typeface="Brush Script MT Italic"/>
              </a:rPr>
              <a:t>owners of their own learning</a:t>
            </a:r>
            <a:endParaRPr lang="en-US" sz="2400" b="1" dirty="0">
              <a:solidFill>
                <a:srgbClr val="FFFFFF"/>
              </a:solidFill>
              <a:latin typeface="+mj-lt"/>
              <a:cs typeface="Brush Script MT Italic"/>
            </a:endParaRPr>
          </a:p>
        </p:txBody>
      </p:sp>
      <p:sp>
        <p:nvSpPr>
          <p:cNvPr id="4" name="Slide Number Placeholder 3"/>
          <p:cNvSpPr>
            <a:spLocks noGrp="1"/>
          </p:cNvSpPr>
          <p:nvPr>
            <p:ph type="sldNum" sz="quarter" idx="12"/>
          </p:nvPr>
        </p:nvSpPr>
        <p:spPr/>
        <p:txBody>
          <a:bodyPr/>
          <a:lstStyle/>
          <a:p>
            <a:fld id="{9C0F6FC3-3F0F-484D-B7AD-35414CAF3DD6}" type="slidenum">
              <a:rPr lang="en-US" smtClean="0"/>
              <a:t>20</a:t>
            </a:fld>
            <a:endParaRPr lang="en-US"/>
          </a:p>
        </p:txBody>
      </p:sp>
    </p:spTree>
    <p:extLst>
      <p:ext uri="{BB962C8B-B14F-4D97-AF65-F5344CB8AC3E}">
        <p14:creationId xmlns:p14="http://schemas.microsoft.com/office/powerpoint/2010/main" val="3099612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95296189"/>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gridCol w="2294628"/>
                <a:gridCol w="2844217"/>
                <a:gridCol w="2812730"/>
              </a:tblGrid>
              <a:tr h="700343">
                <a:tc>
                  <a:txBody>
                    <a:bodyPr/>
                    <a:lstStyle/>
                    <a:p>
                      <a:endParaRPr lang="en-US" dirty="0"/>
                    </a:p>
                  </a:txBody>
                  <a:tcPr>
                    <a:solidFill>
                      <a:srgbClr val="F2F2F2"/>
                    </a:solidFill>
                  </a:tcPr>
                </a:tc>
                <a:tc>
                  <a:txBody>
                    <a:bodyPr/>
                    <a:lstStyle/>
                    <a:p>
                      <a:pPr algn="ctr"/>
                      <a:r>
                        <a:rPr lang="en-US" dirty="0" smtClean="0"/>
                        <a:t>Where the learner </a:t>
                      </a:r>
                      <a:br>
                        <a:rPr lang="en-US" dirty="0" smtClean="0"/>
                      </a:br>
                      <a:r>
                        <a:rPr lang="en-US" dirty="0" smtClean="0"/>
                        <a:t>is going</a:t>
                      </a:r>
                      <a:endParaRPr lang="en-US" b="1" dirty="0"/>
                    </a:p>
                  </a:txBody>
                  <a:tcPr anchor="ctr">
                    <a:solidFill>
                      <a:schemeClr val="bg1">
                        <a:lumMod val="95000"/>
                      </a:schemeClr>
                    </a:solidFill>
                  </a:tcPr>
                </a:tc>
                <a:tc>
                  <a:txBody>
                    <a:bodyPr/>
                    <a:lstStyle/>
                    <a:p>
                      <a:pPr algn="ctr"/>
                      <a:r>
                        <a:rPr lang="en-US" dirty="0" smtClean="0"/>
                        <a:t>Where the learner</a:t>
                      </a:r>
                      <a:br>
                        <a:rPr lang="en-US" dirty="0" smtClean="0"/>
                      </a:br>
                      <a:r>
                        <a:rPr lang="en-US" dirty="0" smtClean="0"/>
                        <a:t>is now</a:t>
                      </a:r>
                      <a:endParaRPr lang="en-US" b="1" dirty="0"/>
                    </a:p>
                  </a:txBody>
                  <a:tcPr anchor="ctr">
                    <a:solidFill>
                      <a:schemeClr val="bg1">
                        <a:lumMod val="95000"/>
                      </a:schemeClr>
                    </a:solidFill>
                  </a:tcPr>
                </a:tc>
                <a:tc>
                  <a:txBody>
                    <a:bodyPr/>
                    <a:lstStyle/>
                    <a:p>
                      <a:pPr algn="ctr"/>
                      <a:r>
                        <a:rPr lang="en-US" dirty="0" smtClean="0"/>
                        <a:t>How to get </a:t>
                      </a:r>
                      <a:br>
                        <a:rPr lang="en-US" dirty="0" smtClean="0"/>
                      </a:br>
                      <a:r>
                        <a:rPr lang="en-US" dirty="0" smtClean="0"/>
                        <a:t>the learner there</a:t>
                      </a:r>
                      <a:endParaRPr lang="en-US" b="1" dirty="0"/>
                    </a:p>
                  </a:txBody>
                  <a:tcPr anchor="ctr">
                    <a:solidFill>
                      <a:schemeClr val="bg1">
                        <a:lumMod val="95000"/>
                      </a:schemeClr>
                    </a:solidFill>
                  </a:tcPr>
                </a:tc>
              </a:tr>
              <a:tr h="1763374">
                <a:tc>
                  <a:txBody>
                    <a:bodyPr/>
                    <a:lstStyle/>
                    <a:p>
                      <a:r>
                        <a:rPr lang="en-US" dirty="0" smtClean="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tr>
              <a:tr h="1437989">
                <a:tc>
                  <a:txBody>
                    <a:bodyPr/>
                    <a:lstStyle/>
                    <a:p>
                      <a:r>
                        <a:rPr lang="en-US" dirty="0" smtClean="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1416996">
                <a:tc>
                  <a:txBody>
                    <a:bodyPr/>
                    <a:lstStyle/>
                    <a:p>
                      <a:r>
                        <a:rPr lang="en-US" dirty="0" smtClean="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r>
            </a:tbl>
          </a:graphicData>
        </a:graphic>
      </p:graphicFrame>
      <p:sp>
        <p:nvSpPr>
          <p:cNvPr id="2" name="Title 1"/>
          <p:cNvSpPr>
            <a:spLocks noGrp="1"/>
          </p:cNvSpPr>
          <p:nvPr>
            <p:ph type="title"/>
          </p:nvPr>
        </p:nvSpPr>
        <p:spPr/>
        <p:txBody>
          <a:bodyPr/>
          <a:lstStyle/>
          <a:p>
            <a:r>
              <a:rPr lang="en-US" dirty="0" smtClean="0"/>
              <a:t>Unpacking formative </a:t>
            </a:r>
            <a:r>
              <a:rPr lang="en-US" dirty="0"/>
              <a:t>a</a:t>
            </a:r>
            <a:r>
              <a:rPr lang="en-US" dirty="0" smtClean="0"/>
              <a:t>ssessment</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21</a:t>
            </a:fld>
            <a:endParaRPr lang="en-US"/>
          </a:p>
        </p:txBody>
      </p:sp>
      <p:sp>
        <p:nvSpPr>
          <p:cNvPr id="5" name="Rounded Rectangle 4"/>
          <p:cNvSpPr/>
          <p:nvPr/>
        </p:nvSpPr>
        <p:spPr>
          <a:xfrm>
            <a:off x="1308100" y="2311400"/>
            <a:ext cx="7543800" cy="4203700"/>
          </a:xfrm>
          <a:prstGeom prst="roundRect">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smtClean="0"/>
              <a:t>Using evidence of achievement to adapt what happens in classrooms to meet learner needs </a:t>
            </a:r>
            <a:endParaRPr lang="en-US" sz="4800" dirty="0"/>
          </a:p>
        </p:txBody>
      </p:sp>
    </p:spTree>
    <p:extLst>
      <p:ext uri="{BB962C8B-B14F-4D97-AF65-F5344CB8AC3E}">
        <p14:creationId xmlns:p14="http://schemas.microsoft.com/office/powerpoint/2010/main" val="3018125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6"/>
          <p:cNvSpPr>
            <a:spLocks noGrp="1" noChangeArrowheads="1"/>
          </p:cNvSpPr>
          <p:nvPr>
            <p:ph type="ctrTitle"/>
          </p:nvPr>
        </p:nvSpPr>
        <p:spPr/>
        <p:txBody>
          <a:bodyPr/>
          <a:lstStyle/>
          <a:p>
            <a:r>
              <a:rPr lang="en-US" dirty="0" smtClean="0"/>
              <a:t>Strategies and practical techniques for classroom formative assessment</a:t>
            </a:r>
            <a:endParaRPr lang="en-GB" dirty="0"/>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D52799CE-711A-FA44-BA4E-E463DA170A36}" type="slidenum">
              <a:rPr lang="en-US" smtClean="0"/>
              <a:pPr/>
              <a:t>22</a:t>
            </a:fld>
            <a:endParaRPr lang="en-US" dirty="0"/>
          </a:p>
        </p:txBody>
      </p:sp>
    </p:spTree>
    <p:extLst>
      <p:ext uri="{BB962C8B-B14F-4D97-AF65-F5344CB8AC3E}">
        <p14:creationId xmlns:p14="http://schemas.microsoft.com/office/powerpoint/2010/main" val="584066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ctrTitle"/>
          </p:nvPr>
        </p:nvSpPr>
        <p:spPr/>
        <p:txBody>
          <a:bodyPr/>
          <a:lstStyle/>
          <a:p>
            <a:r>
              <a:rPr lang="en-US" smtClean="0"/>
              <a:t>Clarifying, sharing and understanding learning intentions</a:t>
            </a:r>
            <a:endParaRPr lang="en-US" dirty="0"/>
          </a:p>
        </p:txBody>
      </p:sp>
      <p:sp>
        <p:nvSpPr>
          <p:cNvPr id="6" name="Subtitle 5"/>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D52799CE-711A-FA44-BA4E-E463DA170A36}" type="slidenum">
              <a:rPr lang="en-US" smtClean="0"/>
              <a:pPr/>
              <a:t>23</a:t>
            </a:fld>
            <a:endParaRPr lang="en-US" dirty="0"/>
          </a:p>
        </p:txBody>
      </p:sp>
    </p:spTree>
    <p:extLst>
      <p:ext uri="{BB962C8B-B14F-4D97-AF65-F5344CB8AC3E}">
        <p14:creationId xmlns:p14="http://schemas.microsoft.com/office/powerpoint/2010/main" val="2930979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“The </a:t>
            </a:r>
            <a:r>
              <a:rPr lang="en-US" dirty="0"/>
              <a:t>indispensable conditions for improvement are that the student comes to hold a concept of quality roughly similar to that held by the teacher, is able to monitor continuously the quality of what is being produced during the act of production itself, and has a repertoire of alternative moves or strategies from which to draw at any given point. In other words, students have to be able to judge the quality of what they are producing and be able to regulate what they are doing during the doing of it</a:t>
            </a:r>
            <a:r>
              <a:rPr lang="en-US" dirty="0" smtClean="0"/>
              <a:t>.” (Sadler, 1989 p</a:t>
            </a:r>
            <a:r>
              <a:rPr lang="en-US" dirty="0"/>
              <a:t>. 121)</a:t>
            </a:r>
          </a:p>
        </p:txBody>
      </p:sp>
      <p:sp>
        <p:nvSpPr>
          <p:cNvPr id="4" name="Slide Number Placeholder 3"/>
          <p:cNvSpPr>
            <a:spLocks noGrp="1"/>
          </p:cNvSpPr>
          <p:nvPr>
            <p:ph type="sldNum" sz="quarter" idx="12"/>
          </p:nvPr>
        </p:nvSpPr>
        <p:spPr/>
        <p:txBody>
          <a:bodyPr/>
          <a:lstStyle/>
          <a:p>
            <a:fld id="{9C0F6FC3-3F0F-484D-B7AD-35414CAF3DD6}" type="slidenum">
              <a:rPr lang="en-US" smtClean="0"/>
              <a:t>24</a:t>
            </a:fld>
            <a:endParaRPr lang="en-US"/>
          </a:p>
        </p:txBody>
      </p:sp>
    </p:spTree>
    <p:extLst>
      <p:ext uri="{BB962C8B-B14F-4D97-AF65-F5344CB8AC3E}">
        <p14:creationId xmlns:p14="http://schemas.microsoft.com/office/powerpoint/2010/main" val="37300224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latin typeface="Calibri" charset="0"/>
                <a:ea typeface="ＭＳ Ｐゴシック" charset="0"/>
                <a:cs typeface="ＭＳ Ｐゴシック" charset="0"/>
              </a:rPr>
              <a:t>Sharing success criteria </a:t>
            </a:r>
            <a:r>
              <a:rPr lang="en-US" dirty="0" smtClean="0">
                <a:latin typeface="Calibri" charset="0"/>
                <a:ea typeface="ＭＳ Ｐゴシック" charset="0"/>
                <a:cs typeface="ＭＳ Ｐゴシック" charset="0"/>
              </a:rPr>
              <a:t>(English)</a:t>
            </a:r>
            <a:endParaRPr lang="en-US" dirty="0">
              <a:latin typeface="Calibri" charset="0"/>
              <a:ea typeface="ＭＳ Ｐゴシック" charset="0"/>
              <a:cs typeface="ＭＳ Ｐゴシック" charset="0"/>
            </a:endParaRPr>
          </a:p>
        </p:txBody>
      </p:sp>
      <p:pic>
        <p:nvPicPr>
          <p:cNvPr id="3" name="Sharing success critera case study - English.mov">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692150" y="1600200"/>
            <a:ext cx="7993063" cy="4495800"/>
          </a:xfrm>
        </p:spPr>
      </p:pic>
    </p:spTree>
    <p:extLst>
      <p:ext uri="{BB962C8B-B14F-4D97-AF65-F5344CB8AC3E}">
        <p14:creationId xmlns:p14="http://schemas.microsoft.com/office/powerpoint/2010/main" val="22198439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latin typeface="Calibri" charset="0"/>
                <a:ea typeface="ＭＳ Ｐゴシック" charset="0"/>
                <a:cs typeface="ＭＳ Ｐゴシック" charset="0"/>
              </a:rPr>
              <a:t>Sharing success criteria </a:t>
            </a:r>
            <a:r>
              <a:rPr lang="en-US" dirty="0" smtClean="0">
                <a:latin typeface="Calibri" charset="0"/>
                <a:ea typeface="ＭＳ Ｐゴシック" charset="0"/>
                <a:cs typeface="ＭＳ Ｐゴシック" charset="0"/>
              </a:rPr>
              <a:t>(German)</a:t>
            </a:r>
            <a:endParaRPr lang="en-US" dirty="0">
              <a:latin typeface="Calibri" charset="0"/>
              <a:ea typeface="ＭＳ Ｐゴシック" charset="0"/>
              <a:cs typeface="ＭＳ Ｐゴシック" charset="0"/>
            </a:endParaRPr>
          </a:p>
        </p:txBody>
      </p:sp>
      <p:pic>
        <p:nvPicPr>
          <p:cNvPr id="3" name="Moderating coursework case study - German.mov">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682625" y="1600200"/>
            <a:ext cx="8012113" cy="4495800"/>
          </a:xfrm>
        </p:spPr>
      </p:pic>
    </p:spTree>
    <p:extLst>
      <p:ext uri="{BB962C8B-B14F-4D97-AF65-F5344CB8AC3E}">
        <p14:creationId xmlns:p14="http://schemas.microsoft.com/office/powerpoint/2010/main" val="4050958141"/>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Memory on land and underwater</a:t>
            </a:r>
            <a:endParaRPr lang="en-US" dirty="0"/>
          </a:p>
        </p:txBody>
      </p:sp>
      <p:sp>
        <p:nvSpPr>
          <p:cNvPr id="5" name="Content Placeholder 4"/>
          <p:cNvSpPr>
            <a:spLocks noGrp="1"/>
          </p:cNvSpPr>
          <p:nvPr>
            <p:ph sz="quarter" idx="1"/>
          </p:nvPr>
        </p:nvSpPr>
        <p:spPr>
          <a:xfrm>
            <a:off x="612648" y="1600200"/>
            <a:ext cx="8153400" cy="5257800"/>
          </a:xfrm>
        </p:spPr>
        <p:txBody>
          <a:bodyPr>
            <a:normAutofit/>
          </a:bodyPr>
          <a:lstStyle/>
          <a:p>
            <a:r>
              <a:rPr lang="en-US" sz="2400" dirty="0" smtClean="0"/>
              <a:t>18 (5f, 13m) student members of a university diving club were tested on their recall of two- and three-syllable words from four 36-word lists taken from the Toronto Word Bank spoken to them twice.</a:t>
            </a:r>
          </a:p>
          <a:p>
            <a:r>
              <a:rPr lang="en-US" sz="2400" dirty="0" smtClean="0"/>
              <a:t>Students learned, and were tested on, the words while underwater, and while on the shore, resulting in four conditions:</a:t>
            </a:r>
          </a:p>
          <a:p>
            <a:pPr lvl="1"/>
            <a:r>
              <a:rPr lang="en-US" sz="2000" dirty="0" smtClean="0"/>
              <a:t>DD (learn dry, recall dry)</a:t>
            </a:r>
          </a:p>
          <a:p>
            <a:pPr lvl="1"/>
            <a:r>
              <a:rPr lang="en-US" sz="2000" dirty="0" smtClean="0"/>
              <a:t>DW (learn dry, recall wet)</a:t>
            </a:r>
          </a:p>
          <a:p>
            <a:pPr lvl="1"/>
            <a:r>
              <a:rPr lang="en-US" sz="2000" dirty="0" smtClean="0"/>
              <a:t>WD (learn wet, recall dry)</a:t>
            </a:r>
          </a:p>
          <a:p>
            <a:pPr lvl="1"/>
            <a:r>
              <a:rPr lang="en-US" sz="2000" dirty="0" smtClean="0"/>
              <a:t>WW (learn wet, recall wet)</a:t>
            </a:r>
            <a:endParaRPr lang="en-US" sz="2000" dirty="0"/>
          </a:p>
        </p:txBody>
      </p:sp>
      <p:sp>
        <p:nvSpPr>
          <p:cNvPr id="2" name="Slide Number Placeholder 1"/>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27</a:t>
            </a:fld>
            <a:endParaRPr lang="en-GB" dirty="0"/>
          </a:p>
        </p:txBody>
      </p:sp>
    </p:spTree>
    <p:extLst>
      <p:ext uri="{BB962C8B-B14F-4D97-AF65-F5344CB8AC3E}">
        <p14:creationId xmlns:p14="http://schemas.microsoft.com/office/powerpoint/2010/main" val="38263346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and context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28</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829014119"/>
              </p:ext>
            </p:extLst>
          </p:nvPr>
        </p:nvGraphicFramePr>
        <p:xfrm>
          <a:off x="717550" y="1598532"/>
          <a:ext cx="7867316" cy="2593380"/>
        </p:xfrm>
        <a:graphic>
          <a:graphicData uri="http://schemas.openxmlformats.org/drawingml/2006/table">
            <a:tbl>
              <a:tblPr firstRow="1" bandRow="1">
                <a:tableStyleId>{5C22544A-7EE6-4342-B048-85BDC9FD1C3A}</a:tableStyleId>
              </a:tblPr>
              <a:tblGrid>
                <a:gridCol w="1966829"/>
                <a:gridCol w="1299656"/>
                <a:gridCol w="2187280"/>
                <a:gridCol w="2413551"/>
              </a:tblGrid>
              <a:tr h="648345">
                <a:tc>
                  <a:txBody>
                    <a:bodyPr/>
                    <a:lstStyle/>
                    <a:p>
                      <a:pPr algn="l" fontAlgn="b"/>
                      <a:endParaRPr lang="en-US" sz="2400" b="0" i="0" u="none" strike="noStrike" dirty="0">
                        <a:solidFill>
                          <a:schemeClr val="bg1"/>
                        </a:solidFill>
                        <a:effectLst/>
                        <a:latin typeface="+mj-lt"/>
                      </a:endParaRPr>
                    </a:p>
                  </a:txBody>
                  <a:tcPr marL="12700" marR="12700" marT="12700" marB="0" anchor="b">
                    <a:solidFill>
                      <a:srgbClr val="1691D0"/>
                    </a:solidFill>
                  </a:tcPr>
                </a:tc>
                <a:tc>
                  <a:txBody>
                    <a:bodyPr/>
                    <a:lstStyle/>
                    <a:p>
                      <a:pPr algn="ctr" fontAlgn="b"/>
                      <a:endParaRPr lang="en-US" sz="2400" b="0" i="0" u="none" strike="noStrike" dirty="0">
                        <a:solidFill>
                          <a:schemeClr val="bg1"/>
                        </a:solidFill>
                        <a:effectLst/>
                        <a:latin typeface="+mj-lt"/>
                      </a:endParaRPr>
                    </a:p>
                  </a:txBody>
                  <a:tcPr marL="12700" marR="12700" marT="12700" marB="0" anchor="ctr">
                    <a:solidFill>
                      <a:srgbClr val="1691D0"/>
                    </a:solidFill>
                  </a:tcPr>
                </a:tc>
                <a:tc gridSpan="2">
                  <a:txBody>
                    <a:bodyPr/>
                    <a:lstStyle/>
                    <a:p>
                      <a:pPr algn="ctr" fontAlgn="b"/>
                      <a:r>
                        <a:rPr lang="en-US" sz="2400" u="none" strike="noStrike" dirty="0">
                          <a:effectLst/>
                          <a:latin typeface="+mj-lt"/>
                        </a:rPr>
                        <a:t>Recall environment</a:t>
                      </a:r>
                      <a:endParaRPr lang="en-US" sz="2400" b="0" i="0" u="none" strike="noStrike" dirty="0">
                        <a:solidFill>
                          <a:schemeClr val="bg1"/>
                        </a:solidFill>
                        <a:effectLst/>
                        <a:latin typeface="+mj-lt"/>
                      </a:endParaRPr>
                    </a:p>
                  </a:txBody>
                  <a:tcPr marL="12700" marR="12700" marT="12700" marB="0" anchor="ctr">
                    <a:solidFill>
                      <a:srgbClr val="1691D0"/>
                    </a:solidFill>
                  </a:tcPr>
                </a:tc>
                <a:tc hMerge="1">
                  <a:txBody>
                    <a:bodyPr/>
                    <a:lstStyle/>
                    <a:p>
                      <a:endParaRPr lang="en-US"/>
                    </a:p>
                  </a:txBody>
                  <a:tcPr/>
                </a:tc>
              </a:tr>
              <a:tr h="648345">
                <a:tc>
                  <a:txBody>
                    <a:bodyPr/>
                    <a:lstStyle/>
                    <a:p>
                      <a:pPr algn="l" fontAlgn="b"/>
                      <a:endParaRPr lang="en-US" sz="2400" b="0" i="0" u="none" strike="noStrike" dirty="0">
                        <a:solidFill>
                          <a:schemeClr val="bg1"/>
                        </a:solidFill>
                        <a:effectLst/>
                        <a:latin typeface="+mj-lt"/>
                      </a:endParaRPr>
                    </a:p>
                  </a:txBody>
                  <a:tcPr marL="12700" marR="12700" marT="12700" marB="0" anchor="b">
                    <a:solidFill>
                      <a:srgbClr val="1691D0"/>
                    </a:solidFill>
                  </a:tcPr>
                </a:tc>
                <a:tc>
                  <a:txBody>
                    <a:bodyPr/>
                    <a:lstStyle/>
                    <a:p>
                      <a:pPr algn="ctr" fontAlgn="b"/>
                      <a:endParaRPr lang="en-US" sz="2400" b="0" i="0" u="none" strike="noStrike" dirty="0">
                        <a:solidFill>
                          <a:schemeClr val="bg1"/>
                        </a:solidFill>
                        <a:effectLst/>
                        <a:latin typeface="+mj-lt"/>
                      </a:endParaRPr>
                    </a:p>
                  </a:txBody>
                  <a:tcPr marL="12700" marR="12700" marT="12700" marB="0" anchor="ctr">
                    <a:solidFill>
                      <a:srgbClr val="1691D0"/>
                    </a:solidFill>
                  </a:tcPr>
                </a:tc>
                <a:tc>
                  <a:txBody>
                    <a:bodyPr/>
                    <a:lstStyle/>
                    <a:p>
                      <a:pPr algn="ctr" fontAlgn="b"/>
                      <a:r>
                        <a:rPr lang="en-US" sz="2400" u="none" strike="noStrike" dirty="0">
                          <a:solidFill>
                            <a:schemeClr val="bg1"/>
                          </a:solidFill>
                          <a:effectLst/>
                          <a:latin typeface="+mj-lt"/>
                        </a:rPr>
                        <a:t>Dry</a:t>
                      </a:r>
                      <a:endParaRPr lang="en-US" sz="2400" b="0" i="0" u="none" strike="noStrike" dirty="0">
                        <a:solidFill>
                          <a:schemeClr val="bg1"/>
                        </a:solidFill>
                        <a:effectLst/>
                        <a:latin typeface="+mj-lt"/>
                      </a:endParaRPr>
                    </a:p>
                  </a:txBody>
                  <a:tcPr marL="12700" marR="12700" marT="12700" marB="0" anchor="ctr">
                    <a:solidFill>
                      <a:srgbClr val="1691D0"/>
                    </a:solidFill>
                  </a:tcPr>
                </a:tc>
                <a:tc>
                  <a:txBody>
                    <a:bodyPr/>
                    <a:lstStyle/>
                    <a:p>
                      <a:pPr algn="ctr" fontAlgn="b"/>
                      <a:r>
                        <a:rPr lang="en-US" sz="2400" u="none" strike="noStrike" dirty="0">
                          <a:solidFill>
                            <a:schemeClr val="bg1"/>
                          </a:solidFill>
                          <a:effectLst/>
                          <a:latin typeface="+mj-lt"/>
                        </a:rPr>
                        <a:t>Wet</a:t>
                      </a:r>
                      <a:endParaRPr lang="en-US" sz="2400" b="0" i="0" u="none" strike="noStrike" dirty="0">
                        <a:solidFill>
                          <a:schemeClr val="bg1"/>
                        </a:solidFill>
                        <a:effectLst/>
                        <a:latin typeface="+mj-lt"/>
                      </a:endParaRPr>
                    </a:p>
                  </a:txBody>
                  <a:tcPr marL="12700" marR="12700" marT="12700" marB="0" anchor="ctr">
                    <a:solidFill>
                      <a:srgbClr val="1691D0"/>
                    </a:solidFill>
                  </a:tcPr>
                </a:tc>
              </a:tr>
              <a:tr h="648345">
                <a:tc rowSpan="2">
                  <a:txBody>
                    <a:bodyPr/>
                    <a:lstStyle/>
                    <a:p>
                      <a:pPr marL="179388" indent="0" algn="l" fontAlgn="b"/>
                      <a:r>
                        <a:rPr lang="en-US" sz="2400" u="none" strike="noStrike" dirty="0">
                          <a:effectLst/>
                          <a:latin typeface="+mj-lt"/>
                        </a:rPr>
                        <a:t>Learning</a:t>
                      </a:r>
                      <a:endParaRPr lang="en-US" sz="2400" b="0" i="0" u="none" strike="noStrike" dirty="0">
                        <a:solidFill>
                          <a:schemeClr val="tx1"/>
                        </a:solidFill>
                        <a:effectLst/>
                        <a:latin typeface="+mj-lt"/>
                      </a:endParaRPr>
                    </a:p>
                    <a:p>
                      <a:pPr marL="179388" indent="0" algn="l" fontAlgn="b"/>
                      <a:r>
                        <a:rPr lang="en-US" sz="2400" u="none" strike="noStrike" dirty="0">
                          <a:effectLst/>
                          <a:latin typeface="+mj-lt"/>
                        </a:rPr>
                        <a:t>environment</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Dry</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13.5</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8.6</a:t>
                      </a:r>
                      <a:endParaRPr lang="en-US" sz="2400" b="0" i="0" u="none" strike="noStrike" dirty="0">
                        <a:solidFill>
                          <a:schemeClr val="tx1"/>
                        </a:solidFill>
                        <a:effectLst/>
                        <a:latin typeface="+mj-lt"/>
                      </a:endParaRPr>
                    </a:p>
                  </a:txBody>
                  <a:tcPr marL="12700" marR="12700" marT="12700" marB="0" anchor="ctr"/>
                </a:tc>
              </a:tr>
              <a:tr h="648345">
                <a:tc vMerge="1">
                  <a:txBody>
                    <a:bodyPr/>
                    <a:lstStyle/>
                    <a:p>
                      <a:pPr algn="l" fontAlgn="b"/>
                      <a:endParaRPr lang="en-US" sz="2400" b="0" i="0" u="none" strike="noStrike" dirty="0">
                        <a:solidFill>
                          <a:schemeClr val="tx1"/>
                        </a:solidFill>
                        <a:effectLst/>
                        <a:latin typeface="+mj-lt"/>
                      </a:endParaRPr>
                    </a:p>
                  </a:txBody>
                  <a:tcPr marL="12700" marR="12700" marT="12700" marB="0" anchor="b"/>
                </a:tc>
                <a:tc>
                  <a:txBody>
                    <a:bodyPr/>
                    <a:lstStyle/>
                    <a:p>
                      <a:pPr algn="ctr" fontAlgn="b"/>
                      <a:r>
                        <a:rPr lang="en-US" sz="2400" u="none" strike="noStrike" dirty="0">
                          <a:effectLst/>
                          <a:latin typeface="+mj-lt"/>
                        </a:rPr>
                        <a:t>Wet</a:t>
                      </a:r>
                      <a:endParaRPr lang="en-US" sz="2400" b="0" i="0" u="none" strike="noStrike" dirty="0">
                        <a:solidFill>
                          <a:schemeClr val="tx1"/>
                        </a:solidFill>
                        <a:effectLst/>
                        <a:latin typeface="+mj-lt"/>
                      </a:endParaRPr>
                    </a:p>
                  </a:txBody>
                  <a:tcPr marL="12700" marR="12700" marT="12700" marB="0" anchor="ctr"/>
                </a:tc>
                <a:tc>
                  <a:txBody>
                    <a:bodyPr/>
                    <a:lstStyle/>
                    <a:p>
                      <a:pPr algn="ctr" fontAlgn="b"/>
                      <a:r>
                        <a:rPr lang="en-US" sz="2400" u="none" strike="noStrike" dirty="0">
                          <a:effectLst/>
                          <a:latin typeface="+mj-lt"/>
                        </a:rPr>
                        <a:t>8.4</a:t>
                      </a:r>
                      <a:endParaRPr lang="en-US" sz="2400" b="0" i="0" u="none" strike="noStrike" dirty="0">
                        <a:solidFill>
                          <a:schemeClr val="tx1"/>
                        </a:solidFill>
                        <a:effectLst/>
                        <a:latin typeface="+mj-lt"/>
                      </a:endParaRPr>
                    </a:p>
                  </a:txBody>
                  <a:tcPr marL="12700" marR="12700" marT="12700" marB="0" anchor="ctr"/>
                </a:tc>
                <a:tc>
                  <a:txBody>
                    <a:bodyPr/>
                    <a:lstStyle/>
                    <a:p>
                      <a:pPr algn="ctr" fontAlgn="b"/>
                      <a:endParaRPr lang="en-US" sz="2400" b="0" i="0" u="none" strike="noStrike" dirty="0">
                        <a:solidFill>
                          <a:schemeClr val="tx1"/>
                        </a:solidFill>
                        <a:effectLst/>
                        <a:latin typeface="+mj-lt"/>
                      </a:endParaRPr>
                    </a:p>
                  </a:txBody>
                  <a:tcPr marL="12700" marR="12700" marT="12700" marB="0" anchor="ctr"/>
                </a:tc>
              </a:tr>
            </a:tbl>
          </a:graphicData>
        </a:graphic>
      </p:graphicFrame>
      <p:sp>
        <p:nvSpPr>
          <p:cNvPr id="6" name="TextBox 5"/>
          <p:cNvSpPr txBox="1"/>
          <p:nvPr/>
        </p:nvSpPr>
        <p:spPr>
          <a:xfrm>
            <a:off x="717557" y="6317500"/>
            <a:ext cx="4838283" cy="369332"/>
          </a:xfrm>
          <a:prstGeom prst="rect">
            <a:avLst/>
          </a:prstGeom>
          <a:noFill/>
        </p:spPr>
        <p:txBody>
          <a:bodyPr wrap="square" rtlCol="0">
            <a:spAutoFit/>
          </a:bodyPr>
          <a:lstStyle/>
          <a:p>
            <a:r>
              <a:rPr lang="en-US" sz="1800" dirty="0" smtClean="0">
                <a:solidFill>
                  <a:schemeClr val="accent1"/>
                </a:solidFill>
                <a:latin typeface="+mj-lt"/>
              </a:rPr>
              <a:t>Godden and </a:t>
            </a:r>
            <a:r>
              <a:rPr lang="en-US" sz="1800" dirty="0" err="1" smtClean="0">
                <a:solidFill>
                  <a:schemeClr val="accent1"/>
                </a:solidFill>
                <a:latin typeface="+mj-lt"/>
              </a:rPr>
              <a:t>Baddeley</a:t>
            </a:r>
            <a:r>
              <a:rPr lang="en-US" sz="1800" dirty="0" smtClean="0">
                <a:solidFill>
                  <a:schemeClr val="accent1"/>
                </a:solidFill>
                <a:latin typeface="+mj-lt"/>
              </a:rPr>
              <a:t> (1975)</a:t>
            </a:r>
            <a:endParaRPr lang="en-US" sz="1800" dirty="0">
              <a:solidFill>
                <a:schemeClr val="accent1"/>
              </a:solidFill>
              <a:latin typeface="+mj-lt"/>
            </a:endParaRPr>
          </a:p>
        </p:txBody>
      </p:sp>
      <p:sp>
        <p:nvSpPr>
          <p:cNvPr id="4" name="TextBox 3"/>
          <p:cNvSpPr txBox="1"/>
          <p:nvPr/>
        </p:nvSpPr>
        <p:spPr>
          <a:xfrm>
            <a:off x="717550" y="4192106"/>
            <a:ext cx="8153273" cy="369332"/>
          </a:xfrm>
          <a:prstGeom prst="rect">
            <a:avLst/>
          </a:prstGeom>
          <a:noFill/>
        </p:spPr>
        <p:txBody>
          <a:bodyPr wrap="square" rtlCol="0">
            <a:spAutoFit/>
          </a:bodyPr>
          <a:lstStyle/>
          <a:p>
            <a:r>
              <a:rPr lang="en-US" sz="1800" dirty="0" smtClean="0">
                <a:solidFill>
                  <a:srgbClr val="2171AD"/>
                </a:solidFill>
                <a:latin typeface="+mj-lt"/>
              </a:rPr>
              <a:t>No significant main effects; interaction effect: F=</a:t>
            </a:r>
            <a:r>
              <a:rPr lang="en-US" sz="1800" dirty="0">
                <a:solidFill>
                  <a:srgbClr val="2171AD"/>
                </a:solidFill>
                <a:latin typeface="+mj-lt"/>
              </a:rPr>
              <a:t>22.0</a:t>
            </a:r>
            <a:r>
              <a:rPr lang="en-US" sz="1800" dirty="0" smtClean="0">
                <a:solidFill>
                  <a:srgbClr val="2171AD"/>
                </a:solidFill>
                <a:latin typeface="+mj-lt"/>
              </a:rPr>
              <a:t>; </a:t>
            </a:r>
            <a:r>
              <a:rPr lang="en-US" sz="1800" dirty="0" err="1" smtClean="0">
                <a:solidFill>
                  <a:srgbClr val="2171AD"/>
                </a:solidFill>
                <a:latin typeface="+mj-lt"/>
              </a:rPr>
              <a:t>df</a:t>
            </a:r>
            <a:r>
              <a:rPr lang="en-US" sz="1800" dirty="0">
                <a:solidFill>
                  <a:srgbClr val="2171AD"/>
                </a:solidFill>
                <a:latin typeface="+mj-lt"/>
              </a:rPr>
              <a:t> </a:t>
            </a:r>
            <a:r>
              <a:rPr lang="en-US" sz="1800" dirty="0" smtClean="0">
                <a:solidFill>
                  <a:srgbClr val="2171AD"/>
                </a:solidFill>
                <a:latin typeface="+mj-lt"/>
              </a:rPr>
              <a:t>= 1, 12; p= </a:t>
            </a:r>
            <a:r>
              <a:rPr lang="en-US" sz="1800" dirty="0">
                <a:solidFill>
                  <a:srgbClr val="2171AD"/>
                </a:solidFill>
                <a:latin typeface="+mj-lt"/>
              </a:rPr>
              <a:t>&lt;</a:t>
            </a:r>
            <a:r>
              <a:rPr lang="en-US" sz="1800" dirty="0" smtClean="0">
                <a:solidFill>
                  <a:srgbClr val="2171AD"/>
                </a:solidFill>
                <a:latin typeface="+mj-lt"/>
              </a:rPr>
              <a:t>0.001</a:t>
            </a:r>
            <a:endParaRPr lang="en-US" sz="1800" dirty="0">
              <a:solidFill>
                <a:srgbClr val="2171AD"/>
              </a:solidFill>
              <a:latin typeface="+mj-lt"/>
            </a:endParaRPr>
          </a:p>
        </p:txBody>
      </p:sp>
      <p:sp>
        <p:nvSpPr>
          <p:cNvPr id="7" name="Rectangle 6"/>
          <p:cNvSpPr/>
          <p:nvPr/>
        </p:nvSpPr>
        <p:spPr>
          <a:xfrm>
            <a:off x="6962731" y="3615947"/>
            <a:ext cx="730338" cy="461665"/>
          </a:xfrm>
          <a:prstGeom prst="rect">
            <a:avLst/>
          </a:prstGeom>
        </p:spPr>
        <p:txBody>
          <a:bodyPr wrap="none">
            <a:spAutoFit/>
          </a:bodyPr>
          <a:lstStyle/>
          <a:p>
            <a:pPr algn="ctr" fontAlgn="b"/>
            <a:r>
              <a:rPr lang="en-US" sz="2400" dirty="0">
                <a:latin typeface="Calibri"/>
                <a:cs typeface="Calibri"/>
              </a:rPr>
              <a:t>11.4</a:t>
            </a:r>
          </a:p>
        </p:txBody>
      </p:sp>
    </p:spTree>
    <p:extLst>
      <p:ext uri="{BB962C8B-B14F-4D97-AF65-F5344CB8AC3E}">
        <p14:creationId xmlns:p14="http://schemas.microsoft.com/office/powerpoint/2010/main" val="455606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Alcohol and memory</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429687780"/>
              </p:ext>
            </p:extLst>
          </p:nvPr>
        </p:nvGraphicFramePr>
        <p:xfrm>
          <a:off x="594663" y="3704230"/>
          <a:ext cx="7899401" cy="2377440"/>
        </p:xfrm>
        <a:graphic>
          <a:graphicData uri="http://schemas.openxmlformats.org/drawingml/2006/table">
            <a:tbl>
              <a:tblPr firstRow="1" bandRow="1">
                <a:tableStyleId>{5C22544A-7EE6-4342-B048-85BDC9FD1C3A}</a:tableStyleId>
              </a:tblPr>
              <a:tblGrid>
                <a:gridCol w="4295554"/>
                <a:gridCol w="1882273"/>
                <a:gridCol w="1721574"/>
              </a:tblGrid>
              <a:tr h="370840">
                <a:tc>
                  <a:txBody>
                    <a:bodyPr/>
                    <a:lstStyle/>
                    <a:p>
                      <a:endParaRPr lang="en-US" sz="2000" dirty="0">
                        <a:latin typeface="+mj-lt"/>
                      </a:endParaRPr>
                    </a:p>
                  </a:txBody>
                  <a:tcPr marL="50909" marR="50909"/>
                </a:tc>
                <a:tc gridSpan="2">
                  <a:txBody>
                    <a:bodyPr/>
                    <a:lstStyle/>
                    <a:p>
                      <a:pPr algn="ctr"/>
                      <a:r>
                        <a:rPr lang="en-US" sz="2000" dirty="0" smtClean="0">
                          <a:latin typeface="+mj-lt"/>
                        </a:rPr>
                        <a:t>Number</a:t>
                      </a:r>
                      <a:r>
                        <a:rPr lang="en-US" sz="2000" baseline="0" dirty="0" smtClean="0">
                          <a:latin typeface="+mj-lt"/>
                        </a:rPr>
                        <a:t> of items correct</a:t>
                      </a:r>
                      <a:endParaRPr lang="en-US" sz="2000" dirty="0">
                        <a:latin typeface="+mj-lt"/>
                      </a:endParaRPr>
                    </a:p>
                  </a:txBody>
                  <a:tcPr marL="50909" marR="50909"/>
                </a:tc>
                <a:tc hMerge="1">
                  <a:txBody>
                    <a:bodyPr/>
                    <a:lstStyle/>
                    <a:p>
                      <a:pPr algn="ctr"/>
                      <a:endParaRPr lang="en-US" dirty="0"/>
                    </a:p>
                  </a:txBody>
                  <a:tcPr/>
                </a:tc>
              </a:tr>
              <a:tr h="370840">
                <a:tc>
                  <a:txBody>
                    <a:bodyPr/>
                    <a:lstStyle/>
                    <a:p>
                      <a:endParaRPr lang="en-US" sz="2000" dirty="0">
                        <a:latin typeface="+mj-lt"/>
                      </a:endParaRPr>
                    </a:p>
                  </a:txBody>
                  <a:tcPr marL="50909" marR="50909"/>
                </a:tc>
                <a:tc>
                  <a:txBody>
                    <a:bodyPr/>
                    <a:lstStyle/>
                    <a:p>
                      <a:pPr algn="ctr"/>
                      <a:r>
                        <a:rPr lang="en-US" sz="2000" dirty="0" smtClean="0">
                          <a:latin typeface="+mj-lt"/>
                        </a:rPr>
                        <a:t>Day</a:t>
                      </a:r>
                      <a:r>
                        <a:rPr lang="en-US" sz="2000" baseline="0" dirty="0" smtClean="0">
                          <a:latin typeface="+mj-lt"/>
                        </a:rPr>
                        <a:t> 1</a:t>
                      </a:r>
                      <a:endParaRPr lang="en-US" sz="2000" dirty="0">
                        <a:latin typeface="+mj-lt"/>
                      </a:endParaRPr>
                    </a:p>
                  </a:txBody>
                  <a:tcPr marL="50909" marR="50909"/>
                </a:tc>
                <a:tc>
                  <a:txBody>
                    <a:bodyPr/>
                    <a:lstStyle/>
                    <a:p>
                      <a:pPr algn="ctr"/>
                      <a:r>
                        <a:rPr lang="en-US" sz="2000" dirty="0" smtClean="0">
                          <a:latin typeface="+mj-lt"/>
                        </a:rPr>
                        <a:t>Day 2</a:t>
                      </a:r>
                      <a:endParaRPr lang="en-US" sz="2000" dirty="0">
                        <a:latin typeface="+mj-lt"/>
                      </a:endParaRPr>
                    </a:p>
                  </a:txBody>
                  <a:tcPr marL="50909" marR="50909"/>
                </a:tc>
              </a:tr>
              <a:tr h="370840">
                <a:tc>
                  <a:txBody>
                    <a:bodyPr/>
                    <a:lstStyle/>
                    <a:p>
                      <a:r>
                        <a:rPr lang="en-US" sz="2000" dirty="0" smtClean="0">
                          <a:latin typeface="+mj-lt"/>
                        </a:rPr>
                        <a:t>Day 1: sober; day 2: sober</a:t>
                      </a:r>
                      <a:endParaRPr lang="en-US" sz="2000" dirty="0">
                        <a:latin typeface="+mj-lt"/>
                      </a:endParaRPr>
                    </a:p>
                  </a:txBody>
                  <a:tcPr marL="50909" marR="50909"/>
                </a:tc>
                <a:tc>
                  <a:txBody>
                    <a:bodyPr/>
                    <a:lstStyle/>
                    <a:p>
                      <a:pPr algn="ctr"/>
                      <a:r>
                        <a:rPr lang="en-US" sz="2000" dirty="0" smtClean="0">
                          <a:latin typeface="+mj-lt"/>
                        </a:rPr>
                        <a:t>17</a:t>
                      </a:r>
                      <a:endParaRPr lang="en-US" sz="2000" dirty="0">
                        <a:latin typeface="+mj-lt"/>
                      </a:endParaRPr>
                    </a:p>
                  </a:txBody>
                  <a:tcPr marL="50909" marR="50909"/>
                </a:tc>
                <a:tc>
                  <a:txBody>
                    <a:bodyPr/>
                    <a:lstStyle/>
                    <a:p>
                      <a:pPr algn="ctr"/>
                      <a:r>
                        <a:rPr lang="en-US" sz="2000" dirty="0" smtClean="0">
                          <a:latin typeface="+mj-lt"/>
                        </a:rPr>
                        <a:t>17</a:t>
                      </a:r>
                      <a:endParaRPr lang="en-US" sz="2000" dirty="0">
                        <a:latin typeface="+mj-lt"/>
                      </a:endParaRPr>
                    </a:p>
                  </a:txBody>
                  <a:tcPr marL="50909" marR="50909"/>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mj-lt"/>
                        </a:rPr>
                        <a:t>Day 1: sober; day 2: intoxicated</a:t>
                      </a:r>
                    </a:p>
                  </a:txBody>
                  <a:tcPr marL="50909" marR="50909"/>
                </a:tc>
                <a:tc>
                  <a:txBody>
                    <a:bodyPr/>
                    <a:lstStyle/>
                    <a:p>
                      <a:pPr algn="ctr"/>
                      <a:r>
                        <a:rPr lang="en-US" sz="2000" dirty="0" smtClean="0">
                          <a:latin typeface="+mj-lt"/>
                        </a:rPr>
                        <a:t>17</a:t>
                      </a:r>
                      <a:endParaRPr lang="en-US" sz="2000" dirty="0">
                        <a:latin typeface="+mj-lt"/>
                      </a:endParaRPr>
                    </a:p>
                  </a:txBody>
                  <a:tcPr marL="50909" marR="50909"/>
                </a:tc>
                <a:tc>
                  <a:txBody>
                    <a:bodyPr/>
                    <a:lstStyle/>
                    <a:p>
                      <a:pPr algn="ctr"/>
                      <a:r>
                        <a:rPr lang="en-US" sz="2000" dirty="0" smtClean="0">
                          <a:latin typeface="+mj-lt"/>
                        </a:rPr>
                        <a:t>11</a:t>
                      </a:r>
                      <a:endParaRPr lang="en-US" sz="2000" dirty="0">
                        <a:latin typeface="+mj-lt"/>
                      </a:endParaRPr>
                    </a:p>
                  </a:txBody>
                  <a:tcPr marL="50909" marR="50909"/>
                </a:tc>
              </a:tr>
              <a:tr h="370840">
                <a:tc>
                  <a:txBody>
                    <a:bodyPr/>
                    <a:lstStyle/>
                    <a:p>
                      <a:r>
                        <a:rPr lang="en-US" sz="2000" dirty="0" smtClean="0">
                          <a:latin typeface="+mj-lt"/>
                        </a:rPr>
                        <a:t>Day 1: intoxicated; day 2: sober</a:t>
                      </a:r>
                      <a:endParaRPr lang="en-US" sz="2000" dirty="0">
                        <a:latin typeface="+mj-lt"/>
                      </a:endParaRPr>
                    </a:p>
                  </a:txBody>
                  <a:tcPr marL="50909" marR="50909"/>
                </a:tc>
                <a:tc>
                  <a:txBody>
                    <a:bodyPr/>
                    <a:lstStyle/>
                    <a:p>
                      <a:pPr algn="ctr"/>
                      <a:r>
                        <a:rPr lang="en-US" sz="2000" dirty="0" smtClean="0">
                          <a:latin typeface="+mj-lt"/>
                        </a:rPr>
                        <a:t>18</a:t>
                      </a:r>
                      <a:endParaRPr lang="en-US" sz="2000" dirty="0">
                        <a:latin typeface="+mj-lt"/>
                      </a:endParaRPr>
                    </a:p>
                  </a:txBody>
                  <a:tcPr marL="50909" marR="50909"/>
                </a:tc>
                <a:tc>
                  <a:txBody>
                    <a:bodyPr/>
                    <a:lstStyle/>
                    <a:p>
                      <a:pPr algn="ctr"/>
                      <a:r>
                        <a:rPr lang="en-US" sz="2000" dirty="0" smtClean="0">
                          <a:latin typeface="+mj-lt"/>
                        </a:rPr>
                        <a:t>13</a:t>
                      </a:r>
                      <a:endParaRPr lang="en-US" sz="2000" dirty="0">
                        <a:latin typeface="+mj-lt"/>
                      </a:endParaRPr>
                    </a:p>
                  </a:txBody>
                  <a:tcPr marL="50909" marR="50909"/>
                </a:tc>
              </a:tr>
              <a:tr h="370840">
                <a:tc>
                  <a:txBody>
                    <a:bodyPr/>
                    <a:lstStyle/>
                    <a:p>
                      <a:r>
                        <a:rPr lang="en-US" sz="2000" dirty="0" smtClean="0">
                          <a:latin typeface="+mj-lt"/>
                        </a:rPr>
                        <a:t>Day 1: intoxicated; day 2: intoxicated</a:t>
                      </a:r>
                      <a:endParaRPr lang="en-US" sz="2000" dirty="0">
                        <a:latin typeface="+mj-lt"/>
                      </a:endParaRPr>
                    </a:p>
                  </a:txBody>
                  <a:tcPr marL="50909" marR="50909"/>
                </a:tc>
                <a:tc>
                  <a:txBody>
                    <a:bodyPr/>
                    <a:lstStyle/>
                    <a:p>
                      <a:pPr algn="ctr"/>
                      <a:r>
                        <a:rPr lang="en-US" sz="2000" dirty="0" smtClean="0">
                          <a:latin typeface="+mj-lt"/>
                        </a:rPr>
                        <a:t>16</a:t>
                      </a:r>
                      <a:endParaRPr lang="en-US" sz="2000" dirty="0">
                        <a:latin typeface="+mj-lt"/>
                      </a:endParaRPr>
                    </a:p>
                  </a:txBody>
                  <a:tcPr marL="50909" marR="50909"/>
                </a:tc>
                <a:tc>
                  <a:txBody>
                    <a:bodyPr/>
                    <a:lstStyle/>
                    <a:p>
                      <a:pPr algn="ctr"/>
                      <a:endParaRPr lang="en-US" sz="2000" dirty="0">
                        <a:latin typeface="+mj-lt"/>
                      </a:endParaRPr>
                    </a:p>
                  </a:txBody>
                  <a:tcPr marL="50909" marR="50909"/>
                </a:tc>
              </a:tr>
            </a:tbl>
          </a:graphicData>
        </a:graphic>
      </p:graphicFrame>
      <p:sp>
        <p:nvSpPr>
          <p:cNvPr id="8" name="Content Placeholder 7"/>
          <p:cNvSpPr>
            <a:spLocks noGrp="1"/>
          </p:cNvSpPr>
          <p:nvPr>
            <p:ph sz="quarter" idx="2"/>
          </p:nvPr>
        </p:nvSpPr>
        <p:spPr>
          <a:xfrm>
            <a:off x="609600" y="1589578"/>
            <a:ext cx="8321034" cy="2338781"/>
          </a:xfrm>
        </p:spPr>
        <p:txBody>
          <a:bodyPr>
            <a:normAutofit/>
          </a:bodyPr>
          <a:lstStyle/>
          <a:p>
            <a:r>
              <a:rPr lang="en-US" sz="2400" dirty="0" smtClean="0"/>
              <a:t>32 adults (aged 22 to 43) asked to memorize a map and a 19-item set of instructions for a journey</a:t>
            </a:r>
          </a:p>
          <a:p>
            <a:r>
              <a:rPr lang="en-US" sz="2400" dirty="0" smtClean="0"/>
              <a:t>Half did so sober and half at the legal limit for intoxication</a:t>
            </a:r>
            <a:endParaRPr lang="en-US" sz="2400" dirty="0"/>
          </a:p>
          <a:p>
            <a:r>
              <a:rPr lang="en-US" sz="2400" dirty="0" smtClean="0"/>
              <a:t>The following day, half of them were tested sober and half at the legal limit for intoxication</a:t>
            </a:r>
            <a:r>
              <a:rPr lang="en-US" dirty="0"/>
              <a:t>.</a:t>
            </a:r>
            <a:endParaRPr lang="en-US" sz="2400" dirty="0" smtClean="0"/>
          </a:p>
        </p:txBody>
      </p:sp>
      <p:sp>
        <p:nvSpPr>
          <p:cNvPr id="9" name="TextBox 8"/>
          <p:cNvSpPr txBox="1"/>
          <p:nvPr/>
        </p:nvSpPr>
        <p:spPr>
          <a:xfrm>
            <a:off x="609601" y="6305788"/>
            <a:ext cx="1384300" cy="369332"/>
          </a:xfrm>
          <a:prstGeom prst="rect">
            <a:avLst/>
          </a:prstGeom>
          <a:noFill/>
        </p:spPr>
        <p:txBody>
          <a:bodyPr wrap="square" rtlCol="0">
            <a:spAutoFit/>
          </a:bodyPr>
          <a:lstStyle/>
          <a:p>
            <a:r>
              <a:rPr lang="en-US" sz="1800" dirty="0" smtClean="0">
                <a:solidFill>
                  <a:schemeClr val="accent1"/>
                </a:solidFill>
                <a:latin typeface="+mj-lt"/>
              </a:rPr>
              <a:t>Lowe (1981)</a:t>
            </a:r>
            <a:endParaRPr lang="en-US" sz="1800" dirty="0">
              <a:solidFill>
                <a:schemeClr val="accent1"/>
              </a:solidFill>
              <a:latin typeface="+mj-lt"/>
            </a:endParaRPr>
          </a:p>
        </p:txBody>
      </p:sp>
      <p:sp>
        <p:nvSpPr>
          <p:cNvPr id="3" name="Rectangle 2"/>
          <p:cNvSpPr/>
          <p:nvPr/>
        </p:nvSpPr>
        <p:spPr>
          <a:xfrm>
            <a:off x="7415665" y="5689484"/>
            <a:ext cx="444653" cy="400110"/>
          </a:xfrm>
          <a:prstGeom prst="rect">
            <a:avLst/>
          </a:prstGeom>
        </p:spPr>
        <p:txBody>
          <a:bodyPr wrap="none">
            <a:spAutoFit/>
          </a:bodyPr>
          <a:lstStyle/>
          <a:p>
            <a:pPr algn="ctr"/>
            <a:r>
              <a:rPr lang="en-US" sz="2000" dirty="0">
                <a:latin typeface="+mn-lt"/>
              </a:rPr>
              <a:t>16</a:t>
            </a:r>
          </a:p>
        </p:txBody>
      </p:sp>
    </p:spTree>
    <p:extLst>
      <p:ext uri="{BB962C8B-B14F-4D97-AF65-F5344CB8AC3E}">
        <p14:creationId xmlns:p14="http://schemas.microsoft.com/office/powerpoint/2010/main" val="1597715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and performance</a:t>
            </a:r>
            <a:endParaRPr lang="en-US" dirty="0"/>
          </a:p>
        </p:txBody>
      </p:sp>
      <p:sp>
        <p:nvSpPr>
          <p:cNvPr id="11" name="Content Placeholder 10"/>
          <p:cNvSpPr>
            <a:spLocks noGrp="1"/>
          </p:cNvSpPr>
          <p:nvPr>
            <p:ph sz="quarter" idx="1"/>
          </p:nvPr>
        </p:nvSpPr>
        <p:spPr>
          <a:xfrm>
            <a:off x="609599" y="1589567"/>
            <a:ext cx="4385734" cy="4572000"/>
          </a:xfrm>
        </p:spPr>
        <p:txBody>
          <a:bodyPr/>
          <a:lstStyle/>
          <a:p>
            <a:r>
              <a:rPr lang="en-US" dirty="0" smtClean="0"/>
              <a:t>Alley maze experiments</a:t>
            </a:r>
          </a:p>
          <a:p>
            <a:pPr lvl="1"/>
            <a:r>
              <a:rPr lang="en-US" dirty="0" smtClean="0"/>
              <a:t>Hungry rats put in mazes</a:t>
            </a:r>
          </a:p>
          <a:p>
            <a:pPr lvl="1"/>
            <a:r>
              <a:rPr lang="en-US" dirty="0" smtClean="0"/>
              <a:t>Removed when they reach the food box</a:t>
            </a:r>
          </a:p>
          <a:p>
            <a:pPr lvl="1"/>
            <a:r>
              <a:rPr lang="en-US" dirty="0" smtClean="0"/>
              <a:t>Learning measured by number of entrances into blind alleys</a:t>
            </a:r>
          </a:p>
          <a:p>
            <a:pPr lvl="1"/>
            <a:endParaRPr lang="en-US" dirty="0"/>
          </a:p>
        </p:txBody>
      </p:sp>
      <p:pic>
        <p:nvPicPr>
          <p:cNvPr id="13" name="Content Placeholder 12" descr="Cognitive maps in rats and men (Psychological Review 1948) figure 1.jpg"/>
          <p:cNvPicPr>
            <a:picLocks noGrp="1" noChangeAspect="1"/>
          </p:cNvPicPr>
          <p:nvPr>
            <p:ph sz="quarter" idx="2"/>
          </p:nvPr>
        </p:nvPicPr>
        <p:blipFill>
          <a:blip r:embed="rId2">
            <a:extLst>
              <a:ext uri="{28A0092B-C50C-407E-A947-70E740481C1C}">
                <a14:useLocalDpi xmlns:a14="http://schemas.microsoft.com/office/drawing/2010/main" val="0"/>
              </a:ext>
            </a:extLst>
          </a:blip>
          <a:srcRect t="-8550" b="-8550"/>
          <a:stretch>
            <a:fillRect/>
          </a:stretch>
        </p:blipFill>
        <p:spPr>
          <a:xfrm>
            <a:off x="4995333" y="1600200"/>
            <a:ext cx="4038600" cy="4525963"/>
          </a:xfrm>
        </p:spPr>
      </p:pic>
    </p:spTree>
    <p:extLst>
      <p:ext uri="{BB962C8B-B14F-4D97-AF65-F5344CB8AC3E}">
        <p14:creationId xmlns:p14="http://schemas.microsoft.com/office/powerpoint/2010/main" val="3743615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GB" smtClean="0"/>
              <a:t>Share learning intentions</a:t>
            </a:r>
            <a:endParaRPr lang="en-GB" dirty="0"/>
          </a:p>
        </p:txBody>
      </p:sp>
      <p:sp>
        <p:nvSpPr>
          <p:cNvPr id="1022979" name="Rectangle 3"/>
          <p:cNvSpPr>
            <a:spLocks noGrp="1" noChangeArrowheads="1"/>
          </p:cNvSpPr>
          <p:nvPr>
            <p:ph idx="1"/>
          </p:nvPr>
        </p:nvSpPr>
        <p:spPr/>
        <p:txBody>
          <a:bodyPr/>
          <a:lstStyle/>
          <a:p>
            <a:r>
              <a:rPr lang="en-GB" dirty="0" smtClean="0"/>
              <a:t>Keep the context out of the learning intention</a:t>
            </a:r>
          </a:p>
          <a:p>
            <a:pPr lvl="1"/>
            <a:r>
              <a:rPr lang="en-GB" dirty="0" smtClean="0"/>
              <a:t>Differentiate success criteria, not learning intentions</a:t>
            </a:r>
          </a:p>
          <a:p>
            <a:pPr lvl="1"/>
            <a:r>
              <a:rPr lang="en-GB" dirty="0" smtClean="0"/>
              <a:t>Process versus product success criteria</a:t>
            </a:r>
          </a:p>
          <a:p>
            <a:pPr lvl="1"/>
            <a:r>
              <a:rPr lang="en-GB" dirty="0" smtClean="0"/>
              <a:t>Generic, not specific criteria</a:t>
            </a:r>
          </a:p>
          <a:p>
            <a:r>
              <a:rPr lang="en-GB" dirty="0" smtClean="0"/>
              <a:t>Start with samples of work, rather than rubrics, to communicate quality</a:t>
            </a:r>
          </a:p>
          <a:p>
            <a:pPr lvl="1"/>
            <a:r>
              <a:rPr lang="en-GB" dirty="0" smtClean="0"/>
              <a:t>Quality cannot always be reduced to words</a:t>
            </a:r>
          </a:p>
          <a:p>
            <a:pPr lvl="1"/>
            <a:r>
              <a:rPr lang="en-GB" dirty="0" smtClean="0"/>
              <a:t>Ensure deep and surface features are not aligned</a:t>
            </a:r>
          </a:p>
          <a:p>
            <a:pPr lvl="1"/>
            <a:r>
              <a:rPr lang="en-GB" dirty="0" smtClean="0"/>
              <a:t>Don’t abdicate responsibility for quality </a:t>
            </a:r>
            <a:endParaRPr lang="en-GB" dirty="0"/>
          </a:p>
        </p:txBody>
      </p:sp>
      <p:sp>
        <p:nvSpPr>
          <p:cNvPr id="3" name="Slide Number Placeholder 2"/>
          <p:cNvSpPr>
            <a:spLocks noGrp="1"/>
          </p:cNvSpPr>
          <p:nvPr>
            <p:ph type="sldNum" sz="quarter" idx="12"/>
          </p:nvPr>
        </p:nvSpPr>
        <p:spPr/>
        <p:txBody>
          <a:bodyPr/>
          <a:lstStyle/>
          <a:p>
            <a:fld id="{19ABF79A-F4A3-5E49-A6CE-5B8CF779BC37}" type="slidenum">
              <a:rPr lang="en-GB" smtClean="0"/>
              <a:pPr/>
              <a:t>30</a:t>
            </a:fld>
            <a:endParaRPr lang="en-GB" dirty="0"/>
          </a:p>
        </p:txBody>
      </p:sp>
    </p:spTree>
    <p:extLst>
      <p:ext uri="{BB962C8B-B14F-4D97-AF65-F5344CB8AC3E}">
        <p14:creationId xmlns:p14="http://schemas.microsoft.com/office/powerpoint/2010/main" val="36306539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297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297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297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29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79"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ctrTitle"/>
          </p:nvPr>
        </p:nvSpPr>
        <p:spPr/>
        <p:txBody>
          <a:bodyPr/>
          <a:lstStyle/>
          <a:p>
            <a:pPr eaLnBrk="1" hangingPunct="1"/>
            <a:r>
              <a:rPr lang="en-US" sz="4000" dirty="0">
                <a:latin typeface="Calibri" charset="0"/>
                <a:ea typeface="ＭＳ Ｐゴシック" charset="0"/>
                <a:cs typeface="ＭＳ Ｐゴシック" charset="0"/>
              </a:rPr>
              <a:t>Engineering effective discussions, activities, and classroom tasks that elicit evidence of learning</a:t>
            </a:r>
          </a:p>
        </p:txBody>
      </p:sp>
      <p:sp>
        <p:nvSpPr>
          <p:cNvPr id="2" name="Slide Number Placeholder 1"/>
          <p:cNvSpPr>
            <a:spLocks noGrp="1"/>
          </p:cNvSpPr>
          <p:nvPr>
            <p:ph type="sldNum" sz="quarter" idx="12"/>
          </p:nvPr>
        </p:nvSpPr>
        <p:spPr/>
        <p:txBody>
          <a:bodyPr/>
          <a:lstStyle/>
          <a:p>
            <a:pPr>
              <a:defRPr/>
            </a:pPr>
            <a:fld id="{D52799CE-711A-FA44-BA4E-E463DA170A36}" type="slidenum">
              <a:rPr lang="en-US" smtClean="0"/>
              <a:pPr>
                <a:defRPr/>
              </a:pPr>
              <a:t>31</a:t>
            </a:fld>
            <a:endParaRPr lang="en-US" dirty="0"/>
          </a:p>
        </p:txBody>
      </p:sp>
    </p:spTree>
    <p:extLst>
      <p:ext uri="{BB962C8B-B14F-4D97-AF65-F5344CB8AC3E}">
        <p14:creationId xmlns:p14="http://schemas.microsoft.com/office/powerpoint/2010/main" val="9507538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GB" smtClean="0"/>
              <a:t>Eliciting evidence</a:t>
            </a:r>
            <a:endParaRPr lang="en-GB" dirty="0"/>
          </a:p>
        </p:txBody>
      </p:sp>
      <p:sp>
        <p:nvSpPr>
          <p:cNvPr id="942083" name="Rectangle 3"/>
          <p:cNvSpPr>
            <a:spLocks noGrp="1" noChangeArrowheads="1"/>
          </p:cNvSpPr>
          <p:nvPr>
            <p:ph idx="1"/>
          </p:nvPr>
        </p:nvSpPr>
        <p:spPr>
          <a:xfrm>
            <a:off x="717550" y="1209066"/>
            <a:ext cx="8426450" cy="5473700"/>
          </a:xfrm>
        </p:spPr>
        <p:txBody>
          <a:bodyPr>
            <a:normAutofit/>
          </a:bodyPr>
          <a:lstStyle/>
          <a:p>
            <a:r>
              <a:rPr lang="en-GB" dirty="0" smtClean="0"/>
              <a:t>No hands up (except to ask a question)</a:t>
            </a:r>
          </a:p>
          <a:p>
            <a:pPr lvl="1"/>
            <a:r>
              <a:rPr lang="en-GB" dirty="0" smtClean="0"/>
              <a:t>Choose students at random</a:t>
            </a:r>
          </a:p>
          <a:p>
            <a:pPr lvl="1"/>
            <a:r>
              <a:rPr lang="en-GB" dirty="0" smtClean="0"/>
              <a:t>No opting out</a:t>
            </a:r>
          </a:p>
          <a:p>
            <a:r>
              <a:rPr lang="en-US" dirty="0" smtClean="0"/>
              <a:t>Avoiding questions altogether</a:t>
            </a:r>
            <a:endParaRPr lang="en-GB" altLang="ja-JP" dirty="0" smtClean="0"/>
          </a:p>
          <a:p>
            <a:r>
              <a:rPr lang="en-GB" dirty="0" smtClean="0"/>
              <a:t>All-student response systems</a:t>
            </a:r>
          </a:p>
          <a:p>
            <a:pPr lvl="1"/>
            <a:r>
              <a:rPr lang="en-GB" dirty="0" smtClean="0"/>
              <a:t>Decision-driven data collection</a:t>
            </a:r>
          </a:p>
          <a:p>
            <a:r>
              <a:rPr lang="en-GB" dirty="0" smtClean="0"/>
              <a:t>Hinge-questions</a:t>
            </a:r>
          </a:p>
        </p:txBody>
      </p:sp>
      <p:sp>
        <p:nvSpPr>
          <p:cNvPr id="2" name="Slide Number Placeholder 1"/>
          <p:cNvSpPr>
            <a:spLocks noGrp="1"/>
          </p:cNvSpPr>
          <p:nvPr>
            <p:ph type="sldNum" sz="quarter" idx="12"/>
          </p:nvPr>
        </p:nvSpPr>
        <p:spPr/>
        <p:txBody>
          <a:bodyPr/>
          <a:lstStyle/>
          <a:p>
            <a:fld id="{9C0F6FC3-3F0F-484D-B7AD-35414CAF3DD6}" type="slidenum">
              <a:rPr lang="en-US" smtClean="0"/>
              <a:pPr/>
              <a:t>32</a:t>
            </a:fld>
            <a:endParaRPr lang="en-US"/>
          </a:p>
        </p:txBody>
      </p:sp>
    </p:spTree>
    <p:extLst>
      <p:ext uri="{BB962C8B-B14F-4D97-AF65-F5344CB8AC3E}">
        <p14:creationId xmlns:p14="http://schemas.microsoft.com/office/powerpoint/2010/main" val="3221300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0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r>
              <a:rPr lang="en-US" dirty="0" smtClean="0"/>
              <a:t>Diagnostic questions in Psychology</a:t>
            </a:r>
            <a:endParaRPr lang="en-US" dirty="0"/>
          </a:p>
        </p:txBody>
      </p:sp>
      <p:sp>
        <p:nvSpPr>
          <p:cNvPr id="57347" name="Rectangle 5"/>
          <p:cNvSpPr>
            <a:spLocks noGrp="1" noChangeArrowheads="1"/>
          </p:cNvSpPr>
          <p:nvPr>
            <p:ph type="body" idx="1"/>
          </p:nvPr>
        </p:nvSpPr>
        <p:spPr>
          <a:xfrm>
            <a:off x="612649" y="1600200"/>
            <a:ext cx="8328152" cy="4495800"/>
          </a:xfrm>
        </p:spPr>
        <p:txBody>
          <a:bodyPr>
            <a:normAutofit/>
          </a:bodyPr>
          <a:lstStyle/>
          <a:p>
            <a:pPr marL="0" indent="0">
              <a:buNone/>
            </a:pPr>
            <a:r>
              <a:rPr lang="en-US" sz="2800" dirty="0" smtClean="0"/>
              <a:t>Which of the following is the most important difference between the theories of Piaget and Vygotsky?</a:t>
            </a:r>
          </a:p>
          <a:p>
            <a:pPr marL="533400" lvl="1" indent="-533400" defTabSz="901700">
              <a:buSzPct val="100000"/>
              <a:buFont typeface="+mj-lt"/>
              <a:buAutoNum type="alphaUcPeriod"/>
            </a:pPr>
            <a:r>
              <a:rPr lang="en-US" dirty="0" smtClean="0"/>
              <a:t>Piaget places greater importance on the role of conservation in cognitive development</a:t>
            </a:r>
          </a:p>
          <a:p>
            <a:pPr marL="533400" lvl="1" indent="-533400" defTabSz="901700">
              <a:buSzPct val="100000"/>
              <a:buFont typeface="+mj-lt"/>
              <a:buAutoNum type="alphaUcPeriod"/>
            </a:pPr>
            <a:r>
              <a:rPr lang="en-US" dirty="0" smtClean="0"/>
              <a:t>Vygotsky places greater importance on the role of cultural artifacts in cognitive development.</a:t>
            </a:r>
          </a:p>
          <a:p>
            <a:pPr marL="533400" lvl="1" indent="-533400" defTabSz="901700">
              <a:buSzPct val="100000"/>
              <a:buFont typeface="+mj-lt"/>
              <a:buAutoNum type="alphaUcPeriod"/>
            </a:pPr>
            <a:r>
              <a:rPr lang="en-US" dirty="0" smtClean="0"/>
              <a:t>Vygotsky did not believe in distinct stages of cognitive development.</a:t>
            </a:r>
          </a:p>
          <a:p>
            <a:pPr marL="533400" lvl="1" indent="-533400" defTabSz="901700">
              <a:buSzPct val="100000"/>
              <a:buFont typeface="+mj-lt"/>
              <a:buAutoNum type="alphaUcPeriod"/>
            </a:pPr>
            <a:r>
              <a:rPr lang="en-US" dirty="0" smtClean="0"/>
              <a:t>Piaget was a social constructivist while Vygotsky placed greater emphasis on cultural-historical activity theory</a:t>
            </a:r>
          </a:p>
          <a:p>
            <a:endParaRPr lang="en-US" dirty="0"/>
          </a:p>
        </p:txBody>
      </p:sp>
      <p:sp>
        <p:nvSpPr>
          <p:cNvPr id="2" name="Slide Number Placeholder 1"/>
          <p:cNvSpPr>
            <a:spLocks noGrp="1"/>
          </p:cNvSpPr>
          <p:nvPr>
            <p:ph type="sldNum" sz="quarter" idx="12"/>
          </p:nvPr>
        </p:nvSpPr>
        <p:spPr/>
        <p:txBody>
          <a:bodyPr>
            <a:normAutofit fontScale="92500" lnSpcReduction="20000"/>
          </a:bodyPr>
          <a:lstStyle/>
          <a:p>
            <a:fld id="{9C0F6FC3-3F0F-484D-B7AD-35414CAF3DD6}" type="slidenum">
              <a:rPr lang="en-US" smtClean="0"/>
              <a:t>33</a:t>
            </a:fld>
            <a:endParaRPr lang="en-US"/>
          </a:p>
        </p:txBody>
      </p:sp>
    </p:spTree>
    <p:extLst>
      <p:ext uri="{BB962C8B-B14F-4D97-AF65-F5344CB8AC3E}">
        <p14:creationId xmlns:p14="http://schemas.microsoft.com/office/powerpoint/2010/main" val="33316419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r>
              <a:rPr lang="en-US" dirty="0" smtClean="0"/>
              <a:t>Diagnostic questions in graduate school</a:t>
            </a:r>
            <a:endParaRPr lang="en-US" dirty="0"/>
          </a:p>
        </p:txBody>
      </p:sp>
      <p:sp>
        <p:nvSpPr>
          <p:cNvPr id="1050627" name="Rectangle 3"/>
          <p:cNvSpPr>
            <a:spLocks noGrp="1" noChangeArrowheads="1"/>
          </p:cNvSpPr>
          <p:nvPr>
            <p:ph type="body" idx="1"/>
          </p:nvPr>
        </p:nvSpPr>
        <p:spPr/>
        <p:txBody>
          <a:bodyPr>
            <a:normAutofit lnSpcReduction="10000"/>
          </a:bodyPr>
          <a:lstStyle/>
          <a:p>
            <a:pPr marL="0" indent="0">
              <a:buNone/>
            </a:pPr>
            <a:r>
              <a:rPr lang="en-US" dirty="0" smtClean="0"/>
              <a:t>An experimental study of a new method of teaching reading reports that a result was significant (p&lt;0.05). This means that:</a:t>
            </a:r>
          </a:p>
          <a:p>
            <a:pPr marL="444500" lvl="1" indent="-444500" defTabSz="901700">
              <a:buSzPct val="100000"/>
              <a:buFont typeface="+mj-lt"/>
              <a:buAutoNum type="alphaUcPeriod"/>
            </a:pPr>
            <a:r>
              <a:rPr lang="en-US" dirty="0" smtClean="0"/>
              <a:t>The experimental group out-performed the control group by 5%</a:t>
            </a:r>
          </a:p>
          <a:p>
            <a:pPr marL="444500" lvl="1" indent="-444500" defTabSz="901700">
              <a:buSzPct val="100000"/>
              <a:buFont typeface="+mj-lt"/>
              <a:buAutoNum type="alphaUcPeriod"/>
            </a:pPr>
            <a:r>
              <a:rPr lang="en-US" dirty="0" smtClean="0"/>
              <a:t>There is a 5% chance that the experimental group did not out-perform the control group</a:t>
            </a:r>
          </a:p>
          <a:p>
            <a:pPr marL="444500" lvl="1" indent="-444500" defTabSz="901700">
              <a:buSzPct val="100000"/>
              <a:buFont typeface="+mj-lt"/>
              <a:buAutoNum type="alphaUcPeriod"/>
            </a:pPr>
            <a:r>
              <a:rPr lang="en-US" dirty="0" smtClean="0"/>
              <a:t>There is a 5% chance that there is no difference between the experimental group and the treatment group</a:t>
            </a:r>
          </a:p>
          <a:p>
            <a:pPr marL="444500" lvl="1" indent="-444500" defTabSz="901700">
              <a:buSzPct val="100000"/>
              <a:buFont typeface="+mj-lt"/>
              <a:buAutoNum type="alphaUcPeriod"/>
            </a:pPr>
            <a:r>
              <a:rPr lang="en-US" dirty="0" smtClean="0"/>
              <a:t>There is only a 5% chance that the observed result would have happened if the experimental and control groups had the same achievement</a:t>
            </a:r>
            <a:endParaRPr lang="en-US" dirty="0"/>
          </a:p>
        </p:txBody>
      </p:sp>
    </p:spTree>
    <p:extLst>
      <p:ext uri="{BB962C8B-B14F-4D97-AF65-F5344CB8AC3E}">
        <p14:creationId xmlns:p14="http://schemas.microsoft.com/office/powerpoint/2010/main" val="23255295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ctrTitle"/>
          </p:nvPr>
        </p:nvSpPr>
        <p:spPr/>
        <p:txBody>
          <a:bodyPr/>
          <a:lstStyle/>
          <a:p>
            <a:pPr eaLnBrk="1" hangingPunct="1"/>
            <a:r>
              <a:rPr lang="en-US" dirty="0">
                <a:latin typeface="Calibri" charset="0"/>
                <a:ea typeface="ＭＳ Ｐゴシック" charset="0"/>
                <a:cs typeface="ＭＳ Ｐゴシック" charset="0"/>
              </a:rPr>
              <a:t>Providing feedback that moves learners forward</a:t>
            </a:r>
          </a:p>
        </p:txBody>
      </p:sp>
      <p:sp>
        <p:nvSpPr>
          <p:cNvPr id="2" name="Slide Number Placeholder 1"/>
          <p:cNvSpPr>
            <a:spLocks noGrp="1"/>
          </p:cNvSpPr>
          <p:nvPr>
            <p:ph type="sldNum" sz="quarter" idx="12"/>
          </p:nvPr>
        </p:nvSpPr>
        <p:spPr/>
        <p:txBody>
          <a:bodyPr/>
          <a:lstStyle/>
          <a:p>
            <a:fld id="{9C0F6FC3-3F0F-484D-B7AD-35414CAF3DD6}" type="slidenum">
              <a:rPr lang="en-US" smtClean="0"/>
              <a:t>35</a:t>
            </a:fld>
            <a:endParaRPr lang="en-US" dirty="0"/>
          </a:p>
        </p:txBody>
      </p:sp>
    </p:spTree>
    <p:extLst>
      <p:ext uri="{BB962C8B-B14F-4D97-AF65-F5344CB8AC3E}">
        <p14:creationId xmlns:p14="http://schemas.microsoft.com/office/powerpoint/2010/main" val="14299498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a:lstStyle/>
          <a:p>
            <a:r>
              <a:rPr lang="en-GB" dirty="0" smtClean="0"/>
              <a:t>Effects of feedback</a:t>
            </a:r>
            <a:endParaRPr lang="en-GB" dirty="0"/>
          </a:p>
        </p:txBody>
      </p:sp>
      <p:sp>
        <p:nvSpPr>
          <p:cNvPr id="137218" name="Rectangle 3"/>
          <p:cNvSpPr>
            <a:spLocks noGrp="1" noChangeArrowheads="1"/>
          </p:cNvSpPr>
          <p:nvPr>
            <p:ph idx="1"/>
          </p:nvPr>
        </p:nvSpPr>
        <p:spPr>
          <a:xfrm>
            <a:off x="717550" y="1247166"/>
            <a:ext cx="8153400" cy="5048624"/>
          </a:xfrm>
        </p:spPr>
        <p:txBody>
          <a:bodyPr>
            <a:normAutofit fontScale="85000" lnSpcReduction="10000"/>
          </a:bodyPr>
          <a:lstStyle/>
          <a:p>
            <a:pPr>
              <a:lnSpc>
                <a:spcPct val="120000"/>
              </a:lnSpc>
            </a:pPr>
            <a:r>
              <a:rPr lang="en-GB" dirty="0" smtClean="0"/>
              <a:t>Kluger &amp; DeNisi (1996) review of 3000 research reports</a:t>
            </a:r>
          </a:p>
          <a:p>
            <a:pPr>
              <a:lnSpc>
                <a:spcPct val="120000"/>
              </a:lnSpc>
            </a:pPr>
            <a:r>
              <a:rPr lang="en-GB" dirty="0" smtClean="0"/>
              <a:t>Excluding those:</a:t>
            </a:r>
          </a:p>
          <a:p>
            <a:pPr lvl="1">
              <a:lnSpc>
                <a:spcPct val="120000"/>
              </a:lnSpc>
            </a:pPr>
            <a:r>
              <a:rPr lang="en-GB" dirty="0" smtClean="0"/>
              <a:t>without adequate controls</a:t>
            </a:r>
          </a:p>
          <a:p>
            <a:pPr lvl="1">
              <a:lnSpc>
                <a:spcPct val="120000"/>
              </a:lnSpc>
            </a:pPr>
            <a:r>
              <a:rPr lang="en-GB" dirty="0" smtClean="0"/>
              <a:t>with poor design</a:t>
            </a:r>
          </a:p>
          <a:p>
            <a:pPr lvl="1">
              <a:lnSpc>
                <a:spcPct val="120000"/>
              </a:lnSpc>
            </a:pPr>
            <a:r>
              <a:rPr lang="en-GB" dirty="0" smtClean="0"/>
              <a:t>with fewer than 10 participants</a:t>
            </a:r>
          </a:p>
          <a:p>
            <a:pPr lvl="1">
              <a:lnSpc>
                <a:spcPct val="120000"/>
              </a:lnSpc>
            </a:pPr>
            <a:r>
              <a:rPr lang="en-GB" dirty="0" smtClean="0"/>
              <a:t>where performance was not measured</a:t>
            </a:r>
          </a:p>
          <a:p>
            <a:pPr lvl="1">
              <a:lnSpc>
                <a:spcPct val="120000"/>
              </a:lnSpc>
            </a:pPr>
            <a:r>
              <a:rPr lang="en-GB" dirty="0" smtClean="0"/>
              <a:t>without details of effect sizes</a:t>
            </a:r>
          </a:p>
          <a:p>
            <a:pPr>
              <a:lnSpc>
                <a:spcPct val="120000"/>
              </a:lnSpc>
            </a:pPr>
            <a:r>
              <a:rPr lang="en-GB" dirty="0" smtClean="0"/>
              <a:t>left 131 reports, 607 effect sizes, involving 12652 individuals</a:t>
            </a:r>
          </a:p>
          <a:p>
            <a:pPr>
              <a:lnSpc>
                <a:spcPct val="120000"/>
              </a:lnSpc>
            </a:pPr>
            <a:r>
              <a:rPr lang="en-GB" dirty="0" smtClean="0"/>
              <a:t>On average, feedback increases achievement</a:t>
            </a:r>
          </a:p>
          <a:p>
            <a:pPr lvl="1">
              <a:lnSpc>
                <a:spcPct val="120000"/>
              </a:lnSpc>
            </a:pPr>
            <a:r>
              <a:rPr lang="en-GB" dirty="0" smtClean="0"/>
              <a:t>Effect sizes highly variable</a:t>
            </a:r>
          </a:p>
          <a:p>
            <a:pPr lvl="1">
              <a:lnSpc>
                <a:spcPct val="120000"/>
              </a:lnSpc>
            </a:pPr>
            <a:r>
              <a:rPr lang="en-GB" dirty="0" smtClean="0"/>
              <a:t>38% (231 out of 607) of effect sizes were negative</a:t>
            </a:r>
            <a:endParaRPr lang="en-GB" dirty="0"/>
          </a:p>
        </p:txBody>
      </p:sp>
      <p:sp>
        <p:nvSpPr>
          <p:cNvPr id="2" name="Slide Number Placeholder 1"/>
          <p:cNvSpPr>
            <a:spLocks noGrp="1"/>
          </p:cNvSpPr>
          <p:nvPr>
            <p:ph type="sldNum" sz="quarter" idx="12"/>
          </p:nvPr>
        </p:nvSpPr>
        <p:spPr/>
        <p:txBody>
          <a:bodyPr/>
          <a:lstStyle/>
          <a:p>
            <a:fld id="{9C0F6FC3-3F0F-484D-B7AD-35414CAF3DD6}" type="slidenum">
              <a:rPr lang="en-US" smtClean="0"/>
              <a:t>36</a:t>
            </a:fld>
            <a:endParaRPr lang="en-US"/>
          </a:p>
        </p:txBody>
      </p:sp>
    </p:spTree>
    <p:extLst>
      <p:ext uri="{BB962C8B-B14F-4D97-AF65-F5344CB8AC3E}">
        <p14:creationId xmlns:p14="http://schemas.microsoft.com/office/powerpoint/2010/main" val="42062279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2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2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721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721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72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dirty="0">
                <a:latin typeface="Calibri" charset="0"/>
                <a:ea typeface="ＭＳ Ｐゴシック" charset="0"/>
                <a:cs typeface="ＭＳ Ｐゴシック" charset="0"/>
              </a:rPr>
              <a:t>Getting feedback right is hard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3356330"/>
              </p:ext>
            </p:extLst>
          </p:nvPr>
        </p:nvGraphicFramePr>
        <p:xfrm>
          <a:off x="749300" y="1676400"/>
          <a:ext cx="8191501" cy="4168774"/>
        </p:xfrm>
        <a:graphic>
          <a:graphicData uri="http://schemas.openxmlformats.org/drawingml/2006/table">
            <a:tbl>
              <a:tblPr firstRow="1" bandRow="1">
                <a:tableStyleId>{5C22544A-7EE6-4342-B048-85BDC9FD1C3A}</a:tableStyleId>
              </a:tblPr>
              <a:tblGrid>
                <a:gridCol w="2036372"/>
                <a:gridCol w="2990627"/>
                <a:gridCol w="3164502"/>
              </a:tblGrid>
              <a:tr h="711144">
                <a:tc>
                  <a:txBody>
                    <a:bodyPr/>
                    <a:lstStyle/>
                    <a:p>
                      <a:pPr marL="0" indent="0">
                        <a:spcAft>
                          <a:spcPts val="400"/>
                        </a:spcAft>
                      </a:pPr>
                      <a:r>
                        <a:rPr lang="en-US" sz="2000" dirty="0"/>
                        <a:t>Response type</a:t>
                      </a:r>
                      <a:endParaRPr lang="en-GB" sz="2000" dirty="0">
                        <a:latin typeface="Palatino"/>
                        <a:ea typeface="Times New Roman"/>
                        <a:cs typeface="Palatino"/>
                      </a:endParaRPr>
                    </a:p>
                  </a:txBody>
                  <a:tcPr marL="0" marR="0" marT="0" marB="0">
                    <a:solidFill>
                      <a:srgbClr val="1691D0"/>
                    </a:solidFill>
                  </a:tcPr>
                </a:tc>
                <a:tc gridSpan="2">
                  <a:txBody>
                    <a:bodyPr/>
                    <a:lstStyle/>
                    <a:p>
                      <a:pPr marL="84138" indent="0" algn="ctr">
                        <a:spcAft>
                          <a:spcPts val="400"/>
                        </a:spcAft>
                      </a:pPr>
                      <a:r>
                        <a:rPr lang="en-US" sz="2000" dirty="0"/>
                        <a:t>Feedback</a:t>
                      </a:r>
                      <a:r>
                        <a:rPr lang="en-US" sz="2000" dirty="0" smtClean="0"/>
                        <a:t> indicates performance…</a:t>
                      </a:r>
                      <a:endParaRPr lang="en-GB" sz="2000" dirty="0">
                        <a:latin typeface="Palatino"/>
                        <a:ea typeface="Times New Roman"/>
                        <a:cs typeface="Palatino"/>
                      </a:endParaRPr>
                    </a:p>
                  </a:txBody>
                  <a:tcPr marL="0" marR="0" marT="0" marB="0">
                    <a:solidFill>
                      <a:srgbClr val="1691D0"/>
                    </a:solidFill>
                  </a:tcPr>
                </a:tc>
                <a:tc hMerge="1">
                  <a:txBody>
                    <a:bodyPr/>
                    <a:lstStyle/>
                    <a:p>
                      <a:pPr marL="84138" indent="0">
                        <a:spcAft>
                          <a:spcPts val="400"/>
                        </a:spcAft>
                      </a:pPr>
                      <a:endParaRPr lang="en-GB" sz="2400" dirty="0">
                        <a:latin typeface="Palatino"/>
                        <a:ea typeface="Times New Roman"/>
                        <a:cs typeface="Palatino"/>
                      </a:endParaRPr>
                    </a:p>
                  </a:txBody>
                  <a:tcPr marL="0" marR="0" marT="0" marB="0"/>
                </a:tc>
              </a:tr>
              <a:tr h="691526">
                <a:tc>
                  <a:txBody>
                    <a:bodyPr/>
                    <a:lstStyle/>
                    <a:p>
                      <a:pPr marL="0" indent="0">
                        <a:spcAft>
                          <a:spcPts val="400"/>
                        </a:spcAft>
                      </a:pPr>
                      <a:endParaRPr lang="en-GB" sz="2000" dirty="0">
                        <a:solidFill>
                          <a:schemeClr val="bg1"/>
                        </a:solidFill>
                        <a:latin typeface="Palatino"/>
                        <a:ea typeface="Times New Roman"/>
                        <a:cs typeface="Palatino"/>
                      </a:endParaRPr>
                    </a:p>
                  </a:txBody>
                  <a:tcPr marL="0" marR="0" marT="0" marB="0">
                    <a:solidFill>
                      <a:srgbClr val="1691D0"/>
                    </a:solidFill>
                  </a:tcPr>
                </a:tc>
                <a:tc>
                  <a:txBody>
                    <a:bodyPr/>
                    <a:lstStyle/>
                    <a:p>
                      <a:pPr marL="84138" indent="0">
                        <a:spcAft>
                          <a:spcPts val="400"/>
                        </a:spcAft>
                      </a:pPr>
                      <a:r>
                        <a:rPr lang="en-US" sz="2000" dirty="0" smtClean="0">
                          <a:solidFill>
                            <a:schemeClr val="bg1"/>
                          </a:solidFill>
                        </a:rPr>
                        <a:t>falls short of goal</a:t>
                      </a:r>
                      <a:endParaRPr lang="en-GB" sz="2000" dirty="0">
                        <a:solidFill>
                          <a:schemeClr val="bg1"/>
                        </a:solidFill>
                        <a:latin typeface="Palatino"/>
                        <a:ea typeface="Times New Roman"/>
                        <a:cs typeface="Palatino"/>
                      </a:endParaRPr>
                    </a:p>
                  </a:txBody>
                  <a:tcPr marL="0" marR="0" marT="0" marB="0">
                    <a:solidFill>
                      <a:srgbClr val="1691D0"/>
                    </a:solidFill>
                  </a:tcPr>
                </a:tc>
                <a:tc>
                  <a:txBody>
                    <a:bodyPr/>
                    <a:lstStyle/>
                    <a:p>
                      <a:pPr marL="84138" indent="0">
                        <a:spcAft>
                          <a:spcPts val="400"/>
                        </a:spcAft>
                      </a:pPr>
                      <a:r>
                        <a:rPr lang="en-US" sz="2000" dirty="0" smtClean="0">
                          <a:solidFill>
                            <a:schemeClr val="bg1"/>
                          </a:solidFill>
                        </a:rPr>
                        <a:t>exceeds goal</a:t>
                      </a:r>
                      <a:endParaRPr lang="en-GB" sz="2000" dirty="0">
                        <a:solidFill>
                          <a:schemeClr val="bg1"/>
                        </a:solidFill>
                        <a:latin typeface="Palatino"/>
                        <a:ea typeface="Times New Roman"/>
                        <a:cs typeface="Palatino"/>
                      </a:endParaRPr>
                    </a:p>
                  </a:txBody>
                  <a:tcPr marL="0" marR="0" marT="0" marB="0">
                    <a:solidFill>
                      <a:srgbClr val="1691D0"/>
                    </a:solidFill>
                  </a:tcPr>
                </a:tc>
              </a:tr>
              <a:tr h="691526">
                <a:tc>
                  <a:txBody>
                    <a:bodyPr/>
                    <a:lstStyle/>
                    <a:p>
                      <a:pPr marL="0" indent="0">
                        <a:spcAft>
                          <a:spcPts val="400"/>
                        </a:spcAft>
                      </a:pPr>
                      <a:r>
                        <a:rPr lang="en-US" sz="2000" dirty="0" smtClean="0"/>
                        <a:t>Change </a:t>
                      </a:r>
                      <a:r>
                        <a:rPr lang="en-US" sz="2000" dirty="0"/>
                        <a:t>behavior</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b="1" dirty="0"/>
                        <a:t>Increase effort</a:t>
                      </a:r>
                      <a:endParaRPr lang="en-GB" sz="2000" b="1" dirty="0">
                        <a:latin typeface="Palatino"/>
                        <a:ea typeface="Times New Roman"/>
                        <a:cs typeface="Palatino"/>
                      </a:endParaRPr>
                    </a:p>
                  </a:txBody>
                  <a:tcPr marL="0" marR="0" marT="0" marB="0"/>
                </a:tc>
                <a:tc>
                  <a:txBody>
                    <a:bodyPr/>
                    <a:lstStyle/>
                    <a:p>
                      <a:pPr marL="84138" indent="0">
                        <a:spcAft>
                          <a:spcPts val="400"/>
                        </a:spcAft>
                      </a:pPr>
                      <a:r>
                        <a:rPr lang="en-US" sz="2000" dirty="0"/>
                        <a:t>Exert less effort</a:t>
                      </a:r>
                      <a:endParaRPr lang="en-GB" sz="2000" dirty="0">
                        <a:latin typeface="Palatino"/>
                        <a:ea typeface="Times New Roman"/>
                        <a:cs typeface="Palatino"/>
                      </a:endParaRPr>
                    </a:p>
                  </a:txBody>
                  <a:tcPr marL="0" marR="0" marT="0" marB="0"/>
                </a:tc>
              </a:tr>
              <a:tr h="691526">
                <a:tc>
                  <a:txBody>
                    <a:bodyPr/>
                    <a:lstStyle/>
                    <a:p>
                      <a:pPr marL="0" indent="0">
                        <a:spcAft>
                          <a:spcPts val="400"/>
                        </a:spcAft>
                      </a:pPr>
                      <a:r>
                        <a:rPr lang="en-US" sz="2000" dirty="0"/>
                        <a:t>Change goal</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dirty="0"/>
                        <a:t>Reduce aspiration</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b="1" dirty="0"/>
                        <a:t>Increase aspiration</a:t>
                      </a:r>
                      <a:endParaRPr lang="en-GB" sz="2000" b="1" dirty="0">
                        <a:latin typeface="Palatino"/>
                        <a:ea typeface="Times New Roman"/>
                        <a:cs typeface="Palatino"/>
                      </a:endParaRPr>
                    </a:p>
                  </a:txBody>
                  <a:tcPr marL="0" marR="0" marT="0" marB="0"/>
                </a:tc>
              </a:tr>
              <a:tr h="691526">
                <a:tc>
                  <a:txBody>
                    <a:bodyPr/>
                    <a:lstStyle/>
                    <a:p>
                      <a:pPr marL="0" indent="0">
                        <a:spcAft>
                          <a:spcPts val="400"/>
                        </a:spcAft>
                      </a:pPr>
                      <a:r>
                        <a:rPr lang="en-US" sz="2000" dirty="0"/>
                        <a:t>Abandon goal</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dirty="0"/>
                        <a:t>Decide goal is too hard</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dirty="0"/>
                        <a:t>Decide goal is too easy</a:t>
                      </a:r>
                      <a:endParaRPr lang="en-GB" sz="2000" dirty="0">
                        <a:latin typeface="Palatino"/>
                        <a:ea typeface="Times New Roman"/>
                        <a:cs typeface="Palatino"/>
                      </a:endParaRPr>
                    </a:p>
                  </a:txBody>
                  <a:tcPr marL="0" marR="0" marT="0" marB="0"/>
                </a:tc>
              </a:tr>
              <a:tr h="691526">
                <a:tc>
                  <a:txBody>
                    <a:bodyPr/>
                    <a:lstStyle/>
                    <a:p>
                      <a:pPr>
                        <a:spcAft>
                          <a:spcPts val="400"/>
                        </a:spcAft>
                      </a:pPr>
                      <a:r>
                        <a:rPr lang="en-US" sz="2000" dirty="0"/>
                        <a:t>Reject feedback</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dirty="0"/>
                        <a:t>Feedback is ignored</a:t>
                      </a:r>
                      <a:endParaRPr lang="en-GB" sz="2000" dirty="0">
                        <a:latin typeface="Palatino"/>
                        <a:ea typeface="Times New Roman"/>
                        <a:cs typeface="Palatino"/>
                      </a:endParaRPr>
                    </a:p>
                  </a:txBody>
                  <a:tcPr marL="0" marR="0" marT="0" marB="0"/>
                </a:tc>
                <a:tc>
                  <a:txBody>
                    <a:bodyPr/>
                    <a:lstStyle/>
                    <a:p>
                      <a:pPr marL="84138" indent="0">
                        <a:spcAft>
                          <a:spcPts val="400"/>
                        </a:spcAft>
                      </a:pPr>
                      <a:r>
                        <a:rPr lang="en-US" sz="2000" dirty="0"/>
                        <a:t>Feedback is ignored</a:t>
                      </a:r>
                      <a:endParaRPr lang="en-GB" sz="2000" dirty="0">
                        <a:latin typeface="Palatino"/>
                        <a:ea typeface="Times New Roman"/>
                        <a:cs typeface="Palatino"/>
                      </a:endParaRPr>
                    </a:p>
                  </a:txBody>
                  <a:tcPr marL="0" marR="0" marT="0" marB="0"/>
                </a:tc>
              </a:tr>
            </a:tbl>
          </a:graphicData>
        </a:graphic>
      </p:graphicFrame>
      <p:sp>
        <p:nvSpPr>
          <p:cNvPr id="2" name="Slide Number Placeholder 1"/>
          <p:cNvSpPr>
            <a:spLocks noGrp="1"/>
          </p:cNvSpPr>
          <p:nvPr>
            <p:ph type="sldNum" sz="quarter" idx="12"/>
          </p:nvPr>
        </p:nvSpPr>
        <p:spPr/>
        <p:txBody>
          <a:bodyPr/>
          <a:lstStyle/>
          <a:p>
            <a:fld id="{9C0F6FC3-3F0F-484D-B7AD-35414CAF3DD6}" type="slidenum">
              <a:rPr lang="en-US" smtClean="0"/>
              <a:t>37</a:t>
            </a:fld>
            <a:endParaRPr lang="en-US"/>
          </a:p>
        </p:txBody>
      </p:sp>
    </p:spTree>
    <p:extLst>
      <p:ext uri="{BB962C8B-B14F-4D97-AF65-F5344CB8AC3E}">
        <p14:creationId xmlns:p14="http://schemas.microsoft.com/office/powerpoint/2010/main" val="3292124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normAutofit/>
          </a:bodyPr>
          <a:lstStyle/>
          <a:p>
            <a:r>
              <a:rPr lang="en-GB" dirty="0" smtClean="0"/>
              <a:t>Provide feedback that moves learning on</a:t>
            </a:r>
            <a:endParaRPr lang="en-GB" dirty="0"/>
          </a:p>
        </p:txBody>
      </p:sp>
      <p:sp>
        <p:nvSpPr>
          <p:cNvPr id="1014787" name="Rectangle 3"/>
          <p:cNvSpPr>
            <a:spLocks noGrp="1" noChangeArrowheads="1"/>
          </p:cNvSpPr>
          <p:nvPr>
            <p:ph sz="quarter" idx="1"/>
          </p:nvPr>
        </p:nvSpPr>
        <p:spPr>
          <a:xfrm>
            <a:off x="717550" y="1247166"/>
            <a:ext cx="8426450" cy="4840890"/>
          </a:xfrm>
        </p:spPr>
        <p:txBody>
          <a:bodyPr>
            <a:normAutofit/>
          </a:bodyPr>
          <a:lstStyle/>
          <a:p>
            <a:r>
              <a:rPr lang="en-GB" dirty="0" smtClean="0"/>
              <a:t>Focus on the reaction of the students, not the feedback</a:t>
            </a:r>
          </a:p>
          <a:p>
            <a:r>
              <a:rPr lang="en-GB" dirty="0" smtClean="0"/>
              <a:t>Develop a growth </a:t>
            </a:r>
            <a:r>
              <a:rPr lang="en-GB" dirty="0" err="1" smtClean="0"/>
              <a:t>mindset</a:t>
            </a:r>
            <a:r>
              <a:rPr lang="en-GB" dirty="0" smtClean="0"/>
              <a:t> in your students</a:t>
            </a:r>
          </a:p>
          <a:p>
            <a:r>
              <a:rPr lang="en-GB" dirty="0" smtClean="0"/>
              <a:t>Design feedback as part of a system</a:t>
            </a:r>
          </a:p>
          <a:p>
            <a:r>
              <a:rPr lang="en-GB" dirty="0" smtClean="0"/>
              <a:t>Concentrate on “personal bests”</a:t>
            </a:r>
          </a:p>
          <a:p>
            <a:r>
              <a:rPr lang="en-GB" dirty="0" smtClean="0"/>
              <a:t>Make feedback into detective work</a:t>
            </a:r>
            <a:endParaRPr lang="en-GB" dirty="0"/>
          </a:p>
        </p:txBody>
      </p:sp>
      <p:sp>
        <p:nvSpPr>
          <p:cNvPr id="2" name="Slide Number Placeholder 1"/>
          <p:cNvSpPr>
            <a:spLocks noGrp="1"/>
          </p:cNvSpPr>
          <p:nvPr>
            <p:ph type="sldNum" sz="quarter" idx="12"/>
          </p:nvPr>
        </p:nvSpPr>
        <p:spPr/>
        <p:txBody>
          <a:bodyPr/>
          <a:lstStyle/>
          <a:p>
            <a:fld id="{9C0F6FC3-3F0F-484D-B7AD-35414CAF3DD6}" type="slidenum">
              <a:rPr lang="en-US" smtClean="0"/>
              <a:t>38</a:t>
            </a:fld>
            <a:endParaRPr lang="en-US"/>
          </a:p>
        </p:txBody>
      </p:sp>
    </p:spTree>
    <p:extLst>
      <p:ext uri="{BB962C8B-B14F-4D97-AF65-F5344CB8AC3E}">
        <p14:creationId xmlns:p14="http://schemas.microsoft.com/office/powerpoint/2010/main" val="8078542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47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147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147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1478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14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78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Dual-pathway theory (Boekaerts, 2006)</a:t>
            </a:r>
            <a:endParaRPr lang="en-US"/>
          </a:p>
        </p:txBody>
      </p:sp>
      <p:sp>
        <p:nvSpPr>
          <p:cNvPr id="38915" name="Content Placeholder 2"/>
          <p:cNvSpPr>
            <a:spLocks noGrp="1"/>
          </p:cNvSpPr>
          <p:nvPr>
            <p:ph idx="1"/>
          </p:nvPr>
        </p:nvSpPr>
        <p:spPr>
          <a:xfrm>
            <a:off x="717550" y="1384300"/>
            <a:ext cx="8426450" cy="5473700"/>
          </a:xfrm>
        </p:spPr>
        <p:txBody>
          <a:bodyPr/>
          <a:lstStyle/>
          <a:p>
            <a:r>
              <a:rPr lang="en-US" dirty="0" smtClean="0"/>
              <a:t>Long-term learning goals are translated into short-term learning intentions</a:t>
            </a:r>
          </a:p>
          <a:p>
            <a:r>
              <a:rPr lang="en-US" dirty="0" smtClean="0"/>
              <a:t>Dynamic comparisons of task and situational demands with personal resources, taking into account:</a:t>
            </a:r>
          </a:p>
          <a:p>
            <a:pPr lvl="1"/>
            <a:r>
              <a:rPr lang="en-US" dirty="0" smtClean="0"/>
              <a:t>Current perceptions of the task </a:t>
            </a:r>
          </a:p>
          <a:p>
            <a:pPr lvl="1"/>
            <a:r>
              <a:rPr lang="en-US" dirty="0" smtClean="0"/>
              <a:t>Beliefs about the subject or task</a:t>
            </a:r>
          </a:p>
          <a:p>
            <a:pPr lvl="1"/>
            <a:r>
              <a:rPr lang="en-US" dirty="0" smtClean="0"/>
              <a:t>Beliefs about “ability” and the role of effort in the subject</a:t>
            </a:r>
          </a:p>
          <a:p>
            <a:pPr lvl="1"/>
            <a:r>
              <a:rPr lang="en-US" dirty="0" smtClean="0"/>
              <a:t>Interest in the subject (personal vs. situational)</a:t>
            </a:r>
          </a:p>
          <a:p>
            <a:pPr lvl="1"/>
            <a:r>
              <a:rPr lang="en-US" dirty="0" smtClean="0"/>
              <a:t>Previous experiences on similar tasks</a:t>
            </a:r>
          </a:p>
          <a:p>
            <a:pPr lvl="1"/>
            <a:r>
              <a:rPr lang="en-US" dirty="0" smtClean="0"/>
              <a:t>Costs and benefits</a:t>
            </a:r>
          </a:p>
        </p:txBody>
      </p:sp>
      <p:sp>
        <p:nvSpPr>
          <p:cNvPr id="2" name="Slide Number Placeholder 1"/>
          <p:cNvSpPr>
            <a:spLocks noGrp="1"/>
          </p:cNvSpPr>
          <p:nvPr>
            <p:ph type="sldNum" sz="quarter" idx="12"/>
          </p:nvPr>
        </p:nvSpPr>
        <p:spPr/>
        <p:txBody>
          <a:bodyPr/>
          <a:lstStyle/>
          <a:p>
            <a:fld id="{9C0F6FC3-3F0F-484D-B7AD-35414CAF3DD6}" type="slidenum">
              <a:rPr lang="en-US" smtClean="0"/>
              <a:pPr/>
              <a:t>39</a:t>
            </a:fld>
            <a:endParaRPr lang="en-US"/>
          </a:p>
        </p:txBody>
      </p:sp>
    </p:spTree>
    <p:extLst>
      <p:ext uri="{BB962C8B-B14F-4D97-AF65-F5344CB8AC3E}">
        <p14:creationId xmlns:p14="http://schemas.microsoft.com/office/powerpoint/2010/main" val="24973893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and performance</a:t>
            </a:r>
            <a:endParaRPr lang="en-US" dirty="0"/>
          </a:p>
        </p:txBody>
      </p:sp>
      <p:sp>
        <p:nvSpPr>
          <p:cNvPr id="2" name="TextBox 1"/>
          <p:cNvSpPr txBox="1"/>
          <p:nvPr/>
        </p:nvSpPr>
        <p:spPr>
          <a:xfrm>
            <a:off x="612775" y="6316686"/>
            <a:ext cx="6469602" cy="369332"/>
          </a:xfrm>
          <a:prstGeom prst="rect">
            <a:avLst/>
          </a:prstGeom>
          <a:noFill/>
        </p:spPr>
        <p:txBody>
          <a:bodyPr wrap="square" rtlCol="0">
            <a:spAutoFit/>
          </a:bodyPr>
          <a:lstStyle/>
          <a:p>
            <a:r>
              <a:rPr lang="en-US" sz="1800" dirty="0" err="1" smtClean="0">
                <a:solidFill>
                  <a:schemeClr val="accent1"/>
                </a:solidFill>
                <a:latin typeface="Calibri"/>
                <a:cs typeface="Calibri"/>
              </a:rPr>
              <a:t>Tolman</a:t>
            </a:r>
            <a:r>
              <a:rPr lang="en-US" sz="1800" dirty="0" smtClean="0">
                <a:solidFill>
                  <a:schemeClr val="accent1"/>
                </a:solidFill>
                <a:latin typeface="Calibri"/>
                <a:cs typeface="Calibri"/>
              </a:rPr>
              <a:t> and </a:t>
            </a:r>
            <a:r>
              <a:rPr lang="en-US" sz="1800" dirty="0" err="1" smtClean="0">
                <a:solidFill>
                  <a:schemeClr val="accent1"/>
                </a:solidFill>
                <a:latin typeface="Calibri"/>
                <a:cs typeface="Calibri"/>
              </a:rPr>
              <a:t>Honzik</a:t>
            </a:r>
            <a:r>
              <a:rPr lang="en-US" sz="1800" dirty="0" smtClean="0">
                <a:solidFill>
                  <a:schemeClr val="accent1"/>
                </a:solidFill>
                <a:latin typeface="Calibri"/>
                <a:cs typeface="Calibri"/>
              </a:rPr>
              <a:t> (1930) adapted by </a:t>
            </a:r>
            <a:r>
              <a:rPr lang="en-US" sz="1800" dirty="0" err="1" smtClean="0">
                <a:solidFill>
                  <a:schemeClr val="accent1"/>
                </a:solidFill>
                <a:latin typeface="Calibri"/>
                <a:cs typeface="Calibri"/>
              </a:rPr>
              <a:t>Sodestrom</a:t>
            </a:r>
            <a:r>
              <a:rPr lang="en-US" sz="1800" dirty="0" smtClean="0">
                <a:solidFill>
                  <a:schemeClr val="accent1"/>
                </a:solidFill>
                <a:latin typeface="Calibri"/>
                <a:cs typeface="Calibri"/>
              </a:rPr>
              <a:t> and Bjork (2015)</a:t>
            </a:r>
            <a:endParaRPr lang="en-US" sz="1800" dirty="0">
              <a:solidFill>
                <a:schemeClr val="accent1"/>
              </a:solidFill>
              <a:latin typeface="Calibri"/>
              <a:cs typeface="Calibri"/>
            </a:endParaRPr>
          </a:p>
        </p:txBody>
      </p:sp>
      <p:graphicFrame>
        <p:nvGraphicFramePr>
          <p:cNvPr id="6" name="Content Placeholder 5"/>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6075269" y="2566430"/>
            <a:ext cx="0" cy="305091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010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5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50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6" dur="50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animBg="0"/>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Dual-pathway theory</a:t>
            </a:r>
            <a:endParaRPr lang="en-US" dirty="0"/>
          </a:p>
        </p:txBody>
      </p:sp>
      <p:sp>
        <p:nvSpPr>
          <p:cNvPr id="38915" name="Content Placeholder 2"/>
          <p:cNvSpPr>
            <a:spLocks noGrp="1"/>
          </p:cNvSpPr>
          <p:nvPr>
            <p:ph idx="1"/>
          </p:nvPr>
        </p:nvSpPr>
        <p:spPr/>
        <p:txBody>
          <a:bodyPr/>
          <a:lstStyle/>
          <a:p>
            <a:r>
              <a:rPr lang="en-US" dirty="0" smtClean="0"/>
              <a:t>Resulting activation of energy along one of two pathways:</a:t>
            </a:r>
          </a:p>
          <a:p>
            <a:pPr lvl="1"/>
            <a:r>
              <a:rPr lang="en-US" dirty="0" smtClean="0"/>
              <a:t>Well-being</a:t>
            </a:r>
          </a:p>
          <a:p>
            <a:pPr lvl="1"/>
            <a:r>
              <a:rPr lang="en-US" dirty="0" smtClean="0"/>
              <a:t>Growth</a:t>
            </a:r>
          </a:p>
          <a:p>
            <a:endParaRPr lang="en-US" dirty="0"/>
          </a:p>
        </p:txBody>
      </p:sp>
    </p:spTree>
    <p:extLst>
      <p:ext uri="{BB962C8B-B14F-4D97-AF65-F5344CB8AC3E}">
        <p14:creationId xmlns:p14="http://schemas.microsoft.com/office/powerpoint/2010/main" val="163358631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7187"/>
            <a:ext cx="5308600" cy="1923264"/>
          </a:xfrm>
        </p:spPr>
        <p:txBody>
          <a:bodyPr/>
          <a:lstStyle/>
          <a:p>
            <a:r>
              <a:rPr lang="en-US" dirty="0" smtClean="0"/>
              <a:t>Students as learning resources for one another</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9C0F6FC3-3F0F-484D-B7AD-35414CAF3DD6}" type="slidenum">
              <a:rPr lang="en-US" smtClean="0"/>
              <a:t>41</a:t>
            </a:fld>
            <a:endParaRPr lang="en-US" dirty="0"/>
          </a:p>
        </p:txBody>
      </p:sp>
    </p:spTree>
    <p:extLst>
      <p:ext uri="{BB962C8B-B14F-4D97-AF65-F5344CB8AC3E}">
        <p14:creationId xmlns:p14="http://schemas.microsoft.com/office/powerpoint/2010/main" val="34278019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33886"/>
            <a:ext cx="8426450" cy="621877"/>
          </a:xfrm>
        </p:spPr>
        <p:txBody>
          <a:bodyPr/>
          <a:lstStyle/>
          <a:p>
            <a:r>
              <a:rPr lang="en-US" dirty="0" smtClean="0"/>
              <a:t>Cooperative learning: a research success story</a:t>
            </a:r>
            <a:endParaRPr lang="en-US" dirty="0"/>
          </a:p>
        </p:txBody>
      </p:sp>
      <p:sp>
        <p:nvSpPr>
          <p:cNvPr id="3" name="Content Placeholder 2"/>
          <p:cNvSpPr>
            <a:spLocks noGrp="1"/>
          </p:cNvSpPr>
          <p:nvPr>
            <p:ph idx="1"/>
          </p:nvPr>
        </p:nvSpPr>
        <p:spPr/>
        <p:txBody>
          <a:bodyPr/>
          <a:lstStyle/>
          <a:p>
            <a:r>
              <a:rPr lang="en-US" dirty="0" smtClean="0"/>
              <a:t>Two essential components</a:t>
            </a:r>
          </a:p>
          <a:p>
            <a:pPr lvl="1"/>
            <a:r>
              <a:rPr lang="en-US" dirty="0" smtClean="0"/>
              <a:t>Group goals:</a:t>
            </a:r>
          </a:p>
          <a:p>
            <a:pPr lvl="2"/>
            <a:r>
              <a:rPr lang="en-US" dirty="0" smtClean="0"/>
              <a:t>so students are working as a group, not just in a group</a:t>
            </a:r>
          </a:p>
          <a:p>
            <a:pPr lvl="1"/>
            <a:r>
              <a:rPr lang="en-US" dirty="0" smtClean="0"/>
              <a:t>Individual accountability:</a:t>
            </a:r>
          </a:p>
          <a:p>
            <a:pPr lvl="2"/>
            <a:r>
              <a:rPr lang="en-US" dirty="0" smtClean="0"/>
              <a:t>the best learning efforts of every member of the group must be necessary for the group to succeed, and</a:t>
            </a:r>
          </a:p>
          <a:p>
            <a:pPr lvl="2"/>
            <a:r>
              <a:rPr lang="en-US" dirty="0" smtClean="0"/>
              <a:t>the performance of each group member must be clearly visible and quantifiable to the other group members </a:t>
            </a:r>
          </a:p>
          <a:p>
            <a:pPr lvl="1"/>
            <a:endParaRPr lang="en-US" dirty="0" smtClean="0"/>
          </a:p>
          <a:p>
            <a:endParaRPr lang="en-US" dirty="0"/>
          </a:p>
        </p:txBody>
      </p:sp>
      <p:sp>
        <p:nvSpPr>
          <p:cNvPr id="6" name="Slide Number Placeholder 5"/>
          <p:cNvSpPr>
            <a:spLocks noGrp="1"/>
          </p:cNvSpPr>
          <p:nvPr>
            <p:ph type="sldNum" sz="quarter" idx="12"/>
          </p:nvPr>
        </p:nvSpPr>
        <p:spPr/>
        <p:txBody>
          <a:bodyPr/>
          <a:lstStyle/>
          <a:p>
            <a:fld id="{2D6238C2-C284-AD4D-8FB8-9663937FCA09}" type="slidenum">
              <a:rPr lang="en-GB" smtClean="0"/>
              <a:pPr/>
              <a:t>42</a:t>
            </a:fld>
            <a:endParaRPr lang="en-GB" dirty="0"/>
          </a:p>
        </p:txBody>
      </p:sp>
      <p:sp>
        <p:nvSpPr>
          <p:cNvPr id="10" name="TextBox 9"/>
          <p:cNvSpPr txBox="1"/>
          <p:nvPr/>
        </p:nvSpPr>
        <p:spPr>
          <a:xfrm>
            <a:off x="612589" y="6399477"/>
            <a:ext cx="4467411" cy="369332"/>
          </a:xfrm>
          <a:prstGeom prst="rect">
            <a:avLst/>
          </a:prstGeom>
          <a:noFill/>
        </p:spPr>
        <p:txBody>
          <a:bodyPr wrap="square" rtlCol="0">
            <a:spAutoFit/>
          </a:bodyPr>
          <a:lstStyle/>
          <a:p>
            <a:r>
              <a:rPr lang="en-US" sz="1800" dirty="0" smtClean="0">
                <a:solidFill>
                  <a:schemeClr val="accent1"/>
                </a:solidFill>
                <a:latin typeface="Calibri"/>
                <a:cs typeface="Calibri"/>
              </a:rPr>
              <a:t>Slavin, Hurley and Chamberlain (2003)</a:t>
            </a:r>
            <a:endParaRPr lang="en-US" sz="1800" dirty="0">
              <a:solidFill>
                <a:schemeClr val="accent1"/>
              </a:solidFill>
              <a:latin typeface="Calibri"/>
              <a:cs typeface="Calibri"/>
            </a:endParaRPr>
          </a:p>
        </p:txBody>
      </p:sp>
    </p:spTree>
    <p:extLst>
      <p:ext uri="{BB962C8B-B14F-4D97-AF65-F5344CB8AC3E}">
        <p14:creationId xmlns:p14="http://schemas.microsoft.com/office/powerpoint/2010/main" val="2646134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does cooperative learning work?</a:t>
            </a:r>
            <a:endParaRPr lang="en-US" dirty="0"/>
          </a:p>
        </p:txBody>
      </p:sp>
      <p:sp>
        <p:nvSpPr>
          <p:cNvPr id="3" name="Content Placeholder 2"/>
          <p:cNvSpPr>
            <a:spLocks noGrp="1"/>
          </p:cNvSpPr>
          <p:nvPr>
            <p:ph idx="1"/>
          </p:nvPr>
        </p:nvSpPr>
        <p:spPr/>
        <p:txBody>
          <a:bodyPr/>
          <a:lstStyle/>
          <a:p>
            <a:r>
              <a:rPr lang="en-US" dirty="0" smtClean="0"/>
              <a:t>Four mechanisms</a:t>
            </a:r>
          </a:p>
          <a:p>
            <a:pPr lvl="1"/>
            <a:r>
              <a:rPr lang="en-US" dirty="0" smtClean="0"/>
              <a:t>Motivation: students help their peers to learn because, in well-structured cooperative learning settings, it is in their own interests to do so, and so effort is increased;</a:t>
            </a:r>
          </a:p>
          <a:p>
            <a:pPr lvl="1"/>
            <a:r>
              <a:rPr lang="en-US" dirty="0" smtClean="0"/>
              <a:t>Social cohesion: students help their peers because they care about the group, again leading to increased effort;</a:t>
            </a:r>
          </a:p>
          <a:p>
            <a:pPr lvl="1"/>
            <a:r>
              <a:rPr lang="en-US" dirty="0" smtClean="0"/>
              <a:t>Personalization: students learn more because more able peers can engage with the particular difficulties a student is having;</a:t>
            </a:r>
          </a:p>
          <a:p>
            <a:pPr lvl="1"/>
            <a:r>
              <a:rPr lang="en-US" dirty="0" smtClean="0"/>
              <a:t>Cognitive elaboration: those who provide help in group settings are forced to think through the ideas more clearly.</a:t>
            </a:r>
          </a:p>
          <a:p>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pPr/>
              <a:t>43</a:t>
            </a:fld>
            <a:endParaRPr lang="en-US"/>
          </a:p>
        </p:txBody>
      </p:sp>
      <p:sp>
        <p:nvSpPr>
          <p:cNvPr id="64516" name="TextBox 9"/>
          <p:cNvSpPr txBox="1">
            <a:spLocks noChangeArrowheads="1"/>
          </p:cNvSpPr>
          <p:nvPr/>
        </p:nvSpPr>
        <p:spPr bwMode="auto">
          <a:xfrm>
            <a:off x="717550" y="6397626"/>
            <a:ext cx="4467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eaLnBrk="1" hangingPunct="1"/>
            <a:r>
              <a:rPr lang="en-US" sz="1800" dirty="0">
                <a:solidFill>
                  <a:schemeClr val="accent1"/>
                </a:solidFill>
                <a:latin typeface="Calibri" charset="0"/>
                <a:cs typeface="Calibri" charset="0"/>
              </a:rPr>
              <a:t>Slavin, Hurley and Chamberlain (2003)</a:t>
            </a:r>
          </a:p>
        </p:txBody>
      </p:sp>
    </p:spTree>
    <p:extLst>
      <p:ext uri="{BB962C8B-B14F-4D97-AF65-F5344CB8AC3E}">
        <p14:creationId xmlns:p14="http://schemas.microsoft.com/office/powerpoint/2010/main" val="474037136"/>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smtClean="0">
                <a:latin typeface="Calibri" charset="0"/>
                <a:ea typeface="ＭＳ Ｐゴシック" charset="0"/>
                <a:cs typeface="ＭＳ Ｐゴシック" charset="0"/>
              </a:rPr>
              <a:t>Peer-tutoring in science</a:t>
            </a:r>
            <a:endParaRPr lang="en-US" dirty="0">
              <a:latin typeface="Calibri" charset="0"/>
              <a:ea typeface="ＭＳ Ｐゴシック" charset="0"/>
              <a:cs typeface="ＭＳ Ｐゴシック" charset="0"/>
            </a:endParaRPr>
          </a:p>
        </p:txBody>
      </p:sp>
      <p:pic>
        <p:nvPicPr>
          <p:cNvPr id="6" name="DEEP AfL extract.m4v">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692153" y="1600200"/>
            <a:ext cx="7993063" cy="4495800"/>
          </a:xfrm>
        </p:spPr>
      </p:pic>
    </p:spTree>
    <p:extLst>
      <p:ext uri="{BB962C8B-B14F-4D97-AF65-F5344CB8AC3E}">
        <p14:creationId xmlns:p14="http://schemas.microsoft.com/office/powerpoint/2010/main" val="196090718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remove" display="0">
                  <p:stCondLst>
                    <p:cond delay="indefinite"/>
                  </p:stCondLst>
                </p:cTn>
                <p:tgtEl>
                  <p:spTgt spid="6"/>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p:txBody>
          <a:bodyPr/>
          <a:lstStyle/>
          <a:p>
            <a:r>
              <a:rPr lang="en-US" dirty="0" smtClean="0">
                <a:latin typeface="Calibri" charset="0"/>
                <a:ea typeface="ＭＳ Ｐゴシック" charset="0"/>
                <a:cs typeface="ＭＳ Ｐゴシック" charset="0"/>
              </a:rPr>
              <a:t>Peer-tutoring in English Literature</a:t>
            </a:r>
            <a:endParaRPr lang="en-US" dirty="0">
              <a:latin typeface="Calibri" charset="0"/>
              <a:ea typeface="ＭＳ Ｐゴシック" charset="0"/>
              <a:cs typeface="ＭＳ Ｐゴシック" charset="0"/>
            </a:endParaRPr>
          </a:p>
        </p:txBody>
      </p:sp>
      <p:pic>
        <p:nvPicPr>
          <p:cNvPr id="3" name="Activating students as resources case study - English.mov">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692150" y="1600200"/>
            <a:ext cx="7993063" cy="4495800"/>
          </a:xfrm>
        </p:spPr>
      </p:pic>
    </p:spTree>
    <p:extLst>
      <p:ext uri="{BB962C8B-B14F-4D97-AF65-F5344CB8AC3E}">
        <p14:creationId xmlns:p14="http://schemas.microsoft.com/office/powerpoint/2010/main" val="85233737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normAutofit/>
          </a:bodyPr>
          <a:lstStyle/>
          <a:p>
            <a:r>
              <a:rPr lang="en-GB" dirty="0" smtClean="0"/>
              <a:t>Help students be learning resources</a:t>
            </a:r>
            <a:endParaRPr lang="en-GB" dirty="0"/>
          </a:p>
        </p:txBody>
      </p:sp>
      <p:sp>
        <p:nvSpPr>
          <p:cNvPr id="1029123" name="Rectangle 3"/>
          <p:cNvSpPr>
            <a:spLocks noGrp="1" noChangeArrowheads="1"/>
          </p:cNvSpPr>
          <p:nvPr>
            <p:ph sz="quarter" idx="1"/>
          </p:nvPr>
        </p:nvSpPr>
        <p:spPr/>
        <p:txBody>
          <a:bodyPr/>
          <a:lstStyle/>
          <a:p>
            <a:r>
              <a:rPr lang="en-GB" dirty="0" smtClean="0"/>
              <a:t>Students assessing their peers</a:t>
            </a:r>
            <a:r>
              <a:rPr lang="ja-JP" altLang="en-GB" dirty="0" smtClean="0"/>
              <a:t>’</a:t>
            </a:r>
            <a:r>
              <a:rPr lang="en-GB" altLang="ja-JP" dirty="0" smtClean="0"/>
              <a:t> work:</a:t>
            </a:r>
          </a:p>
          <a:p>
            <a:pPr lvl="1"/>
            <a:r>
              <a:rPr lang="en-GB" dirty="0" smtClean="0"/>
              <a:t>“Pre-flight checklist”</a:t>
            </a:r>
          </a:p>
          <a:p>
            <a:pPr lvl="1"/>
            <a:r>
              <a:rPr lang="ja-JP" altLang="en-GB" dirty="0" smtClean="0"/>
              <a:t>“</a:t>
            </a:r>
            <a:r>
              <a:rPr lang="en-GB" altLang="ja-JP" dirty="0" smtClean="0"/>
              <a:t>Two stars and a wish</a:t>
            </a:r>
            <a:r>
              <a:rPr lang="ja-JP" altLang="en-GB" dirty="0" smtClean="0"/>
              <a:t>”</a:t>
            </a:r>
            <a:endParaRPr lang="en-GB" altLang="ja-JP" dirty="0" smtClean="0"/>
          </a:p>
          <a:p>
            <a:pPr lvl="1"/>
            <a:r>
              <a:rPr lang="en-GB" dirty="0"/>
              <a:t>Choose-swap-choose</a:t>
            </a:r>
          </a:p>
          <a:p>
            <a:pPr lvl="1"/>
            <a:r>
              <a:rPr lang="en-GB" dirty="0"/>
              <a:t>Daily sign-</a:t>
            </a:r>
            <a:r>
              <a:rPr lang="en-GB" dirty="0" smtClean="0"/>
              <a:t>in</a:t>
            </a:r>
            <a:endParaRPr lang="en-GB" altLang="ja-JP" dirty="0" smtClean="0"/>
          </a:p>
          <a:p>
            <a:r>
              <a:rPr lang="en-GB" dirty="0" smtClean="0"/>
              <a:t>Training students to pose questions/identifying group weaknesses</a:t>
            </a:r>
          </a:p>
          <a:p>
            <a:r>
              <a:rPr lang="en-GB" dirty="0" smtClean="0"/>
              <a:t>End-of-lesson students</a:t>
            </a:r>
            <a:r>
              <a:rPr lang="ja-JP" altLang="en-GB" dirty="0" smtClean="0"/>
              <a:t>’</a:t>
            </a:r>
            <a:r>
              <a:rPr lang="en-GB" altLang="ja-JP" dirty="0" smtClean="0"/>
              <a:t> review</a:t>
            </a:r>
          </a:p>
          <a:p>
            <a:r>
              <a:rPr lang="en-GB" dirty="0" smtClean="0"/>
              <a:t>Best composite response</a:t>
            </a:r>
            <a:endParaRPr lang="en-GB" dirty="0"/>
          </a:p>
        </p:txBody>
      </p:sp>
      <p:sp>
        <p:nvSpPr>
          <p:cNvPr id="2" name="Slide Number Placeholder 1"/>
          <p:cNvSpPr>
            <a:spLocks noGrp="1"/>
          </p:cNvSpPr>
          <p:nvPr>
            <p:ph type="sldNum" sz="quarter" idx="12"/>
          </p:nvPr>
        </p:nvSpPr>
        <p:spPr/>
        <p:txBody>
          <a:bodyPr/>
          <a:lstStyle/>
          <a:p>
            <a:fld id="{9C0F6FC3-3F0F-484D-B7AD-35414CAF3DD6}" type="slidenum">
              <a:rPr lang="en-US" smtClean="0"/>
              <a:t>46</a:t>
            </a:fld>
            <a:endParaRPr lang="en-US"/>
          </a:p>
        </p:txBody>
      </p:sp>
    </p:spTree>
    <p:extLst>
      <p:ext uri="{BB962C8B-B14F-4D97-AF65-F5344CB8AC3E}">
        <p14:creationId xmlns:p14="http://schemas.microsoft.com/office/powerpoint/2010/main" val="34091401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9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9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91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912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912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912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91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9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p:txBody>
          <a:bodyPr/>
          <a:lstStyle/>
          <a:p>
            <a:r>
              <a:rPr lang="en-US" dirty="0">
                <a:latin typeface="Calibri" charset="0"/>
                <a:ea typeface="ＭＳ Ｐゴシック" charset="0"/>
                <a:cs typeface="ＭＳ Ｐゴシック" charset="0"/>
              </a:rPr>
              <a:t>Pros and cons of self/peer assessment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674405"/>
              </p:ext>
            </p:extLst>
          </p:nvPr>
        </p:nvGraphicFramePr>
        <p:xfrm>
          <a:off x="717549" y="1748117"/>
          <a:ext cx="7969251" cy="3989294"/>
        </p:xfrm>
        <a:graphic>
          <a:graphicData uri="http://schemas.openxmlformats.org/drawingml/2006/table">
            <a:tbl>
              <a:tblPr firstRow="1" bandRow="1">
                <a:tableStyleId>{5C22544A-7EE6-4342-B048-85BDC9FD1C3A}</a:tableStyleId>
              </a:tblPr>
              <a:tblGrid>
                <a:gridCol w="2656417"/>
                <a:gridCol w="2656417"/>
                <a:gridCol w="2656417"/>
              </a:tblGrid>
              <a:tr h="766236">
                <a:tc>
                  <a:txBody>
                    <a:bodyPr/>
                    <a:lstStyle/>
                    <a:p>
                      <a:endParaRPr lang="en-US" sz="1800" dirty="0"/>
                    </a:p>
                  </a:txBody>
                  <a:tcPr marT="45715" marB="45715">
                    <a:solidFill>
                      <a:srgbClr val="1691D0"/>
                    </a:solidFill>
                  </a:tcPr>
                </a:tc>
                <a:tc>
                  <a:txBody>
                    <a:bodyPr/>
                    <a:lstStyle/>
                    <a:p>
                      <a:pPr algn="ctr"/>
                      <a:r>
                        <a:rPr lang="en-US" sz="3600" dirty="0" smtClean="0"/>
                        <a:t>+</a:t>
                      </a:r>
                      <a:endParaRPr lang="en-US" sz="3600" dirty="0"/>
                    </a:p>
                  </a:txBody>
                  <a:tcPr marT="45715" marB="45715">
                    <a:solidFill>
                      <a:srgbClr val="1691D0"/>
                    </a:solidFill>
                  </a:tcPr>
                </a:tc>
                <a:tc>
                  <a:txBody>
                    <a:bodyPr/>
                    <a:lstStyle/>
                    <a:p>
                      <a:pPr algn="ctr"/>
                      <a:r>
                        <a:rPr lang="en-US" sz="3600" dirty="0" smtClean="0"/>
                        <a:t>—</a:t>
                      </a:r>
                      <a:endParaRPr lang="en-US" sz="3600" dirty="0"/>
                    </a:p>
                  </a:txBody>
                  <a:tcPr marT="45715" marB="45715">
                    <a:solidFill>
                      <a:srgbClr val="1691D0"/>
                    </a:solidFill>
                  </a:tcPr>
                </a:tc>
              </a:tr>
              <a:tr h="1611529">
                <a:tc>
                  <a:txBody>
                    <a:bodyPr/>
                    <a:lstStyle/>
                    <a:p>
                      <a:r>
                        <a:rPr lang="en-US" sz="3600" dirty="0" smtClean="0"/>
                        <a:t>Teachers</a:t>
                      </a:r>
                      <a:endParaRPr lang="en-US" sz="3600" dirty="0"/>
                    </a:p>
                  </a:txBody>
                  <a:tcPr marT="45715" marB="45715" anchor="ctr"/>
                </a:tc>
                <a:tc>
                  <a:txBody>
                    <a:bodyPr/>
                    <a:lstStyle/>
                    <a:p>
                      <a:endParaRPr lang="en-US" sz="1800" dirty="0"/>
                    </a:p>
                  </a:txBody>
                  <a:tcPr marT="45715" marB="45715" anchor="ctr"/>
                </a:tc>
                <a:tc>
                  <a:txBody>
                    <a:bodyPr/>
                    <a:lstStyle/>
                    <a:p>
                      <a:endParaRPr lang="en-US" sz="1800" dirty="0"/>
                    </a:p>
                  </a:txBody>
                  <a:tcPr marT="45715" marB="45715" anchor="ctr"/>
                </a:tc>
              </a:tr>
              <a:tr h="1611529">
                <a:tc>
                  <a:txBody>
                    <a:bodyPr/>
                    <a:lstStyle/>
                    <a:p>
                      <a:r>
                        <a:rPr lang="en-US" sz="3600" dirty="0" smtClean="0"/>
                        <a:t>Students</a:t>
                      </a:r>
                      <a:endParaRPr lang="en-US" sz="3600" dirty="0"/>
                    </a:p>
                  </a:txBody>
                  <a:tcPr marT="45715" marB="45715" anchor="ctr"/>
                </a:tc>
                <a:tc>
                  <a:txBody>
                    <a:bodyPr/>
                    <a:lstStyle/>
                    <a:p>
                      <a:endParaRPr lang="en-US" sz="1800" dirty="0"/>
                    </a:p>
                  </a:txBody>
                  <a:tcPr marT="45715" marB="45715" anchor="ctr"/>
                </a:tc>
                <a:tc>
                  <a:txBody>
                    <a:bodyPr/>
                    <a:lstStyle/>
                    <a:p>
                      <a:endParaRPr lang="en-US" sz="1800" dirty="0"/>
                    </a:p>
                  </a:txBody>
                  <a:tcPr marT="45715" marB="45715" anchor="ctr"/>
                </a:tc>
              </a:tr>
            </a:tbl>
          </a:graphicData>
        </a:graphic>
      </p:graphicFrame>
    </p:spTree>
    <p:extLst>
      <p:ext uri="{BB962C8B-B14F-4D97-AF65-F5344CB8AC3E}">
        <p14:creationId xmlns:p14="http://schemas.microsoft.com/office/powerpoint/2010/main" val="40214693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ctrTitle"/>
          </p:nvPr>
        </p:nvSpPr>
        <p:spPr/>
        <p:txBody>
          <a:bodyPr lIns="121871" tIns="60936" rIns="121871" bIns="60936"/>
          <a:lstStyle/>
          <a:p>
            <a:pPr eaLnBrk="1" hangingPunct="1"/>
            <a:r>
              <a:rPr lang="en-US" sz="4000" dirty="0">
                <a:latin typeface="Calibri" charset="0"/>
                <a:ea typeface="ＭＳ Ｐゴシック" charset="0"/>
                <a:cs typeface="ＭＳ Ｐゴシック" charset="0"/>
              </a:rPr>
              <a:t>Activating students as owners of their own learning</a:t>
            </a:r>
          </a:p>
        </p:txBody>
      </p:sp>
      <p:sp>
        <p:nvSpPr>
          <p:cNvPr id="2" name="Slide Number Placeholder 1"/>
          <p:cNvSpPr>
            <a:spLocks noGrp="1"/>
          </p:cNvSpPr>
          <p:nvPr>
            <p:ph type="sldNum" sz="quarter" idx="12"/>
          </p:nvPr>
        </p:nvSpPr>
        <p:spPr/>
        <p:txBody>
          <a:bodyPr/>
          <a:lstStyle/>
          <a:p>
            <a:pPr>
              <a:defRPr/>
            </a:pPr>
            <a:fld id="{D52799CE-711A-FA44-BA4E-E463DA170A36}" type="slidenum">
              <a:rPr lang="en-US" smtClean="0"/>
              <a:pPr>
                <a:defRPr/>
              </a:pPr>
              <a:t>48</a:t>
            </a:fld>
            <a:endParaRPr lang="en-US" dirty="0"/>
          </a:p>
        </p:txBody>
      </p:sp>
    </p:spTree>
    <p:extLst>
      <p:ext uri="{BB962C8B-B14F-4D97-AF65-F5344CB8AC3E}">
        <p14:creationId xmlns:p14="http://schemas.microsoft.com/office/powerpoint/2010/main" val="32994814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people shouldn’t work on their own</a:t>
            </a:r>
            <a:endParaRPr lang="en-US" dirty="0"/>
          </a:p>
        </p:txBody>
      </p:sp>
      <p:sp>
        <p:nvSpPr>
          <p:cNvPr id="3" name="Content Placeholder 2"/>
          <p:cNvSpPr>
            <a:spLocks noGrp="1"/>
          </p:cNvSpPr>
          <p:nvPr>
            <p:ph idx="1"/>
          </p:nvPr>
        </p:nvSpPr>
        <p:spPr>
          <a:xfrm>
            <a:off x="717550" y="1333500"/>
            <a:ext cx="7969250" cy="5194300"/>
          </a:xfrm>
        </p:spPr>
        <p:txBody>
          <a:bodyPr>
            <a:normAutofit fontScale="85000" lnSpcReduction="10000"/>
          </a:bodyPr>
          <a:lstStyle/>
          <a:p>
            <a:r>
              <a:rPr lang="en-US" dirty="0" smtClean="0"/>
              <a:t>Only 2% of high school seniors believe their leadership skills are below average (College Board, 1976/1977)</a:t>
            </a:r>
          </a:p>
          <a:p>
            <a:r>
              <a:rPr lang="en-US" dirty="0" smtClean="0"/>
              <a:t>…and 25% of them believe they are in the top 1% in their ability to get along with others (College Board, 1976/1977)</a:t>
            </a:r>
          </a:p>
          <a:p>
            <a:r>
              <a:rPr lang="en-US" dirty="0" smtClean="0"/>
              <a:t>93% of Americans and 69% of Swedes think they are above average drivers (</a:t>
            </a:r>
            <a:r>
              <a:rPr lang="en-US" dirty="0" err="1" smtClean="0"/>
              <a:t>Svenson</a:t>
            </a:r>
            <a:r>
              <a:rPr lang="en-US" dirty="0" smtClean="0"/>
              <a:t>, 1981)</a:t>
            </a:r>
          </a:p>
          <a:p>
            <a:r>
              <a:rPr lang="en-US" dirty="0" smtClean="0"/>
              <a:t>94% of college professors report doing above average work (Cross, 1997)</a:t>
            </a:r>
          </a:p>
          <a:p>
            <a:r>
              <a:rPr lang="en-US" dirty="0" smtClean="0"/>
              <a:t>People think they are at lower risk than their peers for heart attacks, cancer, food poisoning, etc. (Weinstein, 1980)</a:t>
            </a:r>
          </a:p>
          <a:p>
            <a:r>
              <a:rPr lang="en-US" dirty="0" smtClean="0"/>
              <a:t>Strangers predict your IQ better than you do (</a:t>
            </a:r>
            <a:r>
              <a:rPr lang="en-US" dirty="0" err="1" smtClean="0"/>
              <a:t>Borkenau</a:t>
            </a:r>
            <a:r>
              <a:rPr lang="en-US" dirty="0" smtClean="0"/>
              <a:t> &amp; </a:t>
            </a:r>
            <a:r>
              <a:rPr lang="en-US" dirty="0" err="1" smtClean="0"/>
              <a:t>Liebler</a:t>
            </a:r>
            <a:r>
              <a:rPr lang="en-US" dirty="0" smtClean="0"/>
              <a:t>, 1993)</a:t>
            </a:r>
          </a:p>
          <a:p>
            <a:r>
              <a:rPr lang="en-US" dirty="0" smtClean="0"/>
              <a:t>People believe they are more accurate than their peers</a:t>
            </a:r>
            <a:br>
              <a:rPr lang="en-US" dirty="0" smtClean="0"/>
            </a:br>
            <a:r>
              <a:rPr lang="en-US" dirty="0" smtClean="0"/>
              <a:t>at self-assessment (</a:t>
            </a:r>
            <a:r>
              <a:rPr lang="da-DK" dirty="0" err="1" smtClean="0"/>
              <a:t>Pronin</a:t>
            </a:r>
            <a:r>
              <a:rPr lang="da-DK" dirty="0" smtClean="0"/>
              <a:t>, Lin, &amp; Ross, 2002)</a:t>
            </a:r>
            <a:endParaRPr lang="en-US" dirty="0" smtClean="0"/>
          </a:p>
        </p:txBody>
      </p:sp>
      <p:sp>
        <p:nvSpPr>
          <p:cNvPr id="4" name="Slide Number Placeholder 3"/>
          <p:cNvSpPr>
            <a:spLocks noGrp="1"/>
          </p:cNvSpPr>
          <p:nvPr>
            <p:ph type="sldNum" sz="quarter" idx="12"/>
          </p:nvPr>
        </p:nvSpPr>
        <p:spPr/>
        <p:txBody>
          <a:bodyPr/>
          <a:lstStyle/>
          <a:p>
            <a:fld id="{2D6238C2-C284-AD4D-8FB8-9663937FCA09}" type="slidenum">
              <a:rPr lang="en-GB" smtClean="0"/>
              <a:pPr/>
              <a:t>49</a:t>
            </a:fld>
            <a:endParaRPr lang="en-GB" dirty="0"/>
          </a:p>
        </p:txBody>
      </p:sp>
    </p:spTree>
    <p:extLst>
      <p:ext uri="{BB962C8B-B14F-4D97-AF65-F5344CB8AC3E}">
        <p14:creationId xmlns:p14="http://schemas.microsoft.com/office/powerpoint/2010/main" val="1269963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learning? </a:t>
            </a:r>
            <a:endParaRPr lang="en-US" dirty="0"/>
          </a:p>
        </p:txBody>
      </p:sp>
      <p:sp>
        <p:nvSpPr>
          <p:cNvPr id="3" name="Content Placeholder 2"/>
          <p:cNvSpPr>
            <a:spLocks noGrp="1"/>
          </p:cNvSpPr>
          <p:nvPr>
            <p:ph sz="quarter" idx="1"/>
          </p:nvPr>
        </p:nvSpPr>
        <p:spPr/>
        <p:txBody>
          <a:bodyPr/>
          <a:lstStyle/>
          <a:p>
            <a:r>
              <a:rPr lang="en-US" dirty="0" smtClean="0"/>
              <a:t>Learning is “a change in long-term memory”</a:t>
            </a:r>
            <a:br>
              <a:rPr lang="en-US" dirty="0" smtClean="0"/>
            </a:br>
            <a:r>
              <a:rPr lang="en-US" dirty="0" smtClean="0"/>
              <a:t>(</a:t>
            </a:r>
            <a:r>
              <a:rPr lang="en-US" dirty="0" err="1" smtClean="0"/>
              <a:t>Kirschner</a:t>
            </a:r>
            <a:r>
              <a:rPr lang="en-US" dirty="0"/>
              <a:t>, </a:t>
            </a:r>
            <a:r>
              <a:rPr lang="en-US" dirty="0" err="1"/>
              <a:t>Sweller</a:t>
            </a:r>
            <a:r>
              <a:rPr lang="en-US" dirty="0"/>
              <a:t>, &amp; Clark, </a:t>
            </a:r>
            <a:r>
              <a:rPr lang="en-US" dirty="0" smtClean="0"/>
              <a:t>2016 p. 77)</a:t>
            </a:r>
          </a:p>
          <a:p>
            <a:r>
              <a:rPr lang="en-US" dirty="0" smtClean="0"/>
              <a:t>“The </a:t>
            </a:r>
            <a:r>
              <a:rPr lang="en-US" dirty="0"/>
              <a:t>aim of all instruction is to alter long-term memory. If nothing has changed in long-term memory, nothing has been learned</a:t>
            </a:r>
            <a:r>
              <a:rPr lang="en-US" dirty="0" smtClean="0"/>
              <a:t>.” (ibid p</a:t>
            </a:r>
            <a:r>
              <a:rPr lang="en-US" dirty="0"/>
              <a:t>. 77</a:t>
            </a:r>
            <a:r>
              <a:rPr lang="en-US" dirty="0" smtClean="0"/>
              <a:t>)</a:t>
            </a:r>
          </a:p>
          <a:p>
            <a:pPr marL="0" indent="0">
              <a:buNone/>
            </a:pPr>
            <a:endParaRPr lang="en-US" dirty="0" smtClean="0"/>
          </a:p>
        </p:txBody>
      </p:sp>
      <p:sp>
        <p:nvSpPr>
          <p:cNvPr id="4" name="Slide Number Placeholder 3"/>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a:t>
            </a:fld>
            <a:endParaRPr lang="en-GB" dirty="0"/>
          </a:p>
        </p:txBody>
      </p:sp>
    </p:spTree>
    <p:extLst>
      <p:ext uri="{BB962C8B-B14F-4D97-AF65-F5344CB8AC3E}">
        <p14:creationId xmlns:p14="http://schemas.microsoft.com/office/powerpoint/2010/main" val="69303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critical listening</a:t>
            </a:r>
            <a:endParaRPr lang="en-US" dirty="0"/>
          </a:p>
        </p:txBody>
      </p:sp>
      <p:sp>
        <p:nvSpPr>
          <p:cNvPr id="3" name="Content Placeholder 2"/>
          <p:cNvSpPr>
            <a:spLocks noGrp="1"/>
          </p:cNvSpPr>
          <p:nvPr>
            <p:ph idx="1"/>
          </p:nvPr>
        </p:nvSpPr>
        <p:spPr>
          <a:xfrm>
            <a:off x="717550" y="1384300"/>
            <a:ext cx="7969250" cy="2705100"/>
          </a:xfrm>
        </p:spPr>
        <p:txBody>
          <a:bodyPr>
            <a:normAutofit fontScale="92500" lnSpcReduction="20000"/>
          </a:bodyPr>
          <a:lstStyle/>
          <a:p>
            <a:r>
              <a:rPr lang="en-US" dirty="0" smtClean="0"/>
              <a:t>15-yr-olds studying World History were tested on their understanding of material delivered in lectures</a:t>
            </a:r>
          </a:p>
          <a:p>
            <a:r>
              <a:rPr lang="en-US" dirty="0" smtClean="0"/>
              <a:t>Students divided into two groups</a:t>
            </a:r>
          </a:p>
          <a:p>
            <a:pPr lvl="1"/>
            <a:r>
              <a:rPr lang="en-US" dirty="0" smtClean="0"/>
              <a:t>Unstructured: review the material as they chose</a:t>
            </a:r>
          </a:p>
          <a:p>
            <a:pPr lvl="1"/>
            <a:r>
              <a:rPr lang="en-US" dirty="0" smtClean="0"/>
              <a:t>Structured: posing questions as they listened to the lectures</a:t>
            </a:r>
          </a:p>
          <a:p>
            <a:r>
              <a:rPr lang="en-US" dirty="0" smtClean="0"/>
              <a:t>At the end of the lectures, students were given time to review their understanding of the material</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2D6238C2-C284-AD4D-8FB8-9663937FCA09}" type="slidenum">
              <a:rPr lang="en-GB" smtClean="0">
                <a:solidFill>
                  <a:prstClr val="black"/>
                </a:solidFill>
                <a:latin typeface="Calibri"/>
              </a:rPr>
              <a:pPr/>
              <a:t>50</a:t>
            </a:fld>
            <a:endParaRPr lang="en-GB"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114403049"/>
              </p:ext>
            </p:extLst>
          </p:nvPr>
        </p:nvGraphicFramePr>
        <p:xfrm>
          <a:off x="1149350" y="4154296"/>
          <a:ext cx="6706345" cy="2031997"/>
        </p:xfrm>
        <a:graphic>
          <a:graphicData uri="http://schemas.openxmlformats.org/drawingml/2006/table">
            <a:tbl>
              <a:tblPr firstRow="1" bandRow="1">
                <a:tableStyleId>{5C22544A-7EE6-4342-B048-85BDC9FD1C3A}</a:tableStyleId>
              </a:tblPr>
              <a:tblGrid>
                <a:gridCol w="1611404"/>
                <a:gridCol w="2375647"/>
                <a:gridCol w="2719294"/>
              </a:tblGrid>
              <a:tr h="456417">
                <a:tc>
                  <a:txBody>
                    <a:bodyPr/>
                    <a:lstStyle/>
                    <a:p>
                      <a:endParaRPr lang="en-US" sz="2000" dirty="0"/>
                    </a:p>
                  </a:txBody>
                  <a:tcPr>
                    <a:solidFill>
                      <a:srgbClr val="1691D0"/>
                    </a:solidFill>
                  </a:tcPr>
                </a:tc>
                <a:tc>
                  <a:txBody>
                    <a:bodyPr/>
                    <a:lstStyle/>
                    <a:p>
                      <a:r>
                        <a:rPr lang="en-US" sz="2000" dirty="0" smtClean="0"/>
                        <a:t>Individual</a:t>
                      </a:r>
                      <a:endParaRPr lang="en-US" sz="2000" dirty="0"/>
                    </a:p>
                  </a:txBody>
                  <a:tcPr>
                    <a:solidFill>
                      <a:srgbClr val="1691D0"/>
                    </a:solidFill>
                  </a:tcPr>
                </a:tc>
                <a:tc>
                  <a:txBody>
                    <a:bodyPr/>
                    <a:lstStyle/>
                    <a:p>
                      <a:r>
                        <a:rPr lang="en-US" sz="2000" dirty="0" smtClean="0"/>
                        <a:t>Group</a:t>
                      </a:r>
                      <a:endParaRPr lang="en-US" sz="2000" dirty="0"/>
                    </a:p>
                  </a:txBody>
                  <a:tcPr>
                    <a:solidFill>
                      <a:srgbClr val="1691D0"/>
                    </a:solidFill>
                  </a:tcPr>
                </a:tc>
              </a:tr>
              <a:tr h="787790">
                <a:tc>
                  <a:txBody>
                    <a:bodyPr/>
                    <a:lstStyle/>
                    <a:p>
                      <a:r>
                        <a:rPr lang="en-US" sz="2000" dirty="0" smtClean="0"/>
                        <a:t>Unstructured</a:t>
                      </a:r>
                      <a:endParaRPr lang="en-US" sz="2000" dirty="0"/>
                    </a:p>
                  </a:txBody>
                  <a:tcPr/>
                </a:tc>
                <a:tc>
                  <a:txBody>
                    <a:bodyPr/>
                    <a:lstStyle/>
                    <a:p>
                      <a:r>
                        <a:rPr lang="en-US" sz="2000" dirty="0" smtClean="0"/>
                        <a:t>Independent</a:t>
                      </a:r>
                      <a:r>
                        <a:rPr lang="en-US" sz="2000" baseline="0" dirty="0" smtClean="0"/>
                        <a:t> review</a:t>
                      </a:r>
                      <a:endParaRPr lang="en-US" sz="2000" dirty="0"/>
                    </a:p>
                  </a:txBody>
                  <a:tcPr/>
                </a:tc>
                <a:tc>
                  <a:txBody>
                    <a:bodyPr/>
                    <a:lstStyle/>
                    <a:p>
                      <a:r>
                        <a:rPr lang="en-US" sz="2000" dirty="0" smtClean="0"/>
                        <a:t>Group discussion</a:t>
                      </a:r>
                      <a:endParaRPr lang="en-US" sz="2000" dirty="0"/>
                    </a:p>
                  </a:txBody>
                  <a:tcPr/>
                </a:tc>
              </a:tr>
              <a:tr h="787790">
                <a:tc>
                  <a:txBody>
                    <a:bodyPr/>
                    <a:lstStyle/>
                    <a:p>
                      <a:r>
                        <a:rPr lang="en-US" sz="2000" dirty="0" smtClean="0"/>
                        <a:t>Structured</a:t>
                      </a:r>
                      <a:endParaRPr lang="en-US" sz="2000" dirty="0"/>
                    </a:p>
                  </a:txBody>
                  <a:tcPr/>
                </a:tc>
                <a:tc>
                  <a:txBody>
                    <a:bodyPr/>
                    <a:lstStyle/>
                    <a:p>
                      <a:r>
                        <a:rPr lang="en-US" sz="2000" dirty="0" smtClean="0"/>
                        <a:t>Structured self-questioning</a:t>
                      </a:r>
                      <a:endParaRPr lang="en-US" sz="2000" dirty="0"/>
                    </a:p>
                  </a:txBody>
                  <a:tcPr/>
                </a:tc>
                <a:tc>
                  <a:txBody>
                    <a:bodyPr/>
                    <a:lstStyle/>
                    <a:p>
                      <a:r>
                        <a:rPr lang="en-US" sz="2000" dirty="0" smtClean="0"/>
                        <a:t>Structured peer-questioning</a:t>
                      </a:r>
                      <a:endParaRPr lang="en-US" sz="2000" dirty="0"/>
                    </a:p>
                  </a:txBody>
                  <a:tcPr/>
                </a:tc>
              </a:tr>
            </a:tbl>
          </a:graphicData>
        </a:graphic>
      </p:graphicFrame>
    </p:spTree>
    <p:extLst>
      <p:ext uri="{BB962C8B-B14F-4D97-AF65-F5344CB8AC3E}">
        <p14:creationId xmlns:p14="http://schemas.microsoft.com/office/powerpoint/2010/main" val="212104687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Impact on achievement</a:t>
            </a:r>
            <a:endParaRPr lang="en-US" dirty="0"/>
          </a:p>
        </p:txBody>
      </p:sp>
      <p:sp>
        <p:nvSpPr>
          <p:cNvPr id="3" name="Slide Number Placeholder 2"/>
          <p:cNvSpPr>
            <a:spLocks noGrp="1"/>
          </p:cNvSpPr>
          <p:nvPr>
            <p:ph type="sldNum" sz="quarter" idx="12"/>
          </p:nvPr>
        </p:nvSpPr>
        <p:spPr/>
        <p:txBody>
          <a:bodyPr/>
          <a:lstStyle/>
          <a:p>
            <a:fld id="{5C50C641-66DE-184E-B016-D253D8CA36FC}" type="slidenum">
              <a:rPr lang="en-GB" smtClean="0">
                <a:solidFill>
                  <a:prstClr val="black"/>
                </a:solidFill>
                <a:latin typeface="Calibri"/>
              </a:rPr>
              <a:pPr/>
              <a:t>51</a:t>
            </a:fld>
            <a:endParaRPr lang="en-GB">
              <a:solidFill>
                <a:prstClr val="black"/>
              </a:solidFill>
              <a:latin typeface="Calibri"/>
            </a:endParaRPr>
          </a:p>
        </p:txBody>
      </p:sp>
      <p:sp>
        <p:nvSpPr>
          <p:cNvPr id="5" name="TextBox 4"/>
          <p:cNvSpPr txBox="1"/>
          <p:nvPr/>
        </p:nvSpPr>
        <p:spPr>
          <a:xfrm>
            <a:off x="717550" y="6281365"/>
            <a:ext cx="1383552" cy="369320"/>
          </a:xfrm>
          <a:prstGeom prst="rect">
            <a:avLst/>
          </a:prstGeom>
          <a:noFill/>
        </p:spPr>
        <p:txBody>
          <a:bodyPr wrap="square" lIns="91427" tIns="45714" rIns="91427" bIns="45714" rtlCol="0">
            <a:spAutoFit/>
          </a:bodyPr>
          <a:lstStyle/>
          <a:p>
            <a:pPr defTabSz="457200" fontAlgn="auto">
              <a:spcBef>
                <a:spcPts val="0"/>
              </a:spcBef>
              <a:spcAft>
                <a:spcPts val="0"/>
              </a:spcAft>
            </a:pPr>
            <a:r>
              <a:rPr lang="en-US" sz="1800" dirty="0" smtClean="0">
                <a:solidFill>
                  <a:srgbClr val="4F81BD"/>
                </a:solidFill>
                <a:latin typeface="Calibri"/>
                <a:ea typeface="+mn-ea"/>
                <a:cs typeface="+mn-cs"/>
              </a:rPr>
              <a:t>King </a:t>
            </a:r>
            <a:r>
              <a:rPr lang="en-US" sz="1800" dirty="0">
                <a:solidFill>
                  <a:srgbClr val="4F81BD"/>
                </a:solidFill>
                <a:latin typeface="Calibri"/>
                <a:ea typeface="+mn-ea"/>
                <a:cs typeface="+mn-cs"/>
              </a:rPr>
              <a:t>(1991</a:t>
            </a:r>
            <a:r>
              <a:rPr lang="en-US" sz="1800" dirty="0" smtClean="0">
                <a:solidFill>
                  <a:srgbClr val="4F81BD"/>
                </a:solidFill>
                <a:latin typeface="Calibri"/>
                <a:ea typeface="+mn-ea"/>
                <a:cs typeface="+mn-cs"/>
              </a:rPr>
              <a:t>)</a:t>
            </a:r>
            <a:endParaRPr lang="en-US" sz="1800" dirty="0">
              <a:solidFill>
                <a:srgbClr val="4F81BD"/>
              </a:solidFill>
              <a:latin typeface="Calibri"/>
              <a:ea typeface="+mn-ea"/>
              <a:cs typeface="+mn-cs"/>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685451514"/>
              </p:ext>
            </p:extLst>
          </p:nvPr>
        </p:nvGraphicFramePr>
        <p:xfrm>
          <a:off x="717550" y="1384300"/>
          <a:ext cx="7969250" cy="4840288"/>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6197600" y="1790700"/>
            <a:ext cx="2489200" cy="1371600"/>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defTabSz="457200" fontAlgn="auto">
              <a:spcBef>
                <a:spcPts val="0"/>
              </a:spcBef>
              <a:spcAft>
                <a:spcPts val="0"/>
              </a:spcAft>
            </a:pPr>
            <a:r>
              <a:rPr lang="en-US" sz="1800" dirty="0" smtClean="0">
                <a:solidFill>
                  <a:srgbClr val="1691D0"/>
                </a:solidFill>
                <a:latin typeface="Calibri"/>
              </a:rPr>
              <a:t>Unstructured</a:t>
            </a:r>
            <a:endParaRPr lang="en-US" sz="1800" dirty="0">
              <a:solidFill>
                <a:srgbClr val="1691D0"/>
              </a:solidFill>
              <a:latin typeface="Calibri"/>
            </a:endParaRPr>
          </a:p>
        </p:txBody>
      </p:sp>
      <p:sp>
        <p:nvSpPr>
          <p:cNvPr id="18" name="Rectangle 17"/>
          <p:cNvSpPr/>
          <p:nvPr/>
        </p:nvSpPr>
        <p:spPr>
          <a:xfrm>
            <a:off x="6197600" y="3263900"/>
            <a:ext cx="2489200" cy="1689100"/>
          </a:xfrm>
          <a:prstGeom prst="rect">
            <a:avLst/>
          </a:prstGeom>
          <a:gradFill flip="none" rotWithShape="1">
            <a:gsLst>
              <a:gs pos="0">
                <a:schemeClr val="accent1">
                  <a:tint val="100000"/>
                  <a:shade val="100000"/>
                  <a:satMod val="130000"/>
                  <a:alpha val="12000"/>
                </a:schemeClr>
              </a:gs>
              <a:gs pos="100000">
                <a:schemeClr val="accent1">
                  <a:tint val="50000"/>
                  <a:shade val="100000"/>
                  <a:satMod val="350000"/>
                  <a:alpha val="12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defTabSz="457200" fontAlgn="auto">
              <a:spcBef>
                <a:spcPts val="0"/>
              </a:spcBef>
              <a:spcAft>
                <a:spcPts val="0"/>
              </a:spcAft>
            </a:pPr>
            <a:r>
              <a:rPr lang="en-US" sz="1800" dirty="0">
                <a:solidFill>
                  <a:srgbClr val="1691D0"/>
                </a:solidFill>
                <a:latin typeface="Calibri"/>
              </a:rPr>
              <a:t>S</a:t>
            </a:r>
            <a:r>
              <a:rPr lang="en-US" sz="1800" dirty="0" smtClean="0">
                <a:solidFill>
                  <a:srgbClr val="1691D0"/>
                </a:solidFill>
                <a:latin typeface="Calibri"/>
              </a:rPr>
              <a:t>tructured</a:t>
            </a:r>
            <a:endParaRPr lang="en-US" sz="1800" dirty="0">
              <a:solidFill>
                <a:srgbClr val="1691D0"/>
              </a:solidFill>
              <a:latin typeface="Calibri"/>
            </a:endParaRPr>
          </a:p>
        </p:txBody>
      </p:sp>
    </p:spTree>
    <p:extLst>
      <p:ext uri="{BB962C8B-B14F-4D97-AF65-F5344CB8AC3E}">
        <p14:creationId xmlns:p14="http://schemas.microsoft.com/office/powerpoint/2010/main" val="1846756565"/>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wipe(left)">
                                      <p:cBhvr>
                                        <p:cTn id="7" dur="5000"/>
                                        <p:tgtEl>
                                          <p:spTgt spid="1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wipe(left)">
                                      <p:cBhvr>
                                        <p:cTn id="12" dur="5000"/>
                                        <p:tgtEl>
                                          <p:spTgt spid="13">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wipe(left)">
                                      <p:cBhvr>
                                        <p:cTn id="17" dur="5000"/>
                                        <p:tgtEl>
                                          <p:spTgt spid="13">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graphicEl>
                                              <a:chart seriesIdx="3" categoryIdx="-4" bldStep="series"/>
                                            </p:graphicEl>
                                          </p:spTgt>
                                        </p:tgtEl>
                                        <p:attrNameLst>
                                          <p:attrName>style.visibility</p:attrName>
                                        </p:attrNameLst>
                                      </p:cBhvr>
                                      <p:to>
                                        <p:strVal val="visible"/>
                                      </p:to>
                                    </p:set>
                                    <p:animEffect transition="in" filter="wipe(left)">
                                      <p:cBhvr>
                                        <p:cTn id="22" dur="5000"/>
                                        <p:tgtEl>
                                          <p:spTgt spid="13">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animBg="0"/>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benefits for spaced learning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52</a:t>
            </a:fld>
            <a:endParaRPr lang="en-GB" dirty="0"/>
          </a:p>
        </p:txBody>
      </p:sp>
      <p:sp>
        <p:nvSpPr>
          <p:cNvPr id="4" name="Content Placeholder 3"/>
          <p:cNvSpPr>
            <a:spLocks noGrp="1"/>
          </p:cNvSpPr>
          <p:nvPr>
            <p:ph sz="quarter" idx="1"/>
          </p:nvPr>
        </p:nvSpPr>
        <p:spPr>
          <a:xfrm>
            <a:off x="717550" y="1443400"/>
            <a:ext cx="8153400" cy="5173521"/>
          </a:xfrm>
        </p:spPr>
        <p:txBody>
          <a:bodyPr>
            <a:normAutofit fontScale="85000" lnSpcReduction="20000"/>
          </a:bodyPr>
          <a:lstStyle/>
          <a:p>
            <a:pPr>
              <a:lnSpc>
                <a:spcPct val="120000"/>
              </a:lnSpc>
            </a:pPr>
            <a:r>
              <a:rPr lang="en-US" dirty="0" smtClean="0"/>
              <a:t>169 undergraduate students attended a 45-minute lecture on meteorology with 4 sections:</a:t>
            </a:r>
          </a:p>
          <a:p>
            <a:pPr lvl="1">
              <a:lnSpc>
                <a:spcPct val="120000"/>
              </a:lnSpc>
            </a:pPr>
            <a:r>
              <a:rPr lang="en-US" dirty="0"/>
              <a:t>clouds (formation and classification</a:t>
            </a:r>
            <a:r>
              <a:rPr lang="en-US" dirty="0" smtClean="0"/>
              <a:t>)</a:t>
            </a:r>
            <a:endParaRPr lang="en-US" dirty="0"/>
          </a:p>
          <a:p>
            <a:pPr lvl="1">
              <a:lnSpc>
                <a:spcPct val="120000"/>
              </a:lnSpc>
            </a:pPr>
            <a:r>
              <a:rPr lang="en-US" dirty="0" smtClean="0"/>
              <a:t>wind </a:t>
            </a:r>
            <a:r>
              <a:rPr lang="en-US" dirty="0"/>
              <a:t>(pressure streams and the </a:t>
            </a:r>
            <a:r>
              <a:rPr lang="en-US" dirty="0" err="1"/>
              <a:t>Coriolis</a:t>
            </a:r>
            <a:r>
              <a:rPr lang="en-US" dirty="0"/>
              <a:t> effect</a:t>
            </a:r>
            <a:r>
              <a:rPr lang="en-US" dirty="0" smtClean="0"/>
              <a:t>)</a:t>
            </a:r>
            <a:endParaRPr lang="en-US" dirty="0"/>
          </a:p>
          <a:p>
            <a:pPr lvl="1">
              <a:lnSpc>
                <a:spcPct val="120000"/>
              </a:lnSpc>
            </a:pPr>
            <a:r>
              <a:rPr lang="en-US" dirty="0" smtClean="0"/>
              <a:t>rain </a:t>
            </a:r>
            <a:r>
              <a:rPr lang="en-US" dirty="0"/>
              <a:t>(classification</a:t>
            </a:r>
            <a:r>
              <a:rPr lang="en-US" dirty="0" smtClean="0"/>
              <a:t>)</a:t>
            </a:r>
          </a:p>
          <a:p>
            <a:pPr lvl="1">
              <a:lnSpc>
                <a:spcPct val="120000"/>
              </a:lnSpc>
            </a:pPr>
            <a:r>
              <a:rPr lang="en-US" dirty="0" smtClean="0"/>
              <a:t>thunderstorms (development</a:t>
            </a:r>
            <a:r>
              <a:rPr lang="en-US" dirty="0"/>
              <a:t>; thunder and lightning</a:t>
            </a:r>
            <a:r>
              <a:rPr lang="en-US" dirty="0" smtClean="0"/>
              <a:t>)</a:t>
            </a:r>
          </a:p>
          <a:p>
            <a:pPr>
              <a:lnSpc>
                <a:spcPct val="120000"/>
              </a:lnSpc>
            </a:pPr>
            <a:r>
              <a:rPr lang="en-US" dirty="0" smtClean="0"/>
              <a:t>Students tested on the material</a:t>
            </a:r>
          </a:p>
          <a:p>
            <a:pPr lvl="1">
              <a:lnSpc>
                <a:spcPct val="120000"/>
              </a:lnSpc>
            </a:pPr>
            <a:r>
              <a:rPr lang="en-US" dirty="0" smtClean="0"/>
              <a:t>20 lower-order questions</a:t>
            </a:r>
          </a:p>
          <a:p>
            <a:pPr lvl="1">
              <a:lnSpc>
                <a:spcPct val="120000"/>
              </a:lnSpc>
            </a:pPr>
            <a:r>
              <a:rPr lang="en-US" dirty="0" smtClean="0"/>
              <a:t>20 higher-order questions </a:t>
            </a:r>
          </a:p>
          <a:p>
            <a:pPr>
              <a:lnSpc>
                <a:spcPct val="120000"/>
              </a:lnSpc>
            </a:pPr>
            <a:r>
              <a:rPr lang="en-US" dirty="0" smtClean="0"/>
              <a:t>Students then reviewed half of the material online:</a:t>
            </a:r>
          </a:p>
          <a:p>
            <a:pPr lvl="1">
              <a:lnSpc>
                <a:spcPct val="120000"/>
              </a:lnSpc>
            </a:pPr>
            <a:r>
              <a:rPr lang="en-US" dirty="0" smtClean="0"/>
              <a:t>76 did so after 1 day</a:t>
            </a:r>
          </a:p>
          <a:p>
            <a:pPr lvl="1">
              <a:lnSpc>
                <a:spcPct val="120000"/>
              </a:lnSpc>
            </a:pPr>
            <a:r>
              <a:rPr lang="en-US" dirty="0" smtClean="0"/>
              <a:t>93 did so after 8 days</a:t>
            </a:r>
          </a:p>
          <a:p>
            <a:pPr>
              <a:lnSpc>
                <a:spcPct val="120000"/>
              </a:lnSpc>
            </a:pPr>
            <a:r>
              <a:rPr lang="en-US" dirty="0" smtClean="0"/>
              <a:t>Students tested on all material after 35 days</a:t>
            </a:r>
            <a:endParaRPr lang="en-US" dirty="0"/>
          </a:p>
          <a:p>
            <a:pPr>
              <a:lnSpc>
                <a:spcPct val="120000"/>
              </a:lnSpc>
            </a:pPr>
            <a:endParaRPr lang="en-US" dirty="0"/>
          </a:p>
        </p:txBody>
      </p:sp>
      <p:sp>
        <p:nvSpPr>
          <p:cNvPr id="5" name="TextBox 4"/>
          <p:cNvSpPr txBox="1"/>
          <p:nvPr/>
        </p:nvSpPr>
        <p:spPr>
          <a:xfrm>
            <a:off x="945040" y="6468488"/>
            <a:ext cx="184666" cy="461665"/>
          </a:xfrm>
          <a:prstGeom prst="rect">
            <a:avLst/>
          </a:prstGeom>
          <a:noFill/>
        </p:spPr>
        <p:txBody>
          <a:bodyPr wrap="none" rtlCol="0">
            <a:spAutoFit/>
          </a:bodyPr>
          <a:lstStyle/>
          <a:p>
            <a:endParaRPr lang="en-US" dirty="0"/>
          </a:p>
        </p:txBody>
      </p:sp>
      <p:sp>
        <p:nvSpPr>
          <p:cNvPr id="6" name="TextBox 5"/>
          <p:cNvSpPr txBox="1"/>
          <p:nvPr/>
        </p:nvSpPr>
        <p:spPr>
          <a:xfrm>
            <a:off x="738312" y="6465332"/>
            <a:ext cx="3972122" cy="369332"/>
          </a:xfrm>
          <a:prstGeom prst="rect">
            <a:avLst/>
          </a:prstGeom>
          <a:noFill/>
        </p:spPr>
        <p:txBody>
          <a:bodyPr wrap="square" rtlCol="0">
            <a:spAutoFit/>
          </a:bodyPr>
          <a:lstStyle/>
          <a:p>
            <a:r>
              <a:rPr lang="en-US" sz="1800" dirty="0" err="1" smtClean="0">
                <a:solidFill>
                  <a:schemeClr val="accent1"/>
                </a:solidFill>
                <a:latin typeface="Calibri"/>
                <a:cs typeface="Calibri"/>
              </a:rPr>
              <a:t>Kapler</a:t>
            </a:r>
            <a:r>
              <a:rPr lang="en-US" sz="1800" dirty="0" smtClean="0">
                <a:solidFill>
                  <a:schemeClr val="accent1"/>
                </a:solidFill>
                <a:latin typeface="Calibri"/>
                <a:cs typeface="Calibri"/>
              </a:rPr>
              <a:t>, Weston</a:t>
            </a:r>
            <a:r>
              <a:rPr lang="en-US" sz="1800" dirty="0">
                <a:solidFill>
                  <a:schemeClr val="accent1"/>
                </a:solidFill>
                <a:latin typeface="Calibri"/>
                <a:cs typeface="Calibri"/>
              </a:rPr>
              <a:t>, </a:t>
            </a:r>
            <a:r>
              <a:rPr lang="en-US" sz="1800" dirty="0" smtClean="0">
                <a:solidFill>
                  <a:schemeClr val="accent1"/>
                </a:solidFill>
                <a:latin typeface="Calibri"/>
                <a:cs typeface="Calibri"/>
              </a:rPr>
              <a:t>and </a:t>
            </a:r>
            <a:r>
              <a:rPr lang="en-US" sz="1800" dirty="0" err="1" smtClean="0">
                <a:solidFill>
                  <a:schemeClr val="accent1"/>
                </a:solidFill>
                <a:latin typeface="Calibri"/>
                <a:cs typeface="Calibri"/>
              </a:rPr>
              <a:t>Wiseheart</a:t>
            </a:r>
            <a:r>
              <a:rPr lang="en-US" sz="1800" dirty="0" smtClean="0">
                <a:solidFill>
                  <a:schemeClr val="accent1"/>
                </a:solidFill>
                <a:latin typeface="Calibri"/>
                <a:cs typeface="Calibri"/>
              </a:rPr>
              <a:t> (2015)</a:t>
            </a:r>
            <a:endParaRPr lang="en-US" sz="1800" dirty="0">
              <a:solidFill>
                <a:schemeClr val="accent1"/>
              </a:solidFill>
              <a:latin typeface="Calibri"/>
              <a:cs typeface="Calibri"/>
            </a:endParaRPr>
          </a:p>
        </p:txBody>
      </p:sp>
    </p:spTree>
    <p:extLst>
      <p:ext uri="{BB962C8B-B14F-4D97-AF65-F5344CB8AC3E}">
        <p14:creationId xmlns:p14="http://schemas.microsoft.com/office/powerpoint/2010/main" val="4171425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after 35 days</a:t>
            </a:r>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53</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587826875"/>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408102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after 35 days, by review interval</a:t>
            </a:r>
            <a:endParaRPr lang="en-US" dirty="0"/>
          </a:p>
        </p:txBody>
      </p:sp>
      <p:sp>
        <p:nvSpPr>
          <p:cNvPr id="7" name="TextBox 6"/>
          <p:cNvSpPr txBox="1"/>
          <p:nvPr/>
        </p:nvSpPr>
        <p:spPr>
          <a:xfrm>
            <a:off x="1831015" y="6002867"/>
            <a:ext cx="2716990" cy="369332"/>
          </a:xfrm>
          <a:prstGeom prst="rect">
            <a:avLst/>
          </a:prstGeom>
          <a:noFill/>
        </p:spPr>
        <p:txBody>
          <a:bodyPr wrap="square" rtlCol="0">
            <a:spAutoFit/>
          </a:bodyPr>
          <a:lstStyle/>
          <a:p>
            <a:pPr algn="ctr"/>
            <a:r>
              <a:rPr lang="en-US" sz="1800" dirty="0" smtClean="0">
                <a:latin typeface="Calibri"/>
                <a:cs typeface="Calibri"/>
              </a:rPr>
              <a:t>Lower-order</a:t>
            </a:r>
            <a:endParaRPr lang="en-US" sz="1800" dirty="0">
              <a:latin typeface="Calibri"/>
              <a:cs typeface="Calibri"/>
            </a:endParaRPr>
          </a:p>
        </p:txBody>
      </p:sp>
      <p:sp>
        <p:nvSpPr>
          <p:cNvPr id="8" name="TextBox 7"/>
          <p:cNvSpPr txBox="1"/>
          <p:nvPr/>
        </p:nvSpPr>
        <p:spPr>
          <a:xfrm>
            <a:off x="5453484" y="6002867"/>
            <a:ext cx="2716990" cy="369332"/>
          </a:xfrm>
          <a:prstGeom prst="rect">
            <a:avLst/>
          </a:prstGeom>
          <a:noFill/>
        </p:spPr>
        <p:txBody>
          <a:bodyPr wrap="square" rtlCol="0">
            <a:spAutoFit/>
          </a:bodyPr>
          <a:lstStyle/>
          <a:p>
            <a:pPr algn="ctr"/>
            <a:r>
              <a:rPr lang="en-US" sz="1800" dirty="0" smtClean="0">
                <a:latin typeface="Calibri"/>
                <a:cs typeface="Calibri"/>
              </a:rPr>
              <a:t>Higher-order</a:t>
            </a:r>
            <a:endParaRPr lang="en-US" sz="1800" dirty="0">
              <a:latin typeface="Calibri"/>
              <a:cs typeface="Calibri"/>
            </a:endParaRPr>
          </a:p>
        </p:txBody>
      </p:sp>
      <p:sp>
        <p:nvSpPr>
          <p:cNvPr id="9" name="TextBox 8"/>
          <p:cNvSpPr txBox="1"/>
          <p:nvPr/>
        </p:nvSpPr>
        <p:spPr>
          <a:xfrm>
            <a:off x="612648" y="6465332"/>
            <a:ext cx="3972122" cy="369332"/>
          </a:xfrm>
          <a:prstGeom prst="rect">
            <a:avLst/>
          </a:prstGeom>
          <a:noFill/>
        </p:spPr>
        <p:txBody>
          <a:bodyPr wrap="square" rtlCol="0">
            <a:spAutoFit/>
          </a:bodyPr>
          <a:lstStyle/>
          <a:p>
            <a:r>
              <a:rPr lang="en-US" sz="1800" dirty="0" err="1" smtClean="0">
                <a:solidFill>
                  <a:schemeClr val="accent1"/>
                </a:solidFill>
                <a:latin typeface="Calibri"/>
                <a:cs typeface="Calibri"/>
              </a:rPr>
              <a:t>Kapler</a:t>
            </a:r>
            <a:r>
              <a:rPr lang="en-US" sz="1800" dirty="0" smtClean="0">
                <a:solidFill>
                  <a:schemeClr val="accent1"/>
                </a:solidFill>
                <a:latin typeface="Calibri"/>
                <a:cs typeface="Calibri"/>
              </a:rPr>
              <a:t>, Weston</a:t>
            </a:r>
            <a:r>
              <a:rPr lang="en-US" sz="1800" dirty="0">
                <a:solidFill>
                  <a:schemeClr val="accent1"/>
                </a:solidFill>
                <a:latin typeface="Calibri"/>
                <a:cs typeface="Calibri"/>
              </a:rPr>
              <a:t>, </a:t>
            </a:r>
            <a:r>
              <a:rPr lang="en-US" sz="1800" dirty="0" smtClean="0">
                <a:solidFill>
                  <a:schemeClr val="accent1"/>
                </a:solidFill>
                <a:latin typeface="Calibri"/>
                <a:cs typeface="Calibri"/>
              </a:rPr>
              <a:t>and </a:t>
            </a:r>
            <a:r>
              <a:rPr lang="en-US" sz="1800" dirty="0" err="1" smtClean="0">
                <a:solidFill>
                  <a:schemeClr val="accent1"/>
                </a:solidFill>
                <a:latin typeface="Calibri"/>
                <a:cs typeface="Calibri"/>
              </a:rPr>
              <a:t>Wiseheart</a:t>
            </a:r>
            <a:r>
              <a:rPr lang="en-US" sz="1800" dirty="0" smtClean="0">
                <a:solidFill>
                  <a:schemeClr val="accent1"/>
                </a:solidFill>
                <a:latin typeface="Calibri"/>
                <a:cs typeface="Calibri"/>
              </a:rPr>
              <a:t> (2015)</a:t>
            </a:r>
            <a:endParaRPr lang="en-US" sz="1800" dirty="0">
              <a:solidFill>
                <a:schemeClr val="accent1"/>
              </a:solidFill>
              <a:latin typeface="Calibri"/>
              <a:cs typeface="Calibri"/>
            </a:endParaRPr>
          </a:p>
        </p:txBody>
      </p:sp>
      <p:graphicFrame>
        <p:nvGraphicFramePr>
          <p:cNvPr id="13" name="Content Placeholder 12"/>
          <p:cNvGraphicFramePr>
            <a:graphicFrameLocks noGrp="1"/>
          </p:cNvGraphicFramePr>
          <p:nvPr>
            <p:ph sz="quarter" idx="1"/>
            <p:extLst>
              <p:ext uri="{D42A27DB-BD31-4B8C-83A1-F6EECF244321}">
                <p14:modId xmlns:p14="http://schemas.microsoft.com/office/powerpoint/2010/main" val="898702470"/>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p:cNvGrpSpPr/>
          <p:nvPr/>
        </p:nvGrpSpPr>
        <p:grpSpPr>
          <a:xfrm>
            <a:off x="1704015" y="2064266"/>
            <a:ext cx="6462155" cy="680998"/>
            <a:chOff x="1704015" y="2064266"/>
            <a:chExt cx="6462155" cy="680998"/>
          </a:xfrm>
        </p:grpSpPr>
        <p:sp>
          <p:nvSpPr>
            <p:cNvPr id="14" name="TextBox 13"/>
            <p:cNvSpPr txBox="1"/>
            <p:nvPr/>
          </p:nvSpPr>
          <p:spPr>
            <a:xfrm>
              <a:off x="170401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0.33</a:t>
              </a:r>
              <a:endParaRPr lang="en-US" sz="1800" dirty="0">
                <a:solidFill>
                  <a:schemeClr val="accent1"/>
                </a:solidFill>
                <a:latin typeface="Calibri"/>
                <a:cs typeface="Calibri"/>
              </a:endParaRPr>
            </a:p>
          </p:txBody>
        </p:sp>
        <p:sp>
          <p:nvSpPr>
            <p:cNvPr id="15" name="TextBox 14"/>
            <p:cNvSpPr txBox="1"/>
            <p:nvPr/>
          </p:nvSpPr>
          <p:spPr>
            <a:xfrm>
              <a:off x="355828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0.37</a:t>
              </a:r>
              <a:endParaRPr lang="en-US" sz="1800" dirty="0">
                <a:solidFill>
                  <a:schemeClr val="accent1"/>
                </a:solidFill>
                <a:latin typeface="Calibri"/>
                <a:cs typeface="Calibri"/>
              </a:endParaRPr>
            </a:p>
          </p:txBody>
        </p:sp>
        <p:sp>
          <p:nvSpPr>
            <p:cNvPr id="16" name="TextBox 15"/>
            <p:cNvSpPr txBox="1"/>
            <p:nvPr/>
          </p:nvSpPr>
          <p:spPr>
            <a:xfrm>
              <a:off x="534898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0.35</a:t>
              </a:r>
              <a:endParaRPr lang="en-US" sz="1800" dirty="0">
                <a:solidFill>
                  <a:schemeClr val="accent1"/>
                </a:solidFill>
                <a:latin typeface="Calibri"/>
                <a:cs typeface="Calibri"/>
              </a:endParaRPr>
            </a:p>
          </p:txBody>
        </p:sp>
        <p:sp>
          <p:nvSpPr>
            <p:cNvPr id="17" name="TextBox 16"/>
            <p:cNvSpPr txBox="1"/>
            <p:nvPr/>
          </p:nvSpPr>
          <p:spPr>
            <a:xfrm>
              <a:off x="7139685" y="2375932"/>
              <a:ext cx="1026485"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0.42</a:t>
              </a:r>
              <a:endParaRPr lang="en-US" sz="1800" dirty="0">
                <a:solidFill>
                  <a:schemeClr val="accent1"/>
                </a:solidFill>
                <a:latin typeface="Calibri"/>
                <a:cs typeface="Calibri"/>
              </a:endParaRPr>
            </a:p>
          </p:txBody>
        </p:sp>
        <p:sp>
          <p:nvSpPr>
            <p:cNvPr id="18" name="TextBox 17"/>
            <p:cNvSpPr txBox="1"/>
            <p:nvPr/>
          </p:nvSpPr>
          <p:spPr>
            <a:xfrm>
              <a:off x="4011132" y="2064266"/>
              <a:ext cx="1731483" cy="369332"/>
            </a:xfrm>
            <a:prstGeom prst="rect">
              <a:avLst/>
            </a:prstGeom>
            <a:noFill/>
          </p:spPr>
          <p:txBody>
            <a:bodyPr wrap="square" rtlCol="0">
              <a:spAutoFit/>
            </a:bodyPr>
            <a:lstStyle/>
            <a:p>
              <a:pPr algn="ctr"/>
              <a:r>
                <a:rPr lang="en-US" sz="1800" dirty="0" smtClean="0">
                  <a:solidFill>
                    <a:schemeClr val="accent1"/>
                  </a:solidFill>
                  <a:latin typeface="Calibri"/>
                  <a:cs typeface="Calibri"/>
                </a:rPr>
                <a:t>Effect sizes</a:t>
              </a:r>
              <a:endParaRPr lang="en-US" sz="1800" dirty="0">
                <a:solidFill>
                  <a:schemeClr val="accent1"/>
                </a:solidFill>
                <a:latin typeface="Calibri"/>
                <a:cs typeface="Calibri"/>
              </a:endParaRPr>
            </a:p>
          </p:txBody>
        </p:sp>
        <p:cxnSp>
          <p:nvCxnSpPr>
            <p:cNvPr id="20" name="Straight Connector 19"/>
            <p:cNvCxnSpPr/>
            <p:nvPr/>
          </p:nvCxnSpPr>
          <p:spPr>
            <a:xfrm flipV="1">
              <a:off x="1831015" y="2375932"/>
              <a:ext cx="6119185" cy="12700"/>
            </a:xfrm>
            <a:prstGeom prst="line">
              <a:avLst/>
            </a:prstGeom>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33887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0" categoryIdx="0" bldStep="ptIn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chart seriesIdx="0" categoryIdx="1"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chart seriesIdx="0" categoryIdx="2"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chart seriesIdx="0" categoryIdx="3"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graphicEl>
                                              <a:chart seriesIdx="1" categoryIdx="0"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graphicEl>
                                              <a:chart seriesIdx="1" categoryIdx="1"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graphicEl>
                                              <a:chart seriesIdx="1" categoryIdx="2"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graphicEl>
                                              <a:chart seriesIdx="1" categoryIdx="3" bldStep="ptIn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El" animBg="0"/>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p:txBody>
          <a:bodyPr/>
          <a:lstStyle/>
          <a:p>
            <a:r>
              <a:rPr lang="en-GB" dirty="0" smtClean="0"/>
              <a:t>Help students own their own learning</a:t>
            </a:r>
            <a:endParaRPr lang="en-GB" dirty="0"/>
          </a:p>
        </p:txBody>
      </p:sp>
      <p:sp>
        <p:nvSpPr>
          <p:cNvPr id="1029123" name="Rectangle 3"/>
          <p:cNvSpPr>
            <a:spLocks noGrp="1" noChangeArrowheads="1"/>
          </p:cNvSpPr>
          <p:nvPr>
            <p:ph sz="quarter" idx="1"/>
          </p:nvPr>
        </p:nvSpPr>
        <p:spPr/>
        <p:txBody>
          <a:bodyPr>
            <a:normAutofit/>
          </a:bodyPr>
          <a:lstStyle/>
          <a:p>
            <a:r>
              <a:rPr lang="en-GB" dirty="0" smtClean="0"/>
              <a:t>Practice testing</a:t>
            </a:r>
          </a:p>
          <a:p>
            <a:r>
              <a:rPr lang="en-GB" dirty="0" smtClean="0"/>
              <a:t>Students assessing their own</a:t>
            </a:r>
            <a:r>
              <a:rPr lang="en-GB" altLang="ja-JP" dirty="0" smtClean="0"/>
              <a:t> work: </a:t>
            </a:r>
          </a:p>
          <a:p>
            <a:pPr lvl="1"/>
            <a:r>
              <a:rPr lang="en-GB" dirty="0" smtClean="0"/>
              <a:t>With rubrics</a:t>
            </a:r>
          </a:p>
          <a:p>
            <a:pPr lvl="1"/>
            <a:r>
              <a:rPr lang="en-GB" dirty="0" smtClean="0"/>
              <a:t>With exemplars</a:t>
            </a:r>
          </a:p>
          <a:p>
            <a:r>
              <a:rPr lang="en-GB" dirty="0" smtClean="0"/>
              <a:t>Self-assessment of understanding:</a:t>
            </a:r>
          </a:p>
          <a:p>
            <a:pPr lvl="1"/>
            <a:r>
              <a:rPr lang="en-GB" dirty="0" smtClean="0"/>
              <a:t>Learning portfolio</a:t>
            </a:r>
          </a:p>
          <a:p>
            <a:pPr lvl="1"/>
            <a:r>
              <a:rPr lang="en-GB" dirty="0" smtClean="0"/>
              <a:t>Traffic lights</a:t>
            </a:r>
          </a:p>
          <a:p>
            <a:pPr lvl="1"/>
            <a:r>
              <a:rPr lang="en-GB" dirty="0" smtClean="0"/>
              <a:t>Red/green discs</a:t>
            </a:r>
          </a:p>
          <a:p>
            <a:pPr lvl="1"/>
            <a:r>
              <a:rPr lang="en-GB" dirty="0" smtClean="0"/>
              <a:t>Coloured cups</a:t>
            </a:r>
          </a:p>
          <a:p>
            <a:pPr lvl="1"/>
            <a:r>
              <a:rPr lang="en-GB" dirty="0" smtClean="0"/>
              <a:t>Plus/minus/interesting</a:t>
            </a:r>
          </a:p>
        </p:txBody>
      </p:sp>
      <p:sp>
        <p:nvSpPr>
          <p:cNvPr id="2" name="Slide Number Placeholder 1"/>
          <p:cNvSpPr>
            <a:spLocks noGrp="1"/>
          </p:cNvSpPr>
          <p:nvPr>
            <p:ph type="sldNum" sz="quarter" idx="12"/>
          </p:nvPr>
        </p:nvSpPr>
        <p:spPr/>
        <p:txBody>
          <a:bodyPr/>
          <a:lstStyle/>
          <a:p>
            <a:fld id="{9C0F6FC3-3F0F-484D-B7AD-35414CAF3DD6}" type="slidenum">
              <a:rPr lang="en-US" smtClean="0"/>
              <a:t>55</a:t>
            </a:fld>
            <a:endParaRPr lang="en-US"/>
          </a:p>
        </p:txBody>
      </p:sp>
    </p:spTree>
    <p:extLst>
      <p:ext uri="{BB962C8B-B14F-4D97-AF65-F5344CB8AC3E}">
        <p14:creationId xmlns:p14="http://schemas.microsoft.com/office/powerpoint/2010/main" val="42281116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9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91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91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91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91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291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291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10291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02912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1029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23"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7187"/>
            <a:ext cx="5232400" cy="1923264"/>
          </a:xfrm>
        </p:spPr>
        <p:txBody>
          <a:bodyPr/>
          <a:lstStyle/>
          <a:p>
            <a:r>
              <a:rPr lang="en-US" sz="5400" dirty="0" smtClean="0"/>
              <a:t>Technique review</a:t>
            </a:r>
            <a:endParaRPr lang="en-US" sz="5400" dirty="0"/>
          </a:p>
        </p:txBody>
      </p:sp>
      <p:sp>
        <p:nvSpPr>
          <p:cNvPr id="7" name="Subtitle 6"/>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9C0F6FC3-3F0F-484D-B7AD-35414CAF3DD6}" type="slidenum">
              <a:rPr lang="en-US" smtClean="0"/>
              <a:t>56</a:t>
            </a:fld>
            <a:endParaRPr lang="en-US" dirty="0"/>
          </a:p>
        </p:txBody>
      </p:sp>
    </p:spTree>
    <p:extLst>
      <p:ext uri="{BB962C8B-B14F-4D97-AF65-F5344CB8AC3E}">
        <p14:creationId xmlns:p14="http://schemas.microsoft.com/office/powerpoint/2010/main" val="154524569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ctrTitle"/>
          </p:nvPr>
        </p:nvSpPr>
        <p:spPr>
          <a:xfrm>
            <a:off x="1371599" y="1677187"/>
            <a:ext cx="6079068" cy="1923264"/>
          </a:xfrm>
        </p:spPr>
        <p:txBody>
          <a:bodyPr>
            <a:normAutofit fontScale="90000"/>
          </a:bodyPr>
          <a:lstStyle/>
          <a:p>
            <a:r>
              <a:rPr lang="en-US" sz="5000" cap="none" dirty="0" smtClean="0"/>
              <a:t>So much for the easy bit</a:t>
            </a:r>
            <a:r>
              <a:rPr lang="en-US" sz="5000" dirty="0" smtClean="0"/>
              <a:t/>
            </a:r>
            <a:br>
              <a:rPr lang="en-US" sz="5000" dirty="0" smtClean="0"/>
            </a:br>
            <a:endParaRPr lang="en-GB" sz="5000" dirty="0"/>
          </a:p>
        </p:txBody>
      </p:sp>
      <p:sp>
        <p:nvSpPr>
          <p:cNvPr id="2" name="Subtitle 1"/>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9C0F6FC3-3F0F-484D-B7AD-35414CAF3DD6}" type="slidenum">
              <a:rPr lang="en-US" smtClean="0"/>
              <a:t>57</a:t>
            </a:fld>
            <a:endParaRPr lang="en-US" dirty="0"/>
          </a:p>
        </p:txBody>
      </p:sp>
    </p:spTree>
    <p:extLst>
      <p:ext uri="{BB962C8B-B14F-4D97-AF65-F5344CB8AC3E}">
        <p14:creationId xmlns:p14="http://schemas.microsoft.com/office/powerpoint/2010/main" val="15064848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r>
              <a:rPr lang="en-US" dirty="0" smtClean="0"/>
              <a:t>A model for teacher learning</a:t>
            </a:r>
            <a:endParaRPr lang="en-US" dirty="0"/>
          </a:p>
        </p:txBody>
      </p:sp>
      <p:sp>
        <p:nvSpPr>
          <p:cNvPr id="113666" name="Rectangle 3"/>
          <p:cNvSpPr>
            <a:spLocks noGrp="1" noChangeArrowheads="1"/>
          </p:cNvSpPr>
          <p:nvPr>
            <p:ph sz="quarter" idx="1"/>
          </p:nvPr>
        </p:nvSpPr>
        <p:spPr/>
        <p:txBody>
          <a:bodyPr>
            <a:normAutofit/>
          </a:bodyPr>
          <a:lstStyle/>
          <a:p>
            <a:r>
              <a:rPr lang="en-US" dirty="0" smtClean="0"/>
              <a:t>Content, then process</a:t>
            </a:r>
          </a:p>
          <a:p>
            <a:r>
              <a:rPr lang="en-US" dirty="0" smtClean="0"/>
              <a:t>Content (what we want teachers to change):</a:t>
            </a:r>
          </a:p>
          <a:p>
            <a:pPr lvl="1"/>
            <a:r>
              <a:rPr lang="en-US" dirty="0" smtClean="0"/>
              <a:t>Evidence</a:t>
            </a:r>
          </a:p>
          <a:p>
            <a:pPr lvl="1"/>
            <a:r>
              <a:rPr lang="en-US" dirty="0" smtClean="0"/>
              <a:t>Ideas (strategies and techniques)</a:t>
            </a:r>
          </a:p>
          <a:p>
            <a:r>
              <a:rPr lang="en-US" dirty="0" smtClean="0"/>
              <a:t>Process (how to go about change):</a:t>
            </a:r>
          </a:p>
          <a:p>
            <a:pPr lvl="1"/>
            <a:r>
              <a:rPr lang="en-US" dirty="0" smtClean="0"/>
              <a:t>Choice</a:t>
            </a:r>
          </a:p>
          <a:p>
            <a:pPr lvl="1"/>
            <a:r>
              <a:rPr lang="en-US" dirty="0" smtClean="0"/>
              <a:t>Flexibility</a:t>
            </a:r>
          </a:p>
          <a:p>
            <a:pPr lvl="1"/>
            <a:r>
              <a:rPr lang="en-US" dirty="0" smtClean="0"/>
              <a:t>Small steps</a:t>
            </a:r>
          </a:p>
          <a:p>
            <a:pPr lvl="1"/>
            <a:r>
              <a:rPr lang="en-US" dirty="0" smtClean="0"/>
              <a:t>Accountability</a:t>
            </a:r>
          </a:p>
          <a:p>
            <a:pPr lvl="1"/>
            <a:r>
              <a:rPr lang="en-US" dirty="0" smtClean="0"/>
              <a:t>Support</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58</a:t>
            </a:fld>
            <a:endParaRPr lang="en-GB" dirty="0"/>
          </a:p>
        </p:txBody>
      </p:sp>
    </p:spTree>
    <p:extLst>
      <p:ext uri="{BB962C8B-B14F-4D97-AF65-F5344CB8AC3E}">
        <p14:creationId xmlns:p14="http://schemas.microsoft.com/office/powerpoint/2010/main" val="154847273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4"/>
          <p:cNvSpPr>
            <a:spLocks noGrp="1" noChangeArrowheads="1"/>
          </p:cNvSpPr>
          <p:nvPr>
            <p:ph type="title"/>
          </p:nvPr>
        </p:nvSpPr>
        <p:spPr/>
        <p:txBody>
          <a:bodyPr/>
          <a:lstStyle/>
          <a:p>
            <a:r>
              <a:rPr lang="en-US" smtClean="0"/>
              <a:t>Supportive accountability</a:t>
            </a:r>
            <a:endParaRPr lang="en-US" dirty="0"/>
          </a:p>
        </p:txBody>
      </p:sp>
      <p:sp>
        <p:nvSpPr>
          <p:cNvPr id="137218" name="Rectangle 5"/>
          <p:cNvSpPr>
            <a:spLocks noGrp="1" noChangeArrowheads="1"/>
          </p:cNvSpPr>
          <p:nvPr>
            <p:ph sz="quarter" idx="1"/>
          </p:nvPr>
        </p:nvSpPr>
        <p:spPr/>
        <p:txBody>
          <a:bodyPr/>
          <a:lstStyle/>
          <a:p>
            <a:r>
              <a:rPr lang="en-US" smtClean="0"/>
              <a:t>What is needed from teachers:</a:t>
            </a:r>
          </a:p>
          <a:p>
            <a:pPr lvl="1"/>
            <a:r>
              <a:rPr lang="en-US" smtClean="0"/>
              <a:t>A commitment to:</a:t>
            </a:r>
          </a:p>
          <a:p>
            <a:pPr lvl="2"/>
            <a:r>
              <a:rPr lang="en-US" smtClean="0"/>
              <a:t>The continual improvement of practice</a:t>
            </a:r>
          </a:p>
          <a:p>
            <a:pPr lvl="2"/>
            <a:r>
              <a:rPr lang="en-US" smtClean="0"/>
              <a:t>Focus on those things that make a difference to students</a:t>
            </a:r>
          </a:p>
          <a:p>
            <a:r>
              <a:rPr lang="en-US" smtClean="0"/>
              <a:t>What is needed from leaders:</a:t>
            </a:r>
          </a:p>
          <a:p>
            <a:pPr lvl="1"/>
            <a:r>
              <a:rPr lang="en-US" smtClean="0"/>
              <a:t>A commitment to engineer effective learning environments for teachers by:</a:t>
            </a:r>
          </a:p>
          <a:p>
            <a:pPr lvl="2"/>
            <a:r>
              <a:rPr lang="en-US" smtClean="0"/>
              <a:t>Creating expectations for continually improving practice</a:t>
            </a:r>
          </a:p>
          <a:p>
            <a:pPr lvl="2"/>
            <a:r>
              <a:rPr lang="en-US" smtClean="0"/>
              <a:t>Keeping the focus on the things that make a difference to students</a:t>
            </a:r>
          </a:p>
          <a:p>
            <a:pPr lvl="2"/>
            <a:r>
              <a:rPr lang="en-US" smtClean="0"/>
              <a:t>Providing the time, space, dispensation, and support for innovation</a:t>
            </a:r>
          </a:p>
          <a:p>
            <a:pPr lvl="2"/>
            <a:r>
              <a:rPr lang="en-US" smtClean="0"/>
              <a:t>Supporting risk-taking</a:t>
            </a:r>
            <a:endParaRPr lang="en-US" dirty="0"/>
          </a:p>
        </p:txBody>
      </p:sp>
      <p:sp>
        <p:nvSpPr>
          <p:cNvPr id="3" name="Slide Number Placeholder 2"/>
          <p:cNvSpPr>
            <a:spLocks noGrp="1"/>
          </p:cNvSpPr>
          <p:nvPr>
            <p:ph type="sldNum" sz="quarter" idx="12"/>
          </p:nvPr>
        </p:nvSpPr>
        <p:spPr/>
        <p:txBody>
          <a:bodyPr/>
          <a:lstStyle/>
          <a:p>
            <a:fld id="{2D6238C2-C284-AD4D-8FB8-9663937FCA09}" type="slidenum">
              <a:rPr lang="en-GB" smtClean="0"/>
              <a:pPr/>
              <a:t>59</a:t>
            </a:fld>
            <a:endParaRPr lang="en-GB" dirty="0"/>
          </a:p>
        </p:txBody>
      </p:sp>
    </p:spTree>
    <p:extLst>
      <p:ext uri="{BB962C8B-B14F-4D97-AF65-F5344CB8AC3E}">
        <p14:creationId xmlns:p14="http://schemas.microsoft.com/office/powerpoint/2010/main" val="24142536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Metacognition (</a:t>
            </a:r>
            <a:r>
              <a:rPr lang="en-US" dirty="0" err="1" smtClean="0"/>
              <a:t>Flavell</a:t>
            </a:r>
            <a:r>
              <a:rPr lang="en-US" dirty="0" smtClean="0"/>
              <a:t>, 1976)</a:t>
            </a:r>
            <a:endParaRPr lang="en-US" dirty="0"/>
          </a:p>
        </p:txBody>
      </p:sp>
      <p:sp>
        <p:nvSpPr>
          <p:cNvPr id="5" name="Content Placeholder 4"/>
          <p:cNvSpPr>
            <a:spLocks noGrp="1"/>
          </p:cNvSpPr>
          <p:nvPr>
            <p:ph idx="1"/>
          </p:nvPr>
        </p:nvSpPr>
        <p:spPr/>
        <p:txBody>
          <a:bodyPr>
            <a:normAutofit fontScale="77500" lnSpcReduction="20000"/>
          </a:bodyPr>
          <a:lstStyle/>
          <a:p>
            <a:pPr marL="0" indent="0">
              <a:lnSpc>
                <a:spcPct val="140000"/>
              </a:lnSpc>
              <a:buNone/>
            </a:pPr>
            <a:r>
              <a:rPr lang="en-US" dirty="0" smtClean="0"/>
              <a:t>“Metacognition” refers to one’s knowledge concerning one’s own cognitive processes and products or anything related to them, e.g., the learning-relevant properties of information and data. For example I am engaging in metacognition (</a:t>
            </a:r>
            <a:r>
              <a:rPr lang="en-US" dirty="0" err="1" smtClean="0"/>
              <a:t>metamemory</a:t>
            </a:r>
            <a:r>
              <a:rPr lang="en-US" dirty="0" smtClean="0"/>
              <a:t>, </a:t>
            </a:r>
            <a:r>
              <a:rPr lang="en-US" dirty="0" err="1" smtClean="0"/>
              <a:t>metalearning</a:t>
            </a:r>
            <a:r>
              <a:rPr lang="en-US" dirty="0" smtClean="0"/>
              <a:t>, </a:t>
            </a:r>
            <a:r>
              <a:rPr lang="en-US" dirty="0" err="1" smtClean="0"/>
              <a:t>metaattention</a:t>
            </a:r>
            <a:r>
              <a:rPr lang="en-US" dirty="0" smtClean="0"/>
              <a:t>, </a:t>
            </a:r>
            <a:r>
              <a:rPr lang="en-US" dirty="0" err="1" smtClean="0"/>
              <a:t>metalanguage</a:t>
            </a:r>
            <a:r>
              <a:rPr lang="en-US" dirty="0" smtClean="0"/>
              <a:t>, or whatever)</a:t>
            </a:r>
          </a:p>
          <a:p>
            <a:pPr marL="457200" lvl="1" indent="0">
              <a:lnSpc>
                <a:spcPct val="140000"/>
              </a:lnSpc>
              <a:buNone/>
            </a:pPr>
            <a:r>
              <a:rPr lang="en-US" dirty="0" smtClean="0"/>
              <a:t>if I notice that I am having more trouble learning A than B;</a:t>
            </a:r>
          </a:p>
          <a:p>
            <a:pPr marL="457200" lvl="1" indent="0">
              <a:lnSpc>
                <a:spcPct val="140000"/>
              </a:lnSpc>
              <a:buNone/>
            </a:pPr>
            <a:r>
              <a:rPr lang="en-US" dirty="0" smtClean="0"/>
              <a:t>if it strikes me that I should double-check C before accepting it as a fact;</a:t>
            </a:r>
          </a:p>
          <a:p>
            <a:pPr marL="457200" lvl="1" indent="0">
              <a:lnSpc>
                <a:spcPct val="140000"/>
              </a:lnSpc>
              <a:buNone/>
            </a:pPr>
            <a:r>
              <a:rPr lang="en-US" dirty="0" smtClean="0"/>
              <a:t>if it occurs to me that I had better </a:t>
            </a:r>
            <a:r>
              <a:rPr lang="en-US" dirty="0" err="1" smtClean="0"/>
              <a:t>scrutinise</a:t>
            </a:r>
            <a:r>
              <a:rPr lang="en-US" dirty="0" smtClean="0"/>
              <a:t> each and every alternative in any multiple-choice type task situation before deciding which is the best one;</a:t>
            </a:r>
          </a:p>
          <a:p>
            <a:pPr marL="457200" lvl="1" indent="0">
              <a:lnSpc>
                <a:spcPct val="140000"/>
              </a:lnSpc>
              <a:buNone/>
            </a:pPr>
            <a:r>
              <a:rPr lang="en-US" dirty="0" smtClean="0"/>
              <a:t>if I sense that I had better make a note of D because I may forget it;</a:t>
            </a:r>
          </a:p>
          <a:p>
            <a:pPr marL="457200" lvl="1" indent="0">
              <a:lnSpc>
                <a:spcPct val="140000"/>
              </a:lnSpc>
              <a:buNone/>
            </a:pPr>
            <a:r>
              <a:rPr lang="en-US" dirty="0" smtClean="0"/>
              <a:t>if I think to ask someone about E to see if I have it right. </a:t>
            </a:r>
            <a:endParaRPr lang="en-US" dirty="0"/>
          </a:p>
        </p:txBody>
      </p:sp>
      <p:sp>
        <p:nvSpPr>
          <p:cNvPr id="3" name="Slide Number Placeholder 2"/>
          <p:cNvSpPr>
            <a:spLocks noGrp="1"/>
          </p:cNvSpPr>
          <p:nvPr>
            <p:ph type="sldNum" sz="quarter" idx="12"/>
          </p:nvPr>
        </p:nvSpPr>
        <p:spPr/>
        <p:txBody>
          <a:bodyPr/>
          <a:lstStyle/>
          <a:p>
            <a:fld id="{9C0F6FC3-3F0F-484D-B7AD-35414CAF3DD6}" type="slidenum">
              <a:rPr lang="en-US" smtClean="0"/>
              <a:pPr/>
              <a:t>6</a:t>
            </a:fld>
            <a:endParaRPr lang="en-US"/>
          </a:p>
        </p:txBody>
      </p:sp>
    </p:spTree>
    <p:extLst>
      <p:ext uri="{BB962C8B-B14F-4D97-AF65-F5344CB8AC3E}">
        <p14:creationId xmlns:p14="http://schemas.microsoft.com/office/powerpoint/2010/main" val="182516348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find out more…</a:t>
            </a:r>
          </a:p>
        </p:txBody>
      </p:sp>
      <p:sp>
        <p:nvSpPr>
          <p:cNvPr id="6" name="TextBox 5"/>
          <p:cNvSpPr txBox="1"/>
          <p:nvPr/>
        </p:nvSpPr>
        <p:spPr>
          <a:xfrm>
            <a:off x="745067" y="4902045"/>
            <a:ext cx="7653866" cy="1107996"/>
          </a:xfrm>
          <a:prstGeom prst="rect">
            <a:avLst/>
          </a:prstGeom>
          <a:noFill/>
        </p:spPr>
        <p:txBody>
          <a:bodyPr wrap="square" rtlCol="0">
            <a:spAutoFit/>
          </a:bodyPr>
          <a:lstStyle/>
          <a:p>
            <a:pPr algn="ctr" defTabSz="457200"/>
            <a:r>
              <a:rPr lang="en-US" sz="2400" dirty="0">
                <a:solidFill>
                  <a:srgbClr val="4F81BD"/>
                </a:solidFill>
                <a:hlinkClick r:id="rId3"/>
              </a:rPr>
              <a:t>www.dylanwiliamcenter.com</a:t>
            </a:r>
            <a:endParaRPr lang="en-US" sz="2400" dirty="0">
              <a:solidFill>
                <a:srgbClr val="4F81BD"/>
              </a:solidFill>
            </a:endParaRPr>
          </a:p>
          <a:p>
            <a:pPr algn="ctr" defTabSz="457200"/>
            <a:r>
              <a:rPr lang="en-US" sz="2400" dirty="0">
                <a:solidFill>
                  <a:srgbClr val="4F81BD"/>
                </a:solidFill>
                <a:hlinkClick r:id="rId4"/>
              </a:rPr>
              <a:t>www.dylanwiliam.net</a:t>
            </a:r>
            <a:r>
              <a:rPr lang="en-US" sz="2400" dirty="0">
                <a:solidFill>
                  <a:srgbClr val="4F81BD"/>
                </a:solidFill>
              </a:rPr>
              <a:t>	</a:t>
            </a:r>
          </a:p>
          <a:p>
            <a:pPr algn="ctr" defTabSz="457200"/>
            <a:endParaRPr lang="en-US" dirty="0">
              <a:solidFill>
                <a:srgbClr val="4F81BD"/>
              </a:solidFill>
            </a:endParaRPr>
          </a:p>
        </p:txBody>
      </p:sp>
      <p:pic>
        <p:nvPicPr>
          <p:cNvPr id="8" name="Picture 7" descr="EmbeddedFormativeAssessment.jpg"/>
          <p:cNvPicPr>
            <a:picLocks noChangeAspect="1"/>
          </p:cNvPicPr>
          <p:nvPr/>
        </p:nvPicPr>
        <p:blipFill>
          <a:blip r:embed="rId5">
            <a:alphaModFix/>
          </a:blip>
          <a:stretch>
            <a:fillRect/>
          </a:stretch>
        </p:blipFill>
        <p:spPr>
          <a:xfrm>
            <a:off x="431168" y="1665467"/>
            <a:ext cx="1684235" cy="2406050"/>
          </a:xfrm>
          <a:prstGeom prst="rect">
            <a:avLst/>
          </a:prstGeom>
        </p:spPr>
      </p:pic>
      <p:pic>
        <p:nvPicPr>
          <p:cNvPr id="7" name="Picture 6"/>
          <p:cNvPicPr>
            <a:picLocks noChangeAspect="1"/>
          </p:cNvPicPr>
          <p:nvPr/>
        </p:nvPicPr>
        <p:blipFill>
          <a:blip r:embed="rId6"/>
          <a:stretch>
            <a:fillRect/>
          </a:stretch>
        </p:blipFill>
        <p:spPr>
          <a:xfrm>
            <a:off x="2547331" y="1665469"/>
            <a:ext cx="1684235" cy="2406050"/>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fld id="{9C0F6FC3-3F0F-484D-B7AD-35414CAF3DD6}" type="slidenum">
              <a:rPr lang="en-US" smtClean="0">
                <a:solidFill>
                  <a:prstClr val="black"/>
                </a:solidFill>
              </a:rPr>
              <a:pPr/>
              <a:t>60</a:t>
            </a:fld>
            <a:endParaRPr lang="en-US">
              <a:solidFill>
                <a:prstClr val="black"/>
              </a:solidFill>
            </a:endParaRPr>
          </a:p>
        </p:txBody>
      </p:sp>
      <p:pic>
        <p:nvPicPr>
          <p:cNvPr id="4" name="Picture 3"/>
          <p:cNvPicPr>
            <a:picLocks noChangeAspect="1"/>
          </p:cNvPicPr>
          <p:nvPr/>
        </p:nvPicPr>
        <p:blipFill>
          <a:blip r:embed="rId7"/>
          <a:stretch>
            <a:fillRect/>
          </a:stretch>
        </p:blipFill>
        <p:spPr>
          <a:xfrm>
            <a:off x="4663494" y="1665469"/>
            <a:ext cx="1859221" cy="2406050"/>
          </a:xfrm>
          <a:prstGeom prst="rect">
            <a:avLst/>
          </a:prstGeom>
        </p:spPr>
      </p:pic>
      <p:pic>
        <p:nvPicPr>
          <p:cNvPr id="5" name="Picture 4" descr="wiliam Cover 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644" y="1665471"/>
            <a:ext cx="1684233" cy="2406048"/>
          </a:xfrm>
          <a:prstGeom prst="rect">
            <a:avLst/>
          </a:prstGeom>
        </p:spPr>
      </p:pic>
      <p:pic>
        <p:nvPicPr>
          <p:cNvPr id="9" name="Picture 8" descr="Screen Shot 2018-08-05 at 9.01.04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801" y="1663701"/>
            <a:ext cx="1689099" cy="2413000"/>
          </a:xfrm>
          <a:prstGeom prst="rect">
            <a:avLst/>
          </a:prstGeom>
        </p:spPr>
      </p:pic>
    </p:spTree>
    <p:extLst>
      <p:ext uri="{BB962C8B-B14F-4D97-AF65-F5344CB8AC3E}">
        <p14:creationId xmlns:p14="http://schemas.microsoft.com/office/powerpoint/2010/main" val="2664619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“In </a:t>
            </a:r>
            <a:r>
              <a:rPr lang="en-US" dirty="0"/>
              <a:t>any kind of cognitive transaction with the human or nonhuman environment, a variety of information processing activities may go on. Metacognition refers, among other things, to the active monitoring and consequent regulation and orchestration of these processes in relation to the cognitive objects or data on which they bear, usually in the service of some concrete goal or objective</a:t>
            </a:r>
            <a:r>
              <a:rPr lang="en-US" dirty="0" smtClean="0"/>
              <a:t>.” (</a:t>
            </a:r>
            <a:r>
              <a:rPr lang="en-US" dirty="0" err="1" smtClean="0"/>
              <a:t>Flavell</a:t>
            </a:r>
            <a:r>
              <a:rPr lang="en-US" dirty="0" smtClean="0"/>
              <a:t>, 1976 p</a:t>
            </a:r>
            <a:r>
              <a:rPr lang="en-US" dirty="0"/>
              <a:t>. 232)</a:t>
            </a:r>
          </a:p>
        </p:txBody>
      </p:sp>
      <p:sp>
        <p:nvSpPr>
          <p:cNvPr id="4" name="Slide Number Placeholder 3"/>
          <p:cNvSpPr>
            <a:spLocks noGrp="1"/>
          </p:cNvSpPr>
          <p:nvPr>
            <p:ph type="sldNum" sz="quarter" idx="12"/>
          </p:nvPr>
        </p:nvSpPr>
        <p:spPr/>
        <p:txBody>
          <a:bodyPr/>
          <a:lstStyle/>
          <a:p>
            <a:fld id="{9C0F6FC3-3F0F-484D-B7AD-35414CAF3DD6}" type="slidenum">
              <a:rPr lang="en-US" smtClean="0"/>
              <a:t>7</a:t>
            </a:fld>
            <a:endParaRPr lang="en-US"/>
          </a:p>
        </p:txBody>
      </p:sp>
    </p:spTree>
    <p:extLst>
      <p:ext uri="{BB962C8B-B14F-4D97-AF65-F5344CB8AC3E}">
        <p14:creationId xmlns:p14="http://schemas.microsoft.com/office/powerpoint/2010/main" val="10019392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Self-regulated learning</a:t>
            </a:r>
            <a:endParaRPr lang="en-US" dirty="0"/>
          </a:p>
        </p:txBody>
      </p:sp>
      <p:sp>
        <p:nvSpPr>
          <p:cNvPr id="4" name="Slide Number Placeholder 3"/>
          <p:cNvSpPr>
            <a:spLocks noGrp="1"/>
          </p:cNvSpPr>
          <p:nvPr>
            <p:ph type="sldNum" sz="quarter" idx="12"/>
          </p:nvPr>
        </p:nvSpPr>
        <p:spPr/>
        <p:txBody>
          <a:bodyPr/>
          <a:lstStyle/>
          <a:p>
            <a:fld id="{9C0F6FC3-3F0F-484D-B7AD-35414CAF3DD6}" type="slidenum">
              <a:rPr lang="en-US" smtClean="0"/>
              <a:t>8</a:t>
            </a:fld>
            <a:endParaRPr lang="en-US"/>
          </a:p>
        </p:txBody>
      </p:sp>
      <p:sp>
        <p:nvSpPr>
          <p:cNvPr id="3" name="Content Placeholder 2"/>
          <p:cNvSpPr>
            <a:spLocks noGrp="1"/>
          </p:cNvSpPr>
          <p:nvPr>
            <p:ph idx="1"/>
          </p:nvPr>
        </p:nvSpPr>
        <p:spPr/>
        <p:txBody>
          <a:bodyPr/>
          <a:lstStyle/>
          <a:p>
            <a:r>
              <a:rPr lang="en-US" dirty="0" smtClean="0"/>
              <a:t>Three components</a:t>
            </a:r>
          </a:p>
          <a:p>
            <a:pPr lvl="1"/>
            <a:r>
              <a:rPr lang="en-US" dirty="0" smtClean="0"/>
              <a:t>Motivation</a:t>
            </a:r>
          </a:p>
          <a:p>
            <a:pPr lvl="1"/>
            <a:r>
              <a:rPr lang="en-US" dirty="0" smtClean="0"/>
              <a:t>Cognition</a:t>
            </a:r>
          </a:p>
          <a:p>
            <a:pPr lvl="1"/>
            <a:r>
              <a:rPr lang="en-US" dirty="0" smtClean="0"/>
              <a:t>Metacognition</a:t>
            </a:r>
          </a:p>
          <a:p>
            <a:pPr lvl="2"/>
            <a:r>
              <a:rPr lang="en-US" dirty="0" smtClean="0"/>
              <a:t>Metacognitive knowledge</a:t>
            </a:r>
          </a:p>
          <a:p>
            <a:pPr lvl="3"/>
            <a:r>
              <a:rPr lang="en-US" dirty="0" smtClean="0"/>
              <a:t>generalizing and inferring rules</a:t>
            </a:r>
          </a:p>
          <a:p>
            <a:pPr lvl="3"/>
            <a:r>
              <a:rPr lang="en-US" dirty="0" smtClean="0"/>
              <a:t>labeling strategies</a:t>
            </a:r>
          </a:p>
          <a:p>
            <a:pPr lvl="3"/>
            <a:r>
              <a:rPr lang="en-US" dirty="0" smtClean="0"/>
              <a:t>when and how to use strategies</a:t>
            </a:r>
          </a:p>
          <a:p>
            <a:pPr lvl="2"/>
            <a:r>
              <a:rPr lang="en-US" dirty="0" smtClean="0"/>
              <a:t>Metacognitive strategies</a:t>
            </a:r>
          </a:p>
          <a:p>
            <a:pPr lvl="3"/>
            <a:r>
              <a:rPr lang="en-US" dirty="0" smtClean="0"/>
              <a:t>Planning strategies</a:t>
            </a:r>
          </a:p>
          <a:p>
            <a:pPr lvl="3"/>
            <a:r>
              <a:rPr lang="en-US" dirty="0" smtClean="0"/>
              <a:t>Monitoring strategies</a:t>
            </a:r>
          </a:p>
          <a:p>
            <a:pPr lvl="3"/>
            <a:r>
              <a:rPr lang="en-US" dirty="0" smtClean="0"/>
              <a:t>Evaluation strategies</a:t>
            </a:r>
            <a:endParaRPr lang="en-US" dirty="0"/>
          </a:p>
        </p:txBody>
      </p:sp>
    </p:spTree>
    <p:extLst>
      <p:ext uri="{BB962C8B-B14F-4D97-AF65-F5344CB8AC3E}">
        <p14:creationId xmlns:p14="http://schemas.microsoft.com/office/powerpoint/2010/main" val="279923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“Unskilled and unaware of it”</a:t>
            </a:r>
            <a:endParaRPr lang="en-US" dirty="0"/>
          </a:p>
        </p:txBody>
      </p:sp>
      <p:sp>
        <p:nvSpPr>
          <p:cNvPr id="3" name="Content Placeholder 2"/>
          <p:cNvSpPr>
            <a:spLocks noGrp="1"/>
          </p:cNvSpPr>
          <p:nvPr>
            <p:ph idx="1"/>
          </p:nvPr>
        </p:nvSpPr>
        <p:spPr/>
        <p:txBody>
          <a:bodyPr/>
          <a:lstStyle/>
          <a:p>
            <a:r>
              <a:rPr lang="en-US" dirty="0" smtClean="0"/>
              <a:t>45 Cornell University undergraduates completed a 20-item logical reasoning test derived from the LSAT preparation guide</a:t>
            </a:r>
          </a:p>
          <a:p>
            <a:r>
              <a:rPr lang="en-US" dirty="0" smtClean="0"/>
              <a:t>After the test, students were asked to estimate</a:t>
            </a:r>
          </a:p>
          <a:p>
            <a:pPr lvl="1"/>
            <a:r>
              <a:rPr lang="en-US" dirty="0" smtClean="0"/>
              <a:t>general logical reasoning ability</a:t>
            </a:r>
          </a:p>
          <a:p>
            <a:pPr lvl="1"/>
            <a:r>
              <a:rPr lang="en-US" dirty="0" smtClean="0"/>
              <a:t>how their score would compare with classmates</a:t>
            </a:r>
          </a:p>
          <a:p>
            <a:pPr lvl="1"/>
            <a:r>
              <a:rPr lang="en-US" dirty="0" smtClean="0"/>
              <a:t>how many questions they had answered correctly</a:t>
            </a:r>
          </a:p>
          <a:p>
            <a:endParaRPr lang="en-US" dirty="0"/>
          </a:p>
        </p:txBody>
      </p:sp>
    </p:spTree>
    <p:extLst>
      <p:ext uri="{BB962C8B-B14F-4D97-AF65-F5344CB8AC3E}">
        <p14:creationId xmlns:p14="http://schemas.microsoft.com/office/powerpoint/2010/main" val="182776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Dylan Wiliam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Dylan Wiliam Template 2014.potx</Template>
  <TotalTime>20719</TotalTime>
  <Words>3057</Words>
  <Application>Microsoft Macintosh PowerPoint</Application>
  <PresentationFormat>On-screen Show (4:3)</PresentationFormat>
  <Paragraphs>467</Paragraphs>
  <Slides>60</Slides>
  <Notes>21</Notes>
  <HiddenSlides>0</HiddenSlides>
  <MMClips>4</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Dylan Wiliam Template 2014</vt:lpstr>
      <vt:lpstr>Dylan Wiliam (@dylanwiliam)</vt:lpstr>
      <vt:lpstr>The most important idea in education?</vt:lpstr>
      <vt:lpstr>Learning and performance</vt:lpstr>
      <vt:lpstr>Learning and performance</vt:lpstr>
      <vt:lpstr>What is learning? </vt:lpstr>
      <vt:lpstr>Metacognition (Flavell, 1976)</vt:lpstr>
      <vt:lpstr>PowerPoint Presentation</vt:lpstr>
      <vt:lpstr>Self-regulated learning</vt:lpstr>
      <vt:lpstr>“Unskilled and unaware of it”</vt:lpstr>
      <vt:lpstr>Logical reasoning</vt:lpstr>
      <vt:lpstr>Flawed self-assessment</vt:lpstr>
      <vt:lpstr>Do students know when they are learning?</vt:lpstr>
      <vt:lpstr>Can learners self-regulate?</vt:lpstr>
      <vt:lpstr>Where should our efforts be focused?</vt:lpstr>
      <vt:lpstr>Why formative assessment needs to be a priority</vt:lpstr>
      <vt:lpstr>Why Formative Assessment?</vt:lpstr>
      <vt:lpstr>Building Plan “B” into Plan “A”</vt:lpstr>
      <vt:lpstr>Relevant studies</vt:lpstr>
      <vt:lpstr>Formative assessment: A contested term</vt:lpstr>
      <vt:lpstr>Unpacking formative assessment</vt:lpstr>
      <vt:lpstr>Unpacking formative assessment</vt:lpstr>
      <vt:lpstr>Strategies and practical techniques for classroom formative assessment</vt:lpstr>
      <vt:lpstr>Clarifying, sharing and understanding learning intentions</vt:lpstr>
      <vt:lpstr>PowerPoint Presentation</vt:lpstr>
      <vt:lpstr>Sharing success criteria (English)</vt:lpstr>
      <vt:lpstr>Sharing success criteria (German)</vt:lpstr>
      <vt:lpstr>Memory on land and underwater</vt:lpstr>
      <vt:lpstr>Memory and context</vt:lpstr>
      <vt:lpstr>Alcohol and memory</vt:lpstr>
      <vt:lpstr>Share learning intentions</vt:lpstr>
      <vt:lpstr>Engineering effective discussions, activities, and classroom tasks that elicit evidence of learning</vt:lpstr>
      <vt:lpstr>Eliciting evidence</vt:lpstr>
      <vt:lpstr>Diagnostic questions in Psychology</vt:lpstr>
      <vt:lpstr>Diagnostic questions in graduate school</vt:lpstr>
      <vt:lpstr>Providing feedback that moves learners forward</vt:lpstr>
      <vt:lpstr>Effects of feedback</vt:lpstr>
      <vt:lpstr>Getting feedback right is hard</vt:lpstr>
      <vt:lpstr>Provide feedback that moves learning on</vt:lpstr>
      <vt:lpstr>Dual-pathway theory (Boekaerts, 2006)</vt:lpstr>
      <vt:lpstr>Dual-pathway theory</vt:lpstr>
      <vt:lpstr>Students as learning resources for one another</vt:lpstr>
      <vt:lpstr>Cooperative learning: a research success story</vt:lpstr>
      <vt:lpstr>How does cooperative learning work?</vt:lpstr>
      <vt:lpstr>Peer-tutoring in science</vt:lpstr>
      <vt:lpstr>Peer-tutoring in English Literature</vt:lpstr>
      <vt:lpstr>Help students be learning resources</vt:lpstr>
      <vt:lpstr>Pros and cons of self/peer assessment</vt:lpstr>
      <vt:lpstr>Activating students as owners of their own learning</vt:lpstr>
      <vt:lpstr>Why people shouldn’t work on their own</vt:lpstr>
      <vt:lpstr>Benefits of critical listening</vt:lpstr>
      <vt:lpstr>Impact on achievement</vt:lpstr>
      <vt:lpstr>Long-term benefits for spaced learning</vt:lpstr>
      <vt:lpstr>Results after 35 days</vt:lpstr>
      <vt:lpstr>Results after 35 days, by review interval</vt:lpstr>
      <vt:lpstr>Help students own their own learning</vt:lpstr>
      <vt:lpstr>Technique review</vt:lpstr>
      <vt:lpstr>So much for the easy bit </vt:lpstr>
      <vt:lpstr>A model for teacher learning</vt:lpstr>
      <vt:lpstr>Supportive accountability</vt:lpstr>
      <vt:lpstr>To find out more…</vt:lpstr>
    </vt:vector>
  </TitlesOfParts>
  <Company>Learning Sciences International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Karlson</dc:creator>
  <cp:lastModifiedBy>Dylan Wiliam</cp:lastModifiedBy>
  <cp:revision>166</cp:revision>
  <dcterms:created xsi:type="dcterms:W3CDTF">2014-10-09T19:30:01Z</dcterms:created>
  <dcterms:modified xsi:type="dcterms:W3CDTF">2018-10-11T18:32:15Z</dcterms:modified>
</cp:coreProperties>
</file>