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93" r:id="rId1"/>
  </p:sldMasterIdLst>
  <p:notesMasterIdLst>
    <p:notesMasterId r:id="rId20"/>
  </p:notesMasterIdLst>
  <p:sldIdLst>
    <p:sldId id="257" r:id="rId2"/>
    <p:sldId id="258" r:id="rId3"/>
    <p:sldId id="277" r:id="rId4"/>
    <p:sldId id="278" r:id="rId5"/>
    <p:sldId id="261" r:id="rId6"/>
    <p:sldId id="262" r:id="rId7"/>
    <p:sldId id="263" r:id="rId8"/>
    <p:sldId id="279" r:id="rId9"/>
    <p:sldId id="265" r:id="rId10"/>
    <p:sldId id="266" r:id="rId11"/>
    <p:sldId id="267" r:id="rId12"/>
    <p:sldId id="270" r:id="rId13"/>
    <p:sldId id="269" r:id="rId14"/>
    <p:sldId id="271" r:id="rId15"/>
    <p:sldId id="272" r:id="rId16"/>
    <p:sldId id="275" r:id="rId17"/>
    <p:sldId id="274" r:id="rId18"/>
    <p:sldId id="268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9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64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4A79B-25DA-AA4D-BEBC-FF5B254594C3}" type="datetimeFigureOut">
              <a:rPr lang="en-US" smtClean="0"/>
              <a:t>4/8/19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79AC8-6429-9546-A124-8E82D41E6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8513" y="685800"/>
            <a:ext cx="5284787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3B523-08EE-724B-9F77-B8B28604AE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4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8513" y="685800"/>
            <a:ext cx="5284787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3B523-08EE-724B-9F77-B8B28604AE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1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98513" y="685800"/>
            <a:ext cx="5284787" cy="3963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3B523-08EE-724B-9F77-B8B28604AE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7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148045" y="0"/>
            <a:ext cx="7995955" cy="6127891"/>
          </a:xfrm>
          <a:prstGeom prst="rect">
            <a:avLst/>
          </a:prstGeom>
          <a:solidFill>
            <a:srgbClr val="1691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71AD"/>
              </a:solidFill>
            </a:endParaRPr>
          </a:p>
        </p:txBody>
      </p:sp>
      <p:pic>
        <p:nvPicPr>
          <p:cNvPr id="8" name="Picture 7" descr="circle.png"/>
          <p:cNvPicPr>
            <a:picLocks noChangeAspect="1"/>
          </p:cNvPicPr>
          <p:nvPr/>
        </p:nvPicPr>
        <p:blipFill>
          <a:blip r:embed="rId2">
            <a:alphaModFix amt="8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964" cy="6858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918436" cy="61278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71A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1677187"/>
            <a:ext cx="4854396" cy="1923264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977926"/>
            <a:ext cx="918436" cy="231140"/>
          </a:xfrm>
        </p:spPr>
        <p:txBody>
          <a:bodyPr/>
          <a:lstStyle/>
          <a:p>
            <a:fld id="{9C0F6FC3-3F0F-484D-B7AD-35414CAF3D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©2014 DylanWiliamCenter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3339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0" y="1384300"/>
            <a:ext cx="7969250" cy="48408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880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1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1766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60246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0086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550" y="1535113"/>
            <a:ext cx="403225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7550" y="2174875"/>
            <a:ext cx="403225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41900" y="1535113"/>
            <a:ext cx="36449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41900" y="2174875"/>
            <a:ext cx="36449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" y="6356350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©2014 DylanWiliamCenter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11487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op_circl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6509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550" y="233886"/>
            <a:ext cx="7921327" cy="6218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7550" y="965098"/>
            <a:ext cx="8426451" cy="243968"/>
          </a:xfrm>
          <a:prstGeom prst="rect">
            <a:avLst/>
          </a:prstGeom>
          <a:solidFill>
            <a:srgbClr val="1691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71AD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77926"/>
            <a:ext cx="635000" cy="2311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171A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977926"/>
            <a:ext cx="635000" cy="2311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9C0F6FC3-3F0F-484D-B7AD-35414CAF3D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0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3994" r:id="rId2"/>
    <p:sldLayoutId id="2147483995" r:id="rId3"/>
    <p:sldLayoutId id="2147483996" r:id="rId4"/>
    <p:sldLayoutId id="2147483997" r:id="rId5"/>
    <p:sldLayoutId id="2147484000" r:id="rId6"/>
    <p:sldLayoutId id="2147484001" r:id="rId7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rgbClr val="1691D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691D0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1691D0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1691D0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1691D0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1691D0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599" y="1428863"/>
            <a:ext cx="5643639" cy="2686242"/>
          </a:xfrm>
        </p:spPr>
        <p:txBody>
          <a:bodyPr/>
          <a:lstStyle/>
          <a:p>
            <a:r>
              <a:rPr lang="en-US" dirty="0" smtClean="0"/>
              <a:t>Why formative assessment is always both domain-general and domain-specific and what matters is the balance between the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34902"/>
            <a:ext cx="6400800" cy="1538587"/>
          </a:xfrm>
        </p:spPr>
        <p:txBody>
          <a:bodyPr/>
          <a:lstStyle/>
          <a:p>
            <a:r>
              <a:rPr lang="en-US" dirty="0" smtClean="0"/>
              <a:t>Dylan Wiliam</a:t>
            </a:r>
            <a:r>
              <a:rPr lang="en-US" smtClean="0"/>
              <a:t>, NCME 2019</a:t>
            </a:r>
            <a:endParaRPr lang="en-US" dirty="0" smtClean="0"/>
          </a:p>
          <a:p>
            <a:r>
              <a:rPr lang="en-US" dirty="0" smtClean="0"/>
              <a:t>April: Toronto, Canada</a:t>
            </a:r>
            <a:endParaRPr lang="en-US" dirty="0"/>
          </a:p>
          <a:p>
            <a:r>
              <a:rPr lang="en-US" dirty="0" smtClean="0"/>
              <a:t>@dylanwiliam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6444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roles of assessors, teachers, and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Effective summative assessment requires assessors to share a construct of quality</a:t>
            </a:r>
          </a:p>
          <a:p>
            <a:r>
              <a:rPr lang="en-US" dirty="0" smtClean="0"/>
              <a:t>Effective formative assessment requires that</a:t>
            </a:r>
          </a:p>
          <a:p>
            <a:pPr lvl="1"/>
            <a:r>
              <a:rPr lang="en-US" dirty="0" smtClean="0"/>
              <a:t>learners are </a:t>
            </a:r>
            <a:r>
              <a:rPr lang="en-US" dirty="0" err="1" smtClean="0"/>
              <a:t>enculturated</a:t>
            </a:r>
            <a:r>
              <a:rPr lang="en-US" dirty="0" smtClean="0"/>
              <a:t> into the community of practice of which the assessors are already members</a:t>
            </a:r>
          </a:p>
          <a:p>
            <a:pPr lvl="1"/>
            <a:r>
              <a:rPr lang="en-US" dirty="0" smtClean="0"/>
              <a:t>teachers possess an </a:t>
            </a:r>
            <a:r>
              <a:rPr lang="en-US" i="1" dirty="0" smtClean="0"/>
              <a:t>anatomy</a:t>
            </a:r>
            <a:r>
              <a:rPr lang="en-US" dirty="0" smtClean="0"/>
              <a:t> of quality</a:t>
            </a:r>
          </a:p>
          <a:p>
            <a:r>
              <a:rPr lang="en-US" dirty="0" smtClean="0"/>
              <a:t>Communities of practice can be:</a:t>
            </a:r>
          </a:p>
          <a:p>
            <a:pPr lvl="1"/>
            <a:r>
              <a:rPr lang="en-US" dirty="0" smtClean="0"/>
              <a:t>stable (Lave &amp; Wenger, 1991; Holland et al., 1998)</a:t>
            </a:r>
          </a:p>
          <a:p>
            <a:pPr lvl="1"/>
            <a:r>
              <a:rPr lang="en-US" dirty="0" smtClean="0"/>
              <a:t>dynamic (</a:t>
            </a:r>
            <a:r>
              <a:rPr lang="en-US" dirty="0" err="1" smtClean="0"/>
              <a:t>Engeström</a:t>
            </a:r>
            <a:r>
              <a:rPr lang="en-US" dirty="0" smtClean="0"/>
              <a:t>, 1987)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8297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evidence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680475"/>
              </p:ext>
            </p:extLst>
          </p:nvPr>
        </p:nvGraphicFramePr>
        <p:xfrm>
          <a:off x="717550" y="1384300"/>
          <a:ext cx="7969252" cy="372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550"/>
                <a:gridCol w="1528234"/>
                <a:gridCol w="1528234"/>
                <a:gridCol w="1528234"/>
              </a:tblGrid>
              <a:tr h="4699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1691D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Domain-</a:t>
                      </a:r>
                      <a:endParaRPr lang="en-US" sz="2400" dirty="0"/>
                    </a:p>
                  </a:txBody>
                  <a:tcPr>
                    <a:solidFill>
                      <a:srgbClr val="1691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02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169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specific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69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mixed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69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general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691D1"/>
                    </a:solidFill>
                  </a:tcPr>
                </a:tc>
              </a:tr>
              <a:tr h="650240">
                <a:tc>
                  <a:txBody>
                    <a:bodyPr/>
                    <a:lstStyle/>
                    <a:p>
                      <a:r>
                        <a:rPr lang="en-US" dirty="0" smtClean="0"/>
                        <a:t>Kingston and Nash (2011, 2015)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50240">
                <a:tc>
                  <a:txBody>
                    <a:bodyPr/>
                    <a:lstStyle/>
                    <a:p>
                      <a:r>
                        <a:rPr lang="en-US" dirty="0" smtClean="0"/>
                        <a:t>Wiliam et al. (2004)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50240">
                <a:tc>
                  <a:txBody>
                    <a:bodyPr/>
                    <a:lstStyle/>
                    <a:p>
                      <a:r>
                        <a:rPr lang="en-US" dirty="0" smtClean="0"/>
                        <a:t>Andrade</a:t>
                      </a:r>
                      <a:r>
                        <a:rPr lang="en-US" baseline="0" dirty="0" smtClean="0"/>
                        <a:t> et al. (2019)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502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Burkhardt</a:t>
                      </a:r>
                      <a:r>
                        <a:rPr lang="en-US" dirty="0" smtClean="0"/>
                        <a:t> and </a:t>
                      </a:r>
                      <a:r>
                        <a:rPr lang="en-US" dirty="0" err="1" smtClean="0"/>
                        <a:t>Schoenfeld</a:t>
                      </a:r>
                      <a:r>
                        <a:rPr lang="en-US" dirty="0" smtClean="0"/>
                        <a:t> (2019)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8331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Embedding Formative Assessment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7550" y="1384300"/>
            <a:ext cx="8261350" cy="5092700"/>
          </a:xfrm>
        </p:spPr>
        <p:txBody>
          <a:bodyPr/>
          <a:lstStyle/>
          <a:p>
            <a:r>
              <a:rPr lang="en-US" dirty="0" smtClean="0"/>
              <a:t>Whole-school 2-year PD program</a:t>
            </a:r>
          </a:p>
          <a:p>
            <a:r>
              <a:rPr lang="en-US" dirty="0" smtClean="0"/>
              <a:t>Focus on</a:t>
            </a:r>
          </a:p>
          <a:p>
            <a:pPr lvl="1"/>
            <a:r>
              <a:rPr lang="en-US" dirty="0" smtClean="0"/>
              <a:t>the five formative assessment strategies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eacher development as a process of </a:t>
            </a:r>
            <a:r>
              <a:rPr lang="en-US" i="1" dirty="0" smtClean="0"/>
              <a:t>habit change</a:t>
            </a:r>
          </a:p>
          <a:p>
            <a:pPr lvl="2"/>
            <a:r>
              <a:rPr lang="en-US" dirty="0" smtClean="0"/>
              <a:t>Choice</a:t>
            </a:r>
          </a:p>
          <a:p>
            <a:pPr lvl="2"/>
            <a:r>
              <a:rPr lang="en-US" dirty="0" smtClean="0"/>
              <a:t>Flexibility</a:t>
            </a:r>
          </a:p>
          <a:p>
            <a:pPr lvl="2"/>
            <a:r>
              <a:rPr lang="en-US" dirty="0" smtClean="0"/>
              <a:t>Small steps</a:t>
            </a:r>
          </a:p>
          <a:p>
            <a:pPr lvl="2"/>
            <a:r>
              <a:rPr lang="en-US" dirty="0" smtClean="0"/>
              <a:t>Accountability</a:t>
            </a:r>
          </a:p>
          <a:p>
            <a:pPr lvl="2"/>
            <a:r>
              <a:rPr lang="en-US" dirty="0" smtClean="0"/>
              <a:t>Support</a:t>
            </a:r>
          </a:p>
          <a:p>
            <a:r>
              <a:rPr lang="en-US" dirty="0" smtClean="0"/>
              <a:t>Detailed resource packs for groups of 8 - 14 teachers</a:t>
            </a:r>
          </a:p>
          <a:p>
            <a:pPr lvl="2"/>
            <a:r>
              <a:rPr lang="en-US" dirty="0" smtClean="0"/>
              <a:t>18 monthly 75-minute meetings (1% of teacher contract time)</a:t>
            </a:r>
          </a:p>
          <a:p>
            <a:pPr lvl="2"/>
            <a:r>
              <a:rPr lang="en-US" dirty="0" smtClean="0"/>
              <a:t>Peer observations between meetings</a:t>
            </a:r>
          </a:p>
          <a:p>
            <a:pPr lvl="2"/>
            <a:r>
              <a:rPr lang="en-US" dirty="0" smtClean="0"/>
              <a:t>Additional cost: $2 per student per year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3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550" y="1384300"/>
            <a:ext cx="8197850" cy="5321300"/>
          </a:xfrm>
        </p:spPr>
        <p:txBody>
          <a:bodyPr/>
          <a:lstStyle/>
          <a:p>
            <a:r>
              <a:rPr lang="en-US" dirty="0" smtClean="0"/>
              <a:t>“Intention to treat” design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Design: detect an effect size of 0.2 with 80% power</a:t>
            </a:r>
          </a:p>
          <a:p>
            <a:pPr lvl="1"/>
            <a:r>
              <a:rPr lang="en-US" dirty="0" smtClean="0"/>
              <a:t>140 schools recruited (70 treatment, 70 control)</a:t>
            </a:r>
          </a:p>
          <a:p>
            <a:pPr lvl="1"/>
            <a:r>
              <a:rPr lang="en-US" dirty="0" smtClean="0"/>
              <a:t>Excluding those with previous involvement in similar work</a:t>
            </a:r>
          </a:p>
          <a:p>
            <a:pPr lvl="2"/>
            <a:r>
              <a:rPr lang="en-US" dirty="0" smtClean="0"/>
              <a:t>58 treatment schools, 66 control schools</a:t>
            </a:r>
          </a:p>
          <a:p>
            <a:pPr lvl="2"/>
            <a:r>
              <a:rPr lang="en-US" dirty="0" smtClean="0"/>
              <a:t>22,709 students in year 10 (</a:t>
            </a:r>
            <a:r>
              <a:rPr lang="en-US" smtClean="0"/>
              <a:t>9</a:t>
            </a:r>
            <a:r>
              <a:rPr lang="en-US" baseline="30000" smtClean="0"/>
              <a:t>th</a:t>
            </a:r>
            <a:r>
              <a:rPr lang="en-US" smtClean="0"/>
              <a:t> grade) in </a:t>
            </a:r>
            <a:r>
              <a:rPr lang="en-US" dirty="0" smtClean="0"/>
              <a:t>Sep 2015</a:t>
            </a:r>
          </a:p>
          <a:p>
            <a:r>
              <a:rPr lang="en-US" dirty="0" smtClean="0"/>
              <a:t>Outcome measure</a:t>
            </a:r>
          </a:p>
          <a:p>
            <a:pPr lvl="1"/>
            <a:r>
              <a:rPr lang="en-US" dirty="0" smtClean="0"/>
              <a:t>“Attainment 8”</a:t>
            </a:r>
          </a:p>
          <a:p>
            <a:pPr lvl="2"/>
            <a:r>
              <a:rPr lang="en-US" dirty="0" smtClean="0"/>
              <a:t>Average score on exams in 8 subjects taken in May 2017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238C2-C284-AD4D-8FB8-9663937FCA09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09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literature (Macbeth)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177800">
              <a:lnSpc>
                <a:spcPct val="110000"/>
              </a:lnSpc>
              <a:buNone/>
            </a:pPr>
            <a:r>
              <a:rPr lang="en-US" dirty="0"/>
              <a:t>Read the following extract from Act 1 Scene 5 of Macbeth and then answer the question that follows. </a:t>
            </a:r>
          </a:p>
          <a:p>
            <a:pPr marL="0" indent="177800">
              <a:lnSpc>
                <a:spcPct val="110000"/>
              </a:lnSpc>
              <a:buNone/>
            </a:pPr>
            <a:r>
              <a:rPr lang="en-US" dirty="0"/>
              <a:t>At this point in the play Lady Macbeth is speaking. She has just received the news that King Duncan will be spending the night at her castle.</a:t>
            </a:r>
          </a:p>
          <a:p>
            <a:endParaRPr lang="en-US" dirty="0"/>
          </a:p>
        </p:txBody>
      </p:sp>
      <p:pic>
        <p:nvPicPr>
          <p:cNvPr id="5" name="Content Placeholder 7" descr="Screen Shot 2018-10-04 at 2.41.07 PM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452" b="-5452"/>
          <a:stretch/>
        </p:blipFill>
        <p:spPr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1227262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(45 minutes)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17550" y="1384300"/>
            <a:ext cx="8426450" cy="484089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Starting with this speech, explain how far you think Shakespeare presents Lady Macbeth as a powerful woman.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Write about: </a:t>
            </a:r>
          </a:p>
          <a:p>
            <a:pPr marL="261938" lvl="1" indent="0">
              <a:buNone/>
            </a:pPr>
            <a:r>
              <a:rPr lang="en-US" dirty="0"/>
              <a:t>how Shakespeare presents Lady Macbeth in this speech </a:t>
            </a:r>
          </a:p>
          <a:p>
            <a:pPr marL="261938" lvl="1" indent="0">
              <a:buNone/>
            </a:pPr>
            <a:r>
              <a:rPr lang="en-US" dirty="0"/>
              <a:t>how Shakespeare presents Lady Macbeth in the play as a whole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8649" y="6361629"/>
            <a:ext cx="573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68FCD"/>
                </a:solidFill>
                <a:latin typeface="+mj-lt"/>
              </a:rPr>
              <a:t>Assessment and Qualifications Alliance (2014)</a:t>
            </a:r>
          </a:p>
        </p:txBody>
      </p:sp>
    </p:spTree>
    <p:extLst>
      <p:ext uri="{BB962C8B-B14F-4D97-AF65-F5344CB8AC3E}">
        <p14:creationId xmlns:p14="http://schemas.microsoft.com/office/powerpoint/2010/main" val="378183646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pic>
        <p:nvPicPr>
          <p:cNvPr id="4" name="Content Placeholder 3" descr="Screen Shot 2018-10-04 at 2.51.0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757" b="-8757"/>
          <a:stretch>
            <a:fillRect/>
          </a:stretch>
        </p:blipFill>
        <p:spPr>
          <a:xfrm>
            <a:off x="717550" y="1409700"/>
            <a:ext cx="7969250" cy="4840890"/>
          </a:xfrm>
          <a:ln>
            <a:solidFill>
              <a:srgbClr val="0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628650" y="6387029"/>
            <a:ext cx="306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1691D1"/>
                </a:solidFill>
                <a:latin typeface="Calibri"/>
                <a:cs typeface="Calibri"/>
              </a:rPr>
              <a:t>Pearson (2015)</a:t>
            </a:r>
          </a:p>
        </p:txBody>
      </p:sp>
    </p:spTree>
    <p:extLst>
      <p:ext uri="{BB962C8B-B14F-4D97-AF65-F5344CB8AC3E}">
        <p14:creationId xmlns:p14="http://schemas.microsoft.com/office/powerpoint/2010/main" val="90510401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evidence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090785"/>
              </p:ext>
            </p:extLst>
          </p:nvPr>
        </p:nvGraphicFramePr>
        <p:xfrm>
          <a:off x="717550" y="1384300"/>
          <a:ext cx="7969252" cy="4371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550"/>
                <a:gridCol w="1528234"/>
                <a:gridCol w="1528234"/>
                <a:gridCol w="1528234"/>
              </a:tblGrid>
              <a:tr h="4699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1691D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Domain-</a:t>
                      </a:r>
                      <a:endParaRPr lang="en-US" sz="2400" dirty="0"/>
                    </a:p>
                  </a:txBody>
                  <a:tcPr>
                    <a:solidFill>
                      <a:srgbClr val="1691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02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rgbClr val="169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specific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69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mixed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69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general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691D1"/>
                    </a:solidFill>
                  </a:tcPr>
                </a:tc>
              </a:tr>
              <a:tr h="650240">
                <a:tc>
                  <a:txBody>
                    <a:bodyPr/>
                    <a:lstStyle/>
                    <a:p>
                      <a:r>
                        <a:rPr lang="en-US" dirty="0" smtClean="0"/>
                        <a:t>Kingston and Nash (2011, 2015)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50240">
                <a:tc>
                  <a:txBody>
                    <a:bodyPr/>
                    <a:lstStyle/>
                    <a:p>
                      <a:r>
                        <a:rPr lang="en-US" dirty="0" smtClean="0"/>
                        <a:t>Wiliam et al. (2004)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50240">
                <a:tc>
                  <a:txBody>
                    <a:bodyPr/>
                    <a:lstStyle/>
                    <a:p>
                      <a:r>
                        <a:rPr lang="en-US" dirty="0" smtClean="0"/>
                        <a:t>Andrade</a:t>
                      </a:r>
                      <a:r>
                        <a:rPr lang="en-US" baseline="0" dirty="0" smtClean="0"/>
                        <a:t> et al. (2019)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502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Burkhardt</a:t>
                      </a:r>
                      <a:r>
                        <a:rPr lang="en-US" dirty="0" smtClean="0"/>
                        <a:t> and </a:t>
                      </a:r>
                      <a:r>
                        <a:rPr lang="en-US" dirty="0" err="1" smtClean="0"/>
                        <a:t>Schoenfeld</a:t>
                      </a:r>
                      <a:r>
                        <a:rPr lang="en-US" dirty="0" smtClean="0"/>
                        <a:t> (2019)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502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Speckesseser</a:t>
                      </a:r>
                      <a:r>
                        <a:rPr lang="en-US" baseline="0" dirty="0" smtClean="0"/>
                        <a:t> et al. (2018)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0.13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5003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(complementary?) approaches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17550" y="1384300"/>
            <a:ext cx="7969250" cy="5346700"/>
          </a:xfrm>
        </p:spPr>
        <p:txBody>
          <a:bodyPr/>
          <a:lstStyle/>
          <a:p>
            <a:r>
              <a:rPr lang="en-US" dirty="0" smtClean="0"/>
              <a:t>Top-down</a:t>
            </a:r>
          </a:p>
          <a:p>
            <a:pPr lvl="1"/>
            <a:r>
              <a:rPr lang="en-US" dirty="0" smtClean="0"/>
              <a:t>Begin with generic approaches and see how these can best be implemented in subject domains</a:t>
            </a:r>
          </a:p>
          <a:p>
            <a:r>
              <a:rPr lang="en-US" dirty="0" smtClean="0"/>
              <a:t>Bottom-up</a:t>
            </a:r>
          </a:p>
          <a:p>
            <a:pPr lvl="1"/>
            <a:r>
              <a:rPr lang="en-US" dirty="0" smtClean="0"/>
              <a:t>Begin with detailed conceptualizations of domains, and then identify formative assessment practices that are particularly relevant/</a:t>
            </a:r>
            <a:r>
              <a:rPr lang="en-US" dirty="0" smtClean="0"/>
              <a:t>appropriate</a:t>
            </a:r>
          </a:p>
          <a:p>
            <a:r>
              <a:rPr lang="en-US" dirty="0" smtClean="0"/>
              <a:t>Suggestions for further work</a:t>
            </a:r>
          </a:p>
          <a:p>
            <a:pPr lvl="1"/>
            <a:r>
              <a:rPr lang="en-US" dirty="0" smtClean="0"/>
              <a:t>Clarify the differences between the two approaches</a:t>
            </a:r>
          </a:p>
          <a:p>
            <a:pPr lvl="1"/>
            <a:r>
              <a:rPr lang="en-US" dirty="0" smtClean="0"/>
              <a:t>Explore implications for practice</a:t>
            </a:r>
          </a:p>
          <a:p>
            <a:pPr lvl="1"/>
            <a:r>
              <a:rPr lang="en-US" dirty="0" smtClean="0"/>
              <a:t>Investigate strengths/weaknesses of the approaches empirically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95192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preliminary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is a change in long-term memory</a:t>
            </a:r>
          </a:p>
          <a:p>
            <a:r>
              <a:rPr lang="en-US" dirty="0" smtClean="0"/>
              <a:t>Definitions </a:t>
            </a:r>
            <a:r>
              <a:rPr lang="en-US" dirty="0" smtClean="0"/>
              <a:t>of formative assessment should be </a:t>
            </a:r>
            <a:r>
              <a:rPr lang="en-US" i="1" dirty="0" smtClean="0"/>
              <a:t>descriptive</a:t>
            </a:r>
            <a:r>
              <a:rPr lang="en-US" dirty="0" smtClean="0"/>
              <a:t>, not </a:t>
            </a:r>
            <a:r>
              <a:rPr lang="en-US" i="1" dirty="0" smtClean="0"/>
              <a:t>prescriptive</a:t>
            </a:r>
          </a:p>
          <a:p>
            <a:r>
              <a:rPr lang="en-US" dirty="0" smtClean="0"/>
              <a:t>Formative assessment is </a:t>
            </a:r>
            <a:r>
              <a:rPr lang="en-US" i="1" dirty="0" smtClean="0"/>
              <a:t>assessment</a:t>
            </a:r>
          </a:p>
          <a:p>
            <a:r>
              <a:rPr lang="en-US" dirty="0" smtClean="0"/>
              <a:t>“</a:t>
            </a:r>
            <a:r>
              <a:rPr lang="en-US" dirty="0"/>
              <a:t>F</a:t>
            </a:r>
            <a:r>
              <a:rPr lang="en-US" dirty="0" smtClean="0"/>
              <a:t>ormative” and “summative” as classifications of</a:t>
            </a:r>
          </a:p>
          <a:p>
            <a:pPr lvl="1"/>
            <a:r>
              <a:rPr lang="en-US" dirty="0" smtClean="0"/>
              <a:t>instruments</a:t>
            </a:r>
          </a:p>
          <a:p>
            <a:pPr lvl="1"/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purposes</a:t>
            </a:r>
          </a:p>
          <a:p>
            <a:pPr lvl="1"/>
            <a:r>
              <a:rPr lang="en-US" dirty="0" smtClean="0"/>
              <a:t>inferences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15400" y="5140729"/>
            <a:ext cx="415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Zapf Dingbats" charset="2"/>
                <a:cs typeface="Zapf Dingbats" charset="2"/>
              </a:rPr>
              <a:t>4</a:t>
            </a:r>
            <a:endParaRPr lang="en-US" dirty="0">
              <a:solidFill>
                <a:srgbClr val="008000"/>
              </a:solidFill>
              <a:latin typeface="Zapf Dingbats" charset="2"/>
              <a:cs typeface="Zapf Dingbats" charset="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15400" y="4709354"/>
            <a:ext cx="415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 charset="2"/>
                <a:cs typeface="Zapf Dingbats" charset="2"/>
              </a:rPr>
              <a:t>8</a:t>
            </a:r>
            <a:endParaRPr lang="en-US" dirty="0">
              <a:solidFill>
                <a:srgbClr val="FF0000"/>
              </a:solidFill>
              <a:latin typeface="Zapf Dingbats" charset="2"/>
              <a:cs typeface="Zapf Dingbats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5400" y="4248404"/>
            <a:ext cx="415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 charset="2"/>
                <a:cs typeface="Zapf Dingbats" charset="2"/>
              </a:rPr>
              <a:t>8</a:t>
            </a:r>
            <a:endParaRPr lang="en-US" dirty="0">
              <a:solidFill>
                <a:srgbClr val="FF0000"/>
              </a:solidFill>
              <a:latin typeface="Zapf Dingbats" charset="2"/>
              <a:cs typeface="Zapf Dingbats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5400" y="3843889"/>
            <a:ext cx="415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 charset="2"/>
                <a:cs typeface="Zapf Dingbats" charset="2"/>
              </a:rPr>
              <a:t>8</a:t>
            </a:r>
            <a:endParaRPr lang="en-US" dirty="0">
              <a:solidFill>
                <a:srgbClr val="FF0000"/>
              </a:solidFill>
              <a:latin typeface="Zapf Dingbats" charset="2"/>
              <a:cs typeface="Zapf Dingbats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9300908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inclusive definition…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fld id="{2D6238C2-C284-AD4D-8FB8-9663937FCA09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7550" y="1384300"/>
            <a:ext cx="7651750" cy="484089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assessment functions formatively to the extent that evidence about student achievement is elicited, interpreted, and used </a:t>
            </a:r>
            <a:r>
              <a:rPr lang="en-US" dirty="0"/>
              <a:t>by teachers, </a:t>
            </a:r>
            <a:r>
              <a:rPr lang="en-US" dirty="0" smtClean="0"/>
              <a:t>learners, </a:t>
            </a:r>
            <a:r>
              <a:rPr lang="en-US" dirty="0"/>
              <a:t>or their peers,</a:t>
            </a:r>
            <a:r>
              <a:rPr lang="en-US" dirty="0" smtClean="0"/>
              <a:t> to make decisions about future instruction that are likely to be better, or better founded, than the decisions that would have been taken in the absence of that evidence.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7550" y="6409856"/>
            <a:ext cx="2453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1691D1"/>
                </a:solidFill>
                <a:latin typeface="Calibri"/>
                <a:cs typeface="Calibri"/>
              </a:rPr>
              <a:t>Black and Wiliam (2009)</a:t>
            </a:r>
            <a:endParaRPr lang="en-US" sz="1800" dirty="0">
              <a:solidFill>
                <a:srgbClr val="1691D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295490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Formative Assessment: A contested term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12939"/>
            <a:ext cx="121023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Span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629496"/>
            <a:ext cx="121023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Length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8649" y="5251031"/>
            <a:ext cx="121023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Impact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0235" y="1299882"/>
            <a:ext cx="2420471" cy="494129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10235" y="1299882"/>
            <a:ext cx="242047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Long-cycle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83106" y="1319020"/>
            <a:ext cx="2432423" cy="492215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355977" y="1299882"/>
            <a:ext cx="2459317" cy="494129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83106" y="1319020"/>
            <a:ext cx="2432423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Medium-cycle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67818" y="1319020"/>
            <a:ext cx="2447476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Short-cycle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282700" y="1924050"/>
            <a:ext cx="2292350" cy="1252070"/>
          </a:xfrm>
          <a:prstGeom prst="roundRect">
            <a:avLst/>
          </a:prstGeom>
          <a:solidFill>
            <a:srgbClr val="1691D0"/>
          </a:solidFill>
          <a:ln>
            <a:solidFill>
              <a:srgbClr val="1691D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Across </a:t>
            </a:r>
            <a:r>
              <a:rPr lang="en-US" sz="2400" dirty="0" smtClean="0">
                <a:solidFill>
                  <a:schemeClr val="bg1"/>
                </a:solidFill>
              </a:rPr>
              <a:t>units, semesters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282700" y="3390553"/>
            <a:ext cx="2292350" cy="1216549"/>
          </a:xfrm>
          <a:prstGeom prst="roundRect">
            <a:avLst/>
          </a:prstGeom>
          <a:solidFill>
            <a:srgbClr val="1691D0"/>
          </a:solidFill>
          <a:ln>
            <a:solidFill>
              <a:srgbClr val="1691D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Four weeks to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one year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82700" y="4826000"/>
            <a:ext cx="2292350" cy="1243354"/>
          </a:xfrm>
          <a:prstGeom prst="roundRect">
            <a:avLst/>
          </a:prstGeom>
          <a:solidFill>
            <a:srgbClr val="1691D0"/>
          </a:solidFill>
          <a:ln>
            <a:solidFill>
              <a:srgbClr val="1691D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Monitoring, curriculum alignment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437668" y="1924050"/>
            <a:ext cx="2292350" cy="1252070"/>
          </a:xfrm>
          <a:prstGeom prst="roundRect">
            <a:avLst/>
          </a:prstGeom>
          <a:solidFill>
            <a:srgbClr val="1691D0"/>
          </a:solidFill>
          <a:ln>
            <a:solidFill>
              <a:srgbClr val="1691D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Within and between lessons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437668" y="3390553"/>
            <a:ext cx="2292350" cy="1216549"/>
          </a:xfrm>
          <a:prstGeom prst="roundRect">
            <a:avLst/>
          </a:prstGeom>
          <a:solidFill>
            <a:srgbClr val="1691D0"/>
          </a:solidFill>
          <a:ln>
            <a:solidFill>
              <a:srgbClr val="1691D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Minute-by-minute and day-by-day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37668" y="4826000"/>
            <a:ext cx="2292350" cy="1243354"/>
          </a:xfrm>
          <a:prstGeom prst="roundRect">
            <a:avLst/>
          </a:prstGeom>
          <a:solidFill>
            <a:srgbClr val="1691D0"/>
          </a:solidFill>
          <a:ln>
            <a:solidFill>
              <a:srgbClr val="1691D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Engagement, responsiveness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846606" y="1924050"/>
            <a:ext cx="2292350" cy="1252070"/>
          </a:xfrm>
          <a:prstGeom prst="roundRect">
            <a:avLst/>
          </a:prstGeom>
          <a:solidFill>
            <a:srgbClr val="1691D0"/>
          </a:solidFill>
          <a:ln>
            <a:solidFill>
              <a:srgbClr val="1691D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Within and between teaching units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846606" y="3390553"/>
            <a:ext cx="2292350" cy="1216549"/>
          </a:xfrm>
          <a:prstGeom prst="roundRect">
            <a:avLst/>
          </a:prstGeom>
          <a:solidFill>
            <a:srgbClr val="1691D0"/>
          </a:solidFill>
          <a:ln>
            <a:solidFill>
              <a:srgbClr val="1691D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One to four weeks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846606" y="4826000"/>
            <a:ext cx="2292350" cy="1243354"/>
          </a:xfrm>
          <a:prstGeom prst="roundRect">
            <a:avLst/>
          </a:prstGeom>
          <a:solidFill>
            <a:srgbClr val="1691D0"/>
          </a:solidFill>
          <a:ln>
            <a:solidFill>
              <a:srgbClr val="1691D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chemeClr val="bg1"/>
                </a:solidFill>
              </a:rPr>
              <a:t>Student</a:t>
            </a:r>
            <a:r>
              <a:rPr lang="en-US" sz="2400" dirty="0">
                <a:solidFill>
                  <a:schemeClr val="bg1"/>
                </a:solidFill>
              </a:rPr>
              <a:t>-involved </a:t>
            </a:r>
            <a:r>
              <a:rPr lang="en-US" sz="2400" dirty="0" smtClean="0">
                <a:solidFill>
                  <a:schemeClr val="bg1"/>
                </a:solidFill>
              </a:rPr>
              <a:t>assessment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18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832154"/>
              </p:ext>
            </p:extLst>
          </p:nvPr>
        </p:nvGraphicFramePr>
        <p:xfrm>
          <a:off x="94457" y="1440891"/>
          <a:ext cx="8962956" cy="53187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13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46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442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1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003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 the learner </a:t>
                      </a:r>
                      <a:br>
                        <a:rPr lang="en-US" dirty="0"/>
                      </a:br>
                      <a:r>
                        <a:rPr lang="en-US" dirty="0"/>
                        <a:t>is going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 the learner</a:t>
                      </a:r>
                      <a:br>
                        <a:rPr lang="en-US" dirty="0"/>
                      </a:br>
                      <a:r>
                        <a:rPr lang="en-US" dirty="0"/>
                        <a:t>is now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How to get </a:t>
                      </a:r>
                      <a:br>
                        <a:rPr lang="en-US" dirty="0"/>
                      </a:br>
                      <a:r>
                        <a:rPr lang="en-US" dirty="0"/>
                        <a:t>the learner there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63374">
                <a:tc>
                  <a:txBody>
                    <a:bodyPr/>
                    <a:lstStyle/>
                    <a:p>
                      <a:r>
                        <a:rPr lang="en-US" dirty="0"/>
                        <a:t>Teacher</a:t>
                      </a:r>
                      <a:endParaRPr lang="en-US" b="1" dirty="0"/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D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E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7989">
                <a:tc>
                  <a:txBody>
                    <a:bodyPr/>
                    <a:lstStyle/>
                    <a:p>
                      <a:r>
                        <a:rPr lang="en-US" dirty="0"/>
                        <a:t>Peer</a:t>
                      </a:r>
                      <a:endParaRPr lang="en-US" b="1" dirty="0"/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D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16996">
                <a:tc>
                  <a:txBody>
                    <a:bodyPr/>
                    <a:lstStyle/>
                    <a:p>
                      <a:r>
                        <a:rPr lang="en-US" dirty="0"/>
                        <a:t>Student</a:t>
                      </a:r>
                      <a:endParaRPr lang="en-US" b="1" dirty="0"/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D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Unpacking Formative Assessment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159948" y="2227350"/>
            <a:ext cx="2167471" cy="4413562"/>
          </a:xfrm>
          <a:prstGeom prst="roundRect">
            <a:avLst/>
          </a:prstGeom>
          <a:solidFill>
            <a:srgbClr val="DD9E00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</a:rPr>
              <a:t>Clarifying, sharing, and understanding </a:t>
            </a:r>
            <a:r>
              <a:rPr lang="en-US" sz="2400" b="1" dirty="0">
                <a:solidFill>
                  <a:srgbClr val="FFFFFF"/>
                </a:solidFill>
                <a:latin typeface="+mj-lt"/>
                <a:cs typeface="Brush Script MT Italic"/>
              </a:rPr>
              <a:t>learning intentions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484050" y="2227349"/>
            <a:ext cx="2663867" cy="1572681"/>
          </a:xfrm>
          <a:prstGeom prst="roundRect">
            <a:avLst/>
          </a:prstGeom>
          <a:solidFill>
            <a:srgbClr val="1F497D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</a:rPr>
              <a:t>Eliciting </a:t>
            </a:r>
            <a:r>
              <a:rPr lang="en-US" sz="2400" b="1" dirty="0">
                <a:solidFill>
                  <a:srgbClr val="FFFFFF"/>
                </a:solidFill>
                <a:latin typeface="+mj-lt"/>
                <a:cs typeface="Brush Script MT Italic"/>
              </a:rPr>
              <a:t>evidence of learning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340033" y="2227350"/>
            <a:ext cx="2606040" cy="1600200"/>
          </a:xfrm>
          <a:prstGeom prst="roundRect">
            <a:avLst/>
          </a:prstGeom>
          <a:solidFill>
            <a:srgbClr val="AC21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</a:rPr>
              <a:t>Providing </a:t>
            </a:r>
            <a:r>
              <a:rPr lang="en-US" sz="2400" b="1" dirty="0">
                <a:solidFill>
                  <a:srgbClr val="FFFFFF"/>
                </a:solidFill>
                <a:latin typeface="+mj-lt"/>
                <a:cs typeface="Brush Script MT Italic"/>
              </a:rPr>
              <a:t>feedback</a:t>
            </a:r>
            <a:r>
              <a:rPr lang="en-US" sz="2400" b="1" dirty="0">
                <a:solidFill>
                  <a:srgbClr val="FFFFFF"/>
                </a:solidFill>
                <a:latin typeface="+mj-lt"/>
              </a:rPr>
              <a:t> that moves learners forward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484050" y="3955119"/>
            <a:ext cx="5462023" cy="129183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</a:rPr>
              <a:t>Activating students as learning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  <a:cs typeface="Brush Script MT Italic"/>
              </a:rPr>
              <a:t>resources for one another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484050" y="5412765"/>
            <a:ext cx="5465654" cy="122814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</a:rPr>
              <a:t>Activating students as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  <a:cs typeface="Brush Script MT Italic"/>
              </a:rPr>
              <a:t>owners of their own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6275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414114"/>
              </p:ext>
            </p:extLst>
          </p:nvPr>
        </p:nvGraphicFramePr>
        <p:xfrm>
          <a:off x="94457" y="1440891"/>
          <a:ext cx="8962956" cy="53187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113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46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442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127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003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 the learner </a:t>
                      </a:r>
                      <a:br>
                        <a:rPr lang="en-US" dirty="0"/>
                      </a:br>
                      <a:r>
                        <a:rPr lang="en-US" dirty="0"/>
                        <a:t>is going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Where the learner</a:t>
                      </a:r>
                      <a:br>
                        <a:rPr lang="en-US" dirty="0"/>
                      </a:br>
                      <a:r>
                        <a:rPr lang="en-US" dirty="0"/>
                        <a:t>is now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How to get </a:t>
                      </a:r>
                      <a:br>
                        <a:rPr lang="en-US" dirty="0"/>
                      </a:br>
                      <a:r>
                        <a:rPr lang="en-US" dirty="0"/>
                        <a:t>the learner there</a:t>
                      </a:r>
                      <a:endParaRPr lang="en-US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63374">
                <a:tc>
                  <a:txBody>
                    <a:bodyPr/>
                    <a:lstStyle/>
                    <a:p>
                      <a:r>
                        <a:rPr lang="en-US" dirty="0"/>
                        <a:t>Teacher</a:t>
                      </a:r>
                      <a:endParaRPr lang="en-US" b="1" dirty="0"/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D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E4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7989">
                <a:tc>
                  <a:txBody>
                    <a:bodyPr/>
                    <a:lstStyle/>
                    <a:p>
                      <a:r>
                        <a:rPr lang="en-US" dirty="0"/>
                        <a:t>Peer</a:t>
                      </a:r>
                      <a:endParaRPr lang="en-US" b="1" dirty="0"/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D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416996">
                <a:tc>
                  <a:txBody>
                    <a:bodyPr/>
                    <a:lstStyle/>
                    <a:p>
                      <a:r>
                        <a:rPr lang="en-US" dirty="0"/>
                        <a:t>Student</a:t>
                      </a:r>
                      <a:endParaRPr lang="en-US" b="1" dirty="0"/>
                    </a:p>
                  </a:txBody>
                  <a:tcPr anchor="ctr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ED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Unpacking Formative Assessment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159948" y="2227350"/>
            <a:ext cx="2167471" cy="4413562"/>
          </a:xfrm>
          <a:prstGeom prst="roundRect">
            <a:avLst/>
          </a:prstGeom>
          <a:solidFill>
            <a:srgbClr val="DD9E00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</a:rPr>
              <a:t>Clarifying, sharing, and understanding </a:t>
            </a:r>
            <a:r>
              <a:rPr lang="en-US" sz="2400" b="1" dirty="0">
                <a:solidFill>
                  <a:srgbClr val="FFFFFF"/>
                </a:solidFill>
                <a:latin typeface="+mj-lt"/>
                <a:cs typeface="Brush Script MT Italic"/>
              </a:rPr>
              <a:t>learning intentions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484050" y="2227349"/>
            <a:ext cx="2663867" cy="1572681"/>
          </a:xfrm>
          <a:prstGeom prst="roundRect">
            <a:avLst/>
          </a:prstGeom>
          <a:solidFill>
            <a:srgbClr val="1F497D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</a:rPr>
              <a:t>Eliciting </a:t>
            </a:r>
            <a:r>
              <a:rPr lang="en-US" sz="2400" b="1" dirty="0">
                <a:solidFill>
                  <a:srgbClr val="FFFFFF"/>
                </a:solidFill>
                <a:latin typeface="+mj-lt"/>
                <a:cs typeface="Brush Script MT Italic"/>
              </a:rPr>
              <a:t>evidence of learning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6340033" y="2227350"/>
            <a:ext cx="2606040" cy="1600200"/>
          </a:xfrm>
          <a:prstGeom prst="roundRect">
            <a:avLst/>
          </a:prstGeom>
          <a:solidFill>
            <a:srgbClr val="AC210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</a:rPr>
              <a:t>Providing </a:t>
            </a:r>
            <a:r>
              <a:rPr lang="en-US" sz="2400" b="1" dirty="0">
                <a:solidFill>
                  <a:srgbClr val="FFFFFF"/>
                </a:solidFill>
                <a:latin typeface="+mj-lt"/>
                <a:cs typeface="Brush Script MT Italic"/>
              </a:rPr>
              <a:t>feedback</a:t>
            </a:r>
            <a:r>
              <a:rPr lang="en-US" sz="2400" b="1" dirty="0">
                <a:solidFill>
                  <a:srgbClr val="FFFFFF"/>
                </a:solidFill>
                <a:latin typeface="+mj-lt"/>
              </a:rPr>
              <a:t> that moves learners forward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484050" y="3955119"/>
            <a:ext cx="5462023" cy="1291835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</a:rPr>
              <a:t>Activating students as learning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  <a:cs typeface="Brush Script MT Italic"/>
              </a:rPr>
              <a:t>resources for one another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484050" y="5412765"/>
            <a:ext cx="5465654" cy="1228147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</a:rPr>
              <a:t>Activating students as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+mj-lt"/>
                <a:cs typeface="Brush Script MT Italic"/>
              </a:rPr>
              <a:t>owners of their own learning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09951" y="2159000"/>
            <a:ext cx="5647462" cy="173354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Responsive teaching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1098550" y="3892549"/>
            <a:ext cx="7958863" cy="28670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The learner’s role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1098550" y="2159000"/>
            <a:ext cx="2311401" cy="173354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Before you can</a:t>
            </a:r>
          </a:p>
          <a:p>
            <a:pPr algn="ctr"/>
            <a:r>
              <a:rPr lang="en-US" sz="3200" dirty="0" smtClean="0"/>
              <a:t>even begin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866925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formative assessment descriptively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7550" y="1384300"/>
            <a:ext cx="7969250" cy="5270500"/>
          </a:xfrm>
        </p:spPr>
        <p:txBody>
          <a:bodyPr/>
          <a:lstStyle/>
          <a:p>
            <a:r>
              <a:rPr lang="en-US" dirty="0" smtClean="0"/>
              <a:t>A commitment to formative assessment entails no commitment of any kind about:</a:t>
            </a:r>
          </a:p>
          <a:p>
            <a:pPr lvl="1"/>
            <a:r>
              <a:rPr lang="en-US" dirty="0" smtClean="0"/>
              <a:t>What students should learn (Curriculum philosophy)</a:t>
            </a:r>
          </a:p>
          <a:p>
            <a:pPr lvl="1"/>
            <a:r>
              <a:rPr lang="en-US" dirty="0" smtClean="0"/>
              <a:t>What it means to know (Epistemology)</a:t>
            </a:r>
          </a:p>
          <a:p>
            <a:pPr lvl="1"/>
            <a:r>
              <a:rPr lang="en-US" dirty="0" smtClean="0"/>
              <a:t>What happens when learning takes place (Psychology)</a:t>
            </a:r>
          </a:p>
          <a:p>
            <a:pPr lvl="1"/>
            <a:r>
              <a:rPr lang="en-US" dirty="0" smtClean="0"/>
              <a:t>How to get students to know (Pedagogy)</a:t>
            </a:r>
          </a:p>
          <a:p>
            <a:pPr marL="571500" indent="-457200"/>
            <a:r>
              <a:rPr lang="en-US" dirty="0" smtClean="0"/>
              <a:t>Formative assessment requires accepting </a:t>
            </a:r>
            <a:r>
              <a:rPr lang="en-US" dirty="0"/>
              <a:t>only </a:t>
            </a:r>
            <a:r>
              <a:rPr lang="en-US" dirty="0" smtClean="0"/>
              <a:t>that teaching is a </a:t>
            </a:r>
            <a:r>
              <a:rPr lang="en-US" i="1" dirty="0" smtClean="0"/>
              <a:t>contingent </a:t>
            </a:r>
            <a:r>
              <a:rPr lang="en-US" dirty="0" smtClean="0"/>
              <a:t>process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7108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as an intentional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550" y="1384300"/>
            <a:ext cx="7969250" cy="5130800"/>
          </a:xfrm>
        </p:spPr>
        <p:txBody>
          <a:bodyPr/>
          <a:lstStyle/>
          <a:p>
            <a:r>
              <a:rPr lang="en-US" dirty="0"/>
              <a:t>Learning intentions are descriptions of the </a:t>
            </a:r>
            <a:r>
              <a:rPr lang="en-US" i="1" dirty="0"/>
              <a:t>learning</a:t>
            </a:r>
            <a:r>
              <a:rPr lang="en-US" dirty="0"/>
              <a:t> </a:t>
            </a:r>
            <a:r>
              <a:rPr lang="en-US" dirty="0" smtClean="0"/>
              <a:t>(i.e., changes in long term memory) that </a:t>
            </a:r>
            <a:r>
              <a:rPr lang="en-US" dirty="0"/>
              <a:t>is intended as a result of completing tasks specified by the </a:t>
            </a:r>
            <a:r>
              <a:rPr lang="en-US" dirty="0" smtClean="0"/>
              <a:t>teacher.</a:t>
            </a:r>
          </a:p>
          <a:p>
            <a:r>
              <a:rPr lang="en-US" dirty="0" smtClean="0"/>
              <a:t>Success </a:t>
            </a:r>
            <a:r>
              <a:rPr lang="en-US" dirty="0"/>
              <a:t>criteria are descriptions of the desired </a:t>
            </a:r>
            <a:r>
              <a:rPr lang="en-US" i="1" dirty="0"/>
              <a:t>performance</a:t>
            </a:r>
            <a:r>
              <a:rPr lang="en-US" dirty="0"/>
              <a:t> on those tasks.</a:t>
            </a:r>
          </a:p>
          <a:p>
            <a:r>
              <a:rPr lang="en-US" dirty="0" smtClean="0"/>
              <a:t>Success </a:t>
            </a:r>
            <a:r>
              <a:rPr lang="en-US" dirty="0"/>
              <a:t>criteria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limitations on what is expected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practice in applying in different contexts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explanations to students of what is meant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scaffolding </a:t>
            </a:r>
            <a:r>
              <a:rPr lang="en-US" dirty="0" smtClean="0"/>
              <a:t>for students</a:t>
            </a:r>
            <a:r>
              <a:rPr lang="en-US" dirty="0"/>
              <a:t>’ </a:t>
            </a:r>
            <a:r>
              <a:rPr lang="en-US" dirty="0" smtClean="0"/>
              <a:t>responses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6117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learning intentions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domain theories</a:t>
            </a:r>
          </a:p>
          <a:p>
            <a:r>
              <a:rPr lang="en-US" dirty="0" smtClean="0"/>
              <a:t>From </a:t>
            </a:r>
            <a:r>
              <a:rPr lang="en-US" dirty="0" smtClean="0"/>
              <a:t>standards</a:t>
            </a:r>
          </a:p>
          <a:p>
            <a:r>
              <a:rPr lang="en-US" dirty="0" smtClean="0"/>
              <a:t>From curriculum objectives</a:t>
            </a:r>
            <a:endParaRPr lang="en-US" dirty="0" smtClean="0"/>
          </a:p>
          <a:p>
            <a:r>
              <a:rPr lang="en-US" dirty="0" smtClean="0"/>
              <a:t>From expectations about assessments</a:t>
            </a:r>
          </a:p>
          <a:p>
            <a:pPr lvl="1"/>
            <a:r>
              <a:rPr lang="en-US" dirty="0" smtClean="0"/>
              <a:t>syllabuses</a:t>
            </a:r>
          </a:p>
          <a:p>
            <a:pPr lvl="1"/>
            <a:r>
              <a:rPr lang="en-US" dirty="0" smtClean="0"/>
              <a:t>specimen/past papers</a:t>
            </a:r>
          </a:p>
          <a:p>
            <a:r>
              <a:rPr lang="en-US" dirty="0" smtClean="0"/>
              <a:t>From shared constructs of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F6FC3-3F0F-484D-B7AD-35414CAF3D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0428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LSI DWC theme">
  <a:themeElements>
    <a:clrScheme name="Custom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EFFF3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1636</TotalTime>
  <Words>987</Words>
  <Application>Microsoft Macintosh PowerPoint</Application>
  <PresentationFormat>On-screen Show (4:3)</PresentationFormat>
  <Paragraphs>193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LSI DWC theme</vt:lpstr>
      <vt:lpstr>Why formative assessment is always both domain-general and domain-specific and what matters is the balance between the two</vt:lpstr>
      <vt:lpstr>Some preliminary assumptions</vt:lpstr>
      <vt:lpstr>An inclusive definition…</vt:lpstr>
      <vt:lpstr>Formative Assessment: A contested term</vt:lpstr>
      <vt:lpstr>Unpacking Formative Assessment</vt:lpstr>
      <vt:lpstr>Unpacking Formative Assessment</vt:lpstr>
      <vt:lpstr>Defining formative assessment descriptively…</vt:lpstr>
      <vt:lpstr>Teaching as an intentional activity</vt:lpstr>
      <vt:lpstr>Where do learning intentions come from?</vt:lpstr>
      <vt:lpstr>The roles of assessors, teachers, and learners</vt:lpstr>
      <vt:lpstr>Empirical evidence</vt:lpstr>
      <vt:lpstr>Embedding Formative Assessment</vt:lpstr>
      <vt:lpstr>Evaluation</vt:lpstr>
      <vt:lpstr>English literature (Macbeth)</vt:lpstr>
      <vt:lpstr>Question (45 minutes)</vt:lpstr>
      <vt:lpstr>History</vt:lpstr>
      <vt:lpstr>Empirical evidence</vt:lpstr>
      <vt:lpstr>Two (complementary?) approaches</vt:lpstr>
    </vt:vector>
  </TitlesOfParts>
  <Company>Institute of Education, University of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Dylan Wiliam</dc:creator>
  <cp:lastModifiedBy>Dylan Wiliam</cp:lastModifiedBy>
  <cp:revision>41</cp:revision>
  <dcterms:created xsi:type="dcterms:W3CDTF">2019-03-18T13:41:07Z</dcterms:created>
  <dcterms:modified xsi:type="dcterms:W3CDTF">2019-04-08T17:10:43Z</dcterms:modified>
</cp:coreProperties>
</file>