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handoutMasterIdLst>
    <p:handoutMasterId r:id="rId99"/>
  </p:handoutMasterIdLst>
  <p:sldIdLst>
    <p:sldId id="260" r:id="rId2"/>
    <p:sldId id="583" r:id="rId3"/>
    <p:sldId id="558" r:id="rId4"/>
    <p:sldId id="559" r:id="rId5"/>
    <p:sldId id="580" r:id="rId6"/>
    <p:sldId id="560" r:id="rId7"/>
    <p:sldId id="561" r:id="rId8"/>
    <p:sldId id="562" r:id="rId9"/>
    <p:sldId id="365" r:id="rId10"/>
    <p:sldId id="417" r:id="rId11"/>
    <p:sldId id="418" r:id="rId12"/>
    <p:sldId id="530" r:id="rId13"/>
    <p:sldId id="531" r:id="rId14"/>
    <p:sldId id="532" r:id="rId15"/>
    <p:sldId id="533" r:id="rId16"/>
    <p:sldId id="534" r:id="rId17"/>
    <p:sldId id="535" r:id="rId18"/>
    <p:sldId id="536" r:id="rId19"/>
    <p:sldId id="540" r:id="rId20"/>
    <p:sldId id="541" r:id="rId21"/>
    <p:sldId id="577" r:id="rId22"/>
    <p:sldId id="584" r:id="rId23"/>
    <p:sldId id="564" r:id="rId24"/>
    <p:sldId id="585" r:id="rId25"/>
    <p:sldId id="586" r:id="rId26"/>
    <p:sldId id="565" r:id="rId27"/>
    <p:sldId id="566" r:id="rId28"/>
    <p:sldId id="567" r:id="rId29"/>
    <p:sldId id="568" r:id="rId30"/>
    <p:sldId id="569" r:id="rId31"/>
    <p:sldId id="570" r:id="rId32"/>
    <p:sldId id="571" r:id="rId33"/>
    <p:sldId id="572" r:id="rId34"/>
    <p:sldId id="573" r:id="rId35"/>
    <p:sldId id="574" r:id="rId36"/>
    <p:sldId id="575" r:id="rId37"/>
    <p:sldId id="587" r:id="rId38"/>
    <p:sldId id="476" r:id="rId39"/>
    <p:sldId id="477" r:id="rId40"/>
    <p:sldId id="479" r:id="rId41"/>
    <p:sldId id="480" r:id="rId42"/>
    <p:sldId id="481" r:id="rId43"/>
    <p:sldId id="478" r:id="rId44"/>
    <p:sldId id="549" r:id="rId45"/>
    <p:sldId id="550" r:id="rId46"/>
    <p:sldId id="551" r:id="rId47"/>
    <p:sldId id="538" r:id="rId48"/>
    <p:sldId id="589" r:id="rId49"/>
    <p:sldId id="590" r:id="rId50"/>
    <p:sldId id="604" r:id="rId51"/>
    <p:sldId id="591" r:id="rId52"/>
    <p:sldId id="592" r:id="rId53"/>
    <p:sldId id="593" r:id="rId54"/>
    <p:sldId id="595" r:id="rId55"/>
    <p:sldId id="596" r:id="rId56"/>
    <p:sldId id="597" r:id="rId57"/>
    <p:sldId id="598" r:id="rId58"/>
    <p:sldId id="599" r:id="rId59"/>
    <p:sldId id="600" r:id="rId60"/>
    <p:sldId id="601" r:id="rId61"/>
    <p:sldId id="605" r:id="rId62"/>
    <p:sldId id="588" r:id="rId63"/>
    <p:sldId id="576" r:id="rId64"/>
    <p:sldId id="537" r:id="rId65"/>
    <p:sldId id="539" r:id="rId66"/>
    <p:sldId id="542" r:id="rId67"/>
    <p:sldId id="543" r:id="rId68"/>
    <p:sldId id="544" r:id="rId69"/>
    <p:sldId id="545" r:id="rId70"/>
    <p:sldId id="523" r:id="rId71"/>
    <p:sldId id="524" r:id="rId72"/>
    <p:sldId id="607" r:id="rId73"/>
    <p:sldId id="608" r:id="rId74"/>
    <p:sldId id="609" r:id="rId75"/>
    <p:sldId id="610" r:id="rId76"/>
    <p:sldId id="611" r:id="rId77"/>
    <p:sldId id="612" r:id="rId78"/>
    <p:sldId id="613" r:id="rId79"/>
    <p:sldId id="614" r:id="rId80"/>
    <p:sldId id="482" r:id="rId81"/>
    <p:sldId id="483" r:id="rId82"/>
    <p:sldId id="548" r:id="rId83"/>
    <p:sldId id="606" r:id="rId84"/>
    <p:sldId id="563" r:id="rId85"/>
    <p:sldId id="462" r:id="rId86"/>
    <p:sldId id="464" r:id="rId87"/>
    <p:sldId id="287" r:id="rId88"/>
    <p:sldId id="456" r:id="rId89"/>
    <p:sldId id="579" r:id="rId90"/>
    <p:sldId id="302" r:id="rId91"/>
    <p:sldId id="323" r:id="rId92"/>
    <p:sldId id="557" r:id="rId93"/>
    <p:sldId id="581" r:id="rId94"/>
    <p:sldId id="492" r:id="rId95"/>
    <p:sldId id="527" r:id="rId96"/>
    <p:sldId id="459" r:id="rId9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CCD3E3"/>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3425" autoAdjust="0"/>
  </p:normalViewPr>
  <p:slideViewPr>
    <p:cSldViewPr snapToGrid="0" snapToObjects="1" showGuides="1">
      <p:cViewPr>
        <p:scale>
          <a:sx n="81" d="100"/>
          <a:sy n="81" d="100"/>
        </p:scale>
        <p:origin x="-2080" y="-280"/>
      </p:cViewPr>
      <p:guideLst>
        <p:guide orient="horz" pos="4062"/>
        <p:guide pos="2885"/>
      </p:guideLst>
    </p:cSldViewPr>
  </p:slideViewPr>
  <p:outlineViewPr>
    <p:cViewPr>
      <p:scale>
        <a:sx n="33" d="100"/>
        <a:sy n="33" d="100"/>
      </p:scale>
      <p:origin x="0" y="9016"/>
    </p:cViewPr>
    <p:sldLst>
      <p:sld r:id="rId1" collapse="1"/>
    </p:sldLst>
  </p:outlineViewPr>
  <p:notesTextViewPr>
    <p:cViewPr>
      <p:scale>
        <a:sx n="100" d="100"/>
        <a:sy n="100" d="100"/>
      </p:scale>
      <p:origin x="0" y="0"/>
    </p:cViewPr>
  </p:notesTextViewPr>
  <p:sorterViewPr>
    <p:cViewPr>
      <p:scale>
        <a:sx n="66" d="100"/>
        <a:sy n="66" d="100"/>
      </p:scale>
      <p:origin x="0" y="2576"/>
    </p:cViewPr>
  </p:sorterViewPr>
  <p:notesViewPr>
    <p:cSldViewPr snapToGrid="0" snapToObjects="1" showGuides="1">
      <p:cViewPr varScale="1">
        <p:scale>
          <a:sx n="108" d="100"/>
          <a:sy n="108" d="100"/>
        </p:scale>
        <p:origin x="-1432"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Not%20me%20work:K:Kluger:Effects%20of%20feeback%20interventions%20on%20performance%20(PB%20199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B:Bloom%20HS:Achievement%20Effect-%20Size%20Benchmarks%20for%20Educational%20Interventions%20(20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ylanwiliam:Downloads:tabula-8322e66c4eff31830e9be510407ee9204936.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ylanwiliam:Downloads:tabula-8322e66c4eff31830e9be510407ee9204936.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1"/>
          <c:order val="0"/>
          <c:invertIfNegative val="0"/>
          <c:cat>
            <c:numRef>
              <c:f>Sheet1!$A$1:$A$67</c:f>
              <c:numCache>
                <c:formatCode>General</c:formatCode>
                <c:ptCount val="67"/>
                <c:pt idx="0">
                  <c:v>-4.0</c:v>
                </c:pt>
                <c:pt idx="1">
                  <c:v>-3.75</c:v>
                </c:pt>
                <c:pt idx="2">
                  <c:v>-3.5</c:v>
                </c:pt>
                <c:pt idx="3">
                  <c:v>-3.25</c:v>
                </c:pt>
                <c:pt idx="4">
                  <c:v>-3.0</c:v>
                </c:pt>
                <c:pt idx="5">
                  <c:v>-2.75</c:v>
                </c:pt>
                <c:pt idx="6">
                  <c:v>-2.5</c:v>
                </c:pt>
                <c:pt idx="7">
                  <c:v>-2.25</c:v>
                </c:pt>
                <c:pt idx="8">
                  <c:v>-2.0</c:v>
                </c:pt>
                <c:pt idx="9">
                  <c:v>-1.75</c:v>
                </c:pt>
                <c:pt idx="10">
                  <c:v>-1.5</c:v>
                </c:pt>
                <c:pt idx="11">
                  <c:v>-1.25</c:v>
                </c:pt>
                <c:pt idx="12">
                  <c:v>-1.0</c:v>
                </c:pt>
                <c:pt idx="13">
                  <c:v>-0.75</c:v>
                </c:pt>
                <c:pt idx="14">
                  <c:v>-0.5</c:v>
                </c:pt>
                <c:pt idx="15">
                  <c:v>-0.25</c:v>
                </c:pt>
                <c:pt idx="16">
                  <c:v>0.0</c:v>
                </c:pt>
                <c:pt idx="17">
                  <c:v>0.25</c:v>
                </c:pt>
                <c:pt idx="18">
                  <c:v>0.5</c:v>
                </c:pt>
                <c:pt idx="19">
                  <c:v>0.75</c:v>
                </c:pt>
                <c:pt idx="20">
                  <c:v>1.0</c:v>
                </c:pt>
                <c:pt idx="21">
                  <c:v>1.25</c:v>
                </c:pt>
                <c:pt idx="22">
                  <c:v>1.5</c:v>
                </c:pt>
                <c:pt idx="23">
                  <c:v>1.75</c:v>
                </c:pt>
                <c:pt idx="24">
                  <c:v>2.0</c:v>
                </c:pt>
                <c:pt idx="25">
                  <c:v>2.25</c:v>
                </c:pt>
                <c:pt idx="26">
                  <c:v>2.5</c:v>
                </c:pt>
                <c:pt idx="27">
                  <c:v>2.75</c:v>
                </c:pt>
                <c:pt idx="28">
                  <c:v>3.0</c:v>
                </c:pt>
                <c:pt idx="29">
                  <c:v>3.25</c:v>
                </c:pt>
                <c:pt idx="30">
                  <c:v>3.5</c:v>
                </c:pt>
                <c:pt idx="31">
                  <c:v>3.75</c:v>
                </c:pt>
                <c:pt idx="32">
                  <c:v>4.0</c:v>
                </c:pt>
                <c:pt idx="33">
                  <c:v>4.25</c:v>
                </c:pt>
                <c:pt idx="34">
                  <c:v>4.5</c:v>
                </c:pt>
                <c:pt idx="35">
                  <c:v>4.75</c:v>
                </c:pt>
                <c:pt idx="36">
                  <c:v>5.0</c:v>
                </c:pt>
                <c:pt idx="37">
                  <c:v>5.25</c:v>
                </c:pt>
                <c:pt idx="38">
                  <c:v>5.5</c:v>
                </c:pt>
                <c:pt idx="39">
                  <c:v>5.75</c:v>
                </c:pt>
                <c:pt idx="40">
                  <c:v>6.0</c:v>
                </c:pt>
                <c:pt idx="41">
                  <c:v>6.25</c:v>
                </c:pt>
                <c:pt idx="42">
                  <c:v>6.5</c:v>
                </c:pt>
                <c:pt idx="43">
                  <c:v>6.75</c:v>
                </c:pt>
                <c:pt idx="44">
                  <c:v>7.0</c:v>
                </c:pt>
                <c:pt idx="45">
                  <c:v>7.25</c:v>
                </c:pt>
                <c:pt idx="46">
                  <c:v>7.5</c:v>
                </c:pt>
                <c:pt idx="47">
                  <c:v>7.75</c:v>
                </c:pt>
                <c:pt idx="48">
                  <c:v>8.0</c:v>
                </c:pt>
                <c:pt idx="49">
                  <c:v>8.25</c:v>
                </c:pt>
                <c:pt idx="50">
                  <c:v>8.5</c:v>
                </c:pt>
                <c:pt idx="51">
                  <c:v>8.75</c:v>
                </c:pt>
                <c:pt idx="52">
                  <c:v>9.0</c:v>
                </c:pt>
                <c:pt idx="53">
                  <c:v>9.25</c:v>
                </c:pt>
                <c:pt idx="54">
                  <c:v>9.5</c:v>
                </c:pt>
                <c:pt idx="55">
                  <c:v>9.75</c:v>
                </c:pt>
                <c:pt idx="56">
                  <c:v>10.0</c:v>
                </c:pt>
                <c:pt idx="57">
                  <c:v>10.25</c:v>
                </c:pt>
                <c:pt idx="58">
                  <c:v>10.5</c:v>
                </c:pt>
                <c:pt idx="59">
                  <c:v>10.75</c:v>
                </c:pt>
                <c:pt idx="60">
                  <c:v>11.0</c:v>
                </c:pt>
                <c:pt idx="61">
                  <c:v>11.25</c:v>
                </c:pt>
                <c:pt idx="62">
                  <c:v>11.5</c:v>
                </c:pt>
                <c:pt idx="63">
                  <c:v>11.75</c:v>
                </c:pt>
                <c:pt idx="64">
                  <c:v>12.0</c:v>
                </c:pt>
                <c:pt idx="65">
                  <c:v>12.25</c:v>
                </c:pt>
                <c:pt idx="66">
                  <c:v>12.5</c:v>
                </c:pt>
              </c:numCache>
            </c:numRef>
          </c:cat>
          <c:val>
            <c:numRef>
              <c:f>Sheet1!$B$1:$B$67</c:f>
              <c:numCache>
                <c:formatCode>General</c:formatCode>
                <c:ptCount val="67"/>
                <c:pt idx="0">
                  <c:v>0.0</c:v>
                </c:pt>
                <c:pt idx="1">
                  <c:v>0.0</c:v>
                </c:pt>
                <c:pt idx="2">
                  <c:v>0.0</c:v>
                </c:pt>
                <c:pt idx="3" formatCode="0">
                  <c:v>0.9712</c:v>
                </c:pt>
                <c:pt idx="4" formatCode="0">
                  <c:v>0.0</c:v>
                </c:pt>
                <c:pt idx="5" formatCode="0">
                  <c:v>0.0</c:v>
                </c:pt>
                <c:pt idx="6" formatCode="0">
                  <c:v>0.9712</c:v>
                </c:pt>
                <c:pt idx="7" formatCode="0">
                  <c:v>0.9712</c:v>
                </c:pt>
                <c:pt idx="8" formatCode="0">
                  <c:v>4.856000000000001</c:v>
                </c:pt>
                <c:pt idx="9" formatCode="0">
                  <c:v>7.284</c:v>
                </c:pt>
                <c:pt idx="10" formatCode="0">
                  <c:v>7.891000000000001</c:v>
                </c:pt>
                <c:pt idx="11" formatCode="0">
                  <c:v>18.21</c:v>
                </c:pt>
                <c:pt idx="12" formatCode="0">
                  <c:v>18.21</c:v>
                </c:pt>
                <c:pt idx="13" formatCode="0">
                  <c:v>29.136</c:v>
                </c:pt>
                <c:pt idx="14" formatCode="0">
                  <c:v>38.241</c:v>
                </c:pt>
                <c:pt idx="15" formatCode="0">
                  <c:v>57.665</c:v>
                </c:pt>
                <c:pt idx="16" formatCode="0">
                  <c:v>86.801</c:v>
                </c:pt>
                <c:pt idx="17" formatCode="0">
                  <c:v>77.69600000000001</c:v>
                </c:pt>
                <c:pt idx="18" formatCode="0">
                  <c:v>60.7</c:v>
                </c:pt>
                <c:pt idx="19" formatCode="0">
                  <c:v>44.91800000000001</c:v>
                </c:pt>
                <c:pt idx="20" formatCode="0">
                  <c:v>33.992</c:v>
                </c:pt>
                <c:pt idx="21" formatCode="0">
                  <c:v>29.136</c:v>
                </c:pt>
                <c:pt idx="22" formatCode="0">
                  <c:v>23.066</c:v>
                </c:pt>
                <c:pt idx="23" formatCode="0">
                  <c:v>18.21</c:v>
                </c:pt>
                <c:pt idx="24" formatCode="0">
                  <c:v>12.747</c:v>
                </c:pt>
                <c:pt idx="25" formatCode="0">
                  <c:v>4.856000000000001</c:v>
                </c:pt>
                <c:pt idx="26" formatCode="0">
                  <c:v>6.07</c:v>
                </c:pt>
                <c:pt idx="27" formatCode="0">
                  <c:v>6.677</c:v>
                </c:pt>
                <c:pt idx="28" formatCode="0">
                  <c:v>1.821</c:v>
                </c:pt>
                <c:pt idx="29" formatCode="0">
                  <c:v>0.0</c:v>
                </c:pt>
                <c:pt idx="30" formatCode="0">
                  <c:v>0.0</c:v>
                </c:pt>
                <c:pt idx="31" formatCode="0">
                  <c:v>1.821</c:v>
                </c:pt>
                <c:pt idx="32" formatCode="0">
                  <c:v>0.0</c:v>
                </c:pt>
                <c:pt idx="33" formatCode="0">
                  <c:v>0.9712</c:v>
                </c:pt>
                <c:pt idx="34" formatCode="0">
                  <c:v>0.9712</c:v>
                </c:pt>
                <c:pt idx="35" formatCode="0">
                  <c:v>1.821</c:v>
                </c:pt>
                <c:pt idx="36" formatCode="0">
                  <c:v>0.0</c:v>
                </c:pt>
                <c:pt idx="37" formatCode="0">
                  <c:v>1.821</c:v>
                </c:pt>
                <c:pt idx="38" formatCode="0">
                  <c:v>0.0</c:v>
                </c:pt>
                <c:pt idx="39" formatCode="0">
                  <c:v>0.9712</c:v>
                </c:pt>
                <c:pt idx="40" formatCode="0">
                  <c:v>0.0</c:v>
                </c:pt>
                <c:pt idx="41" formatCode="0">
                  <c:v>0.0</c:v>
                </c:pt>
                <c:pt idx="42" formatCode="0">
                  <c:v>0.0</c:v>
                </c:pt>
                <c:pt idx="43" formatCode="0">
                  <c:v>0.0</c:v>
                </c:pt>
                <c:pt idx="44" formatCode="0">
                  <c:v>0.9712</c:v>
                </c:pt>
                <c:pt idx="45" formatCode="0">
                  <c:v>0.9712</c:v>
                </c:pt>
                <c:pt idx="46" formatCode="0">
                  <c:v>0.9712</c:v>
                </c:pt>
                <c:pt idx="47" formatCode="0">
                  <c:v>0.9712</c:v>
                </c:pt>
                <c:pt idx="48" formatCode="0">
                  <c:v>0.0</c:v>
                </c:pt>
                <c:pt idx="49" formatCode="0">
                  <c:v>0.0</c:v>
                </c:pt>
                <c:pt idx="50" formatCode="0">
                  <c:v>0.0</c:v>
                </c:pt>
                <c:pt idx="51" formatCode="0">
                  <c:v>0.0</c:v>
                </c:pt>
                <c:pt idx="52" formatCode="0">
                  <c:v>0.0</c:v>
                </c:pt>
                <c:pt idx="53" formatCode="0">
                  <c:v>0.0</c:v>
                </c:pt>
                <c:pt idx="54" formatCode="0">
                  <c:v>0.0</c:v>
                </c:pt>
                <c:pt idx="55" formatCode="0">
                  <c:v>0.0</c:v>
                </c:pt>
                <c:pt idx="56" formatCode="0">
                  <c:v>0.0</c:v>
                </c:pt>
                <c:pt idx="57" formatCode="0">
                  <c:v>0.0</c:v>
                </c:pt>
                <c:pt idx="58" formatCode="0">
                  <c:v>0.0</c:v>
                </c:pt>
                <c:pt idx="59" formatCode="0">
                  <c:v>0.0</c:v>
                </c:pt>
                <c:pt idx="60" formatCode="0">
                  <c:v>0.0</c:v>
                </c:pt>
                <c:pt idx="61" formatCode="0">
                  <c:v>0.0</c:v>
                </c:pt>
                <c:pt idx="62" formatCode="0">
                  <c:v>0.0</c:v>
                </c:pt>
                <c:pt idx="63" formatCode="0">
                  <c:v>0.0</c:v>
                </c:pt>
                <c:pt idx="64" formatCode="0">
                  <c:v>0.0</c:v>
                </c:pt>
                <c:pt idx="65" formatCode="0">
                  <c:v>0.0</c:v>
                </c:pt>
                <c:pt idx="66" formatCode="0">
                  <c:v>0.9712</c:v>
                </c:pt>
              </c:numCache>
            </c:numRef>
          </c:val>
        </c:ser>
        <c:dLbls>
          <c:showLegendKey val="0"/>
          <c:showVal val="0"/>
          <c:showCatName val="0"/>
          <c:showSerName val="0"/>
          <c:showPercent val="0"/>
          <c:showBubbleSize val="0"/>
        </c:dLbls>
        <c:gapWidth val="150"/>
        <c:overlap val="100"/>
        <c:axId val="-2037873528"/>
        <c:axId val="-2037867672"/>
      </c:barChart>
      <c:catAx>
        <c:axId val="-2037873528"/>
        <c:scaling>
          <c:orientation val="minMax"/>
        </c:scaling>
        <c:delete val="0"/>
        <c:axPos val="b"/>
        <c:title>
          <c:tx>
            <c:rich>
              <a:bodyPr/>
              <a:lstStyle/>
              <a:p>
                <a:pPr>
                  <a:defRPr sz="1800"/>
                </a:pPr>
                <a:r>
                  <a:rPr lang="en-US" sz="1800" dirty="0"/>
                  <a:t>Effect size (Cohen's </a:t>
                </a:r>
                <a:r>
                  <a:rPr lang="en-US" sz="1800" i="1" dirty="0"/>
                  <a:t>d</a:t>
                </a:r>
                <a:r>
                  <a:rPr lang="en-US" sz="1800" i="0" dirty="0"/>
                  <a:t>)</a:t>
                </a:r>
                <a:endParaRPr lang="en-US" sz="1800" dirty="0"/>
              </a:p>
            </c:rich>
          </c:tx>
          <c:layout/>
          <c:overlay val="0"/>
        </c:title>
        <c:numFmt formatCode="General" sourceLinked="1"/>
        <c:majorTickMark val="out"/>
        <c:minorTickMark val="none"/>
        <c:tickLblPos val="nextTo"/>
        <c:txPr>
          <a:bodyPr/>
          <a:lstStyle/>
          <a:p>
            <a:pPr>
              <a:defRPr sz="1800"/>
            </a:pPr>
            <a:endParaRPr lang="en-US"/>
          </a:p>
        </c:txPr>
        <c:crossAx val="-2037867672"/>
        <c:crosses val="autoZero"/>
        <c:auto val="1"/>
        <c:lblAlgn val="ctr"/>
        <c:lblOffset val="100"/>
        <c:tickLblSkip val="4"/>
        <c:noMultiLvlLbl val="0"/>
      </c:catAx>
      <c:valAx>
        <c:axId val="-2037867672"/>
        <c:scaling>
          <c:orientation val="minMax"/>
        </c:scaling>
        <c:delete val="0"/>
        <c:axPos val="l"/>
        <c:majorGridlines/>
        <c:title>
          <c:tx>
            <c:rich>
              <a:bodyPr rot="-5400000" vert="horz"/>
              <a:lstStyle/>
              <a:p>
                <a:pPr>
                  <a:defRPr sz="1800"/>
                </a:pPr>
                <a:r>
                  <a:rPr lang="en-US" sz="1800" dirty="0"/>
                  <a:t>Number of effect sizes</a:t>
                </a:r>
              </a:p>
            </c:rich>
          </c:tx>
          <c:layout/>
          <c:overlay val="0"/>
        </c:title>
        <c:numFmt formatCode="General" sourceLinked="1"/>
        <c:majorTickMark val="out"/>
        <c:minorTickMark val="none"/>
        <c:tickLblPos val="nextTo"/>
        <c:txPr>
          <a:bodyPr/>
          <a:lstStyle/>
          <a:p>
            <a:pPr>
              <a:defRPr sz="1800"/>
            </a:pPr>
            <a:endParaRPr lang="en-US"/>
          </a:p>
        </c:txPr>
        <c:crossAx val="-20378735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annual growth</c:v>
                </c:pt>
              </c:strCache>
            </c:strRef>
          </c:tx>
          <c:spPr>
            <a:ln w="47625">
              <a:noFill/>
            </a:ln>
          </c:spPr>
          <c:xVal>
            <c:numRef>
              <c:f>Sheet1!$A$2:$A$12</c:f>
              <c:numCache>
                <c:formatCode>General</c:formatCode>
                <c:ptCount val="11"/>
                <c:pt idx="0">
                  <c:v>6.0</c:v>
                </c:pt>
                <c:pt idx="1">
                  <c:v>7.0</c:v>
                </c:pt>
                <c:pt idx="2">
                  <c:v>8.0</c:v>
                </c:pt>
                <c:pt idx="3">
                  <c:v>9.0</c:v>
                </c:pt>
                <c:pt idx="4">
                  <c:v>10.0</c:v>
                </c:pt>
                <c:pt idx="5">
                  <c:v>11.0</c:v>
                </c:pt>
                <c:pt idx="6">
                  <c:v>12.0</c:v>
                </c:pt>
                <c:pt idx="7">
                  <c:v>13.0</c:v>
                </c:pt>
                <c:pt idx="8">
                  <c:v>14.0</c:v>
                </c:pt>
                <c:pt idx="9">
                  <c:v>15.0</c:v>
                </c:pt>
                <c:pt idx="10">
                  <c:v>16.0</c:v>
                </c:pt>
              </c:numCache>
            </c:numRef>
          </c:xVal>
          <c:yVal>
            <c:numRef>
              <c:f>Sheet1!$B$2:$B$12</c:f>
              <c:numCache>
                <c:formatCode>General</c:formatCode>
                <c:ptCount val="11"/>
                <c:pt idx="0">
                  <c:v>1.52</c:v>
                </c:pt>
                <c:pt idx="1">
                  <c:v>0.97</c:v>
                </c:pt>
                <c:pt idx="2">
                  <c:v>0.6</c:v>
                </c:pt>
                <c:pt idx="3">
                  <c:v>0.36</c:v>
                </c:pt>
                <c:pt idx="4">
                  <c:v>0.4</c:v>
                </c:pt>
                <c:pt idx="5">
                  <c:v>0.32</c:v>
                </c:pt>
                <c:pt idx="6">
                  <c:v>0.23</c:v>
                </c:pt>
                <c:pt idx="7">
                  <c:v>0.26</c:v>
                </c:pt>
                <c:pt idx="8">
                  <c:v>0.24</c:v>
                </c:pt>
                <c:pt idx="9">
                  <c:v>0.19</c:v>
                </c:pt>
                <c:pt idx="10">
                  <c:v>0.19</c:v>
                </c:pt>
              </c:numCache>
            </c:numRef>
          </c:yVal>
          <c:smooth val="0"/>
        </c:ser>
        <c:dLbls>
          <c:showLegendKey val="0"/>
          <c:showVal val="0"/>
          <c:showCatName val="0"/>
          <c:showSerName val="0"/>
          <c:showPercent val="0"/>
          <c:showBubbleSize val="0"/>
        </c:dLbls>
        <c:axId val="-2037640472"/>
        <c:axId val="-2037634936"/>
      </c:scatterChart>
      <c:valAx>
        <c:axId val="-2037640472"/>
        <c:scaling>
          <c:orientation val="minMax"/>
          <c:max val="16.0"/>
          <c:min val="5.0"/>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2037634936"/>
        <c:crosses val="autoZero"/>
        <c:crossBetween val="midCat"/>
        <c:majorUnit val="1.0"/>
      </c:valAx>
      <c:valAx>
        <c:axId val="-2037634936"/>
        <c:scaling>
          <c:orientation val="minMax"/>
        </c:scaling>
        <c:delete val="0"/>
        <c:axPos val="l"/>
        <c:title>
          <c:tx>
            <c:rich>
              <a:bodyPr rot="-5400000" vert="horz"/>
              <a:lstStyle/>
              <a:p>
                <a:pPr>
                  <a:defRPr/>
                </a:pPr>
                <a:r>
                  <a:rPr lang="en-US"/>
                  <a:t>annual growth (SDs)</a:t>
                </a:r>
              </a:p>
            </c:rich>
          </c:tx>
          <c:layout/>
          <c:overlay val="0"/>
        </c:title>
        <c:numFmt formatCode="#,##0.0" sourceLinked="0"/>
        <c:majorTickMark val="out"/>
        <c:minorTickMark val="none"/>
        <c:tickLblPos val="nextTo"/>
        <c:crossAx val="-20376404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1'!$A$3</c:f>
              <c:strCache>
                <c:ptCount val="1"/>
                <c:pt idx="0">
                  <c:v>Reviewed</c:v>
                </c:pt>
              </c:strCache>
            </c:strRef>
          </c:tx>
          <c:invertIfNegative val="0"/>
          <c:cat>
            <c:strRef>
              <c:f>'Table 1'!$B$2:$C$2</c:f>
              <c:strCache>
                <c:ptCount val="2"/>
                <c:pt idx="0">
                  <c:v>Low-order</c:v>
                </c:pt>
                <c:pt idx="1">
                  <c:v>High-order</c:v>
                </c:pt>
              </c:strCache>
            </c:strRef>
          </c:cat>
          <c:val>
            <c:numRef>
              <c:f>'Table 1'!$B$3:$C$3</c:f>
              <c:numCache>
                <c:formatCode>0%</c:formatCode>
                <c:ptCount val="2"/>
                <c:pt idx="0">
                  <c:v>0.5</c:v>
                </c:pt>
                <c:pt idx="1">
                  <c:v>0.39</c:v>
                </c:pt>
              </c:numCache>
            </c:numRef>
          </c:val>
        </c:ser>
        <c:ser>
          <c:idx val="1"/>
          <c:order val="1"/>
          <c:tx>
            <c:strRef>
              <c:f>'Table 1'!$A$4</c:f>
              <c:strCache>
                <c:ptCount val="1"/>
                <c:pt idx="0">
                  <c:v>Not reviewed</c:v>
                </c:pt>
              </c:strCache>
            </c:strRef>
          </c:tx>
          <c:invertIfNegative val="0"/>
          <c:cat>
            <c:strRef>
              <c:f>'Table 1'!$B$2:$C$2</c:f>
              <c:strCache>
                <c:ptCount val="2"/>
                <c:pt idx="0">
                  <c:v>Low-order</c:v>
                </c:pt>
                <c:pt idx="1">
                  <c:v>High-order</c:v>
                </c:pt>
              </c:strCache>
            </c:strRef>
          </c:cat>
          <c:val>
            <c:numRef>
              <c:f>'Table 1'!$B$4:$C$4</c:f>
              <c:numCache>
                <c:formatCode>0%</c:formatCode>
                <c:ptCount val="2"/>
                <c:pt idx="0">
                  <c:v>0.37</c:v>
                </c:pt>
                <c:pt idx="1">
                  <c:v>0.28</c:v>
                </c:pt>
              </c:numCache>
            </c:numRef>
          </c:val>
        </c:ser>
        <c:dLbls>
          <c:showLegendKey val="0"/>
          <c:showVal val="0"/>
          <c:showCatName val="0"/>
          <c:showSerName val="0"/>
          <c:showPercent val="0"/>
          <c:showBubbleSize val="0"/>
        </c:dLbls>
        <c:gapWidth val="150"/>
        <c:axId val="-2095570504"/>
        <c:axId val="-2095091688"/>
      </c:barChart>
      <c:catAx>
        <c:axId val="-2095570504"/>
        <c:scaling>
          <c:orientation val="minMax"/>
        </c:scaling>
        <c:delete val="0"/>
        <c:axPos val="b"/>
        <c:majorTickMark val="out"/>
        <c:minorTickMark val="none"/>
        <c:tickLblPos val="nextTo"/>
        <c:crossAx val="-2095091688"/>
        <c:crosses val="autoZero"/>
        <c:auto val="1"/>
        <c:lblAlgn val="ctr"/>
        <c:lblOffset val="100"/>
        <c:noMultiLvlLbl val="0"/>
      </c:catAx>
      <c:valAx>
        <c:axId val="-2095091688"/>
        <c:scaling>
          <c:orientation val="minMax"/>
        </c:scaling>
        <c:delete val="0"/>
        <c:axPos val="l"/>
        <c:majorGridlines/>
        <c:numFmt formatCode="0%" sourceLinked="1"/>
        <c:majorTickMark val="out"/>
        <c:minorTickMark val="none"/>
        <c:tickLblPos val="nextTo"/>
        <c:crossAx val="-209557050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b="0" dirty="0"/>
              <a:t>Review </a:t>
            </a:r>
            <a:r>
              <a:rPr lang="en-US" sz="2000" b="0" dirty="0" smtClean="0"/>
              <a:t>interval:</a:t>
            </a:r>
            <a:endParaRPr lang="en-US" sz="2000" b="0" dirty="0"/>
          </a:p>
        </c:rich>
      </c:tx>
      <c:layout>
        <c:manualLayout>
          <c:xMode val="edge"/>
          <c:yMode val="edge"/>
          <c:x val="0.29039958790198"/>
          <c:y val="0.00847457627118644"/>
        </c:manualLayout>
      </c:layout>
      <c:overlay val="0"/>
    </c:title>
    <c:autoTitleDeleted val="0"/>
    <c:plotArea>
      <c:layout/>
      <c:barChart>
        <c:barDir val="col"/>
        <c:grouping val="clustered"/>
        <c:varyColors val="0"/>
        <c:ser>
          <c:idx val="0"/>
          <c:order val="0"/>
          <c:tx>
            <c:strRef>
              <c:f>'Table 2'!$B$12</c:f>
              <c:strCache>
                <c:ptCount val="1"/>
                <c:pt idx="0">
                  <c:v>1-day</c:v>
                </c:pt>
              </c:strCache>
            </c:strRef>
          </c:tx>
          <c:invertIfNegative val="0"/>
          <c:cat>
            <c:strRef>
              <c:f>'Table 2'!$A$13:$A$16</c:f>
              <c:strCache>
                <c:ptCount val="4"/>
                <c:pt idx="0">
                  <c:v>Reviewed</c:v>
                </c:pt>
                <c:pt idx="1">
                  <c:v>Not reviewed</c:v>
                </c:pt>
                <c:pt idx="2">
                  <c:v>Reviewed</c:v>
                </c:pt>
                <c:pt idx="3">
                  <c:v>Not reviewed</c:v>
                </c:pt>
              </c:strCache>
            </c:strRef>
          </c:cat>
          <c:val>
            <c:numRef>
              <c:f>'Table 2'!$B$13:$B$16</c:f>
              <c:numCache>
                <c:formatCode>0%</c:formatCode>
                <c:ptCount val="4"/>
                <c:pt idx="0">
                  <c:v>0.47</c:v>
                </c:pt>
                <c:pt idx="1">
                  <c:v>0.33</c:v>
                </c:pt>
                <c:pt idx="2">
                  <c:v>0.36</c:v>
                </c:pt>
                <c:pt idx="3">
                  <c:v>0.25</c:v>
                </c:pt>
              </c:numCache>
            </c:numRef>
          </c:val>
        </c:ser>
        <c:ser>
          <c:idx val="1"/>
          <c:order val="1"/>
          <c:tx>
            <c:strRef>
              <c:f>'Table 2'!$C$12</c:f>
              <c:strCache>
                <c:ptCount val="1"/>
                <c:pt idx="0">
                  <c:v>8-day</c:v>
                </c:pt>
              </c:strCache>
            </c:strRef>
          </c:tx>
          <c:invertIfNegative val="0"/>
          <c:cat>
            <c:strRef>
              <c:f>'Table 2'!$A$13:$A$16</c:f>
              <c:strCache>
                <c:ptCount val="4"/>
                <c:pt idx="0">
                  <c:v>Reviewed</c:v>
                </c:pt>
                <c:pt idx="1">
                  <c:v>Not reviewed</c:v>
                </c:pt>
                <c:pt idx="2">
                  <c:v>Reviewed</c:v>
                </c:pt>
                <c:pt idx="3">
                  <c:v>Not reviewed</c:v>
                </c:pt>
              </c:strCache>
            </c:strRef>
          </c:cat>
          <c:val>
            <c:numRef>
              <c:f>'Table 2'!$C$13:$C$16</c:f>
              <c:numCache>
                <c:formatCode>0%</c:formatCode>
                <c:ptCount val="4"/>
                <c:pt idx="0">
                  <c:v>0.54</c:v>
                </c:pt>
                <c:pt idx="1">
                  <c:v>0.4</c:v>
                </c:pt>
                <c:pt idx="2">
                  <c:v>0.43</c:v>
                </c:pt>
                <c:pt idx="3">
                  <c:v>0.32</c:v>
                </c:pt>
              </c:numCache>
            </c:numRef>
          </c:val>
        </c:ser>
        <c:dLbls>
          <c:showLegendKey val="0"/>
          <c:showVal val="0"/>
          <c:showCatName val="0"/>
          <c:showSerName val="0"/>
          <c:showPercent val="0"/>
          <c:showBubbleSize val="0"/>
        </c:dLbls>
        <c:gapWidth val="150"/>
        <c:axId val="-2045467128"/>
        <c:axId val="-2095710328"/>
      </c:barChart>
      <c:catAx>
        <c:axId val="-2045467128"/>
        <c:scaling>
          <c:orientation val="minMax"/>
        </c:scaling>
        <c:delete val="0"/>
        <c:axPos val="b"/>
        <c:majorTickMark val="out"/>
        <c:minorTickMark val="none"/>
        <c:tickLblPos val="nextTo"/>
        <c:crossAx val="-2095710328"/>
        <c:crosses val="autoZero"/>
        <c:auto val="1"/>
        <c:lblAlgn val="ctr"/>
        <c:lblOffset val="100"/>
        <c:noMultiLvlLbl val="0"/>
      </c:catAx>
      <c:valAx>
        <c:axId val="-2095710328"/>
        <c:scaling>
          <c:orientation val="minMax"/>
        </c:scaling>
        <c:delete val="0"/>
        <c:axPos val="l"/>
        <c:majorGridlines/>
        <c:numFmt formatCode="0%" sourceLinked="1"/>
        <c:majorTickMark val="out"/>
        <c:minorTickMark val="none"/>
        <c:tickLblPos val="nextTo"/>
        <c:crossAx val="-2045467128"/>
        <c:crosses val="autoZero"/>
        <c:crossBetween val="between"/>
      </c:valAx>
    </c:plotArea>
    <c:legend>
      <c:legendPos val="t"/>
      <c:layout>
        <c:manualLayout>
          <c:xMode val="edge"/>
          <c:yMode val="edge"/>
          <c:x val="0.484667991267447"/>
          <c:y val="0.0"/>
          <c:w val="0.25184781808816"/>
          <c:h val="0.090863917434049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2A'!$B$1</c:f>
              <c:strCache>
                <c:ptCount val="1"/>
                <c:pt idx="0">
                  <c:v>Control</c:v>
                </c:pt>
              </c:strCache>
            </c:strRef>
          </c:tx>
          <c:invertIfNegative val="0"/>
          <c:dLbls>
            <c:numFmt formatCode="0%" sourceLinked="0"/>
            <c:dLblPos val="inEnd"/>
            <c:showLegendKey val="0"/>
            <c:showVal val="1"/>
            <c:showCatName val="0"/>
            <c:showSerName val="0"/>
            <c:showPercent val="0"/>
            <c:showBubbleSize val="0"/>
            <c:showLeaderLines val="0"/>
          </c:dLbls>
          <c:cat>
            <c:strRef>
              <c:f>'Figure 2A'!$A$2:$A$3</c:f>
              <c:strCache>
                <c:ptCount val="2"/>
                <c:pt idx="0">
                  <c:v>White</c:v>
                </c:pt>
                <c:pt idx="1">
                  <c:v>African-American</c:v>
                </c:pt>
              </c:strCache>
            </c:strRef>
          </c:cat>
          <c:val>
            <c:numRef>
              <c:f>'Figure 2A'!$B$2:$B$3</c:f>
              <c:numCache>
                <c:formatCode>General</c:formatCode>
                <c:ptCount val="2"/>
                <c:pt idx="0">
                  <c:v>0.62</c:v>
                </c:pt>
                <c:pt idx="1">
                  <c:v>0.17</c:v>
                </c:pt>
              </c:numCache>
            </c:numRef>
          </c:val>
        </c:ser>
        <c:ser>
          <c:idx val="1"/>
          <c:order val="1"/>
          <c:tx>
            <c:strRef>
              <c:f>'Figure 2A'!$C$1</c:f>
              <c:strCache>
                <c:ptCount val="1"/>
                <c:pt idx="0">
                  <c:v>Treatment</c:v>
                </c:pt>
              </c:strCache>
            </c:strRef>
          </c:tx>
          <c:invertIfNegative val="0"/>
          <c:dLbls>
            <c:numFmt formatCode="0%" sourceLinked="0"/>
            <c:dLblPos val="inEnd"/>
            <c:showLegendKey val="0"/>
            <c:showVal val="1"/>
            <c:showCatName val="0"/>
            <c:showSerName val="0"/>
            <c:showPercent val="0"/>
            <c:showBubbleSize val="0"/>
            <c:showLeaderLines val="0"/>
          </c:dLbls>
          <c:cat>
            <c:strRef>
              <c:f>'Figure 2A'!$A$2:$A$3</c:f>
              <c:strCache>
                <c:ptCount val="2"/>
                <c:pt idx="0">
                  <c:v>White</c:v>
                </c:pt>
                <c:pt idx="1">
                  <c:v>African-American</c:v>
                </c:pt>
              </c:strCache>
            </c:strRef>
          </c:cat>
          <c:val>
            <c:numRef>
              <c:f>'Figure 2A'!$C$2:$C$3</c:f>
              <c:numCache>
                <c:formatCode>General</c:formatCode>
                <c:ptCount val="2"/>
                <c:pt idx="0">
                  <c:v>0.87</c:v>
                </c:pt>
                <c:pt idx="1">
                  <c:v>0.72</c:v>
                </c:pt>
              </c:numCache>
            </c:numRef>
          </c:val>
        </c:ser>
        <c:dLbls>
          <c:dLblPos val="inEnd"/>
          <c:showLegendKey val="0"/>
          <c:showVal val="1"/>
          <c:showCatName val="0"/>
          <c:showSerName val="0"/>
          <c:showPercent val="0"/>
          <c:showBubbleSize val="0"/>
        </c:dLbls>
        <c:gapWidth val="150"/>
        <c:axId val="-2026744408"/>
        <c:axId val="-2026752792"/>
      </c:barChart>
      <c:catAx>
        <c:axId val="-2026744408"/>
        <c:scaling>
          <c:orientation val="minMax"/>
        </c:scaling>
        <c:delete val="0"/>
        <c:axPos val="b"/>
        <c:title>
          <c:tx>
            <c:rich>
              <a:bodyPr/>
              <a:lstStyle/>
              <a:p>
                <a:pPr>
                  <a:defRPr/>
                </a:pPr>
                <a:r>
                  <a:rPr lang="en-US"/>
                  <a:t>Students</a:t>
                </a:r>
              </a:p>
            </c:rich>
          </c:tx>
          <c:overlay val="0"/>
        </c:title>
        <c:majorTickMark val="out"/>
        <c:minorTickMark val="none"/>
        <c:tickLblPos val="nextTo"/>
        <c:crossAx val="-2026752792"/>
        <c:crosses val="autoZero"/>
        <c:auto val="1"/>
        <c:lblAlgn val="ctr"/>
        <c:lblOffset val="100"/>
        <c:noMultiLvlLbl val="0"/>
      </c:catAx>
      <c:valAx>
        <c:axId val="-2026752792"/>
        <c:scaling>
          <c:orientation val="minMax"/>
        </c:scaling>
        <c:delete val="0"/>
        <c:axPos val="l"/>
        <c:majorGridlines/>
        <c:title>
          <c:tx>
            <c:rich>
              <a:bodyPr rot="-5400000" vert="horz"/>
              <a:lstStyle/>
              <a:p>
                <a:pPr>
                  <a:defRPr/>
                </a:pPr>
                <a:r>
                  <a:rPr lang="en-US"/>
                  <a:t>Percent revising essay</a:t>
                </a:r>
              </a:p>
            </c:rich>
          </c:tx>
          <c:overlay val="0"/>
        </c:title>
        <c:numFmt formatCode="0%" sourceLinked="0"/>
        <c:majorTickMark val="out"/>
        <c:minorTickMark val="none"/>
        <c:tickLblPos val="nextTo"/>
        <c:crossAx val="-202674440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2B'!$B$1</c:f>
              <c:strCache>
                <c:ptCount val="1"/>
                <c:pt idx="0">
                  <c:v>Control</c:v>
                </c:pt>
              </c:strCache>
            </c:strRef>
          </c:tx>
          <c:invertIfNegative val="0"/>
          <c:cat>
            <c:strRef>
              <c:f>'Figure 2B'!$A$2:$A$3</c:f>
              <c:strCache>
                <c:ptCount val="2"/>
                <c:pt idx="0">
                  <c:v>White</c:v>
                </c:pt>
                <c:pt idx="1">
                  <c:v>African-American</c:v>
                </c:pt>
              </c:strCache>
            </c:strRef>
          </c:cat>
          <c:val>
            <c:numRef>
              <c:f>'Figure 2B'!$B$2:$B$3</c:f>
              <c:numCache>
                <c:formatCode>General</c:formatCode>
                <c:ptCount val="2"/>
                <c:pt idx="0">
                  <c:v>11.25</c:v>
                </c:pt>
                <c:pt idx="1">
                  <c:v>9.45</c:v>
                </c:pt>
              </c:numCache>
            </c:numRef>
          </c:val>
        </c:ser>
        <c:ser>
          <c:idx val="1"/>
          <c:order val="1"/>
          <c:tx>
            <c:strRef>
              <c:f>'Figure 2B'!$C$1</c:f>
              <c:strCache>
                <c:ptCount val="1"/>
                <c:pt idx="0">
                  <c:v>Treatment</c:v>
                </c:pt>
              </c:strCache>
            </c:strRef>
          </c:tx>
          <c:invertIfNegative val="0"/>
          <c:cat>
            <c:strRef>
              <c:f>'Figure 2B'!$A$2:$A$3</c:f>
              <c:strCache>
                <c:ptCount val="2"/>
                <c:pt idx="0">
                  <c:v>White</c:v>
                </c:pt>
                <c:pt idx="1">
                  <c:v>African-American</c:v>
                </c:pt>
              </c:strCache>
            </c:strRef>
          </c:cat>
          <c:val>
            <c:numRef>
              <c:f>'Figure 2B'!$C$2:$C$3</c:f>
              <c:numCache>
                <c:formatCode>General</c:formatCode>
                <c:ptCount val="2"/>
                <c:pt idx="0">
                  <c:v>12.21</c:v>
                </c:pt>
                <c:pt idx="1">
                  <c:v>11.91</c:v>
                </c:pt>
              </c:numCache>
            </c:numRef>
          </c:val>
        </c:ser>
        <c:dLbls>
          <c:dLblPos val="inEnd"/>
          <c:showLegendKey val="0"/>
          <c:showVal val="1"/>
          <c:showCatName val="0"/>
          <c:showSerName val="0"/>
          <c:showPercent val="0"/>
          <c:showBubbleSize val="0"/>
        </c:dLbls>
        <c:gapWidth val="150"/>
        <c:axId val="-2026883688"/>
        <c:axId val="-2026888568"/>
      </c:barChart>
      <c:catAx>
        <c:axId val="-2026883688"/>
        <c:scaling>
          <c:orientation val="minMax"/>
        </c:scaling>
        <c:delete val="0"/>
        <c:axPos val="b"/>
        <c:title>
          <c:tx>
            <c:rich>
              <a:bodyPr/>
              <a:lstStyle/>
              <a:p>
                <a:pPr>
                  <a:defRPr/>
                </a:pPr>
                <a:r>
                  <a:rPr lang="en-US"/>
                  <a:t>Students</a:t>
                </a:r>
              </a:p>
            </c:rich>
          </c:tx>
          <c:overlay val="0"/>
        </c:title>
        <c:majorTickMark val="out"/>
        <c:minorTickMark val="none"/>
        <c:tickLblPos val="nextTo"/>
        <c:crossAx val="-2026888568"/>
        <c:crosses val="autoZero"/>
        <c:auto val="1"/>
        <c:lblAlgn val="ctr"/>
        <c:lblOffset val="100"/>
        <c:noMultiLvlLbl val="0"/>
      </c:catAx>
      <c:valAx>
        <c:axId val="-2026888568"/>
        <c:scaling>
          <c:orientation val="minMax"/>
        </c:scaling>
        <c:delete val="0"/>
        <c:axPos val="l"/>
        <c:majorGridlines/>
        <c:title>
          <c:tx>
            <c:rich>
              <a:bodyPr rot="-5400000" vert="horz"/>
              <a:lstStyle/>
              <a:p>
                <a:pPr>
                  <a:defRPr/>
                </a:pPr>
                <a:r>
                  <a:rPr lang="en-US"/>
                  <a:t>Score on revised essay</a:t>
                </a:r>
              </a:p>
            </c:rich>
          </c:tx>
          <c:overlay val="0"/>
        </c:title>
        <c:numFmt formatCode="General" sourceLinked="1"/>
        <c:majorTickMark val="out"/>
        <c:minorTickMark val="none"/>
        <c:tickLblPos val="nextTo"/>
        <c:crossAx val="-202688368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4'!$A$3</c:f>
              <c:strCache>
                <c:ptCount val="1"/>
                <c:pt idx="0">
                  <c:v>Control</c:v>
                </c:pt>
              </c:strCache>
            </c:strRef>
          </c:tx>
          <c:invertIfNegative val="0"/>
          <c:cat>
            <c:multiLvlStrRef>
              <c:f>'Figure 4'!$B$1:$E$2</c:f>
              <c:multiLvlStrCache>
                <c:ptCount val="4"/>
                <c:lvl>
                  <c:pt idx="0">
                    <c:v>Low-trust</c:v>
                  </c:pt>
                  <c:pt idx="1">
                    <c:v>High-trust</c:v>
                  </c:pt>
                  <c:pt idx="2">
                    <c:v>Low-trust</c:v>
                  </c:pt>
                  <c:pt idx="3">
                    <c:v>High-trust</c:v>
                  </c:pt>
                </c:lvl>
                <c:lvl>
                  <c:pt idx="0">
                    <c:v>White</c:v>
                  </c:pt>
                  <c:pt idx="2">
                    <c:v>African-American</c:v>
                  </c:pt>
                </c:lvl>
              </c:multiLvlStrCache>
            </c:multiLvlStrRef>
          </c:cat>
          <c:val>
            <c:numRef>
              <c:f>'Figure 4'!$B$3:$E$3</c:f>
              <c:numCache>
                <c:formatCode>0.00</c:formatCode>
                <c:ptCount val="4"/>
                <c:pt idx="0">
                  <c:v>4.4</c:v>
                </c:pt>
                <c:pt idx="1">
                  <c:v>5.22</c:v>
                </c:pt>
                <c:pt idx="2">
                  <c:v>2.65</c:v>
                </c:pt>
                <c:pt idx="3">
                  <c:v>4.29</c:v>
                </c:pt>
              </c:numCache>
            </c:numRef>
          </c:val>
        </c:ser>
        <c:ser>
          <c:idx val="1"/>
          <c:order val="1"/>
          <c:tx>
            <c:strRef>
              <c:f>'Figure 4'!$A$4</c:f>
              <c:strCache>
                <c:ptCount val="1"/>
                <c:pt idx="0">
                  <c:v>Treatment</c:v>
                </c:pt>
              </c:strCache>
            </c:strRef>
          </c:tx>
          <c:invertIfNegative val="0"/>
          <c:cat>
            <c:multiLvlStrRef>
              <c:f>'Figure 4'!$B$1:$E$2</c:f>
              <c:multiLvlStrCache>
                <c:ptCount val="4"/>
                <c:lvl>
                  <c:pt idx="0">
                    <c:v>Low-trust</c:v>
                  </c:pt>
                  <c:pt idx="1">
                    <c:v>High-trust</c:v>
                  </c:pt>
                  <c:pt idx="2">
                    <c:v>Low-trust</c:v>
                  </c:pt>
                  <c:pt idx="3">
                    <c:v>High-trust</c:v>
                  </c:pt>
                </c:lvl>
                <c:lvl>
                  <c:pt idx="0">
                    <c:v>White</c:v>
                  </c:pt>
                  <c:pt idx="2">
                    <c:v>African-American</c:v>
                  </c:pt>
                </c:lvl>
              </c:multiLvlStrCache>
            </c:multiLvlStrRef>
          </c:cat>
          <c:val>
            <c:numRef>
              <c:f>'Figure 4'!$B$4:$E$4</c:f>
              <c:numCache>
                <c:formatCode>0.00</c:formatCode>
                <c:ptCount val="4"/>
                <c:pt idx="0">
                  <c:v>4.68</c:v>
                </c:pt>
                <c:pt idx="1">
                  <c:v>5.28</c:v>
                </c:pt>
                <c:pt idx="2">
                  <c:v>3.91</c:v>
                </c:pt>
                <c:pt idx="3">
                  <c:v>3.97</c:v>
                </c:pt>
              </c:numCache>
            </c:numRef>
          </c:val>
        </c:ser>
        <c:dLbls>
          <c:dLblPos val="inEnd"/>
          <c:showLegendKey val="0"/>
          <c:showVal val="1"/>
          <c:showCatName val="0"/>
          <c:showSerName val="0"/>
          <c:showPercent val="0"/>
          <c:showBubbleSize val="0"/>
        </c:dLbls>
        <c:gapWidth val="150"/>
        <c:axId val="-2044981992"/>
        <c:axId val="-2044976520"/>
      </c:barChart>
      <c:catAx>
        <c:axId val="-2044981992"/>
        <c:scaling>
          <c:orientation val="minMax"/>
        </c:scaling>
        <c:delete val="0"/>
        <c:axPos val="b"/>
        <c:title>
          <c:tx>
            <c:rich>
              <a:bodyPr/>
              <a:lstStyle/>
              <a:p>
                <a:pPr>
                  <a:defRPr/>
                </a:pPr>
                <a:r>
                  <a:rPr lang="en-US"/>
                  <a:t>Students</a:t>
                </a:r>
              </a:p>
            </c:rich>
          </c:tx>
          <c:overlay val="0"/>
        </c:title>
        <c:majorTickMark val="out"/>
        <c:minorTickMark val="none"/>
        <c:tickLblPos val="nextTo"/>
        <c:crossAx val="-2044976520"/>
        <c:crosses val="autoZero"/>
        <c:auto val="1"/>
        <c:lblAlgn val="ctr"/>
        <c:lblOffset val="100"/>
        <c:noMultiLvlLbl val="0"/>
      </c:catAx>
      <c:valAx>
        <c:axId val="-2044976520"/>
        <c:scaling>
          <c:orientation val="minMax"/>
        </c:scaling>
        <c:delete val="0"/>
        <c:axPos val="l"/>
        <c:majorGridlines/>
        <c:title>
          <c:tx>
            <c:rich>
              <a:bodyPr rot="-5400000" vert="horz"/>
              <a:lstStyle/>
              <a:p>
                <a:pPr>
                  <a:defRPr/>
                </a:pPr>
                <a:r>
                  <a:rPr lang="en-US"/>
                  <a:t>End-of-year school trust</a:t>
                </a:r>
              </a:p>
            </c:rich>
          </c:tx>
          <c:overlay val="0"/>
        </c:title>
        <c:numFmt formatCode="0" sourceLinked="0"/>
        <c:majorTickMark val="out"/>
        <c:minorTickMark val="none"/>
        <c:tickLblPos val="nextTo"/>
        <c:crossAx val="-204498199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6'!$A$2</c:f>
              <c:strCache>
                <c:ptCount val="1"/>
                <c:pt idx="0">
                  <c:v>Control</c:v>
                </c:pt>
              </c:strCache>
            </c:strRef>
          </c:tx>
          <c:invertIfNegative val="0"/>
          <c:dLbls>
            <c:numFmt formatCode="0" sourceLinked="0"/>
            <c:dLblPos val="inEnd"/>
            <c:showLegendKey val="0"/>
            <c:showVal val="1"/>
            <c:showCatName val="0"/>
            <c:showSerName val="0"/>
            <c:showPercent val="0"/>
            <c:showBubbleSize val="0"/>
            <c:showLeaderLines val="0"/>
          </c:dLbls>
          <c:cat>
            <c:strRef>
              <c:f>'Figure 6'!$B$1:$C$1</c:f>
              <c:strCache>
                <c:ptCount val="2"/>
                <c:pt idx="0">
                  <c:v>White</c:v>
                </c:pt>
                <c:pt idx="1">
                  <c:v>African-American</c:v>
                </c:pt>
              </c:strCache>
            </c:strRef>
          </c:cat>
          <c:val>
            <c:numRef>
              <c:f>'Figure 6'!$B$2:$C$2</c:f>
              <c:numCache>
                <c:formatCode>0.0</c:formatCode>
                <c:ptCount val="2"/>
                <c:pt idx="0">
                  <c:v>78.57</c:v>
                </c:pt>
                <c:pt idx="1">
                  <c:v>70.73</c:v>
                </c:pt>
              </c:numCache>
            </c:numRef>
          </c:val>
        </c:ser>
        <c:ser>
          <c:idx val="1"/>
          <c:order val="1"/>
          <c:tx>
            <c:strRef>
              <c:f>'Figure 6'!$A$3</c:f>
              <c:strCache>
                <c:ptCount val="1"/>
                <c:pt idx="0">
                  <c:v>Treatment</c:v>
                </c:pt>
              </c:strCache>
            </c:strRef>
          </c:tx>
          <c:invertIfNegative val="0"/>
          <c:dLbls>
            <c:numFmt formatCode="0" sourceLinked="0"/>
            <c:dLblPos val="inEnd"/>
            <c:showLegendKey val="0"/>
            <c:showVal val="1"/>
            <c:showCatName val="0"/>
            <c:showSerName val="0"/>
            <c:showPercent val="0"/>
            <c:showBubbleSize val="0"/>
            <c:showLeaderLines val="0"/>
          </c:dLbls>
          <c:cat>
            <c:strRef>
              <c:f>'Figure 6'!$B$1:$C$1</c:f>
              <c:strCache>
                <c:ptCount val="2"/>
                <c:pt idx="0">
                  <c:v>White</c:v>
                </c:pt>
                <c:pt idx="1">
                  <c:v>African-American</c:v>
                </c:pt>
              </c:strCache>
            </c:strRef>
          </c:cat>
          <c:val>
            <c:numRef>
              <c:f>'Figure 6'!$B$3:$C$3</c:f>
              <c:numCache>
                <c:formatCode>0.0</c:formatCode>
                <c:ptCount val="2"/>
                <c:pt idx="0">
                  <c:v>80.03</c:v>
                </c:pt>
                <c:pt idx="1">
                  <c:v>74.43</c:v>
                </c:pt>
              </c:numCache>
            </c:numRef>
          </c:val>
        </c:ser>
        <c:dLbls>
          <c:dLblPos val="inEnd"/>
          <c:showLegendKey val="0"/>
          <c:showVal val="1"/>
          <c:showCatName val="0"/>
          <c:showSerName val="0"/>
          <c:showPercent val="0"/>
          <c:showBubbleSize val="0"/>
        </c:dLbls>
        <c:gapWidth val="150"/>
        <c:axId val="-2041329208"/>
        <c:axId val="-2116918040"/>
      </c:barChart>
      <c:catAx>
        <c:axId val="-2041329208"/>
        <c:scaling>
          <c:orientation val="minMax"/>
        </c:scaling>
        <c:delete val="0"/>
        <c:axPos val="b"/>
        <c:title>
          <c:tx>
            <c:rich>
              <a:bodyPr/>
              <a:lstStyle/>
              <a:p>
                <a:pPr>
                  <a:defRPr/>
                </a:pPr>
                <a:r>
                  <a:rPr lang="en-US"/>
                  <a:t>Students</a:t>
                </a:r>
              </a:p>
            </c:rich>
          </c:tx>
          <c:overlay val="0"/>
        </c:title>
        <c:majorTickMark val="out"/>
        <c:minorTickMark val="none"/>
        <c:tickLblPos val="nextTo"/>
        <c:crossAx val="-2116918040"/>
        <c:crosses val="autoZero"/>
        <c:auto val="1"/>
        <c:lblAlgn val="ctr"/>
        <c:lblOffset val="100"/>
        <c:noMultiLvlLbl val="0"/>
      </c:catAx>
      <c:valAx>
        <c:axId val="-2116918040"/>
        <c:scaling>
          <c:orientation val="minMax"/>
        </c:scaling>
        <c:delete val="0"/>
        <c:axPos val="l"/>
        <c:majorGridlines/>
        <c:title>
          <c:tx>
            <c:rich>
              <a:bodyPr rot="-5400000" vert="horz"/>
              <a:lstStyle/>
              <a:p>
                <a:pPr>
                  <a:defRPr/>
                </a:pPr>
                <a:r>
                  <a:rPr lang="en-US"/>
                  <a:t>End of 1st semester core grades</a:t>
                </a:r>
              </a:p>
            </c:rich>
          </c:tx>
          <c:overlay val="0"/>
        </c:title>
        <c:numFmt formatCode="0" sourceLinked="0"/>
        <c:majorTickMark val="out"/>
        <c:minorTickMark val="none"/>
        <c:tickLblPos val="nextTo"/>
        <c:crossAx val="-204132920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mailto:dylanwiliam@mac.com" TargetMode="External"/><Relationship Id="rId3" Type="http://schemas.openxmlformats.org/officeDocument/2006/relationships/hyperlink" Target="http://www.dylanwiliam.net"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812800" y="6343651"/>
            <a:ext cx="75184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tabLst>
                <a:tab pos="1346200" algn="l"/>
                <a:tab pos="2870200" algn="l"/>
                <a:tab pos="4483100" algn="l"/>
                <a:tab pos="6096000" algn="l"/>
              </a:tabLst>
            </a:pPr>
            <a:r>
              <a:rPr lang="en-GB" sz="1000" dirty="0">
                <a:latin typeface="Times New Roman" charset="0"/>
              </a:rPr>
              <a:t>© </a:t>
            </a:r>
            <a:r>
              <a:rPr lang="en-GB" sz="1000" dirty="0" smtClean="0">
                <a:latin typeface="Times New Roman" charset="0"/>
              </a:rPr>
              <a:t>2016 </a:t>
            </a:r>
            <a:r>
              <a:rPr lang="en-GB" sz="1000" dirty="0">
                <a:latin typeface="Times New Roman" charset="0"/>
              </a:rPr>
              <a:t>Dylan </a:t>
            </a:r>
            <a:r>
              <a:rPr lang="en-GB" sz="1000" dirty="0" smtClean="0">
                <a:latin typeface="Times New Roman" charset="0"/>
              </a:rPr>
              <a:t>Wiliam 	E: </a:t>
            </a:r>
            <a:r>
              <a:rPr lang="en-GB" sz="1000" dirty="0" smtClean="0">
                <a:latin typeface="Times New Roman" charset="0"/>
                <a:hlinkClick r:id="rId2"/>
              </a:rPr>
              <a:t>dylanwiliam@mac.com</a:t>
            </a:r>
            <a:r>
              <a:rPr lang="en-GB" sz="1000" dirty="0">
                <a:latin typeface="Times New Roman" charset="0"/>
              </a:rPr>
              <a:t> </a:t>
            </a:r>
            <a:r>
              <a:rPr lang="en-GB" sz="1000" dirty="0" smtClean="0">
                <a:latin typeface="Times New Roman" charset="0"/>
              </a:rPr>
              <a:t>	W: </a:t>
            </a:r>
            <a:r>
              <a:rPr lang="en-GB" sz="1000" dirty="0" smtClean="0">
                <a:latin typeface="Times New Roman" charset="0"/>
                <a:hlinkClick r:id="rId3"/>
              </a:rPr>
              <a:t>www.dylanwiliam.net</a:t>
            </a:r>
            <a:r>
              <a:rPr lang="en-GB" sz="1000" dirty="0" smtClean="0">
                <a:latin typeface="Times New Roman" charset="0"/>
              </a:rPr>
              <a:t> 	T: (609) 910 1489 (US)	T: 020 8144 0055 (UK)</a:t>
            </a:r>
            <a:endParaRPr lang="en-GB" sz="1000" dirty="0">
              <a:latin typeface="Times New Roman" charset="0"/>
            </a:endParaRPr>
          </a:p>
        </p:txBody>
      </p:sp>
      <p:sp>
        <p:nvSpPr>
          <p:cNvPr id="8" name="Slide Number Placeholder 7"/>
          <p:cNvSpPr>
            <a:spLocks noGrp="1"/>
          </p:cNvSpPr>
          <p:nvPr>
            <p:ph type="sldNum" sz="quarter" idx="3"/>
          </p:nvPr>
        </p:nvSpPr>
        <p:spPr>
          <a:xfrm>
            <a:off x="0" y="4763"/>
            <a:ext cx="9144000" cy="465138"/>
          </a:xfrm>
          <a:prstGeom prst="rect">
            <a:avLst/>
          </a:prstGeom>
        </p:spPr>
        <p:txBody>
          <a:bodyPr vert="horz" lIns="91440" tIns="45720" rIns="91440" bIns="45720" rtlCol="0" anchor="b"/>
          <a:lstStyle>
            <a:lvl1pPr algn="r">
              <a:defRPr sz="1200"/>
            </a:lvl1pPr>
          </a:lstStyle>
          <a:p>
            <a:pPr algn="ctr"/>
            <a:fld id="{52735628-C765-6244-B3E7-4B38F82104A4}" type="slidenum">
              <a:rPr lang="en-US" smtClean="0"/>
              <a:pPr algn="ctr"/>
              <a:t>‹#›</a:t>
            </a:fld>
            <a:endParaRPr lang="en-US"/>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smtClean="0"/>
              <a:t>©2014 </a:t>
            </a:r>
            <a:r>
              <a:rPr lang="en-US" dirty="0" err="1" smtClean="0"/>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2968625" y="598488"/>
            <a:ext cx="3206750" cy="2405062"/>
          </a:xfrm>
          <a:ln cap="flat"/>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p:cNvSpPr>
          <p:nvPr>
            <p:ph type="sldImg"/>
          </p:nvPr>
        </p:nvSpPr>
        <p:spPr>
          <a:xfrm>
            <a:off x="3143250" y="400050"/>
            <a:ext cx="2857500" cy="2143125"/>
          </a:xfrm>
          <a:solidFill>
            <a:srgbClr val="FFFFFF"/>
          </a:solidFill>
          <a:ln/>
        </p:spPr>
      </p:sp>
      <p:sp>
        <p:nvSpPr>
          <p:cNvPr id="105474"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3A03C9-3289-0444-96DA-0AF21A12CE73}" type="slidenum">
              <a:rPr lang="en-US" smtClean="0"/>
              <a:t>61</a:t>
            </a:fld>
            <a:endParaRPr lang="en-US"/>
          </a:p>
        </p:txBody>
      </p:sp>
    </p:spTree>
    <p:extLst>
      <p:ext uri="{BB962C8B-B14F-4D97-AF65-F5344CB8AC3E}">
        <p14:creationId xmlns:p14="http://schemas.microsoft.com/office/powerpoint/2010/main" val="27788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5180013" y="6513513"/>
            <a:ext cx="3962400" cy="342900"/>
          </a:xfrm>
          <a:prstGeom prst="rect">
            <a:avLst/>
          </a:prstGeom>
          <a:noFill/>
        </p:spPr>
        <p:txBody>
          <a:bodyPr/>
          <a:lstStyle/>
          <a:p>
            <a:fld id="{A36B3DD7-6B5D-B24F-BA47-EA0FDD3E2A9D}" type="slidenum">
              <a:rPr lang="en-US"/>
              <a:pPr/>
              <a:t>68</a:t>
            </a:fld>
            <a:endParaRPr lang="en-US" dirty="0"/>
          </a:p>
        </p:txBody>
      </p:sp>
      <p:sp>
        <p:nvSpPr>
          <p:cNvPr id="53251" name="Rectangle 2"/>
          <p:cNvSpPr>
            <a:spLocks noGrp="1" noRot="1" noChangeAspect="1" noChangeArrowheads="1" noTextEdit="1"/>
          </p:cNvSpPr>
          <p:nvPr>
            <p:ph type="sldImg"/>
          </p:nvPr>
        </p:nvSpPr>
        <p:spPr>
          <a:xfrm>
            <a:off x="2968625" y="598488"/>
            <a:ext cx="3208338" cy="2405062"/>
          </a:xfrm>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AE36E-D2DB-BC41-9EC0-63DF6BAF3580}" type="slidenum">
              <a:rPr lang="en-US" smtClean="0"/>
              <a:pPr/>
              <a:t>85</a:t>
            </a:fld>
            <a:endParaRPr lang="en-US" dirty="0"/>
          </a:p>
        </p:txBody>
      </p:sp>
    </p:spTree>
    <p:extLst>
      <p:ext uri="{BB962C8B-B14F-4D97-AF65-F5344CB8AC3E}">
        <p14:creationId xmlns:p14="http://schemas.microsoft.com/office/powerpoint/2010/main" val="217502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2968625" y="598488"/>
            <a:ext cx="3208338" cy="2405062"/>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3B523-08EE-724B-9F77-B8B28604AEDC}" type="slidenum">
              <a:rPr lang="en-US" smtClean="0"/>
              <a:t>88</a:t>
            </a:fld>
            <a:endParaRPr lang="en-US"/>
          </a:p>
        </p:txBody>
      </p:sp>
    </p:spTree>
    <p:extLst>
      <p:ext uri="{BB962C8B-B14F-4D97-AF65-F5344CB8AC3E}">
        <p14:creationId xmlns:p14="http://schemas.microsoft.com/office/powerpoint/2010/main" val="406364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90</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p:cNvSpPr>
          <p:nvPr>
            <p:ph type="sldImg"/>
          </p:nvPr>
        </p:nvSpPr>
        <p:spPr>
          <a:xfrm>
            <a:off x="2971800" y="598488"/>
            <a:ext cx="3205163" cy="2403475"/>
          </a:xfrm>
          <a:ln cap="flat"/>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91</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2968625" y="598488"/>
            <a:ext cx="3208338" cy="2405062"/>
          </a:xfrm>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New Roman"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288381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3005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2968625" y="598488"/>
            <a:ext cx="3206750" cy="2405062"/>
          </a:xfrm>
          <a:ln cap="flat"/>
        </p:spPr>
      </p:sp>
      <p:sp>
        <p:nvSpPr>
          <p:cNvPr id="1320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xfrm>
            <a:off x="2968625" y="598488"/>
            <a:ext cx="3206750" cy="2405062"/>
          </a:xfrm>
          <a:ln cap="flat"/>
        </p:spPr>
      </p:sp>
      <p:sp>
        <p:nvSpPr>
          <p:cNvPr id="134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xfrm>
            <a:off x="2968625" y="598488"/>
            <a:ext cx="3206750" cy="2405062"/>
          </a:xfrm>
          <a:ln cap="flat"/>
        </p:spPr>
      </p:sp>
      <p:sp>
        <p:nvSpPr>
          <p:cNvPr id="136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p:cNvSpPr>
          <p:nvPr>
            <p:ph type="sldImg"/>
          </p:nvPr>
        </p:nvSpPr>
        <p:spPr>
          <a:xfrm>
            <a:off x="2968625" y="596900"/>
            <a:ext cx="3208338" cy="2405063"/>
          </a:xfrm>
          <a:noFill/>
          <a:ln cap="fla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93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p:cNvSpPr>
          <p:nvPr>
            <p:ph type="sldImg"/>
          </p:nvPr>
        </p:nvSpPr>
        <p:spPr>
          <a:xfrm>
            <a:off x="2968625" y="596900"/>
            <a:ext cx="3208338" cy="2405063"/>
          </a:xfrm>
          <a:noFill/>
          <a:ln cap="fla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314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endParaRPr lang="en-US" dirty="0" smtClean="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378314"/>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7550" y="2018076"/>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91433" y="1378314"/>
            <a:ext cx="402916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91433" y="2018076"/>
            <a:ext cx="402915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37730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206" y="147611"/>
            <a:ext cx="7918594" cy="704876"/>
          </a:xfrm>
        </p:spPr>
        <p:txBody>
          <a:bodyPr anchor="ctr">
            <a:normAutofit/>
          </a:bodyPr>
          <a:lstStyle>
            <a:lvl1pPr algn="l">
              <a:buNone/>
              <a:defRPr sz="3600" b="0"/>
            </a:lvl1pPr>
          </a:lstStyle>
          <a:p>
            <a:r>
              <a:rPr kumimoji="0" lang="en-US" dirty="0" smtClean="0"/>
              <a:t>Click to edit Master title style</a:t>
            </a:r>
            <a:endParaRPr kumimoji="0" lang="en-US" dirty="0"/>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hasCustomPrompt="1"/>
          </p:nvPr>
        </p:nvSpPr>
        <p:spPr>
          <a:xfrm>
            <a:off x="762000" y="1501721"/>
            <a:ext cx="1600200" cy="4343400"/>
          </a:xfrm>
          <a:prstGeom prst="rect">
            <a:avLst/>
          </a:prstGeom>
          <a:solidFill>
            <a:srgbClr val="1691D0"/>
          </a:solidFill>
          <a:ln w="50800" cap="sq" cmpd="dbl" algn="ctr">
            <a:solidFill>
              <a:srgbClr val="1691D0"/>
            </a:solidFill>
            <a:prstDash val="solid"/>
            <a:miter lim="800000"/>
          </a:ln>
          <a:effectLst/>
        </p:spPr>
        <p:style>
          <a:lnRef idx="3">
            <a:schemeClr val="lt1"/>
          </a:lnRef>
          <a:fillRef idx="1">
            <a:schemeClr val="accent2"/>
          </a:fillRef>
          <a:effectRef idx="1">
            <a:schemeClr val="accent2"/>
          </a:effectRef>
          <a:fontRef idx="minor">
            <a:schemeClr val="lt1"/>
          </a:fontRef>
        </p:style>
        <p:txBody>
          <a:bodyPr vert="vert270" lIns="137160" tIns="182880" rIns="137160" bIns="91440"/>
          <a:lstStyle>
            <a:lvl1pPr marL="0" indent="0" algn="ctr">
              <a:spcAft>
                <a:spcPts val="1000"/>
              </a:spcAft>
              <a:buNone/>
              <a:defRPr sz="7200">
                <a:solidFill>
                  <a:srgbClr val="1691D0"/>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Discussion</a:t>
            </a:r>
          </a:p>
        </p:txBody>
      </p:sp>
      <p:sp>
        <p:nvSpPr>
          <p:cNvPr id="9" name="Content Placeholder 8"/>
          <p:cNvSpPr>
            <a:spLocks noGrp="1"/>
          </p:cNvSpPr>
          <p:nvPr>
            <p:ph sz="quarter" idx="1"/>
          </p:nvPr>
        </p:nvSpPr>
        <p:spPr>
          <a:xfrm>
            <a:off x="2362200" y="1501721"/>
            <a:ext cx="6400800" cy="44196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278885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3" r:id="rId8"/>
    <p:sldLayoutId id="2147483657" r:id="rId9"/>
  </p:sldLayoutIdLs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4.png"/><Relationship Id="rId1" Type="http://schemas.microsoft.com/office/2007/relationships/media" Target="file://localhost/Users/dylanwiliam/Movies/Classroom%20experiment%20movies/grading%20v2.mov" TargetMode="External"/><Relationship Id="rId2" Type="http://schemas.openxmlformats.org/officeDocument/2006/relationships/video" Target="file://localhost/Users/dylanwiliam/Movies/Classroom%20experiment%20movies/grading%20v2.m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95.xml.rels><?xml version="1.0" encoding="UTF-8" standalone="yes"?>
<Relationships xmlns="http://schemas.openxmlformats.org/package/2006/relationships"><Relationship Id="rId3" Type="http://schemas.openxmlformats.org/officeDocument/2006/relationships/hyperlink" Target="http://www.dylanwiliamcenter.com/" TargetMode="External"/><Relationship Id="rId4" Type="http://schemas.openxmlformats.org/officeDocument/2006/relationships/hyperlink" Target="http://www.dylanwiliam.net/"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247039"/>
            <a:ext cx="7129608" cy="522640"/>
          </a:xfrm>
        </p:spPr>
        <p:txBody>
          <a:bodyPr/>
          <a:lstStyle/>
          <a:p>
            <a:r>
              <a:rPr lang="en-US" sz="2800" b="0" cap="none" smtClean="0"/>
              <a:t>Dylan Wiliam (@dylanwiliam)</a:t>
            </a:r>
            <a:endParaRPr lang="en-US" sz="2800" b="0" cap="none" dirty="0"/>
          </a:p>
        </p:txBody>
      </p:sp>
      <p:sp>
        <p:nvSpPr>
          <p:cNvPr id="5" name="Text Placeholder 4"/>
          <p:cNvSpPr>
            <a:spLocks noGrp="1"/>
          </p:cNvSpPr>
          <p:nvPr>
            <p:ph type="body" idx="1"/>
          </p:nvPr>
        </p:nvSpPr>
        <p:spPr>
          <a:xfrm>
            <a:off x="1365105" y="3746852"/>
            <a:ext cx="7574284" cy="1500187"/>
          </a:xfrm>
        </p:spPr>
        <p:txBody>
          <a:bodyPr anchor="t">
            <a:noAutofit/>
          </a:bodyPr>
          <a:lstStyle/>
          <a:p>
            <a:r>
              <a:rPr lang="en-US" sz="3600" b="1" dirty="0" smtClean="0"/>
              <a:t>Feedback, performance, and learning: Putting the research into practice</a:t>
            </a:r>
            <a:endParaRPr lang="en-US" sz="3200" b="1"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r>
              <a:rPr lang="en-US" sz="2400" dirty="0" smtClean="0">
                <a:solidFill>
                  <a:schemeClr val="bg1"/>
                </a:solidFill>
              </a:rPr>
              <a:t>www.dylanwiliam.net</a:t>
            </a:r>
            <a:endParaRPr lang="en-US" sz="2400" dirty="0">
              <a:solidFill>
                <a:schemeClr val="bg1"/>
              </a:solidFill>
            </a:endParaRPr>
          </a:p>
        </p:txBody>
      </p:sp>
    </p:spTree>
    <p:extLst>
      <p:ext uri="{BB962C8B-B14F-4D97-AF65-F5344CB8AC3E}">
        <p14:creationId xmlns:p14="http://schemas.microsoft.com/office/powerpoint/2010/main" val="1520368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title"/>
          </p:nvPr>
        </p:nvSpPr>
        <p:spPr/>
        <p:txBody>
          <a:bodyPr/>
          <a:lstStyle/>
          <a:p>
            <a:pPr eaLnBrk="1" hangingPunct="1"/>
            <a:r>
              <a:rPr lang="en-GB" dirty="0">
                <a:latin typeface="Calibri" charset="0"/>
                <a:ea typeface="ＭＳ Ｐゴシック" charset="0"/>
                <a:cs typeface="ＭＳ Ｐゴシック" charset="0"/>
              </a:rPr>
              <a:t>Kinds of </a:t>
            </a:r>
            <a:r>
              <a:rPr lang="en-GB" dirty="0" smtClean="0">
                <a:latin typeface="Calibri" charset="0"/>
                <a:ea typeface="ＭＳ Ｐゴシック" charset="0"/>
                <a:cs typeface="ＭＳ Ｐゴシック" charset="0"/>
              </a:rPr>
              <a:t>feedback</a:t>
            </a:r>
            <a:endParaRPr lang="en-GB" dirty="0">
              <a:latin typeface="Calibri" charset="0"/>
              <a:ea typeface="ＭＳ Ｐゴシック" charset="0"/>
              <a:cs typeface="ＭＳ Ｐゴシック" charset="0"/>
            </a:endParaRPr>
          </a:p>
        </p:txBody>
      </p:sp>
      <p:sp>
        <p:nvSpPr>
          <p:cNvPr id="131074" name="Rectangle 2"/>
          <p:cNvSpPr>
            <a:spLocks noGrp="1" noChangeArrowheads="1"/>
          </p:cNvSpPr>
          <p:nvPr>
            <p:ph idx="1"/>
          </p:nvPr>
        </p:nvSpPr>
        <p:spPr>
          <a:xfrm>
            <a:off x="717550" y="1405473"/>
            <a:ext cx="8120063" cy="2053932"/>
          </a:xfrm>
        </p:spPr>
        <p:txBody>
          <a:bodyPr>
            <a:noAutofit/>
          </a:bodyPr>
          <a:lstStyle/>
          <a:p>
            <a:pPr eaLnBrk="1" hangingPunct="1">
              <a:lnSpc>
                <a:spcPct val="80000"/>
              </a:lnSpc>
            </a:pPr>
            <a:r>
              <a:rPr lang="en-GB" sz="2400" dirty="0">
                <a:latin typeface="Calibri" charset="0"/>
                <a:ea typeface="ＭＳ Ｐゴシック" charset="0"/>
                <a:cs typeface="ＭＳ Ｐゴシック" charset="0"/>
              </a:rPr>
              <a:t>264 low and high ability grade 6 students in 12 classes in 4 schools; analysis of 132 students at top and bottom of each class</a:t>
            </a:r>
          </a:p>
          <a:p>
            <a:pPr eaLnBrk="1" hangingPunct="1">
              <a:lnSpc>
                <a:spcPct val="80000"/>
              </a:lnSpc>
            </a:pPr>
            <a:r>
              <a:rPr lang="en-GB" sz="2400" dirty="0">
                <a:latin typeface="Calibri" charset="0"/>
                <a:ea typeface="ＭＳ Ｐゴシック" charset="0"/>
                <a:cs typeface="ＭＳ Ｐゴシック" charset="0"/>
              </a:rPr>
              <a:t>Same teaching, same aims, same teachers, same classwork</a:t>
            </a:r>
          </a:p>
          <a:p>
            <a:pPr eaLnBrk="1" hangingPunct="1">
              <a:lnSpc>
                <a:spcPct val="80000"/>
              </a:lnSpc>
            </a:pPr>
            <a:r>
              <a:rPr lang="en-GB" sz="2400" dirty="0">
                <a:latin typeface="Calibri" charset="0"/>
                <a:ea typeface="ＭＳ Ｐゴシック" charset="0"/>
                <a:cs typeface="ＭＳ Ｐゴシック" charset="0"/>
              </a:rPr>
              <a:t>Three kinds of feedback: </a:t>
            </a:r>
            <a:r>
              <a:rPr lang="en-GB" sz="2400" dirty="0" smtClean="0">
                <a:latin typeface="Calibri" charset="0"/>
                <a:ea typeface="ＭＳ Ｐゴシック" charset="0"/>
                <a:cs typeface="ＭＳ Ｐゴシック" charset="0"/>
              </a:rPr>
              <a:t>grades, </a:t>
            </a:r>
            <a:r>
              <a:rPr lang="en-GB" sz="2400" dirty="0">
                <a:latin typeface="Calibri" charset="0"/>
                <a:ea typeface="ＭＳ Ｐゴシック" charset="0"/>
                <a:cs typeface="ＭＳ Ｐゴシック" charset="0"/>
              </a:rPr>
              <a:t>comments, </a:t>
            </a:r>
            <a:r>
              <a:rPr lang="en-GB" sz="2400" dirty="0" smtClean="0">
                <a:latin typeface="Calibri" charset="0"/>
                <a:ea typeface="ＭＳ Ｐゴシック" charset="0"/>
                <a:cs typeface="ＭＳ Ｐゴシック" charset="0"/>
              </a:rPr>
              <a:t>grades+</a:t>
            </a:r>
            <a:r>
              <a:rPr lang="en-GB" sz="2400" dirty="0">
                <a:latin typeface="Calibri" charset="0"/>
                <a:ea typeface="ＭＳ Ｐゴシック" charset="0"/>
                <a:cs typeface="ＭＳ Ｐゴシック" charset="0"/>
              </a:rPr>
              <a:t>comments</a:t>
            </a:r>
          </a:p>
        </p:txBody>
      </p:sp>
      <p:sp>
        <p:nvSpPr>
          <p:cNvPr id="131075" name="Rectangle 3"/>
          <p:cNvSpPr>
            <a:spLocks noChangeArrowheads="1"/>
          </p:cNvSpPr>
          <p:nvPr/>
        </p:nvSpPr>
        <p:spPr bwMode="auto">
          <a:xfrm>
            <a:off x="807758" y="6353523"/>
            <a:ext cx="141535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800" dirty="0" smtClean="0">
                <a:solidFill>
                  <a:srgbClr val="1691D0"/>
                </a:solidFill>
                <a:latin typeface="Calibri"/>
                <a:cs typeface="Calibri"/>
              </a:rPr>
              <a:t>Butler (</a:t>
            </a:r>
            <a:r>
              <a:rPr lang="en-GB" sz="1800" dirty="0">
                <a:solidFill>
                  <a:srgbClr val="1691D0"/>
                </a:solidFill>
                <a:latin typeface="Calibri"/>
                <a:cs typeface="Calibri"/>
              </a:rPr>
              <a:t>1988) </a:t>
            </a:r>
          </a:p>
        </p:txBody>
      </p:sp>
      <p:sp>
        <p:nvSpPr>
          <p:cNvPr id="131076" name="Rectangle 4"/>
          <p:cNvSpPr>
            <a:spLocks noChangeArrowheads="1"/>
          </p:cNvSpPr>
          <p:nvPr/>
        </p:nvSpPr>
        <p:spPr bwMode="auto">
          <a:xfrm>
            <a:off x="7326313" y="5334005"/>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defTabSz="762000"/>
            <a:endParaRPr lang="en-US" dirty="0"/>
          </a:p>
        </p:txBody>
      </p:sp>
      <p:graphicFrame>
        <p:nvGraphicFramePr>
          <p:cNvPr id="8" name="Group 5"/>
          <p:cNvGraphicFramePr>
            <a:graphicFrameLocks noGrp="1"/>
          </p:cNvGraphicFramePr>
          <p:nvPr>
            <p:extLst>
              <p:ext uri="{D42A27DB-BD31-4B8C-83A1-F6EECF244321}">
                <p14:modId xmlns:p14="http://schemas.microsoft.com/office/powerpoint/2010/main" val="194535784"/>
              </p:ext>
            </p:extLst>
          </p:nvPr>
        </p:nvGraphicFramePr>
        <p:xfrm>
          <a:off x="812803" y="3679538"/>
          <a:ext cx="7339013" cy="2163763"/>
        </p:xfrm>
        <a:graphic>
          <a:graphicData uri="http://schemas.openxmlformats.org/drawingml/2006/table">
            <a:tbl>
              <a:tblPr firstRow="1" bandRow="1">
                <a:tableStyleId>{5C22544A-7EE6-4342-B048-85BDC9FD1C3A}</a:tableStyleId>
              </a:tblPr>
              <a:tblGrid>
                <a:gridCol w="2445757"/>
                <a:gridCol w="2135682"/>
                <a:gridCol w="2757574"/>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Achievement</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Attitude</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Calibri"/>
                          <a:cs typeface="Calibri"/>
                        </a:rPr>
                        <a:t>Grades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 no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scorers: negative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Comments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30%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bl>
          </a:graphicData>
        </a:graphic>
      </p:graphicFrame>
      <p:sp>
        <p:nvSpPr>
          <p:cNvPr id="2" name="Slide Number Placeholder 1"/>
          <p:cNvSpPr>
            <a:spLocks noGrp="1"/>
          </p:cNvSpPr>
          <p:nvPr>
            <p:ph type="sldNum" sz="quarter" idx="12"/>
          </p:nvPr>
        </p:nvSpPr>
        <p:spPr/>
        <p:txBody>
          <a:bodyPr/>
          <a:lstStyle/>
          <a:p>
            <a:fld id="{9C0F6FC3-3F0F-484D-B7AD-35414CAF3DD6}" type="slidenum">
              <a:rPr lang="en-US" smtClean="0"/>
              <a:t>10</a:t>
            </a:fld>
            <a:endParaRPr lang="en-US"/>
          </a:p>
        </p:txBody>
      </p:sp>
    </p:spTree>
    <p:extLst>
      <p:ext uri="{BB962C8B-B14F-4D97-AF65-F5344CB8AC3E}">
        <p14:creationId xmlns:p14="http://schemas.microsoft.com/office/powerpoint/2010/main" val="1073429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sz="quarter" idx="1"/>
          </p:nvPr>
        </p:nvSpPr>
        <p:spPr>
          <a:xfrm>
            <a:off x="717550" y="4049060"/>
            <a:ext cx="8531352" cy="2808940"/>
          </a:xfrm>
        </p:spPr>
        <p:txBody>
          <a:bodyPr>
            <a:normAutofit/>
          </a:bodyPr>
          <a:lstStyle/>
          <a:p>
            <a:pPr marL="4763" indent="-4763" eaLnBrk="1" hangingPunct="1">
              <a:buFont typeface="Wingdings" charset="0"/>
              <a:buNone/>
            </a:pPr>
            <a:r>
              <a:rPr lang="en-US" sz="2500" dirty="0" smtClean="0">
                <a:latin typeface="Calibri" charset="0"/>
                <a:ea typeface="ＭＳ Ｐゴシック" charset="0"/>
                <a:cs typeface="ＭＳ Ｐゴシック" charset="0"/>
              </a:rPr>
              <a:t>What happened for students given both grades and comments?</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30%; Attitude: all positive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30%; Attitude: high scorers positive, low scorers negative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0%; Attitude: all positive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Gain: 0%; Attitude: high scorers positive, low scorers negative</a:t>
            </a:r>
          </a:p>
          <a:p>
            <a:pPr marL="358775" lvl="1" indent="-358775" eaLnBrk="1" hangingPunct="1">
              <a:buSzPct val="100000"/>
              <a:buFont typeface="Arial" charset="0"/>
              <a:buAutoNum type="alphaUcPeriod"/>
            </a:pPr>
            <a:r>
              <a:rPr lang="en-US" sz="2400" dirty="0" smtClean="0">
                <a:latin typeface="Calibri" charset="0"/>
                <a:ea typeface="ＭＳ Ｐゴシック" charset="0"/>
              </a:rPr>
              <a:t>Something else</a:t>
            </a:r>
          </a:p>
          <a:p>
            <a:pPr marL="4763" indent="-4763" eaLnBrk="1" hangingPunct="1">
              <a:lnSpc>
                <a:spcPct val="70000"/>
              </a:lnSpc>
            </a:pPr>
            <a:endParaRPr lang="en-US" sz="2500" dirty="0">
              <a:latin typeface="Calibri" charset="0"/>
              <a:ea typeface="ＭＳ Ｐゴシック" charset="0"/>
              <a:cs typeface="ＭＳ Ｐゴシック" charset="0"/>
            </a:endParaRPr>
          </a:p>
        </p:txBody>
      </p:sp>
      <p:sp>
        <p:nvSpPr>
          <p:cNvPr id="133122" name="Rectangle 3"/>
          <p:cNvSpPr>
            <a:spLocks noGrp="1" noChangeArrowheads="1"/>
          </p:cNvSpPr>
          <p:nvPr>
            <p:ph type="title"/>
          </p:nvPr>
        </p:nvSpPr>
        <p:spPr/>
        <p:txBody>
          <a:bodyPr/>
          <a:lstStyle/>
          <a:p>
            <a:pPr eaLnBrk="1" hangingPunct="1"/>
            <a:r>
              <a:rPr lang="en-GB" dirty="0" smtClean="0">
                <a:latin typeface="Calibri" charset="0"/>
                <a:ea typeface="ＭＳ Ｐゴシック" charset="0"/>
                <a:cs typeface="ＭＳ Ｐゴシック" charset="0"/>
              </a:rPr>
              <a:t>Responses</a:t>
            </a:r>
            <a:endParaRPr lang="en-GB" dirty="0">
              <a:latin typeface="Calibri" charset="0"/>
              <a:ea typeface="ＭＳ Ｐゴシック" charset="0"/>
              <a:cs typeface="ＭＳ Ｐゴシック" charset="0"/>
            </a:endParaRPr>
          </a:p>
        </p:txBody>
      </p:sp>
      <p:graphicFrame>
        <p:nvGraphicFramePr>
          <p:cNvPr id="6" name="Group 5"/>
          <p:cNvGraphicFramePr>
            <a:graphicFrameLocks noGrp="1"/>
          </p:cNvGraphicFramePr>
          <p:nvPr>
            <p:extLst>
              <p:ext uri="{D42A27DB-BD31-4B8C-83A1-F6EECF244321}">
                <p14:modId xmlns:p14="http://schemas.microsoft.com/office/powerpoint/2010/main" val="2619694455"/>
              </p:ext>
            </p:extLst>
          </p:nvPr>
        </p:nvGraphicFramePr>
        <p:xfrm>
          <a:off x="717550" y="1454451"/>
          <a:ext cx="7804149" cy="2163763"/>
        </p:xfrm>
        <a:graphic>
          <a:graphicData uri="http://schemas.openxmlformats.org/drawingml/2006/table">
            <a:tbl>
              <a:tblPr firstRow="1" bandRow="1">
                <a:tableStyleId>{5C22544A-7EE6-4342-B048-85BDC9FD1C3A}</a:tableStyleId>
              </a:tblPr>
              <a:tblGrid>
                <a:gridCol w="2600766"/>
                <a:gridCol w="2271038"/>
                <a:gridCol w="2932345"/>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Achievement</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Attitude</a:t>
                      </a:r>
                      <a:endParaRPr kumimoji="0" lang="en-US" sz="2000" b="1" i="0" u="none" strike="noStrike" cap="none" normalizeH="0" baseline="0" dirty="0">
                        <a:ln>
                          <a:noFill/>
                        </a:ln>
                        <a:solidFill>
                          <a:srgbClr val="FFFFFF"/>
                        </a:solidFill>
                        <a:effectLst/>
                        <a:latin typeface="Calibri"/>
                        <a:cs typeface="Calibri"/>
                      </a:endParaRPr>
                    </a:p>
                  </a:txBody>
                  <a:tcPr marL="91433" marR="91433" horzOverflow="overflow">
                    <a:solidFill>
                      <a:srgbClr val="1691D0"/>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Calibri"/>
                          <a:cs typeface="Calibri"/>
                        </a:rPr>
                        <a:t>Grades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 no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scorers: negative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Comments</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30% gain</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High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latin typeface="Calibri"/>
                          <a:cs typeface="Calibri"/>
                        </a:rPr>
                        <a:t>Low </a:t>
                      </a:r>
                      <a:r>
                        <a:rPr kumimoji="0" lang="en-US" sz="2000" u="none" strike="noStrike" cap="none" normalizeH="0" baseline="0" dirty="0" smtClean="0">
                          <a:ln>
                            <a:noFill/>
                          </a:ln>
                          <a:effectLst/>
                          <a:latin typeface="Calibri"/>
                          <a:cs typeface="Calibri"/>
                        </a:rPr>
                        <a:t>scorers: </a:t>
                      </a:r>
                      <a:r>
                        <a:rPr kumimoji="0" lang="en-US" sz="2000" u="none" strike="noStrike" cap="none" normalizeH="0" baseline="0" dirty="0">
                          <a:ln>
                            <a:noFill/>
                          </a:ln>
                          <a:effectLst/>
                          <a:latin typeface="Calibri"/>
                          <a:cs typeface="Calibri"/>
                        </a:rPr>
                        <a:t>positive</a:t>
                      </a:r>
                      <a:endParaRPr kumimoji="0" lang="en-US" sz="2000" b="1" i="0" u="none" strike="noStrike" cap="none" normalizeH="0" baseline="0" dirty="0">
                        <a:ln>
                          <a:noFill/>
                        </a:ln>
                        <a:solidFill>
                          <a:schemeClr val="tx1"/>
                        </a:solidFill>
                        <a:effectLst/>
                        <a:latin typeface="Calibri"/>
                        <a:cs typeface="Calibri"/>
                      </a:endParaRPr>
                    </a:p>
                  </a:txBody>
                  <a:tcPr marL="91433" marR="91433" horzOverflow="overflow"/>
                </a:tc>
              </a:tr>
            </a:tbl>
          </a:graphicData>
        </a:graphic>
      </p:graphicFrame>
      <p:sp>
        <p:nvSpPr>
          <p:cNvPr id="2" name="Slide Number Placeholder 1"/>
          <p:cNvSpPr>
            <a:spLocks noGrp="1"/>
          </p:cNvSpPr>
          <p:nvPr>
            <p:ph type="sldNum" sz="quarter" idx="12"/>
          </p:nvPr>
        </p:nvSpPr>
        <p:spPr/>
        <p:txBody>
          <a:bodyPr/>
          <a:lstStyle/>
          <a:p>
            <a:fld id="{9C0F6FC3-3F0F-484D-B7AD-35414CAF3DD6}" type="slidenum">
              <a:rPr lang="en-US" smtClean="0"/>
              <a:t>11</a:t>
            </a:fld>
            <a:endParaRPr lang="en-US"/>
          </a:p>
        </p:txBody>
      </p:sp>
    </p:spTree>
    <p:extLst>
      <p:ext uri="{BB962C8B-B14F-4D97-AF65-F5344CB8AC3E}">
        <p14:creationId xmlns:p14="http://schemas.microsoft.com/office/powerpoint/2010/main" val="3275806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Calibri" charset="0"/>
                <a:ea typeface="ＭＳ Ｐゴシック" charset="0"/>
                <a:cs typeface="ＭＳ Ｐゴシック" charset="0"/>
              </a:rPr>
              <a:t>Students and grades</a:t>
            </a:r>
          </a:p>
        </p:txBody>
      </p:sp>
      <p:pic>
        <p:nvPicPr>
          <p:cNvPr id="3" name="grading v2.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366655625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p:txBody>
          <a:bodyPr/>
          <a:lstStyle/>
          <a:p>
            <a:r>
              <a:rPr lang="en-GB" smtClean="0"/>
              <a:t>Kinds of feedback: Israel (2)</a:t>
            </a:r>
            <a:endParaRPr lang="en-GB" dirty="0"/>
          </a:p>
        </p:txBody>
      </p:sp>
      <p:sp>
        <p:nvSpPr>
          <p:cNvPr id="135171" name="Rectangle 4"/>
          <p:cNvSpPr>
            <a:spLocks noGrp="1" noChangeArrowheads="1"/>
          </p:cNvSpPr>
          <p:nvPr>
            <p:ph idx="1"/>
          </p:nvPr>
        </p:nvSpPr>
        <p:spPr/>
        <p:txBody>
          <a:bodyPr>
            <a:normAutofit lnSpcReduction="10000"/>
          </a:bodyPr>
          <a:lstStyle/>
          <a:p>
            <a:r>
              <a:rPr lang="en-GB" dirty="0" smtClean="0"/>
              <a:t>200  grade 5 and 6 Israeli students</a:t>
            </a:r>
          </a:p>
          <a:p>
            <a:r>
              <a:rPr lang="en-GB" dirty="0" smtClean="0"/>
              <a:t>Divergent thinking tasks</a:t>
            </a:r>
          </a:p>
          <a:p>
            <a:r>
              <a:rPr lang="en-GB" dirty="0" smtClean="0"/>
              <a:t>4 matched groups</a:t>
            </a:r>
          </a:p>
          <a:p>
            <a:pPr lvl="1"/>
            <a:r>
              <a:rPr lang="en-GB" dirty="0" smtClean="0"/>
              <a:t>experimental group 1 (EG1); comments</a:t>
            </a:r>
          </a:p>
          <a:p>
            <a:pPr lvl="1"/>
            <a:r>
              <a:rPr lang="en-GB" dirty="0" smtClean="0"/>
              <a:t>experimental group 2 (EG2); grades</a:t>
            </a:r>
          </a:p>
          <a:p>
            <a:pPr lvl="1"/>
            <a:r>
              <a:rPr lang="en-GB" dirty="0" smtClean="0"/>
              <a:t>experimental group 3 (EG3); praise</a:t>
            </a:r>
          </a:p>
          <a:p>
            <a:pPr lvl="1"/>
            <a:r>
              <a:rPr lang="en-GB" dirty="0" smtClean="0"/>
              <a:t>control group (CG); no feedback</a:t>
            </a:r>
          </a:p>
          <a:p>
            <a:r>
              <a:rPr lang="en-GB" dirty="0" smtClean="0"/>
              <a:t>Achievement</a:t>
            </a:r>
          </a:p>
          <a:p>
            <a:pPr lvl="1"/>
            <a:r>
              <a:rPr lang="en-GB" dirty="0" smtClean="0"/>
              <a:t>EG1&gt;(EG2≈EG3≈CG)</a:t>
            </a:r>
          </a:p>
          <a:p>
            <a:r>
              <a:rPr lang="en-GB" dirty="0" smtClean="0"/>
              <a:t>Ego-involvement</a:t>
            </a:r>
          </a:p>
          <a:p>
            <a:pPr lvl="1"/>
            <a:r>
              <a:rPr lang="en-GB" dirty="0" smtClean="0"/>
              <a:t>(EG2≈EG3)&gt;(EG1≈CG)</a:t>
            </a:r>
            <a:endParaRPr lang="en-GB" dirty="0"/>
          </a:p>
        </p:txBody>
      </p:sp>
      <p:sp>
        <p:nvSpPr>
          <p:cNvPr id="135169" name="Rectangle 2"/>
          <p:cNvSpPr>
            <a:spLocks noChangeArrowheads="1"/>
          </p:cNvSpPr>
          <p:nvPr/>
        </p:nvSpPr>
        <p:spPr bwMode="auto">
          <a:xfrm>
            <a:off x="717550" y="6360863"/>
            <a:ext cx="141535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800" dirty="0" smtClean="0">
                <a:solidFill>
                  <a:srgbClr val="1691D0"/>
                </a:solidFill>
                <a:latin typeface="+mn-lt"/>
              </a:rPr>
              <a:t>Butler </a:t>
            </a:r>
            <a:r>
              <a:rPr lang="en-GB" sz="1800" dirty="0">
                <a:solidFill>
                  <a:srgbClr val="1691D0"/>
                </a:solidFill>
                <a:latin typeface="+mn-lt"/>
              </a:rPr>
              <a:t>(1987</a:t>
            </a:r>
            <a:r>
              <a:rPr lang="en-GB" sz="1800" dirty="0" smtClean="0">
                <a:solidFill>
                  <a:srgbClr val="1691D0"/>
                </a:solidFill>
                <a:latin typeface="+mn-lt"/>
              </a:rPr>
              <a:t>)</a:t>
            </a:r>
            <a:endParaRPr lang="en-GB" sz="1800" dirty="0">
              <a:solidFill>
                <a:srgbClr val="1691D0"/>
              </a:solidFill>
              <a:latin typeface="+mn-lt"/>
            </a:endParaRPr>
          </a:p>
        </p:txBody>
      </p:sp>
      <p:sp>
        <p:nvSpPr>
          <p:cNvPr id="2" name="TextBox 1"/>
          <p:cNvSpPr txBox="1"/>
          <p:nvPr/>
        </p:nvSpPr>
        <p:spPr>
          <a:xfrm>
            <a:off x="1972235" y="654424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0667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GB" smtClean="0"/>
              <a:t>Feedback should feed forward</a:t>
            </a:r>
            <a:endParaRPr lang="en-GB" dirty="0"/>
          </a:p>
        </p:txBody>
      </p:sp>
      <p:sp>
        <p:nvSpPr>
          <p:cNvPr id="2" name="Slide Number Placeholder 1"/>
          <p:cNvSpPr>
            <a:spLocks noGrp="1"/>
          </p:cNvSpPr>
          <p:nvPr>
            <p:ph type="sldNum" sz="quarter" idx="12"/>
          </p:nvPr>
        </p:nvSpPr>
        <p:spPr/>
        <p:txBody>
          <a:bodyPr>
            <a:normAutofit fontScale="92500" lnSpcReduction="20000"/>
          </a:bodyPr>
          <a:lstStyle/>
          <a:p>
            <a:fld id="{2D6238C2-C284-AD4D-8FB8-9663937FCA09}" type="slidenum">
              <a:rPr lang="en-GB" smtClean="0"/>
              <a:pPr/>
              <a:t>14</a:t>
            </a:fld>
            <a:endParaRPr lang="en-GB" dirty="0"/>
          </a:p>
        </p:txBody>
      </p:sp>
      <p:sp>
        <p:nvSpPr>
          <p:cNvPr id="8194" name="Rectangle 3"/>
          <p:cNvSpPr>
            <a:spLocks noGrp="1" noChangeArrowheads="1"/>
          </p:cNvSpPr>
          <p:nvPr>
            <p:ph type="body" idx="1"/>
          </p:nvPr>
        </p:nvSpPr>
        <p:spPr/>
        <p:txBody>
          <a:bodyPr>
            <a:normAutofit fontScale="92500" lnSpcReduction="10000"/>
          </a:bodyPr>
          <a:lstStyle/>
          <a:p>
            <a:r>
              <a:rPr lang="en-GB" smtClean="0"/>
              <a:t>80 Grade 8 Canadian students learning to write major scales in Music</a:t>
            </a:r>
          </a:p>
          <a:p>
            <a:pPr lvl="1"/>
            <a:r>
              <a:rPr lang="en-GB" smtClean="0"/>
              <a:t>Experimental group 1 (EG1) given</a:t>
            </a:r>
          </a:p>
          <a:p>
            <a:pPr lvl="2"/>
            <a:r>
              <a:rPr lang="en-GB" smtClean="0"/>
              <a:t>written praise</a:t>
            </a:r>
          </a:p>
          <a:p>
            <a:pPr lvl="2"/>
            <a:r>
              <a:rPr lang="en-GB" smtClean="0"/>
              <a:t>list of weaknesses</a:t>
            </a:r>
          </a:p>
          <a:p>
            <a:pPr lvl="2"/>
            <a:r>
              <a:rPr lang="en-GB" smtClean="0"/>
              <a:t>workplan</a:t>
            </a:r>
          </a:p>
          <a:p>
            <a:pPr lvl="1"/>
            <a:r>
              <a:rPr lang="en-GB" smtClean="0"/>
              <a:t>Experimental group 2 (EG2) given</a:t>
            </a:r>
          </a:p>
          <a:p>
            <a:pPr lvl="2"/>
            <a:r>
              <a:rPr lang="en-GB" smtClean="0"/>
              <a:t>oral feedback</a:t>
            </a:r>
          </a:p>
          <a:p>
            <a:pPr lvl="2"/>
            <a:r>
              <a:rPr lang="en-GB" smtClean="0"/>
              <a:t>nature of errors</a:t>
            </a:r>
          </a:p>
          <a:p>
            <a:pPr lvl="2"/>
            <a:r>
              <a:rPr lang="en-GB" smtClean="0"/>
              <a:t>chance to correct errors</a:t>
            </a:r>
          </a:p>
          <a:p>
            <a:pPr lvl="1"/>
            <a:r>
              <a:rPr lang="en-GB" smtClean="0"/>
              <a:t>Control group (CG1) given</a:t>
            </a:r>
          </a:p>
          <a:p>
            <a:pPr lvl="2"/>
            <a:r>
              <a:rPr lang="en-GB" smtClean="0"/>
              <a:t>no feedback</a:t>
            </a:r>
          </a:p>
          <a:p>
            <a:r>
              <a:rPr lang="en-GB" smtClean="0"/>
              <a:t>Achievement: EG2&gt;(EG1≈CG)</a:t>
            </a:r>
            <a:endParaRPr lang="en-GB" dirty="0"/>
          </a:p>
        </p:txBody>
      </p:sp>
      <p:sp>
        <p:nvSpPr>
          <p:cNvPr id="228356" name="Rectangle 4"/>
          <p:cNvSpPr>
            <a:spLocks noChangeArrowheads="1"/>
          </p:cNvSpPr>
          <p:nvPr/>
        </p:nvSpPr>
        <p:spPr bwMode="auto">
          <a:xfrm>
            <a:off x="612648" y="6451606"/>
            <a:ext cx="352879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1800" dirty="0">
                <a:solidFill>
                  <a:schemeClr val="accent1"/>
                </a:solidFill>
                <a:latin typeface="+mj-lt"/>
              </a:rPr>
              <a:t>Boulet</a:t>
            </a:r>
            <a:r>
              <a:rPr lang="en-US" sz="1800" dirty="0" smtClean="0">
                <a:solidFill>
                  <a:schemeClr val="accent1"/>
                </a:solidFill>
                <a:latin typeface="+mj-lt"/>
              </a:rPr>
              <a:t>, Simard, and </a:t>
            </a:r>
            <a:r>
              <a:rPr lang="en-US" sz="1800" dirty="0">
                <a:solidFill>
                  <a:schemeClr val="accent1"/>
                </a:solidFill>
                <a:latin typeface="+mj-lt"/>
              </a:rPr>
              <a:t>De </a:t>
            </a:r>
            <a:r>
              <a:rPr lang="en-US" sz="1800" dirty="0" smtClean="0">
                <a:solidFill>
                  <a:schemeClr val="accent1"/>
                </a:solidFill>
                <a:latin typeface="+mj-lt"/>
              </a:rPr>
              <a:t>Melo (1990)</a:t>
            </a:r>
            <a:endParaRPr lang="en-GB" sz="1800" dirty="0">
              <a:solidFill>
                <a:schemeClr val="accent1"/>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25387498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normAutofit fontScale="90000"/>
          </a:bodyPr>
          <a:lstStyle/>
          <a:p>
            <a:r>
              <a:rPr lang="en-GB" dirty="0" smtClean="0"/>
              <a:t>Good feedback leaves learning with the learner</a:t>
            </a:r>
            <a:endParaRPr lang="en-GB" dirty="0"/>
          </a:p>
        </p:txBody>
      </p:sp>
      <p:sp>
        <p:nvSpPr>
          <p:cNvPr id="9218" name="Rectangle 3"/>
          <p:cNvSpPr>
            <a:spLocks noGrp="1" noChangeArrowheads="1"/>
          </p:cNvSpPr>
          <p:nvPr>
            <p:ph type="body" idx="1"/>
          </p:nvPr>
        </p:nvSpPr>
        <p:spPr/>
        <p:txBody>
          <a:bodyPr>
            <a:normAutofit lnSpcReduction="10000"/>
          </a:bodyPr>
          <a:lstStyle/>
          <a:p>
            <a:r>
              <a:rPr lang="ja-JP" altLang="en-GB" dirty="0" smtClean="0"/>
              <a:t>‘</a:t>
            </a:r>
            <a:r>
              <a:rPr lang="en-GB" altLang="ja-JP" dirty="0" smtClean="0"/>
              <a:t>Peekability</a:t>
            </a:r>
            <a:r>
              <a:rPr lang="ja-JP" altLang="en-GB" dirty="0" smtClean="0"/>
              <a:t>’</a:t>
            </a:r>
            <a:r>
              <a:rPr lang="en-GB" altLang="ja-JP" dirty="0" smtClean="0"/>
              <a:t> (Simmonds &amp; Cope, 1993)</a:t>
            </a:r>
          </a:p>
          <a:p>
            <a:pPr lvl="1"/>
            <a:r>
              <a:rPr lang="en-GB" dirty="0" smtClean="0"/>
              <a:t>Pairs of students, aged 9-11</a:t>
            </a:r>
          </a:p>
          <a:p>
            <a:pPr lvl="1"/>
            <a:r>
              <a:rPr lang="en-GB" dirty="0" smtClean="0"/>
              <a:t>Angle and rotation problems</a:t>
            </a:r>
          </a:p>
          <a:p>
            <a:pPr lvl="2"/>
            <a:r>
              <a:rPr lang="en-GB" dirty="0" smtClean="0"/>
              <a:t>class 1 worked on paper</a:t>
            </a:r>
          </a:p>
          <a:p>
            <a:pPr lvl="2"/>
            <a:r>
              <a:rPr lang="en-GB" dirty="0" smtClean="0"/>
              <a:t>class 2 worked on a computer, using Logo</a:t>
            </a:r>
          </a:p>
          <a:p>
            <a:pPr lvl="1"/>
            <a:r>
              <a:rPr lang="en-GB" dirty="0" smtClean="0"/>
              <a:t>Class 1 outperformed class 2</a:t>
            </a:r>
            <a:br>
              <a:rPr lang="en-GB" dirty="0" smtClean="0"/>
            </a:br>
            <a:endParaRPr lang="en-GB" dirty="0" smtClean="0"/>
          </a:p>
          <a:p>
            <a:r>
              <a:rPr lang="ja-JP" altLang="en-GB" dirty="0" smtClean="0"/>
              <a:t>‘</a:t>
            </a:r>
            <a:r>
              <a:rPr lang="en-GB" altLang="ja-JP" dirty="0" smtClean="0"/>
              <a:t>Scaffolding</a:t>
            </a:r>
            <a:r>
              <a:rPr lang="ja-JP" altLang="en-GB" dirty="0" smtClean="0"/>
              <a:t>’</a:t>
            </a:r>
            <a:r>
              <a:rPr lang="en-GB" altLang="ja-JP" dirty="0" smtClean="0"/>
              <a:t> (Day &amp; Cordón, 1993)</a:t>
            </a:r>
          </a:p>
          <a:p>
            <a:pPr lvl="1"/>
            <a:r>
              <a:rPr lang="en-GB" dirty="0" smtClean="0"/>
              <a:t>2 grade 3 classes</a:t>
            </a:r>
          </a:p>
          <a:p>
            <a:pPr lvl="2"/>
            <a:r>
              <a:rPr lang="en-GB" dirty="0" smtClean="0"/>
              <a:t>class 1 given </a:t>
            </a:r>
            <a:r>
              <a:rPr lang="ja-JP" altLang="en-GB" dirty="0" smtClean="0"/>
              <a:t>‘</a:t>
            </a:r>
            <a:r>
              <a:rPr lang="en-GB" altLang="ja-JP" dirty="0" smtClean="0"/>
              <a:t>scaffolded</a:t>
            </a:r>
            <a:r>
              <a:rPr lang="ja-JP" altLang="en-GB" dirty="0" smtClean="0"/>
              <a:t>’</a:t>
            </a:r>
            <a:r>
              <a:rPr lang="en-GB" altLang="ja-JP" dirty="0" smtClean="0"/>
              <a:t> response</a:t>
            </a:r>
          </a:p>
          <a:p>
            <a:pPr lvl="2"/>
            <a:r>
              <a:rPr lang="en-GB" dirty="0" smtClean="0"/>
              <a:t>class 2 given solution when stuck</a:t>
            </a:r>
          </a:p>
          <a:p>
            <a:pPr lvl="1"/>
            <a:r>
              <a:rPr lang="en-GB" dirty="0" smtClean="0"/>
              <a:t>Class 1 outperformed class 2</a:t>
            </a:r>
            <a:endParaRPr lang="en-GB" dirty="0"/>
          </a:p>
        </p:txBody>
      </p:sp>
    </p:spTree>
    <p:extLst>
      <p:ext uri="{BB962C8B-B14F-4D97-AF65-F5344CB8AC3E}">
        <p14:creationId xmlns:p14="http://schemas.microsoft.com/office/powerpoint/2010/main" val="812572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GB" smtClean="0"/>
              <a:t>Effects of feedback</a:t>
            </a:r>
            <a:endParaRPr lang="en-GB" dirty="0"/>
          </a:p>
        </p:txBody>
      </p:sp>
      <p:sp>
        <p:nvSpPr>
          <p:cNvPr id="137218" name="Rectangle 3"/>
          <p:cNvSpPr>
            <a:spLocks noGrp="1" noChangeArrowheads="1"/>
          </p:cNvSpPr>
          <p:nvPr>
            <p:ph idx="4294967295"/>
          </p:nvPr>
        </p:nvSpPr>
        <p:spPr>
          <a:xfrm>
            <a:off x="717550" y="1384300"/>
            <a:ext cx="7969250" cy="5154613"/>
          </a:xfrm>
          <a:prstGeom prst="rect">
            <a:avLst/>
          </a:prstGeom>
        </p:spPr>
        <p:txBody>
          <a:bodyPr>
            <a:normAutofit fontScale="92500"/>
          </a:bodyPr>
          <a:lstStyle/>
          <a:p>
            <a:r>
              <a:rPr lang="en-GB" dirty="0" smtClean="0"/>
              <a:t>Kluger &amp; DeNisi (1996) review of 3000 research reports</a:t>
            </a:r>
          </a:p>
          <a:p>
            <a:r>
              <a:rPr lang="en-GB" dirty="0" smtClean="0"/>
              <a:t>Excluding those:</a:t>
            </a:r>
          </a:p>
          <a:p>
            <a:pPr lvl="1"/>
            <a:r>
              <a:rPr lang="en-GB" dirty="0" smtClean="0"/>
              <a:t>without adequate controls</a:t>
            </a:r>
          </a:p>
          <a:p>
            <a:pPr lvl="1"/>
            <a:r>
              <a:rPr lang="en-GB" dirty="0" smtClean="0"/>
              <a:t>with poor design</a:t>
            </a:r>
          </a:p>
          <a:p>
            <a:pPr lvl="1"/>
            <a:r>
              <a:rPr lang="en-GB" dirty="0" smtClean="0"/>
              <a:t>with fewer than 10 participants</a:t>
            </a:r>
          </a:p>
          <a:p>
            <a:pPr lvl="1"/>
            <a:r>
              <a:rPr lang="en-GB" dirty="0" smtClean="0"/>
              <a:t>where performance was not measured</a:t>
            </a:r>
          </a:p>
          <a:p>
            <a:pPr lvl="1"/>
            <a:r>
              <a:rPr lang="en-GB" dirty="0" smtClean="0"/>
              <a:t>without details of effect sizes</a:t>
            </a:r>
          </a:p>
          <a:p>
            <a:r>
              <a:rPr lang="en-GB" dirty="0" smtClean="0"/>
              <a:t>left 131 reports, 607 effect sizes, involving 12652 individuals</a:t>
            </a:r>
          </a:p>
          <a:p>
            <a:r>
              <a:rPr lang="en-GB" dirty="0" smtClean="0"/>
              <a:t>On average, feedback increases achievement</a:t>
            </a:r>
          </a:p>
          <a:p>
            <a:pPr lvl="1"/>
            <a:r>
              <a:rPr lang="en-GB" dirty="0" smtClean="0"/>
              <a:t>Effect sizes highly variable</a:t>
            </a:r>
          </a:p>
          <a:p>
            <a:pPr lvl="1"/>
            <a:r>
              <a:rPr lang="en-GB" dirty="0" smtClean="0"/>
              <a:t>38% (231 out of 607) of effect sizes were negative</a:t>
            </a:r>
            <a:endParaRPr lang="en-GB" dirty="0"/>
          </a:p>
        </p:txBody>
      </p:sp>
    </p:spTree>
    <p:extLst>
      <p:ext uri="{BB962C8B-B14F-4D97-AF65-F5344CB8AC3E}">
        <p14:creationId xmlns:p14="http://schemas.microsoft.com/office/powerpoint/2010/main" val="778920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2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17</a:t>
            </a:fld>
            <a:endParaRPr lang="en-GB"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3360086" y="1600200"/>
            <a:ext cx="0" cy="3725333"/>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98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50E85CD4-01C3-DE45-A238-CA0781C7043D}" type="slidenum">
              <a:rPr lang="en-GB" smtClean="0"/>
              <a:pPr>
                <a:defRPr/>
              </a:pPr>
              <a:t>18</a:t>
            </a:fld>
            <a:endParaRPr lang="en-GB" dirty="0"/>
          </a:p>
        </p:txBody>
      </p:sp>
      <p:sp>
        <p:nvSpPr>
          <p:cNvPr id="4" name="Text Placeholder 3"/>
          <p:cNvSpPr>
            <a:spLocks noGrp="1"/>
          </p:cNvSpPr>
          <p:nvPr>
            <p:ph type="body" idx="2"/>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How can feedback lower student achievement?</a:t>
            </a:r>
            <a:endParaRPr lang="en-US" dirty="0"/>
          </a:p>
        </p:txBody>
      </p:sp>
    </p:spTree>
    <p:extLst>
      <p:ext uri="{BB962C8B-B14F-4D97-AF65-F5344CB8AC3E}">
        <p14:creationId xmlns:p14="http://schemas.microsoft.com/office/powerpoint/2010/main" val="25619999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dirty="0" smtClean="0"/>
              <a:t>Kinds of feedback (Nyquist, 2003)</a:t>
            </a:r>
            <a:endParaRPr lang="en-US" dirty="0"/>
          </a:p>
        </p:txBody>
      </p:sp>
      <p:sp>
        <p:nvSpPr>
          <p:cNvPr id="463875" name="Rectangle 3"/>
          <p:cNvSpPr>
            <a:spLocks noGrp="1" noChangeArrowheads="1"/>
          </p:cNvSpPr>
          <p:nvPr>
            <p:ph type="body" idx="1"/>
          </p:nvPr>
        </p:nvSpPr>
        <p:spPr/>
        <p:txBody>
          <a:bodyPr/>
          <a:lstStyle/>
          <a:p>
            <a:r>
              <a:rPr lang="en-US" dirty="0" smtClean="0"/>
              <a:t>Weaker feedback only</a:t>
            </a:r>
          </a:p>
          <a:p>
            <a:pPr lvl="1"/>
            <a:r>
              <a:rPr lang="en-US" dirty="0" smtClean="0"/>
              <a:t>Knowledge of results (KoR)</a:t>
            </a:r>
          </a:p>
          <a:p>
            <a:r>
              <a:rPr lang="en-US" dirty="0" smtClean="0"/>
              <a:t>Feedback only</a:t>
            </a:r>
          </a:p>
          <a:p>
            <a:pPr lvl="1"/>
            <a:r>
              <a:rPr lang="en-US" dirty="0" smtClean="0"/>
              <a:t>KoR + clear goals or knowledge of correct results (KCR)</a:t>
            </a:r>
          </a:p>
          <a:p>
            <a:r>
              <a:rPr lang="en-US" dirty="0" smtClean="0"/>
              <a:t>Weak formative assessment</a:t>
            </a:r>
          </a:p>
          <a:p>
            <a:pPr lvl="1"/>
            <a:r>
              <a:rPr lang="en-US" dirty="0" smtClean="0"/>
              <a:t>KCR+ explanation (KCR+e)</a:t>
            </a:r>
          </a:p>
          <a:p>
            <a:r>
              <a:rPr lang="en-US" dirty="0" smtClean="0"/>
              <a:t>Moderate formative assessment</a:t>
            </a:r>
          </a:p>
          <a:p>
            <a:pPr lvl="1"/>
            <a:r>
              <a:rPr lang="en-US" dirty="0" smtClean="0"/>
              <a:t>(KCR+e) + specific actions for gap reduction</a:t>
            </a:r>
          </a:p>
          <a:p>
            <a:r>
              <a:rPr lang="en-US" dirty="0" smtClean="0"/>
              <a:t>Strong formative assessment</a:t>
            </a:r>
          </a:p>
          <a:p>
            <a:pPr lvl="1"/>
            <a:r>
              <a:rPr lang="en-US" dirty="0" smtClean="0"/>
              <a:t>(KCR+e) + activity</a:t>
            </a:r>
            <a:endParaRPr lang="en-US" dirty="0"/>
          </a:p>
        </p:txBody>
      </p:sp>
    </p:spTree>
    <p:extLst>
      <p:ext uri="{BB962C8B-B14F-4D97-AF65-F5344CB8AC3E}">
        <p14:creationId xmlns:p14="http://schemas.microsoft.com/office/powerpoint/2010/main" val="28058192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Experiences of feedback</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a:t>
            </a:fld>
            <a:endParaRPr lang="en-US"/>
          </a:p>
        </p:txBody>
      </p:sp>
      <p:sp>
        <p:nvSpPr>
          <p:cNvPr id="7" name="Text Placeholder 6"/>
          <p:cNvSpPr>
            <a:spLocks noGrp="1"/>
          </p:cNvSpPr>
          <p:nvPr>
            <p:ph type="body" idx="2"/>
          </p:nvPr>
        </p:nvSpPr>
        <p:spPr/>
        <p:txBody>
          <a:bodyPr/>
          <a:lstStyle/>
          <a:p>
            <a:endParaRPr lang="en-US"/>
          </a:p>
        </p:txBody>
      </p:sp>
      <p:sp>
        <p:nvSpPr>
          <p:cNvPr id="6" name="Content Placeholder 5"/>
          <p:cNvSpPr>
            <a:spLocks noGrp="1"/>
          </p:cNvSpPr>
          <p:nvPr>
            <p:ph sz="quarter" idx="1"/>
          </p:nvPr>
        </p:nvSpPr>
        <p:spPr/>
        <p:txBody>
          <a:bodyPr/>
          <a:lstStyle/>
          <a:p>
            <a:r>
              <a:rPr lang="en-US" dirty="0" smtClean="0"/>
              <a:t>Share with those on your table one example of feedback you have received in your life that was particularly good or particularly bad.</a:t>
            </a:r>
          </a:p>
          <a:p>
            <a:r>
              <a:rPr lang="en-US" dirty="0" smtClean="0"/>
              <a:t>Choose one example to share with the whole group</a:t>
            </a:r>
            <a:endParaRPr lang="en-US" dirty="0"/>
          </a:p>
        </p:txBody>
      </p:sp>
    </p:spTree>
    <p:extLst>
      <p:ext uri="{BB962C8B-B14F-4D97-AF65-F5344CB8AC3E}">
        <p14:creationId xmlns:p14="http://schemas.microsoft.com/office/powerpoint/2010/main" val="26170681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smtClean="0"/>
              <a:t>Effects of formative assessment (HE)</a:t>
            </a:r>
            <a:endParaRPr lang="en-US" dirty="0"/>
          </a:p>
        </p:txBody>
      </p:sp>
      <p:graphicFrame>
        <p:nvGraphicFramePr>
          <p:cNvPr id="464936" name="Group 40"/>
          <p:cNvGraphicFramePr>
            <a:graphicFrameLocks noGrp="1"/>
          </p:cNvGraphicFramePr>
          <p:nvPr>
            <p:ph idx="1"/>
            <p:extLst>
              <p:ext uri="{D42A27DB-BD31-4B8C-83A1-F6EECF244321}">
                <p14:modId xmlns:p14="http://schemas.microsoft.com/office/powerpoint/2010/main" val="2384392329"/>
              </p:ext>
            </p:extLst>
          </p:nvPr>
        </p:nvGraphicFramePr>
        <p:xfrm>
          <a:off x="717550" y="1384300"/>
          <a:ext cx="8074211" cy="3975100"/>
        </p:xfrm>
        <a:graphic>
          <a:graphicData uri="http://schemas.openxmlformats.org/drawingml/2006/table">
            <a:tbl>
              <a:tblPr>
                <a:tableStyleId>{5C22544A-7EE6-4342-B048-85BDC9FD1C3A}</a:tableStyleId>
              </a:tblPr>
              <a:tblGrid>
                <a:gridCol w="5219907"/>
                <a:gridCol w="1473190"/>
                <a:gridCol w="1381114"/>
              </a:tblGrid>
              <a:tr h="6096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solidFill>
                            <a:schemeClr val="bg1"/>
                          </a:solidFill>
                          <a:effectLst/>
                        </a:rPr>
                        <a:t>Kind of feedback</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solidFill>
                            <a:schemeClr val="bg1"/>
                          </a:solidFill>
                          <a:effectLst/>
                        </a:rPr>
                        <a:t>Count</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solidFill>
                            <a:schemeClr val="bg1"/>
                          </a:solidFill>
                          <a:effectLst/>
                        </a:rPr>
                        <a:t>Effect</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Weaker feedback only</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31</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0.14</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Feedback only</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48</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0.36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Weaker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49</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0.26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Moderate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41</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0.39</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Strong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16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smtClean="0">
                          <a:ln>
                            <a:noFill/>
                          </a:ln>
                          <a:effectLst/>
                        </a:rPr>
                        <a:t>0.56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r>
            </a:tbl>
          </a:graphicData>
        </a:graphic>
      </p:graphicFrame>
    </p:spTree>
    <p:extLst>
      <p:ext uri="{BB962C8B-B14F-4D97-AF65-F5344CB8AC3E}">
        <p14:creationId xmlns:p14="http://schemas.microsoft.com/office/powerpoint/2010/main" val="4098388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formative assessment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235111"/>
              </p:ext>
            </p:extLst>
          </p:nvPr>
        </p:nvGraphicFramePr>
        <p:xfrm>
          <a:off x="717550" y="1414950"/>
          <a:ext cx="8229600" cy="2743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t>Source</a:t>
                      </a:r>
                      <a:endParaRPr lang="en-US" sz="2400" dirty="0"/>
                    </a:p>
                  </a:txBody>
                  <a:tcPr>
                    <a:solidFill>
                      <a:srgbClr val="1691D0"/>
                    </a:solidFill>
                  </a:tcPr>
                </a:tc>
                <a:tc>
                  <a:txBody>
                    <a:bodyPr/>
                    <a:lstStyle/>
                    <a:p>
                      <a:pPr algn="ctr"/>
                      <a:r>
                        <a:rPr lang="en-US" sz="2400" dirty="0" smtClean="0"/>
                        <a:t>Effect size</a:t>
                      </a:r>
                      <a:endParaRPr lang="en-US" sz="2400" dirty="0"/>
                    </a:p>
                  </a:txBody>
                  <a:tcPr>
                    <a:solidFill>
                      <a:srgbClr val="1691D0"/>
                    </a:solidFill>
                  </a:tcPr>
                </a:tc>
              </a:tr>
              <a:tr h="370840">
                <a:tc>
                  <a:txBody>
                    <a:bodyPr/>
                    <a:lstStyle/>
                    <a:p>
                      <a:r>
                        <a:rPr lang="en-US" sz="2400" dirty="0" err="1" smtClean="0"/>
                        <a:t>Kluger</a:t>
                      </a:r>
                      <a:r>
                        <a:rPr lang="en-US" sz="2400" baseline="0" dirty="0" smtClean="0"/>
                        <a:t> &amp; </a:t>
                      </a:r>
                      <a:r>
                        <a:rPr lang="en-US" sz="2400" baseline="0" dirty="0" err="1" smtClean="0"/>
                        <a:t>DeNisi</a:t>
                      </a:r>
                      <a:r>
                        <a:rPr lang="en-US" sz="2400" baseline="0" dirty="0" smtClean="0"/>
                        <a:t> (1996)</a:t>
                      </a:r>
                      <a:endParaRPr lang="en-US" sz="2400" dirty="0"/>
                    </a:p>
                  </a:txBody>
                  <a:tcPr/>
                </a:tc>
                <a:tc>
                  <a:txBody>
                    <a:bodyPr/>
                    <a:lstStyle/>
                    <a:p>
                      <a:pPr algn="ctr"/>
                      <a:r>
                        <a:rPr lang="en-US" sz="2400" dirty="0" smtClean="0"/>
                        <a:t>0.41</a:t>
                      </a:r>
                      <a:endParaRPr lang="en-US" sz="2400" dirty="0"/>
                    </a:p>
                  </a:txBody>
                  <a:tcPr/>
                </a:tc>
              </a:tr>
              <a:tr h="370840">
                <a:tc>
                  <a:txBody>
                    <a:bodyPr/>
                    <a:lstStyle/>
                    <a:p>
                      <a:r>
                        <a:rPr lang="en-US" sz="2400" dirty="0" smtClean="0"/>
                        <a:t>Black &amp;Wiliam (1998)</a:t>
                      </a:r>
                      <a:endParaRPr lang="en-US" sz="2400" dirty="0"/>
                    </a:p>
                  </a:txBody>
                  <a:tcPr/>
                </a:tc>
                <a:tc>
                  <a:txBody>
                    <a:bodyPr/>
                    <a:lstStyle/>
                    <a:p>
                      <a:pPr algn="ctr"/>
                      <a:r>
                        <a:rPr lang="en-US" sz="2400" dirty="0" smtClean="0"/>
                        <a:t>0.4 to 0.7</a:t>
                      </a:r>
                      <a:endParaRPr lang="en-US" sz="2400" dirty="0"/>
                    </a:p>
                  </a:txBody>
                  <a:tcPr/>
                </a:tc>
              </a:tr>
              <a:tr h="370840">
                <a:tc>
                  <a:txBody>
                    <a:bodyPr/>
                    <a:lstStyle/>
                    <a:p>
                      <a:r>
                        <a:rPr lang="en-US" sz="2400" dirty="0" smtClean="0"/>
                        <a:t>Nyquist (2003)</a:t>
                      </a:r>
                      <a:endParaRPr lang="en-US" sz="2400" dirty="0"/>
                    </a:p>
                  </a:txBody>
                  <a:tcPr/>
                </a:tc>
                <a:tc>
                  <a:txBody>
                    <a:bodyPr/>
                    <a:lstStyle/>
                    <a:p>
                      <a:pPr algn="ctr"/>
                      <a:r>
                        <a:rPr lang="en-US" sz="2400" dirty="0" smtClean="0"/>
                        <a:t>0.4</a:t>
                      </a:r>
                      <a:endParaRPr lang="en-US" sz="2400" dirty="0"/>
                    </a:p>
                  </a:txBody>
                  <a:tcPr/>
                </a:tc>
              </a:tr>
              <a:tr h="370840">
                <a:tc>
                  <a:txBody>
                    <a:bodyPr/>
                    <a:lstStyle/>
                    <a:p>
                      <a:r>
                        <a:rPr lang="en-US" sz="2400" dirty="0" smtClean="0"/>
                        <a:t>Hattie &amp; </a:t>
                      </a:r>
                      <a:r>
                        <a:rPr lang="en-US" sz="2400" dirty="0" err="1" smtClean="0"/>
                        <a:t>Timperley</a:t>
                      </a:r>
                      <a:r>
                        <a:rPr lang="en-US" sz="2400" dirty="0" smtClean="0"/>
                        <a:t> (2007)</a:t>
                      </a:r>
                      <a:endParaRPr lang="en-US" sz="2400" dirty="0"/>
                    </a:p>
                  </a:txBody>
                  <a:tcPr/>
                </a:tc>
                <a:tc>
                  <a:txBody>
                    <a:bodyPr/>
                    <a:lstStyle/>
                    <a:p>
                      <a:pPr algn="ctr"/>
                      <a:r>
                        <a:rPr lang="en-US" sz="2400" dirty="0" smtClean="0"/>
                        <a:t>0.96</a:t>
                      </a:r>
                      <a:endParaRPr lang="en-US" sz="2400" dirty="0"/>
                    </a:p>
                  </a:txBody>
                  <a:tcPr/>
                </a:tc>
              </a:tr>
              <a:tr h="370840">
                <a:tc>
                  <a:txBody>
                    <a:bodyPr/>
                    <a:lstStyle/>
                    <a:p>
                      <a:r>
                        <a:rPr lang="en-US" sz="2400" dirty="0" smtClean="0"/>
                        <a:t>Shute (2008)</a:t>
                      </a:r>
                      <a:endParaRPr lang="en-US" sz="2400" dirty="0"/>
                    </a:p>
                  </a:txBody>
                  <a:tcPr/>
                </a:tc>
                <a:tc>
                  <a:txBody>
                    <a:bodyPr/>
                    <a:lstStyle/>
                    <a:p>
                      <a:pPr algn="ctr"/>
                      <a:r>
                        <a:rPr lang="en-US" sz="2400" dirty="0" smtClean="0"/>
                        <a:t>0.4 to 0.8</a:t>
                      </a:r>
                      <a:endParaRPr lang="en-US" sz="2400" dirty="0"/>
                    </a:p>
                  </a:txBody>
                  <a:tcPr/>
                </a:tc>
              </a:tr>
            </a:tbl>
          </a:graphicData>
        </a:graphic>
      </p:graphicFrame>
      <p:sp>
        <p:nvSpPr>
          <p:cNvPr id="5" name="TextBox 4"/>
          <p:cNvSpPr txBox="1"/>
          <p:nvPr/>
        </p:nvSpPr>
        <p:spPr>
          <a:xfrm>
            <a:off x="717550" y="4281977"/>
            <a:ext cx="7962900" cy="369332"/>
          </a:xfrm>
          <a:prstGeom prst="rect">
            <a:avLst/>
          </a:prstGeom>
          <a:noFill/>
        </p:spPr>
        <p:txBody>
          <a:bodyPr wrap="square" rtlCol="0">
            <a:spAutoFit/>
          </a:bodyPr>
          <a:lstStyle/>
          <a:p>
            <a:r>
              <a:rPr lang="en-US" dirty="0" smtClean="0"/>
              <a:t>Standardized effect size: differences in means</a:t>
            </a:r>
            <a:r>
              <a:rPr lang="en-US" dirty="0"/>
              <a:t> </a:t>
            </a:r>
            <a:r>
              <a:rPr lang="en-US" dirty="0" smtClean="0"/>
              <a:t>in population standard deviations</a:t>
            </a:r>
            <a:endParaRPr lang="en-US" dirty="0"/>
          </a:p>
        </p:txBody>
      </p:sp>
    </p:spTree>
    <p:extLst>
      <p:ext uri="{BB962C8B-B14F-4D97-AF65-F5344CB8AC3E}">
        <p14:creationId xmlns:p14="http://schemas.microsoft.com/office/powerpoint/2010/main" val="1620989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a:t>
            </a:r>
            <a:br>
              <a:rPr lang="en-US" dirty="0" smtClean="0"/>
            </a:br>
            <a:r>
              <a:rPr lang="en-US" dirty="0" smtClean="0"/>
              <a:t>meta-analysis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22</a:t>
            </a:fld>
            <a:endParaRPr lang="en-US" dirty="0"/>
          </a:p>
        </p:txBody>
      </p:sp>
    </p:spTree>
    <p:extLst>
      <p:ext uri="{BB962C8B-B14F-4D97-AF65-F5344CB8AC3E}">
        <p14:creationId xmlns:p14="http://schemas.microsoft.com/office/powerpoint/2010/main" val="10619502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meta-analysis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23</a:t>
            </a:fld>
            <a:endParaRPr lang="en-GB" dirty="0"/>
          </a:p>
        </p:txBody>
      </p:sp>
      <p:sp>
        <p:nvSpPr>
          <p:cNvPr id="4" name="Content Placeholder 3"/>
          <p:cNvSpPr>
            <a:spLocks noGrp="1"/>
          </p:cNvSpPr>
          <p:nvPr>
            <p:ph sz="quarter" idx="1"/>
          </p:nvPr>
        </p:nvSpPr>
        <p:spPr>
          <a:xfrm>
            <a:off x="717550" y="1474759"/>
            <a:ext cx="8153400" cy="5097545"/>
          </a:xfrm>
        </p:spPr>
        <p:txBody>
          <a:bodyPr>
            <a:normAutofit fontScale="92500" lnSpcReduction="10000"/>
          </a:bodyPr>
          <a:lstStyle/>
          <a:p>
            <a:r>
              <a:rPr lang="en-US" dirty="0" smtClean="0"/>
              <a:t>A technique for aggregating results from different studies by converting empirical results to a common measure (usually </a:t>
            </a:r>
            <a:r>
              <a:rPr lang="en-US" dirty="0"/>
              <a:t>effect </a:t>
            </a:r>
            <a:r>
              <a:rPr lang="en-US" dirty="0" smtClean="0"/>
              <a:t>size)</a:t>
            </a:r>
          </a:p>
          <a:p>
            <a:r>
              <a:rPr lang="en-US" dirty="0" smtClean="0"/>
              <a:t>Standardized effect size is defined as:</a:t>
            </a:r>
            <a:endParaRPr lang="en-US" dirty="0"/>
          </a:p>
          <a:p>
            <a:endParaRPr lang="en-US" dirty="0" smtClean="0"/>
          </a:p>
          <a:p>
            <a:endParaRPr lang="en-US" dirty="0"/>
          </a:p>
          <a:p>
            <a:r>
              <a:rPr lang="en-US" dirty="0"/>
              <a:t>Problems with meta-</a:t>
            </a:r>
            <a:r>
              <a:rPr lang="en-US" dirty="0" smtClean="0"/>
              <a:t>analysis</a:t>
            </a:r>
          </a:p>
          <a:p>
            <a:pPr lvl="1"/>
            <a:r>
              <a:rPr lang="en-US" dirty="0" smtClean="0"/>
              <a:t>The “file-drawer” effect</a:t>
            </a:r>
          </a:p>
          <a:p>
            <a:pPr lvl="1"/>
            <a:r>
              <a:rPr lang="en-US" dirty="0" smtClean="0"/>
              <a:t>Variation in population variability</a:t>
            </a:r>
          </a:p>
          <a:p>
            <a:pPr lvl="1"/>
            <a:r>
              <a:rPr lang="en-US" dirty="0" smtClean="0"/>
              <a:t>Selection </a:t>
            </a:r>
            <a:r>
              <a:rPr lang="en-US" dirty="0"/>
              <a:t>of </a:t>
            </a:r>
            <a:r>
              <a:rPr lang="en-US" dirty="0" smtClean="0"/>
              <a:t>studies</a:t>
            </a:r>
          </a:p>
          <a:p>
            <a:pPr lvl="1"/>
            <a:r>
              <a:rPr lang="en-US" dirty="0" smtClean="0"/>
              <a:t>Sensitivity </a:t>
            </a:r>
            <a:r>
              <a:rPr lang="en-US" dirty="0"/>
              <a:t>of outcome </a:t>
            </a:r>
            <a:r>
              <a:rPr lang="en-US" dirty="0" smtClean="0"/>
              <a:t>measures</a:t>
            </a:r>
          </a:p>
          <a:p>
            <a:pPr lvl="1"/>
            <a:r>
              <a:rPr lang="en-US" dirty="0" smtClean="0"/>
              <a:t>Quality of feedback</a:t>
            </a:r>
          </a:p>
          <a:p>
            <a:pPr lvl="1"/>
            <a:endParaRPr lang="en-US" dirty="0" smtClean="0"/>
          </a:p>
          <a:p>
            <a:pPr lvl="1"/>
            <a:endParaRPr lang="en-US" dirty="0"/>
          </a:p>
          <a:p>
            <a:pPr lvl="1"/>
            <a:endParaRPr lang="en-US" dirty="0" smtClean="0"/>
          </a:p>
          <a:p>
            <a:pPr lvl="1"/>
            <a:endParaRPr lang="en-US" dirty="0" smtClean="0"/>
          </a:p>
          <a:p>
            <a:pPr lvl="1"/>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09374664"/>
              </p:ext>
            </p:extLst>
          </p:nvPr>
        </p:nvGraphicFramePr>
        <p:xfrm>
          <a:off x="2208700" y="3194121"/>
          <a:ext cx="5397500" cy="635000"/>
        </p:xfrm>
        <a:graphic>
          <a:graphicData uri="http://schemas.openxmlformats.org/presentationml/2006/ole">
            <mc:AlternateContent xmlns:mc="http://schemas.openxmlformats.org/markup-compatibility/2006">
              <mc:Choice xmlns:v="urn:schemas-microsoft-com:vml" Requires="v">
                <p:oleObj spid="_x0000_s1055" name="Document" r:id="rId4" imgW="5397500" imgH="635000" progId="Word.Document.12">
                  <p:embed/>
                </p:oleObj>
              </mc:Choice>
              <mc:Fallback>
                <p:oleObj name="Document" r:id="rId4" imgW="5397500" imgH="635000" progId="Word.Document.12">
                  <p:embed/>
                  <p:pic>
                    <p:nvPicPr>
                      <p:cNvPr id="0" name=""/>
                      <p:cNvPicPr/>
                      <p:nvPr/>
                    </p:nvPicPr>
                    <p:blipFill>
                      <a:blip r:embed="rId5"/>
                      <a:stretch>
                        <a:fillRect/>
                      </a:stretch>
                    </p:blipFill>
                    <p:spPr>
                      <a:xfrm>
                        <a:off x="2208700" y="3194121"/>
                        <a:ext cx="5397500" cy="635000"/>
                      </a:xfrm>
                      <a:prstGeom prst="rect">
                        <a:avLst/>
                      </a:prstGeom>
                    </p:spPr>
                  </p:pic>
                </p:oleObj>
              </mc:Fallback>
            </mc:AlternateContent>
          </a:graphicData>
        </a:graphic>
      </p:graphicFrame>
    </p:spTree>
    <p:extLst>
      <p:ext uri="{BB962C8B-B14F-4D97-AF65-F5344CB8AC3E}">
        <p14:creationId xmlns:p14="http://schemas.microsoft.com/office/powerpoint/2010/main" val="41359138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file-drawer effect</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24</a:t>
            </a:fld>
            <a:endParaRPr lang="en-US" dirty="0"/>
          </a:p>
        </p:txBody>
      </p:sp>
    </p:spTree>
    <p:extLst>
      <p:ext uri="{BB962C8B-B14F-4D97-AF65-F5344CB8AC3E}">
        <p14:creationId xmlns:p14="http://schemas.microsoft.com/office/powerpoint/2010/main" val="6019049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importance of statistical power</a:t>
            </a:r>
            <a:endParaRPr lang="en-US" dirty="0"/>
          </a:p>
        </p:txBody>
      </p:sp>
      <p:sp>
        <p:nvSpPr>
          <p:cNvPr id="3" name="Content Placeholder 2"/>
          <p:cNvSpPr>
            <a:spLocks noGrp="1"/>
          </p:cNvSpPr>
          <p:nvPr>
            <p:ph sz="quarter" idx="1"/>
          </p:nvPr>
        </p:nvSpPr>
        <p:spPr>
          <a:xfrm>
            <a:off x="717550" y="1333500"/>
            <a:ext cx="8426450" cy="4891690"/>
          </a:xfrm>
        </p:spPr>
        <p:txBody>
          <a:bodyPr>
            <a:normAutofit fontScale="92500" lnSpcReduction="10000"/>
          </a:bodyPr>
          <a:lstStyle/>
          <a:p>
            <a:r>
              <a:rPr lang="en-US" dirty="0" smtClean="0"/>
              <a:t>The statistical power of an experiment is the probability that the experiment will yield an effect that is large enough to be statistically significant.</a:t>
            </a:r>
          </a:p>
          <a:p>
            <a:r>
              <a:rPr lang="en-US" dirty="0" smtClean="0"/>
              <a:t>In single-level designs, power depends on</a:t>
            </a:r>
          </a:p>
          <a:p>
            <a:pPr lvl="1"/>
            <a:r>
              <a:rPr lang="en-US" dirty="0" smtClean="0"/>
              <a:t>significance level set</a:t>
            </a:r>
          </a:p>
          <a:p>
            <a:pPr lvl="1"/>
            <a:r>
              <a:rPr lang="en-US" dirty="0" smtClean="0"/>
              <a:t>magnitude of effect</a:t>
            </a:r>
          </a:p>
          <a:p>
            <a:pPr lvl="1"/>
            <a:r>
              <a:rPr lang="en-US" dirty="0" smtClean="0"/>
              <a:t>size of experiment</a:t>
            </a:r>
          </a:p>
          <a:p>
            <a:r>
              <a:rPr lang="en-US" dirty="0" smtClean="0"/>
              <a:t>The power of most social studies experiments is low</a:t>
            </a:r>
          </a:p>
          <a:p>
            <a:pPr lvl="1">
              <a:tabLst>
                <a:tab pos="2514600" algn="l"/>
              </a:tabLst>
            </a:pPr>
            <a:r>
              <a:rPr lang="en-US" dirty="0" smtClean="0"/>
              <a:t>Psychology:	0.4 (</a:t>
            </a:r>
            <a:r>
              <a:rPr lang="en-US" dirty="0" err="1" smtClean="0"/>
              <a:t>Sedlmeier</a:t>
            </a:r>
            <a:r>
              <a:rPr lang="en-US" dirty="0" smtClean="0"/>
              <a:t> &amp; </a:t>
            </a:r>
            <a:r>
              <a:rPr lang="en-US" dirty="0" err="1" smtClean="0"/>
              <a:t>Gigerenzer</a:t>
            </a:r>
            <a:r>
              <a:rPr lang="en-US" dirty="0" smtClean="0"/>
              <a:t>, 1989)</a:t>
            </a:r>
          </a:p>
          <a:p>
            <a:pPr lvl="1">
              <a:tabLst>
                <a:tab pos="2514600" algn="l"/>
              </a:tabLst>
            </a:pPr>
            <a:r>
              <a:rPr lang="en-US" dirty="0" smtClean="0"/>
              <a:t>Neuroscience:	0.2 (Burton et al., 2013)</a:t>
            </a:r>
          </a:p>
          <a:p>
            <a:pPr lvl="1">
              <a:tabLst>
                <a:tab pos="2514600" algn="l"/>
              </a:tabLst>
            </a:pPr>
            <a:r>
              <a:rPr lang="en-US" dirty="0" smtClean="0"/>
              <a:t>Education:	0.4?</a:t>
            </a:r>
          </a:p>
          <a:p>
            <a:r>
              <a:rPr lang="en-US" dirty="0" smtClean="0"/>
              <a:t>Only lucky experiments get published…</a:t>
            </a:r>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25</a:t>
            </a:fld>
            <a:endParaRPr lang="en-US"/>
          </a:p>
        </p:txBody>
      </p:sp>
    </p:spTree>
    <p:extLst>
      <p:ext uri="{BB962C8B-B14F-4D97-AF65-F5344CB8AC3E}">
        <p14:creationId xmlns:p14="http://schemas.microsoft.com/office/powerpoint/2010/main" val="3489242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Variation in variability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35727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growth in achievement, by age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27</a:t>
            </a:fld>
            <a:endParaRPr lang="en-GB" dirty="0"/>
          </a:p>
        </p:txBody>
      </p:sp>
      <p:sp>
        <p:nvSpPr>
          <p:cNvPr id="9" name="TextBox 8"/>
          <p:cNvSpPr txBox="1"/>
          <p:nvPr/>
        </p:nvSpPr>
        <p:spPr>
          <a:xfrm>
            <a:off x="672353" y="6006353"/>
            <a:ext cx="6245412" cy="369332"/>
          </a:xfrm>
          <a:prstGeom prst="rect">
            <a:avLst/>
          </a:prstGeom>
          <a:noFill/>
        </p:spPr>
        <p:txBody>
          <a:bodyPr wrap="square" rtlCol="0">
            <a:spAutoFit/>
          </a:bodyPr>
          <a:lstStyle/>
          <a:p>
            <a:r>
              <a:rPr lang="nl-NL" sz="1800" dirty="0" err="1">
                <a:solidFill>
                  <a:schemeClr val="accent1"/>
                </a:solidFill>
                <a:latin typeface="+mj-lt"/>
              </a:rPr>
              <a:t>Bloom</a:t>
            </a:r>
            <a:r>
              <a:rPr lang="nl-NL" sz="1800" dirty="0">
                <a:solidFill>
                  <a:schemeClr val="accent1"/>
                </a:solidFill>
                <a:latin typeface="+mj-lt"/>
              </a:rPr>
              <a:t>, </a:t>
            </a:r>
            <a:r>
              <a:rPr lang="nl-NL" sz="1800" dirty="0" smtClean="0">
                <a:solidFill>
                  <a:schemeClr val="accent1"/>
                </a:solidFill>
                <a:latin typeface="+mj-lt"/>
              </a:rPr>
              <a:t>Hill</a:t>
            </a:r>
            <a:r>
              <a:rPr lang="nl-NL" sz="1800" dirty="0">
                <a:solidFill>
                  <a:schemeClr val="accent1"/>
                </a:solidFill>
                <a:latin typeface="+mj-lt"/>
              </a:rPr>
              <a:t>, </a:t>
            </a:r>
            <a:r>
              <a:rPr lang="nl-NL" sz="1800" dirty="0" smtClean="0">
                <a:solidFill>
                  <a:schemeClr val="accent1"/>
                </a:solidFill>
                <a:latin typeface="+mj-lt"/>
              </a:rPr>
              <a:t>Black</a:t>
            </a:r>
            <a:r>
              <a:rPr lang="nl-NL" sz="1800" dirty="0">
                <a:solidFill>
                  <a:schemeClr val="accent1"/>
                </a:solidFill>
                <a:latin typeface="+mj-lt"/>
              </a:rPr>
              <a:t>, </a:t>
            </a:r>
            <a:r>
              <a:rPr lang="nl-NL" sz="1800" dirty="0" err="1" smtClean="0">
                <a:solidFill>
                  <a:schemeClr val="accent1"/>
                </a:solidFill>
                <a:latin typeface="+mj-lt"/>
              </a:rPr>
              <a:t>and</a:t>
            </a:r>
            <a:r>
              <a:rPr lang="nl-NL" sz="1800" dirty="0" smtClean="0">
                <a:solidFill>
                  <a:schemeClr val="accent1"/>
                </a:solidFill>
                <a:latin typeface="+mj-lt"/>
              </a:rPr>
              <a:t> </a:t>
            </a:r>
            <a:r>
              <a:rPr lang="nl-NL" sz="1800" dirty="0" err="1" smtClean="0">
                <a:solidFill>
                  <a:schemeClr val="accent1"/>
                </a:solidFill>
                <a:latin typeface="+mj-lt"/>
              </a:rPr>
              <a:t>Lipsey</a:t>
            </a:r>
            <a:r>
              <a:rPr lang="nl-NL" sz="1800" dirty="0" smtClean="0">
                <a:solidFill>
                  <a:schemeClr val="accent1"/>
                </a:solidFill>
                <a:latin typeface="+mj-lt"/>
              </a:rPr>
              <a:t> </a:t>
            </a:r>
            <a:r>
              <a:rPr lang="nl-NL" sz="1800" dirty="0">
                <a:solidFill>
                  <a:schemeClr val="accent1"/>
                </a:solidFill>
                <a:latin typeface="+mj-lt"/>
              </a:rPr>
              <a:t>(2008)</a:t>
            </a:r>
            <a:endParaRPr lang="en-US" sz="1800" dirty="0">
              <a:solidFill>
                <a:schemeClr val="accent1"/>
              </a:solidFill>
              <a:latin typeface="+mj-lt"/>
            </a:endParaRPr>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56976956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ular Callout 10"/>
          <p:cNvSpPr/>
          <p:nvPr/>
        </p:nvSpPr>
        <p:spPr>
          <a:xfrm>
            <a:off x="3080447" y="1727604"/>
            <a:ext cx="2695578" cy="1389873"/>
          </a:xfrm>
          <a:prstGeom prst="wedgeRoundRectCallout">
            <a:avLst>
              <a:gd name="adj1" fmla="val -76033"/>
              <a:gd name="adj2" fmla="val -30896"/>
              <a:gd name="adj3" fmla="val 16667"/>
            </a:avLst>
          </a:prstGeom>
          <a:solidFill>
            <a:srgbClr val="1691D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smtClean="0"/>
              <a:t>A 50% increase in the rate of learning for six-year-olds is equivalent  to an effect size of 0.76</a:t>
            </a:r>
            <a:endParaRPr lang="en-US" sz="1800" dirty="0"/>
          </a:p>
        </p:txBody>
      </p:sp>
      <p:sp>
        <p:nvSpPr>
          <p:cNvPr id="12" name="Rounded Rectangular Callout 11"/>
          <p:cNvSpPr/>
          <p:nvPr/>
        </p:nvSpPr>
        <p:spPr>
          <a:xfrm>
            <a:off x="6070597" y="2590283"/>
            <a:ext cx="2695578" cy="1389873"/>
          </a:xfrm>
          <a:prstGeom prst="wedgeRoundRectCallout">
            <a:avLst>
              <a:gd name="adj1" fmla="val 17745"/>
              <a:gd name="adj2" fmla="val 93242"/>
              <a:gd name="adj3" fmla="val 16667"/>
            </a:avLst>
          </a:prstGeom>
          <a:solidFill>
            <a:srgbClr val="1691D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smtClean="0"/>
              <a:t>A 50% increase in the rate of learning for 15-year-olds is equivalent  to an effect size of 0.1</a:t>
            </a:r>
            <a:endParaRPr lang="en-US" sz="1800" dirty="0"/>
          </a:p>
        </p:txBody>
      </p:sp>
    </p:spTree>
    <p:extLst>
      <p:ext uri="{BB962C8B-B14F-4D97-AF65-F5344CB8AC3E}">
        <p14:creationId xmlns:p14="http://schemas.microsoft.com/office/powerpoint/2010/main" val="691065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in variability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28</a:t>
            </a:fld>
            <a:endParaRPr lang="en-GB" dirty="0"/>
          </a:p>
        </p:txBody>
      </p:sp>
      <p:sp>
        <p:nvSpPr>
          <p:cNvPr id="4" name="Content Placeholder 3"/>
          <p:cNvSpPr>
            <a:spLocks noGrp="1"/>
          </p:cNvSpPr>
          <p:nvPr>
            <p:ph sz="quarter" idx="1"/>
          </p:nvPr>
        </p:nvSpPr>
        <p:spPr/>
        <p:txBody>
          <a:bodyPr/>
          <a:lstStyle/>
          <a:p>
            <a:r>
              <a:rPr lang="en-US" dirty="0" smtClean="0"/>
              <a:t>Studies with younger children will produce larger effect size estimates</a:t>
            </a:r>
          </a:p>
          <a:p>
            <a:r>
              <a:rPr lang="en-US" dirty="0" smtClean="0"/>
              <a:t>Studies with restricted populations (e.g., children with special needs, gifted students) will produce larger effect size estimates</a:t>
            </a:r>
          </a:p>
        </p:txBody>
      </p:sp>
    </p:spTree>
    <p:extLst>
      <p:ext uri="{BB962C8B-B14F-4D97-AF65-F5344CB8AC3E}">
        <p14:creationId xmlns:p14="http://schemas.microsoft.com/office/powerpoint/2010/main" val="36722318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Selection of studies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38109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intentions</a:t>
            </a:r>
            <a:endParaRPr lang="en-US" dirty="0"/>
          </a:p>
        </p:txBody>
      </p:sp>
      <p:sp>
        <p:nvSpPr>
          <p:cNvPr id="5" name="Content Placeholder 4"/>
          <p:cNvSpPr>
            <a:spLocks noGrp="1"/>
          </p:cNvSpPr>
          <p:nvPr>
            <p:ph sz="quarter" idx="1"/>
          </p:nvPr>
        </p:nvSpPr>
        <p:spPr>
          <a:xfrm>
            <a:off x="717549" y="1384300"/>
            <a:ext cx="8203043" cy="4840890"/>
          </a:xfrm>
        </p:spPr>
        <p:txBody>
          <a:bodyPr>
            <a:normAutofit lnSpcReduction="10000"/>
          </a:bodyPr>
          <a:lstStyle/>
          <a:p>
            <a:r>
              <a:rPr lang="en-US" dirty="0" smtClean="0"/>
              <a:t>By </a:t>
            </a:r>
            <a:r>
              <a:rPr lang="en-US" dirty="0"/>
              <a:t>participating in this session, participants will</a:t>
            </a:r>
            <a:r>
              <a:rPr lang="en-US" dirty="0" smtClean="0"/>
              <a:t>:</a:t>
            </a:r>
            <a:endParaRPr lang="en-US" dirty="0"/>
          </a:p>
          <a:p>
            <a:pPr lvl="1"/>
            <a:r>
              <a:rPr lang="en-US" dirty="0"/>
              <a:t>Understand why existing research studies on feedback yield ambiguous and contradictory findings;</a:t>
            </a:r>
          </a:p>
          <a:p>
            <a:pPr lvl="1"/>
            <a:r>
              <a:rPr lang="en-US" dirty="0"/>
              <a:t>Discover why most of the research on feedback provides little guidance for teachers on how to give feedback effectively;</a:t>
            </a:r>
          </a:p>
          <a:p>
            <a:pPr lvl="1"/>
            <a:r>
              <a:rPr lang="en-US" dirty="0"/>
              <a:t>Learn a number of practical techniques that can be used to increase the effectiveness of feedback;</a:t>
            </a:r>
          </a:p>
          <a:p>
            <a:pPr lvl="1"/>
            <a:r>
              <a:rPr lang="en-US" dirty="0"/>
              <a:t>Appreciate the factors that are likely to result in students making greater use of feedback;</a:t>
            </a:r>
          </a:p>
          <a:p>
            <a:pPr lvl="1"/>
            <a:r>
              <a:rPr lang="en-US" dirty="0"/>
              <a:t>Understand how school assessment systems can be designed to support, rather than constrain, effective feedback to students.</a:t>
            </a:r>
            <a:endParaRPr lang="en-US" u="none" strike="noStrike" dirty="0">
              <a:effectLst/>
            </a:endParaRPr>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a:t>
            </a:fld>
            <a:endParaRPr lang="en-GB" dirty="0"/>
          </a:p>
        </p:txBody>
      </p:sp>
    </p:spTree>
    <p:extLst>
      <p:ext uri="{BB962C8B-B14F-4D97-AF65-F5344CB8AC3E}">
        <p14:creationId xmlns:p14="http://schemas.microsoft.com/office/powerpoint/2010/main" val="35374972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in STEM subjects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30</a:t>
            </a:fld>
            <a:endParaRPr lang="en-GB" dirty="0"/>
          </a:p>
        </p:txBody>
      </p:sp>
      <p:sp>
        <p:nvSpPr>
          <p:cNvPr id="4" name="Content Placeholder 3"/>
          <p:cNvSpPr>
            <a:spLocks noGrp="1"/>
          </p:cNvSpPr>
          <p:nvPr>
            <p:ph sz="quarter" idx="1"/>
          </p:nvPr>
        </p:nvSpPr>
        <p:spPr/>
        <p:txBody>
          <a:bodyPr>
            <a:normAutofit/>
          </a:bodyPr>
          <a:lstStyle/>
          <a:p>
            <a:r>
              <a:rPr lang="en-US" dirty="0" smtClean="0"/>
              <a:t>Review of 9000 papers on feedback in mathematics, science and technology</a:t>
            </a:r>
          </a:p>
          <a:p>
            <a:r>
              <a:rPr lang="en-US" dirty="0" smtClean="0"/>
              <a:t>Only 238 papers retained</a:t>
            </a:r>
          </a:p>
          <a:p>
            <a:pPr lvl="1">
              <a:tabLst>
                <a:tab pos="4838700" algn="dec"/>
              </a:tabLst>
            </a:pPr>
            <a:r>
              <a:rPr lang="en-US" dirty="0" smtClean="0"/>
              <a:t>Background papers	24</a:t>
            </a:r>
          </a:p>
          <a:p>
            <a:pPr lvl="1">
              <a:tabLst>
                <a:tab pos="4838700" algn="dec"/>
              </a:tabLst>
            </a:pPr>
            <a:r>
              <a:rPr lang="en-US" dirty="0" smtClean="0"/>
              <a:t>Descriptive papers	79</a:t>
            </a:r>
          </a:p>
          <a:p>
            <a:pPr lvl="1">
              <a:tabLst>
                <a:tab pos="4838700" algn="dec"/>
              </a:tabLst>
            </a:pPr>
            <a:r>
              <a:rPr lang="en-US" dirty="0" smtClean="0"/>
              <a:t>Qualitative papers	24</a:t>
            </a:r>
          </a:p>
          <a:p>
            <a:pPr lvl="1">
              <a:tabLst>
                <a:tab pos="4838700" algn="dec"/>
              </a:tabLst>
            </a:pPr>
            <a:r>
              <a:rPr lang="en-US" dirty="0" smtClean="0"/>
              <a:t>Quantitative papers	111</a:t>
            </a:r>
          </a:p>
          <a:p>
            <a:pPr lvl="2">
              <a:tabLst>
                <a:tab pos="5207000" algn="dec"/>
              </a:tabLst>
            </a:pPr>
            <a:r>
              <a:rPr lang="en-US" dirty="0" smtClean="0"/>
              <a:t>Mathematics	60</a:t>
            </a:r>
          </a:p>
          <a:p>
            <a:pPr lvl="2">
              <a:tabLst>
                <a:tab pos="5207000" algn="dec"/>
              </a:tabLst>
            </a:pPr>
            <a:r>
              <a:rPr lang="en-US" dirty="0" smtClean="0"/>
              <a:t>Science	35</a:t>
            </a:r>
          </a:p>
          <a:p>
            <a:pPr lvl="2">
              <a:tabLst>
                <a:tab pos="5207000" algn="dec"/>
              </a:tabLst>
            </a:pPr>
            <a:r>
              <a:rPr lang="en-US" dirty="0" smtClean="0"/>
              <a:t>Technology	16</a:t>
            </a:r>
          </a:p>
          <a:p>
            <a:endParaRPr lang="en-US" dirty="0"/>
          </a:p>
        </p:txBody>
      </p:sp>
      <p:sp>
        <p:nvSpPr>
          <p:cNvPr id="5" name="TextBox 4"/>
          <p:cNvSpPr txBox="1"/>
          <p:nvPr/>
        </p:nvSpPr>
        <p:spPr>
          <a:xfrm>
            <a:off x="612648" y="6299200"/>
            <a:ext cx="4835652" cy="369332"/>
          </a:xfrm>
          <a:prstGeom prst="rect">
            <a:avLst/>
          </a:prstGeom>
          <a:noFill/>
        </p:spPr>
        <p:txBody>
          <a:bodyPr wrap="square" rtlCol="0">
            <a:spAutoFit/>
          </a:bodyPr>
          <a:lstStyle/>
          <a:p>
            <a:r>
              <a:rPr lang="en-US" sz="1800" dirty="0" smtClean="0">
                <a:solidFill>
                  <a:srgbClr val="525A93"/>
                </a:solidFill>
                <a:latin typeface="+mn-lt"/>
              </a:rPr>
              <a:t>Ruiz-Primo and Li (2013)</a:t>
            </a:r>
            <a:endParaRPr lang="en-US" sz="1800" dirty="0">
              <a:solidFill>
                <a:srgbClr val="525A93"/>
              </a:solidFill>
              <a:latin typeface="+mn-lt"/>
            </a:endParaRPr>
          </a:p>
        </p:txBody>
      </p:sp>
    </p:spTree>
    <p:extLst>
      <p:ext uri="{BB962C8B-B14F-4D97-AF65-F5344CB8AC3E}">
        <p14:creationId xmlns:p14="http://schemas.microsoft.com/office/powerpoint/2010/main" val="8770655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feedback studies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31</a:t>
            </a:fld>
            <a:endParaRPr lang="en-GB" dirty="0"/>
          </a:p>
        </p:txBody>
      </p:sp>
      <p:sp>
        <p:nvSpPr>
          <p:cNvPr id="4" name="Content Placeholder 3"/>
          <p:cNvSpPr>
            <a:spLocks noGrp="1"/>
          </p:cNvSpPr>
          <p:nvPr>
            <p:ph sz="quarter" idx="1"/>
          </p:nvPr>
        </p:nvSpPr>
        <p:spPr>
          <a:xfrm>
            <a:off x="717550" y="1381530"/>
            <a:ext cx="8328152" cy="5016500"/>
          </a:xfrm>
        </p:spPr>
        <p:txBody>
          <a:bodyPr>
            <a:noAutofit/>
          </a:bodyPr>
          <a:lstStyle/>
          <a:p>
            <a:pPr marL="355600" indent="-355600">
              <a:spcBef>
                <a:spcPts val="0"/>
              </a:spcBef>
              <a:buSzPct val="100000"/>
              <a:buFont typeface="+mj-lt"/>
              <a:buAutoNum type="arabicPeriod"/>
            </a:pPr>
            <a:r>
              <a:rPr lang="en-US" sz="2100" dirty="0" smtClean="0"/>
              <a:t>Who provided </a:t>
            </a:r>
            <a:r>
              <a:rPr lang="en-US" sz="2100" dirty="0"/>
              <a:t>the feedback </a:t>
            </a:r>
            <a:r>
              <a:rPr lang="en-US" sz="2100" dirty="0" smtClean="0"/>
              <a:t>(teacher</a:t>
            </a:r>
            <a:r>
              <a:rPr lang="en-US" sz="2100" dirty="0"/>
              <a:t>, peer, self, or technology</a:t>
            </a:r>
            <a:r>
              <a:rPr lang="en-US" sz="2100" dirty="0" smtClean="0"/>
              <a:t>-based)?</a:t>
            </a:r>
          </a:p>
          <a:p>
            <a:pPr marL="355600" indent="-355600">
              <a:spcBef>
                <a:spcPts val="0"/>
              </a:spcBef>
              <a:buSzPct val="100000"/>
              <a:buFont typeface="+mj-lt"/>
              <a:buAutoNum type="arabicPeriod"/>
            </a:pPr>
            <a:r>
              <a:rPr lang="en-US" sz="2100" dirty="0" smtClean="0"/>
              <a:t>How was </a:t>
            </a:r>
            <a:r>
              <a:rPr lang="en-US" sz="2100" dirty="0"/>
              <a:t>the feedback </a:t>
            </a:r>
            <a:r>
              <a:rPr lang="en-US" sz="2100" dirty="0" smtClean="0"/>
              <a:t>delivered (individual, </a:t>
            </a:r>
            <a:r>
              <a:rPr lang="en-US" sz="2100" dirty="0"/>
              <a:t>small group, or whole class</a:t>
            </a:r>
            <a:r>
              <a:rPr lang="en-US" sz="2100" dirty="0" smtClean="0"/>
              <a:t>)?</a:t>
            </a:r>
          </a:p>
          <a:p>
            <a:pPr marL="355600" indent="-355600">
              <a:spcBef>
                <a:spcPts val="0"/>
              </a:spcBef>
              <a:buSzPct val="100000"/>
              <a:buFont typeface="+mj-lt"/>
              <a:buAutoNum type="arabicPeriod"/>
            </a:pPr>
            <a:r>
              <a:rPr lang="en-US" sz="2100" dirty="0" smtClean="0"/>
              <a:t>What was the </a:t>
            </a:r>
            <a:r>
              <a:rPr lang="en-US" sz="2100" dirty="0"/>
              <a:t>role of the student in the feedback </a:t>
            </a:r>
            <a:r>
              <a:rPr lang="en-US" sz="2100" dirty="0" smtClean="0"/>
              <a:t>(provider </a:t>
            </a:r>
            <a:r>
              <a:rPr lang="en-US" sz="2100" dirty="0"/>
              <a:t>or receiver</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smtClean="0"/>
              <a:t>What was the </a:t>
            </a:r>
            <a:r>
              <a:rPr lang="en-US" sz="2100" dirty="0"/>
              <a:t>focus of the feedback (e.g., product, </a:t>
            </a:r>
            <a:r>
              <a:rPr lang="en-US" sz="2100" dirty="0" smtClean="0"/>
              <a:t>process</a:t>
            </a:r>
            <a:r>
              <a:rPr lang="en-US" sz="2100" dirty="0"/>
              <a:t>, self-regulation for cognitive feedback; or goal orientation, self-efficacy for affective </a:t>
            </a:r>
            <a:r>
              <a:rPr lang="en-US" sz="2100" dirty="0" smtClean="0"/>
              <a:t>feedback)</a:t>
            </a:r>
          </a:p>
          <a:p>
            <a:pPr marL="355600" indent="-355600">
              <a:spcBef>
                <a:spcPts val="0"/>
              </a:spcBef>
              <a:buSzPct val="100000"/>
              <a:buFont typeface="+mj-lt"/>
              <a:buAutoNum type="arabicPeriod"/>
            </a:pPr>
            <a:r>
              <a:rPr lang="en-US" sz="2100" dirty="0" smtClean="0"/>
              <a:t>On what was the feedback based (student product </a:t>
            </a:r>
            <a:r>
              <a:rPr lang="en-US" sz="2100" dirty="0"/>
              <a:t>or process</a:t>
            </a:r>
            <a:r>
              <a:rPr lang="en-US" sz="2100" dirty="0" smtClean="0"/>
              <a:t>)?</a:t>
            </a:r>
          </a:p>
          <a:p>
            <a:pPr marL="355600" indent="-355600">
              <a:spcBef>
                <a:spcPts val="0"/>
              </a:spcBef>
              <a:buSzPct val="100000"/>
              <a:buFont typeface="+mj-lt"/>
              <a:buAutoNum type="arabicPeriod"/>
            </a:pPr>
            <a:r>
              <a:rPr lang="en-US" sz="2100" dirty="0" smtClean="0"/>
              <a:t>What </a:t>
            </a:r>
            <a:r>
              <a:rPr lang="en-US" sz="2100" dirty="0"/>
              <a:t>type of feedback </a:t>
            </a:r>
            <a:r>
              <a:rPr lang="en-US" sz="2100" dirty="0" smtClean="0"/>
              <a:t>was provided (evaluative</a:t>
            </a:r>
            <a:r>
              <a:rPr lang="en-US" sz="2100" dirty="0"/>
              <a:t>, descriptive, or holistic</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a:t>H</a:t>
            </a:r>
            <a:r>
              <a:rPr lang="en-US" sz="2100" dirty="0" smtClean="0"/>
              <a:t>ow was feedback provided </a:t>
            </a:r>
            <a:r>
              <a:rPr lang="en-US" sz="2100" dirty="0"/>
              <a:t>or presented </a:t>
            </a:r>
            <a:r>
              <a:rPr lang="en-US" sz="2100" dirty="0" smtClean="0"/>
              <a:t>(written</a:t>
            </a:r>
            <a:r>
              <a:rPr lang="en-US" sz="2100" dirty="0"/>
              <a:t>, video, oral, or video</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smtClean="0"/>
              <a:t>What was the referent </a:t>
            </a:r>
            <a:r>
              <a:rPr lang="en-US" sz="2100" dirty="0"/>
              <a:t>of feedback </a:t>
            </a:r>
            <a:r>
              <a:rPr lang="en-US" sz="2100" dirty="0" smtClean="0"/>
              <a:t>(self</a:t>
            </a:r>
            <a:r>
              <a:rPr lang="en-US" sz="2100" dirty="0"/>
              <a:t>, others, or mastery criteria</a:t>
            </a:r>
            <a:r>
              <a:rPr lang="en-US" sz="2100" dirty="0" smtClean="0"/>
              <a:t>)</a:t>
            </a:r>
            <a:r>
              <a:rPr lang="en-US" sz="2100" dirty="0"/>
              <a:t>?</a:t>
            </a:r>
            <a:endParaRPr lang="en-US" sz="2100" dirty="0" smtClean="0"/>
          </a:p>
          <a:p>
            <a:pPr marL="355600" indent="-355600">
              <a:spcBef>
                <a:spcPts val="0"/>
              </a:spcBef>
              <a:buSzPct val="100000"/>
              <a:buFont typeface="+mj-lt"/>
              <a:buAutoNum type="arabicPeriod"/>
            </a:pPr>
            <a:r>
              <a:rPr lang="en-US" sz="2100" dirty="0" smtClean="0"/>
              <a:t>How, and how often was feedback given in </a:t>
            </a:r>
            <a:r>
              <a:rPr lang="en-US" sz="2100" dirty="0"/>
              <a:t>the study </a:t>
            </a:r>
            <a:r>
              <a:rPr lang="en-US" sz="2100" dirty="0" smtClean="0"/>
              <a:t>(one </a:t>
            </a:r>
            <a:r>
              <a:rPr lang="en-US" sz="2100" dirty="0"/>
              <a:t>time or </a:t>
            </a:r>
            <a:r>
              <a:rPr lang="en-US" sz="2100" dirty="0" smtClean="0"/>
              <a:t>multiple </a:t>
            </a:r>
            <a:r>
              <a:rPr lang="en-US" sz="2100" dirty="0"/>
              <a:t>times</a:t>
            </a:r>
            <a:r>
              <a:rPr lang="en-US" sz="2100" dirty="0" smtClean="0"/>
              <a:t>; with </a:t>
            </a:r>
            <a:r>
              <a:rPr lang="en-US" sz="2100" dirty="0"/>
              <a:t>or without pedagogical use</a:t>
            </a:r>
            <a:r>
              <a:rPr lang="en-US" sz="2100" dirty="0" smtClean="0"/>
              <a:t>)?</a:t>
            </a:r>
            <a:endParaRPr lang="en-US" sz="2100" dirty="0"/>
          </a:p>
        </p:txBody>
      </p:sp>
    </p:spTree>
    <p:extLst>
      <p:ext uri="{BB962C8B-B14F-4D97-AF65-F5344CB8AC3E}">
        <p14:creationId xmlns:p14="http://schemas.microsoft.com/office/powerpoint/2010/main" val="33773392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32</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19235628"/>
              </p:ext>
            </p:extLst>
          </p:nvPr>
        </p:nvGraphicFramePr>
        <p:xfrm>
          <a:off x="717550" y="1600198"/>
          <a:ext cx="8153400" cy="3307612"/>
        </p:xfrm>
        <a:graphic>
          <a:graphicData uri="http://schemas.openxmlformats.org/drawingml/2006/table">
            <a:tbl>
              <a:tblPr firstRow="1" bandRow="1">
                <a:tableStyleId>{5C22544A-7EE6-4342-B048-85BDC9FD1C3A}</a:tableStyleId>
              </a:tblPr>
              <a:tblGrid>
                <a:gridCol w="5227320"/>
                <a:gridCol w="1463040"/>
                <a:gridCol w="1463040"/>
              </a:tblGrid>
              <a:tr h="472516">
                <a:tc>
                  <a:txBody>
                    <a:bodyPr/>
                    <a:lstStyle/>
                    <a:p>
                      <a:r>
                        <a:rPr lang="en-US" dirty="0" smtClean="0"/>
                        <a:t>Characteristic of studies included</a:t>
                      </a:r>
                      <a:endParaRPr lang="en-US" dirty="0"/>
                    </a:p>
                  </a:txBody>
                  <a:tcPr>
                    <a:solidFill>
                      <a:srgbClr val="1691D0"/>
                    </a:solidFill>
                  </a:tcPr>
                </a:tc>
                <a:tc>
                  <a:txBody>
                    <a:bodyPr/>
                    <a:lstStyle/>
                    <a:p>
                      <a:pPr algn="ctr"/>
                      <a:r>
                        <a:rPr lang="en-US" dirty="0" smtClean="0"/>
                        <a:t>Math</a:t>
                      </a:r>
                      <a:endParaRPr lang="en-US" dirty="0"/>
                    </a:p>
                  </a:txBody>
                  <a:tcPr>
                    <a:solidFill>
                      <a:srgbClr val="1691D0"/>
                    </a:solidFill>
                  </a:tcPr>
                </a:tc>
                <a:tc>
                  <a:txBody>
                    <a:bodyPr/>
                    <a:lstStyle/>
                    <a:p>
                      <a:pPr algn="ctr"/>
                      <a:r>
                        <a:rPr lang="en-US" dirty="0" smtClean="0"/>
                        <a:t>Science</a:t>
                      </a:r>
                      <a:endParaRPr lang="en-US" dirty="0"/>
                    </a:p>
                  </a:txBody>
                  <a:tcPr>
                    <a:solidFill>
                      <a:srgbClr val="1691D0"/>
                    </a:solidFill>
                  </a:tcPr>
                </a:tc>
              </a:tr>
              <a:tr h="472516">
                <a:tc>
                  <a:txBody>
                    <a:bodyPr/>
                    <a:lstStyle/>
                    <a:p>
                      <a:r>
                        <a:rPr lang="en-US" dirty="0" smtClean="0"/>
                        <a:t>Feedback treatment</a:t>
                      </a:r>
                      <a:r>
                        <a:rPr lang="en-US" baseline="0" dirty="0" smtClean="0"/>
                        <a:t> is a single event lasting minutes</a:t>
                      </a:r>
                      <a:endParaRPr lang="en-US" dirty="0"/>
                    </a:p>
                  </a:txBody>
                  <a:tcPr/>
                </a:tc>
                <a:tc>
                  <a:txBody>
                    <a:bodyPr/>
                    <a:lstStyle/>
                    <a:p>
                      <a:pPr algn="r"/>
                      <a:r>
                        <a:rPr lang="en-US" dirty="0" smtClean="0"/>
                        <a:t>85%</a:t>
                      </a:r>
                      <a:endParaRPr lang="en-US" dirty="0"/>
                    </a:p>
                  </a:txBody>
                  <a:tcPr marR="540000"/>
                </a:tc>
                <a:tc>
                  <a:txBody>
                    <a:bodyPr/>
                    <a:lstStyle/>
                    <a:p>
                      <a:pPr algn="r"/>
                      <a:r>
                        <a:rPr lang="en-US" dirty="0" smtClean="0"/>
                        <a:t>72%</a:t>
                      </a:r>
                      <a:endParaRPr lang="en-US" dirty="0"/>
                    </a:p>
                  </a:txBody>
                  <a:tcPr marR="540000"/>
                </a:tc>
              </a:tr>
              <a:tr h="472516">
                <a:tc>
                  <a:txBody>
                    <a:bodyPr/>
                    <a:lstStyle/>
                    <a:p>
                      <a:r>
                        <a:rPr lang="en-US" dirty="0" smtClean="0"/>
                        <a:t>Reliability of outcome measures</a:t>
                      </a:r>
                      <a:endParaRPr lang="en-US" dirty="0"/>
                    </a:p>
                  </a:txBody>
                  <a:tcPr/>
                </a:tc>
                <a:tc>
                  <a:txBody>
                    <a:bodyPr/>
                    <a:lstStyle/>
                    <a:p>
                      <a:pPr algn="r"/>
                      <a:r>
                        <a:rPr lang="en-US" dirty="0" smtClean="0"/>
                        <a:t>39%</a:t>
                      </a:r>
                      <a:endParaRPr lang="en-US" dirty="0"/>
                    </a:p>
                  </a:txBody>
                  <a:tcPr marR="540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63%</a:t>
                      </a:r>
                    </a:p>
                  </a:txBody>
                  <a:tcPr marR="540000"/>
                </a:tc>
              </a:tr>
              <a:tr h="472516">
                <a:tc>
                  <a:txBody>
                    <a:bodyPr/>
                    <a:lstStyle/>
                    <a:p>
                      <a:r>
                        <a:rPr lang="en-US" dirty="0" smtClean="0"/>
                        <a:t>Validity</a:t>
                      </a:r>
                      <a:r>
                        <a:rPr lang="en-US" baseline="0" dirty="0" smtClean="0"/>
                        <a:t> of outcome measures</a:t>
                      </a:r>
                      <a:endParaRPr lang="en-US" dirty="0"/>
                    </a:p>
                  </a:txBody>
                  <a:tcPr/>
                </a:tc>
                <a:tc>
                  <a:txBody>
                    <a:bodyPr/>
                    <a:lstStyle/>
                    <a:p>
                      <a:pPr algn="r"/>
                      <a:r>
                        <a:rPr lang="en-US" dirty="0" smtClean="0"/>
                        <a:t>24%</a:t>
                      </a:r>
                      <a:endParaRPr lang="en-US" dirty="0"/>
                    </a:p>
                  </a:txBody>
                  <a:tcPr marR="540000"/>
                </a:tc>
                <a:tc>
                  <a:txBody>
                    <a:bodyPr/>
                    <a:lstStyle/>
                    <a:p>
                      <a:pPr algn="r"/>
                      <a:r>
                        <a:rPr lang="en-US" dirty="0" smtClean="0"/>
                        <a:t>3%</a:t>
                      </a:r>
                      <a:endParaRPr lang="en-US" dirty="0"/>
                    </a:p>
                  </a:txBody>
                  <a:tcPr marR="540000"/>
                </a:tc>
              </a:tr>
              <a:tr h="472516">
                <a:tc>
                  <a:txBody>
                    <a:bodyPr/>
                    <a:lstStyle/>
                    <a:p>
                      <a:r>
                        <a:rPr lang="en-US" dirty="0" smtClean="0"/>
                        <a:t>Dealing only or mainly</a:t>
                      </a:r>
                      <a:r>
                        <a:rPr lang="en-US" baseline="0" dirty="0" smtClean="0"/>
                        <a:t> with declarative knowledge</a:t>
                      </a:r>
                      <a:endParaRPr lang="en-US" dirty="0"/>
                    </a:p>
                  </a:txBody>
                  <a:tcPr/>
                </a:tc>
                <a:tc>
                  <a:txBody>
                    <a:bodyPr/>
                    <a:lstStyle/>
                    <a:p>
                      <a:pPr algn="r"/>
                      <a:r>
                        <a:rPr lang="en-US" dirty="0" smtClean="0"/>
                        <a:t>12%</a:t>
                      </a:r>
                      <a:endParaRPr lang="en-US" dirty="0"/>
                    </a:p>
                  </a:txBody>
                  <a:tcPr marR="540000"/>
                </a:tc>
                <a:tc>
                  <a:txBody>
                    <a:bodyPr/>
                    <a:lstStyle/>
                    <a:p>
                      <a:pPr algn="r"/>
                      <a:r>
                        <a:rPr lang="en-US" dirty="0" smtClean="0"/>
                        <a:t>36%</a:t>
                      </a:r>
                      <a:endParaRPr lang="en-US" dirty="0"/>
                    </a:p>
                  </a:txBody>
                  <a:tcPr marR="540000"/>
                </a:tc>
              </a:tr>
              <a:tr h="472516">
                <a:tc>
                  <a:txBody>
                    <a:bodyPr/>
                    <a:lstStyle/>
                    <a:p>
                      <a:r>
                        <a:rPr lang="en-US" dirty="0" smtClean="0"/>
                        <a:t>Schematic knowledge (e.g.,</a:t>
                      </a:r>
                      <a:r>
                        <a:rPr lang="en-US" baseline="0" dirty="0" smtClean="0"/>
                        <a:t> knowing why)</a:t>
                      </a:r>
                      <a:endParaRPr lang="en-US" dirty="0"/>
                    </a:p>
                  </a:txBody>
                  <a:tcPr/>
                </a:tc>
                <a:tc>
                  <a:txBody>
                    <a:bodyPr/>
                    <a:lstStyle/>
                    <a:p>
                      <a:pPr algn="r"/>
                      <a:r>
                        <a:rPr lang="en-US" dirty="0" smtClean="0"/>
                        <a:t>9%</a:t>
                      </a:r>
                      <a:endParaRPr lang="en-US" dirty="0"/>
                    </a:p>
                  </a:txBody>
                  <a:tcPr marR="540000"/>
                </a:tc>
                <a:tc>
                  <a:txBody>
                    <a:bodyPr/>
                    <a:lstStyle/>
                    <a:p>
                      <a:pPr algn="r"/>
                      <a:r>
                        <a:rPr lang="en-US" dirty="0" smtClean="0"/>
                        <a:t>0%</a:t>
                      </a:r>
                      <a:endParaRPr lang="en-US" dirty="0"/>
                    </a:p>
                  </a:txBody>
                  <a:tcPr marR="540000"/>
                </a:tc>
              </a:tr>
              <a:tr h="472516">
                <a:tc>
                  <a:txBody>
                    <a:bodyPr/>
                    <a:lstStyle/>
                    <a:p>
                      <a:r>
                        <a:rPr lang="en-US" dirty="0" smtClean="0"/>
                        <a:t>Multiple feedback events in a week</a:t>
                      </a:r>
                      <a:endParaRPr lang="en-US" dirty="0"/>
                    </a:p>
                  </a:txBody>
                  <a:tcPr/>
                </a:tc>
                <a:tc>
                  <a:txBody>
                    <a:bodyPr/>
                    <a:lstStyle/>
                    <a:p>
                      <a:pPr algn="r"/>
                      <a:r>
                        <a:rPr lang="en-US" dirty="0" smtClean="0"/>
                        <a:t>14%</a:t>
                      </a:r>
                      <a:endParaRPr lang="en-US" dirty="0"/>
                    </a:p>
                  </a:txBody>
                  <a:tcPr marR="540000"/>
                </a:tc>
                <a:tc>
                  <a:txBody>
                    <a:bodyPr/>
                    <a:lstStyle/>
                    <a:p>
                      <a:pPr algn="r"/>
                      <a:r>
                        <a:rPr lang="en-US" dirty="0" smtClean="0"/>
                        <a:t>17%</a:t>
                      </a:r>
                      <a:endParaRPr lang="en-US" dirty="0"/>
                    </a:p>
                  </a:txBody>
                  <a:tcPr marR="540000"/>
                </a:tc>
              </a:tr>
            </a:tbl>
          </a:graphicData>
        </a:graphic>
      </p:graphicFrame>
    </p:spTree>
    <p:extLst>
      <p:ext uri="{BB962C8B-B14F-4D97-AF65-F5344CB8AC3E}">
        <p14:creationId xmlns:p14="http://schemas.microsoft.com/office/powerpoint/2010/main" val="16987437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Sensitivity to instruction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37387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Sensitivity of outcome measures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D6238C2-C284-AD4D-8FB8-9663937FCA09}" type="slidenum">
              <a:rPr lang="en-GB" smtClean="0"/>
              <a:pPr/>
              <a:t>34</a:t>
            </a:fld>
            <a:endParaRPr lang="en-GB" dirty="0"/>
          </a:p>
        </p:txBody>
      </p:sp>
      <p:sp>
        <p:nvSpPr>
          <p:cNvPr id="4" name="Content Placeholder 3"/>
          <p:cNvSpPr>
            <a:spLocks noGrp="1"/>
          </p:cNvSpPr>
          <p:nvPr>
            <p:ph sz="quarter" idx="1"/>
          </p:nvPr>
        </p:nvSpPr>
        <p:spPr>
          <a:xfrm>
            <a:off x="612647" y="1600199"/>
            <a:ext cx="8396573" cy="4678187"/>
          </a:xfrm>
        </p:spPr>
        <p:txBody>
          <a:bodyPr>
            <a:normAutofit fontScale="85000" lnSpcReduction="20000"/>
          </a:bodyPr>
          <a:lstStyle/>
          <a:p>
            <a:r>
              <a:rPr lang="en-US" dirty="0" smtClean="0"/>
              <a:t>Distance of assessment from the curriculum</a:t>
            </a:r>
          </a:p>
          <a:p>
            <a:pPr marL="627063" lvl="1" indent="-273050"/>
            <a:r>
              <a:rPr lang="en-US" dirty="0" smtClean="0"/>
              <a:t>Immediate</a:t>
            </a:r>
          </a:p>
          <a:p>
            <a:pPr lvl="2"/>
            <a:r>
              <a:rPr lang="en-US" dirty="0" smtClean="0"/>
              <a:t>e.g., science journals, notebooks, and classroom tests</a:t>
            </a:r>
          </a:p>
          <a:p>
            <a:pPr lvl="1"/>
            <a:r>
              <a:rPr lang="en-US" dirty="0" smtClean="0"/>
              <a:t>Close</a:t>
            </a:r>
          </a:p>
          <a:p>
            <a:pPr lvl="2"/>
            <a:r>
              <a:rPr lang="en-US" dirty="0" smtClean="0"/>
              <a:t> e.g., where an immediate assessment asked about number of pendulum swings in 15 seconds, a close assessment asks about the time taken for 10 swings</a:t>
            </a:r>
          </a:p>
          <a:p>
            <a:pPr lvl="1"/>
            <a:r>
              <a:rPr lang="en-US" dirty="0" smtClean="0"/>
              <a:t>Proximal</a:t>
            </a:r>
          </a:p>
          <a:p>
            <a:pPr lvl="2"/>
            <a:r>
              <a:rPr lang="en-US" dirty="0" smtClean="0"/>
              <a:t>e.g., if an immediate assessment asked students to construct boats out of paper cups, the proximal assessment would ask for an explanation of what makes bottles float</a:t>
            </a:r>
          </a:p>
          <a:p>
            <a:pPr lvl="1"/>
            <a:r>
              <a:rPr lang="en-US" dirty="0" smtClean="0"/>
              <a:t>Distal</a:t>
            </a:r>
          </a:p>
          <a:p>
            <a:pPr lvl="2"/>
            <a:r>
              <a:rPr lang="en-US" dirty="0" smtClean="0"/>
              <a:t>e.g., where the assessment task is sampled from a different domain and where the problem, procedures, materials and measurement methods differed from those used in the original activities</a:t>
            </a:r>
          </a:p>
          <a:p>
            <a:pPr lvl="1"/>
            <a:r>
              <a:rPr lang="en-US" dirty="0" smtClean="0"/>
              <a:t>Remote</a:t>
            </a:r>
          </a:p>
          <a:p>
            <a:pPr lvl="2"/>
            <a:r>
              <a:rPr lang="en-US" dirty="0" smtClean="0"/>
              <a:t>standardized national achievement tests. </a:t>
            </a:r>
          </a:p>
          <a:p>
            <a:endParaRPr lang="en-US" dirty="0"/>
          </a:p>
        </p:txBody>
      </p:sp>
      <p:sp>
        <p:nvSpPr>
          <p:cNvPr id="5" name="TextBox 4"/>
          <p:cNvSpPr txBox="1"/>
          <p:nvPr/>
        </p:nvSpPr>
        <p:spPr>
          <a:xfrm>
            <a:off x="612648" y="6278387"/>
            <a:ext cx="5137919" cy="369332"/>
          </a:xfrm>
          <a:prstGeom prst="rect">
            <a:avLst/>
          </a:prstGeom>
          <a:noFill/>
        </p:spPr>
        <p:txBody>
          <a:bodyPr wrap="square" rtlCol="0">
            <a:spAutoFit/>
          </a:bodyPr>
          <a:lstStyle/>
          <a:p>
            <a:r>
              <a:rPr lang="en-US" sz="1800" dirty="0">
                <a:solidFill>
                  <a:schemeClr val="accent1"/>
                </a:solidFill>
                <a:latin typeface="+mn-lt"/>
              </a:rPr>
              <a:t>Ruiz-Primo, </a:t>
            </a:r>
            <a:r>
              <a:rPr lang="en-US" sz="1800" dirty="0" err="1">
                <a:solidFill>
                  <a:schemeClr val="accent1"/>
                </a:solidFill>
                <a:latin typeface="+mn-lt"/>
              </a:rPr>
              <a:t>Shavelson</a:t>
            </a:r>
            <a:r>
              <a:rPr lang="en-US" sz="1800" dirty="0">
                <a:solidFill>
                  <a:schemeClr val="accent1"/>
                </a:solidFill>
                <a:latin typeface="+mn-lt"/>
              </a:rPr>
              <a:t>, Hamilton, and Klein (2002</a:t>
            </a:r>
            <a:r>
              <a:rPr lang="en-US" sz="1800" dirty="0" smtClean="0">
                <a:solidFill>
                  <a:schemeClr val="accent1"/>
                </a:solidFill>
                <a:latin typeface="+mn-lt"/>
              </a:rPr>
              <a:t>)</a:t>
            </a:r>
            <a:endParaRPr lang="en-US" dirty="0">
              <a:solidFill>
                <a:schemeClr val="accent1"/>
              </a:solidFill>
            </a:endParaRPr>
          </a:p>
        </p:txBody>
      </p:sp>
    </p:spTree>
    <p:extLst>
      <p:ext uri="{BB962C8B-B14F-4D97-AF65-F5344CB8AC3E}">
        <p14:creationId xmlns:p14="http://schemas.microsoft.com/office/powerpoint/2010/main" val="37303836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sensitivity to instruction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35</a:t>
            </a:fld>
            <a:endParaRPr lang="en-GB" dirty="0"/>
          </a:p>
        </p:txBody>
      </p:sp>
      <p:pic>
        <p:nvPicPr>
          <p:cNvPr id="5" name="Content Placeholder 4"/>
          <p:cNvPicPr>
            <a:picLocks noGrp="1" noChangeAspect="1"/>
          </p:cNvPicPr>
          <p:nvPr>
            <p:ph sz="quarter" idx="1"/>
          </p:nvPr>
        </p:nvPicPr>
        <p:blipFill rotWithShape="1">
          <a:blip r:embed="rId2"/>
          <a:srcRect l="3956" r="1459" b="9592"/>
          <a:stretch/>
        </p:blipFill>
        <p:spPr>
          <a:xfrm>
            <a:off x="2084579" y="1600200"/>
            <a:ext cx="5360655" cy="4630262"/>
          </a:xfrm>
        </p:spPr>
      </p:pic>
      <p:sp>
        <p:nvSpPr>
          <p:cNvPr id="4" name="TextBox 3"/>
          <p:cNvSpPr txBox="1"/>
          <p:nvPr/>
        </p:nvSpPr>
        <p:spPr>
          <a:xfrm>
            <a:off x="970407" y="3563493"/>
            <a:ext cx="1114172" cy="369332"/>
          </a:xfrm>
          <a:prstGeom prst="rect">
            <a:avLst/>
          </a:prstGeom>
          <a:noFill/>
        </p:spPr>
        <p:txBody>
          <a:bodyPr wrap="square" rtlCol="0">
            <a:spAutoFit/>
          </a:bodyPr>
          <a:lstStyle/>
          <a:p>
            <a:r>
              <a:rPr lang="en-US" sz="1800" dirty="0" smtClean="0">
                <a:solidFill>
                  <a:srgbClr val="525A93"/>
                </a:solidFill>
                <a:latin typeface="+mj-lt"/>
              </a:rPr>
              <a:t>Effect size</a:t>
            </a:r>
            <a:endParaRPr lang="en-US" sz="1800" dirty="0">
              <a:solidFill>
                <a:srgbClr val="525A93"/>
              </a:solidFill>
              <a:latin typeface="+mj-lt"/>
            </a:endParaRPr>
          </a:p>
        </p:txBody>
      </p:sp>
      <p:sp>
        <p:nvSpPr>
          <p:cNvPr id="6" name="TextBox 5"/>
          <p:cNvSpPr txBox="1"/>
          <p:nvPr/>
        </p:nvSpPr>
        <p:spPr>
          <a:xfrm>
            <a:off x="3642026" y="6326314"/>
            <a:ext cx="1030310" cy="369332"/>
          </a:xfrm>
          <a:prstGeom prst="rect">
            <a:avLst/>
          </a:prstGeom>
          <a:noFill/>
        </p:spPr>
        <p:txBody>
          <a:bodyPr wrap="square" rtlCol="0">
            <a:spAutoFit/>
          </a:bodyPr>
          <a:lstStyle/>
          <a:p>
            <a:pPr algn="ctr"/>
            <a:r>
              <a:rPr lang="en-US" sz="1800" dirty="0" smtClean="0">
                <a:solidFill>
                  <a:srgbClr val="525A93"/>
                </a:solidFill>
                <a:latin typeface="+mj-lt"/>
              </a:rPr>
              <a:t>Close</a:t>
            </a:r>
            <a:endParaRPr lang="en-US" sz="1800" dirty="0">
              <a:solidFill>
                <a:srgbClr val="525A93"/>
              </a:solidFill>
              <a:latin typeface="+mj-lt"/>
            </a:endParaRPr>
          </a:p>
        </p:txBody>
      </p:sp>
      <p:sp>
        <p:nvSpPr>
          <p:cNvPr id="7" name="TextBox 6"/>
          <p:cNvSpPr txBox="1"/>
          <p:nvPr/>
        </p:nvSpPr>
        <p:spPr>
          <a:xfrm>
            <a:off x="5315930" y="6326314"/>
            <a:ext cx="1030310" cy="369332"/>
          </a:xfrm>
          <a:prstGeom prst="rect">
            <a:avLst/>
          </a:prstGeom>
          <a:noFill/>
        </p:spPr>
        <p:txBody>
          <a:bodyPr wrap="square" rtlCol="0">
            <a:spAutoFit/>
          </a:bodyPr>
          <a:lstStyle/>
          <a:p>
            <a:pPr algn="ctr"/>
            <a:r>
              <a:rPr lang="en-US" sz="1800" dirty="0" smtClean="0">
                <a:solidFill>
                  <a:srgbClr val="525A93"/>
                </a:solidFill>
                <a:latin typeface="+mj-lt"/>
              </a:rPr>
              <a:t>Proximal</a:t>
            </a:r>
            <a:endParaRPr lang="en-US" sz="1800" dirty="0">
              <a:solidFill>
                <a:srgbClr val="525A93"/>
              </a:solidFill>
              <a:latin typeface="+mj-lt"/>
            </a:endParaRPr>
          </a:p>
        </p:txBody>
      </p:sp>
    </p:spTree>
    <p:extLst>
      <p:ext uri="{BB962C8B-B14F-4D97-AF65-F5344CB8AC3E}">
        <p14:creationId xmlns:p14="http://schemas.microsoft.com/office/powerpoint/2010/main" val="14913429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new, expanded, notion of feedback</a:t>
            </a:r>
            <a:endParaRPr lang="en-US" dirty="0"/>
          </a:p>
        </p:txBody>
      </p:sp>
      <p:sp>
        <p:nvSpPr>
          <p:cNvPr id="4" name="Content Placeholder 3"/>
          <p:cNvSpPr>
            <a:spLocks noGrp="1"/>
          </p:cNvSpPr>
          <p:nvPr>
            <p:ph sz="quarter" idx="1"/>
          </p:nvPr>
        </p:nvSpPr>
        <p:spPr/>
        <p:txBody>
          <a:bodyPr/>
          <a:lstStyle/>
          <a:p>
            <a:r>
              <a:rPr lang="en-US" smtClean="0"/>
              <a:t>Feedback should:</a:t>
            </a:r>
          </a:p>
          <a:p>
            <a:pPr lvl="1"/>
            <a:r>
              <a:rPr lang="en-US" smtClean="0"/>
              <a:t>Be seen as a process guided by the learning goals towards which the teacher and students work</a:t>
            </a:r>
          </a:p>
          <a:p>
            <a:pPr lvl="1"/>
            <a:r>
              <a:rPr lang="en-US" smtClean="0"/>
              <a:t>Actively involve students in the process</a:t>
            </a:r>
          </a:p>
          <a:p>
            <a:pPr lvl="1"/>
            <a:r>
              <a:rPr lang="en-US" smtClean="0"/>
              <a:t>Be considered as an instructional scaffold that goes beyond written or oral comments.</a:t>
            </a:r>
          </a:p>
          <a:p>
            <a:pPr lvl="1"/>
            <a:r>
              <a:rPr lang="en-US" smtClean="0"/>
              <a:t>Be specifically intended to improve learning outcomes </a:t>
            </a:r>
          </a:p>
          <a:p>
            <a:pPr lvl="1"/>
            <a:r>
              <a:rPr lang="en-US" smtClean="0"/>
              <a:t>Ensure its usefulness by making feedback accessible and practical. </a:t>
            </a:r>
          </a:p>
          <a:p>
            <a:pPr lvl="1"/>
            <a:r>
              <a:rPr lang="en-US" smtClean="0"/>
              <a:t>Consider different sources of information </a:t>
            </a:r>
          </a:p>
          <a:p>
            <a:pPr lvl="1"/>
            <a:r>
              <a:rPr lang="en-US" smtClean="0"/>
              <a:t>Demonstrate, over time, alignment with a learning trajectory </a:t>
            </a:r>
          </a:p>
          <a:p>
            <a:pPr lvl="1"/>
            <a:endParaRPr lang="en-US" smtClean="0"/>
          </a:p>
          <a:p>
            <a:pPr lvl="1"/>
            <a:endParaRPr lang="en-US" smtClean="0"/>
          </a:p>
          <a:p>
            <a:pPr lvl="1"/>
            <a:endParaRPr lang="en-US" smtClean="0"/>
          </a:p>
          <a:p>
            <a:pPr lvl="1"/>
            <a:endParaRPr lang="en-US" smtClean="0"/>
          </a:p>
          <a:p>
            <a:pPr lvl="1"/>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36</a:t>
            </a:fld>
            <a:endParaRPr lang="en-GB" dirty="0"/>
          </a:p>
        </p:txBody>
      </p:sp>
      <p:sp>
        <p:nvSpPr>
          <p:cNvPr id="5" name="TextBox 4"/>
          <p:cNvSpPr txBox="1"/>
          <p:nvPr/>
        </p:nvSpPr>
        <p:spPr>
          <a:xfrm>
            <a:off x="717550" y="6472316"/>
            <a:ext cx="4622764" cy="369332"/>
          </a:xfrm>
          <a:prstGeom prst="rect">
            <a:avLst/>
          </a:prstGeom>
          <a:noFill/>
        </p:spPr>
        <p:txBody>
          <a:bodyPr wrap="square" rtlCol="0">
            <a:spAutoFit/>
          </a:bodyPr>
          <a:lstStyle/>
          <a:p>
            <a:r>
              <a:rPr lang="en-US" sz="1800" dirty="0" smtClean="0">
                <a:solidFill>
                  <a:srgbClr val="1691D0"/>
                </a:solidFill>
                <a:latin typeface="+mj-lt"/>
              </a:rPr>
              <a:t>Ruiz-Primo and Li (2013)</a:t>
            </a:r>
            <a:endParaRPr lang="en-US" sz="1800" dirty="0">
              <a:solidFill>
                <a:srgbClr val="1691D0"/>
              </a:solidFill>
              <a:latin typeface="+mj-lt"/>
            </a:endParaRPr>
          </a:p>
        </p:txBody>
      </p:sp>
    </p:spTree>
    <p:extLst>
      <p:ext uri="{BB962C8B-B14F-4D97-AF65-F5344CB8AC3E}">
        <p14:creationId xmlns:p14="http://schemas.microsoft.com/office/powerpoint/2010/main" val="1537399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of feedback</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37</a:t>
            </a:fld>
            <a:endParaRPr lang="en-US" dirty="0"/>
          </a:p>
        </p:txBody>
      </p:sp>
    </p:spTree>
    <p:extLst>
      <p:ext uri="{BB962C8B-B14F-4D97-AF65-F5344CB8AC3E}">
        <p14:creationId xmlns:p14="http://schemas.microsoft.com/office/powerpoint/2010/main" val="39471164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psychology tells us about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38</a:t>
            </a:fld>
            <a:endParaRPr lang="en-GB" dirty="0"/>
          </a:p>
        </p:txBody>
      </p:sp>
      <p:sp>
        <p:nvSpPr>
          <p:cNvPr id="4" name="Content Placeholder 3"/>
          <p:cNvSpPr>
            <a:spLocks noGrp="1"/>
          </p:cNvSpPr>
          <p:nvPr>
            <p:ph sz="quarter" idx="1"/>
          </p:nvPr>
        </p:nvSpPr>
        <p:spPr/>
        <p:txBody>
          <a:bodyPr>
            <a:normAutofit/>
          </a:bodyPr>
          <a:lstStyle/>
          <a:p>
            <a:r>
              <a:rPr lang="en-US" dirty="0" smtClean="0"/>
              <a:t>Review of the research on student self-study strategies</a:t>
            </a:r>
          </a:p>
          <a:p>
            <a:r>
              <a:rPr lang="en-US" dirty="0" smtClean="0"/>
              <a:t>Focus on strategies that are relatively easy for students to use</a:t>
            </a:r>
          </a:p>
          <a:p>
            <a:r>
              <a:rPr lang="en-US" dirty="0" smtClean="0"/>
              <a:t>Evaluation in terms of generalizability of findings across</a:t>
            </a:r>
          </a:p>
          <a:p>
            <a:pPr lvl="1"/>
            <a:r>
              <a:rPr lang="en-US" dirty="0" smtClean="0"/>
              <a:t>different material to be learned</a:t>
            </a:r>
          </a:p>
          <a:p>
            <a:pPr lvl="1"/>
            <a:r>
              <a:rPr lang="en-US" dirty="0" smtClean="0"/>
              <a:t>different learning conditions</a:t>
            </a:r>
            <a:endParaRPr lang="en-US" dirty="0"/>
          </a:p>
          <a:p>
            <a:pPr lvl="1"/>
            <a:r>
              <a:rPr lang="en-US" dirty="0" smtClean="0"/>
              <a:t>different kinds of student</a:t>
            </a:r>
            <a:endParaRPr lang="en-US" dirty="0"/>
          </a:p>
          <a:p>
            <a:pPr lvl="1"/>
            <a:r>
              <a:rPr lang="en-US" dirty="0" smtClean="0"/>
              <a:t>different measures of learning</a:t>
            </a:r>
            <a:endParaRPr lang="en-US" dirty="0"/>
          </a:p>
          <a:p>
            <a:endParaRPr lang="en-US" dirty="0" smtClean="0"/>
          </a:p>
          <a:p>
            <a:endParaRPr lang="en-US" dirty="0"/>
          </a:p>
        </p:txBody>
      </p:sp>
      <p:sp>
        <p:nvSpPr>
          <p:cNvPr id="5" name="TextBox 4"/>
          <p:cNvSpPr txBox="1"/>
          <p:nvPr/>
        </p:nvSpPr>
        <p:spPr>
          <a:xfrm>
            <a:off x="533400" y="6410186"/>
            <a:ext cx="7248111" cy="369332"/>
          </a:xfrm>
          <a:prstGeom prst="rect">
            <a:avLst/>
          </a:prstGeom>
          <a:noFill/>
        </p:spPr>
        <p:txBody>
          <a:bodyPr wrap="square" rtlCol="0">
            <a:spAutoFit/>
          </a:bodyPr>
          <a:lstStyle/>
          <a:p>
            <a:r>
              <a:rPr lang="en-US" sz="1800" dirty="0" err="1" smtClean="0">
                <a:solidFill>
                  <a:schemeClr val="accent1"/>
                </a:solidFill>
                <a:latin typeface="+mn-lt"/>
              </a:rPr>
              <a:t>Dunlosky</a:t>
            </a:r>
            <a:r>
              <a:rPr lang="en-US" sz="1800" dirty="0">
                <a:solidFill>
                  <a:schemeClr val="accent1"/>
                </a:solidFill>
                <a:latin typeface="+mn-lt"/>
              </a:rPr>
              <a:t>,  Rawson, Marsh, </a:t>
            </a:r>
            <a:r>
              <a:rPr lang="en-US" sz="1800" dirty="0" smtClean="0">
                <a:solidFill>
                  <a:schemeClr val="accent1"/>
                </a:solidFill>
                <a:latin typeface="+mn-lt"/>
              </a:rPr>
              <a:t>Nathan, and Willingham</a:t>
            </a:r>
            <a:r>
              <a:rPr lang="en-US" sz="1800" dirty="0">
                <a:solidFill>
                  <a:schemeClr val="accent1"/>
                </a:solidFill>
                <a:latin typeface="+mn-lt"/>
              </a:rPr>
              <a:t> </a:t>
            </a:r>
            <a:r>
              <a:rPr lang="en-US" sz="1800" dirty="0" smtClean="0">
                <a:solidFill>
                  <a:schemeClr val="accent1"/>
                </a:solidFill>
                <a:latin typeface="+mn-lt"/>
              </a:rPr>
              <a:t>(2013</a:t>
            </a:r>
            <a:r>
              <a:rPr lang="en-US" sz="1800" dirty="0">
                <a:solidFill>
                  <a:schemeClr val="accent1"/>
                </a:solidFill>
                <a:latin typeface="+mn-lt"/>
              </a:rPr>
              <a:t>)</a:t>
            </a:r>
          </a:p>
        </p:txBody>
      </p:sp>
    </p:spTree>
    <p:extLst>
      <p:ext uri="{BB962C8B-B14F-4D97-AF65-F5344CB8AC3E}">
        <p14:creationId xmlns:p14="http://schemas.microsoft.com/office/powerpoint/2010/main" val="1311735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1688757541"/>
              </p:ext>
            </p:extLst>
          </p:nvPr>
        </p:nvGraphicFramePr>
        <p:xfrm>
          <a:off x="0" y="49318"/>
          <a:ext cx="9144000" cy="6808683"/>
        </p:xfrm>
        <a:graphic>
          <a:graphicData uri="http://schemas.openxmlformats.org/drawingml/2006/table">
            <a:tbl>
              <a:tblPr bandRow="1">
                <a:tableStyleId>{5C22544A-7EE6-4342-B048-85BDC9FD1C3A}</a:tableStyleId>
              </a:tblPr>
              <a:tblGrid>
                <a:gridCol w="2821294"/>
                <a:gridCol w="6322706"/>
              </a:tblGrid>
              <a:tr h="782610">
                <a:tc>
                  <a:txBody>
                    <a:bodyPr/>
                    <a:lstStyle/>
                    <a:p>
                      <a:pPr>
                        <a:lnSpc>
                          <a:spcPct val="100000"/>
                        </a:lnSpc>
                        <a:spcAft>
                          <a:spcPts val="0"/>
                        </a:spcAft>
                      </a:pPr>
                      <a:r>
                        <a:rPr lang="en-US" sz="1800" dirty="0">
                          <a:effectLst/>
                          <a:latin typeface="+mn-lt"/>
                          <a:ea typeface="ＭＳ 明朝"/>
                          <a:cs typeface="Times New Roman"/>
                        </a:rPr>
                        <a:t>1. Elaborative interrogation</a:t>
                      </a:r>
                    </a:p>
                  </a:txBody>
                  <a:tcPr marL="68580" marR="68580" marT="0" marB="0"/>
                </a:tc>
                <a:tc>
                  <a:txBody>
                    <a:bodyPr/>
                    <a:lstStyle/>
                    <a:p>
                      <a:pPr>
                        <a:lnSpc>
                          <a:spcPct val="100000"/>
                        </a:lnSpc>
                        <a:spcAft>
                          <a:spcPts val="0"/>
                        </a:spcAft>
                      </a:pPr>
                      <a:r>
                        <a:rPr lang="en-US" sz="1800" dirty="0">
                          <a:effectLst/>
                          <a:latin typeface="+mn-lt"/>
                          <a:ea typeface="ＭＳ 明朝"/>
                          <a:cs typeface="Times New Roman"/>
                        </a:rPr>
                        <a:t>Generating an explanation for why an explicitly stated fact or concept is true</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2. Self-explanation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Explaining </a:t>
                      </a:r>
                      <a:r>
                        <a:rPr lang="en-US" sz="1800" dirty="0">
                          <a:effectLst/>
                          <a:latin typeface="+mn-lt"/>
                          <a:ea typeface="ＭＳ 明朝"/>
                          <a:cs typeface="Times New Roman"/>
                        </a:rPr>
                        <a:t>how new information is related to known information, or explaining steps taken during problem solving</a:t>
                      </a:r>
                    </a:p>
                  </a:txBody>
                  <a:tcPr marL="68580" marR="68580" marT="0" marB="0"/>
                </a:tc>
              </a:tr>
              <a:tr h="536738">
                <a:tc>
                  <a:txBody>
                    <a:bodyPr/>
                    <a:lstStyle/>
                    <a:p>
                      <a:pPr>
                        <a:lnSpc>
                          <a:spcPct val="100000"/>
                        </a:lnSpc>
                        <a:spcAft>
                          <a:spcPts val="0"/>
                        </a:spcAft>
                      </a:pPr>
                      <a:r>
                        <a:rPr lang="en-US" sz="1800" dirty="0">
                          <a:effectLst/>
                          <a:latin typeface="+mn-lt"/>
                          <a:ea typeface="ＭＳ 明朝"/>
                          <a:cs typeface="Times New Roman"/>
                        </a:rPr>
                        <a:t>3. Summarization</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Writing </a:t>
                      </a:r>
                      <a:r>
                        <a:rPr lang="en-US" sz="1800" dirty="0">
                          <a:effectLst/>
                          <a:latin typeface="+mn-lt"/>
                          <a:ea typeface="ＭＳ 明朝"/>
                          <a:cs typeface="Times New Roman"/>
                        </a:rPr>
                        <a:t>summaries (of various lengths) of to-be-learned texts</a:t>
                      </a:r>
                    </a:p>
                  </a:txBody>
                  <a:tcPr marL="68580" marR="68580" marT="0" marB="0"/>
                </a:tc>
              </a:tr>
              <a:tr h="696104">
                <a:tc>
                  <a:txBody>
                    <a:bodyPr/>
                    <a:lstStyle/>
                    <a:p>
                      <a:pPr>
                        <a:lnSpc>
                          <a:spcPct val="100000"/>
                        </a:lnSpc>
                        <a:spcAft>
                          <a:spcPts val="0"/>
                        </a:spcAft>
                      </a:pPr>
                      <a:r>
                        <a:rPr lang="en-US" sz="1800" dirty="0" smtClean="0">
                          <a:effectLst/>
                          <a:latin typeface="+mn-lt"/>
                          <a:ea typeface="ＭＳ 明朝"/>
                          <a:cs typeface="Times New Roman"/>
                        </a:rPr>
                        <a:t>4</a:t>
                      </a:r>
                      <a:r>
                        <a:rPr lang="en-US" sz="1800" dirty="0">
                          <a:effectLst/>
                          <a:latin typeface="+mn-lt"/>
                          <a:ea typeface="ＭＳ 明朝"/>
                          <a:cs typeface="Times New Roman"/>
                        </a:rPr>
                        <a:t>. Highlighting/underlining</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Marking </a:t>
                      </a:r>
                      <a:r>
                        <a:rPr lang="en-US" sz="1800" dirty="0">
                          <a:effectLst/>
                          <a:latin typeface="+mn-lt"/>
                          <a:ea typeface="ＭＳ 明朝"/>
                          <a:cs typeface="Times New Roman"/>
                        </a:rPr>
                        <a:t>potentially important portions of to-be-learned materials while reading</a:t>
                      </a:r>
                    </a:p>
                  </a:txBody>
                  <a:tcPr marL="68580" marR="68580" marT="0" marB="0"/>
                </a:tc>
              </a:tr>
              <a:tr h="607385">
                <a:tc>
                  <a:txBody>
                    <a:bodyPr/>
                    <a:lstStyle/>
                    <a:p>
                      <a:pPr>
                        <a:lnSpc>
                          <a:spcPct val="100000"/>
                        </a:lnSpc>
                        <a:spcAft>
                          <a:spcPts val="0"/>
                        </a:spcAft>
                      </a:pPr>
                      <a:r>
                        <a:rPr lang="en-US" sz="1800" dirty="0">
                          <a:effectLst/>
                          <a:latin typeface="+mn-lt"/>
                          <a:ea typeface="ＭＳ 明朝"/>
                          <a:cs typeface="Times New Roman"/>
                        </a:rPr>
                        <a:t>5. Keyword mnemonic 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Using </a:t>
                      </a:r>
                      <a:r>
                        <a:rPr lang="en-US" sz="1800" dirty="0">
                          <a:effectLst/>
                          <a:latin typeface="+mn-lt"/>
                          <a:ea typeface="ＭＳ 明朝"/>
                          <a:cs typeface="Times New Roman"/>
                        </a:rPr>
                        <a:t>keywords and mental imagery to associate verbal </a:t>
                      </a:r>
                      <a:r>
                        <a:rPr lang="en-US" sz="1800" dirty="0" smtClean="0">
                          <a:effectLst/>
                          <a:latin typeface="+mn-lt"/>
                          <a:ea typeface="ＭＳ 明朝"/>
                          <a:cs typeface="Times New Roman"/>
                        </a:rPr>
                        <a:t>materials</a:t>
                      </a:r>
                      <a:endParaRPr lang="en-US" sz="1800" dirty="0">
                        <a:effectLst/>
                        <a:latin typeface="+mn-lt"/>
                        <a:ea typeface="ＭＳ 明朝"/>
                        <a:cs typeface="Times New Roman"/>
                      </a:endParaRP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6. Imagery for text </a:t>
                      </a:r>
                    </a:p>
                  </a:txBody>
                  <a:tcPr marL="68580" marR="68580" marT="0" marB="0"/>
                </a:tc>
                <a:tc>
                  <a:txBody>
                    <a:bodyPr/>
                    <a:lstStyle/>
                    <a:p>
                      <a:pPr>
                        <a:lnSpc>
                          <a:spcPct val="100000"/>
                        </a:lnSpc>
                        <a:spcAft>
                          <a:spcPts val="0"/>
                        </a:spcAft>
                      </a:pPr>
                      <a:r>
                        <a:rPr lang="en-US" sz="1800" dirty="0">
                          <a:effectLst/>
                          <a:latin typeface="+mn-lt"/>
                          <a:ea typeface="ＭＳ 明朝"/>
                          <a:cs typeface="Times New Roman"/>
                        </a:rPr>
                        <a:t>Attempting to form mental images of text materials while reading or listening</a:t>
                      </a:r>
                    </a:p>
                  </a:txBody>
                  <a:tcPr marL="68580" marR="68580" marT="0" marB="0"/>
                </a:tc>
              </a:tr>
              <a:tr h="448021">
                <a:tc>
                  <a:txBody>
                    <a:bodyPr/>
                    <a:lstStyle/>
                    <a:p>
                      <a:pPr>
                        <a:lnSpc>
                          <a:spcPct val="100000"/>
                        </a:lnSpc>
                        <a:spcAft>
                          <a:spcPts val="0"/>
                        </a:spcAft>
                      </a:pPr>
                      <a:r>
                        <a:rPr lang="en-US" sz="1800" dirty="0">
                          <a:effectLst/>
                          <a:latin typeface="+mn-lt"/>
                          <a:ea typeface="ＭＳ 明朝"/>
                          <a:cs typeface="Times New Roman"/>
                        </a:rPr>
                        <a:t>7. Rereading</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Restudying </a:t>
                      </a:r>
                      <a:r>
                        <a:rPr lang="en-US" sz="1800" dirty="0">
                          <a:effectLst/>
                          <a:latin typeface="+mn-lt"/>
                          <a:ea typeface="ＭＳ 明朝"/>
                          <a:cs typeface="Times New Roman"/>
                        </a:rPr>
                        <a:t>text material again after an initial </a:t>
                      </a:r>
                      <a:r>
                        <a:rPr lang="en-US" sz="1800" dirty="0" smtClean="0">
                          <a:effectLst/>
                          <a:latin typeface="+mn-lt"/>
                          <a:ea typeface="ＭＳ 明朝"/>
                          <a:cs typeface="Times New Roman"/>
                        </a:rPr>
                        <a:t>reading</a:t>
                      </a:r>
                      <a:endParaRPr lang="en-US" sz="1800" dirty="0">
                        <a:effectLst/>
                        <a:latin typeface="+mn-lt"/>
                        <a:ea typeface="ＭＳ 明朝"/>
                        <a:cs typeface="Times New Roman"/>
                      </a:endParaRPr>
                    </a:p>
                  </a:txBody>
                  <a:tcPr marL="68580" marR="68580" marT="0" marB="0"/>
                </a:tc>
              </a:tr>
              <a:tr h="607385">
                <a:tc>
                  <a:txBody>
                    <a:bodyPr/>
                    <a:lstStyle/>
                    <a:p>
                      <a:pPr>
                        <a:lnSpc>
                          <a:spcPct val="100000"/>
                        </a:lnSpc>
                        <a:spcAft>
                          <a:spcPts val="0"/>
                        </a:spcAft>
                      </a:pPr>
                      <a:r>
                        <a:rPr lang="en-US" sz="1800" dirty="0" smtClean="0">
                          <a:effectLst/>
                          <a:latin typeface="+mn-lt"/>
                          <a:ea typeface="ＭＳ 明朝"/>
                          <a:cs typeface="Times New Roman"/>
                        </a:rPr>
                        <a:t>8</a:t>
                      </a:r>
                      <a:r>
                        <a:rPr lang="en-US" sz="1800" dirty="0">
                          <a:effectLst/>
                          <a:latin typeface="+mn-lt"/>
                          <a:ea typeface="ＭＳ 明朝"/>
                          <a:cs typeface="Times New Roman"/>
                        </a:rPr>
                        <a:t>. Practice testing 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ＭＳ 明朝"/>
                          <a:cs typeface="Times New Roman"/>
                        </a:rPr>
                        <a:t>Self-testing or taking practice tests over to-be-learned material</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9. Distributed practice</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Implementing </a:t>
                      </a:r>
                      <a:r>
                        <a:rPr lang="en-US" sz="1800" dirty="0">
                          <a:effectLst/>
                          <a:latin typeface="+mn-lt"/>
                          <a:ea typeface="ＭＳ 明朝"/>
                          <a:cs typeface="Times New Roman"/>
                        </a:rPr>
                        <a:t>a schedule of practice that spreads out study activities over time</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10. Interleaved practice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Practice </a:t>
                      </a:r>
                      <a:r>
                        <a:rPr lang="en-US" sz="1800" dirty="0">
                          <a:effectLst/>
                          <a:latin typeface="+mn-lt"/>
                          <a:ea typeface="ＭＳ 明朝"/>
                          <a:cs typeface="Times New Roman"/>
                        </a:rPr>
                        <a:t>that mixes different kinds of problems, </a:t>
                      </a:r>
                      <a:r>
                        <a:rPr lang="en-US" sz="1800" dirty="0" smtClean="0">
                          <a:effectLst/>
                          <a:latin typeface="+mn-lt"/>
                          <a:ea typeface="ＭＳ 明朝"/>
                          <a:cs typeface="Times New Roman"/>
                        </a:rPr>
                        <a:t>or </a:t>
                      </a:r>
                      <a:r>
                        <a:rPr lang="en-US" sz="1800" dirty="0">
                          <a:effectLst/>
                          <a:latin typeface="+mn-lt"/>
                          <a:ea typeface="ＭＳ 明朝"/>
                          <a:cs typeface="Times New Roman"/>
                        </a:rPr>
                        <a:t>study that mixes different kinds of material, within a single study session</a:t>
                      </a:r>
                    </a:p>
                  </a:txBody>
                  <a:tcPr marL="68580" marR="68580" marT="0" marB="0"/>
                </a:tc>
              </a:tr>
            </a:tbl>
          </a:graphicData>
        </a:graphic>
      </p:graphicFrame>
    </p:spTree>
    <p:extLst>
      <p:ext uri="{BB962C8B-B14F-4D97-AF65-F5344CB8AC3E}">
        <p14:creationId xmlns:p14="http://schemas.microsoft.com/office/powerpoint/2010/main" val="37103397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Origins and antecedents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Feedback (Wiener, 1948)</a:t>
            </a:r>
          </a:p>
          <a:p>
            <a:pPr lvl="1">
              <a:lnSpc>
                <a:spcPct val="120000"/>
              </a:lnSpc>
            </a:pPr>
            <a:r>
              <a:rPr lang="en-US" dirty="0" smtClean="0"/>
              <a:t>Developing range-finders for anti-aircraft guns</a:t>
            </a:r>
          </a:p>
          <a:p>
            <a:pPr lvl="1"/>
            <a:r>
              <a:rPr lang="en-US" dirty="0" smtClean="0"/>
              <a:t>Effective action requires a closed system within which</a:t>
            </a:r>
          </a:p>
          <a:p>
            <a:pPr lvl="2"/>
            <a:r>
              <a:rPr lang="en-US" dirty="0" smtClean="0"/>
              <a:t>Actions taken within the system are evaluated</a:t>
            </a:r>
          </a:p>
          <a:p>
            <a:pPr lvl="2"/>
            <a:r>
              <a:rPr lang="en-US" dirty="0" smtClean="0"/>
              <a:t>Evaluation of the actions leads to modification of future actions</a:t>
            </a:r>
          </a:p>
          <a:p>
            <a:pPr lvl="1"/>
            <a:r>
              <a:rPr lang="en-US" dirty="0" smtClean="0"/>
              <a:t>Two kinds of loops</a:t>
            </a:r>
          </a:p>
          <a:p>
            <a:pPr lvl="2"/>
            <a:r>
              <a:rPr lang="en-US" dirty="0" smtClean="0"/>
              <a:t>Positive (bad: leads to collapse or explosive growth)</a:t>
            </a:r>
          </a:p>
          <a:p>
            <a:pPr lvl="2"/>
            <a:r>
              <a:rPr lang="en-US" dirty="0" smtClean="0"/>
              <a:t>Negative (good: leads to stability)</a:t>
            </a:r>
          </a:p>
          <a:p>
            <a:pPr lvl="1"/>
            <a:r>
              <a:rPr lang="en-US" dirty="0" smtClean="0"/>
              <a:t>“Feedback is information about the gap between the actual level and the reference level of a system parameter which is used to alter the gap in some way” (</a:t>
            </a:r>
            <a:r>
              <a:rPr lang="en-US" dirty="0" err="1" smtClean="0"/>
              <a:t>Ramaprasad</a:t>
            </a:r>
            <a:r>
              <a:rPr lang="en-US" dirty="0" smtClean="0"/>
              <a:t>, 1983 p. 4)</a:t>
            </a:r>
          </a:p>
          <a:p>
            <a:r>
              <a:rPr lang="en-US" dirty="0" smtClean="0"/>
              <a:t>Feedback and instructional correctives (Bloom)</a:t>
            </a:r>
          </a:p>
          <a:p>
            <a:endParaRPr lang="en-US" dirty="0" smtClean="0"/>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a:t>
            </a:fld>
            <a:endParaRPr lang="en-GB" dirty="0"/>
          </a:p>
        </p:txBody>
      </p:sp>
    </p:spTree>
    <p:extLst>
      <p:ext uri="{BB962C8B-B14F-4D97-AF65-F5344CB8AC3E}">
        <p14:creationId xmlns:p14="http://schemas.microsoft.com/office/powerpoint/2010/main" val="2794693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theory of disuse”</a:t>
            </a:r>
            <a:endParaRPr lang="en-US" dirty="0"/>
          </a:p>
        </p:txBody>
      </p:sp>
      <p:sp>
        <p:nvSpPr>
          <p:cNvPr id="3" name="Content Placeholder 2"/>
          <p:cNvSpPr>
            <a:spLocks noGrp="1"/>
          </p:cNvSpPr>
          <p:nvPr>
            <p:ph idx="1"/>
          </p:nvPr>
        </p:nvSpPr>
        <p:spPr/>
        <p:txBody>
          <a:bodyPr/>
          <a:lstStyle/>
          <a:p>
            <a:r>
              <a:rPr lang="en-US" sz="3200" dirty="0" smtClean="0"/>
              <a:t>An item in memory is characterized by </a:t>
            </a:r>
          </a:p>
          <a:p>
            <a:pPr lvl="1"/>
            <a:r>
              <a:rPr lang="en-US" sz="2800" dirty="0" smtClean="0"/>
              <a:t>Storage strength</a:t>
            </a:r>
          </a:p>
          <a:p>
            <a:pPr lvl="2"/>
            <a:r>
              <a:rPr lang="en-US" sz="2400" dirty="0" smtClean="0"/>
              <a:t>how well learned an item is</a:t>
            </a:r>
          </a:p>
          <a:p>
            <a:pPr lvl="2"/>
            <a:r>
              <a:rPr lang="en-US" sz="2400" dirty="0" smtClean="0"/>
              <a:t>can only increase</a:t>
            </a:r>
          </a:p>
          <a:p>
            <a:pPr lvl="1"/>
            <a:r>
              <a:rPr lang="en-US" sz="2800" dirty="0" smtClean="0"/>
              <a:t>Retrieval strength</a:t>
            </a:r>
          </a:p>
          <a:p>
            <a:pPr lvl="2"/>
            <a:r>
              <a:rPr lang="en-US" sz="2400" dirty="0" smtClean="0"/>
              <a:t>how easy an item is to retrieve at a particular time</a:t>
            </a:r>
          </a:p>
          <a:p>
            <a:pPr lvl="2"/>
            <a:r>
              <a:rPr lang="en-US" sz="2400" dirty="0" smtClean="0"/>
              <a:t>goes up and down</a:t>
            </a:r>
            <a:endParaRPr lang="en-US" sz="2400" dirty="0"/>
          </a:p>
        </p:txBody>
      </p:sp>
      <p:sp>
        <p:nvSpPr>
          <p:cNvPr id="4" name="Slide Number Placeholder 3"/>
          <p:cNvSpPr>
            <a:spLocks noGrp="1"/>
          </p:cNvSpPr>
          <p:nvPr>
            <p:ph type="sldNum" sz="quarter" idx="12"/>
          </p:nvPr>
        </p:nvSpPr>
        <p:spPr/>
        <p:txBody>
          <a:bodyPr/>
          <a:lstStyle/>
          <a:p>
            <a:fld id="{9C0F6FC3-3F0F-484D-B7AD-35414CAF3DD6}" type="slidenum">
              <a:rPr lang="en-US" smtClean="0"/>
              <a:t>40</a:t>
            </a:fld>
            <a:endParaRPr lang="en-US"/>
          </a:p>
        </p:txBody>
      </p:sp>
      <p:sp>
        <p:nvSpPr>
          <p:cNvPr id="5" name="TextBox 4"/>
          <p:cNvSpPr txBox="1"/>
          <p:nvPr/>
        </p:nvSpPr>
        <p:spPr>
          <a:xfrm>
            <a:off x="717550" y="6250590"/>
            <a:ext cx="2838450" cy="369332"/>
          </a:xfrm>
          <a:prstGeom prst="rect">
            <a:avLst/>
          </a:prstGeom>
          <a:noFill/>
        </p:spPr>
        <p:txBody>
          <a:bodyPr wrap="square" rtlCol="0">
            <a:spAutoFit/>
          </a:bodyPr>
          <a:lstStyle/>
          <a:p>
            <a:r>
              <a:rPr lang="en-US" dirty="0" smtClean="0">
                <a:solidFill>
                  <a:srgbClr val="1691D0"/>
                </a:solidFill>
              </a:rPr>
              <a:t>Bjork (1992)</a:t>
            </a:r>
            <a:endParaRPr lang="en-US" dirty="0">
              <a:solidFill>
                <a:srgbClr val="1691D0"/>
              </a:solidFill>
            </a:endParaRPr>
          </a:p>
        </p:txBody>
      </p:sp>
    </p:spTree>
    <p:extLst>
      <p:ext uri="{BB962C8B-B14F-4D97-AF65-F5344CB8AC3E}">
        <p14:creationId xmlns:p14="http://schemas.microsoft.com/office/powerpoint/2010/main" val="3350204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strength and retrieval strength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71281"/>
              </p:ext>
            </p:extLst>
          </p:nvPr>
        </p:nvGraphicFramePr>
        <p:xfrm>
          <a:off x="717550" y="1384300"/>
          <a:ext cx="7969252" cy="4673601"/>
        </p:xfrm>
        <a:graphic>
          <a:graphicData uri="http://schemas.openxmlformats.org/drawingml/2006/table">
            <a:tbl>
              <a:tblPr firstRow="1" bandRow="1">
                <a:tableStyleId>{5C22544A-7EE6-4342-B048-85BDC9FD1C3A}</a:tableStyleId>
              </a:tblPr>
              <a:tblGrid>
                <a:gridCol w="1992313"/>
                <a:gridCol w="1023937"/>
                <a:gridCol w="2476501"/>
                <a:gridCol w="2476501"/>
              </a:tblGrid>
              <a:tr h="629776">
                <a:tc>
                  <a:txBody>
                    <a:bodyPr/>
                    <a:lstStyle/>
                    <a:p>
                      <a:endParaRPr lang="en-US" sz="2800" dirty="0"/>
                    </a:p>
                  </a:txBody>
                  <a:tcPr>
                    <a:solidFill>
                      <a:srgbClr val="1691D0"/>
                    </a:solidFill>
                  </a:tcPr>
                </a:tc>
                <a:tc>
                  <a:txBody>
                    <a:bodyPr/>
                    <a:lstStyle/>
                    <a:p>
                      <a:endParaRPr lang="en-US" sz="2800" dirty="0"/>
                    </a:p>
                  </a:txBody>
                  <a:tcPr>
                    <a:solidFill>
                      <a:srgbClr val="1691D0"/>
                    </a:solidFill>
                  </a:tcPr>
                </a:tc>
                <a:tc gridSpan="2">
                  <a:txBody>
                    <a:bodyPr/>
                    <a:lstStyle/>
                    <a:p>
                      <a:pPr algn="ctr"/>
                      <a:r>
                        <a:rPr lang="en-US" sz="2800" dirty="0" smtClean="0"/>
                        <a:t>Storage strength</a:t>
                      </a:r>
                      <a:endParaRPr lang="en-US" sz="2800" dirty="0"/>
                    </a:p>
                  </a:txBody>
                  <a:tcPr>
                    <a:solidFill>
                      <a:srgbClr val="1691D0"/>
                    </a:solidFill>
                  </a:tcPr>
                </a:tc>
                <a:tc hMerge="1">
                  <a:txBody>
                    <a:bodyPr/>
                    <a:lstStyle/>
                    <a:p>
                      <a:endParaRPr lang="en-US" dirty="0"/>
                    </a:p>
                  </a:txBody>
                  <a:tcPr/>
                </a:tc>
              </a:tr>
              <a:tr h="585581">
                <a:tc>
                  <a:txBody>
                    <a:bodyPr/>
                    <a:lstStyle/>
                    <a:p>
                      <a:endParaRPr lang="en-US" sz="2800" dirty="0"/>
                    </a:p>
                  </a:txBody>
                  <a:tcPr>
                    <a:solidFill>
                      <a:srgbClr val="1691D0"/>
                    </a:solidFill>
                  </a:tcPr>
                </a:tc>
                <a:tc>
                  <a:txBody>
                    <a:bodyPr/>
                    <a:lstStyle/>
                    <a:p>
                      <a:endParaRPr lang="en-US" sz="2800"/>
                    </a:p>
                  </a:txBody>
                  <a:tcPr/>
                </a:tc>
                <a:tc>
                  <a:txBody>
                    <a:bodyPr/>
                    <a:lstStyle/>
                    <a:p>
                      <a:pPr algn="ctr"/>
                      <a:r>
                        <a:rPr lang="en-US" sz="2800" dirty="0" smtClean="0"/>
                        <a:t>Low</a:t>
                      </a:r>
                      <a:endParaRPr lang="en-US" sz="2800" dirty="0"/>
                    </a:p>
                  </a:txBody>
                  <a:tcPr/>
                </a:tc>
                <a:tc>
                  <a:txBody>
                    <a:bodyPr/>
                    <a:lstStyle/>
                    <a:p>
                      <a:pPr algn="ctr"/>
                      <a:r>
                        <a:rPr lang="en-US" sz="2800" dirty="0" smtClean="0"/>
                        <a:t>High</a:t>
                      </a:r>
                      <a:endParaRPr lang="en-US" sz="2800" dirty="0"/>
                    </a:p>
                  </a:txBody>
                  <a:tcPr/>
                </a:tc>
              </a:tr>
              <a:tr h="1729122">
                <a:tc rowSpan="2">
                  <a:txBody>
                    <a:bodyPr/>
                    <a:lstStyle/>
                    <a:p>
                      <a:r>
                        <a:rPr lang="en-US" sz="2800" b="1" dirty="0" smtClean="0">
                          <a:solidFill>
                            <a:schemeClr val="bg1"/>
                          </a:solidFill>
                        </a:rPr>
                        <a:t>Retrieval strength</a:t>
                      </a:r>
                      <a:endParaRPr lang="en-US" sz="2800" b="1" dirty="0">
                        <a:solidFill>
                          <a:schemeClr val="bg1"/>
                        </a:solidFill>
                      </a:endParaRPr>
                    </a:p>
                  </a:txBody>
                  <a:tcPr anchor="ctr">
                    <a:solidFill>
                      <a:srgbClr val="1691D0"/>
                    </a:solidFill>
                  </a:tcPr>
                </a:tc>
                <a:tc>
                  <a:txBody>
                    <a:bodyPr/>
                    <a:lstStyle/>
                    <a:p>
                      <a:r>
                        <a:rPr lang="en-US" sz="2800" dirty="0" smtClean="0"/>
                        <a:t>Low</a:t>
                      </a:r>
                      <a:endParaRPr lang="en-US" sz="2800" dirty="0"/>
                    </a:p>
                  </a:txBody>
                  <a:tcPr anchor="ctr"/>
                </a:tc>
                <a:tc>
                  <a:txBody>
                    <a:bodyPr/>
                    <a:lstStyle/>
                    <a:p>
                      <a:endParaRPr lang="en-US" sz="2800" dirty="0"/>
                    </a:p>
                  </a:txBody>
                  <a:tcPr/>
                </a:tc>
                <a:tc>
                  <a:txBody>
                    <a:bodyPr/>
                    <a:lstStyle/>
                    <a:p>
                      <a:endParaRPr lang="en-US" sz="2800" dirty="0"/>
                    </a:p>
                  </a:txBody>
                  <a:tcPr/>
                </a:tc>
              </a:tr>
              <a:tr h="1729122">
                <a:tc vMerge="1">
                  <a:txBody>
                    <a:bodyPr/>
                    <a:lstStyle/>
                    <a:p>
                      <a:endParaRPr lang="en-US" dirty="0"/>
                    </a:p>
                  </a:txBody>
                  <a:tcPr/>
                </a:tc>
                <a:tc>
                  <a:txBody>
                    <a:bodyPr/>
                    <a:lstStyle/>
                    <a:p>
                      <a:r>
                        <a:rPr lang="en-US" sz="2800" dirty="0" smtClean="0"/>
                        <a:t>High</a:t>
                      </a:r>
                      <a:endParaRPr lang="en-US" sz="2800" dirty="0"/>
                    </a:p>
                  </a:txBody>
                  <a:tcPr anchor="ctr"/>
                </a:tc>
                <a:tc>
                  <a:txBody>
                    <a:bodyPr/>
                    <a:lstStyle/>
                    <a:p>
                      <a:endParaRPr lang="en-US" sz="2800" dirty="0"/>
                    </a:p>
                  </a:txBody>
                  <a:tcPr/>
                </a:tc>
                <a:tc>
                  <a:txBody>
                    <a:bodyPr/>
                    <a:lstStyle/>
                    <a:p>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9C0F6FC3-3F0F-484D-B7AD-35414CAF3DD6}" type="slidenum">
              <a:rPr lang="en-US" smtClean="0"/>
              <a:t>41</a:t>
            </a:fld>
            <a:endParaRPr lang="en-US"/>
          </a:p>
        </p:txBody>
      </p:sp>
      <p:sp>
        <p:nvSpPr>
          <p:cNvPr id="6" name="TextBox 5"/>
          <p:cNvSpPr txBox="1"/>
          <p:nvPr/>
        </p:nvSpPr>
        <p:spPr>
          <a:xfrm>
            <a:off x="3771900" y="2985868"/>
            <a:ext cx="2400300" cy="954107"/>
          </a:xfrm>
          <a:prstGeom prst="rect">
            <a:avLst/>
          </a:prstGeom>
          <a:noFill/>
        </p:spPr>
        <p:txBody>
          <a:bodyPr wrap="square" rtlCol="0">
            <a:spAutoFit/>
          </a:bodyPr>
          <a:lstStyle/>
          <a:p>
            <a:pPr algn="ctr"/>
            <a:r>
              <a:rPr lang="en-US" sz="2800" dirty="0" smtClean="0"/>
              <a:t>Credit card number</a:t>
            </a:r>
            <a:endParaRPr lang="en-US" sz="2800" dirty="0"/>
          </a:p>
        </p:txBody>
      </p:sp>
      <p:sp>
        <p:nvSpPr>
          <p:cNvPr id="7" name="TextBox 6"/>
          <p:cNvSpPr txBox="1"/>
          <p:nvPr/>
        </p:nvSpPr>
        <p:spPr>
          <a:xfrm>
            <a:off x="6238577" y="4738468"/>
            <a:ext cx="2400300" cy="954107"/>
          </a:xfrm>
          <a:prstGeom prst="rect">
            <a:avLst/>
          </a:prstGeom>
          <a:noFill/>
        </p:spPr>
        <p:txBody>
          <a:bodyPr wrap="square" rtlCol="0">
            <a:spAutoFit/>
          </a:bodyPr>
          <a:lstStyle/>
          <a:p>
            <a:pPr algn="ctr"/>
            <a:r>
              <a:rPr lang="en-US" sz="2800" dirty="0" smtClean="0"/>
              <a:t>Social security number</a:t>
            </a:r>
            <a:endParaRPr lang="en-US" sz="2800" dirty="0"/>
          </a:p>
        </p:txBody>
      </p:sp>
      <p:sp>
        <p:nvSpPr>
          <p:cNvPr id="8" name="TextBox 7"/>
          <p:cNvSpPr txBox="1"/>
          <p:nvPr/>
        </p:nvSpPr>
        <p:spPr>
          <a:xfrm>
            <a:off x="3771900" y="4534573"/>
            <a:ext cx="2400300" cy="1384995"/>
          </a:xfrm>
          <a:prstGeom prst="rect">
            <a:avLst/>
          </a:prstGeom>
          <a:noFill/>
        </p:spPr>
        <p:txBody>
          <a:bodyPr wrap="square" rtlCol="0">
            <a:spAutoFit/>
          </a:bodyPr>
          <a:lstStyle/>
          <a:p>
            <a:pPr algn="ctr"/>
            <a:r>
              <a:rPr lang="en-US" sz="2800" dirty="0" smtClean="0"/>
              <a:t>Current parking space number</a:t>
            </a:r>
            <a:endParaRPr lang="en-US" sz="2800" dirty="0"/>
          </a:p>
        </p:txBody>
      </p:sp>
      <p:sp>
        <p:nvSpPr>
          <p:cNvPr id="9" name="TextBox 8"/>
          <p:cNvSpPr txBox="1"/>
          <p:nvPr/>
        </p:nvSpPr>
        <p:spPr>
          <a:xfrm>
            <a:off x="6238577" y="2987236"/>
            <a:ext cx="2400300" cy="954107"/>
          </a:xfrm>
          <a:prstGeom prst="rect">
            <a:avLst/>
          </a:prstGeom>
          <a:noFill/>
        </p:spPr>
        <p:txBody>
          <a:bodyPr wrap="square" rtlCol="0">
            <a:spAutoFit/>
          </a:bodyPr>
          <a:lstStyle/>
          <a:p>
            <a:pPr algn="ctr"/>
            <a:r>
              <a:rPr lang="en-US" sz="2800" dirty="0" smtClean="0"/>
              <a:t>First license plate number</a:t>
            </a:r>
            <a:endParaRPr lang="en-US" sz="2800" dirty="0"/>
          </a:p>
        </p:txBody>
      </p:sp>
    </p:spTree>
    <p:extLst>
      <p:ext uri="{BB962C8B-B14F-4D97-AF65-F5344CB8AC3E}">
        <p14:creationId xmlns:p14="http://schemas.microsoft.com/office/powerpoint/2010/main" val="2217201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memory really works</a:t>
            </a:r>
            <a:endParaRPr lang="en-US" dirty="0"/>
          </a:p>
        </p:txBody>
      </p:sp>
      <p:sp>
        <p:nvSpPr>
          <p:cNvPr id="5" name="Content Placeholder 4"/>
          <p:cNvSpPr>
            <a:spLocks noGrp="1"/>
          </p:cNvSpPr>
          <p:nvPr>
            <p:ph idx="1"/>
          </p:nvPr>
        </p:nvSpPr>
        <p:spPr>
          <a:xfrm>
            <a:off x="717550" y="1384300"/>
            <a:ext cx="7969250" cy="5473700"/>
          </a:xfrm>
        </p:spPr>
        <p:txBody>
          <a:bodyPr/>
          <a:lstStyle/>
          <a:p>
            <a:r>
              <a:rPr lang="en-US" dirty="0" smtClean="0"/>
              <a:t>Storage strength and retrieval strength are increased by</a:t>
            </a:r>
          </a:p>
          <a:p>
            <a:pPr lvl="1"/>
            <a:r>
              <a:rPr lang="en-US" dirty="0" smtClean="0"/>
              <a:t>Re-studying an item</a:t>
            </a:r>
          </a:p>
          <a:p>
            <a:pPr lvl="1"/>
            <a:r>
              <a:rPr lang="en-US" dirty="0" smtClean="0"/>
              <a:t>Retrieving it from memory</a:t>
            </a:r>
          </a:p>
          <a:p>
            <a:pPr lvl="1"/>
            <a:r>
              <a:rPr lang="en-US" dirty="0" smtClean="0"/>
              <a:t>Retrieval has a greater impact than re-study</a:t>
            </a:r>
          </a:p>
          <a:p>
            <a:r>
              <a:rPr lang="en-US" dirty="0" smtClean="0"/>
              <a:t>Retrieval and re-study increase:</a:t>
            </a:r>
          </a:p>
          <a:p>
            <a:pPr lvl="1"/>
            <a:r>
              <a:rPr lang="en-US" dirty="0" smtClean="0"/>
              <a:t>storage strength more when retrieval strength is </a:t>
            </a:r>
            <a:r>
              <a:rPr lang="en-US" i="1" dirty="0" smtClean="0"/>
              <a:t>low</a:t>
            </a:r>
          </a:p>
          <a:p>
            <a:pPr lvl="1"/>
            <a:r>
              <a:rPr lang="en-US" dirty="0" smtClean="0"/>
              <a:t>retrieval strength more when</a:t>
            </a:r>
          </a:p>
          <a:p>
            <a:pPr lvl="2"/>
            <a:r>
              <a:rPr lang="en-US" dirty="0" smtClean="0"/>
              <a:t>retrieval strength is low</a:t>
            </a:r>
          </a:p>
          <a:p>
            <a:pPr lvl="2"/>
            <a:r>
              <a:rPr lang="en-US" dirty="0" smtClean="0"/>
              <a:t>storage strength is high</a:t>
            </a:r>
          </a:p>
          <a:p>
            <a:r>
              <a:rPr lang="en-US" dirty="0" smtClean="0"/>
              <a:t>Learners need “desirable difficulties” in learning</a:t>
            </a:r>
            <a:endParaRPr lang="en-US" dirty="0"/>
          </a:p>
        </p:txBody>
      </p:sp>
      <p:sp>
        <p:nvSpPr>
          <p:cNvPr id="3" name="Slide Number Placeholder 2"/>
          <p:cNvSpPr>
            <a:spLocks noGrp="1"/>
          </p:cNvSpPr>
          <p:nvPr>
            <p:ph type="sldNum" sz="quarter" idx="12"/>
          </p:nvPr>
        </p:nvSpPr>
        <p:spPr/>
        <p:txBody>
          <a:bodyPr/>
          <a:lstStyle/>
          <a:p>
            <a:fld id="{9C0F6FC3-3F0F-484D-B7AD-35414CAF3DD6}" type="slidenum">
              <a:rPr lang="en-US" smtClean="0"/>
              <a:pPr/>
              <a:t>42</a:t>
            </a:fld>
            <a:endParaRPr lang="en-US" dirty="0"/>
          </a:p>
        </p:txBody>
      </p:sp>
      <p:sp>
        <p:nvSpPr>
          <p:cNvPr id="2" name="TextBox 1"/>
          <p:cNvSpPr txBox="1"/>
          <p:nvPr/>
        </p:nvSpPr>
        <p:spPr>
          <a:xfrm>
            <a:off x="717550" y="6319335"/>
            <a:ext cx="2692400" cy="369332"/>
          </a:xfrm>
          <a:prstGeom prst="rect">
            <a:avLst/>
          </a:prstGeom>
          <a:noFill/>
        </p:spPr>
        <p:txBody>
          <a:bodyPr wrap="square" rtlCol="0">
            <a:spAutoFit/>
          </a:bodyPr>
          <a:lstStyle/>
          <a:p>
            <a:r>
              <a:rPr lang="en-US" dirty="0" smtClean="0">
                <a:solidFill>
                  <a:srgbClr val="1691D0"/>
                </a:solidFill>
              </a:rPr>
              <a:t>Bjork (1992)</a:t>
            </a:r>
            <a:endParaRPr lang="en-US" dirty="0">
              <a:solidFill>
                <a:srgbClr val="1691D0"/>
              </a:solidFill>
            </a:endParaRPr>
          </a:p>
        </p:txBody>
      </p:sp>
    </p:spTree>
    <p:extLst>
      <p:ext uri="{BB962C8B-B14F-4D97-AF65-F5344CB8AC3E}">
        <p14:creationId xmlns:p14="http://schemas.microsoft.com/office/powerpoint/2010/main" val="88089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33886"/>
            <a:ext cx="8426450" cy="621877"/>
          </a:xfrm>
        </p:spPr>
        <p:txBody>
          <a:bodyPr/>
          <a:lstStyle/>
          <a:p>
            <a:r>
              <a:rPr lang="en-US" dirty="0" smtClean="0"/>
              <a:t>Which of these consistently improves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43</a:t>
            </a:fld>
            <a:endParaRPr lang="en-GB" dirty="0"/>
          </a:p>
        </p:txBody>
      </p:sp>
      <p:sp>
        <p:nvSpPr>
          <p:cNvPr id="4" name="Content Placeholder 3"/>
          <p:cNvSpPr>
            <a:spLocks noGrp="1"/>
          </p:cNvSpPr>
          <p:nvPr>
            <p:ph sz="quarter" idx="1"/>
          </p:nvPr>
        </p:nvSpPr>
        <p:spPr>
          <a:xfrm>
            <a:off x="612648" y="1600199"/>
            <a:ext cx="8153400" cy="4953765"/>
          </a:xfrm>
        </p:spPr>
        <p:txBody>
          <a:bodyPr>
            <a:normAutofit lnSpcReduction="10000"/>
          </a:bodyPr>
          <a:lstStyle/>
          <a:p>
            <a:pPr marL="898525" indent="-898525" fontAlgn="t">
              <a:buClr>
                <a:schemeClr val="accent1"/>
              </a:buClr>
              <a:buSzPct val="100000"/>
              <a:buFont typeface="+mj-lt"/>
              <a:buAutoNum type="arabicPeriod"/>
              <a:tabLst>
                <a:tab pos="442913" algn="dec"/>
              </a:tabLst>
            </a:pPr>
            <a:r>
              <a:rPr lang="en-US" dirty="0" smtClean="0"/>
              <a:t>Elaborative </a:t>
            </a:r>
            <a:r>
              <a:rPr lang="en-US" dirty="0"/>
              <a:t>interrogation</a:t>
            </a:r>
          </a:p>
          <a:p>
            <a:pPr marL="898525" indent="-898525" fontAlgn="t">
              <a:buClr>
                <a:schemeClr val="accent1"/>
              </a:buClr>
              <a:buSzPct val="100000"/>
              <a:buFont typeface="+mj-lt"/>
              <a:buAutoNum type="arabicPeriod"/>
              <a:tabLst>
                <a:tab pos="442913" algn="dec"/>
              </a:tabLst>
            </a:pPr>
            <a:r>
              <a:rPr lang="en-US" dirty="0" smtClean="0"/>
              <a:t>Self</a:t>
            </a:r>
            <a:r>
              <a:rPr lang="en-US" dirty="0"/>
              <a:t>-explanation </a:t>
            </a:r>
          </a:p>
          <a:p>
            <a:pPr marL="898525" indent="-898525" fontAlgn="t">
              <a:buClr>
                <a:schemeClr val="accent1"/>
              </a:buClr>
              <a:buSzPct val="100000"/>
              <a:buFont typeface="+mj-lt"/>
              <a:buAutoNum type="arabicPeriod"/>
              <a:tabLst>
                <a:tab pos="442913" algn="dec"/>
              </a:tabLst>
            </a:pPr>
            <a:r>
              <a:rPr lang="en-US" dirty="0" smtClean="0"/>
              <a:t>Summarization</a:t>
            </a:r>
            <a:endParaRPr lang="en-US" dirty="0"/>
          </a:p>
          <a:p>
            <a:pPr marL="898525" indent="-898525" fontAlgn="t">
              <a:buClr>
                <a:schemeClr val="accent1"/>
              </a:buClr>
              <a:buSzPct val="100000"/>
              <a:buFont typeface="+mj-lt"/>
              <a:buAutoNum type="arabicPeriod"/>
              <a:tabLst>
                <a:tab pos="442913" algn="dec"/>
              </a:tabLst>
            </a:pPr>
            <a:r>
              <a:rPr lang="en-US" dirty="0" smtClean="0"/>
              <a:t>Highlighting</a:t>
            </a:r>
            <a:r>
              <a:rPr lang="en-US" dirty="0"/>
              <a:t>/underlining</a:t>
            </a:r>
          </a:p>
          <a:p>
            <a:pPr marL="898525" indent="-898525" fontAlgn="t">
              <a:buClr>
                <a:schemeClr val="accent1"/>
              </a:buClr>
              <a:buSzPct val="100000"/>
              <a:buFont typeface="+mj-lt"/>
              <a:buAutoNum type="arabicPeriod"/>
              <a:tabLst>
                <a:tab pos="442913" algn="dec"/>
              </a:tabLst>
            </a:pPr>
            <a:r>
              <a:rPr lang="en-US" dirty="0" smtClean="0"/>
              <a:t>Keyword mnemonic</a:t>
            </a:r>
            <a:endParaRPr lang="en-US" dirty="0"/>
          </a:p>
          <a:p>
            <a:pPr marL="898525" indent="-898525" fontAlgn="t">
              <a:buClr>
                <a:schemeClr val="accent1"/>
              </a:buClr>
              <a:buSzPct val="100000"/>
              <a:buFont typeface="+mj-lt"/>
              <a:buAutoNum type="arabicPeriod"/>
              <a:tabLst>
                <a:tab pos="442913" algn="dec"/>
              </a:tabLst>
            </a:pPr>
            <a:r>
              <a:rPr lang="en-US" dirty="0" smtClean="0"/>
              <a:t>Imagery </a:t>
            </a:r>
            <a:r>
              <a:rPr lang="en-US" dirty="0"/>
              <a:t>for </a:t>
            </a:r>
            <a:r>
              <a:rPr lang="en-US" dirty="0" smtClean="0"/>
              <a:t>text</a:t>
            </a:r>
            <a:endParaRPr lang="en-US" dirty="0"/>
          </a:p>
          <a:p>
            <a:pPr marL="898525" indent="-898525" fontAlgn="t">
              <a:buClr>
                <a:schemeClr val="accent1"/>
              </a:buClr>
              <a:buSzPct val="100000"/>
              <a:buFont typeface="+mj-lt"/>
              <a:buAutoNum type="arabicPeriod"/>
              <a:tabLst>
                <a:tab pos="442913" algn="dec"/>
              </a:tabLst>
            </a:pPr>
            <a:r>
              <a:rPr lang="en-US" dirty="0" smtClean="0">
                <a:solidFill>
                  <a:srgbClr val="000000"/>
                </a:solidFill>
              </a:rPr>
              <a:t>Rereading</a:t>
            </a:r>
            <a:endParaRPr lang="en-US" dirty="0">
              <a:solidFill>
                <a:srgbClr val="000000"/>
              </a:solidFill>
            </a:endParaRPr>
          </a:p>
          <a:p>
            <a:pPr marL="898525" indent="-898525" fontAlgn="t">
              <a:buClr>
                <a:schemeClr val="accent1"/>
              </a:buClr>
              <a:buSzPct val="100000"/>
              <a:buFont typeface="+mj-lt"/>
              <a:buAutoNum type="arabicPeriod"/>
              <a:tabLst>
                <a:tab pos="442913" algn="dec"/>
              </a:tabLst>
            </a:pPr>
            <a:r>
              <a:rPr lang="en-US" dirty="0" smtClean="0"/>
              <a:t>Practice testing</a:t>
            </a:r>
            <a:endParaRPr lang="en-US" dirty="0"/>
          </a:p>
          <a:p>
            <a:pPr marL="898525" indent="-898525" fontAlgn="t">
              <a:buClr>
                <a:schemeClr val="accent1"/>
              </a:buClr>
              <a:buSzPct val="100000"/>
              <a:buFont typeface="+mj-lt"/>
              <a:buAutoNum type="arabicPeriod"/>
              <a:tabLst>
                <a:tab pos="442913" algn="dec"/>
              </a:tabLst>
            </a:pPr>
            <a:r>
              <a:rPr lang="en-US" dirty="0" smtClean="0"/>
              <a:t>Distributed </a:t>
            </a:r>
            <a:r>
              <a:rPr lang="en-US" dirty="0"/>
              <a:t>practice</a:t>
            </a:r>
          </a:p>
          <a:p>
            <a:pPr marL="898525" indent="-898525" fontAlgn="t">
              <a:buClr>
                <a:schemeClr val="accent1"/>
              </a:buClr>
              <a:buSzPct val="100000"/>
              <a:buFont typeface="+mj-lt"/>
              <a:buAutoNum type="arabicPeriod"/>
              <a:tabLst>
                <a:tab pos="442913" algn="dec"/>
              </a:tabLst>
            </a:pPr>
            <a:r>
              <a:rPr lang="en-US" dirty="0" smtClean="0"/>
              <a:t>Interleaved </a:t>
            </a:r>
            <a:r>
              <a:rPr lang="en-US" dirty="0"/>
              <a:t>practice </a:t>
            </a:r>
          </a:p>
          <a:p>
            <a:endParaRPr lang="en-US" dirty="0"/>
          </a:p>
        </p:txBody>
      </p:sp>
      <p:sp>
        <p:nvSpPr>
          <p:cNvPr id="5" name="Left Arrow 4"/>
          <p:cNvSpPr/>
          <p:nvPr/>
        </p:nvSpPr>
        <p:spPr>
          <a:xfrm>
            <a:off x="4639734" y="4682066"/>
            <a:ext cx="1320800" cy="6265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639734" y="5139266"/>
            <a:ext cx="1320800" cy="6265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39734" y="4682064"/>
            <a:ext cx="1879600" cy="11662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394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benefits for spaced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44</a:t>
            </a:fld>
            <a:endParaRPr lang="en-GB" dirty="0"/>
          </a:p>
        </p:txBody>
      </p:sp>
      <p:sp>
        <p:nvSpPr>
          <p:cNvPr id="4" name="Content Placeholder 3"/>
          <p:cNvSpPr>
            <a:spLocks noGrp="1"/>
          </p:cNvSpPr>
          <p:nvPr>
            <p:ph sz="quarter" idx="1"/>
          </p:nvPr>
        </p:nvSpPr>
        <p:spPr>
          <a:xfrm>
            <a:off x="717550" y="1443400"/>
            <a:ext cx="8153400" cy="5173521"/>
          </a:xfrm>
        </p:spPr>
        <p:txBody>
          <a:bodyPr>
            <a:normAutofit fontScale="85000" lnSpcReduction="20000"/>
          </a:bodyPr>
          <a:lstStyle/>
          <a:p>
            <a:pPr>
              <a:lnSpc>
                <a:spcPct val="120000"/>
              </a:lnSpc>
            </a:pPr>
            <a:r>
              <a:rPr lang="en-US" dirty="0" smtClean="0"/>
              <a:t>169 undergraduate students attended a 45-minute lecture on meteorology with 4 sections:</a:t>
            </a:r>
          </a:p>
          <a:p>
            <a:pPr lvl="1">
              <a:lnSpc>
                <a:spcPct val="120000"/>
              </a:lnSpc>
            </a:pPr>
            <a:r>
              <a:rPr lang="en-US" dirty="0"/>
              <a:t>clouds (formation and classification</a:t>
            </a:r>
            <a:r>
              <a:rPr lang="en-US" dirty="0" smtClean="0"/>
              <a:t>)</a:t>
            </a:r>
            <a:endParaRPr lang="en-US" dirty="0"/>
          </a:p>
          <a:p>
            <a:pPr lvl="1">
              <a:lnSpc>
                <a:spcPct val="120000"/>
              </a:lnSpc>
            </a:pPr>
            <a:r>
              <a:rPr lang="en-US" dirty="0" smtClean="0"/>
              <a:t>wind </a:t>
            </a:r>
            <a:r>
              <a:rPr lang="en-US" dirty="0"/>
              <a:t>(pressure streams and the </a:t>
            </a:r>
            <a:r>
              <a:rPr lang="en-US" dirty="0" err="1"/>
              <a:t>Coriolis</a:t>
            </a:r>
            <a:r>
              <a:rPr lang="en-US" dirty="0"/>
              <a:t> effect</a:t>
            </a:r>
            <a:r>
              <a:rPr lang="en-US" dirty="0" smtClean="0"/>
              <a:t>)</a:t>
            </a:r>
            <a:endParaRPr lang="en-US" dirty="0"/>
          </a:p>
          <a:p>
            <a:pPr lvl="1">
              <a:lnSpc>
                <a:spcPct val="120000"/>
              </a:lnSpc>
            </a:pPr>
            <a:r>
              <a:rPr lang="en-US" dirty="0" smtClean="0"/>
              <a:t>rain </a:t>
            </a:r>
            <a:r>
              <a:rPr lang="en-US" dirty="0"/>
              <a:t>(classification</a:t>
            </a:r>
            <a:r>
              <a:rPr lang="en-US" dirty="0" smtClean="0"/>
              <a:t>)</a:t>
            </a:r>
          </a:p>
          <a:p>
            <a:pPr lvl="1">
              <a:lnSpc>
                <a:spcPct val="120000"/>
              </a:lnSpc>
            </a:pPr>
            <a:r>
              <a:rPr lang="en-US" dirty="0" smtClean="0"/>
              <a:t>thunderstorms (development</a:t>
            </a:r>
            <a:r>
              <a:rPr lang="en-US" dirty="0"/>
              <a:t>; thunder and lightning</a:t>
            </a:r>
            <a:r>
              <a:rPr lang="en-US" dirty="0" smtClean="0"/>
              <a:t>)</a:t>
            </a:r>
          </a:p>
          <a:p>
            <a:pPr>
              <a:lnSpc>
                <a:spcPct val="120000"/>
              </a:lnSpc>
            </a:pPr>
            <a:r>
              <a:rPr lang="en-US" dirty="0" smtClean="0"/>
              <a:t>Students tested on the material</a:t>
            </a:r>
          </a:p>
          <a:p>
            <a:pPr lvl="1">
              <a:lnSpc>
                <a:spcPct val="120000"/>
              </a:lnSpc>
            </a:pPr>
            <a:r>
              <a:rPr lang="en-US" dirty="0" smtClean="0"/>
              <a:t>20 lower-order questions</a:t>
            </a:r>
          </a:p>
          <a:p>
            <a:pPr lvl="1">
              <a:lnSpc>
                <a:spcPct val="120000"/>
              </a:lnSpc>
            </a:pPr>
            <a:r>
              <a:rPr lang="en-US" dirty="0" smtClean="0"/>
              <a:t>20 higher-order questions </a:t>
            </a:r>
          </a:p>
          <a:p>
            <a:pPr>
              <a:lnSpc>
                <a:spcPct val="120000"/>
              </a:lnSpc>
            </a:pPr>
            <a:r>
              <a:rPr lang="en-US" dirty="0" smtClean="0"/>
              <a:t>Students then reviewed half of the material online:</a:t>
            </a:r>
          </a:p>
          <a:p>
            <a:pPr lvl="1">
              <a:lnSpc>
                <a:spcPct val="120000"/>
              </a:lnSpc>
            </a:pPr>
            <a:r>
              <a:rPr lang="en-US" dirty="0" smtClean="0"/>
              <a:t>76 did so after 1 day</a:t>
            </a:r>
          </a:p>
          <a:p>
            <a:pPr lvl="1">
              <a:lnSpc>
                <a:spcPct val="120000"/>
              </a:lnSpc>
            </a:pPr>
            <a:r>
              <a:rPr lang="en-US" dirty="0" smtClean="0"/>
              <a:t>93 did so after 8 days</a:t>
            </a:r>
          </a:p>
          <a:p>
            <a:pPr>
              <a:lnSpc>
                <a:spcPct val="120000"/>
              </a:lnSpc>
            </a:pPr>
            <a:r>
              <a:rPr lang="en-US" dirty="0" smtClean="0"/>
              <a:t>Students tested on all material after 35 days</a:t>
            </a:r>
            <a:endParaRPr lang="en-US" dirty="0"/>
          </a:p>
          <a:p>
            <a:pPr>
              <a:lnSpc>
                <a:spcPct val="120000"/>
              </a:lnSpc>
            </a:pPr>
            <a:endParaRPr lang="en-US" dirty="0"/>
          </a:p>
        </p:txBody>
      </p:sp>
      <p:sp>
        <p:nvSpPr>
          <p:cNvPr id="5" name="TextBox 4"/>
          <p:cNvSpPr txBox="1"/>
          <p:nvPr/>
        </p:nvSpPr>
        <p:spPr>
          <a:xfrm>
            <a:off x="945040" y="6468488"/>
            <a:ext cx="184666" cy="461665"/>
          </a:xfrm>
          <a:prstGeom prst="rect">
            <a:avLst/>
          </a:prstGeom>
          <a:noFill/>
        </p:spPr>
        <p:txBody>
          <a:bodyPr wrap="none" rtlCol="0">
            <a:spAutoFit/>
          </a:bodyPr>
          <a:lstStyle/>
          <a:p>
            <a:endParaRPr lang="en-US" dirty="0"/>
          </a:p>
        </p:txBody>
      </p:sp>
      <p:sp>
        <p:nvSpPr>
          <p:cNvPr id="6" name="TextBox 5"/>
          <p:cNvSpPr txBox="1"/>
          <p:nvPr/>
        </p:nvSpPr>
        <p:spPr>
          <a:xfrm>
            <a:off x="738312" y="6465332"/>
            <a:ext cx="3972122" cy="369332"/>
          </a:xfrm>
          <a:prstGeom prst="rect">
            <a:avLst/>
          </a:prstGeom>
          <a:noFill/>
        </p:spPr>
        <p:txBody>
          <a:bodyPr wrap="square" rtlCol="0">
            <a:spAutoFit/>
          </a:bodyPr>
          <a:lstStyle/>
          <a:p>
            <a:r>
              <a:rPr lang="en-US" sz="1800" dirty="0" err="1" smtClean="0">
                <a:solidFill>
                  <a:schemeClr val="accent1"/>
                </a:solidFill>
                <a:latin typeface="Calibri"/>
                <a:cs typeface="Calibri"/>
              </a:rPr>
              <a:t>Kapler</a:t>
            </a:r>
            <a:r>
              <a:rPr lang="en-US" sz="1800" dirty="0" smtClean="0">
                <a:solidFill>
                  <a:schemeClr val="accent1"/>
                </a:solidFill>
                <a:latin typeface="Calibri"/>
                <a:cs typeface="Calibri"/>
              </a:rPr>
              <a:t>, Weston</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Wiseheart</a:t>
            </a:r>
            <a:r>
              <a:rPr lang="en-US" sz="1800" dirty="0" smtClean="0">
                <a:solidFill>
                  <a:schemeClr val="accent1"/>
                </a:solidFill>
                <a:latin typeface="Calibri"/>
                <a:cs typeface="Calibri"/>
              </a:rPr>
              <a:t> (2015)</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222069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after 35 days</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45</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8381031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70113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after 35 days, by review interval</a:t>
            </a:r>
            <a:endParaRPr lang="en-US" dirty="0"/>
          </a:p>
        </p:txBody>
      </p:sp>
      <p:sp>
        <p:nvSpPr>
          <p:cNvPr id="7" name="TextBox 6"/>
          <p:cNvSpPr txBox="1"/>
          <p:nvPr/>
        </p:nvSpPr>
        <p:spPr>
          <a:xfrm>
            <a:off x="1831015" y="6002867"/>
            <a:ext cx="2716990" cy="369332"/>
          </a:xfrm>
          <a:prstGeom prst="rect">
            <a:avLst/>
          </a:prstGeom>
          <a:noFill/>
        </p:spPr>
        <p:txBody>
          <a:bodyPr wrap="square" rtlCol="0">
            <a:spAutoFit/>
          </a:bodyPr>
          <a:lstStyle/>
          <a:p>
            <a:pPr algn="ctr"/>
            <a:r>
              <a:rPr lang="en-US" sz="1800" dirty="0" smtClean="0">
                <a:latin typeface="Calibri"/>
                <a:cs typeface="Calibri"/>
              </a:rPr>
              <a:t>Lower-order</a:t>
            </a:r>
            <a:endParaRPr lang="en-US" sz="1800" dirty="0">
              <a:latin typeface="Calibri"/>
              <a:cs typeface="Calibri"/>
            </a:endParaRPr>
          </a:p>
        </p:txBody>
      </p:sp>
      <p:sp>
        <p:nvSpPr>
          <p:cNvPr id="8" name="TextBox 7"/>
          <p:cNvSpPr txBox="1"/>
          <p:nvPr/>
        </p:nvSpPr>
        <p:spPr>
          <a:xfrm>
            <a:off x="5453484" y="6002867"/>
            <a:ext cx="2716990" cy="369332"/>
          </a:xfrm>
          <a:prstGeom prst="rect">
            <a:avLst/>
          </a:prstGeom>
          <a:noFill/>
        </p:spPr>
        <p:txBody>
          <a:bodyPr wrap="square" rtlCol="0">
            <a:spAutoFit/>
          </a:bodyPr>
          <a:lstStyle/>
          <a:p>
            <a:pPr algn="ctr"/>
            <a:r>
              <a:rPr lang="en-US" sz="1800" dirty="0" smtClean="0">
                <a:latin typeface="Calibri"/>
                <a:cs typeface="Calibri"/>
              </a:rPr>
              <a:t>Higher-order</a:t>
            </a:r>
            <a:endParaRPr lang="en-US" sz="1800" dirty="0">
              <a:latin typeface="Calibri"/>
              <a:cs typeface="Calibri"/>
            </a:endParaRPr>
          </a:p>
        </p:txBody>
      </p:sp>
      <p:sp>
        <p:nvSpPr>
          <p:cNvPr id="9" name="TextBox 8"/>
          <p:cNvSpPr txBox="1"/>
          <p:nvPr/>
        </p:nvSpPr>
        <p:spPr>
          <a:xfrm>
            <a:off x="612648" y="6465332"/>
            <a:ext cx="3972122" cy="369332"/>
          </a:xfrm>
          <a:prstGeom prst="rect">
            <a:avLst/>
          </a:prstGeom>
          <a:noFill/>
        </p:spPr>
        <p:txBody>
          <a:bodyPr wrap="square" rtlCol="0">
            <a:spAutoFit/>
          </a:bodyPr>
          <a:lstStyle/>
          <a:p>
            <a:r>
              <a:rPr lang="en-US" sz="1800" dirty="0" err="1" smtClean="0">
                <a:solidFill>
                  <a:schemeClr val="accent1"/>
                </a:solidFill>
                <a:latin typeface="Calibri"/>
                <a:cs typeface="Calibri"/>
              </a:rPr>
              <a:t>Kapler</a:t>
            </a:r>
            <a:r>
              <a:rPr lang="en-US" sz="1800" dirty="0" smtClean="0">
                <a:solidFill>
                  <a:schemeClr val="accent1"/>
                </a:solidFill>
                <a:latin typeface="Calibri"/>
                <a:cs typeface="Calibri"/>
              </a:rPr>
              <a:t>, Weston</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Wiseheart</a:t>
            </a:r>
            <a:r>
              <a:rPr lang="en-US" sz="1800" dirty="0" smtClean="0">
                <a:solidFill>
                  <a:schemeClr val="accent1"/>
                </a:solidFill>
                <a:latin typeface="Calibri"/>
                <a:cs typeface="Calibri"/>
              </a:rPr>
              <a:t> (2015)</a:t>
            </a:r>
            <a:endParaRPr lang="en-US" sz="1800" dirty="0">
              <a:solidFill>
                <a:schemeClr val="accent1"/>
              </a:solidFill>
              <a:latin typeface="Calibri"/>
              <a:cs typeface="Calibri"/>
            </a:endParaRPr>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45109066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1704015" y="2064266"/>
            <a:ext cx="6462155" cy="680998"/>
            <a:chOff x="1704015" y="2064266"/>
            <a:chExt cx="6462155" cy="680998"/>
          </a:xfrm>
        </p:grpSpPr>
        <p:sp>
          <p:nvSpPr>
            <p:cNvPr id="14" name="TextBox 13"/>
            <p:cNvSpPr txBox="1"/>
            <p:nvPr/>
          </p:nvSpPr>
          <p:spPr>
            <a:xfrm>
              <a:off x="170401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0.33</a:t>
              </a:r>
              <a:endParaRPr lang="en-US" sz="1800" dirty="0">
                <a:solidFill>
                  <a:schemeClr val="accent1"/>
                </a:solidFill>
                <a:latin typeface="Calibri"/>
                <a:cs typeface="Calibri"/>
              </a:endParaRPr>
            </a:p>
          </p:txBody>
        </p:sp>
        <p:sp>
          <p:nvSpPr>
            <p:cNvPr id="15" name="TextBox 14"/>
            <p:cNvSpPr txBox="1"/>
            <p:nvPr/>
          </p:nvSpPr>
          <p:spPr>
            <a:xfrm>
              <a:off x="35582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0.37</a:t>
              </a:r>
              <a:endParaRPr lang="en-US" sz="1800" dirty="0">
                <a:solidFill>
                  <a:schemeClr val="accent1"/>
                </a:solidFill>
                <a:latin typeface="Calibri"/>
                <a:cs typeface="Calibri"/>
              </a:endParaRPr>
            </a:p>
          </p:txBody>
        </p:sp>
        <p:sp>
          <p:nvSpPr>
            <p:cNvPr id="16" name="TextBox 15"/>
            <p:cNvSpPr txBox="1"/>
            <p:nvPr/>
          </p:nvSpPr>
          <p:spPr>
            <a:xfrm>
              <a:off x="53489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0.35</a:t>
              </a:r>
              <a:endParaRPr lang="en-US" sz="1800" dirty="0">
                <a:solidFill>
                  <a:schemeClr val="accent1"/>
                </a:solidFill>
                <a:latin typeface="Calibri"/>
                <a:cs typeface="Calibri"/>
              </a:endParaRPr>
            </a:p>
          </p:txBody>
        </p:sp>
        <p:sp>
          <p:nvSpPr>
            <p:cNvPr id="17" name="TextBox 16"/>
            <p:cNvSpPr txBox="1"/>
            <p:nvPr/>
          </p:nvSpPr>
          <p:spPr>
            <a:xfrm>
              <a:off x="71396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0.42</a:t>
              </a:r>
              <a:endParaRPr lang="en-US" sz="1800" dirty="0">
                <a:solidFill>
                  <a:schemeClr val="accent1"/>
                </a:solidFill>
                <a:latin typeface="Calibri"/>
                <a:cs typeface="Calibri"/>
              </a:endParaRPr>
            </a:p>
          </p:txBody>
        </p:sp>
        <p:sp>
          <p:nvSpPr>
            <p:cNvPr id="18" name="TextBox 17"/>
            <p:cNvSpPr txBox="1"/>
            <p:nvPr/>
          </p:nvSpPr>
          <p:spPr>
            <a:xfrm>
              <a:off x="4011132" y="2064266"/>
              <a:ext cx="1731483"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Effect sizes</a:t>
              </a:r>
              <a:endParaRPr lang="en-US" sz="1800" dirty="0">
                <a:solidFill>
                  <a:schemeClr val="accent1"/>
                </a:solidFill>
                <a:latin typeface="Calibri"/>
                <a:cs typeface="Calibri"/>
              </a:endParaRPr>
            </a:p>
          </p:txBody>
        </p:sp>
        <p:cxnSp>
          <p:nvCxnSpPr>
            <p:cNvPr id="20" name="Straight Connector 19"/>
            <p:cNvCxnSpPr/>
            <p:nvPr/>
          </p:nvCxnSpPr>
          <p:spPr>
            <a:xfrm flipV="1">
              <a:off x="1831015" y="2375932"/>
              <a:ext cx="6119185" cy="1270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0203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0" bldStep="ptIn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1"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0" categoryIdx="2"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0" categoryIdx="3"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graphicEl>
                                              <a:chart seriesIdx="1" categoryIdx="2"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graphicEl>
                                              <a:chart seriesIdx="1" categoryIdx="3"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El" animBg="0"/>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normAutofit/>
          </a:bodyPr>
          <a:lstStyle/>
          <a:p>
            <a:r>
              <a:rPr lang="en-GB" dirty="0" smtClean="0"/>
              <a:t>Provide feedback that moves learning on</a:t>
            </a:r>
            <a:endParaRPr lang="en-GB" dirty="0"/>
          </a:p>
        </p:txBody>
      </p:sp>
      <p:sp>
        <p:nvSpPr>
          <p:cNvPr id="1014787" name="Rectangle 3"/>
          <p:cNvSpPr>
            <a:spLocks noGrp="1" noChangeArrowheads="1"/>
          </p:cNvSpPr>
          <p:nvPr>
            <p:ph sz="quarter" idx="1"/>
          </p:nvPr>
        </p:nvSpPr>
        <p:spPr/>
        <p:txBody>
          <a:bodyPr>
            <a:normAutofit/>
          </a:bodyPr>
          <a:lstStyle/>
          <a:p>
            <a:r>
              <a:rPr lang="en-GB" dirty="0" smtClean="0"/>
              <a:t>Key idea: feedback should:</a:t>
            </a:r>
          </a:p>
          <a:p>
            <a:pPr lvl="1"/>
            <a:r>
              <a:rPr lang="en-GB" dirty="0" smtClean="0"/>
              <a:t>Cause thinking</a:t>
            </a:r>
          </a:p>
          <a:p>
            <a:pPr lvl="1"/>
            <a:r>
              <a:rPr lang="en-GB" dirty="0" smtClean="0"/>
              <a:t>Provide guidance on how to improve</a:t>
            </a:r>
          </a:p>
          <a:p>
            <a:r>
              <a:rPr lang="en-GB" dirty="0" smtClean="0"/>
              <a:t>Comment-only marking</a:t>
            </a:r>
          </a:p>
          <a:p>
            <a:r>
              <a:rPr lang="en-GB" dirty="0" smtClean="0"/>
              <a:t>Focused marking</a:t>
            </a:r>
          </a:p>
          <a:p>
            <a:r>
              <a:rPr lang="en-GB" dirty="0" smtClean="0"/>
              <a:t>Explicit reference to mark-schemes/rubrics</a:t>
            </a:r>
          </a:p>
          <a:p>
            <a:r>
              <a:rPr lang="en-GB" dirty="0" smtClean="0"/>
              <a:t>Suggestions on how to improve:</a:t>
            </a:r>
          </a:p>
          <a:p>
            <a:pPr lvl="1"/>
            <a:r>
              <a:rPr lang="en-GB" dirty="0" smtClean="0"/>
              <a:t>Not giving complete solutions</a:t>
            </a:r>
          </a:p>
          <a:p>
            <a:r>
              <a:rPr lang="en-GB" dirty="0" smtClean="0"/>
              <a:t>Re-timing assessment:</a:t>
            </a:r>
          </a:p>
          <a:p>
            <a:pPr lvl="1"/>
            <a:r>
              <a:rPr lang="en-GB" dirty="0" smtClean="0"/>
              <a:t>E.g., three-fourths-of-the-way-through-a-unit test</a:t>
            </a:r>
            <a:endParaRPr lang="en-GB" dirty="0"/>
          </a:p>
        </p:txBody>
      </p:sp>
    </p:spTree>
    <p:extLst>
      <p:ext uri="{BB962C8B-B14F-4D97-AF65-F5344CB8AC3E}">
        <p14:creationId xmlns:p14="http://schemas.microsoft.com/office/powerpoint/2010/main" val="165787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14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147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47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147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147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1478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1478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1478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014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of feedback (2)</a:t>
            </a:r>
            <a:br>
              <a:rPr lang="en-US" dirty="0" smtClean="0"/>
            </a:br>
            <a:r>
              <a:rPr lang="en-US" dirty="0" smtClean="0"/>
              <a:t>What feedback?</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48</a:t>
            </a:fld>
            <a:endParaRPr lang="en-US" dirty="0"/>
          </a:p>
        </p:txBody>
      </p:sp>
    </p:spTree>
    <p:extLst>
      <p:ext uri="{BB962C8B-B14F-4D97-AF65-F5344CB8AC3E}">
        <p14:creationId xmlns:p14="http://schemas.microsoft.com/office/powerpoint/2010/main" val="76986434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Learning progressions</a:t>
            </a:r>
            <a:endParaRPr lang="en-US" dirty="0"/>
          </a:p>
        </p:txBody>
      </p:sp>
      <p:sp>
        <p:nvSpPr>
          <p:cNvPr id="5" name="Subtitle 4"/>
          <p:cNvSpPr>
            <a:spLocks noGrp="1"/>
          </p:cNvSpPr>
          <p:nvPr>
            <p:ph type="subTitle" idx="1"/>
          </p:nvPr>
        </p:nvSpPr>
        <p:spPr>
          <a:xfrm>
            <a:off x="1371600" y="3009900"/>
            <a:ext cx="6083300" cy="1752600"/>
          </a:xfrm>
        </p:spPr>
        <p:txBody>
          <a:bodyPr/>
          <a:lstStyle/>
          <a:p>
            <a:r>
              <a:rPr lang="en-US" dirty="0" smtClean="0"/>
              <a:t>What is it that gets better when someone gets better at something?</a:t>
            </a:r>
            <a:endParaRPr lang="en-US" dirty="0"/>
          </a:p>
        </p:txBody>
      </p:sp>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49</a:t>
            </a:fld>
            <a:endParaRPr lang="en-GB" dirty="0"/>
          </a:p>
        </p:txBody>
      </p:sp>
    </p:spTree>
    <p:extLst>
      <p:ext uri="{BB962C8B-B14F-4D97-AF65-F5344CB8AC3E}">
        <p14:creationId xmlns:p14="http://schemas.microsoft.com/office/powerpoint/2010/main" val="3006072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lstStyle/>
          <a:p>
            <a:pPr>
              <a:defRPr/>
            </a:pPr>
            <a:fld id="{50E85CD4-01C3-DE45-A238-CA0781C7043D}" type="slidenum">
              <a:rPr lang="en-GB" smtClean="0"/>
              <a:pPr>
                <a:defRPr/>
              </a:pPr>
              <a:t>5</a:t>
            </a:fld>
            <a:endParaRPr lang="en-GB" dirty="0"/>
          </a:p>
        </p:txBody>
      </p:sp>
      <p:sp>
        <p:nvSpPr>
          <p:cNvPr id="9" name="Text Placeholder 8"/>
          <p:cNvSpPr>
            <a:spLocks noGrp="1"/>
          </p:cNvSpPr>
          <p:nvPr>
            <p:ph type="body" idx="2"/>
          </p:nvPr>
        </p:nvSpPr>
        <p:spPr/>
        <p:txBody>
          <a:bodyPr/>
          <a:lstStyle/>
          <a:p>
            <a:endParaRPr lang="en-US"/>
          </a:p>
        </p:txBody>
      </p:sp>
      <p:sp>
        <p:nvSpPr>
          <p:cNvPr id="8" name="Content Placeholder 7"/>
          <p:cNvSpPr>
            <a:spLocks noGrp="1"/>
          </p:cNvSpPr>
          <p:nvPr>
            <p:ph sz="quarter" idx="1"/>
          </p:nvPr>
        </p:nvSpPr>
        <p:spPr/>
        <p:txBody>
          <a:bodyPr/>
          <a:lstStyle/>
          <a:p>
            <a:r>
              <a:rPr lang="en-US" dirty="0" smtClean="0"/>
              <a:t>Are the differences between how the term feedback is used in engineering and education important?</a:t>
            </a:r>
          </a:p>
          <a:p>
            <a:r>
              <a:rPr lang="en-US" dirty="0" smtClean="0"/>
              <a:t>How do you feel about the term</a:t>
            </a:r>
            <a:br>
              <a:rPr lang="en-US" dirty="0" smtClean="0"/>
            </a:br>
            <a:r>
              <a:rPr lang="en-US" dirty="0" smtClean="0"/>
              <a:t>“feed-forward”?</a:t>
            </a:r>
            <a:endParaRPr lang="en-US" dirty="0"/>
          </a:p>
        </p:txBody>
      </p:sp>
    </p:spTree>
    <p:extLst>
      <p:ext uri="{BB962C8B-B14F-4D97-AF65-F5344CB8AC3E}">
        <p14:creationId xmlns:p14="http://schemas.microsoft.com/office/powerpoint/2010/main" val="22718781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can assess…</a:t>
            </a:r>
            <a:endParaRPr lang="en-US" dirty="0"/>
          </a:p>
        </p:txBody>
      </p:sp>
      <p:sp>
        <p:nvSpPr>
          <p:cNvPr id="4" name="Content Placeholder 3"/>
          <p:cNvSpPr>
            <a:spLocks noGrp="1"/>
          </p:cNvSpPr>
          <p:nvPr>
            <p:ph idx="1"/>
          </p:nvPr>
        </p:nvSpPr>
        <p:spPr/>
        <p:txBody>
          <a:bodyPr/>
          <a:lstStyle/>
          <a:p>
            <a:r>
              <a:rPr lang="en-US" dirty="0" smtClean="0"/>
              <a:t>The ‘backward design’ of an education system</a:t>
            </a:r>
          </a:p>
          <a:p>
            <a:pPr lvl="1"/>
            <a:r>
              <a:rPr lang="en-US" dirty="0" smtClean="0"/>
              <a:t>Where do we want our students to get to?</a:t>
            </a:r>
          </a:p>
          <a:p>
            <a:pPr lvl="2"/>
            <a:r>
              <a:rPr lang="en-US" dirty="0" smtClean="0"/>
              <a:t>‘Big ideas’</a:t>
            </a:r>
          </a:p>
          <a:p>
            <a:pPr lvl="1"/>
            <a:r>
              <a:rPr lang="en-US" dirty="0" smtClean="0"/>
              <a:t>What are the ways they can get there?</a:t>
            </a:r>
          </a:p>
          <a:p>
            <a:pPr lvl="2"/>
            <a:r>
              <a:rPr lang="en-US" dirty="0" smtClean="0"/>
              <a:t>Learning progressions</a:t>
            </a:r>
          </a:p>
          <a:p>
            <a:pPr lvl="1"/>
            <a:r>
              <a:rPr lang="en-US" dirty="0" smtClean="0"/>
              <a:t>When should we check on/feed back on progress?</a:t>
            </a:r>
          </a:p>
          <a:p>
            <a:pPr lvl="2"/>
            <a:r>
              <a:rPr lang="en-US" dirty="0" smtClean="0"/>
              <a:t>Inherent and useful checkpoints</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50</a:t>
            </a:fld>
            <a:endParaRPr lang="en-GB" dirty="0"/>
          </a:p>
        </p:txBody>
      </p:sp>
    </p:spTree>
    <p:extLst>
      <p:ext uri="{BB962C8B-B14F-4D97-AF65-F5344CB8AC3E}">
        <p14:creationId xmlns:p14="http://schemas.microsoft.com/office/powerpoint/2010/main" val="10622915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models are wrong; some are useful”</a:t>
            </a:r>
            <a:endParaRPr lang="en-US" dirty="0"/>
          </a:p>
        </p:txBody>
      </p:sp>
      <p:sp>
        <p:nvSpPr>
          <p:cNvPr id="3" name="Content Placeholder 2"/>
          <p:cNvSpPr>
            <a:spLocks noGrp="1"/>
          </p:cNvSpPr>
          <p:nvPr>
            <p:ph idx="1"/>
          </p:nvPr>
        </p:nvSpPr>
        <p:spPr/>
        <p:txBody>
          <a:bodyPr/>
          <a:lstStyle/>
          <a:p>
            <a:pPr marL="0" indent="0">
              <a:buNone/>
            </a:pPr>
            <a:r>
              <a:rPr lang="en-US" dirty="0" smtClean="0"/>
              <a:t>“Since </a:t>
            </a:r>
            <a:r>
              <a:rPr lang="en-US" dirty="0"/>
              <a:t>all models are wrong the scientist cannot obtain a </a:t>
            </a:r>
            <a:r>
              <a:rPr lang="en-US" dirty="0" smtClean="0"/>
              <a:t>‘correct’ </a:t>
            </a:r>
            <a:r>
              <a:rPr lang="en-US" dirty="0"/>
              <a:t>one by excessive elaboration. On the contrary following William of Occam he should seek an economical description of natural phenomena. Just as the ability to devise simple but evocative models is the signature of the great scientist so overelaboration and </a:t>
            </a:r>
            <a:r>
              <a:rPr lang="en-US" dirty="0" err="1"/>
              <a:t>overparameterization</a:t>
            </a:r>
            <a:r>
              <a:rPr lang="en-US" dirty="0"/>
              <a:t> is often the mark of mediocrity</a:t>
            </a:r>
            <a:r>
              <a:rPr lang="en-US" dirty="0" smtClean="0"/>
              <a:t>.” (Box, 1976 p</a:t>
            </a:r>
            <a:r>
              <a:rPr lang="en-US" dirty="0"/>
              <a:t>. 792)</a:t>
            </a:r>
          </a:p>
        </p:txBody>
      </p:sp>
      <p:sp>
        <p:nvSpPr>
          <p:cNvPr id="4" name="Slide Number Placeholder 3"/>
          <p:cNvSpPr>
            <a:spLocks noGrp="1"/>
          </p:cNvSpPr>
          <p:nvPr>
            <p:ph type="sldNum" sz="quarter" idx="12"/>
          </p:nvPr>
        </p:nvSpPr>
        <p:spPr/>
        <p:txBody>
          <a:bodyPr/>
          <a:lstStyle/>
          <a:p>
            <a:fld id="{9C0F6FC3-3F0F-484D-B7AD-35414CAF3DD6}" type="slidenum">
              <a:rPr lang="en-US" smtClean="0"/>
              <a:t>51</a:t>
            </a:fld>
            <a:endParaRPr lang="en-US"/>
          </a:p>
        </p:txBody>
      </p:sp>
    </p:spTree>
    <p:extLst>
      <p:ext uri="{BB962C8B-B14F-4D97-AF65-F5344CB8AC3E}">
        <p14:creationId xmlns:p14="http://schemas.microsoft.com/office/powerpoint/2010/main" val="3138575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“simple” view of reading</a:t>
            </a:r>
            <a:endParaRPr lang="en-US" dirty="0"/>
          </a:p>
        </p:txBody>
      </p:sp>
      <p:pic>
        <p:nvPicPr>
          <p:cNvPr id="6" name="Content Placeholder 5" descr="Screen Shot 2017-07-27 at 1.41.14 AM.png"/>
          <p:cNvPicPr>
            <a:picLocks noGrp="1" noChangeAspect="1"/>
          </p:cNvPicPr>
          <p:nvPr>
            <p:ph idx="1"/>
          </p:nvPr>
        </p:nvPicPr>
        <p:blipFill>
          <a:blip r:embed="rId2">
            <a:extLst>
              <a:ext uri="{28A0092B-C50C-407E-A947-70E740481C1C}">
                <a14:useLocalDpi xmlns:a14="http://schemas.microsoft.com/office/drawing/2010/main" val="0"/>
              </a:ext>
            </a:extLst>
          </a:blip>
          <a:srcRect t="1038" b="1038"/>
          <a:stretch>
            <a:fillRect/>
          </a:stretch>
        </p:blipFill>
        <p:spPr>
          <a:xfrm>
            <a:off x="1174750" y="1371600"/>
            <a:ext cx="7969250" cy="4840890"/>
          </a:xfrm>
        </p:spPr>
      </p:pic>
      <p:sp>
        <p:nvSpPr>
          <p:cNvPr id="3" name="Slide Number Placeholder 2"/>
          <p:cNvSpPr>
            <a:spLocks noGrp="1"/>
          </p:cNvSpPr>
          <p:nvPr>
            <p:ph type="sldNum" sz="quarter" idx="12"/>
          </p:nvPr>
        </p:nvSpPr>
        <p:spPr/>
        <p:txBody>
          <a:bodyPr/>
          <a:lstStyle/>
          <a:p>
            <a:pPr>
              <a:defRPr/>
            </a:pPr>
            <a:fld id="{0BCA7252-6283-0043-95DE-9CBA704BC554}" type="slidenum">
              <a:rPr lang="en-GB" smtClean="0"/>
              <a:pPr>
                <a:defRPr/>
              </a:pPr>
              <a:t>52</a:t>
            </a:fld>
            <a:endParaRPr lang="en-GB" dirty="0"/>
          </a:p>
        </p:txBody>
      </p:sp>
      <p:sp>
        <p:nvSpPr>
          <p:cNvPr id="7" name="TextBox 6"/>
          <p:cNvSpPr txBox="1"/>
          <p:nvPr/>
        </p:nvSpPr>
        <p:spPr>
          <a:xfrm>
            <a:off x="717550" y="6400800"/>
            <a:ext cx="3968750" cy="369332"/>
          </a:xfrm>
          <a:prstGeom prst="rect">
            <a:avLst/>
          </a:prstGeom>
          <a:noFill/>
        </p:spPr>
        <p:txBody>
          <a:bodyPr wrap="square" rtlCol="0">
            <a:spAutoFit/>
          </a:bodyPr>
          <a:lstStyle/>
          <a:p>
            <a:r>
              <a:rPr lang="en-US" sz="1800" dirty="0" smtClean="0">
                <a:solidFill>
                  <a:srgbClr val="1691D0"/>
                </a:solidFill>
                <a:latin typeface="Calibri"/>
                <a:cs typeface="Calibri"/>
              </a:rPr>
              <a:t>Scarborough (2001)</a:t>
            </a:r>
            <a:endParaRPr lang="en-US" sz="1800" dirty="0">
              <a:solidFill>
                <a:srgbClr val="1691D0"/>
              </a:solidFill>
              <a:latin typeface="Calibri"/>
              <a:cs typeface="Calibri"/>
            </a:endParaRPr>
          </a:p>
        </p:txBody>
      </p:sp>
      <p:sp>
        <p:nvSpPr>
          <p:cNvPr id="8" name="TextBox 7"/>
          <p:cNvSpPr txBox="1"/>
          <p:nvPr/>
        </p:nvSpPr>
        <p:spPr>
          <a:xfrm>
            <a:off x="101600" y="1320800"/>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Background knowledge</a:t>
            </a:r>
            <a:endParaRPr lang="en-US" dirty="0">
              <a:solidFill>
                <a:srgbClr val="0D6B56"/>
              </a:solidFill>
              <a:latin typeface="Calibri"/>
              <a:cs typeface="Calibri"/>
            </a:endParaRPr>
          </a:p>
        </p:txBody>
      </p:sp>
      <p:sp>
        <p:nvSpPr>
          <p:cNvPr id="9" name="TextBox 8"/>
          <p:cNvSpPr txBox="1"/>
          <p:nvPr/>
        </p:nvSpPr>
        <p:spPr>
          <a:xfrm>
            <a:off x="101600" y="193486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Vocabulary</a:t>
            </a:r>
            <a:endParaRPr lang="en-US" dirty="0">
              <a:solidFill>
                <a:srgbClr val="0D6B56"/>
              </a:solidFill>
              <a:latin typeface="Calibri"/>
              <a:cs typeface="Calibri"/>
            </a:endParaRPr>
          </a:p>
        </p:txBody>
      </p:sp>
      <p:sp>
        <p:nvSpPr>
          <p:cNvPr id="10" name="TextBox 9"/>
          <p:cNvSpPr txBox="1"/>
          <p:nvPr/>
        </p:nvSpPr>
        <p:spPr>
          <a:xfrm>
            <a:off x="101600" y="275401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Language structures</a:t>
            </a:r>
            <a:endParaRPr lang="en-US" dirty="0">
              <a:solidFill>
                <a:srgbClr val="0D6B56"/>
              </a:solidFill>
              <a:latin typeface="Calibri"/>
              <a:cs typeface="Calibri"/>
            </a:endParaRPr>
          </a:p>
        </p:txBody>
      </p:sp>
      <p:sp>
        <p:nvSpPr>
          <p:cNvPr id="11" name="TextBox 10"/>
          <p:cNvSpPr txBox="1"/>
          <p:nvPr/>
        </p:nvSpPr>
        <p:spPr>
          <a:xfrm>
            <a:off x="101600" y="3340795"/>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Verbal reasoning</a:t>
            </a:r>
            <a:endParaRPr lang="en-US" dirty="0">
              <a:solidFill>
                <a:srgbClr val="0D6B56"/>
              </a:solidFill>
              <a:latin typeface="Calibri"/>
              <a:cs typeface="Calibri"/>
            </a:endParaRPr>
          </a:p>
        </p:txBody>
      </p:sp>
      <p:sp>
        <p:nvSpPr>
          <p:cNvPr id="12" name="TextBox 11"/>
          <p:cNvSpPr txBox="1"/>
          <p:nvPr/>
        </p:nvSpPr>
        <p:spPr>
          <a:xfrm>
            <a:off x="101600" y="4046340"/>
            <a:ext cx="3175000" cy="461665"/>
          </a:xfrm>
          <a:prstGeom prst="rect">
            <a:avLst/>
          </a:prstGeom>
          <a:solidFill>
            <a:schemeClr val="bg1"/>
          </a:solidFill>
        </p:spPr>
        <p:txBody>
          <a:bodyPr wrap="square" rtlCol="0">
            <a:spAutoFit/>
          </a:bodyPr>
          <a:lstStyle/>
          <a:p>
            <a:pPr algn="r"/>
            <a:r>
              <a:rPr lang="en-US" dirty="0" smtClean="0">
                <a:solidFill>
                  <a:srgbClr val="0D6B56"/>
                </a:solidFill>
                <a:latin typeface="Calibri"/>
                <a:cs typeface="Calibri"/>
              </a:rPr>
              <a:t>Literacy knowledge</a:t>
            </a:r>
            <a:endParaRPr lang="en-US" dirty="0">
              <a:solidFill>
                <a:srgbClr val="0D6B56"/>
              </a:solidFill>
              <a:latin typeface="Calibri"/>
              <a:cs typeface="Calibri"/>
            </a:endParaRPr>
          </a:p>
        </p:txBody>
      </p:sp>
      <p:sp>
        <p:nvSpPr>
          <p:cNvPr id="13" name="TextBox 12"/>
          <p:cNvSpPr txBox="1"/>
          <p:nvPr/>
        </p:nvSpPr>
        <p:spPr>
          <a:xfrm>
            <a:off x="101600" y="4636395"/>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Sight recognition</a:t>
            </a:r>
            <a:endParaRPr lang="en-US" dirty="0">
              <a:solidFill>
                <a:srgbClr val="D53F20"/>
              </a:solidFill>
              <a:latin typeface="Calibri"/>
              <a:cs typeface="Calibri"/>
            </a:endParaRPr>
          </a:p>
        </p:txBody>
      </p:sp>
      <p:sp>
        <p:nvSpPr>
          <p:cNvPr id="16" name="TextBox 15"/>
          <p:cNvSpPr txBox="1"/>
          <p:nvPr/>
        </p:nvSpPr>
        <p:spPr>
          <a:xfrm>
            <a:off x="101600" y="5250460"/>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Decoding</a:t>
            </a:r>
            <a:endParaRPr lang="en-US" dirty="0">
              <a:solidFill>
                <a:srgbClr val="D53F20"/>
              </a:solidFill>
              <a:latin typeface="Calibri"/>
              <a:cs typeface="Calibri"/>
            </a:endParaRPr>
          </a:p>
        </p:txBody>
      </p:sp>
      <p:sp>
        <p:nvSpPr>
          <p:cNvPr id="17" name="TextBox 16"/>
          <p:cNvSpPr txBox="1"/>
          <p:nvPr/>
        </p:nvSpPr>
        <p:spPr>
          <a:xfrm>
            <a:off x="101600" y="5719675"/>
            <a:ext cx="3175000" cy="461665"/>
          </a:xfrm>
          <a:prstGeom prst="rect">
            <a:avLst/>
          </a:prstGeom>
          <a:solidFill>
            <a:schemeClr val="bg1"/>
          </a:solidFill>
        </p:spPr>
        <p:txBody>
          <a:bodyPr wrap="square" rtlCol="0">
            <a:spAutoFit/>
          </a:bodyPr>
          <a:lstStyle/>
          <a:p>
            <a:pPr algn="r"/>
            <a:r>
              <a:rPr lang="en-US" dirty="0" smtClean="0">
                <a:solidFill>
                  <a:srgbClr val="D53F20"/>
                </a:solidFill>
                <a:latin typeface="Calibri"/>
                <a:cs typeface="Calibri"/>
              </a:rPr>
              <a:t>Phonological awareness</a:t>
            </a:r>
            <a:endParaRPr lang="en-US" dirty="0">
              <a:solidFill>
                <a:srgbClr val="D53F20"/>
              </a:solidFill>
              <a:latin typeface="Calibri"/>
              <a:cs typeface="Calibri"/>
            </a:endParaRPr>
          </a:p>
        </p:txBody>
      </p:sp>
    </p:spTree>
    <p:extLst>
      <p:ext uri="{BB962C8B-B14F-4D97-AF65-F5344CB8AC3E}">
        <p14:creationId xmlns:p14="http://schemas.microsoft.com/office/powerpoint/2010/main" val="5720345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progressions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D6238C2-C284-AD4D-8FB8-9663937FCA09}" type="slidenum">
              <a:rPr lang="en-GB" smtClean="0"/>
              <a:pPr/>
              <a:t>53</a:t>
            </a:fld>
            <a:endParaRPr lang="en-GB" dirty="0"/>
          </a:p>
        </p:txBody>
      </p:sp>
      <p:sp>
        <p:nvSpPr>
          <p:cNvPr id="4" name="Content Placeholder 3"/>
          <p:cNvSpPr>
            <a:spLocks noGrp="1"/>
          </p:cNvSpPr>
          <p:nvPr>
            <p:ph sz="quarter" idx="1"/>
          </p:nvPr>
        </p:nvSpPr>
        <p:spPr/>
        <p:txBody>
          <a:bodyPr>
            <a:normAutofit/>
          </a:bodyPr>
          <a:lstStyle/>
          <a:p>
            <a:r>
              <a:rPr lang="en-US" dirty="0" smtClean="0"/>
              <a:t>Learning progressions</a:t>
            </a:r>
          </a:p>
          <a:p>
            <a:pPr lvl="1"/>
            <a:r>
              <a:rPr lang="en-US" dirty="0" smtClean="0"/>
              <a:t>only make sense with respect to particular learning sequences;</a:t>
            </a:r>
          </a:p>
          <a:p>
            <a:pPr lvl="1"/>
            <a:r>
              <a:rPr lang="en-US" dirty="0" smtClean="0"/>
              <a:t>are therefore inherently local; and consequently</a:t>
            </a:r>
          </a:p>
          <a:p>
            <a:pPr lvl="1"/>
            <a:r>
              <a:rPr lang="en-US" dirty="0" smtClean="0"/>
              <a:t>those developed by national experts are likely to be difficult to use and often just plain wrong</a:t>
            </a:r>
          </a:p>
          <a:p>
            <a:pPr lvl="1"/>
            <a:r>
              <a:rPr lang="en-US" dirty="0" smtClean="0"/>
              <a:t>have two defining properties</a:t>
            </a:r>
          </a:p>
          <a:p>
            <a:pPr lvl="2"/>
            <a:r>
              <a:rPr lang="en-US" dirty="0" smtClean="0"/>
              <a:t>Empirical basis: almost all students demonstrating a skill must also demonstrate sub-ordinate skills</a:t>
            </a:r>
          </a:p>
          <a:p>
            <a:pPr lvl="2"/>
            <a:r>
              <a:rPr lang="en-US" dirty="0" smtClean="0"/>
              <a:t>Logical basis: there must be a clear theoretical rationale for why the sub-ordinate skills are required</a:t>
            </a:r>
          </a:p>
          <a:p>
            <a:endParaRPr lang="en-US" dirty="0" smtClean="0"/>
          </a:p>
          <a:p>
            <a:endParaRPr lang="en-US" dirty="0"/>
          </a:p>
        </p:txBody>
      </p:sp>
    </p:spTree>
    <p:extLst>
      <p:ext uri="{BB962C8B-B14F-4D97-AF65-F5344CB8AC3E}">
        <p14:creationId xmlns:p14="http://schemas.microsoft.com/office/powerpoint/2010/main" val="68823616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stages in development</a:t>
            </a:r>
            <a:endParaRPr lang="en-US" dirty="0"/>
          </a:p>
        </p:txBody>
      </p:sp>
      <p:sp>
        <p:nvSpPr>
          <p:cNvPr id="4" name="Content Placeholder 3"/>
          <p:cNvSpPr>
            <a:spLocks noGrp="1"/>
          </p:cNvSpPr>
          <p:nvPr>
            <p:ph sz="quarter" idx="1"/>
          </p:nvPr>
        </p:nvSpPr>
        <p:spPr/>
        <p:txBody>
          <a:bodyPr/>
          <a:lstStyle/>
          <a:p>
            <a:r>
              <a:rPr lang="en-US" dirty="0" smtClean="0"/>
              <a:t>Developmental levels inherent in the discipline</a:t>
            </a:r>
          </a:p>
          <a:p>
            <a:pPr lvl="1"/>
            <a:r>
              <a:rPr lang="en-US" dirty="0" smtClean="0"/>
              <a:t>Stages of development (e.g., Piaget, Vygotsky)</a:t>
            </a:r>
          </a:p>
          <a:p>
            <a:pPr lvl="1"/>
            <a:r>
              <a:rPr lang="en-US" dirty="0" smtClean="0"/>
              <a:t>Structure in the student’s work (e.g., SOLO taxonomy)</a:t>
            </a:r>
          </a:p>
          <a:p>
            <a:pPr lvl="3"/>
            <a:endParaRPr lang="en-US" dirty="0" smtClean="0"/>
          </a:p>
          <a:p>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54</a:t>
            </a:fld>
            <a:endParaRPr lang="en-GB" dirty="0"/>
          </a:p>
        </p:txBody>
      </p:sp>
    </p:spTree>
    <p:extLst>
      <p:ext uri="{BB962C8B-B14F-4D97-AF65-F5344CB8AC3E}">
        <p14:creationId xmlns:p14="http://schemas.microsoft.com/office/powerpoint/2010/main" val="2761254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SOLO taxonomy (Biggs &amp; Collis, 1982)</a:t>
            </a:r>
            <a:endParaRPr lang="en-US" dirty="0"/>
          </a:p>
        </p:txBody>
      </p:sp>
      <p:sp>
        <p:nvSpPr>
          <p:cNvPr id="5" name="Content Placeholder 4"/>
          <p:cNvSpPr>
            <a:spLocks noGrp="1"/>
          </p:cNvSpPr>
          <p:nvPr>
            <p:ph sz="quarter" idx="1"/>
          </p:nvPr>
        </p:nvSpPr>
        <p:spPr/>
        <p:txBody>
          <a:bodyPr/>
          <a:lstStyle/>
          <a:p>
            <a:r>
              <a:rPr lang="en-US" dirty="0" smtClean="0"/>
              <a:t>SOLO (Structure of Observed </a:t>
            </a:r>
            <a:r>
              <a:rPr lang="en-US" dirty="0"/>
              <a:t>L</a:t>
            </a:r>
            <a:r>
              <a:rPr lang="en-US" dirty="0" smtClean="0"/>
              <a:t>earning </a:t>
            </a:r>
            <a:r>
              <a:rPr lang="en-US" dirty="0"/>
              <a:t>O</a:t>
            </a:r>
            <a:r>
              <a:rPr lang="en-US" dirty="0" smtClean="0"/>
              <a:t>utcomes)</a:t>
            </a:r>
          </a:p>
          <a:p>
            <a:r>
              <a:rPr lang="en-US" dirty="0" smtClean="0"/>
              <a:t>Five levels of response</a:t>
            </a:r>
          </a:p>
          <a:p>
            <a:pPr lvl="1"/>
            <a:r>
              <a:rPr lang="en-US" dirty="0" smtClean="0"/>
              <a:t>prestructural</a:t>
            </a:r>
          </a:p>
          <a:p>
            <a:pPr lvl="1"/>
            <a:r>
              <a:rPr lang="en-US" dirty="0" smtClean="0"/>
              <a:t>unistructural</a:t>
            </a:r>
          </a:p>
          <a:p>
            <a:pPr lvl="1"/>
            <a:r>
              <a:rPr lang="en-US" dirty="0" smtClean="0"/>
              <a:t>multistructural</a:t>
            </a:r>
          </a:p>
          <a:p>
            <a:pPr lvl="1"/>
            <a:r>
              <a:rPr lang="en-US" dirty="0" smtClean="0"/>
              <a:t>relational</a:t>
            </a:r>
          </a:p>
          <a:p>
            <a:pPr lvl="1"/>
            <a:r>
              <a:rPr lang="en-US" dirty="0" smtClean="0"/>
              <a:t>extended abstract</a:t>
            </a:r>
            <a:endParaRPr lang="en-US" dirty="0"/>
          </a:p>
        </p:txBody>
      </p:sp>
      <p:sp>
        <p:nvSpPr>
          <p:cNvPr id="2" name="Slide Number Placeholder 1"/>
          <p:cNvSpPr>
            <a:spLocks noGrp="1"/>
          </p:cNvSpPr>
          <p:nvPr>
            <p:ph type="sldNum" sz="quarter" idx="12"/>
          </p:nvPr>
        </p:nvSpPr>
        <p:spPr/>
        <p:txBody>
          <a:bodyPr/>
          <a:lstStyle/>
          <a:p>
            <a:fld id="{9C0F6FC3-3F0F-484D-B7AD-35414CAF3DD6}" type="slidenum">
              <a:rPr lang="en-US" smtClean="0"/>
              <a:t>55</a:t>
            </a:fld>
            <a:endParaRPr lang="en-US"/>
          </a:p>
        </p:txBody>
      </p:sp>
    </p:spTree>
    <p:extLst>
      <p:ext uri="{BB962C8B-B14F-4D97-AF65-F5344CB8AC3E}">
        <p14:creationId xmlns:p14="http://schemas.microsoft.com/office/powerpoint/2010/main" val="20086815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 taxonomy: prestructural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56</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6" idx="1"/>
          </p:cNvCxnSpPr>
          <p:nvPr/>
        </p:nvCxnSpPr>
        <p:spPr>
          <a:xfrm flipV="1">
            <a:off x="3924300" y="2863558"/>
            <a:ext cx="1657350" cy="13823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6" idx="3"/>
            <a:endCxn id="22" idx="1"/>
          </p:cNvCxnSpPr>
          <p:nvPr/>
        </p:nvCxnSpPr>
        <p:spPr>
          <a:xfrm>
            <a:off x="5962650" y="2863558"/>
            <a:ext cx="1606550" cy="138238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10781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unistructural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57</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8" idx="3"/>
            <a:endCxn id="22" idx="1"/>
          </p:cNvCxnSpPr>
          <p:nvPr/>
        </p:nvCxnSpPr>
        <p:spPr>
          <a:xfrm>
            <a:off x="5962650" y="4048462"/>
            <a:ext cx="1606550" cy="19748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7722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multistructural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58</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3"/>
            <a:endCxn id="22" idx="1"/>
          </p:cNvCxnSpPr>
          <p:nvPr/>
        </p:nvCxnSpPr>
        <p:spPr>
          <a:xfrm>
            <a:off x="5962650" y="3653494"/>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3"/>
            <a:endCxn id="17" idx="1"/>
          </p:cNvCxnSpPr>
          <p:nvPr/>
        </p:nvCxnSpPr>
        <p:spPr>
          <a:xfrm flipV="1">
            <a:off x="3924300" y="3653494"/>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1" idx="3"/>
            <a:endCxn id="10" idx="1"/>
          </p:cNvCxnSpPr>
          <p:nvPr/>
        </p:nvCxnSpPr>
        <p:spPr>
          <a:xfrm>
            <a:off x="3924300" y="4245946"/>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8" idx="3"/>
          </p:cNvCxnSpPr>
          <p:nvPr/>
        </p:nvCxnSpPr>
        <p:spPr>
          <a:xfrm>
            <a:off x="5962650" y="4048462"/>
            <a:ext cx="1606550" cy="1993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22" idx="1"/>
          </p:cNvCxnSpPr>
          <p:nvPr/>
        </p:nvCxnSpPr>
        <p:spPr>
          <a:xfrm flipV="1">
            <a:off x="5962650" y="4245946"/>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1364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relational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59</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0800" y="4989196"/>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469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endParaRPr lang="en-US"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3"/>
            <a:endCxn id="22" idx="1"/>
          </p:cNvCxnSpPr>
          <p:nvPr/>
        </p:nvCxnSpPr>
        <p:spPr>
          <a:xfrm>
            <a:off x="5962650" y="3653494"/>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3"/>
            <a:endCxn id="17" idx="1"/>
          </p:cNvCxnSpPr>
          <p:nvPr/>
        </p:nvCxnSpPr>
        <p:spPr>
          <a:xfrm flipV="1">
            <a:off x="3924300" y="3653494"/>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1" idx="3"/>
            <a:endCxn id="10" idx="1"/>
          </p:cNvCxnSpPr>
          <p:nvPr/>
        </p:nvCxnSpPr>
        <p:spPr>
          <a:xfrm>
            <a:off x="3924300" y="4245946"/>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22" idx="1"/>
          </p:cNvCxnSpPr>
          <p:nvPr/>
        </p:nvCxnSpPr>
        <p:spPr>
          <a:xfrm flipV="1">
            <a:off x="5962650" y="4245946"/>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1" idx="3"/>
            <a:endCxn id="9" idx="1"/>
          </p:cNvCxnSpPr>
          <p:nvPr/>
        </p:nvCxnSpPr>
        <p:spPr>
          <a:xfrm>
            <a:off x="3924300" y="4245946"/>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5581650" y="3568143"/>
            <a:ext cx="533400" cy="498972"/>
            <a:chOff x="1879600" y="2827994"/>
            <a:chExt cx="825500" cy="825500"/>
          </a:xfrm>
        </p:grpSpPr>
        <p:sp>
          <p:nvSpPr>
            <p:cNvPr id="34" name="Arc 33"/>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Arc 34"/>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38" name="Group 37"/>
          <p:cNvGrpSpPr/>
          <p:nvPr/>
        </p:nvGrpSpPr>
        <p:grpSpPr>
          <a:xfrm>
            <a:off x="5632450" y="4015112"/>
            <a:ext cx="482600" cy="431873"/>
            <a:chOff x="1879600" y="2827994"/>
            <a:chExt cx="825500" cy="825500"/>
          </a:xfrm>
        </p:grpSpPr>
        <p:sp>
          <p:nvSpPr>
            <p:cNvPr id="39" name="Arc 38"/>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1" name="Group 40"/>
          <p:cNvGrpSpPr/>
          <p:nvPr/>
        </p:nvGrpSpPr>
        <p:grpSpPr>
          <a:xfrm>
            <a:off x="5632450" y="4404805"/>
            <a:ext cx="533400" cy="433593"/>
            <a:chOff x="1879600" y="2827994"/>
            <a:chExt cx="825500" cy="825500"/>
          </a:xfrm>
        </p:grpSpPr>
        <p:sp>
          <p:nvSpPr>
            <p:cNvPr id="42" name="Arc 41"/>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4" name="Group 43"/>
          <p:cNvGrpSpPr/>
          <p:nvPr/>
        </p:nvGrpSpPr>
        <p:grpSpPr>
          <a:xfrm>
            <a:off x="5562600" y="3968393"/>
            <a:ext cx="660400" cy="872823"/>
            <a:chOff x="1879600" y="2827994"/>
            <a:chExt cx="825500" cy="825500"/>
          </a:xfrm>
        </p:grpSpPr>
        <p:sp>
          <p:nvSpPr>
            <p:cNvPr id="45" name="Arc 44"/>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7" name="Group 46"/>
          <p:cNvGrpSpPr/>
          <p:nvPr/>
        </p:nvGrpSpPr>
        <p:grpSpPr>
          <a:xfrm>
            <a:off x="5534025" y="3531981"/>
            <a:ext cx="660400" cy="915005"/>
            <a:chOff x="1879600" y="2827994"/>
            <a:chExt cx="825500" cy="825500"/>
          </a:xfrm>
        </p:grpSpPr>
        <p:sp>
          <p:nvSpPr>
            <p:cNvPr id="48" name="Arc 47"/>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Arc 48"/>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8731336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dirty="0" smtClean="0"/>
              <a:t>Feedback in engineering</a:t>
            </a:r>
            <a:endParaRPr lang="en-GB" dirty="0"/>
          </a:p>
        </p:txBody>
      </p:sp>
      <p:sp>
        <p:nvSpPr>
          <p:cNvPr id="80899" name="Rectangle 3"/>
          <p:cNvSpPr>
            <a:spLocks noGrp="1" noChangeArrowheads="1"/>
          </p:cNvSpPr>
          <p:nvPr>
            <p:ph type="body" idx="1"/>
          </p:nvPr>
        </p:nvSpPr>
        <p:spPr/>
        <p:txBody>
          <a:bodyPr>
            <a:normAutofit/>
          </a:bodyPr>
          <a:lstStyle/>
          <a:p>
            <a:r>
              <a:rPr lang="en-GB" dirty="0" smtClean="0"/>
              <a:t>In engineering, feedback requires</a:t>
            </a:r>
          </a:p>
          <a:p>
            <a:pPr lvl="1"/>
            <a:r>
              <a:rPr lang="en-GB" dirty="0" smtClean="0"/>
              <a:t>data on the actual level of some measurable attribute;</a:t>
            </a:r>
          </a:p>
          <a:p>
            <a:pPr lvl="1"/>
            <a:r>
              <a:rPr lang="en-GB" dirty="0" smtClean="0"/>
              <a:t>data on the reference level of that attribute;</a:t>
            </a:r>
          </a:p>
          <a:p>
            <a:pPr lvl="1"/>
            <a:r>
              <a:rPr lang="en-GB" dirty="0" smtClean="0"/>
              <a:t>a mechanism for comparing the two levels and generating information about the </a:t>
            </a:r>
            <a:r>
              <a:rPr lang="ja-JP" altLang="en-GB" dirty="0" smtClean="0"/>
              <a:t>‘</a:t>
            </a:r>
            <a:r>
              <a:rPr lang="en-GB" dirty="0" smtClean="0"/>
              <a:t>gap</a:t>
            </a:r>
            <a:r>
              <a:rPr lang="ja-JP" altLang="en-GB" dirty="0" smtClean="0"/>
              <a:t>’</a:t>
            </a:r>
            <a:r>
              <a:rPr lang="en-GB" dirty="0" smtClean="0"/>
              <a:t> between the two levels;</a:t>
            </a:r>
          </a:p>
          <a:p>
            <a:pPr lvl="1"/>
            <a:r>
              <a:rPr lang="en-GB" dirty="0" smtClean="0"/>
              <a:t>a mechanism by which the information can be used to alter the gap.</a:t>
            </a:r>
          </a:p>
          <a:p>
            <a:r>
              <a:rPr lang="en-GB" dirty="0" smtClean="0"/>
              <a:t>Information is feedback only if the information fed back is actually used in closing the gap.</a:t>
            </a:r>
            <a:endParaRPr lang="en-GB" dirty="0"/>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a:t>
            </a:fld>
            <a:endParaRPr lang="en-GB" dirty="0"/>
          </a:p>
        </p:txBody>
      </p:sp>
    </p:spTree>
    <p:extLst>
      <p:ext uri="{BB962C8B-B14F-4D97-AF65-F5344CB8AC3E}">
        <p14:creationId xmlns:p14="http://schemas.microsoft.com/office/powerpoint/2010/main" val="3007584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 taxonomy: </a:t>
            </a:r>
            <a:r>
              <a:rPr lang="en-US" dirty="0" smtClean="0"/>
              <a:t>extended abstract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60</a:t>
            </a:fld>
            <a:endParaRPr lang="en-GB" dirty="0"/>
          </a:p>
        </p:txBody>
      </p:sp>
      <p:sp>
        <p:nvSpPr>
          <p:cNvPr id="5" name="TextBox 4"/>
          <p:cNvSpPr txBox="1"/>
          <p:nvPr/>
        </p:nvSpPr>
        <p:spPr>
          <a:xfrm>
            <a:off x="5562600" y="2237757"/>
            <a:ext cx="381000" cy="461665"/>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5581650" y="2632725"/>
            <a:ext cx="381000" cy="461665"/>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581650" y="3027693"/>
            <a:ext cx="381000" cy="461665"/>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5581650" y="3817629"/>
            <a:ext cx="381000" cy="461665"/>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5581650" y="4212597"/>
            <a:ext cx="381000" cy="461665"/>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5581650" y="4607565"/>
            <a:ext cx="381000" cy="461665"/>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581650" y="5002533"/>
            <a:ext cx="381000" cy="461665"/>
          </a:xfrm>
          <a:prstGeom prst="rect">
            <a:avLst/>
          </a:prstGeom>
          <a:noFill/>
        </p:spPr>
        <p:txBody>
          <a:bodyPr wrap="square" rtlCol="0">
            <a:spAutoFit/>
          </a:bodyPr>
          <a:lstStyle/>
          <a:p>
            <a:r>
              <a:rPr lang="en-US" dirty="0"/>
              <a:t>o</a:t>
            </a:r>
          </a:p>
        </p:txBody>
      </p:sp>
      <p:sp>
        <p:nvSpPr>
          <p:cNvPr id="12" name="TextBox 11"/>
          <p:cNvSpPr txBox="1"/>
          <p:nvPr/>
        </p:nvSpPr>
        <p:spPr>
          <a:xfrm>
            <a:off x="5581650" y="5397501"/>
            <a:ext cx="381000" cy="461665"/>
          </a:xfrm>
          <a:prstGeom prst="rect">
            <a:avLst/>
          </a:prstGeom>
          <a:noFill/>
        </p:spPr>
        <p:txBody>
          <a:bodyPr wrap="square" rtlCol="0">
            <a:spAutoFit/>
          </a:bodyPr>
          <a:lstStyle/>
          <a:p>
            <a:r>
              <a:rPr lang="en-US" dirty="0"/>
              <a:t>o</a:t>
            </a:r>
          </a:p>
        </p:txBody>
      </p:sp>
      <p:sp>
        <p:nvSpPr>
          <p:cNvPr id="13" name="TextBox 12"/>
          <p:cNvSpPr txBox="1"/>
          <p:nvPr/>
        </p:nvSpPr>
        <p:spPr>
          <a:xfrm>
            <a:off x="5581650" y="5792468"/>
            <a:ext cx="381000" cy="461665"/>
          </a:xfrm>
          <a:prstGeom prst="rect">
            <a:avLst/>
          </a:prstGeom>
          <a:noFill/>
        </p:spPr>
        <p:txBody>
          <a:bodyPr wrap="square" rtlCol="0">
            <a:spAutoFit/>
          </a:bodyPr>
          <a:lstStyle/>
          <a:p>
            <a:r>
              <a:rPr lang="en-US" dirty="0"/>
              <a:t>o</a:t>
            </a:r>
          </a:p>
        </p:txBody>
      </p:sp>
      <p:cxnSp>
        <p:nvCxnSpPr>
          <p:cNvPr id="15" name="Straight Connector 14"/>
          <p:cNvCxnSpPr/>
          <p:nvPr/>
        </p:nvCxnSpPr>
        <p:spPr>
          <a:xfrm>
            <a:off x="5130800" y="3502698"/>
            <a:ext cx="1282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283200" y="4989196"/>
            <a:ext cx="11303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81650" y="3422661"/>
            <a:ext cx="381000" cy="461665"/>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3263900" y="1828800"/>
            <a:ext cx="914400" cy="461665"/>
          </a:xfrm>
          <a:prstGeom prst="rect">
            <a:avLst/>
          </a:prstGeom>
          <a:noFill/>
        </p:spPr>
        <p:txBody>
          <a:bodyPr wrap="square" rtlCol="0">
            <a:spAutoFit/>
          </a:bodyPr>
          <a:lstStyle/>
          <a:p>
            <a:r>
              <a:rPr lang="en-US" dirty="0" smtClean="0"/>
              <a:t>Cue</a:t>
            </a:r>
            <a:endParaRPr lang="en-US" dirty="0"/>
          </a:p>
        </p:txBody>
      </p:sp>
      <p:sp>
        <p:nvSpPr>
          <p:cNvPr id="19" name="TextBox 18"/>
          <p:cNvSpPr txBox="1"/>
          <p:nvPr/>
        </p:nvSpPr>
        <p:spPr>
          <a:xfrm>
            <a:off x="7048500" y="1828800"/>
            <a:ext cx="1600200" cy="461665"/>
          </a:xfrm>
          <a:prstGeom prst="rect">
            <a:avLst/>
          </a:prstGeom>
          <a:noFill/>
        </p:spPr>
        <p:txBody>
          <a:bodyPr wrap="square" rtlCol="0">
            <a:spAutoFit/>
          </a:bodyPr>
          <a:lstStyle/>
          <a:p>
            <a:r>
              <a:rPr lang="en-US" dirty="0" smtClean="0"/>
              <a:t>Response</a:t>
            </a:r>
            <a:endParaRPr lang="en-US" dirty="0"/>
          </a:p>
        </p:txBody>
      </p:sp>
      <p:sp>
        <p:nvSpPr>
          <p:cNvPr id="20" name="TextBox 19"/>
          <p:cNvSpPr txBox="1"/>
          <p:nvPr/>
        </p:nvSpPr>
        <p:spPr>
          <a:xfrm>
            <a:off x="361950" y="5439426"/>
            <a:ext cx="3816350" cy="1200329"/>
          </a:xfrm>
          <a:prstGeom prst="rect">
            <a:avLst/>
          </a:prstGeom>
          <a:noFill/>
        </p:spPr>
        <p:txBody>
          <a:bodyPr wrap="square" rtlCol="0">
            <a:spAutoFit/>
          </a:bodyPr>
          <a:lstStyle/>
          <a:p>
            <a:pPr>
              <a:tabLst>
                <a:tab pos="355600" algn="l"/>
              </a:tabLst>
            </a:pPr>
            <a:r>
              <a:rPr lang="en-US" sz="1800" dirty="0" smtClean="0">
                <a:latin typeface="Calibri"/>
                <a:cs typeface="Calibri"/>
              </a:rPr>
              <a:t>Key: kind of evidence given</a:t>
            </a:r>
          </a:p>
          <a:p>
            <a:pPr>
              <a:tabLst>
                <a:tab pos="355600" algn="l"/>
              </a:tabLst>
            </a:pPr>
            <a:r>
              <a:rPr lang="en-US" sz="1800" dirty="0" smtClean="0">
                <a:latin typeface="Calibri"/>
                <a:cs typeface="Calibri"/>
              </a:rPr>
              <a:t>x	irrelevant/inappropriate</a:t>
            </a:r>
          </a:p>
          <a:p>
            <a:pPr>
              <a:tabLst>
                <a:tab pos="355600" algn="l"/>
              </a:tabLst>
            </a:pPr>
            <a:r>
              <a:rPr lang="en-US" sz="1800" dirty="0" smtClean="0">
                <a:latin typeface="Calibri"/>
                <a:cs typeface="Calibri"/>
              </a:rPr>
              <a:t>•	related and given in display</a:t>
            </a:r>
          </a:p>
          <a:p>
            <a:pPr>
              <a:tabLst>
                <a:tab pos="355600" algn="l"/>
              </a:tabLst>
            </a:pPr>
            <a:r>
              <a:rPr lang="en-US" sz="1800" dirty="0" smtClean="0">
                <a:latin typeface="Calibri"/>
                <a:cs typeface="Calibri"/>
              </a:rPr>
              <a:t>o	related and hypothetical, not given</a:t>
            </a:r>
            <a:endParaRPr lang="en-US" sz="1800" dirty="0">
              <a:latin typeface="Calibri"/>
              <a:cs typeface="Calibri"/>
            </a:endParaRPr>
          </a:p>
        </p:txBody>
      </p:sp>
      <p:sp>
        <p:nvSpPr>
          <p:cNvPr id="21" name="TextBox 20"/>
          <p:cNvSpPr txBox="1"/>
          <p:nvPr/>
        </p:nvSpPr>
        <p:spPr>
          <a:xfrm>
            <a:off x="3454400" y="4015113"/>
            <a:ext cx="469900" cy="461665"/>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latin typeface="Zapf Dingbats" charset="2"/>
              <a:cs typeface="Zapf Dingbats" charset="2"/>
            </a:endParaRPr>
          </a:p>
        </p:txBody>
      </p:sp>
      <p:sp>
        <p:nvSpPr>
          <p:cNvPr id="22" name="TextBox 21"/>
          <p:cNvSpPr txBox="1"/>
          <p:nvPr/>
        </p:nvSpPr>
        <p:spPr>
          <a:xfrm>
            <a:off x="7569200" y="4015113"/>
            <a:ext cx="596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r>
              <a:rPr lang="en-US" baseline="-25000" dirty="0" smtClean="0">
                <a:latin typeface="Calibri"/>
                <a:ea typeface="Wingdings"/>
                <a:cs typeface="Calibri"/>
                <a:sym typeface="Wingdings"/>
              </a:rPr>
              <a:t>2</a:t>
            </a:r>
            <a:endParaRPr lang="en-US" baseline="-25000" dirty="0">
              <a:latin typeface="Calibri"/>
              <a:cs typeface="Calibri"/>
            </a:endParaRPr>
          </a:p>
        </p:txBody>
      </p:sp>
      <p:cxnSp>
        <p:nvCxnSpPr>
          <p:cNvPr id="24" name="Straight Connector 23"/>
          <p:cNvCxnSpPr>
            <a:stCxn id="21" idx="3"/>
            <a:endCxn id="8" idx="1"/>
          </p:cNvCxnSpPr>
          <p:nvPr/>
        </p:nvCxnSpPr>
        <p:spPr>
          <a:xfrm flipV="1">
            <a:off x="3924300" y="4048462"/>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3"/>
            <a:endCxn id="22" idx="1"/>
          </p:cNvCxnSpPr>
          <p:nvPr/>
        </p:nvCxnSpPr>
        <p:spPr>
          <a:xfrm>
            <a:off x="5962650" y="3653494"/>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3"/>
            <a:endCxn id="17" idx="1"/>
          </p:cNvCxnSpPr>
          <p:nvPr/>
        </p:nvCxnSpPr>
        <p:spPr>
          <a:xfrm flipV="1">
            <a:off x="3924300" y="3653494"/>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1" idx="3"/>
            <a:endCxn id="10" idx="1"/>
          </p:cNvCxnSpPr>
          <p:nvPr/>
        </p:nvCxnSpPr>
        <p:spPr>
          <a:xfrm>
            <a:off x="3924300" y="4245946"/>
            <a:ext cx="16573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22" idx="1"/>
          </p:cNvCxnSpPr>
          <p:nvPr/>
        </p:nvCxnSpPr>
        <p:spPr>
          <a:xfrm flipV="1">
            <a:off x="5962650" y="4245946"/>
            <a:ext cx="1606550" cy="5924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1" idx="3"/>
            <a:endCxn id="9" idx="1"/>
          </p:cNvCxnSpPr>
          <p:nvPr/>
        </p:nvCxnSpPr>
        <p:spPr>
          <a:xfrm>
            <a:off x="3924300" y="4245946"/>
            <a:ext cx="1657350" cy="19748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5581650" y="3568143"/>
            <a:ext cx="533400" cy="498972"/>
            <a:chOff x="1879600" y="2827994"/>
            <a:chExt cx="825500" cy="825500"/>
          </a:xfrm>
        </p:grpSpPr>
        <p:sp>
          <p:nvSpPr>
            <p:cNvPr id="34" name="Arc 33"/>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Arc 34"/>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38" name="Group 37"/>
          <p:cNvGrpSpPr/>
          <p:nvPr/>
        </p:nvGrpSpPr>
        <p:grpSpPr>
          <a:xfrm>
            <a:off x="5632450" y="4015112"/>
            <a:ext cx="482600" cy="431873"/>
            <a:chOff x="1879600" y="2827994"/>
            <a:chExt cx="825500" cy="825500"/>
          </a:xfrm>
        </p:grpSpPr>
        <p:sp>
          <p:nvSpPr>
            <p:cNvPr id="39" name="Arc 38"/>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1" name="Group 40"/>
          <p:cNvGrpSpPr/>
          <p:nvPr/>
        </p:nvGrpSpPr>
        <p:grpSpPr>
          <a:xfrm>
            <a:off x="5632450" y="4404805"/>
            <a:ext cx="533400" cy="433593"/>
            <a:chOff x="1879600" y="2827994"/>
            <a:chExt cx="825500" cy="825500"/>
          </a:xfrm>
        </p:grpSpPr>
        <p:sp>
          <p:nvSpPr>
            <p:cNvPr id="42" name="Arc 41"/>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4" name="Group 43"/>
          <p:cNvGrpSpPr/>
          <p:nvPr/>
        </p:nvGrpSpPr>
        <p:grpSpPr>
          <a:xfrm>
            <a:off x="5562600" y="3968393"/>
            <a:ext cx="660400" cy="872823"/>
            <a:chOff x="1879600" y="2827994"/>
            <a:chExt cx="825500" cy="825500"/>
          </a:xfrm>
        </p:grpSpPr>
        <p:sp>
          <p:nvSpPr>
            <p:cNvPr id="45" name="Arc 44"/>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7" name="Group 46"/>
          <p:cNvGrpSpPr/>
          <p:nvPr/>
        </p:nvGrpSpPr>
        <p:grpSpPr>
          <a:xfrm>
            <a:off x="5534025" y="3531981"/>
            <a:ext cx="660400" cy="915005"/>
            <a:chOff x="1879600" y="2827994"/>
            <a:chExt cx="825500" cy="825500"/>
          </a:xfrm>
        </p:grpSpPr>
        <p:sp>
          <p:nvSpPr>
            <p:cNvPr id="48" name="Arc 47"/>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Arc 48"/>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0" name="Group 49"/>
          <p:cNvGrpSpPr/>
          <p:nvPr/>
        </p:nvGrpSpPr>
        <p:grpSpPr>
          <a:xfrm>
            <a:off x="5661025" y="4808030"/>
            <a:ext cx="533400" cy="433593"/>
            <a:chOff x="1879600" y="2827994"/>
            <a:chExt cx="825500" cy="825500"/>
          </a:xfrm>
        </p:grpSpPr>
        <p:sp>
          <p:nvSpPr>
            <p:cNvPr id="51" name="Arc 50"/>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2" name="Arc 51"/>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3" name="Group 52"/>
          <p:cNvGrpSpPr/>
          <p:nvPr/>
        </p:nvGrpSpPr>
        <p:grpSpPr>
          <a:xfrm>
            <a:off x="5689600" y="5211255"/>
            <a:ext cx="533400" cy="433593"/>
            <a:chOff x="1879600" y="2827994"/>
            <a:chExt cx="825500" cy="825500"/>
          </a:xfrm>
        </p:grpSpPr>
        <p:sp>
          <p:nvSpPr>
            <p:cNvPr id="54" name="Arc 53"/>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5" name="Arc 54"/>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6" name="Group 55"/>
          <p:cNvGrpSpPr/>
          <p:nvPr/>
        </p:nvGrpSpPr>
        <p:grpSpPr>
          <a:xfrm>
            <a:off x="5581650" y="4368800"/>
            <a:ext cx="660400" cy="872823"/>
            <a:chOff x="1879600" y="2827994"/>
            <a:chExt cx="825500" cy="825500"/>
          </a:xfrm>
        </p:grpSpPr>
        <p:sp>
          <p:nvSpPr>
            <p:cNvPr id="57" name="Arc 56"/>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8" name="Arc 57"/>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9" name="Group 58"/>
          <p:cNvGrpSpPr/>
          <p:nvPr/>
        </p:nvGrpSpPr>
        <p:grpSpPr>
          <a:xfrm>
            <a:off x="5600699" y="4769207"/>
            <a:ext cx="739775" cy="872823"/>
            <a:chOff x="1879600" y="2827994"/>
            <a:chExt cx="825500" cy="825500"/>
          </a:xfrm>
        </p:grpSpPr>
        <p:sp>
          <p:nvSpPr>
            <p:cNvPr id="60" name="Arc 59"/>
            <p:cNvSpPr/>
            <p:nvPr/>
          </p:nvSpPr>
          <p:spPr>
            <a:xfrm>
              <a:off x="1879600" y="2908300"/>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Arc 60"/>
            <p:cNvSpPr/>
            <p:nvPr/>
          </p:nvSpPr>
          <p:spPr>
            <a:xfrm rot="5400000">
              <a:off x="1919753" y="2868147"/>
              <a:ext cx="825500" cy="745194"/>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62" name="Straight Connector 61"/>
          <p:cNvCxnSpPr>
            <a:stCxn id="21" idx="3"/>
            <a:endCxn id="11" idx="1"/>
          </p:cNvCxnSpPr>
          <p:nvPr/>
        </p:nvCxnSpPr>
        <p:spPr>
          <a:xfrm>
            <a:off x="3924300" y="4245946"/>
            <a:ext cx="1657350" cy="987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924300" y="4245946"/>
            <a:ext cx="1657350" cy="987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924300" y="4245946"/>
            <a:ext cx="1657350" cy="9874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21" idx="3"/>
            <a:endCxn id="12" idx="1"/>
          </p:cNvCxnSpPr>
          <p:nvPr/>
        </p:nvCxnSpPr>
        <p:spPr>
          <a:xfrm>
            <a:off x="3924300" y="4245946"/>
            <a:ext cx="1657350" cy="13823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7556500" y="5022603"/>
            <a:ext cx="596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r>
              <a:rPr lang="en-US" baseline="-25000" dirty="0">
                <a:latin typeface="Calibri"/>
                <a:ea typeface="Wingdings"/>
                <a:cs typeface="Calibri"/>
                <a:sym typeface="Wingdings"/>
              </a:rPr>
              <a:t>3</a:t>
            </a:r>
            <a:endParaRPr lang="en-US" baseline="-25000" dirty="0">
              <a:latin typeface="Calibri"/>
              <a:cs typeface="Calibri"/>
            </a:endParaRPr>
          </a:p>
        </p:txBody>
      </p:sp>
      <p:sp>
        <p:nvSpPr>
          <p:cNvPr id="67" name="TextBox 66"/>
          <p:cNvSpPr txBox="1"/>
          <p:nvPr/>
        </p:nvSpPr>
        <p:spPr>
          <a:xfrm>
            <a:off x="7556500" y="3055646"/>
            <a:ext cx="596900" cy="461665"/>
          </a:xfrm>
          <a:prstGeom prst="rect">
            <a:avLst/>
          </a:prstGeom>
          <a:noFill/>
        </p:spPr>
        <p:txBody>
          <a:bodyPr wrap="square" rtlCol="0" anchor="ctr">
            <a:spAutoFit/>
          </a:bodyPr>
          <a:lstStyle/>
          <a:p>
            <a:r>
              <a:rPr lang="en-US" dirty="0" smtClean="0">
                <a:latin typeface="Calibri"/>
                <a:ea typeface="Wingdings"/>
                <a:cs typeface="Calibri"/>
                <a:sym typeface="Wingdings"/>
              </a:rPr>
              <a:t>R</a:t>
            </a:r>
            <a:r>
              <a:rPr lang="en-US" baseline="-25000" dirty="0" smtClean="0">
                <a:latin typeface="Calibri"/>
                <a:ea typeface="Wingdings"/>
                <a:cs typeface="Calibri"/>
                <a:sym typeface="Wingdings"/>
              </a:rPr>
              <a:t>1</a:t>
            </a:r>
            <a:endParaRPr lang="en-US" baseline="-25000" dirty="0">
              <a:latin typeface="Calibri"/>
              <a:cs typeface="Calibri"/>
            </a:endParaRPr>
          </a:p>
        </p:txBody>
      </p:sp>
      <p:cxnSp>
        <p:nvCxnSpPr>
          <p:cNvPr id="68" name="Straight Connector 67"/>
          <p:cNvCxnSpPr>
            <a:stCxn id="17" idx="3"/>
            <a:endCxn id="67" idx="1"/>
          </p:cNvCxnSpPr>
          <p:nvPr/>
        </p:nvCxnSpPr>
        <p:spPr>
          <a:xfrm flipV="1">
            <a:off x="5962650" y="3286479"/>
            <a:ext cx="1593850" cy="3670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54" idx="0"/>
            <a:endCxn id="67" idx="1"/>
          </p:cNvCxnSpPr>
          <p:nvPr/>
        </p:nvCxnSpPr>
        <p:spPr>
          <a:xfrm flipV="1">
            <a:off x="5956300" y="3286479"/>
            <a:ext cx="1600200" cy="196695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4" idx="0"/>
            <a:endCxn id="66" idx="1"/>
          </p:cNvCxnSpPr>
          <p:nvPr/>
        </p:nvCxnSpPr>
        <p:spPr>
          <a:xfrm>
            <a:off x="5956300" y="5253436"/>
            <a:ext cx="1600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8" idx="3"/>
            <a:endCxn id="66" idx="1"/>
          </p:cNvCxnSpPr>
          <p:nvPr/>
        </p:nvCxnSpPr>
        <p:spPr>
          <a:xfrm>
            <a:off x="5962650" y="4048462"/>
            <a:ext cx="1593850" cy="120497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01389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Significant stages in development: intrinsic</a:t>
            </a:r>
            <a:endParaRPr lang="en-US" dirty="0"/>
          </a:p>
        </p:txBody>
      </p:sp>
      <p:sp>
        <p:nvSpPr>
          <p:cNvPr id="4" name="Content Placeholder 3"/>
          <p:cNvSpPr>
            <a:spLocks noGrp="1"/>
          </p:cNvSpPr>
          <p:nvPr>
            <p:ph sz="quarter" idx="1"/>
          </p:nvPr>
        </p:nvSpPr>
        <p:spPr/>
        <p:txBody>
          <a:bodyPr/>
          <a:lstStyle/>
          <a:p>
            <a:pPr>
              <a:lnSpc>
                <a:spcPct val="110000"/>
              </a:lnSpc>
            </a:pPr>
            <a:r>
              <a:rPr lang="en-US" dirty="0" smtClean="0"/>
              <a:t>Intrinsic: developmental levels inherent in the discipline</a:t>
            </a:r>
          </a:p>
          <a:p>
            <a:pPr lvl="1">
              <a:lnSpc>
                <a:spcPct val="110000"/>
              </a:lnSpc>
            </a:pPr>
            <a:r>
              <a:rPr lang="en-US" dirty="0" smtClean="0"/>
              <a:t>Stages of development (e.g., Piaget, Vygotsky)</a:t>
            </a:r>
          </a:p>
          <a:p>
            <a:pPr lvl="1">
              <a:lnSpc>
                <a:spcPct val="110000"/>
              </a:lnSpc>
            </a:pPr>
            <a:r>
              <a:rPr lang="en-US" dirty="0" smtClean="0"/>
              <a:t>Structure in the student’s work (e.g., SOLO taxonomy)</a:t>
            </a:r>
          </a:p>
          <a:p>
            <a:pPr lvl="1">
              <a:lnSpc>
                <a:spcPct val="110000"/>
              </a:lnSpc>
            </a:pPr>
            <a:r>
              <a:rPr lang="en-US" dirty="0" smtClean="0"/>
              <a:t>‘Troublesome knowledge’ (Perkins, 1999)</a:t>
            </a:r>
          </a:p>
          <a:p>
            <a:pPr lvl="2">
              <a:lnSpc>
                <a:spcPct val="110000"/>
              </a:lnSpc>
            </a:pPr>
            <a:r>
              <a:rPr lang="en-US" dirty="0" smtClean="0"/>
              <a:t>‘Threshold’ concepts (Meyer &amp; Land, 2003)</a:t>
            </a:r>
          </a:p>
          <a:p>
            <a:pPr lvl="3">
              <a:lnSpc>
                <a:spcPct val="110000"/>
              </a:lnSpc>
            </a:pPr>
            <a:r>
              <a:rPr lang="en-US" dirty="0" smtClean="0"/>
              <a:t>Transformative</a:t>
            </a:r>
          </a:p>
          <a:p>
            <a:pPr lvl="3">
              <a:lnSpc>
                <a:spcPct val="110000"/>
              </a:lnSpc>
            </a:pPr>
            <a:r>
              <a:rPr lang="en-US" dirty="0" smtClean="0"/>
              <a:t>Irreversible</a:t>
            </a:r>
          </a:p>
          <a:p>
            <a:pPr lvl="3">
              <a:lnSpc>
                <a:spcPct val="110000"/>
              </a:lnSpc>
            </a:pPr>
            <a:r>
              <a:rPr lang="en-US" dirty="0" smtClean="0"/>
              <a:t>Integrative</a:t>
            </a:r>
          </a:p>
          <a:p>
            <a:pPr lvl="3">
              <a:lnSpc>
                <a:spcPct val="110000"/>
              </a:lnSpc>
            </a:pPr>
            <a:r>
              <a:rPr lang="en-US" dirty="0" smtClean="0"/>
              <a:t>Bounded</a:t>
            </a:r>
          </a:p>
          <a:p>
            <a:pPr lvl="2">
              <a:lnSpc>
                <a:spcPct val="110000"/>
              </a:lnSpc>
            </a:pPr>
            <a:r>
              <a:rPr lang="en-US" dirty="0" smtClean="0"/>
              <a:t>Alien</a:t>
            </a:r>
          </a:p>
          <a:p>
            <a:pPr lvl="2">
              <a:lnSpc>
                <a:spcPct val="110000"/>
              </a:lnSpc>
            </a:pPr>
            <a:r>
              <a:rPr lang="en-US" dirty="0" smtClean="0"/>
              <a:t>Burdensome</a:t>
            </a:r>
          </a:p>
          <a:p>
            <a:pPr marL="914400" lvl="2" indent="0">
              <a:lnSpc>
                <a:spcPct val="110000"/>
              </a:lnSpc>
              <a:buNone/>
            </a:pPr>
            <a:endParaRPr lang="en-US" dirty="0" smtClean="0"/>
          </a:p>
          <a:p>
            <a:pPr lvl="3"/>
            <a:endParaRPr lang="en-US" dirty="0" smtClean="0"/>
          </a:p>
          <a:p>
            <a:pPr lvl="3"/>
            <a:endParaRPr lang="en-US" dirty="0" smtClean="0"/>
          </a:p>
          <a:p>
            <a:endParaRPr lang="en-US" dirty="0"/>
          </a:p>
        </p:txBody>
      </p:sp>
      <p:sp>
        <p:nvSpPr>
          <p:cNvPr id="3" name="Slide Number Placeholder 2"/>
          <p:cNvSpPr>
            <a:spLocks noGrp="1"/>
          </p:cNvSpPr>
          <p:nvPr>
            <p:ph type="sldNum" sz="quarter" idx="4294967295"/>
          </p:nvPr>
        </p:nvSpPr>
        <p:spPr>
          <a:xfrm>
            <a:off x="1" y="977927"/>
            <a:ext cx="635000" cy="231140"/>
          </a:xfrm>
          <a:prstGeom prst="rect">
            <a:avLst/>
          </a:prstGeom>
        </p:spPr>
        <p:txBody>
          <a:bodyPr lIns="121917" tIns="60958" rIns="121917" bIns="60958"/>
          <a:lstStyle/>
          <a:p>
            <a:fld id="{2D6238C2-C284-AD4D-8FB8-9663937FCA09}" type="slidenum">
              <a:rPr lang="en-GB" smtClean="0"/>
              <a:pPr/>
              <a:t>61</a:t>
            </a:fld>
            <a:endParaRPr lang="en-GB" dirty="0"/>
          </a:p>
        </p:txBody>
      </p:sp>
    </p:spTree>
    <p:extLst>
      <p:ext uri="{BB962C8B-B14F-4D97-AF65-F5344CB8AC3E}">
        <p14:creationId xmlns:p14="http://schemas.microsoft.com/office/powerpoint/2010/main" val="4142268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stock</a:t>
            </a:r>
            <a:endParaRPr lang="en-US" dirty="0"/>
          </a:p>
        </p:txBody>
      </p:sp>
      <p:sp>
        <p:nvSpPr>
          <p:cNvPr id="3" name="Slide Number Placeholder 2"/>
          <p:cNvSpPr>
            <a:spLocks noGrp="1"/>
          </p:cNvSpPr>
          <p:nvPr>
            <p:ph type="sldNum" sz="quarter" idx="12"/>
          </p:nvPr>
        </p:nvSpPr>
        <p:spPr/>
        <p:txBody>
          <a:bodyPr/>
          <a:lstStyle/>
          <a:p>
            <a:pPr>
              <a:defRPr/>
            </a:pPr>
            <a:fld id="{50E85CD4-01C3-DE45-A238-CA0781C7043D}" type="slidenum">
              <a:rPr lang="en-GB" smtClean="0"/>
              <a:pPr>
                <a:defRPr/>
              </a:pPr>
              <a:t>62</a:t>
            </a:fld>
            <a:endParaRPr lang="en-GB" dirty="0"/>
          </a:p>
        </p:txBody>
      </p:sp>
      <p:sp>
        <p:nvSpPr>
          <p:cNvPr id="4" name="Text Placeholder 3"/>
          <p:cNvSpPr>
            <a:spLocks noGrp="1"/>
          </p:cNvSpPr>
          <p:nvPr>
            <p:ph type="body" idx="2"/>
          </p:nvPr>
        </p:nvSpPr>
        <p:spPr/>
        <p:txBody>
          <a:bodyPr/>
          <a:lstStyle/>
          <a:p>
            <a:endParaRPr lang="en-US"/>
          </a:p>
        </p:txBody>
      </p:sp>
      <p:sp>
        <p:nvSpPr>
          <p:cNvPr id="5" name="Content Placeholder 4"/>
          <p:cNvSpPr>
            <a:spLocks noGrp="1"/>
          </p:cNvSpPr>
          <p:nvPr>
            <p:ph sz="quarter" idx="1"/>
          </p:nvPr>
        </p:nvSpPr>
        <p:spPr/>
        <p:txBody>
          <a:bodyPr/>
          <a:lstStyle/>
          <a:p>
            <a:r>
              <a:rPr lang="en-US" dirty="0" smtClean="0"/>
              <a:t>What is the most interesting, surprising, or challenging thing you have heard so far today?</a:t>
            </a:r>
          </a:p>
          <a:p>
            <a:r>
              <a:rPr lang="en-US" dirty="0" smtClean="0"/>
              <a:t>See if you can get consensus with your colleagues</a:t>
            </a:r>
            <a:endParaRPr lang="en-US" dirty="0"/>
          </a:p>
        </p:txBody>
      </p:sp>
    </p:spTree>
    <p:extLst>
      <p:ext uri="{BB962C8B-B14F-4D97-AF65-F5344CB8AC3E}">
        <p14:creationId xmlns:p14="http://schemas.microsoft.com/office/powerpoint/2010/main" val="12250844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Content Placeholder 3"/>
          <p:cNvSpPr>
            <a:spLocks noGrp="1"/>
          </p:cNvSpPr>
          <p:nvPr>
            <p:ph sz="quarter" idx="1"/>
          </p:nvPr>
        </p:nvSpPr>
        <p:spPr>
          <a:xfrm>
            <a:off x="717550" y="1384300"/>
            <a:ext cx="7969250" cy="5060142"/>
          </a:xfrm>
        </p:spPr>
        <p:txBody>
          <a:bodyPr anchor="t">
            <a:normAutofit fontScale="85000" lnSpcReduction="20000"/>
          </a:bodyPr>
          <a:lstStyle/>
          <a:p>
            <a:pPr marL="0" indent="0">
              <a:lnSpc>
                <a:spcPct val="120000"/>
              </a:lnSpc>
              <a:buNone/>
            </a:pPr>
            <a:r>
              <a:rPr lang="en-US" dirty="0" smtClean="0"/>
              <a:t>“These considerations of utility and alternative interventions suggest that even an FI [feedback intervention] with demonstrated positive effects on performance should not be administered whenever possible. Rather, additional development of FIT [feedback intervention theory] is needed to establish the circumstance under which positive FI effects on performance are also lasting and efficient and when these effects are transient and have questionable utility. This research must focus on the processes induced by FIs and not on the general question of whether FIs improve performance—look at how little progress 90 years of attempts to answer the latter question have yielded.”</a:t>
            </a:r>
          </a:p>
          <a:p>
            <a:pPr marL="0" indent="0" algn="r">
              <a:lnSpc>
                <a:spcPct val="120000"/>
              </a:lnSpc>
              <a:buNone/>
            </a:pPr>
            <a:r>
              <a:rPr lang="en-US" dirty="0" smtClean="0"/>
              <a:t>(Kluger &amp; DeNisi, 1996 p. 278)</a:t>
            </a:r>
          </a:p>
          <a:p>
            <a:pPr marL="0" indent="0">
              <a:lnSpc>
                <a:spcPct val="120000"/>
              </a:lnSpc>
              <a:buNone/>
            </a:pPr>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63</a:t>
            </a:fld>
            <a:endParaRPr lang="en-GB" dirty="0"/>
          </a:p>
        </p:txBody>
      </p:sp>
    </p:spTree>
    <p:extLst>
      <p:ext uri="{BB962C8B-B14F-4D97-AF65-F5344CB8AC3E}">
        <p14:creationId xmlns:p14="http://schemas.microsoft.com/office/powerpoint/2010/main" val="229909468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dirty="0" smtClean="0">
                <a:latin typeface="Calibri" charset="0"/>
                <a:ea typeface="ＭＳ Ｐゴシック" charset="0"/>
                <a:cs typeface="ＭＳ Ｐゴシック" charset="0"/>
              </a:rPr>
              <a:t>A “preliminary feedback intervention theory”</a:t>
            </a:r>
            <a:endParaRPr lang="en-US" dirty="0">
              <a:latin typeface="Calibri" charset="0"/>
              <a:ea typeface="ＭＳ Ｐゴシック" charset="0"/>
              <a:cs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2630478"/>
              </p:ext>
            </p:extLst>
          </p:nvPr>
        </p:nvGraphicFramePr>
        <p:xfrm>
          <a:off x="717549" y="1676400"/>
          <a:ext cx="8223252" cy="4168774"/>
        </p:xfrm>
        <a:graphic>
          <a:graphicData uri="http://schemas.openxmlformats.org/drawingml/2006/table">
            <a:tbl>
              <a:tblPr firstRow="1" bandRow="1">
                <a:tableStyleId>{5C22544A-7EE6-4342-B048-85BDC9FD1C3A}</a:tableStyleId>
              </a:tblPr>
              <a:tblGrid>
                <a:gridCol w="1963332"/>
                <a:gridCol w="3129960"/>
                <a:gridCol w="3129960"/>
              </a:tblGrid>
              <a:tr h="711144">
                <a:tc>
                  <a:txBody>
                    <a:bodyPr/>
                    <a:lstStyle/>
                    <a:p>
                      <a:pPr marL="0" indent="0">
                        <a:spcAft>
                          <a:spcPts val="400"/>
                        </a:spcAft>
                      </a:pPr>
                      <a:r>
                        <a:rPr lang="en-US" sz="2000" dirty="0"/>
                        <a:t>Response type</a:t>
                      </a:r>
                      <a:endParaRPr lang="en-GB" sz="2000" dirty="0">
                        <a:latin typeface="Palatino"/>
                        <a:ea typeface="Times New Roman"/>
                        <a:cs typeface="Palatino"/>
                      </a:endParaRPr>
                    </a:p>
                  </a:txBody>
                  <a:tcPr marL="0" marR="0" marT="0" marB="0">
                    <a:solidFill>
                      <a:srgbClr val="1691D0"/>
                    </a:solidFill>
                  </a:tcPr>
                </a:tc>
                <a:tc gridSpan="2">
                  <a:txBody>
                    <a:bodyPr/>
                    <a:lstStyle/>
                    <a:p>
                      <a:pPr marL="84138" indent="0" algn="ctr">
                        <a:spcAft>
                          <a:spcPts val="400"/>
                        </a:spcAft>
                      </a:pPr>
                      <a:r>
                        <a:rPr lang="en-US" sz="2000" dirty="0"/>
                        <a:t>Feedback</a:t>
                      </a:r>
                      <a:r>
                        <a:rPr lang="en-US" sz="2000" dirty="0" smtClean="0"/>
                        <a:t> indicates performance…</a:t>
                      </a:r>
                      <a:endParaRPr lang="en-GB" sz="2000" dirty="0">
                        <a:latin typeface="Palatino"/>
                        <a:ea typeface="Times New Roman"/>
                        <a:cs typeface="Palatino"/>
                      </a:endParaRPr>
                    </a:p>
                  </a:txBody>
                  <a:tcPr marL="0" marR="0" marT="0" marB="0">
                    <a:solidFill>
                      <a:srgbClr val="1691D0"/>
                    </a:solidFill>
                  </a:tcPr>
                </a:tc>
                <a:tc hMerge="1">
                  <a:txBody>
                    <a:bodyPr/>
                    <a:lstStyle/>
                    <a:p>
                      <a:pPr marL="84138" indent="0">
                        <a:spcAft>
                          <a:spcPts val="400"/>
                        </a:spcAft>
                      </a:pPr>
                      <a:endParaRPr lang="en-GB" sz="2400" dirty="0">
                        <a:latin typeface="Palatino"/>
                        <a:ea typeface="Times New Roman"/>
                        <a:cs typeface="Palatino"/>
                      </a:endParaRPr>
                    </a:p>
                  </a:txBody>
                  <a:tcPr marL="0" marR="0" marT="0" marB="0"/>
                </a:tc>
              </a:tr>
              <a:tr h="691526">
                <a:tc>
                  <a:txBody>
                    <a:bodyPr/>
                    <a:lstStyle/>
                    <a:p>
                      <a:pPr marL="0" indent="0">
                        <a:spcAft>
                          <a:spcPts val="400"/>
                        </a:spcAft>
                      </a:pPr>
                      <a:endParaRPr lang="en-GB" sz="2000" dirty="0">
                        <a:solidFill>
                          <a:schemeClr val="bg1"/>
                        </a:solidFill>
                        <a:latin typeface="Palatino"/>
                        <a:ea typeface="Times New Roman"/>
                        <a:cs typeface="Palatino"/>
                      </a:endParaRPr>
                    </a:p>
                  </a:txBody>
                  <a:tcPr marL="0" marR="0" marT="0" marB="0" anchor="ctr">
                    <a:solidFill>
                      <a:srgbClr val="1691D0"/>
                    </a:solidFill>
                  </a:tcPr>
                </a:tc>
                <a:tc>
                  <a:txBody>
                    <a:bodyPr/>
                    <a:lstStyle/>
                    <a:p>
                      <a:pPr marL="84138" indent="0">
                        <a:spcAft>
                          <a:spcPts val="400"/>
                        </a:spcAft>
                      </a:pPr>
                      <a:r>
                        <a:rPr lang="en-US" sz="2000" dirty="0" smtClean="0">
                          <a:solidFill>
                            <a:schemeClr val="bg1"/>
                          </a:solidFill>
                        </a:rPr>
                        <a:t>falls short of goal</a:t>
                      </a:r>
                      <a:endParaRPr lang="en-GB" sz="2000" dirty="0">
                        <a:solidFill>
                          <a:schemeClr val="bg1"/>
                        </a:solidFill>
                        <a:latin typeface="Palatino"/>
                        <a:ea typeface="Times New Roman"/>
                        <a:cs typeface="Palatino"/>
                      </a:endParaRPr>
                    </a:p>
                  </a:txBody>
                  <a:tcPr marL="0" marR="0" marT="0" marB="0" anchor="ctr">
                    <a:solidFill>
                      <a:srgbClr val="1691D0"/>
                    </a:solidFill>
                  </a:tcPr>
                </a:tc>
                <a:tc>
                  <a:txBody>
                    <a:bodyPr/>
                    <a:lstStyle/>
                    <a:p>
                      <a:pPr marL="84138" indent="0">
                        <a:spcAft>
                          <a:spcPts val="400"/>
                        </a:spcAft>
                      </a:pPr>
                      <a:r>
                        <a:rPr lang="en-US" sz="2000" dirty="0" smtClean="0">
                          <a:solidFill>
                            <a:schemeClr val="bg1"/>
                          </a:solidFill>
                        </a:rPr>
                        <a:t>exceeds goal</a:t>
                      </a:r>
                      <a:endParaRPr lang="en-GB" sz="2000" dirty="0">
                        <a:solidFill>
                          <a:schemeClr val="bg1"/>
                        </a:solidFill>
                        <a:latin typeface="Palatino"/>
                        <a:ea typeface="Times New Roman"/>
                        <a:cs typeface="Palatino"/>
                      </a:endParaRPr>
                    </a:p>
                  </a:txBody>
                  <a:tcPr marL="0" marR="0" marT="0" marB="0" anchor="ctr">
                    <a:solidFill>
                      <a:srgbClr val="1691D0"/>
                    </a:solidFill>
                  </a:tcPr>
                </a:tc>
              </a:tr>
              <a:tr h="691526">
                <a:tc>
                  <a:txBody>
                    <a:bodyPr/>
                    <a:lstStyle/>
                    <a:p>
                      <a:pPr marL="0" indent="0">
                        <a:spcAft>
                          <a:spcPts val="400"/>
                        </a:spcAft>
                      </a:pPr>
                      <a:r>
                        <a:rPr lang="en-US" sz="2000" dirty="0" smtClean="0"/>
                        <a:t>Change </a:t>
                      </a:r>
                      <a:r>
                        <a:rPr lang="en-US" sz="2000" dirty="0"/>
                        <a:t>behavior</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b="1" dirty="0"/>
                        <a:t>Increase effort</a:t>
                      </a:r>
                      <a:endParaRPr lang="en-GB" sz="2000" b="1" dirty="0">
                        <a:latin typeface="Palatino"/>
                        <a:ea typeface="Times New Roman"/>
                        <a:cs typeface="Palatino"/>
                      </a:endParaRPr>
                    </a:p>
                  </a:txBody>
                  <a:tcPr marL="0" marR="0" marT="0" marB="0" anchor="ctr"/>
                </a:tc>
                <a:tc>
                  <a:txBody>
                    <a:bodyPr/>
                    <a:lstStyle/>
                    <a:p>
                      <a:pPr marL="84138" indent="0">
                        <a:spcAft>
                          <a:spcPts val="400"/>
                        </a:spcAft>
                      </a:pPr>
                      <a:r>
                        <a:rPr lang="en-US" sz="2000" dirty="0"/>
                        <a:t>Exert less effort</a:t>
                      </a:r>
                      <a:endParaRPr lang="en-GB" sz="2000" dirty="0">
                        <a:latin typeface="Palatino"/>
                        <a:ea typeface="Times New Roman"/>
                        <a:cs typeface="Palatino"/>
                      </a:endParaRPr>
                    </a:p>
                  </a:txBody>
                  <a:tcPr marL="0" marR="0" marT="0" marB="0" anchor="ctr"/>
                </a:tc>
              </a:tr>
              <a:tr h="691526">
                <a:tc>
                  <a:txBody>
                    <a:bodyPr/>
                    <a:lstStyle/>
                    <a:p>
                      <a:pPr marL="0" indent="0">
                        <a:spcAft>
                          <a:spcPts val="400"/>
                        </a:spcAft>
                      </a:pPr>
                      <a:r>
                        <a:rPr lang="en-US" sz="2000" dirty="0"/>
                        <a:t>Change goal</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Reduce aspiration</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b="1" dirty="0"/>
                        <a:t>Increase aspiration</a:t>
                      </a:r>
                      <a:endParaRPr lang="en-GB" sz="2000" b="1" dirty="0">
                        <a:latin typeface="Palatino"/>
                        <a:ea typeface="Times New Roman"/>
                        <a:cs typeface="Palatino"/>
                      </a:endParaRPr>
                    </a:p>
                  </a:txBody>
                  <a:tcPr marL="0" marR="0" marT="0" marB="0" anchor="ctr"/>
                </a:tc>
              </a:tr>
              <a:tr h="691526">
                <a:tc>
                  <a:txBody>
                    <a:bodyPr/>
                    <a:lstStyle/>
                    <a:p>
                      <a:pPr marL="0" indent="0">
                        <a:spcAft>
                          <a:spcPts val="400"/>
                        </a:spcAft>
                      </a:pPr>
                      <a:r>
                        <a:rPr lang="en-US" sz="2000" dirty="0"/>
                        <a:t>Abandon goal</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Decide goal is too hard</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Decide goal is too easy</a:t>
                      </a:r>
                      <a:endParaRPr lang="en-GB" sz="2000" dirty="0">
                        <a:latin typeface="Palatino"/>
                        <a:ea typeface="Times New Roman"/>
                        <a:cs typeface="Palatino"/>
                      </a:endParaRPr>
                    </a:p>
                  </a:txBody>
                  <a:tcPr marL="0" marR="0" marT="0" marB="0" anchor="ctr"/>
                </a:tc>
              </a:tr>
              <a:tr h="691526">
                <a:tc>
                  <a:txBody>
                    <a:bodyPr/>
                    <a:lstStyle/>
                    <a:p>
                      <a:pPr>
                        <a:spcAft>
                          <a:spcPts val="400"/>
                        </a:spcAft>
                      </a:pPr>
                      <a:r>
                        <a:rPr lang="en-US" sz="2000" dirty="0"/>
                        <a:t>Reject feedback</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nchor="ctr"/>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nchor="ctr"/>
                </a:tc>
              </a:tr>
            </a:tbl>
          </a:graphicData>
        </a:graphic>
      </p:graphicFrame>
      <p:sp>
        <p:nvSpPr>
          <p:cNvPr id="2" name="TextBox 1"/>
          <p:cNvSpPr txBox="1"/>
          <p:nvPr/>
        </p:nvSpPr>
        <p:spPr>
          <a:xfrm>
            <a:off x="717550" y="6319003"/>
            <a:ext cx="5286997" cy="369332"/>
          </a:xfrm>
          <a:prstGeom prst="rect">
            <a:avLst/>
          </a:prstGeom>
          <a:noFill/>
        </p:spPr>
        <p:txBody>
          <a:bodyPr wrap="square" rtlCol="0">
            <a:spAutoFit/>
          </a:bodyPr>
          <a:lstStyle/>
          <a:p>
            <a:r>
              <a:rPr lang="en-US" dirty="0" smtClean="0">
                <a:solidFill>
                  <a:srgbClr val="1691D0"/>
                </a:solidFill>
              </a:rPr>
              <a:t>Kluger and DeNisi (1996); Wiliam (2011)</a:t>
            </a:r>
            <a:endParaRPr lang="en-US" dirty="0">
              <a:solidFill>
                <a:srgbClr val="1691D0"/>
              </a:solidFill>
            </a:endParaRPr>
          </a:p>
        </p:txBody>
      </p:sp>
    </p:spTree>
    <p:extLst>
      <p:ext uri="{BB962C8B-B14F-4D97-AF65-F5344CB8AC3E}">
        <p14:creationId xmlns:p14="http://schemas.microsoft.com/office/powerpoint/2010/main" val="105103042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50E85CD4-01C3-DE45-A238-CA0781C7043D}" type="slidenum">
              <a:rPr lang="en-GB" smtClean="0"/>
              <a:pPr>
                <a:defRPr/>
              </a:pPr>
              <a:t>65</a:t>
            </a:fld>
            <a:endParaRPr lang="en-GB" dirty="0"/>
          </a:p>
        </p:txBody>
      </p:sp>
      <p:sp>
        <p:nvSpPr>
          <p:cNvPr id="4" name="Text Placeholder 3"/>
          <p:cNvSpPr>
            <a:spLocks noGrp="1"/>
          </p:cNvSpPr>
          <p:nvPr>
            <p:ph type="body" idx="2"/>
          </p:nvPr>
        </p:nvSpPr>
        <p:spPr>
          <a:solidFill>
            <a:srgbClr val="1691D0"/>
          </a:solidFill>
          <a:ln>
            <a:solidFill>
              <a:srgbClr val="1691D0"/>
            </a:solidFill>
          </a:ln>
        </p:spPr>
        <p:txBody>
          <a:bodyPr/>
          <a:lstStyle/>
          <a:p>
            <a:endParaRPr lang="en-US" dirty="0">
              <a:solidFill>
                <a:srgbClr val="1691D0"/>
              </a:solidFill>
            </a:endParaRPr>
          </a:p>
        </p:txBody>
      </p:sp>
      <p:sp>
        <p:nvSpPr>
          <p:cNvPr id="5" name="Content Placeholder 4"/>
          <p:cNvSpPr>
            <a:spLocks noGrp="1"/>
          </p:cNvSpPr>
          <p:nvPr>
            <p:ph sz="quarter" idx="1"/>
          </p:nvPr>
        </p:nvSpPr>
        <p:spPr/>
        <p:txBody>
          <a:bodyPr/>
          <a:lstStyle/>
          <a:p>
            <a:r>
              <a:rPr lang="en-US" dirty="0" smtClean="0"/>
              <a:t>What are the obstacles to introducing more effective forms of feedback?</a:t>
            </a:r>
            <a:endParaRPr lang="en-US" dirty="0"/>
          </a:p>
        </p:txBody>
      </p:sp>
    </p:spTree>
    <p:extLst>
      <p:ext uri="{BB962C8B-B14F-4D97-AF65-F5344CB8AC3E}">
        <p14:creationId xmlns:p14="http://schemas.microsoft.com/office/powerpoint/2010/main" val="44959991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17549" y="274638"/>
            <a:ext cx="8426451" cy="690562"/>
          </a:xfrm>
        </p:spPr>
        <p:txBody>
          <a:bodyPr/>
          <a:lstStyle/>
          <a:p>
            <a:r>
              <a:rPr lang="en-GB" dirty="0"/>
              <a:t>What’s wrong with the feedback </a:t>
            </a:r>
            <a:r>
              <a:rPr lang="en-GB" dirty="0" smtClean="0"/>
              <a:t>metaphor?</a:t>
            </a:r>
            <a:endParaRPr lang="en-GB" dirty="0"/>
          </a:p>
        </p:txBody>
      </p:sp>
      <p:sp>
        <p:nvSpPr>
          <p:cNvPr id="140291" name="Rectangle 3"/>
          <p:cNvSpPr>
            <a:spLocks noGrp="1" noChangeArrowheads="1"/>
          </p:cNvSpPr>
          <p:nvPr>
            <p:ph type="body" idx="1"/>
          </p:nvPr>
        </p:nvSpPr>
        <p:spPr/>
        <p:txBody>
          <a:bodyPr/>
          <a:lstStyle/>
          <a:p>
            <a:r>
              <a:rPr lang="en-GB" dirty="0" smtClean="0"/>
              <a:t>In education</a:t>
            </a:r>
            <a:endParaRPr lang="en-GB" dirty="0"/>
          </a:p>
        </p:txBody>
      </p:sp>
      <p:sp>
        <p:nvSpPr>
          <p:cNvPr id="4" name="Content Placeholder 3"/>
          <p:cNvSpPr>
            <a:spLocks noGrp="1"/>
          </p:cNvSpPr>
          <p:nvPr>
            <p:ph sz="half" idx="2"/>
          </p:nvPr>
        </p:nvSpPr>
        <p:spPr/>
        <p:txBody>
          <a:bodyPr>
            <a:normAutofit/>
          </a:bodyPr>
          <a:lstStyle/>
          <a:p>
            <a:r>
              <a:rPr lang="en-US" dirty="0" smtClean="0"/>
              <a:t>Feedback is any information given to the student about their current performance</a:t>
            </a:r>
          </a:p>
          <a:p>
            <a:r>
              <a:rPr lang="en-US" dirty="0" smtClean="0"/>
              <a:t>… or at best, information that compares current performance with desired performance</a:t>
            </a:r>
          </a:p>
          <a:p>
            <a:r>
              <a:rPr lang="en-US" dirty="0" smtClean="0"/>
              <a:t>Much rarer is information that can be used by learners to improve</a:t>
            </a:r>
            <a:endParaRPr lang="en-US" dirty="0"/>
          </a:p>
        </p:txBody>
      </p:sp>
      <p:sp>
        <p:nvSpPr>
          <p:cNvPr id="5" name="Text Placeholder 4"/>
          <p:cNvSpPr>
            <a:spLocks noGrp="1"/>
          </p:cNvSpPr>
          <p:nvPr>
            <p:ph type="body" sz="quarter" idx="3"/>
          </p:nvPr>
        </p:nvSpPr>
        <p:spPr/>
        <p:txBody>
          <a:bodyPr/>
          <a:lstStyle/>
          <a:p>
            <a:r>
              <a:rPr lang="en-US" dirty="0" smtClean="0"/>
              <a:t>In engineering</a:t>
            </a:r>
            <a:endParaRPr lang="en-US" dirty="0"/>
          </a:p>
        </p:txBody>
      </p:sp>
      <p:sp>
        <p:nvSpPr>
          <p:cNvPr id="6" name="Content Placeholder 5"/>
          <p:cNvSpPr>
            <a:spLocks noGrp="1"/>
          </p:cNvSpPr>
          <p:nvPr>
            <p:ph sz="quarter" idx="4"/>
          </p:nvPr>
        </p:nvSpPr>
        <p:spPr/>
        <p:txBody>
          <a:bodyPr>
            <a:normAutofit/>
          </a:bodyPr>
          <a:lstStyle/>
          <a:p>
            <a:r>
              <a:rPr lang="en-US" dirty="0" smtClean="0"/>
              <a:t>That’s just data</a:t>
            </a:r>
            <a:br>
              <a:rPr lang="en-US" dirty="0" smtClean="0"/>
            </a:br>
            <a:r>
              <a:rPr lang="en-US" dirty="0" smtClean="0"/>
              <a:t/>
            </a:r>
            <a:br>
              <a:rPr lang="en-US" dirty="0" smtClean="0"/>
            </a:br>
            <a:endParaRPr lang="en-US" dirty="0" smtClean="0"/>
          </a:p>
          <a:p>
            <a:r>
              <a:rPr lang="en-US" dirty="0" smtClean="0"/>
              <a:t>That’s just a thermostat</a:t>
            </a:r>
            <a:br>
              <a:rPr lang="en-US" dirty="0" smtClean="0"/>
            </a:br>
            <a:r>
              <a:rPr lang="en-US" dirty="0" smtClean="0"/>
              <a:t/>
            </a:r>
            <a:br>
              <a:rPr lang="en-US" dirty="0" smtClean="0"/>
            </a:br>
            <a:r>
              <a:rPr lang="en-US" dirty="0" smtClean="0"/>
              <a:t/>
            </a:r>
            <a:br>
              <a:rPr lang="en-US" dirty="0" smtClean="0"/>
            </a:br>
            <a:endParaRPr lang="en-US" dirty="0"/>
          </a:p>
          <a:p>
            <a:r>
              <a:rPr lang="en-US" dirty="0" smtClean="0"/>
              <a:t>That’s a feedback </a:t>
            </a:r>
            <a:r>
              <a:rPr lang="en-US" i="1" dirty="0" smtClean="0"/>
              <a:t>system</a:t>
            </a:r>
            <a:endParaRPr lang="en-US" dirty="0"/>
          </a:p>
        </p:txBody>
      </p:sp>
    </p:spTree>
    <p:extLst>
      <p:ext uri="{BB962C8B-B14F-4D97-AF65-F5344CB8AC3E}">
        <p14:creationId xmlns:p14="http://schemas.microsoft.com/office/powerpoint/2010/main" val="3908147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Arial" charset="0"/>
              </a:rPr>
              <a:t>“Flow” </a:t>
            </a:r>
            <a:r>
              <a:rPr lang="en-US" dirty="0"/>
              <a:t>(Csikszentmihalyi, 1990, pp. 53–54)</a:t>
            </a:r>
            <a:endParaRPr lang="en-US" dirty="0">
              <a:latin typeface="Arial" charset="0"/>
            </a:endParaRPr>
          </a:p>
        </p:txBody>
      </p:sp>
      <p:sp>
        <p:nvSpPr>
          <p:cNvPr id="44035" name="Content Placeholder 2"/>
          <p:cNvSpPr>
            <a:spLocks noGrp="1"/>
          </p:cNvSpPr>
          <p:nvPr>
            <p:ph idx="1"/>
          </p:nvPr>
        </p:nvSpPr>
        <p:spPr>
          <a:xfrm>
            <a:off x="612588" y="1673424"/>
            <a:ext cx="8309162" cy="5184587"/>
          </a:xfrm>
        </p:spPr>
        <p:txBody>
          <a:bodyPr>
            <a:normAutofit/>
          </a:bodyPr>
          <a:lstStyle/>
          <a:p>
            <a:pPr marL="174625" indent="-174625" eaLnBrk="1" hangingPunct="1"/>
            <a:r>
              <a:rPr lang="en-US" sz="2000" dirty="0">
                <a:latin typeface="+mn-lt"/>
              </a:rPr>
              <a:t>A dancer describes how </a:t>
            </a:r>
            <a:r>
              <a:rPr lang="en-US" sz="2000">
                <a:latin typeface="+mn-lt"/>
              </a:rPr>
              <a:t>it </a:t>
            </a:r>
            <a:r>
              <a:rPr lang="en-US" sz="2000" smtClean="0">
                <a:latin typeface="+mn-lt"/>
              </a:rPr>
              <a:t>feels </a:t>
            </a:r>
            <a:r>
              <a:rPr lang="en-US" sz="2000" dirty="0">
                <a:latin typeface="+mn-lt"/>
              </a:rPr>
              <a:t>when a performance is going well: “Your concentration is very complete. Your mind isn’t wandering, you are not thinking of something else; you are totally involved in what you are </a:t>
            </a:r>
            <a:r>
              <a:rPr lang="en-US" sz="2000" dirty="0" smtClean="0">
                <a:latin typeface="+mn-lt"/>
              </a:rPr>
              <a:t>doing. […] </a:t>
            </a:r>
            <a:r>
              <a:rPr lang="en-US" sz="2000" dirty="0">
                <a:latin typeface="+mn-lt"/>
              </a:rPr>
              <a:t>Your energy is flowing very smoothly. You feel relaxed, comfortable and energetic.</a:t>
            </a:r>
            <a:r>
              <a:rPr lang="en-US" sz="2000" dirty="0" smtClean="0">
                <a:latin typeface="+mn-lt"/>
              </a:rPr>
              <a:t>”</a:t>
            </a:r>
          </a:p>
          <a:p>
            <a:pPr marL="174625" indent="-174625" eaLnBrk="1" hangingPunct="1"/>
            <a:endParaRPr lang="en-US" sz="2000" dirty="0" smtClean="0">
              <a:latin typeface="+mn-lt"/>
            </a:endParaRPr>
          </a:p>
          <a:p>
            <a:pPr marL="174625" indent="-174625" eaLnBrk="1" hangingPunct="1"/>
            <a:r>
              <a:rPr lang="en-US" sz="2000" dirty="0" smtClean="0">
                <a:latin typeface="+mn-lt"/>
              </a:rPr>
              <a:t>A </a:t>
            </a:r>
            <a:r>
              <a:rPr lang="en-US" sz="2000" dirty="0">
                <a:latin typeface="+mn-lt"/>
              </a:rPr>
              <a:t>rock climber describes how it feels when he is scaling a mountain: “You are so involved in what you are doing [that] you aren’t thinking of yourself as separate from the immediate activity. … You don’t see yourself as separate from what you are doing.</a:t>
            </a:r>
            <a:r>
              <a:rPr lang="en-US" sz="2000" dirty="0" smtClean="0">
                <a:latin typeface="+mn-lt"/>
              </a:rPr>
              <a:t>”</a:t>
            </a:r>
          </a:p>
          <a:p>
            <a:pPr marL="174625" indent="-174625" eaLnBrk="1" hangingPunct="1"/>
            <a:endParaRPr lang="en-US" sz="2000" dirty="0" smtClean="0">
              <a:latin typeface="+mn-lt"/>
            </a:endParaRPr>
          </a:p>
          <a:p>
            <a:pPr marL="174625" indent="-174625" eaLnBrk="1" hangingPunct="1"/>
            <a:r>
              <a:rPr lang="en-US" sz="2000" dirty="0" smtClean="0">
                <a:latin typeface="+mn-lt"/>
              </a:rPr>
              <a:t>A </a:t>
            </a:r>
            <a:r>
              <a:rPr lang="en-US" sz="2000" dirty="0">
                <a:latin typeface="+mn-lt"/>
              </a:rPr>
              <a:t>chess player tells of playing in a tournament: “… the concentration is like breathing—you never think of it. The roof could fall in and, if it missed you, you would be unaware of it.</a:t>
            </a:r>
            <a:r>
              <a:rPr lang="en-US" sz="2000" dirty="0" smtClean="0">
                <a:latin typeface="+mn-lt"/>
              </a:rPr>
              <a:t>”</a:t>
            </a:r>
            <a:endParaRPr lang="en-US" sz="2000" dirty="0" smtClean="0">
              <a:latin typeface="Arial" charset="0"/>
            </a:endParaRPr>
          </a:p>
        </p:txBody>
      </p:sp>
    </p:spTree>
    <p:extLst>
      <p:ext uri="{BB962C8B-B14F-4D97-AF65-F5344CB8AC3E}">
        <p14:creationId xmlns:p14="http://schemas.microsoft.com/office/powerpoint/2010/main" val="343442815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Motivation: cause or effect?</a:t>
            </a:r>
          </a:p>
        </p:txBody>
      </p:sp>
      <p:grpSp>
        <p:nvGrpSpPr>
          <p:cNvPr id="2" name="Group 24"/>
          <p:cNvGrpSpPr>
            <a:grpSpLocks/>
          </p:cNvGrpSpPr>
          <p:nvPr/>
        </p:nvGrpSpPr>
        <p:grpSpPr bwMode="auto">
          <a:xfrm>
            <a:off x="845677" y="2006600"/>
            <a:ext cx="6999230" cy="3974744"/>
            <a:chOff x="384" y="1243"/>
            <a:chExt cx="4617" cy="2731"/>
          </a:xfrm>
        </p:grpSpPr>
        <p:sp>
          <p:nvSpPr>
            <p:cNvPr id="52229" name="Line 3"/>
            <p:cNvSpPr>
              <a:spLocks noChangeShapeType="1"/>
            </p:cNvSpPr>
            <p:nvPr/>
          </p:nvSpPr>
          <p:spPr bwMode="auto">
            <a:xfrm>
              <a:off x="1298" y="1247"/>
              <a:ext cx="0" cy="2229"/>
            </a:xfrm>
            <a:prstGeom prst="line">
              <a:avLst/>
            </a:prstGeom>
            <a:noFill/>
            <a:ln w="19050">
              <a:solidFill>
                <a:schemeClr val="tx2"/>
              </a:solidFill>
              <a:round/>
              <a:headEnd/>
              <a:tailEnd/>
            </a:ln>
          </p:spPr>
          <p:txBody>
            <a:bodyPr wrap="none" anchor="ctr">
              <a:prstTxWarp prst="textNoShape">
                <a:avLst/>
              </a:prstTxWarp>
            </a:bodyPr>
            <a:lstStyle/>
            <a:p>
              <a:endParaRPr lang="en-US" dirty="0"/>
            </a:p>
          </p:txBody>
        </p:sp>
        <p:sp>
          <p:nvSpPr>
            <p:cNvPr id="52230" name="Line 4"/>
            <p:cNvSpPr>
              <a:spLocks noChangeShapeType="1"/>
            </p:cNvSpPr>
            <p:nvPr/>
          </p:nvSpPr>
          <p:spPr bwMode="auto">
            <a:xfrm>
              <a:off x="1298" y="3476"/>
              <a:ext cx="3646" cy="0"/>
            </a:xfrm>
            <a:prstGeom prst="line">
              <a:avLst/>
            </a:prstGeom>
            <a:noFill/>
            <a:ln w="19050">
              <a:solidFill>
                <a:schemeClr val="tx2"/>
              </a:solidFill>
              <a:round/>
              <a:headEnd/>
              <a:tailEnd/>
            </a:ln>
          </p:spPr>
          <p:txBody>
            <a:bodyPr wrap="none" anchor="ctr">
              <a:prstTxWarp prst="textNoShape">
                <a:avLst/>
              </a:prstTxWarp>
            </a:bodyPr>
            <a:lstStyle/>
            <a:p>
              <a:endParaRPr lang="en-US" dirty="0"/>
            </a:p>
          </p:txBody>
        </p:sp>
        <p:sp>
          <p:nvSpPr>
            <p:cNvPr id="52231" name="Line 5"/>
            <p:cNvSpPr>
              <a:spLocks noChangeShapeType="1"/>
            </p:cNvSpPr>
            <p:nvPr/>
          </p:nvSpPr>
          <p:spPr bwMode="auto">
            <a:xfrm flipV="1">
              <a:off x="1298" y="1774"/>
              <a:ext cx="3605" cy="1216"/>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2" name="Line 6"/>
            <p:cNvSpPr>
              <a:spLocks noChangeShapeType="1"/>
            </p:cNvSpPr>
            <p:nvPr/>
          </p:nvSpPr>
          <p:spPr bwMode="auto">
            <a:xfrm flipH="1" flipV="1">
              <a:off x="1298" y="1815"/>
              <a:ext cx="3646" cy="1216"/>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3" name="Line 7"/>
            <p:cNvSpPr>
              <a:spLocks noChangeShapeType="1"/>
            </p:cNvSpPr>
            <p:nvPr/>
          </p:nvSpPr>
          <p:spPr bwMode="auto">
            <a:xfrm rot="16200000" flipV="1">
              <a:off x="1966" y="1916"/>
              <a:ext cx="2148" cy="972"/>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4" name="Line 8"/>
            <p:cNvSpPr>
              <a:spLocks noChangeShapeType="1"/>
            </p:cNvSpPr>
            <p:nvPr/>
          </p:nvSpPr>
          <p:spPr bwMode="auto">
            <a:xfrm rot="-5400000" flipH="1" flipV="1">
              <a:off x="1966" y="1835"/>
              <a:ext cx="2148" cy="1134"/>
            </a:xfrm>
            <a:prstGeom prst="line">
              <a:avLst/>
            </a:prstGeom>
            <a:noFill/>
            <a:ln w="9525">
              <a:solidFill>
                <a:srgbClr val="525A93"/>
              </a:solidFill>
              <a:round/>
              <a:headEnd/>
              <a:tailEnd/>
            </a:ln>
          </p:spPr>
          <p:txBody>
            <a:bodyPr wrap="none" anchor="ctr">
              <a:prstTxWarp prst="textNoShape">
                <a:avLst/>
              </a:prstTxWarp>
            </a:bodyPr>
            <a:lstStyle/>
            <a:p>
              <a:endParaRPr lang="en-US" dirty="0"/>
            </a:p>
          </p:txBody>
        </p:sp>
        <p:sp>
          <p:nvSpPr>
            <p:cNvPr id="52235" name="Text Box 9"/>
            <p:cNvSpPr txBox="1">
              <a:spLocks noChangeArrowheads="1"/>
            </p:cNvSpPr>
            <p:nvPr/>
          </p:nvSpPr>
          <p:spPr bwMode="auto">
            <a:xfrm>
              <a:off x="2630" y="3699"/>
              <a:ext cx="1128" cy="275"/>
            </a:xfrm>
            <a:prstGeom prst="rect">
              <a:avLst/>
            </a:prstGeom>
            <a:noFill/>
            <a:ln w="9525">
              <a:noFill/>
              <a:miter lim="800000"/>
              <a:headEnd/>
              <a:tailEnd/>
            </a:ln>
          </p:spPr>
          <p:txBody>
            <a:bodyPr wrap="none">
              <a:prstTxWarp prst="textNoShape">
                <a:avLst/>
              </a:prstTxWarp>
              <a:spAutoFit/>
            </a:bodyPr>
            <a:lstStyle/>
            <a:p>
              <a:r>
                <a:rPr lang="en-US" sz="2000" b="1" dirty="0">
                  <a:solidFill>
                    <a:srgbClr val="000000"/>
                  </a:solidFill>
                </a:rPr>
                <a:t>competence</a:t>
              </a:r>
            </a:p>
          </p:txBody>
        </p:sp>
        <p:sp>
          <p:nvSpPr>
            <p:cNvPr id="52236" name="Text Box 10"/>
            <p:cNvSpPr txBox="1">
              <a:spLocks noChangeArrowheads="1"/>
            </p:cNvSpPr>
            <p:nvPr/>
          </p:nvSpPr>
          <p:spPr bwMode="auto">
            <a:xfrm>
              <a:off x="384" y="2064"/>
              <a:ext cx="883" cy="275"/>
            </a:xfrm>
            <a:prstGeom prst="rect">
              <a:avLst/>
            </a:prstGeom>
            <a:noFill/>
            <a:ln w="19050">
              <a:noFill/>
              <a:miter lim="800000"/>
              <a:headEnd/>
              <a:tailEnd/>
            </a:ln>
          </p:spPr>
          <p:txBody>
            <a:bodyPr wrap="none">
              <a:prstTxWarp prst="textNoShape">
                <a:avLst/>
              </a:prstTxWarp>
              <a:spAutoFit/>
            </a:bodyPr>
            <a:lstStyle/>
            <a:p>
              <a:r>
                <a:rPr lang="en-US" sz="2000" b="1" dirty="0">
                  <a:solidFill>
                    <a:srgbClr val="000000"/>
                  </a:solidFill>
                </a:rPr>
                <a:t>challenge</a:t>
              </a:r>
              <a:endParaRPr lang="en-US" sz="2000" b="1" dirty="0"/>
            </a:p>
          </p:txBody>
        </p:sp>
        <p:sp>
          <p:nvSpPr>
            <p:cNvPr id="52237" name="Text Box 11"/>
            <p:cNvSpPr txBox="1">
              <a:spLocks noChangeArrowheads="1"/>
            </p:cNvSpPr>
            <p:nvPr/>
          </p:nvSpPr>
          <p:spPr bwMode="auto">
            <a:xfrm>
              <a:off x="3801" y="1366"/>
              <a:ext cx="638" cy="359"/>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1"/>
                  </a:solidFill>
                </a:rPr>
                <a:t>Flow</a:t>
              </a:r>
              <a:endParaRPr lang="en-US" sz="2000" dirty="0">
                <a:solidFill>
                  <a:schemeClr val="accent1"/>
                </a:solidFill>
              </a:endParaRPr>
            </a:p>
          </p:txBody>
        </p:sp>
        <p:sp>
          <p:nvSpPr>
            <p:cNvPr id="52238" name="Text Box 12"/>
            <p:cNvSpPr txBox="1">
              <a:spLocks noChangeArrowheads="1"/>
            </p:cNvSpPr>
            <p:nvPr/>
          </p:nvSpPr>
          <p:spPr bwMode="auto">
            <a:xfrm>
              <a:off x="1784" y="2979"/>
              <a:ext cx="681"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apathy</a:t>
              </a:r>
            </a:p>
          </p:txBody>
        </p:sp>
        <p:sp>
          <p:nvSpPr>
            <p:cNvPr id="52239" name="Text Box 13"/>
            <p:cNvSpPr txBox="1">
              <a:spLocks noChangeArrowheads="1"/>
            </p:cNvSpPr>
            <p:nvPr/>
          </p:nvSpPr>
          <p:spPr bwMode="auto">
            <a:xfrm>
              <a:off x="2635" y="3142"/>
              <a:ext cx="846"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boredom</a:t>
              </a:r>
            </a:p>
          </p:txBody>
        </p:sp>
        <p:sp>
          <p:nvSpPr>
            <p:cNvPr id="52240" name="Text Box 14"/>
            <p:cNvSpPr txBox="1">
              <a:spLocks noChangeArrowheads="1"/>
            </p:cNvSpPr>
            <p:nvPr/>
          </p:nvSpPr>
          <p:spPr bwMode="auto">
            <a:xfrm>
              <a:off x="3566" y="2939"/>
              <a:ext cx="917"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relaxation</a:t>
              </a:r>
            </a:p>
          </p:txBody>
        </p:sp>
        <p:sp>
          <p:nvSpPr>
            <p:cNvPr id="52241" name="Text Box 15"/>
            <p:cNvSpPr txBox="1">
              <a:spLocks noChangeArrowheads="1"/>
            </p:cNvSpPr>
            <p:nvPr/>
          </p:nvSpPr>
          <p:spPr bwMode="auto">
            <a:xfrm>
              <a:off x="2691" y="1258"/>
              <a:ext cx="818" cy="27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chemeClr val="tx2"/>
                  </a:solidFill>
                </a:rPr>
                <a:t>arousal</a:t>
              </a:r>
            </a:p>
          </p:txBody>
        </p:sp>
        <p:sp>
          <p:nvSpPr>
            <p:cNvPr id="52242" name="Text Box 16"/>
            <p:cNvSpPr txBox="1">
              <a:spLocks noChangeArrowheads="1"/>
            </p:cNvSpPr>
            <p:nvPr/>
          </p:nvSpPr>
          <p:spPr bwMode="auto">
            <a:xfrm>
              <a:off x="1784" y="1561"/>
              <a:ext cx="713"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anxiety</a:t>
              </a:r>
            </a:p>
          </p:txBody>
        </p:sp>
        <p:sp>
          <p:nvSpPr>
            <p:cNvPr id="52243" name="Text Box 17"/>
            <p:cNvSpPr txBox="1">
              <a:spLocks noChangeArrowheads="1"/>
            </p:cNvSpPr>
            <p:nvPr/>
          </p:nvSpPr>
          <p:spPr bwMode="auto">
            <a:xfrm>
              <a:off x="1581" y="2290"/>
              <a:ext cx="584"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worry</a:t>
              </a:r>
            </a:p>
          </p:txBody>
        </p:sp>
        <p:sp>
          <p:nvSpPr>
            <p:cNvPr id="52244" name="Text Box 18"/>
            <p:cNvSpPr txBox="1">
              <a:spLocks noChangeArrowheads="1"/>
            </p:cNvSpPr>
            <p:nvPr/>
          </p:nvSpPr>
          <p:spPr bwMode="auto">
            <a:xfrm>
              <a:off x="3971" y="2250"/>
              <a:ext cx="698" cy="275"/>
            </a:xfrm>
            <a:prstGeom prst="rect">
              <a:avLst/>
            </a:prstGeom>
            <a:noFill/>
            <a:ln w="9525">
              <a:noFill/>
              <a:miter lim="800000"/>
              <a:headEnd/>
              <a:tailEnd/>
            </a:ln>
          </p:spPr>
          <p:txBody>
            <a:bodyPr wrap="none">
              <a:prstTxWarp prst="textNoShape">
                <a:avLst/>
              </a:prstTxWarp>
              <a:spAutoFit/>
            </a:bodyPr>
            <a:lstStyle/>
            <a:p>
              <a:r>
                <a:rPr lang="en-US" sz="2000" dirty="0">
                  <a:solidFill>
                    <a:schemeClr val="tx2"/>
                  </a:solidFill>
                </a:rPr>
                <a:t>control</a:t>
              </a:r>
            </a:p>
          </p:txBody>
        </p:sp>
        <p:sp>
          <p:nvSpPr>
            <p:cNvPr id="52245" name="Text Box 19"/>
            <p:cNvSpPr txBox="1">
              <a:spLocks noChangeArrowheads="1"/>
            </p:cNvSpPr>
            <p:nvPr/>
          </p:nvSpPr>
          <p:spPr bwMode="auto">
            <a:xfrm>
              <a:off x="904" y="1243"/>
              <a:ext cx="475" cy="273"/>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high</a:t>
              </a:r>
            </a:p>
          </p:txBody>
        </p:sp>
        <p:sp>
          <p:nvSpPr>
            <p:cNvPr id="52246" name="Text Box 20"/>
            <p:cNvSpPr txBox="1">
              <a:spLocks noChangeArrowheads="1"/>
            </p:cNvSpPr>
            <p:nvPr/>
          </p:nvSpPr>
          <p:spPr bwMode="auto">
            <a:xfrm>
              <a:off x="933" y="3182"/>
              <a:ext cx="401" cy="2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low</a:t>
              </a:r>
            </a:p>
          </p:txBody>
        </p:sp>
        <p:sp>
          <p:nvSpPr>
            <p:cNvPr id="52247" name="Text Box 21"/>
            <p:cNvSpPr txBox="1">
              <a:spLocks noChangeArrowheads="1"/>
            </p:cNvSpPr>
            <p:nvPr/>
          </p:nvSpPr>
          <p:spPr bwMode="auto">
            <a:xfrm>
              <a:off x="1298" y="3476"/>
              <a:ext cx="478" cy="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low</a:t>
              </a:r>
            </a:p>
          </p:txBody>
        </p:sp>
        <p:sp>
          <p:nvSpPr>
            <p:cNvPr id="52248" name="Text Box 22"/>
            <p:cNvSpPr txBox="1">
              <a:spLocks noChangeArrowheads="1"/>
            </p:cNvSpPr>
            <p:nvPr/>
          </p:nvSpPr>
          <p:spPr bwMode="auto">
            <a:xfrm>
              <a:off x="4539" y="3506"/>
              <a:ext cx="462" cy="2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high</a:t>
              </a:r>
            </a:p>
          </p:txBody>
        </p:sp>
      </p:grpSp>
      <p:sp>
        <p:nvSpPr>
          <p:cNvPr id="52228" name="Rectangle 23"/>
          <p:cNvSpPr>
            <a:spLocks noChangeArrowheads="1"/>
          </p:cNvSpPr>
          <p:nvPr/>
        </p:nvSpPr>
        <p:spPr bwMode="auto">
          <a:xfrm>
            <a:off x="611094" y="6052855"/>
            <a:ext cx="3919538" cy="369332"/>
          </a:xfrm>
          <a:prstGeom prst="rect">
            <a:avLst/>
          </a:prstGeom>
          <a:noFill/>
          <a:ln w="9525">
            <a:noFill/>
            <a:miter lim="800000"/>
            <a:headEnd/>
            <a:tailEnd/>
          </a:ln>
        </p:spPr>
        <p:txBody>
          <a:bodyPr wrap="square" anchor="ctr">
            <a:prstTxWarp prst="textNoShape">
              <a:avLst/>
            </a:prstTxWarp>
            <a:spAutoFit/>
          </a:bodyPr>
          <a:lstStyle/>
          <a:p>
            <a:r>
              <a:rPr lang="en-US" sz="1800" dirty="0" smtClean="0">
                <a:solidFill>
                  <a:srgbClr val="003082"/>
                </a:solidFill>
                <a:latin typeface="+mj-lt"/>
              </a:rPr>
              <a:t>Csikszentmihalyi</a:t>
            </a:r>
            <a:r>
              <a:rPr lang="en-US" sz="1800" dirty="0">
                <a:solidFill>
                  <a:srgbClr val="003082"/>
                </a:solidFill>
                <a:latin typeface="+mj-lt"/>
              </a:rPr>
              <a:t> </a:t>
            </a:r>
            <a:r>
              <a:rPr lang="en-US" sz="1800" dirty="0" smtClean="0">
                <a:solidFill>
                  <a:srgbClr val="003082"/>
                </a:solidFill>
                <a:latin typeface="+mj-lt"/>
              </a:rPr>
              <a:t>(1990</a:t>
            </a:r>
            <a:r>
              <a:rPr lang="en-US" sz="1800" dirty="0">
                <a:solidFill>
                  <a:srgbClr val="003082"/>
                </a:solidFill>
                <a:latin typeface="+mj-lt"/>
              </a:rPr>
              <a:t>)</a:t>
            </a:r>
          </a:p>
        </p:txBody>
      </p:sp>
    </p:spTree>
    <p:extLst>
      <p:ext uri="{BB962C8B-B14F-4D97-AF65-F5344CB8AC3E}">
        <p14:creationId xmlns:p14="http://schemas.microsoft.com/office/powerpoint/2010/main" val="235258649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Engagement and learning</a:t>
            </a:r>
            <a:endParaRPr lang="en-US" dirty="0"/>
          </a:p>
        </p:txBody>
      </p:sp>
      <p:sp>
        <p:nvSpPr>
          <p:cNvPr id="3" name="Content Placeholder 2"/>
          <p:cNvSpPr>
            <a:spLocks noGrp="1"/>
          </p:cNvSpPr>
          <p:nvPr>
            <p:ph sz="quarter" idx="1"/>
          </p:nvPr>
        </p:nvSpPr>
        <p:spPr/>
        <p:txBody>
          <a:bodyPr/>
          <a:lstStyle/>
          <a:p>
            <a:r>
              <a:rPr lang="en-GB" smtClean="0"/>
              <a:t>Attribution (Dweck, 2000)</a:t>
            </a:r>
          </a:p>
          <a:p>
            <a:pPr lvl="1"/>
            <a:r>
              <a:rPr lang="en-GB" smtClean="0"/>
              <a:t>Personalization (internal vs. external)</a:t>
            </a:r>
          </a:p>
          <a:p>
            <a:pPr lvl="1"/>
            <a:r>
              <a:rPr lang="en-GB" smtClean="0"/>
              <a:t>Permanence (stable vs. unstable)</a:t>
            </a:r>
          </a:p>
          <a:p>
            <a:pPr lvl="1"/>
            <a:r>
              <a:rPr lang="en-GB" smtClean="0"/>
              <a:t>Good learners attribute failure and success to internal, unstable causes. (It’s down to you, and you can do something about it.)</a:t>
            </a:r>
          </a:p>
          <a:p>
            <a:r>
              <a:rPr lang="en-GB" smtClean="0"/>
              <a:t>Views of ‘ability’</a:t>
            </a:r>
          </a:p>
          <a:p>
            <a:pPr lvl="1"/>
            <a:r>
              <a:rPr lang="en-GB" smtClean="0"/>
              <a:t>Fixed (IQ)</a:t>
            </a:r>
          </a:p>
          <a:p>
            <a:pPr lvl="1"/>
            <a:r>
              <a:rPr lang="en-GB" smtClean="0"/>
              <a:t>Incremental (untapped potential)</a:t>
            </a:r>
          </a:p>
          <a:p>
            <a:pPr lvl="1"/>
            <a:r>
              <a:rPr lang="en-GB" smtClean="0"/>
              <a:t>Essential that teachers inculcate in students a view that ‘ability’ is incremental rather than fixed (by working, you’re getting smarter).</a:t>
            </a:r>
            <a:endParaRPr lang="en-GB" dirty="0"/>
          </a:p>
        </p:txBody>
      </p:sp>
    </p:spTree>
    <p:extLst>
      <p:ext uri="{BB962C8B-B14F-4D97-AF65-F5344CB8AC3E}">
        <p14:creationId xmlns:p14="http://schemas.microsoft.com/office/powerpoint/2010/main" val="2599533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Feedback in psychology</a:t>
            </a:r>
            <a:endParaRPr lang="en-US" dirty="0"/>
          </a:p>
        </p:txBody>
      </p:sp>
      <p:sp>
        <p:nvSpPr>
          <p:cNvPr id="4" name="Content Placeholder 3"/>
          <p:cNvSpPr>
            <a:spLocks noGrp="1"/>
          </p:cNvSpPr>
          <p:nvPr>
            <p:ph sz="quarter" idx="1"/>
          </p:nvPr>
        </p:nvSpPr>
        <p:spPr/>
        <p:txBody>
          <a:bodyPr/>
          <a:lstStyle/>
          <a:p>
            <a:r>
              <a:rPr lang="en-US" dirty="0" smtClean="0"/>
              <a:t>Feedback is “any of the numerous procedures that are used to tell a learner if an instructional response is right or wrong” (</a:t>
            </a:r>
            <a:r>
              <a:rPr lang="en-US" dirty="0" err="1" smtClean="0"/>
              <a:t>Kulhavy</a:t>
            </a:r>
            <a:r>
              <a:rPr lang="en-US" dirty="0" smtClean="0"/>
              <a:t>, 1977 p. 211)</a:t>
            </a:r>
          </a:p>
          <a:p>
            <a:r>
              <a:rPr lang="en-US" dirty="0" smtClean="0"/>
              <a:t>Key debate: confirmation vs. correction</a:t>
            </a:r>
          </a:p>
          <a:p>
            <a:pPr marL="457200" lvl="1" indent="0">
              <a:buNone/>
            </a:pPr>
            <a:r>
              <a:rPr lang="en-US" dirty="0" smtClean="0"/>
              <a:t>… it is no surprise that scholars have worked overtime to fit the round peg of feedback into the square hole of reinforcement. Unfortunately, this stoic faith in feedback-as-reinforcement has all too often led researchers to overlook or disregard alternate explanations for their data. One does not have to look far for articles that devote themselves to explaining why their data failed to meet operant expectations rather than to trying to make sense out of what they found. (op cit. p. 213) </a:t>
            </a:r>
          </a:p>
          <a:p>
            <a:pPr lvl="1"/>
            <a:endParaRPr lang="en-US" dirty="0" smtClean="0"/>
          </a:p>
          <a:p>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7</a:t>
            </a:fld>
            <a:endParaRPr lang="en-GB" dirty="0"/>
          </a:p>
        </p:txBody>
      </p:sp>
    </p:spTree>
    <p:extLst>
      <p:ext uri="{BB962C8B-B14F-4D97-AF65-F5344CB8AC3E}">
        <p14:creationId xmlns:p14="http://schemas.microsoft.com/office/powerpoint/2010/main" val="231351959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“Ability”: Fixed or malleable?</a:t>
            </a:r>
            <a:endParaRPr lang="en-US" dirty="0"/>
          </a:p>
        </p:txBody>
      </p:sp>
      <p:sp>
        <p:nvSpPr>
          <p:cNvPr id="3" name="Content Placeholder 2"/>
          <p:cNvSpPr>
            <a:spLocks noGrp="1"/>
          </p:cNvSpPr>
          <p:nvPr>
            <p:ph idx="1"/>
          </p:nvPr>
        </p:nvSpPr>
        <p:spPr/>
        <p:txBody>
          <a:bodyPr/>
          <a:lstStyle/>
          <a:p>
            <a:r>
              <a:rPr lang="en-GB" smtClean="0"/>
              <a:t>‘Mindset’ (Dweck, 2000)</a:t>
            </a:r>
          </a:p>
          <a:p>
            <a:pPr lvl="1"/>
            <a:r>
              <a:rPr lang="en-GB" smtClean="0"/>
              <a:t>Implicit theory of intelligence</a:t>
            </a:r>
          </a:p>
          <a:p>
            <a:pPr lvl="2"/>
            <a:r>
              <a:rPr lang="en-GB" smtClean="0"/>
              <a:t>“Some believe that intelligence is more of an unchangeable, fixed ‘‘entity’’ (an entity theory). Others think of intelligence as a malleable quality that can be developed (an incremental theory).” (Blackwell, Dweck, &amp; </a:t>
            </a:r>
            <a:r>
              <a:rPr lang="en-US" smtClean="0"/>
              <a:t>Trzesniewski, 2007 p. 247)</a:t>
            </a:r>
            <a:endParaRPr lang="en-GB" smtClean="0"/>
          </a:p>
          <a:p>
            <a:pPr lvl="1"/>
            <a:r>
              <a:rPr lang="en-GB" smtClean="0"/>
              <a:t>Issues</a:t>
            </a:r>
          </a:p>
          <a:p>
            <a:pPr lvl="2"/>
            <a:r>
              <a:rPr lang="en-GB" smtClean="0"/>
              <a:t>Impact on student achievement</a:t>
            </a:r>
          </a:p>
          <a:p>
            <a:pPr lvl="3"/>
            <a:r>
              <a:rPr lang="en-GB" smtClean="0"/>
              <a:t>Small (approximately one-fifth of a grade)</a:t>
            </a:r>
          </a:p>
          <a:p>
            <a:pPr lvl="3"/>
            <a:r>
              <a:rPr lang="en-GB" smtClean="0"/>
              <a:t>Not statistically significant (0.05 &lt; p &lt; 0.10)</a:t>
            </a:r>
          </a:p>
          <a:p>
            <a:pPr lvl="2"/>
            <a:r>
              <a:rPr lang="en-GB" smtClean="0"/>
              <a:t>Results have never been replicated (despite at least 3 attempts)</a:t>
            </a:r>
          </a:p>
          <a:p>
            <a:pPr lvl="2"/>
            <a:r>
              <a:rPr lang="en-GB" smtClean="0"/>
              <a:t>No examples of schools changing their own students’ mindsets</a:t>
            </a:r>
          </a:p>
          <a:p>
            <a:pPr lvl="1"/>
            <a:endParaRPr lang="en-GB" dirty="0" smtClean="0"/>
          </a:p>
        </p:txBody>
      </p:sp>
      <p:sp>
        <p:nvSpPr>
          <p:cNvPr id="4" name="Slide Number Placeholder 3"/>
          <p:cNvSpPr>
            <a:spLocks noGrp="1"/>
          </p:cNvSpPr>
          <p:nvPr>
            <p:ph type="sldNum" sz="quarter" idx="12"/>
          </p:nvPr>
        </p:nvSpPr>
        <p:spPr/>
        <p:txBody>
          <a:bodyPr/>
          <a:lstStyle/>
          <a:p>
            <a:fld id="{9C0F6FC3-3F0F-484D-B7AD-35414CAF3DD6}" type="slidenum">
              <a:rPr lang="en-US" smtClean="0"/>
              <a:pPr/>
              <a:t>70</a:t>
            </a:fld>
            <a:endParaRPr lang="en-US"/>
          </a:p>
        </p:txBody>
      </p:sp>
    </p:spTree>
    <p:extLst>
      <p:ext uri="{BB962C8B-B14F-4D97-AF65-F5344CB8AC3E}">
        <p14:creationId xmlns:p14="http://schemas.microsoft.com/office/powerpoint/2010/main" val="2760511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7550" y="233886"/>
            <a:ext cx="8426450" cy="621877"/>
          </a:xfrm>
        </p:spPr>
        <p:txBody>
          <a:bodyPr/>
          <a:lstStyle/>
          <a:p>
            <a:r>
              <a:rPr lang="en-US" dirty="0" smtClean="0"/>
              <a:t>When/how much, does growth mindset matter?</a:t>
            </a:r>
            <a:endParaRPr lang="en-US" dirty="0"/>
          </a:p>
        </p:txBody>
      </p:sp>
      <p:sp>
        <p:nvSpPr>
          <p:cNvPr id="9" name="Content Placeholder 8"/>
          <p:cNvSpPr>
            <a:spLocks noGrp="1"/>
          </p:cNvSpPr>
          <p:nvPr>
            <p:ph sz="quarter" idx="1"/>
          </p:nvPr>
        </p:nvSpPr>
        <p:spPr>
          <a:xfrm>
            <a:off x="717550" y="1453114"/>
            <a:ext cx="5209116" cy="4795286"/>
          </a:xfrm>
        </p:spPr>
        <p:txBody>
          <a:bodyPr>
            <a:normAutofit lnSpcReduction="10000"/>
          </a:bodyPr>
          <a:lstStyle/>
          <a:p>
            <a:r>
              <a:rPr lang="en-US" sz="3200" dirty="0" smtClean="0"/>
              <a:t>Two meta-analyses</a:t>
            </a:r>
          </a:p>
          <a:p>
            <a:pPr lvl="1"/>
            <a:r>
              <a:rPr lang="en-US" sz="2800" dirty="0" smtClean="0"/>
              <a:t>Growth mindsets and achievement</a:t>
            </a:r>
          </a:p>
          <a:p>
            <a:pPr lvl="2"/>
            <a:r>
              <a:rPr lang="en-US" sz="2400" dirty="0" smtClean="0"/>
              <a:t>273 studies, 365,915 students</a:t>
            </a:r>
          </a:p>
          <a:p>
            <a:pPr lvl="2"/>
            <a:r>
              <a:rPr lang="en-US" sz="2400" dirty="0" smtClean="0"/>
              <a:t>Effect size: 0.1</a:t>
            </a:r>
          </a:p>
          <a:p>
            <a:pPr lvl="2"/>
            <a:r>
              <a:rPr lang="en-US" sz="2400" dirty="0" smtClean="0"/>
              <a:t>58% not different from zero</a:t>
            </a:r>
          </a:p>
          <a:p>
            <a:pPr lvl="1"/>
            <a:r>
              <a:rPr lang="en-US" sz="2800" dirty="0" smtClean="0"/>
              <a:t>Impact of mindset interventions</a:t>
            </a:r>
          </a:p>
          <a:p>
            <a:pPr lvl="2"/>
            <a:r>
              <a:rPr lang="en-US" sz="2400" dirty="0" smtClean="0"/>
              <a:t>43 studies, 1,664 students</a:t>
            </a:r>
          </a:p>
          <a:p>
            <a:pPr lvl="2"/>
            <a:r>
              <a:rPr lang="en-US" sz="2400" dirty="0" smtClean="0"/>
              <a:t>Effect size: 0.08</a:t>
            </a:r>
          </a:p>
          <a:p>
            <a:pPr lvl="2"/>
            <a:r>
              <a:rPr lang="en-US" sz="2400" dirty="0" smtClean="0"/>
              <a:t>86% not different from zero</a:t>
            </a:r>
          </a:p>
          <a:p>
            <a:pPr lvl="1"/>
            <a:endParaRPr lang="en-US" dirty="0" smtClean="0"/>
          </a:p>
          <a:p>
            <a:pPr lvl="1"/>
            <a:endParaRPr lang="en-US" dirty="0"/>
          </a:p>
        </p:txBody>
      </p:sp>
      <p:pic>
        <p:nvPicPr>
          <p:cNvPr id="10" name="Content Placeholder 9" descr="Figure 4.png"/>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t="-37329" b="-37329"/>
          <a:stretch/>
        </p:blipFill>
        <p:spPr>
          <a:xfrm>
            <a:off x="6468533" y="233886"/>
            <a:ext cx="2302933" cy="7284514"/>
          </a:xfrm>
        </p:spPr>
      </p:pic>
      <p:sp>
        <p:nvSpPr>
          <p:cNvPr id="11" name="TextBox 10"/>
          <p:cNvSpPr txBox="1"/>
          <p:nvPr/>
        </p:nvSpPr>
        <p:spPr>
          <a:xfrm>
            <a:off x="609600" y="6395486"/>
            <a:ext cx="4580964" cy="369332"/>
          </a:xfrm>
          <a:prstGeom prst="rect">
            <a:avLst/>
          </a:prstGeom>
          <a:noFill/>
        </p:spPr>
        <p:txBody>
          <a:bodyPr wrap="none" rtlCol="0">
            <a:spAutoFit/>
          </a:bodyPr>
          <a:lstStyle/>
          <a:p>
            <a:r>
              <a:rPr lang="en-US" sz="1800" dirty="0" smtClean="0">
                <a:solidFill>
                  <a:srgbClr val="1691D0"/>
                </a:solidFill>
                <a:latin typeface="Calibri"/>
                <a:cs typeface="Calibri"/>
              </a:rPr>
              <a:t>Sisk, Burgoyne, Sun, Butler, </a:t>
            </a:r>
            <a:r>
              <a:rPr lang="en-US" sz="1800" dirty="0" err="1" smtClean="0">
                <a:solidFill>
                  <a:srgbClr val="1691D0"/>
                </a:solidFill>
                <a:latin typeface="Calibri"/>
                <a:cs typeface="Calibri"/>
              </a:rPr>
              <a:t>Macnamara</a:t>
            </a:r>
            <a:r>
              <a:rPr lang="en-US" sz="1800" dirty="0" smtClean="0">
                <a:solidFill>
                  <a:srgbClr val="1691D0"/>
                </a:solidFill>
                <a:latin typeface="Calibri"/>
                <a:cs typeface="Calibri"/>
              </a:rPr>
              <a:t> (2018)</a:t>
            </a:r>
            <a:endParaRPr lang="en-US" sz="1800" dirty="0">
              <a:solidFill>
                <a:srgbClr val="1691D0"/>
              </a:solidFill>
              <a:latin typeface="Calibri"/>
              <a:cs typeface="Calibri"/>
            </a:endParaRPr>
          </a:p>
        </p:txBody>
      </p:sp>
      <p:sp>
        <p:nvSpPr>
          <p:cNvPr id="2" name="Rectangle 1"/>
          <p:cNvSpPr/>
          <p:nvPr/>
        </p:nvSpPr>
        <p:spPr>
          <a:xfrm>
            <a:off x="1667472" y="5671075"/>
            <a:ext cx="3835897" cy="457200"/>
          </a:xfrm>
          <a:prstGeom prst="rect">
            <a:avLst/>
          </a:prstGeom>
          <a:solidFill>
            <a:srgbClr val="FFFF00">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62454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Wise feedback: Study 1</a:t>
            </a:r>
            <a:endParaRPr lang="en-US" dirty="0"/>
          </a:p>
        </p:txBody>
      </p:sp>
      <p:sp>
        <p:nvSpPr>
          <p:cNvPr id="5" name="Content Placeholder 4"/>
          <p:cNvSpPr>
            <a:spLocks noGrp="1"/>
          </p:cNvSpPr>
          <p:nvPr>
            <p:ph idx="4294967295"/>
          </p:nvPr>
        </p:nvSpPr>
        <p:spPr>
          <a:xfrm>
            <a:off x="669627" y="1384300"/>
            <a:ext cx="7969250" cy="4840288"/>
          </a:xfrm>
          <a:prstGeom prst="rect">
            <a:avLst/>
          </a:prstGeom>
        </p:spPr>
        <p:txBody>
          <a:bodyPr/>
          <a:lstStyle/>
          <a:p>
            <a:r>
              <a:rPr lang="en-US" dirty="0" smtClean="0"/>
              <a:t>44 7</a:t>
            </a:r>
            <a:r>
              <a:rPr lang="en-US" baseline="30000" dirty="0" smtClean="0"/>
              <a:t>th</a:t>
            </a:r>
            <a:r>
              <a:rPr lang="en-US" dirty="0" smtClean="0"/>
              <a:t> grade students in 3 social studies classrooms</a:t>
            </a:r>
          </a:p>
          <a:p>
            <a:r>
              <a:rPr lang="en-US" dirty="0"/>
              <a:t>Students wrote an essay about a personal </a:t>
            </a:r>
            <a:r>
              <a:rPr lang="en-US" dirty="0" smtClean="0"/>
              <a:t>hero</a:t>
            </a:r>
          </a:p>
          <a:p>
            <a:r>
              <a:rPr lang="en-US" dirty="0" smtClean="0"/>
              <a:t>Students received critical feedback plus a note</a:t>
            </a:r>
          </a:p>
          <a:p>
            <a:pPr lvl="1"/>
            <a:r>
              <a:rPr lang="en-US" dirty="0" smtClean="0"/>
              <a:t>Control: “I’m giving you these comments so that you’ll have feedback on your paper.” </a:t>
            </a:r>
          </a:p>
          <a:p>
            <a:pPr lvl="1"/>
            <a:r>
              <a:rPr lang="en-US" dirty="0" smtClean="0"/>
              <a:t>Treatment: “I’m giving you these comments because I have very high expectations and I know that you can reach them.”</a:t>
            </a:r>
          </a:p>
          <a:p>
            <a:r>
              <a:rPr lang="en-US" i="1" dirty="0" smtClean="0"/>
              <a:t>Double-blind</a:t>
            </a:r>
            <a:r>
              <a:rPr lang="en-US" dirty="0" smtClean="0"/>
              <a:t> RCT design</a:t>
            </a:r>
          </a:p>
          <a:p>
            <a:r>
              <a:rPr lang="en-US" dirty="0" smtClean="0"/>
              <a:t>Students given a week to resubmit</a:t>
            </a:r>
            <a:endParaRPr lang="en-US" dirty="0"/>
          </a:p>
        </p:txBody>
      </p:sp>
      <p:sp>
        <p:nvSpPr>
          <p:cNvPr id="6" name="TextBox 5"/>
          <p:cNvSpPr txBox="1"/>
          <p:nvPr/>
        </p:nvSpPr>
        <p:spPr>
          <a:xfrm>
            <a:off x="717550" y="6432845"/>
            <a:ext cx="8426450" cy="353943"/>
          </a:xfrm>
          <a:prstGeom prst="rect">
            <a:avLst/>
          </a:prstGeom>
          <a:noFill/>
        </p:spPr>
        <p:txBody>
          <a:bodyPr wrap="square" rtlCol="0">
            <a:spAutoFit/>
          </a:bodyPr>
          <a:lstStyle/>
          <a:p>
            <a:r>
              <a:rPr lang="en-US" sz="1700" dirty="0">
                <a:solidFill>
                  <a:srgbClr val="1691D0"/>
                </a:solidFill>
                <a:latin typeface="Calibri"/>
                <a:cs typeface="Calibri"/>
              </a:rPr>
              <a:t>Yeager, </a:t>
            </a:r>
            <a:r>
              <a:rPr lang="en-US" sz="1700" dirty="0" err="1" smtClean="0">
                <a:solidFill>
                  <a:srgbClr val="1691D0"/>
                </a:solidFill>
                <a:latin typeface="Calibri"/>
                <a:cs typeface="Calibri"/>
              </a:rPr>
              <a:t>Purdie</a:t>
            </a:r>
            <a:r>
              <a:rPr lang="en-US" sz="1700" dirty="0" err="1">
                <a:solidFill>
                  <a:srgbClr val="1691D0"/>
                </a:solidFill>
                <a:latin typeface="Calibri"/>
                <a:cs typeface="Calibri"/>
              </a:rPr>
              <a:t>-Vaughns</a:t>
            </a:r>
            <a:r>
              <a:rPr lang="en-US" sz="1700" dirty="0" smtClean="0">
                <a:solidFill>
                  <a:srgbClr val="1691D0"/>
                </a:solidFill>
                <a:latin typeface="Calibri"/>
                <a:cs typeface="Calibri"/>
              </a:rPr>
              <a:t>, Garcia</a:t>
            </a:r>
            <a:r>
              <a:rPr lang="en-US" sz="1700" dirty="0">
                <a:solidFill>
                  <a:srgbClr val="1691D0"/>
                </a:solidFill>
                <a:latin typeface="Calibri"/>
                <a:cs typeface="Calibri"/>
              </a:rPr>
              <a:t>, </a:t>
            </a:r>
            <a:r>
              <a:rPr lang="en-US" sz="1700" dirty="0" err="1" smtClean="0">
                <a:solidFill>
                  <a:srgbClr val="1691D0"/>
                </a:solidFill>
                <a:latin typeface="Calibri"/>
                <a:cs typeface="Calibri"/>
              </a:rPr>
              <a:t>Apfel</a:t>
            </a:r>
            <a:r>
              <a:rPr lang="en-US" sz="1700" dirty="0">
                <a:solidFill>
                  <a:srgbClr val="1691D0"/>
                </a:solidFill>
                <a:latin typeface="Calibri"/>
                <a:cs typeface="Calibri"/>
              </a:rPr>
              <a:t>, </a:t>
            </a:r>
            <a:r>
              <a:rPr lang="en-US" sz="1700" dirty="0" err="1" smtClean="0">
                <a:solidFill>
                  <a:srgbClr val="1691D0"/>
                </a:solidFill>
                <a:latin typeface="Calibri"/>
                <a:cs typeface="Calibri"/>
              </a:rPr>
              <a:t>Brzustoski</a:t>
            </a:r>
            <a:r>
              <a:rPr lang="en-US" sz="1700" dirty="0">
                <a:solidFill>
                  <a:srgbClr val="1691D0"/>
                </a:solidFill>
                <a:latin typeface="Calibri"/>
                <a:cs typeface="Calibri"/>
              </a:rPr>
              <a:t>, </a:t>
            </a:r>
            <a:r>
              <a:rPr lang="en-US" sz="1700" dirty="0" smtClean="0">
                <a:solidFill>
                  <a:srgbClr val="1691D0"/>
                </a:solidFill>
                <a:latin typeface="Calibri"/>
                <a:cs typeface="Calibri"/>
              </a:rPr>
              <a:t>Master</a:t>
            </a:r>
            <a:r>
              <a:rPr lang="en-US" sz="1700" dirty="0">
                <a:solidFill>
                  <a:srgbClr val="1691D0"/>
                </a:solidFill>
                <a:latin typeface="Calibri"/>
                <a:cs typeface="Calibri"/>
              </a:rPr>
              <a:t>, </a:t>
            </a:r>
            <a:r>
              <a:rPr lang="en-US" sz="1700" dirty="0" err="1" smtClean="0">
                <a:solidFill>
                  <a:srgbClr val="1691D0"/>
                </a:solidFill>
                <a:latin typeface="Calibri"/>
                <a:cs typeface="Calibri"/>
              </a:rPr>
              <a:t>Hessert</a:t>
            </a:r>
            <a:r>
              <a:rPr lang="en-US" sz="1700" dirty="0">
                <a:solidFill>
                  <a:srgbClr val="1691D0"/>
                </a:solidFill>
                <a:latin typeface="Calibri"/>
                <a:cs typeface="Calibri"/>
              </a:rPr>
              <a:t>, </a:t>
            </a:r>
            <a:r>
              <a:rPr lang="en-US" sz="1700" dirty="0" smtClean="0">
                <a:solidFill>
                  <a:srgbClr val="1691D0"/>
                </a:solidFill>
                <a:latin typeface="Calibri"/>
                <a:cs typeface="Calibri"/>
              </a:rPr>
              <a:t>Williams</a:t>
            </a:r>
            <a:r>
              <a:rPr lang="en-US" sz="1700" dirty="0">
                <a:solidFill>
                  <a:srgbClr val="1691D0"/>
                </a:solidFill>
                <a:latin typeface="Calibri"/>
                <a:cs typeface="Calibri"/>
              </a:rPr>
              <a:t>, </a:t>
            </a:r>
            <a:r>
              <a:rPr lang="en-US" sz="1700" dirty="0" smtClean="0">
                <a:solidFill>
                  <a:srgbClr val="1691D0"/>
                </a:solidFill>
                <a:latin typeface="Calibri"/>
                <a:cs typeface="Calibri"/>
              </a:rPr>
              <a:t>&amp; Cohen (2014)</a:t>
            </a:r>
            <a:endParaRPr lang="en-US" sz="1700" dirty="0">
              <a:solidFill>
                <a:srgbClr val="1691D0"/>
              </a:solidFill>
              <a:latin typeface="Calibri"/>
              <a:cs typeface="Calibri"/>
            </a:endParaRPr>
          </a:p>
        </p:txBody>
      </p:sp>
    </p:spTree>
    <p:extLst>
      <p:ext uri="{BB962C8B-B14F-4D97-AF65-F5344CB8AC3E}">
        <p14:creationId xmlns:p14="http://schemas.microsoft.com/office/powerpoint/2010/main" val="174274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revisions</a:t>
            </a:r>
            <a:endParaRPr lang="en-US" dirty="0"/>
          </a:p>
        </p:txBody>
      </p:sp>
      <p:graphicFrame>
        <p:nvGraphicFramePr>
          <p:cNvPr id="9" name="Content Placeholder 8"/>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8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Study 2</a:t>
            </a:r>
            <a:endParaRPr lang="en-US" dirty="0"/>
          </a:p>
        </p:txBody>
      </p:sp>
      <p:sp>
        <p:nvSpPr>
          <p:cNvPr id="3" name="Content Placeholder 2"/>
          <p:cNvSpPr>
            <a:spLocks noGrp="1"/>
          </p:cNvSpPr>
          <p:nvPr>
            <p:ph idx="1"/>
          </p:nvPr>
        </p:nvSpPr>
        <p:spPr/>
        <p:txBody>
          <a:bodyPr/>
          <a:lstStyle/>
          <a:p>
            <a:r>
              <a:rPr lang="en-US" dirty="0" smtClean="0"/>
              <a:t>Same as study 1, except</a:t>
            </a:r>
          </a:p>
          <a:p>
            <a:pPr lvl="1"/>
            <a:r>
              <a:rPr lang="en-US" dirty="0" smtClean="0"/>
              <a:t>Different students</a:t>
            </a:r>
          </a:p>
          <a:p>
            <a:pPr lvl="1"/>
            <a:r>
              <a:rPr lang="en-US" dirty="0" smtClean="0"/>
              <a:t>Students are required to resubmit essays</a:t>
            </a:r>
            <a:endParaRPr lang="en-US" dirty="0"/>
          </a:p>
        </p:txBody>
      </p:sp>
    </p:spTree>
    <p:extLst>
      <p:ext uri="{BB962C8B-B14F-4D97-AF65-F5344CB8AC3E}">
        <p14:creationId xmlns:p14="http://schemas.microsoft.com/office/powerpoint/2010/main" val="149615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achievement</a:t>
            </a:r>
            <a:endParaRPr lang="en-US" dirty="0"/>
          </a:p>
        </p:txBody>
      </p:sp>
      <p:graphicFrame>
        <p:nvGraphicFramePr>
          <p:cNvPr id="6" name="Content Placeholder 5"/>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557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in school</a:t>
            </a:r>
            <a:endParaRPr lang="en-US" dirty="0"/>
          </a:p>
        </p:txBody>
      </p:sp>
      <p:graphicFrame>
        <p:nvGraphicFramePr>
          <p:cNvPr id="4" name="Content Placeholder 3"/>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520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Study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Focus on “</a:t>
            </a:r>
            <a:r>
              <a:rPr lang="en-US" dirty="0" err="1" smtClean="0"/>
              <a:t>attributional</a:t>
            </a:r>
            <a:r>
              <a:rPr lang="en-US" dirty="0" smtClean="0"/>
              <a:t> retraining”</a:t>
            </a:r>
          </a:p>
          <a:p>
            <a:r>
              <a:rPr lang="en-US" dirty="0" smtClean="0"/>
              <a:t>76 students in an urban NYC high school</a:t>
            </a:r>
          </a:p>
          <a:p>
            <a:r>
              <a:rPr lang="en-US" dirty="0" smtClean="0"/>
              <a:t>One 20-minute computer-delivered intervention</a:t>
            </a:r>
          </a:p>
          <a:p>
            <a:r>
              <a:rPr lang="en-US" dirty="0" smtClean="0"/>
              <a:t>Double-blind RCT, allocation to 3 conditions</a:t>
            </a:r>
          </a:p>
          <a:p>
            <a:pPr lvl="1"/>
            <a:r>
              <a:rPr lang="en-US" dirty="0" smtClean="0"/>
              <a:t>wise feedback (student testimonials re wise feedback)</a:t>
            </a:r>
          </a:p>
          <a:p>
            <a:pPr lvl="1"/>
            <a:r>
              <a:rPr lang="en-US" dirty="0" smtClean="0"/>
              <a:t>placebo control (written placebo testimonials)</a:t>
            </a:r>
          </a:p>
          <a:p>
            <a:pPr lvl="1"/>
            <a:r>
              <a:rPr lang="en-US" dirty="0" smtClean="0"/>
              <a:t>null control (puzzles)</a:t>
            </a:r>
          </a:p>
          <a:p>
            <a:r>
              <a:rPr lang="en-US" dirty="0" smtClean="0"/>
              <a:t>Outcome measure: average scores on 4 core subjects</a:t>
            </a:r>
          </a:p>
          <a:p>
            <a:pPr lvl="1"/>
            <a:r>
              <a:rPr lang="en-US" dirty="0" smtClean="0"/>
              <a:t>English</a:t>
            </a:r>
          </a:p>
          <a:p>
            <a:pPr lvl="1"/>
            <a:r>
              <a:rPr lang="en-US" dirty="0" smtClean="0"/>
              <a:t>history</a:t>
            </a:r>
          </a:p>
          <a:p>
            <a:pPr lvl="1"/>
            <a:r>
              <a:rPr lang="en-US" dirty="0" smtClean="0"/>
              <a:t>math</a:t>
            </a:r>
          </a:p>
          <a:p>
            <a:pPr lvl="1"/>
            <a:r>
              <a:rPr lang="en-US" dirty="0" smtClean="0"/>
              <a:t>science</a:t>
            </a:r>
          </a:p>
          <a:p>
            <a:endParaRPr lang="en-US" dirty="0" smtClean="0"/>
          </a:p>
          <a:p>
            <a:pPr lvl="1"/>
            <a:endParaRPr lang="en-US" dirty="0"/>
          </a:p>
        </p:txBody>
      </p:sp>
    </p:spTree>
    <p:extLst>
      <p:ext uri="{BB962C8B-B14F-4D97-AF65-F5344CB8AC3E}">
        <p14:creationId xmlns:p14="http://schemas.microsoft.com/office/powerpoint/2010/main" val="113444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feedback examples</a:t>
            </a:r>
            <a:endParaRPr lang="en-US" dirty="0"/>
          </a:p>
        </p:txBody>
      </p:sp>
      <p:sp>
        <p:nvSpPr>
          <p:cNvPr id="3" name="Content Placeholder 2"/>
          <p:cNvSpPr>
            <a:spLocks noGrp="1"/>
          </p:cNvSpPr>
          <p:nvPr>
            <p:ph idx="1"/>
          </p:nvPr>
        </p:nvSpPr>
        <p:spPr>
          <a:xfrm>
            <a:off x="717549" y="1384300"/>
            <a:ext cx="8172135" cy="4840890"/>
          </a:xfrm>
        </p:spPr>
        <p:txBody>
          <a:bodyPr/>
          <a:lstStyle/>
          <a:p>
            <a:pPr marL="457200" indent="-457200">
              <a:buFont typeface="+mj-lt"/>
              <a:buAutoNum type="arabicPeriod"/>
            </a:pPr>
            <a:r>
              <a:rPr lang="en-US" sz="2200" dirty="0" smtClean="0"/>
              <a:t>Teachers </a:t>
            </a:r>
            <a:r>
              <a:rPr lang="en-US" sz="2200" dirty="0"/>
              <a:t>give critical feedback, sometimes a lot of it, to students that they believe in. It’s a hard lesson. But I’ve come to learn that criticism doesn’t mean my teacher sees me as dumb. It means they think their students can reach that high standard. </a:t>
            </a:r>
          </a:p>
          <a:p>
            <a:pPr marL="457200" indent="-457200">
              <a:buFont typeface="+mj-lt"/>
              <a:buAutoNum type="arabicPeriod"/>
            </a:pPr>
            <a:r>
              <a:rPr lang="en-US" sz="2200" dirty="0"/>
              <a:t>Sometimes people think that all the red ink on your paper happens for some other reason, like maybe the teacher is biased. But think of pro athletes or baseball teams that make it to the World Series. Just like in sports, you need that critical feedback to get excellent. </a:t>
            </a:r>
          </a:p>
          <a:p>
            <a:pPr marL="457200" indent="-457200">
              <a:buFont typeface="+mj-lt"/>
              <a:buAutoNum type="arabicPeriod"/>
            </a:pPr>
            <a:r>
              <a:rPr lang="en-US" sz="2200" dirty="0"/>
              <a:t>The teachers who give me feedback that corrects my mistakes are the ones who really care. They take you seriously, like a good coach does. You might not get good criticism like that all the time in school. But when you do get it, it’s like gold. </a:t>
            </a:r>
          </a:p>
          <a:p>
            <a:endParaRPr lang="en-US" sz="2200" dirty="0"/>
          </a:p>
        </p:txBody>
      </p:sp>
    </p:spTree>
    <p:extLst>
      <p:ext uri="{BB962C8B-B14F-4D97-AF65-F5344CB8AC3E}">
        <p14:creationId xmlns:p14="http://schemas.microsoft.com/office/powerpoint/2010/main" val="409636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student achievement</a:t>
            </a:r>
            <a:endParaRPr lang="en-US" dirty="0"/>
          </a:p>
        </p:txBody>
      </p:sp>
      <p:graphicFrame>
        <p:nvGraphicFramePr>
          <p:cNvPr id="4" name="Content Placeholder 3"/>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79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mtClean="0"/>
              <a:t>… an evolving concept (Brookhart, 2007)</a:t>
            </a:r>
            <a:endParaRPr lang="en-GB" dirty="0"/>
          </a:p>
        </p:txBody>
      </p:sp>
      <p:sp>
        <p:nvSpPr>
          <p:cNvPr id="140291" name="Rectangle 3"/>
          <p:cNvSpPr>
            <a:spLocks noGrp="1" noChangeArrowheads="1"/>
          </p:cNvSpPr>
          <p:nvPr>
            <p:ph type="body" idx="1"/>
          </p:nvPr>
        </p:nvSpPr>
        <p:spPr/>
        <p:txBody>
          <a:bodyPr/>
          <a:lstStyle/>
          <a:p>
            <a:r>
              <a:rPr lang="en-GB" smtClean="0"/>
              <a:t>Conceptualization</a:t>
            </a:r>
            <a:endParaRPr lang="en-GB" dirty="0"/>
          </a:p>
        </p:txBody>
      </p:sp>
      <p:sp>
        <p:nvSpPr>
          <p:cNvPr id="4" name="Content Placeholder 3"/>
          <p:cNvSpPr>
            <a:spLocks noGrp="1"/>
          </p:cNvSpPr>
          <p:nvPr>
            <p:ph sz="half" idx="2"/>
          </p:nvPr>
        </p:nvSpPr>
        <p:spPr/>
        <p:txBody>
          <a:bodyPr/>
          <a:lstStyle/>
          <a:p>
            <a:r>
              <a:rPr lang="en-US" smtClean="0"/>
              <a:t>Information about the learning process…</a:t>
            </a:r>
          </a:p>
          <a:p>
            <a:r>
              <a:rPr lang="en-US" smtClean="0"/>
              <a:t>… that teachers can use for instructional decisions…</a:t>
            </a:r>
          </a:p>
          <a:p>
            <a:r>
              <a:rPr lang="en-US" smtClean="0"/>
              <a:t>…and students can use to improve performance…</a:t>
            </a:r>
          </a:p>
          <a:p>
            <a:r>
              <a:rPr lang="en-US" smtClean="0"/>
              <a:t>…which motivates students</a:t>
            </a:r>
          </a:p>
          <a:p>
            <a:endParaRPr lang="en-US" dirty="0"/>
          </a:p>
        </p:txBody>
      </p:sp>
      <p:sp>
        <p:nvSpPr>
          <p:cNvPr id="5" name="Text Placeholder 4"/>
          <p:cNvSpPr>
            <a:spLocks noGrp="1"/>
          </p:cNvSpPr>
          <p:nvPr>
            <p:ph type="body" sz="quarter" idx="3"/>
          </p:nvPr>
        </p:nvSpPr>
        <p:spPr/>
        <p:txBody>
          <a:bodyPr/>
          <a:lstStyle/>
          <a:p>
            <a:r>
              <a:rPr lang="en-US" smtClean="0"/>
              <a:t>Source(s)</a:t>
            </a:r>
            <a:endParaRPr lang="en-US" dirty="0"/>
          </a:p>
        </p:txBody>
      </p:sp>
      <p:sp>
        <p:nvSpPr>
          <p:cNvPr id="6" name="Content Placeholder 5"/>
          <p:cNvSpPr>
            <a:spLocks noGrp="1"/>
          </p:cNvSpPr>
          <p:nvPr>
            <p:ph sz="quarter" idx="4"/>
          </p:nvPr>
        </p:nvSpPr>
        <p:spPr/>
        <p:txBody>
          <a:bodyPr/>
          <a:lstStyle/>
          <a:p>
            <a:r>
              <a:rPr lang="en-US" dirty="0" err="1" smtClean="0"/>
              <a:t>Scriven</a:t>
            </a:r>
            <a:r>
              <a:rPr lang="en-US" dirty="0" smtClean="0"/>
              <a:t> (1967)</a:t>
            </a:r>
            <a:br>
              <a:rPr lang="en-US" dirty="0" smtClean="0"/>
            </a:br>
            <a:endParaRPr lang="en-US" dirty="0" smtClean="0"/>
          </a:p>
          <a:p>
            <a:r>
              <a:rPr lang="en-US" dirty="0" smtClean="0"/>
              <a:t>Bloom, Hastings and </a:t>
            </a:r>
            <a:r>
              <a:rPr lang="en-US" dirty="0" err="1" smtClean="0"/>
              <a:t>Madaus</a:t>
            </a:r>
            <a:r>
              <a:rPr lang="en-US" dirty="0" smtClean="0"/>
              <a:t> (1971)</a:t>
            </a:r>
          </a:p>
          <a:p>
            <a:r>
              <a:rPr lang="en-US" dirty="0" smtClean="0"/>
              <a:t>Sadler (1983; 1989)</a:t>
            </a:r>
            <a:br>
              <a:rPr lang="en-US" dirty="0" smtClean="0"/>
            </a:br>
            <a:endParaRPr lang="en-US" dirty="0" smtClean="0"/>
          </a:p>
          <a:p>
            <a:r>
              <a:rPr lang="en-US" dirty="0" smtClean="0"/>
              <a:t>Natriello (1987); Crooks (1988); Black and Wiliam (1998); Brookhart (1997)</a:t>
            </a:r>
            <a:endParaRPr lang="en-US" dirty="0"/>
          </a:p>
        </p:txBody>
      </p:sp>
      <p:sp>
        <p:nvSpPr>
          <p:cNvPr id="2" name="Slide Number Placeholder 1"/>
          <p:cNvSpPr>
            <a:spLocks noGrp="1"/>
          </p:cNvSpPr>
          <p:nvPr>
            <p:ph type="sldNum" sz="quarter" idx="12"/>
          </p:nvPr>
        </p:nvSpPr>
        <p:spPr/>
        <p:txBody>
          <a:bodyPr/>
          <a:lstStyle/>
          <a:p>
            <a:fld id="{27179BD9-65CB-694A-A2D4-7B548DC60A53}" type="slidenum">
              <a:rPr lang="en-GB" smtClean="0"/>
              <a:pPr/>
              <a:t>8</a:t>
            </a:fld>
            <a:endParaRPr lang="en-GB"/>
          </a:p>
        </p:txBody>
      </p:sp>
    </p:spTree>
    <p:extLst>
      <p:ext uri="{BB962C8B-B14F-4D97-AF65-F5344CB8AC3E}">
        <p14:creationId xmlns:p14="http://schemas.microsoft.com/office/powerpoint/2010/main" val="318401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Dual-pathway theory (Boekaerts, 2006)</a:t>
            </a:r>
            <a:endParaRPr lang="en-US"/>
          </a:p>
        </p:txBody>
      </p:sp>
      <p:sp>
        <p:nvSpPr>
          <p:cNvPr id="38915" name="Content Placeholder 2"/>
          <p:cNvSpPr>
            <a:spLocks noGrp="1"/>
          </p:cNvSpPr>
          <p:nvPr>
            <p:ph idx="1"/>
          </p:nvPr>
        </p:nvSpPr>
        <p:spPr>
          <a:xfrm>
            <a:off x="717550" y="1384300"/>
            <a:ext cx="8426450" cy="5473700"/>
          </a:xfrm>
        </p:spPr>
        <p:txBody>
          <a:bodyPr/>
          <a:lstStyle/>
          <a:p>
            <a:r>
              <a:rPr lang="en-US" dirty="0" smtClean="0"/>
              <a:t>Long-term learning goals are translated into short-term learning intentions</a:t>
            </a:r>
          </a:p>
          <a:p>
            <a:r>
              <a:rPr lang="en-US" dirty="0" smtClean="0"/>
              <a:t>Dynamic comparisons of task and situational demands with personal resources, taking into account:</a:t>
            </a:r>
          </a:p>
          <a:p>
            <a:pPr lvl="1"/>
            <a:r>
              <a:rPr lang="en-US" dirty="0" smtClean="0"/>
              <a:t>Current perceptions of the task </a:t>
            </a:r>
          </a:p>
          <a:p>
            <a:pPr lvl="1"/>
            <a:r>
              <a:rPr lang="en-US" dirty="0" smtClean="0"/>
              <a:t>Beliefs about the subject or task</a:t>
            </a:r>
          </a:p>
          <a:p>
            <a:pPr lvl="1"/>
            <a:r>
              <a:rPr lang="en-US" dirty="0" smtClean="0"/>
              <a:t>Beliefs about “ability” and the role of effort in the subject</a:t>
            </a:r>
          </a:p>
          <a:p>
            <a:pPr lvl="1"/>
            <a:r>
              <a:rPr lang="en-US" dirty="0" smtClean="0"/>
              <a:t>Interest in the subject (personal vs. situational)</a:t>
            </a:r>
          </a:p>
          <a:p>
            <a:pPr lvl="1"/>
            <a:r>
              <a:rPr lang="en-US" dirty="0" smtClean="0"/>
              <a:t>Previous experiences on similar tasks</a:t>
            </a:r>
          </a:p>
          <a:p>
            <a:pPr lvl="1"/>
            <a:r>
              <a:rPr lang="en-US" dirty="0" smtClean="0"/>
              <a:t>Costs and benefits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80</a:t>
            </a:fld>
            <a:endParaRPr lang="en-US"/>
          </a:p>
        </p:txBody>
      </p:sp>
    </p:spTree>
    <p:extLst>
      <p:ext uri="{BB962C8B-B14F-4D97-AF65-F5344CB8AC3E}">
        <p14:creationId xmlns:p14="http://schemas.microsoft.com/office/powerpoint/2010/main" val="249738938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Dual-pathway theory</a:t>
            </a:r>
            <a:endParaRPr lang="en-US" dirty="0"/>
          </a:p>
        </p:txBody>
      </p:sp>
      <p:sp>
        <p:nvSpPr>
          <p:cNvPr id="38915" name="Content Placeholder 2"/>
          <p:cNvSpPr>
            <a:spLocks noGrp="1"/>
          </p:cNvSpPr>
          <p:nvPr>
            <p:ph idx="1"/>
          </p:nvPr>
        </p:nvSpPr>
        <p:spPr/>
        <p:txBody>
          <a:bodyPr/>
          <a:lstStyle/>
          <a:p>
            <a:r>
              <a:rPr lang="en-US" dirty="0" smtClean="0"/>
              <a:t>Resulting activation of energy along one of two pathways:</a:t>
            </a:r>
          </a:p>
          <a:p>
            <a:pPr lvl="1"/>
            <a:r>
              <a:rPr lang="en-US" dirty="0" smtClean="0"/>
              <a:t>Well-being</a:t>
            </a:r>
          </a:p>
          <a:p>
            <a:pPr lvl="1"/>
            <a:r>
              <a:rPr lang="en-US" dirty="0" smtClean="0"/>
              <a:t>Growth</a:t>
            </a:r>
          </a:p>
          <a:p>
            <a:endParaRPr lang="en-US" dirty="0"/>
          </a:p>
        </p:txBody>
      </p:sp>
    </p:spTree>
    <p:extLst>
      <p:ext uri="{BB962C8B-B14F-4D97-AF65-F5344CB8AC3E}">
        <p14:creationId xmlns:p14="http://schemas.microsoft.com/office/powerpoint/2010/main" val="163358631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question</a:t>
            </a:r>
            <a:endParaRPr lang="en-US" dirty="0"/>
          </a:p>
        </p:txBody>
      </p:sp>
      <p:sp>
        <p:nvSpPr>
          <p:cNvPr id="6" name="Text Placeholder 5"/>
          <p:cNvSpPr>
            <a:spLocks noGrp="1"/>
          </p:cNvSpPr>
          <p:nvPr>
            <p:ph type="body" idx="2"/>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How can feedback be designed so that feedback leads to a focus on growth, rather than well-being?</a:t>
            </a:r>
            <a:endParaRPr lang="en-US" dirty="0"/>
          </a:p>
        </p:txBody>
      </p:sp>
    </p:spTree>
    <p:extLst>
      <p:ext uri="{BB962C8B-B14F-4D97-AF65-F5344CB8AC3E}">
        <p14:creationId xmlns:p14="http://schemas.microsoft.com/office/powerpoint/2010/main" val="206961553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134632" cy="1923264"/>
          </a:xfrm>
        </p:spPr>
        <p:txBody>
          <a:bodyPr/>
          <a:lstStyle/>
          <a:p>
            <a:r>
              <a:rPr lang="en-US" dirty="0" smtClean="0"/>
              <a:t>A wider theoretical frame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83</a:t>
            </a:fld>
            <a:endParaRPr lang="en-US" dirty="0"/>
          </a:p>
        </p:txBody>
      </p:sp>
    </p:spTree>
    <p:extLst>
      <p:ext uri="{BB962C8B-B14F-4D97-AF65-F5344CB8AC3E}">
        <p14:creationId xmlns:p14="http://schemas.microsoft.com/office/powerpoint/2010/main" val="4239885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mtClean="0"/>
              <a:t>What’s wrong with the feedback metaphor?</a:t>
            </a:r>
            <a:endParaRPr lang="en-GB" dirty="0"/>
          </a:p>
        </p:txBody>
      </p:sp>
      <p:sp>
        <p:nvSpPr>
          <p:cNvPr id="140291" name="Rectangle 3"/>
          <p:cNvSpPr>
            <a:spLocks noGrp="1" noChangeArrowheads="1"/>
          </p:cNvSpPr>
          <p:nvPr>
            <p:ph type="body" idx="1"/>
          </p:nvPr>
        </p:nvSpPr>
        <p:spPr>
          <a:xfrm>
            <a:off x="717550" y="1393994"/>
            <a:ext cx="4032250" cy="639762"/>
          </a:xfrm>
        </p:spPr>
        <p:txBody>
          <a:bodyPr/>
          <a:lstStyle/>
          <a:p>
            <a:r>
              <a:rPr lang="en-GB" smtClean="0"/>
              <a:t>In education</a:t>
            </a:r>
            <a:endParaRPr lang="en-GB" dirty="0"/>
          </a:p>
        </p:txBody>
      </p:sp>
      <p:sp>
        <p:nvSpPr>
          <p:cNvPr id="4" name="Content Placeholder 3"/>
          <p:cNvSpPr>
            <a:spLocks noGrp="1"/>
          </p:cNvSpPr>
          <p:nvPr>
            <p:ph sz="half" idx="2"/>
          </p:nvPr>
        </p:nvSpPr>
        <p:spPr>
          <a:xfrm>
            <a:off x="717550" y="2033756"/>
            <a:ext cx="4032250" cy="3951288"/>
          </a:xfrm>
        </p:spPr>
        <p:txBody>
          <a:bodyPr/>
          <a:lstStyle/>
          <a:p>
            <a:r>
              <a:rPr lang="en-US" smtClean="0"/>
              <a:t>Feedback is any information given to the student about their current performance</a:t>
            </a:r>
          </a:p>
          <a:p>
            <a:r>
              <a:rPr lang="en-US" smtClean="0"/>
              <a:t>… or at best, information that compares current performance with desired performance</a:t>
            </a:r>
          </a:p>
          <a:p>
            <a:r>
              <a:rPr lang="en-US" smtClean="0"/>
              <a:t>Much rarer is information that can be used by learners to improve</a:t>
            </a:r>
            <a:endParaRPr lang="en-US" dirty="0"/>
          </a:p>
        </p:txBody>
      </p:sp>
      <p:sp>
        <p:nvSpPr>
          <p:cNvPr id="5" name="Text Placeholder 4"/>
          <p:cNvSpPr>
            <a:spLocks noGrp="1"/>
          </p:cNvSpPr>
          <p:nvPr>
            <p:ph type="body" sz="quarter" idx="3"/>
          </p:nvPr>
        </p:nvSpPr>
        <p:spPr>
          <a:xfrm>
            <a:off x="5041900" y="1393994"/>
            <a:ext cx="3644900" cy="639762"/>
          </a:xfrm>
        </p:spPr>
        <p:txBody>
          <a:bodyPr/>
          <a:lstStyle/>
          <a:p>
            <a:r>
              <a:rPr lang="en-US" smtClean="0"/>
              <a:t>In engineering</a:t>
            </a:r>
            <a:endParaRPr lang="en-US" dirty="0"/>
          </a:p>
        </p:txBody>
      </p:sp>
      <p:sp>
        <p:nvSpPr>
          <p:cNvPr id="6" name="Content Placeholder 5"/>
          <p:cNvSpPr>
            <a:spLocks noGrp="1"/>
          </p:cNvSpPr>
          <p:nvPr>
            <p:ph sz="quarter" idx="4"/>
          </p:nvPr>
        </p:nvSpPr>
        <p:spPr>
          <a:xfrm>
            <a:off x="5041900" y="2033756"/>
            <a:ext cx="3644900" cy="3951288"/>
          </a:xfrm>
        </p:spPr>
        <p:txBody>
          <a:bodyPr/>
          <a:lstStyle/>
          <a:p>
            <a:r>
              <a:rPr lang="en-US" dirty="0" smtClean="0"/>
              <a:t>That’s just data</a:t>
            </a:r>
            <a:br>
              <a:rPr lang="en-US" dirty="0" smtClean="0"/>
            </a:br>
            <a:r>
              <a:rPr lang="en-US" dirty="0" smtClean="0"/>
              <a:t/>
            </a:r>
            <a:br>
              <a:rPr lang="en-US" dirty="0" smtClean="0"/>
            </a:br>
            <a:endParaRPr lang="en-US" dirty="0" smtClean="0"/>
          </a:p>
          <a:p>
            <a:r>
              <a:rPr lang="en-US" dirty="0" smtClean="0"/>
              <a:t>That’s just a thermostat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That’s a feedback </a:t>
            </a:r>
            <a:r>
              <a:rPr lang="en-US" i="1" dirty="0" smtClean="0"/>
              <a:t>system</a:t>
            </a:r>
            <a:endParaRPr lang="en-US" i="1" dirty="0"/>
          </a:p>
        </p:txBody>
      </p:sp>
      <p:sp>
        <p:nvSpPr>
          <p:cNvPr id="2" name="Slide Number Placeholder 1"/>
          <p:cNvSpPr>
            <a:spLocks noGrp="1"/>
          </p:cNvSpPr>
          <p:nvPr>
            <p:ph type="sldNum" sz="quarter" idx="12"/>
          </p:nvPr>
        </p:nvSpPr>
        <p:spPr>
          <a:xfrm>
            <a:off x="0" y="977900"/>
            <a:ext cx="635000" cy="231775"/>
          </a:xfrm>
        </p:spPr>
        <p:txBody>
          <a:bodyPr/>
          <a:lstStyle/>
          <a:p>
            <a:fld id="{27179BD9-65CB-694A-A2D4-7B548DC60A53}" type="slidenum">
              <a:rPr lang="en-GB" smtClean="0"/>
              <a:pPr/>
              <a:t>84</a:t>
            </a:fld>
            <a:endParaRPr lang="en-GB"/>
          </a:p>
        </p:txBody>
      </p:sp>
    </p:spTree>
    <p:extLst>
      <p:ext uri="{BB962C8B-B14F-4D97-AF65-F5344CB8AC3E}">
        <p14:creationId xmlns:p14="http://schemas.microsoft.com/office/powerpoint/2010/main" val="1884266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preliminary assumptions</a:t>
            </a:r>
            <a:endParaRPr lang="en-US" dirty="0"/>
          </a:p>
        </p:txBody>
      </p:sp>
      <p:sp>
        <p:nvSpPr>
          <p:cNvPr id="3" name="Content Placeholder 2"/>
          <p:cNvSpPr>
            <a:spLocks noGrp="1"/>
          </p:cNvSpPr>
          <p:nvPr>
            <p:ph idx="1"/>
          </p:nvPr>
        </p:nvSpPr>
        <p:spPr>
          <a:xfrm>
            <a:off x="717550" y="1384300"/>
            <a:ext cx="8426450" cy="5473700"/>
          </a:xfrm>
        </p:spPr>
        <p:txBody>
          <a:bodyPr/>
          <a:lstStyle/>
          <a:p>
            <a:r>
              <a:rPr lang="en-US" dirty="0" smtClean="0"/>
              <a:t>A principle and an uncomfortable fact about the world</a:t>
            </a:r>
          </a:p>
          <a:p>
            <a:pPr lvl="1"/>
            <a:r>
              <a:rPr lang="en-US" dirty="0" smtClean="0"/>
              <a:t>The principle:</a:t>
            </a:r>
          </a:p>
          <a:p>
            <a:pPr lvl="2"/>
            <a:r>
              <a:rPr lang="en-US" dirty="0" smtClean="0"/>
              <a:t>"If I had to reduce all of educational psychology to just one principle, I would say this: The most important single factor influencing learning is what the learner already knows. Ascertain this and teach him [or her] accordingly” (</a:t>
            </a:r>
            <a:r>
              <a:rPr lang="en-US" dirty="0" err="1" smtClean="0"/>
              <a:t>Ausubel</a:t>
            </a:r>
            <a:r>
              <a:rPr lang="en-US" dirty="0" smtClean="0"/>
              <a:t>, 1968 p. vi)</a:t>
            </a:r>
          </a:p>
          <a:p>
            <a:pPr lvl="1"/>
            <a:r>
              <a:rPr lang="en-US" dirty="0" smtClean="0"/>
              <a:t>The uncomfortable fact:</a:t>
            </a:r>
          </a:p>
          <a:p>
            <a:pPr lvl="2"/>
            <a:r>
              <a:rPr lang="en-US" dirty="0" smtClean="0"/>
              <a:t>Students do not learn what we teach.</a:t>
            </a:r>
          </a:p>
          <a:p>
            <a:pPr lvl="1"/>
            <a:r>
              <a:rPr lang="is-IS" dirty="0" smtClean="0"/>
              <a:t>What is learning?</a:t>
            </a:r>
          </a:p>
          <a:p>
            <a:pPr lvl="2"/>
            <a:r>
              <a:rPr lang="is-IS" dirty="0" smtClean="0"/>
              <a:t>Learning is a </a:t>
            </a:r>
            <a:r>
              <a:rPr lang="is-IS" dirty="0"/>
              <a:t>change in long-term memory (Kirschner et al., 2006)</a:t>
            </a:r>
          </a:p>
          <a:p>
            <a:pPr lvl="2"/>
            <a:r>
              <a:rPr lang="is-IS" dirty="0"/>
              <a:t>The fact that someone can do something now does not mean they will be able to do it in six weeks, </a:t>
            </a:r>
            <a:r>
              <a:rPr lang="is-IS" b="1" dirty="0"/>
              <a:t>but</a:t>
            </a:r>
          </a:p>
          <a:p>
            <a:pPr lvl="2"/>
            <a:r>
              <a:rPr lang="is-IS" dirty="0"/>
              <a:t>If they cannot do something now, it is highly unlikely they will be able to do it in six </a:t>
            </a:r>
            <a:r>
              <a:rPr lang="is-IS" dirty="0" smtClean="0"/>
              <a:t>weeks</a:t>
            </a:r>
            <a:endParaRPr lang="is-IS" dirty="0"/>
          </a:p>
        </p:txBody>
      </p:sp>
      <p:sp>
        <p:nvSpPr>
          <p:cNvPr id="6" name="Slide Number Placeholder 5"/>
          <p:cNvSpPr>
            <a:spLocks noGrp="1"/>
          </p:cNvSpPr>
          <p:nvPr>
            <p:ph type="sldNum" sz="quarter" idx="12"/>
          </p:nvPr>
        </p:nvSpPr>
        <p:spPr>
          <a:xfrm>
            <a:off x="0" y="977900"/>
            <a:ext cx="635000" cy="231775"/>
          </a:xfrm>
        </p:spPr>
        <p:txBody>
          <a:bodyPr/>
          <a:lstStyle/>
          <a:p>
            <a:fld id="{ED339179-AF39-9B4A-A1CE-3E67456E6F54}" type="slidenum">
              <a:rPr lang="en-US" smtClean="0"/>
              <a:pPr/>
              <a:t>85</a:t>
            </a:fld>
            <a:endParaRPr lang="en-US"/>
          </a:p>
        </p:txBody>
      </p:sp>
    </p:spTree>
    <p:extLst>
      <p:ext uri="{BB962C8B-B14F-4D97-AF65-F5344CB8AC3E}">
        <p14:creationId xmlns:p14="http://schemas.microsoft.com/office/powerpoint/2010/main" val="297780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Plan “B” into Plan “A”</a:t>
            </a:r>
            <a:endParaRPr lang="en-US" dirty="0"/>
          </a:p>
        </p:txBody>
      </p:sp>
      <p:pic>
        <p:nvPicPr>
          <p:cNvPr id="5" name="Content Placeholder 4" descr="0654326.jpg"/>
          <p:cNvPicPr>
            <a:picLocks noGrp="1" noChangeAspect="1"/>
          </p:cNvPicPr>
          <p:nvPr>
            <p:ph idx="1"/>
          </p:nvPr>
        </p:nvPicPr>
        <p:blipFill>
          <a:blip r:embed="rId2">
            <a:extLst>
              <a:ext uri="{28A0092B-C50C-407E-A947-70E740481C1C}">
                <a14:useLocalDpi xmlns:a14="http://schemas.microsoft.com/office/drawing/2010/main" val="0"/>
              </a:ext>
            </a:extLst>
          </a:blip>
          <a:srcRect t="9978" b="9978"/>
          <a:stretch>
            <a:fillRect/>
          </a:stretch>
        </p:blipFill>
        <p:spPr>
          <a:xfrm>
            <a:off x="1147763" y="1600200"/>
            <a:ext cx="7539037" cy="4525963"/>
          </a:xfrm>
        </p:spPr>
      </p:pic>
      <p:sp>
        <p:nvSpPr>
          <p:cNvPr id="4" name="Slide Number Placeholder 3"/>
          <p:cNvSpPr>
            <a:spLocks noGrp="1"/>
          </p:cNvSpPr>
          <p:nvPr>
            <p:ph type="sldNum" sz="quarter" idx="4294967295"/>
          </p:nvPr>
        </p:nvSpPr>
        <p:spPr>
          <a:xfrm>
            <a:off x="0" y="977900"/>
            <a:ext cx="919163" cy="231775"/>
          </a:xfrm>
          <a:prstGeom prst="rect">
            <a:avLst/>
          </a:prstGeom>
        </p:spPr>
        <p:txBody>
          <a:bodyPr/>
          <a:lstStyle/>
          <a:p>
            <a:pPr>
              <a:defRPr/>
            </a:pPr>
            <a:fld id="{ED339179-AF39-9B4A-A1CE-3E67456E6F54}" type="slidenum">
              <a:rPr lang="en-US" smtClean="0">
                <a:solidFill>
                  <a:prstClr val="black"/>
                </a:solidFill>
                <a:latin typeface="Calibri"/>
              </a:rPr>
              <a:pPr>
                <a:defRPr/>
              </a:pPr>
              <a:t>86</a:t>
            </a:fld>
            <a:endParaRPr lang="en-US">
              <a:solidFill>
                <a:prstClr val="black"/>
              </a:solidFill>
              <a:latin typeface="Calibri"/>
            </a:endParaRPr>
          </a:p>
        </p:txBody>
      </p:sp>
    </p:spTree>
    <p:extLst>
      <p:ext uri="{BB962C8B-B14F-4D97-AF65-F5344CB8AC3E}">
        <p14:creationId xmlns:p14="http://schemas.microsoft.com/office/powerpoint/2010/main" val="207416510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smtClean="0"/>
              <a:t>Relevant studies</a:t>
            </a:r>
            <a:endParaRPr lang="en-US" dirty="0"/>
          </a:p>
        </p:txBody>
      </p:sp>
      <p:sp>
        <p:nvSpPr>
          <p:cNvPr id="40962" name="Rectangle 1027"/>
          <p:cNvSpPr>
            <a:spLocks noGrp="1" noChangeArrowheads="1"/>
          </p:cNvSpPr>
          <p:nvPr>
            <p:ph sz="quarter" idx="1"/>
          </p:nvPr>
        </p:nvSpPr>
        <p:spPr>
          <a:xfrm>
            <a:off x="609600" y="1589567"/>
            <a:ext cx="4119047" cy="4572000"/>
          </a:xfrm>
        </p:spPr>
        <p:txBody>
          <a:bodyPr>
            <a:normAutofit/>
          </a:bodyPr>
          <a:lstStyle/>
          <a:p>
            <a:r>
              <a:rPr lang="en-US" sz="2400" dirty="0" smtClean="0"/>
              <a:t>Fuchs &amp; Fuchs (1986)</a:t>
            </a:r>
          </a:p>
          <a:p>
            <a:r>
              <a:rPr lang="en-US" sz="2400" dirty="0" smtClean="0"/>
              <a:t>Natriello (1987)</a:t>
            </a:r>
          </a:p>
          <a:p>
            <a:r>
              <a:rPr lang="en-US" sz="2400" dirty="0" smtClean="0"/>
              <a:t>Crooks (1988)</a:t>
            </a:r>
          </a:p>
          <a:p>
            <a:r>
              <a:rPr lang="en-US" sz="2400" dirty="0" smtClean="0"/>
              <a:t>Bangert-Drowns et al. (1991)</a:t>
            </a:r>
          </a:p>
          <a:p>
            <a:r>
              <a:rPr lang="en-US" sz="2400" dirty="0" smtClean="0"/>
              <a:t>Dempster (1991, 1992)</a:t>
            </a:r>
          </a:p>
          <a:p>
            <a:r>
              <a:rPr lang="en-US" sz="2400" dirty="0"/>
              <a:t>Elshout-Mohr (1994</a:t>
            </a:r>
            <a:r>
              <a:rPr lang="en-US" sz="2400" dirty="0" smtClean="0"/>
              <a:t>)</a:t>
            </a:r>
          </a:p>
          <a:p>
            <a:r>
              <a:rPr lang="en-US" sz="2400" dirty="0" smtClean="0"/>
              <a:t>Kluger &amp; DeNisi (1996)</a:t>
            </a:r>
          </a:p>
          <a:p>
            <a:r>
              <a:rPr lang="en-US" sz="2400" dirty="0" smtClean="0"/>
              <a:t>Black &amp; Wiliam (1998)</a:t>
            </a:r>
          </a:p>
        </p:txBody>
      </p:sp>
      <p:sp>
        <p:nvSpPr>
          <p:cNvPr id="40963" name="Rectangle 1028"/>
          <p:cNvSpPr>
            <a:spLocks noGrp="1" noChangeArrowheads="1"/>
          </p:cNvSpPr>
          <p:nvPr>
            <p:ph sz="quarter" idx="2"/>
          </p:nvPr>
        </p:nvSpPr>
        <p:spPr>
          <a:xfrm>
            <a:off x="4648200" y="1600200"/>
            <a:ext cx="4495800" cy="4525963"/>
          </a:xfrm>
        </p:spPr>
        <p:txBody>
          <a:bodyPr>
            <a:normAutofit/>
          </a:bodyPr>
          <a:lstStyle/>
          <a:p>
            <a:r>
              <a:rPr lang="en-US" sz="2400" dirty="0" smtClean="0"/>
              <a:t>Nyquist (2003)</a:t>
            </a:r>
          </a:p>
          <a:p>
            <a:r>
              <a:rPr lang="en-US" sz="2400" dirty="0" smtClean="0"/>
              <a:t>Allal &amp; Lopez (2005)</a:t>
            </a:r>
          </a:p>
          <a:p>
            <a:r>
              <a:rPr lang="en-US" sz="2400" dirty="0" smtClean="0"/>
              <a:t>Köller (2005)</a:t>
            </a:r>
          </a:p>
          <a:p>
            <a:r>
              <a:rPr lang="en-US" sz="2400" dirty="0" smtClean="0"/>
              <a:t>Brookhart (2007)</a:t>
            </a:r>
          </a:p>
          <a:p>
            <a:r>
              <a:rPr lang="en-US" sz="2400" dirty="0" smtClean="0"/>
              <a:t>Wiliam (2007)</a:t>
            </a:r>
          </a:p>
          <a:p>
            <a:r>
              <a:rPr lang="en-US" sz="2400" dirty="0" smtClean="0"/>
              <a:t>Hattie &amp; Timperley (2007)</a:t>
            </a:r>
          </a:p>
          <a:p>
            <a:r>
              <a:rPr lang="en-US" sz="2400" dirty="0" smtClean="0"/>
              <a:t>Shute (2008)</a:t>
            </a:r>
          </a:p>
          <a:p>
            <a:r>
              <a:rPr lang="en-US" sz="2400" dirty="0" smtClean="0"/>
              <a:t>Kingston &amp; Nash (2011, 2015)</a:t>
            </a:r>
            <a:endParaRPr lang="en-US" sz="2400" dirty="0"/>
          </a:p>
        </p:txBody>
      </p:sp>
      <p:sp>
        <p:nvSpPr>
          <p:cNvPr id="2" name="Slide Number Placeholder 1"/>
          <p:cNvSpPr>
            <a:spLocks noGrp="1"/>
          </p:cNvSpPr>
          <p:nvPr>
            <p:ph type="sldNum" sz="quarter" idx="12"/>
          </p:nvPr>
        </p:nvSpPr>
        <p:spPr/>
        <p:txBody>
          <a:bodyPr/>
          <a:lstStyle/>
          <a:p>
            <a:fld id="{9C0F6FC3-3F0F-484D-B7AD-35414CAF3DD6}" type="slidenum">
              <a:rPr lang="en-US" smtClean="0"/>
              <a:t>87</a:t>
            </a:fld>
            <a:endParaRPr lang="en-US"/>
          </a:p>
        </p:txBody>
      </p:sp>
    </p:spTree>
    <p:extLst>
      <p:ext uri="{BB962C8B-B14F-4D97-AF65-F5344CB8AC3E}">
        <p14:creationId xmlns:p14="http://schemas.microsoft.com/office/powerpoint/2010/main" val="63679187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 contested term</a:t>
            </a:r>
            <a:endParaRPr lang="en-US" dirty="0"/>
          </a:p>
        </p:txBody>
      </p:sp>
      <p:sp>
        <p:nvSpPr>
          <p:cNvPr id="5" name="TextBox 4"/>
          <p:cNvSpPr txBox="1"/>
          <p:nvPr/>
        </p:nvSpPr>
        <p:spPr>
          <a:xfrm>
            <a:off x="0" y="2212939"/>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Span</a:t>
            </a:r>
            <a:endParaRPr lang="en-US" sz="2400" b="1" dirty="0">
              <a:solidFill>
                <a:schemeClr val="tx1"/>
              </a:solidFill>
            </a:endParaRPr>
          </a:p>
        </p:txBody>
      </p:sp>
      <p:sp>
        <p:nvSpPr>
          <p:cNvPr id="6" name="TextBox 5"/>
          <p:cNvSpPr txBox="1"/>
          <p:nvPr/>
        </p:nvSpPr>
        <p:spPr>
          <a:xfrm>
            <a:off x="0" y="3629496"/>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Length</a:t>
            </a:r>
            <a:endParaRPr lang="en-US" sz="2400" b="1" dirty="0">
              <a:solidFill>
                <a:schemeClr val="tx1"/>
              </a:solidFill>
            </a:endParaRPr>
          </a:p>
        </p:txBody>
      </p:sp>
      <p:sp>
        <p:nvSpPr>
          <p:cNvPr id="7" name="TextBox 6"/>
          <p:cNvSpPr txBox="1"/>
          <p:nvPr/>
        </p:nvSpPr>
        <p:spPr>
          <a:xfrm>
            <a:off x="-18649" y="5251031"/>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Impact</a:t>
            </a:r>
            <a:endParaRPr lang="en-US" sz="2400" b="1" dirty="0">
              <a:solidFill>
                <a:schemeClr val="tx1"/>
              </a:solidFill>
            </a:endParaRPr>
          </a:p>
        </p:txBody>
      </p:sp>
      <p:sp>
        <p:nvSpPr>
          <p:cNvPr id="3" name="Rounded Rectangle 2"/>
          <p:cNvSpPr/>
          <p:nvPr/>
        </p:nvSpPr>
        <p:spPr>
          <a:xfrm>
            <a:off x="1210235" y="1299882"/>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10235" y="1299882"/>
            <a:ext cx="242047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Long-cycle</a:t>
            </a:r>
            <a:endParaRPr lang="en-US" sz="2800" b="1" dirty="0">
              <a:solidFill>
                <a:schemeClr val="tx1"/>
              </a:solidFill>
            </a:endParaRPr>
          </a:p>
        </p:txBody>
      </p:sp>
      <p:sp>
        <p:nvSpPr>
          <p:cNvPr id="9" name="Rounded Rectangle 8"/>
          <p:cNvSpPr/>
          <p:nvPr/>
        </p:nvSpPr>
        <p:spPr>
          <a:xfrm>
            <a:off x="3783106" y="1319020"/>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355977" y="1299882"/>
            <a:ext cx="2459317"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83106" y="1319020"/>
            <a:ext cx="2432423"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Medium-cycle</a:t>
            </a:r>
            <a:endParaRPr lang="en-US" sz="2800" b="1" dirty="0">
              <a:solidFill>
                <a:schemeClr val="tx1"/>
              </a:solidFill>
            </a:endParaRPr>
          </a:p>
        </p:txBody>
      </p:sp>
      <p:sp>
        <p:nvSpPr>
          <p:cNvPr id="12" name="TextBox 11"/>
          <p:cNvSpPr txBox="1"/>
          <p:nvPr/>
        </p:nvSpPr>
        <p:spPr>
          <a:xfrm>
            <a:off x="6367818" y="1319020"/>
            <a:ext cx="24474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Short-cycle</a:t>
            </a:r>
            <a:endParaRPr lang="en-US" sz="2800" b="1" dirty="0">
              <a:solidFill>
                <a:schemeClr val="tx1"/>
              </a:solidFill>
            </a:endParaRPr>
          </a:p>
        </p:txBody>
      </p:sp>
      <p:sp>
        <p:nvSpPr>
          <p:cNvPr id="13" name="Rounded Rectangle 12"/>
          <p:cNvSpPr/>
          <p:nvPr/>
        </p:nvSpPr>
        <p:spPr>
          <a:xfrm>
            <a:off x="1282700"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Across terms, teaching units</a:t>
            </a:r>
            <a:endParaRPr lang="en-US" sz="2400" dirty="0">
              <a:solidFill>
                <a:schemeClr val="bg1"/>
              </a:solidFill>
            </a:endParaRPr>
          </a:p>
        </p:txBody>
      </p:sp>
      <p:sp>
        <p:nvSpPr>
          <p:cNvPr id="14" name="Rounded Rectangle 13"/>
          <p:cNvSpPr/>
          <p:nvPr/>
        </p:nvSpPr>
        <p:spPr>
          <a:xfrm>
            <a:off x="1282700"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Four weeks to</a:t>
            </a:r>
          </a:p>
          <a:p>
            <a:pPr algn="ctr"/>
            <a:r>
              <a:rPr lang="en-US" sz="2400" dirty="0" smtClean="0">
                <a:solidFill>
                  <a:schemeClr val="bg1"/>
                </a:solidFill>
              </a:rPr>
              <a:t>one year</a:t>
            </a:r>
            <a:endParaRPr lang="en-US" sz="2400" dirty="0">
              <a:solidFill>
                <a:schemeClr val="bg1"/>
              </a:solidFill>
            </a:endParaRPr>
          </a:p>
        </p:txBody>
      </p:sp>
      <p:sp>
        <p:nvSpPr>
          <p:cNvPr id="15" name="Rounded Rectangle 14"/>
          <p:cNvSpPr/>
          <p:nvPr/>
        </p:nvSpPr>
        <p:spPr>
          <a:xfrm>
            <a:off x="1282700"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Monitoring, curriculum alignment</a:t>
            </a:r>
            <a:endParaRPr lang="en-US" sz="2400" dirty="0">
              <a:solidFill>
                <a:schemeClr val="bg1"/>
              </a:solidFill>
            </a:endParaRPr>
          </a:p>
        </p:txBody>
      </p:sp>
      <p:sp>
        <p:nvSpPr>
          <p:cNvPr id="16" name="Rounded Rectangle 15"/>
          <p:cNvSpPr/>
          <p:nvPr/>
        </p:nvSpPr>
        <p:spPr>
          <a:xfrm>
            <a:off x="6437668"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lessons</a:t>
            </a:r>
          </a:p>
        </p:txBody>
      </p:sp>
      <p:sp>
        <p:nvSpPr>
          <p:cNvPr id="17" name="Rounded Rectangle 16"/>
          <p:cNvSpPr/>
          <p:nvPr/>
        </p:nvSpPr>
        <p:spPr>
          <a:xfrm>
            <a:off x="6437668"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Minute-by-minute and day-by-day</a:t>
            </a:r>
            <a:endParaRPr lang="en-US" sz="2400" dirty="0">
              <a:solidFill>
                <a:schemeClr val="bg1"/>
              </a:solidFill>
            </a:endParaRPr>
          </a:p>
        </p:txBody>
      </p:sp>
      <p:sp>
        <p:nvSpPr>
          <p:cNvPr id="18" name="Rounded Rectangle 17"/>
          <p:cNvSpPr/>
          <p:nvPr/>
        </p:nvSpPr>
        <p:spPr>
          <a:xfrm>
            <a:off x="6437668"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Engagement, responsiveness</a:t>
            </a:r>
            <a:endParaRPr lang="en-US" sz="2400" dirty="0">
              <a:solidFill>
                <a:schemeClr val="bg1"/>
              </a:solidFill>
            </a:endParaRPr>
          </a:p>
        </p:txBody>
      </p:sp>
      <p:sp>
        <p:nvSpPr>
          <p:cNvPr id="19" name="Rounded Rectangle 18"/>
          <p:cNvSpPr/>
          <p:nvPr/>
        </p:nvSpPr>
        <p:spPr>
          <a:xfrm>
            <a:off x="3846606"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Within and between teaching units</a:t>
            </a:r>
            <a:endParaRPr lang="en-US" sz="2400" dirty="0">
              <a:solidFill>
                <a:schemeClr val="bg1"/>
              </a:solidFill>
            </a:endParaRPr>
          </a:p>
        </p:txBody>
      </p:sp>
      <p:sp>
        <p:nvSpPr>
          <p:cNvPr id="20" name="Rounded Rectangle 19"/>
          <p:cNvSpPr/>
          <p:nvPr/>
        </p:nvSpPr>
        <p:spPr>
          <a:xfrm>
            <a:off x="3846606"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One to four weeks</a:t>
            </a:r>
            <a:endParaRPr lang="en-US" sz="2400" dirty="0">
              <a:solidFill>
                <a:schemeClr val="bg1"/>
              </a:solidFill>
            </a:endParaRPr>
          </a:p>
        </p:txBody>
      </p:sp>
      <p:sp>
        <p:nvSpPr>
          <p:cNvPr id="21" name="Rounded Rectangle 20"/>
          <p:cNvSpPr/>
          <p:nvPr/>
        </p:nvSpPr>
        <p:spPr>
          <a:xfrm>
            <a:off x="3846606"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smtClean="0">
                <a:solidFill>
                  <a:schemeClr val="bg1"/>
                </a:solidFill>
              </a:rPr>
              <a:t>Student</a:t>
            </a:r>
            <a:r>
              <a:rPr lang="en-US" sz="2400" dirty="0">
                <a:solidFill>
                  <a:schemeClr val="bg1"/>
                </a:solidFill>
              </a:rPr>
              <a:t>-involved </a:t>
            </a:r>
            <a:r>
              <a:rPr lang="en-US" sz="2400" dirty="0" smtClean="0">
                <a:solidFill>
                  <a:schemeClr val="bg1"/>
                </a:solidFill>
              </a:rPr>
              <a:t>assessment</a:t>
            </a:r>
            <a:endParaRPr lang="en-US" sz="2400" dirty="0">
              <a:solidFill>
                <a:schemeClr val="bg1"/>
              </a:solidFill>
            </a:endParaRPr>
          </a:p>
        </p:txBody>
      </p:sp>
      <p:sp>
        <p:nvSpPr>
          <p:cNvPr id="4" name="Slide Number Placeholder 3"/>
          <p:cNvSpPr>
            <a:spLocks noGrp="1"/>
          </p:cNvSpPr>
          <p:nvPr>
            <p:ph type="sldNum" sz="quarter" idx="11"/>
          </p:nvPr>
        </p:nvSpPr>
        <p:spPr/>
        <p:txBody>
          <a:bodyPr/>
          <a:lstStyle/>
          <a:p>
            <a:fld id="{9C0F6FC3-3F0F-484D-B7AD-35414CAF3DD6}" type="slidenum">
              <a:rPr lang="en-US" smtClean="0"/>
              <a:pPr/>
              <a:t>88</a:t>
            </a:fld>
            <a:endParaRPr lang="en-US" dirty="0"/>
          </a:p>
        </p:txBody>
      </p:sp>
    </p:spTree>
    <p:extLst>
      <p:ext uri="{BB962C8B-B14F-4D97-AF65-F5344CB8AC3E}">
        <p14:creationId xmlns:p14="http://schemas.microsoft.com/office/powerpoint/2010/main" val="323613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a:t>indispensable conditions for improvement are that the student comes to hold a concept of quality roughly similar to that held by the teacher, is able to monitor continuously the quality of what is being produced during the act of production itself, and has a repertoire of alternative moves or strategies from which to draw at any given point. In other words, students have to be able to judge the quality of what they are producing and be able to regulate what they are doing during the doing of it</a:t>
            </a:r>
            <a:r>
              <a:rPr lang="en-US" dirty="0" smtClean="0"/>
              <a:t>.” ( Sadler, 1989 p</a:t>
            </a:r>
            <a:r>
              <a:rPr lang="en-US" dirty="0"/>
              <a:t>. 121)</a:t>
            </a:r>
          </a:p>
        </p:txBody>
      </p:sp>
      <p:sp>
        <p:nvSpPr>
          <p:cNvPr id="4" name="Slide Number Placeholder 3"/>
          <p:cNvSpPr>
            <a:spLocks noGrp="1"/>
          </p:cNvSpPr>
          <p:nvPr>
            <p:ph type="sldNum" sz="quarter" idx="12"/>
          </p:nvPr>
        </p:nvSpPr>
        <p:spPr/>
        <p:txBody>
          <a:bodyPr/>
          <a:lstStyle/>
          <a:p>
            <a:fld id="{9C0F6FC3-3F0F-484D-B7AD-35414CAF3DD6}" type="slidenum">
              <a:rPr lang="en-US" smtClean="0"/>
              <a:t>89</a:t>
            </a:fld>
            <a:endParaRPr lang="en-US"/>
          </a:p>
        </p:txBody>
      </p:sp>
    </p:spTree>
    <p:extLst>
      <p:ext uri="{BB962C8B-B14F-4D97-AF65-F5344CB8AC3E}">
        <p14:creationId xmlns:p14="http://schemas.microsoft.com/office/powerpoint/2010/main" val="2994577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ctrTitle"/>
          </p:nvPr>
        </p:nvSpPr>
        <p:spPr/>
        <p:txBody>
          <a:bodyPr/>
          <a:lstStyle/>
          <a:p>
            <a:pPr eaLnBrk="1" hangingPunct="1"/>
            <a:r>
              <a:rPr lang="en-US" dirty="0">
                <a:latin typeface="Calibri" charset="0"/>
                <a:ea typeface="ＭＳ Ｐゴシック" charset="0"/>
                <a:cs typeface="ＭＳ Ｐゴシック" charset="0"/>
              </a:rPr>
              <a:t>Providing feedback that moves learners forward</a:t>
            </a:r>
          </a:p>
        </p:txBody>
      </p:sp>
      <p:sp>
        <p:nvSpPr>
          <p:cNvPr id="2" name="Slide Number Placeholder 1"/>
          <p:cNvSpPr>
            <a:spLocks noGrp="1"/>
          </p:cNvSpPr>
          <p:nvPr>
            <p:ph type="sldNum" sz="quarter" idx="12"/>
          </p:nvPr>
        </p:nvSpPr>
        <p:spPr/>
        <p:txBody>
          <a:bodyPr/>
          <a:lstStyle/>
          <a:p>
            <a:fld id="{9C0F6FC3-3F0F-484D-B7AD-35414CAF3DD6}" type="slidenum">
              <a:rPr lang="en-US" smtClean="0"/>
              <a:t>9</a:t>
            </a:fld>
            <a:endParaRPr lang="en-US" dirty="0"/>
          </a:p>
        </p:txBody>
      </p:sp>
    </p:spTree>
    <p:extLst>
      <p:ext uri="{BB962C8B-B14F-4D97-AF65-F5344CB8AC3E}">
        <p14:creationId xmlns:p14="http://schemas.microsoft.com/office/powerpoint/2010/main" val="384789169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2225580"/>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20" name="Rounded Rectangle 19"/>
          <p:cNvSpPr/>
          <p:nvPr/>
        </p:nvSpPr>
        <p:spPr>
          <a:xfrm>
            <a:off x="1159948" y="2227350"/>
            <a:ext cx="2167471" cy="4413562"/>
          </a:xfrm>
          <a:prstGeom prst="roundRect">
            <a:avLst/>
          </a:prstGeom>
          <a:solidFill>
            <a:srgbClr val="DD9E00"/>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smtClean="0">
                <a:solidFill>
                  <a:srgbClr val="FFFFFF"/>
                </a:solidFill>
                <a:latin typeface="+mj-lt"/>
              </a:rPr>
              <a:t>Clarifying, sharing, and understanding </a:t>
            </a:r>
            <a:r>
              <a:rPr lang="en-US" sz="2400" b="1" dirty="0" smtClean="0">
                <a:solidFill>
                  <a:srgbClr val="FFFFFF"/>
                </a:solidFill>
                <a:latin typeface="+mj-lt"/>
                <a:cs typeface="Brush Script MT Italic"/>
              </a:rPr>
              <a:t>learning intentions</a:t>
            </a:r>
            <a:endParaRPr lang="en-US" sz="2400" b="1" dirty="0">
              <a:solidFill>
                <a:srgbClr val="FFFFFF"/>
              </a:solidFill>
              <a:latin typeface="+mj-lt"/>
              <a:cs typeface="Brush Script MT Italic"/>
            </a:endParaRP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FFFFFF"/>
                </a:solidFill>
                <a:latin typeface="+mj-lt"/>
              </a:rPr>
              <a:t>Eliciting </a:t>
            </a:r>
            <a:r>
              <a:rPr lang="en-US" sz="2400" b="1" dirty="0" smtClean="0">
                <a:solidFill>
                  <a:srgbClr val="FFFFFF"/>
                </a:solidFill>
                <a:latin typeface="+mj-lt"/>
                <a:cs typeface="Brush Script MT Italic"/>
              </a:rPr>
              <a:t>evidence of learning</a:t>
            </a:r>
            <a:endParaRPr lang="en-US" sz="2400" b="1" dirty="0">
              <a:solidFill>
                <a:srgbClr val="FFFFFF"/>
              </a:solidFill>
              <a:latin typeface="+mj-lt"/>
              <a:cs typeface="Brush Script MT Italic"/>
            </a:endParaRPr>
          </a:p>
        </p:txBody>
      </p:sp>
      <p:sp>
        <p:nvSpPr>
          <p:cNvPr id="22" name="Rounded Rectangle 21"/>
          <p:cNvSpPr/>
          <p:nvPr/>
        </p:nvSpPr>
        <p:spPr>
          <a:xfrm>
            <a:off x="6340033" y="2227350"/>
            <a:ext cx="2606040" cy="1600200"/>
          </a:xfrm>
          <a:prstGeom prst="roundRect">
            <a:avLst/>
          </a:prstGeom>
          <a:solidFill>
            <a:srgbClr val="AC21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FFFF"/>
                </a:solidFill>
                <a:latin typeface="+mj-lt"/>
              </a:rPr>
              <a:t>Providing </a:t>
            </a:r>
            <a:r>
              <a:rPr lang="en-US" sz="2400" b="1" dirty="0" smtClean="0">
                <a:solidFill>
                  <a:srgbClr val="FFFFFF"/>
                </a:solidFill>
                <a:latin typeface="+mj-lt"/>
                <a:cs typeface="Brush Script MT Italic"/>
              </a:rPr>
              <a:t>feedback</a:t>
            </a:r>
            <a:r>
              <a:rPr lang="en-US" sz="2400" b="1" dirty="0" smtClean="0">
                <a:solidFill>
                  <a:srgbClr val="FFFFFF"/>
                </a:solidFill>
                <a:latin typeface="+mj-lt"/>
              </a:rPr>
              <a:t> that moves learners forward</a:t>
            </a:r>
            <a:endParaRPr lang="en-US" sz="2400" b="1" dirty="0">
              <a:solidFill>
                <a:srgbClr val="FFFFFF"/>
              </a:solidFill>
              <a:latin typeface="+mj-lt"/>
            </a:endParaRPr>
          </a:p>
        </p:txBody>
      </p:sp>
      <p:sp>
        <p:nvSpPr>
          <p:cNvPr id="23" name="Rounded Rectangle 22"/>
          <p:cNvSpPr/>
          <p:nvPr/>
        </p:nvSpPr>
        <p:spPr>
          <a:xfrm>
            <a:off x="3484050" y="3955119"/>
            <a:ext cx="5462023" cy="1291835"/>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FFFF"/>
                </a:solidFill>
                <a:latin typeface="+mj-lt"/>
              </a:rPr>
              <a:t>Activating students as learning</a:t>
            </a:r>
          </a:p>
          <a:p>
            <a:pPr algn="ctr"/>
            <a:r>
              <a:rPr lang="en-US" sz="2400" b="1" dirty="0" smtClean="0">
                <a:solidFill>
                  <a:srgbClr val="FFFFFF"/>
                </a:solidFill>
                <a:latin typeface="+mj-lt"/>
                <a:cs typeface="Brush Script MT Italic"/>
              </a:rPr>
              <a:t>resources for one another</a:t>
            </a:r>
            <a:endParaRPr lang="en-US" sz="2400" b="1" dirty="0">
              <a:solidFill>
                <a:srgbClr val="FFFFFF"/>
              </a:solidFill>
              <a:latin typeface="+mj-lt"/>
              <a:cs typeface="Brush Script MT Italic"/>
            </a:endParaRPr>
          </a:p>
        </p:txBody>
      </p:sp>
      <p:sp>
        <p:nvSpPr>
          <p:cNvPr id="24" name="Rounded Rectangle 23"/>
          <p:cNvSpPr/>
          <p:nvPr/>
        </p:nvSpPr>
        <p:spPr>
          <a:xfrm>
            <a:off x="3484050" y="5412765"/>
            <a:ext cx="5465654" cy="1228147"/>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owners of their own learning</a:t>
            </a:r>
            <a:endParaRPr lang="en-US" sz="2400" b="1" dirty="0">
              <a:solidFill>
                <a:srgbClr val="FFFFFF"/>
              </a:solidFill>
              <a:latin typeface="+mj-lt"/>
              <a:cs typeface="Brush Script MT Italic"/>
            </a:endParaRPr>
          </a:p>
        </p:txBody>
      </p:sp>
      <p:sp>
        <p:nvSpPr>
          <p:cNvPr id="4" name="Slide Number Placeholder 3"/>
          <p:cNvSpPr>
            <a:spLocks noGrp="1"/>
          </p:cNvSpPr>
          <p:nvPr>
            <p:ph type="sldNum" sz="quarter" idx="12"/>
          </p:nvPr>
        </p:nvSpPr>
        <p:spPr/>
        <p:txBody>
          <a:bodyPr/>
          <a:lstStyle/>
          <a:p>
            <a:fld id="{9C0F6FC3-3F0F-484D-B7AD-35414CAF3DD6}" type="slidenum">
              <a:rPr lang="en-US" smtClean="0"/>
              <a:t>90</a:t>
            </a:fld>
            <a:endParaRPr lang="en-US"/>
          </a:p>
        </p:txBody>
      </p:sp>
    </p:spTree>
    <p:extLst>
      <p:ext uri="{BB962C8B-B14F-4D97-AF65-F5344CB8AC3E}">
        <p14:creationId xmlns:p14="http://schemas.microsoft.com/office/powerpoint/2010/main" val="309961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5296189"/>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91</a:t>
            </a:fld>
            <a:endParaRPr lang="en-US"/>
          </a:p>
        </p:txBody>
      </p:sp>
      <p:sp>
        <p:nvSpPr>
          <p:cNvPr id="5" name="Rounded Rectangle 4"/>
          <p:cNvSpPr/>
          <p:nvPr/>
        </p:nvSpPr>
        <p:spPr>
          <a:xfrm>
            <a:off x="1308100" y="2311400"/>
            <a:ext cx="7543800" cy="4203700"/>
          </a:xfrm>
          <a:prstGeom prst="round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Using evidence of achievement to adapt what happens in classrooms to meet learner needs </a:t>
            </a:r>
            <a:endParaRPr lang="en-US" sz="4800" dirty="0"/>
          </a:p>
        </p:txBody>
      </p:sp>
    </p:spTree>
    <p:extLst>
      <p:ext uri="{BB962C8B-B14F-4D97-AF65-F5344CB8AC3E}">
        <p14:creationId xmlns:p14="http://schemas.microsoft.com/office/powerpoint/2010/main" val="3018125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Learners’ proactive </a:t>
            </a:r>
            <a:r>
              <a:rPr lang="en-US" dirty="0" err="1" smtClean="0"/>
              <a:t>recipience</a:t>
            </a:r>
            <a:r>
              <a:rPr lang="en-US" dirty="0" smtClean="0"/>
              <a:t> of feedback</a:t>
            </a:r>
            <a:endParaRPr lang="en-US" dirty="0"/>
          </a:p>
        </p:txBody>
      </p:sp>
      <p:sp>
        <p:nvSpPr>
          <p:cNvPr id="6" name="Rounded Rectangle 5"/>
          <p:cNvSpPr/>
          <p:nvPr/>
        </p:nvSpPr>
        <p:spPr>
          <a:xfrm>
            <a:off x="3007067" y="5607415"/>
            <a:ext cx="2995086" cy="1090331"/>
          </a:xfrm>
          <a:prstGeom prst="round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Proactive </a:t>
            </a:r>
            <a:r>
              <a:rPr lang="en-US" sz="1800" dirty="0" err="1" smtClean="0"/>
              <a:t>recipience</a:t>
            </a:r>
            <a:r>
              <a:rPr lang="en-US" sz="1800" dirty="0" smtClean="0"/>
              <a:t> of feedback</a:t>
            </a:r>
            <a:endParaRPr lang="en-US" sz="1800" dirty="0"/>
          </a:p>
        </p:txBody>
      </p:sp>
      <p:sp>
        <p:nvSpPr>
          <p:cNvPr id="7" name="Rectangle 6"/>
          <p:cNvSpPr/>
          <p:nvPr/>
        </p:nvSpPr>
        <p:spPr>
          <a:xfrm>
            <a:off x="119803" y="3534591"/>
            <a:ext cx="3785790" cy="1689413"/>
          </a:xfrm>
          <a:prstGeom prst="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err="1" smtClean="0"/>
              <a:t>Recipience</a:t>
            </a:r>
            <a:r>
              <a:rPr lang="en-US" sz="1800" dirty="0" smtClean="0"/>
              <a:t> processes</a:t>
            </a:r>
          </a:p>
          <a:p>
            <a:pPr marL="342900" indent="-342900">
              <a:buFont typeface="Arial"/>
              <a:buChar char="•"/>
            </a:pPr>
            <a:r>
              <a:rPr lang="en-US" sz="1800" dirty="0" smtClean="0"/>
              <a:t>Self-assessment</a:t>
            </a:r>
          </a:p>
          <a:p>
            <a:pPr marL="342900" indent="-342900">
              <a:buFont typeface="Arial"/>
              <a:buChar char="•"/>
            </a:pPr>
            <a:r>
              <a:rPr lang="en-US" sz="1800" dirty="0" smtClean="0"/>
              <a:t>Assessment literacy</a:t>
            </a:r>
          </a:p>
          <a:p>
            <a:pPr marL="342900" indent="-342900">
              <a:buFont typeface="Arial"/>
              <a:buChar char="•"/>
            </a:pPr>
            <a:r>
              <a:rPr lang="en-US" sz="1800" dirty="0" smtClean="0"/>
              <a:t>Goal-setting and self-regulation</a:t>
            </a:r>
          </a:p>
          <a:p>
            <a:pPr marL="342900" indent="-342900">
              <a:buFont typeface="Arial"/>
              <a:buChar char="•"/>
            </a:pPr>
            <a:r>
              <a:rPr lang="en-US" sz="1800" dirty="0" smtClean="0"/>
              <a:t>Engagement and motivation</a:t>
            </a:r>
            <a:endParaRPr lang="en-US" sz="1800" dirty="0"/>
          </a:p>
        </p:txBody>
      </p:sp>
      <p:sp>
        <p:nvSpPr>
          <p:cNvPr id="8" name="Rectangle 7"/>
          <p:cNvSpPr/>
          <p:nvPr/>
        </p:nvSpPr>
        <p:spPr>
          <a:xfrm>
            <a:off x="4852040" y="3534591"/>
            <a:ext cx="4037377" cy="1689413"/>
          </a:xfrm>
          <a:prstGeom prst="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t>Interpersonal communication variables</a:t>
            </a:r>
          </a:p>
          <a:p>
            <a:pPr marL="342900" indent="-342900">
              <a:buFont typeface="Arial"/>
              <a:buChar char="•"/>
            </a:pPr>
            <a:r>
              <a:rPr lang="en-US" sz="1800" dirty="0" smtClean="0"/>
              <a:t>Characteristics/behavior of receiver</a:t>
            </a:r>
          </a:p>
          <a:p>
            <a:pPr marL="342900" indent="-342900">
              <a:buFont typeface="Arial"/>
              <a:buChar char="•"/>
            </a:pPr>
            <a:r>
              <a:rPr lang="en-US" sz="1800" dirty="0"/>
              <a:t>Characteristics/behavior of </a:t>
            </a:r>
            <a:r>
              <a:rPr lang="en-US" sz="1800" dirty="0" smtClean="0"/>
              <a:t>sender</a:t>
            </a:r>
            <a:endParaRPr lang="en-US" sz="1800" dirty="0"/>
          </a:p>
          <a:p>
            <a:pPr marL="342900" indent="-342900">
              <a:buFont typeface="Arial"/>
              <a:buChar char="•"/>
            </a:pPr>
            <a:r>
              <a:rPr lang="en-US" sz="1800" dirty="0" smtClean="0"/>
              <a:t>Characteristics</a:t>
            </a:r>
            <a:r>
              <a:rPr lang="en-US" sz="1800" dirty="0"/>
              <a:t> </a:t>
            </a:r>
            <a:r>
              <a:rPr lang="en-US" sz="1800" dirty="0" smtClean="0"/>
              <a:t>of the message</a:t>
            </a:r>
          </a:p>
          <a:p>
            <a:pPr marL="342900" indent="-342900">
              <a:buFont typeface="Arial"/>
              <a:buChar char="•"/>
            </a:pPr>
            <a:r>
              <a:rPr lang="en-US" sz="1800" dirty="0" smtClean="0"/>
              <a:t>Characteristics of the context</a:t>
            </a:r>
            <a:endParaRPr lang="en-US" sz="1800" dirty="0"/>
          </a:p>
        </p:txBody>
      </p:sp>
      <p:cxnSp>
        <p:nvCxnSpPr>
          <p:cNvPr id="10" name="Straight Connector 9"/>
          <p:cNvCxnSpPr>
            <a:stCxn id="7" idx="3"/>
            <a:endCxn id="8" idx="1"/>
          </p:cNvCxnSpPr>
          <p:nvPr/>
        </p:nvCxnSpPr>
        <p:spPr>
          <a:xfrm>
            <a:off x="3905593" y="4379298"/>
            <a:ext cx="946447" cy="0"/>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7" idx="2"/>
            <a:endCxn id="6" idx="1"/>
          </p:cNvCxnSpPr>
          <p:nvPr/>
        </p:nvCxnSpPr>
        <p:spPr>
          <a:xfrm>
            <a:off x="2012698" y="5224004"/>
            <a:ext cx="994369" cy="928577"/>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3"/>
            <a:endCxn id="8" idx="2"/>
          </p:cNvCxnSpPr>
          <p:nvPr/>
        </p:nvCxnSpPr>
        <p:spPr>
          <a:xfrm flipV="1">
            <a:off x="6002153" y="5224004"/>
            <a:ext cx="868576" cy="928577"/>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288247" y="1701395"/>
            <a:ext cx="4582482" cy="1353927"/>
          </a:xfrm>
          <a:prstGeom prst="rect">
            <a:avLst/>
          </a:prstGeom>
          <a:solidFill>
            <a:srgbClr val="1691D0"/>
          </a:solidFill>
          <a:ln>
            <a:solidFill>
              <a:srgbClr val="1691D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t>Feedback interventions that focus on</a:t>
            </a:r>
          </a:p>
          <a:p>
            <a:pPr marL="342900" indent="-342900">
              <a:buFont typeface="Arial"/>
              <a:buChar char="•"/>
            </a:pPr>
            <a:r>
              <a:rPr lang="en-US" sz="1800" dirty="0" smtClean="0"/>
              <a:t>Internalizing and applying standards</a:t>
            </a:r>
          </a:p>
          <a:p>
            <a:pPr marL="342900" indent="-342900">
              <a:buFont typeface="Arial"/>
              <a:buChar char="•"/>
            </a:pPr>
            <a:r>
              <a:rPr lang="en-US" sz="1800" dirty="0" smtClean="0"/>
              <a:t>Sustainable monitoring</a:t>
            </a:r>
          </a:p>
          <a:p>
            <a:pPr marL="342900" indent="-342900">
              <a:buFont typeface="Arial"/>
              <a:buChar char="•"/>
            </a:pPr>
            <a:r>
              <a:rPr lang="en-US" sz="1800" dirty="0" smtClean="0"/>
              <a:t>Collective provision of training</a:t>
            </a:r>
          </a:p>
          <a:p>
            <a:pPr marL="342900" indent="-342900">
              <a:buFont typeface="Arial"/>
              <a:buChar char="•"/>
            </a:pPr>
            <a:r>
              <a:rPr lang="en-US" sz="1800" dirty="0" smtClean="0"/>
              <a:t>Manner of feedback delivery</a:t>
            </a:r>
            <a:endParaRPr lang="en-US" sz="1800" dirty="0"/>
          </a:p>
        </p:txBody>
      </p:sp>
      <p:cxnSp>
        <p:nvCxnSpPr>
          <p:cNvPr id="41" name="Straight Connector 40"/>
          <p:cNvCxnSpPr>
            <a:stCxn id="32" idx="2"/>
            <a:endCxn id="8" idx="0"/>
          </p:cNvCxnSpPr>
          <p:nvPr/>
        </p:nvCxnSpPr>
        <p:spPr>
          <a:xfrm>
            <a:off x="4579488" y="3055322"/>
            <a:ext cx="2291241" cy="479269"/>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7" idx="0"/>
          </p:cNvCxnSpPr>
          <p:nvPr/>
        </p:nvCxnSpPr>
        <p:spPr>
          <a:xfrm flipH="1">
            <a:off x="2012698" y="3055322"/>
            <a:ext cx="2276266" cy="479269"/>
          </a:xfrm>
          <a:prstGeom prst="line">
            <a:avLst/>
          </a:prstGeom>
          <a:ln w="57150" cmpd="sng">
            <a:solidFill>
              <a:srgbClr val="1691D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12648" y="6364359"/>
            <a:ext cx="2276266" cy="369332"/>
          </a:xfrm>
          <a:prstGeom prst="rect">
            <a:avLst/>
          </a:prstGeom>
          <a:solidFill>
            <a:srgbClr val="1691D0"/>
          </a:solidFill>
          <a:ln>
            <a:solidFill>
              <a:srgbClr val="1691D0"/>
            </a:solidFill>
          </a:ln>
        </p:spPr>
        <p:txBody>
          <a:bodyPr wrap="square" rtlCol="0">
            <a:spAutoFit/>
          </a:bodyPr>
          <a:lstStyle/>
          <a:p>
            <a:r>
              <a:rPr lang="en-US" sz="1800" dirty="0" err="1" smtClean="0">
                <a:solidFill>
                  <a:schemeClr val="accent1"/>
                </a:solidFill>
                <a:latin typeface="Calibri"/>
                <a:cs typeface="Calibri"/>
              </a:rPr>
              <a:t>Winstone</a:t>
            </a:r>
            <a:r>
              <a:rPr lang="en-US" sz="1800" dirty="0" smtClean="0">
                <a:solidFill>
                  <a:schemeClr val="accent1"/>
                </a:solidFill>
                <a:latin typeface="Calibri"/>
                <a:cs typeface="Calibri"/>
              </a:rPr>
              <a:t> et al (2017)</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35215844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intentions</a:t>
            </a:r>
            <a:endParaRPr lang="en-US" dirty="0"/>
          </a:p>
        </p:txBody>
      </p:sp>
      <p:sp>
        <p:nvSpPr>
          <p:cNvPr id="5" name="Content Placeholder 4"/>
          <p:cNvSpPr>
            <a:spLocks noGrp="1"/>
          </p:cNvSpPr>
          <p:nvPr>
            <p:ph sz="quarter" idx="1"/>
          </p:nvPr>
        </p:nvSpPr>
        <p:spPr>
          <a:xfrm>
            <a:off x="717549" y="1384300"/>
            <a:ext cx="8203043" cy="4840890"/>
          </a:xfrm>
        </p:spPr>
        <p:txBody>
          <a:bodyPr>
            <a:normAutofit lnSpcReduction="10000"/>
          </a:bodyPr>
          <a:lstStyle/>
          <a:p>
            <a:r>
              <a:rPr lang="en-US" dirty="0" smtClean="0"/>
              <a:t>By </a:t>
            </a:r>
            <a:r>
              <a:rPr lang="en-US" dirty="0"/>
              <a:t>participating in this session, participants will</a:t>
            </a:r>
            <a:r>
              <a:rPr lang="en-US" dirty="0" smtClean="0"/>
              <a:t>:</a:t>
            </a:r>
            <a:endParaRPr lang="en-US" dirty="0"/>
          </a:p>
          <a:p>
            <a:pPr lvl="1"/>
            <a:r>
              <a:rPr lang="en-US" dirty="0"/>
              <a:t>Understand why existing research studies on feedback yield ambiguous and contradictory findings;</a:t>
            </a:r>
          </a:p>
          <a:p>
            <a:pPr lvl="1"/>
            <a:r>
              <a:rPr lang="en-US" dirty="0"/>
              <a:t>Discover why most of the research on feedback provides little guidance for teachers on how to give feedback effectively;</a:t>
            </a:r>
          </a:p>
          <a:p>
            <a:pPr lvl="1"/>
            <a:r>
              <a:rPr lang="en-US" dirty="0"/>
              <a:t>Learn a number of practical techniques that can be used to increase the effectiveness of feedback;</a:t>
            </a:r>
          </a:p>
          <a:p>
            <a:pPr lvl="1"/>
            <a:r>
              <a:rPr lang="en-US" dirty="0"/>
              <a:t>Appreciate the factors that are likely to result in students making greater use of feedback;</a:t>
            </a:r>
          </a:p>
          <a:p>
            <a:pPr lvl="1"/>
            <a:r>
              <a:rPr lang="en-US" dirty="0"/>
              <a:t>Understand how school assessment systems can be designed to support, rather than constrain, effective feedback to students.</a:t>
            </a:r>
            <a:endParaRPr lang="en-US" u="none" strike="noStrike" dirty="0">
              <a:effectLst/>
            </a:endParaRPr>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93</a:t>
            </a:fld>
            <a:endParaRPr lang="en-GB" dirty="0"/>
          </a:p>
        </p:txBody>
      </p:sp>
    </p:spTree>
    <p:extLst>
      <p:ext uri="{BB962C8B-B14F-4D97-AF65-F5344CB8AC3E}">
        <p14:creationId xmlns:p14="http://schemas.microsoft.com/office/powerpoint/2010/main" val="275244256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dirty="0">
                <a:ea typeface="ＭＳ Ｐゴシック" charset="-128"/>
              </a:rPr>
              <a:t>Force-field analysis (Lewin, 1954)</a:t>
            </a:r>
          </a:p>
        </p:txBody>
      </p:sp>
      <p:sp>
        <p:nvSpPr>
          <p:cNvPr id="220163" name="Rectangle 3"/>
          <p:cNvSpPr>
            <a:spLocks noGrp="1" noChangeArrowheads="1"/>
          </p:cNvSpPr>
          <p:nvPr>
            <p:ph sz="half" idx="1"/>
          </p:nvPr>
        </p:nvSpPr>
        <p:spPr/>
        <p:txBody>
          <a:bodyPr>
            <a:normAutofit/>
          </a:bodyPr>
          <a:lstStyle/>
          <a:p>
            <a:pPr marL="0" indent="0" eaLnBrk="1" hangingPunct="1">
              <a:buNone/>
            </a:pPr>
            <a:r>
              <a:rPr lang="en-US" sz="2400" dirty="0">
                <a:ea typeface="ＭＳ Ｐゴシック" charset="-128"/>
              </a:rPr>
              <a:t>What </a:t>
            </a:r>
            <a:r>
              <a:rPr lang="en-US" sz="2400" dirty="0" smtClean="0">
                <a:ea typeface="ＭＳ Ｐゴシック" charset="-128"/>
              </a:rPr>
              <a:t>forces will </a:t>
            </a:r>
            <a:r>
              <a:rPr lang="en-US" sz="2400" dirty="0">
                <a:ea typeface="ＭＳ Ｐゴシック" charset="-128"/>
              </a:rPr>
              <a:t>support or drive the adoption of </a:t>
            </a:r>
            <a:r>
              <a:rPr lang="en-US" sz="2400" dirty="0" smtClean="0">
                <a:ea typeface="ＭＳ Ｐゴシック" charset="-128"/>
              </a:rPr>
              <a:t>better feedback practices </a:t>
            </a:r>
            <a:r>
              <a:rPr lang="en-US" sz="2400" dirty="0">
                <a:ea typeface="ＭＳ Ｐゴシック" charset="-128"/>
              </a:rPr>
              <a:t>in your </a:t>
            </a:r>
            <a:r>
              <a:rPr lang="en-US" sz="2400" dirty="0" smtClean="0">
                <a:ea typeface="ＭＳ Ｐゴシック" charset="-128"/>
              </a:rPr>
              <a:t>school/district?</a:t>
            </a:r>
            <a:endParaRPr lang="en-US" sz="2400" dirty="0">
              <a:ea typeface="ＭＳ Ｐゴシック" charset="-128"/>
            </a:endParaRPr>
          </a:p>
        </p:txBody>
      </p:sp>
      <p:sp>
        <p:nvSpPr>
          <p:cNvPr id="220164" name="Rectangle 4"/>
          <p:cNvSpPr>
            <a:spLocks noGrp="1" noChangeArrowheads="1"/>
          </p:cNvSpPr>
          <p:nvPr>
            <p:ph sz="half" idx="2"/>
          </p:nvPr>
        </p:nvSpPr>
        <p:spPr/>
        <p:txBody>
          <a:bodyPr>
            <a:normAutofit/>
          </a:bodyPr>
          <a:lstStyle/>
          <a:p>
            <a:pPr marL="0" indent="0" eaLnBrk="1" hangingPunct="1">
              <a:buNone/>
            </a:pPr>
            <a:r>
              <a:rPr lang="en-US" sz="2400" dirty="0">
                <a:ea typeface="ＭＳ Ｐゴシック" charset="-128"/>
              </a:rPr>
              <a:t>What </a:t>
            </a:r>
            <a:r>
              <a:rPr lang="en-US" sz="2400" dirty="0" smtClean="0">
                <a:ea typeface="ＭＳ Ｐゴシック" charset="-128"/>
              </a:rPr>
              <a:t>forces will </a:t>
            </a:r>
            <a:r>
              <a:rPr lang="en-US" sz="2400" dirty="0">
                <a:ea typeface="ＭＳ Ｐゴシック" charset="-128"/>
              </a:rPr>
              <a:t>constrain or prevent the adoption of </a:t>
            </a:r>
            <a:r>
              <a:rPr lang="en-US" sz="2400" dirty="0" smtClean="0">
                <a:ea typeface="ＭＳ Ｐゴシック" charset="-128"/>
              </a:rPr>
              <a:t>better feedback </a:t>
            </a:r>
            <a:r>
              <a:rPr lang="en-US" sz="2400" dirty="0">
                <a:ea typeface="ＭＳ Ｐゴシック" charset="-128"/>
              </a:rPr>
              <a:t>practices in your </a:t>
            </a:r>
            <a:r>
              <a:rPr lang="en-US" sz="2400" dirty="0" smtClean="0">
                <a:ea typeface="ＭＳ Ｐゴシック" charset="-128"/>
              </a:rPr>
              <a:t>school/district?</a:t>
            </a:r>
            <a:endParaRPr lang="en-US" sz="2400" dirty="0">
              <a:ea typeface="ＭＳ Ｐゴシック" charset="-128"/>
            </a:endParaRPr>
          </a:p>
        </p:txBody>
      </p:sp>
      <p:sp>
        <p:nvSpPr>
          <p:cNvPr id="220165" name="Line 5"/>
          <p:cNvSpPr>
            <a:spLocks noChangeShapeType="1"/>
          </p:cNvSpPr>
          <p:nvPr/>
        </p:nvSpPr>
        <p:spPr bwMode="auto">
          <a:xfrm>
            <a:off x="541809" y="4168122"/>
            <a:ext cx="8145463"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0166" name="Line 6"/>
          <p:cNvSpPr>
            <a:spLocks noChangeShapeType="1"/>
          </p:cNvSpPr>
          <p:nvPr/>
        </p:nvSpPr>
        <p:spPr bwMode="auto">
          <a:xfrm>
            <a:off x="4572000" y="2557475"/>
            <a:ext cx="0" cy="43005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0167" name="Text Box 7"/>
          <p:cNvSpPr txBox="1">
            <a:spLocks noChangeArrowheads="1"/>
          </p:cNvSpPr>
          <p:nvPr/>
        </p:nvSpPr>
        <p:spPr bwMode="auto">
          <a:xfrm>
            <a:off x="1811338" y="3327028"/>
            <a:ext cx="1066800" cy="823913"/>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4800" dirty="0">
                <a:solidFill>
                  <a:schemeClr val="tx2"/>
                </a:solidFill>
              </a:rPr>
              <a:t>+</a:t>
            </a:r>
            <a:endParaRPr lang="en-US" dirty="0">
              <a:solidFill>
                <a:schemeClr val="tx2"/>
              </a:solidFill>
            </a:endParaRPr>
          </a:p>
        </p:txBody>
      </p:sp>
      <p:sp>
        <p:nvSpPr>
          <p:cNvPr id="220168" name="Rectangle 8"/>
          <p:cNvSpPr>
            <a:spLocks noChangeArrowheads="1"/>
          </p:cNvSpPr>
          <p:nvPr/>
        </p:nvSpPr>
        <p:spPr bwMode="auto">
          <a:xfrm>
            <a:off x="6169681" y="3415838"/>
            <a:ext cx="660307" cy="646331"/>
          </a:xfrm>
          <a:prstGeom prst="rect">
            <a:avLst/>
          </a:prstGeom>
          <a:noFill/>
          <a:ln w="12700">
            <a:noFill/>
            <a:miter lim="800000"/>
            <a:headEnd/>
            <a:tailEnd/>
          </a:ln>
        </p:spPr>
        <p:txBody>
          <a:bodyPr wrap="none">
            <a:prstTxWarp prst="textNoShape">
              <a:avLst/>
            </a:prstTxWarp>
            <a:spAutoFit/>
          </a:bodyPr>
          <a:lstStyle/>
          <a:p>
            <a:pPr defTabSz="762000"/>
            <a:r>
              <a:rPr lang="en-US" sz="3600" dirty="0">
                <a:solidFill>
                  <a:schemeClr val="tx2"/>
                </a:solidFill>
              </a:rPr>
              <a:t>—</a:t>
            </a:r>
          </a:p>
        </p:txBody>
      </p:sp>
    </p:spTree>
    <p:extLst>
      <p:ext uri="{BB962C8B-B14F-4D97-AF65-F5344CB8AC3E}">
        <p14:creationId xmlns:p14="http://schemas.microsoft.com/office/powerpoint/2010/main" val="194009947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out more…</a:t>
            </a:r>
          </a:p>
        </p:txBody>
      </p:sp>
      <p:sp>
        <p:nvSpPr>
          <p:cNvPr id="6" name="TextBox 5"/>
          <p:cNvSpPr txBox="1"/>
          <p:nvPr/>
        </p:nvSpPr>
        <p:spPr>
          <a:xfrm>
            <a:off x="745067" y="4889345"/>
            <a:ext cx="7653866" cy="1107996"/>
          </a:xfrm>
          <a:prstGeom prst="rect">
            <a:avLst/>
          </a:prstGeom>
          <a:noFill/>
        </p:spPr>
        <p:txBody>
          <a:bodyPr wrap="square" rtlCol="0">
            <a:spAutoFit/>
          </a:bodyPr>
          <a:lstStyle/>
          <a:p>
            <a:pPr algn="ctr" defTabSz="457200"/>
            <a:r>
              <a:rPr lang="en-US" sz="2400" dirty="0">
                <a:solidFill>
                  <a:srgbClr val="4F81BD"/>
                </a:solidFill>
                <a:hlinkClick r:id="rId3"/>
              </a:rPr>
              <a:t>www.dylanwiliamcenter.com</a:t>
            </a:r>
            <a:endParaRPr lang="en-US" sz="2400" dirty="0">
              <a:solidFill>
                <a:srgbClr val="4F81BD"/>
              </a:solidFill>
            </a:endParaRPr>
          </a:p>
          <a:p>
            <a:pPr algn="ctr" defTabSz="457200"/>
            <a:r>
              <a:rPr lang="en-US" sz="2400" dirty="0">
                <a:solidFill>
                  <a:srgbClr val="4F81BD"/>
                </a:solidFill>
                <a:hlinkClick r:id="rId4"/>
              </a:rPr>
              <a:t>www.dylanwiliam.net</a:t>
            </a:r>
            <a:r>
              <a:rPr lang="en-US" sz="2400" dirty="0">
                <a:solidFill>
                  <a:srgbClr val="4F81BD"/>
                </a:solidFill>
              </a:rPr>
              <a:t>	</a:t>
            </a:r>
          </a:p>
          <a:p>
            <a:pPr algn="ctr" defTabSz="457200"/>
            <a:endParaRPr lang="en-US" dirty="0">
              <a:solidFill>
                <a:srgbClr val="4F81BD"/>
              </a:solidFill>
            </a:endParaRPr>
          </a:p>
        </p:txBody>
      </p:sp>
      <p:pic>
        <p:nvPicPr>
          <p:cNvPr id="8" name="Picture 7" descr="EmbeddedFormativeAssessment.jpg"/>
          <p:cNvPicPr>
            <a:picLocks noChangeAspect="1"/>
          </p:cNvPicPr>
          <p:nvPr/>
        </p:nvPicPr>
        <p:blipFill>
          <a:blip r:embed="rId5">
            <a:alphaModFix/>
          </a:blip>
          <a:stretch>
            <a:fillRect/>
          </a:stretch>
        </p:blipFill>
        <p:spPr>
          <a:xfrm>
            <a:off x="431168" y="1665467"/>
            <a:ext cx="1684235" cy="2406050"/>
          </a:xfrm>
          <a:prstGeom prst="rect">
            <a:avLst/>
          </a:prstGeom>
        </p:spPr>
      </p:pic>
      <p:pic>
        <p:nvPicPr>
          <p:cNvPr id="7" name="Picture 6"/>
          <p:cNvPicPr>
            <a:picLocks noChangeAspect="1"/>
          </p:cNvPicPr>
          <p:nvPr/>
        </p:nvPicPr>
        <p:blipFill>
          <a:blip r:embed="rId6"/>
          <a:stretch>
            <a:fillRect/>
          </a:stretch>
        </p:blipFill>
        <p:spPr>
          <a:xfrm>
            <a:off x="2547331" y="1665469"/>
            <a:ext cx="1684235" cy="2406050"/>
          </a:xfrm>
          <a:prstGeom prst="rect">
            <a:avLst/>
          </a:prstGeom>
        </p:spPr>
      </p:pic>
      <p:sp>
        <p:nvSpPr>
          <p:cNvPr id="3" name="Slide Number Placeholder 2"/>
          <p:cNvSpPr>
            <a:spLocks noGrp="1"/>
          </p:cNvSpPr>
          <p:nvPr>
            <p:ph type="sldNum" sz="quarter" idx="12"/>
          </p:nvPr>
        </p:nvSpPr>
        <p:spPr/>
        <p:txBody>
          <a:bodyPr/>
          <a:lstStyle/>
          <a:p>
            <a:fld id="{9C0F6FC3-3F0F-484D-B7AD-35414CAF3DD6}" type="slidenum">
              <a:rPr lang="en-US" smtClean="0">
                <a:solidFill>
                  <a:prstClr val="black"/>
                </a:solidFill>
              </a:rPr>
              <a:pPr/>
              <a:t>95</a:t>
            </a:fld>
            <a:endParaRPr lang="en-US">
              <a:solidFill>
                <a:prstClr val="black"/>
              </a:solidFill>
            </a:endParaRPr>
          </a:p>
        </p:txBody>
      </p:sp>
      <p:pic>
        <p:nvPicPr>
          <p:cNvPr id="4" name="Picture 3"/>
          <p:cNvPicPr>
            <a:picLocks noChangeAspect="1"/>
          </p:cNvPicPr>
          <p:nvPr/>
        </p:nvPicPr>
        <p:blipFill>
          <a:blip r:embed="rId7"/>
          <a:stretch>
            <a:fillRect/>
          </a:stretch>
        </p:blipFill>
        <p:spPr>
          <a:xfrm>
            <a:off x="4663494" y="1665469"/>
            <a:ext cx="1859221" cy="2406050"/>
          </a:xfrm>
          <a:prstGeom prst="rect">
            <a:avLst/>
          </a:prstGeom>
        </p:spPr>
      </p:pic>
      <p:pic>
        <p:nvPicPr>
          <p:cNvPr id="5" name="Picture 4" descr="wiliam Cover 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644" y="1665471"/>
            <a:ext cx="1684233" cy="2406048"/>
          </a:xfrm>
          <a:prstGeom prst="rect">
            <a:avLst/>
          </a:prstGeom>
        </p:spPr>
      </p:pic>
    </p:spTree>
    <p:extLst>
      <p:ext uri="{BB962C8B-B14F-4D97-AF65-F5344CB8AC3E}">
        <p14:creationId xmlns:p14="http://schemas.microsoft.com/office/powerpoint/2010/main" val="366571877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…and even more...</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96</a:t>
            </a:fld>
            <a:endParaRPr lang="en-US"/>
          </a:p>
        </p:txBody>
      </p:sp>
      <p:pic>
        <p:nvPicPr>
          <p:cNvPr id="5" name="Content Placeholder 4" descr="Revised pack 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9" r="-1"/>
          <a:stretch/>
        </p:blipFill>
        <p:spPr>
          <a:xfrm>
            <a:off x="717550" y="1384300"/>
            <a:ext cx="4368801" cy="4840890"/>
          </a:xfrm>
          <a:prstGeom prst="rect">
            <a:avLst/>
          </a:prstGeom>
        </p:spPr>
      </p:pic>
      <p:pic>
        <p:nvPicPr>
          <p:cNvPr id="6" name="Picture 2" descr="http://cdn3.volusion.com/djwpx.sqsys/v/vspfiles/photos/DLK130001-1.jpg?1407325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2392600"/>
            <a:ext cx="3186343" cy="28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82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23560</TotalTime>
  <Words>5126</Words>
  <Application>Microsoft Macintosh PowerPoint</Application>
  <PresentationFormat>On-screen Show (4:3)</PresentationFormat>
  <Paragraphs>884</Paragraphs>
  <Slides>96</Slides>
  <Notes>22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Dylan Wiliam Template 2014</vt:lpstr>
      <vt:lpstr>Document</vt:lpstr>
      <vt:lpstr>Dylan Wiliam (@dylanwiliam)</vt:lpstr>
      <vt:lpstr>Experiences of feedback</vt:lpstr>
      <vt:lpstr>Learning intentions</vt:lpstr>
      <vt:lpstr>Origins and antecedents</vt:lpstr>
      <vt:lpstr>Discussion</vt:lpstr>
      <vt:lpstr>Feedback in engineering</vt:lpstr>
      <vt:lpstr>Feedback in psychology</vt:lpstr>
      <vt:lpstr>… an evolving concept (Brookhart, 2007)</vt:lpstr>
      <vt:lpstr>Providing feedback that moves learners forward</vt:lpstr>
      <vt:lpstr>Kinds of feedback</vt:lpstr>
      <vt:lpstr>Responses</vt:lpstr>
      <vt:lpstr>Students and grades</vt:lpstr>
      <vt:lpstr>Kinds of feedback: Israel (2)</vt:lpstr>
      <vt:lpstr>Feedback should feed forward</vt:lpstr>
      <vt:lpstr>Good feedback leaves learning with the learner</vt:lpstr>
      <vt:lpstr>Effects of feedback</vt:lpstr>
      <vt:lpstr>PowerPoint Presentation</vt:lpstr>
      <vt:lpstr>Discussion question</vt:lpstr>
      <vt:lpstr>Kinds of feedback (Nyquist, 2003)</vt:lpstr>
      <vt:lpstr>Effects of formative assessment (HE)</vt:lpstr>
      <vt:lpstr>Effects of formative assessment</vt:lpstr>
      <vt:lpstr>Understanding meta-analysis</vt:lpstr>
      <vt:lpstr>Understanding meta-analysis</vt:lpstr>
      <vt:lpstr>The file-drawer effect</vt:lpstr>
      <vt:lpstr>The importance of statistical power</vt:lpstr>
      <vt:lpstr>Variation in variability</vt:lpstr>
      <vt:lpstr>Annual growth in achievement, by age</vt:lpstr>
      <vt:lpstr>Variation in variability</vt:lpstr>
      <vt:lpstr>Selection of studies</vt:lpstr>
      <vt:lpstr>Feedback in STEM subjects</vt:lpstr>
      <vt:lpstr>Classification of feedback studies</vt:lpstr>
      <vt:lpstr>Main findings</vt:lpstr>
      <vt:lpstr>Sensitivity to instruction</vt:lpstr>
      <vt:lpstr>Sensitivity of outcome measures</vt:lpstr>
      <vt:lpstr>Impact of sensitivity to instruction</vt:lpstr>
      <vt:lpstr>A new, expanded, notion of feedback</vt:lpstr>
      <vt:lpstr>Quality of feedback</vt:lpstr>
      <vt:lpstr>What psychology tells us about learning</vt:lpstr>
      <vt:lpstr>PowerPoint Presentation</vt:lpstr>
      <vt:lpstr>“The new theory of disuse”</vt:lpstr>
      <vt:lpstr>Storage strength and retrieval strength</vt:lpstr>
      <vt:lpstr>How memory really works</vt:lpstr>
      <vt:lpstr>Which of these consistently improves learning?</vt:lpstr>
      <vt:lpstr>Long-term benefits for spaced learning</vt:lpstr>
      <vt:lpstr>Results after 35 days</vt:lpstr>
      <vt:lpstr>Results after 35 days, by review interval</vt:lpstr>
      <vt:lpstr>Provide feedback that moves learning on</vt:lpstr>
      <vt:lpstr>Quality of feedback (2) What feedback?</vt:lpstr>
      <vt:lpstr>Learning progressions</vt:lpstr>
      <vt:lpstr>Before we can assess…</vt:lpstr>
      <vt:lpstr>“All models are wrong; some are useful”</vt:lpstr>
      <vt:lpstr>The “simple” view of reading</vt:lpstr>
      <vt:lpstr>Learning progressions</vt:lpstr>
      <vt:lpstr>Significant stages in development</vt:lpstr>
      <vt:lpstr>The SOLO taxonomy (Biggs &amp; Collis, 1982)</vt:lpstr>
      <vt:lpstr>SOLO taxonomy: prestructural</vt:lpstr>
      <vt:lpstr>SOLO taxonomy: unistructural</vt:lpstr>
      <vt:lpstr>SOLO taxonomy: multistructural</vt:lpstr>
      <vt:lpstr>SOLO taxonomy: relational</vt:lpstr>
      <vt:lpstr>SOLO taxonomy: extended abstract</vt:lpstr>
      <vt:lpstr>Significant stages in development: intrinsic</vt:lpstr>
      <vt:lpstr>Taking stock</vt:lpstr>
      <vt:lpstr>PowerPoint Presentation</vt:lpstr>
      <vt:lpstr>A “preliminary feedback intervention theory”</vt:lpstr>
      <vt:lpstr>Discussion question</vt:lpstr>
      <vt:lpstr>What’s wrong with the feedback metaphor?</vt:lpstr>
      <vt:lpstr>“Flow” (Csikszentmihalyi, 1990, pp. 53–54)</vt:lpstr>
      <vt:lpstr>Motivation: cause or effect?</vt:lpstr>
      <vt:lpstr>Engagement and learning</vt:lpstr>
      <vt:lpstr>“Ability”: Fixed or malleable?</vt:lpstr>
      <vt:lpstr>When/how much, does growth mindset matter?</vt:lpstr>
      <vt:lpstr>Wise feedback: Study 1</vt:lpstr>
      <vt:lpstr>Student revisions</vt:lpstr>
      <vt:lpstr>Wise feedback: Study 2</vt:lpstr>
      <vt:lpstr>Impact on achievement</vt:lpstr>
      <vt:lpstr>Trust in school</vt:lpstr>
      <vt:lpstr>Wise feedback: Study 3</vt:lpstr>
      <vt:lpstr>Wise feedback examples</vt:lpstr>
      <vt:lpstr>Impact on student achievement</vt:lpstr>
      <vt:lpstr>Dual-pathway theory (Boekaerts, 2006)</vt:lpstr>
      <vt:lpstr>Dual-pathway theory</vt:lpstr>
      <vt:lpstr>Discussion question</vt:lpstr>
      <vt:lpstr>A wider theoretical frame</vt:lpstr>
      <vt:lpstr>What’s wrong with the feedback metaphor?</vt:lpstr>
      <vt:lpstr>Some preliminary assumptions</vt:lpstr>
      <vt:lpstr>Building Plan “B” into Plan “A”</vt:lpstr>
      <vt:lpstr>Relevant studies</vt:lpstr>
      <vt:lpstr>Formative Assessment: A contested term</vt:lpstr>
      <vt:lpstr>PowerPoint Presentation</vt:lpstr>
      <vt:lpstr>Unpacking Formative Assessment</vt:lpstr>
      <vt:lpstr>Unpacking Formative Assessment</vt:lpstr>
      <vt:lpstr>Learners’ proactive recipience of feedback</vt:lpstr>
      <vt:lpstr>Learning intentions</vt:lpstr>
      <vt:lpstr>Force-field analysis (Lewin, 1954)</vt:lpstr>
      <vt:lpstr>To find out more…</vt:lpstr>
      <vt:lpstr>…and even more...</vt:lpstr>
    </vt:vector>
  </TitlesOfParts>
  <Company>Learning Sciences International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165</cp:revision>
  <dcterms:created xsi:type="dcterms:W3CDTF">2014-10-09T19:30:01Z</dcterms:created>
  <dcterms:modified xsi:type="dcterms:W3CDTF">2019-07-24T15:49:23Z</dcterms:modified>
</cp:coreProperties>
</file>