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60" r:id="rId2"/>
    <p:sldId id="717" r:id="rId3"/>
    <p:sldId id="728" r:id="rId4"/>
    <p:sldId id="718" r:id="rId5"/>
    <p:sldId id="701" r:id="rId6"/>
    <p:sldId id="732" r:id="rId7"/>
    <p:sldId id="729" r:id="rId8"/>
    <p:sldId id="711" r:id="rId9"/>
    <p:sldId id="733" r:id="rId10"/>
    <p:sldId id="575"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152"/>
    <a:srgbClr val="215968"/>
    <a:srgbClr val="FF6600"/>
    <a:srgbClr val="1F497D"/>
    <a:srgbClr val="DD9E00"/>
    <a:srgbClr val="2979C9"/>
    <a:srgbClr val="2171AD"/>
    <a:srgbClr val="169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1628" autoAdjust="0"/>
  </p:normalViewPr>
  <p:slideViewPr>
    <p:cSldViewPr snapToGrid="0" snapToObjects="1" showGuides="1">
      <p:cViewPr>
        <p:scale>
          <a:sx n="100" d="100"/>
          <a:sy n="100" d="100"/>
        </p:scale>
        <p:origin x="-688" y="-120"/>
      </p:cViewPr>
      <p:guideLst>
        <p:guide orient="horz" pos="4062"/>
        <p:guide pos="2885"/>
      </p:guideLst>
    </p:cSldViewPr>
  </p:slideViewPr>
  <p:outlineViewPr>
    <p:cViewPr>
      <p:scale>
        <a:sx n="33" d="100"/>
        <a:sy n="33" d="100"/>
      </p:scale>
      <p:origin x="0" y="901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48" d="100"/>
          <a:sy n="148" d="100"/>
        </p:scale>
        <p:origin x="-3688" y="-11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6342460"/>
            <a:ext cx="9144000" cy="342900"/>
          </a:xfrm>
          <a:prstGeom prst="rect">
            <a:avLst/>
          </a:prstGeom>
        </p:spPr>
        <p:txBody>
          <a:bodyPr vert="horz" lIns="91440" tIns="45720" rIns="91440" bIns="45720" rtlCol="0" anchor="b"/>
          <a:lstStyle>
            <a:lvl1pPr algn="l">
              <a:defRPr sz="1200"/>
            </a:lvl1pPr>
          </a:lstStyle>
          <a:p>
            <a:pPr>
              <a:tabLst>
                <a:tab pos="1790700" algn="l"/>
                <a:tab pos="3683000" algn="l"/>
                <a:tab pos="5918200" algn="l"/>
                <a:tab pos="7899400" algn="l"/>
              </a:tabLst>
            </a:pPr>
            <a:r>
              <a:rPr lang="en-US" dirty="0" smtClean="0"/>
              <a:t>© Dylan </a:t>
            </a:r>
            <a:r>
              <a:rPr lang="en-US" smtClean="0"/>
              <a:t>Wiliam 2018</a:t>
            </a:r>
            <a:r>
              <a:rPr lang="en-US" dirty="0" smtClean="0"/>
              <a:t>	</a:t>
            </a:r>
            <a:r>
              <a:rPr lang="en-US" dirty="0" err="1" smtClean="0"/>
              <a:t>www.dylanwiliam.org</a:t>
            </a:r>
            <a:r>
              <a:rPr lang="en-US" dirty="0" smtClean="0"/>
              <a:t>	</a:t>
            </a:r>
            <a:r>
              <a:rPr lang="en-US" dirty="0" err="1" smtClean="0"/>
              <a:t>www.dylanwiliamcenter.com</a:t>
            </a:r>
            <a:r>
              <a:rPr lang="en-US" dirty="0" smtClean="0"/>
              <a:t>	</a:t>
            </a:r>
            <a:r>
              <a:rPr lang="en-US" dirty="0" err="1" smtClean="0"/>
              <a:t>dylanwiliam@mac.com</a:t>
            </a:r>
            <a:r>
              <a:rPr lang="en-US" dirty="0" smtClean="0"/>
              <a:t>	(609) 910-1489</a:t>
            </a:r>
            <a:endParaRPr lang="en-US" dirty="0"/>
          </a:p>
        </p:txBody>
      </p:sp>
      <p:sp>
        <p:nvSpPr>
          <p:cNvPr id="5" name="Slide Number Placeholder 4"/>
          <p:cNvSpPr>
            <a:spLocks noGrp="1"/>
          </p:cNvSpPr>
          <p:nvPr>
            <p:ph type="sldNum" sz="quarter" idx="3"/>
          </p:nvPr>
        </p:nvSpPr>
        <p:spPr>
          <a:xfrm>
            <a:off x="0" y="0"/>
            <a:ext cx="9144000" cy="342900"/>
          </a:xfrm>
          <a:prstGeom prst="rect">
            <a:avLst/>
          </a:prstGeom>
        </p:spPr>
        <p:txBody>
          <a:bodyPr vert="horz" lIns="91440" tIns="45720" rIns="91440" bIns="45720" rtlCol="0" anchor="b"/>
          <a:lstStyle>
            <a:lvl1pPr algn="r">
              <a:defRPr sz="1200"/>
            </a:lvl1pPr>
          </a:lstStyle>
          <a:p>
            <a:pPr algn="ctr"/>
            <a:fld id="{71F13FEA-52D1-7A49-9B9F-C01DD675C832}" type="slidenum">
              <a:rPr lang="en-US" smtClean="0"/>
              <a:pPr algn="ctr"/>
              <a:t>‹#›</a:t>
            </a:fld>
            <a:endParaRPr lang="en-US"/>
          </a:p>
        </p:txBody>
      </p:sp>
    </p:spTree>
    <p:extLst>
      <p:ext uri="{BB962C8B-B14F-4D97-AF65-F5344CB8AC3E}">
        <p14:creationId xmlns:p14="http://schemas.microsoft.com/office/powerpoint/2010/main" val="2660762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36286" y="6450624"/>
            <a:ext cx="9180287" cy="19050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6286" y="6513911"/>
            <a:ext cx="9180287" cy="256187"/>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Image Placeholder 3"/>
          <p:cNvSpPr>
            <a:spLocks noGrp="1" noRot="1" noChangeAspect="1"/>
          </p:cNvSpPr>
          <p:nvPr>
            <p:ph type="sldImg" idx="2"/>
          </p:nvPr>
        </p:nvSpPr>
        <p:spPr>
          <a:xfrm>
            <a:off x="2605088" y="514350"/>
            <a:ext cx="3965575" cy="2973388"/>
          </a:xfrm>
          <a:prstGeom prst="rect">
            <a:avLst/>
          </a:prstGeom>
          <a:noFill/>
          <a:ln w="6350" cmpd="sng">
            <a:solidFill>
              <a:schemeClr val="tx1"/>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3987" y="3600808"/>
            <a:ext cx="7047487" cy="2733314"/>
          </a:xfrm>
          <a:prstGeom prst="rect">
            <a:avLst/>
          </a:prstGeom>
          <a:ln>
            <a:solidFill>
              <a:srgbClr val="000000"/>
            </a:solidFill>
          </a:ln>
          <a:effectLst/>
        </p:spPr>
        <p:txBody>
          <a:bodyPr vert="horz" lIns="91440" tIns="45720" rIns="91440" bIns="45720" rtlCol="0"/>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541416" y="6462766"/>
            <a:ext cx="3962400" cy="342900"/>
          </a:xfrm>
          <a:prstGeom prst="rect">
            <a:avLst/>
          </a:prstGeom>
        </p:spPr>
        <p:txBody>
          <a:bodyPr vert="horz" lIns="91440" tIns="45720" rIns="91440" bIns="45720" rtlCol="0" anchor="ctr"/>
          <a:lstStyle>
            <a:lvl1pPr algn="l">
              <a:defRPr sz="1000" b="1">
                <a:solidFill>
                  <a:srgbClr val="FFFFFF"/>
                </a:solidFill>
              </a:defRPr>
            </a:lvl1pPr>
          </a:lstStyle>
          <a:p>
            <a:r>
              <a:rPr lang="en-US" dirty="0" smtClean="0"/>
              <a:t>©2014 </a:t>
            </a:r>
            <a:r>
              <a:rPr lang="en-US" dirty="0" err="1" smtClean="0"/>
              <a:t>DylanWiliamCenter</a:t>
            </a:r>
            <a:endParaRPr lang="en-US" dirty="0"/>
          </a:p>
        </p:txBody>
      </p:sp>
      <p:sp>
        <p:nvSpPr>
          <p:cNvPr id="7" name="Slide Number Placeholder 6"/>
          <p:cNvSpPr>
            <a:spLocks noGrp="1"/>
          </p:cNvSpPr>
          <p:nvPr>
            <p:ph type="sldNum" sz="quarter" idx="5"/>
          </p:nvPr>
        </p:nvSpPr>
        <p:spPr>
          <a:xfrm>
            <a:off x="4629476" y="6462766"/>
            <a:ext cx="3962400" cy="342900"/>
          </a:xfrm>
          <a:prstGeom prst="rect">
            <a:avLst/>
          </a:prstGeom>
        </p:spPr>
        <p:txBody>
          <a:bodyPr vert="horz" lIns="91440" tIns="45720" rIns="91440" bIns="45720" rtlCol="0" anchor="ctr"/>
          <a:lstStyle>
            <a:lvl1pPr algn="r">
              <a:defRPr sz="1200" b="1">
                <a:solidFill>
                  <a:srgbClr val="FFFFFF"/>
                </a:solidFill>
              </a:defRPr>
            </a:lvl1pPr>
          </a:lstStyle>
          <a:p>
            <a:fld id="{456AE36E-D2DB-BC41-9EC0-63DF6BAF3580}" type="slidenum">
              <a:rPr lang="en-US" smtClean="0"/>
              <a:pPr/>
              <a:t>‹#›</a:t>
            </a:fld>
            <a:endParaRPr lang="en-US" dirty="0"/>
          </a:p>
        </p:txBody>
      </p:sp>
      <p:pic>
        <p:nvPicPr>
          <p:cNvPr id="10" name="Picture 9" descr="Dylan Wiliam Logo.png"/>
          <p:cNvPicPr>
            <a:picLocks noChangeAspect="1"/>
          </p:cNvPicPr>
          <p:nvPr/>
        </p:nvPicPr>
        <p:blipFill rotWithShape="1">
          <a:blip r:embed="rId2">
            <a:extLst>
              <a:ext uri="{28A0092B-C50C-407E-A947-70E740481C1C}">
                <a14:useLocalDpi xmlns:a14="http://schemas.microsoft.com/office/drawing/2010/main" val="0"/>
              </a:ext>
            </a:extLst>
          </a:blip>
          <a:srcRect b="15774"/>
          <a:stretch/>
        </p:blipFill>
        <p:spPr>
          <a:xfrm>
            <a:off x="3110111" y="51487"/>
            <a:ext cx="2924317" cy="405446"/>
          </a:xfrm>
          <a:prstGeom prst="rect">
            <a:avLst/>
          </a:prstGeom>
          <a:effectLst/>
        </p:spPr>
      </p:pic>
    </p:spTree>
    <p:extLst>
      <p:ext uri="{BB962C8B-B14F-4D97-AF65-F5344CB8AC3E}">
        <p14:creationId xmlns:p14="http://schemas.microsoft.com/office/powerpoint/2010/main" val="29176679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lang="en-US" sz="1200" b="0" kern="1200" dirty="0" smtClean="0">
        <a:ln w="6350" cmpd="sng">
          <a:noFill/>
        </a:ln>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5088" y="514350"/>
            <a:ext cx="3965575" cy="2973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AE36E-D2DB-BC41-9EC0-63DF6BAF3580}" type="slidenum">
              <a:rPr lang="en-US" smtClean="0"/>
              <a:pPr/>
              <a:t>1</a:t>
            </a:fld>
            <a:endParaRPr lang="en-US" dirty="0"/>
          </a:p>
        </p:txBody>
      </p:sp>
    </p:spTree>
    <p:extLst>
      <p:ext uri="{BB962C8B-B14F-4D97-AF65-F5344CB8AC3E}">
        <p14:creationId xmlns:p14="http://schemas.microsoft.com/office/powerpoint/2010/main" val="212921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717550" y="1333500"/>
            <a:ext cx="7969250" cy="489169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a:t>
            </a:fld>
            <a:endParaRPr lang="en-US"/>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9912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9941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119681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6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itle and Exit Slide">
    <p:spTree>
      <p:nvGrpSpPr>
        <p:cNvPr id="1" name=""/>
        <p:cNvGrpSpPr/>
        <p:nvPr/>
      </p:nvGrpSpPr>
      <p:grpSpPr>
        <a:xfrm>
          <a:off x="0" y="0"/>
          <a:ext cx="0" cy="0"/>
          <a:chOff x="0" y="0"/>
          <a:chExt cx="0" cy="0"/>
        </a:xfrm>
      </p:grpSpPr>
      <p:pic>
        <p:nvPicPr>
          <p:cNvPr id="7" name="Picture 6" descr="circl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8" y="0"/>
            <a:ext cx="9141964" cy="6858000"/>
          </a:xfrm>
          <a:prstGeom prst="rect">
            <a:avLst/>
          </a:prstGeom>
        </p:spPr>
      </p:pic>
      <p:sp>
        <p:nvSpPr>
          <p:cNvPr id="9" name="Rectangle 8"/>
          <p:cNvSpPr/>
          <p:nvPr userDrawn="1"/>
        </p:nvSpPr>
        <p:spPr>
          <a:xfrm>
            <a:off x="1148045" y="3149600"/>
            <a:ext cx="7995955" cy="29782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10" name="Rectangle 9"/>
          <p:cNvSpPr/>
          <p:nvPr userDrawn="1"/>
        </p:nvSpPr>
        <p:spPr>
          <a:xfrm>
            <a:off x="0" y="3149600"/>
            <a:ext cx="918436" cy="29782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11" name="Picture 10" descr="Dylan Wiliam 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8436" y="1502229"/>
            <a:ext cx="5629275" cy="1647371"/>
          </a:xfrm>
          <a:prstGeom prst="rect">
            <a:avLst/>
          </a:prstGeom>
        </p:spPr>
      </p:pic>
      <p:sp>
        <p:nvSpPr>
          <p:cNvPr id="2" name="Title 1"/>
          <p:cNvSpPr>
            <a:spLocks noGrp="1"/>
          </p:cNvSpPr>
          <p:nvPr>
            <p:ph type="title"/>
          </p:nvPr>
        </p:nvSpPr>
        <p:spPr>
          <a:xfrm>
            <a:off x="1365105" y="4406900"/>
            <a:ext cx="7129608" cy="1362075"/>
          </a:xfrm>
        </p:spPr>
        <p:txBody>
          <a:bodyPr anchor="t"/>
          <a:lstStyle>
            <a:lvl1pPr algn="l">
              <a:defRPr sz="4000" b="1" cap="all">
                <a:solidFill>
                  <a:srgbClr val="FFFFFF"/>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105" y="2906713"/>
            <a:ext cx="7129607" cy="1500187"/>
          </a:xfrm>
          <a:prstGeom prst="rect">
            <a:avLst/>
          </a:prstGeo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57200" y="6356350"/>
            <a:ext cx="4121150" cy="365125"/>
          </a:xfrm>
          <a:prstGeom prst="rect">
            <a:avLst/>
          </a:prstGeom>
        </p:spPr>
        <p:txBody>
          <a:bodyPr/>
          <a:lstStyle/>
          <a:p>
            <a:r>
              <a:rPr lang="en-US" dirty="0" smtClean="0"/>
              <a:t>©2014 </a:t>
            </a:r>
            <a:r>
              <a:rPr lang="en-US" dirty="0" err="1" smtClean="0"/>
              <a:t>DylanWiliamCenter</a:t>
            </a:r>
            <a:endParaRPr lang="en-US" dirty="0" smtClean="0"/>
          </a:p>
        </p:txBody>
      </p:sp>
    </p:spTree>
    <p:extLst>
      <p:ext uri="{BB962C8B-B14F-4D97-AF65-F5344CB8AC3E}">
        <p14:creationId xmlns:p14="http://schemas.microsoft.com/office/powerpoint/2010/main" val="49744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userDrawn="1"/>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userDrawn="1"/>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userDrawn="1"/>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fld id="{9C0F6FC3-3F0F-484D-B7AD-35414CAF3DD6}" type="slidenum">
              <a:rPr lang="en-US" smtClean="0"/>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82813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7550" y="1600200"/>
            <a:ext cx="38798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00200"/>
            <a:ext cx="38354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C0F6FC3-3F0F-484D-B7AD-35414CAF3DD6}" type="slidenum">
              <a:rPr lang="en-US" smtClean="0"/>
              <a:t>‹#›</a:t>
            </a:fld>
            <a:endParaRPr lang="en-US"/>
          </a:p>
        </p:txBody>
      </p:sp>
      <p:sp>
        <p:nvSpPr>
          <p:cNvPr id="8"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dirty="0" smtClean="0"/>
              <a:t>©2014 </a:t>
            </a:r>
            <a:r>
              <a:rPr lang="en-US" dirty="0" err="1" smtClean="0"/>
              <a:t>DylanWiliamCenter</a:t>
            </a:r>
            <a:endParaRPr lang="en-US" dirty="0"/>
          </a:p>
        </p:txBody>
      </p:sp>
    </p:spTree>
    <p:extLst>
      <p:ext uri="{BB962C8B-B14F-4D97-AF65-F5344CB8AC3E}">
        <p14:creationId xmlns:p14="http://schemas.microsoft.com/office/powerpoint/2010/main" val="270780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17550" y="1535113"/>
            <a:ext cx="37798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17550" y="2174875"/>
            <a:ext cx="37798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14900" y="1535113"/>
            <a:ext cx="3771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14900" y="2174875"/>
            <a:ext cx="3771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37730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612" y="1600206"/>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612588" y="152400"/>
            <a:ext cx="8074212" cy="1066800"/>
          </a:xfrm>
          <a:prstGeom prst="rect">
            <a:avLst/>
          </a:prstGeom>
        </p:spPr>
        <p:txBody>
          <a:bodyPr>
            <a:normAutofit/>
          </a:bodyPr>
          <a:lstStyle>
            <a:lvl1pPr>
              <a:defRPr sz="3600">
                <a:solidFill>
                  <a:schemeClr val="tx2"/>
                </a:solidFill>
                <a:latin typeface="+mj-lt"/>
              </a:defRPr>
            </a:lvl1pPr>
          </a:lstStyle>
          <a:p>
            <a:r>
              <a:rPr lang="en-US" dirty="0" smtClean="0"/>
              <a:t>Click to edit Master title style</a:t>
            </a:r>
            <a:endParaRPr lang="en-US" dirty="0"/>
          </a:p>
        </p:txBody>
      </p:sp>
      <p:sp>
        <p:nvSpPr>
          <p:cNvPr id="6" name="Footer Placeholder 4"/>
          <p:cNvSpPr>
            <a:spLocks noGrp="1"/>
          </p:cNvSpPr>
          <p:nvPr>
            <p:ph type="ftr" sz="quarter" idx="11"/>
          </p:nvPr>
        </p:nvSpPr>
        <p:spPr>
          <a:xfrm>
            <a:off x="609606" y="6248218"/>
            <a:ext cx="5421083" cy="365125"/>
          </a:xfrm>
          <a:prstGeom prst="rect">
            <a:avLst/>
          </a:prstGeom>
        </p:spPr>
        <p:txBody>
          <a:bodyPr/>
          <a:lstStyle>
            <a:lvl1pPr>
              <a:defRPr/>
            </a:lvl1pPr>
          </a:lstStyle>
          <a:p>
            <a:pPr>
              <a:defRPr/>
            </a:pPr>
            <a:r>
              <a:rPr lang="en-US" smtClean="0"/>
              <a:t>©2014 DylanWiliamCenter</a:t>
            </a: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02B601A0-3688-4D07-8CC1-C676D43367B8}" type="slidenum">
              <a:rPr lang="en-US"/>
              <a:pPr>
                <a:defRPr/>
              </a:pPr>
              <a:t>‹#›</a:t>
            </a:fld>
            <a:endParaRPr lang="en-US" dirty="0"/>
          </a:p>
        </p:txBody>
      </p:sp>
    </p:spTree>
    <p:extLst>
      <p:ext uri="{BB962C8B-B14F-4D97-AF65-F5344CB8AC3E}">
        <p14:creationId xmlns:p14="http://schemas.microsoft.com/office/powerpoint/2010/main" val="13123242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233886"/>
            <a:ext cx="7921327" cy="621877"/>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54" r:id="rId3"/>
    <p:sldLayoutId id="2147483655" r:id="rId4"/>
    <p:sldLayoutId id="2147483651" r:id="rId5"/>
    <p:sldLayoutId id="2147483649" r:id="rId6"/>
    <p:sldLayoutId id="2147483652" r:id="rId7"/>
    <p:sldLayoutId id="2147483653" r:id="rId8"/>
    <p:sldLayoutId id="2147483657" r:id="rId9"/>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hyperlink" Target="http://www.dylanwiliamcenter.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3861587"/>
            <a:ext cx="5499100" cy="1923264"/>
          </a:xfrm>
        </p:spPr>
        <p:txBody>
          <a:bodyPr/>
          <a:lstStyle/>
          <a:p>
            <a:r>
              <a:rPr lang="en-US" sz="2800" b="0" cap="none" dirty="0" smtClean="0"/>
              <a:t>Dylan Wiliam, UCL (@dylanwiliam)</a:t>
            </a:r>
            <a:endParaRPr lang="en-US" sz="2800" b="0" cap="none" dirty="0"/>
          </a:p>
        </p:txBody>
      </p:sp>
      <p:sp>
        <p:nvSpPr>
          <p:cNvPr id="5" name="Text Placeholder 4"/>
          <p:cNvSpPr>
            <a:spLocks noGrp="1"/>
          </p:cNvSpPr>
          <p:nvPr>
            <p:ph type="subTitle" idx="1"/>
          </p:nvPr>
        </p:nvSpPr>
        <p:spPr>
          <a:xfrm>
            <a:off x="1257300" y="2235200"/>
            <a:ext cx="5461000" cy="1752600"/>
          </a:xfrm>
        </p:spPr>
        <p:txBody>
          <a:bodyPr anchor="t">
            <a:noAutofit/>
          </a:bodyPr>
          <a:lstStyle/>
          <a:p>
            <a:r>
              <a:rPr lang="en-US" sz="3600" b="1" dirty="0" smtClean="0"/>
              <a:t>What’s the point of </a:t>
            </a:r>
            <a:r>
              <a:rPr lang="en-US" sz="3600" b="1" dirty="0" smtClean="0"/>
              <a:t>educational </a:t>
            </a:r>
            <a:r>
              <a:rPr lang="en-US" sz="3600" b="1" dirty="0" smtClean="0"/>
              <a:t>research?</a:t>
            </a:r>
            <a:r>
              <a:rPr lang="en-US" sz="3600" dirty="0" smtClean="0"/>
              <a:t> </a:t>
            </a:r>
            <a:endParaRPr lang="en-US" sz="3600" b="1" dirty="0" smtClean="0"/>
          </a:p>
        </p:txBody>
      </p:sp>
      <p:sp>
        <p:nvSpPr>
          <p:cNvPr id="2" name="TextBox 1"/>
          <p:cNvSpPr txBox="1"/>
          <p:nvPr/>
        </p:nvSpPr>
        <p:spPr>
          <a:xfrm>
            <a:off x="1143000" y="6292334"/>
            <a:ext cx="8001000" cy="461665"/>
          </a:xfrm>
          <a:prstGeom prst="rect">
            <a:avLst/>
          </a:prstGeom>
          <a:solidFill>
            <a:srgbClr val="1691D0"/>
          </a:solidFill>
        </p:spPr>
        <p:txBody>
          <a:bodyPr wrap="square" rtlCol="0">
            <a:spAutoFit/>
          </a:bodyPr>
          <a:lstStyle/>
          <a:p>
            <a:pPr marL="177800">
              <a:tabLst>
                <a:tab pos="4838700" algn="l"/>
              </a:tabLst>
            </a:pPr>
            <a:r>
              <a:rPr lang="en-US" sz="2400" dirty="0" smtClean="0">
                <a:solidFill>
                  <a:schemeClr val="bg1"/>
                </a:solidFill>
                <a:hlinkClick r:id="rId3"/>
              </a:rPr>
              <a:t>www.dylanwiliamcenter.com</a:t>
            </a:r>
            <a:r>
              <a:rPr lang="en-US" sz="2400" dirty="0">
                <a:solidFill>
                  <a:schemeClr val="bg1"/>
                </a:solidFill>
              </a:rPr>
              <a:t>	</a:t>
            </a:r>
            <a:r>
              <a:rPr lang="en-US" sz="2400" dirty="0" err="1" smtClean="0">
                <a:solidFill>
                  <a:schemeClr val="bg1"/>
                </a:solidFill>
              </a:rPr>
              <a:t>www.dylanwiliam.org</a:t>
            </a:r>
            <a:endParaRPr lang="en-US" sz="2400" dirty="0">
              <a:solidFill>
                <a:schemeClr val="bg1"/>
              </a:solidFill>
            </a:endParaRPr>
          </a:p>
        </p:txBody>
      </p:sp>
    </p:spTree>
    <p:extLst>
      <p:ext uri="{BB962C8B-B14F-4D97-AF65-F5344CB8AC3E}">
        <p14:creationId xmlns:p14="http://schemas.microsoft.com/office/powerpoint/2010/main" val="15203684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Thank You</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10</a:t>
            </a:fld>
            <a:endParaRPr lang="en-US"/>
          </a:p>
        </p:txBody>
      </p:sp>
    </p:spTree>
    <p:extLst>
      <p:ext uri="{BB962C8B-B14F-4D97-AF65-F5344CB8AC3E}">
        <p14:creationId xmlns:p14="http://schemas.microsoft.com/office/powerpoint/2010/main" val="14161898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Two extreme views on education</a:t>
            </a:r>
          </a:p>
          <a:p>
            <a:r>
              <a:rPr lang="en-US" dirty="0" smtClean="0"/>
              <a:t>Why “What works” won’t work</a:t>
            </a:r>
          </a:p>
          <a:p>
            <a:r>
              <a:rPr lang="en-US" dirty="0" smtClean="0"/>
              <a:t>An appropriate role for research in education</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2</a:t>
            </a:fld>
            <a:endParaRPr lang="en-US"/>
          </a:p>
        </p:txBody>
      </p:sp>
    </p:spTree>
    <p:extLst>
      <p:ext uri="{BB962C8B-B14F-4D97-AF65-F5344CB8AC3E}">
        <p14:creationId xmlns:p14="http://schemas.microsoft.com/office/powerpoint/2010/main" val="30993731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extreme views on education</a:t>
            </a:r>
            <a:endParaRPr lang="en-US" dirty="0"/>
          </a:p>
        </p:txBody>
      </p:sp>
      <p:sp>
        <p:nvSpPr>
          <p:cNvPr id="3" name="Content Placeholder 2"/>
          <p:cNvSpPr>
            <a:spLocks noGrp="1"/>
          </p:cNvSpPr>
          <p:nvPr>
            <p:ph sz="half" idx="1"/>
          </p:nvPr>
        </p:nvSpPr>
        <p:spPr/>
        <p:txBody>
          <a:bodyPr/>
          <a:lstStyle/>
          <a:p>
            <a:r>
              <a:rPr lang="en-US" sz="2400" dirty="0" smtClean="0"/>
              <a:t>We just need to get educational researchers to find out “what works”</a:t>
            </a:r>
            <a:r>
              <a:rPr lang="en-US" sz="2400" dirty="0"/>
              <a:t> in education</a:t>
            </a:r>
            <a:r>
              <a:rPr lang="en-US" sz="2400" dirty="0" smtClean="0"/>
              <a:t>—ideally with randomized controlled trials—and make sure that teachers do it.</a:t>
            </a:r>
          </a:p>
        </p:txBody>
      </p:sp>
      <p:sp>
        <p:nvSpPr>
          <p:cNvPr id="5" name="Content Placeholder 4"/>
          <p:cNvSpPr>
            <a:spLocks noGrp="1"/>
          </p:cNvSpPr>
          <p:nvPr>
            <p:ph sz="half" idx="2"/>
          </p:nvPr>
        </p:nvSpPr>
        <p:spPr/>
        <p:txBody>
          <a:bodyPr/>
          <a:lstStyle/>
          <a:p>
            <a:r>
              <a:rPr lang="en-US" sz="2400" dirty="0"/>
              <a:t>Research </a:t>
            </a:r>
            <a:r>
              <a:rPr lang="en-US" sz="2400" dirty="0" smtClean="0"/>
              <a:t>can’t tell teachers what to do. Instead, teachers should be involved in their own “action research” to find out what works for them, in their own classrooms, with their own students, in their own context.</a:t>
            </a:r>
            <a:endParaRPr lang="en-US" sz="2400" dirty="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3</a:t>
            </a:fld>
            <a:endParaRPr lang="en-US"/>
          </a:p>
        </p:txBody>
      </p:sp>
    </p:spTree>
    <p:extLst>
      <p:ext uri="{BB962C8B-B14F-4D97-AF65-F5344CB8AC3E}">
        <p14:creationId xmlns:p14="http://schemas.microsoft.com/office/powerpoint/2010/main" val="2332299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of the traditional model</a:t>
            </a:r>
            <a:endParaRPr lang="en-US" dirty="0"/>
          </a:p>
        </p:txBody>
      </p:sp>
      <p:sp>
        <p:nvSpPr>
          <p:cNvPr id="3" name="Content Placeholder 2"/>
          <p:cNvSpPr>
            <a:spLocks noGrp="1"/>
          </p:cNvSpPr>
          <p:nvPr>
            <p:ph idx="1"/>
          </p:nvPr>
        </p:nvSpPr>
        <p:spPr/>
        <p:txBody>
          <a:bodyPr/>
          <a:lstStyle/>
          <a:p>
            <a:r>
              <a:rPr lang="en-US" dirty="0" smtClean="0"/>
              <a:t>Research </a:t>
            </a:r>
            <a:r>
              <a:rPr lang="en-US" dirty="0"/>
              <a:t>findings are independent of who undertakes the </a:t>
            </a:r>
            <a:r>
              <a:rPr lang="en-US" dirty="0" smtClean="0"/>
              <a:t>research</a:t>
            </a:r>
            <a:endParaRPr lang="en-US" dirty="0"/>
          </a:p>
          <a:p>
            <a:pPr lvl="0"/>
            <a:r>
              <a:rPr lang="en-US" dirty="0" smtClean="0"/>
              <a:t>Research </a:t>
            </a:r>
            <a:r>
              <a:rPr lang="en-US" dirty="0"/>
              <a:t>findings will have the same meaning to the vast majority of </a:t>
            </a:r>
            <a:r>
              <a:rPr lang="en-US" dirty="0" smtClean="0"/>
              <a:t>readers</a:t>
            </a:r>
            <a:endParaRPr lang="en-US" dirty="0"/>
          </a:p>
          <a:p>
            <a:pPr lvl="0"/>
            <a:r>
              <a:rPr lang="en-US" dirty="0"/>
              <a:t>R</a:t>
            </a:r>
            <a:r>
              <a:rPr lang="en-US" dirty="0" smtClean="0"/>
              <a:t>esearch </a:t>
            </a:r>
            <a:r>
              <a:rPr lang="en-US" dirty="0"/>
              <a:t>findings are applicable across a wide range of </a:t>
            </a:r>
            <a:r>
              <a:rPr lang="en-US" dirty="0" smtClean="0"/>
              <a:t>contexts</a:t>
            </a:r>
            <a:endParaRPr lang="en-US" dirty="0"/>
          </a:p>
          <a:p>
            <a:r>
              <a:rPr lang="en-US" dirty="0" smtClean="0"/>
              <a:t>It </a:t>
            </a:r>
            <a:r>
              <a:rPr lang="en-US" dirty="0"/>
              <a:t>produces </a:t>
            </a:r>
            <a:r>
              <a:rPr lang="en-US" dirty="0" smtClean="0"/>
              <a:t>“</a:t>
            </a:r>
            <a:r>
              <a:rPr lang="en-US" i="1" dirty="0" smtClean="0"/>
              <a:t>knowledge </a:t>
            </a:r>
            <a:r>
              <a:rPr lang="en-US" i="1" dirty="0"/>
              <a:t>without a </a:t>
            </a:r>
            <a:r>
              <a:rPr lang="en-US" i="1" dirty="0" smtClean="0"/>
              <a:t>knower” </a:t>
            </a:r>
            <a:r>
              <a:rPr lang="en-US" dirty="0" smtClean="0"/>
              <a:t>(p. 107)</a:t>
            </a:r>
          </a:p>
        </p:txBody>
      </p:sp>
      <p:sp>
        <p:nvSpPr>
          <p:cNvPr id="4" name="Slide Number Placeholder 3"/>
          <p:cNvSpPr>
            <a:spLocks noGrp="1"/>
          </p:cNvSpPr>
          <p:nvPr>
            <p:ph type="sldNum" sz="quarter" idx="12"/>
          </p:nvPr>
        </p:nvSpPr>
        <p:spPr/>
        <p:txBody>
          <a:bodyPr/>
          <a:lstStyle/>
          <a:p>
            <a:fld id="{9C0F6FC3-3F0F-484D-B7AD-35414CAF3DD6}" type="slidenum">
              <a:rPr lang="en-US" smtClean="0"/>
              <a:t>4</a:t>
            </a:fld>
            <a:endParaRPr lang="en-US"/>
          </a:p>
        </p:txBody>
      </p:sp>
      <p:sp>
        <p:nvSpPr>
          <p:cNvPr id="5" name="TextBox 4"/>
          <p:cNvSpPr txBox="1"/>
          <p:nvPr/>
        </p:nvSpPr>
        <p:spPr>
          <a:xfrm>
            <a:off x="717550" y="6300232"/>
            <a:ext cx="1543399" cy="369332"/>
          </a:xfrm>
          <a:prstGeom prst="rect">
            <a:avLst/>
          </a:prstGeom>
          <a:noFill/>
        </p:spPr>
        <p:txBody>
          <a:bodyPr wrap="none" rtlCol="0">
            <a:spAutoFit/>
          </a:bodyPr>
          <a:lstStyle/>
          <a:p>
            <a:r>
              <a:rPr lang="en-US" dirty="0" err="1" smtClean="0">
                <a:solidFill>
                  <a:srgbClr val="1691D0"/>
                </a:solidFill>
              </a:rPr>
              <a:t>Zinman</a:t>
            </a:r>
            <a:r>
              <a:rPr lang="en-US" dirty="0" smtClean="0">
                <a:solidFill>
                  <a:srgbClr val="1691D0"/>
                </a:solidFill>
              </a:rPr>
              <a:t> (1978)</a:t>
            </a:r>
            <a:endParaRPr lang="en-US" dirty="0">
              <a:solidFill>
                <a:srgbClr val="1691D0"/>
              </a:solidFill>
            </a:endParaRPr>
          </a:p>
        </p:txBody>
      </p:sp>
    </p:spTree>
    <p:extLst>
      <p:ext uri="{BB962C8B-B14F-4D97-AF65-F5344CB8AC3E}">
        <p14:creationId xmlns:p14="http://schemas.microsoft.com/office/powerpoint/2010/main" val="4281567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“research into practice” model</a:t>
            </a:r>
            <a:endParaRPr lang="en-US" dirty="0"/>
          </a:p>
        </p:txBody>
      </p:sp>
      <p:sp>
        <p:nvSpPr>
          <p:cNvPr id="3" name="Content Placeholder 2"/>
          <p:cNvSpPr>
            <a:spLocks noGrp="1"/>
          </p:cNvSpPr>
          <p:nvPr>
            <p:ph idx="1"/>
          </p:nvPr>
        </p:nvSpPr>
        <p:spPr>
          <a:xfrm>
            <a:off x="717550" y="1333500"/>
            <a:ext cx="8248650" cy="4891690"/>
          </a:xfrm>
        </p:spPr>
        <p:txBody>
          <a:bodyPr/>
          <a:lstStyle/>
          <a:p>
            <a:r>
              <a:rPr lang="en-US" dirty="0" smtClean="0"/>
              <a:t>Researchers discover features of effective practice</a:t>
            </a:r>
          </a:p>
          <a:p>
            <a:r>
              <a:rPr lang="en-US" dirty="0" smtClean="0"/>
              <a:t>They communicate their findings to practitioners</a:t>
            </a:r>
          </a:p>
          <a:p>
            <a:r>
              <a:rPr lang="en-US" dirty="0" smtClean="0"/>
              <a:t>Practitioners incorporate findings into their practice</a:t>
            </a:r>
          </a:p>
          <a:p>
            <a:r>
              <a:rPr lang="en-US" dirty="0" smtClean="0"/>
              <a:t>Highly effective for propositional knowledge</a:t>
            </a:r>
          </a:p>
          <a:p>
            <a:pPr lvl="1"/>
            <a:r>
              <a:rPr lang="en-US" dirty="0" smtClean="0"/>
              <a:t>anti-arrhythmic drugs for myocardial infarction</a:t>
            </a:r>
          </a:p>
          <a:p>
            <a:pPr lvl="1"/>
            <a:r>
              <a:rPr lang="en-US" dirty="0" smtClean="0"/>
              <a:t>prone vs. supine sleeping positions for infants</a:t>
            </a:r>
          </a:p>
          <a:p>
            <a:r>
              <a:rPr lang="en-US" dirty="0" smtClean="0"/>
              <a:t>Less effective where</a:t>
            </a:r>
          </a:p>
          <a:p>
            <a:pPr lvl="1"/>
            <a:r>
              <a:rPr lang="en-US" dirty="0" smtClean="0"/>
              <a:t>expertise cannot be reduced to words</a:t>
            </a:r>
          </a:p>
          <a:p>
            <a:pPr lvl="1"/>
            <a:r>
              <a:rPr lang="en-US" dirty="0" smtClean="0"/>
              <a:t>expertise is specific to a context</a:t>
            </a:r>
          </a:p>
          <a:p>
            <a:pPr lvl="1"/>
            <a:r>
              <a:rPr lang="en-US" dirty="0" smtClean="0"/>
              <a:t>implementing findings is not straightforward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5</a:t>
            </a:fld>
            <a:endParaRPr lang="en-US"/>
          </a:p>
        </p:txBody>
      </p:sp>
    </p:spTree>
    <p:extLst>
      <p:ext uri="{BB962C8B-B14F-4D97-AF65-F5344CB8AC3E}">
        <p14:creationId xmlns:p14="http://schemas.microsoft.com/office/powerpoint/2010/main" val="2229115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other hand</a:t>
            </a:r>
            <a:r>
              <a:rPr lang="mr-IN" dirty="0" smtClean="0"/>
              <a:t>…</a:t>
            </a:r>
            <a:endParaRPr lang="en-US" dirty="0"/>
          </a:p>
        </p:txBody>
      </p:sp>
      <p:sp>
        <p:nvSpPr>
          <p:cNvPr id="3" name="Content Placeholder 2"/>
          <p:cNvSpPr>
            <a:spLocks noGrp="1"/>
          </p:cNvSpPr>
          <p:nvPr>
            <p:ph idx="1"/>
          </p:nvPr>
        </p:nvSpPr>
        <p:spPr/>
        <p:txBody>
          <a:bodyPr/>
          <a:lstStyle/>
          <a:p>
            <a:r>
              <a:rPr lang="en-US" dirty="0" smtClean="0"/>
              <a:t>Without guidance from research, teachers might</a:t>
            </a:r>
          </a:p>
          <a:p>
            <a:pPr lvl="1"/>
            <a:r>
              <a:rPr lang="en-US" dirty="0" smtClean="0"/>
              <a:t>spend time on aspects of practice that have little or no benefit for students</a:t>
            </a:r>
          </a:p>
          <a:p>
            <a:pPr lvl="1"/>
            <a:r>
              <a:rPr lang="en-US" dirty="0" smtClean="0"/>
              <a:t>modify techniques in ways that reduce or eliminate their effectiveness</a:t>
            </a:r>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6</a:t>
            </a:fld>
            <a:endParaRPr lang="en-US"/>
          </a:p>
        </p:txBody>
      </p:sp>
    </p:spTree>
    <p:extLst>
      <p:ext uri="{BB962C8B-B14F-4D97-AF65-F5344CB8AC3E}">
        <p14:creationId xmlns:p14="http://schemas.microsoft.com/office/powerpoint/2010/main" val="2164586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research</a:t>
            </a:r>
            <a:endParaRPr lang="en-US" dirty="0"/>
          </a:p>
        </p:txBody>
      </p:sp>
      <p:sp>
        <p:nvSpPr>
          <p:cNvPr id="3" name="Content Placeholder 2"/>
          <p:cNvSpPr>
            <a:spLocks noGrp="1"/>
          </p:cNvSpPr>
          <p:nvPr>
            <p:ph idx="1"/>
          </p:nvPr>
        </p:nvSpPr>
        <p:spPr/>
        <p:txBody>
          <a:bodyPr/>
          <a:lstStyle/>
          <a:p>
            <a:r>
              <a:rPr lang="en-US" dirty="0" smtClean="0"/>
              <a:t>Evidence-based is a continuum, not a category</a:t>
            </a:r>
          </a:p>
          <a:p>
            <a:r>
              <a:rPr lang="en-US" dirty="0" smtClean="0"/>
              <a:t>Research can</a:t>
            </a:r>
            <a:endParaRPr lang="en-US" dirty="0"/>
          </a:p>
          <a:p>
            <a:pPr lvl="1"/>
            <a:r>
              <a:rPr lang="en-US" dirty="0" smtClean="0"/>
              <a:t>Indicate areas where improvement efforts are unlikely to improve education</a:t>
            </a:r>
          </a:p>
          <a:p>
            <a:pPr lvl="1"/>
            <a:r>
              <a:rPr lang="en-US" dirty="0" smtClean="0"/>
              <a:t>Provide information about moderators of effect</a:t>
            </a:r>
          </a:p>
          <a:p>
            <a:pPr lvl="1"/>
            <a:r>
              <a:rPr lang="en-US" dirty="0" smtClean="0"/>
              <a:t>Provide information about how much improvement is possible or likely</a:t>
            </a:r>
          </a:p>
          <a:p>
            <a:pPr lvl="1"/>
            <a:r>
              <a:rPr lang="en-US" dirty="0" smtClean="0"/>
              <a:t>Provide information about the costs of the innovation</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7</a:t>
            </a:fld>
            <a:endParaRPr lang="en-US"/>
          </a:p>
        </p:txBody>
      </p:sp>
    </p:spTree>
    <p:extLst>
      <p:ext uri="{BB962C8B-B14F-4D97-AF65-F5344CB8AC3E}">
        <p14:creationId xmlns:p14="http://schemas.microsoft.com/office/powerpoint/2010/main" val="37207792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The roles of teachers and researchers</a:t>
            </a:r>
            <a:endParaRPr lang="en-US" dirty="0"/>
          </a:p>
        </p:txBody>
      </p:sp>
      <p:sp>
        <p:nvSpPr>
          <p:cNvPr id="6" name="Content Placeholder 5"/>
          <p:cNvSpPr>
            <a:spLocks noGrp="1"/>
          </p:cNvSpPr>
          <p:nvPr>
            <p:ph sz="quarter" idx="1"/>
          </p:nvPr>
        </p:nvSpPr>
        <p:spPr>
          <a:xfrm>
            <a:off x="717550" y="1333500"/>
            <a:ext cx="7969250" cy="5207000"/>
          </a:xfrm>
        </p:spPr>
        <p:txBody>
          <a:bodyPr>
            <a:normAutofit fontScale="92500" lnSpcReduction="10000"/>
          </a:bodyPr>
          <a:lstStyle/>
          <a:p>
            <a:pPr>
              <a:lnSpc>
                <a:spcPct val="110000"/>
              </a:lnSpc>
            </a:pPr>
            <a:r>
              <a:rPr lang="en-US" dirty="0" smtClean="0"/>
              <a:t>The role of teachers</a:t>
            </a:r>
          </a:p>
          <a:p>
            <a:pPr lvl="1">
              <a:lnSpc>
                <a:spcPct val="110000"/>
              </a:lnSpc>
            </a:pPr>
            <a:r>
              <a:rPr lang="en-US" dirty="0" smtClean="0"/>
              <a:t>All teachers should be seeking to improve their practice through a process of ‘disciplined inquiry,’ focusing on what we already know is effective but are not doing.</a:t>
            </a:r>
          </a:p>
          <a:p>
            <a:pPr lvl="2">
              <a:lnSpc>
                <a:spcPct val="110000"/>
              </a:lnSpc>
            </a:pPr>
            <a:r>
              <a:rPr lang="en-US" dirty="0" smtClean="0"/>
              <a:t>Some may wish to share their work with others</a:t>
            </a:r>
          </a:p>
          <a:p>
            <a:pPr lvl="2">
              <a:lnSpc>
                <a:spcPct val="110000"/>
              </a:lnSpc>
            </a:pPr>
            <a:r>
              <a:rPr lang="en-US" dirty="0" smtClean="0"/>
              <a:t>Some may wish to write their work up for publication</a:t>
            </a:r>
          </a:p>
          <a:p>
            <a:pPr lvl="2">
              <a:lnSpc>
                <a:spcPct val="110000"/>
              </a:lnSpc>
            </a:pPr>
            <a:r>
              <a:rPr lang="en-US" dirty="0" smtClean="0"/>
              <a:t>Some may wish to pursue research degrees</a:t>
            </a:r>
          </a:p>
          <a:p>
            <a:pPr lvl="2">
              <a:lnSpc>
                <a:spcPct val="110000"/>
              </a:lnSpc>
            </a:pPr>
            <a:r>
              <a:rPr lang="en-US" dirty="0" smtClean="0"/>
              <a:t>Some may even wish to undertake research</a:t>
            </a:r>
          </a:p>
          <a:p>
            <a:pPr>
              <a:lnSpc>
                <a:spcPct val="110000"/>
              </a:lnSpc>
            </a:pPr>
            <a:r>
              <a:rPr lang="en-US" dirty="0" smtClean="0"/>
              <a:t>The role of education researchers</a:t>
            </a:r>
          </a:p>
          <a:p>
            <a:pPr lvl="1">
              <a:lnSpc>
                <a:spcPct val="110000"/>
              </a:lnSpc>
            </a:pPr>
            <a:r>
              <a:rPr lang="en-US" dirty="0" smtClean="0"/>
              <a:t>Helping teachers, leaders and policymakers identify productive directions for developing practice</a:t>
            </a:r>
          </a:p>
          <a:p>
            <a:pPr lvl="1">
              <a:lnSpc>
                <a:spcPct val="110000"/>
              </a:lnSpc>
            </a:pPr>
            <a:r>
              <a:rPr lang="en-US" dirty="0" smtClean="0"/>
              <a:t>Working with teachers to make their findings applicable in contexts other than the context of data collection</a:t>
            </a:r>
          </a:p>
          <a:p>
            <a:pPr lvl="1"/>
            <a:endParaRPr lang="en-US" dirty="0"/>
          </a:p>
        </p:txBody>
      </p:sp>
      <p:sp>
        <p:nvSpPr>
          <p:cNvPr id="4" name="Slide Number Placeholder 3"/>
          <p:cNvSpPr>
            <a:spLocks noGrp="1"/>
          </p:cNvSpPr>
          <p:nvPr>
            <p:ph type="sldNum" sz="quarter" idx="12"/>
          </p:nvPr>
        </p:nvSpPr>
        <p:spPr/>
        <p:txBody>
          <a:bodyPr/>
          <a:lstStyle/>
          <a:p>
            <a:fld id="{D52799CE-711A-FA44-BA4E-E463DA170A36}" type="slidenum">
              <a:rPr lang="en-US" smtClean="0"/>
              <a:pPr/>
              <a:t>8</a:t>
            </a:fld>
            <a:endParaRPr lang="en-US" dirty="0"/>
          </a:p>
        </p:txBody>
      </p:sp>
    </p:spTree>
    <p:extLst>
      <p:ext uri="{BB962C8B-B14F-4D97-AF65-F5344CB8AC3E}">
        <p14:creationId xmlns:p14="http://schemas.microsoft.com/office/powerpoint/2010/main" val="2620879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886"/>
            <a:ext cx="9144000" cy="621877"/>
          </a:xfrm>
        </p:spPr>
        <p:txBody>
          <a:bodyPr/>
          <a:lstStyle/>
          <a:p>
            <a:r>
              <a:rPr lang="en-US" dirty="0" smtClean="0"/>
              <a:t>Four questions teachers and leaders should ask</a:t>
            </a:r>
            <a:endParaRPr lang="en-US" dirty="0"/>
          </a:p>
        </p:txBody>
      </p:sp>
      <p:sp>
        <p:nvSpPr>
          <p:cNvPr id="4" name="Content Placeholder 3"/>
          <p:cNvSpPr>
            <a:spLocks noGrp="1"/>
          </p:cNvSpPr>
          <p:nvPr>
            <p:ph idx="1"/>
          </p:nvPr>
        </p:nvSpPr>
        <p:spPr/>
        <p:txBody>
          <a:bodyPr/>
          <a:lstStyle/>
          <a:p>
            <a:r>
              <a:rPr lang="en-US" dirty="0" smtClean="0"/>
              <a:t>Does this solve a problem we have?</a:t>
            </a:r>
          </a:p>
          <a:p>
            <a:r>
              <a:rPr lang="en-US" dirty="0" smtClean="0"/>
              <a:t>How much additional learning will we get if we do this?</a:t>
            </a:r>
          </a:p>
          <a:p>
            <a:r>
              <a:rPr lang="en-US" dirty="0" smtClean="0"/>
              <a:t>How much will it cost (money, time)?</a:t>
            </a:r>
          </a:p>
          <a:p>
            <a:r>
              <a:rPr lang="en-US" dirty="0" smtClean="0"/>
              <a:t>Can it be implemented here?</a:t>
            </a:r>
          </a:p>
          <a:p>
            <a:endParaRPr lang="en-US" dirty="0"/>
          </a:p>
        </p:txBody>
      </p:sp>
      <p:sp>
        <p:nvSpPr>
          <p:cNvPr id="3" name="Slide Number Placeholder 2"/>
          <p:cNvSpPr>
            <a:spLocks noGrp="1"/>
          </p:cNvSpPr>
          <p:nvPr>
            <p:ph type="sldNum" sz="quarter" idx="12"/>
          </p:nvPr>
        </p:nvSpPr>
        <p:spPr/>
        <p:txBody>
          <a:bodyPr/>
          <a:lstStyle/>
          <a:p>
            <a:fld id="{9C0F6FC3-3F0F-484D-B7AD-35414CAF3DD6}" type="slidenum">
              <a:rPr lang="en-US" smtClean="0"/>
              <a:pPr/>
              <a:t>9</a:t>
            </a:fld>
            <a:endParaRPr lang="en-US" dirty="0"/>
          </a:p>
        </p:txBody>
      </p:sp>
    </p:spTree>
    <p:extLst>
      <p:ext uri="{BB962C8B-B14F-4D97-AF65-F5344CB8AC3E}">
        <p14:creationId xmlns:p14="http://schemas.microsoft.com/office/powerpoint/2010/main" val="1924173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ylan Wiliam Template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 Wiliam Template 2014.potx</Template>
  <TotalTime>22210</TotalTime>
  <Words>486</Words>
  <Application>Microsoft Macintosh PowerPoint</Application>
  <PresentationFormat>On-screen Show (4:3)</PresentationFormat>
  <Paragraphs>66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Dylan Wiliam Template 2014</vt:lpstr>
      <vt:lpstr>Dylan Wiliam, UCL (@dylanwiliam)</vt:lpstr>
      <vt:lpstr>Outline</vt:lpstr>
      <vt:lpstr>Two extreme views on education</vt:lpstr>
      <vt:lpstr>Assumptions of the traditional model</vt:lpstr>
      <vt:lpstr>Traditional “research into practice” model</vt:lpstr>
      <vt:lpstr>On the other hand…</vt:lpstr>
      <vt:lpstr>The role of research</vt:lpstr>
      <vt:lpstr>The roles of teachers and researchers</vt:lpstr>
      <vt:lpstr>Four questions teachers and leaders should ask</vt:lpstr>
      <vt:lpstr>Thank You</vt:lpstr>
    </vt:vector>
  </TitlesOfParts>
  <Company>Learning Sciences International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Karlson</dc:creator>
  <cp:lastModifiedBy>Dylan Wiliam</cp:lastModifiedBy>
  <cp:revision>221</cp:revision>
  <dcterms:created xsi:type="dcterms:W3CDTF">2014-10-09T19:30:01Z</dcterms:created>
  <dcterms:modified xsi:type="dcterms:W3CDTF">2020-01-26T23:44:23Z</dcterms:modified>
</cp:coreProperties>
</file>