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60" r:id="rId2"/>
    <p:sldId id="479" r:id="rId3"/>
    <p:sldId id="721" r:id="rId4"/>
    <p:sldId id="727" r:id="rId5"/>
    <p:sldId id="752" r:id="rId6"/>
    <p:sldId id="725" r:id="rId7"/>
    <p:sldId id="726" r:id="rId8"/>
    <p:sldId id="722" r:id="rId9"/>
    <p:sldId id="741" r:id="rId10"/>
    <p:sldId id="768" r:id="rId11"/>
    <p:sldId id="750" r:id="rId12"/>
    <p:sldId id="747" r:id="rId13"/>
    <p:sldId id="762" r:id="rId14"/>
    <p:sldId id="720" r:id="rId15"/>
    <p:sldId id="763" r:id="rId16"/>
    <p:sldId id="728" r:id="rId17"/>
    <p:sldId id="778" r:id="rId18"/>
    <p:sldId id="779" r:id="rId19"/>
    <p:sldId id="775" r:id="rId20"/>
    <p:sldId id="776" r:id="rId21"/>
    <p:sldId id="777" r:id="rId22"/>
    <p:sldId id="780" r:id="rId23"/>
    <p:sldId id="781" r:id="rId24"/>
    <p:sldId id="790" r:id="rId25"/>
    <p:sldId id="743" r:id="rId26"/>
    <p:sldId id="744" r:id="rId27"/>
    <p:sldId id="794" r:id="rId28"/>
    <p:sldId id="788" r:id="rId29"/>
    <p:sldId id="783" r:id="rId30"/>
    <p:sldId id="785" r:id="rId31"/>
    <p:sldId id="786" r:id="rId32"/>
    <p:sldId id="787" r:id="rId33"/>
    <p:sldId id="789" r:id="rId34"/>
    <p:sldId id="769" r:id="rId35"/>
    <p:sldId id="766" r:id="rId36"/>
    <p:sldId id="795" r:id="rId37"/>
    <p:sldId id="791" r:id="rId38"/>
    <p:sldId id="719" r:id="rId39"/>
    <p:sldId id="797" r:id="rId40"/>
    <p:sldId id="764" r:id="rId41"/>
    <p:sldId id="759" r:id="rId42"/>
    <p:sldId id="758" r:id="rId43"/>
    <p:sldId id="792" r:id="rId44"/>
    <p:sldId id="761" r:id="rId45"/>
    <p:sldId id="793" r:id="rId46"/>
    <p:sldId id="497" r:id="rId47"/>
    <p:sldId id="687" r:id="rId48"/>
    <p:sldId id="767" r:id="rId49"/>
    <p:sldId id="713" r:id="rId50"/>
    <p:sldId id="712" r:id="rId51"/>
    <p:sldId id="796" r:id="rId52"/>
    <p:sldId id="798" r:id="rId53"/>
    <p:sldId id="575" r:id="rId54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91D1"/>
    <a:srgbClr val="403152"/>
    <a:srgbClr val="215968"/>
    <a:srgbClr val="FF6600"/>
    <a:srgbClr val="1F497D"/>
    <a:srgbClr val="DD9E00"/>
    <a:srgbClr val="2979C9"/>
    <a:srgbClr val="2171AD"/>
    <a:srgbClr val="1691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7" autoAdjust="0"/>
    <p:restoredTop sz="87003" autoAdjust="0"/>
  </p:normalViewPr>
  <p:slideViewPr>
    <p:cSldViewPr snapToGrid="0" snapToObjects="1" showGuides="1">
      <p:cViewPr>
        <p:scale>
          <a:sx n="125" d="100"/>
          <a:sy n="125" d="100"/>
        </p:scale>
        <p:origin x="-752" y="-160"/>
      </p:cViewPr>
      <p:guideLst>
        <p:guide orient="horz" pos="3047"/>
        <p:guide pos="2885"/>
      </p:guideLst>
    </p:cSldViewPr>
  </p:slideViewPr>
  <p:outlineViewPr>
    <p:cViewPr>
      <p:scale>
        <a:sx n="33" d="100"/>
        <a:sy n="33" d="100"/>
      </p:scale>
      <p:origin x="0" y="90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48" d="100"/>
          <a:sy n="148" d="100"/>
        </p:scale>
        <p:origin x="-3688" y="-11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Not%20me%20work:B:Bangert-Drowns:Effects%20of%20frequent%20classroom%20testing%20(JER%201991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Five minutes</c:v>
                </c:pt>
              </c:strCache>
            </c:strRef>
          </c:tx>
          <c:invertIfNegative val="0"/>
          <c:cat>
            <c:strRef>
              <c:f>Sheet1!$A$3:$A$5</c:f>
              <c:strCache>
                <c:ptCount val="3"/>
                <c:pt idx="0">
                  <c:v>SSSS</c:v>
                </c:pt>
                <c:pt idx="1">
                  <c:v>SSST</c:v>
                </c:pt>
                <c:pt idx="2">
                  <c:v>STTT</c:v>
                </c:pt>
              </c:strCache>
            </c:strRef>
          </c:cat>
          <c:val>
            <c:numRef>
              <c:f>Sheet1!$B$3:$B$5</c:f>
              <c:numCache>
                <c:formatCode>General</c:formatCode>
                <c:ptCount val="3"/>
                <c:pt idx="0">
                  <c:v>0.83</c:v>
                </c:pt>
                <c:pt idx="1">
                  <c:v>0.78</c:v>
                </c:pt>
                <c:pt idx="2">
                  <c:v>0.71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One week</c:v>
                </c:pt>
              </c:strCache>
            </c:strRef>
          </c:tx>
          <c:invertIfNegative val="0"/>
          <c:cat>
            <c:strRef>
              <c:f>Sheet1!$A$3:$A$5</c:f>
              <c:strCache>
                <c:ptCount val="3"/>
                <c:pt idx="0">
                  <c:v>SSSS</c:v>
                </c:pt>
                <c:pt idx="1">
                  <c:v>SSST</c:v>
                </c:pt>
                <c:pt idx="2">
                  <c:v>STTT</c:v>
                </c:pt>
              </c:strCache>
            </c:strRef>
          </c:cat>
          <c:val>
            <c:numRef>
              <c:f>Sheet1!$C$3:$C$5</c:f>
              <c:numCache>
                <c:formatCode>General</c:formatCode>
                <c:ptCount val="3"/>
                <c:pt idx="0">
                  <c:v>0.4</c:v>
                </c:pt>
                <c:pt idx="1">
                  <c:v>0.56</c:v>
                </c:pt>
                <c:pt idx="2">
                  <c:v>0.61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42789768"/>
        <c:axId val="2095698360"/>
      </c:barChart>
      <c:catAx>
        <c:axId val="18427897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Study pattern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2095698360"/>
        <c:crosses val="autoZero"/>
        <c:auto val="1"/>
        <c:lblAlgn val="ctr"/>
        <c:lblOffset val="100"/>
        <c:noMultiLvlLbl val="0"/>
      </c:catAx>
      <c:valAx>
        <c:axId val="20956983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Proportion</a:t>
                </a:r>
                <a:r>
                  <a:rPr lang="en-US" baseline="0"/>
                  <a:t> recalled</a:t>
                </a:r>
                <a:endParaRPr lang="en-US"/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184278976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Effect size</c:v>
                </c:pt>
              </c:strCache>
            </c:strRef>
          </c:tx>
          <c:xVal>
            <c:numRef>
              <c:f>Sheet1!$A$2:$A$32</c:f>
              <c:numCache>
                <c:formatCode>General</c:formatCode>
                <c:ptCount val="31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</c:numCache>
            </c:numRef>
          </c:xVal>
          <c:yVal>
            <c:numRef>
              <c:f>Sheet1!$B$2:$B$32</c:f>
              <c:numCache>
                <c:formatCode>General</c:formatCode>
                <c:ptCount val="31"/>
                <c:pt idx="0">
                  <c:v>0.0</c:v>
                </c:pt>
                <c:pt idx="1">
                  <c:v>0.34</c:v>
                </c:pt>
                <c:pt idx="2">
                  <c:v>0.4</c:v>
                </c:pt>
                <c:pt idx="3">
                  <c:v>0.44</c:v>
                </c:pt>
                <c:pt idx="4">
                  <c:v>0.48</c:v>
                </c:pt>
                <c:pt idx="5">
                  <c:v>0.5</c:v>
                </c:pt>
                <c:pt idx="6">
                  <c:v>0.52</c:v>
                </c:pt>
                <c:pt idx="7">
                  <c:v>0.54</c:v>
                </c:pt>
                <c:pt idx="8">
                  <c:v>0.56</c:v>
                </c:pt>
                <c:pt idx="9">
                  <c:v>0.58</c:v>
                </c:pt>
                <c:pt idx="10">
                  <c:v>0.6</c:v>
                </c:pt>
                <c:pt idx="11">
                  <c:v>0.612</c:v>
                </c:pt>
                <c:pt idx="12">
                  <c:v>0.624</c:v>
                </c:pt>
                <c:pt idx="13">
                  <c:v>0.636</c:v>
                </c:pt>
                <c:pt idx="14">
                  <c:v>0.648</c:v>
                </c:pt>
                <c:pt idx="15">
                  <c:v>0.66</c:v>
                </c:pt>
                <c:pt idx="16">
                  <c:v>0.671</c:v>
                </c:pt>
                <c:pt idx="17">
                  <c:v>0.682</c:v>
                </c:pt>
                <c:pt idx="18">
                  <c:v>0.693</c:v>
                </c:pt>
                <c:pt idx="19">
                  <c:v>0.704</c:v>
                </c:pt>
                <c:pt idx="20">
                  <c:v>0.715</c:v>
                </c:pt>
                <c:pt idx="21">
                  <c:v>0.726</c:v>
                </c:pt>
                <c:pt idx="22">
                  <c:v>0.737</c:v>
                </c:pt>
                <c:pt idx="23">
                  <c:v>0.748</c:v>
                </c:pt>
                <c:pt idx="24">
                  <c:v>0.759</c:v>
                </c:pt>
                <c:pt idx="25">
                  <c:v>0.77</c:v>
                </c:pt>
                <c:pt idx="26">
                  <c:v>0.78</c:v>
                </c:pt>
                <c:pt idx="27">
                  <c:v>0.79</c:v>
                </c:pt>
                <c:pt idx="28">
                  <c:v>0.8</c:v>
                </c:pt>
                <c:pt idx="29">
                  <c:v>0.81</c:v>
                </c:pt>
                <c:pt idx="30">
                  <c:v>0.82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5988520"/>
        <c:axId val="1817532856"/>
      </c:scatterChart>
      <c:valAx>
        <c:axId val="2095988520"/>
        <c:scaling>
          <c:orientation val="minMax"/>
          <c:max val="3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tests per 15 week period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817532856"/>
        <c:crosses val="autoZero"/>
        <c:crossBetween val="midCat"/>
      </c:valAx>
      <c:valAx>
        <c:axId val="18175328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Effect size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9598852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1691D0"/>
            </a:solidFill>
          </c:spPr>
          <c:invertIfNegative val="0"/>
          <c:errBars>
            <c:errBarType val="both"/>
            <c:errValType val="fixedVal"/>
            <c:noEndCap val="0"/>
            <c:val val="2.5"/>
            <c:spPr>
              <a:ln w="34925" cap="sq">
                <a:headEnd type="none"/>
                <a:tailEnd type="none" w="lg" len="lg"/>
              </a:ln>
            </c:spPr>
          </c:errBars>
          <c:cat>
            <c:strRef>
              <c:f>'[2015 NWEA Measures of Academic Progress Normative Data (NWEA 2015).xlsx]Sheet1'!$A$2:$A$4</c:f>
              <c:strCache>
                <c:ptCount val="3"/>
                <c:pt idx="0">
                  <c:v>Begin-year</c:v>
                </c:pt>
                <c:pt idx="1">
                  <c:v>Mid-year</c:v>
                </c:pt>
                <c:pt idx="2">
                  <c:v>End-year</c:v>
                </c:pt>
              </c:strCache>
            </c:strRef>
          </c:cat>
          <c:val>
            <c:numRef>
              <c:f>'[2015 NWEA Measures of Academic Progress Normative Data (NWEA 2015).xlsx]Sheet1'!$B$2:$B$4</c:f>
              <c:numCache>
                <c:formatCode>General</c:formatCode>
                <c:ptCount val="3"/>
                <c:pt idx="0">
                  <c:v>211.0</c:v>
                </c:pt>
                <c:pt idx="1">
                  <c:v>214.2</c:v>
                </c:pt>
                <c:pt idx="2">
                  <c:v>215.8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28599240"/>
        <c:axId val="1924817976"/>
      </c:barChart>
      <c:catAx>
        <c:axId val="1928599240"/>
        <c:scaling>
          <c:orientation val="minMax"/>
        </c:scaling>
        <c:delete val="0"/>
        <c:axPos val="b"/>
        <c:majorTickMark val="out"/>
        <c:minorTickMark val="none"/>
        <c:tickLblPos val="nextTo"/>
        <c:crossAx val="1924817976"/>
        <c:crosses val="autoZero"/>
        <c:auto val="1"/>
        <c:lblAlgn val="ctr"/>
        <c:lblOffset val="100"/>
        <c:noMultiLvlLbl val="0"/>
      </c:catAx>
      <c:valAx>
        <c:axId val="1924817976"/>
        <c:scaling>
          <c:orientation val="minMax"/>
          <c:min val="20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RIT score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928599240"/>
        <c:crosses val="autoZero"/>
        <c:crossBetween val="between"/>
        <c:majorUnit val="5.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F6F364-618E-A340-940D-E84EE9E50FEE}" type="doc">
      <dgm:prSet loTypeId="urn:microsoft.com/office/officeart/2005/8/layout/process1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733EEB-9005-6F47-92CE-A20A255C317E}">
      <dgm:prSet phldrT="[Text]"/>
      <dgm:spPr>
        <a:solidFill>
          <a:srgbClr val="1691D0"/>
        </a:solidFill>
      </dgm:spPr>
      <dgm:t>
        <a:bodyPr/>
        <a:lstStyle/>
        <a:p>
          <a:r>
            <a:rPr lang="en-US" dirty="0" smtClean="0"/>
            <a:t>Long-term memory</a:t>
          </a:r>
          <a:endParaRPr lang="en-US" dirty="0"/>
        </a:p>
      </dgm:t>
    </dgm:pt>
    <dgm:pt modelId="{199C130B-E7F3-E344-B91A-4808E6C3EC8A}" type="parTrans" cxnId="{87B3ABF0-075E-8343-BCCB-83AB81785B28}">
      <dgm:prSet/>
      <dgm:spPr/>
      <dgm:t>
        <a:bodyPr/>
        <a:lstStyle/>
        <a:p>
          <a:endParaRPr lang="en-US"/>
        </a:p>
      </dgm:t>
    </dgm:pt>
    <dgm:pt modelId="{20D84FA9-92D0-A540-B811-A5CC1EC191CD}" type="sibTrans" cxnId="{87B3ABF0-075E-8343-BCCB-83AB81785B28}">
      <dgm:prSet/>
      <dgm:spPr/>
      <dgm:t>
        <a:bodyPr/>
        <a:lstStyle/>
        <a:p>
          <a:endParaRPr lang="en-US"/>
        </a:p>
      </dgm:t>
    </dgm:pt>
    <dgm:pt modelId="{1584BBF4-180A-0644-B966-8FF76872BC4C}">
      <dgm:prSet phldrT="[Text]"/>
      <dgm:spPr>
        <a:solidFill>
          <a:srgbClr val="1691D0"/>
        </a:solidFill>
      </dgm:spPr>
      <dgm:t>
        <a:bodyPr/>
        <a:lstStyle/>
        <a:p>
          <a:r>
            <a:rPr lang="en-US" dirty="0" smtClean="0"/>
            <a:t>Short-term memory</a:t>
          </a:r>
          <a:endParaRPr lang="en-US" dirty="0"/>
        </a:p>
      </dgm:t>
    </dgm:pt>
    <dgm:pt modelId="{9E4A0FD1-A362-824F-B0D3-F944A674D539}" type="parTrans" cxnId="{FF495B31-1615-984B-83B9-6E0043997DD0}">
      <dgm:prSet/>
      <dgm:spPr/>
      <dgm:t>
        <a:bodyPr/>
        <a:lstStyle/>
        <a:p>
          <a:endParaRPr lang="en-US"/>
        </a:p>
      </dgm:t>
    </dgm:pt>
    <dgm:pt modelId="{1CE195AF-5E1E-7742-A156-FAB2CCDB94CD}" type="sibTrans" cxnId="{FF495B31-1615-984B-83B9-6E0043997DD0}">
      <dgm:prSet/>
      <dgm:spPr/>
      <dgm:t>
        <a:bodyPr/>
        <a:lstStyle/>
        <a:p>
          <a:endParaRPr lang="en-US"/>
        </a:p>
      </dgm:t>
    </dgm:pt>
    <dgm:pt modelId="{A6A384EF-E403-4443-AB50-3370DDFA7EBA}">
      <dgm:prSet phldrT="[Text]"/>
      <dgm:spPr>
        <a:solidFill>
          <a:srgbClr val="1691D0"/>
        </a:solidFill>
      </dgm:spPr>
      <dgm:t>
        <a:bodyPr/>
        <a:lstStyle/>
        <a:p>
          <a:r>
            <a:rPr lang="en-US" dirty="0" smtClean="0"/>
            <a:t>Environment</a:t>
          </a:r>
          <a:endParaRPr lang="en-US" dirty="0"/>
        </a:p>
      </dgm:t>
    </dgm:pt>
    <dgm:pt modelId="{DA9E2EB4-4D64-6144-BD88-C24BC001C45C}" type="parTrans" cxnId="{A33FCFBB-A2E5-1C4E-ABD6-7E849D459312}">
      <dgm:prSet/>
      <dgm:spPr/>
      <dgm:t>
        <a:bodyPr/>
        <a:lstStyle/>
        <a:p>
          <a:endParaRPr lang="en-US"/>
        </a:p>
      </dgm:t>
    </dgm:pt>
    <dgm:pt modelId="{51DC8D9F-7FE0-BE49-B98A-644E1D6FFC4F}" type="sibTrans" cxnId="{A33FCFBB-A2E5-1C4E-ABD6-7E849D459312}">
      <dgm:prSet/>
      <dgm:spPr/>
      <dgm:t>
        <a:bodyPr/>
        <a:lstStyle/>
        <a:p>
          <a:endParaRPr lang="en-US"/>
        </a:p>
      </dgm:t>
    </dgm:pt>
    <dgm:pt modelId="{8A6F6487-1D0C-AA48-93A8-18F60AEB37FE}" type="pres">
      <dgm:prSet presAssocID="{44F6F364-618E-A340-940D-E84EE9E50FEE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07B872-2931-1148-A3F6-52F49A2371E9}" type="pres">
      <dgm:prSet presAssocID="{43733EEB-9005-6F47-92CE-A20A255C317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CB26F1-B856-DB4A-92EC-E4F8087546D5}" type="pres">
      <dgm:prSet presAssocID="{20D84FA9-92D0-A540-B811-A5CC1EC191CD}" presName="sibTrans" presStyleLbl="sibTrans2D1" presStyleIdx="0" presStyleCnt="2"/>
      <dgm:spPr/>
      <dgm:t>
        <a:bodyPr/>
        <a:lstStyle/>
        <a:p>
          <a:endParaRPr lang="en-US"/>
        </a:p>
      </dgm:t>
    </dgm:pt>
    <dgm:pt modelId="{02BD4F08-775D-0743-B447-27DF7761D806}" type="pres">
      <dgm:prSet presAssocID="{20D84FA9-92D0-A540-B811-A5CC1EC191CD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D957BE82-6ACD-7A4B-9231-E77735685D75}" type="pres">
      <dgm:prSet presAssocID="{1584BBF4-180A-0644-B966-8FF76872BC4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01BE94-B9FB-6243-8911-ECBE8A9FCC5F}" type="pres">
      <dgm:prSet presAssocID="{1CE195AF-5E1E-7742-A156-FAB2CCDB94CD}" presName="sibTrans" presStyleLbl="sibTrans2D1" presStyleIdx="1" presStyleCnt="2" custAng="10800000"/>
      <dgm:spPr/>
      <dgm:t>
        <a:bodyPr/>
        <a:lstStyle/>
        <a:p>
          <a:endParaRPr lang="en-US"/>
        </a:p>
      </dgm:t>
    </dgm:pt>
    <dgm:pt modelId="{1F2D6A96-A5AE-EE46-B3F3-598C6B79EC6A}" type="pres">
      <dgm:prSet presAssocID="{1CE195AF-5E1E-7742-A156-FAB2CCDB94CD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51F28CD1-1F5E-4449-B59B-7340793E1259}" type="pres">
      <dgm:prSet presAssocID="{A6A384EF-E403-4443-AB50-3370DDFA7EB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E5B27E-2940-1345-B19C-C88E2C7ED876}" type="presOf" srcId="{20D84FA9-92D0-A540-B811-A5CC1EC191CD}" destId="{2BCB26F1-B856-DB4A-92EC-E4F8087546D5}" srcOrd="0" destOrd="0" presId="urn:microsoft.com/office/officeart/2005/8/layout/process1"/>
    <dgm:cxn modelId="{19D225EC-C57F-2743-851D-1565391EE31D}" type="presOf" srcId="{A6A384EF-E403-4443-AB50-3370DDFA7EBA}" destId="{51F28CD1-1F5E-4449-B59B-7340793E1259}" srcOrd="0" destOrd="0" presId="urn:microsoft.com/office/officeart/2005/8/layout/process1"/>
    <dgm:cxn modelId="{52848100-6167-4B49-A3F6-88B0E98319BF}" type="presOf" srcId="{1CE195AF-5E1E-7742-A156-FAB2CCDB94CD}" destId="{BF01BE94-B9FB-6243-8911-ECBE8A9FCC5F}" srcOrd="0" destOrd="0" presId="urn:microsoft.com/office/officeart/2005/8/layout/process1"/>
    <dgm:cxn modelId="{87B3ABF0-075E-8343-BCCB-83AB81785B28}" srcId="{44F6F364-618E-A340-940D-E84EE9E50FEE}" destId="{43733EEB-9005-6F47-92CE-A20A255C317E}" srcOrd="0" destOrd="0" parTransId="{199C130B-E7F3-E344-B91A-4808E6C3EC8A}" sibTransId="{20D84FA9-92D0-A540-B811-A5CC1EC191CD}"/>
    <dgm:cxn modelId="{71A27CCF-2421-A04B-BEE0-3CFCC88869A8}" type="presOf" srcId="{1CE195AF-5E1E-7742-A156-FAB2CCDB94CD}" destId="{1F2D6A96-A5AE-EE46-B3F3-598C6B79EC6A}" srcOrd="1" destOrd="0" presId="urn:microsoft.com/office/officeart/2005/8/layout/process1"/>
    <dgm:cxn modelId="{251A3A2B-388B-3242-A73F-9525460AEC11}" type="presOf" srcId="{20D84FA9-92D0-A540-B811-A5CC1EC191CD}" destId="{02BD4F08-775D-0743-B447-27DF7761D806}" srcOrd="1" destOrd="0" presId="urn:microsoft.com/office/officeart/2005/8/layout/process1"/>
    <dgm:cxn modelId="{A33FCFBB-A2E5-1C4E-ABD6-7E849D459312}" srcId="{44F6F364-618E-A340-940D-E84EE9E50FEE}" destId="{A6A384EF-E403-4443-AB50-3370DDFA7EBA}" srcOrd="2" destOrd="0" parTransId="{DA9E2EB4-4D64-6144-BD88-C24BC001C45C}" sibTransId="{51DC8D9F-7FE0-BE49-B98A-644E1D6FFC4F}"/>
    <dgm:cxn modelId="{657B60D8-6799-BA45-9878-A434D34E7E2C}" type="presOf" srcId="{1584BBF4-180A-0644-B966-8FF76872BC4C}" destId="{D957BE82-6ACD-7A4B-9231-E77735685D75}" srcOrd="0" destOrd="0" presId="urn:microsoft.com/office/officeart/2005/8/layout/process1"/>
    <dgm:cxn modelId="{FF495B31-1615-984B-83B9-6E0043997DD0}" srcId="{44F6F364-618E-A340-940D-E84EE9E50FEE}" destId="{1584BBF4-180A-0644-B966-8FF76872BC4C}" srcOrd="1" destOrd="0" parTransId="{9E4A0FD1-A362-824F-B0D3-F944A674D539}" sibTransId="{1CE195AF-5E1E-7742-A156-FAB2CCDB94CD}"/>
    <dgm:cxn modelId="{134181E8-87E2-544D-8297-C7BC43A3BD59}" type="presOf" srcId="{43733EEB-9005-6F47-92CE-A20A255C317E}" destId="{C307B872-2931-1148-A3F6-52F49A2371E9}" srcOrd="0" destOrd="0" presId="urn:microsoft.com/office/officeart/2005/8/layout/process1"/>
    <dgm:cxn modelId="{FBC2C1AB-D0AE-804A-A8A0-58A62D61A8C8}" type="presOf" srcId="{44F6F364-618E-A340-940D-E84EE9E50FEE}" destId="{8A6F6487-1D0C-AA48-93A8-18F60AEB37FE}" srcOrd="0" destOrd="0" presId="urn:microsoft.com/office/officeart/2005/8/layout/process1"/>
    <dgm:cxn modelId="{899FA332-A831-5D41-89A3-D5BB98069FC7}" type="presParOf" srcId="{8A6F6487-1D0C-AA48-93A8-18F60AEB37FE}" destId="{C307B872-2931-1148-A3F6-52F49A2371E9}" srcOrd="0" destOrd="0" presId="urn:microsoft.com/office/officeart/2005/8/layout/process1"/>
    <dgm:cxn modelId="{4D15678B-FBD2-2542-88CD-90C2BB27800F}" type="presParOf" srcId="{8A6F6487-1D0C-AA48-93A8-18F60AEB37FE}" destId="{2BCB26F1-B856-DB4A-92EC-E4F8087546D5}" srcOrd="1" destOrd="0" presId="urn:microsoft.com/office/officeart/2005/8/layout/process1"/>
    <dgm:cxn modelId="{A96DCF65-1BAB-7A43-9FE5-3BAE477CB30D}" type="presParOf" srcId="{2BCB26F1-B856-DB4A-92EC-E4F8087546D5}" destId="{02BD4F08-775D-0743-B447-27DF7761D806}" srcOrd="0" destOrd="0" presId="urn:microsoft.com/office/officeart/2005/8/layout/process1"/>
    <dgm:cxn modelId="{F43BEA90-98C7-6B4E-9CFA-3A6630996774}" type="presParOf" srcId="{8A6F6487-1D0C-AA48-93A8-18F60AEB37FE}" destId="{D957BE82-6ACD-7A4B-9231-E77735685D75}" srcOrd="2" destOrd="0" presId="urn:microsoft.com/office/officeart/2005/8/layout/process1"/>
    <dgm:cxn modelId="{918CEAC4-6EF9-7C4D-8038-919F768F74DD}" type="presParOf" srcId="{8A6F6487-1D0C-AA48-93A8-18F60AEB37FE}" destId="{BF01BE94-B9FB-6243-8911-ECBE8A9FCC5F}" srcOrd="3" destOrd="0" presId="urn:microsoft.com/office/officeart/2005/8/layout/process1"/>
    <dgm:cxn modelId="{42F20027-0F3E-3F4E-B2E7-67C47E897178}" type="presParOf" srcId="{BF01BE94-B9FB-6243-8911-ECBE8A9FCC5F}" destId="{1F2D6A96-A5AE-EE46-B3F3-598C6B79EC6A}" srcOrd="0" destOrd="0" presId="urn:microsoft.com/office/officeart/2005/8/layout/process1"/>
    <dgm:cxn modelId="{A10D78B9-18D1-0B4F-8E89-74B2DFCACDFF}" type="presParOf" srcId="{8A6F6487-1D0C-AA48-93A8-18F60AEB37FE}" destId="{51F28CD1-1F5E-4449-B59B-7340793E125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7B872-2931-1148-A3F6-52F49A2371E9}">
      <dsp:nvSpPr>
        <dsp:cNvPr id="0" name=""/>
        <dsp:cNvSpPr/>
      </dsp:nvSpPr>
      <dsp:spPr>
        <a:xfrm>
          <a:off x="5828793" y="1262182"/>
          <a:ext cx="2079227" cy="1247536"/>
        </a:xfrm>
        <a:prstGeom prst="roundRect">
          <a:avLst>
            <a:gd name="adj" fmla="val 10000"/>
          </a:avLst>
        </a:prstGeom>
        <a:solidFill>
          <a:srgbClr val="1691D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Long-term memory</a:t>
          </a:r>
          <a:endParaRPr lang="en-US" sz="2700" kern="1200" dirty="0"/>
        </a:p>
      </dsp:txBody>
      <dsp:txXfrm>
        <a:off x="5865332" y="1298721"/>
        <a:ext cx="2006149" cy="1174458"/>
      </dsp:txXfrm>
    </dsp:sp>
    <dsp:sp modelId="{2BCB26F1-B856-DB4A-92EC-E4F8087546D5}">
      <dsp:nvSpPr>
        <dsp:cNvPr id="0" name=""/>
        <dsp:cNvSpPr/>
      </dsp:nvSpPr>
      <dsp:spPr>
        <a:xfrm rot="10800000">
          <a:off x="5180074" y="1628126"/>
          <a:ext cx="440796" cy="5156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5312313" y="1731256"/>
        <a:ext cx="308557" cy="309388"/>
      </dsp:txXfrm>
    </dsp:sp>
    <dsp:sp modelId="{D957BE82-6ACD-7A4B-9231-E77735685D75}">
      <dsp:nvSpPr>
        <dsp:cNvPr id="0" name=""/>
        <dsp:cNvSpPr/>
      </dsp:nvSpPr>
      <dsp:spPr>
        <a:xfrm>
          <a:off x="2917874" y="1262182"/>
          <a:ext cx="2079227" cy="1247536"/>
        </a:xfrm>
        <a:prstGeom prst="roundRect">
          <a:avLst>
            <a:gd name="adj" fmla="val 10000"/>
          </a:avLst>
        </a:prstGeom>
        <a:solidFill>
          <a:srgbClr val="1691D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Short-term memory</a:t>
          </a:r>
          <a:endParaRPr lang="en-US" sz="2700" kern="1200" dirty="0"/>
        </a:p>
      </dsp:txBody>
      <dsp:txXfrm>
        <a:off x="2954413" y="1298721"/>
        <a:ext cx="2006149" cy="1174458"/>
      </dsp:txXfrm>
    </dsp:sp>
    <dsp:sp modelId="{BF01BE94-B9FB-6243-8911-ECBE8A9FCC5F}">
      <dsp:nvSpPr>
        <dsp:cNvPr id="0" name=""/>
        <dsp:cNvSpPr/>
      </dsp:nvSpPr>
      <dsp:spPr>
        <a:xfrm>
          <a:off x="2269155" y="1628126"/>
          <a:ext cx="440796" cy="5156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2269155" y="1731256"/>
        <a:ext cx="308557" cy="309388"/>
      </dsp:txXfrm>
    </dsp:sp>
    <dsp:sp modelId="{51F28CD1-1F5E-4449-B59B-7340793E1259}">
      <dsp:nvSpPr>
        <dsp:cNvPr id="0" name=""/>
        <dsp:cNvSpPr/>
      </dsp:nvSpPr>
      <dsp:spPr>
        <a:xfrm>
          <a:off x="6956" y="1262182"/>
          <a:ext cx="2079227" cy="1247536"/>
        </a:xfrm>
        <a:prstGeom prst="roundRect">
          <a:avLst>
            <a:gd name="adj" fmla="val 10000"/>
          </a:avLst>
        </a:prstGeom>
        <a:solidFill>
          <a:srgbClr val="1691D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Environment</a:t>
          </a:r>
          <a:endParaRPr lang="en-US" sz="2700" kern="1200" dirty="0"/>
        </a:p>
      </dsp:txBody>
      <dsp:txXfrm>
        <a:off x="43495" y="1298721"/>
        <a:ext cx="2006149" cy="11744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342460"/>
            <a:ext cx="91440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tabLst>
                <a:tab pos="1790700" algn="l"/>
                <a:tab pos="3683000" algn="l"/>
                <a:tab pos="5918200" algn="l"/>
                <a:tab pos="7899400" algn="l"/>
              </a:tabLst>
            </a:pPr>
            <a:r>
              <a:rPr lang="en-US" dirty="0" smtClean="0"/>
              <a:t>© Dylan Wiliam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0" y="0"/>
            <a:ext cx="91440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71F13FEA-52D1-7A49-9B9F-C01DD675C832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620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-36286" y="6450624"/>
            <a:ext cx="9180287" cy="1905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36286" y="6513911"/>
            <a:ext cx="9180287" cy="256187"/>
          </a:xfrm>
          <a:prstGeom prst="rect">
            <a:avLst/>
          </a:prstGeom>
          <a:solidFill>
            <a:srgbClr val="1691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946275" y="514350"/>
            <a:ext cx="5283200" cy="2973388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3987" y="3600808"/>
            <a:ext cx="7047487" cy="2733314"/>
          </a:xfrm>
          <a:prstGeom prst="rect">
            <a:avLst/>
          </a:prstGeom>
          <a:ln>
            <a:solidFill>
              <a:srgbClr val="000000"/>
            </a:solidFill>
          </a:ln>
          <a:effectLst/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41416" y="6462766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©2014 </a:t>
            </a:r>
            <a:r>
              <a:rPr lang="en-US" dirty="0" err="1" smtClean="0"/>
              <a:t>DylanWiliamCenter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629476" y="6462766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FFFF"/>
                </a:solidFill>
              </a:defRPr>
            </a:lvl1pPr>
          </a:lstStyle>
          <a:p>
            <a:fld id="{456AE36E-D2DB-BC41-9EC0-63DF6BAF35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Dylan Wiliam Logo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4"/>
          <a:stretch/>
        </p:blipFill>
        <p:spPr>
          <a:xfrm>
            <a:off x="3110111" y="51487"/>
            <a:ext cx="2924317" cy="40544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176679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lang="en-US" sz="1200" b="0" kern="1200" dirty="0" smtClean="0">
        <a:ln w="6350" cmpd="sng">
          <a:noFill/>
        </a:ln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46275" y="514350"/>
            <a:ext cx="5283200" cy="297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AE36E-D2DB-BC41-9EC0-63DF6BAF358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217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7588" y="514350"/>
            <a:ext cx="4572000" cy="2571750"/>
          </a:xfrm>
          <a:solidFill>
            <a:srgbClr val="FFFFFF"/>
          </a:solidFill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44688" y="514350"/>
            <a:ext cx="5286375" cy="297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3B523-08EE-724B-9F77-B8B28604AED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41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46275" y="514350"/>
            <a:ext cx="5283200" cy="297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A03C9-3289-0444-96DA-0AF21A12CE7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49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solidFill>
            <a:srgbClr val="FFFFFF"/>
          </a:solidFill>
          <a:ln/>
        </p:spPr>
      </p:sp>
      <p:sp>
        <p:nvSpPr>
          <p:cNvPr id="1146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435225" y="598488"/>
            <a:ext cx="4275138" cy="2405062"/>
          </a:xfrm>
          <a:solidFill>
            <a:srgbClr val="FFFFFF"/>
          </a:solidFill>
          <a:ln/>
        </p:spPr>
      </p:sp>
      <p:sp>
        <p:nvSpPr>
          <p:cNvPr id="13824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435225" y="598488"/>
            <a:ext cx="4275138" cy="2405062"/>
          </a:xfrm>
          <a:solidFill>
            <a:srgbClr val="FFFFFF"/>
          </a:solidFill>
          <a:ln/>
        </p:spPr>
      </p:sp>
      <p:sp>
        <p:nvSpPr>
          <p:cNvPr id="13824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435225" y="598488"/>
            <a:ext cx="4275138" cy="2405062"/>
          </a:xfrm>
          <a:solidFill>
            <a:srgbClr val="FFFFFF"/>
          </a:solidFill>
          <a:ln/>
        </p:spPr>
      </p:sp>
      <p:sp>
        <p:nvSpPr>
          <p:cNvPr id="13824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550" y="1000126"/>
            <a:ext cx="7969250" cy="366876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28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233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ter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2E898-1760-824A-9DE4-98751835A4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820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410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17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602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le and Ex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rcl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" y="0"/>
            <a:ext cx="9141964" cy="51435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153393" y="1181101"/>
            <a:ext cx="7995955" cy="3414818"/>
          </a:xfrm>
          <a:prstGeom prst="rect">
            <a:avLst/>
          </a:prstGeom>
          <a:solidFill>
            <a:srgbClr val="1691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171AD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181101"/>
            <a:ext cx="918436" cy="341481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171A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65104" y="1669258"/>
            <a:ext cx="7129608" cy="1021556"/>
          </a:xfrm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108" y="2742607"/>
            <a:ext cx="7129607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7447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148067" y="1"/>
            <a:ext cx="7995955" cy="4595918"/>
          </a:xfrm>
          <a:prstGeom prst="rect">
            <a:avLst/>
          </a:prstGeom>
          <a:solidFill>
            <a:srgbClr val="1691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171AD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"/>
            <a:ext cx="918436" cy="459591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171A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1600" y="1257890"/>
            <a:ext cx="4854396" cy="1442448"/>
          </a:xfrm>
        </p:spPr>
        <p:txBody>
          <a:bodyPr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733445"/>
            <a:ext cx="918436" cy="173355"/>
          </a:xfrm>
        </p:spPr>
        <p:txBody>
          <a:bodyPr/>
          <a:lstStyle/>
          <a:p>
            <a:fld id="{9C0F6FC3-3F0F-484D-B7AD-35414CAF3D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133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550" y="1200151"/>
            <a:ext cx="387985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200151"/>
            <a:ext cx="38354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00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550" y="1151335"/>
            <a:ext cx="377983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7550" y="1631156"/>
            <a:ext cx="377983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4900" y="1151335"/>
            <a:ext cx="3771900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4900" y="1631156"/>
            <a:ext cx="3771900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612" y="1200155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12588" y="114300"/>
            <a:ext cx="8074212" cy="8001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B601A0-3688-4D07-8CC1-C676D43367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324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op_circle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72382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579" y="175416"/>
            <a:ext cx="7921327" cy="4664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17552" y="723824"/>
            <a:ext cx="8426451" cy="182976"/>
          </a:xfrm>
          <a:prstGeom prst="rect">
            <a:avLst/>
          </a:prstGeom>
          <a:solidFill>
            <a:srgbClr val="1691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171AD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733445"/>
            <a:ext cx="635000" cy="17335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171A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733445"/>
            <a:ext cx="635000" cy="17335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9C0F6FC3-3F0F-484D-B7AD-35414CAF3D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05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4" r:id="rId3"/>
    <p:sldLayoutId id="2147483655" r:id="rId4"/>
    <p:sldLayoutId id="2147483651" r:id="rId5"/>
    <p:sldLayoutId id="2147483649" r:id="rId6"/>
    <p:sldLayoutId id="2147483652" r:id="rId7"/>
    <p:sldLayoutId id="2147483653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rgbClr val="1691D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1691D0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1691D0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1691D0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1691D0"/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1691D0"/>
        </a:buClr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0.xml"/><Relationship Id="rId2" Type="http://schemas.openxmlformats.org/officeDocument/2006/relationships/diagramData" Target="../diagrams/data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1" Type="http://schemas.microsoft.com/office/2007/relationships/media" Target="file://localhost/Users/dylanwiliam/Movies/Observe%20me%20(Casey%20Middle%20School%202015).m4v" TargetMode="External"/><Relationship Id="rId2" Type="http://schemas.openxmlformats.org/officeDocument/2006/relationships/video" Target="file://localhost/Users/dylanwiliam/Movies/Observe%20me%20(Casey%20Middle%20School%202015).m4v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Curriculum, pedagogy, and assessment, in that order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Dylan Wiliam (@dylanwiliam)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3000" y="4719265"/>
            <a:ext cx="8001000" cy="461665"/>
          </a:xfrm>
          <a:prstGeom prst="rect">
            <a:avLst/>
          </a:prstGeom>
          <a:solidFill>
            <a:srgbClr val="1691D0"/>
          </a:solidFill>
        </p:spPr>
        <p:txBody>
          <a:bodyPr wrap="square" rtlCol="0">
            <a:spAutoFit/>
          </a:bodyPr>
          <a:lstStyle/>
          <a:p>
            <a:pPr marL="177800">
              <a:tabLst>
                <a:tab pos="4838700" algn="l"/>
              </a:tabLst>
            </a:pPr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400" dirty="0" err="1" smtClean="0">
                <a:solidFill>
                  <a:schemeClr val="bg1"/>
                </a:solidFill>
              </a:rPr>
              <a:t>www.dylanwiliam.org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368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“Evidence</a:t>
            </a:r>
            <a:r>
              <a:rPr lang="en-US" dirty="0" smtClean="0"/>
              <a:t>-</a:t>
            </a:r>
            <a:r>
              <a:rPr lang="en-US" dirty="0" smtClean="0"/>
              <a:t>based” </a:t>
            </a:r>
            <a:r>
              <a:rPr lang="en-US" dirty="0" smtClean="0"/>
              <a:t>is a continuum, not a category</a:t>
            </a:r>
          </a:p>
          <a:p>
            <a:r>
              <a:rPr lang="en-US" dirty="0" smtClean="0"/>
              <a:t>Research can</a:t>
            </a:r>
            <a:endParaRPr lang="en-US" dirty="0"/>
          </a:p>
          <a:p>
            <a:pPr lvl="1"/>
            <a:r>
              <a:rPr lang="en-US" dirty="0" smtClean="0"/>
              <a:t>Indicate areas where improvement efforts are unlikely to improve education</a:t>
            </a:r>
          </a:p>
          <a:p>
            <a:pPr lvl="1"/>
            <a:r>
              <a:rPr lang="en-US" dirty="0" smtClean="0"/>
              <a:t>Provide information about moderators of effect</a:t>
            </a:r>
          </a:p>
          <a:p>
            <a:pPr lvl="1"/>
            <a:r>
              <a:rPr lang="en-US" dirty="0" smtClean="0"/>
              <a:t>Provide information about how much improvement is possible or likely</a:t>
            </a:r>
          </a:p>
          <a:p>
            <a:pPr lvl="1"/>
            <a:r>
              <a:rPr lang="en-US" dirty="0" smtClean="0"/>
              <a:t>Provide information about the costs of the innovation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45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257890"/>
            <a:ext cx="6400800" cy="1442448"/>
          </a:xfrm>
        </p:spPr>
        <p:txBody>
          <a:bodyPr/>
          <a:lstStyle/>
          <a:p>
            <a:r>
              <a:rPr lang="en-US" dirty="0" smtClean="0"/>
              <a:t>Why meta-analysis is especially hard to do well in education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559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meta-analysis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717550" y="1106069"/>
            <a:ext cx="8153400" cy="3823159"/>
          </a:xfrm>
        </p:spPr>
        <p:txBody>
          <a:bodyPr>
            <a:normAutofit/>
          </a:bodyPr>
          <a:lstStyle/>
          <a:p>
            <a:r>
              <a:rPr lang="en-US" dirty="0" smtClean="0"/>
              <a:t>Inappropriate comparisons</a:t>
            </a:r>
          </a:p>
          <a:p>
            <a:r>
              <a:rPr lang="en-US" dirty="0"/>
              <a:t>Aptitude x treatment </a:t>
            </a:r>
            <a:r>
              <a:rPr lang="en-US" dirty="0" smtClean="0"/>
              <a:t>interaction</a:t>
            </a:r>
            <a:endParaRPr lang="en-US" dirty="0" smtClean="0"/>
          </a:p>
          <a:p>
            <a:r>
              <a:rPr lang="en-US" dirty="0"/>
              <a:t>The “file drawer” problem</a:t>
            </a:r>
          </a:p>
          <a:p>
            <a:r>
              <a:rPr lang="en-US" dirty="0"/>
              <a:t>Variations in intervention quality</a:t>
            </a:r>
          </a:p>
          <a:p>
            <a:r>
              <a:rPr lang="en-US" dirty="0"/>
              <a:t>Variation in population variability</a:t>
            </a:r>
          </a:p>
          <a:p>
            <a:r>
              <a:rPr lang="en-US" dirty="0"/>
              <a:t>Selection of studies</a:t>
            </a:r>
          </a:p>
          <a:p>
            <a:r>
              <a:rPr lang="en-US" dirty="0"/>
              <a:t>Sensitivity of outcome </a:t>
            </a:r>
            <a:r>
              <a:rPr lang="en-US" dirty="0" smtClean="0"/>
              <a:t>measures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932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alternative?</a:t>
            </a:r>
            <a:br>
              <a:rPr lang="en-US" dirty="0" smtClean="0"/>
            </a:br>
            <a:r>
              <a:rPr lang="en-US" dirty="0"/>
              <a:t>B</a:t>
            </a:r>
            <a:r>
              <a:rPr lang="en-US" dirty="0" smtClean="0"/>
              <a:t>est evidence synthesis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140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questions to ask of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implement this, will it make things better?</a:t>
            </a:r>
          </a:p>
          <a:p>
            <a:pPr lvl="1"/>
            <a:r>
              <a:rPr lang="en-US" dirty="0" smtClean="0"/>
              <a:t>Does it solve a problem we have?</a:t>
            </a:r>
          </a:p>
          <a:p>
            <a:pPr lvl="1"/>
            <a:r>
              <a:rPr lang="en-US" dirty="0" smtClean="0"/>
              <a:t>Can we implement it here?</a:t>
            </a:r>
          </a:p>
          <a:p>
            <a:pPr lvl="1"/>
            <a:r>
              <a:rPr lang="en-US" dirty="0" smtClean="0"/>
              <a:t>How much does it cost:</a:t>
            </a:r>
          </a:p>
          <a:p>
            <a:pPr lvl="2"/>
            <a:r>
              <a:rPr lang="en-US" dirty="0" smtClean="0"/>
              <a:t>in additional cost?</a:t>
            </a:r>
          </a:p>
          <a:p>
            <a:pPr lvl="2"/>
            <a:r>
              <a:rPr lang="en-US" dirty="0" smtClean="0"/>
              <a:t>in teacher time?</a:t>
            </a:r>
          </a:p>
          <a:p>
            <a:pPr lvl="1"/>
            <a:r>
              <a:rPr lang="en-US" dirty="0" smtClean="0"/>
              <a:t>How much additional achievement will we get</a:t>
            </a:r>
            <a:r>
              <a:rPr lang="en-US" dirty="0" smtClean="0"/>
              <a:t>?</a:t>
            </a:r>
          </a:p>
          <a:p>
            <a:r>
              <a:rPr lang="en-US" dirty="0" smtClean="0"/>
              <a:t>Leaders need to be </a:t>
            </a:r>
            <a:r>
              <a:rPr lang="en-US" i="1" dirty="0" smtClean="0"/>
              <a:t>critical consumers</a:t>
            </a:r>
            <a:r>
              <a:rPr lang="en-US" dirty="0" smtClean="0"/>
              <a:t> of educational research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31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" y="175416"/>
            <a:ext cx="9143999" cy="466408"/>
          </a:xfrm>
        </p:spPr>
        <p:txBody>
          <a:bodyPr/>
          <a:lstStyle/>
          <a:p>
            <a:r>
              <a:rPr lang="en-US" dirty="0" smtClean="0"/>
              <a:t>What are the ‘best bets’ to improve achievement?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1113648"/>
              </p:ext>
            </p:extLst>
          </p:nvPr>
        </p:nvGraphicFramePr>
        <p:xfrm>
          <a:off x="717550" y="1000125"/>
          <a:ext cx="8233408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8352"/>
                <a:gridCol w="2058352"/>
                <a:gridCol w="2058352"/>
                <a:gridCol w="205835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Not at all</a:t>
                      </a:r>
                      <a:endParaRPr lang="en-US" sz="1800" dirty="0"/>
                    </a:p>
                  </a:txBody>
                  <a:tcPr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Maybe</a:t>
                      </a:r>
                      <a:endParaRPr lang="en-US" sz="1800" dirty="0"/>
                    </a:p>
                  </a:txBody>
                  <a:tcPr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 bit</a:t>
                      </a:r>
                      <a:endParaRPr lang="en-US" sz="1800" dirty="0"/>
                    </a:p>
                  </a:txBody>
                  <a:tcPr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 lot</a:t>
                      </a:r>
                      <a:endParaRPr lang="en-US" sz="1800" dirty="0"/>
                    </a:p>
                  </a:txBody>
                  <a:tcPr>
                    <a:solidFill>
                      <a:srgbClr val="1691D0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Brain</a:t>
                      </a:r>
                      <a:r>
                        <a:rPr lang="en-US" sz="1800" baseline="0" dirty="0" smtClean="0"/>
                        <a:t> Gym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Differentiation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Growth mindset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Knowledge-rich</a:t>
                      </a:r>
                      <a:r>
                        <a:rPr lang="en-US" sz="1800" baseline="0" dirty="0" smtClean="0"/>
                        <a:t> c</a:t>
                      </a:r>
                      <a:r>
                        <a:rPr lang="en-US" sz="1800" dirty="0" smtClean="0"/>
                        <a:t>urricula</a:t>
                      </a:r>
                      <a:endParaRPr lang="en-US" sz="1800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Learning styles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SEAL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Smaller classes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Responsive pedagogy</a:t>
                      </a:r>
                      <a:endParaRPr lang="en-US" sz="1800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Merit pay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Grit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Removing weak teachers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Policy tourism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Educational neuroscience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Free</a:t>
                      </a:r>
                      <a:r>
                        <a:rPr lang="en-US" sz="1800" baseline="0" dirty="0" smtClean="0"/>
                        <a:t> schools and a</a:t>
                      </a:r>
                      <a:r>
                        <a:rPr lang="en-US" sz="1800" dirty="0" smtClean="0"/>
                        <a:t>cademies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9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8375902"/>
              </p:ext>
            </p:extLst>
          </p:nvPr>
        </p:nvGraphicFramePr>
        <p:xfrm>
          <a:off x="717550" y="1000125"/>
          <a:ext cx="6175056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8352"/>
                <a:gridCol w="2058352"/>
                <a:gridCol w="205835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Not at all</a:t>
                      </a:r>
                      <a:endParaRPr lang="en-US" sz="1800" dirty="0"/>
                    </a:p>
                  </a:txBody>
                  <a:tcPr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Maybe</a:t>
                      </a:r>
                      <a:endParaRPr lang="en-US" sz="1800" dirty="0"/>
                    </a:p>
                  </a:txBody>
                  <a:tcPr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 bit</a:t>
                      </a:r>
                      <a:endParaRPr lang="en-US" sz="1800" dirty="0"/>
                    </a:p>
                  </a:txBody>
                  <a:tcPr>
                    <a:solidFill>
                      <a:srgbClr val="1691D0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Brain</a:t>
                      </a:r>
                      <a:r>
                        <a:rPr lang="en-US" sz="1800" baseline="0" dirty="0" smtClean="0"/>
                        <a:t> Gym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Differentiation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Growth mindset</a:t>
                      </a:r>
                      <a:endParaRPr lang="en-US" sz="1800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Learning styles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SEAL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Smaller classes</a:t>
                      </a:r>
                      <a:endParaRPr lang="en-US" sz="1800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Merit pay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Grit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Removing weak teachers</a:t>
                      </a:r>
                      <a:endParaRPr lang="en-US" sz="1800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Policy tourism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Educational neuroscience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Free</a:t>
                      </a:r>
                      <a:r>
                        <a:rPr lang="en-US" sz="1800" baseline="0" dirty="0" smtClean="0"/>
                        <a:t> schools and a</a:t>
                      </a:r>
                      <a:r>
                        <a:rPr lang="en-US" sz="1800" dirty="0" smtClean="0"/>
                        <a:t>cademies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9565184"/>
              </p:ext>
            </p:extLst>
          </p:nvPr>
        </p:nvGraphicFramePr>
        <p:xfrm>
          <a:off x="717550" y="1000125"/>
          <a:ext cx="4116704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8352"/>
                <a:gridCol w="205835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Not at all</a:t>
                      </a:r>
                      <a:endParaRPr lang="en-US" sz="1800" dirty="0"/>
                    </a:p>
                  </a:txBody>
                  <a:tcPr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Maybe</a:t>
                      </a:r>
                      <a:endParaRPr lang="en-US" sz="1800" dirty="0"/>
                    </a:p>
                  </a:txBody>
                  <a:tcPr>
                    <a:solidFill>
                      <a:srgbClr val="1691D0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Brain</a:t>
                      </a:r>
                      <a:r>
                        <a:rPr lang="en-US" sz="1800" baseline="0" dirty="0" smtClean="0"/>
                        <a:t> Gym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Differentiation</a:t>
                      </a:r>
                      <a:endParaRPr lang="en-US" sz="1800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Learning styles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SEAL</a:t>
                      </a:r>
                      <a:endParaRPr lang="en-US" sz="1800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Merit pay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Grit</a:t>
                      </a:r>
                      <a:endParaRPr lang="en-US" sz="1800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Policy tourism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Educational neuroscience</a:t>
                      </a:r>
                      <a:endParaRPr lang="en-US" sz="1800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Free</a:t>
                      </a:r>
                      <a:r>
                        <a:rPr lang="en-US" sz="1800" baseline="0" dirty="0" smtClean="0"/>
                        <a:t> schools and a</a:t>
                      </a:r>
                      <a:r>
                        <a:rPr lang="en-US" sz="1800" dirty="0" smtClean="0"/>
                        <a:t>cademies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8983305"/>
              </p:ext>
            </p:extLst>
          </p:nvPr>
        </p:nvGraphicFramePr>
        <p:xfrm>
          <a:off x="717550" y="1000125"/>
          <a:ext cx="2058352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835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Not at all</a:t>
                      </a:r>
                      <a:endParaRPr lang="en-US" sz="1800" dirty="0"/>
                    </a:p>
                  </a:txBody>
                  <a:tcPr>
                    <a:solidFill>
                      <a:srgbClr val="1691D0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Brain</a:t>
                      </a:r>
                      <a:r>
                        <a:rPr lang="en-US" sz="1800" baseline="0" dirty="0" smtClean="0"/>
                        <a:t> Gym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Learning styles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Merit pay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Policy tourism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6401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Why curriculum matters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895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main drivers of curriculum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understanding of the capabilities we seek</a:t>
            </a:r>
          </a:p>
          <a:p>
            <a:r>
              <a:rPr lang="en-US" dirty="0" smtClean="0"/>
              <a:t>An understanding of the way we learn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30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it that we want?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777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 this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87700" y="2028830"/>
            <a:ext cx="2324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ЖӘШІК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2857500" y="1914527"/>
            <a:ext cx="2743200" cy="923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64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Evaluation versus improvement</a:t>
            </a:r>
          </a:p>
          <a:p>
            <a:r>
              <a:rPr lang="en-US" dirty="0" smtClean="0"/>
              <a:t>Teaching </a:t>
            </a:r>
            <a:r>
              <a:rPr lang="en-US" dirty="0"/>
              <a:t>a</a:t>
            </a:r>
            <a:r>
              <a:rPr lang="en-US" dirty="0" smtClean="0"/>
              <a:t>s an unkind learning environment</a:t>
            </a:r>
          </a:p>
          <a:p>
            <a:r>
              <a:rPr lang="en-US" dirty="0" smtClean="0"/>
              <a:t>What educational research can, and cannot, do</a:t>
            </a:r>
          </a:p>
          <a:p>
            <a:r>
              <a:rPr lang="en-US" dirty="0" smtClean="0"/>
              <a:t>Focuses for improvement</a:t>
            </a:r>
          </a:p>
          <a:p>
            <a:pPr lvl="1"/>
            <a:r>
              <a:rPr lang="en-US" dirty="0" smtClean="0"/>
              <a:t>Curriculum</a:t>
            </a:r>
          </a:p>
          <a:p>
            <a:pPr lvl="1"/>
            <a:r>
              <a:rPr lang="en-US" dirty="0" smtClean="0"/>
              <a:t>Pedagogy</a:t>
            </a:r>
          </a:p>
          <a:p>
            <a:pPr lvl="1"/>
            <a:r>
              <a:rPr lang="en-US" dirty="0" smtClean="0"/>
              <a:t>Assessment</a:t>
            </a:r>
          </a:p>
          <a:p>
            <a:r>
              <a:rPr lang="en-US" dirty="0" smtClean="0"/>
              <a:t>Creating the culture that makes it happen</a:t>
            </a:r>
          </a:p>
          <a:p>
            <a:pPr algn="r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9240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300" dirty="0" smtClean="0">
                <a:ea typeface="ＭＳ Ｐゴシック" charset="-128"/>
              </a:rPr>
              <a:t>Countdown game</a:t>
            </a:r>
            <a:endParaRPr lang="en-US" sz="4300" dirty="0">
              <a:ea typeface="ＭＳ Ｐゴシック" charset="-128"/>
            </a:endParaRPr>
          </a:p>
        </p:txBody>
      </p:sp>
      <p:sp>
        <p:nvSpPr>
          <p:cNvPr id="179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2900">
                <a:ea typeface="ＭＳ Ｐゴシック" charset="-128"/>
              </a:rPr>
              <a:t>Target number: 127</a:t>
            </a:r>
            <a:endParaRPr lang="en-US" sz="2100">
              <a:ea typeface="ＭＳ Ｐゴシック" charset="-128"/>
            </a:endParaRPr>
          </a:p>
        </p:txBody>
      </p:sp>
      <p:sp>
        <p:nvSpPr>
          <p:cNvPr id="179204" name="Text Box 4"/>
          <p:cNvSpPr txBox="1">
            <a:spLocks noChangeArrowheads="1"/>
          </p:cNvSpPr>
          <p:nvPr/>
        </p:nvSpPr>
        <p:spPr bwMode="auto">
          <a:xfrm>
            <a:off x="3759202" y="2864645"/>
            <a:ext cx="641121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sz="3200">
                <a:latin typeface="Arial" charset="0"/>
              </a:rPr>
              <a:t>25</a:t>
            </a:r>
          </a:p>
        </p:txBody>
      </p:sp>
      <p:sp>
        <p:nvSpPr>
          <p:cNvPr id="179205" name="Rectangle 5"/>
          <p:cNvSpPr>
            <a:spLocks noChangeArrowheads="1"/>
          </p:cNvSpPr>
          <p:nvPr/>
        </p:nvSpPr>
        <p:spPr bwMode="auto">
          <a:xfrm>
            <a:off x="5969005" y="2807495"/>
            <a:ext cx="41289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sz="3200">
                <a:latin typeface="Arial" charset="0"/>
              </a:rPr>
              <a:t>3</a:t>
            </a:r>
          </a:p>
        </p:txBody>
      </p:sp>
      <p:sp>
        <p:nvSpPr>
          <p:cNvPr id="179206" name="Rectangle 6"/>
          <p:cNvSpPr>
            <a:spLocks noChangeArrowheads="1"/>
          </p:cNvSpPr>
          <p:nvPr/>
        </p:nvSpPr>
        <p:spPr bwMode="auto">
          <a:xfrm>
            <a:off x="4545017" y="4046936"/>
            <a:ext cx="41289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sz="3200">
                <a:latin typeface="Arial" charset="0"/>
              </a:rPr>
              <a:t>9</a:t>
            </a:r>
          </a:p>
        </p:txBody>
      </p:sp>
      <p:sp>
        <p:nvSpPr>
          <p:cNvPr id="179207" name="Rectangle 7"/>
          <p:cNvSpPr>
            <a:spLocks noChangeArrowheads="1"/>
          </p:cNvSpPr>
          <p:nvPr/>
        </p:nvSpPr>
        <p:spPr bwMode="auto">
          <a:xfrm>
            <a:off x="7035802" y="4179095"/>
            <a:ext cx="41289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sz="3200">
                <a:latin typeface="Arial" charset="0"/>
              </a:rPr>
              <a:t>4</a:t>
            </a:r>
          </a:p>
        </p:txBody>
      </p:sp>
      <p:sp>
        <p:nvSpPr>
          <p:cNvPr id="179208" name="Rectangle 8"/>
          <p:cNvSpPr>
            <a:spLocks noChangeArrowheads="1"/>
          </p:cNvSpPr>
          <p:nvPr/>
        </p:nvSpPr>
        <p:spPr bwMode="auto">
          <a:xfrm>
            <a:off x="7264411" y="3093245"/>
            <a:ext cx="41289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sz="3200">
                <a:latin typeface="Arial" charset="0"/>
              </a:rPr>
              <a:t>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01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model of human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4219042048"/>
              </p:ext>
            </p:extLst>
          </p:nvPr>
        </p:nvGraphicFramePr>
        <p:xfrm>
          <a:off x="723910" y="104780"/>
          <a:ext cx="7914977" cy="3771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835400" y="2486025"/>
            <a:ext cx="165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Limited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99200" y="2505076"/>
            <a:ext cx="2552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Limitless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3900" y="3428411"/>
            <a:ext cx="7914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don’t need to give our students more practice in thinking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23900" y="4024131"/>
            <a:ext cx="7292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need to give our students more to think </a:t>
            </a:r>
            <a:r>
              <a:rPr lang="en-US" sz="2400" i="1" dirty="0" smtClean="0"/>
              <a:t>with 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73127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xmlns:p14="http://schemas.microsoft.com/office/powerpoint/2010/main" spd="slow" advTm="15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3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do we learn?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413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</a:t>
            </a:r>
            <a:r>
              <a:rPr lang="en-US" dirty="0" smtClean="0"/>
              <a:t>The </a:t>
            </a:r>
            <a:r>
              <a:rPr lang="en-US" dirty="0" smtClean="0"/>
              <a:t>new theory of </a:t>
            </a:r>
            <a:r>
              <a:rPr lang="en-US" dirty="0" smtClean="0"/>
              <a:t>disuse’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An item in memory is characterized by </a:t>
            </a:r>
          </a:p>
          <a:p>
            <a:pPr lvl="1"/>
            <a:r>
              <a:rPr lang="en-US" sz="2800" dirty="0" smtClean="0"/>
              <a:t>Storage strength</a:t>
            </a:r>
          </a:p>
          <a:p>
            <a:pPr lvl="2"/>
            <a:r>
              <a:rPr lang="en-US" sz="2400" dirty="0" smtClean="0"/>
              <a:t>how well learned an item is</a:t>
            </a:r>
          </a:p>
          <a:p>
            <a:pPr lvl="2"/>
            <a:r>
              <a:rPr lang="en-US" sz="2400" dirty="0" smtClean="0"/>
              <a:t>can only increase</a:t>
            </a:r>
          </a:p>
          <a:p>
            <a:pPr lvl="1"/>
            <a:r>
              <a:rPr lang="en-US" sz="2800" dirty="0" smtClean="0"/>
              <a:t>Retrieval strength</a:t>
            </a:r>
          </a:p>
          <a:p>
            <a:pPr lvl="2"/>
            <a:r>
              <a:rPr lang="en-US" sz="2400" dirty="0" smtClean="0"/>
              <a:t>how easy an item is to retrieve at a particular time</a:t>
            </a:r>
          </a:p>
          <a:p>
            <a:pPr lvl="2"/>
            <a:r>
              <a:rPr lang="en-US" sz="2400" dirty="0" smtClean="0"/>
              <a:t>goes up and down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7550" y="4687943"/>
            <a:ext cx="2838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691D0"/>
                </a:solidFill>
              </a:rPr>
              <a:t>Bjork (1992)</a:t>
            </a:r>
            <a:endParaRPr lang="en-US" dirty="0">
              <a:solidFill>
                <a:srgbClr val="1691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214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257890"/>
            <a:ext cx="5577840" cy="1442448"/>
          </a:xfrm>
        </p:spPr>
        <p:txBody>
          <a:bodyPr/>
          <a:lstStyle/>
          <a:p>
            <a:r>
              <a:rPr lang="en-US" dirty="0" smtClean="0"/>
              <a:t>Two important experiments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654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Studying and testing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17550" y="1000126"/>
            <a:ext cx="7969250" cy="404177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180 students read one of two TOEFL passages:</a:t>
            </a:r>
          </a:p>
          <a:p>
            <a:pPr lvl="1"/>
            <a:r>
              <a:rPr lang="en-US" dirty="0" smtClean="0"/>
              <a:t>“The Sun” (256 words) or “Sea Otters” (275 words)</a:t>
            </a:r>
          </a:p>
          <a:p>
            <a:r>
              <a:rPr lang="en-US" dirty="0" smtClean="0"/>
              <a:t>Each passage contained 30 idea units</a:t>
            </a:r>
          </a:p>
          <a:p>
            <a:r>
              <a:rPr lang="en-US" dirty="0" smtClean="0"/>
              <a:t>Phase 1: four 7-minute periods, interspersed with 2 minute multiplications problems</a:t>
            </a:r>
          </a:p>
          <a:p>
            <a:r>
              <a:rPr lang="en-US" dirty="0" smtClean="0"/>
              <a:t>Students randomly allocated to one of three patterns of study (S) and testing (T)</a:t>
            </a:r>
          </a:p>
          <a:p>
            <a:pPr lvl="1"/>
            <a:r>
              <a:rPr lang="en-US" dirty="0" smtClean="0"/>
              <a:t>SSSS</a:t>
            </a:r>
          </a:p>
          <a:p>
            <a:pPr lvl="1"/>
            <a:r>
              <a:rPr lang="en-US" dirty="0" smtClean="0"/>
              <a:t>SSST</a:t>
            </a:r>
          </a:p>
          <a:p>
            <a:pPr lvl="1"/>
            <a:r>
              <a:rPr lang="en-US" dirty="0" smtClean="0"/>
              <a:t>STTT</a:t>
            </a:r>
          </a:p>
          <a:p>
            <a:r>
              <a:rPr lang="en-US" dirty="0" smtClean="0"/>
              <a:t>Students then tested on their recall of the passages immediately (i.e., after 5 minutes) and after 1 week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38C2-C284-AD4D-8FB8-9663937FCA09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9305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Studying and testing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6516982"/>
              </p:ext>
            </p:extLst>
          </p:nvPr>
        </p:nvGraphicFramePr>
        <p:xfrm>
          <a:off x="612775" y="1200150"/>
          <a:ext cx="8153400" cy="3371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12648" y="4710500"/>
            <a:ext cx="5216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chemeClr val="accent1"/>
                </a:solidFill>
                <a:latin typeface="Calibri"/>
                <a:cs typeface="Calibri"/>
              </a:rPr>
              <a:t>Roediger</a:t>
            </a:r>
            <a:r>
              <a:rPr lang="en-US" sz="1800" dirty="0" smtClean="0">
                <a:solidFill>
                  <a:schemeClr val="accent1"/>
                </a:solidFill>
                <a:latin typeface="Calibri"/>
                <a:cs typeface="Calibri"/>
              </a:rPr>
              <a:t> and </a:t>
            </a:r>
            <a:r>
              <a:rPr lang="en-US" sz="1800" dirty="0" err="1" smtClean="0">
                <a:solidFill>
                  <a:schemeClr val="accent1"/>
                </a:solidFill>
                <a:latin typeface="Calibri"/>
                <a:cs typeface="Calibri"/>
              </a:rPr>
              <a:t>Karpicke</a:t>
            </a:r>
            <a:r>
              <a:rPr lang="en-US" sz="1800" dirty="0" smtClean="0">
                <a:solidFill>
                  <a:schemeClr val="accent1"/>
                </a:solidFill>
                <a:latin typeface="Calibri"/>
                <a:cs typeface="Calibri"/>
              </a:rPr>
              <a:t> (2006)</a:t>
            </a:r>
            <a:endParaRPr lang="en-US" sz="18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4465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Chart bld="seriesEl" animBg="0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frequent classroom testing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17550" y="1000125"/>
          <a:ext cx="7969250" cy="3668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7579" y="4668838"/>
            <a:ext cx="4524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691D0"/>
                </a:solidFill>
              </a:rPr>
              <a:t>Bangert-Drowns, </a:t>
            </a:r>
            <a:r>
              <a:rPr lang="en-US" dirty="0" err="1" smtClean="0">
                <a:solidFill>
                  <a:srgbClr val="1691D0"/>
                </a:solidFill>
              </a:rPr>
              <a:t>Kulik</a:t>
            </a:r>
            <a:r>
              <a:rPr lang="en-US" dirty="0" smtClean="0">
                <a:solidFill>
                  <a:srgbClr val="1691D0"/>
                </a:solidFill>
              </a:rPr>
              <a:t>, and </a:t>
            </a:r>
            <a:r>
              <a:rPr lang="en-US" dirty="0" err="1" smtClean="0">
                <a:solidFill>
                  <a:srgbClr val="1691D0"/>
                </a:solidFill>
              </a:rPr>
              <a:t>Kulik</a:t>
            </a:r>
            <a:r>
              <a:rPr lang="en-US" dirty="0" smtClean="0">
                <a:solidFill>
                  <a:srgbClr val="1691D0"/>
                </a:solidFill>
              </a:rPr>
              <a:t> (1991)</a:t>
            </a:r>
            <a:endParaRPr lang="en-US" dirty="0">
              <a:solidFill>
                <a:srgbClr val="1691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895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memory really </a:t>
            </a:r>
            <a:r>
              <a:rPr lang="en-US" dirty="0" smtClean="0"/>
              <a:t>works (part 1)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17550" y="1038226"/>
            <a:ext cx="8182610" cy="410527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Storage strength </a:t>
            </a:r>
            <a:r>
              <a:rPr lang="en-US" dirty="0" smtClean="0"/>
              <a:t>(and </a:t>
            </a:r>
            <a:r>
              <a:rPr lang="en-US" dirty="0" smtClean="0"/>
              <a:t>retrieval </a:t>
            </a:r>
            <a:r>
              <a:rPr lang="en-US" dirty="0" smtClean="0"/>
              <a:t>strength) is increased </a:t>
            </a:r>
            <a:r>
              <a:rPr lang="en-US" dirty="0" smtClean="0"/>
              <a:t>by</a:t>
            </a:r>
          </a:p>
          <a:p>
            <a:pPr lvl="1"/>
            <a:r>
              <a:rPr lang="en-US" dirty="0" smtClean="0"/>
              <a:t>Re-studying an item</a:t>
            </a:r>
          </a:p>
          <a:p>
            <a:pPr lvl="1"/>
            <a:r>
              <a:rPr lang="en-US" dirty="0" smtClean="0"/>
              <a:t>Retrieving it from memory</a:t>
            </a:r>
          </a:p>
          <a:p>
            <a:pPr lvl="1"/>
            <a:r>
              <a:rPr lang="en-US" dirty="0" smtClean="0"/>
              <a:t>Retrieval has a greater impact than re-</a:t>
            </a:r>
            <a:r>
              <a:rPr lang="en-US" dirty="0" smtClean="0"/>
              <a:t>study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17550" y="4739501"/>
            <a:ext cx="269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691D0"/>
                </a:solidFill>
              </a:rPr>
              <a:t>Bjork (1992)</a:t>
            </a:r>
            <a:endParaRPr lang="en-US" dirty="0">
              <a:solidFill>
                <a:srgbClr val="1691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187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Interleaved mathematics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550" y="1038226"/>
            <a:ext cx="8426450" cy="3630668"/>
          </a:xfrm>
        </p:spPr>
        <p:txBody>
          <a:bodyPr/>
          <a:lstStyle/>
          <a:p>
            <a:r>
              <a:rPr lang="en-US" dirty="0" smtClean="0"/>
              <a:t>54 7</a:t>
            </a:r>
            <a:r>
              <a:rPr lang="en-US" baseline="30000" dirty="0" smtClean="0"/>
              <a:t>th</a:t>
            </a:r>
            <a:r>
              <a:rPr lang="en-US" dirty="0" smtClean="0"/>
              <a:t> grade classes taught by 15 teachers in 5</a:t>
            </a:r>
            <a:br>
              <a:rPr lang="en-US" dirty="0" smtClean="0"/>
            </a:br>
            <a:r>
              <a:rPr lang="en-US" dirty="0" smtClean="0"/>
              <a:t>middle schools in a large school district in Florida</a:t>
            </a:r>
          </a:p>
          <a:p>
            <a:r>
              <a:rPr lang="en-US" dirty="0" smtClean="0"/>
              <a:t>Classes described as “advanced honors mathematics”</a:t>
            </a:r>
          </a:p>
          <a:p>
            <a:r>
              <a:rPr lang="en-US" dirty="0" smtClean="0"/>
              <a:t>All recruited teachers taught at least two sections</a:t>
            </a:r>
          </a:p>
          <a:p>
            <a:r>
              <a:rPr lang="en-US" dirty="0" smtClean="0"/>
              <a:t>Students completed a total of 9 worksheets over a four month period, followed by a test one month later</a:t>
            </a:r>
          </a:p>
          <a:p>
            <a:r>
              <a:rPr lang="en-US" dirty="0" smtClean="0"/>
              <a:t>Each worksheet covered two sides of a sheet of paper and contained 8 problems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7550" y="4780523"/>
            <a:ext cx="458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1691D1"/>
                </a:solidFill>
                <a:latin typeface="Calibri"/>
                <a:cs typeface="Calibri"/>
              </a:rPr>
              <a:t>Rohrer</a:t>
            </a:r>
            <a:r>
              <a:rPr lang="en-US" sz="1800" dirty="0" smtClean="0">
                <a:solidFill>
                  <a:srgbClr val="1691D1"/>
                </a:solidFill>
                <a:latin typeface="Calibri"/>
                <a:cs typeface="Calibri"/>
              </a:rPr>
              <a:t>, </a:t>
            </a:r>
            <a:r>
              <a:rPr lang="en-US" sz="1800" dirty="0" err="1" smtClean="0">
                <a:solidFill>
                  <a:srgbClr val="1691D1"/>
                </a:solidFill>
                <a:latin typeface="Calibri"/>
                <a:cs typeface="Calibri"/>
              </a:rPr>
              <a:t>Dedrick</a:t>
            </a:r>
            <a:r>
              <a:rPr lang="en-US" sz="1800" dirty="0" smtClean="0">
                <a:solidFill>
                  <a:srgbClr val="1691D1"/>
                </a:solidFill>
                <a:latin typeface="Calibri"/>
                <a:cs typeface="Calibri"/>
              </a:rPr>
              <a:t>, </a:t>
            </a:r>
            <a:r>
              <a:rPr lang="en-US" sz="1800" dirty="0" err="1" smtClean="0">
                <a:solidFill>
                  <a:srgbClr val="1691D1"/>
                </a:solidFill>
                <a:latin typeface="Calibri"/>
                <a:cs typeface="Calibri"/>
              </a:rPr>
              <a:t>Hartwig</a:t>
            </a:r>
            <a:r>
              <a:rPr lang="en-US" sz="1800" dirty="0" smtClean="0">
                <a:solidFill>
                  <a:srgbClr val="1691D1"/>
                </a:solidFill>
                <a:latin typeface="Calibri"/>
                <a:cs typeface="Calibri"/>
              </a:rPr>
              <a:t>, and Cheung (2019)</a:t>
            </a:r>
            <a:endParaRPr lang="en-US" sz="1800" dirty="0">
              <a:solidFill>
                <a:srgbClr val="1691D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751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changes do</a:t>
            </a:r>
            <a:br>
              <a:rPr lang="en-US" dirty="0" smtClean="0"/>
            </a:br>
            <a:r>
              <a:rPr lang="en-US" dirty="0" smtClean="0"/>
              <a:t>we wish to effect?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808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kinds of problem</a:t>
            </a:r>
            <a:endParaRPr lang="en-US" dirty="0"/>
          </a:p>
        </p:txBody>
      </p:sp>
      <p:pic>
        <p:nvPicPr>
          <p:cNvPr id="7" name="Picture 6" descr="Screen Shot 2019-05-18 at 4.20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4073330"/>
            <a:ext cx="5423244" cy="772497"/>
          </a:xfrm>
          <a:prstGeom prst="rect">
            <a:avLst/>
          </a:prstGeom>
        </p:spPr>
      </p:pic>
      <p:pic>
        <p:nvPicPr>
          <p:cNvPr id="8" name="Picture 7" descr="Screen Shot 2019-05-18 at 4.19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950" y="2619376"/>
            <a:ext cx="4278662" cy="928920"/>
          </a:xfrm>
          <a:prstGeom prst="rect">
            <a:avLst/>
          </a:prstGeom>
        </p:spPr>
      </p:pic>
      <p:pic>
        <p:nvPicPr>
          <p:cNvPr id="9" name="Picture 8" descr="Screen Shot 2019-05-18 at 4.19.4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954" y="1171159"/>
            <a:ext cx="3233683" cy="933866"/>
          </a:xfrm>
          <a:prstGeom prst="rect">
            <a:avLst/>
          </a:prstGeom>
        </p:spPr>
      </p:pic>
      <p:pic>
        <p:nvPicPr>
          <p:cNvPr id="10" name="Picture 9" descr="Screen Shot 2019-05-18 at 4.19.29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"/>
          <a:stretch/>
        </p:blipFill>
        <p:spPr>
          <a:xfrm>
            <a:off x="717550" y="1247360"/>
            <a:ext cx="2890488" cy="26193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7550" y="977727"/>
            <a:ext cx="169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691D1"/>
                </a:solidFill>
                <a:latin typeface="Calibri"/>
                <a:cs typeface="Calibri"/>
              </a:rPr>
              <a:t>A. Graphs</a:t>
            </a:r>
            <a:endParaRPr lang="en-US" dirty="0">
              <a:solidFill>
                <a:srgbClr val="1691D1"/>
              </a:solidFill>
              <a:latin typeface="Calibri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98950" y="977727"/>
            <a:ext cx="224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691D1"/>
                </a:solidFill>
                <a:latin typeface="Calibri"/>
                <a:cs typeface="Calibri"/>
              </a:rPr>
              <a:t>B</a:t>
            </a:r>
            <a:r>
              <a:rPr lang="en-US" dirty="0" smtClean="0">
                <a:solidFill>
                  <a:srgbClr val="1691D1"/>
                </a:solidFill>
                <a:latin typeface="Calibri"/>
                <a:cs typeface="Calibri"/>
              </a:rPr>
              <a:t>. Inequalities</a:t>
            </a:r>
            <a:endParaRPr lang="en-US" dirty="0">
              <a:solidFill>
                <a:srgbClr val="1691D1"/>
              </a:solidFill>
              <a:latin typeface="Calibri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7550" y="3866735"/>
            <a:ext cx="224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691D1"/>
                </a:solidFill>
                <a:latin typeface="Calibri"/>
                <a:cs typeface="Calibri"/>
              </a:rPr>
              <a:t>D. Circles</a:t>
            </a:r>
            <a:endParaRPr lang="en-US" dirty="0">
              <a:solidFill>
                <a:srgbClr val="1691D1"/>
              </a:solidFill>
              <a:latin typeface="Calibri"/>
              <a:cs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98950" y="2273126"/>
            <a:ext cx="224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691D1"/>
                </a:solidFill>
                <a:latin typeface="Calibri"/>
                <a:cs typeface="Calibri"/>
              </a:rPr>
              <a:t>C. Expressions</a:t>
            </a:r>
            <a:endParaRPr lang="en-US" dirty="0">
              <a:solidFill>
                <a:srgbClr val="1691D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325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design</a:t>
            </a:r>
            <a:endParaRPr lang="en-US" dirty="0"/>
          </a:p>
        </p:txBody>
      </p:sp>
      <p:pic>
        <p:nvPicPr>
          <p:cNvPr id="5" name="Picture 4" descr="Screen Shot 2019-09-01 at 12.39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557" y="1146386"/>
            <a:ext cx="2511097" cy="1832763"/>
          </a:xfrm>
          <a:prstGeom prst="rect">
            <a:avLst/>
          </a:prstGeom>
        </p:spPr>
      </p:pic>
      <p:pic>
        <p:nvPicPr>
          <p:cNvPr id="6" name="Picture 5" descr="Screen Shot 2019-09-01 at 12.39.4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557" y="2990852"/>
            <a:ext cx="2517771" cy="18561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1600" y="1670103"/>
            <a:ext cx="166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Interleaved practice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57150" y="3607806"/>
            <a:ext cx="166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Blocked practice</a:t>
            </a:r>
            <a:endParaRPr lang="en-US" dirty="0">
              <a:latin typeface="Calibri"/>
              <a:cs typeface="Calibri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606550" y="4866005"/>
            <a:ext cx="2511096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60600" y="4797252"/>
            <a:ext cx="130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103 days</a:t>
            </a:r>
            <a:endParaRPr lang="en-US" dirty="0">
              <a:latin typeface="Calibri"/>
              <a:cs typeface="Calibri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248150" y="2929556"/>
            <a:ext cx="1130300" cy="369332"/>
            <a:chOff x="4248150" y="3906080"/>
            <a:chExt cx="1130300" cy="492443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4248150" y="3991210"/>
              <a:ext cx="1085850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248150" y="3906080"/>
              <a:ext cx="11303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alibri"/>
                  <a:cs typeface="Calibri"/>
                </a:rPr>
                <a:t>10 days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765306" y="829688"/>
            <a:ext cx="2352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Worksheet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19" name="Picture 18" descr="Screen Shot 2019-09-01 at 12.39.55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"/>
          <a:stretch/>
        </p:blipFill>
        <p:spPr>
          <a:xfrm>
            <a:off x="5480055" y="1856340"/>
            <a:ext cx="506255" cy="226902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6087905" y="2929556"/>
            <a:ext cx="1130300" cy="369332"/>
            <a:chOff x="5922805" y="3906080"/>
            <a:chExt cx="1130300" cy="492443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5922805" y="3991210"/>
              <a:ext cx="1085850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922805" y="3906080"/>
              <a:ext cx="11303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alibri"/>
                  <a:cs typeface="Calibri"/>
                </a:rPr>
                <a:t>35 days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pic>
        <p:nvPicPr>
          <p:cNvPr id="23" name="Picture 22" descr="Screen Shot 2019-09-01 at 12.40.04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310" y="1175940"/>
            <a:ext cx="427349" cy="353988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118100" y="829688"/>
            <a:ext cx="1130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Review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67530" y="830632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Test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696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9287274"/>
              </p:ext>
            </p:extLst>
          </p:nvPr>
        </p:nvGraphicFramePr>
        <p:xfrm>
          <a:off x="717550" y="1038225"/>
          <a:ext cx="7969252" cy="3305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1950"/>
                <a:gridCol w="2533651"/>
                <a:gridCol w="2533651"/>
              </a:tblGrid>
              <a:tr h="452438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T="34290" marB="34290" anchor="ctr">
                    <a:solidFill>
                      <a:srgbClr val="169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Blocked</a:t>
                      </a:r>
                      <a:endParaRPr lang="en-US" sz="2400" dirty="0"/>
                    </a:p>
                  </a:txBody>
                  <a:tcPr marT="34290" marB="34290" anchor="ctr">
                    <a:solidFill>
                      <a:srgbClr val="169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Interleaved</a:t>
                      </a:r>
                      <a:endParaRPr lang="en-US" sz="2400" dirty="0"/>
                    </a:p>
                  </a:txBody>
                  <a:tcPr marT="34290" marB="34290" anchor="ctr">
                    <a:solidFill>
                      <a:srgbClr val="1691D1"/>
                    </a:solidFill>
                  </a:tcPr>
                </a:tc>
              </a:tr>
              <a:tr h="45243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Mean</a:t>
                      </a:r>
                      <a:endParaRPr lang="en-US" sz="2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>
                        <a:tabLst/>
                      </a:pPr>
                      <a:r>
                        <a:rPr lang="en-US" sz="2400" dirty="0" smtClean="0"/>
                        <a:t>38</a:t>
                      </a:r>
                      <a:endParaRPr lang="en-US" sz="2400" dirty="0"/>
                    </a:p>
                  </a:txBody>
                  <a:tcPr marR="115200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61</a:t>
                      </a:r>
                      <a:endParaRPr lang="en-US" sz="2400" dirty="0"/>
                    </a:p>
                  </a:txBody>
                  <a:tcPr marR="1152000" marT="34290" marB="34290" anchor="ctr"/>
                </a:tc>
              </a:tr>
              <a:tr h="8001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Standard deviation</a:t>
                      </a:r>
                      <a:endParaRPr lang="en-US" sz="2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27</a:t>
                      </a:r>
                      <a:endParaRPr lang="en-US" sz="2400" dirty="0"/>
                    </a:p>
                  </a:txBody>
                  <a:tcPr marR="115200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29</a:t>
                      </a:r>
                      <a:endParaRPr lang="en-US" sz="2400" dirty="0"/>
                    </a:p>
                  </a:txBody>
                  <a:tcPr marR="1152000" marT="34290" marB="34290" anchor="ctr"/>
                </a:tc>
              </a:tr>
              <a:tr h="8001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Effect size (Cohen’s </a:t>
                      </a:r>
                      <a:r>
                        <a:rPr lang="en-US" sz="2400" i="1" dirty="0" smtClean="0"/>
                        <a:t>d</a:t>
                      </a:r>
                      <a:r>
                        <a:rPr lang="en-US" sz="2400" i="0" dirty="0" smtClean="0"/>
                        <a:t>)</a:t>
                      </a:r>
                      <a:endParaRPr lang="en-US" sz="2400" dirty="0"/>
                    </a:p>
                  </a:txBody>
                  <a:tcPr marT="34290" marB="3429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0.83</a:t>
                      </a:r>
                      <a:endParaRPr lang="en-US" sz="2400" dirty="0"/>
                    </a:p>
                  </a:txBody>
                  <a:tcPr marR="108000" marT="34290" marB="34290"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R="1188000"/>
                </a:tc>
              </a:tr>
              <a:tr h="8001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Percentile increase</a:t>
                      </a:r>
                      <a:endParaRPr lang="en-US" sz="2400" dirty="0"/>
                    </a:p>
                  </a:txBody>
                  <a:tcPr marT="34290" marB="3429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30</a:t>
                      </a:r>
                      <a:endParaRPr lang="en-US" sz="2400" dirty="0"/>
                    </a:p>
                  </a:txBody>
                  <a:tcPr marR="108000" marT="34290" marB="3429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R="108000" anchor="ctr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results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7550" y="4780523"/>
            <a:ext cx="458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1691D1"/>
                </a:solidFill>
                <a:latin typeface="Calibri"/>
                <a:cs typeface="Calibri"/>
              </a:rPr>
              <a:t>Rohrer, </a:t>
            </a:r>
            <a:r>
              <a:rPr lang="en-US" sz="1800" dirty="0" err="1" smtClean="0">
                <a:solidFill>
                  <a:srgbClr val="1691D1"/>
                </a:solidFill>
                <a:latin typeface="Calibri"/>
                <a:cs typeface="Calibri"/>
              </a:rPr>
              <a:t>Dedrick</a:t>
            </a:r>
            <a:r>
              <a:rPr lang="en-US" sz="1800" dirty="0" smtClean="0">
                <a:solidFill>
                  <a:srgbClr val="1691D1"/>
                </a:solidFill>
                <a:latin typeface="Calibri"/>
                <a:cs typeface="Calibri"/>
              </a:rPr>
              <a:t>, </a:t>
            </a:r>
            <a:r>
              <a:rPr lang="en-US" sz="1800" dirty="0" err="1" smtClean="0">
                <a:solidFill>
                  <a:srgbClr val="1691D1"/>
                </a:solidFill>
                <a:latin typeface="Calibri"/>
                <a:cs typeface="Calibri"/>
              </a:rPr>
              <a:t>Hartwig</a:t>
            </a:r>
            <a:r>
              <a:rPr lang="en-US" sz="1800" dirty="0" smtClean="0">
                <a:solidFill>
                  <a:srgbClr val="1691D1"/>
                </a:solidFill>
                <a:latin typeface="Calibri"/>
                <a:cs typeface="Calibri"/>
              </a:rPr>
              <a:t>, and Cheung (2019)</a:t>
            </a:r>
            <a:endParaRPr lang="en-US" sz="1800" dirty="0">
              <a:solidFill>
                <a:srgbClr val="1691D1"/>
              </a:solidFill>
              <a:latin typeface="Calibri"/>
              <a:cs typeface="Calibri"/>
            </a:endParaRPr>
          </a:p>
        </p:txBody>
      </p:sp>
      <p:graphicFrame>
        <p:nvGraphicFramePr>
          <p:cNvPr id="1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6011040"/>
              </p:ext>
            </p:extLst>
          </p:nvPr>
        </p:nvGraphicFramePr>
        <p:xfrm>
          <a:off x="717550" y="1038225"/>
          <a:ext cx="7969252" cy="1704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1950"/>
                <a:gridCol w="2533651"/>
                <a:gridCol w="2533651"/>
              </a:tblGrid>
              <a:tr h="452438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T="34290" marB="34290" anchor="ctr">
                    <a:solidFill>
                      <a:srgbClr val="169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Blocked</a:t>
                      </a:r>
                      <a:endParaRPr lang="en-US" sz="2400" dirty="0"/>
                    </a:p>
                  </a:txBody>
                  <a:tcPr marT="34290" marB="34290" anchor="ctr">
                    <a:solidFill>
                      <a:srgbClr val="169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Interleaved</a:t>
                      </a:r>
                      <a:endParaRPr lang="en-US" sz="2400" dirty="0"/>
                    </a:p>
                  </a:txBody>
                  <a:tcPr marT="34290" marB="34290" anchor="ctr">
                    <a:solidFill>
                      <a:srgbClr val="1691D1"/>
                    </a:solidFill>
                  </a:tcPr>
                </a:tc>
              </a:tr>
              <a:tr h="45243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Mean</a:t>
                      </a:r>
                      <a:endParaRPr lang="en-US" sz="2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>
                        <a:tabLst/>
                      </a:pPr>
                      <a:r>
                        <a:rPr lang="en-US" sz="2400" dirty="0" smtClean="0"/>
                        <a:t>38</a:t>
                      </a:r>
                      <a:endParaRPr lang="en-US" sz="2400" dirty="0"/>
                    </a:p>
                  </a:txBody>
                  <a:tcPr marR="115200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61</a:t>
                      </a:r>
                      <a:endParaRPr lang="en-US" sz="2400" dirty="0"/>
                    </a:p>
                  </a:txBody>
                  <a:tcPr marR="1152000" marT="34290" marB="34290" anchor="ctr"/>
                </a:tc>
              </a:tr>
              <a:tr h="8001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Standard deviation</a:t>
                      </a:r>
                      <a:endParaRPr lang="en-US" sz="2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27</a:t>
                      </a:r>
                      <a:endParaRPr lang="en-US" sz="2400" dirty="0"/>
                    </a:p>
                  </a:txBody>
                  <a:tcPr marR="115200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29</a:t>
                      </a:r>
                      <a:endParaRPr lang="en-US" sz="2400" dirty="0"/>
                    </a:p>
                  </a:txBody>
                  <a:tcPr marR="1152000" marT="34290" marB="34290" anchor="ctr"/>
                </a:tc>
              </a:tr>
            </a:tbl>
          </a:graphicData>
        </a:graphic>
      </p:graphicFrame>
      <p:graphicFrame>
        <p:nvGraphicFramePr>
          <p:cNvPr id="12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7415418"/>
              </p:ext>
            </p:extLst>
          </p:nvPr>
        </p:nvGraphicFramePr>
        <p:xfrm>
          <a:off x="717550" y="1038225"/>
          <a:ext cx="5435601" cy="1704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1950"/>
                <a:gridCol w="2533651"/>
              </a:tblGrid>
              <a:tr h="452438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T="34290" marB="34290" anchor="ctr">
                    <a:solidFill>
                      <a:srgbClr val="169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Blocked</a:t>
                      </a:r>
                      <a:endParaRPr lang="en-US" sz="2400" dirty="0"/>
                    </a:p>
                  </a:txBody>
                  <a:tcPr marT="34290" marB="34290" anchor="ctr">
                    <a:solidFill>
                      <a:srgbClr val="1691D1"/>
                    </a:solidFill>
                  </a:tcPr>
                </a:tc>
              </a:tr>
              <a:tr h="45243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Mean</a:t>
                      </a:r>
                      <a:endParaRPr lang="en-US" sz="2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>
                        <a:tabLst/>
                      </a:pPr>
                      <a:r>
                        <a:rPr lang="en-US" sz="2400" dirty="0" smtClean="0"/>
                        <a:t>38</a:t>
                      </a:r>
                      <a:endParaRPr lang="en-US" sz="2400" dirty="0"/>
                    </a:p>
                  </a:txBody>
                  <a:tcPr marR="1152000" marT="34290" marB="34290" anchor="ctr"/>
                </a:tc>
              </a:tr>
              <a:tr h="8001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Standard deviation</a:t>
                      </a:r>
                      <a:endParaRPr lang="en-US" sz="2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27</a:t>
                      </a:r>
                      <a:endParaRPr lang="en-US" sz="2400" dirty="0"/>
                    </a:p>
                  </a:txBody>
                  <a:tcPr marR="1152000" marT="34290" marB="3429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46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memory really </a:t>
            </a:r>
            <a:r>
              <a:rPr lang="en-US" dirty="0" smtClean="0"/>
              <a:t>works (part 2)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17550" y="1038226"/>
            <a:ext cx="8182610" cy="410527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Storage strength </a:t>
            </a:r>
            <a:r>
              <a:rPr lang="en-US" dirty="0" smtClean="0"/>
              <a:t>(and </a:t>
            </a:r>
            <a:r>
              <a:rPr lang="en-US" dirty="0" smtClean="0"/>
              <a:t>retrieval </a:t>
            </a:r>
            <a:r>
              <a:rPr lang="en-US" dirty="0" smtClean="0"/>
              <a:t>strength) is increased </a:t>
            </a:r>
            <a:r>
              <a:rPr lang="en-US" dirty="0" smtClean="0"/>
              <a:t>by</a:t>
            </a:r>
          </a:p>
          <a:p>
            <a:pPr lvl="1"/>
            <a:r>
              <a:rPr lang="en-US" dirty="0" smtClean="0"/>
              <a:t>Re-studying an item</a:t>
            </a:r>
          </a:p>
          <a:p>
            <a:pPr lvl="1"/>
            <a:r>
              <a:rPr lang="en-US" dirty="0" smtClean="0"/>
              <a:t>Retrieving it from memory</a:t>
            </a:r>
          </a:p>
          <a:p>
            <a:pPr lvl="1"/>
            <a:r>
              <a:rPr lang="en-US" dirty="0" smtClean="0"/>
              <a:t>Retrieval has a greater impact than re-study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Retrieval and re-study </a:t>
            </a:r>
            <a:r>
              <a:rPr lang="en-US" dirty="0" smtClean="0"/>
              <a:t>increase</a:t>
            </a:r>
            <a:r>
              <a:rPr lang="en-US" dirty="0"/>
              <a:t> </a:t>
            </a:r>
            <a:r>
              <a:rPr lang="en-US" dirty="0" smtClean="0"/>
              <a:t>storage </a:t>
            </a:r>
            <a:r>
              <a:rPr lang="en-US" dirty="0" smtClean="0"/>
              <a:t>strength more when retrieval strength is </a:t>
            </a:r>
            <a:r>
              <a:rPr lang="en-US" i="1" dirty="0" smtClean="0"/>
              <a:t>low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17550" y="4739501"/>
            <a:ext cx="269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691D0"/>
                </a:solidFill>
              </a:rPr>
              <a:t>Bjork (1992)</a:t>
            </a:r>
            <a:endParaRPr lang="en-US" dirty="0">
              <a:solidFill>
                <a:srgbClr val="1691D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7579" y="3749040"/>
            <a:ext cx="7837141" cy="827901"/>
          </a:xfrm>
          <a:prstGeom prst="rect">
            <a:avLst/>
          </a:prstGeom>
          <a:solidFill>
            <a:srgbClr val="1691D0"/>
          </a:solidFill>
          <a:ln>
            <a:solidFill>
              <a:srgbClr val="1691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Key takeaways: Frequent testing and distributed practice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1405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2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Pedagogy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203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origins of mastery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views of aptitude</a:t>
            </a:r>
          </a:p>
          <a:p>
            <a:pPr lvl="1"/>
            <a:r>
              <a:rPr lang="en-US" dirty="0" smtClean="0"/>
              <a:t>The proportion of taught material retained</a:t>
            </a:r>
          </a:p>
          <a:p>
            <a:pPr lvl="1"/>
            <a:r>
              <a:rPr lang="en-US" dirty="0" smtClean="0"/>
              <a:t>The time taken to learn that material</a:t>
            </a:r>
          </a:p>
          <a:p>
            <a:r>
              <a:rPr lang="en-US" dirty="0"/>
              <a:t>“In fact, we may even insist that our educational efforts have been unsuccessful to the extent to which our distribution of achievement approximates the normal distribution.” </a:t>
            </a:r>
            <a:r>
              <a:rPr lang="en-US" dirty="0" smtClean="0"/>
              <a:t>(Bloom, 1968 p</a:t>
            </a:r>
            <a:r>
              <a:rPr lang="en-US" dirty="0"/>
              <a:t>. 3</a:t>
            </a:r>
            <a:r>
              <a:rPr lang="en-US" dirty="0" smtClean="0"/>
              <a:t>)</a:t>
            </a:r>
          </a:p>
          <a:p>
            <a:r>
              <a:rPr lang="en-US" dirty="0" smtClean="0"/>
              <a:t>Teaching should be a </a:t>
            </a:r>
            <a:r>
              <a:rPr lang="en-US" i="1" dirty="0" smtClean="0"/>
              <a:t>contingent</a:t>
            </a:r>
            <a:r>
              <a:rPr lang="en-US" dirty="0" smtClean="0"/>
              <a:t> process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57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Formative </a:t>
            </a:r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652" y="1781626"/>
            <a:ext cx="121023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Span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652" y="2844043"/>
            <a:ext cx="121023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Length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" y="4060195"/>
            <a:ext cx="121023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Impact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228887" y="1096833"/>
            <a:ext cx="2420471" cy="370597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28887" y="1096833"/>
            <a:ext cx="242047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</a:rPr>
              <a:t>Long-cycle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801758" y="1111187"/>
            <a:ext cx="2432423" cy="369161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374629" y="1096833"/>
            <a:ext cx="2459317" cy="370597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01758" y="1111186"/>
            <a:ext cx="243242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</a:rPr>
              <a:t>Medium-cycle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86468" y="1111186"/>
            <a:ext cx="244747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</a:rPr>
              <a:t>Short-cycle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301351" y="1564958"/>
            <a:ext cx="2292350" cy="939053"/>
          </a:xfrm>
          <a:prstGeom prst="roundRect">
            <a:avLst/>
          </a:prstGeom>
          <a:solidFill>
            <a:srgbClr val="1691D0"/>
          </a:solidFill>
          <a:ln>
            <a:solidFill>
              <a:srgbClr val="1691D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100" dirty="0">
                <a:solidFill>
                  <a:schemeClr val="bg1"/>
                </a:solidFill>
              </a:rPr>
              <a:t>Across terms, teaching units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301351" y="2664836"/>
            <a:ext cx="2292350" cy="912412"/>
          </a:xfrm>
          <a:prstGeom prst="roundRect">
            <a:avLst/>
          </a:prstGeom>
          <a:solidFill>
            <a:srgbClr val="1691D0"/>
          </a:solidFill>
          <a:ln>
            <a:solidFill>
              <a:srgbClr val="1691D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100" dirty="0">
                <a:solidFill>
                  <a:schemeClr val="bg1"/>
                </a:solidFill>
              </a:rPr>
              <a:t>Four weeks to</a:t>
            </a:r>
          </a:p>
          <a:p>
            <a:pPr algn="ctr"/>
            <a:r>
              <a:rPr lang="en-US" sz="2100" dirty="0">
                <a:solidFill>
                  <a:schemeClr val="bg1"/>
                </a:solidFill>
              </a:rPr>
              <a:t>one year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301351" y="3741421"/>
            <a:ext cx="2292350" cy="932516"/>
          </a:xfrm>
          <a:prstGeom prst="roundRect">
            <a:avLst/>
          </a:prstGeom>
          <a:solidFill>
            <a:srgbClr val="1691D0"/>
          </a:solidFill>
          <a:ln>
            <a:solidFill>
              <a:srgbClr val="1691D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100" dirty="0">
                <a:solidFill>
                  <a:schemeClr val="bg1"/>
                </a:solidFill>
              </a:rPr>
              <a:t>Monitoring, curriculum alignment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456318" y="1564958"/>
            <a:ext cx="2292350" cy="939053"/>
          </a:xfrm>
          <a:prstGeom prst="roundRect">
            <a:avLst/>
          </a:prstGeom>
          <a:solidFill>
            <a:srgbClr val="1691D0"/>
          </a:solidFill>
          <a:ln>
            <a:solidFill>
              <a:srgbClr val="1691D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100" dirty="0">
                <a:solidFill>
                  <a:schemeClr val="bg1"/>
                </a:solidFill>
              </a:rPr>
              <a:t>Within and between lessons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456318" y="2664836"/>
            <a:ext cx="2292350" cy="912412"/>
          </a:xfrm>
          <a:prstGeom prst="roundRect">
            <a:avLst/>
          </a:prstGeom>
          <a:solidFill>
            <a:srgbClr val="1691D0"/>
          </a:solidFill>
          <a:ln>
            <a:solidFill>
              <a:srgbClr val="1691D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100" dirty="0">
                <a:solidFill>
                  <a:schemeClr val="bg1"/>
                </a:solidFill>
              </a:rPr>
              <a:t>Minute-by-minute and day-by-day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456318" y="3741421"/>
            <a:ext cx="2292350" cy="932516"/>
          </a:xfrm>
          <a:prstGeom prst="roundRect">
            <a:avLst/>
          </a:prstGeom>
          <a:solidFill>
            <a:srgbClr val="1691D0"/>
          </a:solidFill>
          <a:ln>
            <a:solidFill>
              <a:srgbClr val="1691D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100" dirty="0">
                <a:solidFill>
                  <a:schemeClr val="bg1"/>
                </a:solidFill>
              </a:rPr>
              <a:t>Engagement, responsiveness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865257" y="1564958"/>
            <a:ext cx="2292350" cy="939053"/>
          </a:xfrm>
          <a:prstGeom prst="roundRect">
            <a:avLst/>
          </a:prstGeom>
          <a:solidFill>
            <a:srgbClr val="1691D0"/>
          </a:solidFill>
          <a:ln>
            <a:solidFill>
              <a:srgbClr val="1691D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100" dirty="0">
                <a:solidFill>
                  <a:schemeClr val="bg1"/>
                </a:solidFill>
              </a:rPr>
              <a:t>Within and between teaching units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65257" y="2664836"/>
            <a:ext cx="2292350" cy="912412"/>
          </a:xfrm>
          <a:prstGeom prst="roundRect">
            <a:avLst/>
          </a:prstGeom>
          <a:solidFill>
            <a:srgbClr val="1691D0"/>
          </a:solidFill>
          <a:ln>
            <a:solidFill>
              <a:srgbClr val="1691D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100" dirty="0">
                <a:solidFill>
                  <a:schemeClr val="bg1"/>
                </a:solidFill>
              </a:rPr>
              <a:t>One to four weeks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865257" y="3741421"/>
            <a:ext cx="2292350" cy="932516"/>
          </a:xfrm>
          <a:prstGeom prst="roundRect">
            <a:avLst/>
          </a:prstGeom>
          <a:solidFill>
            <a:srgbClr val="1691D0"/>
          </a:solidFill>
          <a:ln>
            <a:solidFill>
              <a:srgbClr val="1691D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lvl="0" algn="ctr"/>
            <a:r>
              <a:rPr lang="en-US" sz="2100" dirty="0">
                <a:solidFill>
                  <a:schemeClr val="bg1"/>
                </a:solidFill>
              </a:rPr>
              <a:t>Student-involved assessment</a:t>
            </a:r>
          </a:p>
        </p:txBody>
      </p:sp>
    </p:spTree>
    <p:extLst>
      <p:ext uri="{BB962C8B-B14F-4D97-AF65-F5344CB8AC3E}">
        <p14:creationId xmlns:p14="http://schemas.microsoft.com/office/powerpoint/2010/main" val="294207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3" grpId="0" animBg="1"/>
      <p:bldP spid="8" grpId="0"/>
      <p:bldP spid="9" grpId="0" animBg="1"/>
      <p:bldP spid="10" grpId="0" animBg="1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professional development issue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42510142"/>
              </p:ext>
            </p:extLst>
          </p:nvPr>
        </p:nvGraphicFramePr>
        <p:xfrm>
          <a:off x="717552" y="1000126"/>
          <a:ext cx="8153401" cy="3836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7007"/>
                <a:gridCol w="1988798"/>
                <a:gridCol w="1988798"/>
                <a:gridCol w="1988798"/>
              </a:tblGrid>
              <a:tr h="49004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34290" marB="34290">
                    <a:solidFill>
                      <a:srgbClr val="1691D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If we treat formative assessment as:</a:t>
                      </a:r>
                      <a:endParaRPr lang="en-US" sz="1800" dirty="0"/>
                    </a:p>
                  </a:txBody>
                  <a:tcPr marT="34290" marB="34290">
                    <a:solidFill>
                      <a:srgbClr val="1691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71137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Content-specific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Discipline-specific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Generic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solidFill>
                      <a:srgbClr val="1691D0"/>
                    </a:solidFill>
                  </a:tcPr>
                </a:tc>
              </a:tr>
              <a:tr h="69371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Benefits </a:t>
                      </a:r>
                      <a:r>
                        <a:rPr lang="en-US" sz="1800" baseline="0" dirty="0" smtClean="0"/>
                        <a:t>are</a:t>
                      </a:r>
                      <a:r>
                        <a:rPr lang="en-US" sz="1800" baseline="0" dirty="0" smtClean="0"/>
                        <a:t>:</a:t>
                      </a:r>
                      <a:endParaRPr lang="en-US" sz="1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specific </a:t>
                      </a:r>
                      <a:r>
                        <a:rPr lang="en-US" sz="1800" dirty="0" smtClean="0"/>
                        <a:t>to those domains</a:t>
                      </a:r>
                      <a:r>
                        <a:rPr lang="en-US" sz="1800" baseline="0" dirty="0" smtClean="0"/>
                        <a:t> studied</a:t>
                      </a:r>
                      <a:endParaRPr lang="en-US" sz="1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applicable </a:t>
                      </a:r>
                      <a:r>
                        <a:rPr lang="en-US" sz="1800" dirty="0" smtClean="0"/>
                        <a:t>to all aspects of practice</a:t>
                      </a:r>
                      <a:endParaRPr lang="en-US" sz="1800" dirty="0"/>
                    </a:p>
                  </a:txBody>
                  <a:tcPr marT="34290" marB="34290" anchor="ctr"/>
                </a:tc>
              </a:tr>
              <a:tr h="69371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</a:t>
                      </a:r>
                      <a:r>
                        <a:rPr lang="en-US" sz="1800" baseline="0" dirty="0" smtClean="0"/>
                        <a:t>mproves achievement</a:t>
                      </a:r>
                      <a:r>
                        <a:rPr lang="en-US" sz="1800" baseline="0" dirty="0" smtClean="0"/>
                        <a:t>:</a:t>
                      </a:r>
                      <a:endParaRPr lang="en-US" sz="1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 little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 lot</a:t>
                      </a:r>
                      <a:endParaRPr lang="en-US" sz="1800" dirty="0"/>
                    </a:p>
                  </a:txBody>
                  <a:tcPr marT="34290" marB="34290" anchor="ctr"/>
                </a:tc>
              </a:tr>
              <a:tr h="69371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Is </a:t>
                      </a:r>
                      <a:r>
                        <a:rPr lang="en-US" sz="1800" dirty="0" smtClean="0"/>
                        <a:t>mostly</a:t>
                      </a:r>
                      <a:r>
                        <a:rPr lang="en-US" sz="1800" baseline="0" dirty="0" smtClean="0"/>
                        <a:t> a matter of:</a:t>
                      </a:r>
                      <a:endParaRPr lang="en-US" sz="1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knowledge acquisition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habit change</a:t>
                      </a:r>
                      <a:endParaRPr lang="en-US" sz="1800" dirty="0"/>
                    </a:p>
                  </a:txBody>
                  <a:tcPr marT="34290" marB="34290" anchor="ctr"/>
                </a:tc>
              </a:tr>
              <a:tr h="69371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And doing it</a:t>
                      </a:r>
                      <a:r>
                        <a:rPr lang="en-US" sz="1800" baseline="0" dirty="0" smtClean="0"/>
                        <a:t> is: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hard</a:t>
                      </a:r>
                      <a:endParaRPr lang="en-US" sz="1800" dirty="0" smtClean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very hard</a:t>
                      </a:r>
                      <a:endParaRPr lang="en-US" sz="1800" dirty="0"/>
                    </a:p>
                  </a:txBody>
                  <a:tcPr marT="34290" marB="34290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0876-9936-0A4D-A655-DB5D8150D4AA}" type="slidenum">
              <a:rPr lang="en-GB" smtClean="0"/>
              <a:pPr/>
              <a:t>37</a:t>
            </a:fld>
            <a:endParaRPr lang="en-GB" dirty="0"/>
          </a:p>
        </p:txBody>
      </p:sp>
      <p:graphicFrame>
        <p:nvGraphicFramePr>
          <p:cNvPr id="8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96114967"/>
              </p:ext>
            </p:extLst>
          </p:nvPr>
        </p:nvGraphicFramePr>
        <p:xfrm>
          <a:off x="717552" y="1000126"/>
          <a:ext cx="8153401" cy="314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7007"/>
                <a:gridCol w="1988798"/>
                <a:gridCol w="1988798"/>
                <a:gridCol w="1988798"/>
              </a:tblGrid>
              <a:tr h="49004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34290" marB="34290">
                    <a:solidFill>
                      <a:srgbClr val="1691D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If we treat formative assessment as:</a:t>
                      </a:r>
                      <a:endParaRPr lang="en-US" sz="1800" dirty="0"/>
                    </a:p>
                  </a:txBody>
                  <a:tcPr marT="34290" marB="34290">
                    <a:solidFill>
                      <a:srgbClr val="1691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71137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Content-specific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Discipline-specific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Generic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solidFill>
                      <a:srgbClr val="1691D0"/>
                    </a:solidFill>
                  </a:tcPr>
                </a:tc>
              </a:tr>
              <a:tr h="69371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Benefits </a:t>
                      </a:r>
                      <a:r>
                        <a:rPr lang="en-US" sz="1800" baseline="0" dirty="0" smtClean="0"/>
                        <a:t>are</a:t>
                      </a:r>
                      <a:r>
                        <a:rPr lang="en-US" sz="1800" baseline="0" dirty="0" smtClean="0"/>
                        <a:t>:</a:t>
                      </a:r>
                      <a:endParaRPr lang="en-US" sz="1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specific </a:t>
                      </a:r>
                      <a:r>
                        <a:rPr lang="en-US" sz="1800" dirty="0" smtClean="0"/>
                        <a:t>to those domains</a:t>
                      </a:r>
                      <a:r>
                        <a:rPr lang="en-US" sz="1800" baseline="0" dirty="0" smtClean="0"/>
                        <a:t> studied</a:t>
                      </a:r>
                      <a:endParaRPr lang="en-US" sz="1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applicable </a:t>
                      </a:r>
                      <a:r>
                        <a:rPr lang="en-US" sz="1800" dirty="0" smtClean="0"/>
                        <a:t>to all aspects of practice</a:t>
                      </a:r>
                      <a:endParaRPr lang="en-US" sz="1800" dirty="0"/>
                    </a:p>
                  </a:txBody>
                  <a:tcPr marT="34290" marB="34290" anchor="ctr"/>
                </a:tc>
              </a:tr>
              <a:tr h="69371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</a:t>
                      </a:r>
                      <a:r>
                        <a:rPr lang="en-US" sz="1800" baseline="0" dirty="0" smtClean="0"/>
                        <a:t>mproves achievement</a:t>
                      </a:r>
                      <a:r>
                        <a:rPr lang="en-US" sz="1800" baseline="0" dirty="0" smtClean="0"/>
                        <a:t>:</a:t>
                      </a:r>
                      <a:endParaRPr lang="en-US" sz="1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 little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 lot</a:t>
                      </a:r>
                      <a:endParaRPr lang="en-US" sz="1800" dirty="0"/>
                    </a:p>
                  </a:txBody>
                  <a:tcPr marT="34290" marB="34290" anchor="ctr"/>
                </a:tc>
              </a:tr>
              <a:tr h="69371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Is </a:t>
                      </a:r>
                      <a:r>
                        <a:rPr lang="en-US" sz="1800" dirty="0" smtClean="0"/>
                        <a:t>mostly</a:t>
                      </a:r>
                      <a:r>
                        <a:rPr lang="en-US" sz="1800" baseline="0" dirty="0" smtClean="0"/>
                        <a:t> a matter of:</a:t>
                      </a:r>
                      <a:endParaRPr lang="en-US" sz="1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knowledge acquisition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habit change</a:t>
                      </a:r>
                      <a:endParaRPr lang="en-US" sz="1800" dirty="0"/>
                    </a:p>
                  </a:txBody>
                  <a:tcPr marT="34290" marB="34290" anchor="ctr"/>
                </a:tc>
              </a:tr>
            </a:tbl>
          </a:graphicData>
        </a:graphic>
      </p:graphicFrame>
      <p:graphicFrame>
        <p:nvGraphicFramePr>
          <p:cNvPr id="9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42964506"/>
              </p:ext>
            </p:extLst>
          </p:nvPr>
        </p:nvGraphicFramePr>
        <p:xfrm>
          <a:off x="717552" y="1000126"/>
          <a:ext cx="8153401" cy="2448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7007"/>
                <a:gridCol w="1988798"/>
                <a:gridCol w="1988798"/>
                <a:gridCol w="1988798"/>
              </a:tblGrid>
              <a:tr h="49004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34290" marB="34290">
                    <a:solidFill>
                      <a:srgbClr val="1691D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If we treat formative assessment as:</a:t>
                      </a:r>
                      <a:endParaRPr lang="en-US" sz="1800" dirty="0"/>
                    </a:p>
                  </a:txBody>
                  <a:tcPr marT="34290" marB="34290">
                    <a:solidFill>
                      <a:srgbClr val="1691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71137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Content-specific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Discipline-specific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Generic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solidFill>
                      <a:srgbClr val="1691D0"/>
                    </a:solidFill>
                  </a:tcPr>
                </a:tc>
              </a:tr>
              <a:tr h="69371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Benefits </a:t>
                      </a:r>
                      <a:r>
                        <a:rPr lang="en-US" sz="1800" baseline="0" dirty="0" smtClean="0"/>
                        <a:t>are</a:t>
                      </a:r>
                      <a:r>
                        <a:rPr lang="en-US" sz="1800" baseline="0" dirty="0" smtClean="0"/>
                        <a:t>:</a:t>
                      </a:r>
                      <a:endParaRPr lang="en-US" sz="1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specific </a:t>
                      </a:r>
                      <a:r>
                        <a:rPr lang="en-US" sz="1800" dirty="0" smtClean="0"/>
                        <a:t>to those domains</a:t>
                      </a:r>
                      <a:r>
                        <a:rPr lang="en-US" sz="1800" baseline="0" dirty="0" smtClean="0"/>
                        <a:t> studied</a:t>
                      </a:r>
                      <a:endParaRPr lang="en-US" sz="1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applicable </a:t>
                      </a:r>
                      <a:r>
                        <a:rPr lang="en-US" sz="1800" dirty="0" smtClean="0"/>
                        <a:t>to all aspects of practice</a:t>
                      </a:r>
                      <a:endParaRPr lang="en-US" sz="1800" dirty="0"/>
                    </a:p>
                  </a:txBody>
                  <a:tcPr marT="34290" marB="34290" anchor="ctr"/>
                </a:tc>
              </a:tr>
              <a:tr h="69371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</a:t>
                      </a:r>
                      <a:r>
                        <a:rPr lang="en-US" sz="1800" baseline="0" dirty="0" smtClean="0"/>
                        <a:t>mproves achievement</a:t>
                      </a:r>
                      <a:r>
                        <a:rPr lang="en-US" sz="1800" baseline="0" dirty="0" smtClean="0"/>
                        <a:t>:</a:t>
                      </a:r>
                      <a:endParaRPr lang="en-US" sz="1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 little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 lot</a:t>
                      </a:r>
                      <a:endParaRPr lang="en-US" sz="1800" dirty="0"/>
                    </a:p>
                  </a:txBody>
                  <a:tcPr marT="34290" marB="34290" anchor="ctr"/>
                </a:tc>
              </a:tr>
            </a:tbl>
          </a:graphicData>
        </a:graphic>
      </p:graphicFrame>
      <p:graphicFrame>
        <p:nvGraphicFramePr>
          <p:cNvPr id="10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51659219"/>
              </p:ext>
            </p:extLst>
          </p:nvPr>
        </p:nvGraphicFramePr>
        <p:xfrm>
          <a:off x="717552" y="1000126"/>
          <a:ext cx="8153401" cy="1754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7007"/>
                <a:gridCol w="1988798"/>
                <a:gridCol w="1988798"/>
                <a:gridCol w="1988798"/>
              </a:tblGrid>
              <a:tr h="49004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34290" marB="34290">
                    <a:solidFill>
                      <a:srgbClr val="1691D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If we treat formative assessment as:</a:t>
                      </a:r>
                      <a:endParaRPr lang="en-US" sz="1800" dirty="0"/>
                    </a:p>
                  </a:txBody>
                  <a:tcPr marT="34290" marB="34290">
                    <a:solidFill>
                      <a:srgbClr val="1691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71137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Content-specific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Discipline-specific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Generic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solidFill>
                      <a:srgbClr val="1691D0"/>
                    </a:solidFill>
                  </a:tcPr>
                </a:tc>
              </a:tr>
              <a:tr h="69371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Benefits </a:t>
                      </a:r>
                      <a:r>
                        <a:rPr lang="en-US" sz="1800" baseline="0" dirty="0" smtClean="0"/>
                        <a:t>are</a:t>
                      </a:r>
                      <a:r>
                        <a:rPr lang="en-US" sz="1800" baseline="0" dirty="0" smtClean="0"/>
                        <a:t>:</a:t>
                      </a:r>
                      <a:endParaRPr lang="en-US" sz="1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specific </a:t>
                      </a:r>
                      <a:r>
                        <a:rPr lang="en-US" sz="1800" dirty="0" smtClean="0"/>
                        <a:t>to those domains</a:t>
                      </a:r>
                      <a:r>
                        <a:rPr lang="en-US" sz="1800" baseline="0" dirty="0" smtClean="0"/>
                        <a:t> studied</a:t>
                      </a:r>
                      <a:endParaRPr lang="en-US" sz="1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applicable </a:t>
                      </a:r>
                      <a:r>
                        <a:rPr lang="en-US" sz="1800" dirty="0" smtClean="0"/>
                        <a:t>to all aspects of practice</a:t>
                      </a:r>
                      <a:endParaRPr lang="en-US" sz="1800" dirty="0"/>
                    </a:p>
                  </a:txBody>
                  <a:tcPr marT="34290" marB="34290" anchor="ctr"/>
                </a:tc>
              </a:tr>
            </a:tbl>
          </a:graphicData>
        </a:graphic>
      </p:graphicFrame>
      <p:graphicFrame>
        <p:nvGraphicFramePr>
          <p:cNvPr id="11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60895611"/>
              </p:ext>
            </p:extLst>
          </p:nvPr>
        </p:nvGraphicFramePr>
        <p:xfrm>
          <a:off x="717552" y="1000126"/>
          <a:ext cx="8153401" cy="1061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7007"/>
                <a:gridCol w="1988798"/>
                <a:gridCol w="1988798"/>
                <a:gridCol w="1988798"/>
              </a:tblGrid>
              <a:tr h="49004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34290" marB="34290">
                    <a:solidFill>
                      <a:srgbClr val="1691D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If we treat formative assessment as:</a:t>
                      </a:r>
                      <a:endParaRPr lang="en-US" sz="1800" dirty="0"/>
                    </a:p>
                  </a:txBody>
                  <a:tcPr marT="34290" marB="34290">
                    <a:solidFill>
                      <a:srgbClr val="1691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71137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Content-specific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Discipline-specific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Generic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solidFill>
                      <a:srgbClr val="1691D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6611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17550" y="1000126"/>
            <a:ext cx="7969250" cy="3668768"/>
          </a:xfrm>
        </p:spPr>
        <p:txBody>
          <a:bodyPr/>
          <a:lstStyle/>
          <a:p>
            <a:r>
              <a:rPr lang="en-GB" dirty="0"/>
              <a:t>A single model for the whole </a:t>
            </a:r>
            <a:r>
              <a:rPr lang="en-GB" dirty="0" smtClean="0"/>
              <a:t>school/college</a:t>
            </a:r>
            <a:endParaRPr lang="en-GB" dirty="0"/>
          </a:p>
          <a:p>
            <a:pPr lvl="1"/>
            <a:r>
              <a:rPr lang="en-US" dirty="0"/>
              <a:t>Scalable</a:t>
            </a:r>
          </a:p>
          <a:p>
            <a:pPr lvl="1"/>
            <a:r>
              <a:rPr lang="en-GB" dirty="0" smtClean="0"/>
              <a:t>Supports a </a:t>
            </a:r>
            <a:r>
              <a:rPr lang="en-GB" dirty="0"/>
              <a:t>‘single conversation’ with students</a:t>
            </a:r>
            <a:endParaRPr lang="en-US" dirty="0"/>
          </a:p>
          <a:p>
            <a:r>
              <a:rPr lang="en-GB" dirty="0"/>
              <a:t>A model that </a:t>
            </a:r>
            <a:r>
              <a:rPr lang="en-GB" dirty="0" smtClean="0"/>
              <a:t>honours </a:t>
            </a:r>
            <a:r>
              <a:rPr lang="en-GB" dirty="0"/>
              <a:t>the specificities </a:t>
            </a:r>
            <a:r>
              <a:rPr lang="en-GB" dirty="0" smtClean="0"/>
              <a:t>of</a:t>
            </a:r>
          </a:p>
          <a:p>
            <a:pPr lvl="1"/>
            <a:r>
              <a:rPr lang="en-GB" dirty="0" smtClean="0"/>
              <a:t>discipline</a:t>
            </a:r>
          </a:p>
          <a:p>
            <a:pPr lvl="1"/>
            <a:r>
              <a:rPr lang="en-GB" dirty="0" smtClean="0"/>
              <a:t> age </a:t>
            </a:r>
            <a:r>
              <a:rPr lang="en-GB" dirty="0"/>
              <a:t>range</a:t>
            </a:r>
          </a:p>
          <a:p>
            <a:r>
              <a:rPr lang="en-GB" dirty="0"/>
              <a:t>A model that acknowledges the realities</a:t>
            </a:r>
          </a:p>
          <a:p>
            <a:pPr lvl="1"/>
            <a:r>
              <a:rPr lang="en-GB" dirty="0"/>
              <a:t>Affordable</a:t>
            </a:r>
          </a:p>
          <a:p>
            <a:pPr lvl="1"/>
            <a:r>
              <a:rPr lang="en-GB" dirty="0"/>
              <a:t>Feasible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347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Embedding formative assessment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Programme</a:t>
            </a:r>
          </a:p>
          <a:p>
            <a:pPr lvl="1"/>
            <a:r>
              <a:rPr lang="en-US" dirty="0" smtClean="0"/>
              <a:t>Teachers meet monthly in groups of 8 to 12</a:t>
            </a:r>
          </a:p>
          <a:p>
            <a:pPr lvl="1"/>
            <a:r>
              <a:rPr lang="en-US" dirty="0" smtClean="0"/>
              <a:t>Make commitments about what to try out</a:t>
            </a:r>
          </a:p>
          <a:p>
            <a:pPr lvl="1"/>
            <a:r>
              <a:rPr lang="en-US" dirty="0" smtClean="0"/>
              <a:t>Hold each other accountable</a:t>
            </a:r>
          </a:p>
          <a:p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Pre-registered cluster randomized trial</a:t>
            </a:r>
          </a:p>
          <a:p>
            <a:pPr lvl="1"/>
            <a:r>
              <a:rPr lang="en-US" dirty="0" smtClean="0"/>
              <a:t>Outcome measure: Attainment 8</a:t>
            </a:r>
          </a:p>
          <a:p>
            <a:pPr lvl="1"/>
            <a:r>
              <a:rPr lang="en-US" dirty="0" smtClean="0"/>
              <a:t>Impact: 25% increase in rate of progress over KS4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39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94080" y="4927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7579" y="4667723"/>
            <a:ext cx="7547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rgbClr val="1691D0"/>
                </a:solidFill>
                <a:latin typeface="Calibri"/>
                <a:cs typeface="Calibri"/>
              </a:rPr>
              <a:t>Speckesser</a:t>
            </a:r>
            <a:r>
              <a:rPr lang="en-US" sz="1800" dirty="0" smtClean="0">
                <a:solidFill>
                  <a:srgbClr val="1691D0"/>
                </a:solidFill>
                <a:latin typeface="Calibri"/>
                <a:cs typeface="Calibri"/>
              </a:rPr>
              <a:t>, </a:t>
            </a:r>
            <a:r>
              <a:rPr lang="en-US" sz="1800" dirty="0" err="1" smtClean="0">
                <a:solidFill>
                  <a:srgbClr val="1691D0"/>
                </a:solidFill>
                <a:latin typeface="Calibri"/>
                <a:cs typeface="Calibri"/>
              </a:rPr>
              <a:t>Runge</a:t>
            </a:r>
            <a:r>
              <a:rPr lang="en-US" sz="1800" dirty="0" smtClean="0">
                <a:solidFill>
                  <a:srgbClr val="1691D0"/>
                </a:solidFill>
                <a:latin typeface="Calibri"/>
                <a:cs typeface="Calibri"/>
              </a:rPr>
              <a:t>, </a:t>
            </a:r>
            <a:r>
              <a:rPr lang="en-US" sz="1800" dirty="0" err="1" smtClean="0">
                <a:solidFill>
                  <a:srgbClr val="1691D0"/>
                </a:solidFill>
                <a:latin typeface="Calibri"/>
                <a:cs typeface="Calibri"/>
              </a:rPr>
              <a:t>Foliano</a:t>
            </a:r>
            <a:r>
              <a:rPr lang="en-US" sz="1800" dirty="0" smtClean="0">
                <a:solidFill>
                  <a:srgbClr val="1691D0"/>
                </a:solidFill>
                <a:latin typeface="Calibri"/>
                <a:cs typeface="Calibri"/>
              </a:rPr>
              <a:t>, </a:t>
            </a:r>
            <a:r>
              <a:rPr lang="en-US" sz="1800" dirty="0" err="1" smtClean="0">
                <a:solidFill>
                  <a:srgbClr val="1691D0"/>
                </a:solidFill>
                <a:latin typeface="Calibri"/>
                <a:cs typeface="Calibri"/>
              </a:rPr>
              <a:t>Bursnall</a:t>
            </a:r>
            <a:r>
              <a:rPr lang="en-US" sz="1800" dirty="0" smtClean="0">
                <a:solidFill>
                  <a:srgbClr val="1691D0"/>
                </a:solidFill>
                <a:latin typeface="Calibri"/>
                <a:cs typeface="Calibri"/>
              </a:rPr>
              <a:t>, Hudson-Sharpe, Rolfe, and Anders (2018)</a:t>
            </a:r>
            <a:endParaRPr lang="en-US" sz="1800" dirty="0">
              <a:solidFill>
                <a:srgbClr val="1691D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4072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Early Career Framework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550" y="1000131"/>
            <a:ext cx="7969250" cy="3787775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Set </a:t>
            </a:r>
            <a:r>
              <a:rPr lang="en-US" dirty="0"/>
              <a:t>high </a:t>
            </a:r>
            <a:r>
              <a:rPr lang="en-US" dirty="0" smtClean="0"/>
              <a:t>expectations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Promote </a:t>
            </a:r>
            <a:r>
              <a:rPr lang="en-US" dirty="0"/>
              <a:t>good </a:t>
            </a:r>
            <a:r>
              <a:rPr lang="en-US" dirty="0" smtClean="0"/>
              <a:t>progress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Demonstrate </a:t>
            </a:r>
            <a:r>
              <a:rPr lang="en-US" dirty="0"/>
              <a:t>good subject and curriculum </a:t>
            </a:r>
            <a:r>
              <a:rPr lang="en-US" dirty="0" smtClean="0"/>
              <a:t>knowledge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Plan </a:t>
            </a:r>
            <a:r>
              <a:rPr lang="en-US" dirty="0"/>
              <a:t>and teach well structured </a:t>
            </a:r>
            <a:r>
              <a:rPr lang="en-US" dirty="0" smtClean="0"/>
              <a:t>lessons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Adapt teaching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Make </a:t>
            </a:r>
            <a:r>
              <a:rPr lang="en-US" dirty="0"/>
              <a:t>accurate and productive use of </a:t>
            </a:r>
            <a:r>
              <a:rPr lang="en-US" dirty="0" smtClean="0"/>
              <a:t>assessment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Manage </a:t>
            </a:r>
            <a:r>
              <a:rPr lang="en-US" dirty="0" err="1" smtClean="0"/>
              <a:t>behaviour</a:t>
            </a:r>
            <a:r>
              <a:rPr lang="en-US" dirty="0" smtClean="0"/>
              <a:t> </a:t>
            </a:r>
            <a:r>
              <a:rPr lang="en-US" dirty="0" smtClean="0"/>
              <a:t>effectively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Fulfil</a:t>
            </a:r>
            <a:r>
              <a:rPr lang="en-US" dirty="0" smtClean="0"/>
              <a:t> </a:t>
            </a:r>
            <a:r>
              <a:rPr lang="en-US" dirty="0"/>
              <a:t>wider professional </a:t>
            </a:r>
            <a:r>
              <a:rPr lang="en-US" dirty="0" smtClean="0"/>
              <a:t>responsibilities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7550" y="4603233"/>
            <a:ext cx="406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691D0"/>
                </a:solidFill>
              </a:rPr>
              <a:t>Department for Education (2019)</a:t>
            </a:r>
            <a:endParaRPr lang="en-US" dirty="0">
              <a:solidFill>
                <a:srgbClr val="1691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990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75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and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33455"/>
            <a:ext cx="8134350" cy="3953509"/>
          </a:xfrm>
        </p:spPr>
        <p:txBody>
          <a:bodyPr lIns="68580" tIns="34290" rIns="68580" bIns="34290"/>
          <a:lstStyle/>
          <a:p>
            <a:pPr marL="0" indent="0">
              <a:buNone/>
            </a:pPr>
            <a:r>
              <a:rPr lang="en-US" dirty="0" smtClean="0"/>
              <a:t>“Evidence is data related to a claim” (</a:t>
            </a:r>
            <a:r>
              <a:rPr lang="en-US" dirty="0" err="1" smtClean="0"/>
              <a:t>Wainer</a:t>
            </a:r>
            <a:r>
              <a:rPr lang="en-US" dirty="0" smtClean="0"/>
              <a:t>, 2011 p. 148) </a:t>
            </a:r>
          </a:p>
          <a:p>
            <a:pPr marL="0" indent="0">
              <a:buNone/>
            </a:pPr>
            <a:r>
              <a:rPr lang="en-US" dirty="0" smtClean="0"/>
              <a:t>Some </a:t>
            </a:r>
            <a:r>
              <a:rPr lang="en-US" dirty="0"/>
              <a:t>radical </a:t>
            </a:r>
            <a:r>
              <a:rPr lang="en-US" dirty="0" smtClean="0"/>
              <a:t>shifts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651457"/>
              </p:ext>
            </p:extLst>
          </p:nvPr>
        </p:nvGraphicFramePr>
        <p:xfrm>
          <a:off x="885825" y="1863725"/>
          <a:ext cx="7629526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4763"/>
                <a:gridCol w="3814763"/>
              </a:tblGrid>
              <a:tr h="388620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From</a:t>
                      </a:r>
                      <a:endParaRPr lang="en-US" sz="2100" dirty="0"/>
                    </a:p>
                  </a:txBody>
                  <a:tcPr marL="68580" marR="68580" marT="34290" marB="34290"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To</a:t>
                      </a:r>
                      <a:endParaRPr lang="en-US" sz="2100" dirty="0"/>
                    </a:p>
                  </a:txBody>
                  <a:tcPr marL="68580" marR="68580" marT="34290" marB="34290">
                    <a:solidFill>
                      <a:srgbClr val="1691D0"/>
                    </a:solidFill>
                  </a:tcPr>
                </a:tc>
              </a:tr>
              <a:tr h="388620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Data</a:t>
                      </a:r>
                      <a:endParaRPr 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Information</a:t>
                      </a:r>
                      <a:endParaRPr lang="en-US" sz="21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770852"/>
              </p:ext>
            </p:extLst>
          </p:nvPr>
        </p:nvGraphicFramePr>
        <p:xfrm>
          <a:off x="885825" y="2892425"/>
          <a:ext cx="7629526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4763"/>
                <a:gridCol w="3814763"/>
              </a:tblGrid>
              <a:tr h="388620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From</a:t>
                      </a:r>
                      <a:endParaRPr lang="en-US" sz="2100" dirty="0"/>
                    </a:p>
                  </a:txBody>
                  <a:tcPr marL="68580" marR="68580" marT="34290" marB="34290"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To</a:t>
                      </a:r>
                      <a:endParaRPr lang="en-US" sz="2100" dirty="0"/>
                    </a:p>
                  </a:txBody>
                  <a:tcPr marL="68580" marR="68580" marT="34290" marB="34290">
                    <a:solidFill>
                      <a:srgbClr val="1691D0"/>
                    </a:solidFill>
                  </a:tcPr>
                </a:tc>
              </a:tr>
              <a:tr h="708660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Data-driven decision-making</a:t>
                      </a:r>
                      <a:endParaRPr 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Decision-driven data collection</a:t>
                      </a:r>
                      <a:endParaRPr lang="en-US" sz="21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1525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691D0"/>
                </a:solidFill>
              </a:rPr>
              <a:t>Mapping out the terrain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733435"/>
            <a:ext cx="634604" cy="173831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02B601A0-3688-4D07-8CC1-C676D43367B8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24760" y="1152260"/>
            <a:ext cx="6469529" cy="2781300"/>
          </a:xfrm>
          <a:prstGeom prst="rect">
            <a:avLst/>
          </a:prstGeom>
          <a:gradFill flip="none" rotWithShape="1">
            <a:gsLst>
              <a:gs pos="0">
                <a:srgbClr val="1691D0"/>
              </a:gs>
              <a:gs pos="100000">
                <a:srgbClr val="FFFFFF"/>
              </a:gs>
            </a:gsLst>
            <a:lin ang="2700000" scaled="0"/>
            <a:tileRect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8" tIns="45719" rIns="91438" bIns="45719" anchor="ctr"/>
          <a:lstStyle/>
          <a:p>
            <a:pPr algn="ctr">
              <a:defRPr/>
            </a:pPr>
            <a:endParaRPr lang="en-US" dirty="0">
              <a:latin typeface="Calibri"/>
              <a:ea typeface="+mn-ea"/>
            </a:endParaRPr>
          </a:p>
        </p:txBody>
      </p:sp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843616" y="1156586"/>
            <a:ext cx="12192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dirty="0">
                <a:latin typeface="+mj-lt"/>
              </a:rPr>
              <a:t>Annually</a:t>
            </a:r>
            <a:endParaRPr lang="en-US" dirty="0">
              <a:latin typeface="+mj-lt"/>
            </a:endParaRPr>
          </a:p>
        </p:txBody>
      </p:sp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843616" y="1622542"/>
            <a:ext cx="12192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dirty="0">
                <a:latin typeface="+mj-lt"/>
              </a:rPr>
              <a:t>Quarterly</a:t>
            </a:r>
            <a:endParaRPr lang="en-US" dirty="0">
              <a:latin typeface="+mj-lt"/>
            </a:endParaRPr>
          </a:p>
        </p:txBody>
      </p:sp>
      <p:sp>
        <p:nvSpPr>
          <p:cNvPr id="24582" name="TextBox 6"/>
          <p:cNvSpPr txBox="1">
            <a:spLocks noChangeArrowheads="1"/>
          </p:cNvSpPr>
          <p:nvPr/>
        </p:nvSpPr>
        <p:spPr bwMode="auto">
          <a:xfrm>
            <a:off x="843616" y="2558299"/>
            <a:ext cx="12192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dirty="0">
                <a:latin typeface="+mj-lt"/>
              </a:rPr>
              <a:t>Weekly</a:t>
            </a:r>
          </a:p>
        </p:txBody>
      </p:sp>
      <p:sp>
        <p:nvSpPr>
          <p:cNvPr id="24583" name="TextBox 7"/>
          <p:cNvSpPr txBox="1">
            <a:spLocks noChangeArrowheads="1"/>
          </p:cNvSpPr>
          <p:nvPr/>
        </p:nvSpPr>
        <p:spPr bwMode="auto">
          <a:xfrm>
            <a:off x="843616" y="3024254"/>
            <a:ext cx="12192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dirty="0">
                <a:latin typeface="+mj-lt"/>
              </a:rPr>
              <a:t>Daily</a:t>
            </a:r>
          </a:p>
        </p:txBody>
      </p:sp>
      <p:sp>
        <p:nvSpPr>
          <p:cNvPr id="24584" name="TextBox 8"/>
          <p:cNvSpPr txBox="1">
            <a:spLocks noChangeArrowheads="1"/>
          </p:cNvSpPr>
          <p:nvPr/>
        </p:nvSpPr>
        <p:spPr bwMode="auto">
          <a:xfrm>
            <a:off x="2461560" y="3854451"/>
            <a:ext cx="1828800" cy="923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dirty="0">
                <a:latin typeface="+mj-lt"/>
              </a:rPr>
              <a:t>Instructional Guidance (</a:t>
            </a:r>
            <a:r>
              <a:rPr lang="en-US" altLang="en-US" dirty="0">
                <a:latin typeface="+mj-lt"/>
              </a:rPr>
              <a:t>“</a:t>
            </a:r>
            <a:r>
              <a:rPr lang="en-US" dirty="0">
                <a:latin typeface="+mj-lt"/>
              </a:rPr>
              <a:t>formative</a:t>
            </a:r>
            <a:r>
              <a:rPr lang="en-US" altLang="en-US" dirty="0">
                <a:latin typeface="+mj-lt"/>
              </a:rPr>
              <a:t>”</a:t>
            </a:r>
            <a:r>
              <a:rPr lang="en-US" dirty="0">
                <a:latin typeface="+mj-lt"/>
              </a:rPr>
              <a:t>)</a:t>
            </a:r>
          </a:p>
        </p:txBody>
      </p:sp>
      <p:sp>
        <p:nvSpPr>
          <p:cNvPr id="24585" name="TextBox 9"/>
          <p:cNvSpPr txBox="1">
            <a:spLocks noChangeArrowheads="1"/>
          </p:cNvSpPr>
          <p:nvPr/>
        </p:nvSpPr>
        <p:spPr bwMode="auto">
          <a:xfrm>
            <a:off x="4557060" y="3854451"/>
            <a:ext cx="1828800" cy="923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dirty="0">
                <a:latin typeface="+mj-lt"/>
              </a:rPr>
              <a:t>Describing Individuals</a:t>
            </a:r>
          </a:p>
          <a:p>
            <a:pPr algn="ctr"/>
            <a:r>
              <a:rPr lang="en-US" dirty="0">
                <a:latin typeface="+mj-lt"/>
              </a:rPr>
              <a:t>(</a:t>
            </a:r>
            <a:r>
              <a:rPr lang="en-US" altLang="en-US" dirty="0">
                <a:latin typeface="+mj-lt"/>
              </a:rPr>
              <a:t>“</a:t>
            </a:r>
            <a:r>
              <a:rPr lang="en-US" dirty="0">
                <a:latin typeface="+mj-lt"/>
              </a:rPr>
              <a:t>summative</a:t>
            </a:r>
            <a:r>
              <a:rPr lang="en-US" altLang="en-US" dirty="0">
                <a:latin typeface="+mj-lt"/>
              </a:rPr>
              <a:t>”</a:t>
            </a:r>
            <a:r>
              <a:rPr lang="en-US" dirty="0">
                <a:latin typeface="+mj-lt"/>
              </a:rPr>
              <a:t>) </a:t>
            </a:r>
          </a:p>
        </p:txBody>
      </p:sp>
      <p:sp>
        <p:nvSpPr>
          <p:cNvPr id="24586" name="TextBox 10"/>
          <p:cNvSpPr txBox="1">
            <a:spLocks noChangeArrowheads="1"/>
          </p:cNvSpPr>
          <p:nvPr/>
        </p:nvSpPr>
        <p:spPr bwMode="auto">
          <a:xfrm>
            <a:off x="6652560" y="3854451"/>
            <a:ext cx="1828800" cy="923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dirty="0">
                <a:latin typeface="+mj-lt"/>
              </a:rPr>
              <a:t>Institutional Accountability (</a:t>
            </a:r>
            <a:r>
              <a:rPr lang="en-US" altLang="en-US" dirty="0">
                <a:latin typeface="+mj-lt"/>
              </a:rPr>
              <a:t>“</a:t>
            </a:r>
            <a:r>
              <a:rPr lang="en-US" dirty="0">
                <a:latin typeface="+mj-lt"/>
              </a:rPr>
              <a:t>evaluative</a:t>
            </a:r>
            <a:r>
              <a:rPr lang="en-US" altLang="en-US" dirty="0">
                <a:latin typeface="+mj-lt"/>
              </a:rPr>
              <a:t>”</a:t>
            </a:r>
            <a:r>
              <a:rPr lang="en-US" dirty="0">
                <a:latin typeface="+mj-lt"/>
              </a:rPr>
              <a:t>)</a:t>
            </a:r>
          </a:p>
        </p:txBody>
      </p:sp>
      <p:sp>
        <p:nvSpPr>
          <p:cNvPr id="12" name="Left-Right Arrow 11"/>
          <p:cNvSpPr>
            <a:spLocks noChangeArrowheads="1"/>
          </p:cNvSpPr>
          <p:nvPr/>
        </p:nvSpPr>
        <p:spPr bwMode="auto">
          <a:xfrm>
            <a:off x="2224741" y="4635251"/>
            <a:ext cx="6553200" cy="508251"/>
          </a:xfrm>
          <a:prstGeom prst="leftRightArrow">
            <a:avLst>
              <a:gd name="adj1" fmla="val 50000"/>
              <a:gd name="adj2" fmla="val 49996"/>
            </a:avLst>
          </a:prstGeom>
          <a:solidFill>
            <a:srgbClr val="1691D0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j-lt"/>
              </a:rPr>
              <a:t>Function</a:t>
            </a:r>
          </a:p>
        </p:txBody>
      </p:sp>
      <p:sp>
        <p:nvSpPr>
          <p:cNvPr id="24588" name="TextBox 12"/>
          <p:cNvSpPr txBox="1">
            <a:spLocks noChangeArrowheads="1"/>
          </p:cNvSpPr>
          <p:nvPr/>
        </p:nvSpPr>
        <p:spPr bwMode="auto">
          <a:xfrm>
            <a:off x="843616" y="3490211"/>
            <a:ext cx="12192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dirty="0">
                <a:latin typeface="+mj-lt"/>
              </a:rPr>
              <a:t>Hourly</a:t>
            </a:r>
          </a:p>
        </p:txBody>
      </p:sp>
      <p:sp>
        <p:nvSpPr>
          <p:cNvPr id="14" name="Up-Down Arrow 13"/>
          <p:cNvSpPr/>
          <p:nvPr/>
        </p:nvSpPr>
        <p:spPr>
          <a:xfrm>
            <a:off x="133350" y="1065265"/>
            <a:ext cx="609600" cy="2781300"/>
          </a:xfrm>
          <a:prstGeom prst="upDownArrow">
            <a:avLst/>
          </a:prstGeom>
          <a:solidFill>
            <a:srgbClr val="1691D0"/>
          </a:solidFill>
          <a:ln>
            <a:solidFill>
              <a:srgbClr val="1691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91438" tIns="45719" rIns="91438" bIns="45719" anchor="ctr"/>
          <a:lstStyle/>
          <a:p>
            <a:pPr algn="ctr">
              <a:defRPr/>
            </a:pPr>
            <a:r>
              <a:rPr lang="en-US" dirty="0">
                <a:latin typeface="+mj-lt"/>
              </a:rPr>
              <a:t>Timescale</a:t>
            </a:r>
          </a:p>
        </p:txBody>
      </p:sp>
      <p:sp>
        <p:nvSpPr>
          <p:cNvPr id="24590" name="TextBox 14"/>
          <p:cNvSpPr txBox="1">
            <a:spLocks noChangeArrowheads="1"/>
          </p:cNvSpPr>
          <p:nvPr/>
        </p:nvSpPr>
        <p:spPr bwMode="auto">
          <a:xfrm>
            <a:off x="6382862" y="1155542"/>
            <a:ext cx="1955800" cy="553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1500" dirty="0">
                <a:latin typeface="Calibri"/>
                <a:cs typeface="Calibri"/>
              </a:rPr>
              <a:t>High-stakes accountability</a:t>
            </a:r>
          </a:p>
        </p:txBody>
      </p:sp>
      <p:sp>
        <p:nvSpPr>
          <p:cNvPr id="24591" name="TextBox 15"/>
          <p:cNvSpPr txBox="1">
            <a:spLocks noChangeArrowheads="1"/>
          </p:cNvSpPr>
          <p:nvPr/>
        </p:nvSpPr>
        <p:spPr bwMode="auto">
          <a:xfrm>
            <a:off x="2300931" y="1164753"/>
            <a:ext cx="1866900" cy="32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1500" dirty="0">
                <a:latin typeface="Calibri"/>
                <a:cs typeface="Calibri"/>
              </a:rPr>
              <a:t>Academic promotion</a:t>
            </a:r>
          </a:p>
        </p:txBody>
      </p:sp>
      <p:sp>
        <p:nvSpPr>
          <p:cNvPr id="24592" name="TextBox 16"/>
          <p:cNvSpPr txBox="1">
            <a:spLocks noChangeArrowheads="1"/>
          </p:cNvSpPr>
          <p:nvPr/>
        </p:nvSpPr>
        <p:spPr bwMode="auto">
          <a:xfrm>
            <a:off x="2300932" y="3564240"/>
            <a:ext cx="2212788" cy="32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1500" dirty="0">
                <a:latin typeface="Calibri"/>
                <a:cs typeface="Calibri"/>
              </a:rPr>
              <a:t>Hinge-</a:t>
            </a:r>
            <a:r>
              <a:rPr lang="en-US" sz="1500" dirty="0">
                <a:latin typeface="Calibri"/>
                <a:cs typeface="Calibri"/>
              </a:rPr>
              <a:t>point questions</a:t>
            </a:r>
            <a:endParaRPr lang="en-US" sz="1500" dirty="0">
              <a:latin typeface="Calibri"/>
              <a:cs typeface="Calibri"/>
            </a:endParaRPr>
          </a:p>
        </p:txBody>
      </p:sp>
      <p:sp>
        <p:nvSpPr>
          <p:cNvPr id="24593" name="TextBox 17"/>
          <p:cNvSpPr txBox="1">
            <a:spLocks noChangeArrowheads="1"/>
          </p:cNvSpPr>
          <p:nvPr/>
        </p:nvSpPr>
        <p:spPr bwMode="auto">
          <a:xfrm>
            <a:off x="4472639" y="2498667"/>
            <a:ext cx="1792943" cy="32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1500" dirty="0">
                <a:latin typeface="Calibri"/>
                <a:cs typeface="Calibri"/>
              </a:rPr>
              <a:t>End-of-unit tests</a:t>
            </a:r>
          </a:p>
        </p:txBody>
      </p:sp>
      <p:sp>
        <p:nvSpPr>
          <p:cNvPr id="24594" name="TextBox 18"/>
          <p:cNvSpPr txBox="1">
            <a:spLocks noChangeArrowheads="1"/>
          </p:cNvSpPr>
          <p:nvPr/>
        </p:nvSpPr>
        <p:spPr bwMode="auto">
          <a:xfrm>
            <a:off x="2377149" y="1952054"/>
            <a:ext cx="3888443" cy="32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1500" dirty="0">
                <a:latin typeface="Calibri"/>
                <a:cs typeface="Calibri"/>
              </a:rPr>
              <a:t>Benchmarks</a:t>
            </a:r>
          </a:p>
        </p:txBody>
      </p:sp>
      <p:sp>
        <p:nvSpPr>
          <p:cNvPr id="24595" name="TextBox 19"/>
          <p:cNvSpPr txBox="1">
            <a:spLocks noChangeArrowheads="1"/>
          </p:cNvSpPr>
          <p:nvPr/>
        </p:nvSpPr>
        <p:spPr bwMode="auto">
          <a:xfrm>
            <a:off x="2643831" y="3120594"/>
            <a:ext cx="1333500" cy="32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1500" dirty="0">
                <a:latin typeface="Calibri"/>
                <a:cs typeface="Calibri"/>
              </a:rPr>
              <a:t>Exit pass</a:t>
            </a:r>
          </a:p>
        </p:txBody>
      </p:sp>
      <p:sp>
        <p:nvSpPr>
          <p:cNvPr id="24596" name="TextBox 20"/>
          <p:cNvSpPr txBox="1">
            <a:spLocks noChangeArrowheads="1"/>
          </p:cNvSpPr>
          <p:nvPr/>
        </p:nvSpPr>
        <p:spPr bwMode="auto">
          <a:xfrm>
            <a:off x="2377131" y="2201616"/>
            <a:ext cx="3771900" cy="32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1500" dirty="0">
                <a:latin typeface="Calibri"/>
                <a:cs typeface="Calibri"/>
              </a:rPr>
              <a:t>Common assessments</a:t>
            </a:r>
          </a:p>
        </p:txBody>
      </p:sp>
      <p:sp>
        <p:nvSpPr>
          <p:cNvPr id="24597" name="TextBox 21"/>
          <p:cNvSpPr txBox="1">
            <a:spLocks noChangeArrowheads="1"/>
          </p:cNvSpPr>
          <p:nvPr/>
        </p:nvSpPr>
        <p:spPr bwMode="auto">
          <a:xfrm>
            <a:off x="4345632" y="1386384"/>
            <a:ext cx="1955800" cy="32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1500" dirty="0">
                <a:latin typeface="Calibri"/>
                <a:cs typeface="Calibri"/>
              </a:rPr>
              <a:t>End-of-course exams</a:t>
            </a:r>
          </a:p>
        </p:txBody>
      </p:sp>
      <p:sp>
        <p:nvSpPr>
          <p:cNvPr id="24598" name="TextBox 22"/>
          <p:cNvSpPr txBox="1">
            <a:spLocks noChangeArrowheads="1"/>
          </p:cNvSpPr>
          <p:nvPr/>
        </p:nvSpPr>
        <p:spPr bwMode="auto">
          <a:xfrm>
            <a:off x="2224759" y="2557256"/>
            <a:ext cx="2047865" cy="553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1500" dirty="0">
                <a:latin typeface="Calibri"/>
                <a:cs typeface="Calibri"/>
              </a:rPr>
              <a:t>Before the end-</a:t>
            </a:r>
            <a:br>
              <a:rPr lang="en-US" sz="1500" dirty="0">
                <a:latin typeface="Calibri"/>
                <a:cs typeface="Calibri"/>
              </a:rPr>
            </a:br>
            <a:r>
              <a:rPr lang="en-US" sz="1500" dirty="0">
                <a:latin typeface="Calibri"/>
                <a:cs typeface="Calibri"/>
              </a:rPr>
              <a:t>of-unit tests</a:t>
            </a:r>
          </a:p>
        </p:txBody>
      </p:sp>
      <p:sp>
        <p:nvSpPr>
          <p:cNvPr id="24599" name="TextBox 23"/>
          <p:cNvSpPr txBox="1">
            <a:spLocks noChangeArrowheads="1"/>
          </p:cNvSpPr>
          <p:nvPr/>
        </p:nvSpPr>
        <p:spPr bwMode="auto">
          <a:xfrm>
            <a:off x="4472631" y="1709547"/>
            <a:ext cx="1676400" cy="32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1500" dirty="0">
                <a:latin typeface="Calibri"/>
                <a:cs typeface="Calibri"/>
              </a:rPr>
              <a:t>Growth measures</a:t>
            </a:r>
            <a:endParaRPr lang="en-US" sz="1500" dirty="0">
              <a:latin typeface="Calibri"/>
              <a:cs typeface="Calibri"/>
            </a:endParaRPr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843616" y="2088499"/>
            <a:ext cx="12192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dirty="0">
                <a:latin typeface="+mj-lt"/>
              </a:rPr>
              <a:t>Monthly</a:t>
            </a:r>
            <a:endParaRPr lang="en-US" dirty="0">
              <a:latin typeface="+mj-lt"/>
            </a:endParaRPr>
          </a:p>
        </p:txBody>
      </p:sp>
      <p:sp>
        <p:nvSpPr>
          <p:cNvPr id="26" name="TextBox 17"/>
          <p:cNvSpPr txBox="1">
            <a:spLocks noChangeArrowheads="1"/>
          </p:cNvSpPr>
          <p:nvPr/>
        </p:nvSpPr>
        <p:spPr bwMode="auto">
          <a:xfrm>
            <a:off x="3617266" y="2876028"/>
            <a:ext cx="1792943" cy="32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1500" dirty="0">
                <a:latin typeface="Calibri"/>
                <a:cs typeface="Calibri"/>
              </a:rPr>
              <a:t>Graded work</a:t>
            </a:r>
            <a:endParaRPr lang="en-US" sz="15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4321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D6D6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D6D6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D6D6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D6D6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D6D6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D6D6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D6D6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D6D6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D6D6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D6D6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D6D6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580" grpId="0"/>
      <p:bldP spid="24581" grpId="0"/>
      <p:bldP spid="24582" grpId="0"/>
      <p:bldP spid="24583" grpId="0"/>
      <p:bldP spid="24584" grpId="0"/>
      <p:bldP spid="24585" grpId="0"/>
      <p:bldP spid="24586" grpId="0"/>
      <p:bldP spid="12" grpId="0" animBg="1"/>
      <p:bldP spid="24588" grpId="0"/>
      <p:bldP spid="14" grpId="0" animBg="1"/>
      <p:bldP spid="24590" grpId="0"/>
      <p:bldP spid="24591" grpId="0"/>
      <p:bldP spid="24592" grpId="0"/>
      <p:bldP spid="24593" grpId="0"/>
      <p:bldP spid="24594" grpId="0"/>
      <p:bldP spid="24595" grpId="0"/>
      <p:bldP spid="24596" grpId="0"/>
      <p:bldP spid="24597" grpId="0"/>
      <p:bldP spid="24598" grpId="0"/>
      <p:bldP spid="24599" grpId="0"/>
      <p:bldP spid="25" grpId="0"/>
      <p:bldP spid="2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literacy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</a:t>
            </a:r>
            <a:r>
              <a:rPr lang="en-US" dirty="0"/>
              <a:t>you know what this assessment result means?</a:t>
            </a:r>
          </a:p>
          <a:p>
            <a:r>
              <a:rPr lang="en-US" dirty="0"/>
              <a:t>Does it have utility for its intended use?</a:t>
            </a:r>
          </a:p>
          <a:p>
            <a:r>
              <a:rPr lang="en-US" dirty="0"/>
              <a:t>What message does this assessment send to students (and other stakeholders) about the achievement outcomes we value?</a:t>
            </a:r>
          </a:p>
          <a:p>
            <a:r>
              <a:rPr lang="en-US" dirty="0"/>
              <a:t>What is likely to be the effect of this assessment on students?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43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7552" y="4681974"/>
            <a:ext cx="3254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691D0"/>
                </a:solidFill>
              </a:rPr>
              <a:t>Stiggins (1991</a:t>
            </a:r>
            <a:r>
              <a:rPr lang="en-US" dirty="0">
                <a:solidFill>
                  <a:srgbClr val="1691D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37088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ontent Placeholder 20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31173141"/>
              </p:ext>
            </p:extLst>
          </p:nvPr>
        </p:nvGraphicFramePr>
        <p:xfrm>
          <a:off x="612775" y="1200150"/>
          <a:ext cx="8153400" cy="3371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Errors of measurement and growth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397364" y="1846516"/>
            <a:ext cx="5714798" cy="816353"/>
          </a:xfrm>
          <a:prstGeom prst="straightConnector1">
            <a:avLst/>
          </a:prstGeom>
          <a:ln w="47625">
            <a:solidFill>
              <a:srgbClr val="FF0000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306656" y="2274122"/>
            <a:ext cx="5805509" cy="0"/>
          </a:xfrm>
          <a:prstGeom prst="straightConnector1">
            <a:avLst/>
          </a:prstGeom>
          <a:ln w="47625">
            <a:solidFill>
              <a:srgbClr val="FF0000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397364" y="1457771"/>
            <a:ext cx="5714798" cy="1603548"/>
          </a:xfrm>
          <a:prstGeom prst="straightConnector1">
            <a:avLst/>
          </a:prstGeom>
          <a:ln w="44450">
            <a:solidFill>
              <a:srgbClr val="FF0000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021560" y="1223262"/>
            <a:ext cx="5170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Reading scores: 2015 norms (6</a:t>
            </a:r>
            <a:r>
              <a:rPr lang="en-US" baseline="30000" dirty="0" smtClean="0">
                <a:latin typeface="Calibri"/>
                <a:cs typeface="Calibri"/>
              </a:rPr>
              <a:t>th</a:t>
            </a:r>
            <a:r>
              <a:rPr lang="en-US" dirty="0" smtClean="0">
                <a:latin typeface="Calibri"/>
                <a:cs typeface="Calibri"/>
              </a:rPr>
              <a:t> grade) 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5000" y="4627477"/>
            <a:ext cx="455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1691D0"/>
                </a:solidFill>
                <a:latin typeface="Calibri"/>
                <a:cs typeface="Calibri"/>
              </a:rPr>
              <a:t>Northwest Evaluation Association (2015)</a:t>
            </a:r>
            <a:endParaRPr lang="en-US" sz="1800" dirty="0">
              <a:solidFill>
                <a:srgbClr val="1691D0"/>
              </a:solidFill>
              <a:latin typeface="Calibri"/>
              <a:cs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" y="733445"/>
            <a:ext cx="635000" cy="173355"/>
          </a:xfrm>
          <a:prstGeom prst="rect">
            <a:avLst/>
          </a:prstGeom>
        </p:spPr>
        <p:txBody>
          <a:bodyPr/>
          <a:lstStyle/>
          <a:p>
            <a:fld id="{9C0F6FC3-3F0F-484D-B7AD-35414CAF3DD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30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Responses to unreliability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Reliability </a:t>
            </a:r>
            <a:r>
              <a:rPr lang="en-US" dirty="0"/>
              <a:t>can be increased</a:t>
            </a:r>
          </a:p>
          <a:p>
            <a:pPr lvl="1"/>
            <a:r>
              <a:rPr lang="en-US" dirty="0"/>
              <a:t>By narrowing the focus of the assessment</a:t>
            </a:r>
          </a:p>
          <a:p>
            <a:pPr lvl="1"/>
            <a:r>
              <a:rPr lang="en-US" dirty="0"/>
              <a:t>By increasing the length of the assessment</a:t>
            </a:r>
          </a:p>
          <a:p>
            <a:r>
              <a:rPr lang="en-US" dirty="0"/>
              <a:t>We have better things to do with our time</a:t>
            </a:r>
          </a:p>
          <a:p>
            <a:r>
              <a:rPr lang="en-US" dirty="0"/>
              <a:t>The unreliability of our assessments may be optimal</a:t>
            </a:r>
          </a:p>
          <a:p>
            <a:r>
              <a:rPr lang="en-US" dirty="0"/>
              <a:t>Provided we don’t place too much emphasis on them</a:t>
            </a:r>
            <a:r>
              <a:rPr lang="mr-IN" dirty="0"/>
              <a:t>…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16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makes effective teacher learning?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799CE-711A-FA44-BA4E-E463DA170A36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830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model for teacher learning</a:t>
            </a:r>
            <a:endParaRPr lang="en-US" dirty="0"/>
          </a:p>
        </p:txBody>
      </p:sp>
      <p:sp>
        <p:nvSpPr>
          <p:cNvPr id="11366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17550" y="1000128"/>
            <a:ext cx="7969250" cy="394779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Content, then process</a:t>
            </a:r>
          </a:p>
          <a:p>
            <a:r>
              <a:rPr lang="en-US" dirty="0" smtClean="0"/>
              <a:t>Content (what we want teachers to change):</a:t>
            </a:r>
          </a:p>
          <a:p>
            <a:pPr lvl="1"/>
            <a:r>
              <a:rPr lang="en-US" dirty="0" smtClean="0"/>
              <a:t>Evidence</a:t>
            </a:r>
          </a:p>
          <a:p>
            <a:pPr lvl="1"/>
            <a:r>
              <a:rPr lang="en-US" dirty="0" smtClean="0"/>
              <a:t>Ideas (strategies and techniques)</a:t>
            </a:r>
          </a:p>
          <a:p>
            <a:r>
              <a:rPr lang="en-US" dirty="0" smtClean="0"/>
              <a:t>Process (how to go about change):</a:t>
            </a:r>
          </a:p>
          <a:p>
            <a:pPr lvl="1"/>
            <a:r>
              <a:rPr lang="en-US" dirty="0" smtClean="0"/>
              <a:t>Choice</a:t>
            </a:r>
          </a:p>
          <a:p>
            <a:pPr lvl="1"/>
            <a:r>
              <a:rPr lang="en-US" dirty="0" smtClean="0"/>
              <a:t>Flexibility</a:t>
            </a:r>
          </a:p>
          <a:p>
            <a:pPr lvl="1"/>
            <a:r>
              <a:rPr lang="en-US" dirty="0" smtClean="0"/>
              <a:t>Small steps</a:t>
            </a:r>
          </a:p>
          <a:p>
            <a:pPr lvl="1"/>
            <a:r>
              <a:rPr lang="en-US" dirty="0" smtClean="0"/>
              <a:t>Accountability</a:t>
            </a:r>
          </a:p>
          <a:p>
            <a:pPr lvl="1"/>
            <a:r>
              <a:rPr lang="en-US" dirty="0" smtClean="0"/>
              <a:t>Support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5113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 build="p" bldLvl="2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needed from teachers</a:t>
            </a:r>
            <a:endParaRPr lang="en-US" dirty="0"/>
          </a:p>
        </p:txBody>
      </p:sp>
      <p:sp>
        <p:nvSpPr>
          <p:cNvPr id="137218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/>
              <a:t>commitment to:</a:t>
            </a:r>
          </a:p>
          <a:p>
            <a:pPr lvl="1"/>
            <a:r>
              <a:rPr lang="en-US" dirty="0" smtClean="0"/>
              <a:t>The continual improvement of practice</a:t>
            </a:r>
          </a:p>
          <a:p>
            <a:pPr lvl="1"/>
            <a:r>
              <a:rPr lang="en-US" dirty="0" smtClean="0"/>
              <a:t>Focus on those things that make a difference to </a:t>
            </a:r>
            <a:r>
              <a:rPr lang="en-US" dirty="0" smtClean="0"/>
              <a:t>students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38C2-C284-AD4D-8FB8-9663937FCA09}" type="slidenum">
              <a:rPr lang="en-GB" smtClean="0"/>
              <a:pPr/>
              <a:t>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8216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 build="p" bldLvl="3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needed from leaders</a:t>
            </a:r>
            <a:endParaRPr lang="en-US" dirty="0"/>
          </a:p>
        </p:txBody>
      </p:sp>
      <p:sp>
        <p:nvSpPr>
          <p:cNvPr id="137218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717550" y="1000126"/>
            <a:ext cx="7969250" cy="4143374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 smtClean="0"/>
              <a:t>commitment to </a:t>
            </a:r>
            <a:r>
              <a:rPr lang="en-US" dirty="0" smtClean="0"/>
              <a:t>create effective </a:t>
            </a:r>
            <a:r>
              <a:rPr lang="en-US" dirty="0" smtClean="0"/>
              <a:t>learning environments for teachers by:</a:t>
            </a:r>
          </a:p>
          <a:p>
            <a:pPr lvl="1"/>
            <a:r>
              <a:rPr lang="en-US" dirty="0" smtClean="0"/>
              <a:t>Creating expectations for continually improving </a:t>
            </a:r>
            <a:r>
              <a:rPr lang="en-US" dirty="0" smtClean="0"/>
              <a:t>practice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38C2-C284-AD4D-8FB8-9663937FCA09}" type="slidenum">
              <a:rPr lang="en-GB" smtClean="0"/>
              <a:pPr/>
              <a:t>49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6836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</a:t>
            </a:r>
            <a:r>
              <a:rPr lang="en-US" dirty="0" smtClean="0"/>
              <a:t>vs.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550" y="1000127"/>
            <a:ext cx="8426450" cy="41433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Professional frameworks:</a:t>
            </a:r>
          </a:p>
          <a:p>
            <a:pPr lvl="1"/>
            <a:r>
              <a:rPr lang="en-US" dirty="0" smtClean="0"/>
              <a:t>of necessity, </a:t>
            </a:r>
            <a:r>
              <a:rPr lang="en-US" dirty="0" smtClean="0"/>
              <a:t>are </a:t>
            </a:r>
            <a:r>
              <a:rPr lang="en-US" dirty="0" smtClean="0"/>
              <a:t>comprehensive</a:t>
            </a:r>
          </a:p>
          <a:p>
            <a:pPr lvl="1"/>
            <a:r>
              <a:rPr lang="en-US" dirty="0" smtClean="0"/>
              <a:t>at </a:t>
            </a:r>
            <a:r>
              <a:rPr lang="en-US" dirty="0" smtClean="0"/>
              <a:t>best, incentivize improvement on </a:t>
            </a:r>
            <a:r>
              <a:rPr lang="en-US" i="1" dirty="0" smtClean="0"/>
              <a:t>all</a:t>
            </a:r>
            <a:r>
              <a:rPr lang="en-US" dirty="0" smtClean="0"/>
              <a:t> aspects of practice</a:t>
            </a:r>
          </a:p>
          <a:p>
            <a:pPr lvl="1"/>
            <a:r>
              <a:rPr lang="en-US" dirty="0" smtClean="0"/>
              <a:t>at worst, incentivize improvement on aspects of practice that are easy to improve</a:t>
            </a:r>
          </a:p>
          <a:p>
            <a:r>
              <a:rPr lang="en-US" dirty="0" smtClean="0"/>
              <a:t>Improvement frameworks:</a:t>
            </a:r>
          </a:p>
          <a:p>
            <a:pPr lvl="1"/>
            <a:r>
              <a:rPr lang="en-US" dirty="0" smtClean="0"/>
              <a:t>are selective</a:t>
            </a:r>
          </a:p>
          <a:p>
            <a:pPr lvl="1"/>
            <a:r>
              <a:rPr lang="en-US" dirty="0" smtClean="0"/>
              <a:t>focus on those aspects of practice with the biggest payoff for students</a:t>
            </a:r>
          </a:p>
          <a:p>
            <a:r>
              <a:rPr lang="en-US" dirty="0" smtClean="0"/>
              <a:t>To maximize improvement, professional frameworks have to be used </a:t>
            </a:r>
            <a:r>
              <a:rPr lang="en-US" i="1" dirty="0" smtClean="0"/>
              <a:t>selectively</a:t>
            </a:r>
            <a:endParaRPr lang="en-US" i="1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18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Observe me (Casey Middle School 2015).m4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7550" y="1152527"/>
            <a:ext cx="7969250" cy="33623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96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5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needed from leaders</a:t>
            </a:r>
            <a:endParaRPr lang="en-US" dirty="0"/>
          </a:p>
        </p:txBody>
      </p:sp>
      <p:sp>
        <p:nvSpPr>
          <p:cNvPr id="137218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717550" y="1000126"/>
            <a:ext cx="7969250" cy="4143374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 smtClean="0"/>
              <a:t>commitment to </a:t>
            </a:r>
            <a:r>
              <a:rPr lang="en-US" dirty="0" smtClean="0"/>
              <a:t>create effective </a:t>
            </a:r>
            <a:r>
              <a:rPr lang="en-US" dirty="0" smtClean="0"/>
              <a:t>learning environments for teachers by:</a:t>
            </a:r>
          </a:p>
          <a:p>
            <a:pPr lvl="1"/>
            <a:r>
              <a:rPr lang="en-US" dirty="0" smtClean="0"/>
              <a:t>Creating expectations for continually improving practice</a:t>
            </a:r>
          </a:p>
          <a:p>
            <a:pPr lvl="1"/>
            <a:r>
              <a:rPr lang="en-US" dirty="0" smtClean="0"/>
              <a:t>Keeping the focus on the things that make a difference to students</a:t>
            </a:r>
          </a:p>
          <a:p>
            <a:pPr lvl="1"/>
            <a:r>
              <a:rPr lang="en-US" dirty="0" smtClean="0"/>
              <a:t>Providing the time, space, dispensation, and support for innovation</a:t>
            </a:r>
          </a:p>
          <a:p>
            <a:pPr lvl="1"/>
            <a:r>
              <a:rPr lang="en-US" dirty="0" smtClean="0"/>
              <a:t>Supporting risk-</a:t>
            </a:r>
            <a:r>
              <a:rPr lang="en-US" dirty="0" smtClean="0"/>
              <a:t>taking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38C2-C284-AD4D-8FB8-9663937FCA09}" type="slidenum">
              <a:rPr lang="en-GB" smtClean="0"/>
              <a:pPr/>
              <a:t>51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5306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 build="p" bldLvl="2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17550" y="1000126"/>
            <a:ext cx="7969250" cy="382587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Teaching is a wicked learning environment</a:t>
            </a:r>
          </a:p>
          <a:p>
            <a:r>
              <a:rPr lang="en-US" dirty="0" smtClean="0"/>
              <a:t>Research must inform—but cannot dictate—action</a:t>
            </a:r>
          </a:p>
          <a:p>
            <a:r>
              <a:rPr lang="en-US" dirty="0" smtClean="0"/>
              <a:t>Focus</a:t>
            </a:r>
          </a:p>
          <a:p>
            <a:pPr lvl="1"/>
            <a:r>
              <a:rPr lang="en-US" dirty="0" smtClean="0"/>
              <a:t>Curriculum: distributed practice and practice testing</a:t>
            </a:r>
          </a:p>
          <a:p>
            <a:pPr lvl="1"/>
            <a:r>
              <a:rPr lang="en-US" dirty="0" smtClean="0"/>
              <a:t>Pedagogy: contingent and responsive</a:t>
            </a:r>
          </a:p>
          <a:p>
            <a:pPr lvl="1"/>
            <a:r>
              <a:rPr lang="en-US" dirty="0" smtClean="0"/>
              <a:t>Assessment: decision-driven data collection</a:t>
            </a:r>
          </a:p>
          <a:p>
            <a:r>
              <a:rPr lang="en-US" dirty="0" smtClean="0"/>
              <a:t>Culture</a:t>
            </a:r>
          </a:p>
          <a:p>
            <a:pPr lvl="1"/>
            <a:r>
              <a:rPr lang="en-US" dirty="0" smtClean="0"/>
              <a:t>All teachers improving</a:t>
            </a:r>
          </a:p>
          <a:p>
            <a:pPr lvl="1"/>
            <a:r>
              <a:rPr lang="en-US" dirty="0" smtClean="0"/>
              <a:t>On the things that make the biggest difference to students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613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Thank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www.dylanwiliam.net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799CE-711A-FA44-BA4E-E463DA170A36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89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where should we focus our efforts?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Inference </a:t>
            </a:r>
            <a:r>
              <a:rPr lang="en-US" dirty="0"/>
              <a:t>involves two settings</a:t>
            </a:r>
          </a:p>
          <a:p>
            <a:pPr lvl="1"/>
            <a:r>
              <a:rPr lang="en-US" dirty="0"/>
              <a:t>Information is acquired in one setting (learning)</a:t>
            </a:r>
          </a:p>
          <a:p>
            <a:pPr lvl="1"/>
            <a:r>
              <a:rPr lang="en-US" dirty="0"/>
              <a:t>Information is applied in others (predictions, choices)</a:t>
            </a:r>
          </a:p>
          <a:p>
            <a:r>
              <a:rPr lang="en-US" dirty="0" smtClean="0"/>
              <a:t>What kind of learning environment is teaching?</a:t>
            </a:r>
            <a:endParaRPr lang="en-US" dirty="0" smtClean="0"/>
          </a:p>
          <a:p>
            <a:pPr lvl="1"/>
            <a:r>
              <a:rPr lang="en-US" i="1" dirty="0" smtClean="0"/>
              <a:t>Kind</a:t>
            </a:r>
            <a:r>
              <a:rPr lang="en-US" dirty="0" smtClean="0"/>
              <a:t> </a:t>
            </a:r>
            <a:r>
              <a:rPr lang="en-US" dirty="0"/>
              <a:t>learning environments</a:t>
            </a:r>
          </a:p>
          <a:p>
            <a:pPr lvl="2"/>
            <a:r>
              <a:rPr lang="en-US" dirty="0"/>
              <a:t>close match of informational elements in the two settings</a:t>
            </a:r>
          </a:p>
          <a:p>
            <a:pPr lvl="1"/>
            <a:r>
              <a:rPr lang="en-US" i="1" dirty="0"/>
              <a:t>Wicked</a:t>
            </a:r>
            <a:r>
              <a:rPr lang="en-US" dirty="0"/>
              <a:t> learning environments</a:t>
            </a:r>
          </a:p>
          <a:p>
            <a:pPr lvl="2"/>
            <a:r>
              <a:rPr lang="en-US" dirty="0"/>
              <a:t>poor match of informational elements in the two </a:t>
            </a:r>
            <a:r>
              <a:rPr lang="en-US" dirty="0" smtClean="0"/>
              <a:t>settings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7553" y="4693261"/>
            <a:ext cx="3714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691D0"/>
                </a:solidFill>
              </a:rPr>
              <a:t>Hogarth, </a:t>
            </a:r>
            <a:r>
              <a:rPr lang="en-US" dirty="0" err="1" smtClean="0">
                <a:solidFill>
                  <a:srgbClr val="1691D0"/>
                </a:solidFill>
              </a:rPr>
              <a:t>Lejarraga</a:t>
            </a:r>
            <a:r>
              <a:rPr lang="en-US" dirty="0" smtClean="0">
                <a:solidFill>
                  <a:srgbClr val="1691D0"/>
                </a:solidFill>
              </a:rPr>
              <a:t>, and </a:t>
            </a:r>
            <a:r>
              <a:rPr lang="en-US" dirty="0" err="1" smtClean="0">
                <a:solidFill>
                  <a:srgbClr val="1691D0"/>
                </a:solidFill>
              </a:rPr>
              <a:t>Soyer</a:t>
            </a:r>
            <a:r>
              <a:rPr lang="en-US" dirty="0" smtClean="0">
                <a:solidFill>
                  <a:srgbClr val="1691D0"/>
                </a:solidFill>
              </a:rPr>
              <a:t> (2015)</a:t>
            </a:r>
            <a:endParaRPr lang="en-US" dirty="0">
              <a:solidFill>
                <a:srgbClr val="1691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61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is a wicked learning </a:t>
            </a:r>
            <a:r>
              <a:rPr lang="en-US" dirty="0" smtClean="0"/>
              <a:t>environment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17571" y="1038226"/>
            <a:ext cx="8240395" cy="3630668"/>
          </a:xfrm>
        </p:spPr>
        <p:txBody>
          <a:bodyPr/>
          <a:lstStyle/>
          <a:p>
            <a:r>
              <a:rPr lang="en-US" dirty="0" smtClean="0"/>
              <a:t>Weak signal; lots of </a:t>
            </a:r>
            <a:r>
              <a:rPr lang="en-US" dirty="0" smtClean="0"/>
              <a:t>noise (Steinberg &amp; Garrett, 2016)</a:t>
            </a:r>
            <a:endParaRPr lang="en-US" dirty="0" smtClean="0"/>
          </a:p>
          <a:p>
            <a:r>
              <a:rPr lang="en-US" dirty="0" smtClean="0"/>
              <a:t>Performance is not learning (Bjork, 1991)</a:t>
            </a:r>
          </a:p>
          <a:p>
            <a:r>
              <a:rPr lang="en-US" dirty="0" smtClean="0"/>
              <a:t>Things that work in the short term can be ineffective, or even counter-productive, later (</a:t>
            </a:r>
            <a:r>
              <a:rPr lang="en-US" dirty="0" err="1" smtClean="0"/>
              <a:t>Carrell</a:t>
            </a:r>
            <a:r>
              <a:rPr lang="en-US" dirty="0" smtClean="0"/>
              <a:t> &amp; West, 2010)</a:t>
            </a:r>
          </a:p>
          <a:p>
            <a:r>
              <a:rPr lang="en-US" dirty="0" smtClean="0"/>
              <a:t>When things work—or don’t work—without good theories, we may well learn the wrong lessons (setting)</a:t>
            </a:r>
          </a:p>
          <a:p>
            <a:r>
              <a:rPr lang="en-US" dirty="0" smtClean="0"/>
              <a:t>Things that work in one setting may not work in a different, but similar, setting (Tennessee STAR study)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55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dirty="0" smtClean="0"/>
              <a:t>…</a:t>
            </a:r>
            <a:r>
              <a:rPr lang="en-GB" dirty="0" smtClean="0"/>
              <a:t>made worse by inconsistent terminology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550" y="1000126"/>
            <a:ext cx="8426450" cy="3668768"/>
          </a:xfrm>
        </p:spPr>
        <p:txBody>
          <a:bodyPr/>
          <a:lstStyle/>
          <a:p>
            <a:r>
              <a:rPr lang="en-US" dirty="0" smtClean="0"/>
              <a:t>What capabilities do we want in our students?</a:t>
            </a:r>
          </a:p>
          <a:p>
            <a:pPr lvl="1"/>
            <a:r>
              <a:rPr lang="en-US" dirty="0" smtClean="0"/>
              <a:t>standards, curriculum philosophy</a:t>
            </a:r>
          </a:p>
          <a:p>
            <a:r>
              <a:rPr lang="en-US" dirty="0" smtClean="0"/>
              <a:t>The experiences we provide to get students to learn</a:t>
            </a:r>
          </a:p>
          <a:p>
            <a:pPr lvl="1"/>
            <a:r>
              <a:rPr lang="en-US" dirty="0" smtClean="0"/>
              <a:t>curriculum, instruction</a:t>
            </a:r>
          </a:p>
          <a:p>
            <a:r>
              <a:rPr lang="en-US" dirty="0" smtClean="0"/>
              <a:t>How we organize learning experiences</a:t>
            </a:r>
          </a:p>
          <a:p>
            <a:pPr lvl="1"/>
            <a:r>
              <a:rPr lang="en-US" dirty="0" smtClean="0"/>
              <a:t>curriculum, instruction, teaching, pedagogy</a:t>
            </a:r>
          </a:p>
          <a:p>
            <a:r>
              <a:rPr lang="en-US" dirty="0" smtClean="0"/>
              <a:t>How we determine what has been learned</a:t>
            </a:r>
          </a:p>
          <a:p>
            <a:pPr lvl="1"/>
            <a:r>
              <a:rPr lang="en-US" dirty="0" smtClean="0"/>
              <a:t>assessment, evaluation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7577" y="4668894"/>
            <a:ext cx="3082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691D0"/>
                </a:solidFill>
              </a:rPr>
              <a:t>Tyler (1949)</a:t>
            </a:r>
            <a:endParaRPr lang="en-US" dirty="0">
              <a:solidFill>
                <a:srgbClr val="1691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487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Curriculum and pedagogy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Curriculum</a:t>
            </a:r>
          </a:p>
          <a:p>
            <a:pPr lvl="1"/>
            <a:r>
              <a:rPr lang="en-US" dirty="0" smtClean="0"/>
              <a:t>Intended</a:t>
            </a:r>
          </a:p>
          <a:p>
            <a:pPr lvl="1"/>
            <a:r>
              <a:rPr lang="en-US" dirty="0" smtClean="0"/>
              <a:t>Implemented</a:t>
            </a:r>
          </a:p>
          <a:p>
            <a:pPr lvl="1"/>
            <a:r>
              <a:rPr lang="en-US" dirty="0" smtClean="0"/>
              <a:t>Achieved</a:t>
            </a:r>
          </a:p>
          <a:p>
            <a:r>
              <a:rPr lang="en-US" dirty="0" smtClean="0"/>
              <a:t>Two common uses of ‘pedagogy’</a:t>
            </a:r>
          </a:p>
          <a:p>
            <a:pPr lvl="1"/>
            <a:r>
              <a:rPr lang="en-US" dirty="0" smtClean="0"/>
              <a:t>‘how to teach something’ </a:t>
            </a:r>
            <a:r>
              <a:rPr lang="en-US" dirty="0" smtClean="0"/>
              <a:t>(so pedagogy is part of curriculum)</a:t>
            </a:r>
          </a:p>
          <a:p>
            <a:pPr lvl="1"/>
            <a:r>
              <a:rPr lang="en-US" dirty="0" smtClean="0"/>
              <a:t>“</a:t>
            </a:r>
            <a:r>
              <a:rPr lang="en-US" i="1" dirty="0" smtClean="0"/>
              <a:t>the act </a:t>
            </a:r>
            <a:r>
              <a:rPr lang="en-US" i="1" dirty="0"/>
              <a:t>of teaching together with its attendant discourse of educational theories, values, evidence and </a:t>
            </a:r>
            <a:r>
              <a:rPr lang="en-US" i="1" dirty="0" smtClean="0"/>
              <a:t>justifications”*</a:t>
            </a:r>
            <a:r>
              <a:rPr lang="en-US" dirty="0" smtClean="0"/>
              <a:t> (so curriculum is part of pedagogy)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7557" y="4668894"/>
            <a:ext cx="2660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691D0"/>
                </a:solidFill>
              </a:rPr>
              <a:t>*Alexander (2008)</a:t>
            </a:r>
            <a:endParaRPr lang="en-US" dirty="0">
              <a:solidFill>
                <a:srgbClr val="1691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696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theme/theme1.xml><?xml version="1.0" encoding="utf-8"?>
<a:theme xmlns:a="http://schemas.openxmlformats.org/drawingml/2006/main" name="Dylan Wiliam Template 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Dylan Wiliam Template 2014.potx</Template>
  <TotalTime>26572</TotalTime>
  <Words>2081</Words>
  <Application>Microsoft Macintosh PowerPoint</Application>
  <PresentationFormat>On-screen Show (16:9)</PresentationFormat>
  <Paragraphs>491</Paragraphs>
  <Slides>53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Dylan Wiliam Template 2014</vt:lpstr>
      <vt:lpstr>Curriculum, pedagogy, and assessment, in that order</vt:lpstr>
      <vt:lpstr>Outline</vt:lpstr>
      <vt:lpstr>What changes do we wish to effect?</vt:lpstr>
      <vt:lpstr>The Early Career Framework standards</vt:lpstr>
      <vt:lpstr>Evaluation vs. improvement</vt:lpstr>
      <vt:lpstr>So where should we focus our efforts?</vt:lpstr>
      <vt:lpstr>Teaching is a wicked learning environment…</vt:lpstr>
      <vt:lpstr>…made worse by inconsistent terminology…</vt:lpstr>
      <vt:lpstr>Curriculum and pedagogy</vt:lpstr>
      <vt:lpstr>The role of research</vt:lpstr>
      <vt:lpstr>Why meta-analysis is especially hard to do well in education</vt:lpstr>
      <vt:lpstr>Problems with meta-analysis</vt:lpstr>
      <vt:lpstr>The alternative? Best evidence synthesis</vt:lpstr>
      <vt:lpstr>Four questions to ask of research</vt:lpstr>
      <vt:lpstr>What are the ‘best bets’ to improve achievement? </vt:lpstr>
      <vt:lpstr>Why curriculum matters</vt:lpstr>
      <vt:lpstr>Two main drivers of curriculum</vt:lpstr>
      <vt:lpstr>What is it that we want?</vt:lpstr>
      <vt:lpstr>Copy this</vt:lpstr>
      <vt:lpstr>Countdown game</vt:lpstr>
      <vt:lpstr>A model of human memory</vt:lpstr>
      <vt:lpstr>How do we learn?</vt:lpstr>
      <vt:lpstr>‘The new theory of disuse’</vt:lpstr>
      <vt:lpstr>Two important experiments</vt:lpstr>
      <vt:lpstr>Studying and testing</vt:lpstr>
      <vt:lpstr>Studying and testing</vt:lpstr>
      <vt:lpstr>Effects of frequent classroom testing</vt:lpstr>
      <vt:lpstr>How memory really works (part 1)</vt:lpstr>
      <vt:lpstr>Interleaved mathematics practice</vt:lpstr>
      <vt:lpstr>Four kinds of problem</vt:lpstr>
      <vt:lpstr>Experimental design</vt:lpstr>
      <vt:lpstr>Test results</vt:lpstr>
      <vt:lpstr>How memory really works (part 2)</vt:lpstr>
      <vt:lpstr>Pedagogy</vt:lpstr>
      <vt:lpstr>The origins of mastery learning</vt:lpstr>
      <vt:lpstr>Formative assessment</vt:lpstr>
      <vt:lpstr>The professional development issue</vt:lpstr>
      <vt:lpstr>The challenge</vt:lpstr>
      <vt:lpstr>Embedding formative assessment</vt:lpstr>
      <vt:lpstr>Assessment</vt:lpstr>
      <vt:lpstr>Data and evidence</vt:lpstr>
      <vt:lpstr>Mapping out the terrain</vt:lpstr>
      <vt:lpstr>Assessment literacy</vt:lpstr>
      <vt:lpstr>Errors of measurement and growth</vt:lpstr>
      <vt:lpstr>Responses to unreliability</vt:lpstr>
      <vt:lpstr>What makes effective teacher learning?</vt:lpstr>
      <vt:lpstr>A model for teacher learning</vt:lpstr>
      <vt:lpstr>What is needed from teachers</vt:lpstr>
      <vt:lpstr>What is needed from leaders</vt:lpstr>
      <vt:lpstr>PowerPoint Presentation</vt:lpstr>
      <vt:lpstr>What is needed from leaders</vt:lpstr>
      <vt:lpstr>Conclusion</vt:lpstr>
      <vt:lpstr>Thank You</vt:lpstr>
    </vt:vector>
  </TitlesOfParts>
  <Company>Learning Sciences International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Sylvia Karlson</dc:creator>
  <cp:lastModifiedBy>Dylan Wiliam</cp:lastModifiedBy>
  <cp:revision>238</cp:revision>
  <dcterms:created xsi:type="dcterms:W3CDTF">2014-10-09T19:30:01Z</dcterms:created>
  <dcterms:modified xsi:type="dcterms:W3CDTF">2020-03-13T10:50:53Z</dcterms:modified>
</cp:coreProperties>
</file>