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0" r:id="rId2"/>
    <p:sldId id="479" r:id="rId3"/>
    <p:sldId id="576" r:id="rId4"/>
    <p:sldId id="634" r:id="rId5"/>
    <p:sldId id="635" r:id="rId6"/>
    <p:sldId id="625" r:id="rId7"/>
    <p:sldId id="637" r:id="rId8"/>
    <p:sldId id="638" r:id="rId9"/>
    <p:sldId id="647" r:id="rId10"/>
    <p:sldId id="626" r:id="rId11"/>
    <p:sldId id="627" r:id="rId12"/>
    <p:sldId id="628" r:id="rId13"/>
    <p:sldId id="639" r:id="rId14"/>
    <p:sldId id="640" r:id="rId15"/>
    <p:sldId id="644" r:id="rId16"/>
    <p:sldId id="645" r:id="rId17"/>
    <p:sldId id="648" r:id="rId18"/>
    <p:sldId id="662" r:id="rId19"/>
    <p:sldId id="646" r:id="rId20"/>
    <p:sldId id="588" r:id="rId21"/>
    <p:sldId id="589" r:id="rId22"/>
    <p:sldId id="725" r:id="rId23"/>
    <p:sldId id="650" r:id="rId24"/>
    <p:sldId id="577" r:id="rId25"/>
    <p:sldId id="579" r:id="rId26"/>
    <p:sldId id="580" r:id="rId27"/>
    <p:sldId id="581" r:id="rId28"/>
    <p:sldId id="651" r:id="rId29"/>
    <p:sldId id="583" r:id="rId30"/>
    <p:sldId id="587" r:id="rId31"/>
    <p:sldId id="670" r:id="rId3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1D1"/>
    <a:srgbClr val="403152"/>
    <a:srgbClr val="215968"/>
    <a:srgbClr val="FF6600"/>
    <a:srgbClr val="1F497D"/>
    <a:srgbClr val="DD9E00"/>
    <a:srgbClr val="2979C9"/>
    <a:srgbClr val="2171AD"/>
    <a:srgbClr val="169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87003" autoAdjust="0"/>
  </p:normalViewPr>
  <p:slideViewPr>
    <p:cSldViewPr snapToGrid="0" snapToObjects="1" showGuides="1">
      <p:cViewPr>
        <p:scale>
          <a:sx n="100" d="100"/>
          <a:sy n="100" d="100"/>
        </p:scale>
        <p:origin x="-1096" y="-80"/>
      </p:cViewPr>
      <p:guideLst>
        <p:guide orient="horz" pos="4062"/>
        <p:guide pos="2885"/>
      </p:guideLst>
    </p:cSldViewPr>
  </p:slideViewPr>
  <p:outlineViewPr>
    <p:cViewPr>
      <p:scale>
        <a:sx n="33" d="100"/>
        <a:sy n="33" d="100"/>
      </p:scale>
      <p:origin x="0" y="9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64"/>
    </p:cViewPr>
  </p:sorterViewPr>
  <p:notesViewPr>
    <p:cSldViewPr snapToGrid="0" snapToObjects="1" showGuides="1">
      <p:cViewPr varScale="1">
        <p:scale>
          <a:sx n="148" d="100"/>
          <a:sy n="148" d="100"/>
        </p:scale>
        <p:origin x="-3688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Not%20me%20work:S:Sartain:Teacher%20evaluation%20in%20Chicag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141062724302"/>
          <c:y val="0.151772546288857"/>
          <c:w val="0.811137848840324"/>
          <c:h val="0.7155743924866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cat>
            <c:strRef>
              <c:f>Sheet1!$A$9:$A$12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Sheet1!$B$9:$B$12</c:f>
              <c:numCache>
                <c:formatCode>0.000</c:formatCode>
                <c:ptCount val="4"/>
                <c:pt idx="0">
                  <c:v>-13.23333333333333</c:v>
                </c:pt>
                <c:pt idx="1">
                  <c:v>-2.9</c:v>
                </c:pt>
                <c:pt idx="2">
                  <c:v>6.7</c:v>
                </c:pt>
                <c:pt idx="3">
                  <c:v>14.3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Mathematics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Sheet1!$A$9:$A$12</c:f>
              <c:strCache>
                <c:ptCount val="4"/>
                <c:pt idx="0">
                  <c:v>Unsatisfactory</c:v>
                </c:pt>
                <c:pt idx="1">
                  <c:v>Basic</c:v>
                </c:pt>
                <c:pt idx="2">
                  <c:v>Proficient</c:v>
                </c:pt>
                <c:pt idx="3">
                  <c:v>Distinguished</c:v>
                </c:pt>
              </c:strCache>
            </c:strRef>
          </c:cat>
          <c:val>
            <c:numRef>
              <c:f>Sheet1!$C$9:$C$12</c:f>
              <c:numCache>
                <c:formatCode>0.000</c:formatCode>
                <c:ptCount val="4"/>
                <c:pt idx="0">
                  <c:v>-9.36666666666667</c:v>
                </c:pt>
                <c:pt idx="1">
                  <c:v>-3.466666666666666</c:v>
                </c:pt>
                <c:pt idx="2">
                  <c:v>-0.2</c:v>
                </c:pt>
                <c:pt idx="3">
                  <c:v>17.4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00724648"/>
        <c:axId val="-2000720056"/>
      </c:lineChart>
      <c:catAx>
        <c:axId val="-20007246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00720056"/>
        <c:crossesAt val="-15.0"/>
        <c:auto val="1"/>
        <c:lblAlgn val="ctr"/>
        <c:lblOffset val="100"/>
        <c:noMultiLvlLbl val="0"/>
      </c:catAx>
      <c:valAx>
        <c:axId val="-20007200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/>
                  <a:t>Percentage </a:t>
                </a:r>
                <a:r>
                  <a:rPr lang="en-US" sz="2400" dirty="0" smtClean="0"/>
                  <a:t>change </a:t>
                </a:r>
                <a:r>
                  <a:rPr lang="en-US" sz="2400" dirty="0"/>
                  <a:t>in rate of learning</a:t>
                </a:r>
              </a:p>
            </c:rich>
          </c:tx>
          <c:layout>
            <c:manualLayout>
              <c:xMode val="edge"/>
              <c:yMode val="edge"/>
              <c:x val="0.0"/>
              <c:y val="0.21015147470972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-20007246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42460"/>
            <a:ext cx="91440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tabLst>
                <a:tab pos="1790700" algn="l"/>
                <a:tab pos="3683000" algn="l"/>
                <a:tab pos="5918200" algn="l"/>
                <a:tab pos="7899400" algn="l"/>
              </a:tabLst>
            </a:pPr>
            <a:r>
              <a:rPr lang="en-US" dirty="0" smtClean="0"/>
              <a:t>© Dylan Wiliam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0"/>
            <a:ext cx="91440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71F13FEA-52D1-7A49-9B9F-C01DD675C83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2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36286" y="6450624"/>
            <a:ext cx="9180287" cy="190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6286" y="6513911"/>
            <a:ext cx="9180287" cy="256187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5088" y="514350"/>
            <a:ext cx="3965575" cy="2973388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3987" y="3600808"/>
            <a:ext cx="7047487" cy="2733314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41416" y="6462766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29476" y="6462766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FFFFF"/>
                </a:solidFill>
              </a:defRPr>
            </a:lvl1pPr>
          </a:lstStyle>
          <a:p>
            <a:fld id="{456AE36E-D2DB-BC41-9EC0-63DF6BAF35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Dylan Wiliam Log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4"/>
          <a:stretch/>
        </p:blipFill>
        <p:spPr>
          <a:xfrm>
            <a:off x="3110111" y="51487"/>
            <a:ext cx="2924317" cy="40544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7667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en-US" sz="1200" b="0" kern="1200" dirty="0" smtClean="0">
        <a:ln w="6350" cmpd="sng">
          <a:noFill/>
        </a:ln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5088" y="514350"/>
            <a:ext cx="3965575" cy="297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AE36E-D2DB-BC41-9EC0-63DF6BAF3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1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Obviously </a:t>
            </a:r>
            <a:r>
              <a:rPr lang="en-US" dirty="0" err="1" smtClean="0"/>
              <a:t>Chetty</a:t>
            </a:r>
            <a:r>
              <a:rPr lang="en-US" dirty="0" smtClean="0"/>
              <a:t> et al.</a:t>
            </a:r>
            <a:r>
              <a:rPr lang="en-US" baseline="0" dirty="0" smtClean="0"/>
              <a:t> was not included in Hanushek and Rivkin (2010)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47693-03FC-C34C-B8E2-92F24BD431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6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57500" y="514350"/>
            <a:ext cx="3430588" cy="2571750"/>
          </a:xfrm>
          <a:solidFill>
            <a:srgbClr val="FFFFFF"/>
          </a:solidFill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7969250" cy="4891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1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60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Ex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0"/>
            <a:ext cx="9141964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148045" y="3149600"/>
            <a:ext cx="7995955" cy="29782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149600"/>
            <a:ext cx="918436" cy="2978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05" y="4406900"/>
            <a:ext cx="7129608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105" y="2906713"/>
            <a:ext cx="712960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44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48045" y="0"/>
            <a:ext cx="7995955" cy="61278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8436" cy="61278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677187"/>
            <a:ext cx="4854396" cy="1923264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77926"/>
            <a:ext cx="918436" cy="231140"/>
          </a:xfrm>
        </p:spPr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3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1600200"/>
            <a:ext cx="38798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354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0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550" y="1535113"/>
            <a:ext cx="37798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550" y="2174875"/>
            <a:ext cx="37798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4900" y="1535113"/>
            <a:ext cx="37719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2174875"/>
            <a:ext cx="37719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12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2588" y="152400"/>
            <a:ext cx="8074212" cy="106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B601A0-3688-4D07-8CC1-C676D4336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2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op_circl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5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50" y="233886"/>
            <a:ext cx="7921327" cy="62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7550" y="965098"/>
            <a:ext cx="8426451" cy="243968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77926"/>
            <a:ext cx="635000" cy="2311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77926"/>
            <a:ext cx="635000" cy="2311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  <p:sldLayoutId id="2147483651" r:id="rId5"/>
    <p:sldLayoutId id="2147483649" r:id="rId6"/>
    <p:sldLayoutId id="2147483652" r:id="rId7"/>
    <p:sldLayoutId id="2147483653" r:id="rId8"/>
    <p:sldLayoutId id="2147483657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1691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dylanwiliamcenter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05" y="5508359"/>
            <a:ext cx="7129608" cy="522640"/>
          </a:xfrm>
        </p:spPr>
        <p:txBody>
          <a:bodyPr/>
          <a:lstStyle/>
          <a:p>
            <a:r>
              <a:rPr lang="en-US" sz="2800" b="0" cap="none" dirty="0" smtClean="0"/>
              <a:t>Dylan Wiliam (@dylanwiliam)</a:t>
            </a:r>
            <a:endParaRPr lang="en-US" sz="2800" b="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65105" y="3251200"/>
            <a:ext cx="7574284" cy="1487839"/>
          </a:xfrm>
        </p:spPr>
        <p:txBody>
          <a:bodyPr anchor="t">
            <a:noAutofit/>
          </a:bodyPr>
          <a:lstStyle/>
          <a:p>
            <a:r>
              <a:rPr lang="en-US" sz="3200" dirty="0"/>
              <a:t>Teacher quality:</a:t>
            </a:r>
            <a:br>
              <a:rPr lang="en-US" sz="3200" dirty="0"/>
            </a:br>
            <a:r>
              <a:rPr lang="en-US" sz="3200" dirty="0"/>
              <a:t>What it is,</a:t>
            </a:r>
            <a:br>
              <a:rPr lang="en-US" sz="3200" dirty="0"/>
            </a:br>
            <a:r>
              <a:rPr lang="en-US" sz="3200" dirty="0"/>
              <a:t>Why it matters,</a:t>
            </a:r>
            <a:br>
              <a:rPr lang="en-US" sz="3200" dirty="0"/>
            </a:br>
            <a:r>
              <a:rPr lang="en-US" sz="3200" dirty="0"/>
              <a:t>How to get more of it</a:t>
            </a:r>
            <a:endParaRPr lang="en-US" sz="32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43000" y="6292334"/>
            <a:ext cx="8001000" cy="461665"/>
          </a:xfrm>
          <a:prstGeom prst="rect">
            <a:avLst/>
          </a:prstGeom>
          <a:solidFill>
            <a:srgbClr val="1691D0"/>
          </a:solidFill>
        </p:spPr>
        <p:txBody>
          <a:bodyPr wrap="square" rtlCol="0">
            <a:spAutoFit/>
          </a:bodyPr>
          <a:lstStyle/>
          <a:p>
            <a:pPr marL="177800">
              <a:tabLst>
                <a:tab pos="4838700" algn="l"/>
              </a:tabLst>
            </a:pPr>
            <a:r>
              <a:rPr lang="en-US" sz="2400" dirty="0" smtClean="0">
                <a:solidFill>
                  <a:schemeClr val="bg1"/>
                </a:solidFill>
                <a:hlinkClick r:id="rId3"/>
              </a:rPr>
              <a:t>www.dylanwiliamcenter.com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www.dylanwiliam.org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we know a good teacher when we see one?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17550" y="1358900"/>
            <a:ext cx="8531352" cy="2851185"/>
          </a:xfrm>
        </p:spPr>
        <p:txBody>
          <a:bodyPr/>
          <a:lstStyle/>
          <a:p>
            <a:r>
              <a:rPr lang="en-US" dirty="0" smtClean="0"/>
              <a:t>Experiment 1</a:t>
            </a:r>
          </a:p>
          <a:p>
            <a:pPr lvl="1"/>
            <a:r>
              <a:rPr lang="en-US" dirty="0" smtClean="0"/>
              <a:t>Seven teachers (3 high-performing, 4 not)</a:t>
            </a:r>
          </a:p>
          <a:p>
            <a:pPr lvl="2"/>
            <a:r>
              <a:rPr lang="en-US" dirty="0" smtClean="0"/>
              <a:t>Group 1: at least 0.5 </a:t>
            </a:r>
            <a:r>
              <a:rPr lang="en-US" dirty="0" err="1" smtClean="0"/>
              <a:t>sd</a:t>
            </a:r>
            <a:r>
              <a:rPr lang="en-US" dirty="0" smtClean="0"/>
              <a:t> above mean value-added for 3 years</a:t>
            </a:r>
          </a:p>
          <a:p>
            <a:pPr lvl="2"/>
            <a:r>
              <a:rPr lang="en-US" dirty="0" smtClean="0"/>
              <a:t>Group 2: never 0.5 </a:t>
            </a:r>
            <a:r>
              <a:rPr lang="en-US" dirty="0" err="1" smtClean="0"/>
              <a:t>sd</a:t>
            </a:r>
            <a:r>
              <a:rPr lang="en-US" dirty="0" smtClean="0"/>
              <a:t> above average value-added in 3 years</a:t>
            </a:r>
          </a:p>
          <a:p>
            <a:pPr lvl="1"/>
            <a:r>
              <a:rPr lang="en-US" dirty="0" smtClean="0"/>
              <a:t>7 video clips shown to 100 raters</a:t>
            </a:r>
          </a:p>
          <a:p>
            <a:pPr lvl="1"/>
            <a:r>
              <a:rPr lang="en-US" dirty="0" smtClean="0"/>
              <a:t>Average number of correct ratings: 2.8</a:t>
            </a:r>
          </a:p>
          <a:p>
            <a:pPr lvl="2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49051"/>
              </p:ext>
            </p:extLst>
          </p:nvPr>
        </p:nvGraphicFramePr>
        <p:xfrm>
          <a:off x="1304558" y="4298985"/>
          <a:ext cx="6522984" cy="1392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73"/>
                <a:gridCol w="815373"/>
                <a:gridCol w="815373"/>
                <a:gridCol w="815373"/>
                <a:gridCol w="815373"/>
                <a:gridCol w="815373"/>
                <a:gridCol w="815373"/>
                <a:gridCol w="815373"/>
              </a:tblGrid>
              <a:tr h="464255">
                <a:tc gridSpan="8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Distribution of total correct ratings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2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464255">
                <a:tc>
                  <a:txBody>
                    <a:bodyPr/>
                    <a:lstStyle/>
                    <a:p>
                      <a:pPr algn="r" fontAlgn="b"/>
                      <a:r>
                        <a:rPr lang="mr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1%</a:t>
                      </a: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</a:t>
                      </a:r>
                      <a:r>
                        <a:rPr lang="mr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%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29%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36</a:t>
                      </a:r>
                      <a:r>
                        <a:rPr lang="mr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%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13%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</a:t>
                      </a:r>
                      <a:r>
                        <a:rPr lang="mr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%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r>
                        <a:rPr lang="mr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%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r>
                        <a:rPr lang="mr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%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08000" marT="1270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5668" y="6294750"/>
            <a:ext cx="634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Strong, </a:t>
            </a:r>
            <a:r>
              <a:rPr lang="en-US" sz="1800" dirty="0" err="1" smtClean="0">
                <a:solidFill>
                  <a:schemeClr val="accent1"/>
                </a:solidFill>
                <a:latin typeface="Calibri"/>
                <a:cs typeface="Calibri"/>
              </a:rPr>
              <a:t>Gargani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, 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and </a:t>
            </a:r>
            <a:r>
              <a:rPr lang="en-US" sz="1800" dirty="0" err="1" smtClean="0">
                <a:solidFill>
                  <a:schemeClr val="accent1"/>
                </a:solidFill>
                <a:latin typeface="Calibri"/>
                <a:cs typeface="Calibri"/>
              </a:rPr>
              <a:t>Hacifazlioğlu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 (2011)</a:t>
            </a:r>
            <a:endParaRPr lang="en-US" sz="1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8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Ratings by rater 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33803269"/>
              </p:ext>
            </p:extLst>
          </p:nvPr>
        </p:nvGraphicFramePr>
        <p:xfrm>
          <a:off x="717549" y="1409699"/>
          <a:ext cx="8048624" cy="4462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714"/>
                <a:gridCol w="1968069"/>
                <a:gridCol w="2061841"/>
              </a:tblGrid>
              <a:tr h="48977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Rater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  <a:cs typeface="Calibri"/>
                        </a:rPr>
                        <a:t>Number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  <a:cs typeface="Calibri"/>
                        </a:rPr>
                        <a:t>Accuracy (%)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Teachers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37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Parents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7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37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Mentors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47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University professors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9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41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Administrators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31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Teacher educators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31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College students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11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36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Math educators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34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Other adults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11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43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Primary school students 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12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50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10447187"/>
              </p:ext>
            </p:extLst>
          </p:nvPr>
        </p:nvGraphicFramePr>
        <p:xfrm>
          <a:off x="717549" y="1409699"/>
          <a:ext cx="8048624" cy="4065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714"/>
                <a:gridCol w="1968069"/>
                <a:gridCol w="2061841"/>
              </a:tblGrid>
              <a:tr h="48977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Rater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  <a:cs typeface="Calibri"/>
                        </a:rPr>
                        <a:t>Number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/>
                          <a:cs typeface="Calibri"/>
                        </a:rPr>
                        <a:t>Accuracy (%)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Teachers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37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Parents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7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37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Mentors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47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University professors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9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41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School leaders/deputes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31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Teacher educators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31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College students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11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36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Math educators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10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34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  <a:tr h="397265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Other adults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11</a:t>
                      </a:r>
                      <a:endParaRPr lang="en-US" sz="220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Calibri"/>
                        </a:rPr>
                        <a:t>43</a:t>
                      </a:r>
                      <a:endParaRPr lang="en-US" sz="2200" dirty="0">
                        <a:effectLst/>
                        <a:latin typeface="Calibri"/>
                        <a:ea typeface="ＭＳ 明朝"/>
                        <a:cs typeface="Calibri"/>
                      </a:endParaRPr>
                    </a:p>
                  </a:txBody>
                  <a:tcPr marL="68580" marR="79200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02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 difference is larger?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17550" y="1397000"/>
            <a:ext cx="8426450" cy="2851185"/>
          </a:xfrm>
        </p:spPr>
        <p:txBody>
          <a:bodyPr/>
          <a:lstStyle/>
          <a:p>
            <a:r>
              <a:rPr lang="en-US" dirty="0" smtClean="0"/>
              <a:t>Experiment 2</a:t>
            </a:r>
          </a:p>
          <a:p>
            <a:pPr lvl="1"/>
            <a:r>
              <a:rPr lang="en-US" dirty="0" smtClean="0"/>
              <a:t>Two groups of teachers (4 teachers in each group)</a:t>
            </a:r>
          </a:p>
          <a:p>
            <a:pPr lvl="2"/>
            <a:r>
              <a:rPr lang="en-US" dirty="0" smtClean="0"/>
              <a:t>Group 1: at least 0.5 </a:t>
            </a:r>
            <a:r>
              <a:rPr lang="en-US" dirty="0" err="1" smtClean="0"/>
              <a:t>sd</a:t>
            </a:r>
            <a:r>
              <a:rPr lang="en-US" dirty="0" smtClean="0"/>
              <a:t> above average value-added</a:t>
            </a:r>
          </a:p>
          <a:p>
            <a:pPr lvl="2"/>
            <a:r>
              <a:rPr lang="en-US" dirty="0" smtClean="0"/>
              <a:t>Group 2: at least 0.5 </a:t>
            </a:r>
            <a:r>
              <a:rPr lang="en-US" dirty="0" err="1" smtClean="0"/>
              <a:t>sd</a:t>
            </a:r>
            <a:r>
              <a:rPr lang="en-US" dirty="0" smtClean="0"/>
              <a:t> below average value-added</a:t>
            </a:r>
          </a:p>
          <a:p>
            <a:pPr lvl="1"/>
            <a:r>
              <a:rPr lang="en-US" dirty="0" smtClean="0"/>
              <a:t>8 video clips shown to 165 experienced school leaders</a:t>
            </a:r>
          </a:p>
          <a:p>
            <a:pPr lvl="1"/>
            <a:r>
              <a:rPr lang="en-US" dirty="0" smtClean="0"/>
              <a:t>Average number of correct ratings: 3.85</a:t>
            </a:r>
          </a:p>
          <a:p>
            <a:pPr lvl="2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232525"/>
              </p:ext>
            </p:extLst>
          </p:nvPr>
        </p:nvGraphicFramePr>
        <p:xfrm>
          <a:off x="1291858" y="4197385"/>
          <a:ext cx="7338357" cy="1392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73"/>
                <a:gridCol w="815373"/>
                <a:gridCol w="815373"/>
                <a:gridCol w="815373"/>
                <a:gridCol w="815373"/>
                <a:gridCol w="815373"/>
                <a:gridCol w="815373"/>
                <a:gridCol w="815373"/>
                <a:gridCol w="815373"/>
              </a:tblGrid>
              <a:tr h="464255">
                <a:tc gridSpan="9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Distribution of total correct ratings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42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3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4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6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7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464255">
                <a:tc>
                  <a:txBody>
                    <a:bodyPr/>
                    <a:lstStyle/>
                    <a:p>
                      <a:pPr algn="r" fontAlgn="b"/>
                      <a:r>
                        <a:rPr lang="mr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1%</a:t>
                      </a: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3%</a:t>
                      </a: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11%</a:t>
                      </a: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25%</a:t>
                      </a: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25%</a:t>
                      </a: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24%</a:t>
                      </a: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9%</a:t>
                      </a: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1%</a:t>
                      </a:r>
                    </a:p>
                  </a:txBody>
                  <a:tcPr marL="12700" marR="1080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0%</a:t>
                      </a:r>
                    </a:p>
                  </a:txBody>
                  <a:tcPr marL="12700" marR="108000" marT="12700" marB="0" anchor="b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6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7187"/>
            <a:ext cx="5080000" cy="1923264"/>
          </a:xfrm>
        </p:spPr>
        <p:txBody>
          <a:bodyPr/>
          <a:lstStyle/>
          <a:p>
            <a:r>
              <a:rPr lang="en-US" dirty="0" smtClean="0"/>
              <a:t>Can we identify good teachers after training?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7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Framework for teaching (Danielson 1996)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7550" y="1333500"/>
            <a:ext cx="8426450" cy="4891690"/>
          </a:xfrm>
        </p:spPr>
        <p:txBody>
          <a:bodyPr/>
          <a:lstStyle/>
          <a:p>
            <a:r>
              <a:rPr lang="en-US" dirty="0" smtClean="0"/>
              <a:t>Four domains of professional practice</a:t>
            </a:r>
          </a:p>
          <a:p>
            <a:pPr lvl="1"/>
            <a:r>
              <a:rPr lang="en-US" dirty="0" smtClean="0"/>
              <a:t>Planning and preparation</a:t>
            </a:r>
          </a:p>
          <a:p>
            <a:pPr lvl="1"/>
            <a:r>
              <a:rPr lang="en-US" dirty="0" smtClean="0"/>
              <a:t>Classroom environment</a:t>
            </a:r>
          </a:p>
          <a:p>
            <a:pPr lvl="1"/>
            <a:r>
              <a:rPr lang="en-US" dirty="0" smtClean="0"/>
              <a:t>Instruction</a:t>
            </a:r>
          </a:p>
          <a:p>
            <a:pPr lvl="1"/>
            <a:r>
              <a:rPr lang="en-US" dirty="0" smtClean="0"/>
              <a:t>Professional responsibilities</a:t>
            </a:r>
          </a:p>
          <a:p>
            <a:r>
              <a:rPr lang="en-US" dirty="0" smtClean="0"/>
              <a:t>Links with student achievement (</a:t>
            </a:r>
            <a:r>
              <a:rPr lang="en-US" dirty="0" err="1" smtClean="0"/>
              <a:t>Sartain</a:t>
            </a:r>
            <a:r>
              <a:rPr lang="en-US" dirty="0" smtClean="0"/>
              <a:t>, et al. 2011)</a:t>
            </a:r>
          </a:p>
          <a:p>
            <a:pPr lvl="1"/>
            <a:r>
              <a:rPr lang="en-US" dirty="0" smtClean="0"/>
              <a:t>Domains 1 and 4: no impact on student achievement</a:t>
            </a:r>
          </a:p>
          <a:p>
            <a:pPr lvl="1"/>
            <a:r>
              <a:rPr lang="en-US" dirty="0" smtClean="0"/>
              <a:t>Domains 2 and 3: some impact on student achievement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1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and teacher quality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73413177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0699" y="5990053"/>
            <a:ext cx="82454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1691D0"/>
                </a:solidFill>
                <a:latin typeface="+mj-lt"/>
              </a:rPr>
              <a:t>Sartain</a:t>
            </a:r>
            <a:r>
              <a:rPr lang="en-US" sz="1700" dirty="0">
                <a:solidFill>
                  <a:srgbClr val="1691D0"/>
                </a:solidFill>
                <a:latin typeface="+mj-lt"/>
              </a:rPr>
              <a:t>, </a:t>
            </a:r>
            <a:r>
              <a:rPr lang="en-US" sz="1700" dirty="0" err="1" smtClean="0">
                <a:solidFill>
                  <a:srgbClr val="1691D0"/>
                </a:solidFill>
                <a:latin typeface="+mj-lt"/>
              </a:rPr>
              <a:t>Stoelinga</a:t>
            </a:r>
            <a:r>
              <a:rPr lang="en-US" sz="1700" dirty="0">
                <a:solidFill>
                  <a:srgbClr val="1691D0"/>
                </a:solidFill>
                <a:latin typeface="+mj-lt"/>
              </a:rPr>
              <a:t>, </a:t>
            </a:r>
            <a:r>
              <a:rPr lang="en-US" sz="1700" dirty="0" smtClean="0">
                <a:solidFill>
                  <a:srgbClr val="1691D0"/>
                </a:solidFill>
                <a:latin typeface="+mj-lt"/>
              </a:rPr>
              <a:t>Brown,</a:t>
            </a:r>
            <a:r>
              <a:rPr lang="en-US" sz="1700" dirty="0">
                <a:solidFill>
                  <a:srgbClr val="1691D0"/>
                </a:solidFill>
                <a:latin typeface="+mj-lt"/>
              </a:rPr>
              <a:t> </a:t>
            </a:r>
            <a:r>
              <a:rPr lang="en-US" sz="1700" dirty="0" err="1" smtClean="0">
                <a:solidFill>
                  <a:srgbClr val="1691D0"/>
                </a:solidFill>
                <a:latin typeface="+mj-lt"/>
              </a:rPr>
              <a:t>Luppescu</a:t>
            </a:r>
            <a:r>
              <a:rPr lang="en-US" sz="1700" dirty="0">
                <a:solidFill>
                  <a:srgbClr val="1691D0"/>
                </a:solidFill>
                <a:latin typeface="+mj-lt"/>
              </a:rPr>
              <a:t>, </a:t>
            </a:r>
            <a:r>
              <a:rPr lang="en-US" sz="1700" dirty="0" err="1" smtClean="0">
                <a:solidFill>
                  <a:srgbClr val="1691D0"/>
                </a:solidFill>
                <a:latin typeface="+mj-lt"/>
              </a:rPr>
              <a:t>Matsko</a:t>
            </a:r>
            <a:r>
              <a:rPr lang="en-US" sz="1700" dirty="0">
                <a:solidFill>
                  <a:srgbClr val="1691D0"/>
                </a:solidFill>
                <a:latin typeface="+mj-lt"/>
              </a:rPr>
              <a:t>, </a:t>
            </a:r>
            <a:r>
              <a:rPr lang="en-US" sz="1700" dirty="0" smtClean="0">
                <a:solidFill>
                  <a:srgbClr val="1691D0"/>
                </a:solidFill>
                <a:latin typeface="+mj-lt"/>
              </a:rPr>
              <a:t>Miller</a:t>
            </a:r>
            <a:r>
              <a:rPr lang="en-US" sz="1700" dirty="0">
                <a:solidFill>
                  <a:srgbClr val="1691D0"/>
                </a:solidFill>
                <a:latin typeface="+mj-lt"/>
              </a:rPr>
              <a:t>, </a:t>
            </a:r>
            <a:r>
              <a:rPr lang="en-US" sz="1700" dirty="0" err="1" smtClean="0">
                <a:solidFill>
                  <a:srgbClr val="1691D0"/>
                </a:solidFill>
                <a:latin typeface="+mj-lt"/>
              </a:rPr>
              <a:t>Durwood</a:t>
            </a:r>
            <a:r>
              <a:rPr lang="en-US" sz="1700" dirty="0">
                <a:solidFill>
                  <a:srgbClr val="1691D0"/>
                </a:solidFill>
                <a:latin typeface="+mj-lt"/>
              </a:rPr>
              <a:t>, </a:t>
            </a:r>
            <a:r>
              <a:rPr lang="en-US" sz="1700" dirty="0" smtClean="0">
                <a:solidFill>
                  <a:srgbClr val="1691D0"/>
                </a:solidFill>
                <a:latin typeface="+mj-lt"/>
              </a:rPr>
              <a:t>Jiang</a:t>
            </a:r>
            <a:r>
              <a:rPr lang="en-US" sz="1700" dirty="0">
                <a:solidFill>
                  <a:srgbClr val="1691D0"/>
                </a:solidFill>
                <a:latin typeface="+mj-lt"/>
              </a:rPr>
              <a:t>, </a:t>
            </a:r>
            <a:r>
              <a:rPr lang="en-US" sz="1700" dirty="0" smtClean="0">
                <a:solidFill>
                  <a:srgbClr val="1691D0"/>
                </a:solidFill>
                <a:latin typeface="+mj-lt"/>
              </a:rPr>
              <a:t>and Glazer (2011)</a:t>
            </a:r>
            <a:endParaRPr lang="en-US" sz="1700" dirty="0">
              <a:solidFill>
                <a:srgbClr val="1691D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108200"/>
            <a:ext cx="5067300" cy="830997"/>
          </a:xfrm>
          <a:prstGeom prst="rect">
            <a:avLst/>
          </a:prstGeom>
          <a:solidFill>
            <a:srgbClr val="1691D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So, the highest rated teachers are 30% more productive than the lowest rated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5100" y="4622800"/>
            <a:ext cx="5067300" cy="830997"/>
          </a:xfrm>
          <a:prstGeom prst="rect">
            <a:avLst/>
          </a:prstGeom>
          <a:solidFill>
            <a:srgbClr val="1691D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But the best teachers are 400% more productive than the least effective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353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Imprecision in lesson observations</a:t>
            </a:r>
            <a:endParaRPr lang="en-US" dirty="0"/>
          </a:p>
        </p:txBody>
      </p:sp>
      <p:pic>
        <p:nvPicPr>
          <p:cNvPr id="8" name="Content Placeholder 7" descr="HIll (2012) Figure 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3" r="8093"/>
          <a:stretch>
            <a:fillRect/>
          </a:stretch>
        </p:blipFill>
        <p:spPr/>
      </p:pic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Achieving a reliability of 0.9 in judging teacher quality through lesson observation is likely to require observing a teacher teaching 6 different classes, and for each lesson to be judged by 5 independent observers.</a:t>
            </a:r>
            <a:endParaRPr lang="en-US" dirty="0"/>
          </a:p>
        </p:txBody>
      </p:sp>
      <p:pic>
        <p:nvPicPr>
          <p:cNvPr id="11" name="Picture 10" descr="Hill (2012) lege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99" y="4000500"/>
            <a:ext cx="1574090" cy="15271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2588" y="6211669"/>
            <a:ext cx="373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525A93"/>
                </a:solidFill>
                <a:latin typeface="Calibri"/>
                <a:cs typeface="Calibri"/>
              </a:rPr>
              <a:t>Hill, </a:t>
            </a:r>
            <a:r>
              <a:rPr lang="en-US" sz="1800" dirty="0" err="1" smtClean="0">
                <a:solidFill>
                  <a:srgbClr val="525A93"/>
                </a:solidFill>
                <a:latin typeface="Calibri"/>
                <a:cs typeface="Calibri"/>
              </a:rPr>
              <a:t>Charalambous</a:t>
            </a:r>
            <a:r>
              <a:rPr lang="en-US" sz="1800" dirty="0" smtClean="0">
                <a:solidFill>
                  <a:srgbClr val="525A93"/>
                </a:solidFill>
                <a:latin typeface="Calibri"/>
                <a:cs typeface="Calibri"/>
              </a:rPr>
              <a:t> and Kraft </a:t>
            </a:r>
            <a:r>
              <a:rPr lang="en-US" sz="1800" dirty="0">
                <a:solidFill>
                  <a:srgbClr val="525A93"/>
                </a:solidFill>
                <a:latin typeface="Calibri"/>
                <a:cs typeface="Calibri"/>
              </a:rPr>
              <a:t>(2012)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2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in lesson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study of 834 teachers from six large US school districts found that teachers were more likely to be given a higher observation rating if they were teaching students with higher achievement.</a:t>
            </a:r>
          </a:p>
          <a:p>
            <a:r>
              <a:rPr lang="en-US" dirty="0" smtClean="0"/>
              <a:t>Compared with teachers teaching the lowest achieving students (bottom 20%), those teaching the highest achieving students (top 20%) were:</a:t>
            </a:r>
          </a:p>
          <a:p>
            <a:pPr lvl="1"/>
            <a:r>
              <a:rPr lang="en-US" dirty="0" smtClean="0"/>
              <a:t>2.5 times as likely to be top-rated in English</a:t>
            </a:r>
          </a:p>
          <a:p>
            <a:pPr lvl="1"/>
            <a:r>
              <a:rPr lang="en-US" dirty="0" smtClean="0"/>
              <a:t>6 times as likely to be top-rated in mathematics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0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in lesson observations</a:t>
            </a:r>
          </a:p>
        </p:txBody>
      </p:sp>
      <p:pic>
        <p:nvPicPr>
          <p:cNvPr id="6" name="Content Placeholder 5" descr="Screen Shot 2016-02-14 at 7.56.57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2" r="-2982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831616" y="6274059"/>
            <a:ext cx="521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691D0"/>
                </a:solidFill>
                <a:latin typeface="Calibri"/>
                <a:ea typeface="+mn-ea"/>
                <a:cs typeface="Calibri"/>
              </a:rPr>
              <a:t>Steinberg and Garrett (2016)</a:t>
            </a:r>
            <a:endParaRPr lang="en-US" sz="1800" dirty="0">
              <a:solidFill>
                <a:srgbClr val="1691D0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1422400"/>
            <a:ext cx="568325" cy="4191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98869" y="1422400"/>
            <a:ext cx="596900" cy="151765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" name="Straight Connector 9"/>
          <p:cNvCxnSpPr>
            <a:stCxn id="5" idx="3"/>
            <a:endCxn id="8" idx="1"/>
          </p:cNvCxnSpPr>
          <p:nvPr/>
        </p:nvCxnSpPr>
        <p:spPr>
          <a:xfrm>
            <a:off x="2460625" y="1631950"/>
            <a:ext cx="3238244" cy="54927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64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7187"/>
            <a:ext cx="5308600" cy="1923264"/>
          </a:xfrm>
        </p:spPr>
        <p:txBody>
          <a:bodyPr/>
          <a:lstStyle/>
          <a:p>
            <a:r>
              <a:rPr lang="en-US" dirty="0"/>
              <a:t>Can we identify good teachers </a:t>
            </a:r>
            <a:r>
              <a:rPr lang="en-US" dirty="0" smtClean="0"/>
              <a:t>from test scores?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1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Teacher quality</a:t>
            </a:r>
          </a:p>
          <a:p>
            <a:pPr lvl="1"/>
            <a:r>
              <a:rPr lang="en-US" dirty="0" smtClean="0"/>
              <a:t>What it is</a:t>
            </a:r>
          </a:p>
          <a:p>
            <a:pPr lvl="1"/>
            <a:r>
              <a:rPr lang="en-US" dirty="0" smtClean="0"/>
              <a:t>Why it matters</a:t>
            </a:r>
          </a:p>
          <a:p>
            <a:pPr lvl="1"/>
            <a:r>
              <a:rPr lang="en-US" dirty="0" smtClean="0"/>
              <a:t>How to get more of it</a:t>
            </a:r>
          </a:p>
          <a:p>
            <a:r>
              <a:rPr lang="en-US" dirty="0" smtClean="0"/>
              <a:t>Learning from research</a:t>
            </a:r>
          </a:p>
          <a:p>
            <a:r>
              <a:rPr lang="en-US" dirty="0" smtClean="0"/>
              <a:t>Expertise in teaching, and elsewhere</a:t>
            </a:r>
          </a:p>
          <a:p>
            <a:r>
              <a:rPr lang="en-US" dirty="0" smtClean="0"/>
              <a:t>The school as a learning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24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VAM: Different models, different answers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Analysis of teacher value-added estimates from ACT scores</a:t>
            </a:r>
          </a:p>
          <a:p>
            <a:pPr lvl="1">
              <a:tabLst>
                <a:tab pos="4572000" algn="l"/>
              </a:tabLst>
            </a:pPr>
            <a:r>
              <a:rPr lang="en-US" dirty="0" smtClean="0"/>
              <a:t>Subject	Number of teachers</a:t>
            </a:r>
          </a:p>
          <a:p>
            <a:pPr lvl="1">
              <a:tabLst>
                <a:tab pos="5921375" algn="dec"/>
              </a:tabLst>
            </a:pPr>
            <a:r>
              <a:rPr lang="en-US" dirty="0"/>
              <a:t>Algebra I </a:t>
            </a:r>
            <a:r>
              <a:rPr lang="en-US" dirty="0" smtClean="0"/>
              <a:t>teachers	22</a:t>
            </a:r>
          </a:p>
          <a:p>
            <a:pPr lvl="1">
              <a:tabLst>
                <a:tab pos="5921375" algn="dec"/>
              </a:tabLst>
            </a:pPr>
            <a:r>
              <a:rPr lang="en-US" dirty="0" smtClean="0"/>
              <a:t>Algebra </a:t>
            </a:r>
            <a:r>
              <a:rPr lang="en-US" dirty="0"/>
              <a:t>II </a:t>
            </a:r>
            <a:r>
              <a:rPr lang="en-US" dirty="0" smtClean="0"/>
              <a:t>teachers	36</a:t>
            </a:r>
          </a:p>
          <a:p>
            <a:pPr lvl="1">
              <a:tabLst>
                <a:tab pos="5921375" algn="dec"/>
              </a:tabLst>
            </a:pPr>
            <a:r>
              <a:rPr lang="en-US" dirty="0" smtClean="0"/>
              <a:t>Biology teachers	31</a:t>
            </a:r>
          </a:p>
          <a:p>
            <a:pPr lvl="1">
              <a:tabLst>
                <a:tab pos="5921375" algn="dec"/>
              </a:tabLst>
            </a:pPr>
            <a:r>
              <a:rPr lang="en-US" dirty="0" smtClean="0"/>
              <a:t>Chemistry teachers	26</a:t>
            </a:r>
          </a:p>
          <a:p>
            <a:pPr lvl="1">
              <a:tabLst>
                <a:tab pos="5921375" algn="dec"/>
              </a:tabLst>
            </a:pPr>
            <a:r>
              <a:rPr lang="en-US" dirty="0" smtClean="0"/>
              <a:t>10th</a:t>
            </a:r>
            <a:r>
              <a:rPr lang="en-US" dirty="0"/>
              <a:t>-grade English </a:t>
            </a:r>
            <a:r>
              <a:rPr lang="en-US" dirty="0" smtClean="0"/>
              <a:t>teachers	25</a:t>
            </a:r>
          </a:p>
          <a:p>
            <a:pPr lvl="1">
              <a:tabLst>
                <a:tab pos="5921375" algn="dec"/>
              </a:tabLst>
            </a:pPr>
            <a:r>
              <a:rPr lang="en-US" dirty="0" smtClean="0"/>
              <a:t>11th</a:t>
            </a:r>
            <a:r>
              <a:rPr lang="en-US" dirty="0"/>
              <a:t>-grade English </a:t>
            </a:r>
            <a:r>
              <a:rPr lang="en-US" dirty="0" smtClean="0"/>
              <a:t>teachers	34</a:t>
            </a:r>
          </a:p>
          <a:p>
            <a:pPr lvl="1">
              <a:tabLst>
                <a:tab pos="5921375" algn="dec"/>
              </a:tabLst>
            </a:pPr>
            <a:r>
              <a:rPr lang="en-US" dirty="0" smtClean="0"/>
              <a:t>Geometry teachers	38</a:t>
            </a:r>
          </a:p>
          <a:p>
            <a:pPr lvl="1">
              <a:tabLst>
                <a:tab pos="5921375" algn="dec"/>
              </a:tabLst>
            </a:pPr>
            <a:r>
              <a:rPr lang="en-US" b="1" dirty="0" smtClean="0"/>
              <a:t>Total	212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6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Teachers allocated to quintiles of quality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7465576"/>
              </p:ext>
            </p:extLst>
          </p:nvPr>
        </p:nvGraphicFramePr>
        <p:xfrm>
          <a:off x="717550" y="2264459"/>
          <a:ext cx="8153402" cy="3740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899"/>
                <a:gridCol w="526608"/>
                <a:gridCol w="1390779"/>
                <a:gridCol w="1390779"/>
                <a:gridCol w="1390779"/>
                <a:gridCol w="1390779"/>
                <a:gridCol w="1390779"/>
              </a:tblGrid>
              <a:tr h="44035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solidFill>
                      <a:srgbClr val="1691D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Student fixed-effects model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35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Traditional model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vert="vert270" anchor="ctr" anchorCtr="1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R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L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B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B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B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B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889">
                <a:tc vMerge="1"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vert="vert270" anchor="ctr">
                    <a:lnT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R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L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T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T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T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T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1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R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26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L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28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</a:tr>
              <a:tr h="571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R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L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 smtClean="0">
                          <a:effectLst/>
                        </a:rPr>
                        <a:t>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20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</a:tr>
              <a:tr h="571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R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L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24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26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</a:tr>
              <a:tr h="5718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R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>
                    <a:lnL w="28575" cap="flat" cmpd="sng" algn="ctr">
                      <a:solidFill>
                        <a:srgbClr val="525A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>
                          <a:effectLst/>
                        </a:rPr>
                        <a:t>12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47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80000" marT="1270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2643" y="6304002"/>
            <a:ext cx="533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1691D0"/>
                </a:solidFill>
                <a:latin typeface="+mj-lt"/>
              </a:rPr>
              <a:t>Goldhaber</a:t>
            </a:r>
            <a:r>
              <a:rPr lang="en-US" sz="1800" dirty="0" smtClean="0">
                <a:solidFill>
                  <a:srgbClr val="1691D0"/>
                </a:solidFill>
                <a:latin typeface="+mj-lt"/>
              </a:rPr>
              <a:t>, Goldschmidt, and Tseng (2013)</a:t>
            </a:r>
            <a:endParaRPr lang="en-US" sz="1800" dirty="0">
              <a:solidFill>
                <a:srgbClr val="1691D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7549" y="1363007"/>
            <a:ext cx="8048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Cross-classification of the percentage of teachers classified in quintiles of teacher quality using two different value-added models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79700" y="5524500"/>
            <a:ext cx="584200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and long-term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49" y="1384300"/>
            <a:ext cx="8156575" cy="1130300"/>
          </a:xfrm>
        </p:spPr>
        <p:txBody>
          <a:bodyPr/>
          <a:lstStyle/>
          <a:p>
            <a:r>
              <a:rPr lang="en-US" dirty="0" smtClean="0"/>
              <a:t>Data: 10,534 students attending USAFA (2000-2007)</a:t>
            </a:r>
          </a:p>
          <a:p>
            <a:r>
              <a:rPr lang="en-US" dirty="0" smtClean="0"/>
              <a:t>Students randomly allocated to calculus instructors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7550" y="6306755"/>
            <a:ext cx="455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1691D0"/>
                </a:solidFill>
              </a:rPr>
              <a:t>Carrell</a:t>
            </a:r>
            <a:r>
              <a:rPr lang="en-US" dirty="0" smtClean="0">
                <a:solidFill>
                  <a:srgbClr val="1691D0"/>
                </a:solidFill>
              </a:rPr>
              <a:t> and West (2010)</a:t>
            </a:r>
            <a:endParaRPr lang="en-US" dirty="0">
              <a:solidFill>
                <a:srgbClr val="1691D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724250"/>
              </p:ext>
            </p:extLst>
          </p:nvPr>
        </p:nvGraphicFramePr>
        <p:xfrm>
          <a:off x="717548" y="2514600"/>
          <a:ext cx="7921328" cy="345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452"/>
                <a:gridCol w="4066876"/>
              </a:tblGrid>
              <a:tr h="6731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Instructors</a:t>
                      </a:r>
                      <a:endParaRPr lang="en-US" sz="2800" dirty="0"/>
                    </a:p>
                  </a:txBody>
                  <a:tcPr>
                    <a:solidFill>
                      <a:srgbClr val="1691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691D1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Less qualified, less experienced</a:t>
                      </a:r>
                    </a:p>
                    <a:p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More qualified, more experienced</a:t>
                      </a:r>
                    </a:p>
                    <a:p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1D1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Higher end of course scores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Lower end of course</a:t>
                      </a:r>
                      <a:r>
                        <a:rPr lang="en-US" sz="2000" baseline="0" dirty="0" smtClean="0"/>
                        <a:t> scores</a:t>
                      </a:r>
                      <a:endParaRPr lang="en-US" sz="2000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Lower scores on follow-on courses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Higher scores on follow-on courses</a:t>
                      </a:r>
                      <a:endParaRPr lang="en-US" sz="2000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Higher end of course evaluations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Lower end of course evaluations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0530"/>
              </p:ext>
            </p:extLst>
          </p:nvPr>
        </p:nvGraphicFramePr>
        <p:xfrm>
          <a:off x="717548" y="2514600"/>
          <a:ext cx="7921328" cy="278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452"/>
                <a:gridCol w="4066876"/>
              </a:tblGrid>
              <a:tr h="6731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Instructors</a:t>
                      </a:r>
                      <a:endParaRPr lang="en-US" sz="2800" dirty="0"/>
                    </a:p>
                  </a:txBody>
                  <a:tcPr>
                    <a:solidFill>
                      <a:srgbClr val="1691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691D1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Less qualified, less experienced</a:t>
                      </a:r>
                    </a:p>
                    <a:p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More qualified, more experienced</a:t>
                      </a:r>
                    </a:p>
                    <a:p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1D1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Higher end of course scores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Lower end of course</a:t>
                      </a:r>
                      <a:r>
                        <a:rPr lang="en-US" sz="2000" baseline="0" dirty="0" smtClean="0"/>
                        <a:t> scores</a:t>
                      </a:r>
                      <a:endParaRPr lang="en-US" sz="2000" dirty="0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Lower scores on follow-on courses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Higher scores on follow-on courses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946755"/>
              </p:ext>
            </p:extLst>
          </p:nvPr>
        </p:nvGraphicFramePr>
        <p:xfrm>
          <a:off x="717548" y="2514600"/>
          <a:ext cx="7921328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452"/>
                <a:gridCol w="4066876"/>
              </a:tblGrid>
              <a:tr h="6731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Instructors</a:t>
                      </a:r>
                      <a:endParaRPr lang="en-US" sz="2800" dirty="0"/>
                    </a:p>
                  </a:txBody>
                  <a:tcPr>
                    <a:solidFill>
                      <a:srgbClr val="1691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691D1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Less qualified, less experienced</a:t>
                      </a:r>
                    </a:p>
                    <a:p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More qualified, more experienced</a:t>
                      </a:r>
                    </a:p>
                    <a:p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1D1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Higher end of course scores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Lower end of course</a:t>
                      </a:r>
                      <a:r>
                        <a:rPr lang="en-US" sz="2000" baseline="0" dirty="0" smtClean="0"/>
                        <a:t> scores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132200"/>
              </p:ext>
            </p:extLst>
          </p:nvPr>
        </p:nvGraphicFramePr>
        <p:xfrm>
          <a:off x="717548" y="2514600"/>
          <a:ext cx="7921328" cy="143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452"/>
                <a:gridCol w="4066876"/>
              </a:tblGrid>
              <a:tr h="6731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Instructors</a:t>
                      </a:r>
                      <a:endParaRPr lang="en-US" sz="2800" dirty="0"/>
                    </a:p>
                  </a:txBody>
                  <a:tcPr>
                    <a:solidFill>
                      <a:srgbClr val="1691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691D1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Less qualified, less experienced</a:t>
                      </a:r>
                    </a:p>
                    <a:p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More qualified, more experienced</a:t>
                      </a:r>
                    </a:p>
                    <a:p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1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93129"/>
              </p:ext>
            </p:extLst>
          </p:nvPr>
        </p:nvGraphicFramePr>
        <p:xfrm>
          <a:off x="717548" y="2514600"/>
          <a:ext cx="7921328" cy="67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1328"/>
              </a:tblGrid>
              <a:tr h="6731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Instructors</a:t>
                      </a:r>
                      <a:endParaRPr lang="en-US" sz="2800" dirty="0"/>
                    </a:p>
                  </a:txBody>
                  <a:tcPr>
                    <a:solidFill>
                      <a:srgbClr val="1691D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29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7187"/>
            <a:ext cx="5994400" cy="1923264"/>
          </a:xfrm>
        </p:spPr>
        <p:txBody>
          <a:bodyPr/>
          <a:lstStyle/>
          <a:p>
            <a:r>
              <a:rPr lang="en-US" dirty="0" smtClean="0"/>
              <a:t>Can we identify good teachers by combining evidence from different sources?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8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Effective Teaching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Three sources of evidence on teacher effectiveness</a:t>
            </a:r>
          </a:p>
          <a:p>
            <a:pPr lvl="1"/>
            <a:r>
              <a:rPr lang="en-US" dirty="0" smtClean="0"/>
              <a:t>Value-added estimates</a:t>
            </a:r>
          </a:p>
          <a:p>
            <a:pPr lvl="1"/>
            <a:r>
              <a:rPr lang="en-US" dirty="0" smtClean="0"/>
              <a:t>Classroom observation</a:t>
            </a:r>
          </a:p>
          <a:p>
            <a:pPr lvl="1"/>
            <a:r>
              <a:rPr lang="en-US" dirty="0" smtClean="0"/>
              <a:t>Student perception surveys</a:t>
            </a:r>
          </a:p>
          <a:p>
            <a:r>
              <a:rPr lang="en-US" dirty="0" smtClean="0"/>
              <a:t>Prediction accuracy </a:t>
            </a:r>
            <a:r>
              <a:rPr lang="en-US" dirty="0" err="1" smtClean="0"/>
              <a:t>maximised</a:t>
            </a:r>
            <a:r>
              <a:rPr lang="en-US" dirty="0" smtClean="0"/>
              <a:t> with these weights</a:t>
            </a:r>
          </a:p>
          <a:p>
            <a:pPr lvl="1">
              <a:tabLst>
                <a:tab pos="5829300" algn="dec"/>
              </a:tabLst>
            </a:pPr>
            <a:r>
              <a:rPr lang="en-US" dirty="0"/>
              <a:t>Value-added </a:t>
            </a:r>
            <a:r>
              <a:rPr lang="en-US" dirty="0" smtClean="0"/>
              <a:t>estimates	81%</a:t>
            </a:r>
            <a:endParaRPr lang="en-US" dirty="0"/>
          </a:p>
          <a:p>
            <a:pPr lvl="1">
              <a:tabLst>
                <a:tab pos="5829300" algn="dec"/>
              </a:tabLst>
            </a:pPr>
            <a:r>
              <a:rPr lang="en-US" dirty="0"/>
              <a:t>Classroom </a:t>
            </a:r>
            <a:r>
              <a:rPr lang="en-US" dirty="0" smtClean="0"/>
              <a:t>observation	17%</a:t>
            </a:r>
            <a:endParaRPr lang="en-US" dirty="0"/>
          </a:p>
          <a:p>
            <a:pPr lvl="1">
              <a:tabLst>
                <a:tab pos="5829300" algn="dec"/>
              </a:tabLst>
            </a:pPr>
            <a:r>
              <a:rPr lang="en-US" dirty="0"/>
              <a:t>Student perception </a:t>
            </a:r>
            <a:r>
              <a:rPr lang="en-US" dirty="0" smtClean="0"/>
              <a:t>surveys	2%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6267191"/>
            <a:ext cx="486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Bill and Melinda Gates Foundation (2012)</a:t>
            </a:r>
            <a:endParaRPr lang="en-US" sz="1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72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48094654"/>
              </p:ext>
            </p:extLst>
          </p:nvPr>
        </p:nvGraphicFramePr>
        <p:xfrm>
          <a:off x="717550" y="1333500"/>
          <a:ext cx="7914977" cy="3160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0188"/>
                <a:gridCol w="1734789"/>
              </a:tblGrid>
              <a:tr h="7840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 </a:t>
                      </a:r>
                      <a:r>
                        <a:rPr lang="en-US" sz="2400" dirty="0" smtClean="0"/>
                        <a:t>For secondary English teachers (S1 to S3)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72000" marR="12700" marT="12700" marB="0"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1691D0"/>
                    </a:solidFill>
                  </a:tcPr>
                </a:tc>
              </a:tr>
              <a:tr h="792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Correlation with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standardized test score gains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720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0.69</a:t>
                      </a:r>
                    </a:p>
                  </a:txBody>
                  <a:tcPr marL="12700" marR="12700" marT="12700" marB="0" anchor="ctr"/>
                </a:tc>
              </a:tr>
              <a:tr h="792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Correlation with higher-order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assessments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720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L="12700" marR="12700" marT="12700" marB="0" anchor="ctr"/>
                </a:tc>
              </a:tr>
              <a:tr h="7921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Reliability</a:t>
                      </a:r>
                    </a:p>
                  </a:txBody>
                  <a:tcPr marL="720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0.51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717550" y="4898745"/>
            <a:ext cx="7659001" cy="880865"/>
          </a:xfrm>
          <a:prstGeom prst="wedgeRectCallout">
            <a:avLst>
              <a:gd name="adj1" fmla="val 34812"/>
              <a:gd name="adj2" fmla="val -102631"/>
            </a:avLst>
          </a:prstGeom>
          <a:solidFill>
            <a:srgbClr val="1691D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get a 90% reliable prediction of a teacher’s quality, you would need to collect </a:t>
            </a:r>
            <a:r>
              <a:rPr lang="en-US" sz="2400" dirty="0"/>
              <a:t>data for each teacher </a:t>
            </a:r>
            <a:r>
              <a:rPr lang="en-US" sz="2400" dirty="0" smtClean="0"/>
              <a:t>for 9 years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410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41300"/>
            <a:ext cx="8407400" cy="749326"/>
          </a:xfrm>
        </p:spPr>
        <p:txBody>
          <a:bodyPr/>
          <a:lstStyle/>
          <a:p>
            <a:r>
              <a:rPr lang="en-US" dirty="0" smtClean="0"/>
              <a:t>This is what a correlation of 0.69 looks like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>
                <a:latin typeface="Calibri"/>
                <a:cs typeface="Calibri"/>
              </a:rPr>
              <a:pPr>
                <a:defRPr/>
              </a:pPr>
              <a:t>26</a:t>
            </a:fld>
            <a:endParaRPr lang="en-GB" dirty="0">
              <a:latin typeface="Calibri"/>
              <a:cs typeface="Calibri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r="301" b="5183"/>
          <a:stretch/>
        </p:blipFill>
        <p:spPr bwMode="auto">
          <a:xfrm>
            <a:off x="1491392" y="1600200"/>
            <a:ext cx="6039396" cy="42627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71380" y="6001363"/>
            <a:ext cx="3219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Actual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348962" y="3357107"/>
            <a:ext cx="3219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Predicted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97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</a:t>
            </a:r>
            <a:r>
              <a:rPr lang="en-US" dirty="0" smtClean="0"/>
              <a:t>and this is a correlation of 0.29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r="538" b="5183"/>
          <a:stretch/>
        </p:blipFill>
        <p:spPr bwMode="auto">
          <a:xfrm>
            <a:off x="1779181" y="1600200"/>
            <a:ext cx="6002632" cy="42627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71380" y="6001363"/>
            <a:ext cx="3219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Actual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348962" y="3357107"/>
            <a:ext cx="3219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Predicted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672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impact of removing less effective teachers?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2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removing low-performing teachers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Data: reading scores for 4th and 5th grade students in Florida’s public schools from 2004-05 to 2008-09</a:t>
            </a:r>
          </a:p>
          <a:p>
            <a:r>
              <a:rPr lang="en-US" smtClean="0"/>
              <a:t>A total of 227,014  students (96%) are matched to 15,152 teachers responsible for teaching reading</a:t>
            </a:r>
          </a:p>
          <a:p>
            <a:r>
              <a:rPr lang="en-US" smtClean="0"/>
              <a:t>A value-added score is estimated for each teacher each year</a:t>
            </a:r>
          </a:p>
          <a:p>
            <a:r>
              <a:rPr lang="en-US" smtClean="0"/>
              <a:t>Two policy options explored for teacher removal:</a:t>
            </a:r>
          </a:p>
          <a:p>
            <a:pPr lvl="1"/>
            <a:r>
              <a:rPr lang="en-US" smtClean="0"/>
              <a:t>Value-added score below threshold for two consecutive years</a:t>
            </a:r>
          </a:p>
          <a:p>
            <a:pPr lvl="1"/>
            <a:r>
              <a:rPr lang="en-US" smtClean="0"/>
              <a:t>Two-year average value-added score below threshold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775" y="6280666"/>
            <a:ext cx="280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0"/>
                </a:solidFill>
                <a:latin typeface="+mj-lt"/>
              </a:rPr>
              <a:t>Winters and Cowen (2013)</a:t>
            </a:r>
            <a:endParaRPr lang="en-US" sz="1800" dirty="0">
              <a:solidFill>
                <a:srgbClr val="1691D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3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quality and teacher quality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33500"/>
            <a:ext cx="7969250" cy="5232400"/>
          </a:xfrm>
        </p:spPr>
        <p:txBody>
          <a:bodyPr/>
          <a:lstStyle/>
          <a:p>
            <a:r>
              <a:rPr lang="en-US" dirty="0"/>
              <a:t>Teaching quality depends on a number of factors:</a:t>
            </a:r>
          </a:p>
          <a:p>
            <a:pPr lvl="1"/>
            <a:r>
              <a:rPr lang="en-US" dirty="0" smtClean="0"/>
              <a:t>The quality of the curriculum</a:t>
            </a:r>
          </a:p>
          <a:p>
            <a:pPr lvl="1"/>
            <a:r>
              <a:rPr lang="en-US" dirty="0" smtClean="0"/>
              <a:t>The size of classes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time teachers have to plan teaching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resources available</a:t>
            </a:r>
          </a:p>
          <a:p>
            <a:pPr lvl="1"/>
            <a:r>
              <a:rPr lang="en-US" dirty="0"/>
              <a:t>The skills of the </a:t>
            </a:r>
            <a:r>
              <a:rPr lang="en-US" dirty="0" smtClean="0"/>
              <a:t>teacher</a:t>
            </a:r>
            <a:endParaRPr lang="en-US" dirty="0"/>
          </a:p>
          <a:p>
            <a:r>
              <a:rPr lang="en-US" dirty="0"/>
              <a:t>All of these are important, but the quality of the teacher seems to be especially </a:t>
            </a:r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2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System-wide impact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53108514"/>
              </p:ext>
            </p:extLst>
          </p:nvPr>
        </p:nvGraphicFramePr>
        <p:xfrm>
          <a:off x="717550" y="1333500"/>
          <a:ext cx="8153400" cy="417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1425575"/>
                <a:gridCol w="2286000"/>
                <a:gridCol w="2403475"/>
              </a:tblGrid>
              <a:tr h="119951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Policy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Severity</a:t>
                      </a:r>
                      <a:r>
                        <a:rPr lang="en-US" sz="2000" baseline="0" dirty="0" smtClean="0">
                          <a:latin typeface="+mj-lt"/>
                        </a:rPr>
                        <a:t> (percentile)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Increase in teacher valued-added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Extra</a:t>
                      </a:r>
                      <a:r>
                        <a:rPr lang="en-US" sz="2000" baseline="0" dirty="0" smtClean="0">
                          <a:latin typeface="+mj-lt"/>
                        </a:rPr>
                        <a:t> weeks of learning per student per year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496465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j-lt"/>
                        </a:rPr>
                        <a:t>Consecutive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r>
                        <a:rPr lang="en-US" sz="2000" baseline="30000" dirty="0" smtClean="0">
                          <a:latin typeface="+mj-lt"/>
                        </a:rPr>
                        <a:t>th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R="43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.003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R="900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</a:t>
                      </a:r>
                    </a:p>
                  </a:txBody>
                  <a:tcPr marL="12700" marR="1008000" marT="12700" marB="0" anchor="ctr"/>
                </a:tc>
              </a:tr>
              <a:tr h="496465">
                <a:tc vMerge="1"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r>
                        <a:rPr lang="en-US" sz="2000" baseline="30000" dirty="0" smtClean="0">
                          <a:latin typeface="+mj-lt"/>
                        </a:rPr>
                        <a:t>th</a:t>
                      </a:r>
                      <a:endParaRPr lang="en-US" sz="2000" dirty="0" smtClean="0">
                        <a:latin typeface="+mj-lt"/>
                      </a:endParaRPr>
                    </a:p>
                  </a:txBody>
                  <a:tcPr marR="43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.006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R="900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0.1</a:t>
                      </a:r>
                    </a:p>
                  </a:txBody>
                  <a:tcPr marL="12700" marR="1008000" marT="12700" marB="0" anchor="ctr"/>
                </a:tc>
              </a:tr>
              <a:tr h="496465">
                <a:tc vMerge="1"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25</a:t>
                      </a:r>
                      <a:r>
                        <a:rPr lang="en-US" sz="2000" baseline="30000" dirty="0" smtClean="0">
                          <a:latin typeface="+mj-lt"/>
                        </a:rPr>
                        <a:t>th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R="43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.020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R="900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</a:t>
                      </a:r>
                    </a:p>
                  </a:txBody>
                  <a:tcPr marL="12700" marR="1008000" marT="12700" marB="0" anchor="ctr"/>
                </a:tc>
              </a:tr>
              <a:tr h="496465">
                <a:tc rowSpan="3"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j-lt"/>
                        </a:rPr>
                        <a:t>Two-year average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5</a:t>
                      </a:r>
                      <a:r>
                        <a:rPr lang="en-US" sz="2000" baseline="30000" dirty="0" smtClean="0">
                          <a:latin typeface="+mj-lt"/>
                        </a:rPr>
                        <a:t>th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R="43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.020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R="900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</a:t>
                      </a:r>
                    </a:p>
                  </a:txBody>
                  <a:tcPr marL="12700" marR="1008000" marT="12700" marB="0" anchor="ctr"/>
                </a:tc>
              </a:tr>
              <a:tr h="496465">
                <a:tc vMerge="1"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10</a:t>
                      </a:r>
                      <a:r>
                        <a:rPr lang="en-US" sz="2000" baseline="30000" dirty="0" smtClean="0">
                          <a:latin typeface="+mj-lt"/>
                        </a:rPr>
                        <a:t>th</a:t>
                      </a:r>
                      <a:endParaRPr lang="en-US" sz="2000" dirty="0" smtClean="0">
                        <a:latin typeface="+mj-lt"/>
                      </a:endParaRPr>
                    </a:p>
                  </a:txBody>
                  <a:tcPr marR="43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.031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R="900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</a:t>
                      </a:r>
                    </a:p>
                  </a:txBody>
                  <a:tcPr marL="12700" marR="1008000" marT="12700" marB="0" anchor="ctr"/>
                </a:tc>
              </a:tr>
              <a:tr h="496465">
                <a:tc vMerge="1">
                  <a:txBody>
                    <a:bodyPr/>
                    <a:lstStyle/>
                    <a:p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25</a:t>
                      </a:r>
                      <a:r>
                        <a:rPr lang="en-US" sz="2000" baseline="30000" dirty="0" smtClean="0">
                          <a:latin typeface="+mj-lt"/>
                        </a:rPr>
                        <a:t>th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R="43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+mj-lt"/>
                        </a:rPr>
                        <a:t>.050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R="90000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</a:t>
                      </a:r>
                    </a:p>
                  </a:txBody>
                  <a:tcPr marL="12700" marR="1008000" marT="1270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26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all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only way to improve student achievement at scale is to invest in the teachers we already have</a:t>
            </a:r>
          </a:p>
          <a:p>
            <a:r>
              <a:rPr lang="en-US" dirty="0" smtClean="0"/>
              <a:t>The “love the one you’re with”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7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Teacher quality and student achievement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3185538"/>
              </p:ext>
            </p:extLst>
          </p:nvPr>
        </p:nvGraphicFramePr>
        <p:xfrm>
          <a:off x="717550" y="1333500"/>
          <a:ext cx="81534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248"/>
                <a:gridCol w="1437642"/>
                <a:gridCol w="1537755"/>
                <a:gridCol w="153775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Correlation with progress in</a:t>
                      </a:r>
                      <a:endParaRPr lang="en-US" dirty="0"/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Study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Location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Reading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Maths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Rockoff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(2004)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Jersey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Nye, </a:t>
                      </a:r>
                      <a:r>
                        <a:rPr lang="en-US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Konstantopoulos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, Hedges (2004)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Tennessee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0.36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Rivkin, Hanushek, and Kain (2005)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Aaronson, Barrow, and Sander (2007)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Chicago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Kane, </a:t>
                      </a:r>
                      <a:r>
                        <a:rPr lang="en-US" sz="1800" b="0" i="0" u="none" strike="noStrike" dirty="0" err="1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Rockoff</a:t>
                      </a:r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, and </a:t>
                      </a:r>
                      <a:r>
                        <a:rPr lang="en-US" sz="1800" b="0" i="0" u="none" strike="noStrike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Staiger </a:t>
                      </a:r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(2008)</a:t>
                      </a:r>
                      <a:endParaRPr lang="en-US" sz="1800" b="0" i="0" u="none" strike="noStrike" dirty="0">
                        <a:solidFill>
                          <a:srgbClr val="00005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York City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Jacob and </a:t>
                      </a:r>
                      <a:r>
                        <a:rPr lang="en-US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Lefgren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(2008)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Kane and Staiger (2008)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Koedel</a:t>
                      </a:r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and Betts (2009)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 Diego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 err="1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Rothstein</a:t>
                      </a:r>
                      <a:r>
                        <a:rPr lang="de-DE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(2010</a:t>
                      </a:r>
                      <a:r>
                        <a:rPr lang="de-DE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de-DE" sz="1800" b="0" i="0" u="none" strike="noStrike" dirty="0">
                        <a:solidFill>
                          <a:srgbClr val="00005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Carolina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Hanushek and Rivkin (</a:t>
                      </a:r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2010)</a:t>
                      </a:r>
                      <a:endParaRPr lang="en-US" sz="1800" b="0" i="0" u="none" strike="noStrike" dirty="0">
                        <a:solidFill>
                          <a:srgbClr val="00005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Chetty</a:t>
                      </a:r>
                      <a:r>
                        <a:rPr lang="en-US" sz="1800" b="0" i="0" u="none" strike="noStrike" dirty="0" smtClean="0">
                          <a:solidFill>
                            <a:srgbClr val="000053"/>
                          </a:solidFill>
                          <a:effectLst/>
                          <a:latin typeface="+mn-lt"/>
                        </a:rPr>
                        <a:t> et al. (2014)</a:t>
                      </a:r>
                      <a:endParaRPr lang="en-US" sz="1800" b="0" i="0" u="none" strike="noStrike" dirty="0">
                        <a:solidFill>
                          <a:srgbClr val="00005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35000" y="6371966"/>
            <a:ext cx="284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0"/>
                </a:solidFill>
                <a:latin typeface="+mn-lt"/>
              </a:rPr>
              <a:t>Hanushek and Rivkin (2010)</a:t>
            </a:r>
            <a:endParaRPr lang="en-US" sz="1800" dirty="0">
              <a:solidFill>
                <a:srgbClr val="1691D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96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1371600" y="1600200"/>
            <a:ext cx="6400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buClr>
                <a:schemeClr val="tx1"/>
              </a:buClr>
            </a:pPr>
            <a:endParaRPr lang="en-US" dirty="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this mean for student progress?</a:t>
            </a:r>
            <a:endParaRPr lang="en-US" dirty="0"/>
          </a:p>
        </p:txBody>
      </p:sp>
      <p:sp>
        <p:nvSpPr>
          <p:cNvPr id="38916" name="Rectangle 8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Take a group of 50 teachers:</a:t>
            </a:r>
          </a:p>
          <a:p>
            <a:pPr lvl="1"/>
            <a:r>
              <a:rPr lang="en-US" sz="2400" dirty="0" smtClean="0"/>
              <a:t>Students taught by the most effective teacher in that group of 50 teachers learn in six months what those taught by the average teacher learn in a year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Students taught by the least effective teacher in that group of 50 teachers will take two years to achieve the same learning</a:t>
            </a:r>
          </a:p>
          <a:p>
            <a:r>
              <a:rPr lang="en-US" sz="3000" dirty="0" smtClean="0"/>
              <a:t>And furthermore:</a:t>
            </a:r>
          </a:p>
          <a:p>
            <a:pPr lvl="1"/>
            <a:r>
              <a:rPr lang="en-US" sz="2400" dirty="0" smtClean="0"/>
              <a:t>In the classrooms of the most effective teachers, students from disadvantaged backgrounds learn at the same rate as those from advantaged backgrounds (Hamre &amp; Pianta, 2005)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F79A-F4A3-5E49-A6CE-5B8CF779BC3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12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 we identify good teachers?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 we identify good </a:t>
            </a:r>
            <a:r>
              <a:rPr lang="en-US" dirty="0" smtClean="0"/>
              <a:t>teachers from their qualifications?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8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/>
          </a:bodyPr>
          <a:lstStyle/>
          <a:p>
            <a:r>
              <a:rPr lang="en-US" smtClean="0"/>
              <a:t>Teacher preparation, student progress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8178656"/>
              </p:ext>
            </p:extLst>
          </p:nvPr>
        </p:nvGraphicFramePr>
        <p:xfrm>
          <a:off x="738872" y="1377214"/>
          <a:ext cx="8142834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391"/>
                <a:gridCol w="991262"/>
                <a:gridCol w="1130657"/>
                <a:gridCol w="882843"/>
                <a:gridCol w="1068703"/>
                <a:gridCol w="1084193"/>
                <a:gridCol w="9647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Mathematics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General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theory of education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courses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Teaching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ractice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Pedagogical content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 university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Aptitude test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2648" y="6242290"/>
            <a:ext cx="344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+mj-lt"/>
              </a:rPr>
              <a:t>Harris and Sass (2007)</a:t>
            </a:r>
            <a:endParaRPr lang="en-US" sz="18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088915"/>
              </p:ext>
            </p:extLst>
          </p:nvPr>
        </p:nvGraphicFramePr>
        <p:xfrm>
          <a:off x="738872" y="1377214"/>
          <a:ext cx="8142834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391"/>
                <a:gridCol w="991262"/>
                <a:gridCol w="1130657"/>
                <a:gridCol w="882843"/>
                <a:gridCol w="1068703"/>
                <a:gridCol w="1084193"/>
                <a:gridCol w="96478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Mathematics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Middle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General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theory of education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courses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—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Teaching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ractice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—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Pedagogical content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 university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—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endParaRPr lang="en-US" sz="3600" b="1" dirty="0">
                        <a:solidFill>
                          <a:srgbClr val="008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Aptitude test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</a:rPr>
                        <a:t>—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04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7187"/>
            <a:ext cx="5168900" cy="1923264"/>
          </a:xfrm>
        </p:spPr>
        <p:txBody>
          <a:bodyPr/>
          <a:lstStyle/>
          <a:p>
            <a:r>
              <a:rPr lang="en-US" dirty="0" smtClean="0"/>
              <a:t>Can we identify good teachers by observation?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6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ylan Wiliam Template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Dylan Wiliam Template 2014.potx</Template>
  <TotalTime>16734</TotalTime>
  <Words>1555</Words>
  <Application>Microsoft Macintosh PowerPoint</Application>
  <PresentationFormat>On-screen Show (4:3)</PresentationFormat>
  <Paragraphs>426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Dylan Wiliam Template 2014</vt:lpstr>
      <vt:lpstr>Dylan Wiliam (@dylanwiliam)</vt:lpstr>
      <vt:lpstr>Outline</vt:lpstr>
      <vt:lpstr>Teaching quality and teacher quality </vt:lpstr>
      <vt:lpstr>Teacher quality and student achievement</vt:lpstr>
      <vt:lpstr>What does this mean for student progress?</vt:lpstr>
      <vt:lpstr>Can we identify good teachers?</vt:lpstr>
      <vt:lpstr>Can we identify good teachers from their qualifications?</vt:lpstr>
      <vt:lpstr>Teacher preparation, student progress</vt:lpstr>
      <vt:lpstr>Can we identify good teachers by observation?</vt:lpstr>
      <vt:lpstr>Do we know a good teacher when we see one?</vt:lpstr>
      <vt:lpstr>Ratings by rater type</vt:lpstr>
      <vt:lpstr>What if the difference is larger?</vt:lpstr>
      <vt:lpstr>Can we identify good teachers after training?</vt:lpstr>
      <vt:lpstr>Framework for teaching (Danielson 1996)</vt:lpstr>
      <vt:lpstr>Observations and teacher quality</vt:lpstr>
      <vt:lpstr>Imprecision in lesson observations</vt:lpstr>
      <vt:lpstr>Bias in lesson observations</vt:lpstr>
      <vt:lpstr>Bias in lesson observations</vt:lpstr>
      <vt:lpstr>Can we identify good teachers from test scores?</vt:lpstr>
      <vt:lpstr>VAM: Different models, different answers</vt:lpstr>
      <vt:lpstr>Teachers allocated to quintiles of quality</vt:lpstr>
      <vt:lpstr>Short-term and long-term effects</vt:lpstr>
      <vt:lpstr>Can we identify good teachers by combining evidence from different sources?</vt:lpstr>
      <vt:lpstr>Measures of Effective Teaching project</vt:lpstr>
      <vt:lpstr>PowerPoint Presentation</vt:lpstr>
      <vt:lpstr>This is what a correlation of 0.69 looks like…</vt:lpstr>
      <vt:lpstr>…and this is a correlation of 0.29…</vt:lpstr>
      <vt:lpstr>What is the impact of removing less effective teachers?</vt:lpstr>
      <vt:lpstr>Effects of removing low-performing teachers</vt:lpstr>
      <vt:lpstr>System-wide impact</vt:lpstr>
      <vt:lpstr>What does this all mean?</vt:lpstr>
    </vt:vector>
  </TitlesOfParts>
  <Company>Learning Sciences International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Sylvia Karlson</dc:creator>
  <cp:lastModifiedBy>Dylan Wiliam</cp:lastModifiedBy>
  <cp:revision>178</cp:revision>
  <dcterms:created xsi:type="dcterms:W3CDTF">2014-10-09T19:30:01Z</dcterms:created>
  <dcterms:modified xsi:type="dcterms:W3CDTF">2020-04-01T00:09:03Z</dcterms:modified>
</cp:coreProperties>
</file>