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handoutMasterIdLst>
    <p:handoutMasterId r:id="rId51"/>
  </p:handoutMasterIdLst>
  <p:sldIdLst>
    <p:sldId id="260" r:id="rId2"/>
    <p:sldId id="764" r:id="rId3"/>
    <p:sldId id="854" r:id="rId4"/>
    <p:sldId id="843" r:id="rId5"/>
    <p:sldId id="844" r:id="rId6"/>
    <p:sldId id="857" r:id="rId7"/>
    <p:sldId id="835" r:id="rId8"/>
    <p:sldId id="836" r:id="rId9"/>
    <p:sldId id="848" r:id="rId10"/>
    <p:sldId id="632" r:id="rId11"/>
    <p:sldId id="633" r:id="rId12"/>
    <p:sldId id="634" r:id="rId13"/>
    <p:sldId id="635" r:id="rId14"/>
    <p:sldId id="636" r:id="rId15"/>
    <p:sldId id="637" r:id="rId16"/>
    <p:sldId id="638" r:id="rId17"/>
    <p:sldId id="640" r:id="rId18"/>
    <p:sldId id="855" r:id="rId19"/>
    <p:sldId id="856" r:id="rId20"/>
    <p:sldId id="641" r:id="rId21"/>
    <p:sldId id="642" r:id="rId22"/>
    <p:sldId id="849" r:id="rId23"/>
    <p:sldId id="850" r:id="rId24"/>
    <p:sldId id="852" r:id="rId25"/>
    <p:sldId id="858" r:id="rId26"/>
    <p:sldId id="860" r:id="rId27"/>
    <p:sldId id="861" r:id="rId28"/>
    <p:sldId id="875" r:id="rId29"/>
    <p:sldId id="873" r:id="rId30"/>
    <p:sldId id="871" r:id="rId31"/>
    <p:sldId id="872" r:id="rId32"/>
    <p:sldId id="877" r:id="rId33"/>
    <p:sldId id="878" r:id="rId34"/>
    <p:sldId id="870" r:id="rId35"/>
    <p:sldId id="874" r:id="rId36"/>
    <p:sldId id="876" r:id="rId37"/>
    <p:sldId id="862" r:id="rId38"/>
    <p:sldId id="864" r:id="rId39"/>
    <p:sldId id="869" r:id="rId40"/>
    <p:sldId id="865" r:id="rId41"/>
    <p:sldId id="866" r:id="rId42"/>
    <p:sldId id="867" r:id="rId43"/>
    <p:sldId id="868" r:id="rId44"/>
    <p:sldId id="853" r:id="rId45"/>
    <p:sldId id="859" r:id="rId46"/>
    <p:sldId id="879" r:id="rId47"/>
    <p:sldId id="880" r:id="rId48"/>
    <p:sldId id="517" r:id="rId49"/>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3152"/>
    <a:srgbClr val="215968"/>
    <a:srgbClr val="FF6600"/>
    <a:srgbClr val="1F497D"/>
    <a:srgbClr val="DD9E00"/>
    <a:srgbClr val="2979C9"/>
    <a:srgbClr val="2171AD"/>
    <a:srgbClr val="1691D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7" autoAdjust="0"/>
    <p:restoredTop sz="90469" autoAdjust="0"/>
  </p:normalViewPr>
  <p:slideViewPr>
    <p:cSldViewPr snapToGrid="0" snapToObjects="1" showGuides="1">
      <p:cViewPr>
        <p:scale>
          <a:sx n="100" d="100"/>
          <a:sy n="100" d="100"/>
        </p:scale>
        <p:origin x="-1192" y="-184"/>
      </p:cViewPr>
      <p:guideLst>
        <p:guide orient="horz" pos="4062"/>
        <p:guide pos="2885"/>
      </p:guideLst>
    </p:cSldViewPr>
  </p:slideViewPr>
  <p:outlineViewPr>
    <p:cViewPr>
      <p:scale>
        <a:sx n="33" d="100"/>
        <a:sy n="33" d="100"/>
      </p:scale>
      <p:origin x="0" y="901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148" d="100"/>
          <a:sy n="148" d="100"/>
        </p:scale>
        <p:origin x="-3688" y="-11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handoutMaster" Target="handoutMasters/handout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Not%20me%20work:O:OECD:PISA:PISA%20summary%202000-201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dylanwiliam:Downloads:Spoken%20number%20world%20recor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scatterChart>
        <c:scatterStyle val="lineMarker"/>
        <c:varyColors val="0"/>
        <c:ser>
          <c:idx val="0"/>
          <c:order val="0"/>
          <c:tx>
            <c:strRef>
              <c:f>Countries!$B$125</c:f>
              <c:strCache>
                <c:ptCount val="1"/>
                <c:pt idx="0">
                  <c:v>Reading</c:v>
                </c:pt>
              </c:strCache>
            </c:strRef>
          </c:tx>
          <c:xVal>
            <c:numRef>
              <c:f>Countries!$A$126:$A$132</c:f>
              <c:numCache>
                <c:formatCode>General</c:formatCode>
                <c:ptCount val="7"/>
                <c:pt idx="0">
                  <c:v>2000.0</c:v>
                </c:pt>
                <c:pt idx="1">
                  <c:v>2003.0</c:v>
                </c:pt>
                <c:pt idx="2">
                  <c:v>2006.0</c:v>
                </c:pt>
                <c:pt idx="3">
                  <c:v>2009.0</c:v>
                </c:pt>
                <c:pt idx="4">
                  <c:v>2012.0</c:v>
                </c:pt>
                <c:pt idx="5">
                  <c:v>2015.0</c:v>
                </c:pt>
                <c:pt idx="6">
                  <c:v>2018.0</c:v>
                </c:pt>
              </c:numCache>
            </c:numRef>
          </c:xVal>
          <c:yVal>
            <c:numRef>
              <c:f>Countries!$B$126:$B$132</c:f>
              <c:numCache>
                <c:formatCode>General</c:formatCode>
                <c:ptCount val="7"/>
                <c:pt idx="0">
                  <c:v>523.0</c:v>
                </c:pt>
                <c:pt idx="1">
                  <c:v>509.0</c:v>
                </c:pt>
                <c:pt idx="2">
                  <c:v>495.0</c:v>
                </c:pt>
                <c:pt idx="3">
                  <c:v>494.0</c:v>
                </c:pt>
                <c:pt idx="4">
                  <c:v>499.0</c:v>
                </c:pt>
                <c:pt idx="5">
                  <c:v>498.0</c:v>
                </c:pt>
                <c:pt idx="6">
                  <c:v>504.0</c:v>
                </c:pt>
              </c:numCache>
            </c:numRef>
          </c:yVal>
          <c:smooth val="0"/>
        </c:ser>
        <c:ser>
          <c:idx val="1"/>
          <c:order val="1"/>
          <c:tx>
            <c:strRef>
              <c:f>Countries!$C$125</c:f>
              <c:strCache>
                <c:ptCount val="1"/>
                <c:pt idx="0">
                  <c:v>Mathematics</c:v>
                </c:pt>
              </c:strCache>
            </c:strRef>
          </c:tx>
          <c:xVal>
            <c:numRef>
              <c:f>Countries!$A$126:$A$132</c:f>
              <c:numCache>
                <c:formatCode>General</c:formatCode>
                <c:ptCount val="7"/>
                <c:pt idx="0">
                  <c:v>2000.0</c:v>
                </c:pt>
                <c:pt idx="1">
                  <c:v>2003.0</c:v>
                </c:pt>
                <c:pt idx="2">
                  <c:v>2006.0</c:v>
                </c:pt>
                <c:pt idx="3">
                  <c:v>2009.0</c:v>
                </c:pt>
                <c:pt idx="4">
                  <c:v>2012.0</c:v>
                </c:pt>
                <c:pt idx="5">
                  <c:v>2015.0</c:v>
                </c:pt>
                <c:pt idx="6">
                  <c:v>2018.0</c:v>
                </c:pt>
              </c:numCache>
            </c:numRef>
          </c:xVal>
          <c:yVal>
            <c:numRef>
              <c:f>Countries!$C$126:$C$132</c:f>
              <c:numCache>
                <c:formatCode>General</c:formatCode>
                <c:ptCount val="7"/>
                <c:pt idx="0">
                  <c:v>529.0</c:v>
                </c:pt>
                <c:pt idx="1">
                  <c:v>512.0</c:v>
                </c:pt>
                <c:pt idx="2">
                  <c:v>495.0</c:v>
                </c:pt>
                <c:pt idx="3">
                  <c:v>492.0</c:v>
                </c:pt>
                <c:pt idx="4">
                  <c:v>494.0</c:v>
                </c:pt>
                <c:pt idx="5">
                  <c:v>492.0</c:v>
                </c:pt>
                <c:pt idx="6">
                  <c:v>502.0</c:v>
                </c:pt>
              </c:numCache>
            </c:numRef>
          </c:yVal>
          <c:smooth val="0"/>
        </c:ser>
        <c:ser>
          <c:idx val="2"/>
          <c:order val="2"/>
          <c:tx>
            <c:strRef>
              <c:f>Countries!$D$125</c:f>
              <c:strCache>
                <c:ptCount val="1"/>
                <c:pt idx="0">
                  <c:v>Science</c:v>
                </c:pt>
              </c:strCache>
            </c:strRef>
          </c:tx>
          <c:xVal>
            <c:numRef>
              <c:f>Countries!$A$126:$A$132</c:f>
              <c:numCache>
                <c:formatCode>General</c:formatCode>
                <c:ptCount val="7"/>
                <c:pt idx="0">
                  <c:v>2000.0</c:v>
                </c:pt>
                <c:pt idx="1">
                  <c:v>2003.0</c:v>
                </c:pt>
                <c:pt idx="2">
                  <c:v>2006.0</c:v>
                </c:pt>
                <c:pt idx="3">
                  <c:v>2009.0</c:v>
                </c:pt>
                <c:pt idx="4">
                  <c:v>2012.0</c:v>
                </c:pt>
                <c:pt idx="5">
                  <c:v>2015.0</c:v>
                </c:pt>
                <c:pt idx="6">
                  <c:v>2018.0</c:v>
                </c:pt>
              </c:numCache>
            </c:numRef>
          </c:xVal>
          <c:yVal>
            <c:numRef>
              <c:f>Countries!$D$126:$D$132</c:f>
              <c:numCache>
                <c:formatCode>0</c:formatCode>
                <c:ptCount val="7"/>
                <c:pt idx="0" formatCode="General">
                  <c:v>532.0</c:v>
                </c:pt>
                <c:pt idx="1">
                  <c:v>523.5</c:v>
                </c:pt>
                <c:pt idx="2" formatCode="General">
                  <c:v>515.0</c:v>
                </c:pt>
                <c:pt idx="3" formatCode="General">
                  <c:v>514.0</c:v>
                </c:pt>
                <c:pt idx="4" formatCode="General">
                  <c:v>514.0</c:v>
                </c:pt>
                <c:pt idx="5" formatCode="General">
                  <c:v>509.0</c:v>
                </c:pt>
                <c:pt idx="6" formatCode="General">
                  <c:v>505.0</c:v>
                </c:pt>
              </c:numCache>
            </c:numRef>
          </c:yVal>
          <c:smooth val="0"/>
        </c:ser>
        <c:ser>
          <c:idx val="3"/>
          <c:order val="3"/>
          <c:tx>
            <c:strRef>
              <c:f>Countries!$E$125</c:f>
              <c:strCache>
                <c:ptCount val="1"/>
                <c:pt idx="0">
                  <c:v>Average</c:v>
                </c:pt>
              </c:strCache>
            </c:strRef>
          </c:tx>
          <c:spPr>
            <a:ln>
              <a:solidFill>
                <a:schemeClr val="tx1"/>
              </a:solidFill>
            </a:ln>
          </c:spPr>
          <c:marker>
            <c:spPr>
              <a:solidFill>
                <a:schemeClr val="tx1"/>
              </a:solidFill>
              <a:ln>
                <a:solidFill>
                  <a:schemeClr val="tx1"/>
                </a:solidFill>
              </a:ln>
            </c:spPr>
          </c:marker>
          <c:xVal>
            <c:numRef>
              <c:f>Countries!$A$126:$A$132</c:f>
              <c:numCache>
                <c:formatCode>General</c:formatCode>
                <c:ptCount val="7"/>
                <c:pt idx="0">
                  <c:v>2000.0</c:v>
                </c:pt>
                <c:pt idx="1">
                  <c:v>2003.0</c:v>
                </c:pt>
                <c:pt idx="2">
                  <c:v>2006.0</c:v>
                </c:pt>
                <c:pt idx="3">
                  <c:v>2009.0</c:v>
                </c:pt>
                <c:pt idx="4">
                  <c:v>2012.0</c:v>
                </c:pt>
                <c:pt idx="5">
                  <c:v>2015.0</c:v>
                </c:pt>
                <c:pt idx="6">
                  <c:v>2018.0</c:v>
                </c:pt>
              </c:numCache>
            </c:numRef>
          </c:xVal>
          <c:yVal>
            <c:numRef>
              <c:f>Countries!$E$126:$E$132</c:f>
              <c:numCache>
                <c:formatCode>0</c:formatCode>
                <c:ptCount val="7"/>
                <c:pt idx="0">
                  <c:v>528.0</c:v>
                </c:pt>
                <c:pt idx="1">
                  <c:v>514.8333333333333</c:v>
                </c:pt>
                <c:pt idx="2">
                  <c:v>501.6666666666666</c:v>
                </c:pt>
                <c:pt idx="3">
                  <c:v>500.0</c:v>
                </c:pt>
                <c:pt idx="4">
                  <c:v>502.3333333333333</c:v>
                </c:pt>
                <c:pt idx="5">
                  <c:v>499.6666666666666</c:v>
                </c:pt>
                <c:pt idx="6">
                  <c:v>503.6666666666666</c:v>
                </c:pt>
              </c:numCache>
            </c:numRef>
          </c:yVal>
          <c:smooth val="0"/>
        </c:ser>
        <c:dLbls>
          <c:showLegendKey val="0"/>
          <c:showVal val="0"/>
          <c:showCatName val="0"/>
          <c:showSerName val="0"/>
          <c:showPercent val="0"/>
          <c:showBubbleSize val="0"/>
        </c:dLbls>
        <c:axId val="-2017356376"/>
        <c:axId val="-2017351272"/>
      </c:scatterChart>
      <c:valAx>
        <c:axId val="-2017356376"/>
        <c:scaling>
          <c:orientation val="minMax"/>
          <c:max val="2018.0"/>
          <c:min val="2000.0"/>
        </c:scaling>
        <c:delete val="0"/>
        <c:axPos val="b"/>
        <c:numFmt formatCode="General" sourceLinked="1"/>
        <c:majorTickMark val="out"/>
        <c:minorTickMark val="none"/>
        <c:tickLblPos val="nextTo"/>
        <c:crossAx val="-2017351272"/>
        <c:crosses val="autoZero"/>
        <c:crossBetween val="midCat"/>
        <c:majorUnit val="3.0"/>
      </c:valAx>
      <c:valAx>
        <c:axId val="-2017351272"/>
        <c:scaling>
          <c:orientation val="minMax"/>
          <c:min val="460.0"/>
        </c:scaling>
        <c:delete val="0"/>
        <c:axPos val="l"/>
        <c:majorGridlines/>
        <c:numFmt formatCode="General" sourceLinked="1"/>
        <c:majorTickMark val="out"/>
        <c:minorTickMark val="none"/>
        <c:tickLblPos val="nextTo"/>
        <c:crossAx val="-2017356376"/>
        <c:crosses val="autoZero"/>
        <c:crossBetween val="midCat"/>
        <c:majorUnit val="20.0"/>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scatterChart>
        <c:scatterStyle val="lineMarker"/>
        <c:varyColors val="0"/>
        <c:ser>
          <c:idx val="0"/>
          <c:order val="0"/>
          <c:xVal>
            <c:numRef>
              <c:f>Sheet1!$A$4:$A$22</c:f>
              <c:numCache>
                <c:formatCode>General</c:formatCode>
                <c:ptCount val="19"/>
                <c:pt idx="0">
                  <c:v>1911.0</c:v>
                </c:pt>
                <c:pt idx="1">
                  <c:v>1980.0</c:v>
                </c:pt>
                <c:pt idx="2">
                  <c:v>1981.0</c:v>
                </c:pt>
                <c:pt idx="3">
                  <c:v>2000.0</c:v>
                </c:pt>
                <c:pt idx="4">
                  <c:v>2001.0</c:v>
                </c:pt>
                <c:pt idx="5">
                  <c:v>2002.0</c:v>
                </c:pt>
                <c:pt idx="6">
                  <c:v>2003.0</c:v>
                </c:pt>
                <c:pt idx="7">
                  <c:v>2004.0</c:v>
                </c:pt>
                <c:pt idx="8">
                  <c:v>2005.0</c:v>
                </c:pt>
                <c:pt idx="9">
                  <c:v>2007.0</c:v>
                </c:pt>
                <c:pt idx="10">
                  <c:v>2008.0</c:v>
                </c:pt>
                <c:pt idx="11">
                  <c:v>2009.0</c:v>
                </c:pt>
                <c:pt idx="12">
                  <c:v>2010.0</c:v>
                </c:pt>
                <c:pt idx="13">
                  <c:v>2011.0</c:v>
                </c:pt>
                <c:pt idx="14">
                  <c:v>2012.0</c:v>
                </c:pt>
                <c:pt idx="15">
                  <c:v>2013.0</c:v>
                </c:pt>
                <c:pt idx="16">
                  <c:v>2014.0</c:v>
                </c:pt>
                <c:pt idx="17">
                  <c:v>2015.0</c:v>
                </c:pt>
                <c:pt idx="18">
                  <c:v>2015.0</c:v>
                </c:pt>
              </c:numCache>
            </c:numRef>
          </c:xVal>
          <c:yVal>
            <c:numRef>
              <c:f>Sheet1!$B$4:$B$22</c:f>
              <c:numCache>
                <c:formatCode>General</c:formatCode>
                <c:ptCount val="19"/>
                <c:pt idx="0">
                  <c:v>18.0</c:v>
                </c:pt>
                <c:pt idx="1">
                  <c:v>18.0</c:v>
                </c:pt>
                <c:pt idx="2">
                  <c:v>74.0</c:v>
                </c:pt>
                <c:pt idx="3">
                  <c:v>74.0</c:v>
                </c:pt>
                <c:pt idx="4">
                  <c:v>128.0</c:v>
                </c:pt>
                <c:pt idx="5">
                  <c:v>128.0</c:v>
                </c:pt>
                <c:pt idx="6">
                  <c:v>140.0</c:v>
                </c:pt>
                <c:pt idx="7">
                  <c:v>140.0</c:v>
                </c:pt>
                <c:pt idx="8">
                  <c:v>198.0</c:v>
                </c:pt>
                <c:pt idx="9">
                  <c:v>198.0</c:v>
                </c:pt>
                <c:pt idx="10">
                  <c:v>202.0</c:v>
                </c:pt>
                <c:pt idx="11">
                  <c:v>202.0</c:v>
                </c:pt>
                <c:pt idx="12">
                  <c:v>240.0</c:v>
                </c:pt>
                <c:pt idx="13">
                  <c:v>300.0</c:v>
                </c:pt>
                <c:pt idx="14">
                  <c:v>318.0</c:v>
                </c:pt>
                <c:pt idx="15">
                  <c:v>364.0</c:v>
                </c:pt>
                <c:pt idx="16">
                  <c:v>380.0</c:v>
                </c:pt>
                <c:pt idx="17">
                  <c:v>390.0</c:v>
                </c:pt>
                <c:pt idx="18">
                  <c:v>456.0</c:v>
                </c:pt>
              </c:numCache>
            </c:numRef>
          </c:yVal>
          <c:smooth val="0"/>
        </c:ser>
        <c:dLbls>
          <c:showLegendKey val="0"/>
          <c:showVal val="0"/>
          <c:showCatName val="0"/>
          <c:showSerName val="0"/>
          <c:showPercent val="0"/>
          <c:showBubbleSize val="0"/>
        </c:dLbls>
        <c:axId val="-2029907784"/>
        <c:axId val="-2073706424"/>
      </c:scatterChart>
      <c:valAx>
        <c:axId val="-2029907784"/>
        <c:scaling>
          <c:orientation val="minMax"/>
          <c:max val="2020.0"/>
        </c:scaling>
        <c:delete val="0"/>
        <c:axPos val="b"/>
        <c:numFmt formatCode="General" sourceLinked="1"/>
        <c:majorTickMark val="out"/>
        <c:minorTickMark val="none"/>
        <c:tickLblPos val="nextTo"/>
        <c:txPr>
          <a:bodyPr/>
          <a:lstStyle/>
          <a:p>
            <a:pPr>
              <a:defRPr sz="1800"/>
            </a:pPr>
            <a:endParaRPr lang="en-US"/>
          </a:p>
        </c:txPr>
        <c:crossAx val="-2073706424"/>
        <c:crosses val="autoZero"/>
        <c:crossBetween val="midCat"/>
      </c:valAx>
      <c:valAx>
        <c:axId val="-2073706424"/>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2029907784"/>
        <c:crosses val="autoZero"/>
        <c:crossBetween val="midCat"/>
        <c:majorUnit val="100.0"/>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F6F364-618E-A340-940D-E84EE9E50FEE}" type="doc">
      <dgm:prSet loTypeId="urn:microsoft.com/office/officeart/2005/8/layout/process1" loCatId="" qsTypeId="urn:microsoft.com/office/officeart/2005/8/quickstyle/3D3" qsCatId="3D" csTypeId="urn:microsoft.com/office/officeart/2005/8/colors/accent1_2" csCatId="accent1" phldr="1"/>
      <dgm:spPr/>
      <dgm:t>
        <a:bodyPr/>
        <a:lstStyle/>
        <a:p>
          <a:endParaRPr lang="en-US"/>
        </a:p>
      </dgm:t>
    </dgm:pt>
    <dgm:pt modelId="{43733EEB-9005-6F47-92CE-A20A255C317E}">
      <dgm:prSet phldrT="[Text]"/>
      <dgm:spPr>
        <a:solidFill>
          <a:srgbClr val="1691D0"/>
        </a:solidFill>
      </dgm:spPr>
      <dgm:t>
        <a:bodyPr/>
        <a:lstStyle/>
        <a:p>
          <a:r>
            <a:rPr lang="en-US" dirty="0" smtClean="0"/>
            <a:t>Long-term memory</a:t>
          </a:r>
          <a:endParaRPr lang="en-US" dirty="0"/>
        </a:p>
      </dgm:t>
    </dgm:pt>
    <dgm:pt modelId="{199C130B-E7F3-E344-B91A-4808E6C3EC8A}" type="parTrans" cxnId="{87B3ABF0-075E-8343-BCCB-83AB81785B28}">
      <dgm:prSet/>
      <dgm:spPr/>
      <dgm:t>
        <a:bodyPr/>
        <a:lstStyle/>
        <a:p>
          <a:endParaRPr lang="en-US"/>
        </a:p>
      </dgm:t>
    </dgm:pt>
    <dgm:pt modelId="{20D84FA9-92D0-A540-B811-A5CC1EC191CD}" type="sibTrans" cxnId="{87B3ABF0-075E-8343-BCCB-83AB81785B28}">
      <dgm:prSet/>
      <dgm:spPr/>
      <dgm:t>
        <a:bodyPr/>
        <a:lstStyle/>
        <a:p>
          <a:endParaRPr lang="en-US"/>
        </a:p>
      </dgm:t>
    </dgm:pt>
    <dgm:pt modelId="{1584BBF4-180A-0644-B966-8FF76872BC4C}">
      <dgm:prSet phldrT="[Text]"/>
      <dgm:spPr>
        <a:solidFill>
          <a:srgbClr val="1691D0"/>
        </a:solidFill>
      </dgm:spPr>
      <dgm:t>
        <a:bodyPr/>
        <a:lstStyle/>
        <a:p>
          <a:r>
            <a:rPr lang="en-US" dirty="0" smtClean="0"/>
            <a:t>Short-term memory</a:t>
          </a:r>
          <a:endParaRPr lang="en-US" dirty="0"/>
        </a:p>
      </dgm:t>
    </dgm:pt>
    <dgm:pt modelId="{9E4A0FD1-A362-824F-B0D3-F944A674D539}" type="parTrans" cxnId="{FF495B31-1615-984B-83B9-6E0043997DD0}">
      <dgm:prSet/>
      <dgm:spPr/>
      <dgm:t>
        <a:bodyPr/>
        <a:lstStyle/>
        <a:p>
          <a:endParaRPr lang="en-US"/>
        </a:p>
      </dgm:t>
    </dgm:pt>
    <dgm:pt modelId="{1CE195AF-5E1E-7742-A156-FAB2CCDB94CD}" type="sibTrans" cxnId="{FF495B31-1615-984B-83B9-6E0043997DD0}">
      <dgm:prSet/>
      <dgm:spPr/>
      <dgm:t>
        <a:bodyPr/>
        <a:lstStyle/>
        <a:p>
          <a:endParaRPr lang="en-US"/>
        </a:p>
      </dgm:t>
    </dgm:pt>
    <dgm:pt modelId="{A6A384EF-E403-4443-AB50-3370DDFA7EBA}">
      <dgm:prSet phldrT="[Text]"/>
      <dgm:spPr>
        <a:solidFill>
          <a:srgbClr val="1691D0"/>
        </a:solidFill>
      </dgm:spPr>
      <dgm:t>
        <a:bodyPr/>
        <a:lstStyle/>
        <a:p>
          <a:r>
            <a:rPr lang="en-US" dirty="0" smtClean="0"/>
            <a:t>Environment</a:t>
          </a:r>
          <a:endParaRPr lang="en-US" dirty="0"/>
        </a:p>
      </dgm:t>
    </dgm:pt>
    <dgm:pt modelId="{DA9E2EB4-4D64-6144-BD88-C24BC001C45C}" type="parTrans" cxnId="{A33FCFBB-A2E5-1C4E-ABD6-7E849D459312}">
      <dgm:prSet/>
      <dgm:spPr/>
      <dgm:t>
        <a:bodyPr/>
        <a:lstStyle/>
        <a:p>
          <a:endParaRPr lang="en-US"/>
        </a:p>
      </dgm:t>
    </dgm:pt>
    <dgm:pt modelId="{51DC8D9F-7FE0-BE49-B98A-644E1D6FFC4F}" type="sibTrans" cxnId="{A33FCFBB-A2E5-1C4E-ABD6-7E849D459312}">
      <dgm:prSet/>
      <dgm:spPr/>
      <dgm:t>
        <a:bodyPr/>
        <a:lstStyle/>
        <a:p>
          <a:endParaRPr lang="en-US"/>
        </a:p>
      </dgm:t>
    </dgm:pt>
    <dgm:pt modelId="{8A6F6487-1D0C-AA48-93A8-18F60AEB37FE}" type="pres">
      <dgm:prSet presAssocID="{44F6F364-618E-A340-940D-E84EE9E50FEE}" presName="Name0" presStyleCnt="0">
        <dgm:presLayoutVars>
          <dgm:dir val="rev"/>
          <dgm:resizeHandles val="exact"/>
        </dgm:presLayoutVars>
      </dgm:prSet>
      <dgm:spPr/>
      <dgm:t>
        <a:bodyPr/>
        <a:lstStyle/>
        <a:p>
          <a:endParaRPr lang="en-US"/>
        </a:p>
      </dgm:t>
    </dgm:pt>
    <dgm:pt modelId="{C307B872-2931-1148-A3F6-52F49A2371E9}" type="pres">
      <dgm:prSet presAssocID="{43733EEB-9005-6F47-92CE-A20A255C317E}" presName="node" presStyleLbl="node1" presStyleIdx="0" presStyleCnt="3">
        <dgm:presLayoutVars>
          <dgm:bulletEnabled val="1"/>
        </dgm:presLayoutVars>
      </dgm:prSet>
      <dgm:spPr/>
      <dgm:t>
        <a:bodyPr/>
        <a:lstStyle/>
        <a:p>
          <a:endParaRPr lang="en-US"/>
        </a:p>
      </dgm:t>
    </dgm:pt>
    <dgm:pt modelId="{2BCB26F1-B856-DB4A-92EC-E4F8087546D5}" type="pres">
      <dgm:prSet presAssocID="{20D84FA9-92D0-A540-B811-A5CC1EC191CD}" presName="sibTrans" presStyleLbl="sibTrans2D1" presStyleIdx="0" presStyleCnt="2"/>
      <dgm:spPr/>
      <dgm:t>
        <a:bodyPr/>
        <a:lstStyle/>
        <a:p>
          <a:endParaRPr lang="en-US"/>
        </a:p>
      </dgm:t>
    </dgm:pt>
    <dgm:pt modelId="{02BD4F08-775D-0743-B447-27DF7761D806}" type="pres">
      <dgm:prSet presAssocID="{20D84FA9-92D0-A540-B811-A5CC1EC191CD}" presName="connectorText" presStyleLbl="sibTrans2D1" presStyleIdx="0" presStyleCnt="2"/>
      <dgm:spPr/>
      <dgm:t>
        <a:bodyPr/>
        <a:lstStyle/>
        <a:p>
          <a:endParaRPr lang="en-US"/>
        </a:p>
      </dgm:t>
    </dgm:pt>
    <dgm:pt modelId="{D957BE82-6ACD-7A4B-9231-E77735685D75}" type="pres">
      <dgm:prSet presAssocID="{1584BBF4-180A-0644-B966-8FF76872BC4C}" presName="node" presStyleLbl="node1" presStyleIdx="1" presStyleCnt="3">
        <dgm:presLayoutVars>
          <dgm:bulletEnabled val="1"/>
        </dgm:presLayoutVars>
      </dgm:prSet>
      <dgm:spPr/>
      <dgm:t>
        <a:bodyPr/>
        <a:lstStyle/>
        <a:p>
          <a:endParaRPr lang="en-US"/>
        </a:p>
      </dgm:t>
    </dgm:pt>
    <dgm:pt modelId="{BF01BE94-B9FB-6243-8911-ECBE8A9FCC5F}" type="pres">
      <dgm:prSet presAssocID="{1CE195AF-5E1E-7742-A156-FAB2CCDB94CD}" presName="sibTrans" presStyleLbl="sibTrans2D1" presStyleIdx="1" presStyleCnt="2" custAng="10800000"/>
      <dgm:spPr/>
      <dgm:t>
        <a:bodyPr/>
        <a:lstStyle/>
        <a:p>
          <a:endParaRPr lang="en-US"/>
        </a:p>
      </dgm:t>
    </dgm:pt>
    <dgm:pt modelId="{1F2D6A96-A5AE-EE46-B3F3-598C6B79EC6A}" type="pres">
      <dgm:prSet presAssocID="{1CE195AF-5E1E-7742-A156-FAB2CCDB94CD}" presName="connectorText" presStyleLbl="sibTrans2D1" presStyleIdx="1" presStyleCnt="2"/>
      <dgm:spPr/>
      <dgm:t>
        <a:bodyPr/>
        <a:lstStyle/>
        <a:p>
          <a:endParaRPr lang="en-US"/>
        </a:p>
      </dgm:t>
    </dgm:pt>
    <dgm:pt modelId="{51F28CD1-1F5E-4449-B59B-7340793E1259}" type="pres">
      <dgm:prSet presAssocID="{A6A384EF-E403-4443-AB50-3370DDFA7EBA}" presName="node" presStyleLbl="node1" presStyleIdx="2" presStyleCnt="3">
        <dgm:presLayoutVars>
          <dgm:bulletEnabled val="1"/>
        </dgm:presLayoutVars>
      </dgm:prSet>
      <dgm:spPr/>
      <dgm:t>
        <a:bodyPr/>
        <a:lstStyle/>
        <a:p>
          <a:endParaRPr lang="en-US"/>
        </a:p>
      </dgm:t>
    </dgm:pt>
  </dgm:ptLst>
  <dgm:cxnLst>
    <dgm:cxn modelId="{4E5A9D3E-902C-DE49-9B5F-D6F42517BF98}" type="presOf" srcId="{1CE195AF-5E1E-7742-A156-FAB2CCDB94CD}" destId="{BF01BE94-B9FB-6243-8911-ECBE8A9FCC5F}" srcOrd="0" destOrd="0" presId="urn:microsoft.com/office/officeart/2005/8/layout/process1"/>
    <dgm:cxn modelId="{87B3ABF0-075E-8343-BCCB-83AB81785B28}" srcId="{44F6F364-618E-A340-940D-E84EE9E50FEE}" destId="{43733EEB-9005-6F47-92CE-A20A255C317E}" srcOrd="0" destOrd="0" parTransId="{199C130B-E7F3-E344-B91A-4808E6C3EC8A}" sibTransId="{20D84FA9-92D0-A540-B811-A5CC1EC191CD}"/>
    <dgm:cxn modelId="{0948E34A-3C84-584A-987C-48CE6AAD8361}" type="presOf" srcId="{43733EEB-9005-6F47-92CE-A20A255C317E}" destId="{C307B872-2931-1148-A3F6-52F49A2371E9}" srcOrd="0" destOrd="0" presId="urn:microsoft.com/office/officeart/2005/8/layout/process1"/>
    <dgm:cxn modelId="{A33FCFBB-A2E5-1C4E-ABD6-7E849D459312}" srcId="{44F6F364-618E-A340-940D-E84EE9E50FEE}" destId="{A6A384EF-E403-4443-AB50-3370DDFA7EBA}" srcOrd="2" destOrd="0" parTransId="{DA9E2EB4-4D64-6144-BD88-C24BC001C45C}" sibTransId="{51DC8D9F-7FE0-BE49-B98A-644E1D6FFC4F}"/>
    <dgm:cxn modelId="{FF495B31-1615-984B-83B9-6E0043997DD0}" srcId="{44F6F364-618E-A340-940D-E84EE9E50FEE}" destId="{1584BBF4-180A-0644-B966-8FF76872BC4C}" srcOrd="1" destOrd="0" parTransId="{9E4A0FD1-A362-824F-B0D3-F944A674D539}" sibTransId="{1CE195AF-5E1E-7742-A156-FAB2CCDB94CD}"/>
    <dgm:cxn modelId="{AB9BF843-9F16-AE44-9969-BD4AAD46534C}" type="presOf" srcId="{20D84FA9-92D0-A540-B811-A5CC1EC191CD}" destId="{02BD4F08-775D-0743-B447-27DF7761D806}" srcOrd="1" destOrd="0" presId="urn:microsoft.com/office/officeart/2005/8/layout/process1"/>
    <dgm:cxn modelId="{31D7C3CF-EFA4-1246-A025-924D6FC34890}" type="presOf" srcId="{1CE195AF-5E1E-7742-A156-FAB2CCDB94CD}" destId="{1F2D6A96-A5AE-EE46-B3F3-598C6B79EC6A}" srcOrd="1" destOrd="0" presId="urn:microsoft.com/office/officeart/2005/8/layout/process1"/>
    <dgm:cxn modelId="{E3A99C14-7EF4-0242-81F2-84D65BE51822}" type="presOf" srcId="{44F6F364-618E-A340-940D-E84EE9E50FEE}" destId="{8A6F6487-1D0C-AA48-93A8-18F60AEB37FE}" srcOrd="0" destOrd="0" presId="urn:microsoft.com/office/officeart/2005/8/layout/process1"/>
    <dgm:cxn modelId="{31E1DC8D-6115-BF45-958C-73A84DECDACF}" type="presOf" srcId="{20D84FA9-92D0-A540-B811-A5CC1EC191CD}" destId="{2BCB26F1-B856-DB4A-92EC-E4F8087546D5}" srcOrd="0" destOrd="0" presId="urn:microsoft.com/office/officeart/2005/8/layout/process1"/>
    <dgm:cxn modelId="{005DE1F5-AA3C-9143-91BD-446AB458603C}" type="presOf" srcId="{A6A384EF-E403-4443-AB50-3370DDFA7EBA}" destId="{51F28CD1-1F5E-4449-B59B-7340793E1259}" srcOrd="0" destOrd="0" presId="urn:microsoft.com/office/officeart/2005/8/layout/process1"/>
    <dgm:cxn modelId="{50245511-2794-F14D-BF47-94ADB1DE59BC}" type="presOf" srcId="{1584BBF4-180A-0644-B966-8FF76872BC4C}" destId="{D957BE82-6ACD-7A4B-9231-E77735685D75}" srcOrd="0" destOrd="0" presId="urn:microsoft.com/office/officeart/2005/8/layout/process1"/>
    <dgm:cxn modelId="{88F24136-F306-4E4C-801E-18A001B28CFF}" type="presParOf" srcId="{8A6F6487-1D0C-AA48-93A8-18F60AEB37FE}" destId="{C307B872-2931-1148-A3F6-52F49A2371E9}" srcOrd="0" destOrd="0" presId="urn:microsoft.com/office/officeart/2005/8/layout/process1"/>
    <dgm:cxn modelId="{7C59074C-CB0F-B54A-923F-DD7D0F0F4305}" type="presParOf" srcId="{8A6F6487-1D0C-AA48-93A8-18F60AEB37FE}" destId="{2BCB26F1-B856-DB4A-92EC-E4F8087546D5}" srcOrd="1" destOrd="0" presId="urn:microsoft.com/office/officeart/2005/8/layout/process1"/>
    <dgm:cxn modelId="{59147A1F-B034-2646-8BC5-695C2632636D}" type="presParOf" srcId="{2BCB26F1-B856-DB4A-92EC-E4F8087546D5}" destId="{02BD4F08-775D-0743-B447-27DF7761D806}" srcOrd="0" destOrd="0" presId="urn:microsoft.com/office/officeart/2005/8/layout/process1"/>
    <dgm:cxn modelId="{D4D2D2EC-DAAB-554B-9B69-33BA64940E47}" type="presParOf" srcId="{8A6F6487-1D0C-AA48-93A8-18F60AEB37FE}" destId="{D957BE82-6ACD-7A4B-9231-E77735685D75}" srcOrd="2" destOrd="0" presId="urn:microsoft.com/office/officeart/2005/8/layout/process1"/>
    <dgm:cxn modelId="{38B9BE4E-5A33-104F-89DE-49D25D848149}" type="presParOf" srcId="{8A6F6487-1D0C-AA48-93A8-18F60AEB37FE}" destId="{BF01BE94-B9FB-6243-8911-ECBE8A9FCC5F}" srcOrd="3" destOrd="0" presId="urn:microsoft.com/office/officeart/2005/8/layout/process1"/>
    <dgm:cxn modelId="{59E89D93-86F9-E640-9303-B8CA7A7A80A8}" type="presParOf" srcId="{BF01BE94-B9FB-6243-8911-ECBE8A9FCC5F}" destId="{1F2D6A96-A5AE-EE46-B3F3-598C6B79EC6A}" srcOrd="0" destOrd="0" presId="urn:microsoft.com/office/officeart/2005/8/layout/process1"/>
    <dgm:cxn modelId="{24C5640F-529F-094E-93F9-A1499868A26F}" type="presParOf" srcId="{8A6F6487-1D0C-AA48-93A8-18F60AEB37FE}" destId="{51F28CD1-1F5E-4449-B59B-7340793E1259}"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7B872-2931-1148-A3F6-52F49A2371E9}">
      <dsp:nvSpPr>
        <dsp:cNvPr id="0" name=""/>
        <dsp:cNvSpPr/>
      </dsp:nvSpPr>
      <dsp:spPr>
        <a:xfrm>
          <a:off x="5828793" y="1890832"/>
          <a:ext cx="2079227" cy="1247536"/>
        </a:xfrm>
        <a:prstGeom prst="roundRect">
          <a:avLst>
            <a:gd name="adj" fmla="val 10000"/>
          </a:avLst>
        </a:prstGeom>
        <a:solidFill>
          <a:srgbClr val="1691D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Long-term memory</a:t>
          </a:r>
          <a:endParaRPr lang="en-US" sz="2700" kern="1200" dirty="0"/>
        </a:p>
      </dsp:txBody>
      <dsp:txXfrm>
        <a:off x="5865332" y="1927371"/>
        <a:ext cx="2006149" cy="1174458"/>
      </dsp:txXfrm>
    </dsp:sp>
    <dsp:sp modelId="{2BCB26F1-B856-DB4A-92EC-E4F8087546D5}">
      <dsp:nvSpPr>
        <dsp:cNvPr id="0" name=""/>
        <dsp:cNvSpPr/>
      </dsp:nvSpPr>
      <dsp:spPr>
        <a:xfrm rot="10800000">
          <a:off x="5180074" y="2256776"/>
          <a:ext cx="440796" cy="515648"/>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5312313" y="2359906"/>
        <a:ext cx="308557" cy="309388"/>
      </dsp:txXfrm>
    </dsp:sp>
    <dsp:sp modelId="{D957BE82-6ACD-7A4B-9231-E77735685D75}">
      <dsp:nvSpPr>
        <dsp:cNvPr id="0" name=""/>
        <dsp:cNvSpPr/>
      </dsp:nvSpPr>
      <dsp:spPr>
        <a:xfrm>
          <a:off x="2917874" y="1890832"/>
          <a:ext cx="2079227" cy="1247536"/>
        </a:xfrm>
        <a:prstGeom prst="roundRect">
          <a:avLst>
            <a:gd name="adj" fmla="val 10000"/>
          </a:avLst>
        </a:prstGeom>
        <a:solidFill>
          <a:srgbClr val="1691D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Short-term memory</a:t>
          </a:r>
          <a:endParaRPr lang="en-US" sz="2700" kern="1200" dirty="0"/>
        </a:p>
      </dsp:txBody>
      <dsp:txXfrm>
        <a:off x="2954413" y="1927371"/>
        <a:ext cx="2006149" cy="1174458"/>
      </dsp:txXfrm>
    </dsp:sp>
    <dsp:sp modelId="{BF01BE94-B9FB-6243-8911-ECBE8A9FCC5F}">
      <dsp:nvSpPr>
        <dsp:cNvPr id="0" name=""/>
        <dsp:cNvSpPr/>
      </dsp:nvSpPr>
      <dsp:spPr>
        <a:xfrm>
          <a:off x="2269155" y="2256776"/>
          <a:ext cx="440796" cy="515648"/>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2269155" y="2359906"/>
        <a:ext cx="308557" cy="309388"/>
      </dsp:txXfrm>
    </dsp:sp>
    <dsp:sp modelId="{51F28CD1-1F5E-4449-B59B-7340793E1259}">
      <dsp:nvSpPr>
        <dsp:cNvPr id="0" name=""/>
        <dsp:cNvSpPr/>
      </dsp:nvSpPr>
      <dsp:spPr>
        <a:xfrm>
          <a:off x="6956" y="1890832"/>
          <a:ext cx="2079227" cy="1247536"/>
        </a:xfrm>
        <a:prstGeom prst="roundRect">
          <a:avLst>
            <a:gd name="adj" fmla="val 10000"/>
          </a:avLst>
        </a:prstGeom>
        <a:solidFill>
          <a:srgbClr val="1691D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Environment</a:t>
          </a:r>
          <a:endParaRPr lang="en-US" sz="2700" kern="1200" dirty="0"/>
        </a:p>
      </dsp:txBody>
      <dsp:txXfrm>
        <a:off x="43495" y="1927371"/>
        <a:ext cx="2006149" cy="117445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6342460"/>
            <a:ext cx="9144000" cy="342900"/>
          </a:xfrm>
          <a:prstGeom prst="rect">
            <a:avLst/>
          </a:prstGeom>
        </p:spPr>
        <p:txBody>
          <a:bodyPr vert="horz" lIns="91440" tIns="45720" rIns="91440" bIns="45720" rtlCol="0" anchor="b"/>
          <a:lstStyle>
            <a:lvl1pPr algn="l">
              <a:defRPr sz="1200"/>
            </a:lvl1pPr>
          </a:lstStyle>
          <a:p>
            <a:pPr>
              <a:tabLst>
                <a:tab pos="1790700" algn="l"/>
                <a:tab pos="3683000" algn="l"/>
                <a:tab pos="5918200" algn="l"/>
                <a:tab pos="7899400" algn="l"/>
              </a:tabLst>
            </a:pPr>
            <a:r>
              <a:rPr lang="en-US" dirty="0" smtClean="0"/>
              <a:t>© Dylan Wiliam </a:t>
            </a:r>
            <a:r>
              <a:rPr lang="en-US" dirty="0" smtClean="0"/>
              <a:t>2020</a:t>
            </a:r>
            <a:r>
              <a:rPr lang="en-US" dirty="0" smtClean="0"/>
              <a:t>	</a:t>
            </a:r>
            <a:r>
              <a:rPr lang="en-US" dirty="0" err="1" smtClean="0"/>
              <a:t>www.dylanwiliam.org</a:t>
            </a:r>
            <a:r>
              <a:rPr lang="en-US" dirty="0" smtClean="0"/>
              <a:t>	</a:t>
            </a:r>
            <a:r>
              <a:rPr lang="en-US" dirty="0" err="1" smtClean="0"/>
              <a:t>www.dylanwiliamcenter.com</a:t>
            </a:r>
            <a:r>
              <a:rPr lang="en-US" dirty="0" smtClean="0"/>
              <a:t>	</a:t>
            </a:r>
            <a:r>
              <a:rPr lang="en-US" dirty="0" err="1" smtClean="0"/>
              <a:t>dylanwiliam@mac.com</a:t>
            </a:r>
            <a:r>
              <a:rPr lang="en-US" dirty="0" smtClean="0"/>
              <a:t>	(609) 910-1489</a:t>
            </a:r>
            <a:endParaRPr lang="en-US" dirty="0"/>
          </a:p>
        </p:txBody>
      </p:sp>
      <p:sp>
        <p:nvSpPr>
          <p:cNvPr id="5" name="Slide Number Placeholder 4"/>
          <p:cNvSpPr>
            <a:spLocks noGrp="1"/>
          </p:cNvSpPr>
          <p:nvPr>
            <p:ph type="sldNum" sz="quarter" idx="3"/>
          </p:nvPr>
        </p:nvSpPr>
        <p:spPr>
          <a:xfrm>
            <a:off x="0" y="0"/>
            <a:ext cx="9144000" cy="342900"/>
          </a:xfrm>
          <a:prstGeom prst="rect">
            <a:avLst/>
          </a:prstGeom>
        </p:spPr>
        <p:txBody>
          <a:bodyPr vert="horz" lIns="91440" tIns="45720" rIns="91440" bIns="45720" rtlCol="0" anchor="b"/>
          <a:lstStyle>
            <a:lvl1pPr algn="r">
              <a:defRPr sz="1200"/>
            </a:lvl1pPr>
          </a:lstStyle>
          <a:p>
            <a:pPr algn="ctr"/>
            <a:fld id="{71F13FEA-52D1-7A49-9B9F-C01DD675C832}" type="slidenum">
              <a:rPr lang="en-US" smtClean="0"/>
              <a:pPr algn="ctr"/>
              <a:t>‹#›</a:t>
            </a:fld>
            <a:endParaRPr lang="en-US"/>
          </a:p>
        </p:txBody>
      </p:sp>
    </p:spTree>
    <p:extLst>
      <p:ext uri="{BB962C8B-B14F-4D97-AF65-F5344CB8AC3E}">
        <p14:creationId xmlns:p14="http://schemas.microsoft.com/office/powerpoint/2010/main" val="26607620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png"/></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tangle 15"/>
          <p:cNvSpPr/>
          <p:nvPr/>
        </p:nvSpPr>
        <p:spPr>
          <a:xfrm>
            <a:off x="-36286" y="6450624"/>
            <a:ext cx="9180287" cy="19050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36286" y="6513911"/>
            <a:ext cx="9180287" cy="256187"/>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Image Placeholder 3"/>
          <p:cNvSpPr>
            <a:spLocks noGrp="1" noRot="1" noChangeAspect="1"/>
          </p:cNvSpPr>
          <p:nvPr>
            <p:ph type="sldImg" idx="2"/>
          </p:nvPr>
        </p:nvSpPr>
        <p:spPr>
          <a:xfrm>
            <a:off x="2605088" y="514350"/>
            <a:ext cx="3965575" cy="2973388"/>
          </a:xfrm>
          <a:prstGeom prst="rect">
            <a:avLst/>
          </a:prstGeom>
          <a:noFill/>
          <a:ln w="6350" cmpd="sng">
            <a:solidFill>
              <a:schemeClr val="tx1"/>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63987" y="3600808"/>
            <a:ext cx="7047487" cy="2733314"/>
          </a:xfrm>
          <a:prstGeom prst="rect">
            <a:avLst/>
          </a:prstGeom>
          <a:ln>
            <a:solidFill>
              <a:srgbClr val="000000"/>
            </a:solidFill>
          </a:ln>
          <a:effectLst/>
        </p:spPr>
        <p:txBody>
          <a:bodyPr vert="horz" lIns="91440" tIns="45720" rIns="91440" bIns="45720" rtlCol="0"/>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541416" y="6462766"/>
            <a:ext cx="3962400" cy="342900"/>
          </a:xfrm>
          <a:prstGeom prst="rect">
            <a:avLst/>
          </a:prstGeom>
        </p:spPr>
        <p:txBody>
          <a:bodyPr vert="horz" lIns="91440" tIns="45720" rIns="91440" bIns="45720" rtlCol="0" anchor="ctr"/>
          <a:lstStyle>
            <a:lvl1pPr algn="l">
              <a:defRPr sz="1000" b="1">
                <a:solidFill>
                  <a:srgbClr val="FFFFFF"/>
                </a:solidFill>
              </a:defRPr>
            </a:lvl1pPr>
          </a:lstStyle>
          <a:p>
            <a:r>
              <a:rPr lang="en-US" dirty="0" smtClean="0"/>
              <a:t>©2014 </a:t>
            </a:r>
            <a:r>
              <a:rPr lang="en-US" dirty="0" err="1" smtClean="0"/>
              <a:t>DylanWiliamCenter</a:t>
            </a:r>
            <a:endParaRPr lang="en-US" dirty="0"/>
          </a:p>
        </p:txBody>
      </p:sp>
      <p:sp>
        <p:nvSpPr>
          <p:cNvPr id="7" name="Slide Number Placeholder 6"/>
          <p:cNvSpPr>
            <a:spLocks noGrp="1"/>
          </p:cNvSpPr>
          <p:nvPr>
            <p:ph type="sldNum" sz="quarter" idx="5"/>
          </p:nvPr>
        </p:nvSpPr>
        <p:spPr>
          <a:xfrm>
            <a:off x="4629476" y="6462766"/>
            <a:ext cx="3962400" cy="342900"/>
          </a:xfrm>
          <a:prstGeom prst="rect">
            <a:avLst/>
          </a:prstGeom>
        </p:spPr>
        <p:txBody>
          <a:bodyPr vert="horz" lIns="91440" tIns="45720" rIns="91440" bIns="45720" rtlCol="0" anchor="ctr"/>
          <a:lstStyle>
            <a:lvl1pPr algn="r">
              <a:defRPr sz="1200" b="1">
                <a:solidFill>
                  <a:srgbClr val="FFFFFF"/>
                </a:solidFill>
              </a:defRPr>
            </a:lvl1pPr>
          </a:lstStyle>
          <a:p>
            <a:fld id="{456AE36E-D2DB-BC41-9EC0-63DF6BAF3580}" type="slidenum">
              <a:rPr lang="en-US" smtClean="0"/>
              <a:pPr/>
              <a:t>‹#›</a:t>
            </a:fld>
            <a:endParaRPr lang="en-US" dirty="0"/>
          </a:p>
        </p:txBody>
      </p:sp>
      <p:pic>
        <p:nvPicPr>
          <p:cNvPr id="10" name="Picture 9" descr="Dylan Wiliam Logo.png"/>
          <p:cNvPicPr>
            <a:picLocks noChangeAspect="1"/>
          </p:cNvPicPr>
          <p:nvPr/>
        </p:nvPicPr>
        <p:blipFill rotWithShape="1">
          <a:blip r:embed="rId2">
            <a:extLst>
              <a:ext uri="{28A0092B-C50C-407E-A947-70E740481C1C}">
                <a14:useLocalDpi xmlns:a14="http://schemas.microsoft.com/office/drawing/2010/main" val="0"/>
              </a:ext>
            </a:extLst>
          </a:blip>
          <a:srcRect b="15774"/>
          <a:stretch/>
        </p:blipFill>
        <p:spPr>
          <a:xfrm>
            <a:off x="3110111" y="51487"/>
            <a:ext cx="2924317" cy="405446"/>
          </a:xfrm>
          <a:prstGeom prst="rect">
            <a:avLst/>
          </a:prstGeom>
          <a:effectLst/>
        </p:spPr>
      </p:pic>
    </p:spTree>
    <p:extLst>
      <p:ext uri="{BB962C8B-B14F-4D97-AF65-F5344CB8AC3E}">
        <p14:creationId xmlns:p14="http://schemas.microsoft.com/office/powerpoint/2010/main" val="29176679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lang="en-US" sz="1200" b="0" kern="1200" dirty="0" smtClean="0">
        <a:ln w="6350" cmpd="sng">
          <a:noFill/>
        </a:ln>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5088" y="514350"/>
            <a:ext cx="3965575" cy="29733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E36E-D2DB-BC41-9EC0-63DF6BAF3580}" type="slidenum">
              <a:rPr lang="en-US" smtClean="0"/>
              <a:pPr/>
              <a:t>1</a:t>
            </a:fld>
            <a:endParaRPr lang="en-US" dirty="0"/>
          </a:p>
        </p:txBody>
      </p:sp>
    </p:spTree>
    <p:extLst>
      <p:ext uri="{BB962C8B-B14F-4D97-AF65-F5344CB8AC3E}">
        <p14:creationId xmlns:p14="http://schemas.microsoft.com/office/powerpoint/2010/main" val="2129217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a:xfrm>
            <a:off x="2859088" y="514350"/>
            <a:ext cx="3429000" cy="2571750"/>
          </a:xfrm>
          <a:solidFill>
            <a:srgbClr val="FFFFFF"/>
          </a:solidFill>
          <a:ln/>
        </p:spPr>
      </p:sp>
      <p:sp>
        <p:nvSpPr>
          <p:cNvPr id="180227" name="Rectangle 3"/>
          <p:cNvSpPr>
            <a:spLocks noGrp="1" noChangeArrowheads="1"/>
          </p:cNvSpPr>
          <p:nvPr>
            <p:ph type="body" idx="1"/>
          </p:nvPr>
        </p:nvSpPr>
        <p:spPr>
          <a:xfrm>
            <a:off x="914400" y="3257550"/>
            <a:ext cx="7315200" cy="3086100"/>
          </a:xfrm>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026"/>
          <p:cNvSpPr>
            <a:spLocks noGrp="1" noRot="1" noChangeAspect="1" noChangeArrowheads="1"/>
          </p:cNvSpPr>
          <p:nvPr>
            <p:ph type="sldImg"/>
          </p:nvPr>
        </p:nvSpPr>
        <p:spPr>
          <a:xfrm>
            <a:off x="2968625" y="598488"/>
            <a:ext cx="3208338" cy="2405062"/>
          </a:xfrm>
          <a:solidFill>
            <a:srgbClr val="FFFFFF"/>
          </a:solidFill>
          <a:ln/>
        </p:spPr>
      </p:sp>
      <p:sp>
        <p:nvSpPr>
          <p:cNvPr id="41986" name="Rectangle 1027"/>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5088" y="514350"/>
            <a:ext cx="3965575" cy="29733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53B523-08EE-724B-9F77-B8B28604AEDC}" type="slidenum">
              <a:rPr lang="en-US" smtClean="0"/>
              <a:t>35</a:t>
            </a:fld>
            <a:endParaRPr lang="en-US"/>
          </a:p>
        </p:txBody>
      </p:sp>
    </p:spTree>
    <p:extLst>
      <p:ext uri="{BB962C8B-B14F-4D97-AF65-F5344CB8AC3E}">
        <p14:creationId xmlns:p14="http://schemas.microsoft.com/office/powerpoint/2010/main" val="4063641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5088" y="514350"/>
            <a:ext cx="3965575" cy="2973388"/>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53B523-08EE-724B-9F77-B8B28604AEDC}" type="slidenum">
              <a:rPr lang="en-US" smtClean="0"/>
              <a:t>37</a:t>
            </a:fld>
            <a:endParaRPr lang="en-US"/>
          </a:p>
        </p:txBody>
      </p:sp>
    </p:spTree>
    <p:extLst>
      <p:ext uri="{BB962C8B-B14F-4D97-AF65-F5344CB8AC3E}">
        <p14:creationId xmlns:p14="http://schemas.microsoft.com/office/powerpoint/2010/main" val="1230171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5088" y="514350"/>
            <a:ext cx="3965575" cy="2973388"/>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53B523-08EE-724B-9F77-B8B28604AEDC}" type="slidenum">
              <a:rPr lang="en-US" smtClean="0"/>
              <a:t>38</a:t>
            </a:fld>
            <a:endParaRPr lang="en-US"/>
          </a:p>
        </p:txBody>
      </p:sp>
    </p:spTree>
    <p:extLst>
      <p:ext uri="{BB962C8B-B14F-4D97-AF65-F5344CB8AC3E}">
        <p14:creationId xmlns:p14="http://schemas.microsoft.com/office/powerpoint/2010/main" val="1230171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5088" y="514350"/>
            <a:ext cx="3965575" cy="2973388"/>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53B523-08EE-724B-9F77-B8B28604AEDC}" type="slidenum">
              <a:rPr lang="en-US" smtClean="0"/>
              <a:t>43</a:t>
            </a:fld>
            <a:endParaRPr lang="en-US"/>
          </a:p>
        </p:txBody>
      </p:sp>
    </p:spTree>
    <p:extLst>
      <p:ext uri="{BB962C8B-B14F-4D97-AF65-F5344CB8AC3E}">
        <p14:creationId xmlns:p14="http://schemas.microsoft.com/office/powerpoint/2010/main" val="1230171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Rot="1" noChangeAspect="1" noChangeArrowheads="1"/>
          </p:cNvSpPr>
          <p:nvPr>
            <p:ph type="sldImg"/>
          </p:nvPr>
        </p:nvSpPr>
        <p:spPr>
          <a:solidFill>
            <a:srgbClr val="FFFFFF"/>
          </a:solidFill>
          <a:ln/>
        </p:spPr>
      </p:sp>
      <p:sp>
        <p:nvSpPr>
          <p:cNvPr id="13824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Rot="1" noChangeAspect="1" noChangeArrowheads="1"/>
          </p:cNvSpPr>
          <p:nvPr>
            <p:ph type="sldImg"/>
          </p:nvPr>
        </p:nvSpPr>
        <p:spPr>
          <a:xfrm>
            <a:off x="2857500" y="514350"/>
            <a:ext cx="3429000" cy="2571750"/>
          </a:xfrm>
          <a:solidFill>
            <a:srgbClr val="FFFFFF"/>
          </a:solidFill>
          <a:ln/>
        </p:spPr>
      </p:sp>
      <p:sp>
        <p:nvSpPr>
          <p:cNvPr id="114690"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717550" y="1333500"/>
            <a:ext cx="7969250" cy="489169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C0F6FC3-3F0F-484D-B7AD-35414CAF3DD6}" type="slidenum">
              <a:rPr lang="en-US" smtClean="0"/>
              <a:t>‹#›</a:t>
            </a:fld>
            <a:endParaRPr lang="en-US"/>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r>
              <a:rPr lang="en-US" dirty="0" smtClean="0"/>
              <a:t>©2014 </a:t>
            </a:r>
            <a:r>
              <a:rPr lang="en-US" dirty="0" err="1" smtClean="0"/>
              <a:t>DylanWiliamCenter</a:t>
            </a:r>
            <a:endParaRPr lang="en-US" dirty="0"/>
          </a:p>
        </p:txBody>
      </p:sp>
    </p:spTree>
    <p:extLst>
      <p:ext uri="{BB962C8B-B14F-4D97-AF65-F5344CB8AC3E}">
        <p14:creationId xmlns:p14="http://schemas.microsoft.com/office/powerpoint/2010/main" val="29912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457200" y="6356350"/>
            <a:ext cx="5562600" cy="365125"/>
          </a:xfrm>
          <a:prstGeom prst="rect">
            <a:avLst/>
          </a:prstGeom>
        </p:spPr>
        <p:txBody>
          <a:bodyPr/>
          <a:lstStyle/>
          <a:p>
            <a:r>
              <a:rPr lang="en-US" smtClean="0"/>
              <a:t>©2014 DylanWiliamCenter</a:t>
            </a:r>
            <a:endParaRPr lang="en-US" dirty="0"/>
          </a:p>
        </p:txBody>
      </p:sp>
      <p:sp>
        <p:nvSpPr>
          <p:cNvPr id="4" name="Slide Number Placeholder 3"/>
          <p:cNvSpPr>
            <a:spLocks noGrp="1"/>
          </p:cNvSpPr>
          <p:nvPr>
            <p:ph type="sldNum" sz="quarter" idx="11"/>
          </p:nvPr>
        </p:nvSpPr>
        <p:spPr/>
        <p:txBody>
          <a:bodyPr/>
          <a:lstStyle/>
          <a:p>
            <a:fld id="{9C0F6FC3-3F0F-484D-B7AD-35414CAF3DD6}" type="slidenum">
              <a:rPr lang="en-US" smtClean="0"/>
              <a:pPr/>
              <a:t>‹#›</a:t>
            </a:fld>
            <a:endParaRPr lang="en-US" dirty="0"/>
          </a:p>
        </p:txBody>
      </p:sp>
    </p:spTree>
    <p:extLst>
      <p:ext uri="{BB962C8B-B14F-4D97-AF65-F5344CB8AC3E}">
        <p14:creationId xmlns:p14="http://schemas.microsoft.com/office/powerpoint/2010/main" val="2699410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C0F6FC3-3F0F-484D-B7AD-35414CAF3DD6}" type="slidenum">
              <a:rPr lang="en-US" smtClean="0"/>
              <a:t>‹#›</a:t>
            </a:fld>
            <a:endParaRPr lang="en-US"/>
          </a:p>
        </p:txBody>
      </p:sp>
    </p:spTree>
    <p:extLst>
      <p:ext uri="{BB962C8B-B14F-4D97-AF65-F5344CB8AC3E}">
        <p14:creationId xmlns:p14="http://schemas.microsoft.com/office/powerpoint/2010/main" val="1196817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6" name="Picture 5" descr="circle.png"/>
          <p:cNvPicPr>
            <a:picLocks noChangeAspect="1"/>
          </p:cNvPicPr>
          <p:nvPr userDrawn="1"/>
        </p:nvPicPr>
        <p:blipFill>
          <a:blip r:embed="rId2">
            <a:alphaModFix amt="21000"/>
            <a:extLst>
              <a:ext uri="{28A0092B-C50C-407E-A947-70E740481C1C}">
                <a14:useLocalDpi xmlns:a14="http://schemas.microsoft.com/office/drawing/2010/main" val="0"/>
              </a:ext>
            </a:extLst>
          </a:blip>
          <a:stretch>
            <a:fillRect/>
          </a:stretch>
        </p:blipFill>
        <p:spPr>
          <a:xfrm>
            <a:off x="7368" y="-20466"/>
            <a:ext cx="9141964" cy="6858000"/>
          </a:xfrm>
          <a:prstGeom prst="rect">
            <a:avLst/>
          </a:prstGeom>
        </p:spPr>
      </p:pic>
      <p:sp>
        <p:nvSpPr>
          <p:cNvPr id="5" name="Footer Placeholder 4"/>
          <p:cNvSpPr>
            <a:spLocks noGrp="1"/>
          </p:cNvSpPr>
          <p:nvPr>
            <p:ph type="ftr" sz="quarter" idx="1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r>
              <a:rPr lang="en-US" dirty="0" smtClean="0"/>
              <a:t>©2014 </a:t>
            </a:r>
            <a:r>
              <a:rPr lang="en-US" dirty="0" err="1" smtClean="0"/>
              <a:t>DylanWiliamCenter</a:t>
            </a:r>
            <a:endParaRPr lang="en-US" dirty="0"/>
          </a:p>
        </p:txBody>
      </p:sp>
    </p:spTree>
    <p:extLst>
      <p:ext uri="{BB962C8B-B14F-4D97-AF65-F5344CB8AC3E}">
        <p14:creationId xmlns:p14="http://schemas.microsoft.com/office/powerpoint/2010/main" val="1116602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Title and Exit Slide">
    <p:spTree>
      <p:nvGrpSpPr>
        <p:cNvPr id="1" name=""/>
        <p:cNvGrpSpPr/>
        <p:nvPr/>
      </p:nvGrpSpPr>
      <p:grpSpPr>
        <a:xfrm>
          <a:off x="0" y="0"/>
          <a:ext cx="0" cy="0"/>
          <a:chOff x="0" y="0"/>
          <a:chExt cx="0" cy="0"/>
        </a:xfrm>
      </p:grpSpPr>
      <p:pic>
        <p:nvPicPr>
          <p:cNvPr id="7" name="Picture 6" descr="circl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68" y="0"/>
            <a:ext cx="9141964" cy="6858000"/>
          </a:xfrm>
          <a:prstGeom prst="rect">
            <a:avLst/>
          </a:prstGeom>
        </p:spPr>
      </p:pic>
      <p:sp>
        <p:nvSpPr>
          <p:cNvPr id="9" name="Rectangle 8"/>
          <p:cNvSpPr/>
          <p:nvPr userDrawn="1"/>
        </p:nvSpPr>
        <p:spPr>
          <a:xfrm>
            <a:off x="1148045" y="3149600"/>
            <a:ext cx="7995955" cy="2978291"/>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10" name="Rectangle 9"/>
          <p:cNvSpPr/>
          <p:nvPr userDrawn="1"/>
        </p:nvSpPr>
        <p:spPr>
          <a:xfrm>
            <a:off x="0" y="3149600"/>
            <a:ext cx="918436" cy="2978291"/>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pic>
        <p:nvPicPr>
          <p:cNvPr id="11" name="Picture 10" descr="Dylan Wiliam Logo.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8436" y="1502229"/>
            <a:ext cx="5629275" cy="1647371"/>
          </a:xfrm>
          <a:prstGeom prst="rect">
            <a:avLst/>
          </a:prstGeom>
        </p:spPr>
      </p:pic>
      <p:sp>
        <p:nvSpPr>
          <p:cNvPr id="2" name="Title 1"/>
          <p:cNvSpPr>
            <a:spLocks noGrp="1"/>
          </p:cNvSpPr>
          <p:nvPr>
            <p:ph type="title"/>
          </p:nvPr>
        </p:nvSpPr>
        <p:spPr>
          <a:xfrm>
            <a:off x="1365105" y="4406900"/>
            <a:ext cx="7129608" cy="1362075"/>
          </a:xfrm>
        </p:spPr>
        <p:txBody>
          <a:bodyPr anchor="t"/>
          <a:lstStyle>
            <a:lvl1pPr algn="l">
              <a:defRPr sz="4000" b="1" cap="all">
                <a:solidFill>
                  <a:srgbClr val="FFFFFF"/>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105" y="2906713"/>
            <a:ext cx="7129607" cy="1500187"/>
          </a:xfrm>
          <a:prstGeom prst="rect">
            <a:avLst/>
          </a:prstGeom>
        </p:spPr>
        <p:txBody>
          <a:bodyPr anchor="b"/>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457200" y="6356350"/>
            <a:ext cx="4121150" cy="365125"/>
          </a:xfrm>
          <a:prstGeom prst="rect">
            <a:avLst/>
          </a:prstGeom>
        </p:spPr>
        <p:txBody>
          <a:bodyPr/>
          <a:lstStyle/>
          <a:p>
            <a:r>
              <a:rPr lang="en-US" dirty="0" smtClean="0"/>
              <a:t>©2014 </a:t>
            </a:r>
            <a:r>
              <a:rPr lang="en-US" dirty="0" err="1" smtClean="0"/>
              <a:t>DylanWiliamCenter</a:t>
            </a:r>
            <a:endParaRPr lang="en-US" dirty="0" smtClean="0"/>
          </a:p>
        </p:txBody>
      </p:sp>
    </p:spTree>
    <p:extLst>
      <p:ext uri="{BB962C8B-B14F-4D97-AF65-F5344CB8AC3E}">
        <p14:creationId xmlns:p14="http://schemas.microsoft.com/office/powerpoint/2010/main" val="497447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Section Header">
    <p:spTree>
      <p:nvGrpSpPr>
        <p:cNvPr id="1" name=""/>
        <p:cNvGrpSpPr/>
        <p:nvPr/>
      </p:nvGrpSpPr>
      <p:grpSpPr>
        <a:xfrm>
          <a:off x="0" y="0"/>
          <a:ext cx="0" cy="0"/>
          <a:chOff x="0" y="0"/>
          <a:chExt cx="0" cy="0"/>
        </a:xfrm>
      </p:grpSpPr>
      <p:sp>
        <p:nvSpPr>
          <p:cNvPr id="9" name="Rectangle 8"/>
          <p:cNvSpPr/>
          <p:nvPr userDrawn="1"/>
        </p:nvSpPr>
        <p:spPr>
          <a:xfrm>
            <a:off x="1148045" y="0"/>
            <a:ext cx="7995955" cy="6127891"/>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pic>
        <p:nvPicPr>
          <p:cNvPr id="8" name="Picture 7" descr="circle.png"/>
          <p:cNvPicPr>
            <a:picLocks noChangeAspect="1"/>
          </p:cNvPicPr>
          <p:nvPr userDrawn="1"/>
        </p:nvPicPr>
        <p:blipFill>
          <a:blip r:embed="rId2">
            <a:alphaModFix amt="81000"/>
            <a:extLst>
              <a:ext uri="{28A0092B-C50C-407E-A947-70E740481C1C}">
                <a14:useLocalDpi xmlns:a14="http://schemas.microsoft.com/office/drawing/2010/main" val="0"/>
              </a:ext>
            </a:extLst>
          </a:blip>
          <a:stretch>
            <a:fillRect/>
          </a:stretch>
        </p:blipFill>
        <p:spPr>
          <a:xfrm>
            <a:off x="0" y="0"/>
            <a:ext cx="9141964" cy="6858000"/>
          </a:xfrm>
          <a:prstGeom prst="rect">
            <a:avLst/>
          </a:prstGeom>
        </p:spPr>
      </p:pic>
      <p:sp>
        <p:nvSpPr>
          <p:cNvPr id="10" name="Rectangle 9"/>
          <p:cNvSpPr/>
          <p:nvPr userDrawn="1"/>
        </p:nvSpPr>
        <p:spPr>
          <a:xfrm>
            <a:off x="0" y="0"/>
            <a:ext cx="918436" cy="6127891"/>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2" name="Title 1"/>
          <p:cNvSpPr>
            <a:spLocks noGrp="1"/>
          </p:cNvSpPr>
          <p:nvPr>
            <p:ph type="ctrTitle" hasCustomPrompt="1"/>
          </p:nvPr>
        </p:nvSpPr>
        <p:spPr>
          <a:xfrm>
            <a:off x="1371600" y="1677187"/>
            <a:ext cx="4854396" cy="1923264"/>
          </a:xfrm>
        </p:spPr>
        <p:txBody>
          <a:bodyPr/>
          <a:lstStyle>
            <a:lvl1pPr algn="l">
              <a:defRPr sz="3600">
                <a:solidFill>
                  <a:schemeClr val="bg1"/>
                </a:solidFill>
              </a:defRPr>
            </a:lvl1pPr>
          </a:lstStyle>
          <a:p>
            <a:r>
              <a:rPr lang="en-US" dirty="0" smtClean="0"/>
              <a:t>Click to edit Master </a:t>
            </a:r>
            <a:br>
              <a:rPr lang="en-US" dirty="0" smtClean="0"/>
            </a:br>
            <a:r>
              <a:rPr lang="en-US" dirty="0" smtClean="0"/>
              <a:t>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0" y="977926"/>
            <a:ext cx="918436" cy="231140"/>
          </a:xfrm>
        </p:spPr>
        <p:txBody>
          <a:bodyPr/>
          <a:lstStyle/>
          <a:p>
            <a:fld id="{9C0F6FC3-3F0F-484D-B7AD-35414CAF3DD6}" type="slidenum">
              <a:rPr lang="en-US" smtClean="0"/>
              <a:t>‹#›</a:t>
            </a:fld>
            <a:endParaRPr lang="en-US"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r>
              <a:rPr lang="en-US" dirty="0" smtClean="0"/>
              <a:t>©2014 </a:t>
            </a:r>
            <a:r>
              <a:rPr lang="en-US" dirty="0" err="1" smtClean="0"/>
              <a:t>DylanWiliamCenter</a:t>
            </a:r>
            <a:endParaRPr lang="en-US" dirty="0"/>
          </a:p>
        </p:txBody>
      </p:sp>
    </p:spTree>
    <p:extLst>
      <p:ext uri="{BB962C8B-B14F-4D97-AF65-F5344CB8AC3E}">
        <p14:creationId xmlns:p14="http://schemas.microsoft.com/office/powerpoint/2010/main" val="2828133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17550" y="1600200"/>
            <a:ext cx="38798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600200"/>
            <a:ext cx="38354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9C0F6FC3-3F0F-484D-B7AD-35414CAF3DD6}" type="slidenum">
              <a:rPr lang="en-US" smtClean="0"/>
              <a:t>‹#›</a:t>
            </a:fld>
            <a:endParaRPr lang="en-US"/>
          </a:p>
        </p:txBody>
      </p:sp>
      <p:sp>
        <p:nvSpPr>
          <p:cNvPr id="8"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r>
              <a:rPr lang="en-US" dirty="0" smtClean="0"/>
              <a:t>©2014 </a:t>
            </a:r>
            <a:r>
              <a:rPr lang="en-US" dirty="0" err="1" smtClean="0"/>
              <a:t>DylanWiliamCenter</a:t>
            </a:r>
            <a:endParaRPr lang="en-US" dirty="0"/>
          </a:p>
        </p:txBody>
      </p:sp>
    </p:spTree>
    <p:extLst>
      <p:ext uri="{BB962C8B-B14F-4D97-AF65-F5344CB8AC3E}">
        <p14:creationId xmlns:p14="http://schemas.microsoft.com/office/powerpoint/2010/main" val="2707800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17550" y="1535113"/>
            <a:ext cx="37798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717550" y="2174875"/>
            <a:ext cx="37798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14900" y="1535113"/>
            <a:ext cx="377190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914900" y="2174875"/>
            <a:ext cx="377190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C0F6FC3-3F0F-484D-B7AD-35414CAF3DD6}" type="slidenum">
              <a:rPr lang="en-US" smtClean="0"/>
              <a:t>‹#›</a:t>
            </a:fld>
            <a:endParaRPr lang="en-US"/>
          </a:p>
        </p:txBody>
      </p:sp>
    </p:spTree>
    <p:extLst>
      <p:ext uri="{BB962C8B-B14F-4D97-AF65-F5344CB8AC3E}">
        <p14:creationId xmlns:p14="http://schemas.microsoft.com/office/powerpoint/2010/main" val="377301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612" y="1600206"/>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a:xfrm>
            <a:off x="612588" y="152400"/>
            <a:ext cx="8074212" cy="1066800"/>
          </a:xfrm>
          <a:prstGeom prst="rect">
            <a:avLst/>
          </a:prstGeom>
        </p:spPr>
        <p:txBody>
          <a:bodyPr>
            <a:normAutofit/>
          </a:bodyPr>
          <a:lstStyle>
            <a:lvl1pPr>
              <a:defRPr sz="3600">
                <a:solidFill>
                  <a:schemeClr val="tx2"/>
                </a:solidFill>
                <a:latin typeface="+mj-lt"/>
              </a:defRPr>
            </a:lvl1pPr>
          </a:lstStyle>
          <a:p>
            <a:r>
              <a:rPr lang="en-US" dirty="0" smtClean="0"/>
              <a:t>Click to edit Master title style</a:t>
            </a:r>
            <a:endParaRPr lang="en-US" dirty="0"/>
          </a:p>
        </p:txBody>
      </p:sp>
      <p:sp>
        <p:nvSpPr>
          <p:cNvPr id="6" name="Footer Placeholder 4"/>
          <p:cNvSpPr>
            <a:spLocks noGrp="1"/>
          </p:cNvSpPr>
          <p:nvPr>
            <p:ph type="ftr" sz="quarter" idx="11"/>
          </p:nvPr>
        </p:nvSpPr>
        <p:spPr>
          <a:xfrm>
            <a:off x="609606" y="6248218"/>
            <a:ext cx="5421083" cy="365125"/>
          </a:xfrm>
          <a:prstGeom prst="rect">
            <a:avLst/>
          </a:prstGeom>
        </p:spPr>
        <p:txBody>
          <a:bodyPr/>
          <a:lstStyle>
            <a:lvl1pPr>
              <a:defRPr/>
            </a:lvl1pPr>
          </a:lstStyle>
          <a:p>
            <a:pPr>
              <a:defRPr/>
            </a:pPr>
            <a:r>
              <a:rPr lang="en-US" smtClean="0"/>
              <a:t>©2014 DylanWiliamCenter</a:t>
            </a:r>
            <a:endParaRPr lang="en-US" dirty="0"/>
          </a:p>
        </p:txBody>
      </p:sp>
      <p:sp>
        <p:nvSpPr>
          <p:cNvPr id="7" name="Slide Number Placeholder 5"/>
          <p:cNvSpPr>
            <a:spLocks noGrp="1"/>
          </p:cNvSpPr>
          <p:nvPr>
            <p:ph type="sldNum" sz="quarter" idx="12"/>
          </p:nvPr>
        </p:nvSpPr>
        <p:spPr/>
        <p:txBody>
          <a:bodyPr/>
          <a:lstStyle>
            <a:lvl1pPr>
              <a:defRPr smtClean="0"/>
            </a:lvl1pPr>
          </a:lstStyle>
          <a:p>
            <a:pPr>
              <a:defRPr/>
            </a:pPr>
            <a:fld id="{02B601A0-3688-4D07-8CC1-C676D43367B8}" type="slidenum">
              <a:rPr lang="en-US"/>
              <a:pPr>
                <a:defRPr/>
              </a:pPr>
              <a:t>‹#›</a:t>
            </a:fld>
            <a:endParaRPr lang="en-US" dirty="0"/>
          </a:p>
        </p:txBody>
      </p:sp>
    </p:spTree>
    <p:extLst>
      <p:ext uri="{BB962C8B-B14F-4D97-AF65-F5344CB8AC3E}">
        <p14:creationId xmlns:p14="http://schemas.microsoft.com/office/powerpoint/2010/main" val="13123242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top_circle.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9144000" cy="965098"/>
          </a:xfrm>
          <a:prstGeom prst="rect">
            <a:avLst/>
          </a:prstGeom>
        </p:spPr>
      </p:pic>
      <p:sp>
        <p:nvSpPr>
          <p:cNvPr id="2" name="Title Placeholder 1"/>
          <p:cNvSpPr>
            <a:spLocks noGrp="1"/>
          </p:cNvSpPr>
          <p:nvPr>
            <p:ph type="title"/>
          </p:nvPr>
        </p:nvSpPr>
        <p:spPr>
          <a:xfrm>
            <a:off x="717550" y="233886"/>
            <a:ext cx="7921327" cy="621877"/>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7" name="Rectangle 6"/>
          <p:cNvSpPr/>
          <p:nvPr/>
        </p:nvSpPr>
        <p:spPr>
          <a:xfrm>
            <a:off x="717550" y="965098"/>
            <a:ext cx="8426451" cy="243968"/>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8" name="Rectangle 7"/>
          <p:cNvSpPr/>
          <p:nvPr/>
        </p:nvSpPr>
        <p:spPr>
          <a:xfrm>
            <a:off x="0" y="977926"/>
            <a:ext cx="635000" cy="23114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6" name="Slide Number Placeholder 5"/>
          <p:cNvSpPr>
            <a:spLocks noGrp="1"/>
          </p:cNvSpPr>
          <p:nvPr>
            <p:ph type="sldNum" sz="quarter" idx="4"/>
          </p:nvPr>
        </p:nvSpPr>
        <p:spPr>
          <a:xfrm>
            <a:off x="0" y="977926"/>
            <a:ext cx="635000" cy="231140"/>
          </a:xfrm>
          <a:prstGeom prst="rect">
            <a:avLst/>
          </a:prstGeom>
          <a:noFill/>
          <a:ln>
            <a:noFill/>
          </a:ln>
        </p:spPr>
        <p:txBody>
          <a:bodyPr vert="horz" lIns="91440" tIns="45720" rIns="91440" bIns="45720" rtlCol="0" anchor="ctr"/>
          <a:lstStyle>
            <a:lvl1pPr algn="ctr">
              <a:defRPr sz="1200">
                <a:solidFill>
                  <a:schemeClr val="tx1"/>
                </a:solidFill>
              </a:defRPr>
            </a:lvl1pPr>
          </a:lstStyle>
          <a:p>
            <a:fld id="{9C0F6FC3-3F0F-484D-B7AD-35414CAF3DD6}" type="slidenum">
              <a:rPr lang="en-US" smtClean="0"/>
              <a:pPr/>
              <a:t>‹#›</a:t>
            </a:fld>
            <a:endParaRPr lang="en-US" dirty="0"/>
          </a:p>
        </p:txBody>
      </p:sp>
    </p:spTree>
    <p:extLst>
      <p:ext uri="{BB962C8B-B14F-4D97-AF65-F5344CB8AC3E}">
        <p14:creationId xmlns:p14="http://schemas.microsoft.com/office/powerpoint/2010/main" val="263605112"/>
      </p:ext>
    </p:extLst>
  </p:cSld>
  <p:clrMap bg1="lt1" tx1="dk1" bg2="lt2" tx2="dk2" accent1="accent1" accent2="accent2" accent3="accent3" accent4="accent4" accent5="accent5" accent6="accent6" hlink="hlink" folHlink="folHlink"/>
  <p:sldLayoutIdLst>
    <p:sldLayoutId id="2147483650" r:id="rId1"/>
    <p:sldLayoutId id="2147483656" r:id="rId2"/>
    <p:sldLayoutId id="2147483654" r:id="rId3"/>
    <p:sldLayoutId id="2147483655" r:id="rId4"/>
    <p:sldLayoutId id="2147483651" r:id="rId5"/>
    <p:sldLayoutId id="2147483649" r:id="rId6"/>
    <p:sldLayoutId id="2147483652" r:id="rId7"/>
    <p:sldLayoutId id="2147483653" r:id="rId8"/>
    <p:sldLayoutId id="2147483657" r:id="rId9"/>
  </p:sldLayoutIdLst>
  <p:timing>
    <p:tnLst>
      <p:par>
        <p:cTn xmlns:p14="http://schemas.microsoft.com/office/powerpoint/2010/main" id="1" dur="indefinite" restart="never" nodeType="tmRoot"/>
      </p:par>
    </p:tnLst>
  </p:timing>
  <p:hf hdr="0" ftr="0" dt="0"/>
  <p:txStyles>
    <p:titleStyle>
      <a:lvl1pPr algn="ctr" defTabSz="457200" rtl="0" eaLnBrk="1" latinLnBrk="0" hangingPunct="1">
        <a:spcBef>
          <a:spcPct val="0"/>
        </a:spcBef>
        <a:buNone/>
        <a:defRPr sz="3200" b="1" kern="1200">
          <a:solidFill>
            <a:srgbClr val="1691D0"/>
          </a:solidFill>
          <a:latin typeface="+mj-lt"/>
          <a:ea typeface="+mj-ea"/>
          <a:cs typeface="+mj-cs"/>
        </a:defRPr>
      </a:lvl1pPr>
    </p:titleStyle>
    <p:bodyStyle>
      <a:lvl1pPr marL="342900" indent="-342900" algn="l" defTabSz="457200" rtl="0" eaLnBrk="1" latinLnBrk="0" hangingPunct="1">
        <a:spcBef>
          <a:spcPct val="20000"/>
        </a:spcBef>
        <a:buClr>
          <a:srgbClr val="1691D0"/>
        </a:buClr>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Clr>
          <a:srgbClr val="1691D0"/>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rgbClr val="1691D0"/>
        </a:buClr>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Clr>
          <a:srgbClr val="1691D0"/>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1691D0"/>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hyperlink" Target="http://www.dylanwiliamcenter.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8104" y="5508359"/>
            <a:ext cx="7129608" cy="522640"/>
          </a:xfrm>
        </p:spPr>
        <p:txBody>
          <a:bodyPr/>
          <a:lstStyle/>
          <a:p>
            <a:r>
              <a:rPr lang="en-US" sz="2800" b="0" cap="none" dirty="0" smtClean="0"/>
              <a:t>Dylan Wiliam (@dylanwiliam)</a:t>
            </a:r>
            <a:endParaRPr lang="en-US" sz="2800" b="0" cap="none" dirty="0"/>
          </a:p>
        </p:txBody>
      </p:sp>
      <p:sp>
        <p:nvSpPr>
          <p:cNvPr id="5" name="Text Placeholder 4"/>
          <p:cNvSpPr>
            <a:spLocks noGrp="1"/>
          </p:cNvSpPr>
          <p:nvPr>
            <p:ph type="body" idx="1"/>
          </p:nvPr>
        </p:nvSpPr>
        <p:spPr>
          <a:xfrm>
            <a:off x="1238104" y="3327400"/>
            <a:ext cx="7778895" cy="2082800"/>
          </a:xfrm>
        </p:spPr>
        <p:txBody>
          <a:bodyPr anchor="t">
            <a:noAutofit/>
          </a:bodyPr>
          <a:lstStyle/>
          <a:p>
            <a:r>
              <a:rPr lang="en-AU" sz="3600" dirty="0" smtClean="0"/>
              <a:t>Creating the schools our children need:</a:t>
            </a:r>
          </a:p>
          <a:p>
            <a:r>
              <a:rPr lang="en-AU" sz="3600" dirty="0" smtClean="0"/>
              <a:t>Why what we’re doing now won’t help much and what we can do instead</a:t>
            </a:r>
            <a:r>
              <a:rPr lang="en-US" sz="5400" dirty="0" smtClean="0"/>
              <a:t> </a:t>
            </a:r>
            <a:endParaRPr lang="en-US" sz="2800" b="1" dirty="0" smtClean="0"/>
          </a:p>
        </p:txBody>
      </p:sp>
      <p:sp>
        <p:nvSpPr>
          <p:cNvPr id="2" name="TextBox 1"/>
          <p:cNvSpPr txBox="1"/>
          <p:nvPr/>
        </p:nvSpPr>
        <p:spPr>
          <a:xfrm>
            <a:off x="1143000" y="6292334"/>
            <a:ext cx="8001000" cy="461665"/>
          </a:xfrm>
          <a:prstGeom prst="rect">
            <a:avLst/>
          </a:prstGeom>
          <a:solidFill>
            <a:srgbClr val="1691D0"/>
          </a:solidFill>
        </p:spPr>
        <p:txBody>
          <a:bodyPr wrap="square" rtlCol="0">
            <a:spAutoFit/>
          </a:bodyPr>
          <a:lstStyle/>
          <a:p>
            <a:pPr marL="177800">
              <a:tabLst>
                <a:tab pos="4838700" algn="l"/>
              </a:tabLst>
            </a:pPr>
            <a:r>
              <a:rPr lang="en-US" sz="2400" dirty="0" smtClean="0">
                <a:solidFill>
                  <a:schemeClr val="bg1"/>
                </a:solidFill>
                <a:hlinkClick r:id="rId3"/>
              </a:rPr>
              <a:t>www.dylanwiliamcenter.com</a:t>
            </a:r>
            <a:r>
              <a:rPr lang="en-US" sz="2400" dirty="0">
                <a:solidFill>
                  <a:schemeClr val="bg1"/>
                </a:solidFill>
              </a:rPr>
              <a:t>	</a:t>
            </a:r>
            <a:r>
              <a:rPr lang="en-US" sz="2400" dirty="0" err="1" smtClean="0">
                <a:solidFill>
                  <a:schemeClr val="bg1"/>
                </a:solidFill>
              </a:rPr>
              <a:t>www.dylanwiliam.org</a:t>
            </a:r>
            <a:endParaRPr lang="en-US" sz="2400" dirty="0">
              <a:solidFill>
                <a:schemeClr val="bg1"/>
              </a:solidFill>
            </a:endParaRPr>
          </a:p>
        </p:txBody>
      </p:sp>
    </p:spTree>
    <p:extLst>
      <p:ext uri="{BB962C8B-B14F-4D97-AF65-F5344CB8AC3E}">
        <p14:creationId xmlns:p14="http://schemas.microsoft.com/office/powerpoint/2010/main" val="15203684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 this</a:t>
            </a:r>
            <a:endParaRPr lang="en-US" dirty="0"/>
          </a:p>
        </p:txBody>
      </p:sp>
      <p:sp>
        <p:nvSpPr>
          <p:cNvPr id="3" name="Slide Number Placeholder 2"/>
          <p:cNvSpPr>
            <a:spLocks noGrp="1"/>
          </p:cNvSpPr>
          <p:nvPr>
            <p:ph type="sldNum" sz="quarter" idx="11"/>
          </p:nvPr>
        </p:nvSpPr>
        <p:spPr/>
        <p:txBody>
          <a:bodyPr/>
          <a:lstStyle/>
          <a:p>
            <a:fld id="{9C0F6FC3-3F0F-484D-B7AD-35414CAF3DD6}" type="slidenum">
              <a:rPr lang="en-US" smtClean="0"/>
              <a:pPr/>
              <a:t>10</a:t>
            </a:fld>
            <a:endParaRPr lang="en-US" dirty="0"/>
          </a:p>
        </p:txBody>
      </p:sp>
      <p:sp>
        <p:nvSpPr>
          <p:cNvPr id="4" name="TextBox 3"/>
          <p:cNvSpPr txBox="1"/>
          <p:nvPr/>
        </p:nvSpPr>
        <p:spPr>
          <a:xfrm>
            <a:off x="3187700" y="2705100"/>
            <a:ext cx="2324100" cy="830997"/>
          </a:xfrm>
          <a:prstGeom prst="rect">
            <a:avLst/>
          </a:prstGeom>
          <a:noFill/>
        </p:spPr>
        <p:txBody>
          <a:bodyPr wrap="square" rtlCol="0">
            <a:spAutoFit/>
          </a:bodyPr>
          <a:lstStyle/>
          <a:p>
            <a:r>
              <a:rPr lang="en-US" sz="4800" dirty="0" smtClean="0"/>
              <a:t>ЖӘШІК</a:t>
            </a:r>
            <a:endParaRPr lang="en-US" sz="4800" dirty="0"/>
          </a:p>
        </p:txBody>
      </p:sp>
    </p:spTree>
    <p:extLst>
      <p:ext uri="{BB962C8B-B14F-4D97-AF65-F5344CB8AC3E}">
        <p14:creationId xmlns:p14="http://schemas.microsoft.com/office/powerpoint/2010/main" val="226537291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eaLnBrk="1" hangingPunct="1"/>
            <a:r>
              <a:rPr lang="en-US" sz="4300" dirty="0" smtClean="0">
                <a:ea typeface="ＭＳ Ｐゴシック" charset="-128"/>
              </a:rPr>
              <a:t>Countdown game</a:t>
            </a:r>
            <a:endParaRPr lang="en-US" sz="4300" dirty="0">
              <a:ea typeface="ＭＳ Ｐゴシック" charset="-128"/>
            </a:endParaRPr>
          </a:p>
        </p:txBody>
      </p:sp>
      <p:sp>
        <p:nvSpPr>
          <p:cNvPr id="179203" name="Rectangle 3"/>
          <p:cNvSpPr>
            <a:spLocks noGrp="1" noChangeArrowheads="1"/>
          </p:cNvSpPr>
          <p:nvPr>
            <p:ph idx="1"/>
          </p:nvPr>
        </p:nvSpPr>
        <p:spPr/>
        <p:txBody>
          <a:bodyPr/>
          <a:lstStyle/>
          <a:p>
            <a:pPr marL="609600" indent="-609600" eaLnBrk="1" hangingPunct="1">
              <a:lnSpc>
                <a:spcPct val="80000"/>
              </a:lnSpc>
              <a:buFont typeface="Wingdings" charset="2"/>
              <a:buNone/>
            </a:pPr>
            <a:r>
              <a:rPr lang="en-US" sz="2900">
                <a:ea typeface="ＭＳ Ｐゴシック" charset="-128"/>
              </a:rPr>
              <a:t>Target number: 127</a:t>
            </a:r>
            <a:endParaRPr lang="en-US" sz="2100">
              <a:ea typeface="ＭＳ Ｐゴシック" charset="-128"/>
            </a:endParaRPr>
          </a:p>
        </p:txBody>
      </p:sp>
      <p:sp>
        <p:nvSpPr>
          <p:cNvPr id="179204" name="Text Box 4"/>
          <p:cNvSpPr txBox="1">
            <a:spLocks noChangeArrowheads="1"/>
          </p:cNvSpPr>
          <p:nvPr/>
        </p:nvSpPr>
        <p:spPr bwMode="auto">
          <a:xfrm>
            <a:off x="3759200" y="3819525"/>
            <a:ext cx="636588" cy="579438"/>
          </a:xfrm>
          <a:prstGeom prst="rect">
            <a:avLst/>
          </a:prstGeom>
          <a:noFill/>
          <a:ln w="9525">
            <a:noFill/>
            <a:miter lim="800000"/>
            <a:headEnd/>
            <a:tailEnd/>
          </a:ln>
        </p:spPr>
        <p:txBody>
          <a:bodyPr wrap="none">
            <a:prstTxWarp prst="textNoShape">
              <a:avLst/>
            </a:prstTxWarp>
            <a:spAutoFit/>
          </a:bodyPr>
          <a:lstStyle/>
          <a:p>
            <a:pPr eaLnBrk="0" hangingPunct="0"/>
            <a:r>
              <a:rPr lang="en-GB" sz="3200">
                <a:latin typeface="Arial" charset="0"/>
              </a:rPr>
              <a:t>25</a:t>
            </a:r>
          </a:p>
        </p:txBody>
      </p:sp>
      <p:sp>
        <p:nvSpPr>
          <p:cNvPr id="179205" name="Rectangle 5"/>
          <p:cNvSpPr>
            <a:spLocks noChangeArrowheads="1"/>
          </p:cNvSpPr>
          <p:nvPr/>
        </p:nvSpPr>
        <p:spPr bwMode="auto">
          <a:xfrm>
            <a:off x="5969000" y="3743325"/>
            <a:ext cx="409575" cy="579438"/>
          </a:xfrm>
          <a:prstGeom prst="rect">
            <a:avLst/>
          </a:prstGeom>
          <a:noFill/>
          <a:ln w="9525">
            <a:noFill/>
            <a:miter lim="800000"/>
            <a:headEnd/>
            <a:tailEnd/>
          </a:ln>
        </p:spPr>
        <p:txBody>
          <a:bodyPr wrap="none">
            <a:prstTxWarp prst="textNoShape">
              <a:avLst/>
            </a:prstTxWarp>
            <a:spAutoFit/>
          </a:bodyPr>
          <a:lstStyle/>
          <a:p>
            <a:pPr eaLnBrk="0" hangingPunct="0"/>
            <a:r>
              <a:rPr lang="en-GB" sz="3200">
                <a:latin typeface="Arial" charset="0"/>
              </a:rPr>
              <a:t>3</a:t>
            </a:r>
          </a:p>
        </p:txBody>
      </p:sp>
      <p:sp>
        <p:nvSpPr>
          <p:cNvPr id="179206" name="Rectangle 6"/>
          <p:cNvSpPr>
            <a:spLocks noChangeArrowheads="1"/>
          </p:cNvSpPr>
          <p:nvPr/>
        </p:nvSpPr>
        <p:spPr bwMode="auto">
          <a:xfrm>
            <a:off x="4545013" y="5395913"/>
            <a:ext cx="409575" cy="579437"/>
          </a:xfrm>
          <a:prstGeom prst="rect">
            <a:avLst/>
          </a:prstGeom>
          <a:noFill/>
          <a:ln w="9525">
            <a:noFill/>
            <a:miter lim="800000"/>
            <a:headEnd/>
            <a:tailEnd/>
          </a:ln>
        </p:spPr>
        <p:txBody>
          <a:bodyPr wrap="none">
            <a:prstTxWarp prst="textNoShape">
              <a:avLst/>
            </a:prstTxWarp>
            <a:spAutoFit/>
          </a:bodyPr>
          <a:lstStyle/>
          <a:p>
            <a:pPr eaLnBrk="0" hangingPunct="0"/>
            <a:r>
              <a:rPr lang="en-GB" sz="3200">
                <a:latin typeface="Arial" charset="0"/>
              </a:rPr>
              <a:t>9</a:t>
            </a:r>
          </a:p>
        </p:txBody>
      </p:sp>
      <p:sp>
        <p:nvSpPr>
          <p:cNvPr id="179207" name="Rectangle 7"/>
          <p:cNvSpPr>
            <a:spLocks noChangeArrowheads="1"/>
          </p:cNvSpPr>
          <p:nvPr/>
        </p:nvSpPr>
        <p:spPr bwMode="auto">
          <a:xfrm>
            <a:off x="7035800" y="5572125"/>
            <a:ext cx="409575" cy="579438"/>
          </a:xfrm>
          <a:prstGeom prst="rect">
            <a:avLst/>
          </a:prstGeom>
          <a:noFill/>
          <a:ln w="9525">
            <a:noFill/>
            <a:miter lim="800000"/>
            <a:headEnd/>
            <a:tailEnd/>
          </a:ln>
        </p:spPr>
        <p:txBody>
          <a:bodyPr wrap="none">
            <a:prstTxWarp prst="textNoShape">
              <a:avLst/>
            </a:prstTxWarp>
            <a:spAutoFit/>
          </a:bodyPr>
          <a:lstStyle/>
          <a:p>
            <a:pPr eaLnBrk="0" hangingPunct="0"/>
            <a:r>
              <a:rPr lang="en-GB" sz="3200">
                <a:latin typeface="Arial" charset="0"/>
              </a:rPr>
              <a:t>4</a:t>
            </a:r>
          </a:p>
        </p:txBody>
      </p:sp>
      <p:sp>
        <p:nvSpPr>
          <p:cNvPr id="179208" name="Rectangle 8"/>
          <p:cNvSpPr>
            <a:spLocks noChangeArrowheads="1"/>
          </p:cNvSpPr>
          <p:nvPr/>
        </p:nvSpPr>
        <p:spPr bwMode="auto">
          <a:xfrm>
            <a:off x="7264400" y="4124325"/>
            <a:ext cx="409575" cy="579438"/>
          </a:xfrm>
          <a:prstGeom prst="rect">
            <a:avLst/>
          </a:prstGeom>
          <a:noFill/>
          <a:ln w="9525">
            <a:noFill/>
            <a:miter lim="800000"/>
            <a:headEnd/>
            <a:tailEnd/>
          </a:ln>
        </p:spPr>
        <p:txBody>
          <a:bodyPr wrap="none">
            <a:prstTxWarp prst="textNoShape">
              <a:avLst/>
            </a:prstTxWarp>
            <a:spAutoFit/>
          </a:bodyPr>
          <a:lstStyle/>
          <a:p>
            <a:pPr eaLnBrk="0" hangingPunct="0"/>
            <a:r>
              <a:rPr lang="en-GB" sz="3200">
                <a:latin typeface="Arial" charset="0"/>
              </a:rPr>
              <a:t>1</a:t>
            </a:r>
          </a:p>
        </p:txBody>
      </p:sp>
      <p:sp>
        <p:nvSpPr>
          <p:cNvPr id="2" name="Slide Number Placeholder 1"/>
          <p:cNvSpPr>
            <a:spLocks noGrp="1"/>
          </p:cNvSpPr>
          <p:nvPr>
            <p:ph type="sldNum" sz="quarter" idx="12"/>
          </p:nvPr>
        </p:nvSpPr>
        <p:spPr/>
        <p:txBody>
          <a:bodyPr/>
          <a:lstStyle/>
          <a:p>
            <a:fld id="{9C0F6FC3-3F0F-484D-B7AD-35414CAF3DD6}" type="slidenum">
              <a:rPr lang="en-US" smtClean="0"/>
              <a:t>11</a:t>
            </a:fld>
            <a:endParaRPr lang="en-US"/>
          </a:p>
        </p:txBody>
      </p:sp>
    </p:spTree>
    <p:extLst>
      <p:ext uri="{BB962C8B-B14F-4D97-AF65-F5344CB8AC3E}">
        <p14:creationId xmlns:p14="http://schemas.microsoft.com/office/powerpoint/2010/main" val="27620666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Memorization of spoken digits</a:t>
            </a:r>
            <a:endParaRPr lang="en-US" dirty="0"/>
          </a:p>
        </p:txBody>
      </p:sp>
      <p:graphicFrame>
        <p:nvGraphicFramePr>
          <p:cNvPr id="6" name="Content Placeholder 5"/>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12775" y="6293556"/>
            <a:ext cx="5638574" cy="369332"/>
          </a:xfrm>
          <a:prstGeom prst="rect">
            <a:avLst/>
          </a:prstGeom>
          <a:noFill/>
        </p:spPr>
        <p:txBody>
          <a:bodyPr wrap="square" rtlCol="0">
            <a:spAutoFit/>
          </a:bodyPr>
          <a:lstStyle/>
          <a:p>
            <a:r>
              <a:rPr lang="en-US" sz="1800" dirty="0" smtClean="0">
                <a:solidFill>
                  <a:srgbClr val="1691D0"/>
                </a:solidFill>
                <a:latin typeface="Calibri"/>
                <a:cs typeface="Calibri"/>
              </a:rPr>
              <a:t>World Memory Statistics (2015)</a:t>
            </a:r>
            <a:endParaRPr lang="en-US" sz="1800" dirty="0">
              <a:solidFill>
                <a:srgbClr val="1691D0"/>
              </a:solidFill>
              <a:latin typeface="Calibri"/>
              <a:cs typeface="Calibri"/>
            </a:endParaRPr>
          </a:p>
        </p:txBody>
      </p:sp>
      <p:sp>
        <p:nvSpPr>
          <p:cNvPr id="8" name="Rectangle 7"/>
          <p:cNvSpPr/>
          <p:nvPr/>
        </p:nvSpPr>
        <p:spPr>
          <a:xfrm>
            <a:off x="1523999" y="2554115"/>
            <a:ext cx="5418668" cy="719666"/>
          </a:xfrm>
          <a:prstGeom prst="rect">
            <a:avLst/>
          </a:prstGeom>
          <a:solidFill>
            <a:srgbClr val="1691D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smtClean="0"/>
              <a:t>World record for the memorization of single digits, spoken at the rate of one per second</a:t>
            </a:r>
            <a:endParaRPr lang="en-US" sz="2200" dirty="0"/>
          </a:p>
        </p:txBody>
      </p:sp>
      <p:sp>
        <p:nvSpPr>
          <p:cNvPr id="2" name="Slide Number Placeholder 1"/>
          <p:cNvSpPr>
            <a:spLocks noGrp="1"/>
          </p:cNvSpPr>
          <p:nvPr>
            <p:ph type="sldNum" sz="quarter" idx="12"/>
          </p:nvPr>
        </p:nvSpPr>
        <p:spPr/>
        <p:txBody>
          <a:bodyPr/>
          <a:lstStyle/>
          <a:p>
            <a:fld id="{9C0F6FC3-3F0F-484D-B7AD-35414CAF3DD6}" type="slidenum">
              <a:rPr lang="en-US" smtClean="0"/>
              <a:t>12</a:t>
            </a:fld>
            <a:endParaRPr lang="en-US"/>
          </a:p>
        </p:txBody>
      </p:sp>
    </p:spTree>
    <p:extLst>
      <p:ext uri="{BB962C8B-B14F-4D97-AF65-F5344CB8AC3E}">
        <p14:creationId xmlns:p14="http://schemas.microsoft.com/office/powerpoint/2010/main" val="41295795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graphicEl>
                                              <a:chart seriesIdx="0" categoryIdx="-4" bldStep="series"/>
                                            </p:graphicEl>
                                          </p:spTgt>
                                        </p:tgtEl>
                                        <p:attrNameLst>
                                          <p:attrName>style.visibility</p:attrName>
                                        </p:attrNameLst>
                                      </p:cBhvr>
                                      <p:to>
                                        <p:strVal val="visible"/>
                                      </p:to>
                                    </p:set>
                                    <p:animEffect transition="in" filter="wipe(left)">
                                      <p:cBhvr>
                                        <p:cTn id="7" dur="5000"/>
                                        <p:tgtEl>
                                          <p:spTgt spid="6">
                                            <p:graphicEl>
                                              <a:chart seriesIdx="0"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in chess</a:t>
            </a:r>
            <a:endParaRPr lang="en-US" dirty="0"/>
          </a:p>
        </p:txBody>
      </p:sp>
      <p:pic>
        <p:nvPicPr>
          <p:cNvPr id="5" name="Content Placeholder 4" descr="Mid-game situation.png"/>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t="-5925" b="-5925"/>
          <a:stretch/>
        </p:blipFill>
        <p:spPr>
          <a:xfrm>
            <a:off x="4965700" y="2433637"/>
            <a:ext cx="4038600" cy="4525963"/>
          </a:xfrm>
        </p:spPr>
      </p:pic>
      <p:sp>
        <p:nvSpPr>
          <p:cNvPr id="6" name="Content Placeholder 5"/>
          <p:cNvSpPr>
            <a:spLocks noGrp="1"/>
          </p:cNvSpPr>
          <p:nvPr>
            <p:ph sz="half" idx="2"/>
          </p:nvPr>
        </p:nvSpPr>
        <p:spPr>
          <a:xfrm>
            <a:off x="717550" y="1422400"/>
            <a:ext cx="6343650" cy="4525963"/>
          </a:xfrm>
        </p:spPr>
        <p:txBody>
          <a:bodyPr/>
          <a:lstStyle/>
          <a:p>
            <a:r>
              <a:rPr lang="en-US" dirty="0" smtClean="0"/>
              <a:t>Studies of memory in chess</a:t>
            </a:r>
          </a:p>
          <a:p>
            <a:pPr lvl="1"/>
            <a:r>
              <a:rPr lang="en-US" dirty="0" err="1" smtClean="0"/>
              <a:t>Djakow</a:t>
            </a:r>
            <a:r>
              <a:rPr lang="en-US" dirty="0"/>
              <a:t>, </a:t>
            </a:r>
            <a:r>
              <a:rPr lang="en-US" dirty="0" err="1"/>
              <a:t>Petrovskij</a:t>
            </a:r>
            <a:r>
              <a:rPr lang="en-US" dirty="0"/>
              <a:t>, and </a:t>
            </a:r>
            <a:r>
              <a:rPr lang="en-US" dirty="0" err="1"/>
              <a:t>Rudik</a:t>
            </a:r>
            <a:r>
              <a:rPr lang="en-US" dirty="0"/>
              <a:t> (1927</a:t>
            </a:r>
            <a:r>
              <a:rPr lang="en-US" dirty="0" smtClean="0"/>
              <a:t>)</a:t>
            </a:r>
          </a:p>
          <a:p>
            <a:pPr lvl="1"/>
            <a:r>
              <a:rPr lang="en-US" dirty="0" smtClean="0"/>
              <a:t>Adriaan De Groot (1946)</a:t>
            </a:r>
          </a:p>
          <a:p>
            <a:pPr lvl="1"/>
            <a:r>
              <a:rPr lang="en-US" dirty="0" smtClean="0"/>
              <a:t>Chase and Simon (1973) </a:t>
            </a: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13</a:t>
            </a:fld>
            <a:endParaRPr lang="en-US"/>
          </a:p>
        </p:txBody>
      </p:sp>
    </p:spTree>
    <p:extLst>
      <p:ext uri="{BB962C8B-B14F-4D97-AF65-F5344CB8AC3E}">
        <p14:creationId xmlns:p14="http://schemas.microsoft.com/office/powerpoint/2010/main" val="4113064512"/>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xmlns:p14="http://schemas.microsoft.com/office/powerpoint/2010/main" spd="slow" advTm="1500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 in chess</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pPr>
              <a:defRPr/>
            </a:pPr>
            <a:fld id="{2D6238C2-C284-AD4D-8FB8-9663937FCA09}" type="slidenum">
              <a:rPr lang="en-GB" smtClean="0"/>
              <a:pPr>
                <a:defRPr/>
              </a:pPr>
              <a:t>14</a:t>
            </a:fld>
            <a:endParaRPr lang="en-GB" dirty="0"/>
          </a:p>
        </p:txBody>
      </p:sp>
      <p:sp>
        <p:nvSpPr>
          <p:cNvPr id="4" name="Content Placeholder 3"/>
          <p:cNvSpPr>
            <a:spLocks noGrp="1"/>
          </p:cNvSpPr>
          <p:nvPr>
            <p:ph sz="quarter" idx="1"/>
          </p:nvPr>
        </p:nvSpPr>
        <p:spPr/>
        <p:txBody>
          <a:bodyPr/>
          <a:lstStyle/>
          <a:p>
            <a:r>
              <a:rPr lang="en-US" dirty="0" smtClean="0"/>
              <a:t>Three chess players were shown a chess board for five seconds, and then asked to reproduce what they had seen.</a:t>
            </a:r>
          </a:p>
          <a:p>
            <a:r>
              <a:rPr lang="en-US" dirty="0" smtClean="0"/>
              <a:t>Two scenarios</a:t>
            </a:r>
          </a:p>
          <a:p>
            <a:pPr lvl="1"/>
            <a:r>
              <a:rPr lang="en-US" dirty="0" smtClean="0"/>
              <a:t>Middle game (30 to 40 moves in, 25 pieces on board)</a:t>
            </a:r>
          </a:p>
          <a:p>
            <a:pPr lvl="1"/>
            <a:r>
              <a:rPr lang="en-US" dirty="0" smtClean="0"/>
              <a:t>End game (80 moves in, 12 to 15 pieces on board)</a:t>
            </a:r>
            <a:endParaRPr lang="en-US" dirty="0"/>
          </a:p>
        </p:txBody>
      </p:sp>
    </p:spTree>
    <p:extLst>
      <p:ext uri="{BB962C8B-B14F-4D97-AF65-F5344CB8AC3E}">
        <p14:creationId xmlns:p14="http://schemas.microsoft.com/office/powerpoint/2010/main" val="191910453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in chess (1)</a:t>
            </a: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15</a:t>
            </a:fld>
            <a:endParaRPr lang="en-US"/>
          </a:p>
        </p:txBody>
      </p:sp>
      <p:graphicFrame>
        <p:nvGraphicFramePr>
          <p:cNvPr id="6" name="Content Placeholder 7"/>
          <p:cNvGraphicFramePr>
            <a:graphicFrameLocks/>
          </p:cNvGraphicFramePr>
          <p:nvPr>
            <p:extLst>
              <p:ext uri="{D42A27DB-BD31-4B8C-83A1-F6EECF244321}">
                <p14:modId xmlns:p14="http://schemas.microsoft.com/office/powerpoint/2010/main" val="2638879620"/>
              </p:ext>
            </p:extLst>
          </p:nvPr>
        </p:nvGraphicFramePr>
        <p:xfrm>
          <a:off x="717550" y="3842671"/>
          <a:ext cx="7766050" cy="2039619"/>
        </p:xfrm>
        <a:graphic>
          <a:graphicData uri="http://schemas.openxmlformats.org/drawingml/2006/table">
            <a:tbl>
              <a:tblPr firstRow="1" bandRow="1">
                <a:tableStyleId>{5C22544A-7EE6-4342-B048-85BDC9FD1C3A}</a:tableStyleId>
              </a:tblPr>
              <a:tblGrid>
                <a:gridCol w="871383"/>
                <a:gridCol w="2130024"/>
                <a:gridCol w="4764643"/>
              </a:tblGrid>
              <a:tr h="485140">
                <a:tc rowSpan="4">
                  <a:txBody>
                    <a:bodyPr/>
                    <a:lstStyle/>
                    <a:p>
                      <a:pPr algn="ctr"/>
                      <a:r>
                        <a:rPr lang="en-US" sz="2400" dirty="0" smtClean="0">
                          <a:solidFill>
                            <a:schemeClr val="bg1"/>
                          </a:solidFill>
                        </a:rPr>
                        <a:t>Random</a:t>
                      </a:r>
                      <a:endParaRPr lang="en-US" sz="2400" dirty="0">
                        <a:solidFill>
                          <a:schemeClr val="bg1"/>
                        </a:solidFill>
                      </a:endParaRPr>
                    </a:p>
                  </a:txBody>
                  <a:tcPr marL="180436" marR="180436" vert="vert270">
                    <a:solidFill>
                      <a:srgbClr val="1691D0"/>
                    </a:solidFill>
                  </a:tcPr>
                </a:tc>
                <a:tc>
                  <a:txBody>
                    <a:bodyPr/>
                    <a:lstStyle/>
                    <a:p>
                      <a:r>
                        <a:rPr lang="en-US" sz="2400" dirty="0" smtClean="0">
                          <a:solidFill>
                            <a:schemeClr val="bg1"/>
                          </a:solidFill>
                        </a:rPr>
                        <a:t>Player level</a:t>
                      </a:r>
                      <a:endParaRPr lang="en-US" sz="2400" dirty="0">
                        <a:solidFill>
                          <a:schemeClr val="bg1"/>
                        </a:solidFill>
                      </a:endParaRPr>
                    </a:p>
                  </a:txBody>
                  <a:tcPr marL="180436" marR="180436">
                    <a:solidFill>
                      <a:srgbClr val="1691D0"/>
                    </a:solidFill>
                  </a:tcPr>
                </a:tc>
                <a:tc>
                  <a:txBody>
                    <a:bodyPr/>
                    <a:lstStyle/>
                    <a:p>
                      <a:r>
                        <a:rPr lang="en-US" sz="2400" dirty="0" smtClean="0">
                          <a:solidFill>
                            <a:schemeClr val="bg1"/>
                          </a:solidFill>
                        </a:rPr>
                        <a:t>Number of pieces correctly placed</a:t>
                      </a:r>
                      <a:endParaRPr lang="en-US" sz="2400" dirty="0">
                        <a:solidFill>
                          <a:schemeClr val="bg1"/>
                        </a:solidFill>
                      </a:endParaRPr>
                    </a:p>
                  </a:txBody>
                  <a:tcPr marL="180436" marR="180436">
                    <a:solidFill>
                      <a:srgbClr val="1691D0"/>
                    </a:solidFill>
                  </a:tcPr>
                </a:tc>
              </a:tr>
              <a:tr h="485140">
                <a:tc vMerge="1">
                  <a:txBody>
                    <a:bodyPr/>
                    <a:lstStyle/>
                    <a:p>
                      <a:endParaRPr lang="en-US" sz="2800" dirty="0"/>
                    </a:p>
                  </a:txBody>
                  <a:tcPr marL="180436" marR="180436"/>
                </a:tc>
                <a:tc>
                  <a:txBody>
                    <a:bodyPr/>
                    <a:lstStyle/>
                    <a:p>
                      <a:r>
                        <a:rPr lang="en-US" sz="2800" dirty="0" smtClean="0"/>
                        <a:t>Novice</a:t>
                      </a:r>
                      <a:endParaRPr lang="en-US" sz="2800" dirty="0"/>
                    </a:p>
                  </a:txBody>
                  <a:tcPr marL="180436" marR="180436"/>
                </a:tc>
                <a:tc>
                  <a:txBody>
                    <a:bodyPr/>
                    <a:lstStyle/>
                    <a:p>
                      <a:pPr algn="r"/>
                      <a:r>
                        <a:rPr lang="en-US" sz="2800" dirty="0" smtClean="0"/>
                        <a:t>2</a:t>
                      </a:r>
                      <a:endParaRPr lang="en-US" sz="2800" dirty="0"/>
                    </a:p>
                  </a:txBody>
                  <a:tcPr marL="180436" marR="3060000"/>
                </a:tc>
              </a:tr>
              <a:tr h="485140">
                <a:tc vMerge="1">
                  <a:txBody>
                    <a:bodyPr/>
                    <a:lstStyle/>
                    <a:p>
                      <a:endParaRPr lang="en-US" sz="2800" dirty="0"/>
                    </a:p>
                  </a:txBody>
                  <a:tcPr marL="180436" marR="180436"/>
                </a:tc>
                <a:tc>
                  <a:txBody>
                    <a:bodyPr/>
                    <a:lstStyle/>
                    <a:p>
                      <a:r>
                        <a:rPr lang="en-US" sz="2800" dirty="0" smtClean="0"/>
                        <a:t>Club</a:t>
                      </a:r>
                      <a:r>
                        <a:rPr lang="en-US" sz="2800" baseline="0" dirty="0" smtClean="0"/>
                        <a:t> player</a:t>
                      </a:r>
                      <a:endParaRPr lang="en-US" sz="2800" dirty="0"/>
                    </a:p>
                  </a:txBody>
                  <a:tcPr marL="180436" marR="180436"/>
                </a:tc>
                <a:tc>
                  <a:txBody>
                    <a:bodyPr/>
                    <a:lstStyle/>
                    <a:p>
                      <a:pPr algn="r"/>
                      <a:r>
                        <a:rPr lang="en-US" sz="2800" dirty="0" smtClean="0"/>
                        <a:t>3</a:t>
                      </a:r>
                      <a:endParaRPr lang="en-US" sz="2800" dirty="0"/>
                    </a:p>
                  </a:txBody>
                  <a:tcPr marL="180436" marR="3060000"/>
                </a:tc>
              </a:tr>
              <a:tr h="485140">
                <a:tc vMerge="1">
                  <a:txBody>
                    <a:bodyPr/>
                    <a:lstStyle/>
                    <a:p>
                      <a:endParaRPr lang="en-US" sz="2800" dirty="0"/>
                    </a:p>
                  </a:txBody>
                  <a:tcPr marL="180436" marR="180436"/>
                </a:tc>
                <a:tc>
                  <a:txBody>
                    <a:bodyPr/>
                    <a:lstStyle/>
                    <a:p>
                      <a:r>
                        <a:rPr lang="en-US" sz="2800" dirty="0" smtClean="0"/>
                        <a:t>Expert</a:t>
                      </a:r>
                      <a:endParaRPr lang="en-US" sz="2800" dirty="0"/>
                    </a:p>
                  </a:txBody>
                  <a:tcPr marL="180436" marR="180436"/>
                </a:tc>
                <a:tc>
                  <a:txBody>
                    <a:bodyPr/>
                    <a:lstStyle/>
                    <a:p>
                      <a:pPr algn="r"/>
                      <a:r>
                        <a:rPr lang="en-US" sz="2800" dirty="0" smtClean="0"/>
                        <a:t>3</a:t>
                      </a:r>
                      <a:endParaRPr lang="en-US" sz="2800" dirty="0"/>
                    </a:p>
                  </a:txBody>
                  <a:tcPr marL="180436" marR="3060000"/>
                </a:tc>
              </a:tr>
            </a:tbl>
          </a:graphicData>
        </a:graphic>
      </p:graphicFrame>
      <p:graphicFrame>
        <p:nvGraphicFramePr>
          <p:cNvPr id="7" name="Content Placeholder 7"/>
          <p:cNvGraphicFramePr>
            <a:graphicFrameLocks/>
          </p:cNvGraphicFramePr>
          <p:nvPr>
            <p:extLst>
              <p:ext uri="{D42A27DB-BD31-4B8C-83A1-F6EECF244321}">
                <p14:modId xmlns:p14="http://schemas.microsoft.com/office/powerpoint/2010/main" val="443339469"/>
              </p:ext>
            </p:extLst>
          </p:nvPr>
        </p:nvGraphicFramePr>
        <p:xfrm>
          <a:off x="717550" y="1416971"/>
          <a:ext cx="7766050" cy="2039619"/>
        </p:xfrm>
        <a:graphic>
          <a:graphicData uri="http://schemas.openxmlformats.org/drawingml/2006/table">
            <a:tbl>
              <a:tblPr firstRow="1" bandRow="1">
                <a:tableStyleId>{5C22544A-7EE6-4342-B048-85BDC9FD1C3A}</a:tableStyleId>
              </a:tblPr>
              <a:tblGrid>
                <a:gridCol w="871383"/>
                <a:gridCol w="2130024"/>
                <a:gridCol w="4764643"/>
              </a:tblGrid>
              <a:tr h="485140">
                <a:tc rowSpan="4">
                  <a:txBody>
                    <a:bodyPr/>
                    <a:lstStyle/>
                    <a:p>
                      <a:pPr algn="ctr"/>
                      <a:r>
                        <a:rPr lang="en-US" sz="2400" dirty="0" smtClean="0">
                          <a:solidFill>
                            <a:schemeClr val="bg1"/>
                          </a:solidFill>
                        </a:rPr>
                        <a:t>Mid-game</a:t>
                      </a:r>
                      <a:endParaRPr lang="en-US" sz="2400" dirty="0">
                        <a:solidFill>
                          <a:schemeClr val="bg1"/>
                        </a:solidFill>
                      </a:endParaRPr>
                    </a:p>
                  </a:txBody>
                  <a:tcPr marL="180436" marR="180436" vert="vert270">
                    <a:solidFill>
                      <a:srgbClr val="1691D0"/>
                    </a:solidFill>
                  </a:tcPr>
                </a:tc>
                <a:tc>
                  <a:txBody>
                    <a:bodyPr/>
                    <a:lstStyle/>
                    <a:p>
                      <a:r>
                        <a:rPr lang="en-US" sz="2400" dirty="0" smtClean="0">
                          <a:solidFill>
                            <a:schemeClr val="bg1"/>
                          </a:solidFill>
                        </a:rPr>
                        <a:t>Player level</a:t>
                      </a:r>
                      <a:endParaRPr lang="en-US" sz="2400" dirty="0">
                        <a:solidFill>
                          <a:schemeClr val="bg1"/>
                        </a:solidFill>
                      </a:endParaRPr>
                    </a:p>
                  </a:txBody>
                  <a:tcPr marL="180436" marR="180436">
                    <a:solidFill>
                      <a:srgbClr val="1691D0"/>
                    </a:solidFill>
                  </a:tcPr>
                </a:tc>
                <a:tc>
                  <a:txBody>
                    <a:bodyPr/>
                    <a:lstStyle/>
                    <a:p>
                      <a:r>
                        <a:rPr lang="en-US" sz="2400" dirty="0" smtClean="0">
                          <a:solidFill>
                            <a:schemeClr val="bg1"/>
                          </a:solidFill>
                        </a:rPr>
                        <a:t>Number of pieces correctly placed</a:t>
                      </a:r>
                      <a:endParaRPr lang="en-US" sz="2400" dirty="0">
                        <a:solidFill>
                          <a:schemeClr val="bg1"/>
                        </a:solidFill>
                      </a:endParaRPr>
                    </a:p>
                  </a:txBody>
                  <a:tcPr marL="180436" marR="180436">
                    <a:solidFill>
                      <a:srgbClr val="1691D0"/>
                    </a:solidFill>
                  </a:tcPr>
                </a:tc>
              </a:tr>
              <a:tr h="485140">
                <a:tc vMerge="1">
                  <a:txBody>
                    <a:bodyPr/>
                    <a:lstStyle/>
                    <a:p>
                      <a:endParaRPr lang="en-US" sz="2800" dirty="0"/>
                    </a:p>
                  </a:txBody>
                  <a:tcPr marL="180436" marR="180436"/>
                </a:tc>
                <a:tc>
                  <a:txBody>
                    <a:bodyPr/>
                    <a:lstStyle/>
                    <a:p>
                      <a:r>
                        <a:rPr lang="en-US" sz="2800" dirty="0" smtClean="0"/>
                        <a:t>Novice</a:t>
                      </a:r>
                      <a:endParaRPr lang="en-US" sz="2800" dirty="0"/>
                    </a:p>
                  </a:txBody>
                  <a:tcPr marL="180436" marR="180436"/>
                </a:tc>
                <a:tc>
                  <a:txBody>
                    <a:bodyPr/>
                    <a:lstStyle/>
                    <a:p>
                      <a:pPr algn="r"/>
                      <a:r>
                        <a:rPr lang="en-US" sz="2800" dirty="0" smtClean="0"/>
                        <a:t>5</a:t>
                      </a:r>
                      <a:endParaRPr lang="en-US" sz="2800" dirty="0"/>
                    </a:p>
                  </a:txBody>
                  <a:tcPr marL="180436" marR="3060000"/>
                </a:tc>
              </a:tr>
              <a:tr h="485140">
                <a:tc vMerge="1">
                  <a:txBody>
                    <a:bodyPr/>
                    <a:lstStyle/>
                    <a:p>
                      <a:endParaRPr lang="en-US" sz="2800" dirty="0"/>
                    </a:p>
                  </a:txBody>
                  <a:tcPr marL="180436" marR="180436"/>
                </a:tc>
                <a:tc>
                  <a:txBody>
                    <a:bodyPr/>
                    <a:lstStyle/>
                    <a:p>
                      <a:r>
                        <a:rPr lang="en-US" sz="2800" dirty="0" smtClean="0"/>
                        <a:t>Club</a:t>
                      </a:r>
                      <a:r>
                        <a:rPr lang="en-US" sz="2800" baseline="0" dirty="0" smtClean="0"/>
                        <a:t> player</a:t>
                      </a:r>
                      <a:endParaRPr lang="en-US" sz="2800" dirty="0"/>
                    </a:p>
                  </a:txBody>
                  <a:tcPr marL="180436" marR="180436"/>
                </a:tc>
                <a:tc>
                  <a:txBody>
                    <a:bodyPr/>
                    <a:lstStyle/>
                    <a:p>
                      <a:pPr algn="r"/>
                      <a:r>
                        <a:rPr lang="en-US" sz="2800" dirty="0" smtClean="0"/>
                        <a:t>9</a:t>
                      </a:r>
                      <a:endParaRPr lang="en-US" sz="2800" dirty="0"/>
                    </a:p>
                  </a:txBody>
                  <a:tcPr marL="180436" marR="3060000"/>
                </a:tc>
              </a:tr>
              <a:tr h="485140">
                <a:tc vMerge="1">
                  <a:txBody>
                    <a:bodyPr/>
                    <a:lstStyle/>
                    <a:p>
                      <a:endParaRPr lang="en-US" sz="2800" dirty="0"/>
                    </a:p>
                  </a:txBody>
                  <a:tcPr marL="180436" marR="180436"/>
                </a:tc>
                <a:tc>
                  <a:txBody>
                    <a:bodyPr/>
                    <a:lstStyle/>
                    <a:p>
                      <a:r>
                        <a:rPr lang="en-US" sz="2800" dirty="0" smtClean="0"/>
                        <a:t>Expert</a:t>
                      </a:r>
                      <a:endParaRPr lang="en-US" sz="2800" dirty="0"/>
                    </a:p>
                  </a:txBody>
                  <a:tcPr marL="180436" marR="180436"/>
                </a:tc>
                <a:tc>
                  <a:txBody>
                    <a:bodyPr/>
                    <a:lstStyle/>
                    <a:p>
                      <a:pPr algn="r"/>
                      <a:r>
                        <a:rPr lang="en-US" sz="2800" dirty="0" smtClean="0"/>
                        <a:t>16</a:t>
                      </a:r>
                      <a:endParaRPr lang="en-US" sz="2800" dirty="0"/>
                    </a:p>
                  </a:txBody>
                  <a:tcPr marL="180436" marR="3060000"/>
                </a:tc>
              </a:tr>
            </a:tbl>
          </a:graphicData>
        </a:graphic>
      </p:graphicFrame>
    </p:spTree>
    <p:extLst>
      <p:ext uri="{BB962C8B-B14F-4D97-AF65-F5344CB8AC3E}">
        <p14:creationId xmlns:p14="http://schemas.microsoft.com/office/powerpoint/2010/main" val="21800099"/>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xmlns:p14="http://schemas.microsoft.com/office/powerpoint/2010/main" spd="slow" advTm="1500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in chess (2)</a:t>
            </a: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16</a:t>
            </a:fld>
            <a:endParaRPr lang="en-US"/>
          </a:p>
        </p:txBody>
      </p:sp>
      <p:graphicFrame>
        <p:nvGraphicFramePr>
          <p:cNvPr id="7" name="Content Placeholder 7"/>
          <p:cNvGraphicFramePr>
            <a:graphicFrameLocks noGrp="1"/>
          </p:cNvGraphicFramePr>
          <p:nvPr>
            <p:ph idx="1"/>
            <p:extLst>
              <p:ext uri="{D42A27DB-BD31-4B8C-83A1-F6EECF244321}">
                <p14:modId xmlns:p14="http://schemas.microsoft.com/office/powerpoint/2010/main" val="48917367"/>
              </p:ext>
            </p:extLst>
          </p:nvPr>
        </p:nvGraphicFramePr>
        <p:xfrm>
          <a:off x="717550" y="1397000"/>
          <a:ext cx="7737772" cy="2039619"/>
        </p:xfrm>
        <a:graphic>
          <a:graphicData uri="http://schemas.openxmlformats.org/drawingml/2006/table">
            <a:tbl>
              <a:tblPr firstRow="1" bandRow="1">
                <a:tableStyleId>{5C22544A-7EE6-4342-B048-85BDC9FD1C3A}</a:tableStyleId>
              </a:tblPr>
              <a:tblGrid>
                <a:gridCol w="871383"/>
                <a:gridCol w="2130024"/>
                <a:gridCol w="4736365"/>
              </a:tblGrid>
              <a:tr h="485140">
                <a:tc rowSpan="4">
                  <a:txBody>
                    <a:bodyPr/>
                    <a:lstStyle/>
                    <a:p>
                      <a:pPr algn="ctr"/>
                      <a:r>
                        <a:rPr lang="en-US" sz="2400" dirty="0" smtClean="0">
                          <a:solidFill>
                            <a:schemeClr val="bg1"/>
                          </a:solidFill>
                        </a:rPr>
                        <a:t>End game</a:t>
                      </a:r>
                      <a:endParaRPr lang="en-US" sz="2400" dirty="0">
                        <a:solidFill>
                          <a:schemeClr val="bg1"/>
                        </a:solidFill>
                      </a:endParaRPr>
                    </a:p>
                  </a:txBody>
                  <a:tcPr marL="180436" marR="180436" vert="vert270">
                    <a:solidFill>
                      <a:srgbClr val="1691D0"/>
                    </a:solidFill>
                  </a:tcPr>
                </a:tc>
                <a:tc>
                  <a:txBody>
                    <a:bodyPr/>
                    <a:lstStyle/>
                    <a:p>
                      <a:r>
                        <a:rPr lang="en-US" sz="2400" dirty="0" smtClean="0">
                          <a:solidFill>
                            <a:schemeClr val="bg1"/>
                          </a:solidFill>
                        </a:rPr>
                        <a:t>Player level</a:t>
                      </a:r>
                      <a:endParaRPr lang="en-US" sz="2400" dirty="0">
                        <a:solidFill>
                          <a:schemeClr val="bg1"/>
                        </a:solidFill>
                      </a:endParaRPr>
                    </a:p>
                  </a:txBody>
                  <a:tcPr marL="180436" marR="180436">
                    <a:solidFill>
                      <a:srgbClr val="1691D0"/>
                    </a:solidFill>
                  </a:tcPr>
                </a:tc>
                <a:tc>
                  <a:txBody>
                    <a:bodyPr/>
                    <a:lstStyle/>
                    <a:p>
                      <a:r>
                        <a:rPr lang="en-US" sz="2400" dirty="0" smtClean="0">
                          <a:solidFill>
                            <a:schemeClr val="bg1"/>
                          </a:solidFill>
                        </a:rPr>
                        <a:t>Number of pieces correctly placed</a:t>
                      </a:r>
                      <a:endParaRPr lang="en-US" sz="2400" dirty="0">
                        <a:solidFill>
                          <a:schemeClr val="bg1"/>
                        </a:solidFill>
                      </a:endParaRPr>
                    </a:p>
                  </a:txBody>
                  <a:tcPr marL="180436" marR="180436">
                    <a:solidFill>
                      <a:srgbClr val="1691D0"/>
                    </a:solidFill>
                  </a:tcPr>
                </a:tc>
              </a:tr>
              <a:tr h="485140">
                <a:tc vMerge="1">
                  <a:txBody>
                    <a:bodyPr/>
                    <a:lstStyle/>
                    <a:p>
                      <a:endParaRPr lang="en-US" sz="2800" dirty="0"/>
                    </a:p>
                  </a:txBody>
                  <a:tcPr marL="180436" marR="180436"/>
                </a:tc>
                <a:tc>
                  <a:txBody>
                    <a:bodyPr/>
                    <a:lstStyle/>
                    <a:p>
                      <a:r>
                        <a:rPr lang="en-US" sz="2800" dirty="0" smtClean="0"/>
                        <a:t>Novice</a:t>
                      </a:r>
                      <a:endParaRPr lang="en-US" sz="2800" dirty="0"/>
                    </a:p>
                  </a:txBody>
                  <a:tcPr marL="180436" marR="180436"/>
                </a:tc>
                <a:tc>
                  <a:txBody>
                    <a:bodyPr/>
                    <a:lstStyle/>
                    <a:p>
                      <a:pPr algn="r"/>
                      <a:r>
                        <a:rPr lang="en-US" sz="2800" dirty="0" smtClean="0"/>
                        <a:t>4</a:t>
                      </a:r>
                      <a:endParaRPr lang="en-US" sz="2800" dirty="0"/>
                    </a:p>
                  </a:txBody>
                  <a:tcPr marL="180436" marR="3060000"/>
                </a:tc>
              </a:tr>
              <a:tr h="485140">
                <a:tc vMerge="1">
                  <a:txBody>
                    <a:bodyPr/>
                    <a:lstStyle/>
                    <a:p>
                      <a:endParaRPr lang="en-US" sz="2800" dirty="0"/>
                    </a:p>
                  </a:txBody>
                  <a:tcPr marL="180436" marR="180436"/>
                </a:tc>
                <a:tc>
                  <a:txBody>
                    <a:bodyPr/>
                    <a:lstStyle/>
                    <a:p>
                      <a:r>
                        <a:rPr lang="en-US" sz="2800" dirty="0" smtClean="0"/>
                        <a:t>Club</a:t>
                      </a:r>
                      <a:r>
                        <a:rPr lang="en-US" sz="2800" baseline="0" dirty="0" smtClean="0"/>
                        <a:t> player</a:t>
                      </a:r>
                      <a:endParaRPr lang="en-US" sz="2800" dirty="0"/>
                    </a:p>
                  </a:txBody>
                  <a:tcPr marL="180436" marR="180436"/>
                </a:tc>
                <a:tc>
                  <a:txBody>
                    <a:bodyPr/>
                    <a:lstStyle/>
                    <a:p>
                      <a:pPr algn="r"/>
                      <a:r>
                        <a:rPr lang="en-US" sz="2800" dirty="0" smtClean="0"/>
                        <a:t>7</a:t>
                      </a:r>
                      <a:endParaRPr lang="en-US" sz="2800" dirty="0"/>
                    </a:p>
                  </a:txBody>
                  <a:tcPr marL="180436" marR="3060000"/>
                </a:tc>
              </a:tr>
              <a:tr h="485140">
                <a:tc vMerge="1">
                  <a:txBody>
                    <a:bodyPr/>
                    <a:lstStyle/>
                    <a:p>
                      <a:endParaRPr lang="en-US" sz="2800" dirty="0"/>
                    </a:p>
                  </a:txBody>
                  <a:tcPr marL="180436" marR="180436"/>
                </a:tc>
                <a:tc>
                  <a:txBody>
                    <a:bodyPr/>
                    <a:lstStyle/>
                    <a:p>
                      <a:r>
                        <a:rPr lang="en-US" sz="2800" dirty="0" smtClean="0"/>
                        <a:t>Expert</a:t>
                      </a:r>
                      <a:endParaRPr lang="en-US" sz="2800" dirty="0"/>
                    </a:p>
                  </a:txBody>
                  <a:tcPr marL="180436" marR="180436"/>
                </a:tc>
                <a:tc>
                  <a:txBody>
                    <a:bodyPr/>
                    <a:lstStyle/>
                    <a:p>
                      <a:pPr algn="r"/>
                      <a:r>
                        <a:rPr lang="en-US" sz="2800" dirty="0" smtClean="0"/>
                        <a:t>8</a:t>
                      </a:r>
                      <a:endParaRPr lang="en-US" sz="2800" dirty="0"/>
                    </a:p>
                  </a:txBody>
                  <a:tcPr marL="180436" marR="3060000"/>
                </a:tc>
              </a:tr>
            </a:tbl>
          </a:graphicData>
        </a:graphic>
      </p:graphicFrame>
      <p:sp>
        <p:nvSpPr>
          <p:cNvPr id="9" name="TextBox 8"/>
          <p:cNvSpPr txBox="1"/>
          <p:nvPr/>
        </p:nvSpPr>
        <p:spPr>
          <a:xfrm>
            <a:off x="717550" y="4013200"/>
            <a:ext cx="7737772" cy="1938992"/>
          </a:xfrm>
          <a:prstGeom prst="rect">
            <a:avLst/>
          </a:prstGeom>
          <a:noFill/>
        </p:spPr>
        <p:txBody>
          <a:bodyPr wrap="square" rtlCol="0">
            <a:spAutoFit/>
          </a:bodyPr>
          <a:lstStyle/>
          <a:p>
            <a:r>
              <a:rPr lang="en-US" sz="2400" dirty="0" smtClean="0"/>
              <a:t>Attempts to simulate the performance of the expert chess player with computers suggest that the expert can recognize at least 10,000—but probably fewer than 100,000—different arrangements of chess pieces or “chunks,” with a most likely value around 13,500 (Simon &amp; </a:t>
            </a:r>
            <a:r>
              <a:rPr lang="en-US" sz="2400" dirty="0" err="1" smtClean="0"/>
              <a:t>Gilmartin</a:t>
            </a:r>
            <a:r>
              <a:rPr lang="en-US" sz="2400" dirty="0" smtClean="0"/>
              <a:t>, 1973)</a:t>
            </a:r>
            <a:endParaRPr lang="en-US" sz="2400" dirty="0"/>
          </a:p>
        </p:txBody>
      </p:sp>
    </p:spTree>
    <p:extLst>
      <p:ext uri="{BB962C8B-B14F-4D97-AF65-F5344CB8AC3E}">
        <p14:creationId xmlns:p14="http://schemas.microsoft.com/office/powerpoint/2010/main" val="3920538174"/>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xmlns:p14="http://schemas.microsoft.com/office/powerpoint/2010/main" spd="slow" advTm="1500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A model of human memory</a:t>
            </a:r>
            <a:endParaRPr lang="en-US" dirty="0"/>
          </a:p>
        </p:txBody>
      </p:sp>
      <p:sp>
        <p:nvSpPr>
          <p:cNvPr id="4" name="Slide Number Placeholder 3"/>
          <p:cNvSpPr>
            <a:spLocks noGrp="1"/>
          </p:cNvSpPr>
          <p:nvPr>
            <p:ph type="sldNum" sz="quarter" idx="11"/>
          </p:nvPr>
        </p:nvSpPr>
        <p:spPr/>
        <p:txBody>
          <a:bodyPr/>
          <a:lstStyle/>
          <a:p>
            <a:fld id="{9C0F6FC3-3F0F-484D-B7AD-35414CAF3DD6}" type="slidenum">
              <a:rPr lang="en-US" smtClean="0"/>
              <a:t>17</a:t>
            </a:fld>
            <a:endParaRPr lang="en-US"/>
          </a:p>
        </p:txBody>
      </p:sp>
      <p:graphicFrame>
        <p:nvGraphicFramePr>
          <p:cNvPr id="14" name="Diagram 13"/>
          <p:cNvGraphicFramePr/>
          <p:nvPr>
            <p:extLst>
              <p:ext uri="{D42A27DB-BD31-4B8C-83A1-F6EECF244321}">
                <p14:modId xmlns:p14="http://schemas.microsoft.com/office/powerpoint/2010/main" val="779632183"/>
              </p:ext>
            </p:extLst>
          </p:nvPr>
        </p:nvGraphicFramePr>
        <p:xfrm>
          <a:off x="723899" y="139700"/>
          <a:ext cx="7914977" cy="5029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TextBox 14"/>
          <p:cNvSpPr txBox="1"/>
          <p:nvPr/>
        </p:nvSpPr>
        <p:spPr>
          <a:xfrm>
            <a:off x="3835400" y="3314701"/>
            <a:ext cx="1651000" cy="923330"/>
          </a:xfrm>
          <a:prstGeom prst="rect">
            <a:avLst/>
          </a:prstGeom>
          <a:noFill/>
        </p:spPr>
        <p:txBody>
          <a:bodyPr wrap="square" rtlCol="0">
            <a:spAutoFit/>
          </a:bodyPr>
          <a:lstStyle/>
          <a:p>
            <a:pPr algn="ctr"/>
            <a:r>
              <a:rPr lang="en-US" sz="3600" dirty="0" smtClean="0"/>
              <a:t>Limited</a:t>
            </a:r>
          </a:p>
          <a:p>
            <a:endParaRPr lang="en-US" dirty="0"/>
          </a:p>
        </p:txBody>
      </p:sp>
      <p:sp>
        <p:nvSpPr>
          <p:cNvPr id="16" name="TextBox 15"/>
          <p:cNvSpPr txBox="1"/>
          <p:nvPr/>
        </p:nvSpPr>
        <p:spPr>
          <a:xfrm>
            <a:off x="6299200" y="3340102"/>
            <a:ext cx="2552700" cy="923330"/>
          </a:xfrm>
          <a:prstGeom prst="rect">
            <a:avLst/>
          </a:prstGeom>
          <a:noFill/>
        </p:spPr>
        <p:txBody>
          <a:bodyPr wrap="square" rtlCol="0">
            <a:spAutoFit/>
          </a:bodyPr>
          <a:lstStyle/>
          <a:p>
            <a:pPr algn="ctr"/>
            <a:r>
              <a:rPr lang="en-US" sz="3600" dirty="0" smtClean="0"/>
              <a:t>Limitless</a:t>
            </a:r>
          </a:p>
          <a:p>
            <a:endParaRPr lang="en-US" dirty="0"/>
          </a:p>
        </p:txBody>
      </p:sp>
    </p:spTree>
    <p:extLst>
      <p:ext uri="{BB962C8B-B14F-4D97-AF65-F5344CB8AC3E}">
        <p14:creationId xmlns:p14="http://schemas.microsoft.com/office/powerpoint/2010/main" val="2786750295"/>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xmlns:p14="http://schemas.microsoft.com/office/powerpoint/2010/main" spd="slow" advTm="1500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Domain knowledge and memory</a:t>
            </a:r>
            <a:endParaRPr lang="en-US" dirty="0"/>
          </a:p>
        </p:txBody>
      </p:sp>
      <p:sp>
        <p:nvSpPr>
          <p:cNvPr id="5" name="Content Placeholder 4"/>
          <p:cNvSpPr>
            <a:spLocks noGrp="1"/>
          </p:cNvSpPr>
          <p:nvPr>
            <p:ph sz="quarter" idx="1"/>
          </p:nvPr>
        </p:nvSpPr>
        <p:spPr/>
        <p:txBody>
          <a:bodyPr>
            <a:normAutofit/>
          </a:bodyPr>
          <a:lstStyle/>
          <a:p>
            <a:r>
              <a:rPr lang="en-US" dirty="0" smtClean="0"/>
              <a:t>3</a:t>
            </a:r>
            <a:r>
              <a:rPr lang="en-US" baseline="30000" dirty="0" smtClean="0"/>
              <a:t>rd</a:t>
            </a:r>
            <a:r>
              <a:rPr lang="en-US" dirty="0" smtClean="0"/>
              <a:t> (N=64), 5</a:t>
            </a:r>
            <a:r>
              <a:rPr lang="en-US" baseline="30000" dirty="0" smtClean="0"/>
              <a:t>th</a:t>
            </a:r>
            <a:r>
              <a:rPr lang="en-US" dirty="0" smtClean="0"/>
              <a:t> (N=67) and 7</a:t>
            </a:r>
            <a:r>
              <a:rPr lang="en-US" baseline="30000" dirty="0" smtClean="0"/>
              <a:t>th</a:t>
            </a:r>
            <a:r>
              <a:rPr lang="en-US" dirty="0" smtClean="0"/>
              <a:t> (N=54) grade students from Heidelberg, Germany, tested on reading expertise and football knowledge</a:t>
            </a:r>
          </a:p>
          <a:p>
            <a:pPr lvl="1"/>
            <a:r>
              <a:rPr lang="en-US" dirty="0" smtClean="0"/>
              <a:t>13-item questionnaire on football knowledge</a:t>
            </a:r>
          </a:p>
          <a:p>
            <a:pPr lvl="1"/>
            <a:r>
              <a:rPr lang="en-US" dirty="0" smtClean="0"/>
              <a:t>standardized reading comprehension test</a:t>
            </a:r>
          </a:p>
          <a:p>
            <a:r>
              <a:rPr lang="en-US" dirty="0"/>
              <a:t>Students </a:t>
            </a:r>
            <a:r>
              <a:rPr lang="en-US" dirty="0" smtClean="0"/>
              <a:t>heard (twice) and read </a:t>
            </a:r>
            <a:r>
              <a:rPr lang="en-US" dirty="0"/>
              <a:t>a well-</a:t>
            </a:r>
            <a:r>
              <a:rPr lang="en-US" dirty="0" smtClean="0"/>
              <a:t>structured readable story on a young player’s experiences in a football game</a:t>
            </a:r>
            <a:endParaRPr lang="en-US" dirty="0"/>
          </a:p>
          <a:p>
            <a:r>
              <a:rPr lang="en-US" dirty="0" smtClean="0"/>
              <a:t>Tested 15 minutes later with a cloze version of the test with 20 blanks</a:t>
            </a:r>
            <a:endParaRPr lang="en-US" dirty="0"/>
          </a:p>
        </p:txBody>
      </p:sp>
      <p:sp>
        <p:nvSpPr>
          <p:cNvPr id="2" name="Slide Number Placeholder 1"/>
          <p:cNvSpPr>
            <a:spLocks noGrp="1"/>
          </p:cNvSpPr>
          <p:nvPr>
            <p:ph type="sldNum" sz="quarter" idx="12"/>
          </p:nvPr>
        </p:nvSpPr>
        <p:spPr/>
        <p:txBody>
          <a:bodyPr/>
          <a:lstStyle/>
          <a:p>
            <a:fld id="{9C0F6FC3-3F0F-484D-B7AD-35414CAF3DD6}" type="slidenum">
              <a:rPr lang="en-US" smtClean="0"/>
              <a:t>18</a:t>
            </a:fld>
            <a:endParaRPr lang="en-US"/>
          </a:p>
        </p:txBody>
      </p:sp>
    </p:spTree>
    <p:extLst>
      <p:ext uri="{BB962C8B-B14F-4D97-AF65-F5344CB8AC3E}">
        <p14:creationId xmlns:p14="http://schemas.microsoft.com/office/powerpoint/2010/main" val="15665206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2" name="TextBox 1"/>
          <p:cNvSpPr txBox="1"/>
          <p:nvPr/>
        </p:nvSpPr>
        <p:spPr>
          <a:xfrm>
            <a:off x="612648" y="6331800"/>
            <a:ext cx="5528293" cy="369332"/>
          </a:xfrm>
          <a:prstGeom prst="rect">
            <a:avLst/>
          </a:prstGeom>
          <a:noFill/>
        </p:spPr>
        <p:txBody>
          <a:bodyPr wrap="square" rtlCol="0">
            <a:spAutoFit/>
          </a:bodyPr>
          <a:lstStyle/>
          <a:p>
            <a:r>
              <a:rPr lang="en-US" sz="1800" dirty="0" smtClean="0">
                <a:solidFill>
                  <a:srgbClr val="525A93"/>
                </a:solidFill>
                <a:latin typeface="Calibri"/>
                <a:cs typeface="Calibri"/>
              </a:rPr>
              <a:t>Schneider, </a:t>
            </a:r>
            <a:r>
              <a:rPr lang="en-US" sz="1800" dirty="0" err="1" smtClean="0">
                <a:solidFill>
                  <a:srgbClr val="525A93"/>
                </a:solidFill>
                <a:latin typeface="Calibri"/>
                <a:cs typeface="Calibri"/>
              </a:rPr>
              <a:t>Körkel</a:t>
            </a:r>
            <a:r>
              <a:rPr lang="en-US" sz="1800" dirty="0" smtClean="0">
                <a:solidFill>
                  <a:srgbClr val="525A93"/>
                </a:solidFill>
                <a:latin typeface="Calibri"/>
                <a:cs typeface="Calibri"/>
              </a:rPr>
              <a:t>, and Wiener (1989)</a:t>
            </a:r>
            <a:endParaRPr lang="en-US" sz="1800" dirty="0">
              <a:solidFill>
                <a:srgbClr val="525A93"/>
              </a:solidFill>
              <a:latin typeface="Calibri"/>
              <a:cs typeface="Calibri"/>
            </a:endParaRPr>
          </a:p>
        </p:txBody>
      </p:sp>
      <p:sp>
        <p:nvSpPr>
          <p:cNvPr id="6" name="TextBox 5"/>
          <p:cNvSpPr txBox="1"/>
          <p:nvPr/>
        </p:nvSpPr>
        <p:spPr>
          <a:xfrm>
            <a:off x="5237830" y="1873492"/>
            <a:ext cx="1016000" cy="461665"/>
          </a:xfrm>
          <a:prstGeom prst="rect">
            <a:avLst/>
          </a:prstGeom>
          <a:noFill/>
        </p:spPr>
        <p:txBody>
          <a:bodyPr wrap="square" rtlCol="0">
            <a:spAutoFit/>
          </a:bodyPr>
          <a:lstStyle/>
          <a:p>
            <a:pPr algn="ctr"/>
            <a:r>
              <a:rPr lang="en-US" dirty="0" smtClean="0">
                <a:solidFill>
                  <a:schemeClr val="bg1"/>
                </a:solidFill>
                <a:latin typeface="+mj-lt"/>
              </a:rPr>
              <a:t>16.4</a:t>
            </a:r>
            <a:endParaRPr lang="en-US" dirty="0">
              <a:solidFill>
                <a:schemeClr val="bg1"/>
              </a:solidFill>
              <a:latin typeface="+mj-lt"/>
            </a:endParaRPr>
          </a:p>
        </p:txBody>
      </p:sp>
      <p:sp>
        <p:nvSpPr>
          <p:cNvPr id="9" name="TextBox 8"/>
          <p:cNvSpPr txBox="1"/>
          <p:nvPr/>
        </p:nvSpPr>
        <p:spPr>
          <a:xfrm>
            <a:off x="3986880" y="1600200"/>
            <a:ext cx="1016000" cy="461665"/>
          </a:xfrm>
          <a:prstGeom prst="rect">
            <a:avLst/>
          </a:prstGeom>
          <a:noFill/>
        </p:spPr>
        <p:txBody>
          <a:bodyPr wrap="square" rtlCol="0">
            <a:spAutoFit/>
          </a:bodyPr>
          <a:lstStyle/>
          <a:p>
            <a:pPr algn="ctr"/>
            <a:r>
              <a:rPr lang="en-US" dirty="0" smtClean="0">
                <a:solidFill>
                  <a:schemeClr val="bg1"/>
                </a:solidFill>
                <a:latin typeface="+mj-lt"/>
              </a:rPr>
              <a:t>17.0</a:t>
            </a:r>
            <a:endParaRPr lang="en-US" dirty="0">
              <a:solidFill>
                <a:schemeClr val="bg1"/>
              </a:solidFill>
              <a:latin typeface="+mj-lt"/>
            </a:endParaRPr>
          </a:p>
        </p:txBody>
      </p:sp>
      <p:sp>
        <p:nvSpPr>
          <p:cNvPr id="10" name="TextBox 9"/>
          <p:cNvSpPr txBox="1"/>
          <p:nvPr/>
        </p:nvSpPr>
        <p:spPr>
          <a:xfrm>
            <a:off x="2754980" y="2660892"/>
            <a:ext cx="1016000" cy="461665"/>
          </a:xfrm>
          <a:prstGeom prst="rect">
            <a:avLst/>
          </a:prstGeom>
          <a:noFill/>
        </p:spPr>
        <p:txBody>
          <a:bodyPr wrap="square" rtlCol="0">
            <a:spAutoFit/>
          </a:bodyPr>
          <a:lstStyle/>
          <a:p>
            <a:pPr algn="ctr"/>
            <a:r>
              <a:rPr lang="en-US" dirty="0" smtClean="0">
                <a:solidFill>
                  <a:schemeClr val="bg1"/>
                </a:solidFill>
                <a:latin typeface="+mj-lt"/>
              </a:rPr>
              <a:t>11.1</a:t>
            </a:r>
            <a:endParaRPr lang="en-US" dirty="0">
              <a:solidFill>
                <a:schemeClr val="bg1"/>
              </a:solidFill>
              <a:latin typeface="+mj-lt"/>
            </a:endParaRPr>
          </a:p>
        </p:txBody>
      </p:sp>
      <p:sp>
        <p:nvSpPr>
          <p:cNvPr id="11" name="TextBox 10"/>
          <p:cNvSpPr txBox="1"/>
          <p:nvPr/>
        </p:nvSpPr>
        <p:spPr>
          <a:xfrm>
            <a:off x="4069430" y="3120914"/>
            <a:ext cx="1016000" cy="461665"/>
          </a:xfrm>
          <a:prstGeom prst="rect">
            <a:avLst/>
          </a:prstGeom>
          <a:noFill/>
        </p:spPr>
        <p:txBody>
          <a:bodyPr wrap="square" rtlCol="0">
            <a:spAutoFit/>
          </a:bodyPr>
          <a:lstStyle/>
          <a:p>
            <a:pPr algn="ctr"/>
            <a:r>
              <a:rPr lang="en-US" dirty="0" smtClean="0">
                <a:solidFill>
                  <a:schemeClr val="bg1"/>
                </a:solidFill>
                <a:latin typeface="+mj-lt"/>
              </a:rPr>
              <a:t>11.0</a:t>
            </a:r>
            <a:endParaRPr lang="en-US" dirty="0">
              <a:solidFill>
                <a:schemeClr val="bg1"/>
              </a:solidFill>
              <a:latin typeface="+mj-lt"/>
            </a:endParaRPr>
          </a:p>
        </p:txBody>
      </p:sp>
      <p:pic>
        <p:nvPicPr>
          <p:cNvPr id="12" name="Content Placeholder 11"/>
          <p:cNvPicPr>
            <a:picLocks noGrp="1" noChangeAspect="1"/>
          </p:cNvPicPr>
          <p:nvPr>
            <p:ph sz="quarter" idx="1"/>
          </p:nvPr>
        </p:nvPicPr>
        <p:blipFill>
          <a:blip r:embed="rId2"/>
          <a:srcRect l="-15693" r="-15693"/>
          <a:stretch>
            <a:fillRect/>
          </a:stretch>
        </p:blipFill>
        <p:spPr/>
      </p:pic>
      <p:sp>
        <p:nvSpPr>
          <p:cNvPr id="13" name="TextBox 12"/>
          <p:cNvSpPr txBox="1"/>
          <p:nvPr/>
        </p:nvSpPr>
        <p:spPr>
          <a:xfrm>
            <a:off x="5237830" y="2077113"/>
            <a:ext cx="1359820" cy="369332"/>
          </a:xfrm>
          <a:prstGeom prst="rect">
            <a:avLst/>
          </a:prstGeom>
          <a:noFill/>
        </p:spPr>
        <p:txBody>
          <a:bodyPr wrap="square" rtlCol="0">
            <a:spAutoFit/>
          </a:bodyPr>
          <a:lstStyle/>
          <a:p>
            <a:pPr algn="ctr"/>
            <a:r>
              <a:rPr lang="en-US" dirty="0" smtClean="0">
                <a:solidFill>
                  <a:schemeClr val="bg1"/>
                </a:solidFill>
                <a:latin typeface="+mj-lt"/>
              </a:rPr>
              <a:t>16.4</a:t>
            </a:r>
            <a:endParaRPr lang="en-US" dirty="0">
              <a:solidFill>
                <a:schemeClr val="bg1"/>
              </a:solidFill>
              <a:latin typeface="+mj-lt"/>
            </a:endParaRPr>
          </a:p>
        </p:txBody>
      </p:sp>
      <p:sp>
        <p:nvSpPr>
          <p:cNvPr id="14" name="TextBox 13"/>
          <p:cNvSpPr txBox="1"/>
          <p:nvPr/>
        </p:nvSpPr>
        <p:spPr>
          <a:xfrm>
            <a:off x="3860800" y="1759192"/>
            <a:ext cx="1295400" cy="369332"/>
          </a:xfrm>
          <a:prstGeom prst="rect">
            <a:avLst/>
          </a:prstGeom>
          <a:noFill/>
        </p:spPr>
        <p:txBody>
          <a:bodyPr wrap="square" rtlCol="0">
            <a:spAutoFit/>
          </a:bodyPr>
          <a:lstStyle/>
          <a:p>
            <a:pPr algn="ctr"/>
            <a:r>
              <a:rPr lang="en-US" dirty="0" smtClean="0">
                <a:solidFill>
                  <a:schemeClr val="bg1"/>
                </a:solidFill>
                <a:latin typeface="+mj-lt"/>
              </a:rPr>
              <a:t>17.0</a:t>
            </a:r>
            <a:endParaRPr lang="en-US" dirty="0">
              <a:solidFill>
                <a:schemeClr val="bg1"/>
              </a:solidFill>
              <a:latin typeface="+mj-lt"/>
            </a:endParaRPr>
          </a:p>
        </p:txBody>
      </p:sp>
      <p:sp>
        <p:nvSpPr>
          <p:cNvPr id="15" name="TextBox 14"/>
          <p:cNvSpPr txBox="1"/>
          <p:nvPr/>
        </p:nvSpPr>
        <p:spPr>
          <a:xfrm>
            <a:off x="2438400" y="3070114"/>
            <a:ext cx="1377950" cy="369332"/>
          </a:xfrm>
          <a:prstGeom prst="rect">
            <a:avLst/>
          </a:prstGeom>
          <a:noFill/>
        </p:spPr>
        <p:txBody>
          <a:bodyPr wrap="square" rtlCol="0">
            <a:spAutoFit/>
          </a:bodyPr>
          <a:lstStyle/>
          <a:p>
            <a:pPr algn="ctr"/>
            <a:r>
              <a:rPr lang="en-US" dirty="0" smtClean="0">
                <a:solidFill>
                  <a:schemeClr val="bg1"/>
                </a:solidFill>
                <a:latin typeface="+mj-lt"/>
              </a:rPr>
              <a:t>11.1</a:t>
            </a:r>
            <a:endParaRPr lang="en-US" dirty="0">
              <a:solidFill>
                <a:schemeClr val="bg1"/>
              </a:solidFill>
              <a:latin typeface="+mj-lt"/>
            </a:endParaRPr>
          </a:p>
        </p:txBody>
      </p:sp>
      <p:sp>
        <p:nvSpPr>
          <p:cNvPr id="16" name="TextBox 15"/>
          <p:cNvSpPr txBox="1"/>
          <p:nvPr/>
        </p:nvSpPr>
        <p:spPr>
          <a:xfrm>
            <a:off x="3860800" y="3603987"/>
            <a:ext cx="1428750" cy="369332"/>
          </a:xfrm>
          <a:prstGeom prst="rect">
            <a:avLst/>
          </a:prstGeom>
          <a:noFill/>
        </p:spPr>
        <p:txBody>
          <a:bodyPr wrap="square" rtlCol="0">
            <a:spAutoFit/>
          </a:bodyPr>
          <a:lstStyle/>
          <a:p>
            <a:pPr algn="ctr"/>
            <a:r>
              <a:rPr lang="en-US" dirty="0" smtClean="0">
                <a:solidFill>
                  <a:schemeClr val="bg1"/>
                </a:solidFill>
                <a:latin typeface="+mj-lt"/>
              </a:rPr>
              <a:t>11.0</a:t>
            </a:r>
            <a:endParaRPr lang="en-US" dirty="0">
              <a:solidFill>
                <a:schemeClr val="bg1"/>
              </a:solidFill>
              <a:latin typeface="+mj-lt"/>
            </a:endParaRPr>
          </a:p>
        </p:txBody>
      </p:sp>
    </p:spTree>
    <p:extLst>
      <p:ext uri="{BB962C8B-B14F-4D97-AF65-F5344CB8AC3E}">
        <p14:creationId xmlns:p14="http://schemas.microsoft.com/office/powerpoint/2010/main" val="4764238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US" smtClean="0"/>
              <a:t>Outline</a:t>
            </a:r>
            <a:endParaRPr lang="en-US"/>
          </a:p>
        </p:txBody>
      </p:sp>
      <p:sp>
        <p:nvSpPr>
          <p:cNvPr id="3" name="Content Placeholder 2"/>
          <p:cNvSpPr>
            <a:spLocks noGrp="1"/>
          </p:cNvSpPr>
          <p:nvPr>
            <p:ph sz="quarter" idx="1"/>
          </p:nvPr>
        </p:nvSpPr>
        <p:spPr>
          <a:xfrm>
            <a:off x="717550" y="1333500"/>
            <a:ext cx="7969250" cy="5041900"/>
          </a:xfrm>
        </p:spPr>
        <p:txBody>
          <a:bodyPr>
            <a:normAutofit/>
          </a:bodyPr>
          <a:lstStyle/>
          <a:p>
            <a:r>
              <a:rPr lang="en-US" dirty="0" smtClean="0"/>
              <a:t>Why we need to improve </a:t>
            </a:r>
            <a:r>
              <a:rPr lang="en-US" dirty="0" smtClean="0"/>
              <a:t>education</a:t>
            </a:r>
            <a:endParaRPr lang="en-US" dirty="0" smtClean="0"/>
          </a:p>
          <a:p>
            <a:r>
              <a:rPr lang="en-US" dirty="0" smtClean="0"/>
              <a:t>What we’re doing right now</a:t>
            </a:r>
          </a:p>
          <a:p>
            <a:r>
              <a:rPr lang="en-US" dirty="0" smtClean="0"/>
              <a:t>What </a:t>
            </a:r>
            <a:r>
              <a:rPr lang="en-US" dirty="0" smtClean="0"/>
              <a:t>we can do </a:t>
            </a:r>
            <a:r>
              <a:rPr lang="en-US" dirty="0" smtClean="0"/>
              <a:t>instead</a:t>
            </a:r>
            <a:endParaRPr lang="en-US" dirty="0" smtClean="0"/>
          </a:p>
        </p:txBody>
      </p:sp>
      <p:sp>
        <p:nvSpPr>
          <p:cNvPr id="2" name="Slide Number Placeholder 1"/>
          <p:cNvSpPr>
            <a:spLocks noGrp="1"/>
          </p:cNvSpPr>
          <p:nvPr>
            <p:ph type="sldNum" sz="quarter" idx="12"/>
          </p:nvPr>
        </p:nvSpPr>
        <p:spPr/>
        <p:txBody>
          <a:bodyPr/>
          <a:lstStyle/>
          <a:p>
            <a:fld id="{9C0F6FC3-3F0F-484D-B7AD-35414CAF3DD6}" type="slidenum">
              <a:rPr lang="en-US" smtClean="0"/>
              <a:pPr/>
              <a:t>2</a:t>
            </a:fld>
            <a:endParaRPr lang="en-US"/>
          </a:p>
        </p:txBody>
      </p:sp>
    </p:spTree>
    <p:extLst>
      <p:ext uri="{BB962C8B-B14F-4D97-AF65-F5344CB8AC3E}">
        <p14:creationId xmlns:p14="http://schemas.microsoft.com/office/powerpoint/2010/main" val="21925265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learning? </a:t>
            </a:r>
            <a:endParaRPr lang="en-US" dirty="0"/>
          </a:p>
        </p:txBody>
      </p:sp>
      <p:sp>
        <p:nvSpPr>
          <p:cNvPr id="3" name="Content Placeholder 2"/>
          <p:cNvSpPr>
            <a:spLocks noGrp="1"/>
          </p:cNvSpPr>
          <p:nvPr>
            <p:ph sz="quarter" idx="1"/>
          </p:nvPr>
        </p:nvSpPr>
        <p:spPr/>
        <p:txBody>
          <a:bodyPr/>
          <a:lstStyle/>
          <a:p>
            <a:r>
              <a:rPr lang="en-US" dirty="0" smtClean="0"/>
              <a:t>Learning is “a change in long-term memory”</a:t>
            </a:r>
            <a:br>
              <a:rPr lang="en-US" dirty="0" smtClean="0"/>
            </a:br>
            <a:r>
              <a:rPr lang="en-US" dirty="0" smtClean="0"/>
              <a:t>(</a:t>
            </a:r>
            <a:r>
              <a:rPr lang="en-US" dirty="0" err="1" smtClean="0"/>
              <a:t>Kirschner</a:t>
            </a:r>
            <a:r>
              <a:rPr lang="en-US" dirty="0"/>
              <a:t>, </a:t>
            </a:r>
            <a:r>
              <a:rPr lang="en-US" dirty="0" err="1"/>
              <a:t>Sweller</a:t>
            </a:r>
            <a:r>
              <a:rPr lang="en-US" dirty="0"/>
              <a:t>, &amp; Clark, </a:t>
            </a:r>
            <a:r>
              <a:rPr lang="en-US" dirty="0" smtClean="0"/>
              <a:t>2016 p. 77)</a:t>
            </a:r>
          </a:p>
          <a:p>
            <a:r>
              <a:rPr lang="en-US" dirty="0" smtClean="0"/>
              <a:t>“The </a:t>
            </a:r>
            <a:r>
              <a:rPr lang="en-US" dirty="0"/>
              <a:t>aim of all instruction is to alter long-term memory. If nothing has changed in long-term memory, nothing has been learned</a:t>
            </a:r>
            <a:r>
              <a:rPr lang="en-US" dirty="0" smtClean="0"/>
              <a:t>.” (ibid p</a:t>
            </a:r>
            <a:r>
              <a:rPr lang="en-US" dirty="0"/>
              <a:t>. 77</a:t>
            </a:r>
            <a:r>
              <a:rPr lang="en-US" dirty="0" smtClean="0"/>
              <a:t>)</a:t>
            </a:r>
          </a:p>
          <a:p>
            <a:r>
              <a:rPr lang="en-US" dirty="0" smtClean="0"/>
              <a:t>“</a:t>
            </a:r>
            <a:r>
              <a:rPr lang="en-US" dirty="0"/>
              <a:t>Novices need to use thinking skills. Experts use </a:t>
            </a:r>
            <a:r>
              <a:rPr lang="en-US" dirty="0" smtClean="0"/>
              <a:t>knowledge” (</a:t>
            </a:r>
            <a:r>
              <a:rPr lang="en-US" dirty="0" err="1" smtClean="0"/>
              <a:t>Sweller</a:t>
            </a:r>
            <a:r>
              <a:rPr lang="en-US" dirty="0" smtClean="0"/>
              <a:t> et al., 2011 p. 21)</a:t>
            </a:r>
            <a:endParaRPr lang="en-US" dirty="0"/>
          </a:p>
          <a:p>
            <a:endParaRPr lang="en-US" dirty="0" smtClean="0"/>
          </a:p>
        </p:txBody>
      </p:sp>
      <p:sp>
        <p:nvSpPr>
          <p:cNvPr id="4" name="Slide Number Placeholder 3"/>
          <p:cNvSpPr>
            <a:spLocks noGrp="1"/>
          </p:cNvSpPr>
          <p:nvPr>
            <p:ph type="sldNum" sz="quarter" idx="12"/>
          </p:nvPr>
        </p:nvSpPr>
        <p:spPr/>
        <p:txBody>
          <a:bodyPr>
            <a:normAutofit fontScale="92500" lnSpcReduction="20000"/>
          </a:bodyPr>
          <a:lstStyle/>
          <a:p>
            <a:pPr>
              <a:defRPr/>
            </a:pPr>
            <a:fld id="{2D6238C2-C284-AD4D-8FB8-9663937FCA09}" type="slidenum">
              <a:rPr lang="en-GB" smtClean="0"/>
              <a:pPr>
                <a:defRPr/>
              </a:pPr>
              <a:t>20</a:t>
            </a:fld>
            <a:endParaRPr lang="en-GB" dirty="0"/>
          </a:p>
        </p:txBody>
      </p:sp>
    </p:spTree>
    <p:extLst>
      <p:ext uri="{BB962C8B-B14F-4D97-AF65-F5344CB8AC3E}">
        <p14:creationId xmlns:p14="http://schemas.microsoft.com/office/powerpoint/2010/main" val="3967358243"/>
      </p:ext>
    </p:extLst>
  </p:cSld>
  <p:clrMapOvr>
    <a:masterClrMapping/>
  </p:clrMapOvr>
  <mc:AlternateContent xmlns:mc="http://schemas.openxmlformats.org/markup-compatibility/2006" xmlns:p14="http://schemas.microsoft.com/office/powerpoint/2010/main">
    <mc:Choice Requires="p14">
      <p:transition spd="slow" p14:dur="2000" advTm="15000"/>
    </mc:Choice>
    <mc:Fallback xmlns="">
      <p:transition xmlns:p14="http://schemas.microsoft.com/office/powerpoint/2010/main" spd="slow" advTm="1500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curriculum matters</a:t>
            </a:r>
            <a:endParaRPr lang="en-US" dirty="0"/>
          </a:p>
        </p:txBody>
      </p:sp>
      <p:sp>
        <p:nvSpPr>
          <p:cNvPr id="3" name="Content Placeholder 2"/>
          <p:cNvSpPr>
            <a:spLocks noGrp="1"/>
          </p:cNvSpPr>
          <p:nvPr>
            <p:ph sz="quarter" idx="1"/>
          </p:nvPr>
        </p:nvSpPr>
        <p:spPr/>
        <p:txBody>
          <a:bodyPr/>
          <a:lstStyle/>
          <a:p>
            <a:r>
              <a:rPr lang="en-US" dirty="0" smtClean="0"/>
              <a:t>Myths about curriculum</a:t>
            </a:r>
          </a:p>
          <a:p>
            <a:pPr lvl="1"/>
            <a:r>
              <a:rPr lang="en-US" dirty="0" smtClean="0"/>
              <a:t>Knowledge </a:t>
            </a:r>
            <a:r>
              <a:rPr lang="en-US" dirty="0" smtClean="0"/>
              <a:t>isn’t important (“You can always Google it”)</a:t>
            </a:r>
          </a:p>
          <a:p>
            <a:pPr lvl="1"/>
            <a:r>
              <a:rPr lang="en-US" dirty="0" smtClean="0"/>
              <a:t>Students should be involved in authentic tasks</a:t>
            </a:r>
          </a:p>
          <a:p>
            <a:pPr lvl="1"/>
            <a:r>
              <a:rPr lang="en-US" dirty="0" smtClean="0"/>
              <a:t>We should be teaching skills, not content</a:t>
            </a:r>
          </a:p>
          <a:p>
            <a:pPr lvl="1"/>
            <a:r>
              <a:rPr lang="en-US" dirty="0" smtClean="0"/>
              <a:t>Responding to students’ interests closes achievement gaps</a:t>
            </a:r>
          </a:p>
          <a:p>
            <a:r>
              <a:rPr lang="en-US" dirty="0" smtClean="0"/>
              <a:t>What is the purpose of curriculum?</a:t>
            </a:r>
          </a:p>
          <a:p>
            <a:pPr lvl="1"/>
            <a:r>
              <a:rPr lang="en-US" dirty="0" smtClean="0"/>
              <a:t>The </a:t>
            </a:r>
            <a:r>
              <a:rPr lang="en-US" dirty="0" smtClean="0"/>
              <a:t>main purpose </a:t>
            </a:r>
            <a:r>
              <a:rPr lang="en-US" dirty="0" smtClean="0"/>
              <a:t>of the curriculum is to increase the contents of long-term memory</a:t>
            </a:r>
          </a:p>
        </p:txBody>
      </p:sp>
      <p:sp>
        <p:nvSpPr>
          <p:cNvPr id="4" name="Slide Number Placeholder 3"/>
          <p:cNvSpPr>
            <a:spLocks noGrp="1"/>
          </p:cNvSpPr>
          <p:nvPr>
            <p:ph type="sldNum" sz="quarter" idx="12"/>
          </p:nvPr>
        </p:nvSpPr>
        <p:spPr/>
        <p:txBody>
          <a:bodyPr/>
          <a:lstStyle/>
          <a:p>
            <a:fld id="{2D6238C2-C284-AD4D-8FB8-9663937FCA09}" type="slidenum">
              <a:rPr lang="en-GB" smtClean="0"/>
              <a:pPr/>
              <a:t>21</a:t>
            </a:fld>
            <a:endParaRPr lang="en-GB" dirty="0"/>
          </a:p>
        </p:txBody>
      </p:sp>
    </p:spTree>
    <p:extLst>
      <p:ext uri="{BB962C8B-B14F-4D97-AF65-F5344CB8AC3E}">
        <p14:creationId xmlns:p14="http://schemas.microsoft.com/office/powerpoint/2010/main" val="4848119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Investing in the teachers we already have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C0F6FC3-3F0F-484D-B7AD-35414CAF3DD6}" type="slidenum">
              <a:rPr lang="en-US" smtClean="0"/>
              <a:t>22</a:t>
            </a:fld>
            <a:endParaRPr lang="en-US" dirty="0"/>
          </a:p>
        </p:txBody>
      </p:sp>
    </p:spTree>
    <p:extLst>
      <p:ext uri="{BB962C8B-B14F-4D97-AF65-F5344CB8AC3E}">
        <p14:creationId xmlns:p14="http://schemas.microsoft.com/office/powerpoint/2010/main" val="205542362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General conclusions about expertise</a:t>
            </a:r>
            <a:endParaRPr lang="en-US" dirty="0"/>
          </a:p>
        </p:txBody>
      </p:sp>
      <p:sp>
        <p:nvSpPr>
          <p:cNvPr id="4" name="Content Placeholder 3"/>
          <p:cNvSpPr>
            <a:spLocks noGrp="1"/>
          </p:cNvSpPr>
          <p:nvPr>
            <p:ph idx="1"/>
          </p:nvPr>
        </p:nvSpPr>
        <p:spPr/>
        <p:txBody>
          <a:bodyPr/>
          <a:lstStyle/>
          <a:p>
            <a:r>
              <a:rPr lang="en-US" dirty="0" smtClean="0"/>
              <a:t>Elite performance is the result of at least a decade of maximal efforts to improve performance through an optimal distribution of deliberate practice</a:t>
            </a:r>
          </a:p>
          <a:p>
            <a:r>
              <a:rPr lang="en-US" dirty="0" smtClean="0"/>
              <a:t>What distinguishes experts from others is the commitment to deliberate practice</a:t>
            </a:r>
          </a:p>
          <a:p>
            <a:r>
              <a:rPr lang="en-US" dirty="0" smtClean="0"/>
              <a:t>Deliberate practice is</a:t>
            </a:r>
          </a:p>
          <a:p>
            <a:pPr lvl="1"/>
            <a:r>
              <a:rPr lang="en-US" dirty="0" smtClean="0"/>
              <a:t>an effortful activity that can be sustained only for a limited time each day</a:t>
            </a:r>
          </a:p>
          <a:p>
            <a:pPr lvl="1"/>
            <a:r>
              <a:rPr lang="en-US" dirty="0" smtClean="0"/>
              <a:t>neither motivating nor enjoyable—it is instrumental in achieving further improvement in performance</a:t>
            </a:r>
          </a:p>
          <a:p>
            <a:endParaRPr lang="en-US" dirty="0"/>
          </a:p>
        </p:txBody>
      </p:sp>
      <p:sp>
        <p:nvSpPr>
          <p:cNvPr id="5" name="Slide Number Placeholder 4"/>
          <p:cNvSpPr>
            <a:spLocks noGrp="1"/>
          </p:cNvSpPr>
          <p:nvPr>
            <p:ph type="sldNum" sz="quarter" idx="12"/>
          </p:nvPr>
        </p:nvSpPr>
        <p:spPr/>
        <p:txBody>
          <a:bodyPr/>
          <a:lstStyle/>
          <a:p>
            <a:fld id="{2D6238C2-C284-AD4D-8FB8-9663937FCA09}" type="slidenum">
              <a:rPr lang="en-GB" smtClean="0"/>
              <a:pPr/>
              <a:t>23</a:t>
            </a:fld>
            <a:endParaRPr lang="en-GB" dirty="0"/>
          </a:p>
        </p:txBody>
      </p:sp>
    </p:spTree>
    <p:extLst>
      <p:ext uri="{BB962C8B-B14F-4D97-AF65-F5344CB8AC3E}">
        <p14:creationId xmlns:p14="http://schemas.microsoft.com/office/powerpoint/2010/main" val="5161204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Expertise in teaching</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pPr>
              <a:defRPr/>
            </a:pPr>
            <a:fld id="{2D6238C2-C284-AD4D-8FB8-9663937FCA09}" type="slidenum">
              <a:rPr lang="en-GB" smtClean="0"/>
              <a:pPr>
                <a:defRPr/>
              </a:pPr>
              <a:t>24</a:t>
            </a:fld>
            <a:endParaRPr lang="en-GB" dirty="0"/>
          </a:p>
        </p:txBody>
      </p:sp>
      <p:sp>
        <p:nvSpPr>
          <p:cNvPr id="4" name="Content Placeholder 3"/>
          <p:cNvSpPr>
            <a:spLocks noGrp="1"/>
          </p:cNvSpPr>
          <p:nvPr>
            <p:ph sz="quarter" idx="1"/>
          </p:nvPr>
        </p:nvSpPr>
        <p:spPr/>
        <p:txBody>
          <a:bodyPr>
            <a:normAutofit fontScale="92500" lnSpcReduction="10000"/>
          </a:bodyPr>
          <a:lstStyle/>
          <a:p>
            <a:r>
              <a:rPr lang="en-US" dirty="0" smtClean="0"/>
              <a:t>Research shows expertise in teaching shares the hallmarks of expertise in other domains</a:t>
            </a:r>
          </a:p>
          <a:p>
            <a:r>
              <a:rPr lang="en-US" dirty="0" smtClean="0"/>
              <a:t>More importantly, for the general expertise research </a:t>
            </a:r>
            <a:r>
              <a:rPr lang="en-US" i="1" dirty="0" smtClean="0"/>
              <a:t>not</a:t>
            </a:r>
            <a:r>
              <a:rPr lang="en-US" dirty="0" smtClean="0"/>
              <a:t> to apply to teaching:</a:t>
            </a:r>
          </a:p>
          <a:p>
            <a:pPr lvl="1"/>
            <a:r>
              <a:rPr lang="en-US" dirty="0" smtClean="0"/>
              <a:t>All the other areas would have to be similar, and</a:t>
            </a:r>
          </a:p>
          <a:p>
            <a:pPr lvl="1"/>
            <a:r>
              <a:rPr lang="en-US" dirty="0" smtClean="0"/>
              <a:t>Teaching would have to be different</a:t>
            </a:r>
          </a:p>
          <a:p>
            <a:r>
              <a:rPr lang="en-US" dirty="0" smtClean="0"/>
              <a:t>This seems unlikely, so</a:t>
            </a:r>
          </a:p>
          <a:p>
            <a:r>
              <a:rPr lang="en-US" dirty="0" smtClean="0"/>
              <a:t>As far as we can tell, what is true for expertise in other areas is likely to be true for teaching</a:t>
            </a:r>
          </a:p>
          <a:p>
            <a:r>
              <a:rPr lang="en-US" dirty="0" smtClean="0"/>
              <a:t>In other words, we can make almost all teachers as good as the very best if we support them in the right way</a:t>
            </a:r>
          </a:p>
          <a:p>
            <a:endParaRPr lang="en-US" dirty="0"/>
          </a:p>
        </p:txBody>
      </p:sp>
    </p:spTree>
    <p:extLst>
      <p:ext uri="{BB962C8B-B14F-4D97-AF65-F5344CB8AC3E}">
        <p14:creationId xmlns:p14="http://schemas.microsoft.com/office/powerpoint/2010/main" val="1028200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Evaluation vs. improvement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Evaluation frameworks:</a:t>
            </a:r>
          </a:p>
          <a:p>
            <a:pPr lvl="1"/>
            <a:r>
              <a:rPr lang="en-US" dirty="0" smtClean="0"/>
              <a:t>of necessity, have to be comprehensive</a:t>
            </a:r>
          </a:p>
          <a:p>
            <a:pPr lvl="1"/>
            <a:r>
              <a:rPr lang="en-US" dirty="0" smtClean="0"/>
              <a:t>include all aspects of teachers work</a:t>
            </a:r>
          </a:p>
          <a:p>
            <a:pPr lvl="1"/>
            <a:r>
              <a:rPr lang="en-US" dirty="0" smtClean="0"/>
              <a:t>at best, incentivize improvement on all aspects of practice</a:t>
            </a:r>
          </a:p>
          <a:p>
            <a:pPr lvl="1"/>
            <a:r>
              <a:rPr lang="en-US" dirty="0" smtClean="0"/>
              <a:t>at worst, incentivize improvement on aspects of practice that are easy to improve</a:t>
            </a:r>
          </a:p>
          <a:p>
            <a:r>
              <a:rPr lang="en-US" dirty="0" smtClean="0"/>
              <a:t>Improvement frameworks:</a:t>
            </a:r>
          </a:p>
          <a:p>
            <a:pPr lvl="1"/>
            <a:r>
              <a:rPr lang="en-US" dirty="0" smtClean="0"/>
              <a:t>are selective</a:t>
            </a:r>
          </a:p>
          <a:p>
            <a:pPr lvl="1"/>
            <a:r>
              <a:rPr lang="en-US" dirty="0" smtClean="0"/>
              <a:t>focus on those aspects of practice with the biggest payoff for students</a:t>
            </a:r>
          </a:p>
          <a:p>
            <a:r>
              <a:rPr lang="en-US" dirty="0" smtClean="0"/>
              <a:t>To maximize improvement, evaluation frameworks have to be used </a:t>
            </a:r>
            <a:r>
              <a:rPr lang="en-US" i="1" dirty="0" smtClean="0"/>
              <a:t>selectively</a:t>
            </a:r>
          </a:p>
          <a:p>
            <a:endParaRPr lang="en-US" dirty="0" smtClean="0"/>
          </a:p>
          <a:p>
            <a:pPr lvl="1"/>
            <a:endParaRPr lang="en-US" dirty="0"/>
          </a:p>
        </p:txBody>
      </p:sp>
    </p:spTree>
    <p:extLst>
      <p:ext uri="{BB962C8B-B14F-4D97-AF65-F5344CB8AC3E}">
        <p14:creationId xmlns:p14="http://schemas.microsoft.com/office/powerpoint/2010/main" val="29801198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teachers get better at?</a:t>
            </a:r>
            <a:endParaRPr lang="en-US" dirty="0"/>
          </a:p>
        </p:txBody>
      </p:sp>
      <p:sp>
        <p:nvSpPr>
          <p:cNvPr id="3" name="Content Placeholder 2"/>
          <p:cNvSpPr>
            <a:spLocks noGrp="1"/>
          </p:cNvSpPr>
          <p:nvPr>
            <p:ph idx="1"/>
          </p:nvPr>
        </p:nvSpPr>
        <p:spPr/>
        <p:txBody>
          <a:bodyPr/>
          <a:lstStyle/>
          <a:p>
            <a:r>
              <a:rPr lang="en-US" dirty="0" err="1" smtClean="0"/>
              <a:t>Behaviour</a:t>
            </a:r>
            <a:r>
              <a:rPr lang="en-US" dirty="0" smtClean="0"/>
              <a:t> management</a:t>
            </a:r>
          </a:p>
          <a:p>
            <a:r>
              <a:rPr lang="en-US" dirty="0" smtClean="0"/>
              <a:t>Subject knowledge</a:t>
            </a:r>
          </a:p>
          <a:p>
            <a:pPr lvl="1"/>
            <a:r>
              <a:rPr lang="en-US" dirty="0" smtClean="0"/>
              <a:t>Academic subject knowledge</a:t>
            </a:r>
          </a:p>
          <a:p>
            <a:pPr lvl="1"/>
            <a:r>
              <a:rPr lang="en-US" dirty="0" smtClean="0"/>
              <a:t>Pedagogical content knowledge</a:t>
            </a:r>
          </a:p>
          <a:p>
            <a:r>
              <a:rPr lang="en-US" dirty="0" smtClean="0"/>
              <a:t>Instructional design</a:t>
            </a:r>
          </a:p>
          <a:p>
            <a:r>
              <a:rPr lang="en-US" dirty="0" smtClean="0"/>
              <a:t>Pedagogical skills</a:t>
            </a: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26</a:t>
            </a:fld>
            <a:endParaRPr lang="en-US"/>
          </a:p>
        </p:txBody>
      </p:sp>
    </p:spTree>
    <p:extLst>
      <p:ext uri="{BB962C8B-B14F-4D97-AF65-F5344CB8AC3E}">
        <p14:creationId xmlns:p14="http://schemas.microsoft.com/office/powerpoint/2010/main" val="61329896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perspectives on formative assessment</a:t>
            </a:r>
            <a:endParaRPr lang="en-US" dirty="0"/>
          </a:p>
        </p:txBody>
      </p:sp>
      <p:sp>
        <p:nvSpPr>
          <p:cNvPr id="3" name="Content Placeholder 2"/>
          <p:cNvSpPr>
            <a:spLocks noGrp="1"/>
          </p:cNvSpPr>
          <p:nvPr>
            <p:ph idx="1"/>
          </p:nvPr>
        </p:nvSpPr>
        <p:spPr/>
        <p:txBody>
          <a:bodyPr/>
          <a:lstStyle/>
          <a:p>
            <a:r>
              <a:rPr lang="en-US" dirty="0" smtClean="0"/>
              <a:t>The empirical perspective</a:t>
            </a:r>
          </a:p>
          <a:p>
            <a:r>
              <a:rPr lang="en-US" dirty="0" smtClean="0"/>
              <a:t>The intuitive perspective</a:t>
            </a:r>
          </a:p>
          <a:p>
            <a:r>
              <a:rPr lang="en-US" dirty="0" smtClean="0"/>
              <a:t>The cross-cultural perspective</a:t>
            </a:r>
          </a:p>
          <a:p>
            <a:r>
              <a:rPr lang="en-US" dirty="0" smtClean="0"/>
              <a:t>The functional perspective</a:t>
            </a:r>
          </a:p>
          <a:p>
            <a:r>
              <a:rPr lang="en-US" dirty="0" smtClean="0"/>
              <a:t>The equity perspective</a:t>
            </a: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27</a:t>
            </a:fld>
            <a:endParaRPr lang="en-US"/>
          </a:p>
        </p:txBody>
      </p:sp>
    </p:spTree>
    <p:extLst>
      <p:ext uri="{BB962C8B-B14F-4D97-AF65-F5344CB8AC3E}">
        <p14:creationId xmlns:p14="http://schemas.microsoft.com/office/powerpoint/2010/main" val="397592989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empirical perspective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C0F6FC3-3F0F-484D-B7AD-35414CAF3DD6}" type="slidenum">
              <a:rPr lang="en-US" smtClean="0"/>
              <a:t>28</a:t>
            </a:fld>
            <a:endParaRPr lang="en-US" dirty="0"/>
          </a:p>
        </p:txBody>
      </p:sp>
    </p:spTree>
    <p:extLst>
      <p:ext uri="{BB962C8B-B14F-4D97-AF65-F5344CB8AC3E}">
        <p14:creationId xmlns:p14="http://schemas.microsoft.com/office/powerpoint/2010/main" val="416304820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026"/>
          <p:cNvSpPr>
            <a:spLocks noGrp="1" noChangeArrowheads="1"/>
          </p:cNvSpPr>
          <p:nvPr>
            <p:ph type="title"/>
          </p:nvPr>
        </p:nvSpPr>
        <p:spPr/>
        <p:txBody>
          <a:bodyPr/>
          <a:lstStyle/>
          <a:p>
            <a:r>
              <a:rPr lang="en-US" dirty="0" smtClean="0"/>
              <a:t>Relevant studies</a:t>
            </a:r>
            <a:endParaRPr lang="en-US" dirty="0"/>
          </a:p>
        </p:txBody>
      </p:sp>
      <p:sp>
        <p:nvSpPr>
          <p:cNvPr id="40962" name="Rectangle 1027"/>
          <p:cNvSpPr>
            <a:spLocks noGrp="1" noChangeArrowheads="1"/>
          </p:cNvSpPr>
          <p:nvPr>
            <p:ph sz="quarter" idx="1"/>
          </p:nvPr>
        </p:nvSpPr>
        <p:spPr>
          <a:xfrm>
            <a:off x="609600" y="1589567"/>
            <a:ext cx="4119047" cy="4572000"/>
          </a:xfrm>
        </p:spPr>
        <p:txBody>
          <a:bodyPr>
            <a:normAutofit/>
          </a:bodyPr>
          <a:lstStyle/>
          <a:p>
            <a:r>
              <a:rPr lang="en-US" sz="2400" dirty="0" smtClean="0"/>
              <a:t>Fuchs &amp; Fuchs (1986)</a:t>
            </a:r>
          </a:p>
          <a:p>
            <a:r>
              <a:rPr lang="en-US" sz="2400" dirty="0" smtClean="0"/>
              <a:t>Natriello (1987)</a:t>
            </a:r>
          </a:p>
          <a:p>
            <a:r>
              <a:rPr lang="en-US" sz="2400" dirty="0" smtClean="0"/>
              <a:t>Crooks (1988)</a:t>
            </a:r>
          </a:p>
          <a:p>
            <a:r>
              <a:rPr lang="en-US" sz="2400" dirty="0" smtClean="0"/>
              <a:t>Bangert-Drowns et al. (1991)</a:t>
            </a:r>
          </a:p>
          <a:p>
            <a:r>
              <a:rPr lang="en-US" sz="2400" dirty="0" smtClean="0"/>
              <a:t>Dempster (1991, 1992)</a:t>
            </a:r>
          </a:p>
          <a:p>
            <a:r>
              <a:rPr lang="en-US" sz="2400" dirty="0"/>
              <a:t>Elshout-Mohr (1994</a:t>
            </a:r>
            <a:r>
              <a:rPr lang="en-US" sz="2400" dirty="0" smtClean="0"/>
              <a:t>)</a:t>
            </a:r>
          </a:p>
          <a:p>
            <a:r>
              <a:rPr lang="en-US" sz="2400" dirty="0" smtClean="0"/>
              <a:t>Kluger &amp; DeNisi (1996)</a:t>
            </a:r>
          </a:p>
          <a:p>
            <a:r>
              <a:rPr lang="en-US" sz="2400" dirty="0" smtClean="0"/>
              <a:t>Black &amp; Wiliam (1998)</a:t>
            </a:r>
          </a:p>
        </p:txBody>
      </p:sp>
      <p:sp>
        <p:nvSpPr>
          <p:cNvPr id="40963" name="Rectangle 1028"/>
          <p:cNvSpPr>
            <a:spLocks noGrp="1" noChangeArrowheads="1"/>
          </p:cNvSpPr>
          <p:nvPr>
            <p:ph sz="quarter" idx="2"/>
          </p:nvPr>
        </p:nvSpPr>
        <p:spPr>
          <a:xfrm>
            <a:off x="4648200" y="1600200"/>
            <a:ext cx="4495800" cy="4525963"/>
          </a:xfrm>
        </p:spPr>
        <p:txBody>
          <a:bodyPr>
            <a:normAutofit/>
          </a:bodyPr>
          <a:lstStyle/>
          <a:p>
            <a:r>
              <a:rPr lang="en-US" sz="2400" dirty="0" smtClean="0"/>
              <a:t>Nyquist (2003)</a:t>
            </a:r>
          </a:p>
          <a:p>
            <a:r>
              <a:rPr lang="en-US" sz="2400" dirty="0" smtClean="0"/>
              <a:t>Allal &amp; Lopez (2005)</a:t>
            </a:r>
          </a:p>
          <a:p>
            <a:r>
              <a:rPr lang="en-US" sz="2400" dirty="0" smtClean="0"/>
              <a:t>Köller (2005)</a:t>
            </a:r>
          </a:p>
          <a:p>
            <a:r>
              <a:rPr lang="en-US" sz="2400" dirty="0" smtClean="0"/>
              <a:t>Brookhart (2007)</a:t>
            </a:r>
          </a:p>
          <a:p>
            <a:r>
              <a:rPr lang="en-US" sz="2400" dirty="0" smtClean="0"/>
              <a:t>Wiliam (2007)</a:t>
            </a:r>
          </a:p>
          <a:p>
            <a:r>
              <a:rPr lang="en-US" sz="2400" dirty="0" smtClean="0"/>
              <a:t>Hattie &amp; Timperley (2007)</a:t>
            </a:r>
          </a:p>
          <a:p>
            <a:r>
              <a:rPr lang="en-US" sz="2400" dirty="0" smtClean="0"/>
              <a:t>Shute (2008)</a:t>
            </a:r>
          </a:p>
          <a:p>
            <a:r>
              <a:rPr lang="en-US" sz="2400" dirty="0" smtClean="0"/>
              <a:t>Kingston &amp; Nash (2011, 2015)</a:t>
            </a:r>
            <a:endParaRPr lang="en-US" sz="2400" dirty="0"/>
          </a:p>
        </p:txBody>
      </p:sp>
      <p:sp>
        <p:nvSpPr>
          <p:cNvPr id="2" name="Slide Number Placeholder 1"/>
          <p:cNvSpPr>
            <a:spLocks noGrp="1"/>
          </p:cNvSpPr>
          <p:nvPr>
            <p:ph type="sldNum" sz="quarter" idx="12"/>
          </p:nvPr>
        </p:nvSpPr>
        <p:spPr/>
        <p:txBody>
          <a:bodyPr/>
          <a:lstStyle/>
          <a:p>
            <a:fld id="{9C0F6FC3-3F0F-484D-B7AD-35414CAF3DD6}" type="slidenum">
              <a:rPr lang="en-US" smtClean="0"/>
              <a:t>29</a:t>
            </a:fld>
            <a:endParaRPr lang="en-US"/>
          </a:p>
        </p:txBody>
      </p:sp>
    </p:spTree>
    <p:extLst>
      <p:ext uri="{BB962C8B-B14F-4D97-AF65-F5344CB8AC3E}">
        <p14:creationId xmlns:p14="http://schemas.microsoft.com/office/powerpoint/2010/main" val="19423897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UK scores on PISA 2000 to 2018</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091081213"/>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3048874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599" y="1677187"/>
            <a:ext cx="5384801" cy="1923264"/>
          </a:xfrm>
        </p:spPr>
        <p:txBody>
          <a:bodyPr/>
          <a:lstStyle/>
          <a:p>
            <a:r>
              <a:rPr lang="en-US" dirty="0" smtClean="0"/>
              <a:t>The intuitive perspective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C0F6FC3-3F0F-484D-B7AD-35414CAF3DD6}" type="slidenum">
              <a:rPr lang="en-US" smtClean="0"/>
              <a:t>30</a:t>
            </a:fld>
            <a:endParaRPr lang="en-US" dirty="0"/>
          </a:p>
        </p:txBody>
      </p:sp>
    </p:spTree>
    <p:extLst>
      <p:ext uri="{BB962C8B-B14F-4D97-AF65-F5344CB8AC3E}">
        <p14:creationId xmlns:p14="http://schemas.microsoft.com/office/powerpoint/2010/main" val="266875360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Strategic Formative Assessment?</a:t>
            </a:r>
            <a:endParaRPr lang="en-US" dirty="0"/>
          </a:p>
        </p:txBody>
      </p:sp>
      <p:sp>
        <p:nvSpPr>
          <p:cNvPr id="3" name="Content Placeholder 2"/>
          <p:cNvSpPr>
            <a:spLocks noGrp="1"/>
          </p:cNvSpPr>
          <p:nvPr>
            <p:ph idx="1"/>
          </p:nvPr>
        </p:nvSpPr>
        <p:spPr>
          <a:xfrm>
            <a:off x="717550" y="1384300"/>
            <a:ext cx="8426450" cy="5473700"/>
          </a:xfrm>
        </p:spPr>
        <p:txBody>
          <a:bodyPr/>
          <a:lstStyle/>
          <a:p>
            <a:r>
              <a:rPr lang="en-US" dirty="0" smtClean="0"/>
              <a:t>A principle and an uncomfortable fact about the world</a:t>
            </a:r>
          </a:p>
          <a:p>
            <a:pPr lvl="1"/>
            <a:r>
              <a:rPr lang="en-US" dirty="0" smtClean="0"/>
              <a:t>The principle:</a:t>
            </a:r>
          </a:p>
          <a:p>
            <a:pPr lvl="2"/>
            <a:r>
              <a:rPr lang="en-US" dirty="0" smtClean="0"/>
              <a:t>"If I had to reduce all of educational psychology to just one principle, I would say this: The most important single factor influencing learning is what the learner already knows. Ascertain this and teach him [or her] accordingly” (</a:t>
            </a:r>
            <a:r>
              <a:rPr lang="en-US" dirty="0" err="1" smtClean="0"/>
              <a:t>Ausubel</a:t>
            </a:r>
            <a:r>
              <a:rPr lang="en-US" dirty="0" smtClean="0"/>
              <a:t>, 1968 p. vi)</a:t>
            </a:r>
          </a:p>
          <a:p>
            <a:pPr lvl="1"/>
            <a:r>
              <a:rPr lang="en-US" dirty="0" smtClean="0"/>
              <a:t>The uncomfortable fact:</a:t>
            </a:r>
          </a:p>
          <a:p>
            <a:pPr lvl="2"/>
            <a:r>
              <a:rPr lang="en-US" dirty="0" smtClean="0"/>
              <a:t>Students do not learn what we teach.</a:t>
            </a:r>
          </a:p>
          <a:p>
            <a:pPr lvl="1"/>
            <a:r>
              <a:rPr lang="is-IS" dirty="0" smtClean="0"/>
              <a:t>What is learning?</a:t>
            </a:r>
          </a:p>
          <a:p>
            <a:pPr lvl="2"/>
            <a:r>
              <a:rPr lang="is-IS" dirty="0" smtClean="0"/>
              <a:t>Learning is a </a:t>
            </a:r>
            <a:r>
              <a:rPr lang="is-IS" dirty="0"/>
              <a:t>change in long-term memory (Kirschner et al., 2006)</a:t>
            </a:r>
          </a:p>
          <a:p>
            <a:pPr lvl="2"/>
            <a:r>
              <a:rPr lang="is-IS" dirty="0"/>
              <a:t>The fact that someone can do something now does not mean they will be able to do it in six weeks, </a:t>
            </a:r>
            <a:r>
              <a:rPr lang="is-IS" b="1" dirty="0"/>
              <a:t>but</a:t>
            </a:r>
          </a:p>
          <a:p>
            <a:pPr lvl="2"/>
            <a:r>
              <a:rPr lang="is-IS" dirty="0"/>
              <a:t>If they cannot do something now, it is highly unlikely they will be able to do it in six </a:t>
            </a:r>
            <a:r>
              <a:rPr lang="is-IS" dirty="0" smtClean="0"/>
              <a:t>weeks</a:t>
            </a:r>
            <a:endParaRPr lang="is-IS" dirty="0"/>
          </a:p>
        </p:txBody>
      </p:sp>
      <p:sp>
        <p:nvSpPr>
          <p:cNvPr id="6" name="Slide Number Placeholder 5"/>
          <p:cNvSpPr>
            <a:spLocks noGrp="1"/>
          </p:cNvSpPr>
          <p:nvPr>
            <p:ph type="sldNum" sz="quarter" idx="12"/>
          </p:nvPr>
        </p:nvSpPr>
        <p:spPr>
          <a:xfrm>
            <a:off x="0" y="977900"/>
            <a:ext cx="635000" cy="231775"/>
          </a:xfrm>
        </p:spPr>
        <p:txBody>
          <a:bodyPr/>
          <a:lstStyle/>
          <a:p>
            <a:fld id="{ED339179-AF39-9B4A-A1CE-3E67456E6F54}" type="slidenum">
              <a:rPr lang="en-US" smtClean="0"/>
              <a:pPr/>
              <a:t>31</a:t>
            </a:fld>
            <a:endParaRPr lang="en-US"/>
          </a:p>
        </p:txBody>
      </p:sp>
    </p:spTree>
    <p:extLst>
      <p:ext uri="{BB962C8B-B14F-4D97-AF65-F5344CB8AC3E}">
        <p14:creationId xmlns:p14="http://schemas.microsoft.com/office/powerpoint/2010/main" val="4636553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cross-cultural perspective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C0F6FC3-3F0F-484D-B7AD-35414CAF3DD6}" type="slidenum">
              <a:rPr lang="en-US" smtClean="0"/>
              <a:t>32</a:t>
            </a:fld>
            <a:endParaRPr lang="en-US" dirty="0"/>
          </a:p>
        </p:txBody>
      </p:sp>
    </p:spTree>
    <p:extLst>
      <p:ext uri="{BB962C8B-B14F-4D97-AF65-F5344CB8AC3E}">
        <p14:creationId xmlns:p14="http://schemas.microsoft.com/office/powerpoint/2010/main" val="253609325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where should our efforts be focused?</a:t>
            </a:r>
            <a:endParaRPr lang="en-US" dirty="0"/>
          </a:p>
        </p:txBody>
      </p:sp>
      <p:sp>
        <p:nvSpPr>
          <p:cNvPr id="3" name="Content Placeholder 2"/>
          <p:cNvSpPr>
            <a:spLocks noGrp="1"/>
          </p:cNvSpPr>
          <p:nvPr>
            <p:ph idx="1"/>
          </p:nvPr>
        </p:nvSpPr>
        <p:spPr>
          <a:xfrm>
            <a:off x="717550" y="1384300"/>
            <a:ext cx="7969250" cy="3302000"/>
          </a:xfrm>
        </p:spPr>
        <p:txBody>
          <a:bodyPr/>
          <a:lstStyle/>
          <a:p>
            <a:pPr marL="0" indent="0">
              <a:buNone/>
            </a:pPr>
            <a:r>
              <a:rPr lang="en-US" dirty="0" smtClean="0"/>
              <a:t>Factors </a:t>
            </a:r>
            <a:r>
              <a:rPr lang="en-US" dirty="0" smtClean="0"/>
              <a:t>most strongly associated with high student </a:t>
            </a:r>
            <a:r>
              <a:rPr lang="en-US" dirty="0" smtClean="0"/>
              <a:t>achievement in science classrooms</a:t>
            </a:r>
            <a:endParaRPr lang="en-US" dirty="0" smtClean="0"/>
          </a:p>
          <a:p>
            <a:pPr marL="914400" lvl="1" indent="-457200">
              <a:buFont typeface="+mj-lt"/>
              <a:buAutoNum type="arabicPeriod"/>
            </a:pPr>
            <a:r>
              <a:rPr lang="en-US" dirty="0" smtClean="0"/>
              <a:t>The </a:t>
            </a:r>
            <a:r>
              <a:rPr lang="en-US" dirty="0" smtClean="0"/>
              <a:t>student’s socio-economic profile</a:t>
            </a:r>
            <a:endParaRPr lang="en-US" dirty="0" smtClean="0"/>
          </a:p>
          <a:p>
            <a:pPr marL="914400" lvl="1" indent="-457200">
              <a:buFont typeface="+mj-lt"/>
              <a:buAutoNum type="arabicPeriod"/>
            </a:pPr>
            <a:r>
              <a:rPr lang="en-US" dirty="0"/>
              <a:t>Index of adaptive instruction</a:t>
            </a:r>
          </a:p>
          <a:p>
            <a:pPr marL="914400" lvl="1" indent="-457200">
              <a:buFont typeface="+mj-lt"/>
              <a:buAutoNum type="arabicPeriod"/>
            </a:pPr>
            <a:r>
              <a:rPr lang="en-US" dirty="0" smtClean="0"/>
              <a:t>Index of </a:t>
            </a:r>
            <a:r>
              <a:rPr lang="en-US" dirty="0" smtClean="0"/>
              <a:t>teacher-directed </a:t>
            </a:r>
            <a:r>
              <a:rPr lang="en-US" dirty="0" smtClean="0"/>
              <a:t>instruction</a:t>
            </a:r>
          </a:p>
          <a:p>
            <a:pPr marL="914400" lvl="1" indent="-457200">
              <a:buFont typeface="+mj-lt"/>
              <a:buAutoNum type="arabicPeriod"/>
            </a:pPr>
            <a:r>
              <a:rPr lang="en-US" dirty="0"/>
              <a:t>The student’s socio-economic </a:t>
            </a:r>
            <a:r>
              <a:rPr lang="en-US" dirty="0" smtClean="0"/>
              <a:t>profile</a:t>
            </a:r>
          </a:p>
          <a:p>
            <a:pPr marL="914400" lvl="1" indent="-457200">
              <a:buFont typeface="+mj-lt"/>
              <a:buAutoNum type="arabicPeriod"/>
            </a:pPr>
            <a:r>
              <a:rPr lang="en-US" dirty="0"/>
              <a:t>The s</a:t>
            </a:r>
            <a:r>
              <a:rPr lang="en-US" dirty="0" smtClean="0"/>
              <a:t>chool’s socio</a:t>
            </a:r>
            <a:r>
              <a:rPr lang="en-US" dirty="0"/>
              <a:t>-economic profile</a:t>
            </a:r>
          </a:p>
          <a:p>
            <a:pPr marL="914400" lvl="1" indent="-457200">
              <a:buFont typeface="+mj-lt"/>
              <a:buAutoNum type="arabicPeriod"/>
            </a:pPr>
            <a:endParaRPr lang="en-US" dirty="0"/>
          </a:p>
          <a:p>
            <a:pPr marL="914400" lvl="1" indent="-457200">
              <a:buFont typeface="+mj-lt"/>
              <a:buAutoNum type="arabicPeriod"/>
            </a:pPr>
            <a:endParaRPr lang="en-US" dirty="0" smtClean="0"/>
          </a:p>
        </p:txBody>
      </p:sp>
      <p:sp>
        <p:nvSpPr>
          <p:cNvPr id="4" name="Slide Number Placeholder 3"/>
          <p:cNvSpPr>
            <a:spLocks noGrp="1"/>
          </p:cNvSpPr>
          <p:nvPr>
            <p:ph type="sldNum" sz="quarter" idx="12"/>
          </p:nvPr>
        </p:nvSpPr>
        <p:spPr/>
        <p:txBody>
          <a:bodyPr/>
          <a:lstStyle/>
          <a:p>
            <a:fld id="{9C0F6FC3-3F0F-484D-B7AD-35414CAF3DD6}" type="slidenum">
              <a:rPr lang="en-US" smtClean="0"/>
              <a:t>33</a:t>
            </a:fld>
            <a:endParaRPr lang="en-US"/>
          </a:p>
        </p:txBody>
      </p:sp>
      <p:sp>
        <p:nvSpPr>
          <p:cNvPr id="5" name="TextBox 4"/>
          <p:cNvSpPr txBox="1"/>
          <p:nvPr/>
        </p:nvSpPr>
        <p:spPr>
          <a:xfrm>
            <a:off x="717550" y="6409856"/>
            <a:ext cx="6479117" cy="369332"/>
          </a:xfrm>
          <a:prstGeom prst="rect">
            <a:avLst/>
          </a:prstGeom>
          <a:noFill/>
        </p:spPr>
        <p:txBody>
          <a:bodyPr wrap="square" rtlCol="0">
            <a:spAutoFit/>
          </a:bodyPr>
          <a:lstStyle/>
          <a:p>
            <a:r>
              <a:rPr lang="en-US" dirty="0" smtClean="0">
                <a:solidFill>
                  <a:srgbClr val="1691D0"/>
                </a:solidFill>
              </a:rPr>
              <a:t>OECD (2016, Fig II.7.2)</a:t>
            </a:r>
            <a:endParaRPr lang="en-US" dirty="0">
              <a:solidFill>
                <a:srgbClr val="1691D0"/>
              </a:solidFill>
            </a:endParaRPr>
          </a:p>
        </p:txBody>
      </p:sp>
    </p:spTree>
    <p:extLst>
      <p:ext uri="{BB962C8B-B14F-4D97-AF65-F5344CB8AC3E}">
        <p14:creationId xmlns:p14="http://schemas.microsoft.com/office/powerpoint/2010/main" val="42340622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functional perspective (1)</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C0F6FC3-3F0F-484D-B7AD-35414CAF3DD6}" type="slidenum">
              <a:rPr lang="en-US" smtClean="0"/>
              <a:t>34</a:t>
            </a:fld>
            <a:endParaRPr lang="en-US" dirty="0"/>
          </a:p>
        </p:txBody>
      </p:sp>
    </p:spTree>
    <p:extLst>
      <p:ext uri="{BB962C8B-B14F-4D97-AF65-F5344CB8AC3E}">
        <p14:creationId xmlns:p14="http://schemas.microsoft.com/office/powerpoint/2010/main" val="65843093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Assessment: A contested term</a:t>
            </a:r>
            <a:endParaRPr lang="en-US" dirty="0"/>
          </a:p>
        </p:txBody>
      </p:sp>
      <p:sp>
        <p:nvSpPr>
          <p:cNvPr id="5" name="TextBox 4"/>
          <p:cNvSpPr txBox="1"/>
          <p:nvPr/>
        </p:nvSpPr>
        <p:spPr>
          <a:xfrm>
            <a:off x="0" y="2212939"/>
            <a:ext cx="1210235" cy="46166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smtClean="0">
                <a:solidFill>
                  <a:schemeClr val="tx1"/>
                </a:solidFill>
              </a:rPr>
              <a:t>Span</a:t>
            </a:r>
            <a:endParaRPr lang="en-US" sz="2400" b="1" dirty="0">
              <a:solidFill>
                <a:schemeClr val="tx1"/>
              </a:solidFill>
            </a:endParaRPr>
          </a:p>
        </p:txBody>
      </p:sp>
      <p:sp>
        <p:nvSpPr>
          <p:cNvPr id="6" name="TextBox 5"/>
          <p:cNvSpPr txBox="1"/>
          <p:nvPr/>
        </p:nvSpPr>
        <p:spPr>
          <a:xfrm>
            <a:off x="0" y="3629496"/>
            <a:ext cx="1210235" cy="46166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smtClean="0">
                <a:solidFill>
                  <a:schemeClr val="tx1"/>
                </a:solidFill>
              </a:rPr>
              <a:t>Length</a:t>
            </a:r>
            <a:endParaRPr lang="en-US" sz="2400" b="1" dirty="0">
              <a:solidFill>
                <a:schemeClr val="tx1"/>
              </a:solidFill>
            </a:endParaRPr>
          </a:p>
        </p:txBody>
      </p:sp>
      <p:sp>
        <p:nvSpPr>
          <p:cNvPr id="7" name="TextBox 6"/>
          <p:cNvSpPr txBox="1"/>
          <p:nvPr/>
        </p:nvSpPr>
        <p:spPr>
          <a:xfrm>
            <a:off x="-18649" y="5251031"/>
            <a:ext cx="1210235" cy="46166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smtClean="0">
                <a:solidFill>
                  <a:schemeClr val="tx1"/>
                </a:solidFill>
              </a:rPr>
              <a:t>Impact</a:t>
            </a:r>
            <a:endParaRPr lang="en-US" sz="2400" b="1" dirty="0">
              <a:solidFill>
                <a:schemeClr val="tx1"/>
              </a:solidFill>
            </a:endParaRPr>
          </a:p>
        </p:txBody>
      </p:sp>
      <p:sp>
        <p:nvSpPr>
          <p:cNvPr id="3" name="Rounded Rectangle 2"/>
          <p:cNvSpPr/>
          <p:nvPr/>
        </p:nvSpPr>
        <p:spPr>
          <a:xfrm>
            <a:off x="1210235" y="1299882"/>
            <a:ext cx="2420471" cy="4941297"/>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1210235" y="1299882"/>
            <a:ext cx="2420471" cy="5232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b="1" dirty="0" smtClean="0">
                <a:solidFill>
                  <a:schemeClr val="tx1"/>
                </a:solidFill>
              </a:rPr>
              <a:t>Long-cycle</a:t>
            </a:r>
            <a:endParaRPr lang="en-US" sz="2800" b="1" dirty="0">
              <a:solidFill>
                <a:schemeClr val="tx1"/>
              </a:solidFill>
            </a:endParaRPr>
          </a:p>
        </p:txBody>
      </p:sp>
      <p:sp>
        <p:nvSpPr>
          <p:cNvPr id="9" name="Rounded Rectangle 8"/>
          <p:cNvSpPr/>
          <p:nvPr/>
        </p:nvSpPr>
        <p:spPr>
          <a:xfrm>
            <a:off x="3783106" y="1319020"/>
            <a:ext cx="2432423" cy="4922159"/>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6355977" y="1299882"/>
            <a:ext cx="2459317" cy="4941297"/>
          </a:xfrm>
          <a:prstGeom prst="round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783106" y="1319020"/>
            <a:ext cx="2432423" cy="5232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b="1" dirty="0" smtClean="0">
                <a:solidFill>
                  <a:schemeClr val="tx1"/>
                </a:solidFill>
              </a:rPr>
              <a:t>Medium-cycle</a:t>
            </a:r>
            <a:endParaRPr lang="en-US" sz="2800" b="1" dirty="0">
              <a:solidFill>
                <a:schemeClr val="tx1"/>
              </a:solidFill>
            </a:endParaRPr>
          </a:p>
        </p:txBody>
      </p:sp>
      <p:sp>
        <p:nvSpPr>
          <p:cNvPr id="12" name="TextBox 11"/>
          <p:cNvSpPr txBox="1"/>
          <p:nvPr/>
        </p:nvSpPr>
        <p:spPr>
          <a:xfrm>
            <a:off x="6367818" y="1319020"/>
            <a:ext cx="2447476" cy="5232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b="1" dirty="0" smtClean="0">
                <a:solidFill>
                  <a:schemeClr val="tx1"/>
                </a:solidFill>
              </a:rPr>
              <a:t>Short-cycle</a:t>
            </a:r>
            <a:endParaRPr lang="en-US" sz="2800" b="1" dirty="0">
              <a:solidFill>
                <a:schemeClr val="tx1"/>
              </a:solidFill>
            </a:endParaRPr>
          </a:p>
        </p:txBody>
      </p:sp>
      <p:sp>
        <p:nvSpPr>
          <p:cNvPr id="13" name="Rounded Rectangle 12"/>
          <p:cNvSpPr/>
          <p:nvPr/>
        </p:nvSpPr>
        <p:spPr>
          <a:xfrm>
            <a:off x="1282700" y="1924050"/>
            <a:ext cx="2292350" cy="1252070"/>
          </a:xfrm>
          <a:prstGeom prst="roundRect">
            <a:avLst/>
          </a:prstGeom>
          <a:solidFill>
            <a:srgbClr val="1691D0"/>
          </a:solidFill>
          <a:ln>
            <a:solidFill>
              <a:srgbClr val="1691D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bg1"/>
                </a:solidFill>
              </a:rPr>
              <a:t>Across terms, teaching units</a:t>
            </a:r>
            <a:endParaRPr lang="en-US" sz="2400" dirty="0">
              <a:solidFill>
                <a:schemeClr val="bg1"/>
              </a:solidFill>
            </a:endParaRPr>
          </a:p>
        </p:txBody>
      </p:sp>
      <p:sp>
        <p:nvSpPr>
          <p:cNvPr id="14" name="Rounded Rectangle 13"/>
          <p:cNvSpPr/>
          <p:nvPr/>
        </p:nvSpPr>
        <p:spPr>
          <a:xfrm>
            <a:off x="1282700" y="3390553"/>
            <a:ext cx="2292350" cy="1216549"/>
          </a:xfrm>
          <a:prstGeom prst="roundRect">
            <a:avLst/>
          </a:prstGeom>
          <a:solidFill>
            <a:srgbClr val="1691D0"/>
          </a:solidFill>
          <a:ln>
            <a:solidFill>
              <a:srgbClr val="1691D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bg1"/>
                </a:solidFill>
              </a:rPr>
              <a:t>Four weeks to</a:t>
            </a:r>
          </a:p>
          <a:p>
            <a:pPr algn="ctr"/>
            <a:r>
              <a:rPr lang="en-US" sz="2400" dirty="0" smtClean="0">
                <a:solidFill>
                  <a:schemeClr val="bg1"/>
                </a:solidFill>
              </a:rPr>
              <a:t>one year</a:t>
            </a:r>
            <a:endParaRPr lang="en-US" sz="2400" dirty="0">
              <a:solidFill>
                <a:schemeClr val="bg1"/>
              </a:solidFill>
            </a:endParaRPr>
          </a:p>
        </p:txBody>
      </p:sp>
      <p:sp>
        <p:nvSpPr>
          <p:cNvPr id="15" name="Rounded Rectangle 14"/>
          <p:cNvSpPr/>
          <p:nvPr/>
        </p:nvSpPr>
        <p:spPr>
          <a:xfrm>
            <a:off x="1282700" y="4826000"/>
            <a:ext cx="2292350" cy="1243354"/>
          </a:xfrm>
          <a:prstGeom prst="roundRect">
            <a:avLst/>
          </a:prstGeom>
          <a:solidFill>
            <a:srgbClr val="1691D0"/>
          </a:solidFill>
          <a:ln>
            <a:solidFill>
              <a:srgbClr val="1691D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bg1"/>
                </a:solidFill>
              </a:rPr>
              <a:t>Monitoring, curriculum alignment</a:t>
            </a:r>
            <a:endParaRPr lang="en-US" sz="2400" dirty="0">
              <a:solidFill>
                <a:schemeClr val="bg1"/>
              </a:solidFill>
            </a:endParaRPr>
          </a:p>
        </p:txBody>
      </p:sp>
      <p:sp>
        <p:nvSpPr>
          <p:cNvPr id="16" name="Rounded Rectangle 15"/>
          <p:cNvSpPr/>
          <p:nvPr/>
        </p:nvSpPr>
        <p:spPr>
          <a:xfrm>
            <a:off x="6437668" y="1924050"/>
            <a:ext cx="2292350" cy="1252070"/>
          </a:xfrm>
          <a:prstGeom prst="roundRect">
            <a:avLst/>
          </a:prstGeom>
          <a:solidFill>
            <a:srgbClr val="1691D0"/>
          </a:solidFill>
          <a:ln>
            <a:solidFill>
              <a:srgbClr val="1691D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solidFill>
                  <a:schemeClr val="bg1"/>
                </a:solidFill>
              </a:rPr>
              <a:t>Within and between lessons</a:t>
            </a:r>
          </a:p>
        </p:txBody>
      </p:sp>
      <p:sp>
        <p:nvSpPr>
          <p:cNvPr id="17" name="Rounded Rectangle 16"/>
          <p:cNvSpPr/>
          <p:nvPr/>
        </p:nvSpPr>
        <p:spPr>
          <a:xfrm>
            <a:off x="6437668" y="3390553"/>
            <a:ext cx="2292350" cy="1216549"/>
          </a:xfrm>
          <a:prstGeom prst="roundRect">
            <a:avLst/>
          </a:prstGeom>
          <a:solidFill>
            <a:srgbClr val="1691D0"/>
          </a:solidFill>
          <a:ln>
            <a:solidFill>
              <a:srgbClr val="1691D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bg1"/>
                </a:solidFill>
              </a:rPr>
              <a:t>Minute-by-minute and day-by-day</a:t>
            </a:r>
            <a:endParaRPr lang="en-US" sz="2400" dirty="0">
              <a:solidFill>
                <a:schemeClr val="bg1"/>
              </a:solidFill>
            </a:endParaRPr>
          </a:p>
        </p:txBody>
      </p:sp>
      <p:sp>
        <p:nvSpPr>
          <p:cNvPr id="18" name="Rounded Rectangle 17"/>
          <p:cNvSpPr/>
          <p:nvPr/>
        </p:nvSpPr>
        <p:spPr>
          <a:xfrm>
            <a:off x="6437668" y="4826000"/>
            <a:ext cx="2292350" cy="1243354"/>
          </a:xfrm>
          <a:prstGeom prst="roundRect">
            <a:avLst/>
          </a:prstGeom>
          <a:solidFill>
            <a:srgbClr val="1691D0"/>
          </a:solidFill>
          <a:ln>
            <a:solidFill>
              <a:srgbClr val="1691D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bg1"/>
                </a:solidFill>
              </a:rPr>
              <a:t>Engagement, responsiveness</a:t>
            </a:r>
            <a:endParaRPr lang="en-US" sz="2400" dirty="0">
              <a:solidFill>
                <a:schemeClr val="bg1"/>
              </a:solidFill>
            </a:endParaRPr>
          </a:p>
        </p:txBody>
      </p:sp>
      <p:sp>
        <p:nvSpPr>
          <p:cNvPr id="19" name="Rounded Rectangle 18"/>
          <p:cNvSpPr/>
          <p:nvPr/>
        </p:nvSpPr>
        <p:spPr>
          <a:xfrm>
            <a:off x="3846606" y="1924050"/>
            <a:ext cx="2292350" cy="1252070"/>
          </a:xfrm>
          <a:prstGeom prst="roundRect">
            <a:avLst/>
          </a:prstGeom>
          <a:solidFill>
            <a:srgbClr val="1691D0"/>
          </a:solidFill>
          <a:ln>
            <a:solidFill>
              <a:srgbClr val="1691D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bg1"/>
                </a:solidFill>
              </a:rPr>
              <a:t>Within and between teaching units</a:t>
            </a:r>
            <a:endParaRPr lang="en-US" sz="2400" dirty="0">
              <a:solidFill>
                <a:schemeClr val="bg1"/>
              </a:solidFill>
            </a:endParaRPr>
          </a:p>
        </p:txBody>
      </p:sp>
      <p:sp>
        <p:nvSpPr>
          <p:cNvPr id="20" name="Rounded Rectangle 19"/>
          <p:cNvSpPr/>
          <p:nvPr/>
        </p:nvSpPr>
        <p:spPr>
          <a:xfrm>
            <a:off x="3846606" y="3390553"/>
            <a:ext cx="2292350" cy="1216549"/>
          </a:xfrm>
          <a:prstGeom prst="roundRect">
            <a:avLst/>
          </a:prstGeom>
          <a:solidFill>
            <a:srgbClr val="1691D0"/>
          </a:solidFill>
          <a:ln>
            <a:solidFill>
              <a:srgbClr val="1691D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solidFill>
                  <a:schemeClr val="bg1"/>
                </a:solidFill>
              </a:rPr>
              <a:t>One to four weeks</a:t>
            </a:r>
            <a:endParaRPr lang="en-US" sz="2400" dirty="0">
              <a:solidFill>
                <a:schemeClr val="bg1"/>
              </a:solidFill>
            </a:endParaRPr>
          </a:p>
        </p:txBody>
      </p:sp>
      <p:sp>
        <p:nvSpPr>
          <p:cNvPr id="21" name="Rounded Rectangle 20"/>
          <p:cNvSpPr/>
          <p:nvPr/>
        </p:nvSpPr>
        <p:spPr>
          <a:xfrm>
            <a:off x="3846606" y="4826000"/>
            <a:ext cx="2292350" cy="1243354"/>
          </a:xfrm>
          <a:prstGeom prst="roundRect">
            <a:avLst/>
          </a:prstGeom>
          <a:solidFill>
            <a:srgbClr val="1691D0"/>
          </a:solidFill>
          <a:ln>
            <a:solidFill>
              <a:srgbClr val="1691D0"/>
            </a:solidFill>
          </a:ln>
        </p:spPr>
        <p:style>
          <a:lnRef idx="2">
            <a:schemeClr val="dk1"/>
          </a:lnRef>
          <a:fillRef idx="1">
            <a:schemeClr val="lt1"/>
          </a:fillRef>
          <a:effectRef idx="0">
            <a:schemeClr val="dk1"/>
          </a:effectRef>
          <a:fontRef idx="minor">
            <a:schemeClr val="dk1"/>
          </a:fontRef>
        </p:style>
        <p:txBody>
          <a:bodyPr rtlCol="0" anchor="ctr"/>
          <a:lstStyle/>
          <a:p>
            <a:pPr lvl="0" algn="ctr"/>
            <a:r>
              <a:rPr lang="en-US" sz="2400" dirty="0" smtClean="0">
                <a:solidFill>
                  <a:schemeClr val="bg1"/>
                </a:solidFill>
              </a:rPr>
              <a:t>Student</a:t>
            </a:r>
            <a:r>
              <a:rPr lang="en-US" sz="2400" dirty="0">
                <a:solidFill>
                  <a:schemeClr val="bg1"/>
                </a:solidFill>
              </a:rPr>
              <a:t>-involved </a:t>
            </a:r>
            <a:r>
              <a:rPr lang="en-US" sz="2400" dirty="0" smtClean="0">
                <a:solidFill>
                  <a:schemeClr val="bg1"/>
                </a:solidFill>
              </a:rPr>
              <a:t>assessment</a:t>
            </a:r>
            <a:endParaRPr lang="en-US" sz="2400" dirty="0">
              <a:solidFill>
                <a:schemeClr val="bg1"/>
              </a:solidFill>
            </a:endParaRPr>
          </a:p>
        </p:txBody>
      </p:sp>
      <p:sp>
        <p:nvSpPr>
          <p:cNvPr id="4" name="Slide Number Placeholder 3"/>
          <p:cNvSpPr>
            <a:spLocks noGrp="1"/>
          </p:cNvSpPr>
          <p:nvPr>
            <p:ph type="sldNum" sz="quarter" idx="11"/>
          </p:nvPr>
        </p:nvSpPr>
        <p:spPr/>
        <p:txBody>
          <a:bodyPr/>
          <a:lstStyle/>
          <a:p>
            <a:fld id="{9C0F6FC3-3F0F-484D-B7AD-35414CAF3DD6}" type="slidenum">
              <a:rPr lang="en-US" smtClean="0"/>
              <a:pPr/>
              <a:t>35</a:t>
            </a:fld>
            <a:endParaRPr lang="en-US" dirty="0"/>
          </a:p>
        </p:txBody>
      </p:sp>
    </p:spTree>
    <p:extLst>
      <p:ext uri="{BB962C8B-B14F-4D97-AF65-F5344CB8AC3E}">
        <p14:creationId xmlns:p14="http://schemas.microsoft.com/office/powerpoint/2010/main" val="39427334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3" grpId="0" animBg="1"/>
      <p:bldP spid="8" grpId="0"/>
      <p:bldP spid="9" grpId="0" animBg="1"/>
      <p:bldP spid="10" grpId="0" animBg="1"/>
      <p:bldP spid="11" grpId="0"/>
      <p:bldP spid="12" grpId="0"/>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functional perspective (2)</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C0F6FC3-3F0F-484D-B7AD-35414CAF3DD6}" type="slidenum">
              <a:rPr lang="en-US" smtClean="0"/>
              <a:t>36</a:t>
            </a:fld>
            <a:endParaRPr lang="en-US" dirty="0"/>
          </a:p>
        </p:txBody>
      </p:sp>
    </p:spTree>
    <p:extLst>
      <p:ext uri="{BB962C8B-B14F-4D97-AF65-F5344CB8AC3E}">
        <p14:creationId xmlns:p14="http://schemas.microsoft.com/office/powerpoint/2010/main" val="16961882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37735576"/>
              </p:ext>
            </p:extLst>
          </p:nvPr>
        </p:nvGraphicFramePr>
        <p:xfrm>
          <a:off x="94457" y="1440891"/>
          <a:ext cx="8962956" cy="5318702"/>
        </p:xfrm>
        <a:graphic>
          <a:graphicData uri="http://schemas.openxmlformats.org/drawingml/2006/table">
            <a:tbl>
              <a:tblPr firstRow="1" firstCol="1" bandRow="1">
                <a:tableStyleId>{5940675A-B579-460E-94D1-54222C63F5DA}</a:tableStyleId>
              </a:tblPr>
              <a:tblGrid>
                <a:gridCol w="1011381"/>
                <a:gridCol w="2294628"/>
                <a:gridCol w="2844217"/>
                <a:gridCol w="2812730"/>
              </a:tblGrid>
              <a:tr h="700343">
                <a:tc>
                  <a:txBody>
                    <a:bodyPr/>
                    <a:lstStyle/>
                    <a:p>
                      <a:endParaRPr lang="en-US" dirty="0"/>
                    </a:p>
                  </a:txBody>
                  <a:tcPr>
                    <a:solidFill>
                      <a:srgbClr val="F2F2F2"/>
                    </a:solidFill>
                  </a:tcPr>
                </a:tc>
                <a:tc>
                  <a:txBody>
                    <a:bodyPr/>
                    <a:lstStyle/>
                    <a:p>
                      <a:pPr algn="ctr"/>
                      <a:r>
                        <a:rPr lang="en-US" dirty="0" smtClean="0"/>
                        <a:t>Where the learner </a:t>
                      </a:r>
                      <a:br>
                        <a:rPr lang="en-US" dirty="0" smtClean="0"/>
                      </a:br>
                      <a:r>
                        <a:rPr lang="en-US" dirty="0" smtClean="0"/>
                        <a:t>is going</a:t>
                      </a:r>
                      <a:endParaRPr lang="en-US" b="1" dirty="0"/>
                    </a:p>
                  </a:txBody>
                  <a:tcPr anchor="ctr">
                    <a:solidFill>
                      <a:schemeClr val="bg1">
                        <a:lumMod val="95000"/>
                      </a:schemeClr>
                    </a:solidFill>
                  </a:tcPr>
                </a:tc>
                <a:tc>
                  <a:txBody>
                    <a:bodyPr/>
                    <a:lstStyle/>
                    <a:p>
                      <a:pPr algn="ctr"/>
                      <a:r>
                        <a:rPr lang="en-US" dirty="0" smtClean="0"/>
                        <a:t>Where the learner</a:t>
                      </a:r>
                      <a:br>
                        <a:rPr lang="en-US" dirty="0" smtClean="0"/>
                      </a:br>
                      <a:r>
                        <a:rPr lang="en-US" dirty="0" smtClean="0"/>
                        <a:t>is now</a:t>
                      </a:r>
                      <a:endParaRPr lang="en-US" b="1" dirty="0"/>
                    </a:p>
                  </a:txBody>
                  <a:tcPr anchor="ctr">
                    <a:solidFill>
                      <a:schemeClr val="bg1">
                        <a:lumMod val="95000"/>
                      </a:schemeClr>
                    </a:solidFill>
                  </a:tcPr>
                </a:tc>
                <a:tc>
                  <a:txBody>
                    <a:bodyPr/>
                    <a:lstStyle/>
                    <a:p>
                      <a:pPr algn="ctr"/>
                      <a:r>
                        <a:rPr lang="en-US" dirty="0" smtClean="0"/>
                        <a:t>How to get </a:t>
                      </a:r>
                      <a:br>
                        <a:rPr lang="en-US" dirty="0" smtClean="0"/>
                      </a:br>
                      <a:r>
                        <a:rPr lang="en-US" dirty="0" smtClean="0"/>
                        <a:t>the learner there</a:t>
                      </a:r>
                      <a:endParaRPr lang="en-US" b="1" dirty="0"/>
                    </a:p>
                  </a:txBody>
                  <a:tcPr anchor="ctr">
                    <a:solidFill>
                      <a:schemeClr val="bg1">
                        <a:lumMod val="95000"/>
                      </a:schemeClr>
                    </a:solidFill>
                  </a:tcPr>
                </a:tc>
              </a:tr>
              <a:tr h="1763374">
                <a:tc>
                  <a:txBody>
                    <a:bodyPr/>
                    <a:lstStyle/>
                    <a:p>
                      <a:r>
                        <a:rPr lang="en-US" dirty="0" smtClean="0"/>
                        <a:t>Teacher</a:t>
                      </a:r>
                      <a:endParaRPr lang="en-US" b="1" dirty="0"/>
                    </a:p>
                  </a:txBody>
                  <a:tcPr anchor="ctr">
                    <a:solidFill>
                      <a:srgbClr val="F2F2F2"/>
                    </a:solidFill>
                  </a:tcPr>
                </a:tc>
                <a:tc>
                  <a:txBody>
                    <a:bodyPr/>
                    <a:lstStyle/>
                    <a:p>
                      <a:endParaRPr lang="en-US" dirty="0"/>
                    </a:p>
                  </a:txBody>
                  <a:tcPr>
                    <a:solidFill>
                      <a:srgbClr val="FFEDC3"/>
                    </a:solidFill>
                  </a:tcPr>
                </a:tc>
                <a:tc>
                  <a:txBody>
                    <a:bodyPr/>
                    <a:lstStyle/>
                    <a:p>
                      <a:endParaRPr lang="en-US" dirty="0"/>
                    </a:p>
                  </a:txBody>
                  <a:tcPr>
                    <a:solidFill>
                      <a:schemeClr val="accent1">
                        <a:lumMod val="60000"/>
                        <a:lumOff val="40000"/>
                      </a:schemeClr>
                    </a:solidFill>
                  </a:tcPr>
                </a:tc>
                <a:tc>
                  <a:txBody>
                    <a:bodyPr/>
                    <a:lstStyle/>
                    <a:p>
                      <a:endParaRPr lang="en-US" dirty="0"/>
                    </a:p>
                  </a:txBody>
                  <a:tcPr>
                    <a:solidFill>
                      <a:srgbClr val="FF6E4C"/>
                    </a:solidFill>
                  </a:tcPr>
                </a:tc>
              </a:tr>
              <a:tr h="1437989">
                <a:tc>
                  <a:txBody>
                    <a:bodyPr/>
                    <a:lstStyle/>
                    <a:p>
                      <a:r>
                        <a:rPr lang="en-US" dirty="0" smtClean="0"/>
                        <a:t>Peer</a:t>
                      </a:r>
                      <a:endParaRPr lang="en-US" b="1" dirty="0"/>
                    </a:p>
                  </a:txBody>
                  <a:tcPr anchor="ctr">
                    <a:solidFill>
                      <a:srgbClr val="F2F2F2"/>
                    </a:solidFill>
                  </a:tcPr>
                </a:tc>
                <a:tc>
                  <a:txBody>
                    <a:bodyPr/>
                    <a:lstStyle/>
                    <a:p>
                      <a:endParaRPr lang="en-US" dirty="0"/>
                    </a:p>
                  </a:txBody>
                  <a:tcPr>
                    <a:solidFill>
                      <a:srgbClr val="FFEDC3"/>
                    </a:solidFill>
                  </a:tcPr>
                </a:tc>
                <a:tc>
                  <a:txBody>
                    <a:bodyPr/>
                    <a:lstStyle/>
                    <a:p>
                      <a:endParaRPr lang="en-US" dirty="0"/>
                    </a:p>
                  </a:txBody>
                  <a:tcPr>
                    <a:solidFill>
                      <a:schemeClr val="accent3">
                        <a:lumMod val="60000"/>
                        <a:lumOff val="40000"/>
                      </a:schemeClr>
                    </a:solidFill>
                  </a:tcPr>
                </a:tc>
                <a:tc>
                  <a:txBody>
                    <a:bodyPr/>
                    <a:lstStyle/>
                    <a:p>
                      <a:endParaRPr lang="en-US" dirty="0"/>
                    </a:p>
                  </a:txBody>
                  <a:tcPr>
                    <a:solidFill>
                      <a:schemeClr val="accent3">
                        <a:lumMod val="60000"/>
                        <a:lumOff val="40000"/>
                      </a:schemeClr>
                    </a:solidFill>
                  </a:tcPr>
                </a:tc>
              </a:tr>
              <a:tr h="1416996">
                <a:tc>
                  <a:txBody>
                    <a:bodyPr/>
                    <a:lstStyle/>
                    <a:p>
                      <a:r>
                        <a:rPr lang="en-US" dirty="0" smtClean="0"/>
                        <a:t>Student</a:t>
                      </a:r>
                      <a:endParaRPr lang="en-US" b="1" dirty="0"/>
                    </a:p>
                  </a:txBody>
                  <a:tcPr anchor="ctr">
                    <a:solidFill>
                      <a:srgbClr val="F2F2F2"/>
                    </a:solidFill>
                  </a:tcPr>
                </a:tc>
                <a:tc>
                  <a:txBody>
                    <a:bodyPr/>
                    <a:lstStyle/>
                    <a:p>
                      <a:endParaRPr lang="en-US" dirty="0"/>
                    </a:p>
                  </a:txBody>
                  <a:tcPr>
                    <a:solidFill>
                      <a:srgbClr val="FFEDC3"/>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bl>
          </a:graphicData>
        </a:graphic>
      </p:graphicFrame>
      <p:sp>
        <p:nvSpPr>
          <p:cNvPr id="2" name="Title 1"/>
          <p:cNvSpPr>
            <a:spLocks noGrp="1"/>
          </p:cNvSpPr>
          <p:nvPr>
            <p:ph type="title"/>
          </p:nvPr>
        </p:nvSpPr>
        <p:spPr/>
        <p:txBody>
          <a:bodyPr/>
          <a:lstStyle/>
          <a:p>
            <a:r>
              <a:rPr lang="en-US" dirty="0" smtClean="0"/>
              <a:t>Unpacking Formative Assessment</a:t>
            </a:r>
            <a:endParaRPr lang="en-US" dirty="0"/>
          </a:p>
        </p:txBody>
      </p:sp>
      <p:sp>
        <p:nvSpPr>
          <p:cNvPr id="20" name="Rounded Rectangle 19"/>
          <p:cNvSpPr/>
          <p:nvPr/>
        </p:nvSpPr>
        <p:spPr>
          <a:xfrm>
            <a:off x="1159948" y="2227350"/>
            <a:ext cx="2167471" cy="4413562"/>
          </a:xfrm>
          <a:prstGeom prst="roundRect">
            <a:avLst/>
          </a:prstGeom>
          <a:solidFill>
            <a:srgbClr val="DD9E00"/>
          </a:solidFill>
          <a:ln>
            <a:noFill/>
          </a:ln>
        </p:spPr>
        <p:style>
          <a:lnRef idx="3">
            <a:schemeClr val="lt1"/>
          </a:lnRef>
          <a:fillRef idx="1">
            <a:schemeClr val="accent6"/>
          </a:fillRef>
          <a:effectRef idx="1">
            <a:schemeClr val="accent6"/>
          </a:effectRef>
          <a:fontRef idx="minor">
            <a:schemeClr val="lt1"/>
          </a:fontRef>
        </p:style>
        <p:txBody>
          <a:bodyPr lIns="36000" rIns="36000" rtlCol="0" anchor="ctr"/>
          <a:lstStyle/>
          <a:p>
            <a:pPr algn="ctr"/>
            <a:r>
              <a:rPr lang="en-US" sz="2400" b="1" dirty="0" smtClean="0">
                <a:solidFill>
                  <a:srgbClr val="FFFFFF"/>
                </a:solidFill>
                <a:latin typeface="+mj-lt"/>
              </a:rPr>
              <a:t>Clarifying, sharing, and understanding </a:t>
            </a:r>
            <a:r>
              <a:rPr lang="en-US" sz="2400" b="1" dirty="0" smtClean="0">
                <a:solidFill>
                  <a:srgbClr val="FFFFFF"/>
                </a:solidFill>
                <a:latin typeface="+mj-lt"/>
                <a:cs typeface="Brush Script MT Italic"/>
              </a:rPr>
              <a:t>learning intentions</a:t>
            </a:r>
            <a:endParaRPr lang="en-US" sz="2400" b="1" dirty="0">
              <a:solidFill>
                <a:srgbClr val="FFFFFF"/>
              </a:solidFill>
              <a:latin typeface="+mj-lt"/>
              <a:cs typeface="Brush Script MT Italic"/>
            </a:endParaRPr>
          </a:p>
        </p:txBody>
      </p:sp>
      <p:sp>
        <p:nvSpPr>
          <p:cNvPr id="21" name="Rounded Rectangle 20"/>
          <p:cNvSpPr/>
          <p:nvPr/>
        </p:nvSpPr>
        <p:spPr>
          <a:xfrm>
            <a:off x="3484050" y="2227349"/>
            <a:ext cx="2663867" cy="1572681"/>
          </a:xfrm>
          <a:prstGeom prst="roundRect">
            <a:avLst/>
          </a:prstGeom>
          <a:solidFill>
            <a:srgbClr val="1F497D"/>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lang="en-US" sz="2400" b="1" dirty="0" smtClean="0">
                <a:solidFill>
                  <a:srgbClr val="FFFFFF"/>
                </a:solidFill>
                <a:latin typeface="+mj-lt"/>
              </a:rPr>
              <a:t>Eliciting </a:t>
            </a:r>
            <a:r>
              <a:rPr lang="en-US" sz="2400" b="1" dirty="0" smtClean="0">
                <a:solidFill>
                  <a:srgbClr val="FFFFFF"/>
                </a:solidFill>
                <a:latin typeface="+mj-lt"/>
                <a:cs typeface="Brush Script MT Italic"/>
              </a:rPr>
              <a:t>evidence of learning</a:t>
            </a:r>
            <a:endParaRPr lang="en-US" sz="2400" b="1" dirty="0">
              <a:solidFill>
                <a:srgbClr val="FFFFFF"/>
              </a:solidFill>
              <a:latin typeface="+mj-lt"/>
              <a:cs typeface="Brush Script MT Italic"/>
            </a:endParaRPr>
          </a:p>
        </p:txBody>
      </p:sp>
      <p:sp>
        <p:nvSpPr>
          <p:cNvPr id="22" name="Rounded Rectangle 21"/>
          <p:cNvSpPr/>
          <p:nvPr/>
        </p:nvSpPr>
        <p:spPr>
          <a:xfrm>
            <a:off x="6340033" y="2227350"/>
            <a:ext cx="2606040" cy="1600200"/>
          </a:xfrm>
          <a:prstGeom prst="roundRect">
            <a:avLst/>
          </a:prstGeom>
          <a:solidFill>
            <a:srgbClr val="AC21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lang="en-US" sz="2400" b="1" dirty="0" smtClean="0">
                <a:solidFill>
                  <a:srgbClr val="FFFFFF"/>
                </a:solidFill>
                <a:latin typeface="+mj-lt"/>
              </a:rPr>
              <a:t>Providing </a:t>
            </a:r>
            <a:r>
              <a:rPr lang="en-US" sz="2400" b="1" dirty="0" smtClean="0">
                <a:solidFill>
                  <a:srgbClr val="FFFFFF"/>
                </a:solidFill>
                <a:latin typeface="+mj-lt"/>
                <a:cs typeface="Brush Script MT Italic"/>
              </a:rPr>
              <a:t>feedback</a:t>
            </a:r>
            <a:r>
              <a:rPr lang="en-US" sz="2400" b="1" dirty="0" smtClean="0">
                <a:solidFill>
                  <a:srgbClr val="FFFFFF"/>
                </a:solidFill>
                <a:latin typeface="+mj-lt"/>
              </a:rPr>
              <a:t> that moves learners forward</a:t>
            </a:r>
            <a:endParaRPr lang="en-US" sz="2400" b="1" dirty="0">
              <a:solidFill>
                <a:srgbClr val="FFFFFF"/>
              </a:solidFill>
              <a:latin typeface="+mj-lt"/>
            </a:endParaRPr>
          </a:p>
        </p:txBody>
      </p:sp>
      <p:sp>
        <p:nvSpPr>
          <p:cNvPr id="23" name="Rounded Rectangle 22"/>
          <p:cNvSpPr/>
          <p:nvPr/>
        </p:nvSpPr>
        <p:spPr>
          <a:xfrm>
            <a:off x="3484050" y="3955119"/>
            <a:ext cx="5462023" cy="1291835"/>
          </a:xfrm>
          <a:prstGeom prst="roundRect">
            <a:avLst/>
          </a:prstGeom>
          <a:solidFill>
            <a:schemeClr val="accent3"/>
          </a:solidFill>
          <a:ln>
            <a:no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2400" b="1" dirty="0" smtClean="0">
                <a:solidFill>
                  <a:srgbClr val="FFFFFF"/>
                </a:solidFill>
                <a:latin typeface="+mj-lt"/>
              </a:rPr>
              <a:t>Activating students as learning</a:t>
            </a:r>
          </a:p>
          <a:p>
            <a:pPr algn="ctr"/>
            <a:r>
              <a:rPr lang="en-US" sz="2400" b="1" dirty="0" smtClean="0">
                <a:solidFill>
                  <a:srgbClr val="FFFFFF"/>
                </a:solidFill>
                <a:latin typeface="+mj-lt"/>
                <a:cs typeface="Brush Script MT Italic"/>
              </a:rPr>
              <a:t>resources for one another</a:t>
            </a:r>
            <a:endParaRPr lang="en-US" sz="2400" b="1" dirty="0">
              <a:solidFill>
                <a:srgbClr val="FFFFFF"/>
              </a:solidFill>
              <a:latin typeface="+mj-lt"/>
              <a:cs typeface="Brush Script MT Italic"/>
            </a:endParaRPr>
          </a:p>
        </p:txBody>
      </p:sp>
      <p:sp>
        <p:nvSpPr>
          <p:cNvPr id="24" name="Rounded Rectangle 23"/>
          <p:cNvSpPr/>
          <p:nvPr/>
        </p:nvSpPr>
        <p:spPr>
          <a:xfrm>
            <a:off x="3484050" y="5412765"/>
            <a:ext cx="5465654" cy="1228147"/>
          </a:xfrm>
          <a:prstGeom prst="roundRect">
            <a:avLst/>
          </a:prstGeom>
          <a:solidFill>
            <a:schemeClr val="accent5"/>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2400" b="1" dirty="0" smtClean="0">
                <a:solidFill>
                  <a:srgbClr val="FFFFFF"/>
                </a:solidFill>
                <a:latin typeface="+mj-lt"/>
              </a:rPr>
              <a:t>Activating students as</a:t>
            </a:r>
          </a:p>
          <a:p>
            <a:pPr algn="ctr"/>
            <a:r>
              <a:rPr lang="en-US" sz="2400" b="1" dirty="0" smtClean="0">
                <a:solidFill>
                  <a:srgbClr val="FFFFFF"/>
                </a:solidFill>
                <a:latin typeface="+mj-lt"/>
                <a:cs typeface="Brush Script MT Italic"/>
              </a:rPr>
              <a:t>owners of their own learning</a:t>
            </a:r>
            <a:endParaRPr lang="en-US" sz="2400" b="1" dirty="0">
              <a:solidFill>
                <a:srgbClr val="FFFFFF"/>
              </a:solidFill>
              <a:latin typeface="+mj-lt"/>
              <a:cs typeface="Brush Script MT Italic"/>
            </a:endParaRPr>
          </a:p>
        </p:txBody>
      </p:sp>
      <p:sp>
        <p:nvSpPr>
          <p:cNvPr id="4" name="Slide Number Placeholder 3"/>
          <p:cNvSpPr>
            <a:spLocks noGrp="1"/>
          </p:cNvSpPr>
          <p:nvPr>
            <p:ph type="sldNum" sz="quarter" idx="12"/>
          </p:nvPr>
        </p:nvSpPr>
        <p:spPr/>
        <p:txBody>
          <a:bodyPr/>
          <a:lstStyle/>
          <a:p>
            <a:fld id="{9C0F6FC3-3F0F-484D-B7AD-35414CAF3DD6}" type="slidenum">
              <a:rPr lang="en-US" smtClean="0"/>
              <a:t>37</a:t>
            </a:fld>
            <a:endParaRPr lang="en-US"/>
          </a:p>
        </p:txBody>
      </p:sp>
    </p:spTree>
    <p:extLst>
      <p:ext uri="{BB962C8B-B14F-4D97-AF65-F5344CB8AC3E}">
        <p14:creationId xmlns:p14="http://schemas.microsoft.com/office/powerpoint/2010/main" val="7713361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56419802"/>
              </p:ext>
            </p:extLst>
          </p:nvPr>
        </p:nvGraphicFramePr>
        <p:xfrm>
          <a:off x="94457" y="1440891"/>
          <a:ext cx="8962956" cy="5318702"/>
        </p:xfrm>
        <a:graphic>
          <a:graphicData uri="http://schemas.openxmlformats.org/drawingml/2006/table">
            <a:tbl>
              <a:tblPr firstRow="1" firstCol="1" bandRow="1">
                <a:tableStyleId>{5940675A-B579-460E-94D1-54222C63F5DA}</a:tableStyleId>
              </a:tblPr>
              <a:tblGrid>
                <a:gridCol w="1011381">
                  <a:extLst>
                    <a:ext uri="{9D8B030D-6E8A-4147-A177-3AD203B41FA5}">
                      <a16:colId xmlns:a16="http://schemas.microsoft.com/office/drawing/2014/main" xmlns="" val="20000"/>
                    </a:ext>
                  </a:extLst>
                </a:gridCol>
                <a:gridCol w="2294628">
                  <a:extLst>
                    <a:ext uri="{9D8B030D-6E8A-4147-A177-3AD203B41FA5}">
                      <a16:colId xmlns:a16="http://schemas.microsoft.com/office/drawing/2014/main" xmlns="" val="20001"/>
                    </a:ext>
                  </a:extLst>
                </a:gridCol>
                <a:gridCol w="2844217">
                  <a:extLst>
                    <a:ext uri="{9D8B030D-6E8A-4147-A177-3AD203B41FA5}">
                      <a16:colId xmlns:a16="http://schemas.microsoft.com/office/drawing/2014/main" xmlns="" val="20002"/>
                    </a:ext>
                  </a:extLst>
                </a:gridCol>
                <a:gridCol w="2812730">
                  <a:extLst>
                    <a:ext uri="{9D8B030D-6E8A-4147-A177-3AD203B41FA5}">
                      <a16:colId xmlns:a16="http://schemas.microsoft.com/office/drawing/2014/main" xmlns="" val="20003"/>
                    </a:ext>
                  </a:extLst>
                </a:gridCol>
              </a:tblGrid>
              <a:tr h="700343">
                <a:tc>
                  <a:txBody>
                    <a:bodyPr/>
                    <a:lstStyle/>
                    <a:p>
                      <a:endParaRPr lang="en-US" dirty="0"/>
                    </a:p>
                  </a:txBody>
                  <a:tcPr>
                    <a:solidFill>
                      <a:srgbClr val="F2F2F2"/>
                    </a:solidFill>
                  </a:tcPr>
                </a:tc>
                <a:tc>
                  <a:txBody>
                    <a:bodyPr/>
                    <a:lstStyle/>
                    <a:p>
                      <a:pPr algn="ctr"/>
                      <a:r>
                        <a:rPr lang="en-US" dirty="0"/>
                        <a:t>Where the learner </a:t>
                      </a:r>
                      <a:br>
                        <a:rPr lang="en-US" dirty="0"/>
                      </a:br>
                      <a:r>
                        <a:rPr lang="en-US" dirty="0"/>
                        <a:t>is going</a:t>
                      </a:r>
                      <a:endParaRPr lang="en-US" b="1" dirty="0"/>
                    </a:p>
                  </a:txBody>
                  <a:tcPr anchor="ctr">
                    <a:solidFill>
                      <a:schemeClr val="bg1">
                        <a:lumMod val="95000"/>
                      </a:schemeClr>
                    </a:solidFill>
                  </a:tcPr>
                </a:tc>
                <a:tc>
                  <a:txBody>
                    <a:bodyPr/>
                    <a:lstStyle/>
                    <a:p>
                      <a:pPr algn="ctr"/>
                      <a:r>
                        <a:rPr lang="en-US" dirty="0"/>
                        <a:t>Where the learner</a:t>
                      </a:r>
                      <a:br>
                        <a:rPr lang="en-US" dirty="0"/>
                      </a:br>
                      <a:r>
                        <a:rPr lang="en-US" dirty="0"/>
                        <a:t>is now</a:t>
                      </a:r>
                      <a:endParaRPr lang="en-US" b="1" dirty="0"/>
                    </a:p>
                  </a:txBody>
                  <a:tcPr anchor="ctr">
                    <a:solidFill>
                      <a:schemeClr val="bg1">
                        <a:lumMod val="95000"/>
                      </a:schemeClr>
                    </a:solidFill>
                  </a:tcPr>
                </a:tc>
                <a:tc>
                  <a:txBody>
                    <a:bodyPr/>
                    <a:lstStyle/>
                    <a:p>
                      <a:pPr algn="ctr"/>
                      <a:r>
                        <a:rPr lang="en-US" dirty="0"/>
                        <a:t>How to get </a:t>
                      </a:r>
                      <a:br>
                        <a:rPr lang="en-US" dirty="0"/>
                      </a:br>
                      <a:r>
                        <a:rPr lang="en-US" dirty="0"/>
                        <a:t>the learner there</a:t>
                      </a:r>
                      <a:endParaRPr lang="en-US" b="1" dirty="0"/>
                    </a:p>
                  </a:txBody>
                  <a:tcPr anchor="ctr">
                    <a:solidFill>
                      <a:schemeClr val="bg1">
                        <a:lumMod val="95000"/>
                      </a:schemeClr>
                    </a:solidFill>
                  </a:tcPr>
                </a:tc>
                <a:extLst>
                  <a:ext uri="{0D108BD9-81ED-4DB2-BD59-A6C34878D82A}">
                    <a16:rowId xmlns:a16="http://schemas.microsoft.com/office/drawing/2014/main" xmlns="" val="10000"/>
                  </a:ext>
                </a:extLst>
              </a:tr>
              <a:tr h="1763374">
                <a:tc>
                  <a:txBody>
                    <a:bodyPr/>
                    <a:lstStyle/>
                    <a:p>
                      <a:r>
                        <a:rPr lang="en-US" dirty="0"/>
                        <a:t>Teacher</a:t>
                      </a:r>
                      <a:endParaRPr lang="en-US" b="1" dirty="0"/>
                    </a:p>
                  </a:txBody>
                  <a:tcPr anchor="ctr">
                    <a:solidFill>
                      <a:srgbClr val="F2F2F2"/>
                    </a:solidFill>
                  </a:tcPr>
                </a:tc>
                <a:tc>
                  <a:txBody>
                    <a:bodyPr/>
                    <a:lstStyle/>
                    <a:p>
                      <a:endParaRPr lang="en-US" dirty="0"/>
                    </a:p>
                  </a:txBody>
                  <a:tcPr>
                    <a:solidFill>
                      <a:srgbClr val="FFEDC3"/>
                    </a:solidFill>
                  </a:tcPr>
                </a:tc>
                <a:tc>
                  <a:txBody>
                    <a:bodyPr/>
                    <a:lstStyle/>
                    <a:p>
                      <a:endParaRPr lang="en-US" dirty="0"/>
                    </a:p>
                  </a:txBody>
                  <a:tcPr>
                    <a:solidFill>
                      <a:schemeClr val="accent1">
                        <a:lumMod val="60000"/>
                        <a:lumOff val="40000"/>
                      </a:schemeClr>
                    </a:solidFill>
                  </a:tcPr>
                </a:tc>
                <a:tc>
                  <a:txBody>
                    <a:bodyPr/>
                    <a:lstStyle/>
                    <a:p>
                      <a:endParaRPr lang="en-US" dirty="0"/>
                    </a:p>
                  </a:txBody>
                  <a:tcPr>
                    <a:solidFill>
                      <a:srgbClr val="FF6E4C"/>
                    </a:solidFill>
                  </a:tcPr>
                </a:tc>
                <a:extLst>
                  <a:ext uri="{0D108BD9-81ED-4DB2-BD59-A6C34878D82A}">
                    <a16:rowId xmlns:a16="http://schemas.microsoft.com/office/drawing/2014/main" xmlns="" val="10001"/>
                  </a:ext>
                </a:extLst>
              </a:tr>
              <a:tr h="1437989">
                <a:tc>
                  <a:txBody>
                    <a:bodyPr/>
                    <a:lstStyle/>
                    <a:p>
                      <a:r>
                        <a:rPr lang="en-US" dirty="0"/>
                        <a:t>Peer</a:t>
                      </a:r>
                      <a:endParaRPr lang="en-US" b="1" dirty="0"/>
                    </a:p>
                  </a:txBody>
                  <a:tcPr anchor="ctr">
                    <a:solidFill>
                      <a:srgbClr val="F2F2F2"/>
                    </a:solidFill>
                  </a:tcPr>
                </a:tc>
                <a:tc>
                  <a:txBody>
                    <a:bodyPr/>
                    <a:lstStyle/>
                    <a:p>
                      <a:endParaRPr lang="en-US" dirty="0"/>
                    </a:p>
                  </a:txBody>
                  <a:tcPr>
                    <a:solidFill>
                      <a:srgbClr val="FFEDC3"/>
                    </a:solidFill>
                  </a:tcPr>
                </a:tc>
                <a:tc>
                  <a:txBody>
                    <a:bodyPr/>
                    <a:lstStyle/>
                    <a:p>
                      <a:endParaRPr lang="en-US" dirty="0"/>
                    </a:p>
                  </a:txBody>
                  <a:tcPr>
                    <a:solidFill>
                      <a:schemeClr val="accent3">
                        <a:lumMod val="60000"/>
                        <a:lumOff val="40000"/>
                      </a:schemeClr>
                    </a:solidFill>
                  </a:tcPr>
                </a:tc>
                <a:tc>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xmlns="" val="10002"/>
                  </a:ext>
                </a:extLst>
              </a:tr>
              <a:tr h="1416996">
                <a:tc>
                  <a:txBody>
                    <a:bodyPr/>
                    <a:lstStyle/>
                    <a:p>
                      <a:r>
                        <a:rPr lang="en-US" dirty="0"/>
                        <a:t>Student</a:t>
                      </a:r>
                      <a:endParaRPr lang="en-US" b="1" dirty="0"/>
                    </a:p>
                  </a:txBody>
                  <a:tcPr anchor="ctr">
                    <a:solidFill>
                      <a:srgbClr val="F2F2F2"/>
                    </a:solidFill>
                  </a:tcPr>
                </a:tc>
                <a:tc>
                  <a:txBody>
                    <a:bodyPr/>
                    <a:lstStyle/>
                    <a:p>
                      <a:endParaRPr lang="en-US" dirty="0"/>
                    </a:p>
                  </a:txBody>
                  <a:tcPr>
                    <a:solidFill>
                      <a:srgbClr val="FFEDC3"/>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xmlns="" val="10003"/>
                  </a:ext>
                </a:extLst>
              </a:tr>
            </a:tbl>
          </a:graphicData>
        </a:graphic>
      </p:graphicFrame>
      <p:sp>
        <p:nvSpPr>
          <p:cNvPr id="2" name="Title 1"/>
          <p:cNvSpPr>
            <a:spLocks noGrp="1"/>
          </p:cNvSpPr>
          <p:nvPr>
            <p:ph type="title"/>
          </p:nvPr>
        </p:nvSpPr>
        <p:spPr/>
        <p:txBody>
          <a:bodyPr/>
          <a:lstStyle/>
          <a:p>
            <a:r>
              <a:rPr lang="en-US" dirty="0"/>
              <a:t>Unpacking Formative Assessment</a:t>
            </a:r>
          </a:p>
        </p:txBody>
      </p:sp>
      <p:sp>
        <p:nvSpPr>
          <p:cNvPr id="20" name="Rounded Rectangle 19"/>
          <p:cNvSpPr/>
          <p:nvPr/>
        </p:nvSpPr>
        <p:spPr>
          <a:xfrm>
            <a:off x="1159948" y="2227350"/>
            <a:ext cx="2167471" cy="4413562"/>
          </a:xfrm>
          <a:prstGeom prst="roundRect">
            <a:avLst/>
          </a:prstGeom>
          <a:solidFill>
            <a:srgbClr val="DD9E00"/>
          </a:solidFill>
          <a:ln>
            <a:noFill/>
          </a:ln>
        </p:spPr>
        <p:style>
          <a:lnRef idx="3">
            <a:schemeClr val="lt1"/>
          </a:lnRef>
          <a:fillRef idx="1">
            <a:schemeClr val="accent6"/>
          </a:fillRef>
          <a:effectRef idx="1">
            <a:schemeClr val="accent6"/>
          </a:effectRef>
          <a:fontRef idx="minor">
            <a:schemeClr val="lt1"/>
          </a:fontRef>
        </p:style>
        <p:txBody>
          <a:bodyPr lIns="36000" rIns="36000" rtlCol="0" anchor="ctr"/>
          <a:lstStyle/>
          <a:p>
            <a:pPr algn="ctr"/>
            <a:r>
              <a:rPr lang="en-US" sz="2400" b="1" dirty="0">
                <a:solidFill>
                  <a:srgbClr val="FFFFFF"/>
                </a:solidFill>
                <a:latin typeface="+mj-lt"/>
              </a:rPr>
              <a:t>Clarifying, sharing, and understanding </a:t>
            </a:r>
            <a:r>
              <a:rPr lang="en-US" sz="2400" b="1" dirty="0">
                <a:solidFill>
                  <a:srgbClr val="FFFFFF"/>
                </a:solidFill>
                <a:latin typeface="+mj-lt"/>
                <a:cs typeface="Brush Script MT Italic"/>
              </a:rPr>
              <a:t>learning intentions</a:t>
            </a:r>
          </a:p>
        </p:txBody>
      </p:sp>
      <p:sp>
        <p:nvSpPr>
          <p:cNvPr id="21" name="Rounded Rectangle 20"/>
          <p:cNvSpPr/>
          <p:nvPr/>
        </p:nvSpPr>
        <p:spPr>
          <a:xfrm>
            <a:off x="3484050" y="2227349"/>
            <a:ext cx="2663867" cy="1572681"/>
          </a:xfrm>
          <a:prstGeom prst="roundRect">
            <a:avLst/>
          </a:prstGeom>
          <a:solidFill>
            <a:srgbClr val="1F497D"/>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lang="en-US" sz="2400" b="1" dirty="0">
                <a:solidFill>
                  <a:srgbClr val="FFFFFF"/>
                </a:solidFill>
                <a:latin typeface="+mj-lt"/>
              </a:rPr>
              <a:t>Eliciting </a:t>
            </a:r>
            <a:r>
              <a:rPr lang="en-US" sz="2400" b="1" dirty="0">
                <a:solidFill>
                  <a:srgbClr val="FFFFFF"/>
                </a:solidFill>
                <a:latin typeface="+mj-lt"/>
                <a:cs typeface="Brush Script MT Italic"/>
              </a:rPr>
              <a:t>evidence of learning</a:t>
            </a:r>
          </a:p>
        </p:txBody>
      </p:sp>
      <p:sp>
        <p:nvSpPr>
          <p:cNvPr id="22" name="Rounded Rectangle 21"/>
          <p:cNvSpPr/>
          <p:nvPr/>
        </p:nvSpPr>
        <p:spPr>
          <a:xfrm>
            <a:off x="6340033" y="2227350"/>
            <a:ext cx="2606040" cy="1600200"/>
          </a:xfrm>
          <a:prstGeom prst="roundRect">
            <a:avLst/>
          </a:prstGeom>
          <a:solidFill>
            <a:srgbClr val="AC21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lang="en-US" sz="2400" b="1" dirty="0">
                <a:solidFill>
                  <a:srgbClr val="FFFFFF"/>
                </a:solidFill>
                <a:latin typeface="+mj-lt"/>
              </a:rPr>
              <a:t>Providing </a:t>
            </a:r>
            <a:r>
              <a:rPr lang="en-US" sz="2400" b="1" dirty="0">
                <a:solidFill>
                  <a:srgbClr val="FFFFFF"/>
                </a:solidFill>
                <a:latin typeface="+mj-lt"/>
                <a:cs typeface="Brush Script MT Italic"/>
              </a:rPr>
              <a:t>feedback</a:t>
            </a:r>
            <a:r>
              <a:rPr lang="en-US" sz="2400" b="1" dirty="0">
                <a:solidFill>
                  <a:srgbClr val="FFFFFF"/>
                </a:solidFill>
                <a:latin typeface="+mj-lt"/>
              </a:rPr>
              <a:t> that moves learners forward</a:t>
            </a:r>
          </a:p>
        </p:txBody>
      </p:sp>
      <p:sp>
        <p:nvSpPr>
          <p:cNvPr id="23" name="Rounded Rectangle 22"/>
          <p:cNvSpPr/>
          <p:nvPr/>
        </p:nvSpPr>
        <p:spPr>
          <a:xfrm>
            <a:off x="3484050" y="3955119"/>
            <a:ext cx="5462023" cy="1291835"/>
          </a:xfrm>
          <a:prstGeom prst="roundRect">
            <a:avLst/>
          </a:prstGeom>
          <a:solidFill>
            <a:schemeClr val="accent3"/>
          </a:solidFill>
          <a:ln>
            <a:no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2400" b="1" dirty="0">
                <a:solidFill>
                  <a:srgbClr val="FFFFFF"/>
                </a:solidFill>
                <a:latin typeface="+mj-lt"/>
              </a:rPr>
              <a:t>Activating students as learning</a:t>
            </a:r>
          </a:p>
          <a:p>
            <a:pPr algn="ctr"/>
            <a:r>
              <a:rPr lang="en-US" sz="2400" b="1" dirty="0">
                <a:solidFill>
                  <a:srgbClr val="FFFFFF"/>
                </a:solidFill>
                <a:latin typeface="+mj-lt"/>
                <a:cs typeface="Brush Script MT Italic"/>
              </a:rPr>
              <a:t>resources for one another</a:t>
            </a:r>
          </a:p>
        </p:txBody>
      </p:sp>
      <p:sp>
        <p:nvSpPr>
          <p:cNvPr id="24" name="Rounded Rectangle 23"/>
          <p:cNvSpPr/>
          <p:nvPr/>
        </p:nvSpPr>
        <p:spPr>
          <a:xfrm>
            <a:off x="3484050" y="5412765"/>
            <a:ext cx="5465654" cy="1228147"/>
          </a:xfrm>
          <a:prstGeom prst="roundRect">
            <a:avLst/>
          </a:prstGeom>
          <a:solidFill>
            <a:schemeClr val="accent5"/>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2400" b="1" dirty="0">
                <a:solidFill>
                  <a:srgbClr val="FFFFFF"/>
                </a:solidFill>
                <a:latin typeface="+mj-lt"/>
              </a:rPr>
              <a:t>Activating students as</a:t>
            </a:r>
          </a:p>
          <a:p>
            <a:pPr algn="ctr"/>
            <a:r>
              <a:rPr lang="en-US" sz="2400" b="1" dirty="0">
                <a:solidFill>
                  <a:srgbClr val="FFFFFF"/>
                </a:solidFill>
                <a:latin typeface="+mj-lt"/>
                <a:cs typeface="Brush Script MT Italic"/>
              </a:rPr>
              <a:t>owners of their own learning</a:t>
            </a:r>
          </a:p>
        </p:txBody>
      </p:sp>
      <p:sp>
        <p:nvSpPr>
          <p:cNvPr id="4" name="Slide Number Placeholder 3"/>
          <p:cNvSpPr>
            <a:spLocks noGrp="1"/>
          </p:cNvSpPr>
          <p:nvPr>
            <p:ph type="sldNum" sz="quarter" idx="12"/>
          </p:nvPr>
        </p:nvSpPr>
        <p:spPr/>
        <p:txBody>
          <a:bodyPr/>
          <a:lstStyle/>
          <a:p>
            <a:fld id="{9C0F6FC3-3F0F-484D-B7AD-35414CAF3DD6}" type="slidenum">
              <a:rPr lang="en-US" smtClean="0"/>
              <a:t>38</a:t>
            </a:fld>
            <a:endParaRPr lang="en-US"/>
          </a:p>
        </p:txBody>
      </p:sp>
      <p:sp>
        <p:nvSpPr>
          <p:cNvPr id="5" name="Rectangle 4"/>
          <p:cNvSpPr/>
          <p:nvPr/>
        </p:nvSpPr>
        <p:spPr>
          <a:xfrm>
            <a:off x="3409951" y="2159000"/>
            <a:ext cx="5647462" cy="1733549"/>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dirty="0" smtClean="0"/>
              <a:t>Responsive teaching</a:t>
            </a:r>
            <a:endParaRPr lang="en-US" sz="4800" dirty="0"/>
          </a:p>
        </p:txBody>
      </p:sp>
      <p:sp>
        <p:nvSpPr>
          <p:cNvPr id="6" name="Rectangle 5"/>
          <p:cNvSpPr/>
          <p:nvPr/>
        </p:nvSpPr>
        <p:spPr>
          <a:xfrm>
            <a:off x="1098550" y="3892549"/>
            <a:ext cx="7958863" cy="2867044"/>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dirty="0" smtClean="0"/>
              <a:t>The learner’s role</a:t>
            </a:r>
            <a:endParaRPr lang="en-US" sz="4800" dirty="0"/>
          </a:p>
        </p:txBody>
      </p:sp>
      <p:sp>
        <p:nvSpPr>
          <p:cNvPr id="7" name="Rectangle 6"/>
          <p:cNvSpPr/>
          <p:nvPr/>
        </p:nvSpPr>
        <p:spPr>
          <a:xfrm>
            <a:off x="1098550" y="2159000"/>
            <a:ext cx="2311401" cy="1733549"/>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t>Before you can begin</a:t>
            </a:r>
            <a:endParaRPr lang="en-US" sz="3200" dirty="0"/>
          </a:p>
        </p:txBody>
      </p:sp>
    </p:spTree>
    <p:extLst>
      <p:ext uri="{BB962C8B-B14F-4D97-AF65-F5344CB8AC3E}">
        <p14:creationId xmlns:p14="http://schemas.microsoft.com/office/powerpoint/2010/main" val="38748009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equity perspective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C0F6FC3-3F0F-484D-B7AD-35414CAF3DD6}" type="slidenum">
              <a:rPr lang="en-US" smtClean="0"/>
              <a:t>39</a:t>
            </a:fld>
            <a:endParaRPr lang="en-US" dirty="0"/>
          </a:p>
        </p:txBody>
      </p:sp>
    </p:spTree>
    <p:extLst>
      <p:ext uri="{BB962C8B-B14F-4D97-AF65-F5344CB8AC3E}">
        <p14:creationId xmlns:p14="http://schemas.microsoft.com/office/powerpoint/2010/main" val="3317783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Why we need to raise achievement</a:t>
            </a:r>
            <a:endParaRPr lang="en-US" dirty="0"/>
          </a:p>
        </p:txBody>
      </p:sp>
      <p:sp>
        <p:nvSpPr>
          <p:cNvPr id="4" name="Slide Number Placeholder 3"/>
          <p:cNvSpPr>
            <a:spLocks noGrp="1"/>
          </p:cNvSpPr>
          <p:nvPr>
            <p:ph type="sldNum" sz="quarter" idx="12"/>
          </p:nvPr>
        </p:nvSpPr>
        <p:spPr/>
        <p:txBody>
          <a:bodyPr>
            <a:normAutofit fontScale="92500" lnSpcReduction="20000"/>
          </a:bodyPr>
          <a:lstStyle/>
          <a:p>
            <a:pPr>
              <a:defRPr/>
            </a:pPr>
            <a:fld id="{D52799CE-711A-FA44-BA4E-E463DA170A36}" type="slidenum">
              <a:rPr lang="en-US" smtClean="0"/>
              <a:pPr>
                <a:defRPr/>
              </a:pPr>
              <a:t>4</a:t>
            </a:fld>
            <a:endParaRPr lang="en-US" dirty="0"/>
          </a:p>
        </p:txBody>
      </p:sp>
      <p:sp>
        <p:nvSpPr>
          <p:cNvPr id="6" name="Content Placeholder 5"/>
          <p:cNvSpPr>
            <a:spLocks noGrp="1"/>
          </p:cNvSpPr>
          <p:nvPr>
            <p:ph sz="quarter" idx="1"/>
          </p:nvPr>
        </p:nvSpPr>
        <p:spPr>
          <a:xfrm>
            <a:off x="717550" y="1346200"/>
            <a:ext cx="7969250" cy="4891690"/>
          </a:xfrm>
        </p:spPr>
        <p:txBody>
          <a:bodyPr>
            <a:normAutofit/>
          </a:bodyPr>
          <a:lstStyle/>
          <a:p>
            <a:r>
              <a:rPr lang="en-US" dirty="0" smtClean="0"/>
              <a:t>UK </a:t>
            </a:r>
            <a:r>
              <a:rPr lang="en-US" dirty="0" smtClean="0"/>
              <a:t>students leaving school without basic levels of achievement in:</a:t>
            </a:r>
          </a:p>
          <a:p>
            <a:pPr lvl="1">
              <a:tabLst>
                <a:tab pos="3606800" algn="l"/>
              </a:tabLst>
            </a:pPr>
            <a:r>
              <a:rPr lang="en-US" dirty="0" smtClean="0"/>
              <a:t>Reading:	</a:t>
            </a:r>
            <a:r>
              <a:rPr lang="en-US" dirty="0" smtClean="0"/>
              <a:t>17%</a:t>
            </a:r>
            <a:endParaRPr lang="en-US" dirty="0" smtClean="0"/>
          </a:p>
          <a:p>
            <a:pPr lvl="1">
              <a:tabLst>
                <a:tab pos="3606800" algn="l"/>
              </a:tabLst>
            </a:pPr>
            <a:r>
              <a:rPr lang="en-US" dirty="0" smtClean="0"/>
              <a:t>Mathematics:	</a:t>
            </a:r>
            <a:r>
              <a:rPr lang="en-US" dirty="0" smtClean="0"/>
              <a:t>19%</a:t>
            </a:r>
            <a:endParaRPr lang="en-US" dirty="0" smtClean="0"/>
          </a:p>
          <a:p>
            <a:pPr lvl="1">
              <a:tabLst>
                <a:tab pos="3606800" algn="l"/>
              </a:tabLst>
            </a:pPr>
            <a:r>
              <a:rPr lang="en-US" dirty="0" smtClean="0"/>
              <a:t>Science:	</a:t>
            </a:r>
            <a:r>
              <a:rPr lang="en-US" dirty="0" smtClean="0"/>
              <a:t>17%</a:t>
            </a:r>
            <a:endParaRPr lang="en-US" dirty="0" smtClean="0"/>
          </a:p>
          <a:p>
            <a:r>
              <a:rPr lang="en-US" dirty="0" smtClean="0"/>
              <a:t>In </a:t>
            </a:r>
            <a:r>
              <a:rPr lang="en-US" dirty="0" smtClean="0"/>
              <a:t>advanced economies, over the next 20 to 30 years</a:t>
            </a:r>
          </a:p>
          <a:p>
            <a:pPr lvl="1"/>
            <a:r>
              <a:rPr lang="en-US" dirty="0" smtClean="0"/>
              <a:t>25% to 35% of jobs could be offshored</a:t>
            </a:r>
          </a:p>
          <a:p>
            <a:pPr lvl="1"/>
            <a:r>
              <a:rPr lang="en-US" dirty="0" smtClean="0"/>
              <a:t>About half the work being done right now could be done by machines with existing technology</a:t>
            </a:r>
          </a:p>
          <a:p>
            <a:endParaRPr lang="en-US" dirty="0" smtClean="0"/>
          </a:p>
        </p:txBody>
      </p:sp>
      <p:sp>
        <p:nvSpPr>
          <p:cNvPr id="2" name="TextBox 1"/>
          <p:cNvSpPr txBox="1"/>
          <p:nvPr/>
        </p:nvSpPr>
        <p:spPr>
          <a:xfrm>
            <a:off x="520700" y="6333360"/>
            <a:ext cx="6673850" cy="369332"/>
          </a:xfrm>
          <a:prstGeom prst="rect">
            <a:avLst/>
          </a:prstGeom>
          <a:noFill/>
        </p:spPr>
        <p:txBody>
          <a:bodyPr wrap="square" rtlCol="0">
            <a:spAutoFit/>
          </a:bodyPr>
          <a:lstStyle/>
          <a:p>
            <a:r>
              <a:rPr lang="en-US" dirty="0" smtClean="0">
                <a:solidFill>
                  <a:srgbClr val="1691D0"/>
                </a:solidFill>
              </a:rPr>
              <a:t>OECD (2017); Blinder (2011); </a:t>
            </a:r>
            <a:r>
              <a:rPr lang="en-US" dirty="0">
                <a:solidFill>
                  <a:srgbClr val="1691D0"/>
                </a:solidFill>
              </a:rPr>
              <a:t>Frey &amp; Osborne, 2013; </a:t>
            </a:r>
            <a:r>
              <a:rPr lang="en-US" dirty="0" smtClean="0">
                <a:solidFill>
                  <a:srgbClr val="1691D0"/>
                </a:solidFill>
              </a:rPr>
              <a:t>McKinsey (2015)</a:t>
            </a:r>
            <a:endParaRPr lang="en-US" dirty="0">
              <a:solidFill>
                <a:srgbClr val="1691D0"/>
              </a:solidFill>
            </a:endParaRPr>
          </a:p>
        </p:txBody>
      </p:sp>
    </p:spTree>
    <p:extLst>
      <p:ext uri="{BB962C8B-B14F-4D97-AF65-F5344CB8AC3E}">
        <p14:creationId xmlns:p14="http://schemas.microsoft.com/office/powerpoint/2010/main" val="29218387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Educational Endowment Foundation toolkit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7302131"/>
              </p:ext>
            </p:extLst>
          </p:nvPr>
        </p:nvGraphicFramePr>
        <p:xfrm>
          <a:off x="717550" y="1295400"/>
          <a:ext cx="7968785" cy="5029200"/>
        </p:xfrm>
        <a:graphic>
          <a:graphicData uri="http://schemas.openxmlformats.org/drawingml/2006/table">
            <a:tbl>
              <a:tblPr firstRow="1" bandRow="1">
                <a:tableStyleId>{5C22544A-7EE6-4342-B048-85BDC9FD1C3A}</a:tableStyleId>
              </a:tblPr>
              <a:tblGrid>
                <a:gridCol w="3587926"/>
                <a:gridCol w="1372669"/>
                <a:gridCol w="1387272"/>
                <a:gridCol w="1620918"/>
              </a:tblGrid>
              <a:tr h="627149">
                <a:tc>
                  <a:txBody>
                    <a:bodyPr/>
                    <a:lstStyle/>
                    <a:p>
                      <a:r>
                        <a:rPr lang="en-US" dirty="0" smtClean="0"/>
                        <a:t>Intervention</a:t>
                      </a:r>
                      <a:endParaRPr lang="en-US" dirty="0"/>
                    </a:p>
                  </a:txBody>
                  <a:tcPr marL="90843" marR="90843">
                    <a:solidFill>
                      <a:srgbClr val="1691D0"/>
                    </a:solidFill>
                  </a:tcPr>
                </a:tc>
                <a:tc>
                  <a:txBody>
                    <a:bodyPr/>
                    <a:lstStyle/>
                    <a:p>
                      <a:pPr algn="ctr"/>
                      <a:r>
                        <a:rPr lang="en-US" dirty="0" smtClean="0"/>
                        <a:t>Cost</a:t>
                      </a:r>
                      <a:endParaRPr lang="en-US" dirty="0"/>
                    </a:p>
                  </a:txBody>
                  <a:tcPr marL="90843" marR="90843">
                    <a:solidFill>
                      <a:srgbClr val="1691D0"/>
                    </a:solidFill>
                  </a:tcPr>
                </a:tc>
                <a:tc>
                  <a:txBody>
                    <a:bodyPr/>
                    <a:lstStyle/>
                    <a:p>
                      <a:pPr algn="ctr"/>
                      <a:r>
                        <a:rPr lang="en-US" dirty="0" smtClean="0"/>
                        <a:t>Quality</a:t>
                      </a:r>
                      <a:r>
                        <a:rPr lang="en-US" baseline="0" dirty="0" smtClean="0"/>
                        <a:t> of evidence</a:t>
                      </a:r>
                      <a:endParaRPr lang="en-US" dirty="0"/>
                    </a:p>
                  </a:txBody>
                  <a:tcPr marL="90843" marR="90843">
                    <a:solidFill>
                      <a:srgbClr val="1691D0"/>
                    </a:solidFill>
                  </a:tcPr>
                </a:tc>
                <a:tc>
                  <a:txBody>
                    <a:bodyPr/>
                    <a:lstStyle/>
                    <a:p>
                      <a:pPr algn="ctr"/>
                      <a:r>
                        <a:rPr lang="en-US" dirty="0" smtClean="0"/>
                        <a:t>Extra</a:t>
                      </a:r>
                      <a:r>
                        <a:rPr lang="en-US" baseline="0" dirty="0" smtClean="0"/>
                        <a:t> months of learning</a:t>
                      </a:r>
                      <a:endParaRPr lang="en-US" dirty="0"/>
                    </a:p>
                  </a:txBody>
                  <a:tcPr marL="90843" marR="90843">
                    <a:solidFill>
                      <a:srgbClr val="1691D0"/>
                    </a:solidFill>
                  </a:tcPr>
                </a:tc>
              </a:tr>
              <a:tr h="358371">
                <a:tc>
                  <a:txBody>
                    <a:bodyPr/>
                    <a:lstStyle/>
                    <a:p>
                      <a:r>
                        <a:rPr lang="en-US" dirty="0" smtClean="0"/>
                        <a:t>Feedback</a:t>
                      </a:r>
                      <a:endParaRPr lang="en-US" dirty="0"/>
                    </a:p>
                  </a:txBody>
                  <a:tcPr marL="90843" marR="90843"/>
                </a:tc>
                <a:tc>
                  <a:txBody>
                    <a:bodyPr/>
                    <a:lstStyle/>
                    <a:p>
                      <a:pPr algn="ctr"/>
                      <a:r>
                        <a:rPr lang="en-US" dirty="0" smtClean="0"/>
                        <a:t>££</a:t>
                      </a:r>
                      <a:endParaRPr lang="en-US" dirty="0"/>
                    </a:p>
                  </a:txBody>
                  <a:tcPr marL="90843" marR="9084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843" marR="90843"/>
                </a:tc>
                <a:tc>
                  <a:txBody>
                    <a:bodyPr/>
                    <a:lstStyle/>
                    <a:p>
                      <a:pPr algn="ctr"/>
                      <a:r>
                        <a:rPr lang="en-US" dirty="0" smtClean="0">
                          <a:solidFill>
                            <a:srgbClr val="008000"/>
                          </a:solidFill>
                        </a:rPr>
                        <a:t>+8</a:t>
                      </a:r>
                      <a:endParaRPr lang="en-US" dirty="0">
                        <a:solidFill>
                          <a:srgbClr val="008000"/>
                        </a:solidFill>
                      </a:endParaRPr>
                    </a:p>
                  </a:txBody>
                  <a:tcPr marL="90843" marR="90843"/>
                </a:tc>
              </a:tr>
              <a:tr h="358371">
                <a:tc>
                  <a:txBody>
                    <a:bodyPr/>
                    <a:lstStyle/>
                    <a:p>
                      <a:r>
                        <a:rPr lang="en-US" dirty="0" smtClean="0"/>
                        <a:t>Metacognition and self-regulation</a:t>
                      </a:r>
                      <a:endParaRPr lang="en-US" dirty="0"/>
                    </a:p>
                  </a:txBody>
                  <a:tcPr marL="90843" marR="90843"/>
                </a:tc>
                <a:tc>
                  <a:txBody>
                    <a:bodyPr/>
                    <a:lstStyle/>
                    <a:p>
                      <a:pPr algn="ctr"/>
                      <a:r>
                        <a:rPr lang="en-US" dirty="0" smtClean="0"/>
                        <a:t>££</a:t>
                      </a:r>
                      <a:endParaRPr lang="en-US" dirty="0"/>
                    </a:p>
                  </a:txBody>
                  <a:tcPr marL="90843" marR="9084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843" marR="90843"/>
                </a:tc>
                <a:tc>
                  <a:txBody>
                    <a:bodyPr/>
                    <a:lstStyle/>
                    <a:p>
                      <a:pPr algn="ctr"/>
                      <a:r>
                        <a:rPr lang="en-US" dirty="0" smtClean="0">
                          <a:solidFill>
                            <a:srgbClr val="008000"/>
                          </a:solidFill>
                        </a:rPr>
                        <a:t>+8</a:t>
                      </a:r>
                      <a:endParaRPr lang="en-US" dirty="0">
                        <a:solidFill>
                          <a:srgbClr val="008000"/>
                        </a:solidFill>
                      </a:endParaRPr>
                    </a:p>
                  </a:txBody>
                  <a:tcPr marL="90843" marR="90843"/>
                </a:tc>
              </a:tr>
              <a:tr h="358371">
                <a:tc>
                  <a:txBody>
                    <a:bodyPr/>
                    <a:lstStyle/>
                    <a:p>
                      <a:r>
                        <a:rPr lang="en-US" dirty="0" smtClean="0"/>
                        <a:t>Peer tutoring</a:t>
                      </a:r>
                    </a:p>
                  </a:txBody>
                  <a:tcPr marL="90843" marR="90843"/>
                </a:tc>
                <a:tc>
                  <a:txBody>
                    <a:bodyPr/>
                    <a:lstStyle/>
                    <a:p>
                      <a:pPr algn="ctr"/>
                      <a:r>
                        <a:rPr lang="en-US" dirty="0" smtClean="0"/>
                        <a:t>££</a:t>
                      </a:r>
                      <a:endParaRPr lang="en-US" dirty="0"/>
                    </a:p>
                  </a:txBody>
                  <a:tcPr marL="90843" marR="9084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843" marR="90843"/>
                </a:tc>
                <a:tc>
                  <a:txBody>
                    <a:bodyPr/>
                    <a:lstStyle/>
                    <a:p>
                      <a:pPr algn="ctr"/>
                      <a:r>
                        <a:rPr lang="en-US" dirty="0" smtClean="0">
                          <a:solidFill>
                            <a:srgbClr val="008000"/>
                          </a:solidFill>
                        </a:rPr>
                        <a:t>+6</a:t>
                      </a:r>
                      <a:endParaRPr lang="en-US" dirty="0">
                        <a:solidFill>
                          <a:srgbClr val="008000"/>
                        </a:solidFill>
                      </a:endParaRPr>
                    </a:p>
                  </a:txBody>
                  <a:tcPr marL="90843" marR="90843"/>
                </a:tc>
              </a:tr>
              <a:tr h="358371">
                <a:tc>
                  <a:txBody>
                    <a:bodyPr/>
                    <a:lstStyle/>
                    <a:p>
                      <a:r>
                        <a:rPr lang="en-US" dirty="0" smtClean="0"/>
                        <a:t>Early years intervention</a:t>
                      </a:r>
                      <a:endParaRPr lang="en-US" dirty="0"/>
                    </a:p>
                  </a:txBody>
                  <a:tcPr marL="90843" marR="90843"/>
                </a:tc>
                <a:tc>
                  <a:txBody>
                    <a:bodyPr/>
                    <a:lstStyle/>
                    <a:p>
                      <a:pPr algn="ctr"/>
                      <a:r>
                        <a:rPr lang="en-US" dirty="0" smtClean="0"/>
                        <a:t>£££££</a:t>
                      </a:r>
                      <a:endParaRPr lang="en-US" dirty="0"/>
                    </a:p>
                  </a:txBody>
                  <a:tcPr marL="90843" marR="9084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843" marR="90843"/>
                </a:tc>
                <a:tc>
                  <a:txBody>
                    <a:bodyPr/>
                    <a:lstStyle/>
                    <a:p>
                      <a:pPr algn="ctr"/>
                      <a:r>
                        <a:rPr lang="en-US" dirty="0" smtClean="0">
                          <a:solidFill>
                            <a:srgbClr val="008000"/>
                          </a:solidFill>
                        </a:rPr>
                        <a:t>+6</a:t>
                      </a:r>
                      <a:endParaRPr lang="en-US" dirty="0">
                        <a:solidFill>
                          <a:srgbClr val="008000"/>
                        </a:solidFill>
                      </a:endParaRPr>
                    </a:p>
                  </a:txBody>
                  <a:tcPr marL="90843" marR="90843"/>
                </a:tc>
              </a:tr>
              <a:tr h="358371">
                <a:tc>
                  <a:txBody>
                    <a:bodyPr/>
                    <a:lstStyle/>
                    <a:p>
                      <a:r>
                        <a:rPr lang="en-US" dirty="0" smtClean="0"/>
                        <a:t>One to one tuition</a:t>
                      </a:r>
                      <a:endParaRPr lang="en-US" dirty="0"/>
                    </a:p>
                  </a:txBody>
                  <a:tcPr marL="90843" marR="90843"/>
                </a:tc>
                <a:tc>
                  <a:txBody>
                    <a:bodyPr/>
                    <a:lstStyle/>
                    <a:p>
                      <a:pPr algn="ctr"/>
                      <a:r>
                        <a:rPr lang="en-US" dirty="0" smtClean="0"/>
                        <a:t>££££</a:t>
                      </a:r>
                      <a:endParaRPr lang="en-US" dirty="0"/>
                    </a:p>
                  </a:txBody>
                  <a:tcPr marL="90843" marR="9084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843" marR="90843"/>
                </a:tc>
                <a:tc>
                  <a:txBody>
                    <a:bodyPr/>
                    <a:lstStyle/>
                    <a:p>
                      <a:pPr algn="ctr"/>
                      <a:r>
                        <a:rPr lang="en-US" dirty="0" smtClean="0">
                          <a:solidFill>
                            <a:srgbClr val="008000"/>
                          </a:solidFill>
                        </a:rPr>
                        <a:t>+5</a:t>
                      </a:r>
                      <a:endParaRPr lang="en-US" dirty="0">
                        <a:solidFill>
                          <a:srgbClr val="008000"/>
                        </a:solidFill>
                      </a:endParaRPr>
                    </a:p>
                  </a:txBody>
                  <a:tcPr marL="90843" marR="90843"/>
                </a:tc>
              </a:tr>
              <a:tr h="358371">
                <a:tc>
                  <a:txBody>
                    <a:bodyPr/>
                    <a:lstStyle/>
                    <a:p>
                      <a:r>
                        <a:rPr lang="en-US" dirty="0" smtClean="0"/>
                        <a:t>Homework (secondary)</a:t>
                      </a:r>
                      <a:endParaRPr lang="en-US" dirty="0"/>
                    </a:p>
                  </a:txBody>
                  <a:tcPr marL="90843" marR="90843"/>
                </a:tc>
                <a:tc>
                  <a:txBody>
                    <a:bodyPr/>
                    <a:lstStyle/>
                    <a:p>
                      <a:pPr algn="ctr"/>
                      <a:r>
                        <a:rPr lang="en-US" dirty="0" smtClean="0"/>
                        <a:t>£</a:t>
                      </a:r>
                      <a:endParaRPr lang="en-US" dirty="0"/>
                    </a:p>
                  </a:txBody>
                  <a:tcPr marL="90843" marR="9084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843" marR="90843"/>
                </a:tc>
                <a:tc>
                  <a:txBody>
                    <a:bodyPr/>
                    <a:lstStyle/>
                    <a:p>
                      <a:pPr algn="ctr"/>
                      <a:r>
                        <a:rPr lang="en-US" dirty="0" smtClean="0">
                          <a:solidFill>
                            <a:srgbClr val="008000"/>
                          </a:solidFill>
                        </a:rPr>
                        <a:t>+5</a:t>
                      </a:r>
                      <a:endParaRPr lang="en-US" dirty="0">
                        <a:solidFill>
                          <a:srgbClr val="008000"/>
                        </a:solidFill>
                      </a:endParaRPr>
                    </a:p>
                  </a:txBody>
                  <a:tcPr marL="90843" marR="90843"/>
                </a:tc>
              </a:tr>
              <a:tr h="358371">
                <a:tc>
                  <a:txBody>
                    <a:bodyPr/>
                    <a:lstStyle/>
                    <a:p>
                      <a:r>
                        <a:rPr lang="en-US" dirty="0" smtClean="0"/>
                        <a:t>Collaborative learning</a:t>
                      </a:r>
                      <a:endParaRPr lang="en-US" dirty="0"/>
                    </a:p>
                  </a:txBody>
                  <a:tcPr marL="90843" marR="90843"/>
                </a:tc>
                <a:tc>
                  <a:txBody>
                    <a:bodyPr/>
                    <a:lstStyle/>
                    <a:p>
                      <a:pPr algn="ctr"/>
                      <a:r>
                        <a:rPr lang="en-US" dirty="0" smtClean="0"/>
                        <a:t>£</a:t>
                      </a:r>
                      <a:endParaRPr lang="en-US" dirty="0"/>
                    </a:p>
                  </a:txBody>
                  <a:tcPr marL="90843" marR="9084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843" marR="90843"/>
                </a:tc>
                <a:tc>
                  <a:txBody>
                    <a:bodyPr/>
                    <a:lstStyle/>
                    <a:p>
                      <a:pPr algn="ctr"/>
                      <a:r>
                        <a:rPr lang="en-US" dirty="0" smtClean="0">
                          <a:solidFill>
                            <a:srgbClr val="008000"/>
                          </a:solidFill>
                        </a:rPr>
                        <a:t>+5</a:t>
                      </a:r>
                      <a:endParaRPr lang="en-US" dirty="0">
                        <a:solidFill>
                          <a:srgbClr val="008000"/>
                        </a:solidFill>
                      </a:endParaRPr>
                    </a:p>
                  </a:txBody>
                  <a:tcPr marL="90843" marR="90843"/>
                </a:tc>
              </a:tr>
              <a:tr h="358371">
                <a:tc>
                  <a:txBody>
                    <a:bodyPr/>
                    <a:lstStyle/>
                    <a:p>
                      <a:r>
                        <a:rPr lang="en-US" dirty="0" smtClean="0"/>
                        <a:t>Phonics</a:t>
                      </a:r>
                      <a:endParaRPr lang="en-US" dirty="0"/>
                    </a:p>
                  </a:txBody>
                  <a:tcPr marL="90843" marR="90843"/>
                </a:tc>
                <a:tc>
                  <a:txBody>
                    <a:bodyPr/>
                    <a:lstStyle/>
                    <a:p>
                      <a:pPr algn="ctr"/>
                      <a:r>
                        <a:rPr lang="en-US" dirty="0" smtClean="0"/>
                        <a:t>£</a:t>
                      </a:r>
                      <a:endParaRPr lang="en-US" dirty="0"/>
                    </a:p>
                  </a:txBody>
                  <a:tcPr marL="90843" marR="9084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843" marR="90843"/>
                </a:tc>
                <a:tc>
                  <a:txBody>
                    <a:bodyPr/>
                    <a:lstStyle/>
                    <a:p>
                      <a:pPr algn="ctr"/>
                      <a:r>
                        <a:rPr lang="en-US" dirty="0" smtClean="0">
                          <a:solidFill>
                            <a:srgbClr val="008000"/>
                          </a:solidFill>
                        </a:rPr>
                        <a:t>+4</a:t>
                      </a:r>
                      <a:endParaRPr lang="en-US" dirty="0">
                        <a:solidFill>
                          <a:srgbClr val="008000"/>
                        </a:solidFill>
                      </a:endParaRPr>
                    </a:p>
                  </a:txBody>
                  <a:tcPr marL="90843" marR="90843"/>
                </a:tc>
              </a:tr>
              <a:tr h="358371">
                <a:tc>
                  <a:txBody>
                    <a:bodyPr/>
                    <a:lstStyle/>
                    <a:p>
                      <a:r>
                        <a:rPr lang="en-US" dirty="0" smtClean="0"/>
                        <a:t>Small group tuition</a:t>
                      </a:r>
                      <a:endParaRPr lang="en-US" dirty="0"/>
                    </a:p>
                  </a:txBody>
                  <a:tcPr marL="90843" marR="90843"/>
                </a:tc>
                <a:tc>
                  <a:txBody>
                    <a:bodyPr/>
                    <a:lstStyle/>
                    <a:p>
                      <a:pPr algn="ctr"/>
                      <a:r>
                        <a:rPr lang="en-US" dirty="0" smtClean="0"/>
                        <a:t>£££</a:t>
                      </a:r>
                      <a:endParaRPr lang="en-US" dirty="0"/>
                    </a:p>
                  </a:txBody>
                  <a:tcPr marL="90843" marR="9084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843" marR="90843"/>
                </a:tc>
                <a:tc>
                  <a:txBody>
                    <a:bodyPr/>
                    <a:lstStyle/>
                    <a:p>
                      <a:pPr algn="ctr"/>
                      <a:r>
                        <a:rPr lang="en-US" dirty="0" smtClean="0">
                          <a:solidFill>
                            <a:srgbClr val="008000"/>
                          </a:solidFill>
                        </a:rPr>
                        <a:t>+4</a:t>
                      </a:r>
                      <a:endParaRPr lang="en-US" dirty="0">
                        <a:solidFill>
                          <a:srgbClr val="008000"/>
                        </a:solidFill>
                      </a:endParaRPr>
                    </a:p>
                  </a:txBody>
                  <a:tcPr marL="90843" marR="90843"/>
                </a:tc>
              </a:tr>
              <a:tr h="358371">
                <a:tc>
                  <a:txBody>
                    <a:bodyPr/>
                    <a:lstStyle/>
                    <a:p>
                      <a:r>
                        <a:rPr lang="en-US" dirty="0" err="1" smtClean="0"/>
                        <a:t>Behaviour</a:t>
                      </a:r>
                      <a:r>
                        <a:rPr lang="en-US" dirty="0" smtClean="0"/>
                        <a:t> interventions</a:t>
                      </a:r>
                      <a:endParaRPr lang="en-US" dirty="0"/>
                    </a:p>
                  </a:txBody>
                  <a:tcPr marL="90843" marR="90843"/>
                </a:tc>
                <a:tc>
                  <a:txBody>
                    <a:bodyPr/>
                    <a:lstStyle/>
                    <a:p>
                      <a:pPr algn="ctr"/>
                      <a:r>
                        <a:rPr lang="en-US" dirty="0" smtClean="0"/>
                        <a:t>£££</a:t>
                      </a:r>
                      <a:endParaRPr lang="en-US" dirty="0"/>
                    </a:p>
                  </a:txBody>
                  <a:tcPr marL="90843" marR="9084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843" marR="90843"/>
                </a:tc>
                <a:tc>
                  <a:txBody>
                    <a:bodyPr/>
                    <a:lstStyle/>
                    <a:p>
                      <a:pPr algn="ctr"/>
                      <a:r>
                        <a:rPr lang="en-US" dirty="0" smtClean="0">
                          <a:solidFill>
                            <a:srgbClr val="008000"/>
                          </a:solidFill>
                        </a:rPr>
                        <a:t>+4</a:t>
                      </a:r>
                      <a:endParaRPr lang="en-US" dirty="0">
                        <a:solidFill>
                          <a:srgbClr val="008000"/>
                        </a:solidFill>
                      </a:endParaRPr>
                    </a:p>
                  </a:txBody>
                  <a:tcPr marL="90843" marR="90843"/>
                </a:tc>
              </a:tr>
              <a:tr h="358371">
                <a:tc>
                  <a:txBody>
                    <a:bodyPr/>
                    <a:lstStyle/>
                    <a:p>
                      <a:r>
                        <a:rPr lang="en-US" dirty="0" smtClean="0"/>
                        <a:t>Digital technology</a:t>
                      </a:r>
                      <a:endParaRPr lang="en-US" dirty="0"/>
                    </a:p>
                  </a:txBody>
                  <a:tcPr marL="90843" marR="90843"/>
                </a:tc>
                <a:tc>
                  <a:txBody>
                    <a:bodyPr/>
                    <a:lstStyle/>
                    <a:p>
                      <a:pPr algn="ctr"/>
                      <a:r>
                        <a:rPr lang="en-US" dirty="0" smtClean="0"/>
                        <a:t>££££</a:t>
                      </a:r>
                      <a:endParaRPr lang="en-US" dirty="0"/>
                    </a:p>
                  </a:txBody>
                  <a:tcPr marL="90843" marR="9084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843" marR="90843"/>
                </a:tc>
                <a:tc>
                  <a:txBody>
                    <a:bodyPr/>
                    <a:lstStyle/>
                    <a:p>
                      <a:pPr algn="ctr"/>
                      <a:r>
                        <a:rPr lang="en-US" dirty="0" smtClean="0">
                          <a:solidFill>
                            <a:srgbClr val="008000"/>
                          </a:solidFill>
                        </a:rPr>
                        <a:t>+4</a:t>
                      </a:r>
                      <a:endParaRPr lang="en-US" dirty="0">
                        <a:solidFill>
                          <a:srgbClr val="008000"/>
                        </a:solidFill>
                      </a:endParaRPr>
                    </a:p>
                  </a:txBody>
                  <a:tcPr marL="90843" marR="90843"/>
                </a:tc>
              </a:tr>
              <a:tr h="358371">
                <a:tc>
                  <a:txBody>
                    <a:bodyPr/>
                    <a:lstStyle/>
                    <a:p>
                      <a:r>
                        <a:rPr lang="en-US" dirty="0" smtClean="0"/>
                        <a:t>Social and emotional learning</a:t>
                      </a:r>
                    </a:p>
                  </a:txBody>
                  <a:tcPr marL="90843" marR="90843"/>
                </a:tc>
                <a:tc>
                  <a:txBody>
                    <a:bodyPr/>
                    <a:lstStyle/>
                    <a:p>
                      <a:pPr algn="ctr"/>
                      <a:r>
                        <a:rPr lang="en-US" dirty="0" smtClean="0"/>
                        <a:t>£</a:t>
                      </a:r>
                      <a:endParaRPr lang="en-US" dirty="0"/>
                    </a:p>
                  </a:txBody>
                  <a:tcPr marL="90843" marR="9084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843" marR="90843"/>
                </a:tc>
                <a:tc>
                  <a:txBody>
                    <a:bodyPr/>
                    <a:lstStyle/>
                    <a:p>
                      <a:pPr algn="ctr"/>
                      <a:r>
                        <a:rPr lang="en-US" dirty="0" smtClean="0">
                          <a:solidFill>
                            <a:srgbClr val="008000"/>
                          </a:solidFill>
                        </a:rPr>
                        <a:t>+4</a:t>
                      </a:r>
                      <a:endParaRPr lang="en-US" dirty="0">
                        <a:solidFill>
                          <a:srgbClr val="008000"/>
                        </a:solidFill>
                      </a:endParaRPr>
                    </a:p>
                  </a:txBody>
                  <a:tcPr marL="90843" marR="90843"/>
                </a:tc>
              </a:tr>
            </a:tbl>
          </a:graphicData>
        </a:graphic>
      </p:graphicFrame>
      <p:sp>
        <p:nvSpPr>
          <p:cNvPr id="3" name="Slide Number Placeholder 2"/>
          <p:cNvSpPr>
            <a:spLocks noGrp="1"/>
          </p:cNvSpPr>
          <p:nvPr>
            <p:ph type="sldNum" sz="quarter" idx="12"/>
          </p:nvPr>
        </p:nvSpPr>
        <p:spPr/>
        <p:txBody>
          <a:bodyPr>
            <a:normAutofit fontScale="92500" lnSpcReduction="20000"/>
          </a:bodyPr>
          <a:lstStyle/>
          <a:p>
            <a:pPr>
              <a:defRPr/>
            </a:pPr>
            <a:fld id="{2D6238C2-C284-AD4D-8FB8-9663937FCA09}" type="slidenum">
              <a:rPr lang="en-GB" smtClean="0"/>
              <a:pPr>
                <a:defRPr/>
              </a:pPr>
              <a:t>40</a:t>
            </a:fld>
            <a:endParaRPr lang="en-GB" dirty="0"/>
          </a:p>
        </p:txBody>
      </p:sp>
    </p:spTree>
    <p:extLst>
      <p:ext uri="{BB962C8B-B14F-4D97-AF65-F5344CB8AC3E}">
        <p14:creationId xmlns:p14="http://schemas.microsoft.com/office/powerpoint/2010/main" val="175957557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Educational Endowment Foundation toolkit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98821100"/>
              </p:ext>
            </p:extLst>
          </p:nvPr>
        </p:nvGraphicFramePr>
        <p:xfrm>
          <a:off x="717550" y="1295400"/>
          <a:ext cx="7968786" cy="4663440"/>
        </p:xfrm>
        <a:graphic>
          <a:graphicData uri="http://schemas.openxmlformats.org/drawingml/2006/table">
            <a:tbl>
              <a:tblPr firstRow="1" bandRow="1">
                <a:tableStyleId>{5C22544A-7EE6-4342-B048-85BDC9FD1C3A}</a:tableStyleId>
              </a:tblPr>
              <a:tblGrid>
                <a:gridCol w="3587926"/>
                <a:gridCol w="1372669"/>
                <a:gridCol w="1387273"/>
                <a:gridCol w="1620918"/>
              </a:tblGrid>
              <a:tr h="627623">
                <a:tc>
                  <a:txBody>
                    <a:bodyPr/>
                    <a:lstStyle/>
                    <a:p>
                      <a:r>
                        <a:rPr lang="en-US" dirty="0" smtClean="0"/>
                        <a:t>Intervention</a:t>
                      </a:r>
                      <a:endParaRPr lang="en-US" dirty="0"/>
                    </a:p>
                  </a:txBody>
                  <a:tcPr marL="90556" marR="90556">
                    <a:solidFill>
                      <a:srgbClr val="1691D0"/>
                    </a:solidFill>
                  </a:tcPr>
                </a:tc>
                <a:tc>
                  <a:txBody>
                    <a:bodyPr/>
                    <a:lstStyle/>
                    <a:p>
                      <a:pPr algn="ctr"/>
                      <a:r>
                        <a:rPr lang="en-US" dirty="0" smtClean="0"/>
                        <a:t>Cost</a:t>
                      </a:r>
                      <a:endParaRPr lang="en-US" dirty="0"/>
                    </a:p>
                  </a:txBody>
                  <a:tcPr marL="90556" marR="90556">
                    <a:solidFill>
                      <a:srgbClr val="1691D0"/>
                    </a:solidFill>
                  </a:tcPr>
                </a:tc>
                <a:tc>
                  <a:txBody>
                    <a:bodyPr/>
                    <a:lstStyle/>
                    <a:p>
                      <a:pPr algn="ctr"/>
                      <a:r>
                        <a:rPr lang="en-US" dirty="0" smtClean="0"/>
                        <a:t>Quality</a:t>
                      </a:r>
                      <a:r>
                        <a:rPr lang="en-US" baseline="0" dirty="0" smtClean="0"/>
                        <a:t> of evidence</a:t>
                      </a:r>
                      <a:endParaRPr lang="en-US" dirty="0"/>
                    </a:p>
                  </a:txBody>
                  <a:tcPr marL="90556" marR="90556">
                    <a:solidFill>
                      <a:srgbClr val="1691D0"/>
                    </a:solidFill>
                  </a:tcPr>
                </a:tc>
                <a:tc>
                  <a:txBody>
                    <a:bodyPr/>
                    <a:lstStyle/>
                    <a:p>
                      <a:pPr algn="ctr"/>
                      <a:r>
                        <a:rPr lang="en-US" dirty="0" smtClean="0"/>
                        <a:t>Extra</a:t>
                      </a:r>
                      <a:r>
                        <a:rPr lang="en-US" baseline="0" dirty="0" smtClean="0"/>
                        <a:t> months of learning</a:t>
                      </a:r>
                      <a:endParaRPr lang="en-US" dirty="0"/>
                    </a:p>
                  </a:txBody>
                  <a:tcPr marL="90556" marR="90556">
                    <a:solidFill>
                      <a:srgbClr val="1691D0"/>
                    </a:solidFill>
                  </a:tcPr>
                </a:tc>
              </a:tr>
              <a:tr h="363623">
                <a:tc>
                  <a:txBody>
                    <a:bodyPr/>
                    <a:lstStyle/>
                    <a:p>
                      <a:r>
                        <a:rPr lang="en-US" dirty="0" smtClean="0"/>
                        <a:t>Parental involvement</a:t>
                      </a:r>
                      <a:endParaRPr lang="en-US" dirty="0"/>
                    </a:p>
                  </a:txBody>
                  <a:tcPr marL="90556" marR="90556"/>
                </a:tc>
                <a:tc>
                  <a:txBody>
                    <a:bodyPr/>
                    <a:lstStyle/>
                    <a:p>
                      <a:pPr algn="ctr"/>
                      <a:r>
                        <a:rPr lang="en-US" dirty="0" smtClean="0"/>
                        <a:t>£££</a:t>
                      </a:r>
                      <a:endParaRPr lang="en-US" dirty="0"/>
                    </a:p>
                  </a:txBody>
                  <a:tcPr marL="90556" marR="9055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556" marR="90556"/>
                </a:tc>
                <a:tc>
                  <a:txBody>
                    <a:bodyPr/>
                    <a:lstStyle/>
                    <a:p>
                      <a:pPr algn="ctr"/>
                      <a:r>
                        <a:rPr lang="en-US" dirty="0" smtClean="0">
                          <a:solidFill>
                            <a:srgbClr val="008000"/>
                          </a:solidFill>
                        </a:rPr>
                        <a:t>+3</a:t>
                      </a:r>
                      <a:endParaRPr lang="en-US" dirty="0">
                        <a:solidFill>
                          <a:srgbClr val="008000"/>
                        </a:solidFill>
                      </a:endParaRPr>
                    </a:p>
                  </a:txBody>
                  <a:tcPr marL="90556" marR="90556"/>
                </a:tc>
              </a:tr>
              <a:tr h="363623">
                <a:tc>
                  <a:txBody>
                    <a:bodyPr/>
                    <a:lstStyle/>
                    <a:p>
                      <a:r>
                        <a:rPr lang="en-US" dirty="0" smtClean="0"/>
                        <a:t>Reducing class</a:t>
                      </a:r>
                      <a:r>
                        <a:rPr lang="en-US" baseline="0" dirty="0" smtClean="0"/>
                        <a:t> size</a:t>
                      </a:r>
                      <a:endParaRPr lang="en-US" dirty="0"/>
                    </a:p>
                  </a:txBody>
                  <a:tcPr marL="90556" marR="90556"/>
                </a:tc>
                <a:tc>
                  <a:txBody>
                    <a:bodyPr/>
                    <a:lstStyle/>
                    <a:p>
                      <a:pPr algn="ctr"/>
                      <a:r>
                        <a:rPr lang="en-US" dirty="0" smtClean="0"/>
                        <a:t>£££££</a:t>
                      </a:r>
                      <a:endParaRPr lang="en-US" dirty="0"/>
                    </a:p>
                  </a:txBody>
                  <a:tcPr marL="90556" marR="9055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556" marR="90556"/>
                </a:tc>
                <a:tc>
                  <a:txBody>
                    <a:bodyPr/>
                    <a:lstStyle/>
                    <a:p>
                      <a:pPr algn="ctr"/>
                      <a:r>
                        <a:rPr lang="en-US" dirty="0" smtClean="0">
                          <a:solidFill>
                            <a:srgbClr val="008000"/>
                          </a:solidFill>
                        </a:rPr>
                        <a:t>+3</a:t>
                      </a:r>
                      <a:endParaRPr lang="en-US" dirty="0">
                        <a:solidFill>
                          <a:srgbClr val="008000"/>
                        </a:solidFill>
                      </a:endParaRPr>
                    </a:p>
                  </a:txBody>
                  <a:tcPr marL="90556" marR="90556"/>
                </a:tc>
              </a:tr>
              <a:tr h="363623">
                <a:tc>
                  <a:txBody>
                    <a:bodyPr/>
                    <a:lstStyle/>
                    <a:p>
                      <a:r>
                        <a:rPr lang="en-US" dirty="0" smtClean="0"/>
                        <a:t>Summer schools</a:t>
                      </a:r>
                      <a:endParaRPr lang="en-US" dirty="0"/>
                    </a:p>
                  </a:txBody>
                  <a:tcPr marL="90556" marR="90556"/>
                </a:tc>
                <a:tc>
                  <a:txBody>
                    <a:bodyPr/>
                    <a:lstStyle/>
                    <a:p>
                      <a:pPr algn="ctr"/>
                      <a:r>
                        <a:rPr lang="en-US" dirty="0" smtClean="0"/>
                        <a:t>£££</a:t>
                      </a:r>
                      <a:endParaRPr lang="en-US" dirty="0"/>
                    </a:p>
                  </a:txBody>
                  <a:tcPr marL="90556" marR="9055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556" marR="90556"/>
                </a:tc>
                <a:tc>
                  <a:txBody>
                    <a:bodyPr/>
                    <a:lstStyle/>
                    <a:p>
                      <a:pPr algn="ctr"/>
                      <a:r>
                        <a:rPr lang="en-US" dirty="0" smtClean="0">
                          <a:solidFill>
                            <a:srgbClr val="008000"/>
                          </a:solidFill>
                        </a:rPr>
                        <a:t>+3</a:t>
                      </a:r>
                      <a:endParaRPr lang="en-US" dirty="0">
                        <a:solidFill>
                          <a:srgbClr val="008000"/>
                        </a:solidFill>
                      </a:endParaRPr>
                    </a:p>
                  </a:txBody>
                  <a:tcPr marL="90556" marR="90556"/>
                </a:tc>
              </a:tr>
              <a:tr h="363623">
                <a:tc>
                  <a:txBody>
                    <a:bodyPr/>
                    <a:lstStyle/>
                    <a:p>
                      <a:r>
                        <a:rPr lang="en-US" dirty="0" smtClean="0"/>
                        <a:t>Sports participation</a:t>
                      </a:r>
                      <a:endParaRPr lang="en-US" dirty="0"/>
                    </a:p>
                  </a:txBody>
                  <a:tcPr marL="90556" marR="90556"/>
                </a:tc>
                <a:tc>
                  <a:txBody>
                    <a:bodyPr/>
                    <a:lstStyle/>
                    <a:p>
                      <a:pPr algn="ctr"/>
                      <a:r>
                        <a:rPr lang="en-US" dirty="0" smtClean="0"/>
                        <a:t>£££</a:t>
                      </a:r>
                      <a:endParaRPr lang="en-US" dirty="0"/>
                    </a:p>
                  </a:txBody>
                  <a:tcPr marL="90556" marR="9055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556" marR="90556"/>
                </a:tc>
                <a:tc>
                  <a:txBody>
                    <a:bodyPr/>
                    <a:lstStyle/>
                    <a:p>
                      <a:pPr algn="ctr"/>
                      <a:r>
                        <a:rPr lang="en-US" dirty="0" smtClean="0">
                          <a:solidFill>
                            <a:srgbClr val="008000"/>
                          </a:solidFill>
                        </a:rPr>
                        <a:t>+2</a:t>
                      </a:r>
                      <a:endParaRPr lang="en-US" dirty="0">
                        <a:solidFill>
                          <a:srgbClr val="008000"/>
                        </a:solidFill>
                      </a:endParaRPr>
                    </a:p>
                  </a:txBody>
                  <a:tcPr marL="90556" marR="90556"/>
                </a:tc>
              </a:tr>
              <a:tr h="363623">
                <a:tc>
                  <a:txBody>
                    <a:bodyPr/>
                    <a:lstStyle/>
                    <a:p>
                      <a:r>
                        <a:rPr lang="en-US" dirty="0" smtClean="0"/>
                        <a:t>Arts</a:t>
                      </a:r>
                      <a:r>
                        <a:rPr lang="en-US" baseline="0" dirty="0" smtClean="0"/>
                        <a:t> participation</a:t>
                      </a:r>
                      <a:endParaRPr lang="en-US" dirty="0"/>
                    </a:p>
                  </a:txBody>
                  <a:tcPr marL="90556" marR="90556"/>
                </a:tc>
                <a:tc>
                  <a:txBody>
                    <a:bodyPr/>
                    <a:lstStyle/>
                    <a:p>
                      <a:pPr algn="ctr"/>
                      <a:r>
                        <a:rPr lang="en-US" dirty="0" smtClean="0"/>
                        <a:t>££</a:t>
                      </a:r>
                      <a:endParaRPr lang="en-US" dirty="0"/>
                    </a:p>
                  </a:txBody>
                  <a:tcPr marL="90556" marR="9055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556" marR="90556"/>
                </a:tc>
                <a:tc>
                  <a:txBody>
                    <a:bodyPr/>
                    <a:lstStyle/>
                    <a:p>
                      <a:pPr algn="ctr"/>
                      <a:r>
                        <a:rPr lang="en-US" dirty="0" smtClean="0">
                          <a:solidFill>
                            <a:srgbClr val="008000"/>
                          </a:solidFill>
                        </a:rPr>
                        <a:t>+2</a:t>
                      </a:r>
                      <a:endParaRPr lang="en-US" dirty="0">
                        <a:solidFill>
                          <a:srgbClr val="008000"/>
                        </a:solidFill>
                      </a:endParaRPr>
                    </a:p>
                  </a:txBody>
                  <a:tcPr marL="90556" marR="90556"/>
                </a:tc>
              </a:tr>
              <a:tr h="363623">
                <a:tc>
                  <a:txBody>
                    <a:bodyPr/>
                    <a:lstStyle/>
                    <a:p>
                      <a:r>
                        <a:rPr lang="en-US" dirty="0" smtClean="0"/>
                        <a:t>Extended school time</a:t>
                      </a:r>
                      <a:endParaRPr lang="en-US" dirty="0"/>
                    </a:p>
                  </a:txBody>
                  <a:tcPr marL="90556" marR="90556"/>
                </a:tc>
                <a:tc>
                  <a:txBody>
                    <a:bodyPr/>
                    <a:lstStyle/>
                    <a:p>
                      <a:pPr algn="ctr"/>
                      <a:r>
                        <a:rPr lang="en-US" dirty="0" smtClean="0"/>
                        <a:t>£££</a:t>
                      </a:r>
                      <a:endParaRPr lang="en-US" dirty="0"/>
                    </a:p>
                  </a:txBody>
                  <a:tcPr marL="90556" marR="9055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556" marR="90556"/>
                </a:tc>
                <a:tc>
                  <a:txBody>
                    <a:bodyPr/>
                    <a:lstStyle/>
                    <a:p>
                      <a:pPr algn="ctr"/>
                      <a:r>
                        <a:rPr lang="en-US" dirty="0" smtClean="0">
                          <a:solidFill>
                            <a:srgbClr val="008000"/>
                          </a:solidFill>
                        </a:rPr>
                        <a:t>+2</a:t>
                      </a:r>
                      <a:endParaRPr lang="en-US" dirty="0">
                        <a:solidFill>
                          <a:srgbClr val="008000"/>
                        </a:solidFill>
                      </a:endParaRPr>
                    </a:p>
                  </a:txBody>
                  <a:tcPr marL="90556" marR="90556"/>
                </a:tc>
              </a:tr>
              <a:tr h="363623">
                <a:tc>
                  <a:txBody>
                    <a:bodyPr/>
                    <a:lstStyle/>
                    <a:p>
                      <a:r>
                        <a:rPr lang="en-US" dirty="0" smtClean="0"/>
                        <a:t>Individualized instruction</a:t>
                      </a:r>
                      <a:endParaRPr lang="en-US" dirty="0"/>
                    </a:p>
                  </a:txBody>
                  <a:tcPr marL="90556" marR="90556"/>
                </a:tc>
                <a:tc>
                  <a:txBody>
                    <a:bodyPr/>
                    <a:lstStyle/>
                    <a:p>
                      <a:pPr algn="ctr"/>
                      <a:r>
                        <a:rPr lang="en-US" dirty="0" smtClean="0"/>
                        <a:t>£</a:t>
                      </a:r>
                      <a:endParaRPr lang="en-US" dirty="0"/>
                    </a:p>
                  </a:txBody>
                  <a:tcPr marL="90556" marR="9055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556" marR="90556"/>
                </a:tc>
                <a:tc>
                  <a:txBody>
                    <a:bodyPr/>
                    <a:lstStyle/>
                    <a:p>
                      <a:pPr algn="ctr"/>
                      <a:r>
                        <a:rPr lang="en-US" dirty="0" smtClean="0">
                          <a:solidFill>
                            <a:srgbClr val="008000"/>
                          </a:solidFill>
                        </a:rPr>
                        <a:t>+2</a:t>
                      </a:r>
                      <a:endParaRPr lang="en-US" dirty="0">
                        <a:solidFill>
                          <a:srgbClr val="008000"/>
                        </a:solidFill>
                      </a:endParaRPr>
                    </a:p>
                  </a:txBody>
                  <a:tcPr marL="90556" marR="90556"/>
                </a:tc>
              </a:tr>
              <a:tr h="363623">
                <a:tc>
                  <a:txBody>
                    <a:bodyPr/>
                    <a:lstStyle/>
                    <a:p>
                      <a:r>
                        <a:rPr lang="en-US" dirty="0" smtClean="0"/>
                        <a:t>After school programmes</a:t>
                      </a:r>
                      <a:endParaRPr lang="en-US" dirty="0"/>
                    </a:p>
                  </a:txBody>
                  <a:tcPr marL="90556" marR="90556"/>
                </a:tc>
                <a:tc>
                  <a:txBody>
                    <a:bodyPr/>
                    <a:lstStyle/>
                    <a:p>
                      <a:pPr algn="ctr"/>
                      <a:r>
                        <a:rPr lang="en-US" dirty="0" smtClean="0"/>
                        <a:t>££££</a:t>
                      </a:r>
                      <a:endParaRPr lang="en-US" dirty="0"/>
                    </a:p>
                  </a:txBody>
                  <a:tcPr marL="90556" marR="9055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556" marR="90556"/>
                </a:tc>
                <a:tc>
                  <a:txBody>
                    <a:bodyPr/>
                    <a:lstStyle/>
                    <a:p>
                      <a:pPr algn="ctr"/>
                      <a:r>
                        <a:rPr lang="en-US" dirty="0" smtClean="0">
                          <a:solidFill>
                            <a:srgbClr val="008000"/>
                          </a:solidFill>
                        </a:rPr>
                        <a:t>+2</a:t>
                      </a:r>
                      <a:endParaRPr lang="en-US" dirty="0">
                        <a:solidFill>
                          <a:srgbClr val="008000"/>
                        </a:solidFill>
                      </a:endParaRPr>
                    </a:p>
                  </a:txBody>
                  <a:tcPr marL="90556" marR="90556"/>
                </a:tc>
              </a:tr>
              <a:tr h="363623">
                <a:tc>
                  <a:txBody>
                    <a:bodyPr/>
                    <a:lstStyle/>
                    <a:p>
                      <a:r>
                        <a:rPr lang="en-US" dirty="0" smtClean="0"/>
                        <a:t>Learning styles</a:t>
                      </a:r>
                      <a:endParaRPr lang="en-US" dirty="0"/>
                    </a:p>
                  </a:txBody>
                  <a:tcPr marL="90556" marR="90556"/>
                </a:tc>
                <a:tc>
                  <a:txBody>
                    <a:bodyPr/>
                    <a:lstStyle/>
                    <a:p>
                      <a:pPr algn="ctr"/>
                      <a:r>
                        <a:rPr lang="en-US" dirty="0" smtClean="0"/>
                        <a:t>£</a:t>
                      </a:r>
                      <a:endParaRPr lang="en-US" dirty="0"/>
                    </a:p>
                  </a:txBody>
                  <a:tcPr marL="90556" marR="9055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556" marR="90556"/>
                </a:tc>
                <a:tc>
                  <a:txBody>
                    <a:bodyPr/>
                    <a:lstStyle/>
                    <a:p>
                      <a:pPr algn="ctr"/>
                      <a:r>
                        <a:rPr lang="en-US" dirty="0" smtClean="0">
                          <a:solidFill>
                            <a:srgbClr val="008000"/>
                          </a:solidFill>
                        </a:rPr>
                        <a:t>+2</a:t>
                      </a:r>
                      <a:endParaRPr lang="en-US" dirty="0">
                        <a:solidFill>
                          <a:srgbClr val="008000"/>
                        </a:solidFill>
                      </a:endParaRPr>
                    </a:p>
                  </a:txBody>
                  <a:tcPr marL="90556" marR="90556"/>
                </a:tc>
              </a:tr>
              <a:tr h="363623">
                <a:tc>
                  <a:txBody>
                    <a:bodyPr/>
                    <a:lstStyle/>
                    <a:p>
                      <a:r>
                        <a:rPr lang="en-US" dirty="0" smtClean="0"/>
                        <a:t>Mentoring</a:t>
                      </a:r>
                      <a:endParaRPr lang="en-US" dirty="0"/>
                    </a:p>
                  </a:txBody>
                  <a:tcPr marL="90556" marR="90556"/>
                </a:tc>
                <a:tc>
                  <a:txBody>
                    <a:bodyPr/>
                    <a:lstStyle/>
                    <a:p>
                      <a:pPr algn="ctr"/>
                      <a:r>
                        <a:rPr lang="en-US" dirty="0" smtClean="0"/>
                        <a:t>£££</a:t>
                      </a:r>
                      <a:endParaRPr lang="en-US" dirty="0"/>
                    </a:p>
                  </a:txBody>
                  <a:tcPr marL="90556" marR="9055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556" marR="90556"/>
                </a:tc>
                <a:tc>
                  <a:txBody>
                    <a:bodyPr/>
                    <a:lstStyle/>
                    <a:p>
                      <a:pPr algn="ctr"/>
                      <a:r>
                        <a:rPr lang="en-US" dirty="0" smtClean="0">
                          <a:solidFill>
                            <a:srgbClr val="008000"/>
                          </a:solidFill>
                        </a:rPr>
                        <a:t>+1</a:t>
                      </a:r>
                      <a:endParaRPr lang="en-US" dirty="0">
                        <a:solidFill>
                          <a:srgbClr val="008000"/>
                        </a:solidFill>
                      </a:endParaRPr>
                    </a:p>
                  </a:txBody>
                  <a:tcPr marL="90556" marR="90556"/>
                </a:tc>
              </a:tr>
              <a:tr h="363623">
                <a:tc>
                  <a:txBody>
                    <a:bodyPr/>
                    <a:lstStyle/>
                    <a:p>
                      <a:r>
                        <a:rPr lang="en-US" dirty="0" smtClean="0"/>
                        <a:t>Homework (primary)</a:t>
                      </a:r>
                      <a:endParaRPr lang="en-US" dirty="0"/>
                    </a:p>
                  </a:txBody>
                  <a:tcPr marL="90556" marR="90556"/>
                </a:tc>
                <a:tc>
                  <a:txBody>
                    <a:bodyPr/>
                    <a:lstStyle/>
                    <a:p>
                      <a:pPr algn="ctr"/>
                      <a:r>
                        <a:rPr lang="en-US" dirty="0" smtClean="0"/>
                        <a:t>£</a:t>
                      </a:r>
                      <a:endParaRPr lang="en-US" dirty="0"/>
                    </a:p>
                  </a:txBody>
                  <a:tcPr marL="90556" marR="9055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556" marR="90556"/>
                </a:tc>
                <a:tc>
                  <a:txBody>
                    <a:bodyPr/>
                    <a:lstStyle/>
                    <a:p>
                      <a:pPr algn="ctr"/>
                      <a:r>
                        <a:rPr lang="en-US" dirty="0" smtClean="0">
                          <a:solidFill>
                            <a:srgbClr val="008000"/>
                          </a:solidFill>
                        </a:rPr>
                        <a:t>+1</a:t>
                      </a:r>
                      <a:endParaRPr lang="en-US" dirty="0">
                        <a:solidFill>
                          <a:srgbClr val="008000"/>
                        </a:solidFill>
                      </a:endParaRPr>
                    </a:p>
                  </a:txBody>
                  <a:tcPr marL="90556" marR="90556"/>
                </a:tc>
              </a:tr>
            </a:tbl>
          </a:graphicData>
        </a:graphic>
      </p:graphicFrame>
      <p:sp>
        <p:nvSpPr>
          <p:cNvPr id="3" name="Slide Number Placeholder 2"/>
          <p:cNvSpPr>
            <a:spLocks noGrp="1"/>
          </p:cNvSpPr>
          <p:nvPr>
            <p:ph type="sldNum" sz="quarter" idx="12"/>
          </p:nvPr>
        </p:nvSpPr>
        <p:spPr/>
        <p:txBody>
          <a:bodyPr/>
          <a:lstStyle/>
          <a:p>
            <a:fld id="{2D6238C2-C284-AD4D-8FB8-9663937FCA09}" type="slidenum">
              <a:rPr lang="en-GB" smtClean="0"/>
              <a:pPr/>
              <a:t>41</a:t>
            </a:fld>
            <a:endParaRPr lang="en-GB" dirty="0"/>
          </a:p>
        </p:txBody>
      </p:sp>
    </p:spTree>
    <p:extLst>
      <p:ext uri="{BB962C8B-B14F-4D97-AF65-F5344CB8AC3E}">
        <p14:creationId xmlns:p14="http://schemas.microsoft.com/office/powerpoint/2010/main" val="294419281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Educational Endowment Foundation toolkit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53937309"/>
              </p:ext>
            </p:extLst>
          </p:nvPr>
        </p:nvGraphicFramePr>
        <p:xfrm>
          <a:off x="717550" y="1384300"/>
          <a:ext cx="7969250" cy="3235960"/>
        </p:xfrm>
        <a:graphic>
          <a:graphicData uri="http://schemas.openxmlformats.org/drawingml/2006/table">
            <a:tbl>
              <a:tblPr firstRow="1" bandRow="1">
                <a:tableStyleId>{5C22544A-7EE6-4342-B048-85BDC9FD1C3A}</a:tableStyleId>
              </a:tblPr>
              <a:tblGrid>
                <a:gridCol w="3588135"/>
                <a:gridCol w="1372749"/>
                <a:gridCol w="1387354"/>
                <a:gridCol w="1621012"/>
              </a:tblGrid>
              <a:tr h="370840">
                <a:tc>
                  <a:txBody>
                    <a:bodyPr/>
                    <a:lstStyle/>
                    <a:p>
                      <a:r>
                        <a:rPr lang="en-US" dirty="0" smtClean="0"/>
                        <a:t>Intervention</a:t>
                      </a:r>
                      <a:endParaRPr lang="en-US" dirty="0"/>
                    </a:p>
                  </a:txBody>
                  <a:tcPr marL="90753" marR="90753">
                    <a:solidFill>
                      <a:srgbClr val="1691D0"/>
                    </a:solidFill>
                  </a:tcPr>
                </a:tc>
                <a:tc>
                  <a:txBody>
                    <a:bodyPr/>
                    <a:lstStyle/>
                    <a:p>
                      <a:pPr algn="ctr"/>
                      <a:r>
                        <a:rPr lang="en-US" dirty="0" smtClean="0"/>
                        <a:t>Cost</a:t>
                      </a:r>
                      <a:endParaRPr lang="en-US" dirty="0"/>
                    </a:p>
                  </a:txBody>
                  <a:tcPr marL="90753" marR="90753">
                    <a:solidFill>
                      <a:srgbClr val="1691D0"/>
                    </a:solidFill>
                  </a:tcPr>
                </a:tc>
                <a:tc>
                  <a:txBody>
                    <a:bodyPr/>
                    <a:lstStyle/>
                    <a:p>
                      <a:pPr algn="ctr"/>
                      <a:r>
                        <a:rPr lang="en-US" dirty="0" smtClean="0"/>
                        <a:t>Quality</a:t>
                      </a:r>
                      <a:r>
                        <a:rPr lang="en-US" baseline="0" dirty="0" smtClean="0"/>
                        <a:t> of evidence</a:t>
                      </a:r>
                      <a:endParaRPr lang="en-US" dirty="0"/>
                    </a:p>
                  </a:txBody>
                  <a:tcPr marL="90753" marR="90753">
                    <a:solidFill>
                      <a:srgbClr val="1691D0"/>
                    </a:solidFill>
                  </a:tcPr>
                </a:tc>
                <a:tc>
                  <a:txBody>
                    <a:bodyPr/>
                    <a:lstStyle/>
                    <a:p>
                      <a:pPr algn="ctr"/>
                      <a:r>
                        <a:rPr lang="en-US" dirty="0" smtClean="0"/>
                        <a:t>Extra</a:t>
                      </a:r>
                      <a:r>
                        <a:rPr lang="en-US" baseline="0" dirty="0" smtClean="0"/>
                        <a:t> months of learning</a:t>
                      </a:r>
                      <a:endParaRPr lang="en-US" dirty="0"/>
                    </a:p>
                  </a:txBody>
                  <a:tcPr marL="90753" marR="90753">
                    <a:solidFill>
                      <a:srgbClr val="1691D0"/>
                    </a:solidFill>
                  </a:tcPr>
                </a:tc>
              </a:tr>
              <a:tr h="370840">
                <a:tc>
                  <a:txBody>
                    <a:bodyPr/>
                    <a:lstStyle/>
                    <a:p>
                      <a:r>
                        <a:rPr lang="en-US" dirty="0" smtClean="0"/>
                        <a:t>Teaching</a:t>
                      </a:r>
                      <a:r>
                        <a:rPr lang="en-US" baseline="0" dirty="0" smtClean="0"/>
                        <a:t> assistants</a:t>
                      </a:r>
                      <a:endParaRPr lang="en-US" dirty="0"/>
                    </a:p>
                  </a:txBody>
                  <a:tcPr marL="90753" marR="90753"/>
                </a:tc>
                <a:tc>
                  <a:txBody>
                    <a:bodyPr/>
                    <a:lstStyle/>
                    <a:p>
                      <a:pPr algn="ctr"/>
                      <a:r>
                        <a:rPr lang="en-US" dirty="0" smtClean="0"/>
                        <a:t>££££</a:t>
                      </a:r>
                      <a:endParaRPr lang="en-US" dirty="0"/>
                    </a:p>
                  </a:txBody>
                  <a:tcPr marL="90753" marR="9075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753" marR="90753"/>
                </a:tc>
                <a:tc>
                  <a:txBody>
                    <a:bodyPr/>
                    <a:lstStyle/>
                    <a:p>
                      <a:pPr algn="ctr"/>
                      <a:r>
                        <a:rPr lang="en-US" dirty="0" smtClean="0">
                          <a:solidFill>
                            <a:srgbClr val="FF0000"/>
                          </a:solidFill>
                        </a:rPr>
                        <a:t>0</a:t>
                      </a:r>
                      <a:endParaRPr lang="en-US" dirty="0">
                        <a:solidFill>
                          <a:srgbClr val="FF0000"/>
                        </a:solidFill>
                      </a:endParaRPr>
                    </a:p>
                  </a:txBody>
                  <a:tcPr marL="90753" marR="90753"/>
                </a:tc>
              </a:tr>
              <a:tr h="370840">
                <a:tc>
                  <a:txBody>
                    <a:bodyPr/>
                    <a:lstStyle/>
                    <a:p>
                      <a:r>
                        <a:rPr lang="en-US" dirty="0" smtClean="0"/>
                        <a:t>Performance</a:t>
                      </a:r>
                      <a:r>
                        <a:rPr lang="en-US" baseline="0" dirty="0" smtClean="0"/>
                        <a:t> pay</a:t>
                      </a:r>
                      <a:endParaRPr lang="en-US" dirty="0"/>
                    </a:p>
                  </a:txBody>
                  <a:tcPr marL="90753" marR="90753"/>
                </a:tc>
                <a:tc>
                  <a:txBody>
                    <a:bodyPr/>
                    <a:lstStyle/>
                    <a:p>
                      <a:pPr algn="ctr"/>
                      <a:r>
                        <a:rPr lang="en-US" dirty="0" smtClean="0"/>
                        <a:t>££</a:t>
                      </a:r>
                      <a:endParaRPr lang="en-US" dirty="0"/>
                    </a:p>
                  </a:txBody>
                  <a:tcPr marL="90753" marR="9075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753" marR="90753"/>
                </a:tc>
                <a:tc>
                  <a:txBody>
                    <a:bodyPr/>
                    <a:lstStyle/>
                    <a:p>
                      <a:pPr algn="ctr"/>
                      <a:r>
                        <a:rPr lang="en-US" dirty="0" smtClean="0">
                          <a:solidFill>
                            <a:srgbClr val="FF0000"/>
                          </a:solidFill>
                        </a:rPr>
                        <a:t>0</a:t>
                      </a:r>
                      <a:endParaRPr lang="en-US" dirty="0">
                        <a:solidFill>
                          <a:srgbClr val="FF0000"/>
                        </a:solidFill>
                      </a:endParaRPr>
                    </a:p>
                  </a:txBody>
                  <a:tcPr marL="90753" marR="90753"/>
                </a:tc>
              </a:tr>
              <a:tr h="370840">
                <a:tc>
                  <a:txBody>
                    <a:bodyPr/>
                    <a:lstStyle/>
                    <a:p>
                      <a:r>
                        <a:rPr lang="en-US" dirty="0" smtClean="0"/>
                        <a:t>Aspiration interventions</a:t>
                      </a:r>
                      <a:endParaRPr lang="en-US" dirty="0"/>
                    </a:p>
                  </a:txBody>
                  <a:tcPr marL="90753" marR="90753"/>
                </a:tc>
                <a:tc>
                  <a:txBody>
                    <a:bodyPr/>
                    <a:lstStyle/>
                    <a:p>
                      <a:pPr algn="ctr"/>
                      <a:r>
                        <a:rPr lang="en-US" dirty="0" smtClean="0"/>
                        <a:t>£££</a:t>
                      </a:r>
                      <a:endParaRPr lang="en-US" dirty="0"/>
                    </a:p>
                  </a:txBody>
                  <a:tcPr marL="90753" marR="9075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753" marR="90753"/>
                </a:tc>
                <a:tc>
                  <a:txBody>
                    <a:bodyPr/>
                    <a:lstStyle/>
                    <a:p>
                      <a:pPr algn="ctr"/>
                      <a:r>
                        <a:rPr lang="en-US" dirty="0" smtClean="0">
                          <a:solidFill>
                            <a:srgbClr val="FF0000"/>
                          </a:solidFill>
                        </a:rPr>
                        <a:t>0</a:t>
                      </a:r>
                      <a:endParaRPr lang="en-US" dirty="0">
                        <a:solidFill>
                          <a:srgbClr val="FF0000"/>
                        </a:solidFill>
                      </a:endParaRPr>
                    </a:p>
                  </a:txBody>
                  <a:tcPr marL="90753" marR="90753"/>
                </a:tc>
              </a:tr>
              <a:tr h="370840">
                <a:tc>
                  <a:txBody>
                    <a:bodyPr/>
                    <a:lstStyle/>
                    <a:p>
                      <a:r>
                        <a:rPr lang="en-US" dirty="0" smtClean="0"/>
                        <a:t>Block scheduling</a:t>
                      </a:r>
                      <a:endParaRPr lang="en-US" dirty="0"/>
                    </a:p>
                  </a:txBody>
                  <a:tcPr marL="90753" marR="90753"/>
                </a:tc>
                <a:tc>
                  <a:txBody>
                    <a:bodyPr/>
                    <a:lstStyle/>
                    <a:p>
                      <a:pPr algn="ctr"/>
                      <a:r>
                        <a:rPr lang="en-US" dirty="0" smtClean="0"/>
                        <a:t>£</a:t>
                      </a:r>
                      <a:endParaRPr lang="en-US" dirty="0"/>
                    </a:p>
                  </a:txBody>
                  <a:tcPr marL="90753" marR="9075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753" marR="90753"/>
                </a:tc>
                <a:tc>
                  <a:txBody>
                    <a:bodyPr/>
                    <a:lstStyle/>
                    <a:p>
                      <a:pPr algn="ctr"/>
                      <a:r>
                        <a:rPr lang="en-US" dirty="0" smtClean="0">
                          <a:solidFill>
                            <a:srgbClr val="FF0000"/>
                          </a:solidFill>
                        </a:rPr>
                        <a:t>0</a:t>
                      </a:r>
                      <a:endParaRPr lang="en-US" dirty="0">
                        <a:solidFill>
                          <a:srgbClr val="FF0000"/>
                        </a:solidFill>
                      </a:endParaRPr>
                    </a:p>
                  </a:txBody>
                  <a:tcPr marL="90753" marR="90753"/>
                </a:tc>
              </a:tr>
              <a:tr h="370840">
                <a:tc>
                  <a:txBody>
                    <a:bodyPr/>
                    <a:lstStyle/>
                    <a:p>
                      <a:r>
                        <a:rPr lang="en-US" dirty="0" smtClean="0"/>
                        <a:t>School uniform</a:t>
                      </a:r>
                      <a:endParaRPr lang="en-US" dirty="0"/>
                    </a:p>
                  </a:txBody>
                  <a:tcPr marL="90753" marR="90753"/>
                </a:tc>
                <a:tc>
                  <a:txBody>
                    <a:bodyPr/>
                    <a:lstStyle/>
                    <a:p>
                      <a:pPr algn="ctr"/>
                      <a:r>
                        <a:rPr lang="en-US" dirty="0" smtClean="0"/>
                        <a:t>£</a:t>
                      </a:r>
                      <a:endParaRPr lang="en-US" dirty="0"/>
                    </a:p>
                  </a:txBody>
                  <a:tcPr marL="90753" marR="9075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753" marR="90753"/>
                </a:tc>
                <a:tc>
                  <a:txBody>
                    <a:bodyPr/>
                    <a:lstStyle/>
                    <a:p>
                      <a:pPr algn="ctr"/>
                      <a:r>
                        <a:rPr lang="en-US" dirty="0" smtClean="0">
                          <a:solidFill>
                            <a:srgbClr val="FF0000"/>
                          </a:solidFill>
                        </a:rPr>
                        <a:t>0</a:t>
                      </a:r>
                      <a:endParaRPr lang="en-US" dirty="0">
                        <a:solidFill>
                          <a:srgbClr val="FF0000"/>
                        </a:solidFill>
                      </a:endParaRPr>
                    </a:p>
                  </a:txBody>
                  <a:tcPr marL="90753" marR="90753"/>
                </a:tc>
              </a:tr>
              <a:tr h="370840">
                <a:tc>
                  <a:txBody>
                    <a:bodyPr/>
                    <a:lstStyle/>
                    <a:p>
                      <a:r>
                        <a:rPr lang="en-US" dirty="0" smtClean="0"/>
                        <a:t>Physical environment</a:t>
                      </a:r>
                      <a:endParaRPr lang="en-US" dirty="0"/>
                    </a:p>
                  </a:txBody>
                  <a:tcPr marL="90753" marR="90753"/>
                </a:tc>
                <a:tc>
                  <a:txBody>
                    <a:bodyPr/>
                    <a:lstStyle/>
                    <a:p>
                      <a:pPr algn="ctr"/>
                      <a:r>
                        <a:rPr lang="en-US" dirty="0" smtClean="0"/>
                        <a:t>££</a:t>
                      </a:r>
                      <a:endParaRPr lang="en-US" dirty="0"/>
                    </a:p>
                  </a:txBody>
                  <a:tcPr marL="90753" marR="9075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753" marR="90753"/>
                </a:tc>
                <a:tc>
                  <a:txBody>
                    <a:bodyPr/>
                    <a:lstStyle/>
                    <a:p>
                      <a:pPr algn="ctr"/>
                      <a:r>
                        <a:rPr lang="en-US" dirty="0" smtClean="0">
                          <a:solidFill>
                            <a:srgbClr val="FF0000"/>
                          </a:solidFill>
                        </a:rPr>
                        <a:t>0</a:t>
                      </a:r>
                      <a:endParaRPr lang="en-US" dirty="0">
                        <a:solidFill>
                          <a:srgbClr val="FF0000"/>
                        </a:solidFill>
                      </a:endParaRPr>
                    </a:p>
                  </a:txBody>
                  <a:tcPr marL="90753" marR="90753"/>
                </a:tc>
              </a:tr>
              <a:tr h="370840">
                <a:tc>
                  <a:txBody>
                    <a:bodyPr/>
                    <a:lstStyle/>
                    <a:p>
                      <a:r>
                        <a:rPr lang="en-US" dirty="0" smtClean="0"/>
                        <a:t>Ability grouping</a:t>
                      </a:r>
                      <a:endParaRPr lang="en-US" dirty="0"/>
                    </a:p>
                  </a:txBody>
                  <a:tcPr marL="90753" marR="90753"/>
                </a:tc>
                <a:tc>
                  <a:txBody>
                    <a:bodyPr/>
                    <a:lstStyle/>
                    <a:p>
                      <a:pPr algn="ctr"/>
                      <a:r>
                        <a:rPr lang="en-US" dirty="0" smtClean="0"/>
                        <a:t>£</a:t>
                      </a:r>
                      <a:endParaRPr lang="en-US" dirty="0"/>
                    </a:p>
                  </a:txBody>
                  <a:tcPr marL="90753" marR="9075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charset="2"/>
                          <a:cs typeface="Zapf Dingbats" charset="2"/>
                        </a:rPr>
                        <a:t>★★★</a:t>
                      </a:r>
                    </a:p>
                  </a:txBody>
                  <a:tcPr marL="90753" marR="90753"/>
                </a:tc>
                <a:tc>
                  <a:txBody>
                    <a:bodyPr/>
                    <a:lstStyle/>
                    <a:p>
                      <a:pPr algn="ctr"/>
                      <a:r>
                        <a:rPr lang="en-US" dirty="0" smtClean="0">
                          <a:solidFill>
                            <a:srgbClr val="FF0000"/>
                          </a:solidFill>
                        </a:rPr>
                        <a:t>-1</a:t>
                      </a:r>
                      <a:endParaRPr lang="en-US" dirty="0">
                        <a:solidFill>
                          <a:srgbClr val="FF0000"/>
                        </a:solidFill>
                      </a:endParaRPr>
                    </a:p>
                  </a:txBody>
                  <a:tcPr marL="90753" marR="90753"/>
                </a:tc>
              </a:tr>
            </a:tbl>
          </a:graphicData>
        </a:graphic>
      </p:graphicFrame>
      <p:sp>
        <p:nvSpPr>
          <p:cNvPr id="3" name="Slide Number Placeholder 2"/>
          <p:cNvSpPr>
            <a:spLocks noGrp="1"/>
          </p:cNvSpPr>
          <p:nvPr>
            <p:ph type="sldNum" sz="quarter" idx="12"/>
          </p:nvPr>
        </p:nvSpPr>
        <p:spPr/>
        <p:txBody>
          <a:bodyPr/>
          <a:lstStyle/>
          <a:p>
            <a:fld id="{2D6238C2-C284-AD4D-8FB8-9663937FCA09}" type="slidenum">
              <a:rPr lang="en-GB" smtClean="0"/>
              <a:pPr/>
              <a:t>42</a:t>
            </a:fld>
            <a:endParaRPr lang="en-GB" dirty="0"/>
          </a:p>
        </p:txBody>
      </p:sp>
    </p:spTree>
    <p:extLst>
      <p:ext uri="{BB962C8B-B14F-4D97-AF65-F5344CB8AC3E}">
        <p14:creationId xmlns:p14="http://schemas.microsoft.com/office/powerpoint/2010/main" val="3372551931"/>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99250690"/>
              </p:ext>
            </p:extLst>
          </p:nvPr>
        </p:nvGraphicFramePr>
        <p:xfrm>
          <a:off x="94457" y="1440891"/>
          <a:ext cx="8962956" cy="5318702"/>
        </p:xfrm>
        <a:graphic>
          <a:graphicData uri="http://schemas.openxmlformats.org/drawingml/2006/table">
            <a:tbl>
              <a:tblPr firstRow="1" firstCol="1" bandRow="1">
                <a:tableStyleId>{5940675A-B579-460E-94D1-54222C63F5DA}</a:tableStyleId>
              </a:tblPr>
              <a:tblGrid>
                <a:gridCol w="1011381"/>
                <a:gridCol w="2294628"/>
                <a:gridCol w="2844217"/>
                <a:gridCol w="2812730"/>
              </a:tblGrid>
              <a:tr h="700343">
                <a:tc>
                  <a:txBody>
                    <a:bodyPr/>
                    <a:lstStyle/>
                    <a:p>
                      <a:endParaRPr lang="en-US" dirty="0"/>
                    </a:p>
                  </a:txBody>
                  <a:tcPr>
                    <a:solidFill>
                      <a:srgbClr val="F2F2F2"/>
                    </a:solidFill>
                  </a:tcPr>
                </a:tc>
                <a:tc>
                  <a:txBody>
                    <a:bodyPr/>
                    <a:lstStyle/>
                    <a:p>
                      <a:pPr algn="ctr"/>
                      <a:r>
                        <a:rPr lang="en-US" dirty="0" smtClean="0"/>
                        <a:t>Where the learner </a:t>
                      </a:r>
                      <a:br>
                        <a:rPr lang="en-US" dirty="0" smtClean="0"/>
                      </a:br>
                      <a:r>
                        <a:rPr lang="en-US" dirty="0" smtClean="0"/>
                        <a:t>is going</a:t>
                      </a:r>
                      <a:endParaRPr lang="en-US" b="1" dirty="0"/>
                    </a:p>
                  </a:txBody>
                  <a:tcPr anchor="ctr">
                    <a:solidFill>
                      <a:schemeClr val="bg1">
                        <a:lumMod val="95000"/>
                      </a:schemeClr>
                    </a:solidFill>
                  </a:tcPr>
                </a:tc>
                <a:tc>
                  <a:txBody>
                    <a:bodyPr/>
                    <a:lstStyle/>
                    <a:p>
                      <a:pPr algn="ctr"/>
                      <a:r>
                        <a:rPr lang="en-US" dirty="0" smtClean="0"/>
                        <a:t>Where the learner</a:t>
                      </a:r>
                      <a:br>
                        <a:rPr lang="en-US" dirty="0" smtClean="0"/>
                      </a:br>
                      <a:r>
                        <a:rPr lang="en-US" dirty="0" smtClean="0"/>
                        <a:t>is now</a:t>
                      </a:r>
                      <a:endParaRPr lang="en-US" b="1" dirty="0"/>
                    </a:p>
                  </a:txBody>
                  <a:tcPr anchor="ctr">
                    <a:solidFill>
                      <a:schemeClr val="bg1">
                        <a:lumMod val="95000"/>
                      </a:schemeClr>
                    </a:solidFill>
                  </a:tcPr>
                </a:tc>
                <a:tc>
                  <a:txBody>
                    <a:bodyPr/>
                    <a:lstStyle/>
                    <a:p>
                      <a:pPr algn="ctr"/>
                      <a:r>
                        <a:rPr lang="en-US" dirty="0" smtClean="0"/>
                        <a:t>How to get </a:t>
                      </a:r>
                      <a:br>
                        <a:rPr lang="en-US" dirty="0" smtClean="0"/>
                      </a:br>
                      <a:r>
                        <a:rPr lang="en-US" dirty="0" smtClean="0"/>
                        <a:t>the learner there</a:t>
                      </a:r>
                      <a:endParaRPr lang="en-US" b="1" dirty="0"/>
                    </a:p>
                  </a:txBody>
                  <a:tcPr anchor="ctr">
                    <a:solidFill>
                      <a:schemeClr val="bg1">
                        <a:lumMod val="95000"/>
                      </a:schemeClr>
                    </a:solidFill>
                  </a:tcPr>
                </a:tc>
              </a:tr>
              <a:tr h="1763374">
                <a:tc>
                  <a:txBody>
                    <a:bodyPr/>
                    <a:lstStyle/>
                    <a:p>
                      <a:r>
                        <a:rPr lang="en-US" dirty="0" smtClean="0"/>
                        <a:t>Teacher</a:t>
                      </a:r>
                      <a:endParaRPr lang="en-US" b="1" dirty="0"/>
                    </a:p>
                  </a:txBody>
                  <a:tcPr anchor="ctr">
                    <a:solidFill>
                      <a:srgbClr val="F2F2F2"/>
                    </a:solidFill>
                  </a:tcPr>
                </a:tc>
                <a:tc>
                  <a:txBody>
                    <a:bodyPr/>
                    <a:lstStyle/>
                    <a:p>
                      <a:endParaRPr lang="en-US" dirty="0"/>
                    </a:p>
                  </a:txBody>
                  <a:tcPr>
                    <a:solidFill>
                      <a:srgbClr val="FFEDC3"/>
                    </a:solidFill>
                  </a:tcPr>
                </a:tc>
                <a:tc>
                  <a:txBody>
                    <a:bodyPr/>
                    <a:lstStyle/>
                    <a:p>
                      <a:endParaRPr lang="en-US" dirty="0"/>
                    </a:p>
                  </a:txBody>
                  <a:tcPr>
                    <a:solidFill>
                      <a:schemeClr val="accent1">
                        <a:lumMod val="60000"/>
                        <a:lumOff val="40000"/>
                      </a:schemeClr>
                    </a:solidFill>
                  </a:tcPr>
                </a:tc>
                <a:tc>
                  <a:txBody>
                    <a:bodyPr/>
                    <a:lstStyle/>
                    <a:p>
                      <a:endParaRPr lang="en-US" dirty="0"/>
                    </a:p>
                  </a:txBody>
                  <a:tcPr>
                    <a:solidFill>
                      <a:srgbClr val="FF6E4C"/>
                    </a:solidFill>
                  </a:tcPr>
                </a:tc>
              </a:tr>
              <a:tr h="1437989">
                <a:tc>
                  <a:txBody>
                    <a:bodyPr/>
                    <a:lstStyle/>
                    <a:p>
                      <a:r>
                        <a:rPr lang="en-US" dirty="0" smtClean="0"/>
                        <a:t>Peer</a:t>
                      </a:r>
                      <a:endParaRPr lang="en-US" b="1" dirty="0"/>
                    </a:p>
                  </a:txBody>
                  <a:tcPr anchor="ctr">
                    <a:solidFill>
                      <a:srgbClr val="F2F2F2"/>
                    </a:solidFill>
                  </a:tcPr>
                </a:tc>
                <a:tc>
                  <a:txBody>
                    <a:bodyPr/>
                    <a:lstStyle/>
                    <a:p>
                      <a:endParaRPr lang="en-US" dirty="0"/>
                    </a:p>
                  </a:txBody>
                  <a:tcPr>
                    <a:solidFill>
                      <a:srgbClr val="FFEDC3"/>
                    </a:solidFill>
                  </a:tcPr>
                </a:tc>
                <a:tc>
                  <a:txBody>
                    <a:bodyPr/>
                    <a:lstStyle/>
                    <a:p>
                      <a:endParaRPr lang="en-US" dirty="0"/>
                    </a:p>
                  </a:txBody>
                  <a:tcPr>
                    <a:solidFill>
                      <a:schemeClr val="accent3">
                        <a:lumMod val="60000"/>
                        <a:lumOff val="40000"/>
                      </a:schemeClr>
                    </a:solidFill>
                  </a:tcPr>
                </a:tc>
                <a:tc>
                  <a:txBody>
                    <a:bodyPr/>
                    <a:lstStyle/>
                    <a:p>
                      <a:endParaRPr lang="en-US" dirty="0"/>
                    </a:p>
                  </a:txBody>
                  <a:tcPr>
                    <a:solidFill>
                      <a:schemeClr val="accent3">
                        <a:lumMod val="60000"/>
                        <a:lumOff val="40000"/>
                      </a:schemeClr>
                    </a:solidFill>
                  </a:tcPr>
                </a:tc>
              </a:tr>
              <a:tr h="1416996">
                <a:tc>
                  <a:txBody>
                    <a:bodyPr/>
                    <a:lstStyle/>
                    <a:p>
                      <a:r>
                        <a:rPr lang="en-US" dirty="0" smtClean="0"/>
                        <a:t>Student</a:t>
                      </a:r>
                      <a:endParaRPr lang="en-US" b="1" dirty="0"/>
                    </a:p>
                  </a:txBody>
                  <a:tcPr anchor="ctr">
                    <a:solidFill>
                      <a:srgbClr val="F2F2F2"/>
                    </a:solidFill>
                  </a:tcPr>
                </a:tc>
                <a:tc>
                  <a:txBody>
                    <a:bodyPr/>
                    <a:lstStyle/>
                    <a:p>
                      <a:endParaRPr lang="en-US" dirty="0"/>
                    </a:p>
                  </a:txBody>
                  <a:tcPr>
                    <a:solidFill>
                      <a:srgbClr val="FFEDC3"/>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r>
            </a:tbl>
          </a:graphicData>
        </a:graphic>
      </p:graphicFrame>
      <p:sp>
        <p:nvSpPr>
          <p:cNvPr id="2" name="Title 1"/>
          <p:cNvSpPr>
            <a:spLocks noGrp="1"/>
          </p:cNvSpPr>
          <p:nvPr>
            <p:ph type="title"/>
          </p:nvPr>
        </p:nvSpPr>
        <p:spPr/>
        <p:txBody>
          <a:bodyPr/>
          <a:lstStyle/>
          <a:p>
            <a:r>
              <a:rPr lang="en-US" dirty="0" smtClean="0"/>
              <a:t>Unpacking Formative Assessment</a:t>
            </a:r>
            <a:endParaRPr lang="en-US" dirty="0"/>
          </a:p>
        </p:txBody>
      </p:sp>
      <p:sp>
        <p:nvSpPr>
          <p:cNvPr id="20" name="Rounded Rectangle 19"/>
          <p:cNvSpPr/>
          <p:nvPr/>
        </p:nvSpPr>
        <p:spPr>
          <a:xfrm>
            <a:off x="1159948" y="2227350"/>
            <a:ext cx="2167471" cy="4413562"/>
          </a:xfrm>
          <a:prstGeom prst="roundRect">
            <a:avLst/>
          </a:prstGeom>
          <a:solidFill>
            <a:srgbClr val="DD9E00"/>
          </a:solidFill>
          <a:ln>
            <a:noFill/>
          </a:ln>
        </p:spPr>
        <p:style>
          <a:lnRef idx="3">
            <a:schemeClr val="lt1"/>
          </a:lnRef>
          <a:fillRef idx="1">
            <a:schemeClr val="accent6"/>
          </a:fillRef>
          <a:effectRef idx="1">
            <a:schemeClr val="accent6"/>
          </a:effectRef>
          <a:fontRef idx="minor">
            <a:schemeClr val="lt1"/>
          </a:fontRef>
        </p:style>
        <p:txBody>
          <a:bodyPr lIns="36000" rIns="36000" rtlCol="0" anchor="ctr"/>
          <a:lstStyle/>
          <a:p>
            <a:pPr algn="ctr"/>
            <a:r>
              <a:rPr lang="en-US" sz="2400" b="1" dirty="0" smtClean="0">
                <a:solidFill>
                  <a:srgbClr val="FFFFFF"/>
                </a:solidFill>
                <a:latin typeface="+mj-lt"/>
              </a:rPr>
              <a:t>Clarifying, sharing, and understanding </a:t>
            </a:r>
            <a:r>
              <a:rPr lang="en-US" sz="2400" b="1" dirty="0" smtClean="0">
                <a:solidFill>
                  <a:srgbClr val="FFFFFF"/>
                </a:solidFill>
                <a:latin typeface="+mj-lt"/>
                <a:cs typeface="Brush Script MT Italic"/>
              </a:rPr>
              <a:t>learning intentions</a:t>
            </a:r>
            <a:endParaRPr lang="en-US" sz="2400" b="1" dirty="0">
              <a:solidFill>
                <a:srgbClr val="FFFFFF"/>
              </a:solidFill>
              <a:latin typeface="+mj-lt"/>
              <a:cs typeface="Brush Script MT Italic"/>
            </a:endParaRPr>
          </a:p>
        </p:txBody>
      </p:sp>
      <p:sp>
        <p:nvSpPr>
          <p:cNvPr id="21" name="Rounded Rectangle 20"/>
          <p:cNvSpPr/>
          <p:nvPr/>
        </p:nvSpPr>
        <p:spPr>
          <a:xfrm>
            <a:off x="3484050" y="2227349"/>
            <a:ext cx="2663867" cy="1572681"/>
          </a:xfrm>
          <a:prstGeom prst="roundRect">
            <a:avLst/>
          </a:prstGeom>
          <a:solidFill>
            <a:srgbClr val="1F497D"/>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lang="en-US" sz="2400" b="1" dirty="0" smtClean="0">
                <a:solidFill>
                  <a:srgbClr val="FFFFFF"/>
                </a:solidFill>
                <a:latin typeface="+mj-lt"/>
              </a:rPr>
              <a:t>Eliciting </a:t>
            </a:r>
            <a:r>
              <a:rPr lang="en-US" sz="2400" b="1" dirty="0" smtClean="0">
                <a:solidFill>
                  <a:srgbClr val="FFFFFF"/>
                </a:solidFill>
                <a:latin typeface="+mj-lt"/>
                <a:cs typeface="Brush Script MT Italic"/>
              </a:rPr>
              <a:t>evidence of learning</a:t>
            </a:r>
            <a:endParaRPr lang="en-US" sz="2400" b="1" dirty="0">
              <a:solidFill>
                <a:srgbClr val="FFFFFF"/>
              </a:solidFill>
              <a:latin typeface="+mj-lt"/>
              <a:cs typeface="Brush Script MT Italic"/>
            </a:endParaRPr>
          </a:p>
        </p:txBody>
      </p:sp>
      <p:sp>
        <p:nvSpPr>
          <p:cNvPr id="22" name="Rounded Rectangle 21"/>
          <p:cNvSpPr/>
          <p:nvPr/>
        </p:nvSpPr>
        <p:spPr>
          <a:xfrm>
            <a:off x="6340033" y="2227350"/>
            <a:ext cx="2606040" cy="1600200"/>
          </a:xfrm>
          <a:prstGeom prst="roundRect">
            <a:avLst/>
          </a:prstGeom>
          <a:solidFill>
            <a:srgbClr val="AC21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lang="en-US" sz="2400" b="1" dirty="0" smtClean="0">
                <a:solidFill>
                  <a:srgbClr val="FFFFFF"/>
                </a:solidFill>
                <a:latin typeface="+mj-lt"/>
              </a:rPr>
              <a:t>Providing </a:t>
            </a:r>
            <a:r>
              <a:rPr lang="en-US" sz="2400" b="1" dirty="0" smtClean="0">
                <a:solidFill>
                  <a:srgbClr val="FFFFFF"/>
                </a:solidFill>
                <a:latin typeface="+mj-lt"/>
                <a:cs typeface="Brush Script MT Italic"/>
              </a:rPr>
              <a:t>feedback</a:t>
            </a:r>
            <a:r>
              <a:rPr lang="en-US" sz="2400" b="1" dirty="0" smtClean="0">
                <a:solidFill>
                  <a:srgbClr val="FFFFFF"/>
                </a:solidFill>
                <a:latin typeface="+mj-lt"/>
              </a:rPr>
              <a:t> that moves learners forward</a:t>
            </a:r>
            <a:endParaRPr lang="en-US" sz="2400" b="1" dirty="0">
              <a:solidFill>
                <a:srgbClr val="FFFFFF"/>
              </a:solidFill>
              <a:latin typeface="+mj-lt"/>
            </a:endParaRPr>
          </a:p>
        </p:txBody>
      </p:sp>
      <p:sp>
        <p:nvSpPr>
          <p:cNvPr id="23" name="Rounded Rectangle 22"/>
          <p:cNvSpPr/>
          <p:nvPr/>
        </p:nvSpPr>
        <p:spPr>
          <a:xfrm>
            <a:off x="3484050" y="3955119"/>
            <a:ext cx="5462023" cy="1291835"/>
          </a:xfrm>
          <a:prstGeom prst="roundRect">
            <a:avLst/>
          </a:prstGeom>
          <a:solidFill>
            <a:schemeClr val="accent3"/>
          </a:solidFill>
          <a:ln>
            <a:no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2400" b="1" dirty="0" smtClean="0">
                <a:solidFill>
                  <a:srgbClr val="FFFFFF"/>
                </a:solidFill>
                <a:latin typeface="+mj-lt"/>
              </a:rPr>
              <a:t>Activating students as</a:t>
            </a:r>
          </a:p>
          <a:p>
            <a:pPr algn="ctr"/>
            <a:r>
              <a:rPr lang="en-US" sz="2400" b="1" dirty="0" smtClean="0">
                <a:solidFill>
                  <a:srgbClr val="FFFFFF"/>
                </a:solidFill>
                <a:latin typeface="+mj-lt"/>
                <a:cs typeface="Brush Script MT Italic"/>
              </a:rPr>
              <a:t>resources for one another</a:t>
            </a:r>
            <a:endParaRPr lang="en-US" sz="2400" b="1" dirty="0">
              <a:solidFill>
                <a:srgbClr val="FFFFFF"/>
              </a:solidFill>
              <a:latin typeface="+mj-lt"/>
              <a:cs typeface="Brush Script MT Italic"/>
            </a:endParaRPr>
          </a:p>
        </p:txBody>
      </p:sp>
      <p:sp>
        <p:nvSpPr>
          <p:cNvPr id="24" name="Rounded Rectangle 23"/>
          <p:cNvSpPr/>
          <p:nvPr/>
        </p:nvSpPr>
        <p:spPr>
          <a:xfrm>
            <a:off x="3484050" y="5412765"/>
            <a:ext cx="5465654" cy="1228147"/>
          </a:xfrm>
          <a:prstGeom prst="roundRect">
            <a:avLst/>
          </a:prstGeom>
          <a:solidFill>
            <a:schemeClr val="accent5"/>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2400" b="1" dirty="0" smtClean="0">
                <a:solidFill>
                  <a:srgbClr val="FFFFFF"/>
                </a:solidFill>
                <a:latin typeface="+mj-lt"/>
              </a:rPr>
              <a:t>Activating students as</a:t>
            </a:r>
          </a:p>
          <a:p>
            <a:pPr algn="ctr"/>
            <a:r>
              <a:rPr lang="en-US" sz="2400" b="1" dirty="0" smtClean="0">
                <a:solidFill>
                  <a:srgbClr val="FFFFFF"/>
                </a:solidFill>
                <a:latin typeface="+mj-lt"/>
                <a:cs typeface="Brush Script MT Italic"/>
              </a:rPr>
              <a:t>owners of their own learning</a:t>
            </a:r>
            <a:endParaRPr lang="en-US" sz="2400" b="1" dirty="0">
              <a:solidFill>
                <a:srgbClr val="FFFFFF"/>
              </a:solidFill>
              <a:latin typeface="+mj-lt"/>
              <a:cs typeface="Brush Script MT Italic"/>
            </a:endParaRPr>
          </a:p>
        </p:txBody>
      </p:sp>
      <p:sp>
        <p:nvSpPr>
          <p:cNvPr id="4" name="Slide Number Placeholder 3"/>
          <p:cNvSpPr>
            <a:spLocks noGrp="1"/>
          </p:cNvSpPr>
          <p:nvPr>
            <p:ph type="sldNum" sz="quarter" idx="12"/>
          </p:nvPr>
        </p:nvSpPr>
        <p:spPr/>
        <p:txBody>
          <a:bodyPr/>
          <a:lstStyle/>
          <a:p>
            <a:fld id="{9C0F6FC3-3F0F-484D-B7AD-35414CAF3DD6}" type="slidenum">
              <a:rPr lang="en-US" smtClean="0"/>
              <a:t>43</a:t>
            </a:fld>
            <a:endParaRPr lang="en-US"/>
          </a:p>
        </p:txBody>
      </p:sp>
    </p:spTree>
    <p:extLst>
      <p:ext uri="{BB962C8B-B14F-4D97-AF65-F5344CB8AC3E}">
        <p14:creationId xmlns:p14="http://schemas.microsoft.com/office/powerpoint/2010/main" val="20903905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4"/>
          <p:cNvSpPr>
            <a:spLocks noGrp="1" noChangeArrowheads="1"/>
          </p:cNvSpPr>
          <p:nvPr>
            <p:ph type="title"/>
          </p:nvPr>
        </p:nvSpPr>
        <p:spPr/>
        <p:txBody>
          <a:bodyPr/>
          <a:lstStyle/>
          <a:p>
            <a:r>
              <a:rPr lang="en-US" smtClean="0"/>
              <a:t>Supportive accountability</a:t>
            </a:r>
            <a:endParaRPr lang="en-US" dirty="0"/>
          </a:p>
        </p:txBody>
      </p:sp>
      <p:sp>
        <p:nvSpPr>
          <p:cNvPr id="137218" name="Rectangle 5"/>
          <p:cNvSpPr>
            <a:spLocks noGrp="1" noChangeArrowheads="1"/>
          </p:cNvSpPr>
          <p:nvPr>
            <p:ph sz="quarter" idx="1"/>
          </p:nvPr>
        </p:nvSpPr>
        <p:spPr/>
        <p:txBody>
          <a:bodyPr/>
          <a:lstStyle/>
          <a:p>
            <a:r>
              <a:rPr lang="en-US" smtClean="0"/>
              <a:t>What is needed from teachers:</a:t>
            </a:r>
          </a:p>
          <a:p>
            <a:pPr lvl="1"/>
            <a:r>
              <a:rPr lang="en-US" smtClean="0"/>
              <a:t>A commitment to:</a:t>
            </a:r>
          </a:p>
          <a:p>
            <a:pPr lvl="2"/>
            <a:r>
              <a:rPr lang="en-US" smtClean="0"/>
              <a:t>The continual improvement of practice</a:t>
            </a:r>
          </a:p>
          <a:p>
            <a:pPr lvl="2"/>
            <a:r>
              <a:rPr lang="en-US" smtClean="0"/>
              <a:t>Focus on those things that make a difference to students</a:t>
            </a:r>
          </a:p>
          <a:p>
            <a:r>
              <a:rPr lang="en-US" smtClean="0"/>
              <a:t>What is needed from leaders:</a:t>
            </a:r>
          </a:p>
          <a:p>
            <a:pPr lvl="1"/>
            <a:r>
              <a:rPr lang="en-US" smtClean="0"/>
              <a:t>A commitment to engineer effective learning environments for teachers by:</a:t>
            </a:r>
          </a:p>
          <a:p>
            <a:pPr lvl="2"/>
            <a:r>
              <a:rPr lang="en-US" smtClean="0"/>
              <a:t>Creating expectations for continually improving practice</a:t>
            </a:r>
          </a:p>
          <a:p>
            <a:pPr lvl="2"/>
            <a:r>
              <a:rPr lang="en-US" smtClean="0"/>
              <a:t>Keeping the focus on the things that make a difference to students</a:t>
            </a:r>
          </a:p>
          <a:p>
            <a:pPr lvl="2"/>
            <a:r>
              <a:rPr lang="en-US" smtClean="0"/>
              <a:t>Providing the time, space, dispensation, and support for innovation</a:t>
            </a:r>
          </a:p>
          <a:p>
            <a:pPr lvl="2"/>
            <a:r>
              <a:rPr lang="en-US" smtClean="0"/>
              <a:t>Supporting risk-taking</a:t>
            </a:r>
            <a:endParaRPr lang="en-US" dirty="0"/>
          </a:p>
        </p:txBody>
      </p:sp>
    </p:spTree>
    <p:extLst>
      <p:ext uri="{BB962C8B-B14F-4D97-AF65-F5344CB8AC3E}">
        <p14:creationId xmlns:p14="http://schemas.microsoft.com/office/powerpoint/2010/main" val="40520469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21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721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721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7218">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7218">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7218">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7218">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7218">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721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title"/>
          </p:nvPr>
        </p:nvSpPr>
        <p:spPr/>
        <p:txBody>
          <a:bodyPr/>
          <a:lstStyle/>
          <a:p>
            <a:r>
              <a:rPr lang="en-US" dirty="0" smtClean="0"/>
              <a:t>A model for teacher learning</a:t>
            </a:r>
            <a:endParaRPr lang="en-US" dirty="0"/>
          </a:p>
        </p:txBody>
      </p:sp>
      <p:sp>
        <p:nvSpPr>
          <p:cNvPr id="113666" name="Rectangle 3"/>
          <p:cNvSpPr>
            <a:spLocks noGrp="1" noChangeArrowheads="1"/>
          </p:cNvSpPr>
          <p:nvPr>
            <p:ph sz="quarter" idx="1"/>
          </p:nvPr>
        </p:nvSpPr>
        <p:spPr/>
        <p:txBody>
          <a:bodyPr>
            <a:normAutofit/>
          </a:bodyPr>
          <a:lstStyle/>
          <a:p>
            <a:r>
              <a:rPr lang="en-US" dirty="0" smtClean="0"/>
              <a:t>Content, then process</a:t>
            </a:r>
          </a:p>
          <a:p>
            <a:r>
              <a:rPr lang="en-US" dirty="0" smtClean="0"/>
              <a:t>Content (what we want teachers to change):</a:t>
            </a:r>
          </a:p>
          <a:p>
            <a:pPr lvl="1"/>
            <a:r>
              <a:rPr lang="en-US" dirty="0" smtClean="0"/>
              <a:t>Evidence (classroom formative assessment)</a:t>
            </a:r>
            <a:endParaRPr lang="en-US" dirty="0" smtClean="0"/>
          </a:p>
          <a:p>
            <a:pPr lvl="1"/>
            <a:r>
              <a:rPr lang="en-US" dirty="0" smtClean="0"/>
              <a:t>Ideas (strategies and techniques)</a:t>
            </a:r>
          </a:p>
          <a:p>
            <a:r>
              <a:rPr lang="en-US" dirty="0" smtClean="0"/>
              <a:t>Process (how to go about change):</a:t>
            </a:r>
          </a:p>
          <a:p>
            <a:pPr lvl="1"/>
            <a:r>
              <a:rPr lang="en-US" dirty="0" smtClean="0"/>
              <a:t>Choice</a:t>
            </a:r>
          </a:p>
          <a:p>
            <a:pPr lvl="1"/>
            <a:r>
              <a:rPr lang="en-US" dirty="0" smtClean="0"/>
              <a:t>Flexibility</a:t>
            </a:r>
          </a:p>
          <a:p>
            <a:pPr lvl="1"/>
            <a:r>
              <a:rPr lang="en-US" dirty="0" smtClean="0"/>
              <a:t>Small steps</a:t>
            </a:r>
          </a:p>
          <a:p>
            <a:pPr lvl="1"/>
            <a:r>
              <a:rPr lang="en-US" dirty="0" smtClean="0"/>
              <a:t>Accountability</a:t>
            </a:r>
          </a:p>
          <a:p>
            <a:pPr lvl="1"/>
            <a:r>
              <a:rPr lang="en-US" dirty="0" smtClean="0"/>
              <a:t>Support</a:t>
            </a:r>
            <a:endParaRPr lang="en-US" dirty="0"/>
          </a:p>
        </p:txBody>
      </p:sp>
      <p:sp>
        <p:nvSpPr>
          <p:cNvPr id="3" name="Slide Number Placeholder 2"/>
          <p:cNvSpPr>
            <a:spLocks noGrp="1"/>
          </p:cNvSpPr>
          <p:nvPr>
            <p:ph type="sldNum" sz="quarter" idx="12"/>
          </p:nvPr>
        </p:nvSpPr>
        <p:spPr/>
        <p:txBody>
          <a:bodyPr>
            <a:normAutofit fontScale="92500" lnSpcReduction="20000"/>
          </a:bodyPr>
          <a:lstStyle/>
          <a:p>
            <a:pPr>
              <a:defRPr/>
            </a:pPr>
            <a:fld id="{2D6238C2-C284-AD4D-8FB8-9663937FCA09}" type="slidenum">
              <a:rPr lang="en-GB" smtClean="0"/>
              <a:pPr>
                <a:defRPr/>
              </a:pPr>
              <a:t>45</a:t>
            </a:fld>
            <a:endParaRPr lang="en-GB" dirty="0"/>
          </a:p>
        </p:txBody>
      </p:sp>
    </p:spTree>
    <p:extLst>
      <p:ext uri="{BB962C8B-B14F-4D97-AF65-F5344CB8AC3E}">
        <p14:creationId xmlns:p14="http://schemas.microsoft.com/office/powerpoint/2010/main" val="13793577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66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366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366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366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366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366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366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366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build="p" bldLvl="2"/>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Embedding Formative Assessment</a:t>
            </a:r>
            <a:endParaRPr lang="en-US" dirty="0"/>
          </a:p>
        </p:txBody>
      </p:sp>
      <p:sp>
        <p:nvSpPr>
          <p:cNvPr id="5" name="Content Placeholder 4"/>
          <p:cNvSpPr>
            <a:spLocks noGrp="1"/>
          </p:cNvSpPr>
          <p:nvPr>
            <p:ph sz="quarter" idx="1"/>
          </p:nvPr>
        </p:nvSpPr>
        <p:spPr>
          <a:xfrm>
            <a:off x="717550" y="1384300"/>
            <a:ext cx="8261350" cy="4840890"/>
          </a:xfrm>
        </p:spPr>
        <p:txBody>
          <a:bodyPr/>
          <a:lstStyle/>
          <a:p>
            <a:r>
              <a:rPr lang="en-US" dirty="0" smtClean="0"/>
              <a:t>Whole-school 2-year PD </a:t>
            </a:r>
            <a:r>
              <a:rPr lang="en-US" dirty="0" err="1" smtClean="0"/>
              <a:t>programme</a:t>
            </a:r>
            <a:endParaRPr lang="en-US" dirty="0" smtClean="0"/>
          </a:p>
          <a:p>
            <a:r>
              <a:rPr lang="en-US" dirty="0" smtClean="0"/>
              <a:t>Focus on five strategies of formative assessment</a:t>
            </a:r>
          </a:p>
          <a:p>
            <a:pPr lvl="1"/>
            <a:r>
              <a:rPr lang="en-US" dirty="0" smtClean="0"/>
              <a:t>clarifying, sharing and understanding learning intentions</a:t>
            </a:r>
          </a:p>
          <a:p>
            <a:pPr lvl="1"/>
            <a:r>
              <a:rPr lang="en-US" dirty="0" smtClean="0"/>
              <a:t>eliciting evidence of achievement</a:t>
            </a:r>
          </a:p>
          <a:p>
            <a:pPr lvl="1"/>
            <a:r>
              <a:rPr lang="en-US" dirty="0" smtClean="0"/>
              <a:t>feedback that moves learning forward</a:t>
            </a:r>
          </a:p>
          <a:p>
            <a:pPr lvl="1"/>
            <a:r>
              <a:rPr lang="en-US" dirty="0" smtClean="0"/>
              <a:t>activating students as learning resources for one another</a:t>
            </a:r>
          </a:p>
          <a:p>
            <a:pPr lvl="1"/>
            <a:r>
              <a:rPr lang="en-US" dirty="0" smtClean="0"/>
              <a:t>activating students as owners of their own learning</a:t>
            </a:r>
          </a:p>
          <a:p>
            <a:r>
              <a:rPr lang="en-US" dirty="0" smtClean="0"/>
              <a:t>Detailed resource packs for groups of 8 - 14 teachers</a:t>
            </a:r>
          </a:p>
          <a:p>
            <a:pPr lvl="2"/>
            <a:r>
              <a:rPr lang="en-US" dirty="0" smtClean="0"/>
              <a:t>18 monthly 75-minute meetings</a:t>
            </a:r>
          </a:p>
          <a:p>
            <a:pPr lvl="2"/>
            <a:r>
              <a:rPr lang="en-US" dirty="0" smtClean="0"/>
              <a:t>Peer observations between meetings</a:t>
            </a:r>
          </a:p>
          <a:p>
            <a:pPr lvl="1"/>
            <a:endParaRPr lang="en-US" dirty="0" smtClean="0"/>
          </a:p>
          <a:p>
            <a:pPr lvl="1"/>
            <a:endParaRPr lang="en-US" dirty="0"/>
          </a:p>
        </p:txBody>
      </p:sp>
      <p:sp>
        <p:nvSpPr>
          <p:cNvPr id="6" name="Slide Number Placeholder 5"/>
          <p:cNvSpPr>
            <a:spLocks noGrp="1"/>
          </p:cNvSpPr>
          <p:nvPr>
            <p:ph type="sldNum" sz="quarter" idx="12"/>
          </p:nvPr>
        </p:nvSpPr>
        <p:spPr/>
        <p:txBody>
          <a:bodyPr/>
          <a:lstStyle/>
          <a:p>
            <a:fld id="{9C0F6FC3-3F0F-484D-B7AD-35414CAF3DD6}" type="slidenum">
              <a:rPr lang="en-US" smtClean="0"/>
              <a:t>46</a:t>
            </a:fld>
            <a:endParaRPr lang="en-US"/>
          </a:p>
        </p:txBody>
      </p:sp>
    </p:spTree>
    <p:extLst>
      <p:ext uri="{BB962C8B-B14F-4D97-AF65-F5344CB8AC3E}">
        <p14:creationId xmlns:p14="http://schemas.microsoft.com/office/powerpoint/2010/main" val="21553846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There are lots of things we can change</a:t>
            </a:r>
          </a:p>
          <a:p>
            <a:r>
              <a:rPr lang="en-US" dirty="0" smtClean="0"/>
              <a:t>Many will have an impact on student achievement</a:t>
            </a:r>
          </a:p>
          <a:p>
            <a:r>
              <a:rPr lang="en-US" dirty="0" smtClean="0"/>
              <a:t>But any reform has an opportunity cost</a:t>
            </a:r>
          </a:p>
          <a:p>
            <a:r>
              <a:rPr lang="en-US" dirty="0" smtClean="0"/>
              <a:t>Four questions we need to ask</a:t>
            </a:r>
          </a:p>
          <a:p>
            <a:pPr lvl="1"/>
            <a:r>
              <a:rPr lang="en-US" dirty="0" smtClean="0"/>
              <a:t>Does this solve a problem we have?</a:t>
            </a:r>
          </a:p>
          <a:p>
            <a:pPr lvl="1"/>
            <a:r>
              <a:rPr lang="en-US" dirty="0" smtClean="0"/>
              <a:t>How much will it cost?</a:t>
            </a:r>
          </a:p>
          <a:p>
            <a:pPr lvl="1"/>
            <a:r>
              <a:rPr lang="en-US" dirty="0" smtClean="0"/>
              <a:t>How much extra achievement will we get?</a:t>
            </a:r>
          </a:p>
          <a:p>
            <a:pPr lvl="1"/>
            <a:r>
              <a:rPr lang="en-US" dirty="0" smtClean="0"/>
              <a:t>Can it be implemented here?</a:t>
            </a:r>
          </a:p>
          <a:p>
            <a:r>
              <a:rPr lang="en-US" dirty="0" smtClean="0"/>
              <a:t>Most promising ideas right now</a:t>
            </a:r>
          </a:p>
          <a:p>
            <a:pPr lvl="1"/>
            <a:r>
              <a:rPr lang="en-US" dirty="0" smtClean="0"/>
              <a:t>A knowledge-rich curriculum</a:t>
            </a:r>
          </a:p>
          <a:p>
            <a:pPr lvl="1"/>
            <a:r>
              <a:rPr lang="en-US" dirty="0" smtClean="0"/>
              <a:t>Improved teacher pedagogical skill</a:t>
            </a:r>
          </a:p>
          <a:p>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47</a:t>
            </a:fld>
            <a:endParaRPr lang="en-US"/>
          </a:p>
        </p:txBody>
      </p:sp>
    </p:spTree>
    <p:extLst>
      <p:ext uri="{BB962C8B-B14F-4D97-AF65-F5344CB8AC3E}">
        <p14:creationId xmlns:p14="http://schemas.microsoft.com/office/powerpoint/2010/main" val="3646450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Thank You</a:t>
            </a:r>
            <a:endParaRPr lang="en-US" dirty="0"/>
          </a:p>
        </p:txBody>
      </p:sp>
      <p:sp>
        <p:nvSpPr>
          <p:cNvPr id="3" name="Subtitle 2"/>
          <p:cNvSpPr>
            <a:spLocks noGrp="1"/>
          </p:cNvSpPr>
          <p:nvPr>
            <p:ph type="subTitle" idx="1"/>
          </p:nvPr>
        </p:nvSpPr>
        <p:spPr/>
        <p:txBody>
          <a:bodyPr/>
          <a:lstStyle/>
          <a:p>
            <a:r>
              <a:rPr lang="en-US" smtClean="0"/>
              <a:t>www.dylanwiliam.net</a:t>
            </a:r>
            <a:endParaRPr lang="en-US" dirty="0"/>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48</a:t>
            </a:fld>
            <a:endParaRPr lang="en-US"/>
          </a:p>
        </p:txBody>
      </p:sp>
    </p:spTree>
    <p:extLst>
      <p:ext uri="{BB962C8B-B14F-4D97-AF65-F5344CB8AC3E}">
        <p14:creationId xmlns:p14="http://schemas.microsoft.com/office/powerpoint/2010/main" val="148458454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0000" y="1435100"/>
            <a:ext cx="5842000" cy="1494030"/>
          </a:xfrm>
        </p:spPr>
        <p:txBody>
          <a:bodyPr/>
          <a:lstStyle/>
          <a:p>
            <a:r>
              <a:rPr lang="en-US" dirty="0" smtClean="0"/>
              <a:t>What we’re doing right now (and why it won’t help much)</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C0F6FC3-3F0F-484D-B7AD-35414CAF3DD6}" type="slidenum">
              <a:rPr lang="en-US" smtClean="0"/>
              <a:t>5</a:t>
            </a:fld>
            <a:endParaRPr lang="en-US" dirty="0"/>
          </a:p>
        </p:txBody>
      </p:sp>
    </p:spTree>
    <p:extLst>
      <p:ext uri="{BB962C8B-B14F-4D97-AF65-F5344CB8AC3E}">
        <p14:creationId xmlns:p14="http://schemas.microsoft.com/office/powerpoint/2010/main" val="20730643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US" dirty="0"/>
              <a:t>What we’re doing right </a:t>
            </a:r>
            <a:r>
              <a:rPr lang="en-US" dirty="0" smtClean="0"/>
              <a:t>now</a:t>
            </a:r>
            <a:endParaRPr lang="en-US" dirty="0"/>
          </a:p>
        </p:txBody>
      </p:sp>
      <p:sp>
        <p:nvSpPr>
          <p:cNvPr id="3" name="Content Placeholder 2"/>
          <p:cNvSpPr>
            <a:spLocks noGrp="1"/>
          </p:cNvSpPr>
          <p:nvPr>
            <p:ph sz="quarter" idx="1"/>
          </p:nvPr>
        </p:nvSpPr>
        <p:spPr>
          <a:xfrm>
            <a:off x="717550" y="1333500"/>
            <a:ext cx="7969250" cy="5041900"/>
          </a:xfrm>
        </p:spPr>
        <p:txBody>
          <a:bodyPr>
            <a:normAutofit/>
          </a:bodyPr>
          <a:lstStyle/>
          <a:p>
            <a:r>
              <a:rPr lang="en-US" dirty="0" smtClean="0"/>
              <a:t>Getting </a:t>
            </a:r>
            <a:r>
              <a:rPr lang="en-US" dirty="0" smtClean="0"/>
              <a:t>smarter people into teaching</a:t>
            </a:r>
          </a:p>
          <a:p>
            <a:r>
              <a:rPr lang="en-US" dirty="0" smtClean="0"/>
              <a:t>Firing bad teachers</a:t>
            </a:r>
          </a:p>
          <a:p>
            <a:r>
              <a:rPr lang="en-US" dirty="0" smtClean="0"/>
              <a:t>Paying good teachers more</a:t>
            </a:r>
          </a:p>
          <a:p>
            <a:r>
              <a:rPr lang="en-US" dirty="0" smtClean="0"/>
              <a:t>Reducing class size</a:t>
            </a:r>
          </a:p>
          <a:p>
            <a:r>
              <a:rPr lang="en-US" dirty="0" smtClean="0"/>
              <a:t>Expanding school choice</a:t>
            </a:r>
          </a:p>
          <a:p>
            <a:r>
              <a:rPr lang="en-US" dirty="0" smtClean="0"/>
              <a:t>Copying </a:t>
            </a:r>
            <a:r>
              <a:rPr lang="en-US" dirty="0" smtClean="0"/>
              <a:t>other </a:t>
            </a:r>
            <a:r>
              <a:rPr lang="en-US" dirty="0" smtClean="0"/>
              <a:t>countries</a:t>
            </a:r>
            <a:endParaRPr lang="en-US" dirty="0" smtClean="0"/>
          </a:p>
        </p:txBody>
      </p:sp>
      <p:sp>
        <p:nvSpPr>
          <p:cNvPr id="2" name="Slide Number Placeholder 1"/>
          <p:cNvSpPr>
            <a:spLocks noGrp="1"/>
          </p:cNvSpPr>
          <p:nvPr>
            <p:ph type="sldNum" sz="quarter" idx="12"/>
          </p:nvPr>
        </p:nvSpPr>
        <p:spPr/>
        <p:txBody>
          <a:bodyPr/>
          <a:lstStyle/>
          <a:p>
            <a:fld id="{9C0F6FC3-3F0F-484D-B7AD-35414CAF3DD6}" type="slidenum">
              <a:rPr lang="en-US" smtClean="0"/>
              <a:pPr/>
              <a:t>6</a:t>
            </a:fld>
            <a:endParaRPr lang="en-US"/>
          </a:p>
        </p:txBody>
      </p:sp>
    </p:spTree>
    <p:extLst>
      <p:ext uri="{BB962C8B-B14F-4D97-AF65-F5344CB8AC3E}">
        <p14:creationId xmlns:p14="http://schemas.microsoft.com/office/powerpoint/2010/main" val="41399066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we can do instead</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C0F6FC3-3F0F-484D-B7AD-35414CAF3DD6}" type="slidenum">
              <a:rPr lang="en-US" smtClean="0"/>
              <a:t>7</a:t>
            </a:fld>
            <a:endParaRPr lang="en-US" dirty="0"/>
          </a:p>
        </p:txBody>
      </p:sp>
    </p:spTree>
    <p:extLst>
      <p:ext uri="{BB962C8B-B14F-4D97-AF65-F5344CB8AC3E}">
        <p14:creationId xmlns:p14="http://schemas.microsoft.com/office/powerpoint/2010/main" val="18623797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Learning from research</a:t>
            </a:r>
            <a:endParaRPr lang="en-US" dirty="0"/>
          </a:p>
        </p:txBody>
      </p:sp>
      <p:sp>
        <p:nvSpPr>
          <p:cNvPr id="6" name="Content Placeholder 5"/>
          <p:cNvSpPr>
            <a:spLocks noGrp="1"/>
          </p:cNvSpPr>
          <p:nvPr>
            <p:ph idx="1"/>
          </p:nvPr>
        </p:nvSpPr>
        <p:spPr/>
        <p:txBody>
          <a:bodyPr/>
          <a:lstStyle/>
          <a:p>
            <a:r>
              <a:rPr lang="en-US" dirty="0" smtClean="0"/>
              <a:t>Four </a:t>
            </a:r>
            <a:r>
              <a:rPr lang="en-US" dirty="0" smtClean="0"/>
              <a:t>questions </a:t>
            </a:r>
            <a:r>
              <a:rPr lang="en-US" dirty="0" smtClean="0"/>
              <a:t>we should be asking</a:t>
            </a:r>
          </a:p>
          <a:p>
            <a:pPr lvl="1"/>
            <a:r>
              <a:rPr lang="en-US" dirty="0" smtClean="0"/>
              <a:t>Does this solve a problem we have?</a:t>
            </a:r>
          </a:p>
          <a:p>
            <a:pPr lvl="1"/>
            <a:r>
              <a:rPr lang="en-US" dirty="0" smtClean="0"/>
              <a:t>How </a:t>
            </a:r>
            <a:r>
              <a:rPr lang="en-US" dirty="0" smtClean="0"/>
              <a:t>much will this improve learning?</a:t>
            </a:r>
          </a:p>
          <a:p>
            <a:pPr lvl="1"/>
            <a:r>
              <a:rPr lang="en-US" dirty="0" smtClean="0"/>
              <a:t>How much will it </a:t>
            </a:r>
            <a:r>
              <a:rPr lang="en-US" dirty="0" smtClean="0"/>
              <a:t>cost (in money and time)?</a:t>
            </a:r>
            <a:endParaRPr lang="en-US" dirty="0" smtClean="0"/>
          </a:p>
          <a:p>
            <a:pPr lvl="1"/>
            <a:r>
              <a:rPr lang="en-US" dirty="0" smtClean="0"/>
              <a:t>Will it work here?</a:t>
            </a: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8</a:t>
            </a:fld>
            <a:endParaRPr lang="en-US" dirty="0"/>
          </a:p>
        </p:txBody>
      </p:sp>
    </p:spTree>
    <p:extLst>
      <p:ext uri="{BB962C8B-B14F-4D97-AF65-F5344CB8AC3E}">
        <p14:creationId xmlns:p14="http://schemas.microsoft.com/office/powerpoint/2010/main" val="312885195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 knowledge-rich curriculum</a:t>
            </a:r>
            <a:endParaRPr lang="en-US" dirty="0"/>
          </a:p>
        </p:txBody>
      </p:sp>
      <p:sp>
        <p:nvSpPr>
          <p:cNvPr id="5" name="Subtitle 4"/>
          <p:cNvSpPr>
            <a:spLocks noGrp="1"/>
          </p:cNvSpPr>
          <p:nvPr>
            <p:ph type="subTitle" idx="1"/>
          </p:nvPr>
        </p:nvSpPr>
        <p:spPr/>
        <p:txBody>
          <a:bodyPr/>
          <a:lstStyle/>
          <a:p>
            <a:endParaRPr lang="en-US"/>
          </a:p>
        </p:txBody>
      </p:sp>
      <p:sp>
        <p:nvSpPr>
          <p:cNvPr id="3" name="Slide Number Placeholder 2"/>
          <p:cNvSpPr>
            <a:spLocks noGrp="1"/>
          </p:cNvSpPr>
          <p:nvPr>
            <p:ph type="sldNum" sz="quarter" idx="12"/>
          </p:nvPr>
        </p:nvSpPr>
        <p:spPr/>
        <p:txBody>
          <a:bodyPr/>
          <a:lstStyle/>
          <a:p>
            <a:fld id="{9C0F6FC3-3F0F-484D-B7AD-35414CAF3DD6}" type="slidenum">
              <a:rPr lang="en-US" smtClean="0"/>
              <a:pPr/>
              <a:t>9</a:t>
            </a:fld>
            <a:endParaRPr lang="en-US" dirty="0"/>
          </a:p>
        </p:txBody>
      </p:sp>
    </p:spTree>
    <p:extLst>
      <p:ext uri="{BB962C8B-B14F-4D97-AF65-F5344CB8AC3E}">
        <p14:creationId xmlns:p14="http://schemas.microsoft.com/office/powerpoint/2010/main" val="22115665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ylan Wiliam Template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Dylan Wiliam Template 2014.potx</Template>
  <TotalTime>20249</TotalTime>
  <Words>2080</Words>
  <Application>Microsoft Macintosh PowerPoint</Application>
  <PresentationFormat>On-screen Show (4:3)</PresentationFormat>
  <Paragraphs>490</Paragraphs>
  <Slides>48</Slides>
  <Notes>9</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Dylan Wiliam Template 2014</vt:lpstr>
      <vt:lpstr>Dylan Wiliam (@dylanwiliam)</vt:lpstr>
      <vt:lpstr>Outline</vt:lpstr>
      <vt:lpstr>UK scores on PISA 2000 to 2018</vt:lpstr>
      <vt:lpstr>Why we need to raise achievement</vt:lpstr>
      <vt:lpstr>What we’re doing right now (and why it won’t help much)</vt:lpstr>
      <vt:lpstr>What we’re doing right now</vt:lpstr>
      <vt:lpstr>What we can do instead</vt:lpstr>
      <vt:lpstr>Learning from research</vt:lpstr>
      <vt:lpstr>A knowledge-rich curriculum</vt:lpstr>
      <vt:lpstr>Copy this</vt:lpstr>
      <vt:lpstr>Countdown game</vt:lpstr>
      <vt:lpstr>Memorization of spoken digits</vt:lpstr>
      <vt:lpstr>Memory in chess</vt:lpstr>
      <vt:lpstr>Perception in chess</vt:lpstr>
      <vt:lpstr>Memory in chess (1)</vt:lpstr>
      <vt:lpstr>Memory in chess (2)</vt:lpstr>
      <vt:lpstr>A model of human memory</vt:lpstr>
      <vt:lpstr>Domain knowledge and memory</vt:lpstr>
      <vt:lpstr>PowerPoint Presentation</vt:lpstr>
      <vt:lpstr>What is learning? </vt:lpstr>
      <vt:lpstr>Why curriculum matters</vt:lpstr>
      <vt:lpstr>Investing in the teachers we already have</vt:lpstr>
      <vt:lpstr>General conclusions about expertise</vt:lpstr>
      <vt:lpstr>Expertise in teaching</vt:lpstr>
      <vt:lpstr>Evaluation vs. improvement</vt:lpstr>
      <vt:lpstr>What should teachers get better at?</vt:lpstr>
      <vt:lpstr>Five perspectives on formative assessment</vt:lpstr>
      <vt:lpstr>The empirical perspective</vt:lpstr>
      <vt:lpstr>Relevant studies</vt:lpstr>
      <vt:lpstr>The intuitive perspective</vt:lpstr>
      <vt:lpstr>Why Strategic Formative Assessment?</vt:lpstr>
      <vt:lpstr>The cross-cultural perspective</vt:lpstr>
      <vt:lpstr>So, where should our efforts be focused?</vt:lpstr>
      <vt:lpstr>The functional perspective (1)</vt:lpstr>
      <vt:lpstr>Formative Assessment: A contested term</vt:lpstr>
      <vt:lpstr>The functional perspective (2)</vt:lpstr>
      <vt:lpstr>Unpacking Formative Assessment</vt:lpstr>
      <vt:lpstr>Unpacking Formative Assessment</vt:lpstr>
      <vt:lpstr>The equity perspective</vt:lpstr>
      <vt:lpstr>Educational Endowment Foundation toolkit</vt:lpstr>
      <vt:lpstr>Educational Endowment Foundation toolkit</vt:lpstr>
      <vt:lpstr>Educational Endowment Foundation toolkit</vt:lpstr>
      <vt:lpstr>Unpacking Formative Assessment</vt:lpstr>
      <vt:lpstr>Supportive accountability</vt:lpstr>
      <vt:lpstr>A model for teacher learning</vt:lpstr>
      <vt:lpstr>Embedding Formative Assessment</vt:lpstr>
      <vt:lpstr>Summary</vt:lpstr>
      <vt:lpstr>Thank You</vt:lpstr>
    </vt:vector>
  </TitlesOfParts>
  <Company>Learning Sciences International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Sylvia Karlson</dc:creator>
  <cp:lastModifiedBy>Dylan Wiliam</cp:lastModifiedBy>
  <cp:revision>184</cp:revision>
  <dcterms:created xsi:type="dcterms:W3CDTF">2014-10-09T19:30:01Z</dcterms:created>
  <dcterms:modified xsi:type="dcterms:W3CDTF">2020-04-27T12:35:30Z</dcterms:modified>
</cp:coreProperties>
</file>