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charts/chart1.xml" ContentType="application/vnd.openxmlformats-officedocument.drawingml.chart+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rawings/drawing1.xml" ContentType="application/vnd.openxmlformats-officedocument.drawingml.chartshapes+xml"/>
  <Default Extension="doc" ContentType="application/msword"/>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 id="2147483690" r:id="rId2"/>
  </p:sldMasterIdLst>
  <p:notesMasterIdLst>
    <p:notesMasterId r:id="rId49"/>
  </p:notesMasterIdLst>
  <p:handoutMasterIdLst>
    <p:handoutMasterId r:id="rId50"/>
  </p:handoutMasterIdLst>
  <p:sldIdLst>
    <p:sldId id="893" r:id="rId3"/>
    <p:sldId id="827" r:id="rId4"/>
    <p:sldId id="912" r:id="rId5"/>
    <p:sldId id="829" r:id="rId6"/>
    <p:sldId id="830" r:id="rId7"/>
    <p:sldId id="834" r:id="rId8"/>
    <p:sldId id="835" r:id="rId9"/>
    <p:sldId id="837" r:id="rId10"/>
    <p:sldId id="836" r:id="rId11"/>
    <p:sldId id="838" r:id="rId12"/>
    <p:sldId id="845" r:id="rId13"/>
    <p:sldId id="842" r:id="rId14"/>
    <p:sldId id="843" r:id="rId15"/>
    <p:sldId id="915" r:id="rId16"/>
    <p:sldId id="913" r:id="rId17"/>
    <p:sldId id="846" r:id="rId18"/>
    <p:sldId id="905" r:id="rId19"/>
    <p:sldId id="907" r:id="rId20"/>
    <p:sldId id="903" r:id="rId21"/>
    <p:sldId id="847" r:id="rId22"/>
    <p:sldId id="916" r:id="rId23"/>
    <p:sldId id="906" r:id="rId24"/>
    <p:sldId id="911" r:id="rId25"/>
    <p:sldId id="904" r:id="rId26"/>
    <p:sldId id="917" r:id="rId27"/>
    <p:sldId id="850" r:id="rId28"/>
    <p:sldId id="852" r:id="rId29"/>
    <p:sldId id="909" r:id="rId30"/>
    <p:sldId id="853" r:id="rId31"/>
    <p:sldId id="895" r:id="rId32"/>
    <p:sldId id="896" r:id="rId33"/>
    <p:sldId id="897" r:id="rId34"/>
    <p:sldId id="898" r:id="rId35"/>
    <p:sldId id="899" r:id="rId36"/>
    <p:sldId id="900" r:id="rId37"/>
    <p:sldId id="901" r:id="rId38"/>
    <p:sldId id="866" r:id="rId39"/>
    <p:sldId id="867" r:id="rId40"/>
    <p:sldId id="872" r:id="rId41"/>
    <p:sldId id="873" r:id="rId42"/>
    <p:sldId id="887" r:id="rId43"/>
    <p:sldId id="875" r:id="rId44"/>
    <p:sldId id="910" r:id="rId45"/>
    <p:sldId id="876" r:id="rId46"/>
    <p:sldId id="826" r:id="rId47"/>
    <p:sldId id="824" r:id="rId48"/>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mn-ea"/>
        <a:cs typeface="+mn-cs"/>
      </a:defRPr>
    </a:lvl1pPr>
    <a:lvl2pPr marL="457200" algn="l" rtl="0" fontAlgn="base">
      <a:spcBef>
        <a:spcPct val="0"/>
      </a:spcBef>
      <a:spcAft>
        <a:spcPct val="0"/>
      </a:spcAft>
      <a:defRPr sz="2400" kern="1200">
        <a:solidFill>
          <a:schemeClr val="tx1"/>
        </a:solidFill>
        <a:latin typeface="Geneva" charset="0"/>
        <a:ea typeface="+mn-ea"/>
        <a:cs typeface="+mn-cs"/>
      </a:defRPr>
    </a:lvl2pPr>
    <a:lvl3pPr marL="914400" algn="l" rtl="0" fontAlgn="base">
      <a:spcBef>
        <a:spcPct val="0"/>
      </a:spcBef>
      <a:spcAft>
        <a:spcPct val="0"/>
      </a:spcAft>
      <a:defRPr sz="2400" kern="1200">
        <a:solidFill>
          <a:schemeClr val="tx1"/>
        </a:solidFill>
        <a:latin typeface="Geneva" charset="0"/>
        <a:ea typeface="+mn-ea"/>
        <a:cs typeface="+mn-cs"/>
      </a:defRPr>
    </a:lvl3pPr>
    <a:lvl4pPr marL="1371600" algn="l" rtl="0" fontAlgn="base">
      <a:spcBef>
        <a:spcPct val="0"/>
      </a:spcBef>
      <a:spcAft>
        <a:spcPct val="0"/>
      </a:spcAft>
      <a:defRPr sz="2400" kern="1200">
        <a:solidFill>
          <a:schemeClr val="tx1"/>
        </a:solidFill>
        <a:latin typeface="Geneva" charset="0"/>
        <a:ea typeface="+mn-ea"/>
        <a:cs typeface="+mn-cs"/>
      </a:defRPr>
    </a:lvl4pPr>
    <a:lvl5pPr marL="1828800" algn="l" rtl="0" fontAlgn="base">
      <a:spcBef>
        <a:spcPct val="0"/>
      </a:spcBef>
      <a:spcAft>
        <a:spcPct val="0"/>
      </a:spcAft>
      <a:defRPr sz="2400" kern="1200">
        <a:solidFill>
          <a:schemeClr val="tx1"/>
        </a:solidFill>
        <a:latin typeface="Geneva" charset="0"/>
        <a:ea typeface="+mn-ea"/>
        <a:cs typeface="+mn-cs"/>
      </a:defRPr>
    </a:lvl5pPr>
    <a:lvl6pPr marL="2286000" algn="l" defTabSz="457200" rtl="0" eaLnBrk="1" latinLnBrk="0" hangingPunct="1">
      <a:defRPr sz="2400" kern="1200">
        <a:solidFill>
          <a:schemeClr val="tx1"/>
        </a:solidFill>
        <a:latin typeface="Geneva" charset="0"/>
        <a:ea typeface="+mn-ea"/>
        <a:cs typeface="+mn-cs"/>
      </a:defRPr>
    </a:lvl6pPr>
    <a:lvl7pPr marL="2743200" algn="l" defTabSz="457200" rtl="0" eaLnBrk="1" latinLnBrk="0" hangingPunct="1">
      <a:defRPr sz="2400" kern="1200">
        <a:solidFill>
          <a:schemeClr val="tx1"/>
        </a:solidFill>
        <a:latin typeface="Geneva" charset="0"/>
        <a:ea typeface="+mn-ea"/>
        <a:cs typeface="+mn-cs"/>
      </a:defRPr>
    </a:lvl7pPr>
    <a:lvl8pPr marL="3200400" algn="l" defTabSz="457200" rtl="0" eaLnBrk="1" latinLnBrk="0" hangingPunct="1">
      <a:defRPr sz="2400" kern="1200">
        <a:solidFill>
          <a:schemeClr val="tx1"/>
        </a:solidFill>
        <a:latin typeface="Geneva" charset="0"/>
        <a:ea typeface="+mn-ea"/>
        <a:cs typeface="+mn-cs"/>
      </a:defRPr>
    </a:lvl8pPr>
    <a:lvl9pPr marL="3657600" algn="l" defTabSz="457200" rtl="0" eaLnBrk="1" latinLnBrk="0" hangingPunct="1">
      <a:defRPr sz="2400" kern="1200">
        <a:solidFill>
          <a:schemeClr val="tx1"/>
        </a:solidFill>
        <a:latin typeface="Genev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9F4B8B"/>
    <a:srgbClr val="F4E6F0"/>
    <a:srgbClr val="9E2487"/>
    <a:srgbClr val="8C357B"/>
    <a:srgbClr val="A68AAC"/>
    <a:srgbClr val="F1DFED"/>
    <a:srgbClr val="8000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2" autoAdjust="0"/>
    <p:restoredTop sz="95534" autoAdjust="0"/>
  </p:normalViewPr>
  <p:slideViewPr>
    <p:cSldViewPr snapToGrid="0">
      <p:cViewPr>
        <p:scale>
          <a:sx n="100" d="100"/>
          <a:sy n="100" d="100"/>
        </p:scale>
        <p:origin x="-1024" y="-136"/>
      </p:cViewPr>
      <p:guideLst>
        <p:guide orient="horz" pos="2160"/>
        <p:guide pos="2890"/>
      </p:guideLst>
    </p:cSldViewPr>
  </p:slideViewPr>
  <p:outlineViewPr>
    <p:cViewPr>
      <p:scale>
        <a:sx n="33" d="100"/>
        <a:sy n="33" d="100"/>
      </p:scale>
      <p:origin x="0" y="13384"/>
    </p:cViewPr>
  </p:outlineViewPr>
  <p:notesTextViewPr>
    <p:cViewPr>
      <p:scale>
        <a:sx n="100" d="100"/>
        <a:sy n="100" d="100"/>
      </p:scale>
      <p:origin x="0" y="0"/>
    </p:cViewPr>
  </p:notesTextViewPr>
  <p:sorterViewPr showFormatting="0">
    <p:cViewPr>
      <p:scale>
        <a:sx n="66" d="100"/>
        <a:sy n="66" d="100"/>
      </p:scale>
      <p:origin x="0" y="2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Current%20work:Not%20me%20work:R:Rockoff:Impact%20of%20teachers%20on%20achievement.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smoothMarker"/>
        <c:ser>
          <c:idx val="0"/>
          <c:order val="0"/>
          <c:tx>
            <c:strRef>
              <c:f>Sheet1!$B$18</c:f>
              <c:strCache>
                <c:ptCount val="1"/>
                <c:pt idx="0">
                  <c:v>Vocabulary</c:v>
                </c:pt>
              </c:strCache>
            </c:strRef>
          </c:tx>
          <c:spPr>
            <a:ln>
              <a:solidFill>
                <a:srgbClr val="000090"/>
              </a:solidFill>
            </a:ln>
          </c:spPr>
          <c:marker>
            <c:spPr>
              <a:solidFill>
                <a:srgbClr val="000090"/>
              </a:solidFill>
              <a:ln>
                <a:solidFill>
                  <a:srgbClr val="000090"/>
                </a:solidFill>
              </a:ln>
            </c:spPr>
          </c:marker>
          <c:xVal>
            <c:numRef>
              <c:f>Sheet1!$A$19:$A$30</c:f>
              <c:numCache>
                <c:formatCode>General</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xVal>
          <c:yVal>
            <c:numRef>
              <c:f>Sheet1!$B$19:$B$30</c:f>
              <c:numCache>
                <c:formatCode>General</c:formatCode>
                <c:ptCount val="12"/>
                <c:pt idx="0">
                  <c:v>0.0</c:v>
                </c:pt>
                <c:pt idx="1">
                  <c:v>0.0714285714285714</c:v>
                </c:pt>
                <c:pt idx="2">
                  <c:v>0.119047619047619</c:v>
                </c:pt>
                <c:pt idx="3">
                  <c:v>0.157142857142857</c:v>
                </c:pt>
                <c:pt idx="4">
                  <c:v>0.180952380952381</c:v>
                </c:pt>
                <c:pt idx="5">
                  <c:v>0.195238095238095</c:v>
                </c:pt>
                <c:pt idx="6">
                  <c:v>0.204761904761905</c:v>
                </c:pt>
                <c:pt idx="7">
                  <c:v>0.204761904761905</c:v>
                </c:pt>
                <c:pt idx="8">
                  <c:v>0.204761904761905</c:v>
                </c:pt>
                <c:pt idx="9">
                  <c:v>0.2</c:v>
                </c:pt>
                <c:pt idx="10">
                  <c:v>0.195238095238095</c:v>
                </c:pt>
                <c:pt idx="11">
                  <c:v>0.195238095238095</c:v>
                </c:pt>
              </c:numCache>
            </c:numRef>
          </c:yVal>
          <c:smooth val="1"/>
        </c:ser>
        <c:ser>
          <c:idx val="1"/>
          <c:order val="1"/>
          <c:tx>
            <c:strRef>
              <c:f>Sheet1!$C$18</c:f>
              <c:strCache>
                <c:ptCount val="1"/>
                <c:pt idx="0">
                  <c:v>Reading Comprehension</c:v>
                </c:pt>
              </c:strCache>
            </c:strRef>
          </c:tx>
          <c:xVal>
            <c:numRef>
              <c:f>Sheet1!$A$19:$A$30</c:f>
              <c:numCache>
                <c:formatCode>General</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xVal>
          <c:yVal>
            <c:numRef>
              <c:f>Sheet1!$C$19:$C$30</c:f>
              <c:numCache>
                <c:formatCode>General</c:formatCode>
                <c:ptCount val="12"/>
                <c:pt idx="0">
                  <c:v>0.0</c:v>
                </c:pt>
                <c:pt idx="1">
                  <c:v>0.00952380952380952</c:v>
                </c:pt>
                <c:pt idx="2">
                  <c:v>0.0238095238095238</c:v>
                </c:pt>
                <c:pt idx="3">
                  <c:v>0.0380952380952381</c:v>
                </c:pt>
                <c:pt idx="4">
                  <c:v>0.0571428571428571</c:v>
                </c:pt>
                <c:pt idx="5">
                  <c:v>0.0761904761904762</c:v>
                </c:pt>
                <c:pt idx="6">
                  <c:v>0.0952380952380952</c:v>
                </c:pt>
                <c:pt idx="7">
                  <c:v>0.10952380952381</c:v>
                </c:pt>
                <c:pt idx="8">
                  <c:v>0.138095238095238</c:v>
                </c:pt>
                <c:pt idx="9">
                  <c:v>0.152380952380952</c:v>
                </c:pt>
                <c:pt idx="10">
                  <c:v>0.171428571428571</c:v>
                </c:pt>
                <c:pt idx="11">
                  <c:v>0.185714285714286</c:v>
                </c:pt>
              </c:numCache>
            </c:numRef>
          </c:yVal>
          <c:smooth val="1"/>
        </c:ser>
        <c:axId val="751040088"/>
        <c:axId val="764201016"/>
      </c:scatterChart>
      <c:valAx>
        <c:axId val="751040088"/>
        <c:scaling>
          <c:orientation val="minMax"/>
          <c:max val="11.0"/>
          <c:min val="0.0"/>
        </c:scaling>
        <c:axPos val="b"/>
        <c:title>
          <c:tx>
            <c:rich>
              <a:bodyPr/>
              <a:lstStyle/>
              <a:p>
                <a:pPr>
                  <a:defRPr sz="1800"/>
                </a:pPr>
                <a:r>
                  <a:rPr lang="en-US" sz="1800"/>
                  <a:t>Experience (years)</a:t>
                </a:r>
              </a:p>
            </c:rich>
          </c:tx>
          <c:layout/>
        </c:title>
        <c:numFmt formatCode="General" sourceLinked="1"/>
        <c:tickLblPos val="nextTo"/>
        <c:txPr>
          <a:bodyPr/>
          <a:lstStyle/>
          <a:p>
            <a:pPr>
              <a:defRPr sz="1800"/>
            </a:pPr>
            <a:endParaRPr lang="en-US"/>
          </a:p>
        </c:txPr>
        <c:crossAx val="764201016"/>
        <c:crosses val="autoZero"/>
        <c:crossBetween val="midCat"/>
        <c:majorUnit val="1.0"/>
        <c:minorUnit val="1.0"/>
      </c:valAx>
      <c:valAx>
        <c:axId val="764201016"/>
        <c:scaling>
          <c:orientation val="minMax"/>
        </c:scaling>
        <c:axPos val="l"/>
        <c:title>
          <c:tx>
            <c:rich>
              <a:bodyPr/>
              <a:lstStyle/>
              <a:p>
                <a:pPr>
                  <a:defRPr sz="1800"/>
                </a:pPr>
                <a:r>
                  <a:rPr lang="en-US" sz="1800"/>
                  <a:t>Effect size</a:t>
                </a:r>
              </a:p>
            </c:rich>
          </c:tx>
          <c:layout/>
        </c:title>
        <c:numFmt formatCode="0.00" sourceLinked="0"/>
        <c:tickLblPos val="nextTo"/>
        <c:txPr>
          <a:bodyPr/>
          <a:lstStyle/>
          <a:p>
            <a:pPr>
              <a:defRPr sz="1800"/>
            </a:pPr>
            <a:endParaRPr lang="en-US"/>
          </a:p>
        </c:txPr>
        <c:crossAx val="751040088"/>
        <c:crosses val="autoZero"/>
        <c:crossBetween val="midCat"/>
      </c:valAx>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ict"/></Relationships>
</file>

<file path=ppt/drawings/drawing1.xml><?xml version="1.0" encoding="utf-8"?>
<c:userShapes xmlns:c="http://schemas.openxmlformats.org/drawingml/2006/chart">
  <cdr:relSizeAnchor xmlns:cdr="http://schemas.openxmlformats.org/drawingml/2006/chartDrawing">
    <cdr:from>
      <cdr:x>0.56064</cdr:x>
      <cdr:y>0.49003</cdr:y>
    </cdr:from>
    <cdr:to>
      <cdr:x>1</cdr:x>
      <cdr:y>0.72924</cdr:y>
    </cdr:to>
    <cdr:sp macro="" textlink="">
      <cdr:nvSpPr>
        <cdr:cNvPr id="2" name="TextBox 1"/>
        <cdr:cNvSpPr txBox="1"/>
      </cdr:nvSpPr>
      <cdr:spPr>
        <a:xfrm xmlns:a="http://schemas.openxmlformats.org/drawingml/2006/main">
          <a:off x="3581401" y="1873250"/>
          <a:ext cx="2806699"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solidFill>
                <a:srgbClr val="9E2487"/>
              </a:solidFill>
            </a:rPr>
            <a:t>Reading Comprehension</a:t>
          </a:r>
          <a:endParaRPr lang="en-US" sz="1800" dirty="0">
            <a:solidFill>
              <a:srgbClr val="9E2487"/>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12800" y="6343650"/>
            <a:ext cx="7518400" cy="184150"/>
          </a:xfrm>
          <a:prstGeom prst="rect">
            <a:avLst/>
          </a:prstGeom>
          <a:noFill/>
          <a:ln w="12700">
            <a:noFill/>
            <a:miter lim="800000"/>
            <a:headEnd/>
            <a:tailEnd/>
          </a:ln>
          <a:effectLst/>
        </p:spPr>
        <p:txBody>
          <a:bodyPr lIns="93663" tIns="46038" rIns="93663" bIns="46038">
            <a:prstTxWarp prst="textNoShape">
              <a:avLst/>
            </a:prstTxWarp>
            <a:spAutoFit/>
          </a:bodyPr>
          <a:lstStyle/>
          <a:p>
            <a:pPr defTabSz="950913" eaLnBrk="0" hangingPunct="0"/>
            <a:r>
              <a:rPr lang="en-GB" sz="1000">
                <a:latin typeface="Times New Roman" charset="0"/>
              </a:rPr>
              <a:t>© 2007 Dylan Wiliam, Institute of Education, 20 Bedford Way, London WC1H 0AL, UK; 020 7612 6000</a:t>
            </a:r>
          </a:p>
        </p:txBody>
      </p:sp>
      <p:sp>
        <p:nvSpPr>
          <p:cNvPr id="3075" name="Rectangle 3"/>
          <p:cNvSpPr>
            <a:spLocks noChangeArrowheads="1"/>
          </p:cNvSpPr>
          <p:nvPr/>
        </p:nvSpPr>
        <p:spPr bwMode="auto">
          <a:xfrm>
            <a:off x="1060450" y="377825"/>
            <a:ext cx="8037513" cy="192088"/>
          </a:xfrm>
          <a:prstGeom prst="rect">
            <a:avLst/>
          </a:prstGeom>
          <a:noFill/>
          <a:ln w="12700">
            <a:noFill/>
            <a:miter lim="800000"/>
            <a:headEnd/>
            <a:tailEnd/>
          </a:ln>
          <a:effectLst/>
        </p:spPr>
        <p:txBody>
          <a:bodyPr>
            <a:prstTxWarp prst="textNoShape">
              <a:avLst/>
            </a:prstTxWarp>
          </a:bodyPr>
          <a:lstStyle/>
          <a:p>
            <a:endParaRPr lang="en-US"/>
          </a:p>
        </p:txBody>
      </p:sp>
      <p:sp>
        <p:nvSpPr>
          <p:cNvPr id="3076" name="Rectangle 4"/>
          <p:cNvSpPr>
            <a:spLocks noChangeArrowheads="1"/>
          </p:cNvSpPr>
          <p:nvPr/>
        </p:nvSpPr>
        <p:spPr bwMode="auto">
          <a:xfrm>
            <a:off x="4656138" y="6581775"/>
            <a:ext cx="708025" cy="184150"/>
          </a:xfrm>
          <a:prstGeom prst="rect">
            <a:avLst/>
          </a:prstGeom>
          <a:noFill/>
          <a:ln w="12700">
            <a:noFill/>
            <a:miter lim="800000"/>
            <a:headEnd/>
            <a:tailEnd/>
          </a:ln>
          <a:effectLst/>
        </p:spPr>
        <p:txBody>
          <a:bodyPr lIns="93663" tIns="46038" rIns="93663" bIns="46038">
            <a:prstTxWarp prst="textNoShape">
              <a:avLst/>
            </a:prstTxWarp>
            <a:spAutoFit/>
          </a:bodyPr>
          <a:lstStyle/>
          <a:p>
            <a:pPr defTabSz="950913" eaLnBrk="0" hangingPunct="0"/>
            <a:fld id="{CC282693-727F-C84E-85A3-D658E57902F8}" type="slidenum">
              <a:rPr lang="en-GB" sz="1000">
                <a:latin typeface="Times New Roman" charset="0"/>
              </a:rPr>
              <a:pPr defTabSz="950913" eaLnBrk="0" hangingPunct="0"/>
              <a:t>‹#›</a:t>
            </a:fld>
            <a:endParaRPr lang="en-GB" sz="1000">
              <a:latin typeface="Times New Roman"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06513" y="3257550"/>
            <a:ext cx="7181850" cy="3086100"/>
          </a:xfrm>
          <a:prstGeom prst="rect">
            <a:avLst/>
          </a:prstGeom>
          <a:noFill/>
          <a:ln w="12700">
            <a:noFill/>
            <a:miter lim="800000"/>
            <a:headEnd/>
            <a:tailEnd/>
          </a:ln>
          <a:effectLst/>
        </p:spPr>
        <p:txBody>
          <a:bodyPr vert="horz" wrap="square" lIns="93663" tIns="46038" rIns="93663"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63" name="Rectangle 3"/>
          <p:cNvSpPr>
            <a:spLocks noGrp="1" noRot="1" noChangeAspect="1" noChangeArrowheads="1" noTextEdit="1"/>
          </p:cNvSpPr>
          <p:nvPr>
            <p:ph type="sldImg" idx="2"/>
          </p:nvPr>
        </p:nvSpPr>
        <p:spPr bwMode="auto">
          <a:xfrm>
            <a:off x="2968625" y="598488"/>
            <a:ext cx="3206750" cy="2405062"/>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476250"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5091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42716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901825"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xfrm>
            <a:off x="2857500" y="514350"/>
            <a:ext cx="3429000" cy="2571750"/>
          </a:xfrm>
          <a:solidFill>
            <a:srgbClr val="FFFFFF"/>
          </a:solidFill>
          <a:ln/>
        </p:spPr>
      </p:sp>
      <p:sp>
        <p:nvSpPr>
          <p:cNvPr id="1945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2857500" y="514350"/>
            <a:ext cx="3429000" cy="2571750"/>
          </a:xfrm>
          <a:solidFill>
            <a:srgbClr val="FFFFFF"/>
          </a:solidFill>
          <a:ln/>
        </p:spPr>
      </p:sp>
      <p:sp>
        <p:nvSpPr>
          <p:cNvPr id="5529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p:cNvSpPr>
          <p:nvPr>
            <p:ph type="sldImg"/>
          </p:nvPr>
        </p:nvSpPr>
        <p:spPr>
          <a:ln cap="flat"/>
        </p:spPr>
      </p:sp>
      <p:sp>
        <p:nvSpPr>
          <p:cNvPr id="80899" name="Rectangle 3"/>
          <p:cNvSpPr>
            <a:spLocks noGrp="1" noChangeArrowheads="1"/>
          </p:cNvSpPr>
          <p:nvPr>
            <p:ph type="body" idx="1"/>
          </p:nvPr>
        </p:nvSpPr>
        <p:spPr>
          <a:noFill/>
          <a:ln w="9525"/>
        </p:spPr>
        <p:txBody>
          <a:bodyPr/>
          <a:lstStyle/>
          <a:p>
            <a:endParaRPr lang="en-US" sz="1600">
              <a:solidFill>
                <a:srgbClr val="000000"/>
              </a:solidFill>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Rot="1" noChangeAspect="1" noChangeArrowheads="1"/>
          </p:cNvSpPr>
          <p:nvPr>
            <p:ph type="sldImg"/>
          </p:nvPr>
        </p:nvSpPr>
        <p:spPr>
          <a:xfrm>
            <a:off x="2857500" y="514350"/>
            <a:ext cx="3429000" cy="2571750"/>
          </a:xfrm>
          <a:solidFill>
            <a:srgbClr val="FFFFFF"/>
          </a:solidFill>
          <a:ln/>
        </p:spPr>
      </p:sp>
      <p:sp>
        <p:nvSpPr>
          <p:cNvPr id="82947"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xfrm>
            <a:off x="2859088" y="514350"/>
            <a:ext cx="3429000" cy="2571750"/>
          </a:xfrm>
          <a:solidFill>
            <a:srgbClr val="FFFFFF"/>
          </a:solidFill>
          <a:ln/>
        </p:spPr>
      </p:sp>
      <p:sp>
        <p:nvSpPr>
          <p:cNvPr id="93187"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Rot="1" noChangeAspect="1" noChangeArrowheads="1"/>
          </p:cNvSpPr>
          <p:nvPr>
            <p:ph type="sldImg"/>
          </p:nvPr>
        </p:nvSpPr>
        <p:spPr>
          <a:xfrm>
            <a:off x="2857500" y="514350"/>
            <a:ext cx="3429000" cy="2571750"/>
          </a:xfrm>
          <a:solidFill>
            <a:srgbClr val="FFFFFF"/>
          </a:solidFill>
          <a:ln/>
        </p:spPr>
      </p:sp>
      <p:sp>
        <p:nvSpPr>
          <p:cNvPr id="175107"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xfrm>
            <a:off x="2857500" y="514350"/>
            <a:ext cx="3429000" cy="2571750"/>
          </a:xfrm>
          <a:solidFill>
            <a:srgbClr val="FFFFFF"/>
          </a:solidFill>
          <a:ln/>
        </p:spPr>
      </p:sp>
      <p:sp>
        <p:nvSpPr>
          <p:cNvPr id="1945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a:xfrm>
            <a:off x="2857500" y="514350"/>
            <a:ext cx="3429000" cy="2571750"/>
          </a:xfrm>
          <a:solidFill>
            <a:srgbClr val="FFFFFF"/>
          </a:solidFill>
          <a:ln/>
        </p:spPr>
      </p:sp>
      <p:sp>
        <p:nvSpPr>
          <p:cNvPr id="30723"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2857500" y="514350"/>
            <a:ext cx="3429000" cy="2571750"/>
          </a:xfrm>
          <a:solidFill>
            <a:srgbClr val="FFFFFF"/>
          </a:solidFill>
          <a:ln/>
        </p:spPr>
      </p:sp>
      <p:sp>
        <p:nvSpPr>
          <p:cNvPr id="33795"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2857500" y="514350"/>
            <a:ext cx="3429000" cy="2571750"/>
          </a:xfrm>
          <a:solidFill>
            <a:srgbClr val="FFFFFF"/>
          </a:solidFill>
          <a:ln/>
        </p:spPr>
      </p:sp>
      <p:sp>
        <p:nvSpPr>
          <p:cNvPr id="47107"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09" charset="0"/>
                <a:ea typeface="ＭＳ Ｐゴシック" pitchFamily="-65" charset="-128"/>
                <a:cs typeface="ＭＳ Ｐゴシック" pitchFamily="-65" charset="-128"/>
              </a:rPr>
              <a:t>Analysis of transcripts of hour-long samples of family talk in 42 American families suggests that by the age of 36 months, approximately 10 million words were uttered to children in families on welfare, 20 million to children in other working-class families, and 35 million to children in professional families. By the same age, children in professional, working-class and welfare families will have received 500,000, 200,000 and 100,000 encouraging remarks or positive reinforcements respectively, while the number of negative reinforcements and discouragements were 50,000, 100,000 and 200,000 respectively.</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xfrm>
            <a:off x="2857500" y="514350"/>
            <a:ext cx="3429000" cy="2571750"/>
          </a:xfrm>
          <a:solidFill>
            <a:srgbClr val="FFFFFF"/>
          </a:solidFill>
          <a:ln/>
        </p:spPr>
      </p:sp>
      <p:sp>
        <p:nvSpPr>
          <p:cNvPr id="36867"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2738"/>
            <a:ext cx="6694488" cy="5275262"/>
          </a:xfrm>
          <a:prstGeom prst="rect">
            <a:avLst/>
          </a:prstGeom>
          <a:solidFill>
            <a:srgbClr val="0D3169"/>
          </a:solidFill>
          <a:ln w="9525">
            <a:noFill/>
            <a:miter lim="800000"/>
            <a:headEnd/>
            <a:tailEnd/>
          </a:ln>
          <a:effectLst/>
        </p:spPr>
        <p:txBody>
          <a:bodyPr wrap="none" anchor="ctr">
            <a:prstTxWarp prst="textNoShape">
              <a:avLst/>
            </a:prstTxWarp>
          </a:bodyPr>
          <a:lstStyle/>
          <a:p>
            <a:endParaRPr lang="en-US"/>
          </a:p>
        </p:txBody>
      </p:sp>
      <p:pic>
        <p:nvPicPr>
          <p:cNvPr id="5" name="Picture 3" descr="Image"/>
          <p:cNvPicPr>
            <a:picLocks noChangeAspect="1" noChangeArrowheads="1"/>
          </p:cNvPicPr>
          <p:nvPr/>
        </p:nvPicPr>
        <p:blipFill>
          <a:blip r:embed="rId2"/>
          <a:srcRect r="273" b="2252"/>
          <a:stretch>
            <a:fillRect/>
          </a:stretch>
        </p:blipFill>
        <p:spPr bwMode="auto">
          <a:xfrm>
            <a:off x="6727825" y="1581150"/>
            <a:ext cx="2428875" cy="4062413"/>
          </a:xfrm>
          <a:prstGeom prst="rect">
            <a:avLst/>
          </a:prstGeom>
          <a:noFill/>
          <a:ln w="9525">
            <a:noFill/>
            <a:miter lim="800000"/>
            <a:headEnd/>
            <a:tailEnd/>
          </a:ln>
        </p:spPr>
      </p:pic>
      <p:sp>
        <p:nvSpPr>
          <p:cNvPr id="6" name="Rectangle 4"/>
          <p:cNvSpPr>
            <a:spLocks noChangeArrowheads="1"/>
          </p:cNvSpPr>
          <p:nvPr/>
        </p:nvSpPr>
        <p:spPr bwMode="auto">
          <a:xfrm>
            <a:off x="6732588" y="5684838"/>
            <a:ext cx="2411412" cy="1173162"/>
          </a:xfrm>
          <a:prstGeom prst="rect">
            <a:avLst/>
          </a:prstGeom>
          <a:solidFill>
            <a:srgbClr val="2EC8D5"/>
          </a:solidFill>
          <a:ln w="9525">
            <a:noFill/>
            <a:miter lim="800000"/>
            <a:headEnd/>
            <a:tailEnd/>
          </a:ln>
          <a:effectLst/>
        </p:spPr>
        <p:txBody>
          <a:bodyPr wrap="none" anchor="ctr">
            <a:prstTxWarp prst="textNoShape">
              <a:avLst/>
            </a:prstTxWarp>
          </a:bodyPr>
          <a:lstStyle/>
          <a:p>
            <a:pPr algn="ctr"/>
            <a:r>
              <a:rPr lang="en-US">
                <a:solidFill>
                  <a:schemeClr val="bg1"/>
                </a:solidFill>
              </a:rPr>
              <a:t>www.ioe.ac.uk</a:t>
            </a:r>
          </a:p>
        </p:txBody>
      </p:sp>
      <p:pic>
        <p:nvPicPr>
          <p:cNvPr id="7" name="Picture 7" descr="PMS_C_A4"/>
          <p:cNvPicPr>
            <a:picLocks noChangeAspect="1" noChangeArrowheads="1"/>
          </p:cNvPicPr>
          <p:nvPr/>
        </p:nvPicPr>
        <p:blipFill>
          <a:blip r:embed="rId3"/>
          <a:srcRect/>
          <a:stretch>
            <a:fillRect/>
          </a:stretch>
        </p:blipFill>
        <p:spPr bwMode="auto">
          <a:xfrm>
            <a:off x="6732588" y="358775"/>
            <a:ext cx="2025650" cy="852488"/>
          </a:xfrm>
          <a:prstGeom prst="rect">
            <a:avLst/>
          </a:prstGeom>
          <a:noFill/>
          <a:ln w="9525">
            <a:noFill/>
            <a:miter lim="800000"/>
            <a:headEnd/>
            <a:tailEnd/>
          </a:ln>
        </p:spPr>
      </p:pic>
      <p:sp>
        <p:nvSpPr>
          <p:cNvPr id="555013" name="Rectangle 5"/>
          <p:cNvSpPr>
            <a:spLocks noGrp="1" noChangeArrowheads="1"/>
          </p:cNvSpPr>
          <p:nvPr>
            <p:ph type="ctrTitle"/>
          </p:nvPr>
        </p:nvSpPr>
        <p:spPr>
          <a:xfrm>
            <a:off x="466725" y="1870075"/>
            <a:ext cx="6049963" cy="2711450"/>
          </a:xfrm>
        </p:spPr>
        <p:txBody>
          <a:bodyPr/>
          <a:lstStyle>
            <a:lvl1pPr>
              <a:defRPr sz="4400">
                <a:solidFill>
                  <a:schemeClr val="bg1"/>
                </a:solidFill>
              </a:defRPr>
            </a:lvl1pPr>
          </a:lstStyle>
          <a:p>
            <a:r>
              <a:rPr lang="en-GB"/>
              <a:t>Click to edit Master title style</a:t>
            </a:r>
          </a:p>
        </p:txBody>
      </p:sp>
      <p:sp>
        <p:nvSpPr>
          <p:cNvPr id="555014" name="Rectangle 6"/>
          <p:cNvSpPr>
            <a:spLocks noGrp="1" noChangeArrowheads="1"/>
          </p:cNvSpPr>
          <p:nvPr>
            <p:ph type="subTitle" idx="1"/>
          </p:nvPr>
        </p:nvSpPr>
        <p:spPr>
          <a:xfrm>
            <a:off x="466725" y="5110163"/>
            <a:ext cx="6049963" cy="766762"/>
          </a:xfrm>
        </p:spPr>
        <p:txBody>
          <a:bodyPr/>
          <a:lstStyle>
            <a:lvl1pPr>
              <a:defRPr sz="2100">
                <a:solidFill>
                  <a:schemeClr val="bg1"/>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661EB185-22E0-3D49-9284-E8150FDF073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70075"/>
            <a:ext cx="2087562" cy="44275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66725" y="1870075"/>
            <a:ext cx="6113463" cy="44275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9E5444A9-913D-CD44-A996-58E06A165A8C}"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6725" y="1870075"/>
            <a:ext cx="8353425" cy="6445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6725" y="2590800"/>
            <a:ext cx="8353425" cy="3706813"/>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fld id="{ABD197B5-48F0-6145-BBB0-5DFE80FA6458}"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xfrm>
            <a:off x="8847138" y="6567488"/>
            <a:ext cx="296862" cy="290512"/>
          </a:xfrm>
        </p:spPr>
        <p:txBody>
          <a:bodyPr/>
          <a:lstStyle>
            <a:lvl1pPr>
              <a:defRPr/>
            </a:lvl1pPr>
          </a:lstStyle>
          <a:p>
            <a:pPr>
              <a:defRPr/>
            </a:pPr>
            <a:fld id="{6F9D5FDB-81FE-7847-944C-8F1C859D402C}"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847138" y="6567488"/>
            <a:ext cx="296862" cy="290512"/>
          </a:xfrm>
        </p:spPr>
        <p:txBody>
          <a:bodyPr/>
          <a:lstStyle>
            <a:lvl1pPr>
              <a:defRPr/>
            </a:lvl1pPr>
          </a:lstStyle>
          <a:p>
            <a:pPr>
              <a:defRPr/>
            </a:pPr>
            <a:fld id="{C168D324-201C-8940-B333-98AD5010A09F}"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1527BC13-95C2-E046-B485-CAE690EAB11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D857AA5C-E1E8-5A41-9B46-7884B74C5EDC}"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66725" y="2590800"/>
            <a:ext cx="4100513" cy="370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2590800"/>
            <a:ext cx="4100512" cy="370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65929F72-E759-BE4D-A7C5-58642415689B}"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F682345F-34A2-3E45-864B-D1EA9E85126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C77517DC-13AA-CB49-B6AD-F71F02B7913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729C6E93-2C82-5F41-AFED-52D1CA12DDE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D94359F6-AC4D-5749-90EB-09FE20B8F89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A6F9843F-11D4-C247-BCC0-1C15F7F40160}"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3986" name="Rectangle 2"/>
          <p:cNvSpPr>
            <a:spLocks noChangeArrowheads="1"/>
          </p:cNvSpPr>
          <p:nvPr/>
        </p:nvSpPr>
        <p:spPr bwMode="auto">
          <a:xfrm>
            <a:off x="0" y="1582738"/>
            <a:ext cx="9144000" cy="5275262"/>
          </a:xfrm>
          <a:prstGeom prst="rect">
            <a:avLst/>
          </a:prstGeom>
          <a:solidFill>
            <a:srgbClr val="F1DFED"/>
          </a:solidFill>
          <a:ln w="9525">
            <a:noFill/>
            <a:miter lim="800000"/>
            <a:headEnd/>
            <a:tailEnd/>
          </a:ln>
          <a:effectLst/>
        </p:spPr>
        <p:txBody>
          <a:bodyPr wrap="none" anchor="ctr">
            <a:prstTxWarp prst="textNoShape">
              <a:avLst/>
            </a:prstTxWarp>
          </a:bodyPr>
          <a:lstStyle/>
          <a:p>
            <a:endParaRPr lang="en-US"/>
          </a:p>
        </p:txBody>
      </p:sp>
      <p:sp>
        <p:nvSpPr>
          <p:cNvPr id="1027" name="Rectangle 3"/>
          <p:cNvSpPr>
            <a:spLocks noGrp="1" noChangeArrowheads="1"/>
          </p:cNvSpPr>
          <p:nvPr>
            <p:ph type="title"/>
          </p:nvPr>
        </p:nvSpPr>
        <p:spPr bwMode="auto">
          <a:xfrm>
            <a:off x="466725" y="1870075"/>
            <a:ext cx="8353425" cy="644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028" name="Rectangle 4"/>
          <p:cNvSpPr>
            <a:spLocks noGrp="1" noChangeArrowheads="1"/>
          </p:cNvSpPr>
          <p:nvPr>
            <p:ph type="body" idx="1"/>
          </p:nvPr>
        </p:nvSpPr>
        <p:spPr bwMode="auto">
          <a:xfrm>
            <a:off x="466725" y="2590800"/>
            <a:ext cx="8353425" cy="3706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53989" name="Rectangle 5"/>
          <p:cNvSpPr>
            <a:spLocks noGrp="1" noChangeArrowheads="1"/>
          </p:cNvSpPr>
          <p:nvPr>
            <p:ph type="sldNum" sz="quarter" idx="4"/>
          </p:nvPr>
        </p:nvSpPr>
        <p:spPr bwMode="auto">
          <a:xfrm>
            <a:off x="466725" y="6440488"/>
            <a:ext cx="296863" cy="2905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300">
                <a:latin typeface="Arial" charset="0"/>
              </a:defRPr>
            </a:lvl1pPr>
          </a:lstStyle>
          <a:p>
            <a:fld id="{A9727994-B913-4548-AD3A-20BA11E42D74}" type="slidenum">
              <a:rPr lang="en-GB"/>
              <a:pPr/>
              <a:t>‹#›</a:t>
            </a:fld>
            <a:endParaRPr lang="en-GB"/>
          </a:p>
        </p:txBody>
      </p:sp>
      <p:pic>
        <p:nvPicPr>
          <p:cNvPr id="1030" name="Picture 6" descr="PMS_C_A4"/>
          <p:cNvPicPr>
            <a:picLocks noChangeAspect="1" noChangeArrowheads="1"/>
          </p:cNvPicPr>
          <p:nvPr/>
        </p:nvPicPr>
        <p:blipFill>
          <a:blip r:embed="rId14"/>
          <a:srcRect/>
          <a:stretch>
            <a:fillRect/>
          </a:stretch>
        </p:blipFill>
        <p:spPr bwMode="auto">
          <a:xfrm>
            <a:off x="6732588" y="358775"/>
            <a:ext cx="2025650" cy="852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3600">
          <a:solidFill>
            <a:srgbClr val="9E2487"/>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2pPr>
      <a:lvl3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3pPr>
      <a:lvl4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4pPr>
      <a:lvl5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5pPr>
      <a:lvl6pPr marL="457200" algn="l" rtl="0" fontAlgn="base">
        <a:spcBef>
          <a:spcPct val="0"/>
        </a:spcBef>
        <a:spcAft>
          <a:spcPct val="0"/>
        </a:spcAft>
        <a:defRPr sz="3900">
          <a:solidFill>
            <a:srgbClr val="9E2487"/>
          </a:solidFill>
          <a:latin typeface="Arial" pitchFamily="-109" charset="0"/>
        </a:defRPr>
      </a:lvl6pPr>
      <a:lvl7pPr marL="914400" algn="l" rtl="0" fontAlgn="base">
        <a:spcBef>
          <a:spcPct val="0"/>
        </a:spcBef>
        <a:spcAft>
          <a:spcPct val="0"/>
        </a:spcAft>
        <a:defRPr sz="3900">
          <a:solidFill>
            <a:srgbClr val="9E2487"/>
          </a:solidFill>
          <a:latin typeface="Arial" pitchFamily="-109" charset="0"/>
        </a:defRPr>
      </a:lvl7pPr>
      <a:lvl8pPr marL="1371600" algn="l" rtl="0" fontAlgn="base">
        <a:spcBef>
          <a:spcPct val="0"/>
        </a:spcBef>
        <a:spcAft>
          <a:spcPct val="0"/>
        </a:spcAft>
        <a:defRPr sz="3900">
          <a:solidFill>
            <a:srgbClr val="9E2487"/>
          </a:solidFill>
          <a:latin typeface="Arial" pitchFamily="-109" charset="0"/>
        </a:defRPr>
      </a:lvl8pPr>
      <a:lvl9pPr marL="1828800" algn="l" rtl="0" fontAlgn="base">
        <a:spcBef>
          <a:spcPct val="0"/>
        </a:spcBef>
        <a:spcAft>
          <a:spcPct val="0"/>
        </a:spcAft>
        <a:defRPr sz="3900">
          <a:solidFill>
            <a:srgbClr val="9E2487"/>
          </a:solidFill>
          <a:latin typeface="Arial" pitchFamily="-109" charset="0"/>
        </a:defRPr>
      </a:lvl9pPr>
    </p:titleStyle>
    <p:bodyStyle>
      <a:lvl1pPr marL="342900" indent="-342900" algn="l" rtl="0" eaLnBrk="0" fontAlgn="base" hangingPunct="0">
        <a:spcBef>
          <a:spcPct val="20000"/>
        </a:spcBef>
        <a:spcAft>
          <a:spcPct val="0"/>
        </a:spcAft>
        <a:defRPr sz="1900" b="1">
          <a:solidFill>
            <a:schemeClr val="tx1"/>
          </a:solidFill>
          <a:latin typeface="+mn-lt"/>
          <a:ea typeface="ＭＳ Ｐゴシック" pitchFamily="-65" charset="-128"/>
          <a:cs typeface="ＭＳ Ｐゴシック" pitchFamily="-65" charset="-128"/>
        </a:defRPr>
      </a:lvl1pPr>
      <a:lvl2pPr marL="225425" indent="-223838"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2pPr>
      <a:lvl3pPr marL="48577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3pPr>
      <a:lvl4pPr marL="74612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4pPr>
      <a:lvl5pPr marL="958850" indent="-211138" algn="l" rtl="0" eaLnBrk="0" fontAlgn="base" hangingPunct="0">
        <a:spcBef>
          <a:spcPct val="20000"/>
        </a:spcBef>
        <a:spcAft>
          <a:spcPct val="0"/>
        </a:spcAft>
        <a:defRPr sz="1900">
          <a:solidFill>
            <a:schemeClr val="tx1"/>
          </a:solidFill>
          <a:latin typeface="+mn-lt"/>
          <a:ea typeface="ＭＳ Ｐゴシック" pitchFamily="-109" charset="-128"/>
        </a:defRPr>
      </a:lvl5pPr>
      <a:lvl6pPr marL="1416050" indent="-211138" algn="l" rtl="0" fontAlgn="base">
        <a:spcBef>
          <a:spcPct val="20000"/>
        </a:spcBef>
        <a:spcAft>
          <a:spcPct val="0"/>
        </a:spcAft>
        <a:defRPr sz="1900">
          <a:solidFill>
            <a:schemeClr val="tx1"/>
          </a:solidFill>
          <a:latin typeface="+mn-lt"/>
          <a:ea typeface="ＭＳ Ｐゴシック" pitchFamily="-109" charset="-128"/>
        </a:defRPr>
      </a:lvl6pPr>
      <a:lvl7pPr marL="1873250" indent="-211138" algn="l" rtl="0" fontAlgn="base">
        <a:spcBef>
          <a:spcPct val="20000"/>
        </a:spcBef>
        <a:spcAft>
          <a:spcPct val="0"/>
        </a:spcAft>
        <a:defRPr sz="1900">
          <a:solidFill>
            <a:schemeClr val="tx1"/>
          </a:solidFill>
          <a:latin typeface="+mn-lt"/>
          <a:ea typeface="ＭＳ Ｐゴシック" pitchFamily="-109" charset="-128"/>
        </a:defRPr>
      </a:lvl7pPr>
      <a:lvl8pPr marL="2330450" indent="-211138" algn="l" rtl="0" fontAlgn="base">
        <a:spcBef>
          <a:spcPct val="20000"/>
        </a:spcBef>
        <a:spcAft>
          <a:spcPct val="0"/>
        </a:spcAft>
        <a:defRPr sz="1900">
          <a:solidFill>
            <a:schemeClr val="tx1"/>
          </a:solidFill>
          <a:latin typeface="+mn-lt"/>
          <a:ea typeface="ＭＳ Ｐゴシック" pitchFamily="-109" charset="-128"/>
        </a:defRPr>
      </a:lvl8pPr>
      <a:lvl9pPr marL="2787650" indent="-211138" algn="l" rtl="0" fontAlgn="base">
        <a:spcBef>
          <a:spcPct val="20000"/>
        </a:spcBef>
        <a:spcAft>
          <a:spcPct val="0"/>
        </a:spcAft>
        <a:defRPr sz="19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3986" name="Rectangle 2"/>
          <p:cNvSpPr>
            <a:spLocks noChangeArrowheads="1"/>
          </p:cNvSpPr>
          <p:nvPr/>
        </p:nvSpPr>
        <p:spPr bwMode="auto">
          <a:xfrm>
            <a:off x="0" y="1582738"/>
            <a:ext cx="9144000" cy="5275262"/>
          </a:xfrm>
          <a:prstGeom prst="rect">
            <a:avLst/>
          </a:prstGeom>
          <a:solidFill>
            <a:srgbClr val="F1DFED"/>
          </a:solidFill>
          <a:ln w="9525">
            <a:noFill/>
            <a:miter lim="800000"/>
            <a:headEnd/>
            <a:tailEnd/>
          </a:ln>
          <a:effectLst/>
        </p:spPr>
        <p:txBody>
          <a:bodyPr wrap="none" anchor="ctr">
            <a:prstTxWarp prst="textNoShape">
              <a:avLst/>
            </a:prstTxWarp>
          </a:bodyPr>
          <a:lstStyle/>
          <a:p>
            <a:pPr>
              <a:defRPr/>
            </a:pPr>
            <a:r>
              <a:rPr lang="en-US" dirty="0">
                <a:solidFill>
                  <a:srgbClr val="000000"/>
                </a:solidFill>
                <a:latin typeface="Geneva" pitchFamily="-111" charset="0"/>
              </a:rPr>
              <a:t>	</a:t>
            </a:r>
          </a:p>
        </p:txBody>
      </p:sp>
      <p:sp>
        <p:nvSpPr>
          <p:cNvPr id="1027" name="Rectangle 3"/>
          <p:cNvSpPr>
            <a:spLocks noGrp="1" noChangeArrowheads="1"/>
          </p:cNvSpPr>
          <p:nvPr>
            <p:ph type="title"/>
          </p:nvPr>
        </p:nvSpPr>
        <p:spPr bwMode="auto">
          <a:xfrm>
            <a:off x="466725" y="1870075"/>
            <a:ext cx="8353425" cy="644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466725" y="2590800"/>
            <a:ext cx="8353425" cy="3706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9" name="Picture 6" descr="PMS_C_A4"/>
          <p:cNvPicPr>
            <a:picLocks noChangeAspect="1" noChangeArrowheads="1"/>
          </p:cNvPicPr>
          <p:nvPr/>
        </p:nvPicPr>
        <p:blipFill>
          <a:blip r:embed="rId4"/>
          <a:srcRect/>
          <a:stretch>
            <a:fillRect/>
          </a:stretch>
        </p:blipFill>
        <p:spPr bwMode="auto">
          <a:xfrm>
            <a:off x="6732588" y="358775"/>
            <a:ext cx="2025650" cy="852488"/>
          </a:xfrm>
          <a:prstGeom prst="rect">
            <a:avLst/>
          </a:prstGeom>
          <a:noFill/>
          <a:ln w="9525">
            <a:noFill/>
            <a:miter lim="800000"/>
            <a:headEnd/>
            <a:tailEnd/>
          </a:ln>
        </p:spPr>
      </p:pic>
      <p:sp>
        <p:nvSpPr>
          <p:cNvPr id="7" name="Slide Number Placeholder 6"/>
          <p:cNvSpPr>
            <a:spLocks noGrp="1"/>
          </p:cNvSpPr>
          <p:nvPr>
            <p:ph type="sldNum" sz="quarter" idx="4"/>
          </p:nvPr>
        </p:nvSpPr>
        <p:spPr>
          <a:xfrm>
            <a:off x="8161338" y="6356350"/>
            <a:ext cx="525462" cy="501650"/>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893E1C-9E6F-914E-A5FE-5A57BB221323}" type="slidenum">
              <a:rPr lang="en-US">
                <a:solidFill>
                  <a:srgbClr val="000000">
                    <a:tint val="75000"/>
                  </a:srgbClr>
                </a:solidFill>
              </a:rPr>
              <a:pPr>
                <a:defRPr/>
              </a:pPr>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3" r:id="rId2"/>
  </p:sldLayoutIdLst>
  <p:txStyles>
    <p:titleStyle>
      <a:lvl1pPr algn="l" rtl="0" eaLnBrk="0" fontAlgn="base" hangingPunct="0">
        <a:spcBef>
          <a:spcPct val="0"/>
        </a:spcBef>
        <a:spcAft>
          <a:spcPct val="0"/>
        </a:spcAft>
        <a:defRPr sz="3900">
          <a:solidFill>
            <a:srgbClr val="9E2487"/>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2pPr>
      <a:lvl3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3pPr>
      <a:lvl4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4pPr>
      <a:lvl5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5pPr>
      <a:lvl6pPr marL="457200" algn="l" rtl="0" fontAlgn="base">
        <a:spcBef>
          <a:spcPct val="0"/>
        </a:spcBef>
        <a:spcAft>
          <a:spcPct val="0"/>
        </a:spcAft>
        <a:defRPr sz="3900">
          <a:solidFill>
            <a:srgbClr val="9E2487"/>
          </a:solidFill>
          <a:latin typeface="Arial" pitchFamily="-109" charset="0"/>
        </a:defRPr>
      </a:lvl6pPr>
      <a:lvl7pPr marL="914400" algn="l" rtl="0" fontAlgn="base">
        <a:spcBef>
          <a:spcPct val="0"/>
        </a:spcBef>
        <a:spcAft>
          <a:spcPct val="0"/>
        </a:spcAft>
        <a:defRPr sz="3900">
          <a:solidFill>
            <a:srgbClr val="9E2487"/>
          </a:solidFill>
          <a:latin typeface="Arial" pitchFamily="-109" charset="0"/>
        </a:defRPr>
      </a:lvl7pPr>
      <a:lvl8pPr marL="1371600" algn="l" rtl="0" fontAlgn="base">
        <a:spcBef>
          <a:spcPct val="0"/>
        </a:spcBef>
        <a:spcAft>
          <a:spcPct val="0"/>
        </a:spcAft>
        <a:defRPr sz="3900">
          <a:solidFill>
            <a:srgbClr val="9E2487"/>
          </a:solidFill>
          <a:latin typeface="Arial" pitchFamily="-109" charset="0"/>
        </a:defRPr>
      </a:lvl8pPr>
      <a:lvl9pPr marL="1828800" algn="l" rtl="0" fontAlgn="base">
        <a:spcBef>
          <a:spcPct val="0"/>
        </a:spcBef>
        <a:spcAft>
          <a:spcPct val="0"/>
        </a:spcAft>
        <a:defRPr sz="3900">
          <a:solidFill>
            <a:srgbClr val="9E2487"/>
          </a:solidFill>
          <a:latin typeface="Arial" pitchFamily="-109" charset="0"/>
        </a:defRPr>
      </a:lvl9pPr>
    </p:titleStyle>
    <p:bodyStyle>
      <a:lvl1pPr marL="342900" indent="-342900" algn="l" rtl="0" eaLnBrk="0" fontAlgn="base" hangingPunct="0">
        <a:spcBef>
          <a:spcPct val="20000"/>
        </a:spcBef>
        <a:spcAft>
          <a:spcPct val="0"/>
        </a:spcAft>
        <a:defRPr sz="1900" b="1">
          <a:solidFill>
            <a:schemeClr val="tx1"/>
          </a:solidFill>
          <a:latin typeface="+mn-lt"/>
          <a:ea typeface="ＭＳ Ｐゴシック" pitchFamily="-65" charset="-128"/>
          <a:cs typeface="ＭＳ Ｐゴシック" pitchFamily="-65" charset="-128"/>
        </a:defRPr>
      </a:lvl1pPr>
      <a:lvl2pPr marL="225425" indent="-223838"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2pPr>
      <a:lvl3pPr marL="48577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3pPr>
      <a:lvl4pPr marL="74612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4pPr>
      <a:lvl5pPr marL="958850" indent="-211138" algn="l" rtl="0" eaLnBrk="0" fontAlgn="base" hangingPunct="0">
        <a:spcBef>
          <a:spcPct val="20000"/>
        </a:spcBef>
        <a:spcAft>
          <a:spcPct val="0"/>
        </a:spcAft>
        <a:defRPr sz="1900">
          <a:solidFill>
            <a:schemeClr val="tx1"/>
          </a:solidFill>
          <a:latin typeface="+mn-lt"/>
          <a:ea typeface="ＭＳ Ｐゴシック" pitchFamily="-109" charset="-128"/>
        </a:defRPr>
      </a:lvl5pPr>
      <a:lvl6pPr marL="1416050" indent="-211138" algn="l" rtl="0" fontAlgn="base">
        <a:spcBef>
          <a:spcPct val="20000"/>
        </a:spcBef>
        <a:spcAft>
          <a:spcPct val="0"/>
        </a:spcAft>
        <a:defRPr sz="1900">
          <a:solidFill>
            <a:schemeClr val="tx1"/>
          </a:solidFill>
          <a:latin typeface="+mn-lt"/>
          <a:ea typeface="ＭＳ Ｐゴシック" pitchFamily="-109" charset="-128"/>
        </a:defRPr>
      </a:lvl6pPr>
      <a:lvl7pPr marL="1873250" indent="-211138" algn="l" rtl="0" fontAlgn="base">
        <a:spcBef>
          <a:spcPct val="20000"/>
        </a:spcBef>
        <a:spcAft>
          <a:spcPct val="0"/>
        </a:spcAft>
        <a:defRPr sz="1900">
          <a:solidFill>
            <a:schemeClr val="tx1"/>
          </a:solidFill>
          <a:latin typeface="+mn-lt"/>
          <a:ea typeface="ＭＳ Ｐゴシック" pitchFamily="-109" charset="-128"/>
        </a:defRPr>
      </a:lvl7pPr>
      <a:lvl8pPr marL="2330450" indent="-211138" algn="l" rtl="0" fontAlgn="base">
        <a:spcBef>
          <a:spcPct val="20000"/>
        </a:spcBef>
        <a:spcAft>
          <a:spcPct val="0"/>
        </a:spcAft>
        <a:defRPr sz="1900">
          <a:solidFill>
            <a:schemeClr val="tx1"/>
          </a:solidFill>
          <a:latin typeface="+mn-lt"/>
          <a:ea typeface="ＭＳ Ｐゴシック" pitchFamily="-109" charset="-128"/>
        </a:defRPr>
      </a:lvl8pPr>
      <a:lvl9pPr marL="2787650" indent="-211138" algn="l" rtl="0" fontAlgn="base">
        <a:spcBef>
          <a:spcPct val="20000"/>
        </a:spcBef>
        <a:spcAft>
          <a:spcPct val="0"/>
        </a:spcAft>
        <a:defRPr sz="19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Microsoft_Excel_97_-_2004_Worksheet2.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Word_97_-_2004_Document3.doc"/></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Arial"/>
              </a:rPr>
              <a:t>How  should  we  use  what  we  know  about  learning  to  read?</a:t>
            </a:r>
            <a:endParaRPr lang="en-US" sz="4000" dirty="0">
              <a:latin typeface="Arial"/>
            </a:endParaRPr>
          </a:p>
        </p:txBody>
      </p:sp>
      <p:sp>
        <p:nvSpPr>
          <p:cNvPr id="3" name="Subtitle 2"/>
          <p:cNvSpPr>
            <a:spLocks noGrp="1"/>
          </p:cNvSpPr>
          <p:nvPr>
            <p:ph type="subTitle" idx="1"/>
          </p:nvPr>
        </p:nvSpPr>
        <p:spPr/>
        <p:txBody>
          <a:bodyPr/>
          <a:lstStyle/>
          <a:p>
            <a:r>
              <a:rPr lang="en-US" smtClean="0"/>
              <a:t>7th International Reading Recovery Institute</a:t>
            </a:r>
          </a:p>
          <a:p>
            <a:r>
              <a:rPr lang="en-US" smtClean="0"/>
              <a:t>July, 2010</a:t>
            </a:r>
          </a:p>
          <a:p>
            <a:endParaRPr lang="en-US" smtClean="0"/>
          </a:p>
          <a:p>
            <a:r>
              <a:rPr lang="en-US" smtClean="0"/>
              <a:t>Dylan Wiliam	www.dylanwiliam.net</a:t>
            </a:r>
          </a:p>
          <a:p>
            <a:endParaRPr lang="en-US"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School effectiveness</a:t>
            </a:r>
          </a:p>
        </p:txBody>
      </p:sp>
      <p:sp>
        <p:nvSpPr>
          <p:cNvPr id="32771" name="Rectangle 3"/>
          <p:cNvSpPr>
            <a:spLocks noGrp="1" noChangeArrowheads="1"/>
          </p:cNvSpPr>
          <p:nvPr>
            <p:ph type="body" idx="1"/>
          </p:nvPr>
        </p:nvSpPr>
        <p:spPr/>
        <p:txBody>
          <a:bodyPr/>
          <a:lstStyle/>
          <a:p>
            <a:pPr marL="0" indent="0" eaLnBrk="1" hangingPunct="1">
              <a:lnSpc>
                <a:spcPct val="90000"/>
              </a:lnSpc>
            </a:pPr>
            <a:r>
              <a:rPr kumimoji="1" lang="en-US">
                <a:ea typeface="ＭＳ Ｐゴシック" charset="-128"/>
                <a:cs typeface="ＭＳ Ｐゴシック" charset="-128"/>
              </a:rPr>
              <a:t>Three generations of school effectiveness research</a:t>
            </a:r>
          </a:p>
          <a:p>
            <a:pPr lvl="1" eaLnBrk="1" hangingPunct="1">
              <a:lnSpc>
                <a:spcPct val="90000"/>
              </a:lnSpc>
            </a:pPr>
            <a:r>
              <a:rPr kumimoji="1" lang="en-US"/>
              <a:t>Raw results approaches</a:t>
            </a:r>
          </a:p>
          <a:p>
            <a:pPr lvl="2" eaLnBrk="1" hangingPunct="1">
              <a:lnSpc>
                <a:spcPct val="90000"/>
              </a:lnSpc>
            </a:pPr>
            <a:r>
              <a:rPr kumimoji="1" lang="en-US">
                <a:ea typeface="ＭＳ Ｐゴシック" charset="-128"/>
              </a:rPr>
              <a:t>Different schools get different results</a:t>
            </a:r>
          </a:p>
          <a:p>
            <a:pPr lvl="2" eaLnBrk="1" hangingPunct="1">
              <a:lnSpc>
                <a:spcPct val="90000"/>
              </a:lnSpc>
            </a:pPr>
            <a:r>
              <a:rPr kumimoji="1" lang="en-US">
                <a:ea typeface="ＭＳ Ｐゴシック" charset="-128"/>
              </a:rPr>
              <a:t>Conclusion: Schools make a difference</a:t>
            </a:r>
          </a:p>
          <a:p>
            <a:pPr lvl="1" eaLnBrk="1" hangingPunct="1">
              <a:lnSpc>
                <a:spcPct val="90000"/>
              </a:lnSpc>
            </a:pPr>
            <a:r>
              <a:rPr kumimoji="1" lang="en-US"/>
              <a:t>Demographic-based approaches</a:t>
            </a:r>
          </a:p>
          <a:p>
            <a:pPr lvl="2" eaLnBrk="1" hangingPunct="1">
              <a:lnSpc>
                <a:spcPct val="90000"/>
              </a:lnSpc>
            </a:pPr>
            <a:r>
              <a:rPr kumimoji="1" lang="en-US">
                <a:ea typeface="ＭＳ Ｐゴシック" charset="-128"/>
              </a:rPr>
              <a:t>Demographic factors account for most of the variation</a:t>
            </a:r>
          </a:p>
          <a:p>
            <a:pPr lvl="2" eaLnBrk="1" hangingPunct="1">
              <a:lnSpc>
                <a:spcPct val="90000"/>
              </a:lnSpc>
            </a:pPr>
            <a:r>
              <a:rPr kumimoji="1" lang="en-US">
                <a:ea typeface="ＭＳ Ｐゴシック" charset="-128"/>
              </a:rPr>
              <a:t>Conclusion: Schools don’t make a difference</a:t>
            </a:r>
          </a:p>
          <a:p>
            <a:pPr lvl="1" eaLnBrk="1" hangingPunct="1">
              <a:lnSpc>
                <a:spcPct val="90000"/>
              </a:lnSpc>
            </a:pPr>
            <a:r>
              <a:rPr kumimoji="1" lang="en-US"/>
              <a:t>Value-added approaches</a:t>
            </a:r>
          </a:p>
          <a:p>
            <a:pPr lvl="2" eaLnBrk="1" hangingPunct="1">
              <a:lnSpc>
                <a:spcPct val="90000"/>
              </a:lnSpc>
            </a:pPr>
            <a:r>
              <a:rPr kumimoji="1" lang="en-US">
                <a:ea typeface="ＭＳ Ｐゴシック" charset="-128"/>
              </a:rPr>
              <a:t>School-level differences in value-added are relatively small</a:t>
            </a:r>
          </a:p>
          <a:p>
            <a:pPr lvl="2" eaLnBrk="1" hangingPunct="1">
              <a:lnSpc>
                <a:spcPct val="90000"/>
              </a:lnSpc>
            </a:pPr>
            <a:r>
              <a:rPr kumimoji="1" lang="en-US">
                <a:ea typeface="ＭＳ Ｐゴシック" charset="-128"/>
              </a:rPr>
              <a:t>Classroom-level differences in value-added are large</a:t>
            </a:r>
          </a:p>
          <a:p>
            <a:pPr lvl="2" eaLnBrk="1" hangingPunct="1">
              <a:lnSpc>
                <a:spcPct val="90000"/>
              </a:lnSpc>
            </a:pPr>
            <a:r>
              <a:rPr kumimoji="1" lang="en-US">
                <a:ea typeface="ＭＳ Ｐゴシック" charset="-128"/>
              </a:rPr>
              <a:t>Conclusion: An effective school is a school full of effective classrooms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p:txBody>
          <a:bodyPr/>
          <a:lstStyle/>
          <a:p>
            <a:r>
              <a:rPr lang="en-US" dirty="0" smtClean="0"/>
              <a:t>Within-school variation</a:t>
            </a:r>
            <a:endParaRPr lang="en-US" dirty="0"/>
          </a:p>
        </p:txBody>
      </p:sp>
      <p:sp>
        <p:nvSpPr>
          <p:cNvPr id="46084" name="Rectangle 6"/>
          <p:cNvSpPr>
            <a:spLocks noGrp="1" noChangeArrowheads="1"/>
          </p:cNvSpPr>
          <p:nvPr>
            <p:ph idx="1"/>
          </p:nvPr>
        </p:nvSpPr>
        <p:spPr>
          <a:xfrm>
            <a:off x="466725" y="2590800"/>
            <a:ext cx="8353425" cy="4267200"/>
          </a:xfrm>
        </p:spPr>
        <p:txBody>
          <a:bodyPr/>
          <a:lstStyle/>
          <a:p>
            <a:r>
              <a:rPr lang="en-US" dirty="0" smtClean="0"/>
              <a:t>Why do students get different </a:t>
            </a:r>
            <a:r>
              <a:rPr lang="en-US" dirty="0" smtClean="0"/>
              <a:t>results?</a:t>
            </a:r>
            <a:endParaRPr lang="en-US" dirty="0" smtClean="0"/>
          </a:p>
          <a:p>
            <a:pPr lvl="1"/>
            <a:r>
              <a:rPr lang="en-US" dirty="0" smtClean="0"/>
              <a:t>Within class variation</a:t>
            </a:r>
          </a:p>
          <a:p>
            <a:pPr lvl="2"/>
            <a:r>
              <a:rPr lang="en-US" dirty="0" smtClean="0"/>
              <a:t>Main cause: differences in students’ abilities</a:t>
            </a:r>
          </a:p>
          <a:p>
            <a:pPr lvl="1"/>
            <a:r>
              <a:rPr lang="en-US" dirty="0" smtClean="0"/>
              <a:t>Between-</a:t>
            </a:r>
            <a:r>
              <a:rPr lang="en-US" dirty="0" smtClean="0"/>
              <a:t>class, </a:t>
            </a:r>
            <a:r>
              <a:rPr lang="en-US" dirty="0" smtClean="0"/>
              <a:t>within-school variation</a:t>
            </a:r>
          </a:p>
          <a:p>
            <a:pPr lvl="2"/>
            <a:r>
              <a:rPr lang="en-US" dirty="0" smtClean="0"/>
              <a:t>Main cause: differences in</a:t>
            </a:r>
            <a:r>
              <a:rPr lang="en-US" dirty="0" smtClean="0"/>
              <a:t> teacher quality</a:t>
            </a:r>
          </a:p>
          <a:p>
            <a:pPr lvl="1"/>
            <a:r>
              <a:rPr lang="en-US" dirty="0" smtClean="0"/>
              <a:t>Between-school</a:t>
            </a:r>
          </a:p>
          <a:p>
            <a:pPr lvl="2"/>
            <a:r>
              <a:rPr lang="en-US" dirty="0" smtClean="0"/>
              <a:t>Main cause: selection practices</a:t>
            </a:r>
          </a:p>
          <a:p>
            <a:r>
              <a:rPr lang="en-US" dirty="0" smtClean="0"/>
              <a:t>As long as you go to school…</a:t>
            </a:r>
          </a:p>
          <a:p>
            <a:pPr lvl="1"/>
            <a:r>
              <a:rPr lang="en-US" dirty="0" smtClean="0"/>
              <a:t>It doesn’t matter very much which school you go to</a:t>
            </a:r>
          </a:p>
          <a:p>
            <a:pPr lvl="1"/>
            <a:r>
              <a:rPr lang="en-US" dirty="0" smtClean="0"/>
              <a:t>But it matters very much which classrooms you are 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Between-school effects </a:t>
            </a:r>
            <a:r>
              <a:rPr lang="en-US" dirty="0" smtClean="0">
                <a:ea typeface="ＭＳ Ｐゴシック" charset="-128"/>
                <a:cs typeface="ＭＳ Ｐゴシック" charset="-128"/>
              </a:rPr>
              <a:t>are small</a:t>
            </a:r>
          </a:p>
        </p:txBody>
      </p:sp>
      <p:sp>
        <p:nvSpPr>
          <p:cNvPr id="932867" name="Rectangle 3"/>
          <p:cNvSpPr>
            <a:spLocks noGrp="1" noChangeArrowheads="1"/>
          </p:cNvSpPr>
          <p:nvPr>
            <p:ph type="body" idx="1"/>
          </p:nvPr>
        </p:nvSpPr>
        <p:spPr/>
        <p:txBody>
          <a:bodyPr/>
          <a:lstStyle/>
          <a:p>
            <a:pPr marL="0" indent="0" eaLnBrk="1" hangingPunct="1"/>
            <a:r>
              <a:rPr lang="en-US" dirty="0" smtClean="0">
                <a:ea typeface="ＭＳ Ｐゴシック" charset="-128"/>
                <a:cs typeface="ＭＳ Ｐゴシック" charset="-128"/>
              </a:rPr>
              <a:t>Proportion of</a:t>
            </a:r>
            <a:r>
              <a:rPr lang="en-US" dirty="0" smtClean="0">
                <a:ea typeface="ＭＳ Ｐゴシック" charset="-128"/>
                <a:cs typeface="ＭＳ Ｐゴシック" charset="-128"/>
              </a:rPr>
              <a:t> students reaching proficiency </a:t>
            </a:r>
            <a:endParaRPr lang="en-US" dirty="0" smtClean="0">
              <a:ea typeface="ＭＳ Ｐゴシック" charset="-128"/>
              <a:cs typeface="ＭＳ Ｐゴシック" charset="-128"/>
            </a:endParaRPr>
          </a:p>
          <a:p>
            <a:pPr lvl="1" eaLnBrk="1" hangingPunct="1"/>
            <a:r>
              <a:rPr lang="en-US" dirty="0" smtClean="0"/>
              <a:t>7%  of the variability in the proportion achieving this is nothing to do with the school, so</a:t>
            </a:r>
          </a:p>
          <a:p>
            <a:pPr lvl="1" eaLnBrk="1" hangingPunct="1"/>
            <a:r>
              <a:rPr lang="en-US" dirty="0" smtClean="0"/>
              <a:t>93% of the variability in the proportion achieving this is nothing to do with the school</a:t>
            </a:r>
          </a:p>
          <a:p>
            <a:pPr marL="0" indent="0" eaLnBrk="1" hangingPunct="1"/>
            <a:endParaRPr lang="en-US" dirty="0" smtClean="0">
              <a:ea typeface="ＭＳ Ｐゴシック" charset="-128"/>
              <a:cs typeface="ＭＳ Ｐゴシック" charset="-128"/>
            </a:endParaRPr>
          </a:p>
          <a:p>
            <a:pPr marL="0" indent="0" eaLnBrk="1" hangingPunct="1"/>
            <a:r>
              <a:rPr lang="en-US" dirty="0" smtClean="0">
                <a:ea typeface="ＭＳ Ｐゴシック" charset="-128"/>
                <a:cs typeface="ＭＳ Ｐゴシック" charset="-128"/>
              </a:rPr>
              <a:t>So, if 15 students in a class</a:t>
            </a:r>
            <a:r>
              <a:rPr lang="en-US" dirty="0" smtClean="0">
                <a:ea typeface="ＭＳ Ｐゴシック" charset="-128"/>
                <a:cs typeface="ＭＳ Ｐゴシック" charset="-128"/>
              </a:rPr>
              <a:t> reach proficiency </a:t>
            </a:r>
            <a:r>
              <a:rPr lang="en-US" dirty="0" smtClean="0">
                <a:ea typeface="ＭＳ Ｐゴシック" charset="-128"/>
                <a:cs typeface="ＭＳ Ｐゴシック" charset="-128"/>
              </a:rPr>
              <a:t>in the average school:</a:t>
            </a:r>
          </a:p>
          <a:p>
            <a:pPr lvl="1" eaLnBrk="1" hangingPunct="1"/>
            <a:r>
              <a:rPr lang="en-US" dirty="0" smtClean="0"/>
              <a:t>17 students will do so at a “good” school (1sd above mean)</a:t>
            </a:r>
          </a:p>
          <a:p>
            <a:pPr lvl="1" eaLnBrk="1" hangingPunct="1"/>
            <a:r>
              <a:rPr lang="en-US" dirty="0" smtClean="0"/>
              <a:t>13 students will do so at a “bad” school (1sd below mean)</a:t>
            </a:r>
          </a:p>
          <a:p>
            <a:pPr lvl="1" eaLnBrk="1" hangingPunct="1"/>
            <a:endParaRPr lang="en-US" dirty="0" smtClean="0"/>
          </a:p>
          <a:p>
            <a:pPr marL="0" indent="0" eaLnBrk="1" hangingPunct="1"/>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32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32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2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328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32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0" y="879475"/>
          <a:ext cx="9144000" cy="4910138"/>
        </p:xfrm>
        <a:graphic>
          <a:graphicData uri="http://schemas.openxmlformats.org/presentationml/2006/ole">
            <p:oleObj spid="_x0000_s510978" name="Chart" r:id="rId4" imgW="8775192" imgH="4712208" progId="Excel.Sheet.8">
              <p:embed/>
            </p:oleObj>
          </a:graphicData>
        </a:graphic>
      </p:graphicFrame>
      <p:sp>
        <p:nvSpPr>
          <p:cNvPr id="41987" name="Text Box 7"/>
          <p:cNvSpPr txBox="1">
            <a:spLocks noChangeArrowheads="1"/>
          </p:cNvSpPr>
          <p:nvPr/>
        </p:nvSpPr>
        <p:spPr bwMode="auto">
          <a:xfrm>
            <a:off x="830263" y="1354138"/>
            <a:ext cx="2708275" cy="457200"/>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a:solidFill>
                  <a:srgbClr val="000000"/>
                </a:solidFill>
              </a:rPr>
              <a:t>Within schools</a:t>
            </a:r>
          </a:p>
        </p:txBody>
      </p:sp>
      <p:sp>
        <p:nvSpPr>
          <p:cNvPr id="41988" name="Text Box 8"/>
          <p:cNvSpPr txBox="1">
            <a:spLocks noChangeArrowheads="1"/>
          </p:cNvSpPr>
          <p:nvPr/>
        </p:nvSpPr>
        <p:spPr bwMode="auto">
          <a:xfrm>
            <a:off x="6165850" y="4148138"/>
            <a:ext cx="2674938" cy="457200"/>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a:solidFill>
                  <a:srgbClr val="000000"/>
                </a:solidFill>
              </a:rPr>
              <a:t>Between schools</a:t>
            </a:r>
          </a:p>
        </p:txBody>
      </p:sp>
      <p:sp>
        <p:nvSpPr>
          <p:cNvPr id="41989" name="Text Box 9"/>
          <p:cNvSpPr txBox="1">
            <a:spLocks noChangeArrowheads="1"/>
          </p:cNvSpPr>
          <p:nvPr/>
        </p:nvSpPr>
        <p:spPr bwMode="auto">
          <a:xfrm>
            <a:off x="4775200" y="6180138"/>
            <a:ext cx="4149725" cy="366712"/>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1800">
                <a:solidFill>
                  <a:srgbClr val="9E2487"/>
                </a:solidFill>
              </a:rPr>
              <a:t>OECD PISA data from McGaw, 2008</a:t>
            </a:r>
            <a:endParaRPr lang="en-US">
              <a:solidFill>
                <a:srgbClr val="000000"/>
              </a:solidFill>
            </a:endParaRPr>
          </a:p>
        </p:txBody>
      </p:sp>
      <p:grpSp>
        <p:nvGrpSpPr>
          <p:cNvPr id="2" name="Group 6"/>
          <p:cNvGrpSpPr>
            <a:grpSpLocks/>
          </p:cNvGrpSpPr>
          <p:nvPr/>
        </p:nvGrpSpPr>
        <p:grpSpPr bwMode="auto">
          <a:xfrm>
            <a:off x="528638" y="3251200"/>
            <a:ext cx="8407400" cy="561975"/>
            <a:chOff x="333" y="2048"/>
            <a:chExt cx="5296" cy="354"/>
          </a:xfrm>
        </p:grpSpPr>
        <p:sp>
          <p:nvSpPr>
            <p:cNvPr id="41991" name="Rectangle 7"/>
            <p:cNvSpPr>
              <a:spLocks noChangeArrowheads="1"/>
            </p:cNvSpPr>
            <p:nvPr/>
          </p:nvSpPr>
          <p:spPr bwMode="auto">
            <a:xfrm>
              <a:off x="333" y="2048"/>
              <a:ext cx="127" cy="26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2" name="Rectangle 8"/>
            <p:cNvSpPr>
              <a:spLocks noChangeArrowheads="1"/>
            </p:cNvSpPr>
            <p:nvPr/>
          </p:nvSpPr>
          <p:spPr bwMode="auto">
            <a:xfrm>
              <a:off x="523" y="2051"/>
              <a:ext cx="128" cy="176"/>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3" name="Rectangle 9"/>
            <p:cNvSpPr>
              <a:spLocks noChangeArrowheads="1"/>
            </p:cNvSpPr>
            <p:nvPr/>
          </p:nvSpPr>
          <p:spPr bwMode="auto">
            <a:xfrm>
              <a:off x="712" y="2054"/>
              <a:ext cx="131" cy="272"/>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4" name="Rectangle 10"/>
            <p:cNvSpPr>
              <a:spLocks noChangeArrowheads="1"/>
            </p:cNvSpPr>
            <p:nvPr/>
          </p:nvSpPr>
          <p:spPr bwMode="auto">
            <a:xfrm>
              <a:off x="901" y="2057"/>
              <a:ext cx="131" cy="19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5" name="Rectangle 11"/>
            <p:cNvSpPr>
              <a:spLocks noChangeArrowheads="1"/>
            </p:cNvSpPr>
            <p:nvPr/>
          </p:nvSpPr>
          <p:spPr bwMode="auto">
            <a:xfrm>
              <a:off x="1090" y="2049"/>
              <a:ext cx="137" cy="353"/>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6" name="Rectangle 12"/>
            <p:cNvSpPr>
              <a:spLocks noChangeArrowheads="1"/>
            </p:cNvSpPr>
            <p:nvPr/>
          </p:nvSpPr>
          <p:spPr bwMode="auto">
            <a:xfrm>
              <a:off x="1292" y="2051"/>
              <a:ext cx="128" cy="199"/>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7" name="Rectangle 13"/>
            <p:cNvSpPr>
              <a:spLocks noChangeArrowheads="1"/>
            </p:cNvSpPr>
            <p:nvPr/>
          </p:nvSpPr>
          <p:spPr bwMode="auto">
            <a:xfrm>
              <a:off x="1485" y="2055"/>
              <a:ext cx="126" cy="265"/>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8" name="Rectangle 14"/>
            <p:cNvSpPr>
              <a:spLocks noChangeArrowheads="1"/>
            </p:cNvSpPr>
            <p:nvPr/>
          </p:nvSpPr>
          <p:spPr bwMode="auto">
            <a:xfrm>
              <a:off x="1676" y="2054"/>
              <a:ext cx="126" cy="185"/>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9" name="Rectangle 15"/>
            <p:cNvSpPr>
              <a:spLocks noChangeArrowheads="1"/>
            </p:cNvSpPr>
            <p:nvPr/>
          </p:nvSpPr>
          <p:spPr bwMode="auto">
            <a:xfrm>
              <a:off x="1868" y="2048"/>
              <a:ext cx="126" cy="183"/>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0" name="Rectangle 16"/>
            <p:cNvSpPr>
              <a:spLocks noChangeArrowheads="1"/>
            </p:cNvSpPr>
            <p:nvPr/>
          </p:nvSpPr>
          <p:spPr bwMode="auto">
            <a:xfrm>
              <a:off x="2055" y="2051"/>
              <a:ext cx="126" cy="18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1" name="Rectangle 17"/>
            <p:cNvSpPr>
              <a:spLocks noChangeArrowheads="1"/>
            </p:cNvSpPr>
            <p:nvPr/>
          </p:nvSpPr>
          <p:spPr bwMode="auto">
            <a:xfrm>
              <a:off x="2245" y="2056"/>
              <a:ext cx="137" cy="12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2" name="Rectangle 18"/>
            <p:cNvSpPr>
              <a:spLocks noChangeArrowheads="1"/>
            </p:cNvSpPr>
            <p:nvPr/>
          </p:nvSpPr>
          <p:spPr bwMode="auto">
            <a:xfrm>
              <a:off x="2446" y="2054"/>
              <a:ext cx="126" cy="179"/>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3" name="Rectangle 19"/>
            <p:cNvSpPr>
              <a:spLocks noChangeArrowheads="1"/>
            </p:cNvSpPr>
            <p:nvPr/>
          </p:nvSpPr>
          <p:spPr bwMode="auto">
            <a:xfrm>
              <a:off x="2631" y="2056"/>
              <a:ext cx="126" cy="223"/>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4" name="Rectangle 20"/>
            <p:cNvSpPr>
              <a:spLocks noChangeArrowheads="1"/>
            </p:cNvSpPr>
            <p:nvPr/>
          </p:nvSpPr>
          <p:spPr bwMode="auto">
            <a:xfrm>
              <a:off x="2823" y="2054"/>
              <a:ext cx="128" cy="39"/>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5" name="Rectangle 21"/>
            <p:cNvSpPr>
              <a:spLocks noChangeArrowheads="1"/>
            </p:cNvSpPr>
            <p:nvPr/>
          </p:nvSpPr>
          <p:spPr bwMode="auto">
            <a:xfrm>
              <a:off x="3019" y="2052"/>
              <a:ext cx="124" cy="175"/>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6" name="Rectangle 22"/>
            <p:cNvSpPr>
              <a:spLocks noChangeArrowheads="1"/>
            </p:cNvSpPr>
            <p:nvPr/>
          </p:nvSpPr>
          <p:spPr bwMode="auto">
            <a:xfrm>
              <a:off x="3209" y="2054"/>
              <a:ext cx="124" cy="16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7" name="Rectangle 23"/>
            <p:cNvSpPr>
              <a:spLocks noChangeArrowheads="1"/>
            </p:cNvSpPr>
            <p:nvPr/>
          </p:nvSpPr>
          <p:spPr bwMode="auto">
            <a:xfrm>
              <a:off x="3399" y="2056"/>
              <a:ext cx="124" cy="10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8" name="Rectangle 24"/>
            <p:cNvSpPr>
              <a:spLocks noChangeArrowheads="1"/>
            </p:cNvSpPr>
            <p:nvPr/>
          </p:nvSpPr>
          <p:spPr bwMode="auto">
            <a:xfrm>
              <a:off x="3589" y="2056"/>
              <a:ext cx="124" cy="80"/>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9" name="Rectangle 25"/>
            <p:cNvSpPr>
              <a:spLocks noChangeArrowheads="1"/>
            </p:cNvSpPr>
            <p:nvPr/>
          </p:nvSpPr>
          <p:spPr bwMode="auto">
            <a:xfrm>
              <a:off x="3779" y="2056"/>
              <a:ext cx="130" cy="5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0" name="Rectangle 26"/>
            <p:cNvSpPr>
              <a:spLocks noChangeArrowheads="1"/>
            </p:cNvSpPr>
            <p:nvPr/>
          </p:nvSpPr>
          <p:spPr bwMode="auto">
            <a:xfrm>
              <a:off x="3969" y="2056"/>
              <a:ext cx="130" cy="10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1" name="Rectangle 27"/>
            <p:cNvSpPr>
              <a:spLocks noChangeArrowheads="1"/>
            </p:cNvSpPr>
            <p:nvPr/>
          </p:nvSpPr>
          <p:spPr bwMode="auto">
            <a:xfrm>
              <a:off x="4159" y="2056"/>
              <a:ext cx="130" cy="10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2" name="Rectangle 28"/>
            <p:cNvSpPr>
              <a:spLocks noChangeArrowheads="1"/>
            </p:cNvSpPr>
            <p:nvPr/>
          </p:nvSpPr>
          <p:spPr bwMode="auto">
            <a:xfrm>
              <a:off x="4349" y="2056"/>
              <a:ext cx="130" cy="27"/>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3" name="Rectangle 29"/>
            <p:cNvSpPr>
              <a:spLocks noChangeArrowheads="1"/>
            </p:cNvSpPr>
            <p:nvPr/>
          </p:nvSpPr>
          <p:spPr bwMode="auto">
            <a:xfrm>
              <a:off x="4545" y="2060"/>
              <a:ext cx="130" cy="4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4" name="Rectangle 30"/>
            <p:cNvSpPr>
              <a:spLocks noChangeArrowheads="1"/>
            </p:cNvSpPr>
            <p:nvPr/>
          </p:nvSpPr>
          <p:spPr bwMode="auto">
            <a:xfrm>
              <a:off x="4741" y="2054"/>
              <a:ext cx="130" cy="5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5" name="Rectangle 31"/>
            <p:cNvSpPr>
              <a:spLocks noChangeArrowheads="1"/>
            </p:cNvSpPr>
            <p:nvPr/>
          </p:nvSpPr>
          <p:spPr bwMode="auto">
            <a:xfrm>
              <a:off x="4937" y="2056"/>
              <a:ext cx="130" cy="6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6" name="Rectangle 32"/>
            <p:cNvSpPr>
              <a:spLocks noChangeArrowheads="1"/>
            </p:cNvSpPr>
            <p:nvPr/>
          </p:nvSpPr>
          <p:spPr bwMode="auto">
            <a:xfrm>
              <a:off x="5127" y="2058"/>
              <a:ext cx="120" cy="6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7" name="Rectangle 33"/>
            <p:cNvSpPr>
              <a:spLocks noChangeArrowheads="1"/>
            </p:cNvSpPr>
            <p:nvPr/>
          </p:nvSpPr>
          <p:spPr bwMode="auto">
            <a:xfrm>
              <a:off x="5317" y="2060"/>
              <a:ext cx="120" cy="27"/>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8" name="Rectangle 34"/>
            <p:cNvSpPr>
              <a:spLocks noChangeArrowheads="1"/>
            </p:cNvSpPr>
            <p:nvPr/>
          </p:nvSpPr>
          <p:spPr bwMode="auto">
            <a:xfrm>
              <a:off x="5509" y="2058"/>
              <a:ext cx="120" cy="27"/>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background on development</a:t>
            </a:r>
            <a:endParaRPr lang="en-US" dirty="0"/>
          </a:p>
        </p:txBody>
      </p:sp>
      <p:pic>
        <p:nvPicPr>
          <p:cNvPr id="4" name="Content Placeholder 3" descr="Econometrica fig 2.jpg"/>
          <p:cNvPicPr>
            <a:picLocks noGrp="1" noChangeAspect="1"/>
          </p:cNvPicPr>
          <p:nvPr>
            <p:ph idx="1"/>
          </p:nvPr>
        </p:nvPicPr>
        <p:blipFill>
          <a:blip r:embed="rId2"/>
          <a:srcRect/>
          <a:stretch>
            <a:fillRect/>
          </a:stretch>
        </p:blipFill>
        <p:spPr>
          <a:xfrm>
            <a:off x="1598254" y="2590800"/>
            <a:ext cx="6090367" cy="37068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743700" y="6553200"/>
            <a:ext cx="2400300" cy="369332"/>
          </a:xfrm>
          <a:prstGeom prst="rect">
            <a:avLst/>
          </a:prstGeom>
          <a:noFill/>
        </p:spPr>
        <p:txBody>
          <a:bodyPr wrap="square" rtlCol="0">
            <a:spAutoFit/>
          </a:bodyPr>
          <a:lstStyle/>
          <a:p>
            <a:r>
              <a:rPr lang="en-US" sz="1800" dirty="0" smtClean="0">
                <a:solidFill>
                  <a:srgbClr val="9E2487"/>
                </a:solidFill>
              </a:rPr>
              <a:t>(Feinstein, 2003)</a:t>
            </a:r>
            <a:endParaRPr lang="en-US" sz="1800" dirty="0">
              <a:solidFill>
                <a:srgbClr val="9E248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differences</a:t>
            </a:r>
            <a:endParaRPr lang="en-US" dirty="0"/>
          </a:p>
        </p:txBody>
      </p:sp>
      <p:sp>
        <p:nvSpPr>
          <p:cNvPr id="3" name="Content Placeholder 2"/>
          <p:cNvSpPr>
            <a:spLocks noGrp="1"/>
          </p:cNvSpPr>
          <p:nvPr>
            <p:ph idx="1"/>
          </p:nvPr>
        </p:nvSpPr>
        <p:spPr>
          <a:xfrm>
            <a:off x="466725" y="2590800"/>
            <a:ext cx="8677275" cy="3706813"/>
          </a:xfrm>
        </p:spPr>
        <p:txBody>
          <a:bodyPr/>
          <a:lstStyle/>
          <a:p>
            <a:r>
              <a:rPr lang="en-US" sz="2000" kern="1200" dirty="0" smtClean="0">
                <a:latin typeface="Arial"/>
                <a:cs typeface="Arial"/>
              </a:rPr>
              <a:t>Hour</a:t>
            </a:r>
            <a:r>
              <a:rPr lang="en-US" sz="2000" kern="1200" dirty="0" smtClean="0">
                <a:latin typeface="Arial"/>
                <a:cs typeface="Arial"/>
              </a:rPr>
              <a:t>-long samples of family talk in 42</a:t>
            </a:r>
            <a:r>
              <a:rPr lang="en-US" sz="2000" kern="1200" dirty="0" smtClean="0">
                <a:latin typeface="Arial"/>
                <a:cs typeface="Arial"/>
              </a:rPr>
              <a:t> American families</a:t>
            </a:r>
          </a:p>
          <a:p>
            <a:r>
              <a:rPr lang="en-US" sz="2000" kern="1200" dirty="0" smtClean="0">
                <a:latin typeface="Arial"/>
                <a:cs typeface="Arial"/>
              </a:rPr>
              <a:t>Number of words spoken to children by adults by the age of 36 months</a:t>
            </a:r>
          </a:p>
          <a:p>
            <a:pPr lvl="1">
              <a:tabLst>
                <a:tab pos="3949700" algn="l"/>
              </a:tabLst>
            </a:pPr>
            <a:r>
              <a:rPr lang="en-US" sz="2000" kern="1200" dirty="0" smtClean="0">
                <a:latin typeface="Arial"/>
                <a:cs typeface="Arial"/>
              </a:rPr>
              <a:t>In professional families: 	35 million</a:t>
            </a:r>
          </a:p>
          <a:p>
            <a:pPr lvl="1">
              <a:tabLst>
                <a:tab pos="3949700" algn="l"/>
              </a:tabLst>
            </a:pPr>
            <a:r>
              <a:rPr lang="en-US" sz="2000" kern="1200" dirty="0" smtClean="0">
                <a:latin typeface="Arial"/>
                <a:cs typeface="Arial"/>
              </a:rPr>
              <a:t>In </a:t>
            </a:r>
            <a:r>
              <a:rPr lang="en-US" sz="2000" kern="1200" dirty="0" smtClean="0">
                <a:latin typeface="Arial"/>
                <a:cs typeface="Arial"/>
              </a:rPr>
              <a:t>other working-class </a:t>
            </a:r>
            <a:r>
              <a:rPr lang="en-US" sz="2000" kern="1200" dirty="0" smtClean="0">
                <a:latin typeface="Arial"/>
                <a:cs typeface="Arial"/>
              </a:rPr>
              <a:t>families:	20 million</a:t>
            </a:r>
          </a:p>
          <a:p>
            <a:pPr lvl="1">
              <a:tabLst>
                <a:tab pos="3949700" algn="l"/>
              </a:tabLst>
            </a:pPr>
            <a:r>
              <a:rPr lang="en-US" sz="2000" kern="1200" dirty="0" smtClean="0">
                <a:latin typeface="Arial"/>
                <a:cs typeface="Arial"/>
              </a:rPr>
              <a:t>In families on welfare:	10 million</a:t>
            </a:r>
          </a:p>
          <a:p>
            <a:r>
              <a:rPr lang="en-US" sz="2000" kern="1200" dirty="0" smtClean="0">
                <a:latin typeface="Arial"/>
                <a:cs typeface="Arial"/>
              </a:rPr>
              <a:t>Kinds of reinforcements:</a:t>
            </a:r>
          </a:p>
          <a:p>
            <a:pPr lvl="1">
              <a:buNone/>
              <a:tabLst>
                <a:tab pos="2057400" algn="l"/>
                <a:tab pos="3860800" algn="l"/>
              </a:tabLst>
            </a:pPr>
            <a:r>
              <a:rPr lang="en-US" sz="2000" kern="1200" dirty="0" smtClean="0">
                <a:latin typeface="Arial"/>
                <a:cs typeface="Arial"/>
              </a:rPr>
              <a:t>		positive	negative</a:t>
            </a:r>
          </a:p>
          <a:p>
            <a:pPr lvl="1">
              <a:buNone/>
              <a:tabLst>
                <a:tab pos="2057400" algn="l"/>
                <a:tab pos="4305300" algn="dec"/>
              </a:tabLst>
            </a:pPr>
            <a:r>
              <a:rPr lang="en-US" sz="2000" kern="1200" dirty="0" smtClean="0">
                <a:latin typeface="Arial"/>
                <a:cs typeface="Arial"/>
              </a:rPr>
              <a:t>professional	</a:t>
            </a:r>
            <a:r>
              <a:rPr lang="en-US" sz="2000" kern="1200" dirty="0" smtClean="0">
                <a:cs typeface="Arial"/>
              </a:rPr>
              <a:t>500,000	50,000</a:t>
            </a:r>
            <a:endParaRPr lang="en-US" sz="2000" kern="1200" dirty="0" smtClean="0">
              <a:latin typeface="Arial"/>
              <a:cs typeface="Arial"/>
            </a:endParaRPr>
          </a:p>
          <a:p>
            <a:pPr lvl="1">
              <a:buNone/>
              <a:tabLst>
                <a:tab pos="2057400" algn="l"/>
                <a:tab pos="3860800" algn="l"/>
              </a:tabLst>
            </a:pPr>
            <a:r>
              <a:rPr lang="en-US" sz="2000" kern="1200" dirty="0" smtClean="0">
                <a:latin typeface="Arial"/>
                <a:cs typeface="Arial"/>
              </a:rPr>
              <a:t>working</a:t>
            </a:r>
            <a:r>
              <a:rPr lang="en-US" sz="2000" kern="1200" dirty="0" smtClean="0">
                <a:latin typeface="Arial"/>
                <a:cs typeface="Arial"/>
              </a:rPr>
              <a:t>-</a:t>
            </a:r>
            <a:r>
              <a:rPr lang="en-US" sz="2000" kern="1200" dirty="0" smtClean="0">
                <a:latin typeface="Arial"/>
                <a:cs typeface="Arial"/>
              </a:rPr>
              <a:t>class	200,000	100,000</a:t>
            </a:r>
          </a:p>
          <a:p>
            <a:pPr lvl="1">
              <a:buNone/>
              <a:tabLst>
                <a:tab pos="2057400" algn="l"/>
                <a:tab pos="3860800" algn="l"/>
              </a:tabLst>
            </a:pPr>
            <a:r>
              <a:rPr lang="en-US" sz="2000" kern="1200" dirty="0" smtClean="0">
                <a:latin typeface="Arial"/>
                <a:cs typeface="Arial"/>
              </a:rPr>
              <a:t>w</a:t>
            </a:r>
            <a:r>
              <a:rPr lang="en-US" sz="2000" kern="1200" dirty="0" smtClean="0">
                <a:latin typeface="Arial"/>
                <a:cs typeface="Arial"/>
              </a:rPr>
              <a:t>elfare	100,000	200,000</a:t>
            </a:r>
            <a:endParaRPr lang="en-US" dirty="0" smtClean="0">
              <a:latin typeface="Arial"/>
              <a:cs typeface="Arial"/>
            </a:endParaRPr>
          </a:p>
          <a:p>
            <a:endParaRPr lang="en-US" dirty="0"/>
          </a:p>
        </p:txBody>
      </p:sp>
      <p:sp>
        <p:nvSpPr>
          <p:cNvPr id="4" name="TextBox 3"/>
          <p:cNvSpPr txBox="1"/>
          <p:nvPr/>
        </p:nvSpPr>
        <p:spPr>
          <a:xfrm>
            <a:off x="5829300" y="6489700"/>
            <a:ext cx="3314700" cy="369332"/>
          </a:xfrm>
          <a:prstGeom prst="rect">
            <a:avLst/>
          </a:prstGeom>
          <a:noFill/>
        </p:spPr>
        <p:txBody>
          <a:bodyPr wrap="square" rtlCol="0">
            <a:spAutoFit/>
          </a:bodyPr>
          <a:lstStyle/>
          <a:p>
            <a:pPr algn="r"/>
            <a:r>
              <a:rPr lang="en-US" sz="1800" dirty="0" smtClean="0">
                <a:solidFill>
                  <a:srgbClr val="9E2487"/>
                </a:solidFill>
              </a:rPr>
              <a:t>(Hart &amp; </a:t>
            </a:r>
            <a:r>
              <a:rPr lang="en-US" sz="1800" dirty="0" err="1" smtClean="0">
                <a:solidFill>
                  <a:srgbClr val="9E2487"/>
                </a:solidFill>
              </a:rPr>
              <a:t>Risley</a:t>
            </a:r>
            <a:r>
              <a:rPr lang="en-US" sz="1800" dirty="0" smtClean="0">
                <a:solidFill>
                  <a:srgbClr val="9E2487"/>
                </a:solidFill>
              </a:rPr>
              <a:t>, 1995)</a:t>
            </a:r>
            <a:endParaRPr lang="en-US" sz="1800" dirty="0">
              <a:solidFill>
                <a:srgbClr val="9E2487"/>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W</a:t>
            </a:r>
            <a:r>
              <a:rPr lang="en-US" sz="3600" dirty="0" smtClean="0">
                <a:ea typeface="ＭＳ Ｐゴシック" charset="-128"/>
                <a:cs typeface="ＭＳ Ｐゴシック" charset="-128"/>
              </a:rPr>
              <a:t>hat </a:t>
            </a:r>
            <a:r>
              <a:rPr lang="en-US" sz="3600" dirty="0" smtClean="0">
                <a:ea typeface="ＭＳ Ｐゴシック" charset="-128"/>
                <a:cs typeface="ＭＳ Ｐゴシック" charset="-128"/>
              </a:rPr>
              <a:t>matters is the teache</a:t>
            </a:r>
            <a:r>
              <a:rPr lang="en-US" dirty="0" smtClean="0">
                <a:ea typeface="ＭＳ Ｐゴシック" charset="-128"/>
                <a:cs typeface="ＭＳ Ｐゴシック" charset="-128"/>
              </a:rPr>
              <a:t>r</a:t>
            </a:r>
          </a:p>
        </p:txBody>
      </p:sp>
      <p:pic>
        <p:nvPicPr>
          <p:cNvPr id="48131" name="Picture 3" descr="Picture 4"/>
          <p:cNvPicPr>
            <a:picLocks noChangeAspect="1" noChangeArrowheads="1"/>
          </p:cNvPicPr>
          <p:nvPr/>
        </p:nvPicPr>
        <p:blipFill>
          <a:blip r:embed="rId2"/>
          <a:srcRect/>
          <a:stretch>
            <a:fillRect/>
          </a:stretch>
        </p:blipFill>
        <p:spPr bwMode="auto">
          <a:xfrm>
            <a:off x="1447800" y="2438400"/>
            <a:ext cx="6324600" cy="3983038"/>
          </a:xfrm>
          <a:prstGeom prst="rect">
            <a:avLst/>
          </a:prstGeom>
          <a:noFill/>
          <a:ln w="9525">
            <a:noFill/>
            <a:miter lim="800000"/>
            <a:headEnd/>
            <a:tailEnd/>
          </a:ln>
        </p:spPr>
      </p:pic>
      <p:sp>
        <p:nvSpPr>
          <p:cNvPr id="48132" name="Text Box 4"/>
          <p:cNvSpPr txBox="1">
            <a:spLocks noChangeArrowheads="1"/>
          </p:cNvSpPr>
          <p:nvPr/>
        </p:nvSpPr>
        <p:spPr bwMode="auto">
          <a:xfrm>
            <a:off x="4648200" y="6491288"/>
            <a:ext cx="3036888" cy="366712"/>
          </a:xfrm>
          <a:prstGeom prst="rect">
            <a:avLst/>
          </a:prstGeom>
          <a:noFill/>
          <a:ln w="12700">
            <a:noFill/>
            <a:miter lim="800000"/>
            <a:headEnd/>
            <a:tailEnd/>
          </a:ln>
        </p:spPr>
        <p:txBody>
          <a:bodyPr wrap="none">
            <a:prstTxWarp prst="textNoShape">
              <a:avLst/>
            </a:prstTxWarp>
            <a:spAutoFit/>
          </a:bodyPr>
          <a:lstStyle/>
          <a:p>
            <a:pPr defTabSz="762000"/>
            <a:r>
              <a:rPr lang="en-US" sz="1800">
                <a:solidFill>
                  <a:srgbClr val="9E2487"/>
                </a:solidFill>
              </a:rPr>
              <a:t>Barber &amp; Mourshed, 2007</a:t>
            </a:r>
            <a:endParaRPr lang="en-US">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Trajectories of learning to read</a:t>
            </a:r>
            <a:endParaRPr lang="en-US" dirty="0"/>
          </a:p>
        </p:txBody>
      </p:sp>
      <p:pic>
        <p:nvPicPr>
          <p:cNvPr id="9" name="Content Placeholder 8" descr="Screen shot 2010-07-02 at 05.48.52.png"/>
          <p:cNvPicPr>
            <a:picLocks noGrp="1" noChangeAspect="1"/>
          </p:cNvPicPr>
          <p:nvPr>
            <p:ph idx="1"/>
          </p:nvPr>
        </p:nvPicPr>
        <p:blipFill>
          <a:blip r:embed="rId2"/>
          <a:srcRect/>
          <a:stretch>
            <a:fillRect/>
          </a:stretch>
        </p:blipFill>
        <p:spPr>
          <a:xfrm>
            <a:off x="460581" y="2607734"/>
            <a:ext cx="4843578" cy="3706813"/>
          </a:xfrm>
        </p:spPr>
      </p:pic>
      <p:sp>
        <p:nvSpPr>
          <p:cNvPr id="13" name="TextBox 12"/>
          <p:cNvSpPr txBox="1"/>
          <p:nvPr/>
        </p:nvSpPr>
        <p:spPr>
          <a:xfrm>
            <a:off x="6553200" y="6488668"/>
            <a:ext cx="2590800" cy="369332"/>
          </a:xfrm>
          <a:prstGeom prst="rect">
            <a:avLst/>
          </a:prstGeom>
          <a:noFill/>
        </p:spPr>
        <p:txBody>
          <a:bodyPr wrap="square" rtlCol="0">
            <a:spAutoFit/>
          </a:bodyPr>
          <a:lstStyle/>
          <a:p>
            <a:r>
              <a:rPr lang="en-US" sz="1800" dirty="0" err="1" smtClean="0">
                <a:solidFill>
                  <a:schemeClr val="tx2"/>
                </a:solidFill>
              </a:rPr>
              <a:t>Pianta</a:t>
            </a:r>
            <a:r>
              <a:rPr lang="en-US" sz="1800" dirty="0" smtClean="0">
                <a:solidFill>
                  <a:schemeClr val="tx2"/>
                </a:solidFill>
              </a:rPr>
              <a:t> </a:t>
            </a:r>
            <a:r>
              <a:rPr lang="en-US" sz="1800" i="1" dirty="0" smtClean="0">
                <a:solidFill>
                  <a:schemeClr val="tx2"/>
                </a:solidFill>
              </a:rPr>
              <a:t>et al</a:t>
            </a:r>
            <a:r>
              <a:rPr lang="en-US" sz="1800" dirty="0" smtClean="0">
                <a:solidFill>
                  <a:schemeClr val="tx2"/>
                </a:solidFill>
              </a:rPr>
              <a:t>. (2008)</a:t>
            </a:r>
            <a:endParaRPr lang="en-US" sz="1800" dirty="0">
              <a:solidFill>
                <a:schemeClr val="tx2"/>
              </a:solidFill>
            </a:endParaRPr>
          </a:p>
        </p:txBody>
      </p:sp>
      <p:cxnSp>
        <p:nvCxnSpPr>
          <p:cNvPr id="18" name="Straight Arrow Connector 17"/>
          <p:cNvCxnSpPr>
            <a:stCxn id="19" idx="1"/>
          </p:cNvCxnSpPr>
          <p:nvPr/>
        </p:nvCxnSpPr>
        <p:spPr bwMode="auto">
          <a:xfrm rot="10800000" flipV="1">
            <a:off x="2997200" y="3152000"/>
            <a:ext cx="2933700" cy="797699"/>
          </a:xfrm>
          <a:prstGeom prst="straightConnector1">
            <a:avLst/>
          </a:prstGeom>
          <a:solidFill>
            <a:schemeClr val="accent1"/>
          </a:solidFill>
          <a:ln w="12700" cap="flat" cmpd="sng" algn="ctr">
            <a:solidFill>
              <a:srgbClr val="9E2487"/>
            </a:solidFill>
            <a:prstDash val="solid"/>
            <a:round/>
            <a:headEnd type="none" w="med" len="med"/>
            <a:tailEnd type="arrow"/>
          </a:ln>
          <a:effectLst/>
        </p:spPr>
      </p:cxnSp>
      <p:sp>
        <p:nvSpPr>
          <p:cNvPr id="19" name="TextBox 18"/>
          <p:cNvSpPr txBox="1"/>
          <p:nvPr/>
        </p:nvSpPr>
        <p:spPr>
          <a:xfrm>
            <a:off x="5930900" y="2967335"/>
            <a:ext cx="2311400" cy="369332"/>
          </a:xfrm>
          <a:prstGeom prst="rect">
            <a:avLst/>
          </a:prstGeom>
          <a:noFill/>
        </p:spPr>
        <p:txBody>
          <a:bodyPr wrap="square" rtlCol="0">
            <a:spAutoFit/>
          </a:bodyPr>
          <a:lstStyle/>
          <a:p>
            <a:r>
              <a:rPr lang="en-US" sz="1800" dirty="0" smtClean="0">
                <a:solidFill>
                  <a:srgbClr val="9E2487"/>
                </a:solidFill>
              </a:rPr>
              <a:t>‘Fast’ readers</a:t>
            </a:r>
            <a:endParaRPr lang="en-US" sz="1800" dirty="0">
              <a:solidFill>
                <a:srgbClr val="9E2487"/>
              </a:solidFill>
            </a:endParaRPr>
          </a:p>
        </p:txBody>
      </p:sp>
      <p:cxnSp>
        <p:nvCxnSpPr>
          <p:cNvPr id="22" name="Straight Arrow Connector 21"/>
          <p:cNvCxnSpPr/>
          <p:nvPr/>
        </p:nvCxnSpPr>
        <p:spPr bwMode="auto">
          <a:xfrm rot="10800000" flipV="1">
            <a:off x="3175000" y="4140199"/>
            <a:ext cx="2984500" cy="482599"/>
          </a:xfrm>
          <a:prstGeom prst="straightConnector1">
            <a:avLst/>
          </a:prstGeom>
          <a:solidFill>
            <a:schemeClr val="accent1"/>
          </a:solidFill>
          <a:ln w="12700" cap="flat" cmpd="sng" algn="ctr">
            <a:solidFill>
              <a:srgbClr val="9E2487"/>
            </a:solidFill>
            <a:prstDash val="solid"/>
            <a:round/>
            <a:headEnd type="none" w="med" len="med"/>
            <a:tailEnd type="arrow"/>
          </a:ln>
          <a:effectLst/>
        </p:spPr>
      </p:cxnSp>
      <p:sp>
        <p:nvSpPr>
          <p:cNvPr id="23" name="TextBox 22"/>
          <p:cNvSpPr txBox="1"/>
          <p:nvPr/>
        </p:nvSpPr>
        <p:spPr>
          <a:xfrm>
            <a:off x="6019800" y="3983335"/>
            <a:ext cx="2311400" cy="369332"/>
          </a:xfrm>
          <a:prstGeom prst="rect">
            <a:avLst/>
          </a:prstGeom>
          <a:noFill/>
        </p:spPr>
        <p:txBody>
          <a:bodyPr wrap="square" rtlCol="0">
            <a:spAutoFit/>
          </a:bodyPr>
          <a:lstStyle/>
          <a:p>
            <a:r>
              <a:rPr lang="en-US" sz="1800" dirty="0" smtClean="0">
                <a:solidFill>
                  <a:srgbClr val="9E2487"/>
                </a:solidFill>
              </a:rPr>
              <a:t> ‘Normal’ readers</a:t>
            </a:r>
            <a:endParaRPr lang="en-US" sz="1800" dirty="0">
              <a:solidFill>
                <a:srgbClr val="9E248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quality and student learning</a:t>
            </a:r>
            <a:endParaRPr lang="en-US" dirty="0"/>
          </a:p>
        </p:txBody>
      </p:sp>
      <p:graphicFrame>
        <p:nvGraphicFramePr>
          <p:cNvPr id="4" name="Content Placeholder 3"/>
          <p:cNvGraphicFramePr>
            <a:graphicFrameLocks noGrp="1"/>
          </p:cNvGraphicFramePr>
          <p:nvPr>
            <p:ph idx="1"/>
          </p:nvPr>
        </p:nvGraphicFramePr>
        <p:xfrm>
          <a:off x="466726" y="2590800"/>
          <a:ext cx="7881408" cy="2225040"/>
        </p:xfrm>
        <a:graphic>
          <a:graphicData uri="http://schemas.openxmlformats.org/drawingml/2006/table">
            <a:tbl>
              <a:tblPr firstRow="1" bandRow="1">
                <a:tableStyleId>{9DCAF9ED-07DC-4A11-8D7F-57B35C25682E}</a:tableStyleId>
              </a:tblPr>
              <a:tblGrid>
                <a:gridCol w="3749674"/>
                <a:gridCol w="2269067"/>
                <a:gridCol w="1862667"/>
              </a:tblGrid>
              <a:tr h="370840">
                <a:tc>
                  <a:txBody>
                    <a:bodyPr/>
                    <a:lstStyle/>
                    <a:p>
                      <a:endParaRPr lang="en-US" dirty="0"/>
                    </a:p>
                  </a:txBody>
                  <a:tcPr/>
                </a:tc>
                <a:tc>
                  <a:txBody>
                    <a:bodyPr/>
                    <a:lstStyle/>
                    <a:p>
                      <a:r>
                        <a:rPr lang="en-US" dirty="0" smtClean="0"/>
                        <a:t>Subject</a:t>
                      </a:r>
                      <a:endParaRPr lang="en-US" dirty="0"/>
                    </a:p>
                  </a:txBody>
                  <a:tcPr/>
                </a:tc>
                <a:tc>
                  <a:txBody>
                    <a:bodyPr/>
                    <a:lstStyle/>
                    <a:p>
                      <a:pPr algn="ctr"/>
                      <a:r>
                        <a:rPr lang="en-US" dirty="0" smtClean="0"/>
                        <a:t>Correlation</a:t>
                      </a:r>
                      <a:endParaRPr lang="en-US" dirty="0"/>
                    </a:p>
                  </a:txBody>
                  <a:tcPr/>
                </a:tc>
              </a:tr>
              <a:tr h="370840">
                <a:tc>
                  <a:txBody>
                    <a:bodyPr/>
                    <a:lstStyle/>
                    <a:p>
                      <a:r>
                        <a:rPr lang="en-US" dirty="0" err="1" smtClean="0"/>
                        <a:t>Woodhead</a:t>
                      </a:r>
                      <a:endParaRPr lang="en-US" dirty="0"/>
                    </a:p>
                  </a:txBody>
                  <a:tcPr/>
                </a:tc>
                <a:tc>
                  <a:txBody>
                    <a:bodyPr/>
                    <a:lstStyle/>
                    <a:p>
                      <a:r>
                        <a:rPr lang="en-US" dirty="0" smtClean="0"/>
                        <a:t>All</a:t>
                      </a:r>
                      <a:endParaRPr lang="en-US" dirty="0"/>
                    </a:p>
                  </a:txBody>
                  <a:tcPr/>
                </a:tc>
                <a:tc>
                  <a:txBody>
                    <a:bodyPr/>
                    <a:lstStyle/>
                    <a:p>
                      <a:pPr algn="ctr"/>
                      <a:r>
                        <a:rPr lang="en-US" dirty="0" smtClean="0"/>
                        <a:t>0*</a:t>
                      </a:r>
                      <a:endParaRPr lang="en-US" dirty="0"/>
                    </a:p>
                  </a:txBody>
                  <a:tcPr/>
                </a:tc>
              </a:tr>
              <a:tr h="370840">
                <a:tc>
                  <a:txBody>
                    <a:bodyPr/>
                    <a:lstStyle/>
                    <a:p>
                      <a:r>
                        <a:rPr lang="en-US" dirty="0" err="1" smtClean="0"/>
                        <a:t>Hanushek</a:t>
                      </a:r>
                      <a:r>
                        <a:rPr lang="en-US" dirty="0" smtClean="0"/>
                        <a:t>, </a:t>
                      </a:r>
                      <a:r>
                        <a:rPr lang="en-US" dirty="0" err="1" smtClean="0"/>
                        <a:t>Rivkin</a:t>
                      </a:r>
                      <a:r>
                        <a:rPr lang="en-US" dirty="0" smtClean="0"/>
                        <a:t> &amp; </a:t>
                      </a:r>
                      <a:r>
                        <a:rPr lang="en-US" dirty="0" err="1" smtClean="0"/>
                        <a:t>Kain</a:t>
                      </a:r>
                      <a:r>
                        <a:rPr lang="en-US" dirty="0" smtClean="0"/>
                        <a:t> (2005)</a:t>
                      </a:r>
                      <a:endParaRPr lang="en-US" dirty="0"/>
                    </a:p>
                  </a:txBody>
                  <a:tcPr/>
                </a:tc>
                <a:tc>
                  <a:txBody>
                    <a:bodyPr/>
                    <a:lstStyle/>
                    <a:p>
                      <a:r>
                        <a:rPr lang="en-US" dirty="0" smtClean="0"/>
                        <a:t>Reading</a:t>
                      </a:r>
                      <a:endParaRPr lang="en-US" dirty="0"/>
                    </a:p>
                  </a:txBody>
                  <a:tcPr/>
                </a:tc>
                <a:tc>
                  <a:txBody>
                    <a:bodyPr/>
                    <a:lstStyle/>
                    <a:p>
                      <a:pPr algn="ctr"/>
                      <a:r>
                        <a:rPr lang="en-US" dirty="0" smtClean="0"/>
                        <a:t>&gt;0.10</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Hanushek</a:t>
                      </a:r>
                      <a:r>
                        <a:rPr lang="en-US" dirty="0" smtClean="0"/>
                        <a:t>, </a:t>
                      </a:r>
                      <a:r>
                        <a:rPr lang="en-US" dirty="0" err="1" smtClean="0"/>
                        <a:t>Rivkin</a:t>
                      </a:r>
                      <a:r>
                        <a:rPr lang="en-US" dirty="0" smtClean="0"/>
                        <a:t> &amp; </a:t>
                      </a:r>
                      <a:r>
                        <a:rPr lang="en-US" dirty="0" err="1" smtClean="0"/>
                        <a:t>Kain</a:t>
                      </a:r>
                      <a:r>
                        <a:rPr lang="en-US" dirty="0" smtClean="0"/>
                        <a:t> (2005)</a:t>
                      </a:r>
                    </a:p>
                  </a:txBody>
                  <a:tcPr/>
                </a:tc>
                <a:tc>
                  <a:txBody>
                    <a:bodyPr/>
                    <a:lstStyle/>
                    <a:p>
                      <a:r>
                        <a:rPr lang="en-US" dirty="0" smtClean="0"/>
                        <a:t>Mathematics</a:t>
                      </a:r>
                      <a:endParaRPr lang="en-US" dirty="0"/>
                    </a:p>
                  </a:txBody>
                  <a:tcPr/>
                </a:tc>
                <a:tc>
                  <a:txBody>
                    <a:bodyPr/>
                    <a:lstStyle/>
                    <a:p>
                      <a:pPr algn="ctr"/>
                      <a:r>
                        <a:rPr lang="en-US" dirty="0" smtClean="0"/>
                        <a:t>&gt;0.11</a:t>
                      </a:r>
                      <a:endParaRPr lang="en-US" dirty="0"/>
                    </a:p>
                  </a:txBody>
                  <a:tcPr/>
                </a:tc>
              </a:tr>
              <a:tr h="370840">
                <a:tc>
                  <a:txBody>
                    <a:bodyPr/>
                    <a:lstStyle/>
                    <a:p>
                      <a:r>
                        <a:rPr lang="en-US" dirty="0" err="1" smtClean="0"/>
                        <a:t>Rockoff</a:t>
                      </a:r>
                      <a:r>
                        <a:rPr lang="en-US" dirty="0" smtClean="0"/>
                        <a:t> (2003)</a:t>
                      </a:r>
                      <a:endParaRPr lang="en-US" dirty="0"/>
                    </a:p>
                  </a:txBody>
                  <a:tcPr/>
                </a:tc>
                <a:tc>
                  <a:txBody>
                    <a:bodyPr/>
                    <a:lstStyle/>
                    <a:p>
                      <a:r>
                        <a:rPr lang="en-US" dirty="0" smtClean="0"/>
                        <a:t>Reading</a:t>
                      </a:r>
                      <a:endParaRPr lang="en-US" dirty="0"/>
                    </a:p>
                  </a:txBody>
                  <a:tcPr/>
                </a:tc>
                <a:tc>
                  <a:txBody>
                    <a:bodyPr/>
                    <a:lstStyle/>
                    <a:p>
                      <a:pPr algn="ctr"/>
                      <a:r>
                        <a:rPr lang="en-US" dirty="0" smtClean="0"/>
                        <a:t>0.20</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Rockoff</a:t>
                      </a:r>
                      <a:r>
                        <a:rPr lang="en-US" dirty="0" smtClean="0"/>
                        <a:t> (2003)</a:t>
                      </a:r>
                    </a:p>
                  </a:txBody>
                  <a:tcPr/>
                </a:tc>
                <a:tc>
                  <a:txBody>
                    <a:bodyPr/>
                    <a:lstStyle/>
                    <a:p>
                      <a:r>
                        <a:rPr lang="en-US" dirty="0" smtClean="0"/>
                        <a:t>Mathematics</a:t>
                      </a:r>
                      <a:endParaRPr lang="en-US" dirty="0"/>
                    </a:p>
                  </a:txBody>
                  <a:tcPr/>
                </a:tc>
                <a:tc>
                  <a:txBody>
                    <a:bodyPr/>
                    <a:lstStyle/>
                    <a:p>
                      <a:pPr algn="ctr"/>
                      <a:r>
                        <a:rPr lang="en-US" dirty="0" smtClean="0"/>
                        <a:t>0.25</a:t>
                      </a:r>
                      <a:endParaRPr 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371600" y="1600200"/>
            <a:ext cx="6400800" cy="46482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35843" name="Rectangle 7"/>
          <p:cNvSpPr>
            <a:spLocks noGrp="1" noChangeArrowheads="1"/>
          </p:cNvSpPr>
          <p:nvPr>
            <p:ph type="title"/>
          </p:nvPr>
        </p:nvSpPr>
        <p:spPr/>
        <p:txBody>
          <a:bodyPr/>
          <a:lstStyle/>
          <a:p>
            <a:r>
              <a:rPr lang="en-US" dirty="0" smtClean="0">
                <a:ea typeface="ＭＳ Ｐゴシック" charset="-128"/>
                <a:cs typeface="ＭＳ Ｐゴシック" charset="-128"/>
              </a:rPr>
              <a:t>Teacher quality matters…</a:t>
            </a:r>
          </a:p>
        </p:txBody>
      </p:sp>
      <p:sp>
        <p:nvSpPr>
          <p:cNvPr id="35844" name="Rectangle 8"/>
          <p:cNvSpPr>
            <a:spLocks noGrp="1" noChangeArrowheads="1"/>
          </p:cNvSpPr>
          <p:nvPr>
            <p:ph type="body" idx="1"/>
          </p:nvPr>
        </p:nvSpPr>
        <p:spPr>
          <a:xfrm>
            <a:off x="466725" y="2590800"/>
            <a:ext cx="8353425" cy="4267200"/>
          </a:xfrm>
        </p:spPr>
        <p:txBody>
          <a:bodyPr/>
          <a:lstStyle/>
          <a:p>
            <a:r>
              <a:rPr lang="en-US" dirty="0" smtClean="0">
                <a:ea typeface="ＭＳ Ｐゴシック" charset="-128"/>
                <a:cs typeface="ＭＳ Ｐゴシック" charset="-128"/>
              </a:rPr>
              <a:t>The consequence:</a:t>
            </a:r>
          </a:p>
          <a:p>
            <a:pPr lvl="1"/>
            <a:r>
              <a:rPr lang="en-US" dirty="0" smtClean="0"/>
              <a:t>Take a group of 50 teachers</a:t>
            </a:r>
          </a:p>
          <a:p>
            <a:pPr lvl="1"/>
            <a:r>
              <a:rPr lang="en-US" dirty="0" smtClean="0"/>
              <a:t>Students taught by the most effective teacher in that group of 50 teachers learn in six months what those taught by the average teacher learn in a year</a:t>
            </a:r>
          </a:p>
          <a:p>
            <a:pPr lvl="1"/>
            <a:r>
              <a:rPr lang="en-US" dirty="0" smtClean="0"/>
              <a:t>Students taught by the least effective teacher in that group of 50 teachers will take two years to achieve the same learning (</a:t>
            </a:r>
            <a:r>
              <a:rPr lang="en-US" dirty="0" err="1" smtClean="0"/>
              <a:t>Hanushek</a:t>
            </a:r>
            <a:r>
              <a:rPr lang="en-US" dirty="0" smtClean="0"/>
              <a:t>, 2006)</a:t>
            </a:r>
          </a:p>
          <a:p>
            <a:pPr lvl="1">
              <a:buFont typeface="Zapf Dingbats" charset="2"/>
              <a:buNone/>
            </a:pPr>
            <a:endParaRPr lang="en-US" dirty="0" smtClean="0"/>
          </a:p>
          <a:p>
            <a:r>
              <a:rPr lang="en-US" dirty="0" smtClean="0">
                <a:ea typeface="ＭＳ Ｐゴシック" charset="-128"/>
                <a:cs typeface="ＭＳ Ｐゴシック" charset="-128"/>
              </a:rPr>
              <a:t>And furthermore:</a:t>
            </a:r>
          </a:p>
          <a:p>
            <a:pPr lvl="1"/>
            <a:r>
              <a:rPr lang="en-US" dirty="0" smtClean="0"/>
              <a:t>In the classrooms of the most effective teachers, students from disadvantaged backgrounds learn at the same rate as those from advantaged backgrounds (</a:t>
            </a:r>
            <a:r>
              <a:rPr lang="en-US" dirty="0" err="1" smtClean="0"/>
              <a:t>Hamre</a:t>
            </a:r>
            <a:r>
              <a:rPr lang="en-US" dirty="0" smtClean="0"/>
              <a:t> &amp; </a:t>
            </a:r>
            <a:r>
              <a:rPr lang="en-US" dirty="0" err="1" smtClean="0"/>
              <a:t>Pianta</a:t>
            </a:r>
            <a:r>
              <a:rPr lang="en-US" dirty="0" smtClean="0"/>
              <a:t>, 2005)</a:t>
            </a:r>
          </a:p>
          <a:p>
            <a:pPr lvl="1"/>
            <a:endParaRPr lang="en-US" dirty="0" smtClean="0"/>
          </a:p>
          <a:p>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42888" y="2422525"/>
            <a:ext cx="8551862" cy="3046413"/>
            <a:chOff x="153" y="1526"/>
            <a:chExt cx="5387" cy="1919"/>
          </a:xfrm>
        </p:grpSpPr>
        <p:sp>
          <p:nvSpPr>
            <p:cNvPr id="18440" name="Rectangle 5"/>
            <p:cNvSpPr>
              <a:spLocks noChangeArrowheads="1"/>
            </p:cNvSpPr>
            <p:nvPr/>
          </p:nvSpPr>
          <p:spPr bwMode="auto">
            <a:xfrm>
              <a:off x="153" y="1526"/>
              <a:ext cx="5387" cy="1919"/>
            </a:xfrm>
            <a:prstGeom prst="rect">
              <a:avLst/>
            </a:prstGeom>
            <a:solidFill>
              <a:srgbClr val="E6EFDC">
                <a:alpha val="50195"/>
              </a:srgbClr>
            </a:solidFill>
            <a:ln w="12700">
              <a:solidFill>
                <a:srgbClr val="786E69"/>
              </a:solidFill>
              <a:miter lim="800000"/>
              <a:headEnd/>
              <a:tailEnd/>
            </a:ln>
          </p:spPr>
          <p:txBody>
            <a:bodyPr wrap="none" anchor="ctr">
              <a:prstTxWarp prst="textNoShape">
                <a:avLst/>
              </a:prstTxWarp>
            </a:bodyPr>
            <a:lstStyle/>
            <a:p>
              <a:endParaRPr lang="en-US">
                <a:solidFill>
                  <a:srgbClr val="000000"/>
                </a:solidFill>
              </a:endParaRPr>
            </a:p>
          </p:txBody>
        </p:sp>
        <p:sp>
          <p:nvSpPr>
            <p:cNvPr id="18441" name="Text Box 6"/>
            <p:cNvSpPr txBox="1">
              <a:spLocks noChangeArrowheads="1"/>
            </p:cNvSpPr>
            <p:nvPr/>
          </p:nvSpPr>
          <p:spPr bwMode="auto">
            <a:xfrm>
              <a:off x="4524" y="2322"/>
              <a:ext cx="968" cy="327"/>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2800">
                  <a:solidFill>
                    <a:srgbClr val="73786E"/>
                  </a:solidFill>
                </a:rPr>
                <a:t>Science</a:t>
              </a:r>
              <a:endParaRPr lang="en-US">
                <a:solidFill>
                  <a:srgbClr val="000000"/>
                </a:solidFill>
              </a:endParaRPr>
            </a:p>
          </p:txBody>
        </p:sp>
      </p:grpSp>
      <p:sp>
        <p:nvSpPr>
          <p:cNvPr id="18435" name="Rectangle 2"/>
          <p:cNvSpPr>
            <a:spLocks noGrp="1" noChangeArrowheads="1"/>
          </p:cNvSpPr>
          <p:nvPr>
            <p:ph type="title"/>
          </p:nvPr>
        </p:nvSpPr>
        <p:spPr>
          <a:xfrm>
            <a:off x="236538" y="1870075"/>
            <a:ext cx="8907462" cy="644525"/>
          </a:xfrm>
        </p:spPr>
        <p:txBody>
          <a:bodyPr/>
          <a:lstStyle/>
          <a:p>
            <a:pPr eaLnBrk="1" hangingPunct="1"/>
            <a:r>
              <a:rPr lang="en-US" sz="3600" smtClean="0">
                <a:ea typeface="ＭＳ Ｐゴシック" charset="-128"/>
                <a:cs typeface="ＭＳ Ｐゴシック" charset="-128"/>
              </a:rPr>
              <a:t>Improving education: science and design</a:t>
            </a:r>
          </a:p>
        </p:txBody>
      </p:sp>
      <p:sp>
        <p:nvSpPr>
          <p:cNvPr id="826371" name="Rectangle 3"/>
          <p:cNvSpPr>
            <a:spLocks noGrp="1" noChangeArrowheads="1"/>
          </p:cNvSpPr>
          <p:nvPr>
            <p:ph type="body" idx="1"/>
          </p:nvPr>
        </p:nvSpPr>
        <p:spPr>
          <a:xfrm>
            <a:off x="411163" y="2555875"/>
            <a:ext cx="6708775" cy="4046538"/>
          </a:xfrm>
        </p:spPr>
        <p:txBody>
          <a:bodyPr/>
          <a:lstStyle/>
          <a:p>
            <a:pPr marL="0" indent="0" eaLnBrk="1" hangingPunct="1"/>
            <a:r>
              <a:rPr lang="en-US" dirty="0">
                <a:ea typeface="ＭＳ Ｐゴシック" charset="-128"/>
                <a:cs typeface="ＭＳ Ｐゴシック" charset="-128"/>
              </a:rPr>
              <a:t>We need to improve student achievement</a:t>
            </a:r>
          </a:p>
          <a:p>
            <a:pPr marL="0" indent="0" eaLnBrk="1" hangingPunct="1"/>
            <a:r>
              <a:rPr lang="en-US" dirty="0">
                <a:ea typeface="ＭＳ Ｐゴシック" charset="-128"/>
                <a:cs typeface="ＭＳ Ｐゴシック" charset="-128"/>
              </a:rPr>
              <a:t>This requires improving teacher quality</a:t>
            </a:r>
          </a:p>
          <a:p>
            <a:pPr marL="0" indent="0" eaLnBrk="1" hangingPunct="1"/>
            <a:r>
              <a:rPr lang="en-US" dirty="0">
                <a:ea typeface="ＭＳ Ｐゴシック" charset="-128"/>
                <a:cs typeface="ＭＳ Ｐゴシック" charset="-128"/>
              </a:rPr>
              <a:t>Improving the quality of entrants takes too long</a:t>
            </a:r>
          </a:p>
          <a:p>
            <a:pPr marL="0" indent="0" eaLnBrk="1" hangingPunct="1"/>
            <a:r>
              <a:rPr lang="en-US" dirty="0">
                <a:ea typeface="ＭＳ Ｐゴシック" charset="-128"/>
                <a:cs typeface="ＭＳ Ｐゴシック" charset="-128"/>
              </a:rPr>
              <a:t>So we have to help the teachers we have improve</a:t>
            </a:r>
          </a:p>
          <a:p>
            <a:pPr marL="0" indent="0" eaLnBrk="1" hangingPunct="1"/>
            <a:endParaRPr lang="en-US" dirty="0">
              <a:ea typeface="ＭＳ Ｐゴシック" charset="-128"/>
              <a:cs typeface="ＭＳ Ｐゴシック" charset="-128"/>
            </a:endParaRPr>
          </a:p>
          <a:p>
            <a:pPr marL="0" indent="0" eaLnBrk="1" hangingPunct="1"/>
            <a:r>
              <a:rPr lang="en-US" dirty="0">
                <a:ea typeface="ＭＳ Ｐゴシック" charset="-128"/>
                <a:cs typeface="ＭＳ Ｐゴシック" charset="-128"/>
              </a:rPr>
              <a:t>Teachers can change in a range of ways</a:t>
            </a:r>
          </a:p>
          <a:p>
            <a:pPr marL="0" indent="0" eaLnBrk="1" hangingPunct="1"/>
            <a:r>
              <a:rPr lang="en-US" dirty="0">
                <a:ea typeface="ＭＳ Ｐゴシック" charset="-128"/>
                <a:cs typeface="ＭＳ Ｐゴシック" charset="-128"/>
              </a:rPr>
              <a:t>Some will benefit students, and some will not.</a:t>
            </a:r>
          </a:p>
          <a:p>
            <a:pPr marL="0" indent="0" eaLnBrk="1" hangingPunct="1"/>
            <a:r>
              <a:rPr lang="en-US" dirty="0">
                <a:ea typeface="ＭＳ Ｐゴシック" charset="-128"/>
                <a:cs typeface="ＭＳ Ｐゴシック" charset="-128"/>
              </a:rPr>
              <a:t>Those that do</a:t>
            </a:r>
            <a:r>
              <a:rPr lang="en-US" dirty="0" smtClean="0">
                <a:ea typeface="ＭＳ Ｐゴシック" charset="-128"/>
                <a:cs typeface="ＭＳ Ｐゴシック" charset="-128"/>
              </a:rPr>
              <a:t> tend to involve </a:t>
            </a:r>
            <a:r>
              <a:rPr lang="en-US" dirty="0">
                <a:ea typeface="ＭＳ Ｐゴシック" charset="-128"/>
                <a:cs typeface="ＭＳ Ｐゴシック" charset="-128"/>
              </a:rPr>
              <a:t>changes in teacher </a:t>
            </a:r>
            <a:r>
              <a:rPr lang="en-US" i="1" dirty="0">
                <a:ea typeface="ＭＳ Ｐゴシック" charset="-128"/>
                <a:cs typeface="ＭＳ Ｐゴシック" charset="-128"/>
              </a:rPr>
              <a:t>practice</a:t>
            </a:r>
            <a:endParaRPr lang="en-US" dirty="0">
              <a:ea typeface="ＭＳ Ｐゴシック" charset="-128"/>
              <a:cs typeface="ＭＳ Ｐゴシック" charset="-128"/>
            </a:endParaRPr>
          </a:p>
          <a:p>
            <a:pPr marL="0" indent="0" eaLnBrk="1" hangingPunct="1"/>
            <a:endParaRPr lang="en-US" dirty="0">
              <a:ea typeface="ＭＳ Ｐゴシック" charset="-128"/>
              <a:cs typeface="ＭＳ Ｐゴシック" charset="-128"/>
            </a:endParaRPr>
          </a:p>
          <a:p>
            <a:pPr marL="0" indent="0" eaLnBrk="1" hangingPunct="1"/>
            <a:r>
              <a:rPr lang="en-US" dirty="0">
                <a:ea typeface="ＭＳ Ｐゴシック" charset="-128"/>
                <a:cs typeface="ＭＳ Ｐゴシック" charset="-128"/>
              </a:rPr>
              <a:t>Changing practice requires new kinds of teacher learning</a:t>
            </a:r>
          </a:p>
          <a:p>
            <a:pPr marL="0" indent="0" eaLnBrk="1" hangingPunct="1"/>
            <a:r>
              <a:rPr lang="en-US" dirty="0">
                <a:ea typeface="ＭＳ Ｐゴシック" charset="-128"/>
                <a:cs typeface="ＭＳ Ｐゴシック" charset="-128"/>
              </a:rPr>
              <a:t>And new models of professional development.</a:t>
            </a:r>
          </a:p>
        </p:txBody>
      </p:sp>
      <p:grpSp>
        <p:nvGrpSpPr>
          <p:cNvPr id="3" name="Group 7"/>
          <p:cNvGrpSpPr>
            <a:grpSpLocks/>
          </p:cNvGrpSpPr>
          <p:nvPr/>
        </p:nvGrpSpPr>
        <p:grpSpPr bwMode="auto">
          <a:xfrm>
            <a:off x="242888" y="5554663"/>
            <a:ext cx="8551862" cy="998537"/>
            <a:chOff x="153" y="3499"/>
            <a:chExt cx="5387" cy="629"/>
          </a:xfrm>
        </p:grpSpPr>
        <p:sp>
          <p:nvSpPr>
            <p:cNvPr id="18438" name="Rectangle 8"/>
            <p:cNvSpPr>
              <a:spLocks noChangeArrowheads="1"/>
            </p:cNvSpPr>
            <p:nvPr/>
          </p:nvSpPr>
          <p:spPr bwMode="auto">
            <a:xfrm>
              <a:off x="153" y="3499"/>
              <a:ext cx="5387" cy="629"/>
            </a:xfrm>
            <a:prstGeom prst="rect">
              <a:avLst/>
            </a:prstGeom>
            <a:solidFill>
              <a:srgbClr val="E6EFDC">
                <a:alpha val="50195"/>
              </a:srgbClr>
            </a:solidFill>
            <a:ln w="12700">
              <a:solidFill>
                <a:srgbClr val="786E69"/>
              </a:solidFill>
              <a:miter lim="800000"/>
              <a:headEnd/>
              <a:tailEnd/>
            </a:ln>
          </p:spPr>
          <p:txBody>
            <a:bodyPr wrap="none" anchor="ctr">
              <a:prstTxWarp prst="textNoShape">
                <a:avLst/>
              </a:prstTxWarp>
            </a:bodyPr>
            <a:lstStyle/>
            <a:p>
              <a:endParaRPr lang="en-US">
                <a:solidFill>
                  <a:srgbClr val="000000"/>
                </a:solidFill>
              </a:endParaRPr>
            </a:p>
          </p:txBody>
        </p:sp>
        <p:sp>
          <p:nvSpPr>
            <p:cNvPr id="18439" name="Text Box 9"/>
            <p:cNvSpPr txBox="1">
              <a:spLocks noChangeArrowheads="1"/>
            </p:cNvSpPr>
            <p:nvPr/>
          </p:nvSpPr>
          <p:spPr bwMode="auto">
            <a:xfrm>
              <a:off x="4532" y="3650"/>
              <a:ext cx="960" cy="327"/>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2800">
                  <a:solidFill>
                    <a:srgbClr val="73786E"/>
                  </a:solidFill>
                </a:rPr>
                <a:t>Design</a:t>
              </a:r>
              <a:endParaRPr 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63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63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63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637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637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bldLvl="2"/>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 but is often ignored</a:t>
            </a:r>
          </a:p>
        </p:txBody>
      </p:sp>
      <p:sp>
        <p:nvSpPr>
          <p:cNvPr id="44035" name="Rectangle 3"/>
          <p:cNvSpPr>
            <a:spLocks noGrp="1" noChangeArrowheads="1"/>
          </p:cNvSpPr>
          <p:nvPr>
            <p:ph idx="1"/>
          </p:nvPr>
        </p:nvSpPr>
        <p:spPr>
          <a:xfrm>
            <a:off x="466725" y="2590800"/>
            <a:ext cx="8353425" cy="4267200"/>
          </a:xfrm>
        </p:spPr>
        <p:txBody>
          <a:bodyPr/>
          <a:lstStyle/>
          <a:p>
            <a:pPr marL="0" indent="0" eaLnBrk="1" hangingPunct="1">
              <a:defRPr/>
            </a:pPr>
            <a:r>
              <a:rPr lang="en-US" dirty="0" smtClean="0">
                <a:ea typeface="ＭＳ Ｐゴシック" pitchFamily="-111" charset="-128"/>
                <a:cs typeface="ＭＳ Ｐゴシック" pitchFamily="-111" charset="-128"/>
              </a:rPr>
              <a:t>Because it is politically difficult</a:t>
            </a:r>
          </a:p>
          <a:p>
            <a:pPr lvl="1" eaLnBrk="1" hangingPunct="1">
              <a:buFont typeface="Zapf Dingbats" pitchFamily="-111" charset="2"/>
              <a:buChar char=""/>
              <a:defRPr/>
            </a:pPr>
            <a:r>
              <a:rPr lang="en-US" dirty="0" smtClean="0"/>
              <a:t>For teacher unions (who understandably resist performance-related pay)</a:t>
            </a:r>
          </a:p>
          <a:p>
            <a:pPr lvl="1" eaLnBrk="1" hangingPunct="1">
              <a:buFont typeface="Zapf Dingbats" pitchFamily="-111" charset="2"/>
              <a:buChar char=""/>
              <a:defRPr/>
            </a:pPr>
            <a:r>
              <a:rPr lang="en-US" dirty="0" smtClean="0"/>
              <a:t>For politicians (who often prefer to focus on teacher supply, rather than teacher quality)</a:t>
            </a:r>
          </a:p>
          <a:p>
            <a:pPr eaLnBrk="1" hangingPunct="1">
              <a:defRPr/>
            </a:pPr>
            <a:r>
              <a:rPr lang="en-US" dirty="0" smtClean="0"/>
              <a:t>And because it is hard to pin </a:t>
            </a:r>
            <a:r>
              <a:rPr lang="en-US" dirty="0" smtClean="0"/>
              <a:t>down</a:t>
            </a:r>
          </a:p>
          <a:p>
            <a:pPr eaLnBrk="1" hangingPunct="1">
              <a:defRPr/>
            </a:pPr>
            <a:r>
              <a:rPr lang="en-US" dirty="0" smtClean="0"/>
              <a:t>Teachers make a difference, but what makes the difference in teachers?</a:t>
            </a:r>
          </a:p>
          <a:p>
            <a:pPr lvl="1" eaLnBrk="1" hangingPunct="1">
              <a:buFont typeface="Zapf Dingbats" pitchFamily="-111" charset="2"/>
              <a:buChar char=""/>
              <a:tabLst>
                <a:tab pos="7078663" algn="dec"/>
              </a:tabLst>
              <a:defRPr/>
            </a:pPr>
            <a:r>
              <a:rPr lang="en-US" dirty="0" smtClean="0"/>
              <a:t>Advanced content matter knowledge	5%</a:t>
            </a:r>
          </a:p>
          <a:p>
            <a:pPr lvl="1" eaLnBrk="1" hangingPunct="1">
              <a:buFont typeface="Zapf Dingbats" pitchFamily="-111" charset="2"/>
              <a:buChar char=""/>
              <a:tabLst>
                <a:tab pos="7078663" algn="dec"/>
              </a:tabLst>
              <a:defRPr/>
            </a:pPr>
            <a:r>
              <a:rPr lang="en-US" dirty="0" smtClean="0"/>
              <a:t>Pedagogical content knowledge	15%</a:t>
            </a:r>
          </a:p>
          <a:p>
            <a:pPr lvl="1" eaLnBrk="1" hangingPunct="1">
              <a:buFont typeface="Zapf Dingbats" pitchFamily="-111" charset="2"/>
              <a:buChar char=""/>
              <a:tabLst>
                <a:tab pos="7078663" algn="dec"/>
              </a:tabLst>
              <a:defRPr/>
            </a:pPr>
            <a:r>
              <a:rPr lang="en-US" dirty="0" smtClean="0"/>
              <a:t>Further professional qualifications (MA, NBPTS)	5%</a:t>
            </a:r>
          </a:p>
          <a:p>
            <a:pPr lvl="1" eaLnBrk="1" hangingPunct="1">
              <a:buFont typeface="Zapf Dingbats" pitchFamily="-111" charset="2"/>
              <a:buChar char=""/>
              <a:tabLst>
                <a:tab pos="7078663" algn="dec"/>
              </a:tabLst>
              <a:defRPr/>
            </a:pPr>
            <a:r>
              <a:rPr lang="en-US" b="1" dirty="0" smtClean="0"/>
              <a:t>Total “explained”	25%</a:t>
            </a:r>
            <a:endParaRPr lang="en-US" b="1" dirty="0" smtClean="0"/>
          </a:p>
          <a:p>
            <a:pPr lvl="1" eaLnBrk="1" hangingPunct="1">
              <a:buFont typeface="Zapf Dingbats" pitchFamily="-111" charset="2"/>
              <a:buChar char=""/>
              <a:tabLst>
                <a:tab pos="7078663" algn="dec"/>
              </a:tabLst>
              <a:defRPr/>
            </a:pPr>
            <a:endParaRPr lang="en-US"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skills: what are they really?</a:t>
            </a:r>
            <a:endParaRPr lang="en-US" dirty="0"/>
          </a:p>
        </p:txBody>
      </p:sp>
      <p:sp>
        <p:nvSpPr>
          <p:cNvPr id="5" name="Content Placeholder 4"/>
          <p:cNvSpPr>
            <a:spLocks noGrp="1"/>
          </p:cNvSpPr>
          <p:nvPr>
            <p:ph idx="1"/>
          </p:nvPr>
        </p:nvSpPr>
        <p:spPr/>
        <p:txBody>
          <a:bodyPr>
            <a:normAutofit fontScale="92500"/>
          </a:bodyPr>
          <a:lstStyle/>
          <a:p>
            <a:pPr marL="0" indent="0">
              <a:buNone/>
            </a:pPr>
            <a:r>
              <a:rPr lang="en-US" i="1" dirty="0" smtClean="0"/>
              <a:t>A </a:t>
            </a:r>
            <a:r>
              <a:rPr lang="en-US" i="1" dirty="0"/>
              <a:t>manifold, contained in an intuition which I call mine, is represented, by means of the synthesis of the understanding, as belonging to the necessary unity of self-consciousness; and this is effected by means of the </a:t>
            </a:r>
            <a:r>
              <a:rPr lang="en-US" i="1" dirty="0" smtClean="0"/>
              <a:t>category.</a:t>
            </a:r>
          </a:p>
          <a:p>
            <a:pPr marL="0" indent="0">
              <a:buNone/>
            </a:pPr>
            <a:endParaRPr lang="en-US" i="1" dirty="0" smtClean="0"/>
          </a:p>
          <a:p>
            <a:pPr>
              <a:buNone/>
            </a:pPr>
            <a:r>
              <a:rPr lang="en-US" dirty="0" smtClean="0"/>
              <a:t>What is the </a:t>
            </a:r>
            <a:r>
              <a:rPr lang="en-US" dirty="0"/>
              <a:t>main idea of this </a:t>
            </a:r>
            <a:r>
              <a:rPr lang="en-US" dirty="0" smtClean="0"/>
              <a:t>passage</a:t>
            </a:r>
            <a:r>
              <a:rPr lang="en-US" dirty="0"/>
              <a:t>?</a:t>
            </a:r>
            <a:r>
              <a:rPr lang="en-US" dirty="0" smtClean="0"/>
              <a:t> </a:t>
            </a:r>
            <a:r>
              <a:rPr lang="en-US" dirty="0"/>
              <a:t>  1. Without a manifold, one cannot call an intuition ‘mine.’   2. Intuition must precede understanding.   3. Intuition must occur through a category.   4. Self-consciousness is necessary to understanding</a:t>
            </a:r>
            <a:r>
              <a:rPr lang="en-GB" dirty="0" smtClean="0"/>
              <a:t>  </a:t>
            </a:r>
            <a:endParaRPr lang="en-US" dirty="0"/>
          </a:p>
        </p:txBody>
      </p:sp>
      <p:sp>
        <p:nvSpPr>
          <p:cNvPr id="6" name="TextBox 5"/>
          <p:cNvSpPr txBox="1"/>
          <p:nvPr/>
        </p:nvSpPr>
        <p:spPr>
          <a:xfrm>
            <a:off x="6426200" y="6502400"/>
            <a:ext cx="2286000" cy="369332"/>
          </a:xfrm>
          <a:prstGeom prst="rect">
            <a:avLst/>
          </a:prstGeom>
          <a:noFill/>
        </p:spPr>
        <p:txBody>
          <a:bodyPr wrap="square" rtlCol="0">
            <a:spAutoFit/>
          </a:bodyPr>
          <a:lstStyle/>
          <a:p>
            <a:pPr algn="r"/>
            <a:r>
              <a:rPr lang="en-US" sz="1800" dirty="0" smtClean="0">
                <a:solidFill>
                  <a:srgbClr val="9E2487"/>
                </a:solidFill>
              </a:rPr>
              <a:t>(Hirsch, 2006)</a:t>
            </a:r>
            <a:endParaRPr lang="en-US" sz="1800" dirty="0">
              <a:solidFill>
                <a:srgbClr val="9E248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is complex…</a:t>
            </a:r>
            <a:endParaRPr lang="en-US" dirty="0"/>
          </a:p>
        </p:txBody>
      </p:sp>
      <p:pic>
        <p:nvPicPr>
          <p:cNvPr id="4" name="Content Placeholder 3" descr="Strands of skilled reading.jpg"/>
          <p:cNvPicPr>
            <a:picLocks noGrp="1" noChangeAspect="1"/>
          </p:cNvPicPr>
          <p:nvPr>
            <p:ph idx="1"/>
          </p:nvPr>
        </p:nvPicPr>
        <p:blipFill>
          <a:blip r:embed="rId2"/>
          <a:srcRect/>
          <a:stretch>
            <a:fillRect/>
          </a:stretch>
        </p:blipFill>
        <p:spPr>
          <a:xfrm>
            <a:off x="1079500" y="2509340"/>
            <a:ext cx="7156790" cy="41962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461000" y="6311900"/>
            <a:ext cx="2679700" cy="369332"/>
          </a:xfrm>
          <a:prstGeom prst="rect">
            <a:avLst/>
          </a:prstGeom>
          <a:noFill/>
        </p:spPr>
        <p:txBody>
          <a:bodyPr wrap="square" rtlCol="0">
            <a:spAutoFit/>
          </a:bodyPr>
          <a:lstStyle/>
          <a:p>
            <a:pPr algn="r"/>
            <a:r>
              <a:rPr lang="en-US" sz="1800" dirty="0" smtClean="0">
                <a:solidFill>
                  <a:schemeClr val="tx2"/>
                </a:solidFill>
              </a:rPr>
              <a:t>(Scarborough, 2001)</a:t>
            </a:r>
            <a:endParaRPr lang="en-US" sz="1800"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expertise is specific…</a:t>
            </a:r>
            <a:endParaRPr lang="en-US" dirty="0"/>
          </a:p>
        </p:txBody>
      </p:sp>
      <p:graphicFrame>
        <p:nvGraphicFramePr>
          <p:cNvPr id="4" name="Content Placeholder 3"/>
          <p:cNvGraphicFramePr>
            <a:graphicFrameLocks noGrp="1"/>
          </p:cNvGraphicFramePr>
          <p:nvPr>
            <p:ph idx="1"/>
          </p:nvPr>
        </p:nvGraphicFramePr>
        <p:xfrm>
          <a:off x="327025" y="2590800"/>
          <a:ext cx="8372476" cy="3200400"/>
        </p:xfrm>
        <a:graphic>
          <a:graphicData uri="http://schemas.openxmlformats.org/drawingml/2006/table">
            <a:tbl>
              <a:tblPr firstRow="1" bandRow="1">
                <a:tableStyleId>{9DCAF9ED-07DC-4A11-8D7F-57B35C25682E}</a:tableStyleId>
              </a:tblPr>
              <a:tblGrid>
                <a:gridCol w="1836153"/>
                <a:gridCol w="1524478"/>
                <a:gridCol w="1773344"/>
                <a:gridCol w="1511300"/>
                <a:gridCol w="1727201"/>
              </a:tblGrid>
              <a:tr h="370840">
                <a:tc>
                  <a:txBody>
                    <a:bodyPr/>
                    <a:lstStyle/>
                    <a:p>
                      <a:endParaRPr lang="en-US" dirty="0"/>
                    </a:p>
                  </a:txBody>
                  <a:tcPr/>
                </a:tc>
                <a:tc>
                  <a:txBody>
                    <a:bodyPr/>
                    <a:lstStyle/>
                    <a:p>
                      <a:r>
                        <a:rPr lang="en-US" b="0" dirty="0" smtClean="0"/>
                        <a:t>Reading vocabulary</a:t>
                      </a:r>
                      <a:endParaRPr lang="en-US" b="0" dirty="0"/>
                    </a:p>
                  </a:txBody>
                  <a:tcPr/>
                </a:tc>
                <a:tc>
                  <a:txBody>
                    <a:bodyPr/>
                    <a:lstStyle/>
                    <a:p>
                      <a:r>
                        <a:rPr lang="en-US" b="0" dirty="0" smtClean="0"/>
                        <a:t>Reading comprehension</a:t>
                      </a:r>
                      <a:endParaRPr lang="en-US" b="0" dirty="0"/>
                    </a:p>
                  </a:txBody>
                  <a:tcPr/>
                </a:tc>
                <a:tc>
                  <a:txBody>
                    <a:bodyPr/>
                    <a:lstStyle/>
                    <a:p>
                      <a:r>
                        <a:rPr lang="en-US" b="0" dirty="0" smtClean="0"/>
                        <a:t>Math computation</a:t>
                      </a:r>
                      <a:endParaRPr lang="en-US" b="0" dirty="0"/>
                    </a:p>
                  </a:txBody>
                  <a:tcPr/>
                </a:tc>
                <a:tc>
                  <a:txBody>
                    <a:bodyPr/>
                    <a:lstStyle/>
                    <a:p>
                      <a:r>
                        <a:rPr lang="en-US" b="0" dirty="0" smtClean="0"/>
                        <a:t>Math</a:t>
                      </a:r>
                    </a:p>
                    <a:p>
                      <a:r>
                        <a:rPr lang="en-US" b="0" dirty="0" smtClean="0"/>
                        <a:t>concepts</a:t>
                      </a:r>
                      <a:endParaRPr lang="en-US" b="0" dirty="0"/>
                    </a:p>
                  </a:txBody>
                  <a:tcPr/>
                </a:tc>
              </a:tr>
              <a:tr h="370840">
                <a:tc>
                  <a:txBody>
                    <a:bodyPr/>
                    <a:lstStyle/>
                    <a:p>
                      <a:r>
                        <a:rPr lang="en-US" dirty="0" smtClean="0"/>
                        <a:t>Reading vocabulary</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Reading comprehension</a:t>
                      </a:r>
                      <a:endParaRPr lang="en-US" dirty="0"/>
                    </a:p>
                  </a:txBody>
                  <a:tcPr/>
                </a:tc>
                <a:tc>
                  <a:txBody>
                    <a:bodyPr/>
                    <a:lstStyle/>
                    <a:p>
                      <a:pPr algn="ctr"/>
                      <a:r>
                        <a:rPr lang="en-US" dirty="0" smtClean="0"/>
                        <a:t>0.27</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r>
                        <a:rPr lang="en-US" dirty="0" smtClean="0"/>
                        <a:t>Math computation</a:t>
                      </a:r>
                      <a:endParaRPr lang="en-US" dirty="0"/>
                    </a:p>
                  </a:txBody>
                  <a:tcPr/>
                </a:tc>
                <a:tc>
                  <a:txBody>
                    <a:bodyPr/>
                    <a:lstStyle/>
                    <a:p>
                      <a:pPr algn="ctr"/>
                      <a:r>
                        <a:rPr lang="en-US" dirty="0" smtClean="0"/>
                        <a:t>0.16</a:t>
                      </a:r>
                      <a:endParaRPr lang="en-US" dirty="0"/>
                    </a:p>
                  </a:txBody>
                  <a:tcPr/>
                </a:tc>
                <a:tc>
                  <a:txBody>
                    <a:bodyPr/>
                    <a:lstStyle/>
                    <a:p>
                      <a:pPr algn="ctr"/>
                      <a:r>
                        <a:rPr lang="en-US" dirty="0" smtClean="0"/>
                        <a:t>0.46</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Math</a:t>
                      </a:r>
                    </a:p>
                    <a:p>
                      <a:r>
                        <a:rPr lang="en-US" dirty="0" smtClean="0"/>
                        <a:t>concepts</a:t>
                      </a:r>
                      <a:endParaRPr lang="en-US" dirty="0"/>
                    </a:p>
                  </a:txBody>
                  <a:tcPr/>
                </a:tc>
                <a:tc>
                  <a:txBody>
                    <a:bodyPr/>
                    <a:lstStyle/>
                    <a:p>
                      <a:pPr algn="ctr"/>
                      <a:r>
                        <a:rPr lang="en-US" dirty="0" smtClean="0"/>
                        <a:t>0.32</a:t>
                      </a:r>
                      <a:endParaRPr lang="en-US" dirty="0"/>
                    </a:p>
                  </a:txBody>
                  <a:tcPr/>
                </a:tc>
                <a:tc>
                  <a:txBody>
                    <a:bodyPr/>
                    <a:lstStyle/>
                    <a:p>
                      <a:pPr algn="ctr"/>
                      <a:r>
                        <a:rPr lang="en-US" dirty="0" smtClean="0"/>
                        <a:t>0.58</a:t>
                      </a:r>
                      <a:endParaRPr lang="en-US" dirty="0"/>
                    </a:p>
                  </a:txBody>
                  <a:tcPr/>
                </a:tc>
                <a:tc>
                  <a:txBody>
                    <a:bodyPr/>
                    <a:lstStyle/>
                    <a:p>
                      <a:pPr algn="ctr"/>
                      <a:r>
                        <a:rPr lang="en-US" dirty="0" smtClean="0"/>
                        <a:t>0.67</a:t>
                      </a:r>
                      <a:endParaRPr lang="en-US" dirty="0"/>
                    </a:p>
                  </a:txBody>
                  <a:tcPr/>
                </a:tc>
                <a:tc>
                  <a:txBody>
                    <a:bodyPr/>
                    <a:lstStyle/>
                    <a:p>
                      <a:pPr algn="ctr"/>
                      <a:endParaRPr lang="en-US" dirty="0"/>
                    </a:p>
                  </a:txBody>
                  <a:tcPr/>
                </a:tc>
              </a:tr>
            </a:tbl>
          </a:graphicData>
        </a:graphic>
      </p:graphicFrame>
      <p:sp>
        <p:nvSpPr>
          <p:cNvPr id="5" name="TextBox 4"/>
          <p:cNvSpPr txBox="1"/>
          <p:nvPr/>
        </p:nvSpPr>
        <p:spPr>
          <a:xfrm>
            <a:off x="6388100" y="6426200"/>
            <a:ext cx="2540000" cy="369332"/>
          </a:xfrm>
          <a:prstGeom prst="rect">
            <a:avLst/>
          </a:prstGeom>
          <a:noFill/>
        </p:spPr>
        <p:txBody>
          <a:bodyPr wrap="square" rtlCol="0">
            <a:spAutoFit/>
          </a:bodyPr>
          <a:lstStyle/>
          <a:p>
            <a:pPr algn="r"/>
            <a:r>
              <a:rPr lang="en-US" sz="1800" dirty="0" smtClean="0">
                <a:solidFill>
                  <a:srgbClr val="9E2487"/>
                </a:solidFill>
              </a:rPr>
              <a:t>(</a:t>
            </a:r>
            <a:r>
              <a:rPr lang="en-US" sz="1800" dirty="0" err="1" smtClean="0">
                <a:solidFill>
                  <a:srgbClr val="9E2487"/>
                </a:solidFill>
              </a:rPr>
              <a:t>Rockoff</a:t>
            </a:r>
            <a:r>
              <a:rPr lang="en-US" sz="1800" dirty="0" smtClean="0">
                <a:solidFill>
                  <a:srgbClr val="9E2487"/>
                </a:solidFill>
              </a:rPr>
              <a:t>, 2004)</a:t>
            </a:r>
            <a:endParaRPr lang="en-US" sz="1800" dirty="0">
              <a:solidFill>
                <a:srgbClr val="9E2487"/>
              </a:solidFill>
            </a:endParaRPr>
          </a:p>
        </p:txBody>
      </p:sp>
      <p:cxnSp>
        <p:nvCxnSpPr>
          <p:cNvPr id="8" name="Straight Arrow Connector 7"/>
          <p:cNvCxnSpPr/>
          <p:nvPr/>
        </p:nvCxnSpPr>
        <p:spPr bwMode="auto">
          <a:xfrm>
            <a:off x="3327400" y="4140200"/>
            <a:ext cx="889000" cy="4699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bwMode="auto">
          <a:xfrm>
            <a:off x="3175000" y="4292600"/>
            <a:ext cx="1130300" cy="9906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instruction competency test</a:t>
            </a:r>
            <a:endParaRPr lang="en-US" dirty="0"/>
          </a:p>
        </p:txBody>
      </p:sp>
      <p:sp>
        <p:nvSpPr>
          <p:cNvPr id="4" name="Content Placeholder 3"/>
          <p:cNvSpPr>
            <a:spLocks noGrp="1"/>
          </p:cNvSpPr>
          <p:nvPr>
            <p:ph idx="1"/>
          </p:nvPr>
        </p:nvSpPr>
        <p:spPr/>
        <p:txBody>
          <a:bodyPr/>
          <a:lstStyle/>
          <a:p>
            <a:pPr marL="0" indent="0"/>
            <a:r>
              <a:rPr lang="en-US" dirty="0" smtClean="0"/>
              <a:t>Which of the following informal assessments would be most appropriate to use to assess an individual student's phonemic awareness?</a:t>
            </a:r>
          </a:p>
          <a:p>
            <a:pPr marL="0" indent="0"/>
            <a:endParaRPr lang="en-US" dirty="0" smtClean="0"/>
          </a:p>
          <a:p>
            <a:pPr marL="388938" lvl="1" indent="-506413">
              <a:buFont typeface="+mj-lt"/>
              <a:buAutoNum type="alphaUcPeriod"/>
            </a:pPr>
            <a:r>
              <a:rPr lang="en-US" dirty="0" smtClean="0"/>
              <a:t>asking the student to identify the sound at the beginning, middle, or end of a spoken word (e.g., "What sound do you hear at the end of </a:t>
            </a:r>
            <a:r>
              <a:rPr lang="en-US" i="1" dirty="0" smtClean="0"/>
              <a:t>step?")</a:t>
            </a:r>
          </a:p>
          <a:p>
            <a:pPr marL="388938" lvl="1" indent="-506413">
              <a:buFont typeface="+mj-lt"/>
              <a:buAutoNum type="alphaUcPeriod"/>
            </a:pPr>
            <a:r>
              <a:rPr lang="en-US" dirty="0" smtClean="0"/>
              <a:t>having the student listen to a tape- recorded story while looking at the book and then answer several simple questions about the story</a:t>
            </a:r>
          </a:p>
          <a:p>
            <a:pPr marL="388938" lvl="1" indent="-506413">
              <a:buFont typeface="+mj-lt"/>
              <a:buAutoNum type="alphaUcPeriod"/>
            </a:pPr>
            <a:r>
              <a:rPr lang="en-US" dirty="0" smtClean="0"/>
              <a:t>asking the student to identify the letters in the alphabet that correspond to the initial consonant sounds of several familiar spoken words</a:t>
            </a:r>
          </a:p>
          <a:p>
            <a:pPr marL="388938" lvl="1" indent="-506413">
              <a:buFont typeface="+mj-lt"/>
              <a:buAutoNum type="alphaUcPeriod"/>
            </a:pPr>
            <a:r>
              <a:rPr lang="en-US" dirty="0" smtClean="0"/>
              <a:t>having the student listen to the teacher read aloud a set of words with the same beginning sound (e.g., </a:t>
            </a:r>
            <a:r>
              <a:rPr lang="en-US" i="1" dirty="0" smtClean="0"/>
              <a:t>train, trap, trouble) and then repeat the words</a:t>
            </a:r>
            <a:endParaRPr lang="en-US" dirty="0"/>
          </a:p>
        </p:txBody>
      </p:sp>
      <p:sp>
        <p:nvSpPr>
          <p:cNvPr id="5" name="TextBox 4"/>
          <p:cNvSpPr txBox="1"/>
          <p:nvPr/>
        </p:nvSpPr>
        <p:spPr>
          <a:xfrm>
            <a:off x="1693333" y="6502400"/>
            <a:ext cx="7162800" cy="369332"/>
          </a:xfrm>
          <a:prstGeom prst="rect">
            <a:avLst/>
          </a:prstGeom>
          <a:noFill/>
        </p:spPr>
        <p:txBody>
          <a:bodyPr wrap="square" rtlCol="0">
            <a:spAutoFit/>
          </a:bodyPr>
          <a:lstStyle/>
          <a:p>
            <a:pPr algn="r"/>
            <a:r>
              <a:rPr lang="en-US" sz="1800" dirty="0" smtClean="0">
                <a:solidFill>
                  <a:schemeClr val="tx2"/>
                </a:solidFill>
              </a:rPr>
              <a:t>RICA practice test, item #10</a:t>
            </a:r>
            <a:endParaRPr lang="en-US" sz="1800"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in early reading?</a:t>
            </a:r>
            <a:endParaRPr lang="en-US" dirty="0"/>
          </a:p>
        </p:txBody>
      </p:sp>
      <p:pic>
        <p:nvPicPr>
          <p:cNvPr id="4" name="Content Placeholder 3" descr="Screen shot 2010-07-08 at 06.44.13.jpg"/>
          <p:cNvPicPr>
            <a:picLocks noGrp="1" noChangeAspect="1"/>
          </p:cNvPicPr>
          <p:nvPr>
            <p:ph idx="1"/>
          </p:nvPr>
        </p:nvPicPr>
        <p:blipFill>
          <a:blip r:embed="rId2"/>
          <a:srcRect/>
          <a:stretch>
            <a:fillRect/>
          </a:stretch>
        </p:blipFill>
        <p:spPr>
          <a:xfrm>
            <a:off x="1797839" y="2590800"/>
            <a:ext cx="5691197" cy="37068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99000" y="6488668"/>
            <a:ext cx="4445000" cy="369332"/>
          </a:xfrm>
          <a:prstGeom prst="rect">
            <a:avLst/>
          </a:prstGeom>
          <a:noFill/>
        </p:spPr>
        <p:txBody>
          <a:bodyPr wrap="square" rtlCol="0">
            <a:spAutoFit/>
          </a:bodyPr>
          <a:lstStyle/>
          <a:p>
            <a:pPr algn="r"/>
            <a:r>
              <a:rPr lang="en-US" sz="1800" dirty="0" smtClean="0">
                <a:solidFill>
                  <a:srgbClr val="9E2487"/>
                </a:solidFill>
                <a:latin typeface="Arial"/>
                <a:cs typeface="Arial"/>
              </a:rPr>
              <a:t>(What </a:t>
            </a:r>
            <a:r>
              <a:rPr lang="en-US" sz="1800" dirty="0" smtClean="0">
                <a:solidFill>
                  <a:srgbClr val="9E2487"/>
                </a:solidFill>
                <a:latin typeface="Arial"/>
                <a:cs typeface="Arial"/>
              </a:rPr>
              <a:t>W</a:t>
            </a:r>
            <a:r>
              <a:rPr lang="en-US" sz="1800" dirty="0" smtClean="0">
                <a:solidFill>
                  <a:srgbClr val="9E2487"/>
                </a:solidFill>
                <a:latin typeface="Arial"/>
                <a:cs typeface="Arial"/>
              </a:rPr>
              <a:t>orks Clearinghouse, 2007)</a:t>
            </a:r>
            <a:endParaRPr lang="en-US" sz="1800" dirty="0">
              <a:solidFill>
                <a:srgbClr val="9E2487"/>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600200"/>
            <a:ext cx="6400800" cy="46482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buClr>
                <a:srgbClr val="000000"/>
              </a:buClr>
            </a:pPr>
            <a:endParaRPr lang="en-US">
              <a:solidFill>
                <a:srgbClr val="578F15"/>
              </a:solidFill>
              <a:latin typeface="Times" charset="0"/>
            </a:endParaRPr>
          </a:p>
        </p:txBody>
      </p:sp>
      <p:sp>
        <p:nvSpPr>
          <p:cNvPr id="54275" name="Rectangle 5"/>
          <p:cNvSpPr>
            <a:spLocks noGrp="1" noChangeArrowheads="1"/>
          </p:cNvSpPr>
          <p:nvPr>
            <p:ph type="title"/>
          </p:nvPr>
        </p:nvSpPr>
        <p:spPr>
          <a:xfrm>
            <a:off x="466725" y="1870075"/>
            <a:ext cx="8677275" cy="644525"/>
          </a:xfrm>
        </p:spPr>
        <p:txBody>
          <a:bodyPr/>
          <a:lstStyle/>
          <a:p>
            <a:pPr eaLnBrk="1" hangingPunct="1"/>
            <a:r>
              <a:rPr kumimoji="1" lang="en-US" smtClean="0">
                <a:ea typeface="ＭＳ Ｐゴシック" charset="-128"/>
                <a:cs typeface="ＭＳ Ｐゴシック" charset="-128"/>
              </a:rPr>
              <a:t>Improving teacher quality takes time…</a:t>
            </a:r>
          </a:p>
        </p:txBody>
      </p:sp>
      <p:sp>
        <p:nvSpPr>
          <p:cNvPr id="46084" name="Rectangle 6"/>
          <p:cNvSpPr>
            <a:spLocks noGrp="1" noChangeArrowheads="1"/>
          </p:cNvSpPr>
          <p:nvPr>
            <p:ph type="body" idx="1"/>
          </p:nvPr>
        </p:nvSpPr>
        <p:spPr>
          <a:xfrm>
            <a:off x="466725" y="2590800"/>
            <a:ext cx="7881938" cy="4267200"/>
          </a:xfrm>
        </p:spPr>
        <p:txBody>
          <a:bodyPr/>
          <a:lstStyle/>
          <a:p>
            <a:pPr marL="0" indent="0" eaLnBrk="1" hangingPunct="1">
              <a:lnSpc>
                <a:spcPct val="90000"/>
              </a:lnSpc>
              <a:defRPr/>
            </a:pPr>
            <a:r>
              <a:rPr kumimoji="1" lang="en-US" dirty="0" smtClean="0">
                <a:ea typeface="ＭＳ Ｐゴシック" charset="-128"/>
                <a:cs typeface="ＭＳ Ｐゴシック" charset="-128"/>
              </a:rPr>
              <a:t>A classic labor force issue with 2 (non-exclusive) solutions</a:t>
            </a:r>
          </a:p>
          <a:p>
            <a:pPr lvl="1" eaLnBrk="1" hangingPunct="1">
              <a:lnSpc>
                <a:spcPct val="90000"/>
              </a:lnSpc>
              <a:defRPr/>
            </a:pPr>
            <a:r>
              <a:rPr kumimoji="1" lang="en-US" dirty="0" smtClean="0"/>
              <a:t>Replace existing teachers with better ones</a:t>
            </a:r>
          </a:p>
          <a:p>
            <a:pPr lvl="1" eaLnBrk="1" hangingPunct="1">
              <a:lnSpc>
                <a:spcPct val="90000"/>
              </a:lnSpc>
              <a:defRPr/>
            </a:pPr>
            <a:r>
              <a:rPr kumimoji="1" lang="en-US" dirty="0" smtClean="0"/>
              <a:t>Help existing teachers become even more effective</a:t>
            </a:r>
          </a:p>
          <a:p>
            <a:pPr eaLnBrk="1" hangingPunct="1">
              <a:lnSpc>
                <a:spcPct val="90000"/>
              </a:lnSpc>
              <a:defRPr/>
            </a:pPr>
            <a:r>
              <a:rPr kumimoji="1" lang="en-US" dirty="0" smtClean="0"/>
              <a:t>Replace existing teachers with better ones?</a:t>
            </a:r>
          </a:p>
          <a:p>
            <a:pPr lvl="1">
              <a:defRPr/>
            </a:pPr>
            <a:r>
              <a:rPr lang="en-US" dirty="0" smtClean="0"/>
              <a:t>Increasing the quality of entrants to exclude the lowest performing 30% of teachers would in  result in one extra student passing a test per class every three years…</a:t>
            </a:r>
          </a:p>
          <a:p>
            <a:pPr>
              <a:defRPr/>
            </a:pPr>
            <a:r>
              <a:rPr lang="en-US" sz="2000" dirty="0" smtClean="0">
                <a:ea typeface="ＭＳ Ｐゴシック" charset="-128"/>
                <a:cs typeface="ＭＳ Ｐゴシック" charset="-128"/>
              </a:rPr>
              <a:t>So we have to help the teachers we have improve</a:t>
            </a:r>
          </a:p>
          <a:p>
            <a:pPr lvl="1">
              <a:defRPr/>
            </a:pPr>
            <a:r>
              <a:rPr lang="en-US" dirty="0" smtClean="0"/>
              <a:t>The “love the one you’re with” strategy</a:t>
            </a:r>
          </a:p>
          <a:p>
            <a:pPr lvl="1">
              <a:defRPr/>
            </a:pPr>
            <a:endParaRPr lang="en-US" dirty="0" smtClean="0"/>
          </a:p>
          <a:p>
            <a:pPr eaLnBrk="1" hangingPunct="1">
              <a:lnSpc>
                <a:spcPct val="90000"/>
              </a:lnSpc>
              <a:defRPr/>
            </a:pPr>
            <a:endParaRPr kumimoji="1"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Teachers </a:t>
            </a:r>
            <a:r>
              <a:rPr lang="en-US" i="1" smtClean="0">
                <a:ea typeface="ＭＳ Ｐゴシック" charset="-128"/>
                <a:cs typeface="ＭＳ Ｐゴシック" charset="-128"/>
              </a:rPr>
              <a:t>do </a:t>
            </a:r>
            <a:r>
              <a:rPr lang="en-US" smtClean="0">
                <a:ea typeface="ＭＳ Ｐゴシック" charset="-128"/>
                <a:cs typeface="ＭＳ Ｐゴシック" charset="-128"/>
              </a:rPr>
              <a:t>improve, but slowly…</a:t>
            </a:r>
          </a:p>
        </p:txBody>
      </p:sp>
      <p:sp>
        <p:nvSpPr>
          <p:cNvPr id="57348" name="Text Box 4"/>
          <p:cNvSpPr txBox="1">
            <a:spLocks noChangeArrowheads="1"/>
          </p:cNvSpPr>
          <p:nvPr/>
        </p:nvSpPr>
        <p:spPr bwMode="auto">
          <a:xfrm>
            <a:off x="0" y="6216650"/>
            <a:ext cx="9144000" cy="641350"/>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1800">
                <a:solidFill>
                  <a:srgbClr val="9E2487"/>
                </a:solidFill>
                <a:latin typeface="Arial" charset="0"/>
              </a:rPr>
              <a:t>Leigh, A. (2007). Estimating teacher effectiveness from two-year changes in student test scores.</a:t>
            </a:r>
            <a:endParaRPr lang="en-US" b="1">
              <a:solidFill>
                <a:srgbClr val="000000"/>
              </a:solidFill>
              <a:latin typeface="Arial" charset="0"/>
            </a:endParaRPr>
          </a:p>
        </p:txBody>
      </p:sp>
      <p:graphicFrame>
        <p:nvGraphicFramePr>
          <p:cNvPr id="57346" name="Object 2"/>
          <p:cNvGraphicFramePr>
            <a:graphicFrameLocks noChangeAspect="1"/>
          </p:cNvGraphicFramePr>
          <p:nvPr/>
        </p:nvGraphicFramePr>
        <p:xfrm>
          <a:off x="0" y="2530475"/>
          <a:ext cx="9144000" cy="3751263"/>
        </p:xfrm>
        <a:graphic>
          <a:graphicData uri="http://schemas.openxmlformats.org/presentationml/2006/ole">
            <p:oleObj spid="_x0000_s527362" name="Worksheet" r:id="rId3" imgW="7263384" imgH="4291584"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different rates for different skills…</a:t>
            </a:r>
            <a:endParaRPr lang="en-US" dirty="0"/>
          </a:p>
        </p:txBody>
      </p:sp>
      <p:sp>
        <p:nvSpPr>
          <p:cNvPr id="5" name="TextBox 4"/>
          <p:cNvSpPr txBox="1"/>
          <p:nvPr/>
        </p:nvSpPr>
        <p:spPr>
          <a:xfrm>
            <a:off x="7162800" y="6413500"/>
            <a:ext cx="1981200" cy="369332"/>
          </a:xfrm>
          <a:prstGeom prst="rect">
            <a:avLst/>
          </a:prstGeom>
          <a:noFill/>
        </p:spPr>
        <p:txBody>
          <a:bodyPr wrap="square" rtlCol="0">
            <a:spAutoFit/>
          </a:bodyPr>
          <a:lstStyle/>
          <a:p>
            <a:pPr algn="r"/>
            <a:r>
              <a:rPr lang="en-US" sz="1800" dirty="0" smtClean="0">
                <a:solidFill>
                  <a:srgbClr val="9E2487"/>
                </a:solidFill>
                <a:latin typeface="Arial"/>
                <a:cs typeface="Arial"/>
              </a:rPr>
              <a:t>(</a:t>
            </a:r>
            <a:r>
              <a:rPr lang="en-US" sz="1800" dirty="0" err="1" smtClean="0">
                <a:solidFill>
                  <a:srgbClr val="9E2487"/>
                </a:solidFill>
                <a:latin typeface="Arial"/>
                <a:cs typeface="Arial"/>
              </a:rPr>
              <a:t>Rockoff</a:t>
            </a:r>
            <a:r>
              <a:rPr lang="en-US" sz="1800" dirty="0" smtClean="0">
                <a:solidFill>
                  <a:srgbClr val="9E2487"/>
                </a:solidFill>
                <a:latin typeface="Arial"/>
                <a:cs typeface="Arial"/>
              </a:rPr>
              <a:t>, 2004)</a:t>
            </a:r>
            <a:endParaRPr lang="en-US" sz="1800" dirty="0">
              <a:solidFill>
                <a:srgbClr val="9E2487"/>
              </a:solidFill>
              <a:latin typeface="Arial"/>
              <a:cs typeface="Arial"/>
            </a:endParaRPr>
          </a:p>
        </p:txBody>
      </p:sp>
      <p:graphicFrame>
        <p:nvGraphicFramePr>
          <p:cNvPr id="8" name="Chart 7"/>
          <p:cNvGraphicFramePr/>
          <p:nvPr/>
        </p:nvGraphicFramePr>
        <p:xfrm>
          <a:off x="447674" y="2635250"/>
          <a:ext cx="8112125" cy="38227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349500" y="3059668"/>
            <a:ext cx="1689100" cy="369332"/>
          </a:xfrm>
          <a:prstGeom prst="rect">
            <a:avLst/>
          </a:prstGeom>
          <a:noFill/>
        </p:spPr>
        <p:txBody>
          <a:bodyPr wrap="square" rtlCol="0">
            <a:spAutoFit/>
          </a:bodyPr>
          <a:lstStyle/>
          <a:p>
            <a:r>
              <a:rPr lang="en-US" sz="1800" dirty="0" smtClean="0">
                <a:solidFill>
                  <a:srgbClr val="000090"/>
                </a:solidFill>
              </a:rPr>
              <a:t>Vocabulary</a:t>
            </a:r>
            <a:endParaRPr lang="en-US" sz="1800" dirty="0">
              <a:solidFill>
                <a:srgbClr val="00009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ea typeface="ＭＳ Ｐゴシック" charset="-128"/>
                <a:cs typeface="ＭＳ Ｐゴシック" charset="-128"/>
              </a:rPr>
              <a:t>Getting serious about professional development</a:t>
            </a:r>
          </a:p>
        </p:txBody>
      </p:sp>
      <p:sp>
        <p:nvSpPr>
          <p:cNvPr id="58371" name="Content Placeholder 2"/>
          <p:cNvSpPr>
            <a:spLocks noGrp="1"/>
          </p:cNvSpPr>
          <p:nvPr>
            <p:ph idx="1"/>
          </p:nvPr>
        </p:nvSpPr>
        <p:spPr>
          <a:xfrm>
            <a:off x="466725" y="3167063"/>
            <a:ext cx="8677275" cy="3690937"/>
          </a:xfrm>
        </p:spPr>
        <p:txBody>
          <a:bodyPr/>
          <a:lstStyle/>
          <a:p>
            <a:r>
              <a:rPr lang="en-US" dirty="0" smtClean="0">
                <a:ea typeface="ＭＳ Ｐゴシック" charset="-128"/>
                <a:cs typeface="ＭＳ Ｐゴシック" charset="-128"/>
              </a:rPr>
              <a:t>Left to their own devices, teachers will improve, but slowly</a:t>
            </a:r>
          </a:p>
          <a:p>
            <a:pPr lvl="1"/>
            <a:r>
              <a:rPr lang="en-US" dirty="0" smtClean="0"/>
              <a:t>The average improvement in student value-added by a teacher over 20 years is </a:t>
            </a:r>
            <a:r>
              <a:rPr lang="en-US" b="1" dirty="0" smtClean="0"/>
              <a:t>one-tenth</a:t>
            </a:r>
            <a:r>
              <a:rPr lang="en-US" dirty="0" smtClean="0"/>
              <a:t> of the difference between a good teacher and a weak teacher on the first day of their teaching career.</a:t>
            </a:r>
          </a:p>
          <a:p>
            <a:r>
              <a:rPr lang="en-US" dirty="0" smtClean="0">
                <a:ea typeface="ＭＳ Ｐゴシック" charset="-128"/>
                <a:cs typeface="ＭＳ Ｐゴシック" charset="-128"/>
              </a:rPr>
              <a:t>Because we have been doing the wrong kind of professional development</a:t>
            </a:r>
          </a:p>
          <a:p>
            <a:pPr lvl="1"/>
            <a:r>
              <a:rPr lang="en-US" dirty="0" smtClean="0"/>
              <a:t>100 “Baker days”</a:t>
            </a:r>
          </a:p>
          <a:p>
            <a:pPr lvl="1"/>
            <a:r>
              <a:rPr lang="en-US" dirty="0" smtClean="0"/>
              <a:t>Professional “updating”</a:t>
            </a:r>
          </a:p>
          <a:p>
            <a:pPr lvl="1"/>
            <a:r>
              <a:rPr lang="en-US" dirty="0" smtClean="0"/>
              <a:t>Recertification (e.g., PA Act 48)</a:t>
            </a:r>
          </a:p>
          <a:p>
            <a:pPr eaLnBrk="1" hangingPunct="1"/>
            <a:r>
              <a:rPr lang="en-US" dirty="0" smtClean="0">
                <a:ea typeface="ＭＳ Ｐゴシック" charset="-128"/>
                <a:cs typeface="ＭＳ Ｐゴシック" charset="-128"/>
              </a:rPr>
              <a:t>Bigger improvements are possible</a:t>
            </a:r>
          </a:p>
          <a:p>
            <a:pPr lvl="1" eaLnBrk="1" hangingPunct="1"/>
            <a:r>
              <a:rPr lang="en-US" dirty="0" smtClean="0"/>
              <a:t>Provided we focus rigorously on the things that matter</a:t>
            </a:r>
          </a:p>
          <a:p>
            <a:pPr lvl="1" eaLnBrk="1" hangingPunct="1"/>
            <a:r>
              <a:rPr lang="en-US" dirty="0" smtClean="0"/>
              <a:t>Even when they’re hard to do</a:t>
            </a:r>
          </a:p>
          <a:p>
            <a:endParaRPr lang="en-US" dirty="0" smtClean="0">
              <a:ea typeface="ＭＳ Ｐゴシック" charset="-128"/>
              <a:cs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Raising achievement matters…</a:t>
            </a:r>
          </a:p>
        </p:txBody>
      </p:sp>
      <p:sp>
        <p:nvSpPr>
          <p:cNvPr id="18435" name="Rectangle 3"/>
          <p:cNvSpPr>
            <a:spLocks noGrp="1" noChangeArrowheads="1"/>
          </p:cNvSpPr>
          <p:nvPr>
            <p:ph type="body" idx="1"/>
          </p:nvPr>
        </p:nvSpPr>
        <p:spPr/>
        <p:txBody>
          <a:bodyPr/>
          <a:lstStyle/>
          <a:p>
            <a:pPr marL="0" indent="0" eaLnBrk="1" hangingPunct="1"/>
            <a:r>
              <a:rPr kumimoji="1" lang="en-US" dirty="0">
                <a:ea typeface="ＭＳ Ｐゴシック" charset="-128"/>
                <a:cs typeface="ＭＳ Ｐゴシック" charset="-128"/>
              </a:rPr>
              <a:t>For individuals</a:t>
            </a:r>
          </a:p>
          <a:p>
            <a:pPr lvl="1" eaLnBrk="1" hangingPunct="1"/>
            <a:r>
              <a:rPr kumimoji="1" lang="en-US" dirty="0"/>
              <a:t>Increased lifetime salary (13% for a degree)</a:t>
            </a:r>
          </a:p>
          <a:p>
            <a:pPr lvl="1" eaLnBrk="1" hangingPunct="1"/>
            <a:r>
              <a:rPr kumimoji="1" lang="en-US" dirty="0"/>
              <a:t>Improved health (half the number of disabled years)</a:t>
            </a:r>
          </a:p>
          <a:p>
            <a:pPr lvl="1" eaLnBrk="1" hangingPunct="1"/>
            <a:r>
              <a:rPr kumimoji="1" lang="en-US" dirty="0"/>
              <a:t>Longer life (1.7 years of life per extra year of schooling</a:t>
            </a:r>
          </a:p>
          <a:p>
            <a:pPr marL="0" indent="0" eaLnBrk="1" hangingPunct="1"/>
            <a:r>
              <a:rPr kumimoji="1" lang="en-US" dirty="0">
                <a:ea typeface="ＭＳ Ｐゴシック" charset="-128"/>
                <a:cs typeface="ＭＳ Ｐゴシック" charset="-128"/>
              </a:rPr>
              <a:t>For society</a:t>
            </a:r>
          </a:p>
          <a:p>
            <a:pPr lvl="1" eaLnBrk="1" hangingPunct="1"/>
            <a:r>
              <a:rPr kumimoji="1" lang="en-US" dirty="0"/>
              <a:t>Lower criminal justice costs</a:t>
            </a:r>
          </a:p>
          <a:p>
            <a:pPr lvl="1" eaLnBrk="1" hangingPunct="1"/>
            <a:r>
              <a:rPr kumimoji="1" lang="en-US" dirty="0"/>
              <a:t>Lower health-care costs</a:t>
            </a:r>
          </a:p>
          <a:p>
            <a:pPr lvl="1" eaLnBrk="1" hangingPunct="1"/>
            <a:r>
              <a:rPr kumimoji="1" lang="en-US" dirty="0"/>
              <a:t>Increased economic growth (</a:t>
            </a:r>
            <a:r>
              <a:rPr kumimoji="1" lang="en-US" dirty="0" err="1"/>
              <a:t>Hanushek</a:t>
            </a:r>
            <a:r>
              <a:rPr kumimoji="1" lang="en-US" dirty="0"/>
              <a:t> &amp; </a:t>
            </a:r>
            <a:r>
              <a:rPr kumimoji="1" lang="en-US" dirty="0" err="1"/>
              <a:t>Wößman</a:t>
            </a:r>
            <a:r>
              <a:rPr kumimoji="1" lang="en-US" dirty="0"/>
              <a:t>, 2010)</a:t>
            </a:r>
          </a:p>
          <a:p>
            <a:pPr lvl="2" eaLnBrk="1" hangingPunct="1"/>
            <a:r>
              <a:rPr kumimoji="1" lang="en-US" dirty="0">
                <a:ea typeface="ＭＳ Ｐゴシック" charset="-128"/>
              </a:rPr>
              <a:t>Present value to UK of raising PISA scores by 25 points: £</a:t>
            </a:r>
            <a:r>
              <a:rPr kumimoji="1" lang="en-US" dirty="0" smtClean="0">
                <a:ea typeface="ＭＳ Ｐゴシック" charset="-128"/>
              </a:rPr>
              <a:t>4trillion</a:t>
            </a:r>
            <a:endParaRPr kumimoji="1" lang="en-US" dirty="0">
              <a:ea typeface="ＭＳ Ｐゴシック" charset="-128"/>
            </a:endParaRPr>
          </a:p>
          <a:p>
            <a:pPr lvl="2" eaLnBrk="1" hangingPunct="1"/>
            <a:r>
              <a:rPr kumimoji="1" lang="en-US" dirty="0">
                <a:ea typeface="ＭＳ Ｐゴシック" charset="-128"/>
              </a:rPr>
              <a:t>Present value of ensuring all students score 400 on PISA: £</a:t>
            </a:r>
            <a:r>
              <a:rPr kumimoji="1" lang="en-US" dirty="0" smtClean="0">
                <a:ea typeface="ＭＳ Ｐゴシック" charset="-128"/>
              </a:rPr>
              <a:t>5trillion</a:t>
            </a:r>
            <a:endParaRPr kumimoji="1" lang="en-US" dirty="0">
              <a:ea typeface="ＭＳ Ｐゴシック"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like neuroscience</a:t>
            </a:r>
            <a:endParaRPr lang="en-US" dirty="0"/>
          </a:p>
        </p:txBody>
      </p:sp>
      <p:sp>
        <p:nvSpPr>
          <p:cNvPr id="3" name="Content Placeholder 2"/>
          <p:cNvSpPr>
            <a:spLocks noGrp="1"/>
          </p:cNvSpPr>
          <p:nvPr>
            <p:ph idx="1"/>
          </p:nvPr>
        </p:nvSpPr>
        <p:spPr>
          <a:xfrm>
            <a:off x="466725" y="2590800"/>
            <a:ext cx="8353425" cy="4267200"/>
          </a:xfrm>
        </p:spPr>
        <p:txBody>
          <a:bodyPr>
            <a:normAutofit lnSpcReduction="10000"/>
          </a:bodyPr>
          <a:lstStyle/>
          <a:p>
            <a:r>
              <a:rPr lang="en-US" dirty="0" smtClean="0"/>
              <a:t>Descriptions of 18 psychological phenomena</a:t>
            </a:r>
          </a:p>
          <a:p>
            <a:pPr lvl="1"/>
            <a:r>
              <a:rPr lang="en-US" dirty="0" smtClean="0"/>
              <a:t>Examples: mutual exclusivity, </a:t>
            </a:r>
            <a:r>
              <a:rPr lang="en-US" dirty="0" err="1" smtClean="0"/>
              <a:t>attentional</a:t>
            </a:r>
            <a:r>
              <a:rPr lang="en-US" dirty="0" smtClean="0"/>
              <a:t> blink</a:t>
            </a:r>
          </a:p>
          <a:p>
            <a:r>
              <a:rPr lang="en-US" dirty="0" smtClean="0"/>
              <a:t>Designed to be comprehensible without scientific training</a:t>
            </a:r>
          </a:p>
          <a:p>
            <a:r>
              <a:rPr lang="en-US" dirty="0" smtClean="0"/>
              <a:t>Each phenomenon was given four possible explanations</a:t>
            </a:r>
          </a:p>
          <a:p>
            <a:pPr lvl="1"/>
            <a:r>
              <a:rPr lang="en-US" dirty="0" smtClean="0"/>
              <a:t>Basic (without neuroscience)</a:t>
            </a:r>
          </a:p>
          <a:p>
            <a:pPr lvl="2"/>
            <a:r>
              <a:rPr lang="en-US" dirty="0" smtClean="0"/>
              <a:t>Good explanation (provided by the researchers)</a:t>
            </a:r>
          </a:p>
          <a:p>
            <a:pPr lvl="2"/>
            <a:r>
              <a:rPr lang="en-US" dirty="0" smtClean="0"/>
              <a:t>Bad explanation (e.g., circular reasoning)</a:t>
            </a:r>
          </a:p>
          <a:p>
            <a:pPr lvl="1"/>
            <a:r>
              <a:rPr lang="en-US" dirty="0" smtClean="0"/>
              <a:t>Enhanced (with neuroscience explanation)</a:t>
            </a:r>
          </a:p>
          <a:p>
            <a:pPr lvl="2"/>
            <a:r>
              <a:rPr lang="en-US" dirty="0" smtClean="0"/>
              <a:t>Good explanation</a:t>
            </a:r>
          </a:p>
          <a:p>
            <a:pPr lvl="2"/>
            <a:r>
              <a:rPr lang="en-US" dirty="0" smtClean="0"/>
              <a:t>Bad explanation </a:t>
            </a:r>
          </a:p>
          <a:p>
            <a:r>
              <a:rPr lang="en-US" dirty="0" smtClean="0"/>
              <a:t>Added neuroscience did not change the logic of the explanation</a:t>
            </a:r>
          </a:p>
          <a:p>
            <a:r>
              <a:rPr lang="en-US" dirty="0" smtClean="0"/>
              <a:t>Participants randomly given one of the four explanations</a:t>
            </a:r>
          </a:p>
          <a:p>
            <a:r>
              <a:rPr lang="en-US" dirty="0" smtClean="0"/>
              <a:t>Asked to rate this on a 7-point scale (-3 to +3).</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explanations </a:t>
            </a:r>
            <a:endParaRPr lang="en-US" dirty="0"/>
          </a:p>
        </p:txBody>
      </p:sp>
      <p:graphicFrame>
        <p:nvGraphicFramePr>
          <p:cNvPr id="6" name="Content Placeholder 5"/>
          <p:cNvGraphicFramePr>
            <a:graphicFrameLocks noGrp="1"/>
          </p:cNvGraphicFramePr>
          <p:nvPr>
            <p:ph idx="1"/>
          </p:nvPr>
        </p:nvGraphicFramePr>
        <p:xfrm>
          <a:off x="0" y="2590800"/>
          <a:ext cx="9144000" cy="4267201"/>
        </p:xfrm>
        <a:graphic>
          <a:graphicData uri="http://schemas.openxmlformats.org/drawingml/2006/table">
            <a:tbl>
              <a:tblPr firstRow="1" bandRow="1">
                <a:tableStyleId>{5C22544A-7EE6-4342-B048-85BDC9FD1C3A}</a:tableStyleId>
              </a:tblPr>
              <a:tblGrid>
                <a:gridCol w="1720070"/>
                <a:gridCol w="3713450"/>
                <a:gridCol w="3710480"/>
              </a:tblGrid>
              <a:tr h="398855">
                <a:tc>
                  <a:txBody>
                    <a:bodyPr/>
                    <a:lstStyle/>
                    <a:p>
                      <a:endParaRPr lang="en-US" dirty="0"/>
                    </a:p>
                  </a:txBody>
                  <a:tcPr>
                    <a:solidFill>
                      <a:srgbClr val="8C357B"/>
                    </a:solidFill>
                  </a:tcPr>
                </a:tc>
                <a:tc>
                  <a:txBody>
                    <a:bodyPr/>
                    <a:lstStyle/>
                    <a:p>
                      <a:pPr algn="ctr"/>
                      <a:r>
                        <a:rPr lang="en-US" dirty="0" smtClean="0"/>
                        <a:t>Good</a:t>
                      </a:r>
                      <a:r>
                        <a:rPr lang="en-US" baseline="0" dirty="0" smtClean="0"/>
                        <a:t> explanation</a:t>
                      </a:r>
                      <a:endParaRPr lang="en-US" dirty="0"/>
                    </a:p>
                  </a:txBody>
                  <a:tcPr>
                    <a:solidFill>
                      <a:srgbClr val="8C357B"/>
                    </a:solidFill>
                  </a:tcPr>
                </a:tc>
                <a:tc>
                  <a:txBody>
                    <a:bodyPr/>
                    <a:lstStyle/>
                    <a:p>
                      <a:pPr algn="ctr"/>
                      <a:r>
                        <a:rPr lang="en-US" dirty="0" smtClean="0"/>
                        <a:t>Bad explanation</a:t>
                      </a:r>
                      <a:endParaRPr lang="en-US" dirty="0"/>
                    </a:p>
                  </a:txBody>
                  <a:tcPr>
                    <a:solidFill>
                      <a:srgbClr val="8C357B"/>
                    </a:solidFill>
                  </a:tcPr>
                </a:tc>
              </a:tr>
              <a:tr h="1671912">
                <a:tc>
                  <a:txBody>
                    <a:bodyPr/>
                    <a:lstStyle/>
                    <a:p>
                      <a:r>
                        <a:rPr lang="en-US" sz="1600" dirty="0" smtClean="0"/>
                        <a:t>Without neuroscience</a:t>
                      </a:r>
                      <a:endParaRPr lang="en-US" sz="1600" dirty="0"/>
                    </a:p>
                  </a:txBody>
                  <a:tcPr/>
                </a:tc>
                <a:tc>
                  <a:txBody>
                    <a:bodyPr/>
                    <a:lstStyle/>
                    <a:p>
                      <a:r>
                        <a:rPr lang="en-US" sz="1600" dirty="0" smtClean="0"/>
                        <a:t>The researchers claim that this ‘curse’ happens because subjects have trouble switching</a:t>
                      </a:r>
                      <a:r>
                        <a:rPr lang="en-US" sz="1600" baseline="0" dirty="0" smtClean="0"/>
                        <a:t> their point of view to consider what someone else might know, mistakenly projecting their own knowledge onto others.</a:t>
                      </a:r>
                      <a:endParaRPr lang="en-US" sz="1600" dirty="0"/>
                    </a:p>
                  </a:txBody>
                  <a:tcPr/>
                </a:tc>
                <a:tc>
                  <a:txBody>
                    <a:bodyPr/>
                    <a:lstStyle/>
                    <a:p>
                      <a:r>
                        <a:rPr lang="en-US" sz="1600" dirty="0" smtClean="0"/>
                        <a:t>The researchers claim that this ‘curse’ happens because subjects make more mistakes when they have to judge the knowledge of others. People are much better at judging  what they themselves know.</a:t>
                      </a:r>
                      <a:endParaRPr lang="en-US" sz="1600" dirty="0"/>
                    </a:p>
                  </a:txBody>
                  <a:tcPr/>
                </a:tc>
              </a:tr>
              <a:tr h="2196434">
                <a:tc>
                  <a:txBody>
                    <a:bodyPr/>
                    <a:lstStyle/>
                    <a:p>
                      <a:r>
                        <a:rPr lang="en-US" sz="1600" dirty="0" smtClean="0"/>
                        <a:t>With neuroscience</a:t>
                      </a:r>
                      <a:endParaRPr lang="en-US" sz="1600" dirty="0"/>
                    </a:p>
                  </a:txBody>
                  <a:tcPr/>
                </a:tc>
                <a:tc>
                  <a:txBody>
                    <a:bodyPr/>
                    <a:lstStyle/>
                    <a:p>
                      <a:r>
                        <a:rPr lang="en-US" sz="1600" dirty="0" smtClean="0"/>
                        <a:t>Brain scans indicate that this</a:t>
                      </a:r>
                      <a:r>
                        <a:rPr lang="en-US" sz="1600" baseline="0" dirty="0" smtClean="0"/>
                        <a:t> ‘curse’ happens because of the frontal lobe brain circuitry known to be involved in self-knowledge. S</a:t>
                      </a:r>
                      <a:r>
                        <a:rPr lang="en-US" sz="1600" dirty="0" smtClean="0"/>
                        <a:t>ubjects have trouble switching</a:t>
                      </a:r>
                      <a:r>
                        <a:rPr lang="en-US" sz="1600" baseline="0" dirty="0" smtClean="0"/>
                        <a:t> their point of view to consider what someone else might know, mistakenly projecting their own knowledge onto others.</a:t>
                      </a:r>
                      <a:endParaRPr lang="en-US" sz="1600" dirty="0"/>
                    </a:p>
                  </a:txBody>
                  <a:tcPr/>
                </a:tc>
                <a:tc>
                  <a:txBody>
                    <a:bodyPr/>
                    <a:lstStyle/>
                    <a:p>
                      <a:r>
                        <a:rPr lang="en-US" sz="1600" dirty="0" smtClean="0"/>
                        <a:t>Brain scans indicate that this ‘curse’ happens </a:t>
                      </a:r>
                      <a:r>
                        <a:rPr lang="en-US" sz="1600" baseline="0" dirty="0" smtClean="0"/>
                        <a:t> because of the frontal lobe brain circuitry known to be involved in self-knowledge. </a:t>
                      </a:r>
                      <a:r>
                        <a:rPr lang="en-US" sz="1600" dirty="0" smtClean="0"/>
                        <a:t>subjects make more mistakes when they have to judge the knowledge of others. People are much better at judging  what they themselves know.</a:t>
                      </a:r>
                      <a:endParaRPr lang="en-US" sz="1600"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Seductive allure</a:t>
            </a:r>
            <a:endParaRPr lang="en-US" dirty="0"/>
          </a:p>
        </p:txBody>
      </p:sp>
      <p:graphicFrame>
        <p:nvGraphicFramePr>
          <p:cNvPr id="6" name="Content Placeholder 5"/>
          <p:cNvGraphicFramePr>
            <a:graphicFrameLocks noGrp="1"/>
          </p:cNvGraphicFramePr>
          <p:nvPr>
            <p:ph idx="1"/>
          </p:nvPr>
        </p:nvGraphicFramePr>
        <p:xfrm>
          <a:off x="466725" y="2590800"/>
          <a:ext cx="8353425" cy="2824745"/>
        </p:xfrm>
        <a:graphic>
          <a:graphicData uri="http://schemas.openxmlformats.org/drawingml/2006/table">
            <a:tbl>
              <a:tblPr firstRow="1" bandRow="1">
                <a:tableStyleId>{5C22544A-7EE6-4342-B048-85BDC9FD1C3A}</a:tableStyleId>
              </a:tblPr>
              <a:tblGrid>
                <a:gridCol w="1836208"/>
                <a:gridCol w="1505162"/>
                <a:gridCol w="1670685"/>
                <a:gridCol w="1670685"/>
                <a:gridCol w="1670685"/>
              </a:tblGrid>
              <a:tr h="564949">
                <a:tc>
                  <a:txBody>
                    <a:bodyPr/>
                    <a:lstStyle/>
                    <a:p>
                      <a:endParaRPr lang="en-US" dirty="0"/>
                    </a:p>
                  </a:txBody>
                  <a:tcPr marL="92816" marR="92816">
                    <a:solidFill>
                      <a:srgbClr val="8C357B"/>
                    </a:solidFill>
                  </a:tcPr>
                </a:tc>
                <a:tc gridSpan="2">
                  <a:txBody>
                    <a:bodyPr/>
                    <a:lstStyle/>
                    <a:p>
                      <a:pPr algn="ctr"/>
                      <a:r>
                        <a:rPr lang="en-US" dirty="0" smtClean="0"/>
                        <a:t>Without neuroscience</a:t>
                      </a:r>
                      <a:endParaRPr lang="en-US" dirty="0"/>
                    </a:p>
                  </a:txBody>
                  <a:tcPr marL="92816" marR="92816">
                    <a:solidFill>
                      <a:srgbClr val="8C357B"/>
                    </a:solidFill>
                  </a:tcPr>
                </a:tc>
                <a:tc hMerge="1">
                  <a:txBody>
                    <a:bodyPr/>
                    <a:lstStyle/>
                    <a:p>
                      <a:endParaRPr lang="en-US" dirty="0"/>
                    </a:p>
                  </a:txBody>
                  <a:tcPr/>
                </a:tc>
                <a:tc gridSpan="2">
                  <a:txBody>
                    <a:bodyPr/>
                    <a:lstStyle/>
                    <a:p>
                      <a:pPr algn="ctr"/>
                      <a:r>
                        <a:rPr lang="en-US" dirty="0" smtClean="0"/>
                        <a:t>With</a:t>
                      </a:r>
                      <a:r>
                        <a:rPr lang="en-US" baseline="0" dirty="0" smtClean="0"/>
                        <a:t> neuroscience</a:t>
                      </a:r>
                      <a:endParaRPr lang="en-US" dirty="0"/>
                    </a:p>
                  </a:txBody>
                  <a:tcPr marL="92816" marR="92816">
                    <a:solidFill>
                      <a:srgbClr val="8C357B"/>
                    </a:solidFill>
                  </a:tcPr>
                </a:tc>
                <a:tc hMerge="1">
                  <a:txBody>
                    <a:bodyPr/>
                    <a:lstStyle/>
                    <a:p>
                      <a:endParaRPr lang="en-US" dirty="0"/>
                    </a:p>
                  </a:txBody>
                  <a:tcPr/>
                </a:tc>
              </a:tr>
              <a:tr h="564949">
                <a:tc>
                  <a:txBody>
                    <a:bodyPr/>
                    <a:lstStyle/>
                    <a:p>
                      <a:r>
                        <a:rPr lang="en-US" dirty="0" smtClean="0"/>
                        <a:t>Explanation</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Good </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Bad</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Good</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Bad</a:t>
                      </a:r>
                      <a:endParaRPr lang="en-US" dirty="0"/>
                    </a:p>
                  </a:txBody>
                  <a:tcPr marL="92816" marR="92816" anchor="ctr">
                    <a:lnB w="12700" cap="flat" cmpd="sng" algn="ctr">
                      <a:solidFill>
                        <a:scrgbClr r="0" g="0" b="0"/>
                      </a:solidFill>
                      <a:prstDash val="solid"/>
                      <a:round/>
                      <a:headEnd type="none" w="med" len="med"/>
                      <a:tailEnd type="none" w="med" len="med"/>
                    </a:lnB>
                  </a:tcPr>
                </a:tc>
              </a:tr>
              <a:tr h="564949">
                <a:tc>
                  <a:txBody>
                    <a:bodyPr/>
                    <a:lstStyle/>
                    <a:p>
                      <a:r>
                        <a:rPr lang="en-US" dirty="0" smtClean="0"/>
                        <a:t>Novices (</a:t>
                      </a:r>
                      <a:r>
                        <a:rPr lang="en-US" dirty="0" err="1" smtClean="0"/>
                        <a:t>n</a:t>
                      </a:r>
                      <a:r>
                        <a:rPr lang="en-US" dirty="0" smtClean="0"/>
                        <a:t>=81)</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+0.9</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–0.7</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+0.9</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+0.2</a:t>
                      </a:r>
                      <a:endParaRPr lang="en-US" dirty="0"/>
                    </a:p>
                  </a:txBody>
                  <a:tcPr marL="92816" marR="92816" anchor="ctr">
                    <a:lnT w="12700" cap="flat" cmpd="sng" algn="ctr">
                      <a:solidFill>
                        <a:scrgbClr r="0" g="0" b="0"/>
                      </a:solidFill>
                      <a:prstDash val="solid"/>
                      <a:round/>
                      <a:headEnd type="none" w="med" len="med"/>
                      <a:tailEnd type="none" w="med" len="med"/>
                    </a:lnT>
                  </a:tcPr>
                </a:tc>
              </a:tr>
              <a:tr h="564949">
                <a:tc>
                  <a:txBody>
                    <a:bodyPr/>
                    <a:lstStyle/>
                    <a:p>
                      <a:r>
                        <a:rPr lang="en-US" dirty="0" smtClean="0"/>
                        <a:t>Students (</a:t>
                      </a:r>
                      <a:r>
                        <a:rPr lang="en-US" dirty="0" err="1" smtClean="0"/>
                        <a:t>n</a:t>
                      </a:r>
                      <a:r>
                        <a:rPr lang="en-US" dirty="0" smtClean="0"/>
                        <a:t>=22)</a:t>
                      </a:r>
                      <a:endParaRPr lang="en-US" dirty="0"/>
                    </a:p>
                  </a:txBody>
                  <a:tcPr marL="92816" marR="92816" anchor="ctr"/>
                </a:tc>
                <a:tc>
                  <a:txBody>
                    <a:bodyPr/>
                    <a:lstStyle/>
                    <a:p>
                      <a:pPr algn="ctr">
                        <a:tabLst>
                          <a:tab pos="722313" algn="dec"/>
                        </a:tabLst>
                      </a:pPr>
                      <a:r>
                        <a:rPr lang="en-US" dirty="0" smtClean="0"/>
                        <a:t>+0.1</a:t>
                      </a:r>
                      <a:endParaRPr lang="en-US" dirty="0"/>
                    </a:p>
                  </a:txBody>
                  <a:tcPr marL="92816" marR="92816" anchor="ctr"/>
                </a:tc>
                <a:tc>
                  <a:txBody>
                    <a:bodyPr/>
                    <a:lstStyle/>
                    <a:p>
                      <a:pPr algn="ctr">
                        <a:tabLst>
                          <a:tab pos="722313" algn="dec"/>
                        </a:tabLst>
                      </a:pPr>
                      <a:r>
                        <a:rPr lang="en-US" dirty="0" smtClean="0"/>
                        <a:t>–1.1</a:t>
                      </a:r>
                      <a:endParaRPr lang="en-US" dirty="0"/>
                    </a:p>
                  </a:txBody>
                  <a:tcPr marL="92816" marR="92816" anchor="ctr"/>
                </a:tc>
                <a:tc>
                  <a:txBody>
                    <a:bodyPr/>
                    <a:lstStyle/>
                    <a:p>
                      <a:pPr algn="ctr"/>
                      <a:r>
                        <a:rPr lang="en-US" dirty="0" smtClean="0"/>
                        <a:t>+0.7</a:t>
                      </a:r>
                      <a:endParaRPr lang="en-US" dirty="0"/>
                    </a:p>
                  </a:txBody>
                  <a:tcPr marL="92816" marR="92816" anchor="ctr"/>
                </a:tc>
                <a:tc>
                  <a:txBody>
                    <a:bodyPr/>
                    <a:lstStyle/>
                    <a:p>
                      <a:pPr algn="ctr"/>
                      <a:r>
                        <a:rPr lang="en-US" dirty="0" smtClean="0"/>
                        <a:t>+0.2</a:t>
                      </a:r>
                      <a:endParaRPr lang="en-US" dirty="0"/>
                    </a:p>
                  </a:txBody>
                  <a:tcPr marL="92816" marR="92816" anchor="ctr"/>
                </a:tc>
              </a:tr>
              <a:tr h="564949">
                <a:tc>
                  <a:txBody>
                    <a:bodyPr/>
                    <a:lstStyle/>
                    <a:p>
                      <a:r>
                        <a:rPr lang="en-US" dirty="0" smtClean="0"/>
                        <a:t>Experts (</a:t>
                      </a:r>
                      <a:r>
                        <a:rPr lang="en-US" dirty="0" err="1" smtClean="0"/>
                        <a:t>n</a:t>
                      </a:r>
                      <a:r>
                        <a:rPr lang="en-US" dirty="0" smtClean="0"/>
                        <a:t>=48)</a:t>
                      </a:r>
                      <a:endParaRPr lang="en-US" dirty="0"/>
                    </a:p>
                  </a:txBody>
                  <a:tcPr marL="92816" marR="92816" anchor="ctr"/>
                </a:tc>
                <a:tc>
                  <a:txBody>
                    <a:bodyPr/>
                    <a:lstStyle/>
                    <a:p>
                      <a:pPr algn="ctr">
                        <a:tabLst>
                          <a:tab pos="722313" algn="dec"/>
                        </a:tabLst>
                      </a:pPr>
                      <a:r>
                        <a:rPr lang="en-US" dirty="0" smtClean="0"/>
                        <a:t>+0.5</a:t>
                      </a:r>
                      <a:endParaRPr lang="en-US" dirty="0"/>
                    </a:p>
                  </a:txBody>
                  <a:tcPr marL="92816" marR="92816" anchor="ctr"/>
                </a:tc>
                <a:tc>
                  <a:txBody>
                    <a:bodyPr/>
                    <a:lstStyle/>
                    <a:p>
                      <a:pPr algn="ctr">
                        <a:tabLst>
                          <a:tab pos="722313" algn="dec"/>
                        </a:tabLst>
                      </a:pPr>
                      <a:r>
                        <a:rPr lang="en-US" dirty="0" smtClean="0"/>
                        <a:t>–1.1</a:t>
                      </a:r>
                      <a:endParaRPr lang="en-US" dirty="0"/>
                    </a:p>
                  </a:txBody>
                  <a:tcPr marL="92816" marR="92816" anchor="ctr"/>
                </a:tc>
                <a:tc>
                  <a:txBody>
                    <a:bodyPr/>
                    <a:lstStyle/>
                    <a:p>
                      <a:pPr algn="ctr"/>
                      <a:r>
                        <a:rPr lang="en-US" dirty="0" smtClean="0"/>
                        <a:t>–0.2</a:t>
                      </a:r>
                      <a:endParaRPr lang="en-US" dirty="0"/>
                    </a:p>
                  </a:txBody>
                  <a:tcPr marL="92816" marR="92816" anchor="ctr"/>
                </a:tc>
                <a:tc>
                  <a:txBody>
                    <a:bodyPr/>
                    <a:lstStyle/>
                    <a:p>
                      <a:pPr algn="ctr"/>
                      <a:r>
                        <a:rPr lang="en-US" dirty="0" smtClean="0"/>
                        <a:t>–0.8</a:t>
                      </a:r>
                      <a:endParaRPr lang="en-US" dirty="0"/>
                    </a:p>
                  </a:txBody>
                  <a:tcPr marL="92816" marR="92816" anchor="ctr"/>
                </a:tc>
              </a:tr>
            </a:tbl>
          </a:graphicData>
        </a:graphic>
      </p:graphicFrame>
      <p:sp>
        <p:nvSpPr>
          <p:cNvPr id="7" name="Curved Up Arrow 6"/>
          <p:cNvSpPr/>
          <p:nvPr/>
        </p:nvSpPr>
        <p:spPr>
          <a:xfrm>
            <a:off x="5011061" y="4015719"/>
            <a:ext cx="2585437" cy="3175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a:off x="5011061" y="4650773"/>
            <a:ext cx="2585437" cy="3175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130800" y="5926667"/>
            <a:ext cx="3606800" cy="369332"/>
          </a:xfrm>
          <a:prstGeom prst="rect">
            <a:avLst/>
          </a:prstGeom>
          <a:noFill/>
        </p:spPr>
        <p:txBody>
          <a:bodyPr wrap="square" rtlCol="0">
            <a:spAutoFit/>
          </a:bodyPr>
          <a:lstStyle/>
          <a:p>
            <a:pPr algn="r"/>
            <a:r>
              <a:rPr lang="en-US" sz="1800" dirty="0" smtClean="0">
                <a:solidFill>
                  <a:srgbClr val="9F4B8B"/>
                </a:solidFill>
                <a:latin typeface="Arial"/>
                <a:cs typeface="Arial"/>
              </a:rPr>
              <a:t>(Weisberg </a:t>
            </a:r>
            <a:r>
              <a:rPr lang="en-US" sz="1800" dirty="0" smtClean="0">
                <a:solidFill>
                  <a:srgbClr val="9F4B8B"/>
                </a:solidFill>
                <a:latin typeface="Arial"/>
                <a:cs typeface="Arial"/>
              </a:rPr>
              <a:t>et al., </a:t>
            </a:r>
            <a:r>
              <a:rPr lang="en-US" sz="1800" dirty="0" smtClean="0">
                <a:solidFill>
                  <a:srgbClr val="9F4B8B"/>
                </a:solidFill>
                <a:latin typeface="Arial"/>
                <a:cs typeface="Arial"/>
              </a:rPr>
              <a:t>2008)</a:t>
            </a:r>
            <a:endParaRPr lang="en-US" sz="1800" dirty="0">
              <a:solidFill>
                <a:srgbClr val="9F4B8B"/>
              </a:solidFill>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Brains recognizing words</a:t>
            </a:r>
            <a:endParaRPr lang="en-US" dirty="0"/>
          </a:p>
        </p:txBody>
      </p:sp>
      <p:pic>
        <p:nvPicPr>
          <p:cNvPr id="4" name="Content Placeholder 3" descr="Figure 1.jpg"/>
          <p:cNvPicPr>
            <a:picLocks noGrp="1" noChangeAspect="1"/>
          </p:cNvPicPr>
          <p:nvPr>
            <p:ph idx="4294967295"/>
          </p:nvPr>
        </p:nvPicPr>
        <p:blipFill>
          <a:blip r:embed="rId2"/>
          <a:srcRect l="-27465" r="-27465"/>
          <a:stretch>
            <a:fillRect/>
          </a:stretch>
        </p:blipFill>
        <p:spPr>
          <a:xfrm>
            <a:off x="-1308630" y="2482850"/>
            <a:ext cx="9859963" cy="4375150"/>
          </a:xfrm>
        </p:spPr>
      </p:pic>
      <p:sp>
        <p:nvSpPr>
          <p:cNvPr id="6" name="TextBox 5"/>
          <p:cNvSpPr txBox="1"/>
          <p:nvPr/>
        </p:nvSpPr>
        <p:spPr>
          <a:xfrm>
            <a:off x="6824133" y="2413337"/>
            <a:ext cx="2319867" cy="2031325"/>
          </a:xfrm>
          <a:prstGeom prst="rect">
            <a:avLst/>
          </a:prstGeom>
          <a:noFill/>
        </p:spPr>
        <p:txBody>
          <a:bodyPr wrap="square" rtlCol="0">
            <a:spAutoFit/>
          </a:bodyPr>
          <a:lstStyle/>
          <a:p>
            <a:r>
              <a:rPr lang="en-US" sz="1800" dirty="0" smtClean="0">
                <a:solidFill>
                  <a:schemeClr val="tx2"/>
                </a:solidFill>
              </a:rPr>
              <a:t>Group-level activations for recognition of words versus a baseline condition (Miller, et al., 2002)</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igure 2.jpg"/>
          <p:cNvPicPr>
            <a:picLocks noGrp="1" noChangeAspect="1"/>
          </p:cNvPicPr>
          <p:nvPr>
            <p:ph idx="4294967295"/>
          </p:nvPr>
        </p:nvPicPr>
        <p:blipFill>
          <a:blip r:embed="rId2"/>
          <a:srcRect l="-32281" r="-32281"/>
          <a:stretch>
            <a:fillRect/>
          </a:stretch>
        </p:blipFill>
        <p:spPr>
          <a:xfrm>
            <a:off x="-3366710" y="0"/>
            <a:ext cx="15454993"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4559893" cy="6858000"/>
          </a:xfrm>
          <a:prstGeom prst="rect">
            <a:avLst/>
          </a:prstGeom>
          <a:noFill/>
        </p:spPr>
      </p:pic>
      <p:sp>
        <p:nvSpPr>
          <p:cNvPr id="3" name="TextBox 2"/>
          <p:cNvSpPr txBox="1"/>
          <p:nvPr/>
        </p:nvSpPr>
        <p:spPr>
          <a:xfrm>
            <a:off x="4587875" y="1120676"/>
            <a:ext cx="4556124" cy="2308324"/>
          </a:xfrm>
          <a:prstGeom prst="rect">
            <a:avLst/>
          </a:prstGeom>
          <a:noFill/>
        </p:spPr>
        <p:txBody>
          <a:bodyPr wrap="square" rtlCol="0">
            <a:spAutoFit/>
          </a:bodyPr>
          <a:lstStyle/>
          <a:p>
            <a:r>
              <a:rPr lang="en-GB" dirty="0" smtClean="0">
                <a:solidFill>
                  <a:srgbClr val="8C347A"/>
                </a:solidFill>
                <a:latin typeface="Arial" charset="0"/>
              </a:rPr>
              <a:t>Dissociation in the brain representation of Arabic numbers between native Chinese speakers and native English speakers (Tang et al., 2008)</a:t>
            </a:r>
            <a:endParaRPr lang="en-US" dirty="0">
              <a:solidFill>
                <a:srgbClr val="8C347A"/>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1565274"/>
            <a:ext cx="2895600" cy="5292726"/>
          </a:xfrm>
        </p:spPr>
        <p:txBody>
          <a:bodyPr/>
          <a:lstStyle/>
          <a:p>
            <a:r>
              <a:rPr lang="en-GB" sz="2400" dirty="0" smtClean="0">
                <a:solidFill>
                  <a:srgbClr val="8C347A"/>
                </a:solidFill>
                <a:latin typeface="Arial" charset="0"/>
              </a:rPr>
              <a:t>Differences in activation intensity between native Chinese speakers  and native English speakers in the </a:t>
            </a:r>
            <a:r>
              <a:rPr lang="en-GB" sz="2400" dirty="0" err="1" smtClean="0">
                <a:solidFill>
                  <a:srgbClr val="8C347A"/>
                </a:solidFill>
                <a:latin typeface="Arial" charset="0"/>
              </a:rPr>
              <a:t>perisylvian</a:t>
            </a:r>
            <a:r>
              <a:rPr lang="en-GB" sz="2400" dirty="0" smtClean="0">
                <a:solidFill>
                  <a:srgbClr val="8C347A"/>
                </a:solidFill>
                <a:latin typeface="Arial" charset="0"/>
              </a:rPr>
              <a:t> language region (A) and the </a:t>
            </a:r>
            <a:r>
              <a:rPr lang="en-GB" sz="2400" dirty="0" err="1" smtClean="0">
                <a:solidFill>
                  <a:srgbClr val="8C347A"/>
                </a:solidFill>
                <a:latin typeface="Arial" charset="0"/>
              </a:rPr>
              <a:t>premotor</a:t>
            </a:r>
            <a:r>
              <a:rPr lang="en-GB" sz="2400" dirty="0" smtClean="0">
                <a:solidFill>
                  <a:srgbClr val="8C347A"/>
                </a:solidFill>
                <a:latin typeface="Arial" charset="0"/>
              </a:rPr>
              <a:t> association area (B) of the brain (Tang et al., 2008).</a:t>
            </a:r>
            <a:endParaRPr lang="en-US" sz="2400" dirty="0">
              <a:solidFill>
                <a:srgbClr val="8C347A"/>
              </a:solidFill>
            </a:endParaRPr>
          </a:p>
        </p:txBody>
      </p:sp>
      <p:pic>
        <p:nvPicPr>
          <p:cNvPr id="4" name="Picture 3"/>
          <p:cNvPicPr>
            <a:picLocks noChangeAspect="1" noChangeArrowheads="1"/>
          </p:cNvPicPr>
          <p:nvPr/>
        </p:nvPicPr>
        <p:blipFill>
          <a:blip r:embed="rId2"/>
          <a:srcRect/>
          <a:stretch>
            <a:fillRect/>
          </a:stretch>
        </p:blipFill>
        <p:spPr bwMode="auto">
          <a:xfrm>
            <a:off x="0" y="1528858"/>
            <a:ext cx="6240066" cy="532914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eaLnBrk="1" hangingPunct="1"/>
            <a:r>
              <a:rPr lang="en-US" dirty="0" smtClean="0">
                <a:ea typeface="ＭＳ Ｐゴシック" charset="-128"/>
                <a:cs typeface="ＭＳ Ｐゴシック" charset="-128"/>
              </a:rPr>
              <a:t>Sustaining</a:t>
            </a:r>
            <a:r>
              <a:rPr lang="en-US" dirty="0" smtClean="0">
                <a:ea typeface="ＭＳ Ｐゴシック" charset="-128"/>
                <a:cs typeface="ＭＳ Ｐゴシック" charset="-128"/>
              </a:rPr>
              <a:t> teacher development with professional </a:t>
            </a:r>
            <a:r>
              <a:rPr lang="en-US" dirty="0" smtClean="0">
                <a:ea typeface="ＭＳ Ｐゴシック" charset="-128"/>
                <a:cs typeface="ＭＳ Ｐゴシック" charset="-128"/>
              </a:rPr>
              <a:t>learning communities</a:t>
            </a:r>
            <a:br>
              <a:rPr lang="en-US" dirty="0" smtClean="0">
                <a:ea typeface="ＭＳ Ｐゴシック" charset="-128"/>
                <a:cs typeface="ＭＳ Ｐゴシック" charset="-128"/>
              </a:rPr>
            </a:br>
            <a:endParaRPr lang="en-GB" dirty="0" smtClean="0">
              <a:ea typeface="ＭＳ Ｐゴシック" charset="-128"/>
              <a:cs typeface="ＭＳ Ｐゴシック" charset="-128"/>
            </a:endParaRPr>
          </a:p>
        </p:txBody>
      </p:sp>
      <p:sp>
        <p:nvSpPr>
          <p:cNvPr id="79875" name="Rectangle 4"/>
          <p:cNvSpPr>
            <a:spLocks noGrp="1" noChangeArrowheads="1"/>
          </p:cNvSpPr>
          <p:nvPr>
            <p:ph type="subTitle" idx="1"/>
          </p:nvPr>
        </p:nvSpPr>
        <p:spPr/>
        <p:txBody>
          <a:bodyPr/>
          <a:lstStyle/>
          <a:p>
            <a:pPr marL="0" indent="0" eaLnBrk="1" hangingPunct="1"/>
            <a:endParaRPr lang="en-US">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A model for teacher learning</a:t>
            </a:r>
          </a:p>
        </p:txBody>
      </p:sp>
      <p:sp>
        <p:nvSpPr>
          <p:cNvPr id="81923" name="Rectangle 3"/>
          <p:cNvSpPr>
            <a:spLocks noGrp="1" noChangeArrowheads="1"/>
          </p:cNvSpPr>
          <p:nvPr>
            <p:ph type="body" idx="1"/>
          </p:nvPr>
        </p:nvSpPr>
        <p:spPr/>
        <p:txBody>
          <a:bodyPr/>
          <a:lstStyle/>
          <a:p>
            <a:pPr marL="0" indent="0" eaLnBrk="1" hangingPunct="1">
              <a:lnSpc>
                <a:spcPct val="90000"/>
              </a:lnSpc>
            </a:pPr>
            <a:r>
              <a:rPr kumimoji="1" lang="en-US">
                <a:ea typeface="ＭＳ Ｐゴシック" charset="-128"/>
                <a:cs typeface="ＭＳ Ｐゴシック" charset="-128"/>
              </a:rPr>
              <a:t>Content, </a:t>
            </a:r>
            <a:r>
              <a:rPr kumimoji="1" lang="en-US" i="1">
                <a:ea typeface="ＭＳ Ｐゴシック" charset="-128"/>
                <a:cs typeface="ＭＳ Ｐゴシック" charset="-128"/>
              </a:rPr>
              <a:t>then</a:t>
            </a:r>
            <a:r>
              <a:rPr kumimoji="1" lang="en-US">
                <a:ea typeface="ＭＳ Ｐゴシック" charset="-128"/>
                <a:cs typeface="ＭＳ Ｐゴシック" charset="-128"/>
              </a:rPr>
              <a:t> process</a:t>
            </a:r>
          </a:p>
          <a:p>
            <a:pPr marL="0" indent="0" eaLnBrk="1" hangingPunct="1">
              <a:lnSpc>
                <a:spcPct val="90000"/>
              </a:lnSpc>
            </a:pPr>
            <a:endParaRPr kumimoji="1" lang="en-US">
              <a:ea typeface="ＭＳ Ｐゴシック" charset="-128"/>
              <a:cs typeface="ＭＳ Ｐゴシック" charset="-128"/>
            </a:endParaRPr>
          </a:p>
          <a:p>
            <a:pPr marL="0" indent="0" eaLnBrk="1" hangingPunct="1">
              <a:lnSpc>
                <a:spcPct val="90000"/>
              </a:lnSpc>
            </a:pPr>
            <a:r>
              <a:rPr kumimoji="1" lang="en-US">
                <a:ea typeface="ＭＳ Ｐゴシック" charset="-128"/>
                <a:cs typeface="ＭＳ Ｐゴシック" charset="-128"/>
              </a:rPr>
              <a:t>Content (what we want teachers to change)</a:t>
            </a:r>
          </a:p>
          <a:p>
            <a:pPr lvl="1" eaLnBrk="1" hangingPunct="1">
              <a:lnSpc>
                <a:spcPct val="90000"/>
              </a:lnSpc>
            </a:pPr>
            <a:r>
              <a:rPr kumimoji="1" lang="en-US"/>
              <a:t>Evidence</a:t>
            </a:r>
          </a:p>
          <a:p>
            <a:pPr lvl="1" eaLnBrk="1" hangingPunct="1">
              <a:lnSpc>
                <a:spcPct val="90000"/>
              </a:lnSpc>
            </a:pPr>
            <a:r>
              <a:rPr kumimoji="1" lang="en-US"/>
              <a:t>Ideas (strategies and techniques)</a:t>
            </a:r>
          </a:p>
          <a:p>
            <a:pPr marL="0" indent="0" eaLnBrk="1" hangingPunct="1">
              <a:lnSpc>
                <a:spcPct val="90000"/>
              </a:lnSpc>
            </a:pPr>
            <a:r>
              <a:rPr kumimoji="1" lang="en-US">
                <a:ea typeface="ＭＳ Ｐゴシック" charset="-128"/>
                <a:cs typeface="ＭＳ Ｐゴシック" charset="-128"/>
              </a:rPr>
              <a:t>Process (how to go about change)</a:t>
            </a:r>
          </a:p>
          <a:p>
            <a:pPr lvl="1" eaLnBrk="1" hangingPunct="1">
              <a:lnSpc>
                <a:spcPct val="90000"/>
              </a:lnSpc>
            </a:pPr>
            <a:r>
              <a:rPr kumimoji="1" lang="en-US"/>
              <a:t>Choice</a:t>
            </a:r>
          </a:p>
          <a:p>
            <a:pPr lvl="1" eaLnBrk="1" hangingPunct="1">
              <a:lnSpc>
                <a:spcPct val="90000"/>
              </a:lnSpc>
            </a:pPr>
            <a:r>
              <a:rPr kumimoji="1" lang="en-US"/>
              <a:t>Flexibility</a:t>
            </a:r>
          </a:p>
          <a:p>
            <a:pPr lvl="1" eaLnBrk="1" hangingPunct="1">
              <a:lnSpc>
                <a:spcPct val="90000"/>
              </a:lnSpc>
            </a:pPr>
            <a:r>
              <a:rPr kumimoji="1" lang="en-US"/>
              <a:t>Small steps</a:t>
            </a:r>
          </a:p>
          <a:p>
            <a:pPr lvl="1" eaLnBrk="1" hangingPunct="1">
              <a:lnSpc>
                <a:spcPct val="90000"/>
              </a:lnSpc>
            </a:pPr>
            <a:r>
              <a:rPr kumimoji="1" lang="en-US"/>
              <a:t>Accountability</a:t>
            </a:r>
          </a:p>
          <a:p>
            <a:pPr lvl="1" eaLnBrk="1" hangingPunct="1">
              <a:lnSpc>
                <a:spcPct val="90000"/>
              </a:lnSpc>
            </a:pPr>
            <a:r>
              <a:rPr kumimoji="1" lang="en-US"/>
              <a:t>Support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4800" y="1295400"/>
            <a:ext cx="7848600" cy="533400"/>
          </a:xfrm>
          <a:prstGeom prst="rect">
            <a:avLst/>
          </a:prstGeom>
          <a:noFill/>
          <a:ln w="9525">
            <a:noFill/>
            <a:miter lim="800000"/>
            <a:headEnd/>
            <a:tailEnd/>
          </a:ln>
        </p:spPr>
        <p:txBody>
          <a:bodyPr anchor="b">
            <a:prstTxWarp prst="textNoShape">
              <a:avLst/>
            </a:prstTxWarp>
          </a:bodyPr>
          <a:lstStyle/>
          <a:p>
            <a:endParaRPr lang="en-US" sz="2600">
              <a:solidFill>
                <a:srgbClr val="9E2487"/>
              </a:solidFill>
              <a:latin typeface="Arial" charset="0"/>
            </a:endParaRPr>
          </a:p>
        </p:txBody>
      </p:sp>
      <p:sp>
        <p:nvSpPr>
          <p:cNvPr id="92163" name="Rectangle 3"/>
          <p:cNvSpPr>
            <a:spLocks noGrp="1" noChangeArrowheads="1"/>
          </p:cNvSpPr>
          <p:nvPr>
            <p:ph type="title" idx="4294967295"/>
          </p:nvPr>
        </p:nvSpPr>
        <p:spPr/>
        <p:txBody>
          <a:bodyPr/>
          <a:lstStyle/>
          <a:p>
            <a:pPr eaLnBrk="1" hangingPunct="1"/>
            <a:r>
              <a:rPr lang="en-GB">
                <a:ea typeface="ＭＳ Ｐゴシック" charset="-128"/>
                <a:cs typeface="ＭＳ Ｐゴシック" charset="-128"/>
              </a:rPr>
              <a:t>Example: CPR (Klein &amp; Klein, 1981)</a:t>
            </a:r>
            <a:endParaRPr lang="en-US">
              <a:ea typeface="ＭＳ Ｐゴシック" charset="-128"/>
              <a:cs typeface="ＭＳ Ｐゴシック" charset="-128"/>
            </a:endParaRPr>
          </a:p>
        </p:txBody>
      </p:sp>
      <p:sp>
        <p:nvSpPr>
          <p:cNvPr id="833540" name="Rectangle 4"/>
          <p:cNvSpPr>
            <a:spLocks noGrp="1" noChangeArrowheads="1"/>
          </p:cNvSpPr>
          <p:nvPr>
            <p:ph type="body" idx="4294967295"/>
          </p:nvPr>
        </p:nvSpPr>
        <p:spPr>
          <a:xfrm>
            <a:off x="466725" y="2590800"/>
            <a:ext cx="8353425" cy="4046538"/>
          </a:xfrm>
        </p:spPr>
        <p:txBody>
          <a:bodyPr/>
          <a:lstStyle/>
          <a:p>
            <a:pPr eaLnBrk="1" hangingPunct="1"/>
            <a:r>
              <a:rPr lang="en-US">
                <a:ea typeface="ＭＳ Ｐゴシック" charset="-128"/>
                <a:cs typeface="ＭＳ Ｐゴシック" charset="-128"/>
              </a:rPr>
              <a:t>Six video extracts of a person delivering cardio-pulmonary resuscitation (CPR)</a:t>
            </a:r>
          </a:p>
          <a:p>
            <a:pPr marL="742950" lvl="1" indent="-285750" eaLnBrk="1" hangingPunct="1"/>
            <a:r>
              <a:rPr lang="en-US"/>
              <a:t>5 of the video extracts are students</a:t>
            </a:r>
          </a:p>
          <a:p>
            <a:pPr marL="742950" lvl="1" indent="-285750" eaLnBrk="1" hangingPunct="1"/>
            <a:r>
              <a:rPr lang="en-US"/>
              <a:t>1 of the video extracts is an expert</a:t>
            </a:r>
          </a:p>
          <a:p>
            <a:pPr eaLnBrk="1" hangingPunct="1"/>
            <a:r>
              <a:rPr lang="en-US">
                <a:ea typeface="ＭＳ Ｐゴシック" charset="-128"/>
                <a:cs typeface="ＭＳ Ｐゴシック" charset="-128"/>
              </a:rPr>
              <a:t>Videos shown to three groups: students, experts, instructors</a:t>
            </a:r>
          </a:p>
          <a:p>
            <a:pPr eaLnBrk="1" hangingPunct="1"/>
            <a:r>
              <a:rPr lang="en-US">
                <a:ea typeface="ＭＳ Ｐゴシック" charset="-128"/>
                <a:cs typeface="ＭＳ Ｐゴシック" charset="-128"/>
              </a:rPr>
              <a:t>Success rate in identifying the expert:</a:t>
            </a:r>
          </a:p>
          <a:p>
            <a:pPr marL="742950" lvl="1" indent="-285750" eaLnBrk="1" hangingPunct="1"/>
            <a:r>
              <a:rPr lang="en-US"/>
              <a:t>Experts:		90%</a:t>
            </a:r>
          </a:p>
          <a:p>
            <a:pPr marL="742950" lvl="1" indent="-285750" eaLnBrk="1" hangingPunct="1"/>
            <a:r>
              <a:rPr lang="en-US"/>
              <a:t>Students:		50%</a:t>
            </a:r>
          </a:p>
          <a:p>
            <a:pPr marL="742950" lvl="1" indent="-285750" eaLnBrk="1" hangingPunct="1"/>
            <a:r>
              <a:rPr lang="en-US"/>
              <a:t>Instructors:	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3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35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35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35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35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35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335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335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0" grpId="0" build="p" bldLvl="2"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70075"/>
            <a:ext cx="9144000" cy="644525"/>
          </a:xfrm>
        </p:spPr>
        <p:txBody>
          <a:bodyPr/>
          <a:lstStyle/>
          <a:p>
            <a:pPr algn="ctr" eaLnBrk="1" hangingPunct="1"/>
            <a:r>
              <a:rPr lang="en-US" sz="3600" smtClean="0">
                <a:ea typeface="ＭＳ Ｐゴシック" charset="-128"/>
                <a:cs typeface="ＭＳ Ｐゴシック" charset="-128"/>
              </a:rPr>
              <a:t>…because the world of work is changing…</a:t>
            </a:r>
          </a:p>
        </p:txBody>
      </p:sp>
      <p:sp>
        <p:nvSpPr>
          <p:cNvPr id="22531" name="Rectangle 3"/>
          <p:cNvSpPr>
            <a:spLocks noGrp="1" noChangeArrowheads="1"/>
          </p:cNvSpPr>
          <p:nvPr>
            <p:ph type="body" idx="1"/>
          </p:nvPr>
        </p:nvSpPr>
        <p:spPr/>
        <p:txBody>
          <a:bodyPr/>
          <a:lstStyle/>
          <a:p>
            <a:pPr marL="533400" indent="-533400" eaLnBrk="1" hangingPunct="1"/>
            <a:r>
              <a:rPr lang="en-US">
                <a:ea typeface="ＭＳ Ｐゴシック" charset="-128"/>
                <a:cs typeface="ＭＳ Ｐゴシック" charset="-128"/>
              </a:rPr>
              <a:t>Which of the following categories of skill is disappearing from the work-place most rapidly?</a:t>
            </a:r>
          </a:p>
          <a:p>
            <a:pPr marL="914400" lvl="1" indent="-457200" eaLnBrk="1" hangingPunct="1">
              <a:buFont typeface="Arial" charset="0"/>
              <a:buAutoNum type="arabicPeriod"/>
            </a:pPr>
            <a:r>
              <a:rPr lang="en-US"/>
              <a:t>Routine manual</a:t>
            </a:r>
          </a:p>
          <a:p>
            <a:pPr marL="914400" lvl="1" indent="-457200" eaLnBrk="1" hangingPunct="1">
              <a:buFont typeface="Arial" charset="0"/>
              <a:buAutoNum type="arabicPeriod"/>
            </a:pPr>
            <a:r>
              <a:rPr lang="en-US"/>
              <a:t>Non-routine manual</a:t>
            </a:r>
          </a:p>
          <a:p>
            <a:pPr marL="914400" lvl="1" indent="-457200" eaLnBrk="1" hangingPunct="1">
              <a:buFont typeface="Arial" charset="0"/>
              <a:buAutoNum type="arabicPeriod"/>
            </a:pPr>
            <a:r>
              <a:rPr lang="en-US"/>
              <a:t>Routine cognitive</a:t>
            </a:r>
          </a:p>
          <a:p>
            <a:pPr marL="914400" lvl="1" indent="-457200" eaLnBrk="1" hangingPunct="1">
              <a:buFont typeface="Arial" charset="0"/>
              <a:buAutoNum type="arabicPeriod"/>
            </a:pPr>
            <a:r>
              <a:rPr lang="en-US"/>
              <a:t>Complex communication</a:t>
            </a:r>
          </a:p>
          <a:p>
            <a:pPr marL="914400" lvl="1" indent="-457200" eaLnBrk="1" hangingPunct="1">
              <a:buFont typeface="Arial" charset="0"/>
              <a:buAutoNum type="arabicPeriod"/>
            </a:pPr>
            <a:r>
              <a:rPr lang="en-US"/>
              <a:t>Expert thinking/problem-solving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Looking at the wrong knowledge…</a:t>
            </a:r>
          </a:p>
        </p:txBody>
      </p:sp>
      <p:sp>
        <p:nvSpPr>
          <p:cNvPr id="94211" name="Rectangle 3"/>
          <p:cNvSpPr>
            <a:spLocks noGrp="1" noChangeArrowheads="1"/>
          </p:cNvSpPr>
          <p:nvPr>
            <p:ph type="body" idx="1"/>
          </p:nvPr>
        </p:nvSpPr>
        <p:spPr>
          <a:xfrm>
            <a:off x="466725" y="2590800"/>
            <a:ext cx="8353425" cy="4267200"/>
          </a:xfrm>
        </p:spPr>
        <p:txBody>
          <a:bodyPr/>
          <a:lstStyle/>
          <a:p>
            <a:pPr marL="0" indent="0" eaLnBrk="1" hangingPunct="1">
              <a:lnSpc>
                <a:spcPct val="90000"/>
              </a:lnSpc>
            </a:pPr>
            <a:r>
              <a:rPr lang="en-US">
                <a:ea typeface="ＭＳ Ｐゴシック" charset="-128"/>
                <a:cs typeface="ＭＳ Ｐゴシック" charset="-128"/>
              </a:rPr>
              <a:t>The most powerful teacher knowledge is not explicit</a:t>
            </a:r>
          </a:p>
          <a:p>
            <a:pPr lvl="1" eaLnBrk="1" hangingPunct="1">
              <a:lnSpc>
                <a:spcPct val="90000"/>
              </a:lnSpc>
            </a:pPr>
            <a:r>
              <a:rPr lang="en-US"/>
              <a:t>That’s why telling teachers what to do doesn’t work</a:t>
            </a:r>
          </a:p>
          <a:p>
            <a:pPr lvl="1" eaLnBrk="1" hangingPunct="1">
              <a:lnSpc>
                <a:spcPct val="90000"/>
              </a:lnSpc>
            </a:pPr>
            <a:r>
              <a:rPr lang="en-US"/>
              <a:t>What we know is more than we can say</a:t>
            </a:r>
          </a:p>
          <a:p>
            <a:pPr lvl="1" eaLnBrk="1" hangingPunct="1">
              <a:lnSpc>
                <a:spcPct val="90000"/>
              </a:lnSpc>
            </a:pPr>
            <a:r>
              <a:rPr lang="en-US"/>
              <a:t>And that is why most professional development has been relatively ineffective</a:t>
            </a:r>
          </a:p>
          <a:p>
            <a:pPr marL="0" indent="0" eaLnBrk="1" hangingPunct="1">
              <a:lnSpc>
                <a:spcPct val="90000"/>
              </a:lnSpc>
            </a:pPr>
            <a:r>
              <a:rPr lang="en-US">
                <a:ea typeface="ＭＳ Ｐゴシック" charset="-128"/>
                <a:cs typeface="ＭＳ Ｐゴシック" charset="-128"/>
              </a:rPr>
              <a:t>Improving practice involves changing habits, not adding knowledge</a:t>
            </a:r>
          </a:p>
          <a:p>
            <a:pPr lvl="1" eaLnBrk="1" hangingPunct="1">
              <a:lnSpc>
                <a:spcPct val="90000"/>
              </a:lnSpc>
            </a:pPr>
            <a:r>
              <a:rPr lang="en-US"/>
              <a:t>That’s why it’s hard</a:t>
            </a:r>
          </a:p>
          <a:p>
            <a:pPr lvl="2" eaLnBrk="1" hangingPunct="1">
              <a:lnSpc>
                <a:spcPct val="90000"/>
              </a:lnSpc>
            </a:pPr>
            <a:r>
              <a:rPr lang="en-US">
                <a:ea typeface="ＭＳ Ｐゴシック" charset="-128"/>
              </a:rPr>
              <a:t>And the hardest bit is not getting new ideas into people’s heads</a:t>
            </a:r>
          </a:p>
          <a:p>
            <a:pPr lvl="2" eaLnBrk="1" hangingPunct="1">
              <a:lnSpc>
                <a:spcPct val="90000"/>
              </a:lnSpc>
            </a:pPr>
            <a:r>
              <a:rPr lang="en-US">
                <a:ea typeface="ＭＳ Ｐゴシック" charset="-128"/>
              </a:rPr>
              <a:t>It’s getting the old one’s out</a:t>
            </a:r>
          </a:p>
          <a:p>
            <a:pPr lvl="1" eaLnBrk="1" hangingPunct="1">
              <a:lnSpc>
                <a:spcPct val="90000"/>
              </a:lnSpc>
            </a:pPr>
            <a:r>
              <a:rPr lang="en-US"/>
              <a:t>That’s why it takes time</a:t>
            </a:r>
          </a:p>
          <a:p>
            <a:pPr marL="0" indent="0" eaLnBrk="1" hangingPunct="1">
              <a:lnSpc>
                <a:spcPct val="90000"/>
              </a:lnSpc>
            </a:pPr>
            <a:r>
              <a:rPr lang="en-US">
                <a:ea typeface="ＭＳ Ｐゴシック" charset="-128"/>
                <a:cs typeface="ＭＳ Ｐゴシック" charset="-128"/>
              </a:rPr>
              <a:t>But it doesn’t happen naturally</a:t>
            </a:r>
          </a:p>
          <a:p>
            <a:pPr lvl="1" eaLnBrk="1" hangingPunct="1">
              <a:lnSpc>
                <a:spcPct val="90000"/>
              </a:lnSpc>
            </a:pPr>
            <a:r>
              <a:rPr lang="en-US"/>
              <a:t>If it did, the most experienced teachers would be the most productive, and that’s not true (Hanushek, 2005)</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9792" y="295274"/>
            <a:ext cx="8353425" cy="644525"/>
          </a:xfrm>
        </p:spPr>
        <p:txBody>
          <a:bodyPr/>
          <a:lstStyle/>
          <a:p>
            <a:r>
              <a:rPr lang="en-US" sz="3600" dirty="0" smtClean="0"/>
              <a:t>Hand hygiene in hospitals (</a:t>
            </a:r>
            <a:r>
              <a:rPr lang="en-US" sz="3600" dirty="0" err="1" smtClean="0"/>
              <a:t>Pittet</a:t>
            </a:r>
            <a:r>
              <a:rPr lang="en-US" sz="3600" dirty="0" smtClean="0"/>
              <a:t>, 2001)</a:t>
            </a:r>
            <a:endParaRPr lang="en-US" sz="3600" dirty="0"/>
          </a:p>
        </p:txBody>
      </p:sp>
      <p:graphicFrame>
        <p:nvGraphicFramePr>
          <p:cNvPr id="4" name="Content Placeholder 3"/>
          <p:cNvGraphicFramePr>
            <a:graphicFrameLocks noGrp="1"/>
          </p:cNvGraphicFramePr>
          <p:nvPr>
            <p:ph idx="1"/>
          </p:nvPr>
        </p:nvGraphicFramePr>
        <p:xfrm>
          <a:off x="398992" y="1134533"/>
          <a:ext cx="8353425" cy="5562600"/>
        </p:xfrm>
        <a:graphic>
          <a:graphicData uri="http://schemas.openxmlformats.org/drawingml/2006/table">
            <a:tbl>
              <a:tblPr firstRow="1" bandRow="1">
                <a:tableStyleId>{9DCAF9ED-07DC-4A11-8D7F-57B35C25682E}</a:tableStyleId>
              </a:tblPr>
              <a:tblGrid>
                <a:gridCol w="3919008"/>
                <a:gridCol w="1981200"/>
                <a:gridCol w="2453217"/>
              </a:tblGrid>
              <a:tr h="370840">
                <a:tc>
                  <a:txBody>
                    <a:bodyPr/>
                    <a:lstStyle/>
                    <a:p>
                      <a:r>
                        <a:rPr lang="en-US" dirty="0" smtClean="0"/>
                        <a:t>Study</a:t>
                      </a:r>
                      <a:endParaRPr lang="en-US" dirty="0"/>
                    </a:p>
                  </a:txBody>
                  <a:tcPr/>
                </a:tc>
                <a:tc>
                  <a:txBody>
                    <a:bodyPr/>
                    <a:lstStyle/>
                    <a:p>
                      <a:r>
                        <a:rPr lang="en-US" dirty="0" smtClean="0"/>
                        <a:t>Focus</a:t>
                      </a:r>
                      <a:endParaRPr lang="en-US" dirty="0"/>
                    </a:p>
                  </a:txBody>
                  <a:tcPr/>
                </a:tc>
                <a:tc>
                  <a:txBody>
                    <a:bodyPr/>
                    <a:lstStyle/>
                    <a:p>
                      <a:r>
                        <a:rPr lang="en-US" dirty="0" smtClean="0"/>
                        <a:t>Compliance rate</a:t>
                      </a:r>
                      <a:endParaRPr lang="en-US" dirty="0"/>
                    </a:p>
                  </a:txBody>
                  <a:tcPr/>
                </a:tc>
              </a:tr>
              <a:tr h="370840">
                <a:tc>
                  <a:txBody>
                    <a:bodyPr/>
                    <a:lstStyle/>
                    <a:p>
                      <a:r>
                        <a:rPr lang="en-US" dirty="0" smtClean="0"/>
                        <a:t>Preston, Larson</a:t>
                      </a:r>
                      <a:r>
                        <a:rPr lang="en-US" baseline="0" dirty="0" smtClean="0"/>
                        <a:t> &amp; </a:t>
                      </a:r>
                      <a:r>
                        <a:rPr lang="en-US" baseline="0" dirty="0" err="1" smtClean="0"/>
                        <a:t>Stamm</a:t>
                      </a:r>
                      <a:r>
                        <a:rPr lang="en-US" baseline="0" dirty="0" smtClean="0"/>
                        <a:t> (1981)</a:t>
                      </a:r>
                      <a:endParaRPr lang="en-US" dirty="0"/>
                    </a:p>
                  </a:txBody>
                  <a:tcPr/>
                </a:tc>
                <a:tc>
                  <a:txBody>
                    <a:bodyPr/>
                    <a:lstStyle/>
                    <a:p>
                      <a:r>
                        <a:rPr lang="en-US" dirty="0" smtClean="0"/>
                        <a:t>Open ward</a:t>
                      </a:r>
                      <a:endParaRPr lang="en-US" dirty="0"/>
                    </a:p>
                  </a:txBody>
                  <a:tcPr/>
                </a:tc>
                <a:tc>
                  <a:txBody>
                    <a:bodyPr/>
                    <a:lstStyle/>
                    <a:p>
                      <a:r>
                        <a:rPr lang="en-US" dirty="0" smtClean="0"/>
                        <a:t>16%</a:t>
                      </a:r>
                    </a:p>
                  </a:txBody>
                  <a:tcPr/>
                </a:tc>
              </a:tr>
              <a:tr h="370840">
                <a:tc>
                  <a:txBody>
                    <a:bodyPr/>
                    <a:lstStyle/>
                    <a:p>
                      <a:endParaRPr lang="en-US"/>
                    </a:p>
                  </a:txBody>
                  <a:tcPr/>
                </a:tc>
                <a:tc>
                  <a:txBody>
                    <a:bodyPr/>
                    <a:lstStyle/>
                    <a:p>
                      <a:r>
                        <a:rPr lang="en-US" dirty="0" smtClean="0"/>
                        <a:t>ICU</a:t>
                      </a:r>
                      <a:endParaRPr lang="en-US" dirty="0"/>
                    </a:p>
                  </a:txBody>
                  <a:tcPr/>
                </a:tc>
                <a:tc>
                  <a:txBody>
                    <a:bodyPr/>
                    <a:lstStyle/>
                    <a:p>
                      <a:r>
                        <a:rPr lang="en-US" dirty="0" smtClean="0"/>
                        <a:t>30%</a:t>
                      </a:r>
                      <a:endParaRPr lang="en-US" dirty="0"/>
                    </a:p>
                  </a:txBody>
                  <a:tcPr/>
                </a:tc>
              </a:tr>
              <a:tr h="370840">
                <a:tc>
                  <a:txBody>
                    <a:bodyPr/>
                    <a:lstStyle/>
                    <a:p>
                      <a:r>
                        <a:rPr lang="en-US" dirty="0" smtClean="0"/>
                        <a:t>Albert &amp; </a:t>
                      </a:r>
                      <a:r>
                        <a:rPr lang="en-US" dirty="0" err="1" smtClean="0"/>
                        <a:t>Condie</a:t>
                      </a:r>
                      <a:r>
                        <a:rPr lang="en-US" dirty="0" smtClean="0"/>
                        <a:t> (1981)</a:t>
                      </a:r>
                      <a:endParaRPr lang="en-US" dirty="0"/>
                    </a:p>
                  </a:txBody>
                  <a:tcPr/>
                </a:tc>
                <a:tc>
                  <a:txBody>
                    <a:bodyPr/>
                    <a:lstStyle/>
                    <a:p>
                      <a:r>
                        <a:rPr lang="en-US" dirty="0" smtClean="0"/>
                        <a:t>ICU</a:t>
                      </a:r>
                      <a:endParaRPr lang="en-US" dirty="0"/>
                    </a:p>
                  </a:txBody>
                  <a:tcPr/>
                </a:tc>
                <a:tc>
                  <a:txBody>
                    <a:bodyPr/>
                    <a:lstStyle/>
                    <a:p>
                      <a:r>
                        <a:rPr lang="en-US" dirty="0" smtClean="0"/>
                        <a:t>28% to 41%</a:t>
                      </a:r>
                      <a:endParaRPr lang="en-US" dirty="0"/>
                    </a:p>
                  </a:txBody>
                  <a:tcPr/>
                </a:tc>
              </a:tr>
              <a:tr h="370840">
                <a:tc>
                  <a:txBody>
                    <a:bodyPr/>
                    <a:lstStyle/>
                    <a:p>
                      <a:r>
                        <a:rPr lang="en-US" dirty="0" smtClean="0"/>
                        <a:t>Larson (1983)</a:t>
                      </a:r>
                      <a:endParaRPr lang="en-US" dirty="0"/>
                    </a:p>
                  </a:txBody>
                  <a:tcPr/>
                </a:tc>
                <a:tc>
                  <a:txBody>
                    <a:bodyPr/>
                    <a:lstStyle/>
                    <a:p>
                      <a:r>
                        <a:rPr lang="en-US" dirty="0" smtClean="0"/>
                        <a:t>All wards</a:t>
                      </a:r>
                      <a:endParaRPr lang="en-US" dirty="0"/>
                    </a:p>
                  </a:txBody>
                  <a:tcPr/>
                </a:tc>
                <a:tc>
                  <a:txBody>
                    <a:bodyPr/>
                    <a:lstStyle/>
                    <a:p>
                      <a:r>
                        <a:rPr lang="en-US" dirty="0" smtClean="0"/>
                        <a:t>45%</a:t>
                      </a:r>
                      <a:endParaRPr lang="en-US" dirty="0"/>
                    </a:p>
                  </a:txBody>
                  <a:tcPr/>
                </a:tc>
              </a:tr>
              <a:tr h="370840">
                <a:tc>
                  <a:txBody>
                    <a:bodyPr/>
                    <a:lstStyle/>
                    <a:p>
                      <a:r>
                        <a:rPr lang="en-US" dirty="0" err="1" smtClean="0"/>
                        <a:t>Donowitz</a:t>
                      </a:r>
                      <a:r>
                        <a:rPr lang="en-US" dirty="0" smtClean="0"/>
                        <a:t> (1987)</a:t>
                      </a:r>
                      <a:endParaRPr lang="en-US" dirty="0"/>
                    </a:p>
                  </a:txBody>
                  <a:tcPr/>
                </a:tc>
                <a:tc>
                  <a:txBody>
                    <a:bodyPr/>
                    <a:lstStyle/>
                    <a:p>
                      <a:r>
                        <a:rPr lang="en-US" dirty="0" smtClean="0"/>
                        <a:t>Pediatric ICU</a:t>
                      </a:r>
                      <a:endParaRPr lang="en-US" dirty="0"/>
                    </a:p>
                  </a:txBody>
                  <a:tcPr/>
                </a:tc>
                <a:tc>
                  <a:txBody>
                    <a:bodyPr/>
                    <a:lstStyle/>
                    <a:p>
                      <a:r>
                        <a:rPr lang="en-US" dirty="0" smtClean="0"/>
                        <a:t>30%</a:t>
                      </a:r>
                      <a:endParaRPr lang="en-US" dirty="0"/>
                    </a:p>
                  </a:txBody>
                  <a:tcPr/>
                </a:tc>
              </a:tr>
              <a:tr h="370840">
                <a:tc>
                  <a:txBody>
                    <a:bodyPr/>
                    <a:lstStyle/>
                    <a:p>
                      <a:r>
                        <a:rPr lang="en-US" dirty="0" smtClean="0"/>
                        <a:t>Graham (1990)</a:t>
                      </a:r>
                      <a:endParaRPr lang="en-US" dirty="0"/>
                    </a:p>
                  </a:txBody>
                  <a:tcPr/>
                </a:tc>
                <a:tc>
                  <a:txBody>
                    <a:bodyPr/>
                    <a:lstStyle/>
                    <a:p>
                      <a:r>
                        <a:rPr lang="en-US" dirty="0" smtClean="0"/>
                        <a:t>ICU</a:t>
                      </a:r>
                      <a:endParaRPr lang="en-US" dirty="0"/>
                    </a:p>
                  </a:txBody>
                  <a:tcPr/>
                </a:tc>
                <a:tc>
                  <a:txBody>
                    <a:bodyPr/>
                    <a:lstStyle/>
                    <a:p>
                      <a:r>
                        <a:rPr lang="en-US" dirty="0" smtClean="0"/>
                        <a:t>32%</a:t>
                      </a:r>
                      <a:endParaRPr lang="en-US" dirty="0"/>
                    </a:p>
                  </a:txBody>
                  <a:tcPr/>
                </a:tc>
              </a:tr>
              <a:tr h="370840">
                <a:tc>
                  <a:txBody>
                    <a:bodyPr/>
                    <a:lstStyle/>
                    <a:p>
                      <a:r>
                        <a:rPr lang="en-US" dirty="0" err="1" smtClean="0"/>
                        <a:t>Dubbert</a:t>
                      </a:r>
                      <a:r>
                        <a:rPr lang="en-US" dirty="0" smtClean="0"/>
                        <a:t> (1990)</a:t>
                      </a:r>
                      <a:endParaRPr lang="en-US" dirty="0"/>
                    </a:p>
                  </a:txBody>
                  <a:tcPr/>
                </a:tc>
                <a:tc>
                  <a:txBody>
                    <a:bodyPr/>
                    <a:lstStyle/>
                    <a:p>
                      <a:r>
                        <a:rPr lang="en-US" dirty="0" smtClean="0"/>
                        <a:t>ICU</a:t>
                      </a:r>
                      <a:endParaRPr lang="en-US" dirty="0"/>
                    </a:p>
                  </a:txBody>
                  <a:tcPr/>
                </a:tc>
                <a:tc>
                  <a:txBody>
                    <a:bodyPr/>
                    <a:lstStyle/>
                    <a:p>
                      <a:r>
                        <a:rPr lang="en-US" dirty="0" smtClean="0"/>
                        <a:t>81%</a:t>
                      </a:r>
                      <a:endParaRPr lang="en-US" dirty="0"/>
                    </a:p>
                  </a:txBody>
                  <a:tcPr/>
                </a:tc>
              </a:tr>
              <a:tr h="370840">
                <a:tc>
                  <a:txBody>
                    <a:bodyPr/>
                    <a:lstStyle/>
                    <a:p>
                      <a:r>
                        <a:rPr lang="en-US" dirty="0" err="1" smtClean="0"/>
                        <a:t>Pettinger</a:t>
                      </a:r>
                      <a:r>
                        <a:rPr lang="en-US" dirty="0" smtClean="0"/>
                        <a:t> &amp; </a:t>
                      </a:r>
                      <a:r>
                        <a:rPr lang="en-US" dirty="0" err="1" smtClean="0"/>
                        <a:t>Nettleman</a:t>
                      </a:r>
                      <a:r>
                        <a:rPr lang="en-US" dirty="0" smtClean="0"/>
                        <a:t> (1991)</a:t>
                      </a:r>
                      <a:endParaRPr lang="en-US" dirty="0"/>
                    </a:p>
                  </a:txBody>
                  <a:tcPr/>
                </a:tc>
                <a:tc>
                  <a:txBody>
                    <a:bodyPr/>
                    <a:lstStyle/>
                    <a:p>
                      <a:r>
                        <a:rPr lang="en-US" dirty="0" smtClean="0"/>
                        <a:t>Surgical ICU</a:t>
                      </a:r>
                      <a:endParaRPr lang="en-US" dirty="0"/>
                    </a:p>
                  </a:txBody>
                  <a:tcPr/>
                </a:tc>
                <a:tc>
                  <a:txBody>
                    <a:bodyPr/>
                    <a:lstStyle/>
                    <a:p>
                      <a:r>
                        <a:rPr lang="en-US" dirty="0" smtClean="0"/>
                        <a:t>51%</a:t>
                      </a:r>
                      <a:endParaRPr lang="en-US" dirty="0"/>
                    </a:p>
                  </a:txBody>
                  <a:tcPr/>
                </a:tc>
              </a:tr>
              <a:tr h="370840">
                <a:tc>
                  <a:txBody>
                    <a:bodyPr/>
                    <a:lstStyle/>
                    <a:p>
                      <a:r>
                        <a:rPr lang="en-US" dirty="0" smtClean="0"/>
                        <a:t>Larson et al. (1992)</a:t>
                      </a:r>
                      <a:endParaRPr lang="en-US" dirty="0"/>
                    </a:p>
                  </a:txBody>
                  <a:tcPr/>
                </a:tc>
                <a:tc>
                  <a:txBody>
                    <a:bodyPr/>
                    <a:lstStyle/>
                    <a:p>
                      <a:r>
                        <a:rPr lang="en-US" dirty="0" smtClean="0"/>
                        <a:t>Neonatal</a:t>
                      </a:r>
                      <a:r>
                        <a:rPr lang="en-US" baseline="0" dirty="0" smtClean="0"/>
                        <a:t> </a:t>
                      </a:r>
                      <a:r>
                        <a:rPr lang="en-US" dirty="0" smtClean="0"/>
                        <a:t>ICU</a:t>
                      </a:r>
                      <a:endParaRPr lang="en-US" dirty="0"/>
                    </a:p>
                  </a:txBody>
                  <a:tcPr/>
                </a:tc>
                <a:tc>
                  <a:txBody>
                    <a:bodyPr/>
                    <a:lstStyle/>
                    <a:p>
                      <a:r>
                        <a:rPr lang="en-US" dirty="0" smtClean="0"/>
                        <a:t>29%</a:t>
                      </a:r>
                      <a:endParaRPr lang="en-US" dirty="0"/>
                    </a:p>
                  </a:txBody>
                  <a:tcPr/>
                </a:tc>
              </a:tr>
              <a:tr h="370840">
                <a:tc>
                  <a:txBody>
                    <a:bodyPr/>
                    <a:lstStyle/>
                    <a:p>
                      <a:r>
                        <a:rPr lang="en-US" dirty="0" err="1" smtClean="0"/>
                        <a:t>Doebbeling</a:t>
                      </a:r>
                      <a:r>
                        <a:rPr lang="en-US" dirty="0" smtClean="0"/>
                        <a:t> et al. (1992)</a:t>
                      </a:r>
                      <a:endParaRPr lang="en-US" dirty="0"/>
                    </a:p>
                  </a:txBody>
                  <a:tcPr/>
                </a:tc>
                <a:tc>
                  <a:txBody>
                    <a:bodyPr/>
                    <a:lstStyle/>
                    <a:p>
                      <a:r>
                        <a:rPr lang="en-US" smtClean="0"/>
                        <a:t>ICU</a:t>
                      </a:r>
                      <a:endParaRPr lang="en-US" dirty="0"/>
                    </a:p>
                  </a:txBody>
                  <a:tcPr/>
                </a:tc>
                <a:tc>
                  <a:txBody>
                    <a:bodyPr/>
                    <a:lstStyle/>
                    <a:p>
                      <a:r>
                        <a:rPr lang="en-US" dirty="0" smtClean="0"/>
                        <a:t>40%</a:t>
                      </a:r>
                      <a:endParaRPr lang="en-US" dirty="0"/>
                    </a:p>
                  </a:txBody>
                  <a:tcPr/>
                </a:tc>
              </a:tr>
              <a:tr h="370840">
                <a:tc>
                  <a:txBody>
                    <a:bodyPr/>
                    <a:lstStyle/>
                    <a:p>
                      <a:r>
                        <a:rPr lang="en-US" dirty="0" err="1" smtClean="0"/>
                        <a:t>Zimakoff</a:t>
                      </a:r>
                      <a:r>
                        <a:rPr lang="en-US" dirty="0" smtClean="0"/>
                        <a:t> et al. (1992)</a:t>
                      </a:r>
                      <a:endParaRPr lang="en-US" dirty="0"/>
                    </a:p>
                  </a:txBody>
                  <a:tcPr/>
                </a:tc>
                <a:tc>
                  <a:txBody>
                    <a:bodyPr/>
                    <a:lstStyle/>
                    <a:p>
                      <a:r>
                        <a:rPr lang="en-US" dirty="0" smtClean="0"/>
                        <a:t>ICU</a:t>
                      </a:r>
                      <a:endParaRPr lang="en-US" dirty="0"/>
                    </a:p>
                  </a:txBody>
                  <a:tcPr/>
                </a:tc>
                <a:tc>
                  <a:txBody>
                    <a:bodyPr/>
                    <a:lstStyle/>
                    <a:p>
                      <a:r>
                        <a:rPr lang="en-US" dirty="0" smtClean="0"/>
                        <a:t>40%</a:t>
                      </a:r>
                      <a:endParaRPr lang="en-US" dirty="0"/>
                    </a:p>
                  </a:txBody>
                  <a:tcPr/>
                </a:tc>
              </a:tr>
              <a:tr h="370840">
                <a:tc>
                  <a:txBody>
                    <a:bodyPr/>
                    <a:lstStyle/>
                    <a:p>
                      <a:r>
                        <a:rPr lang="en-US" dirty="0" err="1" smtClean="0"/>
                        <a:t>Meengs</a:t>
                      </a:r>
                      <a:r>
                        <a:rPr lang="en-US" dirty="0" smtClean="0"/>
                        <a:t> et al. (1994)</a:t>
                      </a:r>
                      <a:endParaRPr lang="en-US" dirty="0"/>
                    </a:p>
                  </a:txBody>
                  <a:tcPr/>
                </a:tc>
                <a:tc>
                  <a:txBody>
                    <a:bodyPr/>
                    <a:lstStyle/>
                    <a:p>
                      <a:r>
                        <a:rPr lang="en-US" dirty="0" smtClean="0"/>
                        <a:t>ER (Casualty)</a:t>
                      </a:r>
                      <a:endParaRPr lang="en-US" dirty="0"/>
                    </a:p>
                  </a:txBody>
                  <a:tcPr/>
                </a:tc>
                <a:tc>
                  <a:txBody>
                    <a:bodyPr/>
                    <a:lstStyle/>
                    <a:p>
                      <a:r>
                        <a:rPr lang="en-US" dirty="0" smtClean="0"/>
                        <a:t>32%</a:t>
                      </a:r>
                      <a:endParaRPr lang="en-US" dirty="0"/>
                    </a:p>
                  </a:txBody>
                  <a:tcPr/>
                </a:tc>
              </a:tr>
              <a:tr h="370840">
                <a:tc>
                  <a:txBody>
                    <a:bodyPr/>
                    <a:lstStyle/>
                    <a:p>
                      <a:r>
                        <a:rPr lang="en-US" dirty="0" err="1" smtClean="0"/>
                        <a:t>Pittet</a:t>
                      </a:r>
                      <a:r>
                        <a:rPr lang="en-US" dirty="0" smtClean="0"/>
                        <a:t>, </a:t>
                      </a:r>
                      <a:r>
                        <a:rPr lang="en-US" dirty="0" err="1" smtClean="0"/>
                        <a:t>Mourouga</a:t>
                      </a:r>
                      <a:r>
                        <a:rPr lang="en-US" dirty="0" smtClean="0"/>
                        <a:t> &amp; </a:t>
                      </a:r>
                      <a:r>
                        <a:rPr lang="en-US" dirty="0" err="1" smtClean="0"/>
                        <a:t>Perneger</a:t>
                      </a:r>
                      <a:r>
                        <a:rPr lang="en-US" dirty="0" smtClean="0"/>
                        <a:t>  (1999)</a:t>
                      </a:r>
                      <a:endParaRPr lang="en-US" dirty="0"/>
                    </a:p>
                  </a:txBody>
                  <a:tcPr/>
                </a:tc>
                <a:tc>
                  <a:txBody>
                    <a:bodyPr/>
                    <a:lstStyle/>
                    <a:p>
                      <a:r>
                        <a:rPr lang="en-US" dirty="0" smtClean="0"/>
                        <a:t>All wards</a:t>
                      </a:r>
                      <a:endParaRPr lang="en-US" dirty="0"/>
                    </a:p>
                  </a:txBody>
                  <a:tcPr/>
                </a:tc>
                <a:tc>
                  <a:txBody>
                    <a:bodyPr/>
                    <a:lstStyle/>
                    <a:p>
                      <a:r>
                        <a:rPr lang="en-US" dirty="0" smtClean="0"/>
                        <a:t>48%</a:t>
                      </a:r>
                      <a:endParaRPr lang="en-US" dirty="0"/>
                    </a:p>
                  </a:txBody>
                  <a:tcPr/>
                </a:tc>
              </a:tr>
              <a:tr h="370840">
                <a:tc>
                  <a:txBody>
                    <a:bodyPr/>
                    <a:lstStyle/>
                    <a:p>
                      <a:endParaRPr lang="en-US" dirty="0"/>
                    </a:p>
                  </a:txBody>
                  <a:tcPr/>
                </a:tc>
                <a:tc>
                  <a:txBody>
                    <a:bodyPr/>
                    <a:lstStyle/>
                    <a:p>
                      <a:r>
                        <a:rPr lang="en-US" dirty="0" smtClean="0"/>
                        <a:t>ICU</a:t>
                      </a:r>
                      <a:endParaRPr lang="en-US" dirty="0"/>
                    </a:p>
                  </a:txBody>
                  <a:tcPr/>
                </a:tc>
                <a:tc>
                  <a:txBody>
                    <a:bodyPr/>
                    <a:lstStyle/>
                    <a:p>
                      <a:r>
                        <a:rPr lang="en-US" dirty="0" smtClean="0"/>
                        <a:t>36%</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a:ea typeface="ＭＳ Ｐゴシック" charset="-128"/>
              <a:cs typeface="ＭＳ Ｐゴシック" charset="-128"/>
            </a:endParaRPr>
          </a:p>
        </p:txBody>
      </p:sp>
      <p:sp>
        <p:nvSpPr>
          <p:cNvPr id="97283" name="Rectangle 3"/>
          <p:cNvSpPr>
            <a:spLocks noGrp="1" noChangeArrowheads="1"/>
          </p:cNvSpPr>
          <p:nvPr>
            <p:ph type="body" idx="1"/>
          </p:nvPr>
        </p:nvSpPr>
        <p:spPr/>
        <p:txBody>
          <a:bodyPr/>
          <a:lstStyle/>
          <a:p>
            <a:pPr marL="0" indent="0" eaLnBrk="1" hangingPunct="1"/>
            <a:r>
              <a:rPr kumimoji="1" lang="en-US" b="0">
                <a:ea typeface="ＭＳ Ｐゴシック" charset="-128"/>
                <a:cs typeface="ＭＳ Ｐゴシック" charset="-128"/>
              </a:rPr>
              <a:t>We need to create time and space for teachers to reflect on their practice in a structured way, and to learn from mistakes</a:t>
            </a:r>
            <a:br>
              <a:rPr kumimoji="1" lang="en-US" b="0">
                <a:ea typeface="ＭＳ Ｐゴシック" charset="-128"/>
                <a:cs typeface="ＭＳ Ｐゴシック" charset="-128"/>
              </a:rPr>
            </a:br>
            <a:r>
              <a:rPr kumimoji="1" lang="en-US" b="0">
                <a:ea typeface="ＭＳ Ｐゴシック" charset="-128"/>
                <a:cs typeface="ＭＳ Ｐゴシック" charset="-128"/>
              </a:rPr>
              <a:t>(Bransford, Brown &amp; Cocking, 1999</a:t>
            </a:r>
            <a:r>
              <a:rPr kumimoji="1" lang="en-US">
                <a:ea typeface="ＭＳ Ｐゴシック" charset="-128"/>
                <a:cs typeface="ＭＳ Ｐゴシック" charset="-128"/>
              </a:rPr>
              <a:t>)</a:t>
            </a:r>
          </a:p>
          <a:p>
            <a:pPr marL="0" indent="0" eaLnBrk="1" hangingPunct="1"/>
            <a:endParaRPr kumimoji="1" lang="en-US">
              <a:ea typeface="ＭＳ Ｐゴシック" charset="-128"/>
              <a:cs typeface="ＭＳ Ｐゴシック" charset="-128"/>
            </a:endParaRPr>
          </a:p>
          <a:p>
            <a:pPr marL="0" indent="0" eaLnBrk="1" hangingPunct="1"/>
            <a:endParaRPr kumimoji="1" lang="en-US">
              <a:ea typeface="ＭＳ Ｐゴシック" charset="-128"/>
              <a:cs typeface="ＭＳ Ｐゴシック" charset="-128"/>
            </a:endParaRPr>
          </a:p>
          <a:p>
            <a:pPr marL="0" indent="0" eaLnBrk="1" hangingPunct="1"/>
            <a:endParaRPr lang="en-US">
              <a:ea typeface="ＭＳ Ｐゴシック" charset="-128"/>
              <a:cs typeface="ＭＳ Ｐゴシック" charset="-128"/>
            </a:endParaRPr>
          </a:p>
        </p:txBody>
      </p:sp>
      <p:sp>
        <p:nvSpPr>
          <p:cNvPr id="1057796" name="Rectangle 4"/>
          <p:cNvSpPr>
            <a:spLocks noChangeArrowheads="1"/>
          </p:cNvSpPr>
          <p:nvPr/>
        </p:nvSpPr>
        <p:spPr bwMode="auto">
          <a:xfrm>
            <a:off x="411163" y="3667125"/>
            <a:ext cx="8353425" cy="838200"/>
          </a:xfrm>
          <a:prstGeom prst="rect">
            <a:avLst/>
          </a:prstGeom>
          <a:noFill/>
          <a:ln w="9525">
            <a:noFill/>
            <a:miter lim="800000"/>
            <a:headEnd/>
            <a:tailEnd/>
          </a:ln>
        </p:spPr>
        <p:txBody>
          <a:bodyPr lIns="0" tIns="0" rIns="0" bIns="0">
            <a:prstTxWarp prst="textNoShape">
              <a:avLst/>
            </a:prstTxWarp>
          </a:bodyPr>
          <a:lstStyle/>
          <a:p>
            <a:pPr>
              <a:spcBef>
                <a:spcPct val="20000"/>
              </a:spcBef>
              <a:tabLst>
                <a:tab pos="3335338" algn="r"/>
              </a:tabLst>
            </a:pPr>
            <a:r>
              <a:rPr lang="en-GB" sz="1900">
                <a:ea typeface="ヒラギノ角ゴ ProN W3" charset="-128"/>
                <a:cs typeface="ヒラギノ角ゴ ProN W3" charset="-128"/>
              </a:rPr>
              <a:t>“Always make new mistakes”</a:t>
            </a:r>
            <a:br>
              <a:rPr lang="en-GB" sz="1900">
                <a:ea typeface="ヒラギノ角ゴ ProN W3" charset="-128"/>
                <a:cs typeface="ヒラギノ角ゴ ProN W3" charset="-128"/>
              </a:rPr>
            </a:br>
            <a:r>
              <a:rPr lang="en-GB" sz="1900">
                <a:ea typeface="ヒラギノ角ゴ ProN W3" charset="-128"/>
                <a:cs typeface="ヒラギノ角ゴ ProN W3" charset="-128"/>
              </a:rPr>
              <a:t>	Esther Dyson</a:t>
            </a:r>
            <a:endParaRPr lang="en-US" sz="1900"/>
          </a:p>
        </p:txBody>
      </p:sp>
      <p:sp>
        <p:nvSpPr>
          <p:cNvPr id="1057797" name="Rectangle 5"/>
          <p:cNvSpPr>
            <a:spLocks noChangeArrowheads="1"/>
          </p:cNvSpPr>
          <p:nvPr/>
        </p:nvSpPr>
        <p:spPr bwMode="auto">
          <a:xfrm>
            <a:off x="411163" y="4656138"/>
            <a:ext cx="8353425" cy="838200"/>
          </a:xfrm>
          <a:prstGeom prst="rect">
            <a:avLst/>
          </a:prstGeom>
          <a:noFill/>
          <a:ln w="9525">
            <a:noFill/>
            <a:miter lim="800000"/>
            <a:headEnd/>
            <a:tailEnd/>
          </a:ln>
        </p:spPr>
        <p:txBody>
          <a:bodyPr lIns="0" tIns="0" rIns="0" bIns="0">
            <a:prstTxWarp prst="textNoShape">
              <a:avLst/>
            </a:prstTxWarp>
          </a:bodyPr>
          <a:lstStyle/>
          <a:p>
            <a:pPr>
              <a:spcBef>
                <a:spcPct val="20000"/>
              </a:spcBef>
              <a:tabLst>
                <a:tab pos="3335338" algn="r"/>
                <a:tab pos="8008938" algn="r"/>
              </a:tabLst>
            </a:pPr>
            <a:r>
              <a:rPr lang="en-US" sz="1900"/>
              <a:t>“Ever tried. Ever failed. No matter. Try again. Fail again. Fail better.”</a:t>
            </a:r>
            <a:br>
              <a:rPr lang="en-US" sz="1900"/>
            </a:br>
            <a:r>
              <a:rPr lang="en-US" sz="1900"/>
              <a:t>		</a:t>
            </a:r>
            <a:r>
              <a:rPr lang="en-GB" sz="1900">
                <a:ea typeface="ヒラギノ角ゴ ProN W3" charset="-128"/>
                <a:cs typeface="ヒラギノ角ゴ ProN W3" charset="-128"/>
              </a:rPr>
              <a:t>Samuel Beckett, </a:t>
            </a:r>
            <a:r>
              <a:rPr lang="en-GB" sz="1900" i="1">
                <a:ea typeface="ヒラギノ角ゴ ProN W3" charset="-128"/>
                <a:cs typeface="ヒラギノ角ゴ ProN W3" charset="-128"/>
              </a:rPr>
              <a:t>Worstward Ho</a:t>
            </a:r>
            <a:endParaRPr lang="en-US" sz="1900" i="1">
              <a:ea typeface="ヒラギノ角ゴ ProN W3" charset="-128"/>
              <a:cs typeface="ヒラギノ角ゴ ProN W3"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6" grpId="0" build="p"/>
      <p:bldP spid="1057797"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transfer…or creation?</a:t>
            </a:r>
            <a:endParaRPr lang="en-US" dirty="0"/>
          </a:p>
        </p:txBody>
      </p:sp>
      <p:graphicFrame>
        <p:nvGraphicFramePr>
          <p:cNvPr id="604162" name="Object 2"/>
          <p:cNvGraphicFramePr>
            <a:graphicFrameLocks noChangeAspect="1"/>
          </p:cNvGraphicFramePr>
          <p:nvPr/>
        </p:nvGraphicFramePr>
        <p:xfrm>
          <a:off x="1636268" y="2489200"/>
          <a:ext cx="5809107" cy="3962399"/>
        </p:xfrm>
        <a:graphic>
          <a:graphicData uri="http://schemas.openxmlformats.org/presentationml/2006/ole">
            <p:oleObj spid="_x0000_s604162" name="Document" r:id="rId3" imgW="6376416" imgH="4349496" progId="Word.Document.8">
              <p:embed/>
            </p:oleObj>
          </a:graphicData>
        </a:graphic>
      </p:graphicFrame>
      <p:sp>
        <p:nvSpPr>
          <p:cNvPr id="4" name="TextBox 3"/>
          <p:cNvSpPr txBox="1"/>
          <p:nvPr/>
        </p:nvSpPr>
        <p:spPr>
          <a:xfrm>
            <a:off x="4381500" y="6488668"/>
            <a:ext cx="4610100" cy="369332"/>
          </a:xfrm>
          <a:prstGeom prst="rect">
            <a:avLst/>
          </a:prstGeom>
          <a:noFill/>
        </p:spPr>
        <p:txBody>
          <a:bodyPr wrap="square" rtlCol="0">
            <a:spAutoFit/>
          </a:bodyPr>
          <a:lstStyle/>
          <a:p>
            <a:pPr algn="r"/>
            <a:r>
              <a:rPr lang="en-US" sz="1800" dirty="0" smtClean="0">
                <a:solidFill>
                  <a:schemeClr val="tx2"/>
                </a:solidFill>
                <a:latin typeface="Arial"/>
                <a:cs typeface="Arial"/>
              </a:rPr>
              <a:t>(</a:t>
            </a:r>
            <a:r>
              <a:rPr lang="en-US" sz="1800" dirty="0" err="1" smtClean="0">
                <a:solidFill>
                  <a:schemeClr val="tx2"/>
                </a:solidFill>
                <a:latin typeface="Arial"/>
                <a:cs typeface="Arial"/>
              </a:rPr>
              <a:t>Nonaka</a:t>
            </a:r>
            <a:r>
              <a:rPr lang="en-US" sz="1800" dirty="0" smtClean="0">
                <a:solidFill>
                  <a:schemeClr val="tx2"/>
                </a:solidFill>
                <a:latin typeface="Arial"/>
                <a:cs typeface="Arial"/>
              </a:rPr>
              <a:t> &amp; Takeuchi, 1995)</a:t>
            </a:r>
            <a:endParaRPr lang="en-US" sz="1800" dirty="0">
              <a:solidFill>
                <a:schemeClr val="tx2"/>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p:txBody>
          <a:bodyPr/>
          <a:lstStyle/>
          <a:p>
            <a:r>
              <a:rPr lang="en-US" dirty="0" smtClean="0">
                <a:ea typeface="ＭＳ Ｐゴシック" charset="-128"/>
                <a:cs typeface="ＭＳ Ｐゴシック" charset="-128"/>
              </a:rPr>
              <a:t>Supportive accountability</a:t>
            </a:r>
            <a:endParaRPr lang="en-US" dirty="0" smtClean="0">
              <a:ea typeface="ＭＳ Ｐゴシック" charset="-128"/>
              <a:cs typeface="ＭＳ Ｐゴシック" charset="-128"/>
            </a:endParaRPr>
          </a:p>
        </p:txBody>
      </p:sp>
      <p:sp>
        <p:nvSpPr>
          <p:cNvPr id="99331" name="Rectangle 5"/>
          <p:cNvSpPr>
            <a:spLocks noGrp="1" noChangeArrowheads="1"/>
          </p:cNvSpPr>
          <p:nvPr>
            <p:ph type="body" idx="1"/>
          </p:nvPr>
        </p:nvSpPr>
        <p:spPr>
          <a:xfrm>
            <a:off x="466725" y="2590800"/>
            <a:ext cx="8353425" cy="4267200"/>
          </a:xfrm>
        </p:spPr>
        <p:txBody>
          <a:bodyPr/>
          <a:lstStyle/>
          <a:p>
            <a:r>
              <a:rPr lang="en-US" smtClean="0">
                <a:ea typeface="ＭＳ Ｐゴシック" charset="-128"/>
                <a:cs typeface="ＭＳ Ｐゴシック" charset="-128"/>
              </a:rPr>
              <a:t>Teacher learning is just like any other learning in a highly complex area</a:t>
            </a:r>
          </a:p>
          <a:p>
            <a:pPr lvl="1"/>
            <a:r>
              <a:rPr lang="en-US" smtClean="0"/>
              <a:t>In the same way that teachers cannot do the learning for their learners, leaders cannot do the learning for their teachers</a:t>
            </a:r>
          </a:p>
          <a:p>
            <a:r>
              <a:rPr lang="en-US" smtClean="0">
                <a:ea typeface="ＭＳ Ｐゴシック" charset="-128"/>
                <a:cs typeface="ＭＳ Ｐゴシック" charset="-128"/>
              </a:rPr>
              <a:t>What is needed from teachers</a:t>
            </a:r>
          </a:p>
          <a:p>
            <a:pPr lvl="1"/>
            <a:r>
              <a:rPr lang="en-US" smtClean="0"/>
              <a:t>A commitment to the continuous improvement of practice; and</a:t>
            </a:r>
          </a:p>
          <a:p>
            <a:pPr lvl="1"/>
            <a:r>
              <a:rPr lang="en-US" smtClean="0"/>
              <a:t>A focus on those things that make a difference to students</a:t>
            </a:r>
          </a:p>
          <a:p>
            <a:r>
              <a:rPr lang="en-US" smtClean="0">
                <a:ea typeface="ＭＳ Ｐゴシック" charset="-128"/>
                <a:cs typeface="ＭＳ Ｐゴシック" charset="-128"/>
              </a:rPr>
              <a:t>What is needed from leaders</a:t>
            </a:r>
          </a:p>
          <a:p>
            <a:pPr lvl="1"/>
            <a:r>
              <a:rPr lang="en-US" smtClean="0"/>
              <a:t>A commitment to engineer effective learning environments for teachers :</a:t>
            </a:r>
          </a:p>
          <a:p>
            <a:pPr lvl="2"/>
            <a:r>
              <a:rPr lang="en-US" smtClean="0">
                <a:ea typeface="ＭＳ Ｐゴシック" charset="-128"/>
              </a:rPr>
              <a:t>creating expectations for the continuous improvement of practice</a:t>
            </a:r>
          </a:p>
          <a:p>
            <a:pPr lvl="2"/>
            <a:r>
              <a:rPr lang="en-US" smtClean="0">
                <a:ea typeface="ＭＳ Ｐゴシック" charset="-128"/>
              </a:rPr>
              <a:t>keeping the focus on the things that make a difference to students</a:t>
            </a:r>
          </a:p>
          <a:p>
            <a:pPr lvl="2"/>
            <a:r>
              <a:rPr lang="en-US" smtClean="0">
                <a:ea typeface="ＭＳ Ｐゴシック" charset="-128"/>
              </a:rPr>
              <a:t>providing the time, space, dispensation and support for innovation</a:t>
            </a:r>
          </a:p>
          <a:p>
            <a:pPr lvl="2"/>
            <a:r>
              <a:rPr lang="en-US" smtClean="0">
                <a:ea typeface="ＭＳ Ｐゴシック" charset="-128"/>
              </a:rPr>
              <a:t>supporting risk-taking</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t>Summary</a:t>
            </a:r>
          </a:p>
        </p:txBody>
      </p:sp>
      <p:sp>
        <p:nvSpPr>
          <p:cNvPr id="174083" name="Rectangle 3"/>
          <p:cNvSpPr>
            <a:spLocks noGrp="1" noChangeArrowheads="1"/>
          </p:cNvSpPr>
          <p:nvPr>
            <p:ph type="body" idx="1"/>
          </p:nvPr>
        </p:nvSpPr>
        <p:spPr/>
        <p:txBody>
          <a:bodyPr/>
          <a:lstStyle/>
          <a:p>
            <a:pPr marL="0" indent="0" eaLnBrk="1" hangingPunct="1"/>
            <a:r>
              <a:rPr lang="en-US" dirty="0"/>
              <a:t>Raising achievement is important</a:t>
            </a:r>
          </a:p>
          <a:p>
            <a:pPr marL="0" indent="0" eaLnBrk="1" hangingPunct="1"/>
            <a:r>
              <a:rPr lang="en-US" dirty="0"/>
              <a:t>Raising achievement requires improving teacher quality</a:t>
            </a:r>
          </a:p>
          <a:p>
            <a:pPr marL="0" indent="0" eaLnBrk="1" hangingPunct="1"/>
            <a:r>
              <a:rPr lang="en-US" dirty="0"/>
              <a:t>Improving teacher quality requires teacher professional development</a:t>
            </a:r>
          </a:p>
          <a:p>
            <a:pPr marL="0" indent="0" eaLnBrk="1" hangingPunct="1"/>
            <a:r>
              <a:rPr lang="en-US" dirty="0"/>
              <a:t>To be effective, teacher professional development must address</a:t>
            </a:r>
          </a:p>
          <a:p>
            <a:pPr lvl="1" eaLnBrk="1" hangingPunct="1"/>
            <a:r>
              <a:rPr lang="en-US" dirty="0">
                <a:ea typeface="ＭＳ Ｐゴシック" charset="-128"/>
              </a:rPr>
              <a:t>What teachers do in the classroom</a:t>
            </a:r>
          </a:p>
          <a:p>
            <a:pPr lvl="1" eaLnBrk="1" hangingPunct="1"/>
            <a:r>
              <a:rPr lang="en-US" dirty="0">
                <a:ea typeface="ＭＳ Ｐゴシック" charset="-128"/>
              </a:rPr>
              <a:t>How teachers change what they do in the classroom</a:t>
            </a:r>
            <a:endParaRPr lang="en-US" dirty="0" smtClean="0">
              <a:ea typeface="ＭＳ Ｐゴシック" charset="-128"/>
            </a:endParaRPr>
          </a:p>
          <a:p>
            <a:pPr marL="0" indent="0" eaLnBrk="1" hangingPunct="1"/>
            <a:r>
              <a:rPr lang="en-US" dirty="0" smtClean="0"/>
              <a:t>Research evidence </a:t>
            </a:r>
            <a:r>
              <a:rPr lang="en-US" dirty="0" smtClean="0"/>
              <a:t>+</a:t>
            </a:r>
            <a:r>
              <a:rPr lang="en-US" dirty="0" smtClean="0"/>
              <a:t> Professional learning </a:t>
            </a:r>
            <a:r>
              <a:rPr lang="en-US" dirty="0"/>
              <a:t>communities</a:t>
            </a:r>
          </a:p>
          <a:p>
            <a:pPr lvl="1" eaLnBrk="1" hangingPunct="1"/>
            <a:r>
              <a:rPr lang="en-US" dirty="0">
                <a:ea typeface="ＭＳ Ｐゴシック" charset="-128"/>
              </a:rPr>
              <a:t>A point of (uniquely?) high leverage</a:t>
            </a:r>
          </a:p>
          <a:p>
            <a:pPr lvl="1" eaLnBrk="1" hangingPunct="1"/>
            <a:r>
              <a:rPr lang="en-US" dirty="0">
                <a:ea typeface="ＭＳ Ｐゴシック" charset="-128"/>
              </a:rPr>
              <a:t>A “Trojan Horse” into wider issues of pedagogy, psychology, and curriculum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p:txBody>
          <a:bodyPr/>
          <a:lstStyle/>
          <a:p>
            <a:pPr eaLnBrk="1" hangingPunct="1"/>
            <a:r>
              <a:rPr lang="en-US"/>
              <a:t>Comments?</a:t>
            </a:r>
            <a:br>
              <a:rPr lang="en-US"/>
            </a:br>
            <a:r>
              <a:rPr lang="en-US"/>
              <a:t/>
            </a:r>
            <a:br>
              <a:rPr lang="en-US"/>
            </a:br>
            <a:r>
              <a:rPr lang="en-US"/>
              <a:t>Questions?	</a:t>
            </a:r>
          </a:p>
        </p:txBody>
      </p:sp>
      <p:sp>
        <p:nvSpPr>
          <p:cNvPr id="171011" name="Rectangle 3"/>
          <p:cNvSpPr>
            <a:spLocks noGrp="1" noChangeArrowheads="1"/>
          </p:cNvSpPr>
          <p:nvPr>
            <p:ph type="subTitle" idx="1"/>
          </p:nvPr>
        </p:nvSpPr>
        <p:spPr/>
        <p:txBody>
          <a:bodyPr/>
          <a:lstStyle/>
          <a:p>
            <a:pPr marL="0" indent="0" eaLnBrk="1" hangingPunct="1"/>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828800"/>
            <a:ext cx="8353425" cy="644525"/>
          </a:xfrm>
        </p:spPr>
        <p:txBody>
          <a:bodyPr/>
          <a:lstStyle/>
          <a:p>
            <a:pPr eaLnBrk="1" hangingPunct="1"/>
            <a:r>
              <a:rPr lang="en-US" smtClean="0">
                <a:ea typeface="ＭＳ Ｐゴシック" charset="-128"/>
                <a:cs typeface="ＭＳ Ｐゴシック" charset="-128"/>
              </a:rPr>
              <a:t>…in surprising ways.</a:t>
            </a:r>
          </a:p>
        </p:txBody>
      </p:sp>
      <p:pic>
        <p:nvPicPr>
          <p:cNvPr id="23555" name="Picture 3" descr="Picture 4"/>
          <p:cNvPicPr>
            <a:picLocks noChangeAspect="1" noChangeArrowheads="1"/>
          </p:cNvPicPr>
          <p:nvPr/>
        </p:nvPicPr>
        <p:blipFill>
          <a:blip r:embed="rId2"/>
          <a:srcRect/>
          <a:stretch>
            <a:fillRect/>
          </a:stretch>
        </p:blipFill>
        <p:spPr bwMode="auto">
          <a:xfrm>
            <a:off x="533400" y="2514600"/>
            <a:ext cx="8077200" cy="3938588"/>
          </a:xfrm>
          <a:prstGeom prst="rect">
            <a:avLst/>
          </a:prstGeom>
          <a:noFill/>
          <a:ln w="9525">
            <a:noFill/>
            <a:miter lim="800000"/>
            <a:headEnd/>
            <a:tailEnd/>
          </a:ln>
        </p:spPr>
      </p:pic>
      <p:sp>
        <p:nvSpPr>
          <p:cNvPr id="23556" name="Text Box 4"/>
          <p:cNvSpPr txBox="1">
            <a:spLocks noChangeArrowheads="1"/>
          </p:cNvSpPr>
          <p:nvPr/>
        </p:nvSpPr>
        <p:spPr bwMode="auto">
          <a:xfrm>
            <a:off x="5867400" y="6491288"/>
            <a:ext cx="3276600" cy="366712"/>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1800">
                <a:solidFill>
                  <a:srgbClr val="9E2487"/>
                </a:solidFill>
                <a:latin typeface="Helvetica" charset="0"/>
              </a:rPr>
              <a:t>Autor, Levy &amp; Murnane, 2003</a:t>
            </a:r>
            <a:endParaRPr lang="en-US">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ea typeface="ＭＳ Ｐゴシック" charset="-128"/>
                <a:cs typeface="ＭＳ Ｐゴシック" charset="-128"/>
              </a:rPr>
              <a:t>There is only one 21st century skill</a:t>
            </a:r>
          </a:p>
        </p:txBody>
      </p:sp>
      <p:sp>
        <p:nvSpPr>
          <p:cNvPr id="27651" name="Rectangle 3"/>
          <p:cNvSpPr>
            <a:spLocks noGrp="1" noChangeArrowheads="1"/>
          </p:cNvSpPr>
          <p:nvPr>
            <p:ph type="body" idx="1"/>
          </p:nvPr>
        </p:nvSpPr>
        <p:spPr>
          <a:xfrm>
            <a:off x="466725" y="2590800"/>
            <a:ext cx="7991475" cy="4267200"/>
          </a:xfrm>
        </p:spPr>
        <p:txBody>
          <a:bodyPr/>
          <a:lstStyle/>
          <a:p>
            <a:pPr marL="4763" indent="-4763"/>
            <a:r>
              <a:rPr lang="en-US" b="0" dirty="0" smtClean="0">
                <a:latin typeface="Arial"/>
                <a:ea typeface="ＭＳ Ｐゴシック" charset="-128"/>
                <a:cs typeface="Arial"/>
              </a:rPr>
              <a:t>So the model that says learn while you</a:t>
            </a:r>
            <a:r>
              <a:rPr lang="en-GB" b="0" dirty="0" smtClean="0">
                <a:latin typeface="Arial"/>
                <a:ea typeface="ヒラギノ角ゴ ProN W3" charset="-128"/>
                <a:cs typeface="Arial"/>
              </a:rPr>
              <a:t>’</a:t>
            </a:r>
            <a:r>
              <a:rPr lang="en-GB" b="0" dirty="0" err="1" smtClean="0">
                <a:latin typeface="Arial"/>
                <a:ea typeface="ＭＳ Ｐゴシック" charset="-128"/>
                <a:cs typeface="Arial"/>
              </a:rPr>
              <a:t>r</a:t>
            </a:r>
            <a:r>
              <a:rPr lang="en-US" b="0" dirty="0" err="1" smtClean="0">
                <a:latin typeface="Arial"/>
                <a:ea typeface="ＭＳ Ｐゴシック" charset="-128"/>
                <a:cs typeface="Arial"/>
              </a:rPr>
              <a:t>e</a:t>
            </a:r>
            <a:r>
              <a:rPr lang="en-US" b="0" dirty="0" smtClean="0">
                <a:latin typeface="Arial"/>
                <a:ea typeface="ＭＳ Ｐゴシック" charset="-128"/>
                <a:cs typeface="Arial"/>
              </a:rPr>
              <a:t> at school, while you</a:t>
            </a:r>
            <a:r>
              <a:rPr lang="en-GB" b="0" dirty="0" smtClean="0">
                <a:latin typeface="Arial"/>
                <a:ea typeface="ヒラギノ角ゴ ProN W3" charset="-128"/>
                <a:cs typeface="Arial"/>
              </a:rPr>
              <a:t>’</a:t>
            </a:r>
            <a:r>
              <a:rPr lang="en-GB" b="0" dirty="0" err="1" smtClean="0">
                <a:latin typeface="Arial"/>
                <a:ea typeface="ＭＳ Ｐゴシック" charset="-128"/>
                <a:cs typeface="Arial"/>
              </a:rPr>
              <a:t>r</a:t>
            </a:r>
            <a:r>
              <a:rPr lang="en-US" b="0" dirty="0" err="1" smtClean="0">
                <a:latin typeface="Arial"/>
                <a:ea typeface="ＭＳ Ｐゴシック" charset="-128"/>
                <a:cs typeface="Arial"/>
              </a:rPr>
              <a:t>e</a:t>
            </a:r>
            <a:r>
              <a:rPr lang="en-US" b="0" dirty="0" smtClean="0">
                <a:latin typeface="Arial"/>
                <a:ea typeface="ＭＳ Ｐゴシック" charset="-128"/>
                <a:cs typeface="Arial"/>
              </a:rPr>
              <a:t> young, the skills that you will apply during your lifetime is no longer tenable. The skills that you can learn when you</a:t>
            </a:r>
            <a:r>
              <a:rPr lang="en-GB" b="0" dirty="0" smtClean="0">
                <a:latin typeface="Arial"/>
                <a:ea typeface="ヒラギノ角ゴ ProN W3" charset="-128"/>
                <a:cs typeface="Arial"/>
              </a:rPr>
              <a:t>’</a:t>
            </a:r>
            <a:r>
              <a:rPr lang="en-GB" b="0" dirty="0" err="1" smtClean="0">
                <a:latin typeface="Arial"/>
                <a:ea typeface="ＭＳ Ｐゴシック" charset="-128"/>
                <a:cs typeface="Arial"/>
              </a:rPr>
              <a:t>r</a:t>
            </a:r>
            <a:r>
              <a:rPr lang="en-US" b="0" dirty="0" err="1" smtClean="0">
                <a:latin typeface="Arial"/>
                <a:ea typeface="ＭＳ Ｐゴシック" charset="-128"/>
                <a:cs typeface="Arial"/>
              </a:rPr>
              <a:t>e</a:t>
            </a:r>
            <a:r>
              <a:rPr lang="en-US" b="0" dirty="0" smtClean="0">
                <a:latin typeface="Arial"/>
                <a:ea typeface="ＭＳ Ｐゴシック" charset="-128"/>
                <a:cs typeface="Arial"/>
              </a:rPr>
              <a:t> at school will not be applicable. They will be obsolete by the time you get into the workplace and need them, except for one skill. The one really competitive skill is the skill of being able to learn. It is the skill of being able not to give the right answer to questions about what you were taught in school, but to make the right response to situations that are outside the scope of what you were taught in school. We need to produce people who know how to act when they</a:t>
            </a:r>
            <a:r>
              <a:rPr lang="en-GB" b="0" dirty="0" smtClean="0">
                <a:latin typeface="Arial"/>
                <a:ea typeface="ヒラギノ角ゴ ProN W3" charset="-128"/>
                <a:cs typeface="Arial"/>
              </a:rPr>
              <a:t>’</a:t>
            </a:r>
            <a:r>
              <a:rPr lang="en-GB" b="0" dirty="0" err="1" smtClean="0">
                <a:latin typeface="Arial"/>
                <a:ea typeface="ＭＳ Ｐゴシック" charset="-128"/>
                <a:cs typeface="Arial"/>
              </a:rPr>
              <a:t>r</a:t>
            </a:r>
            <a:r>
              <a:rPr lang="en-US" b="0" dirty="0" err="1" smtClean="0">
                <a:latin typeface="Arial"/>
                <a:ea typeface="ＭＳ Ｐゴシック" charset="-128"/>
                <a:cs typeface="Arial"/>
              </a:rPr>
              <a:t>e</a:t>
            </a:r>
            <a:r>
              <a:rPr lang="en-US" b="0" dirty="0" smtClean="0">
                <a:latin typeface="Arial"/>
                <a:ea typeface="ＭＳ Ｐゴシック" charset="-128"/>
                <a:cs typeface="Arial"/>
              </a:rPr>
              <a:t> faced with situations for which they were not specifically prepared.</a:t>
            </a:r>
            <a:r>
              <a:rPr lang="en-GB" b="0" dirty="0" smtClean="0">
                <a:latin typeface="Arial"/>
                <a:ea typeface="ヒラギノ角ゴ ProN W3" charset="-128"/>
                <a:cs typeface="Arial"/>
              </a:rPr>
              <a:t> (</a:t>
            </a:r>
            <a:r>
              <a:rPr lang="en-GB" b="0" dirty="0" err="1" smtClean="0">
                <a:latin typeface="Arial"/>
                <a:ea typeface="ヒラギノ角ゴ ProN W3" charset="-128"/>
                <a:cs typeface="Arial"/>
              </a:rPr>
              <a:t>Papert</a:t>
            </a:r>
            <a:r>
              <a:rPr lang="en-GB" b="0" dirty="0" smtClean="0">
                <a:latin typeface="Arial"/>
                <a:ea typeface="ヒラギノ角ゴ ProN W3" charset="-128"/>
                <a:cs typeface="Arial"/>
              </a:rPr>
              <a:t>, 1998)</a:t>
            </a:r>
            <a:endParaRPr lang="en-US" b="0" dirty="0" smtClean="0">
              <a:latin typeface="Arial"/>
              <a:ea typeface="ＭＳ Ｐゴシック" charset="-128"/>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ea typeface="ＭＳ Ｐゴシック" charset="-128"/>
                <a:cs typeface="ＭＳ Ｐゴシック" charset="-128"/>
              </a:rPr>
              <a:t>Successful education</a:t>
            </a:r>
            <a:endParaRPr lang="en-US" dirty="0">
              <a:ea typeface="ＭＳ Ｐゴシック" charset="-128"/>
              <a:cs typeface="ＭＳ Ｐゴシック" charset="-128"/>
            </a:endParaRPr>
          </a:p>
        </p:txBody>
      </p:sp>
      <p:sp>
        <p:nvSpPr>
          <p:cNvPr id="3" name="Content Placeholder 2"/>
          <p:cNvSpPr>
            <a:spLocks noGrp="1"/>
          </p:cNvSpPr>
          <p:nvPr>
            <p:ph idx="1"/>
          </p:nvPr>
        </p:nvSpPr>
        <p:spPr/>
        <p:txBody>
          <a:bodyPr/>
          <a:lstStyle/>
          <a:p>
            <a:pPr marL="4763" indent="-4763" defTabSz="762000">
              <a:defRPr/>
            </a:pPr>
            <a:r>
              <a:rPr lang="en-GB" sz="2000" b="0" dirty="0" smtClean="0"/>
              <a:t>T</a:t>
            </a:r>
            <a:r>
              <a:rPr lang="en-US" sz="2000" b="0" dirty="0" smtClean="0"/>
              <a:t>he test of successful education is not the amount of knowledge that a pupil takes away from school, but his appetite to know and his capacity to learn. If the school sends out children with the desire for knowledge and some idea how to acquire it, it will have done its work. Too many leave school with the appetite killed and the mind loaded with undigested lumps of information. The good schoolmaster is known by the number of valuable subjects which he declines to teach.</a:t>
            </a:r>
          </a:p>
          <a:p>
            <a:pPr algn="r" defTabSz="762000">
              <a:defRPr/>
            </a:pPr>
            <a:r>
              <a:rPr lang="en-US" sz="2000" b="0" i="1" dirty="0" smtClean="0"/>
              <a:t>The Future of Education</a:t>
            </a:r>
            <a:r>
              <a:rPr lang="en-US" sz="2000" b="0" dirty="0" smtClean="0"/>
              <a:t> (Livingstone, 1941 </a:t>
            </a:r>
            <a:r>
              <a:rPr lang="en-US" sz="2000" b="0" dirty="0" err="1" smtClean="0"/>
              <a:t>p</a:t>
            </a:r>
            <a:r>
              <a:rPr lang="en-US" sz="2000" b="0" dirty="0" smtClean="0"/>
              <a:t>. 28)</a:t>
            </a:r>
          </a:p>
          <a:p>
            <a:pPr>
              <a:defRPr/>
            </a:pPr>
            <a:endParaRPr lang="en-US"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charset="-128"/>
                <a:cs typeface="ＭＳ Ｐゴシック" charset="-128"/>
              </a:rPr>
              <a:t>Educational productivity 1996-2008</a:t>
            </a:r>
          </a:p>
        </p:txBody>
      </p:sp>
      <p:pic>
        <p:nvPicPr>
          <p:cNvPr id="31747" name="Content Placeholder 3" descr="Educational productivity 1996-2008.png"/>
          <p:cNvPicPr>
            <a:picLocks noGrp="1" noChangeAspect="1"/>
          </p:cNvPicPr>
          <p:nvPr>
            <p:ph idx="1"/>
          </p:nvPr>
        </p:nvPicPr>
        <p:blipFill>
          <a:blip r:embed="rId2"/>
          <a:srcRect l="-19118" r="-19118"/>
          <a:stretch>
            <a:fillRect/>
          </a:stretch>
        </p:blipFill>
        <p:spPr/>
      </p:pic>
      <p:sp>
        <p:nvSpPr>
          <p:cNvPr id="31748" name="TextBox 4"/>
          <p:cNvSpPr txBox="1">
            <a:spLocks noChangeArrowheads="1"/>
          </p:cNvSpPr>
          <p:nvPr/>
        </p:nvSpPr>
        <p:spPr bwMode="auto">
          <a:xfrm>
            <a:off x="2979738" y="6488113"/>
            <a:ext cx="4673600" cy="369887"/>
          </a:xfrm>
          <a:prstGeom prst="rect">
            <a:avLst/>
          </a:prstGeom>
          <a:noFill/>
          <a:ln w="9525">
            <a:noFill/>
            <a:miter lim="800000"/>
            <a:headEnd/>
            <a:tailEnd/>
          </a:ln>
        </p:spPr>
        <p:txBody>
          <a:bodyPr>
            <a:prstTxWarp prst="textNoShape">
              <a:avLst/>
            </a:prstTxWarp>
            <a:spAutoFit/>
          </a:bodyPr>
          <a:lstStyle/>
          <a:p>
            <a:pPr algn="r"/>
            <a:r>
              <a:rPr lang="en-US" sz="1800">
                <a:solidFill>
                  <a:srgbClr val="9E2487"/>
                </a:solidFill>
              </a:rPr>
              <a:t>Source: Office for National Statistics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71600" y="1600200"/>
            <a:ext cx="6400800" cy="4648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rgbClr val="000000"/>
              </a:buClr>
            </a:pPr>
            <a:endParaRPr lang="en-US" sz="2100" b="1">
              <a:solidFill>
                <a:srgbClr val="578F15"/>
              </a:solidFill>
              <a:latin typeface="Arial" charset="0"/>
            </a:endParaRPr>
          </a:p>
        </p:txBody>
      </p:sp>
      <p:sp>
        <p:nvSpPr>
          <p:cNvPr id="29699" name="Rectangle 3"/>
          <p:cNvSpPr>
            <a:spLocks noGrp="1" noChangeArrowheads="1"/>
          </p:cNvSpPr>
          <p:nvPr>
            <p:ph type="title"/>
          </p:nvPr>
        </p:nvSpPr>
        <p:spPr>
          <a:xfrm>
            <a:off x="466725" y="1751013"/>
            <a:ext cx="8353425" cy="644525"/>
          </a:xfrm>
        </p:spPr>
        <p:txBody>
          <a:bodyPr/>
          <a:lstStyle/>
          <a:p>
            <a:pPr eaLnBrk="1" hangingPunct="1"/>
            <a:r>
              <a:rPr lang="en-US">
                <a:ea typeface="ＭＳ Ｐゴシック" charset="-128"/>
                <a:cs typeface="ＭＳ Ｐゴシック" charset="-128"/>
              </a:rPr>
              <a:t>Where’s the solution?</a:t>
            </a:r>
          </a:p>
        </p:txBody>
      </p:sp>
      <p:sp>
        <p:nvSpPr>
          <p:cNvPr id="29700" name="Rectangle 4"/>
          <p:cNvSpPr>
            <a:spLocks noGrp="1" noChangeArrowheads="1"/>
          </p:cNvSpPr>
          <p:nvPr>
            <p:ph type="body" idx="1"/>
          </p:nvPr>
        </p:nvSpPr>
        <p:spPr>
          <a:xfrm>
            <a:off x="466725" y="2370138"/>
            <a:ext cx="8353425" cy="4487862"/>
          </a:xfrm>
        </p:spPr>
        <p:txBody>
          <a:bodyPr/>
          <a:lstStyle/>
          <a:p>
            <a:pPr eaLnBrk="1" hangingPunct="1"/>
            <a:r>
              <a:rPr lang="en-US" sz="1700" dirty="0">
                <a:ea typeface="ＭＳ Ｐゴシック" charset="-128"/>
                <a:cs typeface="ＭＳ Ｐゴシック" charset="-128"/>
              </a:rPr>
              <a:t>Structure</a:t>
            </a:r>
          </a:p>
          <a:p>
            <a:pPr marL="742950" lvl="1" indent="-285750" eaLnBrk="1" hangingPunct="1"/>
            <a:r>
              <a:rPr lang="en-US" sz="1700" dirty="0"/>
              <a:t>Smaller/larger high schools</a:t>
            </a:r>
          </a:p>
          <a:p>
            <a:pPr marL="742950" lvl="1" indent="-285750" eaLnBrk="1" hangingPunct="1"/>
            <a:r>
              <a:rPr lang="en-US" sz="1700" dirty="0"/>
              <a:t>K-8 schools/”All-through” schools</a:t>
            </a:r>
          </a:p>
          <a:p>
            <a:pPr eaLnBrk="1" hangingPunct="1"/>
            <a:r>
              <a:rPr lang="en-US" sz="1700" dirty="0">
                <a:ea typeface="ＭＳ Ｐゴシック" charset="-128"/>
                <a:cs typeface="ＭＳ Ｐゴシック" charset="-128"/>
              </a:rPr>
              <a:t>Alignment</a:t>
            </a:r>
          </a:p>
          <a:p>
            <a:pPr marL="742950" lvl="1" indent="-285750" eaLnBrk="1" hangingPunct="1"/>
            <a:r>
              <a:rPr lang="en-US" sz="1700" dirty="0"/>
              <a:t>Curriculum </a:t>
            </a:r>
            <a:r>
              <a:rPr lang="en-US" sz="1700" dirty="0" smtClean="0"/>
              <a:t>reform</a:t>
            </a:r>
            <a:r>
              <a:rPr lang="en-US" sz="1700" dirty="0" smtClean="0"/>
              <a:t>/</a:t>
            </a:r>
            <a:r>
              <a:rPr lang="en-US" sz="1700" dirty="0" smtClean="0"/>
              <a:t>National strategies</a:t>
            </a:r>
          </a:p>
          <a:p>
            <a:pPr marL="742950" lvl="1" indent="-285750" eaLnBrk="1" hangingPunct="1"/>
            <a:r>
              <a:rPr lang="en-US" sz="1700" dirty="0" smtClean="0"/>
              <a:t>Textbook replacement</a:t>
            </a:r>
            <a:endParaRPr lang="en-US" sz="1700" dirty="0" smtClean="0"/>
          </a:p>
          <a:p>
            <a:pPr eaLnBrk="1" hangingPunct="1"/>
            <a:r>
              <a:rPr lang="en-US" sz="1700" dirty="0">
                <a:ea typeface="ＭＳ Ｐゴシック" charset="-128"/>
                <a:cs typeface="ＭＳ Ｐゴシック" charset="-128"/>
              </a:rPr>
              <a:t>Governance</a:t>
            </a:r>
            <a:endParaRPr lang="en-US" sz="1700" dirty="0" smtClean="0">
              <a:ea typeface="ＭＳ Ｐゴシック" charset="-128"/>
              <a:cs typeface="ＭＳ Ｐゴシック" charset="-128"/>
            </a:endParaRPr>
          </a:p>
          <a:p>
            <a:pPr marL="742950" lvl="1" indent="-285750" eaLnBrk="1" hangingPunct="1"/>
            <a:r>
              <a:rPr lang="en-US" sz="1700" dirty="0" smtClean="0"/>
              <a:t>Specialist</a:t>
            </a:r>
            <a:r>
              <a:rPr lang="en-US" sz="1700" dirty="0" smtClean="0"/>
              <a:t> </a:t>
            </a:r>
            <a:r>
              <a:rPr lang="en-US" sz="1700" dirty="0" smtClean="0"/>
              <a:t>s</a:t>
            </a:r>
            <a:r>
              <a:rPr lang="en-US" sz="1700" dirty="0" smtClean="0"/>
              <a:t>chools &amp; Academies</a:t>
            </a:r>
          </a:p>
          <a:p>
            <a:pPr marL="742950" lvl="1" indent="-285750" eaLnBrk="1" hangingPunct="1"/>
            <a:r>
              <a:rPr lang="en-US" sz="1700" dirty="0" smtClean="0"/>
              <a:t>Charter schools and vouchers</a:t>
            </a:r>
          </a:p>
          <a:p>
            <a:pPr eaLnBrk="1" hangingPunct="1"/>
            <a:r>
              <a:rPr lang="en-US" sz="1700" dirty="0">
                <a:ea typeface="ＭＳ Ｐゴシック" charset="-128"/>
                <a:cs typeface="ＭＳ Ｐゴシック" charset="-128"/>
              </a:rPr>
              <a:t>Technology</a:t>
            </a:r>
          </a:p>
          <a:p>
            <a:pPr marL="742950" lvl="1" indent="-285750" eaLnBrk="1" hangingPunct="1"/>
            <a:r>
              <a:rPr lang="en-US" sz="1700" dirty="0"/>
              <a:t>Computers</a:t>
            </a:r>
          </a:p>
          <a:p>
            <a:pPr marL="742950" lvl="1" indent="-285750" eaLnBrk="1" hangingPunct="1"/>
            <a:r>
              <a:rPr lang="en-US" sz="1700" dirty="0"/>
              <a:t>Interactive white-boards</a:t>
            </a:r>
          </a:p>
          <a:p>
            <a:pPr eaLnBrk="1" hangingPunct="1"/>
            <a:r>
              <a:rPr lang="en-US" sz="1700" dirty="0">
                <a:ea typeface="ＭＳ Ｐゴシック" charset="-128"/>
                <a:cs typeface="ＭＳ Ｐゴシック" charset="-128"/>
              </a:rPr>
              <a:t>Workforce reforms</a:t>
            </a:r>
          </a:p>
          <a:p>
            <a:pPr marL="742950" lvl="1" indent="-285750" eaLnBrk="1" hangingPunct="1"/>
            <a:r>
              <a:rPr lang="en-US" sz="1700" dirty="0"/>
              <a:t>Classroom assistants</a:t>
            </a:r>
          </a:p>
          <a:p>
            <a:pPr marL="742950" lvl="1" indent="-285750" eaLnBrk="1" hangingPunct="1"/>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oE PowerPoint">
  <a:themeElements>
    <a:clrScheme name="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fontScheme name="IoE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lnDef>
  </a:objectDefaults>
  <a:extraClrSchemeLst>
    <a:extraClrScheme>
      <a:clrScheme name="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2">
        <a:dk1>
          <a:srgbClr val="000000"/>
        </a:dk1>
        <a:lt1>
          <a:srgbClr val="FFFFFF"/>
        </a:lt1>
        <a:dk2>
          <a:srgbClr val="578F15"/>
        </a:dk2>
        <a:lt2>
          <a:srgbClr val="DDDDDD"/>
        </a:lt2>
        <a:accent1>
          <a:srgbClr val="E6EFDC"/>
        </a:accent1>
        <a:accent2>
          <a:srgbClr val="578F15"/>
        </a:accent2>
        <a:accent3>
          <a:srgbClr val="FFFFFF"/>
        </a:accent3>
        <a:accent4>
          <a:srgbClr val="000000"/>
        </a:accent4>
        <a:accent5>
          <a:srgbClr val="F0F6EB"/>
        </a:accent5>
        <a:accent6>
          <a:srgbClr val="4E8112"/>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3">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4">
        <a:dk1>
          <a:srgbClr val="000000"/>
        </a:dk1>
        <a:lt1>
          <a:srgbClr val="FFFFFF"/>
        </a:lt1>
        <a:dk2>
          <a:srgbClr val="AEAFAB"/>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5">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6">
        <a:dk1>
          <a:srgbClr val="000000"/>
        </a:dk1>
        <a:lt1>
          <a:srgbClr val="FFFFFF"/>
        </a:lt1>
        <a:dk2>
          <a:srgbClr val="008FE0"/>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oE PowerPoint">
  <a:themeElements>
    <a:clrScheme name="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fontScheme name="IoE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lnDef>
  </a:objectDefaults>
  <a:extraClrSchemeLst>
    <a:extraClrScheme>
      <a:clrScheme name="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2">
        <a:dk1>
          <a:srgbClr val="000000"/>
        </a:dk1>
        <a:lt1>
          <a:srgbClr val="FFFFFF"/>
        </a:lt1>
        <a:dk2>
          <a:srgbClr val="578F15"/>
        </a:dk2>
        <a:lt2>
          <a:srgbClr val="DDDDDD"/>
        </a:lt2>
        <a:accent1>
          <a:srgbClr val="E6EFDC"/>
        </a:accent1>
        <a:accent2>
          <a:srgbClr val="578F15"/>
        </a:accent2>
        <a:accent3>
          <a:srgbClr val="FFFFFF"/>
        </a:accent3>
        <a:accent4>
          <a:srgbClr val="000000"/>
        </a:accent4>
        <a:accent5>
          <a:srgbClr val="F0F6EB"/>
        </a:accent5>
        <a:accent6>
          <a:srgbClr val="4E8112"/>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3">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4">
        <a:dk1>
          <a:srgbClr val="000000"/>
        </a:dk1>
        <a:lt1>
          <a:srgbClr val="FFFFFF"/>
        </a:lt1>
        <a:dk2>
          <a:srgbClr val="AEAFAB"/>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5">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6">
        <a:dk1>
          <a:srgbClr val="000000"/>
        </a:dk1>
        <a:lt1>
          <a:srgbClr val="FFFFFF"/>
        </a:lt1>
        <a:dk2>
          <a:srgbClr val="008FE0"/>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HD:Current work:IoE:Administration:Stationery:IoE PowerPoint.ppt</Template>
  <TotalTime>39848</TotalTime>
  <Words>2925</Words>
  <Application>Microsoft Macintosh PowerPoint</Application>
  <PresentationFormat>On-screen Show (4:3)</PresentationFormat>
  <Paragraphs>373</Paragraphs>
  <Slides>46</Slides>
  <Notes>18</Notes>
  <HiddenSlides>0</HiddenSlides>
  <MMClips>0</MMClips>
  <ScaleCrop>false</ScaleCrop>
  <HeadingPairs>
    <vt:vector size="6" baseType="variant">
      <vt:variant>
        <vt:lpstr>Design Template</vt:lpstr>
      </vt:variant>
      <vt:variant>
        <vt:i4>2</vt:i4>
      </vt:variant>
      <vt:variant>
        <vt:lpstr>Embedded OLE Servers</vt:lpstr>
      </vt:variant>
      <vt:variant>
        <vt:i4>3</vt:i4>
      </vt:variant>
      <vt:variant>
        <vt:lpstr>Slide Titles</vt:lpstr>
      </vt:variant>
      <vt:variant>
        <vt:i4>46</vt:i4>
      </vt:variant>
    </vt:vector>
  </HeadingPairs>
  <TitlesOfParts>
    <vt:vector size="51" baseType="lpstr">
      <vt:lpstr>IoE PowerPoint</vt:lpstr>
      <vt:lpstr>1_IoE PowerPoint</vt:lpstr>
      <vt:lpstr>Chart</vt:lpstr>
      <vt:lpstr>Worksheet</vt:lpstr>
      <vt:lpstr>Document</vt:lpstr>
      <vt:lpstr>How  should  we  use  what  we  know  about  learning  to  read?</vt:lpstr>
      <vt:lpstr>Improving education: science and design</vt:lpstr>
      <vt:lpstr>Raising achievement matters…</vt:lpstr>
      <vt:lpstr>…because the world of work is changing…</vt:lpstr>
      <vt:lpstr>…in surprising ways.</vt:lpstr>
      <vt:lpstr>There is only one 21st century skill</vt:lpstr>
      <vt:lpstr>Successful education</vt:lpstr>
      <vt:lpstr>Educational productivity 1996-2008</vt:lpstr>
      <vt:lpstr>Where’s the solution?</vt:lpstr>
      <vt:lpstr>School effectiveness</vt:lpstr>
      <vt:lpstr>Within-school variation</vt:lpstr>
      <vt:lpstr>Between-school effects are small</vt:lpstr>
      <vt:lpstr>Slide 13</vt:lpstr>
      <vt:lpstr>Impact of background on development</vt:lpstr>
      <vt:lpstr>Meaningful differences</vt:lpstr>
      <vt:lpstr>What matters is the teacher</vt:lpstr>
      <vt:lpstr>Trajectories of learning to read</vt:lpstr>
      <vt:lpstr>Teacher quality and student learning</vt:lpstr>
      <vt:lpstr>Teacher quality matters…</vt:lpstr>
      <vt:lpstr>… but is often ignored</vt:lpstr>
      <vt:lpstr>Reading skills: what are they really?</vt:lpstr>
      <vt:lpstr>Reading is complex…</vt:lpstr>
      <vt:lpstr>…and expertise is specific…</vt:lpstr>
      <vt:lpstr>Reading instruction competency test</vt:lpstr>
      <vt:lpstr>What works in early reading?</vt:lpstr>
      <vt:lpstr>Improving teacher quality takes time…</vt:lpstr>
      <vt:lpstr>Teachers do improve, but slowly…</vt:lpstr>
      <vt:lpstr>And at different rates for different skills…</vt:lpstr>
      <vt:lpstr>Getting serious about professional development</vt:lpstr>
      <vt:lpstr>People like neuroscience</vt:lpstr>
      <vt:lpstr>Sample explanations </vt:lpstr>
      <vt:lpstr>Seductive allure</vt:lpstr>
      <vt:lpstr>Brains recognizing words</vt:lpstr>
      <vt:lpstr>Slide 34</vt:lpstr>
      <vt:lpstr>Slide 35</vt:lpstr>
      <vt:lpstr>Differences in activation intensity between native Chinese speakers  and native English speakers in the perisylvian language region (A) and the premotor association area (B) of the brain (Tang et al., 2008).</vt:lpstr>
      <vt:lpstr>Sustaining teacher development with professional learning communities </vt:lpstr>
      <vt:lpstr>A model for teacher learning</vt:lpstr>
      <vt:lpstr>Example: CPR (Klein &amp; Klein, 1981)</vt:lpstr>
      <vt:lpstr>Looking at the wrong knowledge…</vt:lpstr>
      <vt:lpstr>Hand hygiene in hospitals (Pittet, 2001)</vt:lpstr>
      <vt:lpstr>Slide 42</vt:lpstr>
      <vt:lpstr>Knowledge transfer…or creation?</vt:lpstr>
      <vt:lpstr>Supportive accountability</vt:lpstr>
      <vt:lpstr>Summary</vt:lpstr>
      <vt:lpstr>Comments?  Questions?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black box: Raising standards through classroom assessment</dc:title>
  <dc:creator>Dylan Wiliam</dc:creator>
  <cp:lastModifiedBy>Dylan Wiliam</cp:lastModifiedBy>
  <cp:revision>202</cp:revision>
  <cp:lastPrinted>2007-02-01T19:02:41Z</cp:lastPrinted>
  <dcterms:created xsi:type="dcterms:W3CDTF">2010-07-05T15:58:33Z</dcterms:created>
  <dcterms:modified xsi:type="dcterms:W3CDTF">2010-07-08T06:15:34Z</dcterms:modified>
</cp:coreProperties>
</file>