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21" r:id="rId1"/>
  </p:sldMasterIdLst>
  <p:notesMasterIdLst>
    <p:notesMasterId r:id="rId22"/>
  </p:notesMasterIdLst>
  <p:sldIdLst>
    <p:sldId id="256" r:id="rId2"/>
    <p:sldId id="257" r:id="rId3"/>
    <p:sldId id="268" r:id="rId4"/>
    <p:sldId id="258" r:id="rId5"/>
    <p:sldId id="262" r:id="rId6"/>
    <p:sldId id="269" r:id="rId7"/>
    <p:sldId id="259" r:id="rId8"/>
    <p:sldId id="263" r:id="rId9"/>
    <p:sldId id="272" r:id="rId10"/>
    <p:sldId id="270" r:id="rId11"/>
    <p:sldId id="273" r:id="rId12"/>
    <p:sldId id="266" r:id="rId13"/>
    <p:sldId id="265" r:id="rId14"/>
    <p:sldId id="274" r:id="rId15"/>
    <p:sldId id="275" r:id="rId16"/>
    <p:sldId id="271" r:id="rId17"/>
    <p:sldId id="261" r:id="rId18"/>
    <p:sldId id="276" r:id="rId19"/>
    <p:sldId id="277" r:id="rId20"/>
    <p:sldId id="264" r:id="rId21"/>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8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DF731A-2140-B94E-A151-88B261569AAC}" type="datetimeFigureOut">
              <a:rPr lang="en-US" smtClean="0"/>
              <a:t>4/13/13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66CD8A-5A1C-4C4D-AB80-9CE04AE7C6C2}" type="slidenum">
              <a:rPr lang="en-US" smtClean="0"/>
              <a:t>‹#›</a:t>
            </a:fld>
            <a:endParaRPr lang="en-US"/>
          </a:p>
        </p:txBody>
      </p:sp>
    </p:spTree>
    <p:extLst>
      <p:ext uri="{BB962C8B-B14F-4D97-AF65-F5344CB8AC3E}">
        <p14:creationId xmlns:p14="http://schemas.microsoft.com/office/powerpoint/2010/main" val="1703412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026"/>
          <p:cNvSpPr>
            <a:spLocks noGrp="1" noRot="1" noChangeAspect="1" noChangeArrowheads="1"/>
          </p:cNvSpPr>
          <p:nvPr>
            <p:ph type="sldImg"/>
          </p:nvPr>
        </p:nvSpPr>
        <p:spPr>
          <a:xfrm>
            <a:off x="1292225" y="798513"/>
            <a:ext cx="4275138" cy="3206750"/>
          </a:xfrm>
          <a:solidFill>
            <a:srgbClr val="FFFFFF"/>
          </a:solidFill>
          <a:ln/>
        </p:spPr>
      </p:sp>
      <p:sp>
        <p:nvSpPr>
          <p:cNvPr id="41986" name="Rectangle 1027"/>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xfrm>
            <a:off x="1292225" y="798513"/>
            <a:ext cx="4275138" cy="3206750"/>
          </a:xfrm>
          <a:ln/>
          <a:extLst>
            <a:ext uri="{FAA26D3D-D897-4be2-8F04-BA451C77F1D7}">
              <ma14:placeholderFlag xmlns:ma14="http://schemas.microsoft.com/office/mac/drawingml/2011/main" val="1"/>
            </a:ext>
          </a:extLst>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GB"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pic>
        <p:nvPicPr>
          <p:cNvPr id="7" name="Picture 6"/>
          <p:cNvPicPr>
            <a:picLocks noChangeAspect="1"/>
          </p:cNvPicPr>
          <p:nvPr/>
        </p:nvPicPr>
        <p:blipFill>
          <a:blip r:embed="rId2"/>
          <a:stretch>
            <a:fillRect/>
          </a:stretch>
        </p:blipFill>
        <p:spPr>
          <a:xfrm>
            <a:off x="7862080" y="6023117"/>
            <a:ext cx="1079500" cy="6731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GB"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with logo">
    <p:spTree>
      <p:nvGrpSpPr>
        <p:cNvPr id="1" name=""/>
        <p:cNvGrpSpPr/>
        <p:nvPr/>
      </p:nvGrpSpPr>
      <p:grpSpPr>
        <a:xfrm>
          <a:off x="0" y="0"/>
          <a:ext cx="0" cy="0"/>
          <a:chOff x="0" y="0"/>
          <a:chExt cx="0" cy="0"/>
        </a:xfrm>
      </p:grpSpPr>
      <p:sp>
        <p:nvSpPr>
          <p:cNvPr id="9" name="Rectangle 8"/>
          <p:cNvSpPr/>
          <p:nvPr userDrawn="1"/>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
        <p:nvSpPr>
          <p:cNvPr id="6" name="Title 1"/>
          <p:cNvSpPr>
            <a:spLocks noGrp="1"/>
          </p:cNvSpPr>
          <p:nvPr>
            <p:ph type="title"/>
          </p:nvPr>
        </p:nvSpPr>
        <p:spPr>
          <a:xfrm>
            <a:off x="609600" y="228600"/>
            <a:ext cx="8153400" cy="990600"/>
          </a:xfrm>
        </p:spPr>
        <p:txBody>
          <a:bodyPr/>
          <a:lstStyle/>
          <a:p>
            <a:r>
              <a:rPr kumimoji="0" lang="en-GB" smtClean="0"/>
              <a:t>Click to edit Master title style</a:t>
            </a:r>
            <a:endParaRPr kumimoji="0" lang="en-US" dirty="0"/>
          </a:p>
        </p:txBody>
      </p:sp>
      <p:sp>
        <p:nvSpPr>
          <p:cNvPr id="7" name="Slide Number Placeholder 4"/>
          <p:cNvSpPr txBox="1">
            <a:spLocks/>
          </p:cNvSpPr>
          <p:nvPr userDrawn="1"/>
        </p:nvSpPr>
        <p:spPr>
          <a:xfrm>
            <a:off x="0" y="1272222"/>
            <a:ext cx="533400" cy="244476"/>
          </a:xfrm>
          <a:prstGeom prst="rect">
            <a:avLst/>
          </a:prstGeom>
        </p:spPr>
        <p:txBody>
          <a:bodyPr vert="horz" anchor="ctr" anchorCtr="0">
            <a:normAutofit fontScale="85000" lnSpcReduction="20000"/>
          </a:bodyPr>
          <a:lstStyle>
            <a:defPPr>
              <a:defRPr lang="en-GB"/>
            </a:defPPr>
            <a:lvl1pPr algn="ctr" rtl="0" eaLnBrk="1" fontAlgn="base" latinLnBrk="0" hangingPunct="1">
              <a:spcBef>
                <a:spcPct val="0"/>
              </a:spcBef>
              <a:spcAft>
                <a:spcPct val="0"/>
              </a:spcAft>
              <a:defRPr kumimoji="0" sz="1400" b="1" kern="1200">
                <a:solidFill>
                  <a:srgbClr val="000000"/>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a:lstStyle>
          <a:p>
            <a:pPr>
              <a:defRPr/>
            </a:pPr>
            <a:fld id="{19ABF79A-F4A3-5E49-A6CE-5B8CF779BC37}" type="slidenum">
              <a:rPr lang="en-GB" smtClean="0"/>
              <a:pPr>
                <a:defRPr/>
              </a:pPr>
              <a:t>‹#›</a:t>
            </a:fld>
            <a:endParaRPr lang="en-GB" dirty="0"/>
          </a:p>
        </p:txBody>
      </p:sp>
      <p:sp>
        <p:nvSpPr>
          <p:cNvPr id="8" name="Rectangle 7"/>
          <p:cNvSpPr/>
          <p:nvPr userDrawn="1"/>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Tree>
    <p:extLst>
      <p:ext uri="{BB962C8B-B14F-4D97-AF65-F5344CB8AC3E}">
        <p14:creationId xmlns:p14="http://schemas.microsoft.com/office/powerpoint/2010/main" val="307753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GB"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GB"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7" r:id="rId5"/>
    <p:sldLayoutId id="2147483926" r:id="rId6"/>
    <p:sldLayoutId id="2147483929" r:id="rId7"/>
    <p:sldLayoutId id="2147483928" r:id="rId8"/>
  </p:sldLayoutIdLst>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on formative assessment practices</a:t>
            </a:r>
            <a:endParaRPr lang="en-US" dirty="0"/>
          </a:p>
        </p:txBody>
      </p:sp>
      <p:sp>
        <p:nvSpPr>
          <p:cNvPr id="3" name="Subtitle 2"/>
          <p:cNvSpPr>
            <a:spLocks noGrp="1"/>
          </p:cNvSpPr>
          <p:nvPr>
            <p:ph type="subTitle" idx="1"/>
          </p:nvPr>
        </p:nvSpPr>
        <p:spPr>
          <a:xfrm>
            <a:off x="351512" y="3677291"/>
            <a:ext cx="7371236" cy="1722336"/>
          </a:xfrm>
        </p:spPr>
        <p:txBody>
          <a:bodyPr>
            <a:normAutofit/>
          </a:bodyPr>
          <a:lstStyle/>
          <a:p>
            <a:r>
              <a:rPr lang="en-US" dirty="0"/>
              <a:t>2013 AERA Classroom Assessment SIG </a:t>
            </a:r>
            <a:r>
              <a:rPr lang="en-US" dirty="0" smtClean="0"/>
              <a:t>Symposium:</a:t>
            </a:r>
          </a:p>
          <a:p>
            <a:r>
              <a:rPr lang="en-US" dirty="0" smtClean="0"/>
              <a:t>Advancing </a:t>
            </a:r>
            <a:r>
              <a:rPr lang="en-US" dirty="0"/>
              <a:t>Research in Classroom </a:t>
            </a:r>
            <a:r>
              <a:rPr lang="en-US" dirty="0" smtClean="0"/>
              <a:t>Assessment</a:t>
            </a:r>
            <a:endParaRPr lang="en-GB" dirty="0" smtClean="0"/>
          </a:p>
          <a:p>
            <a:r>
              <a:rPr lang="en-US" dirty="0" smtClean="0"/>
              <a:t>Dylan Wiliam</a:t>
            </a:r>
            <a:endParaRPr lang="en-US" dirty="0"/>
          </a:p>
        </p:txBody>
      </p:sp>
    </p:spTree>
    <p:extLst>
      <p:ext uri="{BB962C8B-B14F-4D97-AF65-F5344CB8AC3E}">
        <p14:creationId xmlns:p14="http://schemas.microsoft.com/office/powerpoint/2010/main" val="41343693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Feedback and instructional correctives</a:t>
            </a:r>
            <a:endParaRPr lang="en-US" dirty="0"/>
          </a:p>
        </p:txBody>
      </p:sp>
      <p:sp>
        <p:nvSpPr>
          <p:cNvPr id="3" name="Subtitle 2"/>
          <p:cNvSpPr>
            <a:spLocks noGrp="1"/>
          </p:cNvSpPr>
          <p:nvPr>
            <p:ph type="subTitle" idx="1"/>
          </p:nvPr>
        </p:nvSpPr>
        <p:spPr/>
        <p:txBody>
          <a:bodyPr/>
          <a:lstStyle/>
          <a:p>
            <a:r>
              <a:rPr lang="en-US" dirty="0" smtClean="0"/>
              <a:t>Dylan Wiliam</a:t>
            </a:r>
            <a:endParaRPr lang="en-US" dirty="0"/>
          </a:p>
        </p:txBody>
      </p:sp>
    </p:spTree>
    <p:extLst>
      <p:ext uri="{BB962C8B-B14F-4D97-AF65-F5344CB8AC3E}">
        <p14:creationId xmlns:p14="http://schemas.microsoft.com/office/powerpoint/2010/main" val="19881285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026"/>
          <p:cNvSpPr>
            <a:spLocks noGrp="1" noChangeArrowheads="1"/>
          </p:cNvSpPr>
          <p:nvPr>
            <p:ph type="title"/>
          </p:nvPr>
        </p:nvSpPr>
        <p:spPr/>
        <p:txBody>
          <a:bodyPr/>
          <a:lstStyle/>
          <a:p>
            <a:r>
              <a:rPr lang="en-US" dirty="0" smtClean="0"/>
              <a:t>Reviews of research on feedback</a:t>
            </a:r>
            <a:endParaRPr lang="en-US" dirty="0"/>
          </a:p>
        </p:txBody>
      </p:sp>
      <p:sp>
        <p:nvSpPr>
          <p:cNvPr id="40962" name="Rectangle 1027"/>
          <p:cNvSpPr>
            <a:spLocks noGrp="1" noChangeArrowheads="1"/>
          </p:cNvSpPr>
          <p:nvPr>
            <p:ph sz="quarter" idx="1"/>
          </p:nvPr>
        </p:nvSpPr>
        <p:spPr/>
        <p:txBody>
          <a:bodyPr>
            <a:normAutofit/>
          </a:bodyPr>
          <a:lstStyle/>
          <a:p>
            <a:r>
              <a:rPr lang="en-US" sz="2200" dirty="0" smtClean="0"/>
              <a:t>Fuchs &amp; Fuchs (1986)</a:t>
            </a:r>
          </a:p>
          <a:p>
            <a:r>
              <a:rPr lang="en-US" sz="2200" dirty="0" err="1" smtClean="0"/>
              <a:t>Natriello</a:t>
            </a:r>
            <a:r>
              <a:rPr lang="en-US" sz="2200" dirty="0" smtClean="0"/>
              <a:t> (1987)</a:t>
            </a:r>
          </a:p>
          <a:p>
            <a:r>
              <a:rPr lang="en-US" sz="2200" dirty="0" smtClean="0"/>
              <a:t>Crooks (1988)</a:t>
            </a:r>
          </a:p>
          <a:p>
            <a:r>
              <a:rPr lang="en-US" sz="2200" dirty="0" err="1" smtClean="0"/>
              <a:t>Bangert</a:t>
            </a:r>
            <a:r>
              <a:rPr lang="en-US" sz="2200" dirty="0" smtClean="0"/>
              <a:t>-Drowns et al. (1991)</a:t>
            </a:r>
          </a:p>
          <a:p>
            <a:r>
              <a:rPr lang="en-US" sz="2200" dirty="0" err="1" smtClean="0"/>
              <a:t>Dempster</a:t>
            </a:r>
            <a:r>
              <a:rPr lang="en-US" sz="2200" dirty="0" smtClean="0"/>
              <a:t> (1991, 1992)</a:t>
            </a:r>
          </a:p>
          <a:p>
            <a:r>
              <a:rPr lang="en-US" sz="2200" dirty="0" err="1"/>
              <a:t>Elshout</a:t>
            </a:r>
            <a:r>
              <a:rPr lang="en-US" sz="2200" dirty="0"/>
              <a:t>-Mohr (1994</a:t>
            </a:r>
            <a:r>
              <a:rPr lang="en-US" sz="2200" dirty="0" smtClean="0"/>
              <a:t>)</a:t>
            </a:r>
          </a:p>
          <a:p>
            <a:r>
              <a:rPr lang="en-US" sz="2200" dirty="0" err="1" smtClean="0"/>
              <a:t>Kluger</a:t>
            </a:r>
            <a:r>
              <a:rPr lang="en-US" sz="2200" dirty="0" smtClean="0"/>
              <a:t> &amp; </a:t>
            </a:r>
            <a:r>
              <a:rPr lang="en-US" sz="2200" dirty="0" err="1" smtClean="0"/>
              <a:t>DeNisi</a:t>
            </a:r>
            <a:r>
              <a:rPr lang="en-US" sz="2200" dirty="0" smtClean="0"/>
              <a:t> (1996)</a:t>
            </a:r>
          </a:p>
          <a:p>
            <a:r>
              <a:rPr lang="en-US" sz="2200" dirty="0" smtClean="0"/>
              <a:t>Black &amp; Wiliam (1998)</a:t>
            </a:r>
          </a:p>
        </p:txBody>
      </p:sp>
      <p:sp>
        <p:nvSpPr>
          <p:cNvPr id="40963" name="Rectangle 1028"/>
          <p:cNvSpPr>
            <a:spLocks noGrp="1" noChangeArrowheads="1"/>
          </p:cNvSpPr>
          <p:nvPr>
            <p:ph sz="quarter" idx="2"/>
          </p:nvPr>
        </p:nvSpPr>
        <p:spPr/>
        <p:txBody>
          <a:bodyPr>
            <a:normAutofit/>
          </a:bodyPr>
          <a:lstStyle/>
          <a:p>
            <a:r>
              <a:rPr lang="en-US" sz="2200" dirty="0" err="1"/>
              <a:t>Nyquist</a:t>
            </a:r>
            <a:r>
              <a:rPr lang="en-US" sz="2200" dirty="0"/>
              <a:t> (2003)</a:t>
            </a:r>
          </a:p>
          <a:p>
            <a:r>
              <a:rPr lang="en-US" sz="2200" dirty="0" err="1" smtClean="0"/>
              <a:t>Brookhart</a:t>
            </a:r>
            <a:r>
              <a:rPr lang="en-US" sz="2200" dirty="0" smtClean="0"/>
              <a:t> (2004)</a:t>
            </a:r>
          </a:p>
          <a:p>
            <a:r>
              <a:rPr lang="en-US" sz="2200" dirty="0" err="1" smtClean="0"/>
              <a:t>Allal</a:t>
            </a:r>
            <a:r>
              <a:rPr lang="en-US" sz="2200" dirty="0" smtClean="0"/>
              <a:t> &amp; Lopez (2005)</a:t>
            </a:r>
          </a:p>
          <a:p>
            <a:r>
              <a:rPr lang="en-US" sz="2200" dirty="0" err="1" smtClean="0"/>
              <a:t>Köller</a:t>
            </a:r>
            <a:r>
              <a:rPr lang="en-US" sz="2200" dirty="0" smtClean="0"/>
              <a:t> (2005)</a:t>
            </a:r>
          </a:p>
          <a:p>
            <a:r>
              <a:rPr lang="en-US" sz="2200" dirty="0" err="1" smtClean="0"/>
              <a:t>Brookhart</a:t>
            </a:r>
            <a:r>
              <a:rPr lang="en-US" sz="2200" dirty="0" smtClean="0"/>
              <a:t> (2007)</a:t>
            </a:r>
          </a:p>
          <a:p>
            <a:r>
              <a:rPr lang="en-US" sz="2200" dirty="0" err="1" smtClean="0"/>
              <a:t>Wiliam</a:t>
            </a:r>
            <a:r>
              <a:rPr lang="en-US" sz="2200" dirty="0" smtClean="0"/>
              <a:t> (2007)</a:t>
            </a:r>
          </a:p>
          <a:p>
            <a:r>
              <a:rPr lang="en-US" sz="2200" dirty="0" smtClean="0"/>
              <a:t>Hattie &amp; </a:t>
            </a:r>
            <a:r>
              <a:rPr lang="en-US" sz="2200" dirty="0" err="1" smtClean="0"/>
              <a:t>Timperley</a:t>
            </a:r>
            <a:r>
              <a:rPr lang="en-US" sz="2200" dirty="0" smtClean="0"/>
              <a:t> (2007)</a:t>
            </a:r>
          </a:p>
          <a:p>
            <a:r>
              <a:rPr lang="en-US" sz="2200" dirty="0" smtClean="0"/>
              <a:t>Shute (2008)</a:t>
            </a:r>
            <a:endParaRPr lang="en-US" sz="2200" dirty="0"/>
          </a:p>
        </p:txBody>
      </p:sp>
      <p:sp>
        <p:nvSpPr>
          <p:cNvPr id="3" name="Slide Number Placeholder 2"/>
          <p:cNvSpPr>
            <a:spLocks noGrp="1"/>
          </p:cNvSpPr>
          <p:nvPr>
            <p:ph type="sldNum" sz="quarter" idx="16"/>
          </p:nvPr>
        </p:nvSpPr>
        <p:spPr/>
        <p:txBody>
          <a:bodyPr>
            <a:normAutofit fontScale="85000" lnSpcReduction="20000"/>
          </a:bodyPr>
          <a:lstStyle/>
          <a:p>
            <a:pPr>
              <a:defRPr/>
            </a:pPr>
            <a:fld id="{5C50C641-66DE-184E-B016-D253D8CA36FC}" type="slidenum">
              <a:rPr lang="en-GB" smtClean="0"/>
              <a:pPr>
                <a:defRPr/>
              </a:pPr>
              <a:t>11</a:t>
            </a:fld>
            <a:endParaRPr lang="en-GB"/>
          </a:p>
        </p:txBody>
      </p:sp>
    </p:spTree>
    <p:extLst>
      <p:ext uri="{BB962C8B-B14F-4D97-AF65-F5344CB8AC3E}">
        <p14:creationId xmlns:p14="http://schemas.microsoft.com/office/powerpoint/2010/main" val="34885169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609600" y="274638"/>
            <a:ext cx="8534400" cy="1143000"/>
          </a:xfrm>
        </p:spPr>
        <p:txBody>
          <a:bodyPr>
            <a:normAutofit fontScale="90000"/>
          </a:bodyPr>
          <a:lstStyle/>
          <a:p>
            <a:r>
              <a:rPr lang="en-GB" dirty="0" smtClean="0"/>
              <a:t>Feedback: an evolving concept (</a:t>
            </a:r>
            <a:r>
              <a:rPr lang="en-GB" dirty="0" err="1" smtClean="0"/>
              <a:t>Brookhart</a:t>
            </a:r>
            <a:r>
              <a:rPr lang="en-GB" dirty="0" smtClean="0"/>
              <a:t>, 2007)</a:t>
            </a:r>
            <a:endParaRPr lang="en-GB" dirty="0"/>
          </a:p>
        </p:txBody>
      </p:sp>
      <p:sp>
        <p:nvSpPr>
          <p:cNvPr id="140291" name="Rectangle 3"/>
          <p:cNvSpPr>
            <a:spLocks noGrp="1" noChangeArrowheads="1"/>
          </p:cNvSpPr>
          <p:nvPr>
            <p:ph type="body" idx="1"/>
          </p:nvPr>
        </p:nvSpPr>
        <p:spPr/>
        <p:txBody>
          <a:bodyPr/>
          <a:lstStyle/>
          <a:p>
            <a:r>
              <a:rPr lang="en-GB" dirty="0" smtClean="0"/>
              <a:t>Conceptualization</a:t>
            </a:r>
            <a:endParaRPr lang="en-GB" dirty="0"/>
          </a:p>
        </p:txBody>
      </p:sp>
      <p:sp>
        <p:nvSpPr>
          <p:cNvPr id="4" name="Content Placeholder 3"/>
          <p:cNvSpPr>
            <a:spLocks noGrp="1"/>
          </p:cNvSpPr>
          <p:nvPr>
            <p:ph sz="half" idx="2"/>
          </p:nvPr>
        </p:nvSpPr>
        <p:spPr>
          <a:xfrm>
            <a:off x="609600" y="2438399"/>
            <a:ext cx="3886200" cy="4113681"/>
          </a:xfrm>
        </p:spPr>
        <p:txBody>
          <a:bodyPr>
            <a:noAutofit/>
          </a:bodyPr>
          <a:lstStyle/>
          <a:p>
            <a:r>
              <a:rPr lang="en-US" sz="2500" dirty="0" smtClean="0"/>
              <a:t>Information about the learning process…</a:t>
            </a:r>
          </a:p>
          <a:p>
            <a:r>
              <a:rPr lang="en-US" sz="2500" dirty="0" smtClean="0"/>
              <a:t>… that teachers can use for instructional decisions…</a:t>
            </a:r>
          </a:p>
          <a:p>
            <a:r>
              <a:rPr lang="en-US" sz="2500" dirty="0" smtClean="0"/>
              <a:t>…and students can use to improve performance…</a:t>
            </a:r>
          </a:p>
          <a:p>
            <a:r>
              <a:rPr lang="en-US" sz="2500" dirty="0" smtClean="0"/>
              <a:t>…which motivates students</a:t>
            </a:r>
          </a:p>
          <a:p>
            <a:endParaRPr lang="en-US" dirty="0"/>
          </a:p>
        </p:txBody>
      </p:sp>
      <p:sp>
        <p:nvSpPr>
          <p:cNvPr id="5" name="Text Placeholder 4"/>
          <p:cNvSpPr>
            <a:spLocks noGrp="1"/>
          </p:cNvSpPr>
          <p:nvPr>
            <p:ph type="body" sz="quarter" idx="3"/>
          </p:nvPr>
        </p:nvSpPr>
        <p:spPr/>
        <p:txBody>
          <a:bodyPr/>
          <a:lstStyle/>
          <a:p>
            <a:r>
              <a:rPr lang="en-US" dirty="0" smtClean="0"/>
              <a:t>Source(s)</a:t>
            </a:r>
            <a:endParaRPr lang="en-US" dirty="0"/>
          </a:p>
        </p:txBody>
      </p:sp>
      <p:sp>
        <p:nvSpPr>
          <p:cNvPr id="6" name="Content Placeholder 5"/>
          <p:cNvSpPr>
            <a:spLocks noGrp="1"/>
          </p:cNvSpPr>
          <p:nvPr>
            <p:ph sz="quarter" idx="4"/>
          </p:nvPr>
        </p:nvSpPr>
        <p:spPr/>
        <p:txBody>
          <a:bodyPr>
            <a:noAutofit/>
          </a:bodyPr>
          <a:lstStyle/>
          <a:p>
            <a:r>
              <a:rPr lang="en-US" sz="2500" dirty="0" err="1" smtClean="0"/>
              <a:t>Scriven</a:t>
            </a:r>
            <a:r>
              <a:rPr lang="en-US" sz="2500" dirty="0" smtClean="0"/>
              <a:t> (1967)</a:t>
            </a:r>
            <a:r>
              <a:rPr lang="en-US" sz="2500" dirty="0"/>
              <a:t/>
            </a:r>
            <a:br>
              <a:rPr lang="en-US" sz="2500" dirty="0"/>
            </a:br>
            <a:endParaRPr lang="en-US" sz="2500" dirty="0" smtClean="0"/>
          </a:p>
          <a:p>
            <a:r>
              <a:rPr lang="en-US" sz="2500" dirty="0" smtClean="0"/>
              <a:t>Bloom, Hastings and </a:t>
            </a:r>
            <a:r>
              <a:rPr lang="en-US" sz="2500" dirty="0" err="1" smtClean="0"/>
              <a:t>Madaus</a:t>
            </a:r>
            <a:r>
              <a:rPr lang="en-US" sz="2500" dirty="0" smtClean="0"/>
              <a:t> (1971)</a:t>
            </a:r>
            <a:br>
              <a:rPr lang="en-US" sz="2500" dirty="0" smtClean="0"/>
            </a:br>
            <a:endParaRPr lang="en-US" sz="2500" dirty="0"/>
          </a:p>
          <a:p>
            <a:r>
              <a:rPr lang="en-US" sz="2500" dirty="0" smtClean="0"/>
              <a:t>Sadler (1983; 1989)</a:t>
            </a:r>
            <a:br>
              <a:rPr lang="en-US" sz="2500" dirty="0" smtClean="0"/>
            </a:br>
            <a:endParaRPr lang="en-US" sz="2500" dirty="0" smtClean="0"/>
          </a:p>
          <a:p>
            <a:r>
              <a:rPr lang="en-US" sz="2500" dirty="0" err="1" smtClean="0"/>
              <a:t>Natriello</a:t>
            </a:r>
            <a:r>
              <a:rPr lang="en-US" sz="2500" dirty="0" smtClean="0"/>
              <a:t> (1987); Crooks (1988); Black and Wiliam (1998); </a:t>
            </a:r>
            <a:r>
              <a:rPr lang="en-US" sz="2500" dirty="0" err="1" smtClean="0"/>
              <a:t>Brookhart</a:t>
            </a:r>
            <a:r>
              <a:rPr lang="en-US" sz="2500" dirty="0" smtClean="0"/>
              <a:t> (1997)</a:t>
            </a:r>
            <a:endParaRPr lang="en-US" sz="2500" dirty="0"/>
          </a:p>
        </p:txBody>
      </p:sp>
      <p:sp>
        <p:nvSpPr>
          <p:cNvPr id="2" name="Slide Number Placeholder 1"/>
          <p:cNvSpPr>
            <a:spLocks noGrp="1"/>
          </p:cNvSpPr>
          <p:nvPr>
            <p:ph type="sldNum" sz="quarter" idx="16"/>
          </p:nvPr>
        </p:nvSpPr>
        <p:spPr/>
        <p:txBody>
          <a:bodyPr>
            <a:normAutofit fontScale="85000" lnSpcReduction="20000"/>
          </a:bodyPr>
          <a:lstStyle/>
          <a:p>
            <a:pPr>
              <a:defRPr/>
            </a:pPr>
            <a:fld id="{27179BD9-65CB-694A-A2D4-7B548DC60A53}" type="slidenum">
              <a:rPr lang="en-GB" smtClean="0"/>
              <a:pPr>
                <a:defRPr/>
              </a:pPr>
              <a:t>12</a:t>
            </a:fld>
            <a:endParaRPr lang="en-GB"/>
          </a:p>
        </p:txBody>
      </p:sp>
    </p:spTree>
    <p:extLst>
      <p:ext uri="{BB962C8B-B14F-4D97-AF65-F5344CB8AC3E}">
        <p14:creationId xmlns:p14="http://schemas.microsoft.com/office/powerpoint/2010/main" val="5599887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the future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13</a:t>
            </a:fld>
            <a:endParaRPr lang="en-GB" dirty="0"/>
          </a:p>
        </p:txBody>
      </p:sp>
      <p:sp>
        <p:nvSpPr>
          <p:cNvPr id="4" name="Content Placeholder 3"/>
          <p:cNvSpPr>
            <a:spLocks noGrp="1"/>
          </p:cNvSpPr>
          <p:nvPr>
            <p:ph sz="quarter" idx="1"/>
          </p:nvPr>
        </p:nvSpPr>
        <p:spPr>
          <a:xfrm>
            <a:off x="612648" y="1600200"/>
            <a:ext cx="8153400" cy="5257800"/>
          </a:xfrm>
        </p:spPr>
        <p:txBody>
          <a:bodyPr>
            <a:normAutofit/>
          </a:bodyPr>
          <a:lstStyle/>
          <a:p>
            <a:pPr marL="0" indent="0">
              <a:lnSpc>
                <a:spcPct val="110000"/>
              </a:lnSpc>
              <a:buNone/>
            </a:pPr>
            <a:r>
              <a:rPr lang="en-US" sz="2400" dirty="0" smtClean="0"/>
              <a:t>“These </a:t>
            </a:r>
            <a:r>
              <a:rPr lang="en-US" sz="2400" dirty="0"/>
              <a:t>considerations of utility and alternative interventions suggest that even </a:t>
            </a:r>
            <a:r>
              <a:rPr lang="en-US" sz="2400" dirty="0" smtClean="0"/>
              <a:t>[a feedback intervention (FI)] </a:t>
            </a:r>
            <a:r>
              <a:rPr lang="en-US" sz="2400" dirty="0"/>
              <a:t>with demonstrated positive effects on performance should not be administered whenever possible. Rather, additional development of </a:t>
            </a:r>
            <a:r>
              <a:rPr lang="en-US" sz="2400" dirty="0" smtClean="0"/>
              <a:t>[feedback intervention theory] </a:t>
            </a:r>
            <a:r>
              <a:rPr lang="en-US" sz="2400" dirty="0"/>
              <a:t>is needed to establish the circumstance under which positive </a:t>
            </a:r>
            <a:r>
              <a:rPr lang="en-US" sz="2400" dirty="0" smtClean="0"/>
              <a:t>FI </a:t>
            </a:r>
            <a:r>
              <a:rPr lang="en-US" sz="2400" dirty="0"/>
              <a:t>effects on performance are also lasting and efficient and when these effects are transient and have questionable utility. This research must focus on the processes induced by FIs and not on the general question of whether FIs improve performance—look at how little progress 90 years of attempts to answer the latter question have yielded</a:t>
            </a:r>
            <a:r>
              <a:rPr lang="en-US" sz="2400" dirty="0" smtClean="0"/>
              <a:t>.” (</a:t>
            </a:r>
            <a:r>
              <a:rPr lang="en-US" sz="2400" dirty="0" err="1" smtClean="0"/>
              <a:t>Kluger</a:t>
            </a:r>
            <a:r>
              <a:rPr lang="en-US" sz="2400" dirty="0" smtClean="0"/>
              <a:t> &amp; </a:t>
            </a:r>
            <a:r>
              <a:rPr lang="en-US" sz="2400" dirty="0" err="1" smtClean="0"/>
              <a:t>DeNisi</a:t>
            </a:r>
            <a:r>
              <a:rPr lang="en-US" sz="2400" dirty="0" smtClean="0"/>
              <a:t>, 1996 p. 278)</a:t>
            </a:r>
            <a:endParaRPr lang="en-US" sz="2400" dirty="0"/>
          </a:p>
        </p:txBody>
      </p:sp>
    </p:spTree>
    <p:extLst>
      <p:ext uri="{BB962C8B-B14F-4D97-AF65-F5344CB8AC3E}">
        <p14:creationId xmlns:p14="http://schemas.microsoft.com/office/powerpoint/2010/main" val="13743453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pathway theory (</a:t>
            </a:r>
            <a:r>
              <a:rPr lang="en-US" dirty="0" err="1" smtClean="0"/>
              <a:t>Boekaerts</a:t>
            </a:r>
            <a:r>
              <a:rPr lang="en-US" dirty="0" smtClean="0"/>
              <a: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14</a:t>
            </a:fld>
            <a:endParaRPr lang="en-GB" dirty="0"/>
          </a:p>
        </p:txBody>
      </p:sp>
      <p:sp>
        <p:nvSpPr>
          <p:cNvPr id="4" name="Content Placeholder 3"/>
          <p:cNvSpPr>
            <a:spLocks noGrp="1"/>
          </p:cNvSpPr>
          <p:nvPr>
            <p:ph sz="quarter" idx="1"/>
          </p:nvPr>
        </p:nvSpPr>
        <p:spPr/>
        <p:txBody>
          <a:bodyPr>
            <a:normAutofit/>
          </a:bodyPr>
          <a:lstStyle/>
          <a:p>
            <a:pPr marL="0" indent="0">
              <a:lnSpc>
                <a:spcPct val="110000"/>
              </a:lnSpc>
              <a:buNone/>
            </a:pPr>
            <a:r>
              <a:rPr lang="en-US" sz="2400" dirty="0" smtClean="0"/>
              <a:t>“It </a:t>
            </a:r>
            <a:r>
              <a:rPr lang="en-US" sz="2400" dirty="0"/>
              <a:t>is assumed that students who are invited to participate in a learning activity use </a:t>
            </a:r>
            <a:r>
              <a:rPr lang="en-US" sz="2400" dirty="0" smtClean="0"/>
              <a:t>three sources </a:t>
            </a:r>
            <a:r>
              <a:rPr lang="en-US" sz="2400" dirty="0"/>
              <a:t>of information to form a mental representation of the task-in-context and to appraise </a:t>
            </a:r>
            <a:r>
              <a:rPr lang="en-US" sz="2400" dirty="0" smtClean="0"/>
              <a:t>it:</a:t>
            </a:r>
          </a:p>
          <a:p>
            <a:pPr marL="0" indent="0">
              <a:lnSpc>
                <a:spcPct val="110000"/>
              </a:lnSpc>
              <a:buNone/>
            </a:pPr>
            <a:r>
              <a:rPr lang="en-US" sz="2400" dirty="0" smtClean="0"/>
              <a:t>(</a:t>
            </a:r>
            <a:r>
              <a:rPr lang="en-US" sz="2400" dirty="0"/>
              <a:t>1) current perceptions of the task and the physical, social, and instructional context within which it is embedded; </a:t>
            </a:r>
            <a:endParaRPr lang="en-US" sz="2400" dirty="0" smtClean="0"/>
          </a:p>
          <a:p>
            <a:pPr marL="0" indent="0">
              <a:lnSpc>
                <a:spcPct val="110000"/>
              </a:lnSpc>
              <a:buNone/>
            </a:pPr>
            <a:r>
              <a:rPr lang="en-US" sz="2400" dirty="0" smtClean="0"/>
              <a:t>(</a:t>
            </a:r>
            <a:r>
              <a:rPr lang="en-US" sz="2400" dirty="0"/>
              <a:t>2) activated domain-specific knowledge and (meta)cognitive strategies related to the task; </a:t>
            </a:r>
            <a:r>
              <a:rPr lang="en-US" sz="2400" dirty="0" smtClean="0"/>
              <a:t>and</a:t>
            </a:r>
          </a:p>
          <a:p>
            <a:pPr marL="0" indent="0">
              <a:lnSpc>
                <a:spcPct val="110000"/>
              </a:lnSpc>
              <a:buNone/>
            </a:pPr>
            <a:r>
              <a:rPr lang="en-US" sz="2400" dirty="0" smtClean="0"/>
              <a:t>(</a:t>
            </a:r>
            <a:r>
              <a:rPr lang="en-US" sz="2400" dirty="0"/>
              <a:t>3) motivational beliefs, including domain-specific capacity, interest and effort beliefs</a:t>
            </a:r>
            <a:r>
              <a:rPr lang="en-US" sz="2400" dirty="0" smtClean="0"/>
              <a:t>.” (</a:t>
            </a:r>
            <a:r>
              <a:rPr lang="en-US" sz="2400" dirty="0" err="1" smtClean="0"/>
              <a:t>Boekaerts</a:t>
            </a:r>
            <a:r>
              <a:rPr lang="en-US" sz="2400" dirty="0" smtClean="0"/>
              <a:t>, 2006 p</a:t>
            </a:r>
            <a:r>
              <a:rPr lang="en-US" sz="2400" dirty="0"/>
              <a:t>. 349) </a:t>
            </a:r>
          </a:p>
          <a:p>
            <a:endParaRPr lang="en-US" dirty="0"/>
          </a:p>
        </p:txBody>
      </p:sp>
    </p:spTree>
    <p:extLst>
      <p:ext uri="{BB962C8B-B14F-4D97-AF65-F5344CB8AC3E}">
        <p14:creationId xmlns:p14="http://schemas.microsoft.com/office/powerpoint/2010/main" val="399960995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15</a:t>
            </a:fld>
            <a:endParaRPr lang="en-GB" dirty="0"/>
          </a:p>
        </p:txBody>
      </p:sp>
      <p:sp>
        <p:nvSpPr>
          <p:cNvPr id="4" name="Content Placeholder 3"/>
          <p:cNvSpPr>
            <a:spLocks noGrp="1"/>
          </p:cNvSpPr>
          <p:nvPr>
            <p:ph sz="quarter" idx="1"/>
          </p:nvPr>
        </p:nvSpPr>
        <p:spPr/>
        <p:txBody>
          <a:bodyPr/>
          <a:lstStyle/>
          <a:p>
            <a:r>
              <a:rPr lang="en-US" dirty="0"/>
              <a:t>As a result of the appraisal, the student </a:t>
            </a:r>
            <a:r>
              <a:rPr lang="en-US" dirty="0" smtClean="0"/>
              <a:t>activates </a:t>
            </a:r>
            <a:r>
              <a:rPr lang="en-US" dirty="0"/>
              <a:t>energy and attention along one of two </a:t>
            </a:r>
            <a:r>
              <a:rPr lang="en-US" dirty="0" smtClean="0"/>
              <a:t>pathways</a:t>
            </a:r>
            <a:endParaRPr lang="en-US" dirty="0"/>
          </a:p>
          <a:p>
            <a:pPr lvl="1"/>
            <a:r>
              <a:rPr lang="en-US" dirty="0" smtClean="0"/>
              <a:t> </a:t>
            </a:r>
            <a:r>
              <a:rPr lang="en-US" dirty="0"/>
              <a:t>the </a:t>
            </a:r>
            <a:r>
              <a:rPr lang="en-US" i="1" dirty="0"/>
              <a:t>growth </a:t>
            </a:r>
            <a:r>
              <a:rPr lang="en-US" dirty="0"/>
              <a:t>pathway </a:t>
            </a:r>
            <a:r>
              <a:rPr lang="en-US" dirty="0" smtClean="0"/>
              <a:t>(increasing competence)</a:t>
            </a:r>
          </a:p>
          <a:p>
            <a:pPr lvl="1"/>
            <a:r>
              <a:rPr lang="en-US" dirty="0" smtClean="0"/>
              <a:t>the </a:t>
            </a:r>
            <a:r>
              <a:rPr lang="en-US" i="1" dirty="0" smtClean="0"/>
              <a:t>well</a:t>
            </a:r>
            <a:r>
              <a:rPr lang="en-US" i="1" dirty="0"/>
              <a:t>- being </a:t>
            </a:r>
            <a:r>
              <a:rPr lang="en-US" dirty="0" smtClean="0"/>
              <a:t>pathway (prevent harm, threat or loss)</a:t>
            </a:r>
          </a:p>
          <a:p>
            <a:r>
              <a:rPr lang="en-US" dirty="0" smtClean="0"/>
              <a:t>Integration of other theories</a:t>
            </a:r>
          </a:p>
          <a:p>
            <a:pPr lvl="1"/>
            <a:r>
              <a:rPr lang="en-US" dirty="0" smtClean="0"/>
              <a:t>Mindset (</a:t>
            </a:r>
            <a:r>
              <a:rPr lang="en-US" dirty="0" err="1" smtClean="0"/>
              <a:t>Dweck</a:t>
            </a:r>
            <a:r>
              <a:rPr lang="en-US" dirty="0" smtClean="0"/>
              <a:t>, 2000)</a:t>
            </a:r>
          </a:p>
          <a:p>
            <a:pPr lvl="1"/>
            <a:r>
              <a:rPr lang="en-US" dirty="0" smtClean="0"/>
              <a:t>Mastery and performance goals (</a:t>
            </a:r>
            <a:r>
              <a:rPr lang="en-US" dirty="0" err="1" smtClean="0"/>
              <a:t>Dweck</a:t>
            </a:r>
            <a:r>
              <a:rPr lang="en-US" dirty="0" smtClean="0"/>
              <a:t>, 2000)</a:t>
            </a:r>
          </a:p>
          <a:p>
            <a:pPr lvl="1"/>
            <a:r>
              <a:rPr lang="en-US" dirty="0" smtClean="0"/>
              <a:t>Interest (</a:t>
            </a:r>
            <a:r>
              <a:rPr lang="en-US" dirty="0" err="1"/>
              <a:t>Hidi</a:t>
            </a:r>
            <a:r>
              <a:rPr lang="en-US" dirty="0"/>
              <a:t> &amp; </a:t>
            </a:r>
            <a:r>
              <a:rPr lang="en-US" dirty="0" err="1" smtClean="0"/>
              <a:t>Harackiewicz</a:t>
            </a:r>
            <a:r>
              <a:rPr lang="en-US" dirty="0" smtClean="0"/>
              <a:t>, 2000)</a:t>
            </a:r>
          </a:p>
          <a:p>
            <a:pPr lvl="1"/>
            <a:r>
              <a:rPr lang="en-US" dirty="0" smtClean="0"/>
              <a:t>Self-regulated learning (</a:t>
            </a:r>
            <a:r>
              <a:rPr lang="en-US" dirty="0" err="1" smtClean="0"/>
              <a:t>Deci</a:t>
            </a:r>
            <a:r>
              <a:rPr lang="en-US" dirty="0" smtClean="0"/>
              <a:t> &amp; Ryan, 1994)</a:t>
            </a:r>
            <a:endParaRPr lang="en-US" dirty="0"/>
          </a:p>
          <a:p>
            <a:pPr lvl="1"/>
            <a:endParaRPr lang="en-US" dirty="0" smtClean="0"/>
          </a:p>
          <a:p>
            <a:endParaRPr lang="en-US" dirty="0"/>
          </a:p>
        </p:txBody>
      </p:sp>
    </p:spTree>
    <p:extLst>
      <p:ext uri="{BB962C8B-B14F-4D97-AF65-F5344CB8AC3E}">
        <p14:creationId xmlns:p14="http://schemas.microsoft.com/office/powerpoint/2010/main" val="12247611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618" y="595342"/>
            <a:ext cx="7206234" cy="3777092"/>
          </a:xfrm>
        </p:spPr>
        <p:txBody>
          <a:bodyPr/>
          <a:lstStyle/>
          <a:p>
            <a:r>
              <a:rPr lang="en-US" dirty="0"/>
              <a:t>Examining formative </a:t>
            </a:r>
            <a:r>
              <a:rPr lang="en-US" dirty="0" smtClean="0"/>
              <a:t>feedback in </a:t>
            </a:r>
            <a:r>
              <a:rPr lang="en-US" dirty="0"/>
              <a:t>the classroom </a:t>
            </a:r>
            <a:r>
              <a:rPr lang="en-US" dirty="0" smtClean="0"/>
              <a:t>context:</a:t>
            </a:r>
            <a:br>
              <a:rPr lang="en-US" dirty="0" smtClean="0"/>
            </a:br>
            <a:r>
              <a:rPr lang="en-US" dirty="0" smtClean="0"/>
              <a:t>New </a:t>
            </a:r>
            <a:r>
              <a:rPr lang="en-US" dirty="0"/>
              <a:t>research perspectives</a:t>
            </a:r>
          </a:p>
        </p:txBody>
      </p:sp>
      <p:sp>
        <p:nvSpPr>
          <p:cNvPr id="3" name="Subtitle 2"/>
          <p:cNvSpPr>
            <a:spLocks noGrp="1"/>
          </p:cNvSpPr>
          <p:nvPr>
            <p:ph type="subTitle" idx="1"/>
          </p:nvPr>
        </p:nvSpPr>
        <p:spPr/>
        <p:txBody>
          <a:bodyPr/>
          <a:lstStyle/>
          <a:p>
            <a:r>
              <a:rPr lang="en-US" dirty="0"/>
              <a:t>Maria </a:t>
            </a:r>
            <a:r>
              <a:rPr lang="en-US" dirty="0" err="1"/>
              <a:t>Araceli</a:t>
            </a:r>
            <a:r>
              <a:rPr lang="en-US" dirty="0"/>
              <a:t> Ruiz-</a:t>
            </a:r>
            <a:r>
              <a:rPr lang="en-US" dirty="0" smtClean="0"/>
              <a:t>Primo and Min Li</a:t>
            </a:r>
            <a:endParaRPr lang="en-US" dirty="0"/>
          </a:p>
        </p:txBody>
      </p:sp>
    </p:spTree>
    <p:extLst>
      <p:ext uri="{BB962C8B-B14F-4D97-AF65-F5344CB8AC3E}">
        <p14:creationId xmlns:p14="http://schemas.microsoft.com/office/powerpoint/2010/main" val="34604200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assessment in the classroom</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17</a:t>
            </a:fld>
            <a:endParaRPr lang="en-GB" dirty="0"/>
          </a:p>
        </p:txBody>
      </p:sp>
      <p:sp>
        <p:nvSpPr>
          <p:cNvPr id="4" name="Content Placeholder 3"/>
          <p:cNvSpPr>
            <a:spLocks noGrp="1"/>
          </p:cNvSpPr>
          <p:nvPr>
            <p:ph sz="quarter" idx="1"/>
          </p:nvPr>
        </p:nvSpPr>
        <p:spPr/>
        <p:txBody>
          <a:bodyPr/>
          <a:lstStyle/>
          <a:p>
            <a:r>
              <a:rPr lang="en-US" dirty="0" smtClean="0"/>
              <a:t>Updated review of research on feedback in classroom learning</a:t>
            </a:r>
          </a:p>
          <a:p>
            <a:pPr lvl="1"/>
            <a:r>
              <a:rPr lang="en-US" dirty="0" smtClean="0"/>
              <a:t>Vast majority of studies are poorly designed</a:t>
            </a:r>
          </a:p>
          <a:p>
            <a:pPr lvl="2"/>
            <a:r>
              <a:rPr lang="en-US" dirty="0" smtClean="0"/>
              <a:t>No control groups</a:t>
            </a:r>
          </a:p>
          <a:p>
            <a:pPr lvl="2"/>
            <a:r>
              <a:rPr lang="en-US" dirty="0" smtClean="0"/>
              <a:t>Feedback effects evaluated in the instructional session</a:t>
            </a:r>
          </a:p>
          <a:p>
            <a:pPr lvl="2"/>
            <a:r>
              <a:rPr lang="en-US" dirty="0" smtClean="0"/>
              <a:t>No evidence of pedagogical orientation (e.g., orientations to the purpose of feedback, or how it could be used)</a:t>
            </a:r>
            <a:endParaRPr lang="en-US" dirty="0"/>
          </a:p>
        </p:txBody>
      </p:sp>
    </p:spTree>
    <p:extLst>
      <p:ext uri="{BB962C8B-B14F-4D97-AF65-F5344CB8AC3E}">
        <p14:creationId xmlns:p14="http://schemas.microsoft.com/office/powerpoint/2010/main" val="29775738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expanded, notion of feedback</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18</a:t>
            </a:fld>
            <a:endParaRPr lang="en-GB" dirty="0"/>
          </a:p>
        </p:txBody>
      </p:sp>
      <p:sp>
        <p:nvSpPr>
          <p:cNvPr id="4" name="Content Placeholder 3"/>
          <p:cNvSpPr>
            <a:spLocks noGrp="1"/>
          </p:cNvSpPr>
          <p:nvPr>
            <p:ph sz="quarter" idx="1"/>
          </p:nvPr>
        </p:nvSpPr>
        <p:spPr/>
        <p:txBody>
          <a:bodyPr>
            <a:normAutofit fontScale="92500" lnSpcReduction="20000"/>
          </a:bodyPr>
          <a:lstStyle/>
          <a:p>
            <a:r>
              <a:rPr lang="en-US" dirty="0" smtClean="0"/>
              <a:t>Feedback should:</a:t>
            </a:r>
          </a:p>
          <a:p>
            <a:pPr lvl="1"/>
            <a:r>
              <a:rPr lang="en-US" dirty="0" smtClean="0"/>
              <a:t>Be seen as a process guided </a:t>
            </a:r>
            <a:r>
              <a:rPr lang="en-US" dirty="0"/>
              <a:t>by the learning </a:t>
            </a:r>
            <a:r>
              <a:rPr lang="en-US" dirty="0" smtClean="0"/>
              <a:t>goals towards which the </a:t>
            </a:r>
            <a:r>
              <a:rPr lang="en-US" dirty="0"/>
              <a:t>teacher and students </a:t>
            </a:r>
            <a:r>
              <a:rPr lang="en-US" dirty="0" smtClean="0"/>
              <a:t>work</a:t>
            </a:r>
          </a:p>
          <a:p>
            <a:pPr lvl="1"/>
            <a:r>
              <a:rPr lang="en-US" dirty="0" smtClean="0"/>
              <a:t>Actively involve students </a:t>
            </a:r>
            <a:r>
              <a:rPr lang="en-US" dirty="0"/>
              <a:t>in the </a:t>
            </a:r>
            <a:r>
              <a:rPr lang="en-US" dirty="0" smtClean="0"/>
              <a:t>process</a:t>
            </a:r>
          </a:p>
          <a:p>
            <a:pPr lvl="1"/>
            <a:r>
              <a:rPr lang="en-US" dirty="0"/>
              <a:t>Be considered as an instructional scaffold that goes beyond written or oral comments</a:t>
            </a:r>
            <a:r>
              <a:rPr lang="en-US" dirty="0" smtClean="0"/>
              <a:t>.</a:t>
            </a:r>
          </a:p>
          <a:p>
            <a:pPr lvl="1"/>
            <a:r>
              <a:rPr lang="en-US" dirty="0"/>
              <a:t>Be specifically intended to improve learning outcomes </a:t>
            </a:r>
          </a:p>
          <a:p>
            <a:pPr lvl="1"/>
            <a:r>
              <a:rPr lang="en-US" dirty="0"/>
              <a:t>Ensure its usefulness by making feedback accessible and practical. </a:t>
            </a:r>
          </a:p>
          <a:p>
            <a:pPr lvl="1"/>
            <a:r>
              <a:rPr lang="en-US" dirty="0"/>
              <a:t>Consider different sources of information </a:t>
            </a:r>
          </a:p>
          <a:p>
            <a:pPr lvl="1"/>
            <a:r>
              <a:rPr lang="en-US" dirty="0"/>
              <a:t>Demonstrate, over time, alignment with a learning trajectory </a:t>
            </a:r>
          </a:p>
          <a:p>
            <a:pPr lvl="1"/>
            <a:endParaRPr lang="en-US" dirty="0"/>
          </a:p>
          <a:p>
            <a:pPr lvl="1"/>
            <a:endParaRPr lang="en-US" dirty="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9702350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priorities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19</a:t>
            </a:fld>
            <a:endParaRPr lang="en-GB" dirty="0"/>
          </a:p>
        </p:txBody>
      </p:sp>
      <p:sp>
        <p:nvSpPr>
          <p:cNvPr id="4" name="Content Placeholder 3"/>
          <p:cNvSpPr>
            <a:spLocks noGrp="1"/>
          </p:cNvSpPr>
          <p:nvPr>
            <p:ph sz="quarter" idx="1"/>
          </p:nvPr>
        </p:nvSpPr>
        <p:spPr/>
        <p:txBody>
          <a:bodyPr/>
          <a:lstStyle/>
          <a:p>
            <a:r>
              <a:rPr lang="en-US" dirty="0" smtClean="0"/>
              <a:t>Defining feedback</a:t>
            </a:r>
          </a:p>
          <a:p>
            <a:r>
              <a:rPr lang="en-US" dirty="0" smtClean="0"/>
              <a:t>Understanding variability in feedback practices</a:t>
            </a:r>
          </a:p>
          <a:p>
            <a:r>
              <a:rPr lang="en-US" dirty="0" smtClean="0"/>
              <a:t>Understanding feedback </a:t>
            </a:r>
            <a:r>
              <a:rPr lang="en-US" i="1" dirty="0" smtClean="0"/>
              <a:t>in use</a:t>
            </a:r>
          </a:p>
          <a:p>
            <a:r>
              <a:rPr lang="en-US" dirty="0" smtClean="0"/>
              <a:t>Reviewing feedback research from new theoretical understandings</a:t>
            </a:r>
          </a:p>
          <a:p>
            <a:endParaRPr lang="en-US" dirty="0"/>
          </a:p>
        </p:txBody>
      </p:sp>
    </p:spTree>
    <p:extLst>
      <p:ext uri="{BB962C8B-B14F-4D97-AF65-F5344CB8AC3E}">
        <p14:creationId xmlns:p14="http://schemas.microsoft.com/office/powerpoint/2010/main" val="22909658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Section 3: Formative assessment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D6238C2-C284-AD4D-8FB8-9663937FCA09}" type="slidenum">
              <a:rPr lang="en-GB" smtClean="0"/>
              <a:pPr/>
              <a:t>2</a:t>
            </a:fld>
            <a:endParaRPr lang="en-GB" dirty="0"/>
          </a:p>
        </p:txBody>
      </p:sp>
      <p:sp>
        <p:nvSpPr>
          <p:cNvPr id="4" name="Content Placeholder 3"/>
          <p:cNvSpPr>
            <a:spLocks noGrp="1"/>
          </p:cNvSpPr>
          <p:nvPr>
            <p:ph sz="quarter" idx="1"/>
          </p:nvPr>
        </p:nvSpPr>
        <p:spPr/>
        <p:txBody>
          <a:bodyPr/>
          <a:lstStyle/>
          <a:p>
            <a:r>
              <a:rPr lang="en-US" dirty="0" smtClean="0"/>
              <a:t>Four chapters</a:t>
            </a:r>
          </a:p>
          <a:p>
            <a:pPr lvl="1"/>
            <a:r>
              <a:rPr lang="en-US" dirty="0" smtClean="0"/>
              <a:t>Formative and summative aspects of assessment: Theoretical and research foundations in the context of pedagogy (Black)</a:t>
            </a:r>
          </a:p>
          <a:p>
            <a:pPr lvl="1"/>
            <a:r>
              <a:rPr lang="en-US" dirty="0" smtClean="0"/>
              <a:t>Gathering evidence of student understanding (Heritage)</a:t>
            </a:r>
          </a:p>
          <a:p>
            <a:pPr lvl="1"/>
            <a:r>
              <a:rPr lang="en-US" dirty="0" smtClean="0"/>
              <a:t>Feedback and instructional correctives (Wiliam)</a:t>
            </a:r>
          </a:p>
          <a:p>
            <a:pPr lvl="1"/>
            <a:r>
              <a:rPr lang="en-US" dirty="0" smtClean="0"/>
              <a:t>Examining formative feedback in the classroom context: New research perspectives (Ruiz-Primo &amp; Li)</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8264697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unresolved questions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20</a:t>
            </a:fld>
            <a:endParaRPr lang="en-GB" dirty="0"/>
          </a:p>
        </p:txBody>
      </p:sp>
      <p:sp>
        <p:nvSpPr>
          <p:cNvPr id="4" name="Content Placeholder 3"/>
          <p:cNvSpPr>
            <a:spLocks noGrp="1"/>
          </p:cNvSpPr>
          <p:nvPr>
            <p:ph sz="quarter" idx="1"/>
          </p:nvPr>
        </p:nvSpPr>
        <p:spPr/>
        <p:txBody>
          <a:bodyPr/>
          <a:lstStyle/>
          <a:p>
            <a:r>
              <a:rPr lang="en-US" dirty="0" smtClean="0"/>
              <a:t>Can teachers be involved in the summative assessment of their students without compromising the potential of formative assessment to improve achievement?</a:t>
            </a:r>
          </a:p>
          <a:p>
            <a:r>
              <a:rPr lang="en-US" dirty="0" smtClean="0"/>
              <a:t>How can learning progressions be developed?</a:t>
            </a:r>
          </a:p>
          <a:p>
            <a:r>
              <a:rPr lang="en-US" dirty="0" smtClean="0"/>
              <a:t>How can we better theorize the impact of feedback interventions?</a:t>
            </a:r>
          </a:p>
          <a:p>
            <a:endParaRPr lang="en-US" dirty="0"/>
          </a:p>
        </p:txBody>
      </p:sp>
    </p:spTree>
    <p:extLst>
      <p:ext uri="{BB962C8B-B14F-4D97-AF65-F5344CB8AC3E}">
        <p14:creationId xmlns:p14="http://schemas.microsoft.com/office/powerpoint/2010/main" val="2666429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Formative and summative aspects of assessment: Theoretical and research foundations in the context of </a:t>
            </a:r>
            <a:r>
              <a:rPr lang="en-US" dirty="0" smtClean="0"/>
              <a:t>pedagogy</a:t>
            </a:r>
            <a:endParaRPr lang="en-US" dirty="0"/>
          </a:p>
        </p:txBody>
      </p:sp>
      <p:sp>
        <p:nvSpPr>
          <p:cNvPr id="3" name="Subtitle 2"/>
          <p:cNvSpPr>
            <a:spLocks noGrp="1"/>
          </p:cNvSpPr>
          <p:nvPr>
            <p:ph type="subTitle" idx="1"/>
          </p:nvPr>
        </p:nvSpPr>
        <p:spPr/>
        <p:txBody>
          <a:bodyPr/>
          <a:lstStyle/>
          <a:p>
            <a:r>
              <a:rPr lang="en-US" dirty="0" smtClean="0"/>
              <a:t>Paul Black</a:t>
            </a:r>
            <a:endParaRPr lang="en-US" dirty="0"/>
          </a:p>
        </p:txBody>
      </p:sp>
    </p:spTree>
    <p:extLst>
      <p:ext uri="{BB962C8B-B14F-4D97-AF65-F5344CB8AC3E}">
        <p14:creationId xmlns:p14="http://schemas.microsoft.com/office/powerpoint/2010/main" val="25493993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and summative assessment</a:t>
            </a:r>
            <a:endParaRPr lang="en-US" dirty="0"/>
          </a:p>
        </p:txBody>
      </p:sp>
      <p:sp>
        <p:nvSpPr>
          <p:cNvPr id="4" name="Content Placeholder 3"/>
          <p:cNvSpPr>
            <a:spLocks noGrp="1"/>
          </p:cNvSpPr>
          <p:nvPr>
            <p:ph sz="quarter" idx="1"/>
          </p:nvPr>
        </p:nvSpPr>
        <p:spPr/>
        <p:txBody>
          <a:bodyPr/>
          <a:lstStyle/>
          <a:p>
            <a:r>
              <a:rPr lang="en-US" dirty="0" smtClean="0"/>
              <a:t>A simple model of instruction</a:t>
            </a:r>
          </a:p>
          <a:p>
            <a:pPr lvl="1"/>
            <a:r>
              <a:rPr lang="en-US" dirty="0" smtClean="0"/>
              <a:t>Clear aims</a:t>
            </a:r>
          </a:p>
          <a:p>
            <a:pPr lvl="1"/>
            <a:r>
              <a:rPr lang="en-US" dirty="0" smtClean="0"/>
              <a:t>Planning activities</a:t>
            </a:r>
          </a:p>
          <a:p>
            <a:pPr lvl="1"/>
            <a:r>
              <a:rPr lang="en-US" dirty="0" smtClean="0"/>
              <a:t>Interaction</a:t>
            </a:r>
          </a:p>
          <a:p>
            <a:pPr lvl="1"/>
            <a:r>
              <a:rPr lang="en-US" dirty="0" smtClean="0"/>
              <a:t>Review of the learning</a:t>
            </a:r>
          </a:p>
          <a:p>
            <a:pPr lvl="1"/>
            <a:r>
              <a:rPr lang="en-US" dirty="0" smtClean="0"/>
              <a:t>Summing up</a:t>
            </a:r>
            <a:endParaRPr lang="en-US" dirty="0"/>
          </a:p>
        </p:txBody>
      </p:sp>
      <p:sp>
        <p:nvSpPr>
          <p:cNvPr id="8" name="Content Placeholder 7"/>
          <p:cNvSpPr>
            <a:spLocks noGrp="1"/>
          </p:cNvSpPr>
          <p:nvPr>
            <p:ph sz="quarter" idx="2"/>
          </p:nvPr>
        </p:nvSpPr>
        <p:spPr/>
        <p:txBody>
          <a:bodyPr/>
          <a:lstStyle/>
          <a:p>
            <a:r>
              <a:rPr lang="en-US" dirty="0" smtClean="0"/>
              <a:t>Regulation of learning processes</a:t>
            </a:r>
          </a:p>
          <a:p>
            <a:pPr lvl="1"/>
            <a:endParaRPr lang="en-US" dirty="0"/>
          </a:p>
          <a:p>
            <a:pPr lvl="1"/>
            <a:r>
              <a:rPr lang="en-US" dirty="0" smtClean="0"/>
              <a:t>Proactive</a:t>
            </a:r>
          </a:p>
          <a:p>
            <a:pPr lvl="1"/>
            <a:r>
              <a:rPr lang="en-US" dirty="0" smtClean="0"/>
              <a:t>Interactive</a:t>
            </a:r>
          </a:p>
          <a:p>
            <a:pPr lvl="1"/>
            <a:r>
              <a:rPr lang="en-US" dirty="0" smtClean="0"/>
              <a:t>Retroactive</a:t>
            </a:r>
            <a:endParaRPr lang="en-US" dirty="0"/>
          </a:p>
        </p:txBody>
      </p:sp>
      <p:sp>
        <p:nvSpPr>
          <p:cNvPr id="3" name="Slide Number Placeholder 2"/>
          <p:cNvSpPr>
            <a:spLocks noGrp="1"/>
          </p:cNvSpPr>
          <p:nvPr>
            <p:ph type="sldNum" sz="quarter" idx="16"/>
          </p:nvPr>
        </p:nvSpPr>
        <p:spPr/>
        <p:txBody>
          <a:bodyPr>
            <a:normAutofit fontScale="85000" lnSpcReduction="20000"/>
          </a:bodyPr>
          <a:lstStyle/>
          <a:p>
            <a:pPr>
              <a:defRPr/>
            </a:pPr>
            <a:fld id="{2D6238C2-C284-AD4D-8FB8-9663937FCA09}" type="slidenum">
              <a:rPr lang="en-GB" smtClean="0"/>
              <a:pPr>
                <a:defRPr/>
              </a:pPr>
              <a:t>4</a:t>
            </a:fld>
            <a:endParaRPr lang="en-GB" dirty="0"/>
          </a:p>
        </p:txBody>
      </p:sp>
      <p:grpSp>
        <p:nvGrpSpPr>
          <p:cNvPr id="9" name="Group 8"/>
          <p:cNvGrpSpPr/>
          <p:nvPr/>
        </p:nvGrpSpPr>
        <p:grpSpPr>
          <a:xfrm>
            <a:off x="4426708" y="3101330"/>
            <a:ext cx="836385" cy="1417751"/>
            <a:chOff x="4518472" y="2643514"/>
            <a:chExt cx="836385" cy="1417751"/>
          </a:xfrm>
        </p:grpSpPr>
        <p:sp>
          <p:nvSpPr>
            <p:cNvPr id="6" name="Right Brace 5"/>
            <p:cNvSpPr/>
            <p:nvPr/>
          </p:nvSpPr>
          <p:spPr>
            <a:xfrm>
              <a:off x="4518472" y="2643514"/>
              <a:ext cx="339624" cy="1417751"/>
            </a:xfrm>
            <a:prstGeom prst="rightBrace">
              <a:avLst/>
            </a:prstGeom>
            <a:ln w="5715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1" dirty="0"/>
            </a:p>
          </p:txBody>
        </p:sp>
        <p:sp>
          <p:nvSpPr>
            <p:cNvPr id="7" name="Right Brace 6"/>
            <p:cNvSpPr/>
            <p:nvPr/>
          </p:nvSpPr>
          <p:spPr>
            <a:xfrm flipH="1">
              <a:off x="5015233" y="2643514"/>
              <a:ext cx="339624" cy="1417751"/>
            </a:xfrm>
            <a:prstGeom prst="rightBrace">
              <a:avLst/>
            </a:prstGeom>
            <a:ln w="5715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1" dirty="0"/>
            </a:p>
          </p:txBody>
        </p:sp>
      </p:grpSp>
      <p:sp>
        <p:nvSpPr>
          <p:cNvPr id="11" name="Rectangular Callout 10"/>
          <p:cNvSpPr/>
          <p:nvPr/>
        </p:nvSpPr>
        <p:spPr>
          <a:xfrm>
            <a:off x="1335270" y="4031729"/>
            <a:ext cx="3091438" cy="959935"/>
          </a:xfrm>
          <a:prstGeom prst="wedgeRectCallout">
            <a:avLst>
              <a:gd name="adj1" fmla="val 34098"/>
              <a:gd name="adj2" fmla="val 79423"/>
            </a:avLst>
          </a:prstGeom>
          <a:solidFill>
            <a:schemeClr val="accent1">
              <a:alpha val="1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3898291" y="5260115"/>
            <a:ext cx="5115736" cy="1200328"/>
          </a:xfrm>
          <a:prstGeom prst="rect">
            <a:avLst/>
          </a:prstGeom>
          <a:solidFill>
            <a:schemeClr val="accent1"/>
          </a:solidFill>
        </p:spPr>
        <p:txBody>
          <a:bodyPr wrap="square" rtlCol="0">
            <a:spAutoFit/>
          </a:bodyPr>
          <a:lstStyle/>
          <a:p>
            <a:r>
              <a:rPr lang="en-US" dirty="0" smtClean="0">
                <a:solidFill>
                  <a:schemeClr val="bg1"/>
                </a:solidFill>
                <a:latin typeface="+mj-lt"/>
              </a:rPr>
              <a:t>Tensions arise between summative and formative functions, especially in terms of instruments, methods, and agents</a:t>
            </a:r>
            <a:endParaRPr lang="en-US" dirty="0">
              <a:solidFill>
                <a:schemeClr val="bg1"/>
              </a:solidFill>
              <a:latin typeface="+mj-lt"/>
            </a:endParaRPr>
          </a:p>
        </p:txBody>
      </p:sp>
    </p:spTree>
    <p:extLst>
      <p:ext uri="{BB962C8B-B14F-4D97-AF65-F5344CB8AC3E}">
        <p14:creationId xmlns:p14="http://schemas.microsoft.com/office/powerpoint/2010/main" val="8584871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teachers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a:t>
            </a:fld>
            <a:endParaRPr lang="en-GB" dirty="0"/>
          </a:p>
        </p:txBody>
      </p:sp>
      <p:sp>
        <p:nvSpPr>
          <p:cNvPr id="4" name="Content Placeholder 3"/>
          <p:cNvSpPr>
            <a:spLocks noGrp="1"/>
          </p:cNvSpPr>
          <p:nvPr>
            <p:ph sz="quarter" idx="1"/>
          </p:nvPr>
        </p:nvSpPr>
        <p:spPr>
          <a:xfrm>
            <a:off x="612648" y="1600200"/>
            <a:ext cx="8153400" cy="5257800"/>
          </a:xfrm>
        </p:spPr>
        <p:txBody>
          <a:bodyPr>
            <a:normAutofit/>
          </a:bodyPr>
          <a:lstStyle/>
          <a:p>
            <a:r>
              <a:rPr lang="en-US" dirty="0" smtClean="0"/>
              <a:t>Teachers’ exclusion from summative functions of assessment weakens the kinds of inferences that can be made</a:t>
            </a:r>
          </a:p>
          <a:p>
            <a:r>
              <a:rPr lang="en-US" dirty="0" smtClean="0"/>
              <a:t>But, inclusion of teachers brings its own issues</a:t>
            </a:r>
          </a:p>
          <a:p>
            <a:pPr lvl="1"/>
            <a:r>
              <a:rPr lang="en-US" dirty="0" smtClean="0"/>
              <a:t>Poor construct definition makes assessment design more of a discretionary process than it should be</a:t>
            </a:r>
          </a:p>
          <a:p>
            <a:pPr lvl="1"/>
            <a:r>
              <a:rPr lang="en-US" dirty="0" smtClean="0"/>
              <a:t>Teachers model their assessments on tests</a:t>
            </a:r>
          </a:p>
          <a:p>
            <a:pPr lvl="1"/>
            <a:r>
              <a:rPr lang="en-US" dirty="0" smtClean="0"/>
              <a:t>“Summative drives out formative”</a:t>
            </a:r>
          </a:p>
          <a:p>
            <a:pPr lvl="1"/>
            <a:r>
              <a:rPr lang="en-US" dirty="0" smtClean="0"/>
              <a:t>Alignment of curriculum, assessment and instruction</a:t>
            </a:r>
          </a:p>
          <a:p>
            <a:pPr lvl="2"/>
            <a:r>
              <a:rPr lang="en-US" dirty="0" smtClean="0"/>
              <a:t>Case studies (Australia, England, Scotland, Sweden)</a:t>
            </a:r>
          </a:p>
        </p:txBody>
      </p:sp>
    </p:spTree>
    <p:extLst>
      <p:ext uri="{BB962C8B-B14F-4D97-AF65-F5344CB8AC3E}">
        <p14:creationId xmlns:p14="http://schemas.microsoft.com/office/powerpoint/2010/main" val="28502534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Gathering evidence of student understanding</a:t>
            </a:r>
          </a:p>
        </p:txBody>
      </p:sp>
      <p:sp>
        <p:nvSpPr>
          <p:cNvPr id="3" name="Subtitle 2"/>
          <p:cNvSpPr>
            <a:spLocks noGrp="1"/>
          </p:cNvSpPr>
          <p:nvPr>
            <p:ph type="subTitle" idx="1"/>
          </p:nvPr>
        </p:nvSpPr>
        <p:spPr/>
        <p:txBody>
          <a:bodyPr/>
          <a:lstStyle/>
          <a:p>
            <a:r>
              <a:rPr lang="en-US" dirty="0" smtClean="0"/>
              <a:t>Margaret Heritage</a:t>
            </a:r>
            <a:endParaRPr lang="en-US" dirty="0"/>
          </a:p>
        </p:txBody>
      </p:sp>
    </p:spTree>
    <p:extLst>
      <p:ext uri="{BB962C8B-B14F-4D97-AF65-F5344CB8AC3E}">
        <p14:creationId xmlns:p14="http://schemas.microsoft.com/office/powerpoint/2010/main" val="38558411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Eliciting evidence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7</a:t>
            </a:fld>
            <a:endParaRPr lang="en-GB" dirty="0"/>
          </a:p>
        </p:txBody>
      </p:sp>
      <p:sp>
        <p:nvSpPr>
          <p:cNvPr id="4" name="Content Placeholder 3"/>
          <p:cNvSpPr>
            <a:spLocks noGrp="1"/>
          </p:cNvSpPr>
          <p:nvPr>
            <p:ph sz="quarter" idx="1"/>
          </p:nvPr>
        </p:nvSpPr>
        <p:spPr>
          <a:xfrm>
            <a:off x="612648" y="1600200"/>
            <a:ext cx="8153400" cy="4661532"/>
          </a:xfrm>
        </p:spPr>
        <p:txBody>
          <a:bodyPr/>
          <a:lstStyle/>
          <a:p>
            <a:r>
              <a:rPr lang="en-US" dirty="0" smtClean="0"/>
              <a:t>Two fundamental purposes of assessment</a:t>
            </a:r>
          </a:p>
          <a:p>
            <a:pPr lvl="1"/>
            <a:r>
              <a:rPr lang="en-US" dirty="0" smtClean="0"/>
              <a:t>provide information on current achievement</a:t>
            </a:r>
          </a:p>
          <a:p>
            <a:pPr lvl="1"/>
            <a:r>
              <a:rPr lang="en-US" dirty="0" smtClean="0"/>
              <a:t>inform future instruction</a:t>
            </a:r>
          </a:p>
        </p:txBody>
      </p:sp>
    </p:spTree>
    <p:extLst>
      <p:ext uri="{BB962C8B-B14F-4D97-AF65-F5344CB8AC3E}">
        <p14:creationId xmlns:p14="http://schemas.microsoft.com/office/powerpoint/2010/main" val="242613621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and quality of evidence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8</a:t>
            </a:fld>
            <a:endParaRPr lang="en-GB" dirty="0"/>
          </a:p>
        </p:txBody>
      </p:sp>
      <p:sp>
        <p:nvSpPr>
          <p:cNvPr id="4" name="Content Placeholder 3"/>
          <p:cNvSpPr>
            <a:spLocks noGrp="1"/>
          </p:cNvSpPr>
          <p:nvPr>
            <p:ph sz="quarter" idx="1"/>
          </p:nvPr>
        </p:nvSpPr>
        <p:spPr>
          <a:xfrm>
            <a:off x="612648" y="1600200"/>
            <a:ext cx="8153400" cy="5257800"/>
          </a:xfrm>
        </p:spPr>
        <p:txBody>
          <a:bodyPr>
            <a:normAutofit lnSpcReduction="10000"/>
          </a:bodyPr>
          <a:lstStyle/>
          <a:p>
            <a:r>
              <a:rPr lang="en-US" dirty="0" smtClean="0"/>
              <a:t>Sources of evidence</a:t>
            </a:r>
          </a:p>
          <a:p>
            <a:pPr lvl="1"/>
            <a:r>
              <a:rPr lang="en-US" dirty="0" smtClean="0"/>
              <a:t>What learners say, write, make, or do (Griffin 2007)</a:t>
            </a:r>
          </a:p>
          <a:p>
            <a:pPr lvl="1"/>
            <a:r>
              <a:rPr lang="en-US" dirty="0" smtClean="0"/>
              <a:t>Interactions (questions, discussions)</a:t>
            </a:r>
          </a:p>
          <a:p>
            <a:pPr lvl="1"/>
            <a:r>
              <a:rPr lang="en-US" dirty="0" smtClean="0"/>
              <a:t>Tasks</a:t>
            </a:r>
          </a:p>
          <a:p>
            <a:pPr lvl="2"/>
            <a:r>
              <a:rPr lang="en-US" dirty="0" smtClean="0"/>
              <a:t>Directed (model-eliciting activities)</a:t>
            </a:r>
          </a:p>
          <a:p>
            <a:pPr lvl="2"/>
            <a:r>
              <a:rPr lang="en-US" dirty="0" smtClean="0"/>
              <a:t>Partially directed (activities)</a:t>
            </a:r>
          </a:p>
          <a:p>
            <a:pPr lvl="2"/>
            <a:r>
              <a:rPr lang="en-US" dirty="0" smtClean="0"/>
              <a:t>Undirected (observations)</a:t>
            </a:r>
          </a:p>
          <a:p>
            <a:r>
              <a:rPr lang="en-US" dirty="0" smtClean="0"/>
              <a:t>Quality of evidence</a:t>
            </a:r>
          </a:p>
          <a:p>
            <a:pPr lvl="1"/>
            <a:r>
              <a:rPr lang="en-US" dirty="0" smtClean="0"/>
              <a:t>Construct underrepresentation</a:t>
            </a:r>
          </a:p>
          <a:p>
            <a:pPr lvl="1"/>
            <a:r>
              <a:rPr lang="en-US" dirty="0" smtClean="0"/>
              <a:t>Construct-irrelevant variance</a:t>
            </a:r>
          </a:p>
          <a:p>
            <a:pPr lvl="2"/>
            <a:r>
              <a:rPr lang="en-US" dirty="0" smtClean="0"/>
              <a:t>systematic</a:t>
            </a:r>
          </a:p>
          <a:p>
            <a:pPr lvl="2"/>
            <a:r>
              <a:rPr lang="en-US" dirty="0" smtClean="0"/>
              <a:t>random (i.e., unreliability)</a:t>
            </a:r>
          </a:p>
        </p:txBody>
      </p:sp>
    </p:spTree>
    <p:extLst>
      <p:ext uri="{BB962C8B-B14F-4D97-AF65-F5344CB8AC3E}">
        <p14:creationId xmlns:p14="http://schemas.microsoft.com/office/powerpoint/2010/main" val="19640821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progressions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9</a:t>
            </a:fld>
            <a:endParaRPr lang="en-GB" dirty="0"/>
          </a:p>
        </p:txBody>
      </p:sp>
      <p:sp>
        <p:nvSpPr>
          <p:cNvPr id="4" name="Content Placeholder 3"/>
          <p:cNvSpPr>
            <a:spLocks noGrp="1"/>
          </p:cNvSpPr>
          <p:nvPr>
            <p:ph sz="quarter" idx="1"/>
          </p:nvPr>
        </p:nvSpPr>
        <p:spPr>
          <a:xfrm>
            <a:off x="612648" y="1600200"/>
            <a:ext cx="8153400" cy="5257800"/>
          </a:xfrm>
        </p:spPr>
        <p:txBody>
          <a:bodyPr/>
          <a:lstStyle/>
          <a:p>
            <a:r>
              <a:rPr lang="en-US" dirty="0" smtClean="0"/>
              <a:t>“What gets better when someone gets better”</a:t>
            </a:r>
          </a:p>
          <a:p>
            <a:r>
              <a:rPr lang="en-US" dirty="0" smtClean="0"/>
              <a:t>Two key aspects</a:t>
            </a:r>
          </a:p>
          <a:p>
            <a:pPr marL="880110" lvl="1" indent="-514350">
              <a:buSzPct val="100000"/>
              <a:buFont typeface="+mj-lt"/>
              <a:buAutoNum type="arabicPeriod"/>
            </a:pPr>
            <a:r>
              <a:rPr lang="en-US" dirty="0" smtClean="0"/>
              <a:t>progressions </a:t>
            </a:r>
            <a:r>
              <a:rPr lang="en-US" dirty="0"/>
              <a:t>lay out in successive steps, increasingly more sophisticated </a:t>
            </a:r>
            <a:r>
              <a:rPr lang="en-US" dirty="0" smtClean="0"/>
              <a:t>understandings </a:t>
            </a:r>
            <a:r>
              <a:rPr lang="en-US" dirty="0"/>
              <a:t>of core concepts and principles in a </a:t>
            </a:r>
            <a:r>
              <a:rPr lang="en-US" dirty="0" smtClean="0"/>
              <a:t>domain, and</a:t>
            </a:r>
          </a:p>
          <a:p>
            <a:pPr marL="880110" lvl="1" indent="-514350">
              <a:buSzPct val="100000"/>
              <a:buFont typeface="+mj-lt"/>
              <a:buAutoNum type="arabicPeriod"/>
            </a:pPr>
            <a:r>
              <a:rPr lang="en-US" dirty="0" smtClean="0"/>
              <a:t>progressions </a:t>
            </a:r>
            <a:r>
              <a:rPr lang="en-US" dirty="0"/>
              <a:t>describe typical development over an extended period of time</a:t>
            </a:r>
            <a:r>
              <a:rPr lang="en-US" dirty="0" smtClean="0"/>
              <a:t>.</a:t>
            </a:r>
          </a:p>
          <a:p>
            <a:r>
              <a:rPr lang="en-US" dirty="0" smtClean="0"/>
              <a:t>Two approaches to their development</a:t>
            </a:r>
          </a:p>
          <a:p>
            <a:pPr lvl="1"/>
            <a:r>
              <a:rPr lang="en-US" dirty="0" smtClean="0"/>
              <a:t>Top-down (theoretical)</a:t>
            </a:r>
          </a:p>
          <a:p>
            <a:pPr lvl="1"/>
            <a:r>
              <a:rPr lang="en-US" dirty="0" smtClean="0"/>
              <a:t>Bottom-up (empirical)</a:t>
            </a:r>
          </a:p>
          <a:p>
            <a:endParaRPr lang="en-US" dirty="0"/>
          </a:p>
          <a:p>
            <a:pPr lvl="1"/>
            <a:endParaRPr lang="en-US" dirty="0" smtClean="0"/>
          </a:p>
        </p:txBody>
      </p:sp>
    </p:spTree>
    <p:extLst>
      <p:ext uri="{BB962C8B-B14F-4D97-AF65-F5344CB8AC3E}">
        <p14:creationId xmlns:p14="http://schemas.microsoft.com/office/powerpoint/2010/main" val="1080926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Default Theme">
  <a:themeElements>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111</TotalTime>
  <Words>1046</Words>
  <Application>Microsoft Macintosh PowerPoint</Application>
  <PresentationFormat>On-screen Show (4:3)</PresentationFormat>
  <Paragraphs>150</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Theme</vt:lpstr>
      <vt:lpstr>Research on formative assessment practices</vt:lpstr>
      <vt:lpstr>Section 3: Formative assessment</vt:lpstr>
      <vt:lpstr>Formative and summative aspects of assessment: Theoretical and research foundations in the context of pedagogy</vt:lpstr>
      <vt:lpstr>Formative and summative assessment</vt:lpstr>
      <vt:lpstr>The role of teachers</vt:lpstr>
      <vt:lpstr>Gathering evidence of student understanding</vt:lpstr>
      <vt:lpstr>Eliciting evidence</vt:lpstr>
      <vt:lpstr>Sources and quality of evidence</vt:lpstr>
      <vt:lpstr>Learning progressions</vt:lpstr>
      <vt:lpstr>Feedback and instructional correctives</vt:lpstr>
      <vt:lpstr>Reviews of research on feedback</vt:lpstr>
      <vt:lpstr>Feedback: an evolving concept (Brookhart, 2007)</vt:lpstr>
      <vt:lpstr>Back to the future</vt:lpstr>
      <vt:lpstr>Dual pathway theory (Boekaerts)</vt:lpstr>
      <vt:lpstr>PowerPoint Presentation</vt:lpstr>
      <vt:lpstr>Examining formative feedback in the classroom context: New research perspectives</vt:lpstr>
      <vt:lpstr>Formative assessment in the classroom</vt:lpstr>
      <vt:lpstr>A new, expanded, notion of feedback</vt:lpstr>
      <vt:lpstr>Future priorities</vt:lpstr>
      <vt:lpstr>Major unresolved questions</vt:lpstr>
    </vt:vector>
  </TitlesOfParts>
  <Company>Institute of Education, University of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on formative assessment practices</dc:title>
  <dc:creator>Dylan Wiliam</dc:creator>
  <cp:lastModifiedBy>Dylan Wiliam</cp:lastModifiedBy>
  <cp:revision>19</cp:revision>
  <dcterms:created xsi:type="dcterms:W3CDTF">2013-04-12T21:31:57Z</dcterms:created>
  <dcterms:modified xsi:type="dcterms:W3CDTF">2013-04-12T23:25:31Z</dcterms:modified>
</cp:coreProperties>
</file>